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2" r:id="rId5"/>
    <p:sldId id="263" r:id="rId6"/>
    <p:sldId id="266" r:id="rId7"/>
    <p:sldId id="274" r:id="rId8"/>
    <p:sldId id="273" r:id="rId9"/>
    <p:sldId id="268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73AAF-3379-4DE4-92E1-BA14F435A8F7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68721D-FD50-483E-8F0C-44375AB80D31}">
      <dgm:prSet phldrT="[Texto]" custT="1"/>
      <dgm:spPr/>
      <dgm:t>
        <a:bodyPr/>
        <a:lstStyle/>
        <a:p>
          <a:r>
            <a:rPr lang="es-ES" sz="2200" b="1" dirty="0" smtClean="0"/>
            <a:t>Plan de Acción Anual</a:t>
          </a:r>
        </a:p>
        <a:p>
          <a:r>
            <a:rPr lang="es-ES" sz="2100" dirty="0" smtClean="0"/>
            <a:t>112 entregables</a:t>
          </a:r>
          <a:endParaRPr lang="es-ES" sz="2100" dirty="0"/>
        </a:p>
      </dgm:t>
    </dgm:pt>
    <dgm:pt modelId="{D0D70B91-96AE-4F57-9429-C72F6DA6FB8D}" type="parTrans" cxnId="{D0345BF9-5941-4C54-9B99-DE054033642C}">
      <dgm:prSet/>
      <dgm:spPr/>
      <dgm:t>
        <a:bodyPr/>
        <a:lstStyle/>
        <a:p>
          <a:endParaRPr lang="es-ES"/>
        </a:p>
      </dgm:t>
    </dgm:pt>
    <dgm:pt modelId="{645CBE80-A152-45D2-8D93-E66A343161FD}" type="sibTrans" cxnId="{D0345BF9-5941-4C54-9B99-DE054033642C}">
      <dgm:prSet/>
      <dgm:spPr/>
      <dgm:t>
        <a:bodyPr/>
        <a:lstStyle/>
        <a:p>
          <a:endParaRPr lang="es-ES"/>
        </a:p>
      </dgm:t>
    </dgm:pt>
    <dgm:pt modelId="{F74B28BF-DFAF-4A51-BAF4-C55C8BA54443}">
      <dgm:prSet phldrT="[Texto]"/>
      <dgm:spPr/>
      <dgm:t>
        <a:bodyPr/>
        <a:lstStyle/>
        <a:p>
          <a:pPr>
            <a:spcAft>
              <a:spcPts val="1200"/>
            </a:spcAft>
          </a:pPr>
          <a:r>
            <a:rPr lang="es-ES" b="1" dirty="0" smtClean="0"/>
            <a:t>Plan Estratégico Institucional</a:t>
          </a:r>
        </a:p>
        <a:p>
          <a:pPr>
            <a:spcAft>
              <a:spcPts val="1200"/>
            </a:spcAft>
          </a:pPr>
          <a:r>
            <a:rPr lang="es-ES" dirty="0" smtClean="0"/>
            <a:t>62 entregables</a:t>
          </a:r>
          <a:endParaRPr lang="es-ES" dirty="0"/>
        </a:p>
      </dgm:t>
    </dgm:pt>
    <dgm:pt modelId="{877FDACB-5A64-49B1-B1AD-736F300E581C}" type="parTrans" cxnId="{DCED55BD-D6DC-4CC8-97F3-0F1EF9BA3199}">
      <dgm:prSet/>
      <dgm:spPr/>
      <dgm:t>
        <a:bodyPr/>
        <a:lstStyle/>
        <a:p>
          <a:endParaRPr lang="es-ES"/>
        </a:p>
      </dgm:t>
    </dgm:pt>
    <dgm:pt modelId="{A8B0F0B3-63F3-45EA-AF47-324C4139ED47}" type="sibTrans" cxnId="{DCED55BD-D6DC-4CC8-97F3-0F1EF9BA3199}">
      <dgm:prSet/>
      <dgm:spPr/>
      <dgm:t>
        <a:bodyPr/>
        <a:lstStyle/>
        <a:p>
          <a:endParaRPr lang="es-ES"/>
        </a:p>
      </dgm:t>
    </dgm:pt>
    <dgm:pt modelId="{A2D4185F-04D4-459A-9235-7864DEBDC944}">
      <dgm:prSet phldrT="[Texto]"/>
      <dgm:spPr/>
      <dgm:t>
        <a:bodyPr/>
        <a:lstStyle/>
        <a:p>
          <a:pPr>
            <a:spcAft>
              <a:spcPts val="1200"/>
            </a:spcAft>
          </a:pPr>
          <a:r>
            <a:rPr lang="es-ES" b="1" dirty="0" smtClean="0"/>
            <a:t>Plan Operativo Institucional</a:t>
          </a:r>
        </a:p>
        <a:p>
          <a:pPr>
            <a:spcAft>
              <a:spcPts val="1200"/>
            </a:spcAft>
          </a:pPr>
          <a:r>
            <a:rPr lang="es-ES" b="0" i="0" dirty="0" smtClean="0"/>
            <a:t>50 entregables</a:t>
          </a:r>
          <a:endParaRPr lang="es-ES" b="0" i="0" dirty="0"/>
        </a:p>
      </dgm:t>
    </dgm:pt>
    <dgm:pt modelId="{2DB007F4-699F-48E5-82D8-4D2045B4D54C}" type="parTrans" cxnId="{45CCA498-3C80-427B-9E33-71AED716DBAD}">
      <dgm:prSet/>
      <dgm:spPr/>
      <dgm:t>
        <a:bodyPr/>
        <a:lstStyle/>
        <a:p>
          <a:endParaRPr lang="es-ES"/>
        </a:p>
      </dgm:t>
    </dgm:pt>
    <dgm:pt modelId="{BF3D55D0-4B88-4800-B288-59BBFCF9169B}" type="sibTrans" cxnId="{45CCA498-3C80-427B-9E33-71AED716DBAD}">
      <dgm:prSet/>
      <dgm:spPr/>
      <dgm:t>
        <a:bodyPr/>
        <a:lstStyle/>
        <a:p>
          <a:endParaRPr lang="es-ES"/>
        </a:p>
      </dgm:t>
    </dgm:pt>
    <dgm:pt modelId="{CFBE36E7-5FB6-49EE-B4DE-DF7112EBF43F}" type="pres">
      <dgm:prSet presAssocID="{88A73AAF-3379-4DE4-92E1-BA14F435A8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082630-1E9D-4B47-8EAB-FCBAEB3D694E}" type="pres">
      <dgm:prSet presAssocID="{8C68721D-FD50-483E-8F0C-44375AB80D31}" presName="centerShape" presStyleLbl="node0" presStyleIdx="0" presStyleCnt="1" custScaleX="110801"/>
      <dgm:spPr/>
      <dgm:t>
        <a:bodyPr/>
        <a:lstStyle/>
        <a:p>
          <a:endParaRPr lang="es-ES"/>
        </a:p>
      </dgm:t>
    </dgm:pt>
    <dgm:pt modelId="{0BFDA16B-486E-44A6-B637-D269351244E6}" type="pres">
      <dgm:prSet presAssocID="{877FDACB-5A64-49B1-B1AD-736F300E581C}" presName="parTrans" presStyleLbl="bgSibTrans2D1" presStyleIdx="0" presStyleCnt="2" custLinFactNeighborX="1552"/>
      <dgm:spPr/>
      <dgm:t>
        <a:bodyPr/>
        <a:lstStyle/>
        <a:p>
          <a:endParaRPr lang="es-ES"/>
        </a:p>
      </dgm:t>
    </dgm:pt>
    <dgm:pt modelId="{CE7D4803-435E-42D1-AAEE-355D5FE2F716}" type="pres">
      <dgm:prSet presAssocID="{F74B28BF-DFAF-4A51-BAF4-C55C8BA5444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64537-26FE-4C3F-A2C4-60B63F50F955}" type="pres">
      <dgm:prSet presAssocID="{2DB007F4-699F-48E5-82D8-4D2045B4D54C}" presName="parTrans" presStyleLbl="bgSibTrans2D1" presStyleIdx="1" presStyleCnt="2" custLinFactNeighborX="-1552"/>
      <dgm:spPr/>
      <dgm:t>
        <a:bodyPr/>
        <a:lstStyle/>
        <a:p>
          <a:endParaRPr lang="es-ES"/>
        </a:p>
      </dgm:t>
    </dgm:pt>
    <dgm:pt modelId="{F8B433E4-8C5F-4260-A4C8-B26697F588FF}" type="pres">
      <dgm:prSet presAssocID="{A2D4185F-04D4-459A-9235-7864DEBDC94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03EBC2-1AA3-4668-BB16-C58AF4E48A9C}" type="presOf" srcId="{2DB007F4-699F-48E5-82D8-4D2045B4D54C}" destId="{5B464537-26FE-4C3F-A2C4-60B63F50F955}" srcOrd="0" destOrd="0" presId="urn:microsoft.com/office/officeart/2005/8/layout/radial4"/>
    <dgm:cxn modelId="{ADDD4F8F-1EA1-45CC-9646-FF467F8C18E5}" type="presOf" srcId="{A2D4185F-04D4-459A-9235-7864DEBDC944}" destId="{F8B433E4-8C5F-4260-A4C8-B26697F588FF}" srcOrd="0" destOrd="0" presId="urn:microsoft.com/office/officeart/2005/8/layout/radial4"/>
    <dgm:cxn modelId="{D0345BF9-5941-4C54-9B99-DE054033642C}" srcId="{88A73AAF-3379-4DE4-92E1-BA14F435A8F7}" destId="{8C68721D-FD50-483E-8F0C-44375AB80D31}" srcOrd="0" destOrd="0" parTransId="{D0D70B91-96AE-4F57-9429-C72F6DA6FB8D}" sibTransId="{645CBE80-A152-45D2-8D93-E66A343161FD}"/>
    <dgm:cxn modelId="{45CCA498-3C80-427B-9E33-71AED716DBAD}" srcId="{8C68721D-FD50-483E-8F0C-44375AB80D31}" destId="{A2D4185F-04D4-459A-9235-7864DEBDC944}" srcOrd="1" destOrd="0" parTransId="{2DB007F4-699F-48E5-82D8-4D2045B4D54C}" sibTransId="{BF3D55D0-4B88-4800-B288-59BBFCF9169B}"/>
    <dgm:cxn modelId="{6D2DEDBA-48E7-49A7-B97B-AE0F69424540}" type="presOf" srcId="{8C68721D-FD50-483E-8F0C-44375AB80D31}" destId="{D3082630-1E9D-4B47-8EAB-FCBAEB3D694E}" srcOrd="0" destOrd="0" presId="urn:microsoft.com/office/officeart/2005/8/layout/radial4"/>
    <dgm:cxn modelId="{434AA952-5C54-4D39-BBB3-8B8CB6F03B3C}" type="presOf" srcId="{F74B28BF-DFAF-4A51-BAF4-C55C8BA54443}" destId="{CE7D4803-435E-42D1-AAEE-355D5FE2F716}" srcOrd="0" destOrd="0" presId="urn:microsoft.com/office/officeart/2005/8/layout/radial4"/>
    <dgm:cxn modelId="{9E736AE4-4688-4E69-965A-01027885D3AA}" type="presOf" srcId="{88A73AAF-3379-4DE4-92E1-BA14F435A8F7}" destId="{CFBE36E7-5FB6-49EE-B4DE-DF7112EBF43F}" srcOrd="0" destOrd="0" presId="urn:microsoft.com/office/officeart/2005/8/layout/radial4"/>
    <dgm:cxn modelId="{5529F5B3-A32D-44A4-B419-CAC5E623AB89}" type="presOf" srcId="{877FDACB-5A64-49B1-B1AD-736F300E581C}" destId="{0BFDA16B-486E-44A6-B637-D269351244E6}" srcOrd="0" destOrd="0" presId="urn:microsoft.com/office/officeart/2005/8/layout/radial4"/>
    <dgm:cxn modelId="{DCED55BD-D6DC-4CC8-97F3-0F1EF9BA3199}" srcId="{8C68721D-FD50-483E-8F0C-44375AB80D31}" destId="{F74B28BF-DFAF-4A51-BAF4-C55C8BA54443}" srcOrd="0" destOrd="0" parTransId="{877FDACB-5A64-49B1-B1AD-736F300E581C}" sibTransId="{A8B0F0B3-63F3-45EA-AF47-324C4139ED47}"/>
    <dgm:cxn modelId="{E745796C-0FE4-4DA5-8AA6-00318EB06440}" type="presParOf" srcId="{CFBE36E7-5FB6-49EE-B4DE-DF7112EBF43F}" destId="{D3082630-1E9D-4B47-8EAB-FCBAEB3D694E}" srcOrd="0" destOrd="0" presId="urn:microsoft.com/office/officeart/2005/8/layout/radial4"/>
    <dgm:cxn modelId="{23AC7510-6916-444A-BBB8-9DB2AD1849DA}" type="presParOf" srcId="{CFBE36E7-5FB6-49EE-B4DE-DF7112EBF43F}" destId="{0BFDA16B-486E-44A6-B637-D269351244E6}" srcOrd="1" destOrd="0" presId="urn:microsoft.com/office/officeart/2005/8/layout/radial4"/>
    <dgm:cxn modelId="{E24D5124-5656-47F1-B226-DA7FADBD7665}" type="presParOf" srcId="{CFBE36E7-5FB6-49EE-B4DE-DF7112EBF43F}" destId="{CE7D4803-435E-42D1-AAEE-355D5FE2F716}" srcOrd="2" destOrd="0" presId="urn:microsoft.com/office/officeart/2005/8/layout/radial4"/>
    <dgm:cxn modelId="{87391C1C-9415-4213-AFBD-120FF5BA7566}" type="presParOf" srcId="{CFBE36E7-5FB6-49EE-B4DE-DF7112EBF43F}" destId="{5B464537-26FE-4C3F-A2C4-60B63F50F955}" srcOrd="3" destOrd="0" presId="urn:microsoft.com/office/officeart/2005/8/layout/radial4"/>
    <dgm:cxn modelId="{38D6165E-B38C-4DBB-9D62-55555A199B04}" type="presParOf" srcId="{CFBE36E7-5FB6-49EE-B4DE-DF7112EBF43F}" destId="{F8B433E4-8C5F-4260-A4C8-B26697F588F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2630-1E9D-4B47-8EAB-FCBAEB3D694E}">
      <dsp:nvSpPr>
        <dsp:cNvPr id="0" name=""/>
        <dsp:cNvSpPr/>
      </dsp:nvSpPr>
      <dsp:spPr>
        <a:xfrm>
          <a:off x="2184402" y="1497107"/>
          <a:ext cx="2349494" cy="21204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Plan de Acción Anual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112 entregables</a:t>
          </a:r>
          <a:endParaRPr lang="es-ES" sz="2100" kern="1200" dirty="0"/>
        </a:p>
      </dsp:txBody>
      <dsp:txXfrm>
        <a:off x="2528477" y="1807642"/>
        <a:ext cx="1661344" cy="1499393"/>
      </dsp:txXfrm>
    </dsp:sp>
    <dsp:sp modelId="{0BFDA16B-486E-44A6-B637-D269351244E6}">
      <dsp:nvSpPr>
        <dsp:cNvPr id="0" name=""/>
        <dsp:cNvSpPr/>
      </dsp:nvSpPr>
      <dsp:spPr>
        <a:xfrm rot="12900000">
          <a:off x="888903" y="1080987"/>
          <a:ext cx="1637499" cy="6043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7D4803-435E-42D1-AAEE-355D5FE2F716}">
      <dsp:nvSpPr>
        <dsp:cNvPr id="0" name=""/>
        <dsp:cNvSpPr/>
      </dsp:nvSpPr>
      <dsp:spPr>
        <a:xfrm>
          <a:off x="4338" y="107762"/>
          <a:ext cx="2014440" cy="1611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s-ES" sz="2200" b="1" kern="1200" dirty="0" smtClean="0"/>
            <a:t>Plan Estratégico Institucional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s-ES" sz="2200" kern="1200" dirty="0" smtClean="0"/>
            <a:t>62 entregables</a:t>
          </a:r>
          <a:endParaRPr lang="es-ES" sz="2200" kern="1200" dirty="0"/>
        </a:p>
      </dsp:txBody>
      <dsp:txXfrm>
        <a:off x="51539" y="154963"/>
        <a:ext cx="1920038" cy="1517150"/>
      </dsp:txXfrm>
    </dsp:sp>
    <dsp:sp modelId="{5B464537-26FE-4C3F-A2C4-60B63F50F955}">
      <dsp:nvSpPr>
        <dsp:cNvPr id="0" name=""/>
        <dsp:cNvSpPr/>
      </dsp:nvSpPr>
      <dsp:spPr>
        <a:xfrm rot="19500000">
          <a:off x="4191897" y="1080987"/>
          <a:ext cx="1637499" cy="6043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B433E4-8C5F-4260-A4C8-B26697F588FF}">
      <dsp:nvSpPr>
        <dsp:cNvPr id="0" name=""/>
        <dsp:cNvSpPr/>
      </dsp:nvSpPr>
      <dsp:spPr>
        <a:xfrm>
          <a:off x="4699521" y="107762"/>
          <a:ext cx="2014440" cy="1611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s-ES" sz="2200" b="1" kern="1200" dirty="0" smtClean="0"/>
            <a:t>Plan Operativo Institucional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s-ES" sz="2200" b="0" i="0" kern="1200" dirty="0" smtClean="0"/>
            <a:t>50 entregables</a:t>
          </a:r>
          <a:endParaRPr lang="es-ES" sz="2200" b="0" i="0" kern="1200" dirty="0"/>
        </a:p>
      </dsp:txBody>
      <dsp:txXfrm>
        <a:off x="4746722" y="154963"/>
        <a:ext cx="1920038" cy="1517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004EF-4F59-4C97-9633-3DACD465483F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8AEC-6806-4058-8FC0-BF69B54B540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78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AE25-5B5F-47EA-8BBC-6F528ACBF40B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D264-198C-491C-9D52-0254DC869C7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70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57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93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986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801" y="233719"/>
            <a:ext cx="7429527" cy="524168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17/09/2024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1924195" y="757887"/>
            <a:ext cx="79691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907261" y="225252"/>
            <a:ext cx="618067" cy="52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553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800" y="240773"/>
            <a:ext cx="7318571" cy="57798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582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3200">
                <a:latin typeface="Helvetica"/>
                <a:cs typeface="Helvetica"/>
              </a:defRPr>
            </a:lvl2pPr>
            <a:lvl3pPr>
              <a:defRPr sz="2667">
                <a:latin typeface="Helvetica"/>
                <a:cs typeface="Helvetica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09601" y="1829590"/>
            <a:ext cx="5334684" cy="2812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3200">
                <a:latin typeface="Helvetica"/>
                <a:cs typeface="Helvetica"/>
              </a:defRPr>
            </a:lvl2pPr>
            <a:lvl3pPr>
              <a:defRPr sz="2667">
                <a:latin typeface="Helvetica"/>
                <a:cs typeface="Helvetica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 marL="2438339" indent="0">
              <a:buNone/>
              <a:defRPr sz="2400">
                <a:latin typeface="Helvetica"/>
                <a:cs typeface="Helvetic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Modificar texto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17/09/2024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924195" y="757887"/>
            <a:ext cx="79691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1907261" y="225252"/>
            <a:ext cx="618067" cy="52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45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3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66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67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72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77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79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84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35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87C7-B18D-40EE-975B-5836DC739652}" type="datetimeFigureOut">
              <a:rPr lang="es-CO" smtClean="0"/>
              <a:t>17/09/2024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0079-9604-49DB-A4FE-A2E7DED970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79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0" r:id="rId12"/>
    <p:sldLayoutId id="2147483681" r:id="rId13"/>
    <p:sldLayoutId id="21474836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s://www1.funcionpublica.gov.co/web/intranet/informes-reportes/20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349881" y="1473200"/>
            <a:ext cx="9309652" cy="1160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solidFill>
                  <a:schemeClr val="bg1"/>
                </a:solidFill>
              </a:rPr>
              <a:t>Seguimiento </a:t>
            </a:r>
            <a:r>
              <a:rPr lang="es-CO" sz="3200" b="1" dirty="0">
                <a:solidFill>
                  <a:schemeClr val="bg1"/>
                </a:solidFill>
              </a:rPr>
              <a:t>Planeación Institucional </a:t>
            </a:r>
            <a:endParaRPr lang="es-CO" sz="3200" dirty="0">
              <a:solidFill>
                <a:schemeClr val="bg1"/>
              </a:solidFill>
            </a:endParaRPr>
          </a:p>
          <a:p>
            <a:endParaRPr lang="es-CO" sz="1000" b="1" dirty="0" smtClean="0">
              <a:solidFill>
                <a:schemeClr val="bg1"/>
              </a:solidFill>
            </a:endParaRPr>
          </a:p>
          <a:p>
            <a:r>
              <a:rPr lang="es-CO" sz="3200" b="1" dirty="0" smtClean="0">
                <a:solidFill>
                  <a:schemeClr val="bg1"/>
                </a:solidFill>
              </a:rPr>
              <a:t>Corte Julio </a:t>
            </a:r>
            <a:r>
              <a:rPr lang="es-CO" sz="3200" b="1" dirty="0">
                <a:solidFill>
                  <a:schemeClr val="bg1"/>
                </a:solidFill>
              </a:rPr>
              <a:t>2024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349881" y="3324577"/>
            <a:ext cx="9309652" cy="1160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solidFill>
                  <a:schemeClr val="bg1"/>
                </a:solidFill>
              </a:rPr>
              <a:t>Ejecución Presupuestal</a:t>
            </a:r>
            <a:endParaRPr lang="es-CO" sz="3200" dirty="0">
              <a:solidFill>
                <a:schemeClr val="bg1"/>
              </a:solidFill>
            </a:endParaRPr>
          </a:p>
          <a:p>
            <a:endParaRPr lang="es-CO" sz="1000" b="1" dirty="0" smtClean="0">
              <a:solidFill>
                <a:schemeClr val="bg1"/>
              </a:solidFill>
            </a:endParaRPr>
          </a:p>
          <a:p>
            <a:r>
              <a:rPr lang="es-CO" sz="3200" b="1" dirty="0" smtClean="0">
                <a:solidFill>
                  <a:schemeClr val="bg1"/>
                </a:solidFill>
              </a:rPr>
              <a:t>Corte </a:t>
            </a:r>
            <a:r>
              <a:rPr lang="es-CO" sz="3200" b="1" dirty="0" smtClean="0">
                <a:solidFill>
                  <a:schemeClr val="bg1"/>
                </a:solidFill>
              </a:rPr>
              <a:t>Agosto </a:t>
            </a:r>
            <a:r>
              <a:rPr lang="es-CO" sz="3200" b="1" dirty="0">
                <a:solidFill>
                  <a:schemeClr val="bg1"/>
                </a:solidFill>
              </a:rPr>
              <a:t>2024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23820" y="2025516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05519" y="2116828"/>
            <a:ext cx="406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Entregables por Macrometa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705520" y="2559131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023820" y="2710306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695852" y="2737359"/>
            <a:ext cx="5578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Aspectos Generales Planeación Institucional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4705520" y="3243920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023820" y="3382643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705519" y="3413865"/>
            <a:ext cx="584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Avances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Planeación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Institucional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4705520" y="3916258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023820" y="4073656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695852" y="4770896"/>
            <a:ext cx="4693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Ejecución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Presupuestal DAFP 2024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4705520" y="4607271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4023820" y="4770896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705519" y="4124984"/>
            <a:ext cx="4693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Presupuesto Vigente DAFP 2024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4705520" y="5260969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003798" y="3315322"/>
            <a:ext cx="215053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b="1" dirty="0">
                <a:solidFill>
                  <a:srgbClr val="4D4D4D"/>
                </a:solidFill>
                <a:latin typeface="Helvetica"/>
                <a:cs typeface="Helvetica"/>
              </a:rPr>
              <a:t>Contenido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3303672" y="1701800"/>
            <a:ext cx="194733" cy="3803915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175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Entregables por Macrometa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91594" y="1519940"/>
            <a:ext cx="5973939" cy="42926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406461" y="2701095"/>
            <a:ext cx="1567490" cy="1600452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9742435" y="5005758"/>
            <a:ext cx="1487983" cy="51928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200" dirty="0">
                <a:latin typeface="Helvetica" panose="020B0604020202020204" pitchFamily="34" charset="0"/>
                <a:cs typeface="Helvetica" panose="020B0604020202020204" pitchFamily="34" charset="0"/>
              </a:rPr>
              <a:t>Entregables por</a:t>
            </a:r>
          </a:p>
          <a:p>
            <a:pPr algn="just"/>
            <a:r>
              <a:rPr lang="es-CO" sz="1200" dirty="0">
                <a:latin typeface="Helvetica" panose="020B0604020202020204" pitchFamily="34" charset="0"/>
                <a:cs typeface="Helvetica" panose="020B0604020202020204" pitchFamily="34" charset="0"/>
              </a:rPr>
              <a:t>macrometa</a:t>
            </a:r>
          </a:p>
        </p:txBody>
      </p:sp>
      <p:sp>
        <p:nvSpPr>
          <p:cNvPr id="17" name="Elipse 16"/>
          <p:cNvSpPr/>
          <p:nvPr/>
        </p:nvSpPr>
        <p:spPr>
          <a:xfrm>
            <a:off x="9274629" y="5050952"/>
            <a:ext cx="467806" cy="428903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036820" y="3883660"/>
            <a:ext cx="482924" cy="392487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normAutofit lnSpcReduction="10000"/>
          </a:bodyPr>
          <a:lstStyle/>
          <a:p>
            <a:pPr algn="ctr"/>
            <a:r>
              <a:rPr lang="es-E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s-CO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3040380" y="3619500"/>
            <a:ext cx="482924" cy="392487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normAutofit lnSpcReduction="10000"/>
          </a:bodyPr>
          <a:lstStyle/>
          <a:p>
            <a:pPr algn="ctr"/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s-CO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787639" y="2841047"/>
            <a:ext cx="1587502" cy="146050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CO" b="1" dirty="0"/>
              <a:t>Total </a:t>
            </a:r>
            <a:r>
              <a:rPr lang="es-CO" b="1" dirty="0" smtClean="0"/>
              <a:t>entregables</a:t>
            </a:r>
            <a:endParaRPr lang="es-CO" b="1" dirty="0"/>
          </a:p>
          <a:p>
            <a:pPr algn="ctr"/>
            <a:r>
              <a:rPr lang="es-CO" b="1" u="sng" dirty="0" smtClean="0"/>
              <a:t>112</a:t>
            </a:r>
            <a:endParaRPr lang="es-CO" b="1" u="sng" dirty="0"/>
          </a:p>
        </p:txBody>
      </p:sp>
      <p:sp>
        <p:nvSpPr>
          <p:cNvPr id="48" name="Elipse 47"/>
          <p:cNvSpPr/>
          <p:nvPr/>
        </p:nvSpPr>
        <p:spPr>
          <a:xfrm>
            <a:off x="3082498" y="1426410"/>
            <a:ext cx="482924" cy="392487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normAutofit lnSpcReduction="10000"/>
          </a:bodyPr>
          <a:lstStyle/>
          <a:p>
            <a:pPr algn="ctr"/>
            <a:r>
              <a:rPr lang="es-E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s-CO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5036820" y="1362403"/>
            <a:ext cx="482924" cy="392487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normAutofit lnSpcReduction="10000"/>
          </a:bodyPr>
          <a:lstStyle/>
          <a:p>
            <a:pPr algn="ctr"/>
            <a:r>
              <a:rPr lang="es-E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s-CO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7078980" y="1387803"/>
            <a:ext cx="482924" cy="392487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normAutofit lnSpcReduction="10000"/>
          </a:bodyPr>
          <a:lstStyle/>
          <a:p>
            <a:pPr algn="ctr"/>
            <a:r>
              <a:rPr lang="es-E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s-CO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10624523" y="2546330"/>
            <a:ext cx="482924" cy="392487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normAutofit lnSpcReduction="10000"/>
          </a:bodyPr>
          <a:lstStyle/>
          <a:p>
            <a:pPr algn="ctr"/>
            <a:r>
              <a:rPr lang="es-E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58</a:t>
            </a:r>
            <a:endParaRPr lang="es-CO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6953693" y="3476847"/>
            <a:ext cx="608211" cy="480461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noAutofit/>
          </a:bodyPr>
          <a:lstStyle/>
          <a:p>
            <a:pPr algn="ctr"/>
            <a:r>
              <a:rPr lang="es-ES" sz="1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12*</a:t>
            </a:r>
            <a:endParaRPr lang="es-CO" sz="11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9926" y="6168707"/>
            <a:ext cx="1115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*</a:t>
            </a:r>
            <a:r>
              <a:rPr lang="es-ES" sz="1200" dirty="0" smtClean="0"/>
              <a:t> Se aprobaron en sesión extraordinaria de </a:t>
            </a:r>
            <a:r>
              <a:rPr lang="es-ES" sz="1200" dirty="0"/>
              <a:t>Comité Institucional de Gestión y Desempeño </a:t>
            </a:r>
            <a:r>
              <a:rPr lang="es-ES" sz="1200" dirty="0" smtClean="0"/>
              <a:t>los </a:t>
            </a:r>
            <a:r>
              <a:rPr lang="es-ES" sz="1200" b="1" dirty="0" smtClean="0"/>
              <a:t>12 entregables </a:t>
            </a:r>
            <a:r>
              <a:rPr lang="es-ES" sz="1200" dirty="0" smtClean="0"/>
              <a:t>propuestos para el Convenio DAFP-ESAP 2024, llegando a un total de 112 entregables en la planeación 2024. Igualmente, el </a:t>
            </a:r>
            <a:r>
              <a:rPr lang="es-ES" sz="1200" dirty="0"/>
              <a:t>primer reporte de avance </a:t>
            </a:r>
            <a:r>
              <a:rPr lang="es-ES" sz="1200" dirty="0" smtClean="0"/>
              <a:t>de </a:t>
            </a:r>
            <a:r>
              <a:rPr lang="es-ES" sz="1200" dirty="0"/>
              <a:t>los </a:t>
            </a:r>
            <a:r>
              <a:rPr lang="es-ES" sz="1200" dirty="0" smtClean="0"/>
              <a:t>nuevos 12 entregable iniciará a corte 30/agosto/2024.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084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Aspectos Generales Planeación Institucional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10972800" cy="582071"/>
          </a:xfrm>
        </p:spPr>
        <p:txBody>
          <a:bodyPr>
            <a:noAutofit/>
          </a:bodyPr>
          <a:lstStyle/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es-E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han definido 112 </a:t>
            </a:r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entregables que responden a compromisos derivados del Plan Nacional de Desarrollo, el Plan Marco de Implementación del acuerdo de Paz, los documentos CONPES, Planes del Decreto 612 de 2018, iniciativas sectoriales, entre otros.</a:t>
            </a:r>
          </a:p>
          <a:p>
            <a:pPr algn="just"/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ES" sz="16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48018448"/>
              </p:ext>
            </p:extLst>
          </p:nvPr>
        </p:nvGraphicFramePr>
        <p:xfrm>
          <a:off x="2463800" y="2231129"/>
          <a:ext cx="671830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5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Avances Planeación Institucional corte Julio 2024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55090" y="1562100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FFC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</a:t>
            </a:r>
            <a:r>
              <a:rPr lang="es-CO" sz="1600" b="1" dirty="0">
                <a:solidFill>
                  <a:srgbClr val="FFC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CO" sz="1600" b="1" dirty="0" smtClean="0">
                <a:solidFill>
                  <a:srgbClr val="FFC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vance </a:t>
            </a:r>
            <a:r>
              <a:rPr lang="es-CO" sz="1600" b="1" dirty="0">
                <a:solidFill>
                  <a:srgbClr val="FFC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planeación estratégica institucional</a:t>
            </a:r>
            <a:endParaRPr lang="es-CO" sz="1600" dirty="0">
              <a:solidFill>
                <a:srgbClr val="FFCD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534266" y="1562100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FFC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</a:t>
            </a:r>
            <a:r>
              <a:rPr lang="es-CO" sz="1600" b="1" dirty="0">
                <a:solidFill>
                  <a:srgbClr val="FFC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CO" sz="1600" b="1" dirty="0" smtClean="0">
                <a:solidFill>
                  <a:srgbClr val="FFC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vance plan de acción anual</a:t>
            </a:r>
            <a:endParaRPr lang="es-CO" sz="1600" dirty="0">
              <a:solidFill>
                <a:srgbClr val="FFCD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261" y="4660900"/>
            <a:ext cx="2524125" cy="3048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7953" y="4660900"/>
            <a:ext cx="2524125" cy="30480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808769" y="5592333"/>
            <a:ext cx="456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 mayoría de las metas estratégicas están programadas para éste segundo semestre de 2024</a:t>
            </a:r>
            <a:endParaRPr lang="es-CO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04808" y="572463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200" dirty="0">
                <a:hlinkClick r:id="rId4"/>
              </a:rPr>
              <a:t>https://</a:t>
            </a:r>
            <a:r>
              <a:rPr lang="es-CO" sz="1200" dirty="0" smtClean="0">
                <a:hlinkClick r:id="rId4"/>
              </a:rPr>
              <a:t>www1.funcionpublica.gov.co/web/intranet/informes-reportes/2023</a:t>
            </a:r>
            <a:endParaRPr lang="es-CO" sz="1200" dirty="0"/>
          </a:p>
        </p:txBody>
      </p:sp>
      <p:sp>
        <p:nvSpPr>
          <p:cNvPr id="27" name="Elipse 26"/>
          <p:cNvSpPr/>
          <p:nvPr/>
        </p:nvSpPr>
        <p:spPr>
          <a:xfrm>
            <a:off x="6716693" y="5683937"/>
            <a:ext cx="92076" cy="81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6123085" y="1206500"/>
            <a:ext cx="0" cy="401320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074" y="2307252"/>
            <a:ext cx="5200497" cy="22747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4921" y="2259068"/>
            <a:ext cx="5243055" cy="2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8272" y="93848"/>
            <a:ext cx="7429527" cy="524168"/>
          </a:xfrm>
        </p:spPr>
        <p:txBody>
          <a:bodyPr>
            <a:normAutofit/>
          </a:bodyPr>
          <a:lstStyle/>
          <a:p>
            <a:r>
              <a:rPr lang="es-ES" dirty="0"/>
              <a:t>Presupuesto vigente DAFP 2024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2"/>
          </p:nvPr>
        </p:nvSpPr>
        <p:spPr>
          <a:xfrm>
            <a:off x="1860205" y="120352"/>
            <a:ext cx="618067" cy="525992"/>
          </a:xfrm>
        </p:spPr>
        <p:txBody>
          <a:bodyPr/>
          <a:lstStyle/>
          <a:p>
            <a:r>
              <a:rPr lang="es-ES" dirty="0"/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-1" r="4799"/>
          <a:stretch/>
        </p:blipFill>
        <p:spPr>
          <a:xfrm>
            <a:off x="152400" y="1587500"/>
            <a:ext cx="11925300" cy="37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8272" y="93848"/>
            <a:ext cx="7429527" cy="524168"/>
          </a:xfrm>
        </p:spPr>
        <p:txBody>
          <a:bodyPr>
            <a:normAutofit/>
          </a:bodyPr>
          <a:lstStyle/>
          <a:p>
            <a:r>
              <a:rPr lang="es-ES" dirty="0" smtClean="0"/>
              <a:t>Ejecución Presupuestal DAFP </a:t>
            </a:r>
            <a:r>
              <a:rPr lang="es-ES" dirty="0"/>
              <a:t>2024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28523" y="6269962"/>
            <a:ext cx="6892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Convenio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ESAP, el cual se 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empezó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a ejecutar en el mes de 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junio.</a:t>
            </a:r>
          </a:p>
          <a:p>
            <a:pPr fontAlgn="ctr"/>
            <a:r>
              <a:rPr lang="es-MX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reportada se presenta con corte de 26 de agosto de 2024</a:t>
            </a:r>
            <a:endParaRPr lang="es-MX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sz="half" idx="2"/>
          </p:nvPr>
        </p:nvSpPr>
        <p:spPr>
          <a:xfrm>
            <a:off x="1860205" y="158904"/>
            <a:ext cx="618067" cy="525992"/>
          </a:xfrm>
        </p:spPr>
        <p:txBody>
          <a:bodyPr/>
          <a:lstStyle/>
          <a:p>
            <a:r>
              <a:rPr lang="es-ES" dirty="0"/>
              <a:t>5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02330"/>
              </p:ext>
            </p:extLst>
          </p:nvPr>
        </p:nvGraphicFramePr>
        <p:xfrm>
          <a:off x="728523" y="839492"/>
          <a:ext cx="10516992" cy="54304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18177">
                  <a:extLst>
                    <a:ext uri="{9D8B030D-6E8A-4147-A177-3AD203B41FA5}">
                      <a16:colId xmlns:a16="http://schemas.microsoft.com/office/drawing/2014/main" val="109411829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74724892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7981005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360612378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692839943"/>
                    </a:ext>
                  </a:extLst>
                </a:gridCol>
                <a:gridCol w="1034715">
                  <a:extLst>
                    <a:ext uri="{9D8B030D-6E8A-4147-A177-3AD203B41FA5}">
                      <a16:colId xmlns:a16="http://schemas.microsoft.com/office/drawing/2014/main" val="4146780598"/>
                    </a:ext>
                  </a:extLst>
                </a:gridCol>
              </a:tblGrid>
              <a:tr h="1686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EJECUCIÓN PRESUPUESTAL DAFP 2024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234" marR="6234" marT="623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41451"/>
                  </a:ext>
                </a:extLst>
              </a:tr>
              <a:tr h="2698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CONCEPTO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234" marR="6234" marT="623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APROPIACIÓN VIGENTE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234" marR="6234" marT="623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COMPROMISO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234" marR="6234" marT="623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Comp/Aprop.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234" marR="6234" marT="623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OBLIGACIÓN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234" marR="6234" marT="623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Oblig/Aprop.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234" marR="6234" marT="623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51271"/>
                  </a:ext>
                </a:extLst>
              </a:tr>
              <a:tr h="1686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FUNCIONAMIENTO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    33.771.723.785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19.855.391.358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58,79%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19.153.728.961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56,72%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07938"/>
                  </a:ext>
                </a:extLst>
              </a:tr>
              <a:tr h="1686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Gastos de personal</a:t>
                      </a:r>
                      <a:endParaRPr lang="es-CO" sz="900" b="0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30.060.632.999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17.605.228.971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58,57%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17.586.844.854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58,50%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9483355"/>
                  </a:ext>
                </a:extLst>
              </a:tr>
              <a:tr h="16863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Adquisición de bienes y servicios</a:t>
                      </a:r>
                      <a:endParaRPr lang="es-ES" sz="900" b="0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2.971.175.758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1.892.521.877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63,70%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1.209.243.597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40,70%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1437164"/>
                  </a:ext>
                </a:extLst>
              </a:tr>
              <a:tr h="1686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Transferencias corrientes</a:t>
                      </a:r>
                      <a:endParaRPr lang="es-CO" sz="900" b="0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   563.182.428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297.773.310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52,87%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297.773.310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52,87%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4722196"/>
                  </a:ext>
                </a:extLst>
              </a:tr>
              <a:tr h="16863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Gastos por tributos, multas e </a:t>
                      </a:r>
                      <a:r>
                        <a:rPr lang="es-CO" sz="900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intereses</a:t>
                      </a:r>
                      <a:r>
                        <a:rPr lang="pt-BR" sz="9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pt-BR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 mora</a:t>
                      </a:r>
                      <a:endParaRPr lang="pt-BR" sz="900" b="0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   176.732.600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 59.867.200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33,87%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  59.867.200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33,87%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641895"/>
                  </a:ext>
                </a:extLst>
              </a:tr>
              <a:tr h="1686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    18.760.427.248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11.923.607.589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63,56%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   8.189.418.691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43,65%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47403"/>
                  </a:ext>
                </a:extLst>
              </a:tr>
              <a:tr h="46197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Transformación de las administraciones públicas mediante el desarrollo de políticas y lineamientos que permitan el fortalecimiento de los componentes de la función administrativa, la función pública y la gestión pública Nacional</a:t>
                      </a:r>
                      <a:endParaRPr lang="es-ES" sz="900" b="0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5.587.127.957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3.297.654.605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59,02%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2.964.803.316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53,06%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8423964"/>
                  </a:ext>
                </a:extLst>
              </a:tr>
              <a:tr h="56222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Transformación de las administraciones públicas mediante el desarrollo de políticas y lineamientos que permitan el fortalecimiento de los componentes de la función administrativa, la función pública y la gestión pública Nacional – </a:t>
                      </a:r>
                      <a:r>
                        <a:rPr lang="es-ES" sz="9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Convenio con la ESAP*</a:t>
                      </a:r>
                      <a:endParaRPr lang="es-ES" sz="900" b="1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   590.405.634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456.025.876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77,24%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  34.549.871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5,85%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7142865"/>
                  </a:ext>
                </a:extLst>
              </a:tr>
              <a:tr h="44927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Consolidación de las capacidades de gestión y desempeño de las entidades y servidores públicos del nivel territorial y nacional para recuperar la confianza de la ciudadanía en el Estado - Nacional</a:t>
                      </a:r>
                      <a:endParaRPr lang="es-ES" sz="900" b="0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3.777.772.292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2.230.951.554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59,05%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1.990.234.888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52,68%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5827417"/>
                  </a:ext>
                </a:extLst>
              </a:tr>
              <a:tr h="40355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Consolidación de las capacidades de gestión y desempeño de las entidades y servidores públicos del nivel territorial y nacional para recuperar la confianza de la ciudadanía en el Estado – Nacional –</a:t>
                      </a:r>
                      <a:r>
                        <a:rPr lang="es-ES" sz="9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Convenio con la ESAP*</a:t>
                      </a:r>
                      <a:endParaRPr lang="es-ES" sz="900" b="1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1.061.420.000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875.337.703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82,47%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187.542.714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17,67%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4898293"/>
                  </a:ext>
                </a:extLst>
              </a:tr>
              <a:tr h="37431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Fortalecimiento de las capacidades institucionales para la prestación optima de un servicio público de calidad a las ciudadanías Bogotá</a:t>
                      </a:r>
                      <a:endParaRPr lang="es-ES" sz="900" b="0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4.078.992.933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2.484.663.654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60,91%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2.182.823.683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53,51%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806029"/>
                  </a:ext>
                </a:extLst>
              </a:tr>
              <a:tr h="35018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Fortalecimiento de las capacidades institucionales para la prestación optima de un servicio público de calidad a las ciudadanías Bogotá – </a:t>
                      </a:r>
                      <a:r>
                        <a:rPr lang="es-ES" sz="9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Convenio con la ESAP</a:t>
                      </a:r>
                      <a:endParaRPr lang="es-ES" sz="900" b="1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   348.174.366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126.569.449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36,35%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702.683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0,20%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599017"/>
                  </a:ext>
                </a:extLst>
              </a:tr>
              <a:tr h="42628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Mejoramiento de las tecnologías de la información y las comunicaciones a nivel institucional para dar cumplimiento a las políticas de Gobierno Digital y transformación Digital Bogotá</a:t>
                      </a:r>
                      <a:endParaRPr lang="es-ES" sz="900" b="0" i="0" u="none" strike="noStrike" dirty="0">
                        <a:solidFill>
                          <a:srgbClr val="26262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3.316.534.066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2.452.404.747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73,94%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$          828.761.536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24,99%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721032"/>
                  </a:ext>
                </a:extLst>
              </a:tr>
              <a:tr h="1686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TOTAL, PRESUPUESTO 2024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    52.532.151.033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31.778.998.947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60,49%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27.343.147.652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52,05%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7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672</Words>
  <Application>Microsoft Office PowerPoint</Application>
  <PresentationFormat>Panorámica</PresentationFormat>
  <Paragraphs>144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Verdana</vt:lpstr>
      <vt:lpstr>Tema de Office</vt:lpstr>
      <vt:lpstr>Presentación de PowerPoint</vt:lpstr>
      <vt:lpstr>Presentación de PowerPoint</vt:lpstr>
      <vt:lpstr>Presentación de PowerPoint</vt:lpstr>
      <vt:lpstr>Entregables por Macrometa</vt:lpstr>
      <vt:lpstr>Aspectos Generales Planeación Institucional</vt:lpstr>
      <vt:lpstr>Avances Planeación Institucional corte Julio 2024</vt:lpstr>
      <vt:lpstr>Presupuesto vigente DAFP 2024</vt:lpstr>
      <vt:lpstr>Ejecución Presupuestal DAFP 2024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Jose Camacho Rosso</dc:creator>
  <cp:lastModifiedBy>Luis Ernesto Suarez Rivera</cp:lastModifiedBy>
  <cp:revision>84</cp:revision>
  <dcterms:created xsi:type="dcterms:W3CDTF">2024-06-18T21:12:34Z</dcterms:created>
  <dcterms:modified xsi:type="dcterms:W3CDTF">2024-09-17T12:25:12Z</dcterms:modified>
</cp:coreProperties>
</file>