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67" r:id="rId2"/>
  </p:sldMasterIdLst>
  <p:notesMasterIdLst>
    <p:notesMasterId r:id="rId8"/>
  </p:notesMasterIdLst>
  <p:sldIdLst>
    <p:sldId id="257" r:id="rId3"/>
    <p:sldId id="349" r:id="rId4"/>
    <p:sldId id="412" r:id="rId5"/>
    <p:sldId id="362" r:id="rId6"/>
    <p:sldId id="411" r:id="rId7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C78D8"/>
    <a:srgbClr val="ED7D31"/>
    <a:srgbClr val="D09E00"/>
    <a:srgbClr val="E29408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37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1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1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88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173" indent="0">
              <a:buNone/>
              <a:defRPr sz="900"/>
            </a:lvl2pPr>
            <a:lvl3pPr marL="684423" indent="0">
              <a:buNone/>
              <a:defRPr sz="800"/>
            </a:lvl3pPr>
            <a:lvl4pPr marL="1026635" indent="0">
              <a:buNone/>
              <a:defRPr sz="700"/>
            </a:lvl4pPr>
            <a:lvl5pPr marL="1368846" indent="0">
              <a:buNone/>
              <a:defRPr sz="700"/>
            </a:lvl5pPr>
            <a:lvl6pPr marL="1711097" indent="0">
              <a:buNone/>
              <a:defRPr sz="700"/>
            </a:lvl6pPr>
            <a:lvl7pPr marL="2053268" indent="0">
              <a:buNone/>
              <a:defRPr sz="700"/>
            </a:lvl7pPr>
            <a:lvl8pPr marL="2395440" indent="0">
              <a:buNone/>
              <a:defRPr sz="700"/>
            </a:lvl8pPr>
            <a:lvl9pPr marL="2737613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173" indent="0">
              <a:buNone/>
              <a:defRPr sz="2100"/>
            </a:lvl2pPr>
            <a:lvl3pPr marL="684423" indent="0">
              <a:buNone/>
              <a:defRPr sz="1800"/>
            </a:lvl3pPr>
            <a:lvl4pPr marL="1026635" indent="0">
              <a:buNone/>
              <a:defRPr sz="1500"/>
            </a:lvl4pPr>
            <a:lvl5pPr marL="1368846" indent="0">
              <a:buNone/>
              <a:defRPr sz="1500"/>
            </a:lvl5pPr>
            <a:lvl6pPr marL="1711097" indent="0">
              <a:buNone/>
              <a:defRPr sz="1500"/>
            </a:lvl6pPr>
            <a:lvl7pPr marL="2053268" indent="0">
              <a:buNone/>
              <a:defRPr sz="1500"/>
            </a:lvl7pPr>
            <a:lvl8pPr marL="2395440" indent="0">
              <a:buNone/>
              <a:defRPr sz="1500"/>
            </a:lvl8pPr>
            <a:lvl9pPr marL="2737613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9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173" indent="0">
              <a:buNone/>
              <a:defRPr sz="900"/>
            </a:lvl2pPr>
            <a:lvl3pPr marL="684423" indent="0">
              <a:buNone/>
              <a:defRPr sz="800"/>
            </a:lvl3pPr>
            <a:lvl4pPr marL="1026635" indent="0">
              <a:buNone/>
              <a:defRPr sz="700"/>
            </a:lvl4pPr>
            <a:lvl5pPr marL="1368846" indent="0">
              <a:buNone/>
              <a:defRPr sz="700"/>
            </a:lvl5pPr>
            <a:lvl6pPr marL="1711097" indent="0">
              <a:buNone/>
              <a:defRPr sz="700"/>
            </a:lvl6pPr>
            <a:lvl7pPr marL="2053268" indent="0">
              <a:buNone/>
              <a:defRPr sz="700"/>
            </a:lvl7pPr>
            <a:lvl8pPr marL="2395440" indent="0">
              <a:buNone/>
              <a:defRPr sz="700"/>
            </a:lvl8pPr>
            <a:lvl9pPr marL="2737613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1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algn="ctr"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ker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kern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1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3" y="1892935"/>
            <a:ext cx="4452566" cy="256224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4800" b="1" kern="0">
                <a:solidFill>
                  <a:srgbClr val="FFFFFF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  <a:sym typeface="Arial"/>
              </a:rPr>
              <a:t>Gracias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defRPr/>
            </a:pPr>
            <a:r>
              <a:rPr lang="es-CO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36" indent="-285736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defRPr/>
            </a:pPr>
            <a:r>
              <a:rPr lang="es-ES_tradnl" sz="1200">
                <a:solidFill>
                  <a:srgbClr val="FFFFFF"/>
                </a:solidFill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294408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70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69" y="98782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78" lvl="1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66" lvl="2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54" lvl="3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943" lvl="4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132" lvl="5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320" lvl="6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509" lvl="7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697" lvl="8" indent="-29209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94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7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/>
          <a:lstStyle>
            <a:lvl1pPr marL="457166" lvl="0" indent="-22858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333" lvl="1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498" lvl="2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664" lvl="3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5829" lvl="4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2995" lvl="5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160" lvl="6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326" lvl="7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493" lvl="8" indent="-31747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1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10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3" y="1892938"/>
            <a:ext cx="4452566" cy="2585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29" marR="0" lvl="0" indent="-285729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915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4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6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88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10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32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54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76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115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11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uk-UA" smtClean="0"/>
              <a:pPr/>
              <a:t>‹Nº›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278" tIns="45717" rIns="91278" bIns="4571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278" tIns="45717" rIns="91278" bIns="4571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278" tIns="45717" rIns="91278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F0B4-E39D-4753-AF3B-926B77DE093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278" tIns="45717" rIns="91278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278" tIns="45717" rIns="91278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9FF61-A676-49C8-BC2E-D0222296149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8442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688" indent="-256688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079" indent="-213908" algn="l" defTabSz="68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48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20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893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143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355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566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817" indent="-171126" algn="l" defTabSz="68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7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2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635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846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097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268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44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61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840323" y="1684354"/>
            <a:ext cx="6222666" cy="10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Autofit/>
          </a:bodyPr>
          <a:lstStyle/>
          <a:p>
            <a:r>
              <a:rPr lang="es-CO" dirty="0"/>
              <a:t>Planeación institucional corte a junio 2022</a:t>
            </a:r>
            <a:br>
              <a:rPr lang="es-CO" dirty="0"/>
            </a:br>
            <a:br>
              <a:rPr lang="es-CO" dirty="0"/>
            </a:br>
            <a:r>
              <a:rPr lang="es-CO" sz="1800" i="1" dirty="0">
                <a:solidFill>
                  <a:schemeClr val="bg1"/>
                </a:solidFill>
              </a:rPr>
              <a:t>Oficina Asesora de Planeación</a:t>
            </a:r>
            <a:endParaRPr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54451" y="869886"/>
            <a:ext cx="1508172" cy="110799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4" y="4379267"/>
            <a:ext cx="25304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1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0" y="0"/>
            <a:ext cx="9144000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4423">
              <a:buClrTx/>
              <a:defRPr/>
            </a:pPr>
            <a:r>
              <a:rPr lang="es-CO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          </a:t>
            </a:r>
            <a:r>
              <a:rPr lang="es-MX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Aspectos Generales Planeación Institucional </a:t>
            </a:r>
            <a:endParaRPr lang="es-CO" sz="1800" b="1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lista de verificación icono gratis">
            <a:extLst>
              <a:ext uri="{FF2B5EF4-FFF2-40B4-BE49-F238E27FC236}">
                <a16:creationId xmlns:a16="http://schemas.microsoft.com/office/drawing/2014/main" id="{0E5C2014-9D7E-425B-8311-EA8C1F5D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" y="0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823" y="799814"/>
            <a:ext cx="8597943" cy="715578"/>
          </a:xfrm>
          <a:prstGeom prst="rect">
            <a:avLst/>
          </a:prstGeom>
          <a:noFill/>
        </p:spPr>
        <p:txBody>
          <a:bodyPr wrap="square" lIns="68579" tIns="34289" rIns="68579" bIns="34289" anchor="t">
            <a:spAutoFit/>
          </a:bodyPr>
          <a:lstStyle/>
          <a:p>
            <a:pPr algn="just"/>
            <a:r>
              <a:rPr lang="es-ES_tradnl" dirty="0">
                <a:latin typeface="+mn-lt"/>
                <a:ea typeface="Calibri" panose="020F0502020204030204" pitchFamily="34" charset="0"/>
              </a:rPr>
              <a:t>115 entregables los cuales responden a compromisos derivados del Plan Nacional de Desarrollo, el Plan Marco de Implementación del acuerdo de Paz, documentos CONPES, Planes del Decreto 612 de 2018, iniciativas sectoriales, entre otros. </a:t>
            </a:r>
            <a:endParaRPr lang="es-ES_tradnl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8297" y="4490840"/>
            <a:ext cx="593428" cy="276997"/>
          </a:xfrm>
          <a:prstGeom prst="rect">
            <a:avLst/>
          </a:prstGeom>
        </p:spPr>
        <p:txBody>
          <a:bodyPr wrap="none" lIns="91438" tIns="45719" rIns="91438" bIns="45719" anchor="t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(68%)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05004" y="4489351"/>
            <a:ext cx="593428" cy="276997"/>
          </a:xfrm>
          <a:prstGeom prst="rect">
            <a:avLst/>
          </a:prstGeom>
        </p:spPr>
        <p:txBody>
          <a:bodyPr wrap="none" lIns="91438" tIns="45719" rIns="91438" bIns="45719" anchor="t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(32%)</a:t>
            </a:r>
          </a:p>
        </p:txBody>
      </p:sp>
      <p:pic>
        <p:nvPicPr>
          <p:cNvPr id="7" name="Imagen 8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2D1FF6BE-866E-E765-8D42-EC48A9C6C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8554"/>
            <a:ext cx="9184340" cy="2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417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0" y="0"/>
            <a:ext cx="9144000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defTabSz="684406">
              <a:defRPr/>
            </a:pPr>
            <a:r>
              <a:rPr lang="es-CO" sz="1800" b="1">
                <a:latin typeface="Calibri"/>
              </a:rPr>
              <a:t>           </a:t>
            </a:r>
            <a:endParaRPr lang="es-CO" sz="1800">
              <a:ea typeface="+mn-lt"/>
              <a:cs typeface="+mn-lt"/>
            </a:endParaRPr>
          </a:p>
          <a:p>
            <a:pPr defTabSz="684406">
              <a:defRPr/>
            </a:pPr>
            <a:r>
              <a:rPr lang="es-CO" sz="1800" b="1">
                <a:solidFill>
                  <a:schemeClr val="bg1"/>
                </a:solidFill>
                <a:ea typeface="+mn-lt"/>
                <a:cs typeface="+mn-lt"/>
              </a:rPr>
              <a:t>               Informe Cumplimiento Planeación </a:t>
            </a:r>
            <a:r>
              <a:rPr lang="en-US" sz="1800" b="1">
                <a:solidFill>
                  <a:schemeClr val="bg1"/>
                </a:solidFill>
                <a:ea typeface="+mn-lt"/>
                <a:cs typeface="+mn-lt"/>
              </a:rPr>
              <a:t>Institucional</a:t>
            </a:r>
            <a:r>
              <a:rPr lang="es-CO" sz="18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800" b="1">
                <a:solidFill>
                  <a:schemeClr val="bg1"/>
                </a:solidFill>
                <a:ea typeface="+mn-lt"/>
                <a:cs typeface="+mn-lt"/>
              </a:rPr>
              <a:t>2022 - </a:t>
            </a:r>
            <a:r>
              <a:rPr lang="es-CO" sz="1800" b="1">
                <a:solidFill>
                  <a:schemeClr val="bg1"/>
                </a:solidFill>
                <a:ea typeface="+mn-lt"/>
                <a:cs typeface="+mn-lt"/>
              </a:rPr>
              <a:t>junio</a:t>
            </a:r>
            <a:endParaRPr lang="es-CO" sz="1800">
              <a:solidFill>
                <a:schemeClr val="bg1"/>
              </a:solidFill>
              <a:ea typeface="+mn-lt"/>
              <a:cs typeface="+mn-lt"/>
            </a:endParaRPr>
          </a:p>
          <a:p>
            <a:pPr defTabSz="684406">
              <a:defRPr/>
            </a:pPr>
            <a:endParaRPr lang="es-CO" sz="1800" b="1"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75D1D14A-F924-9DF6-6E3B-C229B830107E}"/>
              </a:ext>
            </a:extLst>
          </p:cNvPr>
          <p:cNvSpPr/>
          <p:nvPr/>
        </p:nvSpPr>
        <p:spPr>
          <a:xfrm>
            <a:off x="-4397" y="3855"/>
            <a:ext cx="515721" cy="460699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050"/>
          </a:p>
        </p:txBody>
      </p:sp>
      <p:pic>
        <p:nvPicPr>
          <p:cNvPr id="15" name="Picture 29" descr="Imagen que contiene objeto, reloj, señal&#10;&#10;Descripción generada automáticamente">
            <a:extLst>
              <a:ext uri="{FF2B5EF4-FFF2-40B4-BE49-F238E27FC236}">
                <a16:creationId xmlns:a16="http://schemas.microsoft.com/office/drawing/2014/main" id="{7CE31561-F46E-3744-A5F2-C316639B5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6" b="97917" l="2857" r="96905">
                        <a14:foregroundMark x1="39286" y1="39815" x2="39286" y2="39815"/>
                        <a14:foregroundMark x1="39286" y1="70602" x2="39286" y2="70602"/>
                        <a14:foregroundMark x1="35952" y1="86111" x2="35952" y2="86111"/>
                        <a14:foregroundMark x1="15714" y1="86111" x2="15714" y2="86111"/>
                        <a14:foregroundMark x1="58333" y1="84954" x2="58333" y2="84954"/>
                        <a14:foregroundMark x1="74762" y1="84259" x2="74762" y2="84259"/>
                        <a14:foregroundMark x1="62143" y1="29398" x2="62143" y2="29398"/>
                        <a14:foregroundMark x1="62143" y1="34259" x2="62143" y2="34259"/>
                        <a14:foregroundMark x1="85476" y1="35417" x2="85476" y2="35417"/>
                        <a14:foregroundMark x1="85000" y1="29398" x2="85000" y2="29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" y="9100"/>
            <a:ext cx="471098" cy="45699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E36B923-C9B5-44F2-87D1-B688AA62D822}"/>
              </a:ext>
            </a:extLst>
          </p:cNvPr>
          <p:cNvSpPr/>
          <p:nvPr/>
        </p:nvSpPr>
        <p:spPr>
          <a:xfrm>
            <a:off x="4482913" y="2433251"/>
            <a:ext cx="221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/>
              <a:t> </a:t>
            </a:r>
          </a:p>
        </p:txBody>
      </p:sp>
      <p:pic>
        <p:nvPicPr>
          <p:cNvPr id="10" name="Imagen 5" descr="Gráfico&#10;&#10;Descripción generada automáticamente">
            <a:extLst>
              <a:ext uri="{FF2B5EF4-FFF2-40B4-BE49-F238E27FC236}">
                <a16:creationId xmlns:a16="http://schemas.microsoft.com/office/drawing/2014/main" id="{BC199077-8A3F-4E49-90BB-9E6415308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41" y="1006191"/>
            <a:ext cx="8839918" cy="35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658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102</Words>
  <Application>Microsoft Office PowerPoint</Application>
  <PresentationFormat>Presentación en pantalla (16:9)</PresentationFormat>
  <Paragraphs>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Work Sans Light</vt:lpstr>
      <vt:lpstr>Work Sans SemiBold</vt:lpstr>
      <vt:lpstr>Calibri</vt:lpstr>
      <vt:lpstr>Arial</vt:lpstr>
      <vt:lpstr>MS PGothic</vt:lpstr>
      <vt:lpstr>Work Sans</vt:lpstr>
      <vt:lpstr>Wingdings</vt:lpstr>
      <vt:lpstr>Presidencia de Colomba</vt:lpstr>
      <vt:lpstr>2_Tema de Office</vt:lpstr>
      <vt:lpstr>Presentación de PowerPoint</vt:lpstr>
      <vt:lpstr>Planeación institucional corte a junio 2022  Oficina Asesora de Planeación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Planeación Institucional y Plan de Acción Anual primer trimestre 2022</dc:title>
  <dc:subject>El documento contiene los avances en la ejecución del Plan Institucional y Plan de Acción del Departameto Administrativo de la Función Pública con corte marzo de 2022.</dc:subject>
  <dc:creator>Departameto Administrativo de la Función Pública</dc:creator>
  <cp:keywords>plan, planeación, seguimiento, ejecución, estrategíco</cp:keywords>
  <cp:lastModifiedBy>Karol Wilfredo Camargo Vargas</cp:lastModifiedBy>
  <cp:revision>54</cp:revision>
  <dcterms:modified xsi:type="dcterms:W3CDTF">2022-08-04T19:53:30Z</dcterms:modified>
</cp:coreProperties>
</file>