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  <p:sldMasterId id="2147483667" r:id="rId2"/>
  </p:sldMasterIdLst>
  <p:notesMasterIdLst>
    <p:notesMasterId r:id="rId8"/>
  </p:notesMasterIdLst>
  <p:sldIdLst>
    <p:sldId id="257" r:id="rId3"/>
    <p:sldId id="349" r:id="rId4"/>
    <p:sldId id="412" r:id="rId5"/>
    <p:sldId id="302" r:id="rId6"/>
    <p:sldId id="411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S PGothic" panose="020B0600070205080204" pitchFamily="34" charset="-128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3C78D8"/>
    <a:srgbClr val="ED7D31"/>
    <a:srgbClr val="D09E00"/>
    <a:srgbClr val="E29408"/>
    <a:srgbClr val="005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1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5370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95ef59f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95ef59f3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50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461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21A71E-E610-A645-9217-E94A990E0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30" y="2123550"/>
            <a:ext cx="4691940" cy="896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1C068F-2230-474C-942A-68B5E4845C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92355" y="2123550"/>
            <a:ext cx="0" cy="0"/>
          </a:xfrm>
          <a:prstGeom prst="rect">
            <a:avLst/>
          </a:prstGeom>
        </p:spPr>
      </p:pic>
      <p:sp>
        <p:nvSpPr>
          <p:cNvPr id="9" name="Google Shape;21;p3"/>
          <p:cNvSpPr txBox="1"/>
          <p:nvPr userDrawn="1"/>
        </p:nvSpPr>
        <p:spPr>
          <a:xfrm>
            <a:off x="-1" y="4856142"/>
            <a:ext cx="6482817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91419" rIns="91419" bIns="91419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28464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F0B4-E39D-4753-AF3B-926B77DE093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FF61-A676-49C8-BC2E-D0222296149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4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F0B4-E39D-4753-AF3B-926B77DE093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FF61-A676-49C8-BC2E-D0222296149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9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1" y="204790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88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173" indent="0">
              <a:buNone/>
              <a:defRPr sz="900"/>
            </a:lvl2pPr>
            <a:lvl3pPr marL="684423" indent="0">
              <a:buNone/>
              <a:defRPr sz="800"/>
            </a:lvl3pPr>
            <a:lvl4pPr marL="1026635" indent="0">
              <a:buNone/>
              <a:defRPr sz="700"/>
            </a:lvl4pPr>
            <a:lvl5pPr marL="1368846" indent="0">
              <a:buNone/>
              <a:defRPr sz="700"/>
            </a:lvl5pPr>
            <a:lvl6pPr marL="1711097" indent="0">
              <a:buNone/>
              <a:defRPr sz="700"/>
            </a:lvl6pPr>
            <a:lvl7pPr marL="2053268" indent="0">
              <a:buNone/>
              <a:defRPr sz="700"/>
            </a:lvl7pPr>
            <a:lvl8pPr marL="2395440" indent="0">
              <a:buNone/>
              <a:defRPr sz="700"/>
            </a:lvl8pPr>
            <a:lvl9pPr marL="2737613" indent="0">
              <a:buNone/>
              <a:defRPr sz="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F0B4-E39D-4753-AF3B-926B77DE093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FF61-A676-49C8-BC2E-D0222296149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5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173" indent="0">
              <a:buNone/>
              <a:defRPr sz="2100"/>
            </a:lvl2pPr>
            <a:lvl3pPr marL="684423" indent="0">
              <a:buNone/>
              <a:defRPr sz="1800"/>
            </a:lvl3pPr>
            <a:lvl4pPr marL="1026635" indent="0">
              <a:buNone/>
              <a:defRPr sz="1500"/>
            </a:lvl4pPr>
            <a:lvl5pPr marL="1368846" indent="0">
              <a:buNone/>
              <a:defRPr sz="1500"/>
            </a:lvl5pPr>
            <a:lvl6pPr marL="1711097" indent="0">
              <a:buNone/>
              <a:defRPr sz="1500"/>
            </a:lvl6pPr>
            <a:lvl7pPr marL="2053268" indent="0">
              <a:buNone/>
              <a:defRPr sz="1500"/>
            </a:lvl7pPr>
            <a:lvl8pPr marL="2395440" indent="0">
              <a:buNone/>
              <a:defRPr sz="1500"/>
            </a:lvl8pPr>
            <a:lvl9pPr marL="2737613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99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173" indent="0">
              <a:buNone/>
              <a:defRPr sz="900"/>
            </a:lvl2pPr>
            <a:lvl3pPr marL="684423" indent="0">
              <a:buNone/>
              <a:defRPr sz="800"/>
            </a:lvl3pPr>
            <a:lvl4pPr marL="1026635" indent="0">
              <a:buNone/>
              <a:defRPr sz="700"/>
            </a:lvl4pPr>
            <a:lvl5pPr marL="1368846" indent="0">
              <a:buNone/>
              <a:defRPr sz="700"/>
            </a:lvl5pPr>
            <a:lvl6pPr marL="1711097" indent="0">
              <a:buNone/>
              <a:defRPr sz="700"/>
            </a:lvl6pPr>
            <a:lvl7pPr marL="2053268" indent="0">
              <a:buNone/>
              <a:defRPr sz="700"/>
            </a:lvl7pPr>
            <a:lvl8pPr marL="2395440" indent="0">
              <a:buNone/>
              <a:defRPr sz="700"/>
            </a:lvl8pPr>
            <a:lvl9pPr marL="2737613" indent="0">
              <a:buNone/>
              <a:defRPr sz="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F0B4-E39D-4753-AF3B-926B77DE093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FF61-A676-49C8-BC2E-D0222296149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F0B4-E39D-4753-AF3B-926B77DE093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FF61-A676-49C8-BC2E-D0222296149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8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F0B4-E39D-4753-AF3B-926B77DE093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FF61-A676-49C8-BC2E-D0222296149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1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1" y="4856142"/>
            <a:ext cx="6368522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algn="ctr"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600" kern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DA1EA076-2D5E-8F43-82EF-40C497B36141}"/>
              </a:ext>
            </a:extLst>
          </p:cNvPr>
          <p:cNvGrpSpPr/>
          <p:nvPr userDrawn="1"/>
        </p:nvGrpSpPr>
        <p:grpSpPr>
          <a:xfrm>
            <a:off x="3911428" y="-105508"/>
            <a:ext cx="5232572" cy="5354516"/>
            <a:chOff x="5494962" y="355985"/>
            <a:chExt cx="6697038" cy="6853110"/>
          </a:xfrm>
        </p:grpSpPr>
        <p:sp>
          <p:nvSpPr>
            <p:cNvPr id="10" name="Google Shape;20;p3">
              <a:extLst>
                <a:ext uri="{FF2B5EF4-FFF2-40B4-BE49-F238E27FC236}">
                  <a16:creationId xmlns:a16="http://schemas.microsoft.com/office/drawing/2014/main" id="{F73B593B-BFC5-1041-8337-25557BD7ED6F}"/>
                </a:ext>
              </a:extLst>
            </p:cNvPr>
            <p:cNvSpPr/>
            <p:nvPr/>
          </p:nvSpPr>
          <p:spPr>
            <a:xfrm>
              <a:off x="8639735" y="355985"/>
              <a:ext cx="3552265" cy="6853110"/>
            </a:xfrm>
            <a:prstGeom prst="rect">
              <a:avLst/>
            </a:prstGeom>
            <a:solidFill>
              <a:srgbClr val="DCEAFB"/>
            </a:solidFill>
            <a:ln>
              <a:noFill/>
            </a:ln>
          </p:spPr>
          <p:txBody>
            <a:bodyPr spcFirstLastPara="1" wrap="square" lIns="68533" tIns="34257" rIns="68533" bIns="34257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1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A6C232E-74A4-AF48-9B6F-4F6B0E7AF6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962" y="1944065"/>
              <a:ext cx="4352654" cy="831579"/>
            </a:xfrm>
            <a:prstGeom prst="rect">
              <a:avLst/>
            </a:prstGeom>
          </p:spPr>
        </p:pic>
      </p:grpSp>
      <p:sp>
        <p:nvSpPr>
          <p:cNvPr id="12" name="CuadroTexto 9">
            <a:extLst>
              <a:ext uri="{FF2B5EF4-FFF2-40B4-BE49-F238E27FC236}">
                <a16:creationId xmlns:a16="http://schemas.microsoft.com/office/drawing/2014/main" id="{6508292A-5721-0448-A5F3-C720366B6098}"/>
              </a:ext>
            </a:extLst>
          </p:cNvPr>
          <p:cNvSpPr txBox="1"/>
          <p:nvPr userDrawn="1"/>
        </p:nvSpPr>
        <p:spPr>
          <a:xfrm>
            <a:off x="1742173" y="1892935"/>
            <a:ext cx="4452566" cy="256224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" sz="4800" b="1" kern="0">
                <a:solidFill>
                  <a:srgbClr val="FFFFFF"/>
                </a:solidFill>
                <a:latin typeface="Work Sans SemiBold" pitchFamily="2" charset="77"/>
                <a:ea typeface="MS PGothic" pitchFamily="34" charset="-128"/>
                <a:cs typeface="Calibri" pitchFamily="34" charset="0"/>
                <a:sym typeface="Arial"/>
              </a:rPr>
              <a:t>Gracias</a:t>
            </a:r>
          </a:p>
          <a:p>
            <a:pPr>
              <a:lnSpc>
                <a:spcPct val="150000"/>
              </a:lnSpc>
              <a:defRPr/>
            </a:pPr>
            <a:r>
              <a:rPr lang="es-ES_tradnl" sz="1200">
                <a:solidFill>
                  <a:srgbClr val="FFFFFF"/>
                </a:solidFill>
                <a:latin typeface="Work Sans Light" pitchFamily="2" charset="77"/>
                <a:ea typeface="Arial" charset="0"/>
                <a:cs typeface="Arial" charset="0"/>
                <a:sym typeface="Arial"/>
              </a:rPr>
              <a:t>Carrera 6 No 12-62, Bogotá D.C., Colombia</a:t>
            </a:r>
          </a:p>
          <a:p>
            <a:pPr marL="285736" indent="-285736">
              <a:lnSpc>
                <a:spcPct val="150000"/>
              </a:lnSpc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defRPr/>
            </a:pPr>
            <a:r>
              <a:rPr lang="es-ES_tradnl" sz="1200">
                <a:solidFill>
                  <a:srgbClr val="FFFFFF"/>
                </a:solidFill>
                <a:latin typeface="Work Sans Light" pitchFamily="2" charset="77"/>
                <a:ea typeface="Arial" charset="0"/>
                <a:cs typeface="Arial" charset="0"/>
                <a:sym typeface="Arial"/>
              </a:rPr>
              <a:t>7395656 Fax: 7395657</a:t>
            </a:r>
          </a:p>
          <a:p>
            <a:pPr marL="285736" indent="-285736">
              <a:lnSpc>
                <a:spcPct val="150000"/>
              </a:lnSpc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defRPr/>
            </a:pPr>
            <a:r>
              <a:rPr lang="es-CO" sz="1200">
                <a:solidFill>
                  <a:srgbClr val="FFFFFF"/>
                </a:solidFill>
                <a:latin typeface="Work Sans Light" pitchFamily="2" charset="77"/>
                <a:ea typeface="Arial" charset="0"/>
                <a:cs typeface="Arial" charset="0"/>
                <a:sym typeface="Arial"/>
              </a:rPr>
              <a:t>Línea gratuita de atención al usuario: 018000 917770</a:t>
            </a:r>
          </a:p>
          <a:p>
            <a:pPr marL="285736" indent="-285736">
              <a:lnSpc>
                <a:spcPct val="150000"/>
              </a:lnSpc>
              <a:buClr>
                <a:srgbClr val="FFFFFF"/>
              </a:buClr>
              <a:buSzPct val="125000"/>
              <a:buFont typeface="Wingdings" panose="05000000000000000000" pitchFamily="2" charset="2"/>
              <a:buChar char="8"/>
              <a:defRPr/>
            </a:pPr>
            <a:r>
              <a:rPr lang="es-ES_tradnl" sz="1200">
                <a:solidFill>
                  <a:srgbClr val="FFFFFF"/>
                </a:solidFill>
                <a:latin typeface="Work Sans Light" pitchFamily="2" charset="77"/>
                <a:ea typeface="Arial" charset="0"/>
                <a:cs typeface="Arial" charset="0"/>
                <a:sym typeface="Arial"/>
              </a:rPr>
              <a:t>www.funcionpublica.gov.co</a:t>
            </a:r>
          </a:p>
          <a:p>
            <a:pPr marL="285736" indent="-285736">
              <a:lnSpc>
                <a:spcPct val="150000"/>
              </a:lnSpc>
              <a:buClr>
                <a:srgbClr val="FFFFFF"/>
              </a:buClr>
              <a:buSzPct val="125000"/>
              <a:buFont typeface="Wingdings" panose="05000000000000000000" pitchFamily="2" charset="2"/>
              <a:buChar char="*"/>
              <a:defRPr/>
            </a:pPr>
            <a:r>
              <a:rPr lang="es-ES_tradnl" sz="1200">
                <a:solidFill>
                  <a:srgbClr val="FFFFFF"/>
                </a:solidFill>
                <a:latin typeface="Work Sans Light" pitchFamily="2" charset="77"/>
                <a:ea typeface="Arial" charset="0"/>
                <a:cs typeface="Arial" charset="0"/>
                <a:sym typeface="Arial"/>
              </a:rPr>
              <a:t>eva@funcionpublica.gov.co</a:t>
            </a:r>
          </a:p>
        </p:txBody>
      </p:sp>
    </p:spTree>
    <p:extLst>
      <p:ext uri="{BB962C8B-B14F-4D97-AF65-F5344CB8AC3E}">
        <p14:creationId xmlns:p14="http://schemas.microsoft.com/office/powerpoint/2010/main" val="294408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complej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7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t" anchorCtr="0"/>
          <a:lstStyle>
            <a:lvl1pPr marL="457166" lvl="0" indent="-228582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333" lvl="1" indent="-31747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498" lvl="2" indent="-31747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664" lvl="3" indent="-31747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5829" lvl="4" indent="-31747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2995" lvl="5" indent="-31747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160" lvl="6" indent="-31747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326" lvl="7" indent="-31747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493" lvl="8" indent="-31747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;p9">
            <a:extLst>
              <a:ext uri="{FF2B5EF4-FFF2-40B4-BE49-F238E27FC236}">
                <a16:creationId xmlns:a16="http://schemas.microsoft.com/office/drawing/2014/main" id="{2878297F-D1F8-3A48-B1CC-2D20ABA28118}"/>
              </a:ext>
            </a:extLst>
          </p:cNvPr>
          <p:cNvSpPr txBox="1"/>
          <p:nvPr userDrawn="1"/>
        </p:nvSpPr>
        <p:spPr>
          <a:xfrm>
            <a:off x="325914" y="106350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600" b="0" i="0" u="none" strike="noStrike" cap="none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4" name="Google Shape;21;p3"/>
          <p:cNvSpPr txBox="1"/>
          <p:nvPr userDrawn="1"/>
        </p:nvSpPr>
        <p:spPr>
          <a:xfrm>
            <a:off x="0" y="4856142"/>
            <a:ext cx="9144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91419" rIns="91419" bIns="91419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6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 preserve="1">
  <p:cSld name="1_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1" y="4856142"/>
            <a:ext cx="6368522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91419" rIns="91419" bIns="91419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DA1EA076-2D5E-8F43-82EF-40C497B36141}"/>
              </a:ext>
            </a:extLst>
          </p:cNvPr>
          <p:cNvGrpSpPr/>
          <p:nvPr userDrawn="1"/>
        </p:nvGrpSpPr>
        <p:grpSpPr>
          <a:xfrm>
            <a:off x="3911428" y="-105508"/>
            <a:ext cx="5232572" cy="5354516"/>
            <a:chOff x="5494962" y="355985"/>
            <a:chExt cx="6697038" cy="6853110"/>
          </a:xfrm>
        </p:grpSpPr>
        <p:sp>
          <p:nvSpPr>
            <p:cNvPr id="10" name="Google Shape;20;p3">
              <a:extLst>
                <a:ext uri="{FF2B5EF4-FFF2-40B4-BE49-F238E27FC236}">
                  <a16:creationId xmlns:a16="http://schemas.microsoft.com/office/drawing/2014/main" id="{F73B593B-BFC5-1041-8337-25557BD7ED6F}"/>
                </a:ext>
              </a:extLst>
            </p:cNvPr>
            <p:cNvSpPr/>
            <p:nvPr/>
          </p:nvSpPr>
          <p:spPr>
            <a:xfrm>
              <a:off x="8639735" y="355985"/>
              <a:ext cx="3552265" cy="6853110"/>
            </a:xfrm>
            <a:prstGeom prst="rect">
              <a:avLst/>
            </a:prstGeom>
            <a:solidFill>
              <a:srgbClr val="DCEAFB"/>
            </a:solidFill>
            <a:ln>
              <a:noFill/>
            </a:ln>
          </p:spPr>
          <p:txBody>
            <a:bodyPr spcFirstLastPara="1" wrap="square" lIns="68533" tIns="34257" rIns="68533" bIns="34257" anchor="ctr" anchorCtr="0">
              <a:noAutofit/>
            </a:bodyPr>
            <a:lstStyle/>
            <a:p>
              <a:pPr algn="ctr"/>
              <a:endParaRPr sz="1100">
                <a:solidFill>
                  <a:schemeClr val="lt1"/>
                </a:solidFill>
              </a:endParaRP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A6C232E-74A4-AF48-9B6F-4F6B0E7AF6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962" y="1944065"/>
              <a:ext cx="4352654" cy="831579"/>
            </a:xfrm>
            <a:prstGeom prst="rect">
              <a:avLst/>
            </a:prstGeom>
          </p:spPr>
        </p:pic>
      </p:grpSp>
      <p:sp>
        <p:nvSpPr>
          <p:cNvPr id="12" name="CuadroTexto 9">
            <a:extLst>
              <a:ext uri="{FF2B5EF4-FFF2-40B4-BE49-F238E27FC236}">
                <a16:creationId xmlns:a16="http://schemas.microsoft.com/office/drawing/2014/main" id="{6508292A-5721-0448-A5F3-C720366B6098}"/>
              </a:ext>
            </a:extLst>
          </p:cNvPr>
          <p:cNvSpPr txBox="1"/>
          <p:nvPr userDrawn="1"/>
        </p:nvSpPr>
        <p:spPr>
          <a:xfrm>
            <a:off x="1742173" y="1892938"/>
            <a:ext cx="4452566" cy="2585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>
                <a:solidFill>
                  <a:schemeClr val="bg1"/>
                </a:solidFill>
                <a:latin typeface="Work Sans SemiBold" pitchFamily="2" charset="77"/>
                <a:ea typeface="MS PGothic" pitchFamily="34" charset="-128"/>
                <a:cs typeface="Calibri" pitchFamily="34" charset="0"/>
              </a:rPr>
              <a:t>Gracias</a:t>
            </a:r>
          </a:p>
          <a:p>
            <a:pPr marL="0" marR="0" lvl="0" indent="0" algn="l" defTabSz="91433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Carrera 6 No 12-62, Bogotá D.C., Colombia</a:t>
            </a:r>
          </a:p>
          <a:p>
            <a:pPr marL="285729" marR="0" lvl="0" indent="-285729" defTabSz="91433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ES_tradnl" sz="12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7395656 Fax: 7395657</a:t>
            </a:r>
          </a:p>
          <a:p>
            <a:pPr marL="285729" marR="0" lvl="0" indent="-285729" defTabSz="91433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CO" sz="12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Línea gratuita de atención al usuario: 018000 917770</a:t>
            </a:r>
          </a:p>
          <a:p>
            <a:pPr marL="285729" marR="0" lvl="0" indent="-285729" defTabSz="91433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8"/>
              <a:tabLst/>
              <a:defRPr/>
            </a:pPr>
            <a:r>
              <a:rPr kumimoji="0" lang="es-ES_tradnl" sz="12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www.funcionpublica.gov.co</a:t>
            </a:r>
          </a:p>
          <a:p>
            <a:pPr marL="285729" marR="0" lvl="0" indent="-285729" defTabSz="91433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*"/>
              <a:tabLst/>
              <a:defRPr/>
            </a:pPr>
            <a:r>
              <a:rPr kumimoji="0" lang="es-ES_tradnl" sz="12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eva@funcionpublica.gov.co</a:t>
            </a:r>
          </a:p>
        </p:txBody>
      </p:sp>
    </p:spTree>
    <p:extLst>
      <p:ext uri="{BB962C8B-B14F-4D97-AF65-F5344CB8AC3E}">
        <p14:creationId xmlns:p14="http://schemas.microsoft.com/office/powerpoint/2010/main" val="41487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915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3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5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F0B4-E39D-4753-AF3B-926B77DE093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FF61-A676-49C8-BC2E-D0222296149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0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F0B4-E39D-4753-AF3B-926B77DE093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FF61-A676-49C8-BC2E-D0222296149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6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44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66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688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10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326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54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3761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F0B4-E39D-4753-AF3B-926B77DE093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FF61-A676-49C8-BC2E-D0222296149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4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F0B4-E39D-4753-AF3B-926B77DE093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FF61-A676-49C8-BC2E-D0222296149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73" indent="0">
              <a:buNone/>
              <a:defRPr sz="1500" b="1"/>
            </a:lvl2pPr>
            <a:lvl3pPr marL="684423" indent="0">
              <a:buNone/>
              <a:defRPr sz="1400" b="1"/>
            </a:lvl3pPr>
            <a:lvl4pPr marL="1026635" indent="0">
              <a:buNone/>
              <a:defRPr sz="1200" b="1"/>
            </a:lvl4pPr>
            <a:lvl5pPr marL="1368846" indent="0">
              <a:buNone/>
              <a:defRPr sz="1200" b="1"/>
            </a:lvl5pPr>
            <a:lvl6pPr marL="1711097" indent="0">
              <a:buNone/>
              <a:defRPr sz="1200" b="1"/>
            </a:lvl6pPr>
            <a:lvl7pPr marL="2053268" indent="0">
              <a:buNone/>
              <a:defRPr sz="1200" b="1"/>
            </a:lvl7pPr>
            <a:lvl8pPr marL="2395440" indent="0">
              <a:buNone/>
              <a:defRPr sz="1200" b="1"/>
            </a:lvl8pPr>
            <a:lvl9pPr marL="2737613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115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73" indent="0">
              <a:buNone/>
              <a:defRPr sz="1500" b="1"/>
            </a:lvl2pPr>
            <a:lvl3pPr marL="684423" indent="0">
              <a:buNone/>
              <a:defRPr sz="1400" b="1"/>
            </a:lvl3pPr>
            <a:lvl4pPr marL="1026635" indent="0">
              <a:buNone/>
              <a:defRPr sz="1200" b="1"/>
            </a:lvl4pPr>
            <a:lvl5pPr marL="1368846" indent="0">
              <a:buNone/>
              <a:defRPr sz="1200" b="1"/>
            </a:lvl5pPr>
            <a:lvl6pPr marL="1711097" indent="0">
              <a:buNone/>
              <a:defRPr sz="1200" b="1"/>
            </a:lvl6pPr>
            <a:lvl7pPr marL="2053268" indent="0">
              <a:buNone/>
              <a:defRPr sz="1200" b="1"/>
            </a:lvl7pPr>
            <a:lvl8pPr marL="2395440" indent="0">
              <a:buNone/>
              <a:defRPr sz="1200" b="1"/>
            </a:lvl8pPr>
            <a:lvl9pPr marL="2737613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11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F0B4-E39D-4753-AF3B-926B77DE093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FF61-A676-49C8-BC2E-D0222296149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fld id="{00000000-1234-1234-1234-123412341234}" type="slidenum">
              <a:rPr lang="uk-UA" smtClean="0"/>
              <a:pPr/>
              <a:t>‹Nº›</a:t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52" r:id="rId2"/>
    <p:sldLayoutId id="2147483660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278" tIns="45717" rIns="91278" bIns="45717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278" tIns="45717" rIns="91278" bIns="45717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278" tIns="45717" rIns="91278" bIns="4571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CF0B4-E39D-4753-AF3B-926B77DE093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278" tIns="45717" rIns="91278" bIns="4571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278" tIns="45717" rIns="91278" bIns="4571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9FF61-A676-49C8-BC2E-D0222296149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2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68442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688" indent="-256688" algn="l" defTabSz="68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079" indent="-213908" algn="l" defTabSz="6844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5548" indent="-171126" algn="l" defTabSz="68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720" indent="-171126" algn="l" defTabSz="68442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893" indent="-171126" algn="l" defTabSz="68442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143" indent="-171126" algn="l" defTabSz="68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355" indent="-171126" algn="l" defTabSz="68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566" indent="-171126" algn="l" defTabSz="68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817" indent="-171126" algn="l" defTabSz="68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173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423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635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846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097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268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5440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7613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12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1840323" y="1684354"/>
            <a:ext cx="6222666" cy="104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ctr" anchorCtr="0">
            <a:noAutofit/>
          </a:bodyPr>
          <a:lstStyle/>
          <a:p>
            <a:r>
              <a:rPr lang="es-CO" dirty="0"/>
              <a:t>Planeación institucional corte a marzo 2022</a:t>
            </a:r>
            <a:br>
              <a:rPr lang="es-CO" dirty="0"/>
            </a:br>
            <a:br>
              <a:rPr lang="es-CO" dirty="0"/>
            </a:br>
            <a:r>
              <a:rPr lang="es-CO" sz="1800" i="1" dirty="0">
                <a:solidFill>
                  <a:schemeClr val="bg1"/>
                </a:solidFill>
              </a:rPr>
              <a:t>Oficina Asesora de Planeación</a:t>
            </a:r>
            <a:endParaRPr sz="1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554451" y="869886"/>
            <a:ext cx="1508172" cy="1107992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4" y="4379267"/>
            <a:ext cx="25304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71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4ADAAF2-D07E-43BE-A6E2-71FC09EA86A5}"/>
              </a:ext>
            </a:extLst>
          </p:cNvPr>
          <p:cNvSpPr/>
          <p:nvPr/>
        </p:nvSpPr>
        <p:spPr>
          <a:xfrm>
            <a:off x="0" y="0"/>
            <a:ext cx="9144000" cy="465516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68579" tIns="34289" rIns="68579" bIns="34289" rtlCol="0" anchor="ctr"/>
          <a:lstStyle/>
          <a:p>
            <a:pPr defTabSz="684423">
              <a:buClrTx/>
              <a:defRPr/>
            </a:pPr>
            <a:r>
              <a:rPr lang="es-CO" sz="1800" b="1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           </a:t>
            </a:r>
            <a:r>
              <a:rPr lang="es-MX" sz="1800" b="1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Aspectos Generales Planeación Institucional </a:t>
            </a:r>
            <a:endParaRPr lang="es-CO" sz="1800" b="1">
              <a:solidFill>
                <a:prstClr val="white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 descr="lista de verificación icono gratis">
            <a:extLst>
              <a:ext uri="{FF2B5EF4-FFF2-40B4-BE49-F238E27FC236}">
                <a16:creationId xmlns:a16="http://schemas.microsoft.com/office/drawing/2014/main" id="{0E5C2014-9D7E-425B-8311-EA8C1F5DA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3" y="0"/>
            <a:ext cx="465516" cy="465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3823" y="799814"/>
            <a:ext cx="8597943" cy="715578"/>
          </a:xfrm>
          <a:prstGeom prst="rect">
            <a:avLst/>
          </a:prstGeom>
          <a:noFill/>
        </p:spPr>
        <p:txBody>
          <a:bodyPr wrap="square" lIns="68579" tIns="34289" rIns="68579" bIns="34289" anchor="t">
            <a:spAutoFit/>
          </a:bodyPr>
          <a:lstStyle/>
          <a:p>
            <a:pPr algn="just"/>
            <a:r>
              <a:rPr lang="es-ES_tradnl" dirty="0">
                <a:latin typeface="+mn-lt"/>
                <a:ea typeface="Calibri" panose="020F0502020204030204" pitchFamily="34" charset="0"/>
              </a:rPr>
              <a:t>115 entregables los cuales responden a compromisos derivados del Plan Nacional de Desarrollo, el Plan Marco de Implementación del acuerdo de Paz, documentos CONPES, Planes del Decreto 612 de 2018, iniciativas sectoriales, entre otros. </a:t>
            </a:r>
            <a:endParaRPr lang="es-ES_tradnl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8297" y="4490840"/>
            <a:ext cx="593428" cy="276997"/>
          </a:xfrm>
          <a:prstGeom prst="rect">
            <a:avLst/>
          </a:prstGeom>
        </p:spPr>
        <p:txBody>
          <a:bodyPr wrap="none" lIns="91438" tIns="45719" rIns="91438" bIns="45719" anchor="t">
            <a:spAutoFit/>
          </a:bodyPr>
          <a:lstStyle/>
          <a:p>
            <a:r>
              <a:rPr lang="es-CO" sz="1200" b="1">
                <a:solidFill>
                  <a:schemeClr val="tx1"/>
                </a:solidFill>
              </a:rPr>
              <a:t>(68%)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05004" y="4489351"/>
            <a:ext cx="593428" cy="276997"/>
          </a:xfrm>
          <a:prstGeom prst="rect">
            <a:avLst/>
          </a:prstGeom>
        </p:spPr>
        <p:txBody>
          <a:bodyPr wrap="none" lIns="91438" tIns="45719" rIns="91438" bIns="45719" anchor="t">
            <a:spAutoFit/>
          </a:bodyPr>
          <a:lstStyle/>
          <a:p>
            <a:r>
              <a:rPr lang="es-CO" sz="1200" b="1">
                <a:solidFill>
                  <a:schemeClr val="tx1"/>
                </a:solidFill>
              </a:rPr>
              <a:t>(32%)</a:t>
            </a:r>
          </a:p>
        </p:txBody>
      </p:sp>
      <p:pic>
        <p:nvPicPr>
          <p:cNvPr id="7" name="Imagen 8" descr="Gráfico, Gráfico circular&#10;&#10;Descripción generada automáticamente">
            <a:extLst>
              <a:ext uri="{FF2B5EF4-FFF2-40B4-BE49-F238E27FC236}">
                <a16:creationId xmlns:a16="http://schemas.microsoft.com/office/drawing/2014/main" id="{2D1FF6BE-866E-E765-8D42-EC48A9C6C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8554"/>
            <a:ext cx="9184340" cy="28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1417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3">
            <a:extLst>
              <a:ext uri="{FF2B5EF4-FFF2-40B4-BE49-F238E27FC236}">
                <a16:creationId xmlns:a16="http://schemas.microsoft.com/office/drawing/2014/main" id="{64ADAAF2-D07E-43BE-A6E2-71FC09EA86A5}"/>
              </a:ext>
            </a:extLst>
          </p:cNvPr>
          <p:cNvSpPr/>
          <p:nvPr/>
        </p:nvSpPr>
        <p:spPr>
          <a:xfrm>
            <a:off x="1" y="81"/>
            <a:ext cx="9153845" cy="465516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68579" tIns="34289" rIns="68579" bIns="34289" rtlCol="0" anchor="ctr"/>
          <a:lstStyle/>
          <a:p>
            <a:pPr defTabSz="684423">
              <a:buClrTx/>
              <a:defRPr/>
            </a:pPr>
            <a:r>
              <a:rPr lang="es-CO" sz="1800" b="1" dirty="0">
                <a:latin typeface="Calibri"/>
                <a:ea typeface="+mn-ea"/>
              </a:rPr>
              <a:t>  </a:t>
            </a:r>
            <a:r>
              <a:rPr lang="es-CO" sz="1800" b="1" dirty="0">
                <a:latin typeface="Calibri"/>
              </a:rPr>
              <a:t>        </a:t>
            </a:r>
            <a:r>
              <a:rPr lang="es-CO" sz="1800" b="1" dirty="0">
                <a:latin typeface="Calibri"/>
                <a:ea typeface="+mn-ea"/>
              </a:rPr>
              <a:t> </a:t>
            </a:r>
            <a:r>
              <a:rPr lang="es-CO" sz="1800" b="1" dirty="0">
                <a:solidFill>
                  <a:schemeClr val="bg1"/>
                </a:solidFill>
              </a:rPr>
              <a:t>Informe Cumplimiento Planeación Institucional marzo</a:t>
            </a:r>
            <a:r>
              <a:rPr lang="en-US" sz="1800" b="1" dirty="0">
                <a:solidFill>
                  <a:schemeClr val="bg1"/>
                </a:solidFill>
              </a:rPr>
              <a:t> 2022</a:t>
            </a:r>
            <a:endParaRPr lang="es-CO" sz="18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9640" y="14342"/>
            <a:ext cx="463289" cy="418755"/>
          </a:xfrm>
          <a:prstGeom prst="rect">
            <a:avLst/>
          </a:prstGeom>
          <a:solidFill>
            <a:srgbClr val="073763"/>
          </a:solidFill>
          <a:ln>
            <a:solidFill>
              <a:srgbClr val="0737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76" b="97917" l="2857" r="96905">
                        <a14:foregroundMark x1="39286" y1="39815" x2="39286" y2="39815"/>
                        <a14:foregroundMark x1="39286" y1="70602" x2="39286" y2="70602"/>
                        <a14:foregroundMark x1="35952" y1="86111" x2="35952" y2="86111"/>
                        <a14:foregroundMark x1="15714" y1="86111" x2="15714" y2="86111"/>
                        <a14:foregroundMark x1="58333" y1="84954" x2="58333" y2="84954"/>
                        <a14:foregroundMark x1="74762" y1="84259" x2="74762" y2="84259"/>
                        <a14:foregroundMark x1="62143" y1="29398" x2="62143" y2="29398"/>
                        <a14:foregroundMark x1="62143" y1="34259" x2="62143" y2="34259"/>
                        <a14:foregroundMark x1="85476" y1="35417" x2="85476" y2="35417"/>
                        <a14:foregroundMark x1="85000" y1="29398" x2="85000" y2="293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640" y="14343"/>
            <a:ext cx="423909" cy="43602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41020DA-5BE8-41F4-85CB-5DF1985793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0"/>
          <a:stretch/>
        </p:blipFill>
        <p:spPr>
          <a:xfrm>
            <a:off x="80010" y="880110"/>
            <a:ext cx="898398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8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565857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idencia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45721"/>
    </a:hlink>
    <a:folHlink>
      <a:srgbClr val="FFA06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83</Words>
  <Application>Microsoft Office PowerPoint</Application>
  <PresentationFormat>Presentación en pantalla (16:9)</PresentationFormat>
  <Paragraphs>7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Work Sans SemiBold</vt:lpstr>
      <vt:lpstr>Work Sans Light</vt:lpstr>
      <vt:lpstr>Wingdings</vt:lpstr>
      <vt:lpstr>Work Sans</vt:lpstr>
      <vt:lpstr>Arial</vt:lpstr>
      <vt:lpstr>Calibri</vt:lpstr>
      <vt:lpstr>MS PGothic</vt:lpstr>
      <vt:lpstr>Presidencia de Colomba</vt:lpstr>
      <vt:lpstr>2_Tema de Office</vt:lpstr>
      <vt:lpstr>Presentación de PowerPoint</vt:lpstr>
      <vt:lpstr>Planeación institucional corte a marzo 2022  Oficina Asesora de Planeación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Seguimiento Planeación Institucional y Plan de Acción Anual primer trimestre 2022</dc:title>
  <dc:subject>El documento contiene los avances en la ejecución del Plan Institucional y Plan de Acción del Departameto Administrativo de la Función Pública con corte marzo de 2022.</dc:subject>
  <dc:creator>Departameto Administrativo de la Función Pública</dc:creator>
  <cp:keywords>plan, planeación, seguimiento, ejecución, estrategíco</cp:keywords>
  <cp:lastModifiedBy>karol camargo vargas</cp:lastModifiedBy>
  <cp:revision>53</cp:revision>
  <dcterms:modified xsi:type="dcterms:W3CDTF">2022-07-26T21:02:56Z</dcterms:modified>
</cp:coreProperties>
</file>