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7"/>
  </p:notesMasterIdLst>
  <p:sldIdLst>
    <p:sldId id="257" r:id="rId2"/>
    <p:sldId id="262" r:id="rId3"/>
    <p:sldId id="279" r:id="rId4"/>
    <p:sldId id="281" r:id="rId5"/>
    <p:sldId id="277" r:id="rId6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Work Sans" pitchFamily="2" charset="0"/>
      <p:regular r:id="rId13"/>
      <p:bold r:id="rId14"/>
    </p:embeddedFont>
    <p:embeddedFont>
      <p:font typeface="Work Sans Light" pitchFamily="2" charset="0"/>
      <p:regular r:id="rId15"/>
    </p:embeddedFont>
    <p:embeddedFont>
      <p:font typeface="Work Sans Medium" pitchFamily="2" charset="0"/>
      <p:regular r:id="rId16"/>
    </p:embeddedFont>
    <p:embeddedFont>
      <p:font typeface="Work Sans SemiBold" pitchFamily="2" charset="0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/>
    <p:restoredTop sz="94616"/>
  </p:normalViewPr>
  <p:slideViewPr>
    <p:cSldViewPr snapToGrid="0" snapToObjects="1" showGuides="1">
      <p:cViewPr varScale="1">
        <p:scale>
          <a:sx n="84" d="100"/>
          <a:sy n="84" d="100"/>
        </p:scale>
        <p:origin x="91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1923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21A71E-E610-A645-9217-E94A990E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0" y="2123550"/>
            <a:ext cx="4691940" cy="89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1C068F-2230-474C-942A-68B5E4845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355" y="2123550"/>
            <a:ext cx="0" cy="0"/>
          </a:xfrm>
          <a:prstGeom prst="rect">
            <a:avLst/>
          </a:prstGeom>
        </p:spPr>
      </p:pic>
      <p:sp>
        <p:nvSpPr>
          <p:cNvPr id="9" name="Google Shape;21;p3"/>
          <p:cNvSpPr txBox="1"/>
          <p:nvPr userDrawn="1"/>
        </p:nvSpPr>
        <p:spPr>
          <a:xfrm>
            <a:off x="-1" y="4856142"/>
            <a:ext cx="648281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 preserve="1">
  <p:cSld name="1_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4856142"/>
            <a:ext cx="6368522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A1EA076-2D5E-8F43-82EF-40C497B36141}"/>
              </a:ext>
            </a:extLst>
          </p:cNvPr>
          <p:cNvGrpSpPr/>
          <p:nvPr userDrawn="1"/>
        </p:nvGrpSpPr>
        <p:grpSpPr>
          <a:xfrm>
            <a:off x="3911428" y="-105508"/>
            <a:ext cx="5232572" cy="5354516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id="{6508292A-5721-0448-A5F3-C720366B6098}"/>
              </a:ext>
            </a:extLst>
          </p:cNvPr>
          <p:cNvSpPr txBox="1"/>
          <p:nvPr userDrawn="1"/>
        </p:nvSpPr>
        <p:spPr>
          <a:xfrm>
            <a:off x="1742172" y="1892935"/>
            <a:ext cx="4452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41487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34274" rIns="68570" bIns="34274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4" name="Google Shape;21;p3"/>
          <p:cNvSpPr txBox="1"/>
          <p:nvPr userDrawn="1"/>
        </p:nvSpPr>
        <p:spPr>
          <a:xfrm>
            <a:off x="0" y="4856142"/>
            <a:ext cx="9144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Función Pública.</a:t>
            </a:r>
            <a:endParaRPr sz="6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11337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65" r:id="rId3"/>
    <p:sldLayoutId id="214748366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subTitle" idx="4294967295"/>
          </p:nvPr>
        </p:nvSpPr>
        <p:spPr>
          <a:xfrm>
            <a:off x="3761125" y="3217550"/>
            <a:ext cx="51270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CO" sz="1500" b="0" i="0" u="none" strike="noStrike" cap="none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III Trimestre 2021</a:t>
            </a:r>
            <a:endParaRPr sz="15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000" dirty="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Seguimiento Plan Estratégico Institucional y Plan de Acción Anual</a:t>
            </a:r>
            <a:endParaRPr sz="300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>
                <a:latin typeface="Work Sans"/>
                <a:ea typeface="Work Sans"/>
                <a:cs typeface="Work Sans"/>
                <a:sym typeface="Work Sans"/>
              </a:rPr>
              <a:t>01.</a:t>
            </a:r>
            <a:endParaRPr sz="7200"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4ADAAF2-D07E-43BE-A6E2-71FC09EA86A5}"/>
              </a:ext>
            </a:extLst>
          </p:cNvPr>
          <p:cNvSpPr/>
          <p:nvPr/>
        </p:nvSpPr>
        <p:spPr>
          <a:xfrm>
            <a:off x="0" y="0"/>
            <a:ext cx="9144000" cy="46551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defTabSz="684423">
              <a:buClrTx/>
              <a:defRPr/>
            </a:pPr>
            <a:r>
              <a:rPr lang="es-CO" sz="1800" b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          </a:t>
            </a:r>
            <a:r>
              <a:rPr lang="es-MX" sz="1800" b="1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Aspectos Generales Planeación Institucional </a:t>
            </a:r>
            <a:endParaRPr lang="es-CO" sz="1800" b="1">
              <a:solidFill>
                <a:prstClr val="white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lista de verificación icono gratis">
            <a:extLst>
              <a:ext uri="{FF2B5EF4-FFF2-40B4-BE49-F238E27FC236}">
                <a16:creationId xmlns:a16="http://schemas.microsoft.com/office/drawing/2014/main" id="{0E5C2014-9D7E-425B-8311-EA8C1F5DA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3" y="0"/>
            <a:ext cx="465516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6304" b="33756"/>
          <a:stretch/>
        </p:blipFill>
        <p:spPr>
          <a:xfrm>
            <a:off x="255532" y="2100518"/>
            <a:ext cx="8731833" cy="2210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611" y="1041861"/>
            <a:ext cx="8597943" cy="50783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just"/>
            <a:r>
              <a:rPr lang="es-ES_tradnl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107 entregables los cuales responden a compromisos derivados del Plan Nacional de Desarrollo, el Plan Marco de Implementación del acuerdo de Paz, documentos CONPES, Planes del Decreto 612 de 2018, iniciativas sectoriales, entre otros.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98297" y="4490840"/>
            <a:ext cx="595160" cy="27699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s-CO" sz="1200" b="1">
                <a:solidFill>
                  <a:schemeClr val="tx1"/>
                </a:solidFill>
              </a:rPr>
              <a:t>(72%)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05004" y="4489351"/>
            <a:ext cx="595160" cy="27699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s-CO" sz="1200" b="1">
                <a:solidFill>
                  <a:schemeClr val="tx1"/>
                </a:solidFill>
              </a:rPr>
              <a:t>(28%)</a:t>
            </a:r>
          </a:p>
        </p:txBody>
      </p:sp>
    </p:spTree>
    <p:extLst>
      <p:ext uri="{BB962C8B-B14F-4D97-AF65-F5344CB8AC3E}">
        <p14:creationId xmlns:p14="http://schemas.microsoft.com/office/powerpoint/2010/main" val="251807780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3">
            <a:extLst>
              <a:ext uri="{FF2B5EF4-FFF2-40B4-BE49-F238E27FC236}">
                <a16:creationId xmlns:a16="http://schemas.microsoft.com/office/drawing/2014/main" id="{64ADAAF2-D07E-43BE-A6E2-71FC09EA86A5}"/>
              </a:ext>
            </a:extLst>
          </p:cNvPr>
          <p:cNvSpPr/>
          <p:nvPr/>
        </p:nvSpPr>
        <p:spPr>
          <a:xfrm>
            <a:off x="1" y="81"/>
            <a:ext cx="9153845" cy="465516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579" tIns="34289" rIns="68579" bIns="34289" rtlCol="0" anchor="ctr"/>
          <a:lstStyle/>
          <a:p>
            <a:pPr defTabSz="684423">
              <a:buClrTx/>
              <a:defRPr/>
            </a:pPr>
            <a:r>
              <a:rPr lang="es-CO" sz="1800" b="1" dirty="0">
                <a:solidFill>
                  <a:prstClr val="white"/>
                </a:solidFill>
                <a:latin typeface="Calibri"/>
                <a:ea typeface="+mn-ea"/>
                <a:cs typeface="Arial" panose="020B0604020202020204" pitchFamily="34" charset="0"/>
              </a:rPr>
              <a:t>           </a:t>
            </a:r>
            <a:r>
              <a:rPr lang="es-CO" sz="1800" b="1" dirty="0">
                <a:solidFill>
                  <a:schemeClr val="bg1"/>
                </a:solidFill>
              </a:rPr>
              <a:t>Informe Cumplimiento Planeación </a:t>
            </a:r>
            <a:r>
              <a:rPr lang="en-US" sz="1800" b="1" dirty="0">
                <a:solidFill>
                  <a:schemeClr val="bg1"/>
                </a:solidFill>
              </a:rPr>
              <a:t>Ins</a:t>
            </a:r>
            <a:r>
              <a:rPr lang="es-CO" sz="1800" b="1" dirty="0">
                <a:solidFill>
                  <a:schemeClr val="bg1"/>
                </a:solidFill>
              </a:rPr>
              <a:t>titucional </a:t>
            </a:r>
            <a:r>
              <a:rPr lang="en-US" sz="1800" b="1" dirty="0">
                <a:solidFill>
                  <a:schemeClr val="bg1"/>
                </a:solidFill>
              </a:rPr>
              <a:t>2021 - </a:t>
            </a:r>
            <a:r>
              <a:rPr lang="es-CO" sz="1800" b="1" dirty="0">
                <a:solidFill>
                  <a:schemeClr val="bg1"/>
                </a:solidFill>
              </a:rPr>
              <a:t>Septiembre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9640" y="14342"/>
            <a:ext cx="463289" cy="418755"/>
          </a:xfrm>
          <a:prstGeom prst="rect">
            <a:avLst/>
          </a:prstGeom>
          <a:solidFill>
            <a:srgbClr val="073763"/>
          </a:solidFill>
          <a:ln>
            <a:solidFill>
              <a:srgbClr val="07376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6" b="97917" l="2857" r="96905">
                        <a14:foregroundMark x1="39286" y1="39815" x2="39286" y2="39815"/>
                        <a14:foregroundMark x1="39286" y1="70602" x2="39286" y2="70602"/>
                        <a14:foregroundMark x1="35952" y1="86111" x2="35952" y2="86111"/>
                        <a14:foregroundMark x1="15714" y1="86111" x2="15714" y2="86111"/>
                        <a14:foregroundMark x1="58333" y1="84954" x2="58333" y2="84954"/>
                        <a14:foregroundMark x1="74762" y1="84259" x2="74762" y2="84259"/>
                        <a14:foregroundMark x1="62143" y1="29398" x2="62143" y2="29398"/>
                        <a14:foregroundMark x1="62143" y1="34259" x2="62143" y2="34259"/>
                        <a14:foregroundMark x1="85476" y1="35417" x2="85476" y2="35417"/>
                        <a14:foregroundMark x1="85000" y1="29398" x2="85000" y2="293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640" y="14343"/>
            <a:ext cx="423909" cy="43602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78418" y="878851"/>
            <a:ext cx="8829142" cy="3713832"/>
            <a:chOff x="178418" y="878851"/>
            <a:chExt cx="8829142" cy="3713832"/>
          </a:xfrm>
        </p:grpSpPr>
        <p:sp>
          <p:nvSpPr>
            <p:cNvPr id="31" name="CuadroTexto 10"/>
            <p:cNvSpPr txBox="1"/>
            <p:nvPr/>
          </p:nvSpPr>
          <p:spPr>
            <a:xfrm>
              <a:off x="5206615" y="878851"/>
              <a:ext cx="3374609" cy="672517"/>
            </a:xfrm>
            <a:prstGeom prst="blockArc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indent="-285750">
                <a:buChar char="•"/>
                <a:defRPr>
                  <a:solidFill>
                    <a:schemeClr val="accent6"/>
                  </a:solidFill>
                </a:defRPr>
              </a:lvl1pPr>
            </a:lstStyle>
            <a:p>
              <a:pPr marL="0" indent="0" algn="ctr">
                <a:buNone/>
              </a:pPr>
              <a:r>
                <a:rPr lang="es-CO" sz="1600" b="1" dirty="0"/>
                <a:t>% Avance Plan de Acción Anual</a:t>
              </a:r>
            </a:p>
          </p:txBody>
        </p:sp>
        <p:grpSp>
          <p:nvGrpSpPr>
            <p:cNvPr id="33" name="Grupo 17"/>
            <p:cNvGrpSpPr/>
            <p:nvPr/>
          </p:nvGrpSpPr>
          <p:grpSpPr>
            <a:xfrm>
              <a:off x="3058567" y="4284906"/>
              <a:ext cx="4067184" cy="307777"/>
              <a:chOff x="2800975" y="4675587"/>
              <a:chExt cx="4067184" cy="307777"/>
            </a:xfrm>
          </p:grpSpPr>
          <p:sp>
            <p:nvSpPr>
              <p:cNvPr id="41" name="CuadroTexto 12"/>
              <p:cNvSpPr txBox="1"/>
              <p:nvPr/>
            </p:nvSpPr>
            <p:spPr>
              <a:xfrm>
                <a:off x="2911928" y="4675587"/>
                <a:ext cx="39562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b="1">
                    <a:solidFill>
                      <a:srgbClr val="D09E00"/>
                    </a:solidFill>
                  </a:rPr>
                  <a:t>% de avance                     </a:t>
                </a:r>
                <a:r>
                  <a:rPr lang="es-CO" b="1">
                    <a:solidFill>
                      <a:schemeClr val="accent6"/>
                    </a:solidFill>
                  </a:rPr>
                  <a:t>% Programado</a:t>
                </a:r>
              </a:p>
            </p:txBody>
          </p:sp>
          <p:sp>
            <p:nvSpPr>
              <p:cNvPr id="42" name="Elipse 11"/>
              <p:cNvSpPr/>
              <p:nvPr/>
            </p:nvSpPr>
            <p:spPr>
              <a:xfrm>
                <a:off x="2800975" y="4767107"/>
                <a:ext cx="97609" cy="108147"/>
              </a:xfrm>
              <a:prstGeom prst="ellipse">
                <a:avLst/>
              </a:prstGeom>
              <a:solidFill>
                <a:srgbClr val="D09E00"/>
              </a:solidFill>
              <a:ln>
                <a:solidFill>
                  <a:srgbClr val="D09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43" name="Conector recto 15"/>
              <p:cNvCxnSpPr/>
              <p:nvPr/>
            </p:nvCxnSpPr>
            <p:spPr>
              <a:xfrm>
                <a:off x="4432301" y="4843227"/>
                <a:ext cx="288000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CuadroTexto 10"/>
            <p:cNvSpPr txBox="1"/>
            <p:nvPr/>
          </p:nvSpPr>
          <p:spPr>
            <a:xfrm>
              <a:off x="546703" y="896650"/>
              <a:ext cx="4398434" cy="338550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indent="-285750">
                <a:buChar char="•"/>
                <a:defRPr>
                  <a:solidFill>
                    <a:schemeClr val="accent6"/>
                  </a:solidFill>
                </a:defRPr>
              </a:lvl1pPr>
            </a:lstStyle>
            <a:p>
              <a:pPr marL="0" indent="0">
                <a:buNone/>
              </a:pPr>
              <a:r>
                <a:rPr lang="es-CO" sz="1600" b="1" dirty="0"/>
                <a:t>% Avance Plan Estratégico Institucional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/>
            <a:srcRect b="6484"/>
            <a:stretch/>
          </p:blipFill>
          <p:spPr>
            <a:xfrm>
              <a:off x="178418" y="1407676"/>
              <a:ext cx="8829142" cy="266513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467232" y="2992923"/>
              <a:ext cx="1812463" cy="584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ECC66"/>
                  </a:solidFill>
                </a:rPr>
                <a:t>60.02%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61046" y="2960359"/>
              <a:ext cx="1812463" cy="584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ECC66"/>
                  </a:solidFill>
                </a:rPr>
                <a:t>60.44%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58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16687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idencia">
    <a:dk1>
      <a:srgbClr val="073763"/>
    </a:dk1>
    <a:lt1>
      <a:srgbClr val="FFFFFF"/>
    </a:lt1>
    <a:dk2>
      <a:srgbClr val="3C78D8"/>
    </a:dk2>
    <a:lt2>
      <a:srgbClr val="A4C2F4"/>
    </a:lt2>
    <a:accent1>
      <a:srgbClr val="E4EDFE"/>
    </a:accent1>
    <a:accent2>
      <a:srgbClr val="B7CFFF"/>
    </a:accent2>
    <a:accent3>
      <a:srgbClr val="88ACF8"/>
    </a:accent3>
    <a:accent4>
      <a:srgbClr val="5B8BFF"/>
    </a:accent4>
    <a:accent5>
      <a:srgbClr val="6D98FF"/>
    </a:accent5>
    <a:accent6>
      <a:srgbClr val="2A54A7"/>
    </a:accent6>
    <a:hlink>
      <a:srgbClr val="F45721"/>
    </a:hlink>
    <a:folHlink>
      <a:srgbClr val="FFA06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94</Words>
  <Application>Microsoft Office PowerPoint</Application>
  <PresentationFormat>Presentación en pantalla (16:9)</PresentationFormat>
  <Paragraphs>13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Work Sans Light</vt:lpstr>
      <vt:lpstr>Arial</vt:lpstr>
      <vt:lpstr>Work Sans SemiBold</vt:lpstr>
      <vt:lpstr>Wingdings</vt:lpstr>
      <vt:lpstr>Work Sans Medium</vt:lpstr>
      <vt:lpstr>Calibri</vt:lpstr>
      <vt:lpstr>Work Sans</vt:lpstr>
      <vt:lpstr>Arial Narrow</vt:lpstr>
      <vt:lpstr>Presidencia de Colomba</vt:lpstr>
      <vt:lpstr>Presentación de PowerPoint</vt:lpstr>
      <vt:lpstr>Seguimiento Plan Estratégico Institucional y Plan de Acción Anual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plan de acción anual y plan estratégico institucional tercer trimestre2021</dc:title>
  <dc:subject>Documento que presenta los porcentajes de avance del plan de acción anual y el plan estretégic institucional del Departamento Administrativo de la Función Pública correspondiente al primer trimestre de la vigencia 2021.</dc:subject>
  <dc:creator>Departamento Administrativo de la Función Pública</dc:creator>
  <cp:keywords>seguimiento, planeación, plan de accipon, plan</cp:keywords>
  <cp:lastModifiedBy>karol camargo vargas</cp:lastModifiedBy>
  <cp:revision>18</cp:revision>
  <dcterms:modified xsi:type="dcterms:W3CDTF">2021-12-02T16:34:15Z</dcterms:modified>
</cp:coreProperties>
</file>