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2" r:id="rId1"/>
  </p:sldMasterIdLst>
  <p:notesMasterIdLst>
    <p:notesMasterId r:id="rId7"/>
  </p:notesMasterIdLst>
  <p:sldIdLst>
    <p:sldId id="257" r:id="rId2"/>
    <p:sldId id="262" r:id="rId3"/>
    <p:sldId id="279" r:id="rId4"/>
    <p:sldId id="281" r:id="rId5"/>
    <p:sldId id="277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6"/>
    <p:restoredTop sz="94616"/>
  </p:normalViewPr>
  <p:slideViewPr>
    <p:cSldViewPr snapToGrid="0" snapToObjects="1" showGuides="1">
      <p:cViewPr varScale="1">
        <p:scale>
          <a:sx n="60" d="100"/>
          <a:sy n="60" d="100"/>
        </p:scale>
        <p:origin x="-181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06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8319231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495ef59f35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495ef59f35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2500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 1">
  <p:cSld name="Diapositiva de título 1">
    <p:bg>
      <p:bgPr>
        <a:solidFill>
          <a:srgbClr val="FFAB00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/>
        </p:nvSpPr>
        <p:spPr>
          <a:xfrm>
            <a:off x="8336496" y="5464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fld id="{00000000-1234-1234-1234-123412341234}" type="slidenum">
              <a:rPr lang="es-CO" sz="7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rPr>
              <a:t>‹#›</a:t>
            </a:fld>
            <a:endParaRPr sz="700" b="0" i="0" u="none" strike="noStrike" cap="none">
              <a:solidFill>
                <a:srgbClr val="0054BC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9" name="Google Shape;19;p3"/>
          <p:cNvSpPr txBox="1"/>
          <p:nvPr/>
        </p:nvSpPr>
        <p:spPr>
          <a:xfrm>
            <a:off x="8336496" y="-21554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fld id="{00000000-1234-1234-1234-123412341234}" type="slidenum">
              <a:rPr lang="es-CO" sz="700" b="0" i="0" u="none" strike="noStrike" cap="none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‹#›</a:t>
            </a:fld>
            <a:endParaRPr sz="700" b="0" i="0" u="none" strike="noStrike" cap="none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6482817" y="0"/>
            <a:ext cx="26661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6121A71E-E610-A645-9217-E94A990E0A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8130" y="2123550"/>
            <a:ext cx="4691940" cy="89640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631C068F-2230-474C-942A-68B5E4845C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792355" y="2123550"/>
            <a:ext cx="0" cy="0"/>
          </a:xfrm>
          <a:prstGeom prst="rect">
            <a:avLst/>
          </a:prstGeom>
        </p:spPr>
      </p:pic>
      <p:sp>
        <p:nvSpPr>
          <p:cNvPr id="9" name="Google Shape;21;p3"/>
          <p:cNvSpPr txBox="1"/>
          <p:nvPr userDrawn="1"/>
        </p:nvSpPr>
        <p:spPr>
          <a:xfrm>
            <a:off x="-1" y="4856142"/>
            <a:ext cx="6482817" cy="3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s-CO" sz="600" b="0" i="0" u="none" strike="noStrike" cap="none" dirty="0">
                <a:solidFill>
                  <a:schemeClr val="lt1"/>
                </a:solidFill>
                <a:latin typeface="Work Sans"/>
                <a:ea typeface="Work Sans"/>
                <a:cs typeface="Work Sans"/>
                <a:sym typeface="Work Sans"/>
              </a:rPr>
              <a:t>Esta presentación es propiedad intelectual controlada y producida por </a:t>
            </a:r>
            <a:r>
              <a:rPr lang="es-CO" sz="600" b="0" i="0" u="none" strike="noStrike" cap="none" dirty="0" smtClean="0">
                <a:solidFill>
                  <a:schemeClr val="lt1"/>
                </a:solidFill>
                <a:latin typeface="Work Sans"/>
                <a:ea typeface="Work Sans"/>
                <a:cs typeface="Work Sans"/>
                <a:sym typeface="Work Sans"/>
              </a:rPr>
              <a:t>Función </a:t>
            </a:r>
            <a:r>
              <a:rPr lang="es-CO" sz="600" b="0" i="0" u="none" strike="noStrike" cap="none" dirty="0">
                <a:solidFill>
                  <a:schemeClr val="lt1"/>
                </a:solidFill>
                <a:latin typeface="Work Sans"/>
                <a:ea typeface="Work Sans"/>
                <a:cs typeface="Work Sans"/>
                <a:sym typeface="Work Sans"/>
              </a:rPr>
              <a:t>Pública.</a:t>
            </a:r>
            <a:endParaRPr sz="600" b="0" i="0" u="none" strike="noStrike" cap="none" dirty="0">
              <a:solidFill>
                <a:schemeClr val="lt1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</p:spTree>
    <p:extLst>
      <p:ext uri="{BB962C8B-B14F-4D97-AF65-F5344CB8AC3E}">
        <p14:creationId xmlns:p14="http://schemas.microsoft.com/office/powerpoint/2010/main" val="2284646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">
  <p:cSld name="Título complejo">
    <p:bg>
      <p:bgPr>
        <a:solidFill>
          <a:srgbClr val="2D6DF3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3768725" y="1733025"/>
            <a:ext cx="4752600" cy="6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Work Sans SemiBold"/>
              <a:buNone/>
              <a:defRPr sz="3000">
                <a:solidFill>
                  <a:srgbClr val="FFFFFF"/>
                </a:solidFill>
                <a:latin typeface="Work Sans Light"/>
                <a:ea typeface="Work Sans Light"/>
                <a:cs typeface="Work Sans Light"/>
                <a:sym typeface="Work Sans Ligh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3761125" y="2553350"/>
            <a:ext cx="4760200" cy="132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FFFFFF"/>
              </a:buClr>
              <a:buSzPts val="1400"/>
              <a:buNone/>
              <a:defRPr sz="1500">
                <a:solidFill>
                  <a:srgbClr val="FFFFFF"/>
                </a:solidFill>
              </a:defRPr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 1" preserve="1">
  <p:cSld name="1_Diapositiva de título 1">
    <p:bg>
      <p:bgPr>
        <a:solidFill>
          <a:srgbClr val="FFAB00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/>
          <p:nvPr/>
        </p:nvSpPr>
        <p:spPr>
          <a:xfrm>
            <a:off x="0" y="4856142"/>
            <a:ext cx="6368522" cy="3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s-CO" sz="600" b="0" i="0" u="none" strike="noStrike" cap="none" dirty="0">
                <a:solidFill>
                  <a:schemeClr val="lt1"/>
                </a:solidFill>
                <a:latin typeface="Work Sans"/>
                <a:ea typeface="Work Sans"/>
                <a:cs typeface="Work Sans"/>
                <a:sym typeface="Work Sans"/>
              </a:rPr>
              <a:t>Esta presentación es propiedad intelectual controlada y producida por </a:t>
            </a:r>
            <a:r>
              <a:rPr lang="es-CO" sz="600" b="0" i="0" u="none" strike="noStrike" cap="none" dirty="0" smtClean="0">
                <a:solidFill>
                  <a:schemeClr val="lt1"/>
                </a:solidFill>
                <a:latin typeface="Work Sans"/>
                <a:ea typeface="Work Sans"/>
                <a:cs typeface="Work Sans"/>
                <a:sym typeface="Work Sans"/>
              </a:rPr>
              <a:t>Función </a:t>
            </a:r>
            <a:r>
              <a:rPr lang="es-CO" sz="600" b="0" i="0" u="none" strike="noStrike" cap="none" dirty="0">
                <a:solidFill>
                  <a:schemeClr val="lt1"/>
                </a:solidFill>
                <a:latin typeface="Work Sans"/>
                <a:ea typeface="Work Sans"/>
                <a:cs typeface="Work Sans"/>
                <a:sym typeface="Work Sans"/>
              </a:rPr>
              <a:t>Pública.</a:t>
            </a:r>
            <a:endParaRPr sz="600" b="0" i="0" u="none" strike="noStrike" cap="none" dirty="0">
              <a:solidFill>
                <a:schemeClr val="lt1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xmlns="" id="{DA1EA076-2D5E-8F43-82EF-40C497B36141}"/>
              </a:ext>
            </a:extLst>
          </p:cNvPr>
          <p:cNvGrpSpPr/>
          <p:nvPr userDrawn="1"/>
        </p:nvGrpSpPr>
        <p:grpSpPr>
          <a:xfrm>
            <a:off x="3911428" y="-105508"/>
            <a:ext cx="5232572" cy="5354516"/>
            <a:chOff x="5494962" y="355985"/>
            <a:chExt cx="6697038" cy="6853110"/>
          </a:xfrm>
        </p:grpSpPr>
        <p:sp>
          <p:nvSpPr>
            <p:cNvPr id="10" name="Google Shape;20;p3">
              <a:extLst>
                <a:ext uri="{FF2B5EF4-FFF2-40B4-BE49-F238E27FC236}">
                  <a16:creationId xmlns:a16="http://schemas.microsoft.com/office/drawing/2014/main" xmlns="" id="{F73B593B-BFC5-1041-8337-25557BD7ED6F}"/>
                </a:ext>
              </a:extLst>
            </p:cNvPr>
            <p:cNvSpPr/>
            <p:nvPr/>
          </p:nvSpPr>
          <p:spPr>
            <a:xfrm>
              <a:off x="8639735" y="355985"/>
              <a:ext cx="3552265" cy="6853110"/>
            </a:xfrm>
            <a:prstGeom prst="rect">
              <a:avLst/>
            </a:prstGeom>
            <a:solidFill>
              <a:srgbClr val="DCEAFB"/>
            </a:solidFill>
            <a:ln>
              <a:noFill/>
            </a:ln>
          </p:spPr>
          <p:txBody>
            <a:bodyPr spcFirstLastPara="1" wrap="square" lIns="68533" tIns="34257" rIns="68533" bIns="34257" anchor="ctr" anchorCtr="0">
              <a:noAutofit/>
            </a:bodyPr>
            <a:lstStyle/>
            <a:p>
              <a:pPr algn="ctr"/>
              <a:endParaRPr sz="1050">
                <a:solidFill>
                  <a:schemeClr val="lt1"/>
                </a:solidFill>
              </a:endParaRPr>
            </a:p>
          </p:txBody>
        </p:sp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xmlns="" id="{7A6C232E-74A4-AF48-9B6F-4F6B0E7AF60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94962" y="1944065"/>
              <a:ext cx="4352654" cy="831579"/>
            </a:xfrm>
            <a:prstGeom prst="rect">
              <a:avLst/>
            </a:prstGeom>
          </p:spPr>
        </p:pic>
      </p:grpSp>
      <p:sp>
        <p:nvSpPr>
          <p:cNvPr id="12" name="CuadroTexto 9">
            <a:extLst>
              <a:ext uri="{FF2B5EF4-FFF2-40B4-BE49-F238E27FC236}">
                <a16:creationId xmlns:a16="http://schemas.microsoft.com/office/drawing/2014/main" xmlns="" id="{6508292A-5721-0448-A5F3-C720366B6098}"/>
              </a:ext>
            </a:extLst>
          </p:cNvPr>
          <p:cNvSpPr txBox="1"/>
          <p:nvPr userDrawn="1"/>
        </p:nvSpPr>
        <p:spPr>
          <a:xfrm>
            <a:off x="1742172" y="1892935"/>
            <a:ext cx="445256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800" b="1" dirty="0">
                <a:solidFill>
                  <a:schemeClr val="bg1"/>
                </a:solidFill>
                <a:latin typeface="Work Sans SemiBold" pitchFamily="2" charset="77"/>
                <a:ea typeface="MS PGothic" pitchFamily="34" charset="-128"/>
                <a:cs typeface="Calibri" pitchFamily="34" charset="0"/>
              </a:rPr>
              <a:t>Gracias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20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ork Sans Light" pitchFamily="2" charset="77"/>
                <a:ea typeface="Arial" charset="0"/>
                <a:cs typeface="Arial" charset="0"/>
                <a:sym typeface="Arial"/>
              </a:rPr>
              <a:t>Carrera 6 No 12-62, Bogotá D.C., Colombia</a:t>
            </a:r>
          </a:p>
          <a:p>
            <a:pPr marL="285750" marR="0" lvl="0" indent="-28575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25000"/>
              <a:buFont typeface="Wingdings" panose="05000000000000000000" pitchFamily="2" charset="2"/>
              <a:buChar char="("/>
              <a:tabLst/>
              <a:defRPr/>
            </a:pPr>
            <a:r>
              <a:rPr kumimoji="0" lang="es-ES_tradnl" sz="120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ork Sans Light" pitchFamily="2" charset="77"/>
                <a:ea typeface="Arial" charset="0"/>
                <a:cs typeface="Arial" charset="0"/>
                <a:sym typeface="Arial"/>
              </a:rPr>
              <a:t>7395656 Fax: 7395657</a:t>
            </a:r>
          </a:p>
          <a:p>
            <a:pPr marL="285750" marR="0" lvl="0" indent="-28575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25000"/>
              <a:buFont typeface="Wingdings" panose="05000000000000000000" pitchFamily="2" charset="2"/>
              <a:buChar char="("/>
              <a:tabLst/>
              <a:defRPr/>
            </a:pPr>
            <a:r>
              <a:rPr kumimoji="0" lang="es-CO" sz="120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ork Sans Light" pitchFamily="2" charset="77"/>
                <a:ea typeface="Arial" charset="0"/>
                <a:cs typeface="Arial" charset="0"/>
                <a:sym typeface="Arial"/>
              </a:rPr>
              <a:t>Línea gratuita de atención al usuario: 018000 917770</a:t>
            </a:r>
          </a:p>
          <a:p>
            <a:pPr marL="285750" marR="0" lvl="0" indent="-28575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25000"/>
              <a:buFont typeface="Wingdings" panose="05000000000000000000" pitchFamily="2" charset="2"/>
              <a:buChar char="8"/>
              <a:tabLst/>
              <a:defRPr/>
            </a:pPr>
            <a:r>
              <a:rPr kumimoji="0" lang="es-ES_tradnl" sz="120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ork Sans Light" pitchFamily="2" charset="77"/>
                <a:ea typeface="Arial" charset="0"/>
                <a:cs typeface="Arial" charset="0"/>
                <a:sym typeface="Arial"/>
              </a:rPr>
              <a:t>www.funcionpublica.gov.co</a:t>
            </a:r>
          </a:p>
          <a:p>
            <a:pPr marL="285750" marR="0" lvl="0" indent="-28575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25000"/>
              <a:buFont typeface="Wingdings" panose="05000000000000000000" pitchFamily="2" charset="2"/>
              <a:buChar char="*"/>
              <a:tabLst/>
              <a:defRPr/>
            </a:pPr>
            <a:r>
              <a:rPr kumimoji="0" lang="es-ES_tradnl" sz="120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ork Sans Light" pitchFamily="2" charset="77"/>
                <a:ea typeface="Arial" charset="0"/>
                <a:cs typeface="Arial" charset="0"/>
                <a:sym typeface="Arial"/>
              </a:rPr>
              <a:t>eva@funcionpublica.gov.co</a:t>
            </a:r>
          </a:p>
        </p:txBody>
      </p:sp>
    </p:spTree>
    <p:extLst>
      <p:ext uri="{BB962C8B-B14F-4D97-AF65-F5344CB8AC3E}">
        <p14:creationId xmlns:p14="http://schemas.microsoft.com/office/powerpoint/2010/main" val="414872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En blanco">
    <p:bg>
      <p:bgPr>
        <a:solidFill>
          <a:srgbClr val="DCEAFB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9;p9">
            <a:extLst>
              <a:ext uri="{FF2B5EF4-FFF2-40B4-BE49-F238E27FC236}">
                <a16:creationId xmlns="" xmlns:a16="http://schemas.microsoft.com/office/drawing/2014/main" id="{2878297F-D1F8-3A48-B1CC-2D20ABA28118}"/>
              </a:ext>
            </a:extLst>
          </p:cNvPr>
          <p:cNvSpPr txBox="1"/>
          <p:nvPr userDrawn="1"/>
        </p:nvSpPr>
        <p:spPr>
          <a:xfrm>
            <a:off x="325914" y="106350"/>
            <a:ext cx="1854300" cy="1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0" tIns="34274" rIns="68570" bIns="34274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-CO" sz="600" b="0" i="0" u="none" strike="noStrike" cap="none">
                <a:solidFill>
                  <a:srgbClr val="0066CD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Función Pública</a:t>
            </a:r>
            <a:endParaRPr sz="600" b="0" i="0" u="none" strike="noStrike" cap="none">
              <a:solidFill>
                <a:srgbClr val="0066CD"/>
              </a:solidFill>
              <a:latin typeface="Work Sans Light"/>
              <a:ea typeface="Work Sans Light"/>
              <a:cs typeface="Work Sans Light"/>
              <a:sym typeface="Work Sans Light"/>
            </a:endParaRPr>
          </a:p>
        </p:txBody>
      </p:sp>
      <p:sp>
        <p:nvSpPr>
          <p:cNvPr id="4" name="Google Shape;21;p3"/>
          <p:cNvSpPr txBox="1"/>
          <p:nvPr userDrawn="1"/>
        </p:nvSpPr>
        <p:spPr>
          <a:xfrm>
            <a:off x="0" y="4856142"/>
            <a:ext cx="9144000" cy="3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9" tIns="91419" rIns="91419" bIns="91419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s-CO" sz="6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rPr>
              <a:t>Esta presentación es propiedad intelectual controlada y producida por Función Pública.</a:t>
            </a:r>
            <a:endParaRPr sz="600" b="0" i="0" u="none" strike="noStrike" cap="none">
              <a:solidFill>
                <a:srgbClr val="0054BC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</p:spTree>
    <p:extLst>
      <p:ext uri="{BB962C8B-B14F-4D97-AF65-F5344CB8AC3E}">
        <p14:creationId xmlns:p14="http://schemas.microsoft.com/office/powerpoint/2010/main" val="1113370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3300"/>
              <a:buFont typeface="Work Sans"/>
              <a:buNone/>
              <a:defRPr sz="33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4" r:id="rId1"/>
    <p:sldLayoutId id="2147483652" r:id="rId2"/>
    <p:sldLayoutId id="2147483665" r:id="rId3"/>
    <p:sldLayoutId id="2147483667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openxmlformats.org/officeDocument/2006/relationships/image" Target="../media/image6.png"/><Relationship Id="rId5" Type="http://schemas.microsoft.com/office/2007/relationships/hdphoto" Target="../media/hdphoto2.wdp"/><Relationship Id="rId6" Type="http://schemas.openxmlformats.org/officeDocument/2006/relationships/image" Target="../media/image7.png"/><Relationship Id="rId7" Type="http://schemas.microsoft.com/office/2007/relationships/hdphoto" Target="../media/hdphoto3.wdp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1122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6CF2"/>
        </a:soli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>
            <a:spLocks noGrp="1"/>
          </p:cNvSpPr>
          <p:nvPr>
            <p:ph type="subTitle" idx="4294967295"/>
          </p:nvPr>
        </p:nvSpPr>
        <p:spPr>
          <a:xfrm>
            <a:off x="3761125" y="3217550"/>
            <a:ext cx="5127000" cy="132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2100"/>
              <a:buFont typeface="Arial"/>
              <a:buNone/>
            </a:pPr>
            <a:r>
              <a:rPr lang="es-CO" sz="1500" b="0" i="0" u="none" strike="noStrike" cap="none" dirty="0" smtClean="0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II </a:t>
            </a:r>
            <a:r>
              <a:rPr lang="es-CO" sz="1500" b="0" i="0" u="none" strike="noStrike" cap="none" dirty="0" smtClean="0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Trimestre 2021</a:t>
            </a:r>
            <a:endParaRPr sz="1500" b="0" i="0" u="none" strike="noStrike" cap="none" dirty="0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3761125" y="1733025"/>
            <a:ext cx="4752600" cy="6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-ES" sz="3000" dirty="0" smtClean="0">
                <a:solidFill>
                  <a:srgbClr val="FFFFFF"/>
                </a:solidFill>
                <a:latin typeface="Work Sans Light"/>
                <a:ea typeface="Work Sans Light"/>
                <a:cs typeface="Work Sans Light"/>
                <a:sym typeface="Work Sans Light"/>
              </a:rPr>
              <a:t>Seguimiento Plan Estratégico Institucional y Plan de Acción Anual</a:t>
            </a:r>
            <a:endParaRPr sz="3000" dirty="0">
              <a:solidFill>
                <a:srgbClr val="FFFFFF"/>
              </a:solidFill>
              <a:latin typeface="Work Sans Medium"/>
              <a:ea typeface="Work Sans Medium"/>
              <a:cs typeface="Work Sans Medium"/>
              <a:sym typeface="Work Sans Medium"/>
            </a:endParaRPr>
          </a:p>
        </p:txBody>
      </p:sp>
      <p:sp>
        <p:nvSpPr>
          <p:cNvPr id="142" name="Google Shape;142;p22"/>
          <p:cNvSpPr txBox="1">
            <a:spLocks noGrp="1"/>
          </p:cNvSpPr>
          <p:nvPr>
            <p:ph type="title"/>
          </p:nvPr>
        </p:nvSpPr>
        <p:spPr>
          <a:xfrm>
            <a:off x="641750" y="1317111"/>
            <a:ext cx="2708700" cy="64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-CO" sz="7200" b="1">
                <a:latin typeface="Work Sans"/>
                <a:ea typeface="Work Sans"/>
                <a:cs typeface="Work Sans"/>
                <a:sym typeface="Work Sans"/>
              </a:rPr>
              <a:t>01.</a:t>
            </a:r>
            <a:endParaRPr sz="7200" b="1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EA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="" xmlns:a16="http://schemas.microsoft.com/office/drawing/2014/main" id="{64ADAAF2-D07E-43BE-A6E2-71FC09EA86A5}"/>
              </a:ext>
            </a:extLst>
          </p:cNvPr>
          <p:cNvSpPr/>
          <p:nvPr/>
        </p:nvSpPr>
        <p:spPr>
          <a:xfrm>
            <a:off x="0" y="0"/>
            <a:ext cx="9144000" cy="465516"/>
          </a:xfrm>
          <a:prstGeom prst="rect">
            <a:avLst/>
          </a:prstGeom>
          <a:solidFill>
            <a:srgbClr val="1F497D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lIns="68579" tIns="34289" rIns="68579" bIns="34289" rtlCol="0" anchor="ctr"/>
          <a:lstStyle/>
          <a:p>
            <a:pPr defTabSz="684423">
              <a:buClrTx/>
              <a:defRPr/>
            </a:pPr>
            <a:r>
              <a:rPr lang="es-CO" sz="1800" b="1">
                <a:solidFill>
                  <a:prstClr val="white"/>
                </a:solidFill>
                <a:latin typeface="Calibri"/>
                <a:ea typeface="+mn-ea"/>
                <a:cs typeface="Arial" panose="020B0604020202020204" pitchFamily="34" charset="0"/>
              </a:rPr>
              <a:t>           </a:t>
            </a:r>
            <a:r>
              <a:rPr lang="es-MX" sz="1800" b="1">
                <a:solidFill>
                  <a:prstClr val="white"/>
                </a:solidFill>
                <a:latin typeface="Calibri"/>
                <a:ea typeface="+mn-ea"/>
                <a:cs typeface="Arial" panose="020B0604020202020204" pitchFamily="34" charset="0"/>
              </a:rPr>
              <a:t>Aspectos Generales Planeación Institucional </a:t>
            </a:r>
            <a:endParaRPr lang="es-CO" sz="1800" b="1">
              <a:solidFill>
                <a:prstClr val="white"/>
              </a:solidFill>
              <a:latin typeface="Calibri"/>
              <a:ea typeface="+mn-ea"/>
              <a:cs typeface="Arial" panose="020B0604020202020204" pitchFamily="34" charset="0"/>
            </a:endParaRPr>
          </a:p>
        </p:txBody>
      </p:sp>
      <p:pic>
        <p:nvPicPr>
          <p:cNvPr id="2050" name="Picture 2" descr="lista de verificación icono gratis">
            <a:extLst>
              <a:ext uri="{FF2B5EF4-FFF2-40B4-BE49-F238E27FC236}">
                <a16:creationId xmlns="" xmlns:a16="http://schemas.microsoft.com/office/drawing/2014/main" id="{0E5C2014-9D7E-425B-8311-EA8C1F5DA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93" y="0"/>
            <a:ext cx="465516" cy="465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4"/>
          <a:srcRect t="16304" b="33756"/>
          <a:stretch/>
        </p:blipFill>
        <p:spPr>
          <a:xfrm>
            <a:off x="255532" y="2100518"/>
            <a:ext cx="8731833" cy="221093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07611" y="1041861"/>
            <a:ext cx="8597943" cy="507830"/>
          </a:xfrm>
          <a:prstGeom prst="rect">
            <a:avLst/>
          </a:prstGeom>
          <a:noFill/>
        </p:spPr>
        <p:txBody>
          <a:bodyPr wrap="square" lIns="68579" tIns="34289" rIns="68579" bIns="34289">
            <a:spAutoFit/>
          </a:bodyPr>
          <a:lstStyle/>
          <a:p>
            <a:pPr algn="just"/>
            <a:r>
              <a:rPr lang="es-ES_tradnl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107 entregables los cuales responden a compromisos derivados del Plan Nacional de Desarrollo, el Plan Marco de Implementación del acuerdo de Paz, documentos CONPES, Planes del Decreto 612 de 2018, iniciativas sectoriales, entre otros. </a:t>
            </a:r>
          </a:p>
        </p:txBody>
      </p:sp>
      <p:sp>
        <p:nvSpPr>
          <p:cNvPr id="3" name="Rectangle 2"/>
          <p:cNvSpPr/>
          <p:nvPr/>
        </p:nvSpPr>
        <p:spPr>
          <a:xfrm>
            <a:off x="6198297" y="4490840"/>
            <a:ext cx="595160" cy="276999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es-CO" sz="1200" b="1">
                <a:solidFill>
                  <a:schemeClr val="tx1"/>
                </a:solidFill>
              </a:rPr>
              <a:t>(72%)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505004" y="4489351"/>
            <a:ext cx="595160" cy="276999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r>
              <a:rPr lang="es-CO" sz="1200" b="1">
                <a:solidFill>
                  <a:schemeClr val="tx1"/>
                </a:solidFill>
              </a:rPr>
              <a:t>(28%)</a:t>
            </a:r>
          </a:p>
        </p:txBody>
      </p:sp>
    </p:spTree>
    <p:extLst>
      <p:ext uri="{BB962C8B-B14F-4D97-AF65-F5344CB8AC3E}">
        <p14:creationId xmlns:p14="http://schemas.microsoft.com/office/powerpoint/2010/main" val="2518077807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ángulo 3">
            <a:extLst>
              <a:ext uri="{FF2B5EF4-FFF2-40B4-BE49-F238E27FC236}">
                <a16:creationId xmlns="" xmlns:a16="http://schemas.microsoft.com/office/drawing/2014/main" id="{64ADAAF2-D07E-43BE-A6E2-71FC09EA86A5}"/>
              </a:ext>
            </a:extLst>
          </p:cNvPr>
          <p:cNvSpPr/>
          <p:nvPr/>
        </p:nvSpPr>
        <p:spPr>
          <a:xfrm>
            <a:off x="1" y="81"/>
            <a:ext cx="9153845" cy="465516"/>
          </a:xfrm>
          <a:prstGeom prst="rect">
            <a:avLst/>
          </a:prstGeom>
          <a:solidFill>
            <a:srgbClr val="1F497D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lIns="68579" tIns="34289" rIns="68579" bIns="34289" rtlCol="0" anchor="ctr"/>
          <a:lstStyle/>
          <a:p>
            <a:pPr defTabSz="684423">
              <a:buClrTx/>
              <a:defRPr/>
            </a:pPr>
            <a:r>
              <a:rPr lang="es-CO" sz="1800" b="1" dirty="0">
                <a:solidFill>
                  <a:prstClr val="white"/>
                </a:solidFill>
                <a:latin typeface="Calibri"/>
                <a:ea typeface="+mn-ea"/>
                <a:cs typeface="Arial" panose="020B0604020202020204" pitchFamily="34" charset="0"/>
              </a:rPr>
              <a:t>           </a:t>
            </a:r>
            <a:r>
              <a:rPr lang="es-CO" sz="1800" b="1" dirty="0">
                <a:solidFill>
                  <a:schemeClr val="bg1"/>
                </a:solidFill>
              </a:rPr>
              <a:t>Informe Cumplimiento Planeación </a:t>
            </a:r>
            <a:r>
              <a:rPr lang="en-US" sz="1800" b="1" dirty="0">
                <a:solidFill>
                  <a:schemeClr val="bg1"/>
                </a:solidFill>
              </a:rPr>
              <a:t>Ins</a:t>
            </a:r>
            <a:r>
              <a:rPr lang="es-CO" sz="1800" b="1" dirty="0">
                <a:solidFill>
                  <a:schemeClr val="bg1"/>
                </a:solidFill>
              </a:rPr>
              <a:t>titucional </a:t>
            </a:r>
            <a:r>
              <a:rPr lang="en-US" sz="1800" b="1" dirty="0">
                <a:solidFill>
                  <a:schemeClr val="bg1"/>
                </a:solidFill>
              </a:rPr>
              <a:t>2021 - </a:t>
            </a:r>
            <a:r>
              <a:rPr lang="es-CO" sz="1800" b="1" dirty="0">
                <a:solidFill>
                  <a:schemeClr val="bg1"/>
                </a:solidFill>
              </a:rPr>
              <a:t>junio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9640" y="14342"/>
            <a:ext cx="463289" cy="418755"/>
          </a:xfrm>
          <a:prstGeom prst="rect">
            <a:avLst/>
          </a:prstGeom>
          <a:solidFill>
            <a:srgbClr val="073763"/>
          </a:solidFill>
          <a:ln>
            <a:solidFill>
              <a:srgbClr val="07376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4" tIns="45717" rIns="91434" bIns="45717" rtlCol="0" anchor="ctr"/>
          <a:lstStyle/>
          <a:p>
            <a:pPr algn="ctr"/>
            <a:endParaRPr lang="en-US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176" b="97917" l="2857" r="96905">
                        <a14:foregroundMark x1="39286" y1="39815" x2="39286" y2="39815"/>
                        <a14:foregroundMark x1="39286" y1="70602" x2="39286" y2="70602"/>
                        <a14:foregroundMark x1="35952" y1="86111" x2="35952" y2="86111"/>
                        <a14:foregroundMark x1="15714" y1="86111" x2="15714" y2="86111"/>
                        <a14:foregroundMark x1="58333" y1="84954" x2="58333" y2="84954"/>
                        <a14:foregroundMark x1="74762" y1="84259" x2="74762" y2="84259"/>
                        <a14:foregroundMark x1="62143" y1="29398" x2="62143" y2="29398"/>
                        <a14:foregroundMark x1="62143" y1="34259" x2="62143" y2="34259"/>
                        <a14:foregroundMark x1="85476" y1="35417" x2="85476" y2="35417"/>
                        <a14:foregroundMark x1="85000" y1="29398" x2="85000" y2="2939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640" y="14343"/>
            <a:ext cx="423909" cy="436020"/>
          </a:xfrm>
          <a:prstGeom prst="rect">
            <a:avLst/>
          </a:prstGeom>
        </p:spPr>
      </p:pic>
      <p:sp>
        <p:nvSpPr>
          <p:cNvPr id="15" name="CuadroTexto 10"/>
          <p:cNvSpPr txBox="1"/>
          <p:nvPr/>
        </p:nvSpPr>
        <p:spPr>
          <a:xfrm>
            <a:off x="5206613" y="1193759"/>
            <a:ext cx="3374609" cy="672517"/>
          </a:xfrm>
          <a:prstGeom prst="blockArc">
            <a:avLst/>
          </a:prstGeom>
          <a:noFill/>
        </p:spPr>
        <p:txBody>
          <a:bodyPr wrap="square" lIns="91436" tIns="45718" rIns="91436" bIns="45718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285750" indent="-285750">
              <a:buChar char="•"/>
              <a:defRPr>
                <a:solidFill>
                  <a:schemeClr val="accent6"/>
                </a:solidFill>
              </a:defRPr>
            </a:lvl1pPr>
          </a:lstStyle>
          <a:p>
            <a:pPr marL="0" indent="0" algn="ctr">
              <a:buNone/>
            </a:pPr>
            <a:r>
              <a:rPr lang="es-CO" sz="1600" b="1" dirty="0"/>
              <a:t>% Avance Plan de Acción Anual</a:t>
            </a:r>
          </a:p>
        </p:txBody>
      </p:sp>
      <p:grpSp>
        <p:nvGrpSpPr>
          <p:cNvPr id="18" name="Grupo 17"/>
          <p:cNvGrpSpPr/>
          <p:nvPr/>
        </p:nvGrpSpPr>
        <p:grpSpPr>
          <a:xfrm>
            <a:off x="3058567" y="4284904"/>
            <a:ext cx="4067184" cy="307777"/>
            <a:chOff x="2800975" y="4675587"/>
            <a:chExt cx="4067184" cy="307777"/>
          </a:xfrm>
        </p:grpSpPr>
        <p:sp>
          <p:nvSpPr>
            <p:cNvPr id="13" name="CuadroTexto 12"/>
            <p:cNvSpPr txBox="1"/>
            <p:nvPr/>
          </p:nvSpPr>
          <p:spPr>
            <a:xfrm>
              <a:off x="2911928" y="4675587"/>
              <a:ext cx="39562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b="1" dirty="0">
                  <a:solidFill>
                    <a:srgbClr val="D09E00"/>
                  </a:solidFill>
                </a:rPr>
                <a:t>% de avance                     </a:t>
              </a:r>
              <a:r>
                <a:rPr lang="es-CO" b="1" dirty="0">
                  <a:solidFill>
                    <a:schemeClr val="accent6"/>
                  </a:solidFill>
                </a:rPr>
                <a:t>% Programado</a:t>
              </a:r>
            </a:p>
          </p:txBody>
        </p:sp>
        <p:sp>
          <p:nvSpPr>
            <p:cNvPr id="12" name="Elipse 11"/>
            <p:cNvSpPr/>
            <p:nvPr/>
          </p:nvSpPr>
          <p:spPr>
            <a:xfrm>
              <a:off x="2800975" y="4767107"/>
              <a:ext cx="97609" cy="108147"/>
            </a:xfrm>
            <a:prstGeom prst="ellipse">
              <a:avLst/>
            </a:prstGeom>
            <a:solidFill>
              <a:srgbClr val="D09E00"/>
            </a:solidFill>
            <a:ln>
              <a:solidFill>
                <a:srgbClr val="D09E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16" name="Conector recto 15"/>
            <p:cNvCxnSpPr/>
            <p:nvPr/>
          </p:nvCxnSpPr>
          <p:spPr>
            <a:xfrm>
              <a:off x="4432301" y="4843227"/>
              <a:ext cx="288000" cy="0"/>
            </a:xfrm>
            <a:prstGeom prst="line">
              <a:avLst/>
            </a:prstGeom>
            <a:ln w="285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501724" y="1991542"/>
            <a:ext cx="8399239" cy="1921489"/>
            <a:chOff x="282232" y="2164033"/>
            <a:chExt cx="8399239" cy="1921489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9730" l="0" r="99072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564801" y="2164033"/>
              <a:ext cx="4116670" cy="1917573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2151" b="97849" l="134" r="98262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282232" y="2164034"/>
              <a:ext cx="4013449" cy="1921488"/>
            </a:xfrm>
            <a:prstGeom prst="rect">
              <a:avLst/>
            </a:prstGeom>
          </p:spPr>
        </p:pic>
        <p:cxnSp>
          <p:nvCxnSpPr>
            <p:cNvPr id="32" name="Straight Connector 31"/>
            <p:cNvCxnSpPr/>
            <p:nvPr/>
          </p:nvCxnSpPr>
          <p:spPr>
            <a:xfrm flipH="1" flipV="1">
              <a:off x="1176135" y="2423768"/>
              <a:ext cx="328921" cy="508654"/>
            </a:xfrm>
            <a:prstGeom prst="line">
              <a:avLst/>
            </a:prstGeom>
            <a:ln w="38100" cmpd="sng">
              <a:solidFill>
                <a:srgbClr val="073763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8091893" y="3932287"/>
            <a:ext cx="901700" cy="338550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100%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4886538" y="2020267"/>
            <a:ext cx="2740121" cy="1613421"/>
            <a:chOff x="5081908" y="1893971"/>
            <a:chExt cx="2740118" cy="1613425"/>
          </a:xfrm>
        </p:grpSpPr>
        <p:sp>
          <p:nvSpPr>
            <p:cNvPr id="50" name="TextBox 49"/>
            <p:cNvSpPr txBox="1"/>
            <p:nvPr/>
          </p:nvSpPr>
          <p:spPr>
            <a:xfrm>
              <a:off x="6247226" y="2984175"/>
              <a:ext cx="1574800" cy="52322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D09E00"/>
                  </a:solidFill>
                </a:rPr>
                <a:t>36,55%</a:t>
              </a:r>
              <a:endParaRPr lang="en-US" sz="2800" b="1" dirty="0">
                <a:solidFill>
                  <a:srgbClr val="D09E00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081908" y="1893971"/>
              <a:ext cx="901700" cy="307778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b="1" dirty="0" smtClean="0"/>
                <a:t>34,72%</a:t>
              </a:r>
              <a:endParaRPr lang="en-US" b="1" dirty="0"/>
            </a:p>
          </p:txBody>
        </p:sp>
      </p:grpSp>
      <p:cxnSp>
        <p:nvCxnSpPr>
          <p:cNvPr id="38" name="Straight Connector 37"/>
          <p:cNvCxnSpPr/>
          <p:nvPr/>
        </p:nvCxnSpPr>
        <p:spPr>
          <a:xfrm flipH="1" flipV="1">
            <a:off x="5946522" y="2192964"/>
            <a:ext cx="282241" cy="546761"/>
          </a:xfrm>
          <a:prstGeom prst="line">
            <a:avLst/>
          </a:prstGeom>
          <a:ln w="38100" cmpd="sng">
            <a:solidFill>
              <a:srgbClr val="07376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6" name="Group 35"/>
          <p:cNvGrpSpPr/>
          <p:nvPr/>
        </p:nvGrpSpPr>
        <p:grpSpPr>
          <a:xfrm>
            <a:off x="546703" y="1159073"/>
            <a:ext cx="4398434" cy="3028171"/>
            <a:chOff x="327211" y="1159073"/>
            <a:chExt cx="4398434" cy="3028170"/>
          </a:xfrm>
        </p:grpSpPr>
        <p:sp>
          <p:nvSpPr>
            <p:cNvPr id="14" name="CuadroTexto 10"/>
            <p:cNvSpPr txBox="1"/>
            <p:nvPr/>
          </p:nvSpPr>
          <p:spPr>
            <a:xfrm>
              <a:off x="327211" y="1159073"/>
              <a:ext cx="4398434" cy="338550"/>
            </a:xfrm>
            <a:prstGeom prst="rect">
              <a:avLst/>
            </a:prstGeom>
            <a:noFill/>
          </p:spPr>
          <p:txBody>
            <a:bodyPr wrap="square" lIns="91436" tIns="45718" rIns="91436" bIns="45718" rtlCol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285750" indent="-285750">
                <a:buChar char="•"/>
                <a:defRPr>
                  <a:solidFill>
                    <a:schemeClr val="accent6"/>
                  </a:solidFill>
                </a:defRPr>
              </a:lvl1pPr>
            </a:lstStyle>
            <a:p>
              <a:pPr marL="0" indent="0">
                <a:buNone/>
              </a:pPr>
              <a:r>
                <a:rPr lang="es-CO" sz="1600" b="1" dirty="0"/>
                <a:t>% Avance Plan Estratégico Institucional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486717" y="3879470"/>
              <a:ext cx="901700" cy="307773"/>
            </a:xfrm>
            <a:prstGeom prst="rect">
              <a:avLst/>
            </a:prstGeom>
            <a:noFill/>
          </p:spPr>
          <p:txBody>
            <a:bodyPr wrap="square" lIns="91436" tIns="45718" rIns="91436" bIns="45718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</a:rPr>
                <a:t>100%</a:t>
              </a: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381093" y="2050575"/>
              <a:ext cx="2644694" cy="1628813"/>
              <a:chOff x="566616" y="1979235"/>
              <a:chExt cx="2644694" cy="1628813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566616" y="1979235"/>
                <a:ext cx="901700" cy="307773"/>
              </a:xfrm>
              <a:prstGeom prst="rect">
                <a:avLst/>
              </a:prstGeom>
              <a:noFill/>
            </p:spPr>
            <p:txBody>
              <a:bodyPr wrap="square" lIns="91436" tIns="45718" rIns="91436" bIns="45718" rtlCol="0" anchor="t">
                <a:spAutoFit/>
              </a:bodyPr>
              <a:lstStyle/>
              <a:p>
                <a:pPr algn="ctr"/>
                <a:r>
                  <a:rPr lang="en-US" b="1" dirty="0" smtClean="0"/>
                  <a:t>32,77%</a:t>
                </a:r>
                <a:endParaRPr lang="en-US" b="1" dirty="0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1806233" y="3084832"/>
                <a:ext cx="1405077" cy="523216"/>
              </a:xfrm>
              <a:prstGeom prst="rect">
                <a:avLst/>
              </a:prstGeom>
              <a:noFill/>
            </p:spPr>
            <p:txBody>
              <a:bodyPr wrap="square" lIns="91436" tIns="45718" rIns="91436" bIns="45718" rtlCol="0" anchor="t">
                <a:sp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rgbClr val="D09E00"/>
                    </a:solidFill>
                  </a:rPr>
                  <a:t>35,33%</a:t>
                </a:r>
                <a:endParaRPr lang="en-US" sz="2800" b="1" dirty="0">
                  <a:solidFill>
                    <a:srgbClr val="D09E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00589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7216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residencia de Colomba">
  <a:themeElements>
    <a:clrScheme name="Presidencia">
      <a:dk1>
        <a:srgbClr val="073763"/>
      </a:dk1>
      <a:lt1>
        <a:srgbClr val="FFFFFF"/>
      </a:lt1>
      <a:dk2>
        <a:srgbClr val="3C78D8"/>
      </a:dk2>
      <a:lt2>
        <a:srgbClr val="A4C2F4"/>
      </a:lt2>
      <a:accent1>
        <a:srgbClr val="E4EDFE"/>
      </a:accent1>
      <a:accent2>
        <a:srgbClr val="B7CFFF"/>
      </a:accent2>
      <a:accent3>
        <a:srgbClr val="88ACF8"/>
      </a:accent3>
      <a:accent4>
        <a:srgbClr val="5B8BFF"/>
      </a:accent4>
      <a:accent5>
        <a:srgbClr val="6D98FF"/>
      </a:accent5>
      <a:accent6>
        <a:srgbClr val="2A54A7"/>
      </a:accent6>
      <a:hlink>
        <a:srgbClr val="F45721"/>
      </a:hlink>
      <a:folHlink>
        <a:srgbClr val="FFA06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residencia">
    <a:dk1>
      <a:srgbClr val="073763"/>
    </a:dk1>
    <a:lt1>
      <a:srgbClr val="FFFFFF"/>
    </a:lt1>
    <a:dk2>
      <a:srgbClr val="3C78D8"/>
    </a:dk2>
    <a:lt2>
      <a:srgbClr val="A4C2F4"/>
    </a:lt2>
    <a:accent1>
      <a:srgbClr val="E4EDFE"/>
    </a:accent1>
    <a:accent2>
      <a:srgbClr val="B7CFFF"/>
    </a:accent2>
    <a:accent3>
      <a:srgbClr val="88ACF8"/>
    </a:accent3>
    <a:accent4>
      <a:srgbClr val="5B8BFF"/>
    </a:accent4>
    <a:accent5>
      <a:srgbClr val="6D98FF"/>
    </a:accent5>
    <a:accent6>
      <a:srgbClr val="2A54A7"/>
    </a:accent6>
    <a:hlink>
      <a:srgbClr val="F45721"/>
    </a:hlink>
    <a:folHlink>
      <a:srgbClr val="FFA06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</TotalTime>
  <Words>103</Words>
  <Application>Microsoft Macintosh PowerPoint</Application>
  <PresentationFormat>On-screen Show (16:9)</PresentationFormat>
  <Paragraphs>17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MS PGothic</vt:lpstr>
      <vt:lpstr>Work Sans Light</vt:lpstr>
      <vt:lpstr>Work Sans SemiBold</vt:lpstr>
      <vt:lpstr>Calibri</vt:lpstr>
      <vt:lpstr>Work Sans Medium</vt:lpstr>
      <vt:lpstr>Work Sans</vt:lpstr>
      <vt:lpstr>Presidencia de Colomba</vt:lpstr>
      <vt:lpstr>PowerPoint Presentation</vt:lpstr>
      <vt:lpstr>Seguimiento Plan Estratégico Institucional y Plan de Acción Anual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Seguimiento plan de acción anual y plan estratégico institucional primer trimestre2021</dc:title>
  <dc:subject>Documento que presenta los porcentajes de avance del plan de acción anual y el plan estretégic institucional del Departamento Administrativo de la Función Pública correspondiente al primer trimestre de la vigencia 2021.</dc:subject>
  <dc:creator>Departamento Administrativo de la Función Pública</dc:creator>
  <cp:keywords>seguimiento, planeación, plan de accipon, plan</cp:keywords>
  <cp:lastModifiedBy>JUAN DIEGO PAREJA GONZALEZ</cp:lastModifiedBy>
  <cp:revision>17</cp:revision>
  <dcterms:modified xsi:type="dcterms:W3CDTF">2021-07-31T02:10:32Z</dcterms:modified>
</cp:coreProperties>
</file>