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667" r:id="rId2"/>
  </p:sldMasterIdLst>
  <p:notesMasterIdLst>
    <p:notesMasterId r:id="rId27"/>
  </p:notesMasterIdLst>
  <p:handoutMasterIdLst>
    <p:handoutMasterId r:id="rId28"/>
  </p:handoutMasterIdLst>
  <p:sldIdLst>
    <p:sldId id="257" r:id="rId3"/>
    <p:sldId id="260" r:id="rId4"/>
    <p:sldId id="266" r:id="rId5"/>
    <p:sldId id="295" r:id="rId6"/>
    <p:sldId id="307" r:id="rId7"/>
    <p:sldId id="308" r:id="rId8"/>
    <p:sldId id="326" r:id="rId9"/>
    <p:sldId id="309" r:id="rId10"/>
    <p:sldId id="310" r:id="rId11"/>
    <p:sldId id="331" r:id="rId12"/>
    <p:sldId id="332" r:id="rId13"/>
    <p:sldId id="333" r:id="rId14"/>
    <p:sldId id="318" r:id="rId15"/>
    <p:sldId id="319" r:id="rId16"/>
    <p:sldId id="321" r:id="rId17"/>
    <p:sldId id="323" r:id="rId18"/>
    <p:sldId id="324" r:id="rId19"/>
    <p:sldId id="327" r:id="rId20"/>
    <p:sldId id="290" r:id="rId21"/>
    <p:sldId id="334" r:id="rId22"/>
    <p:sldId id="335" r:id="rId23"/>
    <p:sldId id="336" r:id="rId24"/>
    <p:sldId id="337" r:id="rId25"/>
    <p:sldId id="277" r:id="rId2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Work Sans" panose="020B0604020202020204" charset="0"/>
      <p:regular r:id="rId40"/>
      <p:bold r:id="rId41"/>
    </p:embeddedFont>
    <p:embeddedFont>
      <p:font typeface="Work Sans Light" panose="020B0604020202020204" charset="0"/>
      <p:regular r:id="rId42"/>
      <p:bold r:id="rId43"/>
    </p:embeddedFont>
    <p:embeddedFont>
      <p:font typeface="Work Sans SemiBold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Lucia Arango Barbaran" initials="OLAB" lastIdx="1" clrIdx="0">
    <p:extLst>
      <p:ext uri="{19B8F6BF-5375-455C-9EA6-DF929625EA0E}">
        <p15:presenceInfo xmlns:p15="http://schemas.microsoft.com/office/powerpoint/2012/main" userId="S-1-5-21-698892919-1512978967-1683584401-3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943"/>
    <a:srgbClr val="5E9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31"/>
  </p:normalViewPr>
  <p:slideViewPr>
    <p:cSldViewPr snapToGrid="0" snapToObjects="1" showGuides="1">
      <p:cViewPr varScale="1">
        <p:scale>
          <a:sx n="143" d="100"/>
          <a:sy n="143" d="100"/>
        </p:scale>
        <p:origin x="696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A8B3C-BBA8-4EB9-A541-9C35F5A472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5884C-1F00-4CD9-A106-288D66FE3F7A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bliqueTopLeft"/>
          <a:lightRig rig="threePt" dir="t"/>
        </a:scene3d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Conocimiento preservado  e innovación promovida en las Entidades del Estado </a:t>
          </a:r>
        </a:p>
      </dgm:t>
    </dgm:pt>
    <dgm:pt modelId="{2D6F1807-B7B9-4EAA-989C-EADFAB0E47DB}" type="sibTrans" cxnId="{2F90DE06-53CF-4172-B632-9BAC63B3D5CB}">
      <dgm:prSet/>
      <dgm:spPr/>
      <dgm:t>
        <a:bodyPr/>
        <a:lstStyle/>
        <a:p>
          <a:endParaRPr lang="es-ES"/>
        </a:p>
      </dgm:t>
    </dgm:pt>
    <dgm:pt modelId="{73C66669-FA3C-4653-AA4E-5D43699801DA}" type="parTrans" cxnId="{2F90DE06-53CF-4172-B632-9BAC63B3D5CB}">
      <dgm:prSet/>
      <dgm:spPr/>
      <dgm:t>
        <a:bodyPr/>
        <a:lstStyle/>
        <a:p>
          <a:endParaRPr lang="es-ES"/>
        </a:p>
      </dgm:t>
    </dgm:pt>
    <dgm:pt modelId="{9B76AA5E-D249-4EE5-B575-28B4DFE99505}">
      <dgm:prSet custT="1"/>
      <dgm:spPr>
        <a:solidFill>
          <a:srgbClr val="4B90AF"/>
        </a:solidFill>
      </dgm:spPr>
      <dgm:t>
        <a:bodyPr/>
        <a:lstStyle/>
        <a:p>
          <a:pPr algn="just"/>
          <a:r>
            <a:rPr lang="es-ES" sz="1000" b="0" i="1" dirty="0">
              <a:solidFill>
                <a:schemeClr val="bg1"/>
              </a:solidFill>
              <a:latin typeface="Work Sans" panose="020B0604020202020204" charset="0"/>
            </a:rPr>
            <a:t>- </a:t>
          </a:r>
          <a:r>
            <a:rPr lang="es-ES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Buenas prácticas de la Gestión Pública Colombiana fortalecidas a través del Premio Nacional de Alta Gerencia 2019 y del Banco de Éxitos.</a:t>
          </a:r>
        </a:p>
        <a:p>
          <a:pPr algn="just"/>
          <a:r>
            <a:rPr lang="es-ES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Kit de herramientas para la gestión del conocimiento y la innovación diseñado e implementado.</a:t>
          </a:r>
        </a:p>
        <a:p>
          <a:pPr algn="just"/>
          <a:r>
            <a:rPr lang="es-ES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es-CO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Entidades implementando los ejes de la política de gestión de conocimiento y la innovación</a:t>
          </a:r>
          <a:r>
            <a:rPr lang="es-ES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algn="just"/>
          <a:r>
            <a:rPr lang="es-ES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Estrategia GESCO+I diseñada e implementada al interior de Función Pública.</a:t>
          </a:r>
          <a:endParaRPr lang="es-ES" sz="1000" b="0" i="1" dirty="0">
            <a:solidFill>
              <a:schemeClr val="bg1"/>
            </a:solidFill>
            <a:latin typeface="Work Sans" panose="020B0604020202020204" charset="0"/>
          </a:endParaRPr>
        </a:p>
      </dgm:t>
    </dgm:pt>
    <dgm:pt modelId="{421E5C18-2DD3-45B4-BB1C-F9BB3154D3E5}" type="parTrans" cxnId="{14E06423-5AA6-47F4-9EBF-A8ED40A80A22}">
      <dgm:prSet/>
      <dgm:spPr/>
      <dgm:t>
        <a:bodyPr/>
        <a:lstStyle/>
        <a:p>
          <a:endParaRPr lang="es-ES"/>
        </a:p>
      </dgm:t>
    </dgm:pt>
    <dgm:pt modelId="{A3C8487A-0AED-455F-987C-76C1E643EB3F}" type="sibTrans" cxnId="{14E06423-5AA6-47F4-9EBF-A8ED40A80A22}">
      <dgm:prSet/>
      <dgm:spPr/>
      <dgm:t>
        <a:bodyPr/>
        <a:lstStyle/>
        <a:p>
          <a:endParaRPr lang="es-ES"/>
        </a:p>
      </dgm:t>
    </dgm:pt>
    <dgm:pt modelId="{52BB8A76-D2B6-450D-9400-30B777A87A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s-ES" sz="800" b="0" i="1" dirty="0">
              <a:solidFill>
                <a:schemeClr val="tx2"/>
              </a:solidFill>
              <a:latin typeface="Work Sans" panose="020B0604020202020204" charset="0"/>
            </a:rPr>
            <a:t>Porcentaje de implementación de las herramientas del conocimiento en los sectores administrativos:  50%</a:t>
          </a:r>
        </a:p>
        <a:p>
          <a:pPr algn="ctr"/>
          <a:endParaRPr lang="es-ES" sz="800" b="0" i="1" dirty="0">
            <a:solidFill>
              <a:schemeClr val="tx2"/>
            </a:solidFill>
            <a:latin typeface="Work Sans" panose="020B0604020202020204" charset="0"/>
          </a:endParaRPr>
        </a:p>
        <a:p>
          <a:pPr algn="ctr"/>
          <a:r>
            <a:rPr lang="es-ES" sz="800" b="0" i="1" dirty="0">
              <a:solidFill>
                <a:schemeClr val="tx2"/>
              </a:solidFill>
              <a:latin typeface="Work Sans" panose="020B0604020202020204" charset="0"/>
            </a:rPr>
            <a:t>Porcentaje de implementación de espacios de difusión de buenas prácticas : 50% .</a:t>
          </a:r>
        </a:p>
      </dgm:t>
    </dgm:pt>
    <dgm:pt modelId="{2D43B9F1-08C2-4055-8F5D-40FB5A26BD89}" type="parTrans" cxnId="{2527C419-EF92-4154-844A-B7F8B4C2184B}">
      <dgm:prSet/>
      <dgm:spPr/>
      <dgm:t>
        <a:bodyPr/>
        <a:lstStyle/>
        <a:p>
          <a:endParaRPr lang="es-ES"/>
        </a:p>
      </dgm:t>
    </dgm:pt>
    <dgm:pt modelId="{EFBE90A6-9F43-42FE-B127-27481FD0E435}" type="sibTrans" cxnId="{2527C419-EF92-4154-844A-B7F8B4C2184B}">
      <dgm:prSet/>
      <dgm:spPr/>
      <dgm:t>
        <a:bodyPr/>
        <a:lstStyle/>
        <a:p>
          <a:endParaRPr lang="es-ES"/>
        </a:p>
      </dgm:t>
    </dgm:pt>
    <dgm:pt modelId="{2931C56B-0EBA-45E7-B076-339D22E6E392}" type="pres">
      <dgm:prSet presAssocID="{F4AA8B3C-BBA8-4EB9-A541-9C35F5A472C1}" presName="rootnode" presStyleCnt="0">
        <dgm:presLayoutVars>
          <dgm:chMax/>
          <dgm:chPref/>
          <dgm:dir/>
          <dgm:animLvl val="lvl"/>
        </dgm:presLayoutVars>
      </dgm:prSet>
      <dgm:spPr/>
    </dgm:pt>
    <dgm:pt modelId="{3905DFBD-9D43-4D9F-A65E-E37511E301E7}" type="pres">
      <dgm:prSet presAssocID="{6475884C-1F00-4CD9-A106-288D66FE3F7A}" presName="composite" presStyleCnt="0"/>
      <dgm:spPr/>
    </dgm:pt>
    <dgm:pt modelId="{772C30A4-615D-499E-9AC1-83129450799E}" type="pres">
      <dgm:prSet presAssocID="{6475884C-1F00-4CD9-A106-288D66FE3F7A}" presName="bentUpArrow1" presStyleLbl="alignImgPlace1" presStyleIdx="0" presStyleCnt="2" custScaleX="73705" custScaleY="81134" custLinFactNeighborX="-26069" custLinFactNeighborY="-42112"/>
      <dgm:spPr/>
    </dgm:pt>
    <dgm:pt modelId="{C839F6EF-6651-41E5-8BD0-612F30DE2972}" type="pres">
      <dgm:prSet presAssocID="{6475884C-1F00-4CD9-A106-288D66FE3F7A}" presName="ParentText" presStyleLbl="node1" presStyleIdx="0" presStyleCnt="3" custScaleX="134205" custScaleY="79755" custLinFactNeighborX="13073" custLinFactNeighborY="-23528">
        <dgm:presLayoutVars>
          <dgm:chMax val="1"/>
          <dgm:chPref val="1"/>
          <dgm:bulletEnabled val="1"/>
        </dgm:presLayoutVars>
      </dgm:prSet>
      <dgm:spPr/>
    </dgm:pt>
    <dgm:pt modelId="{5D226295-92B2-408A-A872-3FD3FE79CFD5}" type="pres">
      <dgm:prSet presAssocID="{6475884C-1F00-4CD9-A106-288D66FE3F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2A292-9D89-4799-B2C8-CEC8A0213822}" type="pres">
      <dgm:prSet presAssocID="{2D6F1807-B7B9-4EAA-989C-EADFAB0E47DB}" presName="sibTrans" presStyleCnt="0"/>
      <dgm:spPr/>
    </dgm:pt>
    <dgm:pt modelId="{FB009777-8536-4A67-8C85-E7DCFB7FF943}" type="pres">
      <dgm:prSet presAssocID="{9B76AA5E-D249-4EE5-B575-28B4DFE99505}" presName="composite" presStyleCnt="0"/>
      <dgm:spPr/>
    </dgm:pt>
    <dgm:pt modelId="{2D4DE05E-9F7A-4E70-87A0-436A5753779D}" type="pres">
      <dgm:prSet presAssocID="{9B76AA5E-D249-4EE5-B575-28B4DFE99505}" presName="bentUpArrow1" presStyleLbl="alignImgPlace1" presStyleIdx="1" presStyleCnt="2" custScaleX="87426" custScaleY="135305" custLinFactX="-89000" custLinFactNeighborX="-100000" custLinFactNeighborY="-1775"/>
      <dgm:spPr/>
    </dgm:pt>
    <dgm:pt modelId="{0ECE60F8-7687-43CF-932F-0D0706A3EC97}" type="pres">
      <dgm:prSet presAssocID="{9B76AA5E-D249-4EE5-B575-28B4DFE99505}" presName="ParentText" presStyleLbl="node1" presStyleIdx="1" presStyleCnt="3" custScaleX="178758" custScaleY="150065" custLinFactNeighborX="-20495" custLinFactNeighborY="-24659">
        <dgm:presLayoutVars>
          <dgm:chMax val="1"/>
          <dgm:chPref val="1"/>
          <dgm:bulletEnabled val="1"/>
        </dgm:presLayoutVars>
      </dgm:prSet>
      <dgm:spPr/>
    </dgm:pt>
    <dgm:pt modelId="{C41400E9-2B97-4DC8-B840-A33D1E693807}" type="pres">
      <dgm:prSet presAssocID="{9B76AA5E-D249-4EE5-B575-28B4DFE995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16CF8-5A62-4433-B343-40AC42912622}" type="pres">
      <dgm:prSet presAssocID="{A3C8487A-0AED-455F-987C-76C1E643EB3F}" presName="sibTrans" presStyleCnt="0"/>
      <dgm:spPr/>
    </dgm:pt>
    <dgm:pt modelId="{CAA99D71-C0B3-47F4-9948-41C7D83165A2}" type="pres">
      <dgm:prSet presAssocID="{52BB8A76-D2B6-450D-9400-30B777A87AEC}" presName="composite" presStyleCnt="0"/>
      <dgm:spPr/>
    </dgm:pt>
    <dgm:pt modelId="{7D04CCDC-6832-4EDD-8B73-04E1069C7892}" type="pres">
      <dgm:prSet presAssocID="{52BB8A76-D2B6-450D-9400-30B777A87AEC}" presName="ParentText" presStyleLbl="node1" presStyleIdx="2" presStyleCnt="3" custScaleX="123015" custScaleY="76794" custLinFactNeighborX="-82991" custLinFactNeighborY="9803">
        <dgm:presLayoutVars>
          <dgm:chMax val="1"/>
          <dgm:chPref val="1"/>
          <dgm:bulletEnabled val="1"/>
        </dgm:presLayoutVars>
      </dgm:prSet>
      <dgm:spPr/>
    </dgm:pt>
  </dgm:ptLst>
  <dgm:cxnLst>
    <dgm:cxn modelId="{2F90DE06-53CF-4172-B632-9BAC63B3D5CB}" srcId="{F4AA8B3C-BBA8-4EB9-A541-9C35F5A472C1}" destId="{6475884C-1F00-4CD9-A106-288D66FE3F7A}" srcOrd="0" destOrd="0" parTransId="{73C66669-FA3C-4653-AA4E-5D43699801DA}" sibTransId="{2D6F1807-B7B9-4EAA-989C-EADFAB0E47DB}"/>
    <dgm:cxn modelId="{2527C419-EF92-4154-844A-B7F8B4C2184B}" srcId="{F4AA8B3C-BBA8-4EB9-A541-9C35F5A472C1}" destId="{52BB8A76-D2B6-450D-9400-30B777A87AEC}" srcOrd="2" destOrd="0" parTransId="{2D43B9F1-08C2-4055-8F5D-40FB5A26BD89}" sibTransId="{EFBE90A6-9F43-42FE-B127-27481FD0E435}"/>
    <dgm:cxn modelId="{14E06423-5AA6-47F4-9EBF-A8ED40A80A22}" srcId="{F4AA8B3C-BBA8-4EB9-A541-9C35F5A472C1}" destId="{9B76AA5E-D249-4EE5-B575-28B4DFE99505}" srcOrd="1" destOrd="0" parTransId="{421E5C18-2DD3-45B4-BB1C-F9BB3154D3E5}" sibTransId="{A3C8487A-0AED-455F-987C-76C1E643EB3F}"/>
    <dgm:cxn modelId="{0EF23560-B316-4A67-859A-FD34025CC213}" type="presOf" srcId="{52BB8A76-D2B6-450D-9400-30B777A87AEC}" destId="{7D04CCDC-6832-4EDD-8B73-04E1069C7892}" srcOrd="0" destOrd="0" presId="urn:microsoft.com/office/officeart/2005/8/layout/StepDownProcess"/>
    <dgm:cxn modelId="{7AF22266-AC14-4AFE-8755-312AFE15FD0C}" type="presOf" srcId="{6475884C-1F00-4CD9-A106-288D66FE3F7A}" destId="{C839F6EF-6651-41E5-8BD0-612F30DE2972}" srcOrd="0" destOrd="0" presId="urn:microsoft.com/office/officeart/2005/8/layout/StepDownProcess"/>
    <dgm:cxn modelId="{DFCC5683-3A9E-468B-9FC3-0AEEB958EA73}" type="presOf" srcId="{F4AA8B3C-BBA8-4EB9-A541-9C35F5A472C1}" destId="{2931C56B-0EBA-45E7-B076-339D22E6E392}" srcOrd="0" destOrd="0" presId="urn:microsoft.com/office/officeart/2005/8/layout/StepDownProcess"/>
    <dgm:cxn modelId="{D9C009D2-B8C4-496B-A72B-DE1E51E9085C}" type="presOf" srcId="{9B76AA5E-D249-4EE5-B575-28B4DFE99505}" destId="{0ECE60F8-7687-43CF-932F-0D0706A3EC97}" srcOrd="0" destOrd="0" presId="urn:microsoft.com/office/officeart/2005/8/layout/StepDownProcess"/>
    <dgm:cxn modelId="{2471954A-0CAA-4FE1-82B2-80031FBC72C0}" type="presParOf" srcId="{2931C56B-0EBA-45E7-B076-339D22E6E392}" destId="{3905DFBD-9D43-4D9F-A65E-E37511E301E7}" srcOrd="0" destOrd="0" presId="urn:microsoft.com/office/officeart/2005/8/layout/StepDownProcess"/>
    <dgm:cxn modelId="{18212085-6442-49FC-AA36-98FBDA278D7A}" type="presParOf" srcId="{3905DFBD-9D43-4D9F-A65E-E37511E301E7}" destId="{772C30A4-615D-499E-9AC1-83129450799E}" srcOrd="0" destOrd="0" presId="urn:microsoft.com/office/officeart/2005/8/layout/StepDownProcess"/>
    <dgm:cxn modelId="{3E266BAE-0C78-4473-8C91-F50B4014C0B5}" type="presParOf" srcId="{3905DFBD-9D43-4D9F-A65E-E37511E301E7}" destId="{C839F6EF-6651-41E5-8BD0-612F30DE2972}" srcOrd="1" destOrd="0" presId="urn:microsoft.com/office/officeart/2005/8/layout/StepDownProcess"/>
    <dgm:cxn modelId="{853B60CB-9F0C-4B2C-8F46-FFA93E0287AB}" type="presParOf" srcId="{3905DFBD-9D43-4D9F-A65E-E37511E301E7}" destId="{5D226295-92B2-408A-A872-3FD3FE79CFD5}" srcOrd="2" destOrd="0" presId="urn:microsoft.com/office/officeart/2005/8/layout/StepDownProcess"/>
    <dgm:cxn modelId="{72BB3946-0AA6-478A-B5A6-84A608702561}" type="presParOf" srcId="{2931C56B-0EBA-45E7-B076-339D22E6E392}" destId="{4542A292-9D89-4799-B2C8-CEC8A0213822}" srcOrd="1" destOrd="0" presId="urn:microsoft.com/office/officeart/2005/8/layout/StepDownProcess"/>
    <dgm:cxn modelId="{0571A332-7C7D-4681-B425-F8B68EDE27A3}" type="presParOf" srcId="{2931C56B-0EBA-45E7-B076-339D22E6E392}" destId="{FB009777-8536-4A67-8C85-E7DCFB7FF943}" srcOrd="2" destOrd="0" presId="urn:microsoft.com/office/officeart/2005/8/layout/StepDownProcess"/>
    <dgm:cxn modelId="{8F637A1A-FF1E-48D7-90D7-4F3F4789E5C2}" type="presParOf" srcId="{FB009777-8536-4A67-8C85-E7DCFB7FF943}" destId="{2D4DE05E-9F7A-4E70-87A0-436A5753779D}" srcOrd="0" destOrd="0" presId="urn:microsoft.com/office/officeart/2005/8/layout/StepDownProcess"/>
    <dgm:cxn modelId="{875E5154-868A-48B4-A6A7-6CBB14A27439}" type="presParOf" srcId="{FB009777-8536-4A67-8C85-E7DCFB7FF943}" destId="{0ECE60F8-7687-43CF-932F-0D0706A3EC97}" srcOrd="1" destOrd="0" presId="urn:microsoft.com/office/officeart/2005/8/layout/StepDownProcess"/>
    <dgm:cxn modelId="{355EE608-0393-4339-9091-182DF4A86C73}" type="presParOf" srcId="{FB009777-8536-4A67-8C85-E7DCFB7FF943}" destId="{C41400E9-2B97-4DC8-B840-A33D1E693807}" srcOrd="2" destOrd="0" presId="urn:microsoft.com/office/officeart/2005/8/layout/StepDownProcess"/>
    <dgm:cxn modelId="{406E35B6-B173-4734-935F-99DAF45432EE}" type="presParOf" srcId="{2931C56B-0EBA-45E7-B076-339D22E6E392}" destId="{49616CF8-5A62-4433-B343-40AC42912622}" srcOrd="3" destOrd="0" presId="urn:microsoft.com/office/officeart/2005/8/layout/StepDownProcess"/>
    <dgm:cxn modelId="{76F99FCA-1B03-4B88-98BA-648791109245}" type="presParOf" srcId="{2931C56B-0EBA-45E7-B076-339D22E6E392}" destId="{CAA99D71-C0B3-47F4-9948-41C7D83165A2}" srcOrd="4" destOrd="0" presId="urn:microsoft.com/office/officeart/2005/8/layout/StepDownProcess"/>
    <dgm:cxn modelId="{5CA00F4E-FCDF-4317-B8FB-B53FAF3D8DE1}" type="presParOf" srcId="{CAA99D71-C0B3-47F4-9948-41C7D83165A2}" destId="{7D04CCDC-6832-4EDD-8B73-04E1069C78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A8B3C-BBA8-4EB9-A541-9C35F5A472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5884C-1F00-4CD9-A106-288D66FE3F7A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bliqueTopLeft"/>
          <a:lightRig rig="threePt" dir="t"/>
        </a:scene3d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Capacidades digitales, tecnológicas y de ciberseguridad fortalecidas para acercarnos a los grupos de valor </a:t>
          </a:r>
        </a:p>
      </dgm:t>
    </dgm:pt>
    <dgm:pt modelId="{2D6F1807-B7B9-4EAA-989C-EADFAB0E47DB}" type="sibTrans" cxnId="{2F90DE06-53CF-4172-B632-9BAC63B3D5CB}">
      <dgm:prSet/>
      <dgm:spPr/>
      <dgm:t>
        <a:bodyPr/>
        <a:lstStyle/>
        <a:p>
          <a:endParaRPr lang="es-ES"/>
        </a:p>
      </dgm:t>
    </dgm:pt>
    <dgm:pt modelId="{73C66669-FA3C-4653-AA4E-5D43699801DA}" type="parTrans" cxnId="{2F90DE06-53CF-4172-B632-9BAC63B3D5CB}">
      <dgm:prSet/>
      <dgm:spPr/>
      <dgm:t>
        <a:bodyPr/>
        <a:lstStyle/>
        <a:p>
          <a:endParaRPr lang="es-ES"/>
        </a:p>
      </dgm:t>
    </dgm:pt>
    <dgm:pt modelId="{9B76AA5E-D249-4EE5-B575-28B4DFE99505}">
      <dgm:prSet custT="1"/>
      <dgm:spPr>
        <a:solidFill>
          <a:srgbClr val="4B90AF"/>
        </a:solidFill>
      </dgm:spPr>
      <dgm:t>
        <a:bodyPr/>
        <a:lstStyle/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- Canales de atención optimizados.</a:t>
          </a:r>
        </a:p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- Estrategia de comunicación para mejorar la </a:t>
          </a:r>
        </a:p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  atención al ciudadano diseñada e implementada.</a:t>
          </a:r>
        </a:p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- Política de Gobierno Digital ejecutada.</a:t>
          </a:r>
        </a:p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- Servicios tecnológicos de apoyo actualizados.</a:t>
          </a:r>
        </a:p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- Servicios ciudadanos digitales actualizados.</a:t>
          </a:r>
        </a:p>
      </dgm:t>
    </dgm:pt>
    <dgm:pt modelId="{421E5C18-2DD3-45B4-BB1C-F9BB3154D3E5}" type="parTrans" cxnId="{14E06423-5AA6-47F4-9EBF-A8ED40A80A22}">
      <dgm:prSet/>
      <dgm:spPr/>
      <dgm:t>
        <a:bodyPr/>
        <a:lstStyle/>
        <a:p>
          <a:endParaRPr lang="es-ES"/>
        </a:p>
      </dgm:t>
    </dgm:pt>
    <dgm:pt modelId="{A3C8487A-0AED-455F-987C-76C1E643EB3F}" type="sibTrans" cxnId="{14E06423-5AA6-47F4-9EBF-A8ED40A80A22}">
      <dgm:prSet/>
      <dgm:spPr/>
      <dgm:t>
        <a:bodyPr/>
        <a:lstStyle/>
        <a:p>
          <a:endParaRPr lang="es-ES"/>
        </a:p>
      </dgm:t>
    </dgm:pt>
    <dgm:pt modelId="{52BB8A76-D2B6-450D-9400-30B777A87A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Cobertura del uso y consulta de  canales y sistemas de información digitales.</a:t>
          </a:r>
        </a:p>
      </dgm:t>
    </dgm:pt>
    <dgm:pt modelId="{2D43B9F1-08C2-4055-8F5D-40FB5A26BD89}" type="parTrans" cxnId="{2527C419-EF92-4154-844A-B7F8B4C2184B}">
      <dgm:prSet/>
      <dgm:spPr/>
      <dgm:t>
        <a:bodyPr/>
        <a:lstStyle/>
        <a:p>
          <a:endParaRPr lang="es-ES"/>
        </a:p>
      </dgm:t>
    </dgm:pt>
    <dgm:pt modelId="{EFBE90A6-9F43-42FE-B127-27481FD0E435}" type="sibTrans" cxnId="{2527C419-EF92-4154-844A-B7F8B4C2184B}">
      <dgm:prSet/>
      <dgm:spPr/>
      <dgm:t>
        <a:bodyPr/>
        <a:lstStyle/>
        <a:p>
          <a:endParaRPr lang="es-ES"/>
        </a:p>
      </dgm:t>
    </dgm:pt>
    <dgm:pt modelId="{2931C56B-0EBA-45E7-B076-339D22E6E392}" type="pres">
      <dgm:prSet presAssocID="{F4AA8B3C-BBA8-4EB9-A541-9C35F5A472C1}" presName="rootnode" presStyleCnt="0">
        <dgm:presLayoutVars>
          <dgm:chMax/>
          <dgm:chPref/>
          <dgm:dir/>
          <dgm:animLvl val="lvl"/>
        </dgm:presLayoutVars>
      </dgm:prSet>
      <dgm:spPr/>
    </dgm:pt>
    <dgm:pt modelId="{3905DFBD-9D43-4D9F-A65E-E37511E301E7}" type="pres">
      <dgm:prSet presAssocID="{6475884C-1F00-4CD9-A106-288D66FE3F7A}" presName="composite" presStyleCnt="0"/>
      <dgm:spPr/>
    </dgm:pt>
    <dgm:pt modelId="{772C30A4-615D-499E-9AC1-83129450799E}" type="pres">
      <dgm:prSet presAssocID="{6475884C-1F00-4CD9-A106-288D66FE3F7A}" presName="bentUpArrow1" presStyleLbl="alignImgPlace1" presStyleIdx="0" presStyleCnt="2" custScaleX="73705" custScaleY="81134" custLinFactNeighborX="-17556" custLinFactNeighborY="-35529"/>
      <dgm:spPr/>
    </dgm:pt>
    <dgm:pt modelId="{C839F6EF-6651-41E5-8BD0-612F30DE2972}" type="pres">
      <dgm:prSet presAssocID="{6475884C-1F00-4CD9-A106-288D66FE3F7A}" presName="ParentText" presStyleLbl="node1" presStyleIdx="0" presStyleCnt="3" custScaleX="134205" custLinFactNeighborX="17252" custLinFactNeighborY="-25506">
        <dgm:presLayoutVars>
          <dgm:chMax val="1"/>
          <dgm:chPref val="1"/>
          <dgm:bulletEnabled val="1"/>
        </dgm:presLayoutVars>
      </dgm:prSet>
      <dgm:spPr/>
    </dgm:pt>
    <dgm:pt modelId="{5D226295-92B2-408A-A872-3FD3FE79CFD5}" type="pres">
      <dgm:prSet presAssocID="{6475884C-1F00-4CD9-A106-288D66FE3F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2A292-9D89-4799-B2C8-CEC8A0213822}" type="pres">
      <dgm:prSet presAssocID="{2D6F1807-B7B9-4EAA-989C-EADFAB0E47DB}" presName="sibTrans" presStyleCnt="0"/>
      <dgm:spPr/>
    </dgm:pt>
    <dgm:pt modelId="{FB009777-8536-4A67-8C85-E7DCFB7FF943}" type="pres">
      <dgm:prSet presAssocID="{9B76AA5E-D249-4EE5-B575-28B4DFE99505}" presName="composite" presStyleCnt="0"/>
      <dgm:spPr/>
    </dgm:pt>
    <dgm:pt modelId="{2D4DE05E-9F7A-4E70-87A0-436A5753779D}" type="pres">
      <dgm:prSet presAssocID="{9B76AA5E-D249-4EE5-B575-28B4DFE99505}" presName="bentUpArrow1" presStyleLbl="alignImgPlace1" presStyleIdx="1" presStyleCnt="2" custScaleX="87426" custScaleY="135305" custLinFactX="-95259" custLinFactNeighborX="-100000" custLinFactNeighborY="8773"/>
      <dgm:spPr/>
    </dgm:pt>
    <dgm:pt modelId="{0ECE60F8-7687-43CF-932F-0D0706A3EC97}" type="pres">
      <dgm:prSet presAssocID="{9B76AA5E-D249-4EE5-B575-28B4DFE99505}" presName="ParentText" presStyleLbl="node1" presStyleIdx="1" presStyleCnt="3" custScaleX="198726" custScaleY="116900" custLinFactNeighborX="-17436" custLinFactNeighborY="-15119">
        <dgm:presLayoutVars>
          <dgm:chMax val="1"/>
          <dgm:chPref val="1"/>
          <dgm:bulletEnabled val="1"/>
        </dgm:presLayoutVars>
      </dgm:prSet>
      <dgm:spPr/>
    </dgm:pt>
    <dgm:pt modelId="{C41400E9-2B97-4DC8-B840-A33D1E693807}" type="pres">
      <dgm:prSet presAssocID="{9B76AA5E-D249-4EE5-B575-28B4DFE995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16CF8-5A62-4433-B343-40AC42912622}" type="pres">
      <dgm:prSet presAssocID="{A3C8487A-0AED-455F-987C-76C1E643EB3F}" presName="sibTrans" presStyleCnt="0"/>
      <dgm:spPr/>
    </dgm:pt>
    <dgm:pt modelId="{CAA99D71-C0B3-47F4-9948-41C7D83165A2}" type="pres">
      <dgm:prSet presAssocID="{52BB8A76-D2B6-450D-9400-30B777A87AEC}" presName="composite" presStyleCnt="0"/>
      <dgm:spPr/>
    </dgm:pt>
    <dgm:pt modelId="{7D04CCDC-6832-4EDD-8B73-04E1069C7892}" type="pres">
      <dgm:prSet presAssocID="{52BB8A76-D2B6-450D-9400-30B777A87AEC}" presName="ParentText" presStyleLbl="node1" presStyleIdx="2" presStyleCnt="3" custScaleX="105594" custScaleY="61229" custLinFactNeighborX="-78308" custLinFactNeighborY="28370">
        <dgm:presLayoutVars>
          <dgm:chMax val="1"/>
          <dgm:chPref val="1"/>
          <dgm:bulletEnabled val="1"/>
        </dgm:presLayoutVars>
      </dgm:prSet>
      <dgm:spPr/>
    </dgm:pt>
  </dgm:ptLst>
  <dgm:cxnLst>
    <dgm:cxn modelId="{2F90DE06-53CF-4172-B632-9BAC63B3D5CB}" srcId="{F4AA8B3C-BBA8-4EB9-A541-9C35F5A472C1}" destId="{6475884C-1F00-4CD9-A106-288D66FE3F7A}" srcOrd="0" destOrd="0" parTransId="{73C66669-FA3C-4653-AA4E-5D43699801DA}" sibTransId="{2D6F1807-B7B9-4EAA-989C-EADFAB0E47DB}"/>
    <dgm:cxn modelId="{2527C419-EF92-4154-844A-B7F8B4C2184B}" srcId="{F4AA8B3C-BBA8-4EB9-A541-9C35F5A472C1}" destId="{52BB8A76-D2B6-450D-9400-30B777A87AEC}" srcOrd="2" destOrd="0" parTransId="{2D43B9F1-08C2-4055-8F5D-40FB5A26BD89}" sibTransId="{EFBE90A6-9F43-42FE-B127-27481FD0E435}"/>
    <dgm:cxn modelId="{14E06423-5AA6-47F4-9EBF-A8ED40A80A22}" srcId="{F4AA8B3C-BBA8-4EB9-A541-9C35F5A472C1}" destId="{9B76AA5E-D249-4EE5-B575-28B4DFE99505}" srcOrd="1" destOrd="0" parTransId="{421E5C18-2DD3-45B4-BB1C-F9BB3154D3E5}" sibTransId="{A3C8487A-0AED-455F-987C-76C1E643EB3F}"/>
    <dgm:cxn modelId="{0EF23560-B316-4A67-859A-FD34025CC213}" type="presOf" srcId="{52BB8A76-D2B6-450D-9400-30B777A87AEC}" destId="{7D04CCDC-6832-4EDD-8B73-04E1069C7892}" srcOrd="0" destOrd="0" presId="urn:microsoft.com/office/officeart/2005/8/layout/StepDownProcess"/>
    <dgm:cxn modelId="{7AF22266-AC14-4AFE-8755-312AFE15FD0C}" type="presOf" srcId="{6475884C-1F00-4CD9-A106-288D66FE3F7A}" destId="{C839F6EF-6651-41E5-8BD0-612F30DE2972}" srcOrd="0" destOrd="0" presId="urn:microsoft.com/office/officeart/2005/8/layout/StepDownProcess"/>
    <dgm:cxn modelId="{DFCC5683-3A9E-468B-9FC3-0AEEB958EA73}" type="presOf" srcId="{F4AA8B3C-BBA8-4EB9-A541-9C35F5A472C1}" destId="{2931C56B-0EBA-45E7-B076-339D22E6E392}" srcOrd="0" destOrd="0" presId="urn:microsoft.com/office/officeart/2005/8/layout/StepDownProcess"/>
    <dgm:cxn modelId="{D9C009D2-B8C4-496B-A72B-DE1E51E9085C}" type="presOf" srcId="{9B76AA5E-D249-4EE5-B575-28B4DFE99505}" destId="{0ECE60F8-7687-43CF-932F-0D0706A3EC97}" srcOrd="0" destOrd="0" presId="urn:microsoft.com/office/officeart/2005/8/layout/StepDownProcess"/>
    <dgm:cxn modelId="{2471954A-0CAA-4FE1-82B2-80031FBC72C0}" type="presParOf" srcId="{2931C56B-0EBA-45E7-B076-339D22E6E392}" destId="{3905DFBD-9D43-4D9F-A65E-E37511E301E7}" srcOrd="0" destOrd="0" presId="urn:microsoft.com/office/officeart/2005/8/layout/StepDownProcess"/>
    <dgm:cxn modelId="{18212085-6442-49FC-AA36-98FBDA278D7A}" type="presParOf" srcId="{3905DFBD-9D43-4D9F-A65E-E37511E301E7}" destId="{772C30A4-615D-499E-9AC1-83129450799E}" srcOrd="0" destOrd="0" presId="urn:microsoft.com/office/officeart/2005/8/layout/StepDownProcess"/>
    <dgm:cxn modelId="{3E266BAE-0C78-4473-8C91-F50B4014C0B5}" type="presParOf" srcId="{3905DFBD-9D43-4D9F-A65E-E37511E301E7}" destId="{C839F6EF-6651-41E5-8BD0-612F30DE2972}" srcOrd="1" destOrd="0" presId="urn:microsoft.com/office/officeart/2005/8/layout/StepDownProcess"/>
    <dgm:cxn modelId="{853B60CB-9F0C-4B2C-8F46-FFA93E0287AB}" type="presParOf" srcId="{3905DFBD-9D43-4D9F-A65E-E37511E301E7}" destId="{5D226295-92B2-408A-A872-3FD3FE79CFD5}" srcOrd="2" destOrd="0" presId="urn:microsoft.com/office/officeart/2005/8/layout/StepDownProcess"/>
    <dgm:cxn modelId="{72BB3946-0AA6-478A-B5A6-84A608702561}" type="presParOf" srcId="{2931C56B-0EBA-45E7-B076-339D22E6E392}" destId="{4542A292-9D89-4799-B2C8-CEC8A0213822}" srcOrd="1" destOrd="0" presId="urn:microsoft.com/office/officeart/2005/8/layout/StepDownProcess"/>
    <dgm:cxn modelId="{0571A332-7C7D-4681-B425-F8B68EDE27A3}" type="presParOf" srcId="{2931C56B-0EBA-45E7-B076-339D22E6E392}" destId="{FB009777-8536-4A67-8C85-E7DCFB7FF943}" srcOrd="2" destOrd="0" presId="urn:microsoft.com/office/officeart/2005/8/layout/StepDownProcess"/>
    <dgm:cxn modelId="{8F637A1A-FF1E-48D7-90D7-4F3F4789E5C2}" type="presParOf" srcId="{FB009777-8536-4A67-8C85-E7DCFB7FF943}" destId="{2D4DE05E-9F7A-4E70-87A0-436A5753779D}" srcOrd="0" destOrd="0" presId="urn:microsoft.com/office/officeart/2005/8/layout/StepDownProcess"/>
    <dgm:cxn modelId="{875E5154-868A-48B4-A6A7-6CBB14A27439}" type="presParOf" srcId="{FB009777-8536-4A67-8C85-E7DCFB7FF943}" destId="{0ECE60F8-7687-43CF-932F-0D0706A3EC97}" srcOrd="1" destOrd="0" presId="urn:microsoft.com/office/officeart/2005/8/layout/StepDownProcess"/>
    <dgm:cxn modelId="{355EE608-0393-4339-9091-182DF4A86C73}" type="presParOf" srcId="{FB009777-8536-4A67-8C85-E7DCFB7FF943}" destId="{C41400E9-2B97-4DC8-B840-A33D1E693807}" srcOrd="2" destOrd="0" presId="urn:microsoft.com/office/officeart/2005/8/layout/StepDownProcess"/>
    <dgm:cxn modelId="{406E35B6-B173-4734-935F-99DAF45432EE}" type="presParOf" srcId="{2931C56B-0EBA-45E7-B076-339D22E6E392}" destId="{49616CF8-5A62-4433-B343-40AC42912622}" srcOrd="3" destOrd="0" presId="urn:microsoft.com/office/officeart/2005/8/layout/StepDownProcess"/>
    <dgm:cxn modelId="{76F99FCA-1B03-4B88-98BA-648791109245}" type="presParOf" srcId="{2931C56B-0EBA-45E7-B076-339D22E6E392}" destId="{CAA99D71-C0B3-47F4-9948-41C7D83165A2}" srcOrd="4" destOrd="0" presId="urn:microsoft.com/office/officeart/2005/8/layout/StepDownProcess"/>
    <dgm:cxn modelId="{5CA00F4E-FCDF-4317-B8FB-B53FAF3D8DE1}" type="presParOf" srcId="{CAA99D71-C0B3-47F4-9948-41C7D83165A2}" destId="{7D04CCDC-6832-4EDD-8B73-04E1069C78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A8B3C-BBA8-4EB9-A541-9C35F5A472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5884C-1F00-4CD9-A106-288D66FE3F7A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bliqueTopLeft"/>
          <a:lightRig rig="threePt" dir="t"/>
        </a:scene3d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Empleo público modernizado para una gestión pública eficiente </a:t>
          </a:r>
        </a:p>
      </dgm:t>
    </dgm:pt>
    <dgm:pt modelId="{2D6F1807-B7B9-4EAA-989C-EADFAB0E47DB}" type="sibTrans" cxnId="{2F90DE06-53CF-4172-B632-9BAC63B3D5CB}">
      <dgm:prSet/>
      <dgm:spPr/>
      <dgm:t>
        <a:bodyPr/>
        <a:lstStyle/>
        <a:p>
          <a:endParaRPr lang="es-ES"/>
        </a:p>
      </dgm:t>
    </dgm:pt>
    <dgm:pt modelId="{73C66669-FA3C-4653-AA4E-5D43699801DA}" type="parTrans" cxnId="{2F90DE06-53CF-4172-B632-9BAC63B3D5CB}">
      <dgm:prSet/>
      <dgm:spPr/>
      <dgm:t>
        <a:bodyPr/>
        <a:lstStyle/>
        <a:p>
          <a:endParaRPr lang="es-ES"/>
        </a:p>
      </dgm:t>
    </dgm:pt>
    <dgm:pt modelId="{9B76AA5E-D249-4EE5-B575-28B4DFE99505}">
      <dgm:prSet custT="1"/>
      <dgm:spPr>
        <a:solidFill>
          <a:srgbClr val="4B90AF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Índice creado.</a:t>
          </a:r>
        </a:p>
        <a:p>
          <a:pPr algn="l">
            <a:lnSpc>
              <a:spcPct val="100000"/>
            </a:lnSpc>
          </a:pP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Índice de productividad pública creado.</a:t>
          </a:r>
        </a:p>
        <a:p>
          <a:pPr algn="l">
            <a:lnSpc>
              <a:spcPct val="100000"/>
            </a:lnSpc>
          </a:pP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-Proyecto de renovación del sindicalismo en Colombia </a:t>
          </a:r>
        </a:p>
        <a:p>
          <a:pPr algn="l">
            <a:lnSpc>
              <a:spcPct val="100000"/>
            </a:lnSpc>
          </a:pP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 diseñado.</a:t>
          </a:r>
          <a:b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Documento con propuesta reglamentaria que frente a la        figura de contrato de prestación de servicios elaborado.</a:t>
          </a:r>
          <a:b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Proyecto SIGEP II en Función pública Desarrollado</a:t>
          </a:r>
          <a:b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Entidades con ETHI (Estrategia de Talento Humano innovadora) implementada según el nivel de madurez.</a:t>
          </a:r>
          <a:b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Procesos meritocráticos adelantados.</a:t>
          </a:r>
          <a:b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Reforma Empleo Público, diseñada e implementada gradualmente.</a:t>
          </a:r>
          <a:endParaRPr lang="es-ES" sz="800" b="0" i="1" dirty="0">
            <a:solidFill>
              <a:schemeClr val="bg1"/>
            </a:solidFill>
            <a:latin typeface="Work Sans" panose="020B0604020202020204" charset="0"/>
          </a:endParaRPr>
        </a:p>
      </dgm:t>
    </dgm:pt>
    <dgm:pt modelId="{421E5C18-2DD3-45B4-BB1C-F9BB3154D3E5}" type="parTrans" cxnId="{14E06423-5AA6-47F4-9EBF-A8ED40A80A22}">
      <dgm:prSet/>
      <dgm:spPr/>
      <dgm:t>
        <a:bodyPr/>
        <a:lstStyle/>
        <a:p>
          <a:endParaRPr lang="es-ES"/>
        </a:p>
      </dgm:t>
    </dgm:pt>
    <dgm:pt modelId="{A3C8487A-0AED-455F-987C-76C1E643EB3F}" type="sibTrans" cxnId="{14E06423-5AA6-47F4-9EBF-A8ED40A80A22}">
      <dgm:prSet/>
      <dgm:spPr/>
      <dgm:t>
        <a:bodyPr/>
        <a:lstStyle/>
        <a:p>
          <a:endParaRPr lang="es-ES"/>
        </a:p>
      </dgm:t>
    </dgm:pt>
    <dgm:pt modelId="{52BB8A76-D2B6-450D-9400-30B777A87A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s-ES" sz="800" b="1" i="1" dirty="0">
              <a:solidFill>
                <a:schemeClr val="tx2"/>
              </a:solidFill>
            </a:rPr>
            <a:t>% </a:t>
          </a:r>
          <a:r>
            <a:rPr lang="es-ES" sz="900" b="0" i="1" dirty="0">
              <a:solidFill>
                <a:schemeClr val="tx2"/>
              </a:solidFill>
              <a:latin typeface="Work Sans" panose="020B0604020202020204" charset="0"/>
            </a:rPr>
            <a:t>de mejora en la percepción ciudadana sobre el empleo público</a:t>
          </a:r>
        </a:p>
      </dgm:t>
    </dgm:pt>
    <dgm:pt modelId="{2D43B9F1-08C2-4055-8F5D-40FB5A26BD89}" type="parTrans" cxnId="{2527C419-EF92-4154-844A-B7F8B4C2184B}">
      <dgm:prSet/>
      <dgm:spPr/>
      <dgm:t>
        <a:bodyPr/>
        <a:lstStyle/>
        <a:p>
          <a:endParaRPr lang="es-ES"/>
        </a:p>
      </dgm:t>
    </dgm:pt>
    <dgm:pt modelId="{EFBE90A6-9F43-42FE-B127-27481FD0E435}" type="sibTrans" cxnId="{2527C419-EF92-4154-844A-B7F8B4C2184B}">
      <dgm:prSet/>
      <dgm:spPr/>
      <dgm:t>
        <a:bodyPr/>
        <a:lstStyle/>
        <a:p>
          <a:endParaRPr lang="es-ES"/>
        </a:p>
      </dgm:t>
    </dgm:pt>
    <dgm:pt modelId="{2931C56B-0EBA-45E7-B076-339D22E6E392}" type="pres">
      <dgm:prSet presAssocID="{F4AA8B3C-BBA8-4EB9-A541-9C35F5A472C1}" presName="rootnode" presStyleCnt="0">
        <dgm:presLayoutVars>
          <dgm:chMax/>
          <dgm:chPref/>
          <dgm:dir/>
          <dgm:animLvl val="lvl"/>
        </dgm:presLayoutVars>
      </dgm:prSet>
      <dgm:spPr/>
    </dgm:pt>
    <dgm:pt modelId="{3905DFBD-9D43-4D9F-A65E-E37511E301E7}" type="pres">
      <dgm:prSet presAssocID="{6475884C-1F00-4CD9-A106-288D66FE3F7A}" presName="composite" presStyleCnt="0"/>
      <dgm:spPr/>
    </dgm:pt>
    <dgm:pt modelId="{772C30A4-615D-499E-9AC1-83129450799E}" type="pres">
      <dgm:prSet presAssocID="{6475884C-1F00-4CD9-A106-288D66FE3F7A}" presName="bentUpArrow1" presStyleLbl="alignImgPlace1" presStyleIdx="0" presStyleCnt="2" custScaleX="73705" custScaleY="81134" custLinFactNeighborX="-5348" custLinFactNeighborY="-39311"/>
      <dgm:spPr/>
    </dgm:pt>
    <dgm:pt modelId="{C839F6EF-6651-41E5-8BD0-612F30DE2972}" type="pres">
      <dgm:prSet presAssocID="{6475884C-1F00-4CD9-A106-288D66FE3F7A}" presName="ParentText" presStyleLbl="node1" presStyleIdx="0" presStyleCnt="3" custScaleX="134205" custScaleY="79755" custLinFactNeighborX="13073" custLinFactNeighborY="-33240">
        <dgm:presLayoutVars>
          <dgm:chMax val="1"/>
          <dgm:chPref val="1"/>
          <dgm:bulletEnabled val="1"/>
        </dgm:presLayoutVars>
      </dgm:prSet>
      <dgm:spPr/>
    </dgm:pt>
    <dgm:pt modelId="{5D226295-92B2-408A-A872-3FD3FE79CFD5}" type="pres">
      <dgm:prSet presAssocID="{6475884C-1F00-4CD9-A106-288D66FE3F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2A292-9D89-4799-B2C8-CEC8A0213822}" type="pres">
      <dgm:prSet presAssocID="{2D6F1807-B7B9-4EAA-989C-EADFAB0E47DB}" presName="sibTrans" presStyleCnt="0"/>
      <dgm:spPr/>
    </dgm:pt>
    <dgm:pt modelId="{FB009777-8536-4A67-8C85-E7DCFB7FF943}" type="pres">
      <dgm:prSet presAssocID="{9B76AA5E-D249-4EE5-B575-28B4DFE99505}" presName="composite" presStyleCnt="0"/>
      <dgm:spPr/>
    </dgm:pt>
    <dgm:pt modelId="{2D4DE05E-9F7A-4E70-87A0-436A5753779D}" type="pres">
      <dgm:prSet presAssocID="{9B76AA5E-D249-4EE5-B575-28B4DFE99505}" presName="bentUpArrow1" presStyleLbl="alignImgPlace1" presStyleIdx="1" presStyleCnt="2" custScaleX="87426" custScaleY="135305" custLinFactX="-83805" custLinFactNeighborX="-100000" custLinFactNeighborY="-573"/>
      <dgm:spPr/>
    </dgm:pt>
    <dgm:pt modelId="{0ECE60F8-7687-43CF-932F-0D0706A3EC97}" type="pres">
      <dgm:prSet presAssocID="{9B76AA5E-D249-4EE5-B575-28B4DFE99505}" presName="ParentText" presStyleLbl="node1" presStyleIdx="1" presStyleCnt="3" custScaleX="200867" custScaleY="156957" custLinFactNeighborX="-8730" custLinFactNeighborY="-28515">
        <dgm:presLayoutVars>
          <dgm:chMax val="1"/>
          <dgm:chPref val="1"/>
          <dgm:bulletEnabled val="1"/>
        </dgm:presLayoutVars>
      </dgm:prSet>
      <dgm:spPr/>
    </dgm:pt>
    <dgm:pt modelId="{C41400E9-2B97-4DC8-B840-A33D1E693807}" type="pres">
      <dgm:prSet presAssocID="{9B76AA5E-D249-4EE5-B575-28B4DFE995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16CF8-5A62-4433-B343-40AC42912622}" type="pres">
      <dgm:prSet presAssocID="{A3C8487A-0AED-455F-987C-76C1E643EB3F}" presName="sibTrans" presStyleCnt="0"/>
      <dgm:spPr/>
    </dgm:pt>
    <dgm:pt modelId="{CAA99D71-C0B3-47F4-9948-41C7D83165A2}" type="pres">
      <dgm:prSet presAssocID="{52BB8A76-D2B6-450D-9400-30B777A87AEC}" presName="composite" presStyleCnt="0"/>
      <dgm:spPr/>
    </dgm:pt>
    <dgm:pt modelId="{7D04CCDC-6832-4EDD-8B73-04E1069C7892}" type="pres">
      <dgm:prSet presAssocID="{52BB8A76-D2B6-450D-9400-30B777A87AEC}" presName="ParentText" presStyleLbl="node1" presStyleIdx="2" presStyleCnt="3" custScaleX="95818" custScaleY="66861" custLinFactNeighborX="-51748" custLinFactNeighborY="23417">
        <dgm:presLayoutVars>
          <dgm:chMax val="1"/>
          <dgm:chPref val="1"/>
          <dgm:bulletEnabled val="1"/>
        </dgm:presLayoutVars>
      </dgm:prSet>
      <dgm:spPr/>
    </dgm:pt>
  </dgm:ptLst>
  <dgm:cxnLst>
    <dgm:cxn modelId="{2F90DE06-53CF-4172-B632-9BAC63B3D5CB}" srcId="{F4AA8B3C-BBA8-4EB9-A541-9C35F5A472C1}" destId="{6475884C-1F00-4CD9-A106-288D66FE3F7A}" srcOrd="0" destOrd="0" parTransId="{73C66669-FA3C-4653-AA4E-5D43699801DA}" sibTransId="{2D6F1807-B7B9-4EAA-989C-EADFAB0E47DB}"/>
    <dgm:cxn modelId="{2527C419-EF92-4154-844A-B7F8B4C2184B}" srcId="{F4AA8B3C-BBA8-4EB9-A541-9C35F5A472C1}" destId="{52BB8A76-D2B6-450D-9400-30B777A87AEC}" srcOrd="2" destOrd="0" parTransId="{2D43B9F1-08C2-4055-8F5D-40FB5A26BD89}" sibTransId="{EFBE90A6-9F43-42FE-B127-27481FD0E435}"/>
    <dgm:cxn modelId="{14E06423-5AA6-47F4-9EBF-A8ED40A80A22}" srcId="{F4AA8B3C-BBA8-4EB9-A541-9C35F5A472C1}" destId="{9B76AA5E-D249-4EE5-B575-28B4DFE99505}" srcOrd="1" destOrd="0" parTransId="{421E5C18-2DD3-45B4-BB1C-F9BB3154D3E5}" sibTransId="{A3C8487A-0AED-455F-987C-76C1E643EB3F}"/>
    <dgm:cxn modelId="{0EF23560-B316-4A67-859A-FD34025CC213}" type="presOf" srcId="{52BB8A76-D2B6-450D-9400-30B777A87AEC}" destId="{7D04CCDC-6832-4EDD-8B73-04E1069C7892}" srcOrd="0" destOrd="0" presId="urn:microsoft.com/office/officeart/2005/8/layout/StepDownProcess"/>
    <dgm:cxn modelId="{7AF22266-AC14-4AFE-8755-312AFE15FD0C}" type="presOf" srcId="{6475884C-1F00-4CD9-A106-288D66FE3F7A}" destId="{C839F6EF-6651-41E5-8BD0-612F30DE2972}" srcOrd="0" destOrd="0" presId="urn:microsoft.com/office/officeart/2005/8/layout/StepDownProcess"/>
    <dgm:cxn modelId="{DFCC5683-3A9E-468B-9FC3-0AEEB958EA73}" type="presOf" srcId="{F4AA8B3C-BBA8-4EB9-A541-9C35F5A472C1}" destId="{2931C56B-0EBA-45E7-B076-339D22E6E392}" srcOrd="0" destOrd="0" presId="urn:microsoft.com/office/officeart/2005/8/layout/StepDownProcess"/>
    <dgm:cxn modelId="{D9C009D2-B8C4-496B-A72B-DE1E51E9085C}" type="presOf" srcId="{9B76AA5E-D249-4EE5-B575-28B4DFE99505}" destId="{0ECE60F8-7687-43CF-932F-0D0706A3EC97}" srcOrd="0" destOrd="0" presId="urn:microsoft.com/office/officeart/2005/8/layout/StepDownProcess"/>
    <dgm:cxn modelId="{2471954A-0CAA-4FE1-82B2-80031FBC72C0}" type="presParOf" srcId="{2931C56B-0EBA-45E7-B076-339D22E6E392}" destId="{3905DFBD-9D43-4D9F-A65E-E37511E301E7}" srcOrd="0" destOrd="0" presId="urn:microsoft.com/office/officeart/2005/8/layout/StepDownProcess"/>
    <dgm:cxn modelId="{18212085-6442-49FC-AA36-98FBDA278D7A}" type="presParOf" srcId="{3905DFBD-9D43-4D9F-A65E-E37511E301E7}" destId="{772C30A4-615D-499E-9AC1-83129450799E}" srcOrd="0" destOrd="0" presId="urn:microsoft.com/office/officeart/2005/8/layout/StepDownProcess"/>
    <dgm:cxn modelId="{3E266BAE-0C78-4473-8C91-F50B4014C0B5}" type="presParOf" srcId="{3905DFBD-9D43-4D9F-A65E-E37511E301E7}" destId="{C839F6EF-6651-41E5-8BD0-612F30DE2972}" srcOrd="1" destOrd="0" presId="urn:microsoft.com/office/officeart/2005/8/layout/StepDownProcess"/>
    <dgm:cxn modelId="{853B60CB-9F0C-4B2C-8F46-FFA93E0287AB}" type="presParOf" srcId="{3905DFBD-9D43-4D9F-A65E-E37511E301E7}" destId="{5D226295-92B2-408A-A872-3FD3FE79CFD5}" srcOrd="2" destOrd="0" presId="urn:microsoft.com/office/officeart/2005/8/layout/StepDownProcess"/>
    <dgm:cxn modelId="{72BB3946-0AA6-478A-B5A6-84A608702561}" type="presParOf" srcId="{2931C56B-0EBA-45E7-B076-339D22E6E392}" destId="{4542A292-9D89-4799-B2C8-CEC8A0213822}" srcOrd="1" destOrd="0" presId="urn:microsoft.com/office/officeart/2005/8/layout/StepDownProcess"/>
    <dgm:cxn modelId="{0571A332-7C7D-4681-B425-F8B68EDE27A3}" type="presParOf" srcId="{2931C56B-0EBA-45E7-B076-339D22E6E392}" destId="{FB009777-8536-4A67-8C85-E7DCFB7FF943}" srcOrd="2" destOrd="0" presId="urn:microsoft.com/office/officeart/2005/8/layout/StepDownProcess"/>
    <dgm:cxn modelId="{8F637A1A-FF1E-48D7-90D7-4F3F4789E5C2}" type="presParOf" srcId="{FB009777-8536-4A67-8C85-E7DCFB7FF943}" destId="{2D4DE05E-9F7A-4E70-87A0-436A5753779D}" srcOrd="0" destOrd="0" presId="urn:microsoft.com/office/officeart/2005/8/layout/StepDownProcess"/>
    <dgm:cxn modelId="{875E5154-868A-48B4-A6A7-6CBB14A27439}" type="presParOf" srcId="{FB009777-8536-4A67-8C85-E7DCFB7FF943}" destId="{0ECE60F8-7687-43CF-932F-0D0706A3EC97}" srcOrd="1" destOrd="0" presId="urn:microsoft.com/office/officeart/2005/8/layout/StepDownProcess"/>
    <dgm:cxn modelId="{355EE608-0393-4339-9091-182DF4A86C73}" type="presParOf" srcId="{FB009777-8536-4A67-8C85-E7DCFB7FF943}" destId="{C41400E9-2B97-4DC8-B840-A33D1E693807}" srcOrd="2" destOrd="0" presId="urn:microsoft.com/office/officeart/2005/8/layout/StepDownProcess"/>
    <dgm:cxn modelId="{406E35B6-B173-4734-935F-99DAF45432EE}" type="presParOf" srcId="{2931C56B-0EBA-45E7-B076-339D22E6E392}" destId="{49616CF8-5A62-4433-B343-40AC42912622}" srcOrd="3" destOrd="0" presId="urn:microsoft.com/office/officeart/2005/8/layout/StepDownProcess"/>
    <dgm:cxn modelId="{76F99FCA-1B03-4B88-98BA-648791109245}" type="presParOf" srcId="{2931C56B-0EBA-45E7-B076-339D22E6E392}" destId="{CAA99D71-C0B3-47F4-9948-41C7D83165A2}" srcOrd="4" destOrd="0" presId="urn:microsoft.com/office/officeart/2005/8/layout/StepDownProcess"/>
    <dgm:cxn modelId="{5CA00F4E-FCDF-4317-B8FB-B53FAF3D8DE1}" type="presParOf" srcId="{CAA99D71-C0B3-47F4-9948-41C7D83165A2}" destId="{7D04CCDC-6832-4EDD-8B73-04E1069C78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A8B3C-BBA8-4EB9-A541-9C35F5A472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5884C-1F00-4CD9-A106-288D66FE3F7A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bliqueTopLeft"/>
          <a:lightRig rig="threePt" dir="t"/>
        </a:scene3d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Datos e información pública de calidad para la toma de decisiones y uso de la ciudadanía</a:t>
          </a:r>
        </a:p>
      </dgm:t>
    </dgm:pt>
    <dgm:pt modelId="{2D6F1807-B7B9-4EAA-989C-EADFAB0E47DB}" type="sibTrans" cxnId="{2F90DE06-53CF-4172-B632-9BAC63B3D5CB}">
      <dgm:prSet/>
      <dgm:spPr/>
      <dgm:t>
        <a:bodyPr/>
        <a:lstStyle/>
        <a:p>
          <a:endParaRPr lang="es-ES"/>
        </a:p>
      </dgm:t>
    </dgm:pt>
    <dgm:pt modelId="{73C66669-FA3C-4653-AA4E-5D43699801DA}" type="parTrans" cxnId="{2F90DE06-53CF-4172-B632-9BAC63B3D5CB}">
      <dgm:prSet/>
      <dgm:spPr/>
      <dgm:t>
        <a:bodyPr/>
        <a:lstStyle/>
        <a:p>
          <a:endParaRPr lang="es-ES"/>
        </a:p>
      </dgm:t>
    </dgm:pt>
    <dgm:pt modelId="{9B76AA5E-D249-4EE5-B575-28B4DFE99505}">
      <dgm:prSet custT="1"/>
      <dgm:spPr>
        <a:solidFill>
          <a:srgbClr val="4B90AF"/>
        </a:solidFill>
      </dgm:spPr>
      <dgm:t>
        <a:bodyPr/>
        <a:lstStyle/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- </a:t>
          </a:r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Documento que defina el consenso ético mínimo respecto de la explotación de datos diseñado e implementado.</a:t>
          </a:r>
        </a:p>
        <a:p>
          <a:pPr algn="l"/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Creación de un Hub en donde están todas las bases de datos de la entidad.</a:t>
          </a:r>
        </a:p>
        <a:p>
          <a:pPr algn="l"/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Sistemas de información internos interoperando.</a:t>
          </a:r>
        </a:p>
        <a:p>
          <a:pPr algn="l"/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Plan de sensibilización para el uso y apropiación de los datos - diseñado e implementado.</a:t>
          </a:r>
        </a:p>
        <a:p>
          <a:pPr algn="l"/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SIE con criterios de usabilidad y calidad fortalecido.</a:t>
          </a:r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.</a:t>
          </a:r>
        </a:p>
      </dgm:t>
    </dgm:pt>
    <dgm:pt modelId="{421E5C18-2DD3-45B4-BB1C-F9BB3154D3E5}" type="parTrans" cxnId="{14E06423-5AA6-47F4-9EBF-A8ED40A80A22}">
      <dgm:prSet/>
      <dgm:spPr/>
      <dgm:t>
        <a:bodyPr/>
        <a:lstStyle/>
        <a:p>
          <a:endParaRPr lang="es-ES"/>
        </a:p>
      </dgm:t>
    </dgm:pt>
    <dgm:pt modelId="{A3C8487A-0AED-455F-987C-76C1E643EB3F}" type="sibTrans" cxnId="{14E06423-5AA6-47F4-9EBF-A8ED40A80A22}">
      <dgm:prSet/>
      <dgm:spPr/>
      <dgm:t>
        <a:bodyPr/>
        <a:lstStyle/>
        <a:p>
          <a:endParaRPr lang="es-ES"/>
        </a:p>
      </dgm:t>
    </dgm:pt>
    <dgm:pt modelId="{52BB8A76-D2B6-450D-9400-30B777A87A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s-ES" sz="900" b="0" i="1" dirty="0">
              <a:solidFill>
                <a:schemeClr val="tx2"/>
              </a:solidFill>
              <a:latin typeface="Work Sans" panose="020B0604020202020204" charset="0"/>
            </a:rPr>
            <a:t>Información actualizada al 100% en la rama ejecutiva del orden nacional (2020) y del orden territorial (2022)</a:t>
          </a:r>
        </a:p>
      </dgm:t>
    </dgm:pt>
    <dgm:pt modelId="{2D43B9F1-08C2-4055-8F5D-40FB5A26BD89}" type="parTrans" cxnId="{2527C419-EF92-4154-844A-B7F8B4C2184B}">
      <dgm:prSet/>
      <dgm:spPr/>
      <dgm:t>
        <a:bodyPr/>
        <a:lstStyle/>
        <a:p>
          <a:endParaRPr lang="es-ES"/>
        </a:p>
      </dgm:t>
    </dgm:pt>
    <dgm:pt modelId="{EFBE90A6-9F43-42FE-B127-27481FD0E435}" type="sibTrans" cxnId="{2527C419-EF92-4154-844A-B7F8B4C2184B}">
      <dgm:prSet/>
      <dgm:spPr/>
      <dgm:t>
        <a:bodyPr/>
        <a:lstStyle/>
        <a:p>
          <a:endParaRPr lang="es-ES"/>
        </a:p>
      </dgm:t>
    </dgm:pt>
    <dgm:pt modelId="{2931C56B-0EBA-45E7-B076-339D22E6E392}" type="pres">
      <dgm:prSet presAssocID="{F4AA8B3C-BBA8-4EB9-A541-9C35F5A472C1}" presName="rootnode" presStyleCnt="0">
        <dgm:presLayoutVars>
          <dgm:chMax/>
          <dgm:chPref/>
          <dgm:dir/>
          <dgm:animLvl val="lvl"/>
        </dgm:presLayoutVars>
      </dgm:prSet>
      <dgm:spPr/>
    </dgm:pt>
    <dgm:pt modelId="{3905DFBD-9D43-4D9F-A65E-E37511E301E7}" type="pres">
      <dgm:prSet presAssocID="{6475884C-1F00-4CD9-A106-288D66FE3F7A}" presName="composite" presStyleCnt="0"/>
      <dgm:spPr/>
    </dgm:pt>
    <dgm:pt modelId="{772C30A4-615D-499E-9AC1-83129450799E}" type="pres">
      <dgm:prSet presAssocID="{6475884C-1F00-4CD9-A106-288D66FE3F7A}" presName="bentUpArrow1" presStyleLbl="alignImgPlace1" presStyleIdx="0" presStyleCnt="2" custScaleX="73705" custScaleY="81134" custLinFactNeighborX="-25482" custLinFactNeighborY="-35896"/>
      <dgm:spPr/>
    </dgm:pt>
    <dgm:pt modelId="{C839F6EF-6651-41E5-8BD0-612F30DE2972}" type="pres">
      <dgm:prSet presAssocID="{6475884C-1F00-4CD9-A106-288D66FE3F7A}" presName="ParentText" presStyleLbl="node1" presStyleIdx="0" presStyleCnt="3" custScaleX="134205" custLinFactNeighborX="17252" custLinFactNeighborY="-25506">
        <dgm:presLayoutVars>
          <dgm:chMax val="1"/>
          <dgm:chPref val="1"/>
          <dgm:bulletEnabled val="1"/>
        </dgm:presLayoutVars>
      </dgm:prSet>
      <dgm:spPr/>
    </dgm:pt>
    <dgm:pt modelId="{5D226295-92B2-408A-A872-3FD3FE79CFD5}" type="pres">
      <dgm:prSet presAssocID="{6475884C-1F00-4CD9-A106-288D66FE3F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2A292-9D89-4799-B2C8-CEC8A0213822}" type="pres">
      <dgm:prSet presAssocID="{2D6F1807-B7B9-4EAA-989C-EADFAB0E47DB}" presName="sibTrans" presStyleCnt="0"/>
      <dgm:spPr/>
    </dgm:pt>
    <dgm:pt modelId="{FB009777-8536-4A67-8C85-E7DCFB7FF943}" type="pres">
      <dgm:prSet presAssocID="{9B76AA5E-D249-4EE5-B575-28B4DFE99505}" presName="composite" presStyleCnt="0"/>
      <dgm:spPr/>
    </dgm:pt>
    <dgm:pt modelId="{2D4DE05E-9F7A-4E70-87A0-436A5753779D}" type="pres">
      <dgm:prSet presAssocID="{9B76AA5E-D249-4EE5-B575-28B4DFE99505}" presName="bentUpArrow1" presStyleLbl="alignImgPlace1" presStyleIdx="1" presStyleCnt="2" custScaleX="87426" custScaleY="135305" custLinFactX="-99251" custLinFactNeighborX="-100000" custLinFactNeighborY="6892"/>
      <dgm:spPr/>
    </dgm:pt>
    <dgm:pt modelId="{0ECE60F8-7687-43CF-932F-0D0706A3EC97}" type="pres">
      <dgm:prSet presAssocID="{9B76AA5E-D249-4EE5-B575-28B4DFE99505}" presName="ParentText" presStyleLbl="node1" presStyleIdx="1" presStyleCnt="3" custScaleX="198726" custScaleY="152601" custLinFactNeighborX="-16153" custLinFactNeighborY="-12705">
        <dgm:presLayoutVars>
          <dgm:chMax val="1"/>
          <dgm:chPref val="1"/>
          <dgm:bulletEnabled val="1"/>
        </dgm:presLayoutVars>
      </dgm:prSet>
      <dgm:spPr/>
    </dgm:pt>
    <dgm:pt modelId="{C41400E9-2B97-4DC8-B840-A33D1E693807}" type="pres">
      <dgm:prSet presAssocID="{9B76AA5E-D249-4EE5-B575-28B4DFE995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16CF8-5A62-4433-B343-40AC42912622}" type="pres">
      <dgm:prSet presAssocID="{A3C8487A-0AED-455F-987C-76C1E643EB3F}" presName="sibTrans" presStyleCnt="0"/>
      <dgm:spPr/>
    </dgm:pt>
    <dgm:pt modelId="{CAA99D71-C0B3-47F4-9948-41C7D83165A2}" type="pres">
      <dgm:prSet presAssocID="{52BB8A76-D2B6-450D-9400-30B777A87AEC}" presName="composite" presStyleCnt="0"/>
      <dgm:spPr/>
    </dgm:pt>
    <dgm:pt modelId="{7D04CCDC-6832-4EDD-8B73-04E1069C7892}" type="pres">
      <dgm:prSet presAssocID="{52BB8A76-D2B6-450D-9400-30B777A87AEC}" presName="ParentText" presStyleLbl="node1" presStyleIdx="2" presStyleCnt="3" custScaleX="144946" custScaleY="61229" custLinFactNeighborX="-82728" custLinFactNeighborY="33994">
        <dgm:presLayoutVars>
          <dgm:chMax val="1"/>
          <dgm:chPref val="1"/>
          <dgm:bulletEnabled val="1"/>
        </dgm:presLayoutVars>
      </dgm:prSet>
      <dgm:spPr/>
    </dgm:pt>
  </dgm:ptLst>
  <dgm:cxnLst>
    <dgm:cxn modelId="{2F90DE06-53CF-4172-B632-9BAC63B3D5CB}" srcId="{F4AA8B3C-BBA8-4EB9-A541-9C35F5A472C1}" destId="{6475884C-1F00-4CD9-A106-288D66FE3F7A}" srcOrd="0" destOrd="0" parTransId="{73C66669-FA3C-4653-AA4E-5D43699801DA}" sibTransId="{2D6F1807-B7B9-4EAA-989C-EADFAB0E47DB}"/>
    <dgm:cxn modelId="{2527C419-EF92-4154-844A-B7F8B4C2184B}" srcId="{F4AA8B3C-BBA8-4EB9-A541-9C35F5A472C1}" destId="{52BB8A76-D2B6-450D-9400-30B777A87AEC}" srcOrd="2" destOrd="0" parTransId="{2D43B9F1-08C2-4055-8F5D-40FB5A26BD89}" sibTransId="{EFBE90A6-9F43-42FE-B127-27481FD0E435}"/>
    <dgm:cxn modelId="{14E06423-5AA6-47F4-9EBF-A8ED40A80A22}" srcId="{F4AA8B3C-BBA8-4EB9-A541-9C35F5A472C1}" destId="{9B76AA5E-D249-4EE5-B575-28B4DFE99505}" srcOrd="1" destOrd="0" parTransId="{421E5C18-2DD3-45B4-BB1C-F9BB3154D3E5}" sibTransId="{A3C8487A-0AED-455F-987C-76C1E643EB3F}"/>
    <dgm:cxn modelId="{0EF23560-B316-4A67-859A-FD34025CC213}" type="presOf" srcId="{52BB8A76-D2B6-450D-9400-30B777A87AEC}" destId="{7D04CCDC-6832-4EDD-8B73-04E1069C7892}" srcOrd="0" destOrd="0" presId="urn:microsoft.com/office/officeart/2005/8/layout/StepDownProcess"/>
    <dgm:cxn modelId="{7AF22266-AC14-4AFE-8755-312AFE15FD0C}" type="presOf" srcId="{6475884C-1F00-4CD9-A106-288D66FE3F7A}" destId="{C839F6EF-6651-41E5-8BD0-612F30DE2972}" srcOrd="0" destOrd="0" presId="urn:microsoft.com/office/officeart/2005/8/layout/StepDownProcess"/>
    <dgm:cxn modelId="{DFCC5683-3A9E-468B-9FC3-0AEEB958EA73}" type="presOf" srcId="{F4AA8B3C-BBA8-4EB9-A541-9C35F5A472C1}" destId="{2931C56B-0EBA-45E7-B076-339D22E6E392}" srcOrd="0" destOrd="0" presId="urn:microsoft.com/office/officeart/2005/8/layout/StepDownProcess"/>
    <dgm:cxn modelId="{D9C009D2-B8C4-496B-A72B-DE1E51E9085C}" type="presOf" srcId="{9B76AA5E-D249-4EE5-B575-28B4DFE99505}" destId="{0ECE60F8-7687-43CF-932F-0D0706A3EC97}" srcOrd="0" destOrd="0" presId="urn:microsoft.com/office/officeart/2005/8/layout/StepDownProcess"/>
    <dgm:cxn modelId="{2471954A-0CAA-4FE1-82B2-80031FBC72C0}" type="presParOf" srcId="{2931C56B-0EBA-45E7-B076-339D22E6E392}" destId="{3905DFBD-9D43-4D9F-A65E-E37511E301E7}" srcOrd="0" destOrd="0" presId="urn:microsoft.com/office/officeart/2005/8/layout/StepDownProcess"/>
    <dgm:cxn modelId="{18212085-6442-49FC-AA36-98FBDA278D7A}" type="presParOf" srcId="{3905DFBD-9D43-4D9F-A65E-E37511E301E7}" destId="{772C30A4-615D-499E-9AC1-83129450799E}" srcOrd="0" destOrd="0" presId="urn:microsoft.com/office/officeart/2005/8/layout/StepDownProcess"/>
    <dgm:cxn modelId="{3E266BAE-0C78-4473-8C91-F50B4014C0B5}" type="presParOf" srcId="{3905DFBD-9D43-4D9F-A65E-E37511E301E7}" destId="{C839F6EF-6651-41E5-8BD0-612F30DE2972}" srcOrd="1" destOrd="0" presId="urn:microsoft.com/office/officeart/2005/8/layout/StepDownProcess"/>
    <dgm:cxn modelId="{853B60CB-9F0C-4B2C-8F46-FFA93E0287AB}" type="presParOf" srcId="{3905DFBD-9D43-4D9F-A65E-E37511E301E7}" destId="{5D226295-92B2-408A-A872-3FD3FE79CFD5}" srcOrd="2" destOrd="0" presId="urn:microsoft.com/office/officeart/2005/8/layout/StepDownProcess"/>
    <dgm:cxn modelId="{72BB3946-0AA6-478A-B5A6-84A608702561}" type="presParOf" srcId="{2931C56B-0EBA-45E7-B076-339D22E6E392}" destId="{4542A292-9D89-4799-B2C8-CEC8A0213822}" srcOrd="1" destOrd="0" presId="urn:microsoft.com/office/officeart/2005/8/layout/StepDownProcess"/>
    <dgm:cxn modelId="{0571A332-7C7D-4681-B425-F8B68EDE27A3}" type="presParOf" srcId="{2931C56B-0EBA-45E7-B076-339D22E6E392}" destId="{FB009777-8536-4A67-8C85-E7DCFB7FF943}" srcOrd="2" destOrd="0" presId="urn:microsoft.com/office/officeart/2005/8/layout/StepDownProcess"/>
    <dgm:cxn modelId="{8F637A1A-FF1E-48D7-90D7-4F3F4789E5C2}" type="presParOf" srcId="{FB009777-8536-4A67-8C85-E7DCFB7FF943}" destId="{2D4DE05E-9F7A-4E70-87A0-436A5753779D}" srcOrd="0" destOrd="0" presId="urn:microsoft.com/office/officeart/2005/8/layout/StepDownProcess"/>
    <dgm:cxn modelId="{875E5154-868A-48B4-A6A7-6CBB14A27439}" type="presParOf" srcId="{FB009777-8536-4A67-8C85-E7DCFB7FF943}" destId="{0ECE60F8-7687-43CF-932F-0D0706A3EC97}" srcOrd="1" destOrd="0" presId="urn:microsoft.com/office/officeart/2005/8/layout/StepDownProcess"/>
    <dgm:cxn modelId="{355EE608-0393-4339-9091-182DF4A86C73}" type="presParOf" srcId="{FB009777-8536-4A67-8C85-E7DCFB7FF943}" destId="{C41400E9-2B97-4DC8-B840-A33D1E693807}" srcOrd="2" destOrd="0" presId="urn:microsoft.com/office/officeart/2005/8/layout/StepDownProcess"/>
    <dgm:cxn modelId="{406E35B6-B173-4734-935F-99DAF45432EE}" type="presParOf" srcId="{2931C56B-0EBA-45E7-B076-339D22E6E392}" destId="{49616CF8-5A62-4433-B343-40AC42912622}" srcOrd="3" destOrd="0" presId="urn:microsoft.com/office/officeart/2005/8/layout/StepDownProcess"/>
    <dgm:cxn modelId="{76F99FCA-1B03-4B88-98BA-648791109245}" type="presParOf" srcId="{2931C56B-0EBA-45E7-B076-339D22E6E392}" destId="{CAA99D71-C0B3-47F4-9948-41C7D83165A2}" srcOrd="4" destOrd="0" presId="urn:microsoft.com/office/officeart/2005/8/layout/StepDownProcess"/>
    <dgm:cxn modelId="{5CA00F4E-FCDF-4317-B8FB-B53FAF3D8DE1}" type="presParOf" srcId="{CAA99D71-C0B3-47F4-9948-41C7D83165A2}" destId="{7D04CCDC-6832-4EDD-8B73-04E1069C78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AA8B3C-BBA8-4EB9-A541-9C35F5A472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5884C-1F00-4CD9-A106-288D66FE3F7A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bliqueTopLeft"/>
          <a:lightRig rig="threePt" dir="t"/>
        </a:scene3d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Entidades ágiles y efectivas para mejorar la relación con el ciudadano</a:t>
          </a:r>
        </a:p>
      </dgm:t>
    </dgm:pt>
    <dgm:pt modelId="{2D6F1807-B7B9-4EAA-989C-EADFAB0E47DB}" type="sibTrans" cxnId="{2F90DE06-53CF-4172-B632-9BAC63B3D5CB}">
      <dgm:prSet/>
      <dgm:spPr/>
      <dgm:t>
        <a:bodyPr/>
        <a:lstStyle/>
        <a:p>
          <a:endParaRPr lang="es-ES"/>
        </a:p>
      </dgm:t>
    </dgm:pt>
    <dgm:pt modelId="{73C66669-FA3C-4653-AA4E-5D43699801DA}" type="parTrans" cxnId="{2F90DE06-53CF-4172-B632-9BAC63B3D5CB}">
      <dgm:prSet/>
      <dgm:spPr/>
      <dgm:t>
        <a:bodyPr/>
        <a:lstStyle/>
        <a:p>
          <a:endParaRPr lang="es-ES"/>
        </a:p>
      </dgm:t>
    </dgm:pt>
    <dgm:pt modelId="{9B76AA5E-D249-4EE5-B575-28B4DFE99505}">
      <dgm:prSet custT="1"/>
      <dgm:spPr>
        <a:solidFill>
          <a:srgbClr val="4B90AF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s-ES" sz="8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</a:t>
          </a:r>
          <a:r>
            <a:rPr lang="es-ES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Acciones de racionalización de trámites de alto impacto adelantadas</a:t>
          </a:r>
          <a:br>
            <a:rPr lang="es-ES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es-ES" sz="10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-Diagnóstico de trámites doing business elaborado y actualizado</a:t>
          </a:r>
        </a:p>
      </dgm:t>
    </dgm:pt>
    <dgm:pt modelId="{421E5C18-2DD3-45B4-BB1C-F9BB3154D3E5}" type="parTrans" cxnId="{14E06423-5AA6-47F4-9EBF-A8ED40A80A22}">
      <dgm:prSet/>
      <dgm:spPr/>
      <dgm:t>
        <a:bodyPr/>
        <a:lstStyle/>
        <a:p>
          <a:endParaRPr lang="es-ES"/>
        </a:p>
      </dgm:t>
    </dgm:pt>
    <dgm:pt modelId="{A3C8487A-0AED-455F-987C-76C1E643EB3F}" type="sibTrans" cxnId="{14E06423-5AA6-47F4-9EBF-A8ED40A80A22}">
      <dgm:prSet/>
      <dgm:spPr/>
      <dgm:t>
        <a:bodyPr/>
        <a:lstStyle/>
        <a:p>
          <a:endParaRPr lang="es-ES"/>
        </a:p>
      </dgm:t>
    </dgm:pt>
    <dgm:pt modelId="{52BB8A76-D2B6-450D-9400-30B777A87A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s-ES" sz="900" b="0" i="1" dirty="0">
              <a:solidFill>
                <a:schemeClr val="tx2"/>
              </a:solidFill>
              <a:latin typeface="Work Sans" panose="020B0604020202020204" charset="0"/>
            </a:rPr>
            <a:t>400 Acciones de racionalización de trámites (2020)</a:t>
          </a:r>
        </a:p>
      </dgm:t>
    </dgm:pt>
    <dgm:pt modelId="{2D43B9F1-08C2-4055-8F5D-40FB5A26BD89}" type="parTrans" cxnId="{2527C419-EF92-4154-844A-B7F8B4C2184B}">
      <dgm:prSet/>
      <dgm:spPr/>
      <dgm:t>
        <a:bodyPr/>
        <a:lstStyle/>
        <a:p>
          <a:endParaRPr lang="es-ES"/>
        </a:p>
      </dgm:t>
    </dgm:pt>
    <dgm:pt modelId="{EFBE90A6-9F43-42FE-B127-27481FD0E435}" type="sibTrans" cxnId="{2527C419-EF92-4154-844A-B7F8B4C2184B}">
      <dgm:prSet/>
      <dgm:spPr/>
      <dgm:t>
        <a:bodyPr/>
        <a:lstStyle/>
        <a:p>
          <a:endParaRPr lang="es-ES"/>
        </a:p>
      </dgm:t>
    </dgm:pt>
    <dgm:pt modelId="{2931C56B-0EBA-45E7-B076-339D22E6E392}" type="pres">
      <dgm:prSet presAssocID="{F4AA8B3C-BBA8-4EB9-A541-9C35F5A472C1}" presName="rootnode" presStyleCnt="0">
        <dgm:presLayoutVars>
          <dgm:chMax/>
          <dgm:chPref/>
          <dgm:dir/>
          <dgm:animLvl val="lvl"/>
        </dgm:presLayoutVars>
      </dgm:prSet>
      <dgm:spPr/>
    </dgm:pt>
    <dgm:pt modelId="{3905DFBD-9D43-4D9F-A65E-E37511E301E7}" type="pres">
      <dgm:prSet presAssocID="{6475884C-1F00-4CD9-A106-288D66FE3F7A}" presName="composite" presStyleCnt="0"/>
      <dgm:spPr/>
    </dgm:pt>
    <dgm:pt modelId="{772C30A4-615D-499E-9AC1-83129450799E}" type="pres">
      <dgm:prSet presAssocID="{6475884C-1F00-4CD9-A106-288D66FE3F7A}" presName="bentUpArrow1" presStyleLbl="alignImgPlace1" presStyleIdx="0" presStyleCnt="2" custScaleX="86945" custScaleY="122408" custLinFactNeighborX="-1785" custLinFactNeighborY="-20411"/>
      <dgm:spPr/>
    </dgm:pt>
    <dgm:pt modelId="{C839F6EF-6651-41E5-8BD0-612F30DE2972}" type="pres">
      <dgm:prSet presAssocID="{6475884C-1F00-4CD9-A106-288D66FE3F7A}" presName="ParentText" presStyleLbl="node1" presStyleIdx="0" presStyleCnt="3" custScaleX="134205" custScaleY="79755" custLinFactNeighborX="28833" custLinFactNeighborY="-43999">
        <dgm:presLayoutVars>
          <dgm:chMax val="1"/>
          <dgm:chPref val="1"/>
          <dgm:bulletEnabled val="1"/>
        </dgm:presLayoutVars>
      </dgm:prSet>
      <dgm:spPr/>
    </dgm:pt>
    <dgm:pt modelId="{5D226295-92B2-408A-A872-3FD3FE79CFD5}" type="pres">
      <dgm:prSet presAssocID="{6475884C-1F00-4CD9-A106-288D66FE3F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2A292-9D89-4799-B2C8-CEC8A0213822}" type="pres">
      <dgm:prSet presAssocID="{2D6F1807-B7B9-4EAA-989C-EADFAB0E47DB}" presName="sibTrans" presStyleCnt="0"/>
      <dgm:spPr/>
    </dgm:pt>
    <dgm:pt modelId="{FB009777-8536-4A67-8C85-E7DCFB7FF943}" type="pres">
      <dgm:prSet presAssocID="{9B76AA5E-D249-4EE5-B575-28B4DFE99505}" presName="composite" presStyleCnt="0"/>
      <dgm:spPr/>
    </dgm:pt>
    <dgm:pt modelId="{2D4DE05E-9F7A-4E70-87A0-436A5753779D}" type="pres">
      <dgm:prSet presAssocID="{9B76AA5E-D249-4EE5-B575-28B4DFE99505}" presName="bentUpArrow1" presStyleLbl="alignImgPlace1" presStyleIdx="1" presStyleCnt="2" custScaleX="110785" custScaleY="135305" custLinFactX="-72866" custLinFactNeighborX="-100000" custLinFactNeighborY="50040"/>
      <dgm:spPr/>
    </dgm:pt>
    <dgm:pt modelId="{0ECE60F8-7687-43CF-932F-0D0706A3EC97}" type="pres">
      <dgm:prSet presAssocID="{9B76AA5E-D249-4EE5-B575-28B4DFE99505}" presName="ParentText" presStyleLbl="node1" presStyleIdx="1" presStyleCnt="3" custScaleX="200867" custScaleY="100634" custLinFactNeighborX="5730" custLinFactNeighborY="-24811">
        <dgm:presLayoutVars>
          <dgm:chMax val="1"/>
          <dgm:chPref val="1"/>
          <dgm:bulletEnabled val="1"/>
        </dgm:presLayoutVars>
      </dgm:prSet>
      <dgm:spPr/>
    </dgm:pt>
    <dgm:pt modelId="{C41400E9-2B97-4DC8-B840-A33D1E693807}" type="pres">
      <dgm:prSet presAssocID="{9B76AA5E-D249-4EE5-B575-28B4DFE995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16CF8-5A62-4433-B343-40AC42912622}" type="pres">
      <dgm:prSet presAssocID="{A3C8487A-0AED-455F-987C-76C1E643EB3F}" presName="sibTrans" presStyleCnt="0"/>
      <dgm:spPr/>
    </dgm:pt>
    <dgm:pt modelId="{CAA99D71-C0B3-47F4-9948-41C7D83165A2}" type="pres">
      <dgm:prSet presAssocID="{52BB8A76-D2B6-450D-9400-30B777A87AEC}" presName="composite" presStyleCnt="0"/>
      <dgm:spPr/>
    </dgm:pt>
    <dgm:pt modelId="{7D04CCDC-6832-4EDD-8B73-04E1069C7892}" type="pres">
      <dgm:prSet presAssocID="{52BB8A76-D2B6-450D-9400-30B777A87AEC}" presName="ParentText" presStyleLbl="node1" presStyleIdx="2" presStyleCnt="3" custScaleX="158223" custScaleY="66861" custLinFactNeighborX="-51070" custLinFactNeighborY="59860">
        <dgm:presLayoutVars>
          <dgm:chMax val="1"/>
          <dgm:chPref val="1"/>
          <dgm:bulletEnabled val="1"/>
        </dgm:presLayoutVars>
      </dgm:prSet>
      <dgm:spPr/>
    </dgm:pt>
  </dgm:ptLst>
  <dgm:cxnLst>
    <dgm:cxn modelId="{2F90DE06-53CF-4172-B632-9BAC63B3D5CB}" srcId="{F4AA8B3C-BBA8-4EB9-A541-9C35F5A472C1}" destId="{6475884C-1F00-4CD9-A106-288D66FE3F7A}" srcOrd="0" destOrd="0" parTransId="{73C66669-FA3C-4653-AA4E-5D43699801DA}" sibTransId="{2D6F1807-B7B9-4EAA-989C-EADFAB0E47DB}"/>
    <dgm:cxn modelId="{2527C419-EF92-4154-844A-B7F8B4C2184B}" srcId="{F4AA8B3C-BBA8-4EB9-A541-9C35F5A472C1}" destId="{52BB8A76-D2B6-450D-9400-30B777A87AEC}" srcOrd="2" destOrd="0" parTransId="{2D43B9F1-08C2-4055-8F5D-40FB5A26BD89}" sibTransId="{EFBE90A6-9F43-42FE-B127-27481FD0E435}"/>
    <dgm:cxn modelId="{14E06423-5AA6-47F4-9EBF-A8ED40A80A22}" srcId="{F4AA8B3C-BBA8-4EB9-A541-9C35F5A472C1}" destId="{9B76AA5E-D249-4EE5-B575-28B4DFE99505}" srcOrd="1" destOrd="0" parTransId="{421E5C18-2DD3-45B4-BB1C-F9BB3154D3E5}" sibTransId="{A3C8487A-0AED-455F-987C-76C1E643EB3F}"/>
    <dgm:cxn modelId="{0EF23560-B316-4A67-859A-FD34025CC213}" type="presOf" srcId="{52BB8A76-D2B6-450D-9400-30B777A87AEC}" destId="{7D04CCDC-6832-4EDD-8B73-04E1069C7892}" srcOrd="0" destOrd="0" presId="urn:microsoft.com/office/officeart/2005/8/layout/StepDownProcess"/>
    <dgm:cxn modelId="{7AF22266-AC14-4AFE-8755-312AFE15FD0C}" type="presOf" srcId="{6475884C-1F00-4CD9-A106-288D66FE3F7A}" destId="{C839F6EF-6651-41E5-8BD0-612F30DE2972}" srcOrd="0" destOrd="0" presId="urn:microsoft.com/office/officeart/2005/8/layout/StepDownProcess"/>
    <dgm:cxn modelId="{DFCC5683-3A9E-468B-9FC3-0AEEB958EA73}" type="presOf" srcId="{F4AA8B3C-BBA8-4EB9-A541-9C35F5A472C1}" destId="{2931C56B-0EBA-45E7-B076-339D22E6E392}" srcOrd="0" destOrd="0" presId="urn:microsoft.com/office/officeart/2005/8/layout/StepDownProcess"/>
    <dgm:cxn modelId="{D9C009D2-B8C4-496B-A72B-DE1E51E9085C}" type="presOf" srcId="{9B76AA5E-D249-4EE5-B575-28B4DFE99505}" destId="{0ECE60F8-7687-43CF-932F-0D0706A3EC97}" srcOrd="0" destOrd="0" presId="urn:microsoft.com/office/officeart/2005/8/layout/StepDownProcess"/>
    <dgm:cxn modelId="{2471954A-0CAA-4FE1-82B2-80031FBC72C0}" type="presParOf" srcId="{2931C56B-0EBA-45E7-B076-339D22E6E392}" destId="{3905DFBD-9D43-4D9F-A65E-E37511E301E7}" srcOrd="0" destOrd="0" presId="urn:microsoft.com/office/officeart/2005/8/layout/StepDownProcess"/>
    <dgm:cxn modelId="{18212085-6442-49FC-AA36-98FBDA278D7A}" type="presParOf" srcId="{3905DFBD-9D43-4D9F-A65E-E37511E301E7}" destId="{772C30A4-615D-499E-9AC1-83129450799E}" srcOrd="0" destOrd="0" presId="urn:microsoft.com/office/officeart/2005/8/layout/StepDownProcess"/>
    <dgm:cxn modelId="{3E266BAE-0C78-4473-8C91-F50B4014C0B5}" type="presParOf" srcId="{3905DFBD-9D43-4D9F-A65E-E37511E301E7}" destId="{C839F6EF-6651-41E5-8BD0-612F30DE2972}" srcOrd="1" destOrd="0" presId="urn:microsoft.com/office/officeart/2005/8/layout/StepDownProcess"/>
    <dgm:cxn modelId="{853B60CB-9F0C-4B2C-8F46-FFA93E0287AB}" type="presParOf" srcId="{3905DFBD-9D43-4D9F-A65E-E37511E301E7}" destId="{5D226295-92B2-408A-A872-3FD3FE79CFD5}" srcOrd="2" destOrd="0" presId="urn:microsoft.com/office/officeart/2005/8/layout/StepDownProcess"/>
    <dgm:cxn modelId="{72BB3946-0AA6-478A-B5A6-84A608702561}" type="presParOf" srcId="{2931C56B-0EBA-45E7-B076-339D22E6E392}" destId="{4542A292-9D89-4799-B2C8-CEC8A0213822}" srcOrd="1" destOrd="0" presId="urn:microsoft.com/office/officeart/2005/8/layout/StepDownProcess"/>
    <dgm:cxn modelId="{0571A332-7C7D-4681-B425-F8B68EDE27A3}" type="presParOf" srcId="{2931C56B-0EBA-45E7-B076-339D22E6E392}" destId="{FB009777-8536-4A67-8C85-E7DCFB7FF943}" srcOrd="2" destOrd="0" presId="urn:microsoft.com/office/officeart/2005/8/layout/StepDownProcess"/>
    <dgm:cxn modelId="{8F637A1A-FF1E-48D7-90D7-4F3F4789E5C2}" type="presParOf" srcId="{FB009777-8536-4A67-8C85-E7DCFB7FF943}" destId="{2D4DE05E-9F7A-4E70-87A0-436A5753779D}" srcOrd="0" destOrd="0" presId="urn:microsoft.com/office/officeart/2005/8/layout/StepDownProcess"/>
    <dgm:cxn modelId="{875E5154-868A-48B4-A6A7-6CBB14A27439}" type="presParOf" srcId="{FB009777-8536-4A67-8C85-E7DCFB7FF943}" destId="{0ECE60F8-7687-43CF-932F-0D0706A3EC97}" srcOrd="1" destOrd="0" presId="urn:microsoft.com/office/officeart/2005/8/layout/StepDownProcess"/>
    <dgm:cxn modelId="{355EE608-0393-4339-9091-182DF4A86C73}" type="presParOf" srcId="{FB009777-8536-4A67-8C85-E7DCFB7FF943}" destId="{C41400E9-2B97-4DC8-B840-A33D1E693807}" srcOrd="2" destOrd="0" presId="urn:microsoft.com/office/officeart/2005/8/layout/StepDownProcess"/>
    <dgm:cxn modelId="{406E35B6-B173-4734-935F-99DAF45432EE}" type="presParOf" srcId="{2931C56B-0EBA-45E7-B076-339D22E6E392}" destId="{49616CF8-5A62-4433-B343-40AC42912622}" srcOrd="3" destOrd="0" presId="urn:microsoft.com/office/officeart/2005/8/layout/StepDownProcess"/>
    <dgm:cxn modelId="{76F99FCA-1B03-4B88-98BA-648791109245}" type="presParOf" srcId="{2931C56B-0EBA-45E7-B076-339D22E6E392}" destId="{CAA99D71-C0B3-47F4-9948-41C7D83165A2}" srcOrd="4" destOrd="0" presId="urn:microsoft.com/office/officeart/2005/8/layout/StepDownProcess"/>
    <dgm:cxn modelId="{5CA00F4E-FCDF-4317-B8FB-B53FAF3D8DE1}" type="presParOf" srcId="{CAA99D71-C0B3-47F4-9948-41C7D83165A2}" destId="{7D04CCDC-6832-4EDD-8B73-04E1069C78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AA8B3C-BBA8-4EB9-A541-9C35F5A472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5884C-1F00-4CD9-A106-288D66FE3F7A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bliqueTopLeft"/>
          <a:lightRig rig="threePt" dir="t"/>
        </a:scene3d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Entidades del Estado con mejores capacidades desarrolladas de cara al ciudadano </a:t>
          </a:r>
        </a:p>
      </dgm:t>
    </dgm:pt>
    <dgm:pt modelId="{2D6F1807-B7B9-4EAA-989C-EADFAB0E47DB}" type="sibTrans" cxnId="{2F90DE06-53CF-4172-B632-9BAC63B3D5CB}">
      <dgm:prSet/>
      <dgm:spPr/>
      <dgm:t>
        <a:bodyPr/>
        <a:lstStyle/>
        <a:p>
          <a:endParaRPr lang="es-ES"/>
        </a:p>
      </dgm:t>
    </dgm:pt>
    <dgm:pt modelId="{73C66669-FA3C-4653-AA4E-5D43699801DA}" type="parTrans" cxnId="{2F90DE06-53CF-4172-B632-9BAC63B3D5CB}">
      <dgm:prSet/>
      <dgm:spPr/>
      <dgm:t>
        <a:bodyPr/>
        <a:lstStyle/>
        <a:p>
          <a:endParaRPr lang="es-ES"/>
        </a:p>
      </dgm:t>
    </dgm:pt>
    <dgm:pt modelId="{9B76AA5E-D249-4EE5-B575-28B4DFE99505}">
      <dgm:prSet custT="1"/>
      <dgm:spPr>
        <a:solidFill>
          <a:srgbClr val="4B90AF"/>
        </a:solidFill>
      </dgm:spPr>
      <dgm:t>
        <a:bodyPr/>
        <a:lstStyle/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- </a:t>
          </a:r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Asesoría integral orientada a mejorar la gestión y el desempeño de las entidades territoriales a través de la implementación de MIPG, ejecutada.</a:t>
          </a:r>
        </a:p>
        <a:p>
          <a:pPr algn="l"/>
          <a:r>
            <a:rPr lang="es-CO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Entidades territoriales con pedagogía de ODS</a:t>
          </a:r>
          <a:endParaRPr lang="es-ES" sz="800" i="1" dirty="0">
            <a:solidFill>
              <a:prstClr val="white"/>
            </a:solidFill>
            <a:latin typeface="Work Sans" panose="020B0604020202020204" charset="0"/>
            <a:ea typeface="+mn-ea"/>
            <a:cs typeface="+mn-cs"/>
          </a:endParaRPr>
        </a:p>
        <a:p>
          <a:pPr algn="l"/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Municipios priorizados con asistencia en control interno.</a:t>
          </a:r>
        </a:p>
        <a:p>
          <a:pPr algn="l"/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Estrategia territorial del sector Función Pública implementada.</a:t>
          </a:r>
        </a:p>
        <a:p>
          <a:pPr algn="l"/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Políticas públicas a cargo del departamento evaluadas.</a:t>
          </a:r>
        </a:p>
        <a:p>
          <a:pPr algn="l"/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Desempeño de las entidades públicas del orden nacional fortalecidas.</a:t>
          </a:r>
        </a:p>
        <a:p>
          <a:pPr algn="l"/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Política de fortalecimiento organizacional del Estado actualizada.</a:t>
          </a:r>
        </a:p>
        <a:p>
          <a:pPr algn="l"/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Herramienta de seguimiento de la política de desarrollo organizacional del Estado.</a:t>
          </a:r>
        </a:p>
        <a:p>
          <a:pPr algn="l"/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Herramientas diseñadas.</a:t>
          </a:r>
        </a:p>
        <a:p>
          <a:pPr algn="l"/>
          <a:r>
            <a:rPr lang="es-ES" sz="8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Documento de investigación en temas de las políticas de gestión y desempeño orientado a mejorar la gestión pública </a:t>
          </a:r>
          <a:endParaRPr lang="es-ES" sz="800" b="0" i="1" dirty="0">
            <a:solidFill>
              <a:schemeClr val="bg1"/>
            </a:solidFill>
            <a:latin typeface="Work Sans" panose="020B0604020202020204" charset="0"/>
          </a:endParaRPr>
        </a:p>
      </dgm:t>
    </dgm:pt>
    <dgm:pt modelId="{421E5C18-2DD3-45B4-BB1C-F9BB3154D3E5}" type="parTrans" cxnId="{14E06423-5AA6-47F4-9EBF-A8ED40A80A22}">
      <dgm:prSet/>
      <dgm:spPr/>
      <dgm:t>
        <a:bodyPr/>
        <a:lstStyle/>
        <a:p>
          <a:endParaRPr lang="es-ES"/>
        </a:p>
      </dgm:t>
    </dgm:pt>
    <dgm:pt modelId="{A3C8487A-0AED-455F-987C-76C1E643EB3F}" type="sibTrans" cxnId="{14E06423-5AA6-47F4-9EBF-A8ED40A80A22}">
      <dgm:prSet/>
      <dgm:spPr/>
      <dgm:t>
        <a:bodyPr/>
        <a:lstStyle/>
        <a:p>
          <a:endParaRPr lang="es-ES"/>
        </a:p>
      </dgm:t>
    </dgm:pt>
    <dgm:pt modelId="{52BB8A76-D2B6-450D-9400-30B777A87A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s-ES" sz="900" b="0" i="1" dirty="0">
              <a:solidFill>
                <a:schemeClr val="tx2"/>
              </a:solidFill>
              <a:latin typeface="Work Sans" panose="020B0604020202020204" charset="0"/>
            </a:rPr>
            <a:t>Índice de productividad del sector público en Colombia diseñado y con mediciones progresivas </a:t>
          </a:r>
        </a:p>
      </dgm:t>
    </dgm:pt>
    <dgm:pt modelId="{2D43B9F1-08C2-4055-8F5D-40FB5A26BD89}" type="parTrans" cxnId="{2527C419-EF92-4154-844A-B7F8B4C2184B}">
      <dgm:prSet/>
      <dgm:spPr/>
      <dgm:t>
        <a:bodyPr/>
        <a:lstStyle/>
        <a:p>
          <a:endParaRPr lang="es-ES"/>
        </a:p>
      </dgm:t>
    </dgm:pt>
    <dgm:pt modelId="{EFBE90A6-9F43-42FE-B127-27481FD0E435}" type="sibTrans" cxnId="{2527C419-EF92-4154-844A-B7F8B4C2184B}">
      <dgm:prSet/>
      <dgm:spPr/>
      <dgm:t>
        <a:bodyPr/>
        <a:lstStyle/>
        <a:p>
          <a:endParaRPr lang="es-ES"/>
        </a:p>
      </dgm:t>
    </dgm:pt>
    <dgm:pt modelId="{2931C56B-0EBA-45E7-B076-339D22E6E392}" type="pres">
      <dgm:prSet presAssocID="{F4AA8B3C-BBA8-4EB9-A541-9C35F5A472C1}" presName="rootnode" presStyleCnt="0">
        <dgm:presLayoutVars>
          <dgm:chMax/>
          <dgm:chPref/>
          <dgm:dir/>
          <dgm:animLvl val="lvl"/>
        </dgm:presLayoutVars>
      </dgm:prSet>
      <dgm:spPr/>
    </dgm:pt>
    <dgm:pt modelId="{3905DFBD-9D43-4D9F-A65E-E37511E301E7}" type="pres">
      <dgm:prSet presAssocID="{6475884C-1F00-4CD9-A106-288D66FE3F7A}" presName="composite" presStyleCnt="0"/>
      <dgm:spPr/>
    </dgm:pt>
    <dgm:pt modelId="{772C30A4-615D-499E-9AC1-83129450799E}" type="pres">
      <dgm:prSet presAssocID="{6475884C-1F00-4CD9-A106-288D66FE3F7A}" presName="bentUpArrow1" presStyleLbl="alignImgPlace1" presStyleIdx="0" presStyleCnt="2" custScaleX="73705" custScaleY="81134" custLinFactNeighborX="-22821" custLinFactNeighborY="-48739"/>
      <dgm:spPr/>
    </dgm:pt>
    <dgm:pt modelId="{C839F6EF-6651-41E5-8BD0-612F30DE2972}" type="pres">
      <dgm:prSet presAssocID="{6475884C-1F00-4CD9-A106-288D66FE3F7A}" presName="ParentText" presStyleLbl="node1" presStyleIdx="0" presStyleCnt="3" custScaleX="134205" custScaleY="66258" custLinFactNeighborX="17252" custLinFactNeighborY="-22763">
        <dgm:presLayoutVars>
          <dgm:chMax val="1"/>
          <dgm:chPref val="1"/>
          <dgm:bulletEnabled val="1"/>
        </dgm:presLayoutVars>
      </dgm:prSet>
      <dgm:spPr/>
    </dgm:pt>
    <dgm:pt modelId="{5D226295-92B2-408A-A872-3FD3FE79CFD5}" type="pres">
      <dgm:prSet presAssocID="{6475884C-1F00-4CD9-A106-288D66FE3F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2A292-9D89-4799-B2C8-CEC8A0213822}" type="pres">
      <dgm:prSet presAssocID="{2D6F1807-B7B9-4EAA-989C-EADFAB0E47DB}" presName="sibTrans" presStyleCnt="0"/>
      <dgm:spPr/>
    </dgm:pt>
    <dgm:pt modelId="{FB009777-8536-4A67-8C85-E7DCFB7FF943}" type="pres">
      <dgm:prSet presAssocID="{9B76AA5E-D249-4EE5-B575-28B4DFE99505}" presName="composite" presStyleCnt="0"/>
      <dgm:spPr/>
    </dgm:pt>
    <dgm:pt modelId="{2D4DE05E-9F7A-4E70-87A0-436A5753779D}" type="pres">
      <dgm:prSet presAssocID="{9B76AA5E-D249-4EE5-B575-28B4DFE99505}" presName="bentUpArrow1" presStyleLbl="alignImgPlace1" presStyleIdx="1" presStyleCnt="2" custScaleX="87426" custScaleY="135305" custLinFactX="-99328" custLinFactNeighborX="-100000" custLinFactNeighborY="2099"/>
      <dgm:spPr/>
    </dgm:pt>
    <dgm:pt modelId="{0ECE60F8-7687-43CF-932F-0D0706A3EC97}" type="pres">
      <dgm:prSet presAssocID="{9B76AA5E-D249-4EE5-B575-28B4DFE99505}" presName="ParentText" presStyleLbl="node1" presStyleIdx="1" presStyleCnt="3" custScaleX="211592" custScaleY="222737" custLinFactNeighborX="-19088" custLinFactNeighborY="-24895">
        <dgm:presLayoutVars>
          <dgm:chMax val="1"/>
          <dgm:chPref val="1"/>
          <dgm:bulletEnabled val="1"/>
        </dgm:presLayoutVars>
      </dgm:prSet>
      <dgm:spPr/>
    </dgm:pt>
    <dgm:pt modelId="{C41400E9-2B97-4DC8-B840-A33D1E693807}" type="pres">
      <dgm:prSet presAssocID="{9B76AA5E-D249-4EE5-B575-28B4DFE995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16CF8-5A62-4433-B343-40AC42912622}" type="pres">
      <dgm:prSet presAssocID="{A3C8487A-0AED-455F-987C-76C1E643EB3F}" presName="sibTrans" presStyleCnt="0"/>
      <dgm:spPr/>
    </dgm:pt>
    <dgm:pt modelId="{CAA99D71-C0B3-47F4-9948-41C7D83165A2}" type="pres">
      <dgm:prSet presAssocID="{52BB8A76-D2B6-450D-9400-30B777A87AEC}" presName="composite" presStyleCnt="0"/>
      <dgm:spPr/>
    </dgm:pt>
    <dgm:pt modelId="{7D04CCDC-6832-4EDD-8B73-04E1069C7892}" type="pres">
      <dgm:prSet presAssocID="{52BB8A76-D2B6-450D-9400-30B777A87AEC}" presName="ParentText" presStyleLbl="node1" presStyleIdx="2" presStyleCnt="3" custScaleX="125562" custScaleY="48417" custLinFactNeighborX="-78765" custLinFactNeighborY="42999">
        <dgm:presLayoutVars>
          <dgm:chMax val="1"/>
          <dgm:chPref val="1"/>
          <dgm:bulletEnabled val="1"/>
        </dgm:presLayoutVars>
      </dgm:prSet>
      <dgm:spPr/>
    </dgm:pt>
  </dgm:ptLst>
  <dgm:cxnLst>
    <dgm:cxn modelId="{2F90DE06-53CF-4172-B632-9BAC63B3D5CB}" srcId="{F4AA8B3C-BBA8-4EB9-A541-9C35F5A472C1}" destId="{6475884C-1F00-4CD9-A106-288D66FE3F7A}" srcOrd="0" destOrd="0" parTransId="{73C66669-FA3C-4653-AA4E-5D43699801DA}" sibTransId="{2D6F1807-B7B9-4EAA-989C-EADFAB0E47DB}"/>
    <dgm:cxn modelId="{2527C419-EF92-4154-844A-B7F8B4C2184B}" srcId="{F4AA8B3C-BBA8-4EB9-A541-9C35F5A472C1}" destId="{52BB8A76-D2B6-450D-9400-30B777A87AEC}" srcOrd="2" destOrd="0" parTransId="{2D43B9F1-08C2-4055-8F5D-40FB5A26BD89}" sibTransId="{EFBE90A6-9F43-42FE-B127-27481FD0E435}"/>
    <dgm:cxn modelId="{14E06423-5AA6-47F4-9EBF-A8ED40A80A22}" srcId="{F4AA8B3C-BBA8-4EB9-A541-9C35F5A472C1}" destId="{9B76AA5E-D249-4EE5-B575-28B4DFE99505}" srcOrd="1" destOrd="0" parTransId="{421E5C18-2DD3-45B4-BB1C-F9BB3154D3E5}" sibTransId="{A3C8487A-0AED-455F-987C-76C1E643EB3F}"/>
    <dgm:cxn modelId="{0EF23560-B316-4A67-859A-FD34025CC213}" type="presOf" srcId="{52BB8A76-D2B6-450D-9400-30B777A87AEC}" destId="{7D04CCDC-6832-4EDD-8B73-04E1069C7892}" srcOrd="0" destOrd="0" presId="urn:microsoft.com/office/officeart/2005/8/layout/StepDownProcess"/>
    <dgm:cxn modelId="{7AF22266-AC14-4AFE-8755-312AFE15FD0C}" type="presOf" srcId="{6475884C-1F00-4CD9-A106-288D66FE3F7A}" destId="{C839F6EF-6651-41E5-8BD0-612F30DE2972}" srcOrd="0" destOrd="0" presId="urn:microsoft.com/office/officeart/2005/8/layout/StepDownProcess"/>
    <dgm:cxn modelId="{DFCC5683-3A9E-468B-9FC3-0AEEB958EA73}" type="presOf" srcId="{F4AA8B3C-BBA8-4EB9-A541-9C35F5A472C1}" destId="{2931C56B-0EBA-45E7-B076-339D22E6E392}" srcOrd="0" destOrd="0" presId="urn:microsoft.com/office/officeart/2005/8/layout/StepDownProcess"/>
    <dgm:cxn modelId="{D9C009D2-B8C4-496B-A72B-DE1E51E9085C}" type="presOf" srcId="{9B76AA5E-D249-4EE5-B575-28B4DFE99505}" destId="{0ECE60F8-7687-43CF-932F-0D0706A3EC97}" srcOrd="0" destOrd="0" presId="urn:microsoft.com/office/officeart/2005/8/layout/StepDownProcess"/>
    <dgm:cxn modelId="{2471954A-0CAA-4FE1-82B2-80031FBC72C0}" type="presParOf" srcId="{2931C56B-0EBA-45E7-B076-339D22E6E392}" destId="{3905DFBD-9D43-4D9F-A65E-E37511E301E7}" srcOrd="0" destOrd="0" presId="urn:microsoft.com/office/officeart/2005/8/layout/StepDownProcess"/>
    <dgm:cxn modelId="{18212085-6442-49FC-AA36-98FBDA278D7A}" type="presParOf" srcId="{3905DFBD-9D43-4D9F-A65E-E37511E301E7}" destId="{772C30A4-615D-499E-9AC1-83129450799E}" srcOrd="0" destOrd="0" presId="urn:microsoft.com/office/officeart/2005/8/layout/StepDownProcess"/>
    <dgm:cxn modelId="{3E266BAE-0C78-4473-8C91-F50B4014C0B5}" type="presParOf" srcId="{3905DFBD-9D43-4D9F-A65E-E37511E301E7}" destId="{C839F6EF-6651-41E5-8BD0-612F30DE2972}" srcOrd="1" destOrd="0" presId="urn:microsoft.com/office/officeart/2005/8/layout/StepDownProcess"/>
    <dgm:cxn modelId="{853B60CB-9F0C-4B2C-8F46-FFA93E0287AB}" type="presParOf" srcId="{3905DFBD-9D43-4D9F-A65E-E37511E301E7}" destId="{5D226295-92B2-408A-A872-3FD3FE79CFD5}" srcOrd="2" destOrd="0" presId="urn:microsoft.com/office/officeart/2005/8/layout/StepDownProcess"/>
    <dgm:cxn modelId="{72BB3946-0AA6-478A-B5A6-84A608702561}" type="presParOf" srcId="{2931C56B-0EBA-45E7-B076-339D22E6E392}" destId="{4542A292-9D89-4799-B2C8-CEC8A0213822}" srcOrd="1" destOrd="0" presId="urn:microsoft.com/office/officeart/2005/8/layout/StepDownProcess"/>
    <dgm:cxn modelId="{0571A332-7C7D-4681-B425-F8B68EDE27A3}" type="presParOf" srcId="{2931C56B-0EBA-45E7-B076-339D22E6E392}" destId="{FB009777-8536-4A67-8C85-E7DCFB7FF943}" srcOrd="2" destOrd="0" presId="urn:microsoft.com/office/officeart/2005/8/layout/StepDownProcess"/>
    <dgm:cxn modelId="{8F637A1A-FF1E-48D7-90D7-4F3F4789E5C2}" type="presParOf" srcId="{FB009777-8536-4A67-8C85-E7DCFB7FF943}" destId="{2D4DE05E-9F7A-4E70-87A0-436A5753779D}" srcOrd="0" destOrd="0" presId="urn:microsoft.com/office/officeart/2005/8/layout/StepDownProcess"/>
    <dgm:cxn modelId="{875E5154-868A-48B4-A6A7-6CBB14A27439}" type="presParOf" srcId="{FB009777-8536-4A67-8C85-E7DCFB7FF943}" destId="{0ECE60F8-7687-43CF-932F-0D0706A3EC97}" srcOrd="1" destOrd="0" presId="urn:microsoft.com/office/officeart/2005/8/layout/StepDownProcess"/>
    <dgm:cxn modelId="{355EE608-0393-4339-9091-182DF4A86C73}" type="presParOf" srcId="{FB009777-8536-4A67-8C85-E7DCFB7FF943}" destId="{C41400E9-2B97-4DC8-B840-A33D1E693807}" srcOrd="2" destOrd="0" presId="urn:microsoft.com/office/officeart/2005/8/layout/StepDownProcess"/>
    <dgm:cxn modelId="{406E35B6-B173-4734-935F-99DAF45432EE}" type="presParOf" srcId="{2931C56B-0EBA-45E7-B076-339D22E6E392}" destId="{49616CF8-5A62-4433-B343-40AC42912622}" srcOrd="3" destOrd="0" presId="urn:microsoft.com/office/officeart/2005/8/layout/StepDownProcess"/>
    <dgm:cxn modelId="{76F99FCA-1B03-4B88-98BA-648791109245}" type="presParOf" srcId="{2931C56B-0EBA-45E7-B076-339D22E6E392}" destId="{CAA99D71-C0B3-47F4-9948-41C7D83165A2}" srcOrd="4" destOrd="0" presId="urn:microsoft.com/office/officeart/2005/8/layout/StepDownProcess"/>
    <dgm:cxn modelId="{5CA00F4E-FCDF-4317-B8FB-B53FAF3D8DE1}" type="presParOf" srcId="{CAA99D71-C0B3-47F4-9948-41C7D83165A2}" destId="{7D04CCDC-6832-4EDD-8B73-04E1069C78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AA8B3C-BBA8-4EB9-A541-9C35F5A472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5884C-1F00-4CD9-A106-288D66FE3F7A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bliqueTopLeft"/>
          <a:lightRig rig="threePt" dir="t"/>
        </a:scene3d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Gestión pública colombiana reconocida internacionalmente y alianzas establecidas.</a:t>
          </a:r>
        </a:p>
      </dgm:t>
    </dgm:pt>
    <dgm:pt modelId="{2D6F1807-B7B9-4EAA-989C-EADFAB0E47DB}" type="sibTrans" cxnId="{2F90DE06-53CF-4172-B632-9BAC63B3D5CB}">
      <dgm:prSet/>
      <dgm:spPr/>
      <dgm:t>
        <a:bodyPr/>
        <a:lstStyle/>
        <a:p>
          <a:endParaRPr lang="es-ES"/>
        </a:p>
      </dgm:t>
    </dgm:pt>
    <dgm:pt modelId="{73C66669-FA3C-4653-AA4E-5D43699801DA}" type="parTrans" cxnId="{2F90DE06-53CF-4172-B632-9BAC63B3D5CB}">
      <dgm:prSet/>
      <dgm:spPr/>
      <dgm:t>
        <a:bodyPr/>
        <a:lstStyle/>
        <a:p>
          <a:endParaRPr lang="es-ES"/>
        </a:p>
      </dgm:t>
    </dgm:pt>
    <dgm:pt modelId="{9B76AA5E-D249-4EE5-B575-28B4DFE99505}">
      <dgm:prSet custT="1"/>
      <dgm:spPr>
        <a:solidFill>
          <a:srgbClr val="4B90AF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s-ES" sz="800" i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</a:t>
          </a:r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Acompañamiento para la gestión internacional realizado.</a:t>
          </a:r>
        </a:p>
        <a:p>
          <a:pPr algn="l">
            <a:lnSpc>
              <a:spcPct val="100000"/>
            </a:lnSpc>
          </a:pPr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-Alianzas con el Servicio Civil de los EEUU generadas.</a:t>
          </a:r>
        </a:p>
        <a:p>
          <a:pPr algn="l">
            <a:lnSpc>
              <a:spcPct val="100000"/>
            </a:lnSpc>
          </a:pPr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-Mecanismos de cooperación con la OCDE generados.</a:t>
          </a:r>
        </a:p>
        <a:p>
          <a:pPr algn="l">
            <a:lnSpc>
              <a:spcPct val="100000"/>
            </a:lnSpc>
          </a:pPr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-Cooperación Sur-Sur con países de Centroamérica y el Caribe promovida.</a:t>
          </a:r>
        </a:p>
        <a:p>
          <a:pPr algn="l">
            <a:lnSpc>
              <a:spcPct val="100000"/>
            </a:lnSpc>
          </a:pPr>
          <a:r>
            <a:rPr lang="es-ES" sz="9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-Gestión internacional de Función Pública fortalecida.</a:t>
          </a:r>
        </a:p>
      </dgm:t>
    </dgm:pt>
    <dgm:pt modelId="{421E5C18-2DD3-45B4-BB1C-F9BB3154D3E5}" type="parTrans" cxnId="{14E06423-5AA6-47F4-9EBF-A8ED40A80A22}">
      <dgm:prSet/>
      <dgm:spPr/>
      <dgm:t>
        <a:bodyPr/>
        <a:lstStyle/>
        <a:p>
          <a:endParaRPr lang="es-ES"/>
        </a:p>
      </dgm:t>
    </dgm:pt>
    <dgm:pt modelId="{A3C8487A-0AED-455F-987C-76C1E643EB3F}" type="sibTrans" cxnId="{14E06423-5AA6-47F4-9EBF-A8ED40A80A22}">
      <dgm:prSet/>
      <dgm:spPr/>
      <dgm:t>
        <a:bodyPr/>
        <a:lstStyle/>
        <a:p>
          <a:endParaRPr lang="es-ES"/>
        </a:p>
      </dgm:t>
    </dgm:pt>
    <dgm:pt modelId="{52BB8A76-D2B6-450D-9400-30B777A87A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s-ES" sz="900" b="0" i="1" dirty="0">
              <a:solidFill>
                <a:schemeClr val="tx2"/>
              </a:solidFill>
              <a:latin typeface="Work Sans" panose="020B0604020202020204" charset="0"/>
            </a:rPr>
            <a:t>Estrategias de fortalecimiento de la gestión institucional realizadas: 2 alianzas, 2 postulaciones y 2 eventos</a:t>
          </a:r>
        </a:p>
      </dgm:t>
    </dgm:pt>
    <dgm:pt modelId="{2D43B9F1-08C2-4055-8F5D-40FB5A26BD89}" type="parTrans" cxnId="{2527C419-EF92-4154-844A-B7F8B4C2184B}">
      <dgm:prSet/>
      <dgm:spPr/>
      <dgm:t>
        <a:bodyPr/>
        <a:lstStyle/>
        <a:p>
          <a:endParaRPr lang="es-ES"/>
        </a:p>
      </dgm:t>
    </dgm:pt>
    <dgm:pt modelId="{EFBE90A6-9F43-42FE-B127-27481FD0E435}" type="sibTrans" cxnId="{2527C419-EF92-4154-844A-B7F8B4C2184B}">
      <dgm:prSet/>
      <dgm:spPr/>
      <dgm:t>
        <a:bodyPr/>
        <a:lstStyle/>
        <a:p>
          <a:endParaRPr lang="es-ES"/>
        </a:p>
      </dgm:t>
    </dgm:pt>
    <dgm:pt modelId="{2931C56B-0EBA-45E7-B076-339D22E6E392}" type="pres">
      <dgm:prSet presAssocID="{F4AA8B3C-BBA8-4EB9-A541-9C35F5A472C1}" presName="rootnode" presStyleCnt="0">
        <dgm:presLayoutVars>
          <dgm:chMax/>
          <dgm:chPref/>
          <dgm:dir/>
          <dgm:animLvl val="lvl"/>
        </dgm:presLayoutVars>
      </dgm:prSet>
      <dgm:spPr/>
    </dgm:pt>
    <dgm:pt modelId="{3905DFBD-9D43-4D9F-A65E-E37511E301E7}" type="pres">
      <dgm:prSet presAssocID="{6475884C-1F00-4CD9-A106-288D66FE3F7A}" presName="composite" presStyleCnt="0"/>
      <dgm:spPr/>
    </dgm:pt>
    <dgm:pt modelId="{772C30A4-615D-499E-9AC1-83129450799E}" type="pres">
      <dgm:prSet presAssocID="{6475884C-1F00-4CD9-A106-288D66FE3F7A}" presName="bentUpArrow1" presStyleLbl="alignImgPlace1" presStyleIdx="0" presStyleCnt="2" custScaleX="113016" custScaleY="168865" custLinFactNeighborX="-7859" custLinFactNeighborY="14"/>
      <dgm:spPr/>
    </dgm:pt>
    <dgm:pt modelId="{C839F6EF-6651-41E5-8BD0-612F30DE2972}" type="pres">
      <dgm:prSet presAssocID="{6475884C-1F00-4CD9-A106-288D66FE3F7A}" presName="ParentText" presStyleLbl="node1" presStyleIdx="0" presStyleCnt="3" custScaleX="134205" custScaleY="79755" custLinFactNeighborX="6190" custLinFactNeighborY="-24643">
        <dgm:presLayoutVars>
          <dgm:chMax val="1"/>
          <dgm:chPref val="1"/>
          <dgm:bulletEnabled val="1"/>
        </dgm:presLayoutVars>
      </dgm:prSet>
      <dgm:spPr/>
    </dgm:pt>
    <dgm:pt modelId="{5D226295-92B2-408A-A872-3FD3FE79CFD5}" type="pres">
      <dgm:prSet presAssocID="{6475884C-1F00-4CD9-A106-288D66FE3F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2A292-9D89-4799-B2C8-CEC8A0213822}" type="pres">
      <dgm:prSet presAssocID="{2D6F1807-B7B9-4EAA-989C-EADFAB0E47DB}" presName="sibTrans" presStyleCnt="0"/>
      <dgm:spPr/>
    </dgm:pt>
    <dgm:pt modelId="{FB009777-8536-4A67-8C85-E7DCFB7FF943}" type="pres">
      <dgm:prSet presAssocID="{9B76AA5E-D249-4EE5-B575-28B4DFE99505}" presName="composite" presStyleCnt="0"/>
      <dgm:spPr/>
    </dgm:pt>
    <dgm:pt modelId="{2D4DE05E-9F7A-4E70-87A0-436A5753779D}" type="pres">
      <dgm:prSet presAssocID="{9B76AA5E-D249-4EE5-B575-28B4DFE99505}" presName="bentUpArrow1" presStyleLbl="alignImgPlace1" presStyleIdx="1" presStyleCnt="2" custScaleX="112836" custScaleY="148377" custLinFactX="-91880" custLinFactNeighborX="-100000" custLinFactNeighborY="-503"/>
      <dgm:spPr/>
    </dgm:pt>
    <dgm:pt modelId="{0ECE60F8-7687-43CF-932F-0D0706A3EC97}" type="pres">
      <dgm:prSet presAssocID="{9B76AA5E-D249-4EE5-B575-28B4DFE99505}" presName="ParentText" presStyleLbl="node1" presStyleIdx="1" presStyleCnt="3" custScaleX="200867" custScaleY="196237" custLinFactNeighborX="12232" custLinFactNeighborY="-76526">
        <dgm:presLayoutVars>
          <dgm:chMax val="1"/>
          <dgm:chPref val="1"/>
          <dgm:bulletEnabled val="1"/>
        </dgm:presLayoutVars>
      </dgm:prSet>
      <dgm:spPr/>
    </dgm:pt>
    <dgm:pt modelId="{C41400E9-2B97-4DC8-B840-A33D1E693807}" type="pres">
      <dgm:prSet presAssocID="{9B76AA5E-D249-4EE5-B575-28B4DFE995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16CF8-5A62-4433-B343-40AC42912622}" type="pres">
      <dgm:prSet presAssocID="{A3C8487A-0AED-455F-987C-76C1E643EB3F}" presName="sibTrans" presStyleCnt="0"/>
      <dgm:spPr/>
    </dgm:pt>
    <dgm:pt modelId="{CAA99D71-C0B3-47F4-9948-41C7D83165A2}" type="pres">
      <dgm:prSet presAssocID="{52BB8A76-D2B6-450D-9400-30B777A87AEC}" presName="composite" presStyleCnt="0"/>
      <dgm:spPr/>
    </dgm:pt>
    <dgm:pt modelId="{7D04CCDC-6832-4EDD-8B73-04E1069C7892}" type="pres">
      <dgm:prSet presAssocID="{52BB8A76-D2B6-450D-9400-30B777A87AEC}" presName="ParentText" presStyleLbl="node1" presStyleIdx="2" presStyleCnt="3" custScaleX="121376" custScaleY="95380" custLinFactNeighborX="-45452" custLinFactNeighborY="5703">
        <dgm:presLayoutVars>
          <dgm:chMax val="1"/>
          <dgm:chPref val="1"/>
          <dgm:bulletEnabled val="1"/>
        </dgm:presLayoutVars>
      </dgm:prSet>
      <dgm:spPr/>
    </dgm:pt>
  </dgm:ptLst>
  <dgm:cxnLst>
    <dgm:cxn modelId="{2F90DE06-53CF-4172-B632-9BAC63B3D5CB}" srcId="{F4AA8B3C-BBA8-4EB9-A541-9C35F5A472C1}" destId="{6475884C-1F00-4CD9-A106-288D66FE3F7A}" srcOrd="0" destOrd="0" parTransId="{73C66669-FA3C-4653-AA4E-5D43699801DA}" sibTransId="{2D6F1807-B7B9-4EAA-989C-EADFAB0E47DB}"/>
    <dgm:cxn modelId="{2527C419-EF92-4154-844A-B7F8B4C2184B}" srcId="{F4AA8B3C-BBA8-4EB9-A541-9C35F5A472C1}" destId="{52BB8A76-D2B6-450D-9400-30B777A87AEC}" srcOrd="2" destOrd="0" parTransId="{2D43B9F1-08C2-4055-8F5D-40FB5A26BD89}" sibTransId="{EFBE90A6-9F43-42FE-B127-27481FD0E435}"/>
    <dgm:cxn modelId="{14E06423-5AA6-47F4-9EBF-A8ED40A80A22}" srcId="{F4AA8B3C-BBA8-4EB9-A541-9C35F5A472C1}" destId="{9B76AA5E-D249-4EE5-B575-28B4DFE99505}" srcOrd="1" destOrd="0" parTransId="{421E5C18-2DD3-45B4-BB1C-F9BB3154D3E5}" sibTransId="{A3C8487A-0AED-455F-987C-76C1E643EB3F}"/>
    <dgm:cxn modelId="{0EF23560-B316-4A67-859A-FD34025CC213}" type="presOf" srcId="{52BB8A76-D2B6-450D-9400-30B777A87AEC}" destId="{7D04CCDC-6832-4EDD-8B73-04E1069C7892}" srcOrd="0" destOrd="0" presId="urn:microsoft.com/office/officeart/2005/8/layout/StepDownProcess"/>
    <dgm:cxn modelId="{7AF22266-AC14-4AFE-8755-312AFE15FD0C}" type="presOf" srcId="{6475884C-1F00-4CD9-A106-288D66FE3F7A}" destId="{C839F6EF-6651-41E5-8BD0-612F30DE2972}" srcOrd="0" destOrd="0" presId="urn:microsoft.com/office/officeart/2005/8/layout/StepDownProcess"/>
    <dgm:cxn modelId="{DFCC5683-3A9E-468B-9FC3-0AEEB958EA73}" type="presOf" srcId="{F4AA8B3C-BBA8-4EB9-A541-9C35F5A472C1}" destId="{2931C56B-0EBA-45E7-B076-339D22E6E392}" srcOrd="0" destOrd="0" presId="urn:microsoft.com/office/officeart/2005/8/layout/StepDownProcess"/>
    <dgm:cxn modelId="{D9C009D2-B8C4-496B-A72B-DE1E51E9085C}" type="presOf" srcId="{9B76AA5E-D249-4EE5-B575-28B4DFE99505}" destId="{0ECE60F8-7687-43CF-932F-0D0706A3EC97}" srcOrd="0" destOrd="0" presId="urn:microsoft.com/office/officeart/2005/8/layout/StepDownProcess"/>
    <dgm:cxn modelId="{2471954A-0CAA-4FE1-82B2-80031FBC72C0}" type="presParOf" srcId="{2931C56B-0EBA-45E7-B076-339D22E6E392}" destId="{3905DFBD-9D43-4D9F-A65E-E37511E301E7}" srcOrd="0" destOrd="0" presId="urn:microsoft.com/office/officeart/2005/8/layout/StepDownProcess"/>
    <dgm:cxn modelId="{18212085-6442-49FC-AA36-98FBDA278D7A}" type="presParOf" srcId="{3905DFBD-9D43-4D9F-A65E-E37511E301E7}" destId="{772C30A4-615D-499E-9AC1-83129450799E}" srcOrd="0" destOrd="0" presId="urn:microsoft.com/office/officeart/2005/8/layout/StepDownProcess"/>
    <dgm:cxn modelId="{3E266BAE-0C78-4473-8C91-F50B4014C0B5}" type="presParOf" srcId="{3905DFBD-9D43-4D9F-A65E-E37511E301E7}" destId="{C839F6EF-6651-41E5-8BD0-612F30DE2972}" srcOrd="1" destOrd="0" presId="urn:microsoft.com/office/officeart/2005/8/layout/StepDownProcess"/>
    <dgm:cxn modelId="{853B60CB-9F0C-4B2C-8F46-FFA93E0287AB}" type="presParOf" srcId="{3905DFBD-9D43-4D9F-A65E-E37511E301E7}" destId="{5D226295-92B2-408A-A872-3FD3FE79CFD5}" srcOrd="2" destOrd="0" presId="urn:microsoft.com/office/officeart/2005/8/layout/StepDownProcess"/>
    <dgm:cxn modelId="{72BB3946-0AA6-478A-B5A6-84A608702561}" type="presParOf" srcId="{2931C56B-0EBA-45E7-B076-339D22E6E392}" destId="{4542A292-9D89-4799-B2C8-CEC8A0213822}" srcOrd="1" destOrd="0" presId="urn:microsoft.com/office/officeart/2005/8/layout/StepDownProcess"/>
    <dgm:cxn modelId="{0571A332-7C7D-4681-B425-F8B68EDE27A3}" type="presParOf" srcId="{2931C56B-0EBA-45E7-B076-339D22E6E392}" destId="{FB009777-8536-4A67-8C85-E7DCFB7FF943}" srcOrd="2" destOrd="0" presId="urn:microsoft.com/office/officeart/2005/8/layout/StepDownProcess"/>
    <dgm:cxn modelId="{8F637A1A-FF1E-48D7-90D7-4F3F4789E5C2}" type="presParOf" srcId="{FB009777-8536-4A67-8C85-E7DCFB7FF943}" destId="{2D4DE05E-9F7A-4E70-87A0-436A5753779D}" srcOrd="0" destOrd="0" presId="urn:microsoft.com/office/officeart/2005/8/layout/StepDownProcess"/>
    <dgm:cxn modelId="{875E5154-868A-48B4-A6A7-6CBB14A27439}" type="presParOf" srcId="{FB009777-8536-4A67-8C85-E7DCFB7FF943}" destId="{0ECE60F8-7687-43CF-932F-0D0706A3EC97}" srcOrd="1" destOrd="0" presId="urn:microsoft.com/office/officeart/2005/8/layout/StepDownProcess"/>
    <dgm:cxn modelId="{355EE608-0393-4339-9091-182DF4A86C73}" type="presParOf" srcId="{FB009777-8536-4A67-8C85-E7DCFB7FF943}" destId="{C41400E9-2B97-4DC8-B840-A33D1E693807}" srcOrd="2" destOrd="0" presId="urn:microsoft.com/office/officeart/2005/8/layout/StepDownProcess"/>
    <dgm:cxn modelId="{406E35B6-B173-4734-935F-99DAF45432EE}" type="presParOf" srcId="{2931C56B-0EBA-45E7-B076-339D22E6E392}" destId="{49616CF8-5A62-4433-B343-40AC42912622}" srcOrd="3" destOrd="0" presId="urn:microsoft.com/office/officeart/2005/8/layout/StepDownProcess"/>
    <dgm:cxn modelId="{76F99FCA-1B03-4B88-98BA-648791109245}" type="presParOf" srcId="{2931C56B-0EBA-45E7-B076-339D22E6E392}" destId="{CAA99D71-C0B3-47F4-9948-41C7D83165A2}" srcOrd="4" destOrd="0" presId="urn:microsoft.com/office/officeart/2005/8/layout/StepDownProcess"/>
    <dgm:cxn modelId="{5CA00F4E-FCDF-4317-B8FB-B53FAF3D8DE1}" type="presParOf" srcId="{CAA99D71-C0B3-47F4-9948-41C7D83165A2}" destId="{7D04CCDC-6832-4EDD-8B73-04E1069C78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AA8B3C-BBA8-4EB9-A541-9C35F5A472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5884C-1F00-4CD9-A106-288D66FE3F7A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bliqueTopLeft"/>
          <a:lightRig rig="threePt" dir="t"/>
        </a:scene3d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Entidades abiertas al ciudadano que garanticen su participación en el ciclo de la gestión pública </a:t>
          </a:r>
        </a:p>
      </dgm:t>
    </dgm:pt>
    <dgm:pt modelId="{2D6F1807-B7B9-4EAA-989C-EADFAB0E47DB}" type="sibTrans" cxnId="{2F90DE06-53CF-4172-B632-9BAC63B3D5CB}">
      <dgm:prSet/>
      <dgm:spPr/>
      <dgm:t>
        <a:bodyPr/>
        <a:lstStyle/>
        <a:p>
          <a:endParaRPr lang="es-ES"/>
        </a:p>
      </dgm:t>
    </dgm:pt>
    <dgm:pt modelId="{73C66669-FA3C-4653-AA4E-5D43699801DA}" type="parTrans" cxnId="{2F90DE06-53CF-4172-B632-9BAC63B3D5CB}">
      <dgm:prSet/>
      <dgm:spPr/>
      <dgm:t>
        <a:bodyPr/>
        <a:lstStyle/>
        <a:p>
          <a:endParaRPr lang="es-ES"/>
        </a:p>
      </dgm:t>
    </dgm:pt>
    <dgm:pt modelId="{9B76AA5E-D249-4EE5-B575-28B4DFE99505}">
      <dgm:prSet custT="1"/>
      <dgm:spPr>
        <a:solidFill>
          <a:srgbClr val="4B90AF"/>
        </a:solidFill>
      </dgm:spPr>
      <dgm:t>
        <a:bodyPr/>
        <a:lstStyle/>
        <a:p>
          <a:pPr algn="l"/>
          <a:r>
            <a:rPr lang="es-ES" sz="900" b="0" i="1" dirty="0">
              <a:solidFill>
                <a:schemeClr val="bg1"/>
              </a:solidFill>
              <a:latin typeface="Work Sans" panose="020B0604020202020204" charset="0"/>
            </a:rPr>
            <a:t>- </a:t>
          </a:r>
          <a:r>
            <a:rPr lang="es-ES" sz="10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Herramienta para la medición de experiencia de usuario.</a:t>
          </a:r>
        </a:p>
        <a:p>
          <a:pPr algn="l"/>
          <a:r>
            <a:rPr lang="es-ES" sz="10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Política de Estado Abierto que integre la política de servicio al ciudadano formulada.</a:t>
          </a:r>
        </a:p>
        <a:p>
          <a:pPr algn="l"/>
          <a:r>
            <a:rPr lang="es-ES" sz="10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Lineamientos y acciones para optimizar los trámites empresariales diseñados e implementados.</a:t>
          </a:r>
        </a:p>
        <a:p>
          <a:pPr algn="l"/>
          <a:r>
            <a:rPr lang="es-ES" sz="10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Asesorías en la formulación e implementación de acciones de participación y de rendición de cuentas desarrolladas.</a:t>
          </a:r>
        </a:p>
        <a:p>
          <a:pPr algn="l"/>
          <a:r>
            <a:rPr lang="es-ES" sz="10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Sistema de Rendición de Cuentas diseñado e implementado</a:t>
          </a:r>
        </a:p>
        <a:p>
          <a:pPr algn="l"/>
          <a:r>
            <a:rPr lang="es-ES" sz="1000" i="1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Sistema de Rendición de Cuentas del acuerdo de paz implementado.</a:t>
          </a:r>
          <a:endParaRPr lang="es-ES" sz="1000" b="0" i="1" dirty="0">
            <a:solidFill>
              <a:schemeClr val="bg1"/>
            </a:solidFill>
            <a:latin typeface="Work Sans" panose="020B0604020202020204" charset="0"/>
          </a:endParaRPr>
        </a:p>
      </dgm:t>
    </dgm:pt>
    <dgm:pt modelId="{421E5C18-2DD3-45B4-BB1C-F9BB3154D3E5}" type="parTrans" cxnId="{14E06423-5AA6-47F4-9EBF-A8ED40A80A22}">
      <dgm:prSet/>
      <dgm:spPr/>
      <dgm:t>
        <a:bodyPr/>
        <a:lstStyle/>
        <a:p>
          <a:endParaRPr lang="es-ES"/>
        </a:p>
      </dgm:t>
    </dgm:pt>
    <dgm:pt modelId="{A3C8487A-0AED-455F-987C-76C1E643EB3F}" type="sibTrans" cxnId="{14E06423-5AA6-47F4-9EBF-A8ED40A80A22}">
      <dgm:prSet/>
      <dgm:spPr/>
      <dgm:t>
        <a:bodyPr/>
        <a:lstStyle/>
        <a:p>
          <a:endParaRPr lang="es-ES"/>
        </a:p>
      </dgm:t>
    </dgm:pt>
    <dgm:pt modelId="{52BB8A76-D2B6-450D-9400-30B777A87A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s-ES" sz="1000" b="0" i="1" dirty="0">
              <a:solidFill>
                <a:schemeClr val="tx2"/>
              </a:solidFill>
              <a:latin typeface="Work Sans" panose="020B0604020202020204" charset="0"/>
            </a:rPr>
            <a:t>Índice de relación Estado Ciudadano </a:t>
          </a:r>
        </a:p>
      </dgm:t>
    </dgm:pt>
    <dgm:pt modelId="{2D43B9F1-08C2-4055-8F5D-40FB5A26BD89}" type="parTrans" cxnId="{2527C419-EF92-4154-844A-B7F8B4C2184B}">
      <dgm:prSet/>
      <dgm:spPr/>
      <dgm:t>
        <a:bodyPr/>
        <a:lstStyle/>
        <a:p>
          <a:endParaRPr lang="es-ES"/>
        </a:p>
      </dgm:t>
    </dgm:pt>
    <dgm:pt modelId="{EFBE90A6-9F43-42FE-B127-27481FD0E435}" type="sibTrans" cxnId="{2527C419-EF92-4154-844A-B7F8B4C2184B}">
      <dgm:prSet/>
      <dgm:spPr/>
      <dgm:t>
        <a:bodyPr/>
        <a:lstStyle/>
        <a:p>
          <a:endParaRPr lang="es-ES"/>
        </a:p>
      </dgm:t>
    </dgm:pt>
    <dgm:pt modelId="{2931C56B-0EBA-45E7-B076-339D22E6E392}" type="pres">
      <dgm:prSet presAssocID="{F4AA8B3C-BBA8-4EB9-A541-9C35F5A472C1}" presName="rootnode" presStyleCnt="0">
        <dgm:presLayoutVars>
          <dgm:chMax/>
          <dgm:chPref/>
          <dgm:dir/>
          <dgm:animLvl val="lvl"/>
        </dgm:presLayoutVars>
      </dgm:prSet>
      <dgm:spPr/>
    </dgm:pt>
    <dgm:pt modelId="{3905DFBD-9D43-4D9F-A65E-E37511E301E7}" type="pres">
      <dgm:prSet presAssocID="{6475884C-1F00-4CD9-A106-288D66FE3F7A}" presName="composite" presStyleCnt="0"/>
      <dgm:spPr/>
    </dgm:pt>
    <dgm:pt modelId="{772C30A4-615D-499E-9AC1-83129450799E}" type="pres">
      <dgm:prSet presAssocID="{6475884C-1F00-4CD9-A106-288D66FE3F7A}" presName="bentUpArrow1" presStyleLbl="alignImgPlace1" presStyleIdx="0" presStyleCnt="2" custScaleX="73705" custScaleY="81134" custLinFactNeighborX="-33164" custLinFactNeighborY="-40864"/>
      <dgm:spPr/>
    </dgm:pt>
    <dgm:pt modelId="{C839F6EF-6651-41E5-8BD0-612F30DE2972}" type="pres">
      <dgm:prSet presAssocID="{6475884C-1F00-4CD9-A106-288D66FE3F7A}" presName="ParentText" presStyleLbl="node1" presStyleIdx="0" presStyleCnt="3" custScaleX="134205" custScaleY="66258" custLinFactNeighborX="1767" custLinFactNeighborY="-19808">
        <dgm:presLayoutVars>
          <dgm:chMax val="1"/>
          <dgm:chPref val="1"/>
          <dgm:bulletEnabled val="1"/>
        </dgm:presLayoutVars>
      </dgm:prSet>
      <dgm:spPr/>
    </dgm:pt>
    <dgm:pt modelId="{5D226295-92B2-408A-A872-3FD3FE79CFD5}" type="pres">
      <dgm:prSet presAssocID="{6475884C-1F00-4CD9-A106-288D66FE3F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2A292-9D89-4799-B2C8-CEC8A0213822}" type="pres">
      <dgm:prSet presAssocID="{2D6F1807-B7B9-4EAA-989C-EADFAB0E47DB}" presName="sibTrans" presStyleCnt="0"/>
      <dgm:spPr/>
    </dgm:pt>
    <dgm:pt modelId="{FB009777-8536-4A67-8C85-E7DCFB7FF943}" type="pres">
      <dgm:prSet presAssocID="{9B76AA5E-D249-4EE5-B575-28B4DFE99505}" presName="composite" presStyleCnt="0"/>
      <dgm:spPr/>
    </dgm:pt>
    <dgm:pt modelId="{2D4DE05E-9F7A-4E70-87A0-436A5753779D}" type="pres">
      <dgm:prSet presAssocID="{9B76AA5E-D249-4EE5-B575-28B4DFE99505}" presName="bentUpArrow1" presStyleLbl="alignImgPlace1" presStyleIdx="1" presStyleCnt="2" custScaleX="87426" custScaleY="135305" custLinFactX="-100000" custLinFactNeighborX="-110612" custLinFactNeighborY="3091"/>
      <dgm:spPr/>
    </dgm:pt>
    <dgm:pt modelId="{0ECE60F8-7687-43CF-932F-0D0706A3EC97}" type="pres">
      <dgm:prSet presAssocID="{9B76AA5E-D249-4EE5-B575-28B4DFE99505}" presName="ParentText" presStyleLbl="node1" presStyleIdx="1" presStyleCnt="3" custScaleX="196835" custScaleY="236225" custLinFactNeighborX="-22506" custLinFactNeighborY="-31156">
        <dgm:presLayoutVars>
          <dgm:chMax val="1"/>
          <dgm:chPref val="1"/>
          <dgm:bulletEnabled val="1"/>
        </dgm:presLayoutVars>
      </dgm:prSet>
      <dgm:spPr/>
    </dgm:pt>
    <dgm:pt modelId="{C41400E9-2B97-4DC8-B840-A33D1E693807}" type="pres">
      <dgm:prSet presAssocID="{9B76AA5E-D249-4EE5-B575-28B4DFE995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616CF8-5A62-4433-B343-40AC42912622}" type="pres">
      <dgm:prSet presAssocID="{A3C8487A-0AED-455F-987C-76C1E643EB3F}" presName="sibTrans" presStyleCnt="0"/>
      <dgm:spPr/>
    </dgm:pt>
    <dgm:pt modelId="{CAA99D71-C0B3-47F4-9948-41C7D83165A2}" type="pres">
      <dgm:prSet presAssocID="{52BB8A76-D2B6-450D-9400-30B777A87AEC}" presName="composite" presStyleCnt="0"/>
      <dgm:spPr/>
    </dgm:pt>
    <dgm:pt modelId="{7D04CCDC-6832-4EDD-8B73-04E1069C7892}" type="pres">
      <dgm:prSet presAssocID="{52BB8A76-D2B6-450D-9400-30B777A87AEC}" presName="ParentText" presStyleLbl="node1" presStyleIdx="2" presStyleCnt="3" custScaleX="134854" custScaleY="40618" custLinFactNeighborX="-86657" custLinFactNeighborY="41951">
        <dgm:presLayoutVars>
          <dgm:chMax val="1"/>
          <dgm:chPref val="1"/>
          <dgm:bulletEnabled val="1"/>
        </dgm:presLayoutVars>
      </dgm:prSet>
      <dgm:spPr/>
    </dgm:pt>
  </dgm:ptLst>
  <dgm:cxnLst>
    <dgm:cxn modelId="{2F90DE06-53CF-4172-B632-9BAC63B3D5CB}" srcId="{F4AA8B3C-BBA8-4EB9-A541-9C35F5A472C1}" destId="{6475884C-1F00-4CD9-A106-288D66FE3F7A}" srcOrd="0" destOrd="0" parTransId="{73C66669-FA3C-4653-AA4E-5D43699801DA}" sibTransId="{2D6F1807-B7B9-4EAA-989C-EADFAB0E47DB}"/>
    <dgm:cxn modelId="{2527C419-EF92-4154-844A-B7F8B4C2184B}" srcId="{F4AA8B3C-BBA8-4EB9-A541-9C35F5A472C1}" destId="{52BB8A76-D2B6-450D-9400-30B777A87AEC}" srcOrd="2" destOrd="0" parTransId="{2D43B9F1-08C2-4055-8F5D-40FB5A26BD89}" sibTransId="{EFBE90A6-9F43-42FE-B127-27481FD0E435}"/>
    <dgm:cxn modelId="{14E06423-5AA6-47F4-9EBF-A8ED40A80A22}" srcId="{F4AA8B3C-BBA8-4EB9-A541-9C35F5A472C1}" destId="{9B76AA5E-D249-4EE5-B575-28B4DFE99505}" srcOrd="1" destOrd="0" parTransId="{421E5C18-2DD3-45B4-BB1C-F9BB3154D3E5}" sibTransId="{A3C8487A-0AED-455F-987C-76C1E643EB3F}"/>
    <dgm:cxn modelId="{0EF23560-B316-4A67-859A-FD34025CC213}" type="presOf" srcId="{52BB8A76-D2B6-450D-9400-30B777A87AEC}" destId="{7D04CCDC-6832-4EDD-8B73-04E1069C7892}" srcOrd="0" destOrd="0" presId="urn:microsoft.com/office/officeart/2005/8/layout/StepDownProcess"/>
    <dgm:cxn modelId="{7AF22266-AC14-4AFE-8755-312AFE15FD0C}" type="presOf" srcId="{6475884C-1F00-4CD9-A106-288D66FE3F7A}" destId="{C839F6EF-6651-41E5-8BD0-612F30DE2972}" srcOrd="0" destOrd="0" presId="urn:microsoft.com/office/officeart/2005/8/layout/StepDownProcess"/>
    <dgm:cxn modelId="{DFCC5683-3A9E-468B-9FC3-0AEEB958EA73}" type="presOf" srcId="{F4AA8B3C-BBA8-4EB9-A541-9C35F5A472C1}" destId="{2931C56B-0EBA-45E7-B076-339D22E6E392}" srcOrd="0" destOrd="0" presId="urn:microsoft.com/office/officeart/2005/8/layout/StepDownProcess"/>
    <dgm:cxn modelId="{D9C009D2-B8C4-496B-A72B-DE1E51E9085C}" type="presOf" srcId="{9B76AA5E-D249-4EE5-B575-28B4DFE99505}" destId="{0ECE60F8-7687-43CF-932F-0D0706A3EC97}" srcOrd="0" destOrd="0" presId="urn:microsoft.com/office/officeart/2005/8/layout/StepDownProcess"/>
    <dgm:cxn modelId="{2471954A-0CAA-4FE1-82B2-80031FBC72C0}" type="presParOf" srcId="{2931C56B-0EBA-45E7-B076-339D22E6E392}" destId="{3905DFBD-9D43-4D9F-A65E-E37511E301E7}" srcOrd="0" destOrd="0" presId="urn:microsoft.com/office/officeart/2005/8/layout/StepDownProcess"/>
    <dgm:cxn modelId="{18212085-6442-49FC-AA36-98FBDA278D7A}" type="presParOf" srcId="{3905DFBD-9D43-4D9F-A65E-E37511E301E7}" destId="{772C30A4-615D-499E-9AC1-83129450799E}" srcOrd="0" destOrd="0" presId="urn:microsoft.com/office/officeart/2005/8/layout/StepDownProcess"/>
    <dgm:cxn modelId="{3E266BAE-0C78-4473-8C91-F50B4014C0B5}" type="presParOf" srcId="{3905DFBD-9D43-4D9F-A65E-E37511E301E7}" destId="{C839F6EF-6651-41E5-8BD0-612F30DE2972}" srcOrd="1" destOrd="0" presId="urn:microsoft.com/office/officeart/2005/8/layout/StepDownProcess"/>
    <dgm:cxn modelId="{853B60CB-9F0C-4B2C-8F46-FFA93E0287AB}" type="presParOf" srcId="{3905DFBD-9D43-4D9F-A65E-E37511E301E7}" destId="{5D226295-92B2-408A-A872-3FD3FE79CFD5}" srcOrd="2" destOrd="0" presId="urn:microsoft.com/office/officeart/2005/8/layout/StepDownProcess"/>
    <dgm:cxn modelId="{72BB3946-0AA6-478A-B5A6-84A608702561}" type="presParOf" srcId="{2931C56B-0EBA-45E7-B076-339D22E6E392}" destId="{4542A292-9D89-4799-B2C8-CEC8A0213822}" srcOrd="1" destOrd="0" presId="urn:microsoft.com/office/officeart/2005/8/layout/StepDownProcess"/>
    <dgm:cxn modelId="{0571A332-7C7D-4681-B425-F8B68EDE27A3}" type="presParOf" srcId="{2931C56B-0EBA-45E7-B076-339D22E6E392}" destId="{FB009777-8536-4A67-8C85-E7DCFB7FF943}" srcOrd="2" destOrd="0" presId="urn:microsoft.com/office/officeart/2005/8/layout/StepDownProcess"/>
    <dgm:cxn modelId="{8F637A1A-FF1E-48D7-90D7-4F3F4789E5C2}" type="presParOf" srcId="{FB009777-8536-4A67-8C85-E7DCFB7FF943}" destId="{2D4DE05E-9F7A-4E70-87A0-436A5753779D}" srcOrd="0" destOrd="0" presId="urn:microsoft.com/office/officeart/2005/8/layout/StepDownProcess"/>
    <dgm:cxn modelId="{875E5154-868A-48B4-A6A7-6CBB14A27439}" type="presParOf" srcId="{FB009777-8536-4A67-8C85-E7DCFB7FF943}" destId="{0ECE60F8-7687-43CF-932F-0D0706A3EC97}" srcOrd="1" destOrd="0" presId="urn:microsoft.com/office/officeart/2005/8/layout/StepDownProcess"/>
    <dgm:cxn modelId="{355EE608-0393-4339-9091-182DF4A86C73}" type="presParOf" srcId="{FB009777-8536-4A67-8C85-E7DCFB7FF943}" destId="{C41400E9-2B97-4DC8-B840-A33D1E693807}" srcOrd="2" destOrd="0" presId="urn:microsoft.com/office/officeart/2005/8/layout/StepDownProcess"/>
    <dgm:cxn modelId="{406E35B6-B173-4734-935F-99DAF45432EE}" type="presParOf" srcId="{2931C56B-0EBA-45E7-B076-339D22E6E392}" destId="{49616CF8-5A62-4433-B343-40AC42912622}" srcOrd="3" destOrd="0" presId="urn:microsoft.com/office/officeart/2005/8/layout/StepDownProcess"/>
    <dgm:cxn modelId="{76F99FCA-1B03-4B88-98BA-648791109245}" type="presParOf" srcId="{2931C56B-0EBA-45E7-B076-339D22E6E392}" destId="{CAA99D71-C0B3-47F4-9948-41C7D83165A2}" srcOrd="4" destOrd="0" presId="urn:microsoft.com/office/officeart/2005/8/layout/StepDownProcess"/>
    <dgm:cxn modelId="{5CA00F4E-FCDF-4317-B8FB-B53FAF3D8DE1}" type="presParOf" srcId="{CAA99D71-C0B3-47F4-9948-41C7D83165A2}" destId="{7D04CCDC-6832-4EDD-8B73-04E1069C78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B1C9D3-4493-4A13-8829-99C3A62DBE5A}" type="doc">
      <dgm:prSet loTypeId="urn:microsoft.com/office/officeart/2005/8/layout/radial6" loCatId="relationship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333F20C-9874-4DB7-8E00-36D6B46BC90C}">
      <dgm:prSet phldrT="[Texto]" custT="1"/>
      <dgm:spPr/>
      <dgm:t>
        <a:bodyPr/>
        <a:lstStyle/>
        <a:p>
          <a:r>
            <a:rPr lang="es-CO" sz="1050" b="1" dirty="0">
              <a:solidFill>
                <a:schemeClr val="tx1"/>
              </a:solidFill>
              <a:latin typeface="+mj-lt"/>
            </a:rPr>
            <a:t>Fortalecimiento de la relación Estado - Ciudadano </a:t>
          </a:r>
        </a:p>
      </dgm:t>
    </dgm:pt>
    <dgm:pt modelId="{D3AD11D7-F626-46BA-91AE-CB246175074E}" type="parTrans" cxnId="{D6014357-FA55-4827-8559-23072E61CCB2}">
      <dgm:prSet/>
      <dgm:spPr/>
      <dgm:t>
        <a:bodyPr/>
        <a:lstStyle/>
        <a:p>
          <a:endParaRPr lang="es-CO"/>
        </a:p>
      </dgm:t>
    </dgm:pt>
    <dgm:pt modelId="{EA417CA5-953F-4C8A-A963-DB3B994BF4DD}" type="sibTrans" cxnId="{D6014357-FA55-4827-8559-23072E61CCB2}">
      <dgm:prSet/>
      <dgm:spPr/>
      <dgm:t>
        <a:bodyPr/>
        <a:lstStyle/>
        <a:p>
          <a:endParaRPr lang="es-CO"/>
        </a:p>
      </dgm:t>
    </dgm:pt>
    <dgm:pt modelId="{059856E1-F9FA-4811-AFE2-037CB7D425E0}">
      <dgm:prSet phldrT="[Texto]" custT="1"/>
      <dgm:spPr/>
      <dgm:t>
        <a:bodyPr/>
        <a:lstStyle/>
        <a:p>
          <a:r>
            <a:rPr lang="es-CO" sz="800" b="1" dirty="0">
              <a:solidFill>
                <a:schemeClr val="tx1"/>
              </a:solidFill>
              <a:latin typeface="+mj-lt"/>
            </a:rPr>
            <a:t>Acciones de Transparencia</a:t>
          </a:r>
        </a:p>
      </dgm:t>
    </dgm:pt>
    <dgm:pt modelId="{8F034485-5953-463E-8351-A4B4EEE46549}" type="parTrans" cxnId="{26188E42-614A-40B1-A8F8-F930921D75D4}">
      <dgm:prSet/>
      <dgm:spPr/>
      <dgm:t>
        <a:bodyPr/>
        <a:lstStyle/>
        <a:p>
          <a:endParaRPr lang="es-CO"/>
        </a:p>
      </dgm:t>
    </dgm:pt>
    <dgm:pt modelId="{60105E4E-0A50-4626-94FD-C1BB153C4D68}" type="sibTrans" cxnId="{26188E42-614A-40B1-A8F8-F930921D75D4}">
      <dgm:prSet/>
      <dgm:spPr/>
      <dgm:t>
        <a:bodyPr/>
        <a:lstStyle/>
        <a:p>
          <a:endParaRPr lang="es-CO"/>
        </a:p>
      </dgm:t>
    </dgm:pt>
    <dgm:pt modelId="{3F86D111-78AF-4A46-A547-EE4FC97C0407}">
      <dgm:prSet phldrT="[Texto]" custT="1"/>
      <dgm:spPr/>
      <dgm:t>
        <a:bodyPr/>
        <a:lstStyle/>
        <a:p>
          <a:r>
            <a:rPr lang="es-CO" sz="800" b="1">
              <a:latin typeface="+mj-lt"/>
            </a:rPr>
            <a:t>Acciones de Participación</a:t>
          </a:r>
          <a:endParaRPr lang="es-CO" sz="800" b="1" dirty="0">
            <a:latin typeface="+mj-lt"/>
          </a:endParaRPr>
        </a:p>
      </dgm:t>
    </dgm:pt>
    <dgm:pt modelId="{D4E695E3-D48A-4A8A-BF9C-1F75342C86E6}" type="parTrans" cxnId="{628FDF28-DFD4-4567-8404-9671F3879516}">
      <dgm:prSet/>
      <dgm:spPr/>
      <dgm:t>
        <a:bodyPr/>
        <a:lstStyle/>
        <a:p>
          <a:endParaRPr lang="es-CO"/>
        </a:p>
      </dgm:t>
    </dgm:pt>
    <dgm:pt modelId="{809C0BE7-9754-4879-8B9C-2F2701A5C862}" type="sibTrans" cxnId="{628FDF28-DFD4-4567-8404-9671F3879516}">
      <dgm:prSet/>
      <dgm:spPr/>
      <dgm:t>
        <a:bodyPr/>
        <a:lstStyle/>
        <a:p>
          <a:endParaRPr lang="es-CO"/>
        </a:p>
      </dgm:t>
    </dgm:pt>
    <dgm:pt modelId="{BE6D061A-8E4C-4977-A01B-5C4CE3D8B549}">
      <dgm:prSet phldrT="[Texto]" custT="1"/>
      <dgm:spPr/>
      <dgm:t>
        <a:bodyPr/>
        <a:lstStyle/>
        <a:p>
          <a:r>
            <a:rPr lang="es-CO" sz="800" b="1">
              <a:latin typeface="+mj-lt"/>
            </a:rPr>
            <a:t>Acciones para el mejoramiento del  Servicio al Ciudadano </a:t>
          </a:r>
          <a:endParaRPr lang="es-CO" sz="800" b="1" dirty="0">
            <a:latin typeface="+mj-lt"/>
          </a:endParaRPr>
        </a:p>
      </dgm:t>
    </dgm:pt>
    <dgm:pt modelId="{0203A6D8-3B8E-47D9-864C-8AB221525DA7}" type="parTrans" cxnId="{C730A0C5-3F1B-40D8-A2C2-B3BE6D97D0BB}">
      <dgm:prSet/>
      <dgm:spPr/>
      <dgm:t>
        <a:bodyPr/>
        <a:lstStyle/>
        <a:p>
          <a:endParaRPr lang="es-CO"/>
        </a:p>
      </dgm:t>
    </dgm:pt>
    <dgm:pt modelId="{7BA86117-8860-4A07-8EF3-E0FEC28B8D9B}" type="sibTrans" cxnId="{C730A0C5-3F1B-40D8-A2C2-B3BE6D97D0BB}">
      <dgm:prSet/>
      <dgm:spPr/>
      <dgm:t>
        <a:bodyPr/>
        <a:lstStyle/>
        <a:p>
          <a:endParaRPr lang="es-CO"/>
        </a:p>
      </dgm:t>
    </dgm:pt>
    <dgm:pt modelId="{28BAC8A9-2DB3-4DAE-8511-11865DFD396B}">
      <dgm:prSet phldrT="[Texto]" custT="1"/>
      <dgm:spPr/>
      <dgm:t>
        <a:bodyPr/>
        <a:lstStyle/>
        <a:p>
          <a:r>
            <a:rPr lang="es-CO" sz="800" b="1" dirty="0">
              <a:latin typeface="+mj-lt"/>
            </a:rPr>
            <a:t>Acciones para fortalecer  la política de Integridad </a:t>
          </a:r>
        </a:p>
      </dgm:t>
    </dgm:pt>
    <dgm:pt modelId="{1D0D3A56-E037-40D7-BBD5-D5499B54A143}" type="parTrans" cxnId="{355A32AB-7003-42DA-839D-8BEFEFE7024D}">
      <dgm:prSet/>
      <dgm:spPr/>
      <dgm:t>
        <a:bodyPr/>
        <a:lstStyle/>
        <a:p>
          <a:endParaRPr lang="es-CO"/>
        </a:p>
      </dgm:t>
    </dgm:pt>
    <dgm:pt modelId="{3925F4EE-EAC5-4EDA-A7DC-4F36EF088D59}" type="sibTrans" cxnId="{355A32AB-7003-42DA-839D-8BEFEFE7024D}">
      <dgm:prSet/>
      <dgm:spPr/>
      <dgm:t>
        <a:bodyPr/>
        <a:lstStyle/>
        <a:p>
          <a:endParaRPr lang="es-CO"/>
        </a:p>
      </dgm:t>
    </dgm:pt>
    <dgm:pt modelId="{E63EF51D-09CC-453A-B436-3785BF5471D3}">
      <dgm:prSet phldrT="[Texto]" custT="1"/>
      <dgm:spPr/>
      <dgm:t>
        <a:bodyPr/>
        <a:lstStyle/>
        <a:p>
          <a:r>
            <a:rPr lang="es-CO" sz="800" b="1" dirty="0">
              <a:solidFill>
                <a:schemeClr val="bg1"/>
              </a:solidFill>
              <a:latin typeface="+mj-lt"/>
            </a:rPr>
            <a:t>Acciones para mejorar el Acceso a la Información  </a:t>
          </a:r>
        </a:p>
      </dgm:t>
    </dgm:pt>
    <dgm:pt modelId="{9482379E-7BEA-43CE-86A6-67AE32DC7342}" type="parTrans" cxnId="{D0615B37-C660-4C78-A157-0D018146567E}">
      <dgm:prSet/>
      <dgm:spPr/>
      <dgm:t>
        <a:bodyPr/>
        <a:lstStyle/>
        <a:p>
          <a:endParaRPr lang="es-CO"/>
        </a:p>
      </dgm:t>
    </dgm:pt>
    <dgm:pt modelId="{69BCD208-59CD-4CA3-B30F-C57E0215C96C}" type="sibTrans" cxnId="{D0615B37-C660-4C78-A157-0D018146567E}">
      <dgm:prSet/>
      <dgm:spPr/>
      <dgm:t>
        <a:bodyPr/>
        <a:lstStyle/>
        <a:p>
          <a:endParaRPr lang="es-CO"/>
        </a:p>
      </dgm:t>
    </dgm:pt>
    <dgm:pt modelId="{A6E478A7-D122-44C7-BC69-B0C94A6888C4}">
      <dgm:prSet phldrT="[Texto]" custT="1"/>
      <dgm:spPr/>
      <dgm:t>
        <a:bodyPr/>
        <a:lstStyle/>
        <a:p>
          <a:pPr algn="ctr"/>
          <a:r>
            <a:rPr lang="es-CO" sz="800" b="1" dirty="0">
              <a:solidFill>
                <a:schemeClr val="tx1"/>
              </a:solidFill>
              <a:latin typeface="+mj-lt"/>
            </a:rPr>
            <a:t>Acciones Anticorrupción </a:t>
          </a:r>
        </a:p>
      </dgm:t>
    </dgm:pt>
    <dgm:pt modelId="{7351B6BF-D51F-4EED-886C-00BEFEF109A4}" type="parTrans" cxnId="{FEE16898-CC20-48CB-B53F-66D83984D595}">
      <dgm:prSet/>
      <dgm:spPr/>
      <dgm:t>
        <a:bodyPr/>
        <a:lstStyle/>
        <a:p>
          <a:endParaRPr lang="es-CO"/>
        </a:p>
      </dgm:t>
    </dgm:pt>
    <dgm:pt modelId="{2BA6FF39-83A5-4B17-B1DE-B3CE4A931FED}" type="sibTrans" cxnId="{FEE16898-CC20-48CB-B53F-66D83984D595}">
      <dgm:prSet/>
      <dgm:spPr/>
      <dgm:t>
        <a:bodyPr/>
        <a:lstStyle/>
        <a:p>
          <a:endParaRPr lang="es-CO"/>
        </a:p>
      </dgm:t>
    </dgm:pt>
    <dgm:pt modelId="{4E56BA92-4081-4C0E-9C2D-0F160F6B5D56}">
      <dgm:prSet phldrT="[Texto]" custT="1"/>
      <dgm:spPr/>
      <dgm:t>
        <a:bodyPr/>
        <a:lstStyle/>
        <a:p>
          <a:r>
            <a:rPr lang="es-CO" sz="800" b="1" dirty="0">
              <a:latin typeface="+mj-lt"/>
            </a:rPr>
            <a:t>Gestión de Trámites  y OPAS</a:t>
          </a:r>
        </a:p>
      </dgm:t>
    </dgm:pt>
    <dgm:pt modelId="{7B02B452-0E12-4383-B9C6-D9F730B30931}" type="parTrans" cxnId="{A822402E-5C76-4162-ADEF-565473539E09}">
      <dgm:prSet/>
      <dgm:spPr/>
      <dgm:t>
        <a:bodyPr/>
        <a:lstStyle/>
        <a:p>
          <a:endParaRPr lang="es-CO"/>
        </a:p>
      </dgm:t>
    </dgm:pt>
    <dgm:pt modelId="{600B475D-0343-4802-9D31-4488FE39607A}" type="sibTrans" cxnId="{A822402E-5C76-4162-ADEF-565473539E09}">
      <dgm:prSet/>
      <dgm:spPr/>
      <dgm:t>
        <a:bodyPr/>
        <a:lstStyle/>
        <a:p>
          <a:endParaRPr lang="es-CO"/>
        </a:p>
      </dgm:t>
    </dgm:pt>
    <dgm:pt modelId="{B3424B09-7EB2-48E3-917F-CC15A069E243}">
      <dgm:prSet phldrT="[Texto]" custT="1"/>
      <dgm:spPr/>
      <dgm:t>
        <a:bodyPr/>
        <a:lstStyle/>
        <a:p>
          <a:r>
            <a:rPr lang="es-CO" sz="800" b="1" dirty="0">
              <a:latin typeface="+mj-lt"/>
            </a:rPr>
            <a:t>Gestión de </a:t>
          </a:r>
        </a:p>
        <a:p>
          <a:r>
            <a:rPr lang="es-CO" sz="800" b="1" dirty="0">
              <a:latin typeface="+mj-lt"/>
            </a:rPr>
            <a:t>Riesgos </a:t>
          </a:r>
        </a:p>
      </dgm:t>
    </dgm:pt>
    <dgm:pt modelId="{AFA2D913-F0F4-4C8A-986B-8D4A0CBE3BD7}" type="parTrans" cxnId="{ED4FA961-78F4-4DA1-B299-B2856B6A8D2F}">
      <dgm:prSet/>
      <dgm:spPr/>
      <dgm:t>
        <a:bodyPr/>
        <a:lstStyle/>
        <a:p>
          <a:endParaRPr lang="es-ES"/>
        </a:p>
      </dgm:t>
    </dgm:pt>
    <dgm:pt modelId="{5F40B3CE-6FED-4EA0-92FD-BC53A2BA705A}" type="sibTrans" cxnId="{ED4FA961-78F4-4DA1-B299-B2856B6A8D2F}">
      <dgm:prSet/>
      <dgm:spPr/>
      <dgm:t>
        <a:bodyPr/>
        <a:lstStyle/>
        <a:p>
          <a:endParaRPr lang="es-ES"/>
        </a:p>
      </dgm:t>
    </dgm:pt>
    <dgm:pt modelId="{C3A1B834-D8B4-455A-BB50-6DD07A128EC6}">
      <dgm:prSet phldrT="[Texto]" custT="1"/>
      <dgm:spPr/>
      <dgm:t>
        <a:bodyPr/>
        <a:lstStyle/>
        <a:p>
          <a:r>
            <a:rPr lang="es-CO" sz="800" b="1" dirty="0">
              <a:latin typeface="+mj-lt"/>
            </a:rPr>
            <a:t>Rendición de cuentas </a:t>
          </a:r>
        </a:p>
      </dgm:t>
    </dgm:pt>
    <dgm:pt modelId="{BEFF4547-8D01-418F-B0BA-64FF522EE34E}" type="parTrans" cxnId="{C50D6534-16EE-499F-88BF-EFF64454E617}">
      <dgm:prSet/>
      <dgm:spPr/>
      <dgm:t>
        <a:bodyPr/>
        <a:lstStyle/>
        <a:p>
          <a:endParaRPr lang="es-ES"/>
        </a:p>
      </dgm:t>
    </dgm:pt>
    <dgm:pt modelId="{8B7B88EE-3327-4AD0-9955-410FEFFB5D50}" type="sibTrans" cxnId="{C50D6534-16EE-499F-88BF-EFF64454E617}">
      <dgm:prSet/>
      <dgm:spPr/>
      <dgm:t>
        <a:bodyPr/>
        <a:lstStyle/>
        <a:p>
          <a:endParaRPr lang="es-ES"/>
        </a:p>
      </dgm:t>
    </dgm:pt>
    <dgm:pt modelId="{237C93E4-9801-43B6-B5F1-19E33D734067}" type="pres">
      <dgm:prSet presAssocID="{03B1C9D3-4493-4A13-8829-99C3A62DBE5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DC8683-74C0-40B7-BC47-200F93251AEC}" type="pres">
      <dgm:prSet presAssocID="{F333F20C-9874-4DB7-8E00-36D6B46BC90C}" presName="centerShape" presStyleLbl="node0" presStyleIdx="0" presStyleCnt="1" custScaleX="122382" custLinFactNeighborX="2124" custLinFactNeighborY="648"/>
      <dgm:spPr/>
    </dgm:pt>
    <dgm:pt modelId="{24457458-7D1E-407B-8E63-C1578EBC9AAA}" type="pres">
      <dgm:prSet presAssocID="{059856E1-F9FA-4811-AFE2-037CB7D425E0}" presName="node" presStyleLbl="node1" presStyleIdx="0" presStyleCnt="9" custScaleX="157750">
        <dgm:presLayoutVars>
          <dgm:bulletEnabled val="1"/>
        </dgm:presLayoutVars>
      </dgm:prSet>
      <dgm:spPr/>
    </dgm:pt>
    <dgm:pt modelId="{3E9AFCA1-4D98-414F-9AEB-F5814432997C}" type="pres">
      <dgm:prSet presAssocID="{059856E1-F9FA-4811-AFE2-037CB7D425E0}" presName="dummy" presStyleCnt="0"/>
      <dgm:spPr/>
    </dgm:pt>
    <dgm:pt modelId="{ADDD0C50-8905-4434-A707-9DBE52BA49DC}" type="pres">
      <dgm:prSet presAssocID="{60105E4E-0A50-4626-94FD-C1BB153C4D68}" presName="sibTrans" presStyleLbl="sibTrans2D1" presStyleIdx="0" presStyleCnt="9"/>
      <dgm:spPr/>
    </dgm:pt>
    <dgm:pt modelId="{B5FC7020-A1EC-4AC1-AAEA-FC1DD8E04506}" type="pres">
      <dgm:prSet presAssocID="{3F86D111-78AF-4A46-A547-EE4FC97C0407}" presName="node" presStyleLbl="node1" presStyleIdx="1" presStyleCnt="9" custScaleX="127911" custScaleY="97361" custRadScaleRad="112090" custRadScaleInc="24719">
        <dgm:presLayoutVars>
          <dgm:bulletEnabled val="1"/>
        </dgm:presLayoutVars>
      </dgm:prSet>
      <dgm:spPr/>
    </dgm:pt>
    <dgm:pt modelId="{BB2582FE-7FBA-47B5-8D05-A474D8D750E2}" type="pres">
      <dgm:prSet presAssocID="{3F86D111-78AF-4A46-A547-EE4FC97C0407}" presName="dummy" presStyleCnt="0"/>
      <dgm:spPr/>
    </dgm:pt>
    <dgm:pt modelId="{9939C64A-B937-4554-B884-EAF6D60422B9}" type="pres">
      <dgm:prSet presAssocID="{809C0BE7-9754-4879-8B9C-2F2701A5C862}" presName="sibTrans" presStyleLbl="sibTrans2D1" presStyleIdx="1" presStyleCnt="9" custScaleX="122267" custLinFactNeighborX="-1729" custLinFactNeighborY="61"/>
      <dgm:spPr/>
    </dgm:pt>
    <dgm:pt modelId="{450FD4FF-0836-4B55-8837-9D4AB81EE6DF}" type="pres">
      <dgm:prSet presAssocID="{BE6D061A-8E4C-4977-A01B-5C4CE3D8B549}" presName="node" presStyleLbl="node1" presStyleIdx="2" presStyleCnt="9" custScaleX="140253" custRadScaleRad="113988" custRadScaleInc="-4114">
        <dgm:presLayoutVars>
          <dgm:bulletEnabled val="1"/>
        </dgm:presLayoutVars>
      </dgm:prSet>
      <dgm:spPr/>
    </dgm:pt>
    <dgm:pt modelId="{6AADFBE4-AC8A-463C-96C9-B98E64DBCCB3}" type="pres">
      <dgm:prSet presAssocID="{BE6D061A-8E4C-4977-A01B-5C4CE3D8B549}" presName="dummy" presStyleCnt="0"/>
      <dgm:spPr/>
    </dgm:pt>
    <dgm:pt modelId="{080D753C-5F88-47FC-810A-4079DA1CF9CE}" type="pres">
      <dgm:prSet presAssocID="{7BA86117-8860-4A07-8EF3-E0FEC28B8D9B}" presName="sibTrans" presStyleLbl="sibTrans2D1" presStyleIdx="2" presStyleCnt="9" custLinFactNeighborX="7206" custLinFactNeighborY="2563"/>
      <dgm:spPr/>
    </dgm:pt>
    <dgm:pt modelId="{F1BA1C85-6A00-4A73-8A50-A09B53555575}" type="pres">
      <dgm:prSet presAssocID="{28BAC8A9-2DB3-4DAE-8511-11865DFD396B}" presName="node" presStyleLbl="node1" presStyleIdx="3" presStyleCnt="9" custScaleX="136748" custRadScaleRad="106037" custRadScaleInc="-35279">
        <dgm:presLayoutVars>
          <dgm:bulletEnabled val="1"/>
        </dgm:presLayoutVars>
      </dgm:prSet>
      <dgm:spPr/>
    </dgm:pt>
    <dgm:pt modelId="{6D30809C-B632-4871-92E0-18DC7391D37C}" type="pres">
      <dgm:prSet presAssocID="{28BAC8A9-2DB3-4DAE-8511-11865DFD396B}" presName="dummy" presStyleCnt="0"/>
      <dgm:spPr/>
    </dgm:pt>
    <dgm:pt modelId="{F994857A-0E36-4522-A815-1CF4F9C6E435}" type="pres">
      <dgm:prSet presAssocID="{3925F4EE-EAC5-4EDA-A7DC-4F36EF088D59}" presName="sibTrans" presStyleLbl="sibTrans2D1" presStyleIdx="3" presStyleCnt="9" custLinFactNeighborX="-240" custLinFactNeighborY="4565"/>
      <dgm:spPr/>
    </dgm:pt>
    <dgm:pt modelId="{D1ABD9E5-DDD1-4D09-8A52-ED3ABDD46B51}" type="pres">
      <dgm:prSet presAssocID="{E63EF51D-09CC-453A-B436-3785BF5471D3}" presName="node" presStyleLbl="node1" presStyleIdx="4" presStyleCnt="9" custScaleX="135937">
        <dgm:presLayoutVars>
          <dgm:bulletEnabled val="1"/>
        </dgm:presLayoutVars>
      </dgm:prSet>
      <dgm:spPr/>
    </dgm:pt>
    <dgm:pt modelId="{5444537D-C892-4761-A776-5E6FADD918C6}" type="pres">
      <dgm:prSet presAssocID="{E63EF51D-09CC-453A-B436-3785BF5471D3}" presName="dummy" presStyleCnt="0"/>
      <dgm:spPr/>
    </dgm:pt>
    <dgm:pt modelId="{B68341CB-BBBC-455D-906A-6258E50BE1D7}" type="pres">
      <dgm:prSet presAssocID="{69BCD208-59CD-4CA3-B30F-C57E0215C96C}" presName="sibTrans" presStyleLbl="sibTrans2D1" presStyleIdx="4" presStyleCnt="9" custLinFactNeighborX="-7902" custLinFactNeighborY="1281"/>
      <dgm:spPr/>
    </dgm:pt>
    <dgm:pt modelId="{31C52368-FE3B-4877-9CBA-5C941A3BAE9D}" type="pres">
      <dgm:prSet presAssocID="{A6E478A7-D122-44C7-BC69-B0C94A6888C4}" presName="node" presStyleLbl="node1" presStyleIdx="5" presStyleCnt="9" custScaleX="143222">
        <dgm:presLayoutVars>
          <dgm:bulletEnabled val="1"/>
        </dgm:presLayoutVars>
      </dgm:prSet>
      <dgm:spPr/>
    </dgm:pt>
    <dgm:pt modelId="{E718E657-4318-4A4C-9675-03ABD5B83A27}" type="pres">
      <dgm:prSet presAssocID="{A6E478A7-D122-44C7-BC69-B0C94A6888C4}" presName="dummy" presStyleCnt="0"/>
      <dgm:spPr/>
    </dgm:pt>
    <dgm:pt modelId="{73E79B46-1062-47BF-9D09-65EF5E8E850A}" type="pres">
      <dgm:prSet presAssocID="{2BA6FF39-83A5-4B17-B1DE-B3CE4A931FED}" presName="sibTrans" presStyleLbl="sibTrans2D1" presStyleIdx="5" presStyleCnt="9" custLinFactNeighborX="-4912" custLinFactNeighborY="-274"/>
      <dgm:spPr/>
    </dgm:pt>
    <dgm:pt modelId="{BE7C140E-D681-4372-B7ED-DD57929B2362}" type="pres">
      <dgm:prSet presAssocID="{C3A1B834-D8B4-455A-BB50-6DD07A128EC6}" presName="node" presStyleLbl="node1" presStyleIdx="6" presStyleCnt="9">
        <dgm:presLayoutVars>
          <dgm:bulletEnabled val="1"/>
        </dgm:presLayoutVars>
      </dgm:prSet>
      <dgm:spPr/>
    </dgm:pt>
    <dgm:pt modelId="{63AEBA68-7387-4E48-BD05-AF0984332CDE}" type="pres">
      <dgm:prSet presAssocID="{C3A1B834-D8B4-455A-BB50-6DD07A128EC6}" presName="dummy" presStyleCnt="0"/>
      <dgm:spPr/>
    </dgm:pt>
    <dgm:pt modelId="{88F9132A-C0AF-4C8B-B508-B9A9CF7876E9}" type="pres">
      <dgm:prSet presAssocID="{8B7B88EE-3327-4AD0-9955-410FEFFB5D50}" presName="sibTrans" presStyleLbl="sibTrans2D1" presStyleIdx="6" presStyleCnt="9"/>
      <dgm:spPr/>
    </dgm:pt>
    <dgm:pt modelId="{6D08C267-5F8C-4C7F-9069-8F068D210428}" type="pres">
      <dgm:prSet presAssocID="{4E56BA92-4081-4C0E-9C2D-0F160F6B5D56}" presName="node" presStyleLbl="node1" presStyleIdx="7" presStyleCnt="9" custScaleX="135529">
        <dgm:presLayoutVars>
          <dgm:bulletEnabled val="1"/>
        </dgm:presLayoutVars>
      </dgm:prSet>
      <dgm:spPr/>
    </dgm:pt>
    <dgm:pt modelId="{DF313252-335C-4908-B46E-B1FE26ADC387}" type="pres">
      <dgm:prSet presAssocID="{4E56BA92-4081-4C0E-9C2D-0F160F6B5D56}" presName="dummy" presStyleCnt="0"/>
      <dgm:spPr/>
    </dgm:pt>
    <dgm:pt modelId="{18DD60A2-DCAB-4BDF-A2DB-DE1B7E469AA2}" type="pres">
      <dgm:prSet presAssocID="{600B475D-0343-4802-9D31-4488FE39607A}" presName="sibTrans" presStyleLbl="sibTrans2D1" presStyleIdx="7" presStyleCnt="9"/>
      <dgm:spPr/>
    </dgm:pt>
    <dgm:pt modelId="{48EED479-CDC7-4961-9E3C-60131D257234}" type="pres">
      <dgm:prSet presAssocID="{B3424B09-7EB2-48E3-917F-CC15A069E243}" presName="node" presStyleLbl="node1" presStyleIdx="8" presStyleCnt="9" custScaleX="139076">
        <dgm:presLayoutVars>
          <dgm:bulletEnabled val="1"/>
        </dgm:presLayoutVars>
      </dgm:prSet>
      <dgm:spPr/>
    </dgm:pt>
    <dgm:pt modelId="{616779F0-6A99-4904-8AA0-61F4838C7FE0}" type="pres">
      <dgm:prSet presAssocID="{B3424B09-7EB2-48E3-917F-CC15A069E243}" presName="dummy" presStyleCnt="0"/>
      <dgm:spPr/>
    </dgm:pt>
    <dgm:pt modelId="{924CE64F-CEF0-4C62-9CAF-59C086275326}" type="pres">
      <dgm:prSet presAssocID="{5F40B3CE-6FED-4EA0-92FD-BC53A2BA705A}" presName="sibTrans" presStyleLbl="sibTrans2D1" presStyleIdx="8" presStyleCnt="9"/>
      <dgm:spPr/>
    </dgm:pt>
  </dgm:ptLst>
  <dgm:cxnLst>
    <dgm:cxn modelId="{2F0DDF02-2029-454F-AF38-D40CE18DF291}" type="presOf" srcId="{B3424B09-7EB2-48E3-917F-CC15A069E243}" destId="{48EED479-CDC7-4961-9E3C-60131D257234}" srcOrd="0" destOrd="0" presId="urn:microsoft.com/office/officeart/2005/8/layout/radial6"/>
    <dgm:cxn modelId="{58189106-E4AA-40ED-82DF-F2106C91F5FB}" type="presOf" srcId="{69BCD208-59CD-4CA3-B30F-C57E0215C96C}" destId="{B68341CB-BBBC-455D-906A-6258E50BE1D7}" srcOrd="0" destOrd="0" presId="urn:microsoft.com/office/officeart/2005/8/layout/radial6"/>
    <dgm:cxn modelId="{4B22710D-62DD-4D90-9816-FF1B99998989}" type="presOf" srcId="{60105E4E-0A50-4626-94FD-C1BB153C4D68}" destId="{ADDD0C50-8905-4434-A707-9DBE52BA49DC}" srcOrd="0" destOrd="0" presId="urn:microsoft.com/office/officeart/2005/8/layout/radial6"/>
    <dgm:cxn modelId="{EC2B3117-5C6F-4CDB-B136-9C5566F19BB7}" type="presOf" srcId="{2BA6FF39-83A5-4B17-B1DE-B3CE4A931FED}" destId="{73E79B46-1062-47BF-9D09-65EF5E8E850A}" srcOrd="0" destOrd="0" presId="urn:microsoft.com/office/officeart/2005/8/layout/radial6"/>
    <dgm:cxn modelId="{1875791A-8ED6-48E7-B83D-0518B6BBC450}" type="presOf" srcId="{809C0BE7-9754-4879-8B9C-2F2701A5C862}" destId="{9939C64A-B937-4554-B884-EAF6D60422B9}" srcOrd="0" destOrd="0" presId="urn:microsoft.com/office/officeart/2005/8/layout/radial6"/>
    <dgm:cxn modelId="{4D4B391E-163B-4562-AEA2-8DAF67C5C520}" type="presOf" srcId="{A6E478A7-D122-44C7-BC69-B0C94A6888C4}" destId="{31C52368-FE3B-4877-9CBA-5C941A3BAE9D}" srcOrd="0" destOrd="0" presId="urn:microsoft.com/office/officeart/2005/8/layout/radial6"/>
    <dgm:cxn modelId="{628FDF28-DFD4-4567-8404-9671F3879516}" srcId="{F333F20C-9874-4DB7-8E00-36D6B46BC90C}" destId="{3F86D111-78AF-4A46-A547-EE4FC97C0407}" srcOrd="1" destOrd="0" parTransId="{D4E695E3-D48A-4A8A-BF9C-1F75342C86E6}" sibTransId="{809C0BE7-9754-4879-8B9C-2F2701A5C862}"/>
    <dgm:cxn modelId="{A822402E-5C76-4162-ADEF-565473539E09}" srcId="{F333F20C-9874-4DB7-8E00-36D6B46BC90C}" destId="{4E56BA92-4081-4C0E-9C2D-0F160F6B5D56}" srcOrd="7" destOrd="0" parTransId="{7B02B452-0E12-4383-B9C6-D9F730B30931}" sibTransId="{600B475D-0343-4802-9D31-4488FE39607A}"/>
    <dgm:cxn modelId="{A3939530-E701-4F6E-9D27-79FFCC408520}" type="presOf" srcId="{C3A1B834-D8B4-455A-BB50-6DD07A128EC6}" destId="{BE7C140E-D681-4372-B7ED-DD57929B2362}" srcOrd="0" destOrd="0" presId="urn:microsoft.com/office/officeart/2005/8/layout/radial6"/>
    <dgm:cxn modelId="{C50D6534-16EE-499F-88BF-EFF64454E617}" srcId="{F333F20C-9874-4DB7-8E00-36D6B46BC90C}" destId="{C3A1B834-D8B4-455A-BB50-6DD07A128EC6}" srcOrd="6" destOrd="0" parTransId="{BEFF4547-8D01-418F-B0BA-64FF522EE34E}" sibTransId="{8B7B88EE-3327-4AD0-9955-410FEFFB5D50}"/>
    <dgm:cxn modelId="{D0615B37-C660-4C78-A157-0D018146567E}" srcId="{F333F20C-9874-4DB7-8E00-36D6B46BC90C}" destId="{E63EF51D-09CC-453A-B436-3785BF5471D3}" srcOrd="4" destOrd="0" parTransId="{9482379E-7BEA-43CE-86A6-67AE32DC7342}" sibTransId="{69BCD208-59CD-4CA3-B30F-C57E0215C96C}"/>
    <dgm:cxn modelId="{2589BF3B-C34B-4493-8D94-371B5ECF3ADC}" type="presOf" srcId="{5F40B3CE-6FED-4EA0-92FD-BC53A2BA705A}" destId="{924CE64F-CEF0-4C62-9CAF-59C086275326}" srcOrd="0" destOrd="0" presId="urn:microsoft.com/office/officeart/2005/8/layout/radial6"/>
    <dgm:cxn modelId="{15937E3C-39FB-4C48-8A99-DD435CAB19AA}" type="presOf" srcId="{3925F4EE-EAC5-4EDA-A7DC-4F36EF088D59}" destId="{F994857A-0E36-4522-A815-1CF4F9C6E435}" srcOrd="0" destOrd="0" presId="urn:microsoft.com/office/officeart/2005/8/layout/radial6"/>
    <dgm:cxn modelId="{ED4FA961-78F4-4DA1-B299-B2856B6A8D2F}" srcId="{F333F20C-9874-4DB7-8E00-36D6B46BC90C}" destId="{B3424B09-7EB2-48E3-917F-CC15A069E243}" srcOrd="8" destOrd="0" parTransId="{AFA2D913-F0F4-4C8A-986B-8D4A0CBE3BD7}" sibTransId="{5F40B3CE-6FED-4EA0-92FD-BC53A2BA705A}"/>
    <dgm:cxn modelId="{26188E42-614A-40B1-A8F8-F930921D75D4}" srcId="{F333F20C-9874-4DB7-8E00-36D6B46BC90C}" destId="{059856E1-F9FA-4811-AFE2-037CB7D425E0}" srcOrd="0" destOrd="0" parTransId="{8F034485-5953-463E-8351-A4B4EEE46549}" sibTransId="{60105E4E-0A50-4626-94FD-C1BB153C4D68}"/>
    <dgm:cxn modelId="{0A91F956-8B09-4287-9067-7D220FBC7F99}" type="presOf" srcId="{4E56BA92-4081-4C0E-9C2D-0F160F6B5D56}" destId="{6D08C267-5F8C-4C7F-9069-8F068D210428}" srcOrd="0" destOrd="0" presId="urn:microsoft.com/office/officeart/2005/8/layout/radial6"/>
    <dgm:cxn modelId="{D6014357-FA55-4827-8559-23072E61CCB2}" srcId="{03B1C9D3-4493-4A13-8829-99C3A62DBE5A}" destId="{F333F20C-9874-4DB7-8E00-36D6B46BC90C}" srcOrd="0" destOrd="0" parTransId="{D3AD11D7-F626-46BA-91AE-CB246175074E}" sibTransId="{EA417CA5-953F-4C8A-A963-DB3B994BF4DD}"/>
    <dgm:cxn modelId="{FEE16898-CC20-48CB-B53F-66D83984D595}" srcId="{F333F20C-9874-4DB7-8E00-36D6B46BC90C}" destId="{A6E478A7-D122-44C7-BC69-B0C94A6888C4}" srcOrd="5" destOrd="0" parTransId="{7351B6BF-D51F-4EED-886C-00BEFEF109A4}" sibTransId="{2BA6FF39-83A5-4B17-B1DE-B3CE4A931FED}"/>
    <dgm:cxn modelId="{4461F4A0-5944-4548-8E09-E90037E0756F}" type="presOf" srcId="{03B1C9D3-4493-4A13-8829-99C3A62DBE5A}" destId="{237C93E4-9801-43B6-B5F1-19E33D734067}" srcOrd="0" destOrd="0" presId="urn:microsoft.com/office/officeart/2005/8/layout/radial6"/>
    <dgm:cxn modelId="{E41CACA2-741A-4AF4-A2DB-0877747076A0}" type="presOf" srcId="{8B7B88EE-3327-4AD0-9955-410FEFFB5D50}" destId="{88F9132A-C0AF-4C8B-B508-B9A9CF7876E9}" srcOrd="0" destOrd="0" presId="urn:microsoft.com/office/officeart/2005/8/layout/radial6"/>
    <dgm:cxn modelId="{66624DA9-598C-484A-9E07-BDD5A1F166F9}" type="presOf" srcId="{F333F20C-9874-4DB7-8E00-36D6B46BC90C}" destId="{54DC8683-74C0-40B7-BC47-200F93251AEC}" srcOrd="0" destOrd="0" presId="urn:microsoft.com/office/officeart/2005/8/layout/radial6"/>
    <dgm:cxn modelId="{355A32AB-7003-42DA-839D-8BEFEFE7024D}" srcId="{F333F20C-9874-4DB7-8E00-36D6B46BC90C}" destId="{28BAC8A9-2DB3-4DAE-8511-11865DFD396B}" srcOrd="3" destOrd="0" parTransId="{1D0D3A56-E037-40D7-BBD5-D5499B54A143}" sibTransId="{3925F4EE-EAC5-4EDA-A7DC-4F36EF088D59}"/>
    <dgm:cxn modelId="{30FA8CAD-FED5-4BD4-9305-05307AD08769}" type="presOf" srcId="{3F86D111-78AF-4A46-A547-EE4FC97C0407}" destId="{B5FC7020-A1EC-4AC1-AAEA-FC1DD8E04506}" srcOrd="0" destOrd="0" presId="urn:microsoft.com/office/officeart/2005/8/layout/radial6"/>
    <dgm:cxn modelId="{FBE20AB1-3EBF-43E2-B058-D224E2FE3B17}" type="presOf" srcId="{E63EF51D-09CC-453A-B436-3785BF5471D3}" destId="{D1ABD9E5-DDD1-4D09-8A52-ED3ABDD46B51}" srcOrd="0" destOrd="0" presId="urn:microsoft.com/office/officeart/2005/8/layout/radial6"/>
    <dgm:cxn modelId="{A06088B7-9DB2-4014-8EF6-95F28484D079}" type="presOf" srcId="{059856E1-F9FA-4811-AFE2-037CB7D425E0}" destId="{24457458-7D1E-407B-8E63-C1578EBC9AAA}" srcOrd="0" destOrd="0" presId="urn:microsoft.com/office/officeart/2005/8/layout/radial6"/>
    <dgm:cxn modelId="{C730A0C5-3F1B-40D8-A2C2-B3BE6D97D0BB}" srcId="{F333F20C-9874-4DB7-8E00-36D6B46BC90C}" destId="{BE6D061A-8E4C-4977-A01B-5C4CE3D8B549}" srcOrd="2" destOrd="0" parTransId="{0203A6D8-3B8E-47D9-864C-8AB221525DA7}" sibTransId="{7BA86117-8860-4A07-8EF3-E0FEC28B8D9B}"/>
    <dgm:cxn modelId="{B32883D6-B18D-40EC-BBBE-B9EF567F4E6D}" type="presOf" srcId="{7BA86117-8860-4A07-8EF3-E0FEC28B8D9B}" destId="{080D753C-5F88-47FC-810A-4079DA1CF9CE}" srcOrd="0" destOrd="0" presId="urn:microsoft.com/office/officeart/2005/8/layout/radial6"/>
    <dgm:cxn modelId="{06696CEF-739F-4819-AD98-3444A7290587}" type="presOf" srcId="{BE6D061A-8E4C-4977-A01B-5C4CE3D8B549}" destId="{450FD4FF-0836-4B55-8837-9D4AB81EE6DF}" srcOrd="0" destOrd="0" presId="urn:microsoft.com/office/officeart/2005/8/layout/radial6"/>
    <dgm:cxn modelId="{B1C9CAF6-31C7-4D9D-8AC2-81C38310DDE4}" type="presOf" srcId="{28BAC8A9-2DB3-4DAE-8511-11865DFD396B}" destId="{F1BA1C85-6A00-4A73-8A50-A09B53555575}" srcOrd="0" destOrd="0" presId="urn:microsoft.com/office/officeart/2005/8/layout/radial6"/>
    <dgm:cxn modelId="{03D535FC-62BF-4FB4-8149-146A9B6859E1}" type="presOf" srcId="{600B475D-0343-4802-9D31-4488FE39607A}" destId="{18DD60A2-DCAB-4BDF-A2DB-DE1B7E469AA2}" srcOrd="0" destOrd="0" presId="urn:microsoft.com/office/officeart/2005/8/layout/radial6"/>
    <dgm:cxn modelId="{28C85AC2-61F2-4549-B247-DF7300A7AB88}" type="presParOf" srcId="{237C93E4-9801-43B6-B5F1-19E33D734067}" destId="{54DC8683-74C0-40B7-BC47-200F93251AEC}" srcOrd="0" destOrd="0" presId="urn:microsoft.com/office/officeart/2005/8/layout/radial6"/>
    <dgm:cxn modelId="{32D96216-9752-4549-A031-B871F68748FF}" type="presParOf" srcId="{237C93E4-9801-43B6-B5F1-19E33D734067}" destId="{24457458-7D1E-407B-8E63-C1578EBC9AAA}" srcOrd="1" destOrd="0" presId="urn:microsoft.com/office/officeart/2005/8/layout/radial6"/>
    <dgm:cxn modelId="{5DAA291A-A676-4901-9C79-B756B99899D3}" type="presParOf" srcId="{237C93E4-9801-43B6-B5F1-19E33D734067}" destId="{3E9AFCA1-4D98-414F-9AEB-F5814432997C}" srcOrd="2" destOrd="0" presId="urn:microsoft.com/office/officeart/2005/8/layout/radial6"/>
    <dgm:cxn modelId="{2CD3CEC9-AD63-4021-8189-B1F18995442F}" type="presParOf" srcId="{237C93E4-9801-43B6-B5F1-19E33D734067}" destId="{ADDD0C50-8905-4434-A707-9DBE52BA49DC}" srcOrd="3" destOrd="0" presId="urn:microsoft.com/office/officeart/2005/8/layout/radial6"/>
    <dgm:cxn modelId="{93BB1538-0D90-4504-8787-7B50125A595F}" type="presParOf" srcId="{237C93E4-9801-43B6-B5F1-19E33D734067}" destId="{B5FC7020-A1EC-4AC1-AAEA-FC1DD8E04506}" srcOrd="4" destOrd="0" presId="urn:microsoft.com/office/officeart/2005/8/layout/radial6"/>
    <dgm:cxn modelId="{B808FE3B-EE7F-4D4B-B2D4-40D9D8F78A38}" type="presParOf" srcId="{237C93E4-9801-43B6-B5F1-19E33D734067}" destId="{BB2582FE-7FBA-47B5-8D05-A474D8D750E2}" srcOrd="5" destOrd="0" presId="urn:microsoft.com/office/officeart/2005/8/layout/radial6"/>
    <dgm:cxn modelId="{F724C31D-321E-4E3A-B9A4-7FB8B4EFFADE}" type="presParOf" srcId="{237C93E4-9801-43B6-B5F1-19E33D734067}" destId="{9939C64A-B937-4554-B884-EAF6D60422B9}" srcOrd="6" destOrd="0" presId="urn:microsoft.com/office/officeart/2005/8/layout/radial6"/>
    <dgm:cxn modelId="{368490FB-A018-4E5C-B01B-D9BF9FC38BF5}" type="presParOf" srcId="{237C93E4-9801-43B6-B5F1-19E33D734067}" destId="{450FD4FF-0836-4B55-8837-9D4AB81EE6DF}" srcOrd="7" destOrd="0" presId="urn:microsoft.com/office/officeart/2005/8/layout/radial6"/>
    <dgm:cxn modelId="{F4BF0317-56EF-4508-82EF-CDE015AAF953}" type="presParOf" srcId="{237C93E4-9801-43B6-B5F1-19E33D734067}" destId="{6AADFBE4-AC8A-463C-96C9-B98E64DBCCB3}" srcOrd="8" destOrd="0" presId="urn:microsoft.com/office/officeart/2005/8/layout/radial6"/>
    <dgm:cxn modelId="{09DEA9F6-EE90-41E8-93ED-A2B3B9F265E2}" type="presParOf" srcId="{237C93E4-9801-43B6-B5F1-19E33D734067}" destId="{080D753C-5F88-47FC-810A-4079DA1CF9CE}" srcOrd="9" destOrd="0" presId="urn:microsoft.com/office/officeart/2005/8/layout/radial6"/>
    <dgm:cxn modelId="{CB663049-8AA4-455A-8731-8A78AFAB7B7D}" type="presParOf" srcId="{237C93E4-9801-43B6-B5F1-19E33D734067}" destId="{F1BA1C85-6A00-4A73-8A50-A09B53555575}" srcOrd="10" destOrd="0" presId="urn:microsoft.com/office/officeart/2005/8/layout/radial6"/>
    <dgm:cxn modelId="{0402F598-73FB-4B0F-A519-D52DDCF04CD5}" type="presParOf" srcId="{237C93E4-9801-43B6-B5F1-19E33D734067}" destId="{6D30809C-B632-4871-92E0-18DC7391D37C}" srcOrd="11" destOrd="0" presId="urn:microsoft.com/office/officeart/2005/8/layout/radial6"/>
    <dgm:cxn modelId="{3511AC98-498F-4B9B-8B9A-859E29BC4D65}" type="presParOf" srcId="{237C93E4-9801-43B6-B5F1-19E33D734067}" destId="{F994857A-0E36-4522-A815-1CF4F9C6E435}" srcOrd="12" destOrd="0" presId="urn:microsoft.com/office/officeart/2005/8/layout/radial6"/>
    <dgm:cxn modelId="{DD6D6EAA-2F0B-4F62-A647-8C4E86EC6FA6}" type="presParOf" srcId="{237C93E4-9801-43B6-B5F1-19E33D734067}" destId="{D1ABD9E5-DDD1-4D09-8A52-ED3ABDD46B51}" srcOrd="13" destOrd="0" presId="urn:microsoft.com/office/officeart/2005/8/layout/radial6"/>
    <dgm:cxn modelId="{CD0F0485-6DC3-449D-97D9-2E9738919D79}" type="presParOf" srcId="{237C93E4-9801-43B6-B5F1-19E33D734067}" destId="{5444537D-C892-4761-A776-5E6FADD918C6}" srcOrd="14" destOrd="0" presId="urn:microsoft.com/office/officeart/2005/8/layout/radial6"/>
    <dgm:cxn modelId="{C4FCA61D-66F6-4883-9145-49375C94DF0F}" type="presParOf" srcId="{237C93E4-9801-43B6-B5F1-19E33D734067}" destId="{B68341CB-BBBC-455D-906A-6258E50BE1D7}" srcOrd="15" destOrd="0" presId="urn:microsoft.com/office/officeart/2005/8/layout/radial6"/>
    <dgm:cxn modelId="{ABEADB75-D3F1-4232-A32A-BDE06DB769BD}" type="presParOf" srcId="{237C93E4-9801-43B6-B5F1-19E33D734067}" destId="{31C52368-FE3B-4877-9CBA-5C941A3BAE9D}" srcOrd="16" destOrd="0" presId="urn:microsoft.com/office/officeart/2005/8/layout/radial6"/>
    <dgm:cxn modelId="{61703350-C7AE-450E-A31E-7383627FDF1D}" type="presParOf" srcId="{237C93E4-9801-43B6-B5F1-19E33D734067}" destId="{E718E657-4318-4A4C-9675-03ABD5B83A27}" srcOrd="17" destOrd="0" presId="urn:microsoft.com/office/officeart/2005/8/layout/radial6"/>
    <dgm:cxn modelId="{3CC494AF-FE28-46A2-A61D-9E960DA4BEDC}" type="presParOf" srcId="{237C93E4-9801-43B6-B5F1-19E33D734067}" destId="{73E79B46-1062-47BF-9D09-65EF5E8E850A}" srcOrd="18" destOrd="0" presId="urn:microsoft.com/office/officeart/2005/8/layout/radial6"/>
    <dgm:cxn modelId="{A3A76171-889B-4A6C-95D2-C6E1E4E3A6A3}" type="presParOf" srcId="{237C93E4-9801-43B6-B5F1-19E33D734067}" destId="{BE7C140E-D681-4372-B7ED-DD57929B2362}" srcOrd="19" destOrd="0" presId="urn:microsoft.com/office/officeart/2005/8/layout/radial6"/>
    <dgm:cxn modelId="{AF733206-8EA6-4AFB-8E86-73EE182B23ED}" type="presParOf" srcId="{237C93E4-9801-43B6-B5F1-19E33D734067}" destId="{63AEBA68-7387-4E48-BD05-AF0984332CDE}" srcOrd="20" destOrd="0" presId="urn:microsoft.com/office/officeart/2005/8/layout/radial6"/>
    <dgm:cxn modelId="{408BAE2B-0088-4444-B68E-8B7C18D205A8}" type="presParOf" srcId="{237C93E4-9801-43B6-B5F1-19E33D734067}" destId="{88F9132A-C0AF-4C8B-B508-B9A9CF7876E9}" srcOrd="21" destOrd="0" presId="urn:microsoft.com/office/officeart/2005/8/layout/radial6"/>
    <dgm:cxn modelId="{5249EE97-72A0-42E6-BBA0-E1A6EF33B6FA}" type="presParOf" srcId="{237C93E4-9801-43B6-B5F1-19E33D734067}" destId="{6D08C267-5F8C-4C7F-9069-8F068D210428}" srcOrd="22" destOrd="0" presId="urn:microsoft.com/office/officeart/2005/8/layout/radial6"/>
    <dgm:cxn modelId="{1C4FD23C-D2D8-475C-8BC5-20F3C694AB86}" type="presParOf" srcId="{237C93E4-9801-43B6-B5F1-19E33D734067}" destId="{DF313252-335C-4908-B46E-B1FE26ADC387}" srcOrd="23" destOrd="0" presId="urn:microsoft.com/office/officeart/2005/8/layout/radial6"/>
    <dgm:cxn modelId="{EE3954A2-0E20-49FC-BDC0-C463F681864C}" type="presParOf" srcId="{237C93E4-9801-43B6-B5F1-19E33D734067}" destId="{18DD60A2-DCAB-4BDF-A2DB-DE1B7E469AA2}" srcOrd="24" destOrd="0" presId="urn:microsoft.com/office/officeart/2005/8/layout/radial6"/>
    <dgm:cxn modelId="{435D33CF-E0F1-4BBF-9EDE-415F4E0B49F0}" type="presParOf" srcId="{237C93E4-9801-43B6-B5F1-19E33D734067}" destId="{48EED479-CDC7-4961-9E3C-60131D257234}" srcOrd="25" destOrd="0" presId="urn:microsoft.com/office/officeart/2005/8/layout/radial6"/>
    <dgm:cxn modelId="{1A427259-DC2A-4EA3-9DE8-C3162701475D}" type="presParOf" srcId="{237C93E4-9801-43B6-B5F1-19E33D734067}" destId="{616779F0-6A99-4904-8AA0-61F4838C7FE0}" srcOrd="26" destOrd="0" presId="urn:microsoft.com/office/officeart/2005/8/layout/radial6"/>
    <dgm:cxn modelId="{9EFBB8F3-42DE-464E-A73E-97C656985866}" type="presParOf" srcId="{237C93E4-9801-43B6-B5F1-19E33D734067}" destId="{924CE64F-CEF0-4C62-9CAF-59C086275326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0A4-615D-499E-9AC1-83129450799E}">
      <dsp:nvSpPr>
        <dsp:cNvPr id="0" name=""/>
        <dsp:cNvSpPr/>
      </dsp:nvSpPr>
      <dsp:spPr>
        <a:xfrm rot="5400000">
          <a:off x="342866" y="964490"/>
          <a:ext cx="792162" cy="8192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F6EF-6651-41E5-8BD0-612F30DE2972}">
      <dsp:nvSpPr>
        <dsp:cNvPr id="0" name=""/>
        <dsp:cNvSpPr/>
      </dsp:nvSpPr>
      <dsp:spPr>
        <a:xfrm>
          <a:off x="215630" y="0"/>
          <a:ext cx="2205822" cy="917566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Conocimiento preservado  e innovación promovida en las Entidades del Estado </a:t>
          </a:r>
        </a:p>
      </dsp:txBody>
      <dsp:txXfrm>
        <a:off x="260430" y="44800"/>
        <a:ext cx="2116222" cy="827966"/>
      </dsp:txXfrm>
    </dsp:sp>
    <dsp:sp modelId="{5D226295-92B2-408A-A872-3FD3FE79CFD5}">
      <dsp:nvSpPr>
        <dsp:cNvPr id="0" name=""/>
        <dsp:cNvSpPr/>
      </dsp:nvSpPr>
      <dsp:spPr>
        <a:xfrm>
          <a:off x="1925482" y="256921"/>
          <a:ext cx="1195413" cy="92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E05E-9F7A-4E70-87A0-436A5753779D}">
      <dsp:nvSpPr>
        <dsp:cNvPr id="0" name=""/>
        <dsp:cNvSpPr/>
      </dsp:nvSpPr>
      <dsp:spPr>
        <a:xfrm rot="5400000">
          <a:off x="131151" y="2770333"/>
          <a:ext cx="1321068" cy="9717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60F8-7687-43CF-932F-0D0706A3EC97}">
      <dsp:nvSpPr>
        <dsp:cNvPr id="0" name=""/>
        <dsp:cNvSpPr/>
      </dsp:nvSpPr>
      <dsp:spPr>
        <a:xfrm>
          <a:off x="1161565" y="1063769"/>
          <a:ext cx="2938105" cy="1726470"/>
        </a:xfrm>
        <a:prstGeom prst="roundRect">
          <a:avLst>
            <a:gd name="adj" fmla="val 16670"/>
          </a:avLst>
        </a:prstGeom>
        <a:solidFill>
          <a:srgbClr val="4B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bg1"/>
              </a:solidFill>
              <a:latin typeface="Work Sans" panose="020B0604020202020204" charset="0"/>
            </a:rPr>
            <a:t>- </a:t>
          </a:r>
          <a:r>
            <a:rPr lang="es-ES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Buenas prácticas de la Gestión Pública Colombiana fortalecidas a través del Premio Nacional de Alta Gerencia 2019 y del Banco de Éxitos.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Kit de herramientas para la gestión del conocimiento y la innovación diseñado e implementado.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es-CO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Entidades implementando los ejes de la política de gestión de conocimiento y la innovación</a:t>
          </a:r>
          <a:r>
            <a:rPr lang="es-ES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Estrategia GESCO+I diseñada e implementada al interior de Función Pública.</a:t>
          </a:r>
          <a:endParaRPr lang="es-ES" sz="1000" b="0" i="1" kern="1200" dirty="0">
            <a:solidFill>
              <a:schemeClr val="bg1"/>
            </a:solidFill>
            <a:latin typeface="Work Sans" panose="020B0604020202020204" charset="0"/>
          </a:endParaRPr>
        </a:p>
      </dsp:txBody>
      <dsp:txXfrm>
        <a:off x="1245859" y="1148063"/>
        <a:ext cx="2769517" cy="1557882"/>
      </dsp:txXfrm>
    </dsp:sp>
    <dsp:sp modelId="{C41400E9-2B97-4DC8-B840-A33D1E693807}">
      <dsp:nvSpPr>
        <dsp:cNvPr id="0" name=""/>
        <dsp:cNvSpPr/>
      </dsp:nvSpPr>
      <dsp:spPr>
        <a:xfrm>
          <a:off x="3789288" y="1745186"/>
          <a:ext cx="1195413" cy="92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CCDC-6832-4EDD-8B73-04E1069C7892}">
      <dsp:nvSpPr>
        <dsp:cNvPr id="0" name=""/>
        <dsp:cNvSpPr/>
      </dsp:nvSpPr>
      <dsp:spPr>
        <a:xfrm>
          <a:off x="1632032" y="3212966"/>
          <a:ext cx="2021901" cy="883501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i="1" kern="1200" dirty="0">
              <a:solidFill>
                <a:schemeClr val="tx2"/>
              </a:solidFill>
              <a:latin typeface="Work Sans" panose="020B0604020202020204" charset="0"/>
            </a:rPr>
            <a:t>Porcentaje de implementación de las herramientas del conocimiento en los sectores administrativos:  50%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0" i="1" kern="1200" dirty="0">
            <a:solidFill>
              <a:schemeClr val="tx2"/>
            </a:solidFill>
            <a:latin typeface="Work Sans" panose="020B0604020202020204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i="1" kern="1200" dirty="0">
              <a:solidFill>
                <a:schemeClr val="tx2"/>
              </a:solidFill>
              <a:latin typeface="Work Sans" panose="020B0604020202020204" charset="0"/>
            </a:rPr>
            <a:t>Porcentaje de implementación de espacios de difusión de buenas prácticas : 50% .</a:t>
          </a:r>
        </a:p>
      </dsp:txBody>
      <dsp:txXfrm>
        <a:off x="1675169" y="3256103"/>
        <a:ext cx="1935627" cy="797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0A4-615D-499E-9AC1-83129450799E}">
      <dsp:nvSpPr>
        <dsp:cNvPr id="0" name=""/>
        <dsp:cNvSpPr/>
      </dsp:nvSpPr>
      <dsp:spPr>
        <a:xfrm rot="5400000">
          <a:off x="426426" y="1227113"/>
          <a:ext cx="772023" cy="7984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F6EF-6651-41E5-8BD0-612F30DE2972}">
      <dsp:nvSpPr>
        <dsp:cNvPr id="0" name=""/>
        <dsp:cNvSpPr/>
      </dsp:nvSpPr>
      <dsp:spPr>
        <a:xfrm>
          <a:off x="277144" y="81976"/>
          <a:ext cx="2149742" cy="1121232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Capacidades digitales, tecnológicas y de ciberseguridad fortalecidas para acercarnos a los grupos de valor </a:t>
          </a:r>
        </a:p>
      </dsp:txBody>
      <dsp:txXfrm>
        <a:off x="331888" y="136720"/>
        <a:ext cx="2040254" cy="1011744"/>
      </dsp:txXfrm>
    </dsp:sp>
    <dsp:sp modelId="{5D226295-92B2-408A-A872-3FD3FE79CFD5}">
      <dsp:nvSpPr>
        <dsp:cNvPr id="0" name=""/>
        <dsp:cNvSpPr/>
      </dsp:nvSpPr>
      <dsp:spPr>
        <a:xfrm>
          <a:off x="1876584" y="474893"/>
          <a:ext cx="1165021" cy="9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E05E-9F7A-4E70-87A0-436A5753779D}">
      <dsp:nvSpPr>
        <dsp:cNvPr id="0" name=""/>
        <dsp:cNvSpPr/>
      </dsp:nvSpPr>
      <dsp:spPr>
        <a:xfrm rot="5400000">
          <a:off x="219996" y="2838845"/>
          <a:ext cx="1287482" cy="9470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60F8-7687-43CF-932F-0D0706A3EC97}">
      <dsp:nvSpPr>
        <dsp:cNvPr id="0" name=""/>
        <dsp:cNvSpPr/>
      </dsp:nvSpPr>
      <dsp:spPr>
        <a:xfrm>
          <a:off x="1181089" y="1368194"/>
          <a:ext cx="3183261" cy="1310720"/>
        </a:xfrm>
        <a:prstGeom prst="roundRect">
          <a:avLst>
            <a:gd name="adj" fmla="val 16670"/>
          </a:avLst>
        </a:prstGeom>
        <a:solidFill>
          <a:srgbClr val="4B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- Canales de atención optimizados.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- Estrategia de comunicación para mejorar la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  atención al ciudadano diseñada e implementada.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- Política de Gobierno Digital ejecutada.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- Servicios tecnológicos de apoyo actualizados.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- Servicios ciudadanos digitales actualizados.</a:t>
          </a:r>
        </a:p>
      </dsp:txBody>
      <dsp:txXfrm>
        <a:off x="1245085" y="1432190"/>
        <a:ext cx="3055269" cy="1182728"/>
      </dsp:txXfrm>
    </dsp:sp>
    <dsp:sp modelId="{C41400E9-2B97-4DC8-B840-A33D1E693807}">
      <dsp:nvSpPr>
        <dsp:cNvPr id="0" name=""/>
        <dsp:cNvSpPr/>
      </dsp:nvSpPr>
      <dsp:spPr>
        <a:xfrm>
          <a:off x="3852933" y="1739392"/>
          <a:ext cx="1165021" cy="9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CCDC-6832-4EDD-8B73-04E1069C7892}">
      <dsp:nvSpPr>
        <dsp:cNvPr id="0" name=""/>
        <dsp:cNvSpPr/>
      </dsp:nvSpPr>
      <dsp:spPr>
        <a:xfrm>
          <a:off x="1665609" y="3378035"/>
          <a:ext cx="1691441" cy="686519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Cobertura del uso y consulta de  canales y sistemas de información digitales.</a:t>
          </a:r>
        </a:p>
      </dsp:txBody>
      <dsp:txXfrm>
        <a:off x="1699128" y="3411554"/>
        <a:ext cx="1624403" cy="619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0A4-615D-499E-9AC1-83129450799E}">
      <dsp:nvSpPr>
        <dsp:cNvPr id="0" name=""/>
        <dsp:cNvSpPr/>
      </dsp:nvSpPr>
      <dsp:spPr>
        <a:xfrm rot="5400000">
          <a:off x="556915" y="1029184"/>
          <a:ext cx="769337" cy="7956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F6EF-6651-41E5-8BD0-612F30DE2972}">
      <dsp:nvSpPr>
        <dsp:cNvPr id="0" name=""/>
        <dsp:cNvSpPr/>
      </dsp:nvSpPr>
      <dsp:spPr>
        <a:xfrm>
          <a:off x="209657" y="0"/>
          <a:ext cx="2142264" cy="891128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Empleo público modernizado para una gestión pública eficiente </a:t>
          </a:r>
        </a:p>
      </dsp:txBody>
      <dsp:txXfrm>
        <a:off x="253166" y="43509"/>
        <a:ext cx="2055246" cy="804110"/>
      </dsp:txXfrm>
    </dsp:sp>
    <dsp:sp modelId="{5D226295-92B2-408A-A872-3FD3FE79CFD5}">
      <dsp:nvSpPr>
        <dsp:cNvPr id="0" name=""/>
        <dsp:cNvSpPr/>
      </dsp:nvSpPr>
      <dsp:spPr>
        <a:xfrm>
          <a:off x="1870241" y="315442"/>
          <a:ext cx="1160969" cy="903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E05E-9F7A-4E70-87A0-436A5753779D}">
      <dsp:nvSpPr>
        <dsp:cNvPr id="0" name=""/>
        <dsp:cNvSpPr/>
      </dsp:nvSpPr>
      <dsp:spPr>
        <a:xfrm rot="5400000">
          <a:off x="360152" y="2806335"/>
          <a:ext cx="1283004" cy="9437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60F8-7687-43CF-932F-0D0706A3EC97}">
      <dsp:nvSpPr>
        <dsp:cNvPr id="0" name=""/>
        <dsp:cNvSpPr/>
      </dsp:nvSpPr>
      <dsp:spPr>
        <a:xfrm>
          <a:off x="1316136" y="1055958"/>
          <a:ext cx="3206365" cy="1753731"/>
        </a:xfrm>
        <a:prstGeom prst="roundRect">
          <a:avLst>
            <a:gd name="adj" fmla="val 16670"/>
          </a:avLst>
        </a:prstGeom>
        <a:solidFill>
          <a:srgbClr val="4B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Índice creado.</a:t>
          </a:r>
        </a:p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Índice de productividad pública creado.</a:t>
          </a:r>
        </a:p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-Proyecto de renovación del sindicalismo en Colombia </a:t>
          </a:r>
        </a:p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 diseñado.</a:t>
          </a:r>
          <a:b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Documento con propuesta reglamentaria que frente a la        figura de contrato de prestación de servicios elaborado.</a:t>
          </a:r>
          <a:b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Proyecto SIGEP II en Función pública Desarrollado</a:t>
          </a:r>
          <a:b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Entidades con ETHI (Estrategia de Talento Humano innovadora) implementada según el nivel de madurez.</a:t>
          </a:r>
          <a:b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Procesos meritocráticos adelantados.</a:t>
          </a:r>
          <a:b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</a:b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Reforma Empleo Público, diseñada e implementada gradualmente.</a:t>
          </a:r>
          <a:endParaRPr lang="es-ES" sz="800" b="0" i="1" kern="1200" dirty="0">
            <a:solidFill>
              <a:schemeClr val="bg1"/>
            </a:solidFill>
            <a:latin typeface="Work Sans" panose="020B0604020202020204" charset="0"/>
          </a:endParaRPr>
        </a:p>
      </dsp:txBody>
      <dsp:txXfrm>
        <a:off x="1401762" y="1141584"/>
        <a:ext cx="3035113" cy="1582479"/>
      </dsp:txXfrm>
    </dsp:sp>
    <dsp:sp modelId="{C41400E9-2B97-4DC8-B840-A33D1E693807}">
      <dsp:nvSpPr>
        <dsp:cNvPr id="0" name=""/>
        <dsp:cNvSpPr/>
      </dsp:nvSpPr>
      <dsp:spPr>
        <a:xfrm>
          <a:off x="3856804" y="1799328"/>
          <a:ext cx="1160969" cy="903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CCDC-6832-4EDD-8B73-04E1069C7892}">
      <dsp:nvSpPr>
        <dsp:cNvPr id="0" name=""/>
        <dsp:cNvSpPr/>
      </dsp:nvSpPr>
      <dsp:spPr>
        <a:xfrm>
          <a:off x="2083967" y="3376930"/>
          <a:ext cx="1529507" cy="747059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i="1" kern="1200" dirty="0">
              <a:solidFill>
                <a:schemeClr val="tx2"/>
              </a:solidFill>
            </a:rPr>
            <a:t>% </a:t>
          </a:r>
          <a:r>
            <a:rPr lang="es-ES" sz="900" b="0" i="1" kern="1200" dirty="0">
              <a:solidFill>
                <a:schemeClr val="tx2"/>
              </a:solidFill>
              <a:latin typeface="Work Sans" panose="020B0604020202020204" charset="0"/>
            </a:rPr>
            <a:t>de mejora en la percepción ciudadana sobre el empleo público</a:t>
          </a:r>
        </a:p>
      </dsp:txBody>
      <dsp:txXfrm>
        <a:off x="2120442" y="3413405"/>
        <a:ext cx="1456557" cy="674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0A4-615D-499E-9AC1-83129450799E}">
      <dsp:nvSpPr>
        <dsp:cNvPr id="0" name=""/>
        <dsp:cNvSpPr/>
      </dsp:nvSpPr>
      <dsp:spPr>
        <a:xfrm rot="5400000">
          <a:off x="327818" y="1166886"/>
          <a:ext cx="738456" cy="7637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F6EF-6651-41E5-8BD0-612F30DE2972}">
      <dsp:nvSpPr>
        <dsp:cNvPr id="0" name=""/>
        <dsp:cNvSpPr/>
      </dsp:nvSpPr>
      <dsp:spPr>
        <a:xfrm>
          <a:off x="267156" y="74877"/>
          <a:ext cx="2056275" cy="1072483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Datos e información pública de calidad para la toma de decisiones y uso de la ciudadanía</a:t>
          </a:r>
        </a:p>
      </dsp:txBody>
      <dsp:txXfrm>
        <a:off x="319520" y="127241"/>
        <a:ext cx="1951547" cy="967755"/>
      </dsp:txXfrm>
    </dsp:sp>
    <dsp:sp modelId="{5D226295-92B2-408A-A872-3FD3FE79CFD5}">
      <dsp:nvSpPr>
        <dsp:cNvPr id="0" name=""/>
        <dsp:cNvSpPr/>
      </dsp:nvSpPr>
      <dsp:spPr>
        <a:xfrm>
          <a:off x="1797056" y="450711"/>
          <a:ext cx="1114368" cy="86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E05E-9F7A-4E70-87A0-436A5753779D}">
      <dsp:nvSpPr>
        <dsp:cNvPr id="0" name=""/>
        <dsp:cNvSpPr/>
      </dsp:nvSpPr>
      <dsp:spPr>
        <a:xfrm rot="5400000">
          <a:off x="171128" y="2886205"/>
          <a:ext cx="1231504" cy="9059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60F8-7687-43CF-932F-0D0706A3EC97}">
      <dsp:nvSpPr>
        <dsp:cNvPr id="0" name=""/>
        <dsp:cNvSpPr/>
      </dsp:nvSpPr>
      <dsp:spPr>
        <a:xfrm>
          <a:off x="1151457" y="1331062"/>
          <a:ext cx="3044859" cy="1636619"/>
        </a:xfrm>
        <a:prstGeom prst="roundRect">
          <a:avLst>
            <a:gd name="adj" fmla="val 16670"/>
          </a:avLst>
        </a:prstGeom>
        <a:solidFill>
          <a:srgbClr val="4B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- </a:t>
          </a: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Documento que defina el consenso ético mínimo respecto de la explotación de datos diseñado e implementado.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Creación de un Hub en donde están todas las bases de datos de la entidad.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Sistemas de información internos interoperando.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Plan de sensibilización para el uso y apropiación de los datos - diseñado e implementado.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SIE con criterios de usabilidad y calidad fortalecido.</a:t>
          </a: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.</a:t>
          </a:r>
        </a:p>
      </dsp:txBody>
      <dsp:txXfrm>
        <a:off x="1231365" y="1410970"/>
        <a:ext cx="2885043" cy="1476803"/>
      </dsp:txXfrm>
    </dsp:sp>
    <dsp:sp modelId="{C41400E9-2B97-4DC8-B840-A33D1E693807}">
      <dsp:nvSpPr>
        <dsp:cNvPr id="0" name=""/>
        <dsp:cNvSpPr/>
      </dsp:nvSpPr>
      <dsp:spPr>
        <a:xfrm>
          <a:off x="3687476" y="1851675"/>
          <a:ext cx="1114368" cy="86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CCDC-6832-4EDD-8B73-04E1069C7892}">
      <dsp:nvSpPr>
        <dsp:cNvPr id="0" name=""/>
        <dsp:cNvSpPr/>
      </dsp:nvSpPr>
      <dsp:spPr>
        <a:xfrm>
          <a:off x="1527530" y="3479389"/>
          <a:ext cx="2220847" cy="656670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tx2"/>
              </a:solidFill>
              <a:latin typeface="Work Sans" panose="020B0604020202020204" charset="0"/>
            </a:rPr>
            <a:t>Información actualizada al 100% en la rama ejecutiva del orden nacional (2020) y del orden territorial (2022)</a:t>
          </a:r>
        </a:p>
      </dsp:txBody>
      <dsp:txXfrm>
        <a:off x="1559592" y="3511451"/>
        <a:ext cx="2156723" cy="592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0A4-615D-499E-9AC1-83129450799E}">
      <dsp:nvSpPr>
        <dsp:cNvPr id="0" name=""/>
        <dsp:cNvSpPr/>
      </dsp:nvSpPr>
      <dsp:spPr>
        <a:xfrm rot="5400000">
          <a:off x="289391" y="1451007"/>
          <a:ext cx="840862" cy="6799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F6EF-6651-41E5-8BD0-612F30DE2972}">
      <dsp:nvSpPr>
        <dsp:cNvPr id="0" name=""/>
        <dsp:cNvSpPr/>
      </dsp:nvSpPr>
      <dsp:spPr>
        <a:xfrm>
          <a:off x="333970" y="504479"/>
          <a:ext cx="1551938" cy="645567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Entidades ágiles y efectivas para mejorar la relación con el ciudadano</a:t>
          </a:r>
        </a:p>
      </dsp:txBody>
      <dsp:txXfrm>
        <a:off x="365490" y="535999"/>
        <a:ext cx="1488898" cy="582527"/>
      </dsp:txXfrm>
    </dsp:sp>
    <dsp:sp modelId="{5D226295-92B2-408A-A872-3FD3FE79CFD5}">
      <dsp:nvSpPr>
        <dsp:cNvPr id="0" name=""/>
        <dsp:cNvSpPr/>
      </dsp:nvSpPr>
      <dsp:spPr>
        <a:xfrm>
          <a:off x="1354713" y="855887"/>
          <a:ext cx="841050" cy="654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E05E-9F7A-4E70-87A0-436A5753779D}">
      <dsp:nvSpPr>
        <dsp:cNvPr id="0" name=""/>
        <dsp:cNvSpPr/>
      </dsp:nvSpPr>
      <dsp:spPr>
        <a:xfrm rot="5400000">
          <a:off x="346295" y="2830535"/>
          <a:ext cx="929456" cy="8663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60F8-7687-43CF-932F-0D0706A3EC97}">
      <dsp:nvSpPr>
        <dsp:cNvPr id="0" name=""/>
        <dsp:cNvSpPr/>
      </dsp:nvSpPr>
      <dsp:spPr>
        <a:xfrm>
          <a:off x="1120512" y="1564089"/>
          <a:ext cx="2322813" cy="814569"/>
        </a:xfrm>
        <a:prstGeom prst="roundRect">
          <a:avLst>
            <a:gd name="adj" fmla="val 16670"/>
          </a:avLst>
        </a:prstGeom>
        <a:solidFill>
          <a:srgbClr val="4B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</a:t>
          </a:r>
          <a:r>
            <a:rPr lang="es-ES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Acciones de racionalización de trámites de alto impacto adelantadas</a:t>
          </a:r>
          <a:br>
            <a:rPr lang="es-ES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es-ES" sz="1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-Diagnóstico de trámites doing business elaborado y actualizado</a:t>
          </a:r>
        </a:p>
      </dsp:txBody>
      <dsp:txXfrm>
        <a:off x="1160283" y="1603860"/>
        <a:ext cx="2243271" cy="735027"/>
      </dsp:txXfrm>
    </dsp:sp>
    <dsp:sp modelId="{C41400E9-2B97-4DC8-B840-A33D1E693807}">
      <dsp:nvSpPr>
        <dsp:cNvPr id="0" name=""/>
        <dsp:cNvSpPr/>
      </dsp:nvSpPr>
      <dsp:spPr>
        <a:xfrm>
          <a:off x="2793854" y="1844683"/>
          <a:ext cx="841050" cy="654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CCDC-6832-4EDD-8B73-04E1069C7892}">
      <dsp:nvSpPr>
        <dsp:cNvPr id="0" name=""/>
        <dsp:cNvSpPr/>
      </dsp:nvSpPr>
      <dsp:spPr>
        <a:xfrm>
          <a:off x="1517384" y="3282541"/>
          <a:ext cx="1829680" cy="541198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tx2"/>
              </a:solidFill>
              <a:latin typeface="Work Sans" panose="020B0604020202020204" charset="0"/>
            </a:rPr>
            <a:t>400 Acciones de racionalización de trámites (2020)</a:t>
          </a:r>
        </a:p>
      </dsp:txBody>
      <dsp:txXfrm>
        <a:off x="1543808" y="3308965"/>
        <a:ext cx="1776832" cy="488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0A4-615D-499E-9AC1-83129450799E}">
      <dsp:nvSpPr>
        <dsp:cNvPr id="0" name=""/>
        <dsp:cNvSpPr/>
      </dsp:nvSpPr>
      <dsp:spPr>
        <a:xfrm rot="5400000">
          <a:off x="363603" y="821394"/>
          <a:ext cx="755911" cy="7817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F6EF-6651-41E5-8BD0-612F30DE2972}">
      <dsp:nvSpPr>
        <dsp:cNvPr id="0" name=""/>
        <dsp:cNvSpPr/>
      </dsp:nvSpPr>
      <dsp:spPr>
        <a:xfrm>
          <a:off x="273282" y="38559"/>
          <a:ext cx="2104878" cy="727401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Entidades del Estado con mejores capacidades desarrolladas de cara al ciudadano </a:t>
          </a:r>
        </a:p>
      </dsp:txBody>
      <dsp:txXfrm>
        <a:off x="308797" y="74074"/>
        <a:ext cx="2033848" cy="656371"/>
      </dsp:txXfrm>
    </dsp:sp>
    <dsp:sp modelId="{5D226295-92B2-408A-A872-3FD3FE79CFD5}">
      <dsp:nvSpPr>
        <dsp:cNvPr id="0" name=""/>
        <dsp:cNvSpPr/>
      </dsp:nvSpPr>
      <dsp:spPr>
        <a:xfrm>
          <a:off x="1839343" y="207947"/>
          <a:ext cx="1140708" cy="88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E05E-9F7A-4E70-87A0-436A5753779D}">
      <dsp:nvSpPr>
        <dsp:cNvPr id="0" name=""/>
        <dsp:cNvSpPr/>
      </dsp:nvSpPr>
      <dsp:spPr>
        <a:xfrm rot="5400000">
          <a:off x="275063" y="3041340"/>
          <a:ext cx="1260613" cy="9273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60F8-7687-43CF-932F-0D0706A3EC97}">
      <dsp:nvSpPr>
        <dsp:cNvPr id="0" name=""/>
        <dsp:cNvSpPr/>
      </dsp:nvSpPr>
      <dsp:spPr>
        <a:xfrm>
          <a:off x="1132452" y="975281"/>
          <a:ext cx="3318619" cy="2445279"/>
        </a:xfrm>
        <a:prstGeom prst="roundRect">
          <a:avLst>
            <a:gd name="adj" fmla="val 16670"/>
          </a:avLst>
        </a:prstGeom>
        <a:solidFill>
          <a:srgbClr val="4B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- </a:t>
          </a: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Asesoría integral orientada a mejorar la gestión y el desempeño de las entidades territoriales a través de la implementación de MIPG, ejecutada.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Entidades territoriales con pedagogía de ODS</a:t>
          </a:r>
          <a:endParaRPr lang="es-ES" sz="800" i="1" kern="1200" dirty="0">
            <a:solidFill>
              <a:prstClr val="white"/>
            </a:solidFill>
            <a:latin typeface="Work Sans" panose="020B0604020202020204" charset="0"/>
            <a:ea typeface="+mn-ea"/>
            <a:cs typeface="+mn-cs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Municipios priorizados con asistencia en control interno.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Estrategia territorial del sector Función Pública implementada.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Políticas públicas a cargo del departamento evaluadas.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Desempeño de las entidades públicas del orden nacional fortalecidas.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Política de fortalecimiento organizacional del Estado actualizada.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Herramienta de seguimiento de la política de desarrollo organizacional del Estado.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Herramientas diseñadas.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Documento de investigación en temas de las políticas de gestión y desempeño orientado a mejorar la gestión pública </a:t>
          </a:r>
          <a:endParaRPr lang="es-ES" sz="800" b="0" i="1" kern="1200" dirty="0">
            <a:solidFill>
              <a:schemeClr val="bg1"/>
            </a:solidFill>
            <a:latin typeface="Work Sans" panose="020B0604020202020204" charset="0"/>
          </a:endParaRPr>
        </a:p>
      </dsp:txBody>
      <dsp:txXfrm>
        <a:off x="1251842" y="1094671"/>
        <a:ext cx="3079839" cy="2206499"/>
      </dsp:txXfrm>
    </dsp:sp>
    <dsp:sp modelId="{C41400E9-2B97-4DC8-B840-A33D1E693807}">
      <dsp:nvSpPr>
        <dsp:cNvPr id="0" name=""/>
        <dsp:cNvSpPr/>
      </dsp:nvSpPr>
      <dsp:spPr>
        <a:xfrm>
          <a:off x="3875341" y="2027013"/>
          <a:ext cx="1140708" cy="88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CCDC-6832-4EDD-8B73-04E1069C7892}">
      <dsp:nvSpPr>
        <dsp:cNvPr id="0" name=""/>
        <dsp:cNvSpPr/>
      </dsp:nvSpPr>
      <dsp:spPr>
        <a:xfrm>
          <a:off x="1625603" y="3792060"/>
          <a:ext cx="1969320" cy="531537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tx2"/>
              </a:solidFill>
              <a:latin typeface="Work Sans" panose="020B0604020202020204" charset="0"/>
            </a:rPr>
            <a:t>Índice de productividad del sector público en Colombia diseñado y con mediciones progresivas </a:t>
          </a:r>
        </a:p>
      </dsp:txBody>
      <dsp:txXfrm>
        <a:off x="1651555" y="3818012"/>
        <a:ext cx="1917416" cy="479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0A4-615D-499E-9AC1-83129450799E}">
      <dsp:nvSpPr>
        <dsp:cNvPr id="0" name=""/>
        <dsp:cNvSpPr/>
      </dsp:nvSpPr>
      <dsp:spPr>
        <a:xfrm rot="5400000">
          <a:off x="92425" y="978196"/>
          <a:ext cx="1299758" cy="9903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F6EF-6651-41E5-8BD0-612F30DE2972}">
      <dsp:nvSpPr>
        <dsp:cNvPr id="0" name=""/>
        <dsp:cNvSpPr/>
      </dsp:nvSpPr>
      <dsp:spPr>
        <a:xfrm>
          <a:off x="80999" y="50190"/>
          <a:ext cx="1738928" cy="723350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Gestión pública colombiana reconocida internacionalmente y alianzas establecidas.</a:t>
          </a:r>
        </a:p>
      </dsp:txBody>
      <dsp:txXfrm>
        <a:off x="116316" y="85507"/>
        <a:ext cx="1668294" cy="652716"/>
      </dsp:txXfrm>
    </dsp:sp>
    <dsp:sp modelId="{5D226295-92B2-408A-A872-3FD3FE79CFD5}">
      <dsp:nvSpPr>
        <dsp:cNvPr id="0" name=""/>
        <dsp:cNvSpPr/>
      </dsp:nvSpPr>
      <dsp:spPr>
        <a:xfrm>
          <a:off x="1518121" y="268386"/>
          <a:ext cx="942387" cy="73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E05E-9F7A-4E70-87A0-436A5753779D}">
      <dsp:nvSpPr>
        <dsp:cNvPr id="0" name=""/>
        <dsp:cNvSpPr/>
      </dsp:nvSpPr>
      <dsp:spPr>
        <a:xfrm rot="5400000">
          <a:off x="171277" y="2695274"/>
          <a:ext cx="1142061" cy="9887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60F8-7687-43CF-932F-0D0706A3EC97}">
      <dsp:nvSpPr>
        <dsp:cNvPr id="0" name=""/>
        <dsp:cNvSpPr/>
      </dsp:nvSpPr>
      <dsp:spPr>
        <a:xfrm>
          <a:off x="1339950" y="771671"/>
          <a:ext cx="2602685" cy="1779803"/>
        </a:xfrm>
        <a:prstGeom prst="roundRect">
          <a:avLst>
            <a:gd name="adj" fmla="val 16670"/>
          </a:avLst>
        </a:prstGeom>
        <a:solidFill>
          <a:srgbClr val="4B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</a:t>
          </a: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Acompañamiento para la gestión internacional realizado.</a:t>
          </a:r>
        </a:p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-Alianzas con el Servicio Civil de los EEUU generadas.</a:t>
          </a:r>
        </a:p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-Mecanismos de cooperación con la OCDE generados.</a:t>
          </a:r>
        </a:p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-Cooperación Sur-Sur con países de Centroamérica y el Caribe promovida.</a:t>
          </a:r>
        </a:p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-Gestión internacional de Función Pública fortalecida.</a:t>
          </a:r>
        </a:p>
      </dsp:txBody>
      <dsp:txXfrm>
        <a:off x="1426848" y="858569"/>
        <a:ext cx="2428889" cy="1606007"/>
      </dsp:txXfrm>
    </dsp:sp>
    <dsp:sp modelId="{C41400E9-2B97-4DC8-B840-A33D1E693807}">
      <dsp:nvSpPr>
        <dsp:cNvPr id="0" name=""/>
        <dsp:cNvSpPr/>
      </dsp:nvSpPr>
      <dsp:spPr>
        <a:xfrm>
          <a:off x="3130662" y="1988654"/>
          <a:ext cx="942387" cy="73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CCDC-6832-4EDD-8B73-04E1069C7892}">
      <dsp:nvSpPr>
        <dsp:cNvPr id="0" name=""/>
        <dsp:cNvSpPr/>
      </dsp:nvSpPr>
      <dsp:spPr>
        <a:xfrm>
          <a:off x="1773186" y="3158880"/>
          <a:ext cx="1572700" cy="865064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tx2"/>
              </a:solidFill>
              <a:latin typeface="Work Sans" panose="020B0604020202020204" charset="0"/>
            </a:rPr>
            <a:t>Estrategias de fortalecimiento de la gestión institucional realizadas: 2 alianzas, 2 postulaciones y 2 eventos</a:t>
          </a:r>
        </a:p>
      </dsp:txBody>
      <dsp:txXfrm>
        <a:off x="1815423" y="3201117"/>
        <a:ext cx="1488226" cy="780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0A4-615D-499E-9AC1-83129450799E}">
      <dsp:nvSpPr>
        <dsp:cNvPr id="0" name=""/>
        <dsp:cNvSpPr/>
      </dsp:nvSpPr>
      <dsp:spPr>
        <a:xfrm rot="5400000">
          <a:off x="254061" y="804618"/>
          <a:ext cx="762624" cy="7887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F6EF-6651-41E5-8BD0-612F30DE2972}">
      <dsp:nvSpPr>
        <dsp:cNvPr id="0" name=""/>
        <dsp:cNvSpPr/>
      </dsp:nvSpPr>
      <dsp:spPr>
        <a:xfrm>
          <a:off x="28595" y="0"/>
          <a:ext cx="2123571" cy="733862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Entidades abiertas al ciudadano que garanticen su participación en el ciclo de la gestión pública </a:t>
          </a:r>
        </a:p>
      </dsp:txBody>
      <dsp:txXfrm>
        <a:off x="64426" y="35831"/>
        <a:ext cx="2051909" cy="662200"/>
      </dsp:txXfrm>
    </dsp:sp>
    <dsp:sp modelId="{5D226295-92B2-408A-A872-3FD3FE79CFD5}">
      <dsp:nvSpPr>
        <dsp:cNvPr id="0" name=""/>
        <dsp:cNvSpPr/>
      </dsp:nvSpPr>
      <dsp:spPr>
        <a:xfrm>
          <a:off x="1853588" y="111702"/>
          <a:ext cx="1150839" cy="89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E05E-9F7A-4E70-87A0-436A5753779D}">
      <dsp:nvSpPr>
        <dsp:cNvPr id="0" name=""/>
        <dsp:cNvSpPr/>
      </dsp:nvSpPr>
      <dsp:spPr>
        <a:xfrm rot="5400000">
          <a:off x="37912" y="3054278"/>
          <a:ext cx="1271808" cy="9355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60F8-7687-43CF-932F-0D0706A3EC97}">
      <dsp:nvSpPr>
        <dsp:cNvPr id="0" name=""/>
        <dsp:cNvSpPr/>
      </dsp:nvSpPr>
      <dsp:spPr>
        <a:xfrm>
          <a:off x="1086335" y="816505"/>
          <a:ext cx="3114587" cy="2616386"/>
        </a:xfrm>
        <a:prstGeom prst="roundRect">
          <a:avLst>
            <a:gd name="adj" fmla="val 16670"/>
          </a:avLst>
        </a:prstGeom>
        <a:solidFill>
          <a:srgbClr val="4B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1" kern="1200" dirty="0">
              <a:solidFill>
                <a:schemeClr val="bg1"/>
              </a:solidFill>
              <a:latin typeface="Work Sans" panose="020B0604020202020204" charset="0"/>
            </a:rPr>
            <a:t>- </a:t>
          </a:r>
          <a:r>
            <a:rPr lang="es-ES" sz="10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Herramienta para la medición de experiencia de usuario.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Política de Estado Abierto que integre la política de servicio al ciudadano formulada.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Lineamientos y acciones para optimizar los trámites empresariales diseñados e implementados.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Asesorías en la formulación e implementación de acciones de participación y de rendición de cuentas desarrolladas.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Sistema de Rendición de Cuentas diseñado e implementado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1" kern="1200" dirty="0">
              <a:solidFill>
                <a:prstClr val="white"/>
              </a:solidFill>
              <a:latin typeface="Work Sans" panose="020B0604020202020204" charset="0"/>
              <a:ea typeface="+mn-ea"/>
              <a:cs typeface="+mn-cs"/>
            </a:rPr>
            <a:t>- Sistema de Rendición de Cuentas del acuerdo de paz implementado.</a:t>
          </a:r>
          <a:endParaRPr lang="es-ES" sz="1000" b="0" i="1" kern="1200" dirty="0">
            <a:solidFill>
              <a:schemeClr val="bg1"/>
            </a:solidFill>
            <a:latin typeface="Work Sans" panose="020B0604020202020204" charset="0"/>
          </a:endParaRPr>
        </a:p>
      </dsp:txBody>
      <dsp:txXfrm>
        <a:off x="1214079" y="944249"/>
        <a:ext cx="2859099" cy="2360898"/>
      </dsp:txXfrm>
    </dsp:sp>
    <dsp:sp modelId="{C41400E9-2B97-4DC8-B840-A33D1E693807}">
      <dsp:nvSpPr>
        <dsp:cNvPr id="0" name=""/>
        <dsp:cNvSpPr/>
      </dsp:nvSpPr>
      <dsp:spPr>
        <a:xfrm>
          <a:off x="3790916" y="2021618"/>
          <a:ext cx="1150839" cy="89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CCDC-6832-4EDD-8B73-04E1069C7892}">
      <dsp:nvSpPr>
        <dsp:cNvPr id="0" name=""/>
        <dsp:cNvSpPr/>
      </dsp:nvSpPr>
      <dsp:spPr>
        <a:xfrm>
          <a:off x="1513072" y="3790729"/>
          <a:ext cx="2133840" cy="449877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kern="1200" dirty="0">
              <a:solidFill>
                <a:schemeClr val="tx2"/>
              </a:solidFill>
              <a:latin typeface="Work Sans" panose="020B0604020202020204" charset="0"/>
            </a:rPr>
            <a:t>Índice de relación Estado Ciudadano </a:t>
          </a:r>
        </a:p>
      </dsp:txBody>
      <dsp:txXfrm>
        <a:off x="1535037" y="3812694"/>
        <a:ext cx="2089910" cy="405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CE64F-CEF0-4C62-9CAF-59C086275326}">
      <dsp:nvSpPr>
        <dsp:cNvPr id="0" name=""/>
        <dsp:cNvSpPr/>
      </dsp:nvSpPr>
      <dsp:spPr>
        <a:xfrm>
          <a:off x="1917730" y="386263"/>
          <a:ext cx="3908449" cy="3908449"/>
        </a:xfrm>
        <a:prstGeom prst="blockArc">
          <a:avLst>
            <a:gd name="adj1" fmla="val 13800000"/>
            <a:gd name="adj2" fmla="val 16200000"/>
            <a:gd name="adj3" fmla="val 30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DD60A2-DCAB-4BDF-A2DB-DE1B7E469AA2}">
      <dsp:nvSpPr>
        <dsp:cNvPr id="0" name=""/>
        <dsp:cNvSpPr/>
      </dsp:nvSpPr>
      <dsp:spPr>
        <a:xfrm>
          <a:off x="1917730" y="386263"/>
          <a:ext cx="3908449" cy="3908449"/>
        </a:xfrm>
        <a:prstGeom prst="blockArc">
          <a:avLst>
            <a:gd name="adj1" fmla="val 11400000"/>
            <a:gd name="adj2" fmla="val 13800000"/>
            <a:gd name="adj3" fmla="val 30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9132A-C0AF-4C8B-B508-B9A9CF7876E9}">
      <dsp:nvSpPr>
        <dsp:cNvPr id="0" name=""/>
        <dsp:cNvSpPr/>
      </dsp:nvSpPr>
      <dsp:spPr>
        <a:xfrm>
          <a:off x="1917730" y="386263"/>
          <a:ext cx="3908449" cy="3908449"/>
        </a:xfrm>
        <a:prstGeom prst="blockArc">
          <a:avLst>
            <a:gd name="adj1" fmla="val 9000000"/>
            <a:gd name="adj2" fmla="val 11400000"/>
            <a:gd name="adj3" fmla="val 30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E79B46-1062-47BF-9D09-65EF5E8E850A}">
      <dsp:nvSpPr>
        <dsp:cNvPr id="0" name=""/>
        <dsp:cNvSpPr/>
      </dsp:nvSpPr>
      <dsp:spPr>
        <a:xfrm>
          <a:off x="1725747" y="375554"/>
          <a:ext cx="3908449" cy="3908449"/>
        </a:xfrm>
        <a:prstGeom prst="blockArc">
          <a:avLst>
            <a:gd name="adj1" fmla="val 6600000"/>
            <a:gd name="adj2" fmla="val 9000000"/>
            <a:gd name="adj3" fmla="val 30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8341CB-BBBC-455D-906A-6258E50BE1D7}">
      <dsp:nvSpPr>
        <dsp:cNvPr id="0" name=""/>
        <dsp:cNvSpPr/>
      </dsp:nvSpPr>
      <dsp:spPr>
        <a:xfrm>
          <a:off x="1608884" y="436330"/>
          <a:ext cx="3908449" cy="3908449"/>
        </a:xfrm>
        <a:prstGeom prst="blockArc">
          <a:avLst>
            <a:gd name="adj1" fmla="val 4200000"/>
            <a:gd name="adj2" fmla="val 6600000"/>
            <a:gd name="adj3" fmla="val 30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4857A-0E36-4522-A815-1CF4F9C6E435}">
      <dsp:nvSpPr>
        <dsp:cNvPr id="0" name=""/>
        <dsp:cNvSpPr/>
      </dsp:nvSpPr>
      <dsp:spPr>
        <a:xfrm>
          <a:off x="2063615" y="515506"/>
          <a:ext cx="3908449" cy="3908449"/>
        </a:xfrm>
        <a:prstGeom prst="blockArc">
          <a:avLst>
            <a:gd name="adj1" fmla="val 1715830"/>
            <a:gd name="adj2" fmla="val 4491046"/>
            <a:gd name="adj3" fmla="val 30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D753C-5F88-47FC-810A-4079DA1CF9CE}">
      <dsp:nvSpPr>
        <dsp:cNvPr id="0" name=""/>
        <dsp:cNvSpPr/>
      </dsp:nvSpPr>
      <dsp:spPr>
        <a:xfrm>
          <a:off x="2442614" y="291601"/>
          <a:ext cx="3908449" cy="3908449"/>
        </a:xfrm>
        <a:prstGeom prst="blockArc">
          <a:avLst>
            <a:gd name="adj1" fmla="val 21229978"/>
            <a:gd name="adj2" fmla="val 2019922"/>
            <a:gd name="adj3" fmla="val 30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39C64A-B937-4554-B884-EAF6D60422B9}">
      <dsp:nvSpPr>
        <dsp:cNvPr id="0" name=""/>
        <dsp:cNvSpPr/>
      </dsp:nvSpPr>
      <dsp:spPr>
        <a:xfrm>
          <a:off x="1673824" y="306618"/>
          <a:ext cx="4778744" cy="3908449"/>
        </a:xfrm>
        <a:prstGeom prst="blockArc">
          <a:avLst>
            <a:gd name="adj1" fmla="val 18561535"/>
            <a:gd name="adj2" fmla="val 21026511"/>
            <a:gd name="adj3" fmla="val 30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DD0C50-8905-4434-A707-9DBE52BA49DC}">
      <dsp:nvSpPr>
        <dsp:cNvPr id="0" name=""/>
        <dsp:cNvSpPr/>
      </dsp:nvSpPr>
      <dsp:spPr>
        <a:xfrm>
          <a:off x="2245425" y="358156"/>
          <a:ext cx="3908449" cy="3908449"/>
        </a:xfrm>
        <a:prstGeom prst="blockArc">
          <a:avLst>
            <a:gd name="adj1" fmla="val 15611715"/>
            <a:gd name="adj2" fmla="val 18405253"/>
            <a:gd name="adj3" fmla="val 30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C8683-74C0-40B7-BC47-200F93251AEC}">
      <dsp:nvSpPr>
        <dsp:cNvPr id="0" name=""/>
        <dsp:cNvSpPr/>
      </dsp:nvSpPr>
      <dsp:spPr>
        <a:xfrm>
          <a:off x="3227659" y="1772169"/>
          <a:ext cx="1452081" cy="1186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 dirty="0">
              <a:solidFill>
                <a:schemeClr val="tx1"/>
              </a:solidFill>
              <a:latin typeface="+mj-lt"/>
            </a:rPr>
            <a:t>Fortalecimiento de la relación Estado - Ciudadano </a:t>
          </a:r>
        </a:p>
      </dsp:txBody>
      <dsp:txXfrm>
        <a:off x="3440311" y="1945930"/>
        <a:ext cx="1026777" cy="838993"/>
      </dsp:txXfrm>
    </dsp:sp>
    <dsp:sp modelId="{24457458-7D1E-407B-8E63-C1578EBC9AAA}">
      <dsp:nvSpPr>
        <dsp:cNvPr id="0" name=""/>
        <dsp:cNvSpPr/>
      </dsp:nvSpPr>
      <dsp:spPr>
        <a:xfrm>
          <a:off x="3216850" y="883"/>
          <a:ext cx="1310210" cy="8305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chemeClr val="tx1"/>
              </a:solidFill>
              <a:latin typeface="+mj-lt"/>
            </a:rPr>
            <a:t>Acciones de Transparencia</a:t>
          </a:r>
        </a:p>
      </dsp:txBody>
      <dsp:txXfrm>
        <a:off x="3408726" y="122516"/>
        <a:ext cx="926458" cy="587295"/>
      </dsp:txXfrm>
    </dsp:sp>
    <dsp:sp modelId="{B5FC7020-A1EC-4AC1-AAEA-FC1DD8E04506}">
      <dsp:nvSpPr>
        <dsp:cNvPr id="0" name=""/>
        <dsp:cNvSpPr/>
      </dsp:nvSpPr>
      <dsp:spPr>
        <a:xfrm>
          <a:off x="4819945" y="366272"/>
          <a:ext cx="1062378" cy="8086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>
              <a:latin typeface="+mj-lt"/>
            </a:rPr>
            <a:t>Acciones de Participación</a:t>
          </a:r>
          <a:endParaRPr lang="es-CO" sz="800" b="1" kern="1200" dirty="0">
            <a:latin typeface="+mj-lt"/>
          </a:endParaRPr>
        </a:p>
      </dsp:txBody>
      <dsp:txXfrm>
        <a:off x="4975527" y="484695"/>
        <a:ext cx="751214" cy="571796"/>
      </dsp:txXfrm>
    </dsp:sp>
    <dsp:sp modelId="{450FD4FF-0836-4B55-8837-9D4AB81EE6DF}">
      <dsp:nvSpPr>
        <dsp:cNvPr id="0" name=""/>
        <dsp:cNvSpPr/>
      </dsp:nvSpPr>
      <dsp:spPr>
        <a:xfrm>
          <a:off x="5445941" y="1523647"/>
          <a:ext cx="1164886" cy="8305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>
              <a:latin typeface="+mj-lt"/>
            </a:rPr>
            <a:t>Acciones para el mejoramiento del  Servicio al Ciudadano </a:t>
          </a:r>
          <a:endParaRPr lang="es-CO" sz="800" b="1" kern="1200" dirty="0">
            <a:latin typeface="+mj-lt"/>
          </a:endParaRPr>
        </a:p>
      </dsp:txBody>
      <dsp:txXfrm>
        <a:off x="5616535" y="1645280"/>
        <a:ext cx="823698" cy="587295"/>
      </dsp:txXfrm>
    </dsp:sp>
    <dsp:sp modelId="{F1BA1C85-6A00-4A73-8A50-A09B53555575}">
      <dsp:nvSpPr>
        <dsp:cNvPr id="0" name=""/>
        <dsp:cNvSpPr/>
      </dsp:nvSpPr>
      <dsp:spPr>
        <a:xfrm>
          <a:off x="5148903" y="2797105"/>
          <a:ext cx="1135775" cy="8305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latin typeface="+mj-lt"/>
            </a:rPr>
            <a:t>Acciones para fortalecer  la política de Integridad </a:t>
          </a:r>
        </a:p>
      </dsp:txBody>
      <dsp:txXfrm>
        <a:off x="5315233" y="2918738"/>
        <a:ext cx="803115" cy="587295"/>
      </dsp:txXfrm>
    </dsp:sp>
    <dsp:sp modelId="{D1ABD9E5-DDD1-4D09-8A52-ED3ABDD46B51}">
      <dsp:nvSpPr>
        <dsp:cNvPr id="0" name=""/>
        <dsp:cNvSpPr/>
      </dsp:nvSpPr>
      <dsp:spPr>
        <a:xfrm>
          <a:off x="3965593" y="3733481"/>
          <a:ext cx="1129039" cy="8305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chemeClr val="bg1"/>
              </a:solidFill>
              <a:latin typeface="+mj-lt"/>
            </a:rPr>
            <a:t>Acciones para mejorar el Acceso a la Información  </a:t>
          </a:r>
        </a:p>
      </dsp:txBody>
      <dsp:txXfrm>
        <a:off x="4130937" y="3855114"/>
        <a:ext cx="798351" cy="587295"/>
      </dsp:txXfrm>
    </dsp:sp>
    <dsp:sp modelId="{31C52368-FE3B-4877-9CBA-5C941A3BAE9D}">
      <dsp:nvSpPr>
        <dsp:cNvPr id="0" name=""/>
        <dsp:cNvSpPr/>
      </dsp:nvSpPr>
      <dsp:spPr>
        <a:xfrm>
          <a:off x="2619024" y="3733481"/>
          <a:ext cx="1189546" cy="8305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chemeClr val="tx1"/>
              </a:solidFill>
              <a:latin typeface="+mj-lt"/>
            </a:rPr>
            <a:t>Acciones Anticorrupción </a:t>
          </a:r>
        </a:p>
      </dsp:txBody>
      <dsp:txXfrm>
        <a:off x="2793229" y="3855114"/>
        <a:ext cx="841136" cy="587295"/>
      </dsp:txXfrm>
    </dsp:sp>
    <dsp:sp modelId="{BE7C140E-D681-4372-B7ED-DD57929B2362}">
      <dsp:nvSpPr>
        <dsp:cNvPr id="0" name=""/>
        <dsp:cNvSpPr/>
      </dsp:nvSpPr>
      <dsp:spPr>
        <a:xfrm>
          <a:off x="1790160" y="2887370"/>
          <a:ext cx="830561" cy="8305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latin typeface="+mj-lt"/>
            </a:rPr>
            <a:t>Rendición de cuentas </a:t>
          </a:r>
        </a:p>
      </dsp:txBody>
      <dsp:txXfrm>
        <a:off x="1911793" y="3009003"/>
        <a:ext cx="587295" cy="587295"/>
      </dsp:txXfrm>
    </dsp:sp>
    <dsp:sp modelId="{6D08C267-5F8C-4C7F-9069-8F068D210428}">
      <dsp:nvSpPr>
        <dsp:cNvPr id="0" name=""/>
        <dsp:cNvSpPr/>
      </dsp:nvSpPr>
      <dsp:spPr>
        <a:xfrm>
          <a:off x="1414039" y="1591052"/>
          <a:ext cx="1125651" cy="8305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latin typeface="+mj-lt"/>
            </a:rPr>
            <a:t>Gestión de Trámites  y OPAS</a:t>
          </a:r>
        </a:p>
      </dsp:txBody>
      <dsp:txXfrm>
        <a:off x="1578887" y="1712685"/>
        <a:ext cx="795955" cy="587295"/>
      </dsp:txXfrm>
    </dsp:sp>
    <dsp:sp modelId="{48EED479-CDC7-4961-9E3C-60131D257234}">
      <dsp:nvSpPr>
        <dsp:cNvPr id="0" name=""/>
        <dsp:cNvSpPr/>
      </dsp:nvSpPr>
      <dsp:spPr>
        <a:xfrm>
          <a:off x="2057467" y="451089"/>
          <a:ext cx="1155111" cy="8305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latin typeface="+mj-lt"/>
            </a:rPr>
            <a:t>Gestión de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latin typeface="+mj-lt"/>
            </a:rPr>
            <a:t>Riesgos </a:t>
          </a:r>
        </a:p>
      </dsp:txBody>
      <dsp:txXfrm>
        <a:off x="2226629" y="572722"/>
        <a:ext cx="816787" cy="58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89CA-CED5-4BF4-AB5B-CA8D04763EAF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111E4-1970-4FE3-AA6E-9F2934025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73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964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750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67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876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25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57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13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065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826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61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459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17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0029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90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21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13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87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13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91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08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325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19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9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31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85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038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68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80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3112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13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7469" y="98782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6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20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70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69;p9">
            <a:extLst>
              <a:ext uri="{FF2B5EF4-FFF2-40B4-BE49-F238E27FC236}">
                <a16:creationId xmlns:a16="http://schemas.microsoft.com/office/drawing/2014/main" id="{20DE18D1-883E-B949-810C-2E3CCB195994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416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VERTICAL_TITLE_AND_VERTICAL_TEXT_1">
    <p:bg>
      <p:bgPr>
        <a:solidFill>
          <a:srgbClr val="0856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854150" y="887300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35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8" name="Grupo 7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4693-B692-1149-A585-2A958D2C3E71}" type="datetimeFigureOut">
              <a:rPr lang="es-ES_tradnl" smtClean="0"/>
              <a:t>16/01/2020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EA24-FF3B-6F48-8FAB-35ED59382B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48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29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8" r:id="rId4"/>
    <p:sldLayoutId id="2147483660" r:id="rId5"/>
    <p:sldLayoutId id="2147483663" r:id="rId6"/>
    <p:sldLayoutId id="2147483664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4B8A-0E18-4B02-A955-45A924FABD9D}" type="datetimeFigureOut">
              <a:rPr lang="es-CO" smtClean="0"/>
              <a:t>16/01/2020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8AE6-17BF-4C72-BD9E-387802876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4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cionpublica.gov.co/documents/418537/528603/plan-anticorrupcion-2020-consulta.xlsx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515789" y="419454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3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45716416"/>
              </p:ext>
            </p:extLst>
          </p:nvPr>
        </p:nvGraphicFramePr>
        <p:xfrm>
          <a:off x="4530456" y="961366"/>
          <a:ext cx="5018752" cy="42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7234683" y="1576414"/>
            <a:ext cx="1818489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kern="1200" dirty="0">
                <a:solidFill>
                  <a:schemeClr val="tx2"/>
                </a:solidFill>
                <a:latin typeface="Work Sans" panose="020B0604020202020204" charset="0"/>
              </a:rPr>
              <a:t>Entregables</a:t>
            </a:r>
          </a:p>
        </p:txBody>
      </p:sp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banco_iconos_azules-0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91" y="160499"/>
            <a:ext cx="1212054" cy="1464732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5317874" y="415742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4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99928286"/>
              </p:ext>
            </p:extLst>
          </p:nvPr>
        </p:nvGraphicFramePr>
        <p:xfrm>
          <a:off x="0" y="684872"/>
          <a:ext cx="5018752" cy="42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Rectángulo redondeado 19"/>
          <p:cNvSpPr/>
          <p:nvPr/>
        </p:nvSpPr>
        <p:spPr>
          <a:xfrm>
            <a:off x="2330433" y="1624249"/>
            <a:ext cx="1417949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kern="1200" dirty="0">
                <a:solidFill>
                  <a:schemeClr val="tx2"/>
                </a:solidFill>
                <a:latin typeface="Work Sans" panose="020B0604020202020204" charset="0"/>
              </a:rPr>
              <a:t>Entregables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2063550" y="3857555"/>
            <a:ext cx="1289498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b="1" kern="1200" dirty="0">
                <a:solidFill>
                  <a:schemeClr val="tx2"/>
                </a:solidFill>
                <a:latin typeface="Work Sans" panose="020B0604020202020204" charset="0"/>
              </a:rPr>
              <a:t>MÉTRICA DEL RESULTADO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6790583" y="4015496"/>
            <a:ext cx="1229043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b="1" kern="1200" dirty="0">
                <a:solidFill>
                  <a:schemeClr val="tx2"/>
                </a:solidFill>
                <a:latin typeface="Work Sans" panose="020B0604020202020204" charset="0"/>
              </a:rPr>
              <a:t>MÉTRICA DEL RESULTADO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442578" y="1344943"/>
            <a:ext cx="0" cy="360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389903" y="26605"/>
            <a:ext cx="2193229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Entidades Públicas</a:t>
            </a:r>
          </a:p>
        </p:txBody>
      </p:sp>
    </p:spTree>
    <p:extLst>
      <p:ext uri="{BB962C8B-B14F-4D97-AF65-F5344CB8AC3E}">
        <p14:creationId xmlns:p14="http://schemas.microsoft.com/office/powerpoint/2010/main" val="283776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515789" y="419454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5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99227327"/>
              </p:ext>
            </p:extLst>
          </p:nvPr>
        </p:nvGraphicFramePr>
        <p:xfrm>
          <a:off x="4840056" y="548451"/>
          <a:ext cx="3938183" cy="42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6967129" y="1571651"/>
            <a:ext cx="1339563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kern="1200" dirty="0">
                <a:solidFill>
                  <a:schemeClr val="tx2"/>
                </a:solidFill>
                <a:latin typeface="Work Sans" panose="020B0604020202020204" charset="0"/>
              </a:rPr>
              <a:t>Entregables</a:t>
            </a:r>
          </a:p>
        </p:txBody>
      </p:sp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banco_iconos_azules-0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07" y="259851"/>
            <a:ext cx="1212054" cy="1464732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5415289" y="451576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6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77779799"/>
              </p:ext>
            </p:extLst>
          </p:nvPr>
        </p:nvGraphicFramePr>
        <p:xfrm>
          <a:off x="0" y="733638"/>
          <a:ext cx="5018752" cy="432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Rectángulo redondeado 19"/>
          <p:cNvSpPr/>
          <p:nvPr/>
        </p:nvSpPr>
        <p:spPr>
          <a:xfrm>
            <a:off x="2563847" y="1270550"/>
            <a:ext cx="1481254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kern="1200" dirty="0">
                <a:solidFill>
                  <a:schemeClr val="tx2"/>
                </a:solidFill>
                <a:latin typeface="Work Sans" panose="020B0604020202020204" charset="0"/>
              </a:rPr>
              <a:t>Entregables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2155458" y="4175224"/>
            <a:ext cx="1149016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b="1" kern="1200" dirty="0">
                <a:solidFill>
                  <a:schemeClr val="tx2"/>
                </a:solidFill>
                <a:latin typeface="Work Sans" panose="020B0604020202020204" charset="0"/>
              </a:rPr>
              <a:t>MÉTRICA DEL RESULTADO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6666801" y="3276574"/>
            <a:ext cx="1224131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b="1" kern="1200" dirty="0">
                <a:solidFill>
                  <a:schemeClr val="tx2"/>
                </a:solidFill>
                <a:latin typeface="Work Sans" panose="020B0604020202020204" charset="0"/>
              </a:rPr>
              <a:t>MÉTRICA DEL RESULTADO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576224" y="1344943"/>
            <a:ext cx="0" cy="3629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317821" y="-3616"/>
            <a:ext cx="2193229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Entidades Públicas</a:t>
            </a:r>
          </a:p>
        </p:txBody>
      </p:sp>
    </p:spTree>
    <p:extLst>
      <p:ext uri="{BB962C8B-B14F-4D97-AF65-F5344CB8AC3E}">
        <p14:creationId xmlns:p14="http://schemas.microsoft.com/office/powerpoint/2010/main" val="39740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515789" y="419454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7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41952247"/>
              </p:ext>
            </p:extLst>
          </p:nvPr>
        </p:nvGraphicFramePr>
        <p:xfrm>
          <a:off x="4840056" y="738096"/>
          <a:ext cx="4073844" cy="42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7187913" y="900405"/>
            <a:ext cx="1339563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kern="1200" dirty="0">
                <a:solidFill>
                  <a:schemeClr val="tx2"/>
                </a:solidFill>
                <a:latin typeface="Work Sans" panose="020B0604020202020204" charset="0"/>
              </a:rPr>
              <a:t>Entregables</a:t>
            </a:r>
          </a:p>
        </p:txBody>
      </p:sp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banco_iconos_azules-0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2" y="168039"/>
            <a:ext cx="1435534" cy="1464732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5317874" y="415742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8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461477063"/>
              </p:ext>
            </p:extLst>
          </p:nvPr>
        </p:nvGraphicFramePr>
        <p:xfrm>
          <a:off x="0" y="733638"/>
          <a:ext cx="5018752" cy="42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Rectángulo redondeado 19"/>
          <p:cNvSpPr/>
          <p:nvPr/>
        </p:nvSpPr>
        <p:spPr>
          <a:xfrm>
            <a:off x="2234581" y="1140750"/>
            <a:ext cx="1683272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kern="1200" dirty="0">
                <a:solidFill>
                  <a:schemeClr val="tx2"/>
                </a:solidFill>
                <a:latin typeface="Work Sans" panose="020B0604020202020204" charset="0"/>
              </a:rPr>
              <a:t>Entregables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944364" y="4192916"/>
            <a:ext cx="1289498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b="1" kern="1200" dirty="0">
                <a:solidFill>
                  <a:schemeClr val="tx2"/>
                </a:solidFill>
                <a:latin typeface="Work Sans" panose="020B0604020202020204" charset="0"/>
              </a:rPr>
              <a:t>MÉTRICA DEL RESULTADO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6876978" y="3565691"/>
            <a:ext cx="1103593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b="1" kern="1200" dirty="0">
                <a:solidFill>
                  <a:schemeClr val="tx2"/>
                </a:solidFill>
                <a:latin typeface="Work Sans" panose="020B0604020202020204" charset="0"/>
              </a:rPr>
              <a:t>MÉTRICA DEL RESULTADO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369426" y="1094376"/>
            <a:ext cx="77373" cy="3884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3233862" y="-10990"/>
            <a:ext cx="2193229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Entidades Públicas</a:t>
            </a:r>
          </a:p>
        </p:txBody>
      </p:sp>
    </p:spTree>
    <p:extLst>
      <p:ext uri="{BB962C8B-B14F-4D97-AF65-F5344CB8AC3E}">
        <p14:creationId xmlns:p14="http://schemas.microsoft.com/office/powerpoint/2010/main" val="192649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176554" y="1730719"/>
            <a:ext cx="7161111" cy="838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54BC"/>
              </a:buClr>
            </a:pPr>
            <a:r>
              <a:rPr lang="es-CO" sz="3200" b="1" u="sng" dirty="0">
                <a:solidFill>
                  <a:schemeClr val="bg1"/>
                </a:solidFill>
              </a:rPr>
              <a:t>4</a:t>
            </a:r>
            <a:r>
              <a:rPr lang="es-CO" sz="3200" b="1" dirty="0">
                <a:solidFill>
                  <a:schemeClr val="bg1"/>
                </a:solidFill>
              </a:rPr>
              <a:t> Resultados esperados dirigidos a </a:t>
            </a:r>
            <a:r>
              <a:rPr lang="es-CO" sz="3200" b="1" i="1" u="sng" dirty="0">
                <a:solidFill>
                  <a:schemeClr val="bg1"/>
                </a:solidFill>
              </a:rPr>
              <a:t>Servidores Públicos </a:t>
            </a:r>
            <a:endParaRPr sz="3200" b="1" i="1" u="sng" dirty="0">
              <a:solidFill>
                <a:schemeClr val="bg1"/>
              </a:solidFill>
            </a:endParaRPr>
          </a:p>
        </p:txBody>
      </p:sp>
      <p:pic>
        <p:nvPicPr>
          <p:cNvPr id="3" name="Imagen 2" descr="iconos-An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04" y="2569444"/>
            <a:ext cx="2247237" cy="20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3317821" y="-3616"/>
            <a:ext cx="2334101" cy="339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Servidores públicos</a:t>
            </a:r>
          </a:p>
        </p:txBody>
      </p:sp>
      <p:pic>
        <p:nvPicPr>
          <p:cNvPr id="4" name="Imagen 3" descr="iconos-An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01" y="281748"/>
            <a:ext cx="1212247" cy="91288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87381" y="857836"/>
            <a:ext cx="1802155" cy="7424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i="1" kern="1200" dirty="0">
                <a:solidFill>
                  <a:srgbClr val="44546A"/>
                </a:solidFill>
                <a:latin typeface="Work Sans" panose="020B0604020202020204" charset="0"/>
              </a:rPr>
              <a:t>Comportamientos de los Servidores Públicos  coherentes con su vocación de servicio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906111" y="4261524"/>
            <a:ext cx="1243596" cy="27435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100" b="1" kern="1200" dirty="0">
                <a:solidFill>
                  <a:prstClr val="white"/>
                </a:solidFill>
                <a:latin typeface="Calibri" panose="020F0502020204030204"/>
              </a:rPr>
              <a:t>MÉTRICA DEL RESULTADO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652643" y="4580894"/>
            <a:ext cx="1780132" cy="518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i="1" kern="1200" dirty="0">
                <a:solidFill>
                  <a:srgbClr val="44546A"/>
                </a:solidFill>
                <a:latin typeface="Work Sans" panose="020B0604020202020204" charset="0"/>
              </a:rPr>
              <a:t>Índice de percepción  ciudadana incrementado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2471606" y="1338983"/>
            <a:ext cx="1692431" cy="26131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Calibri" panose="020F0502020204030204"/>
              </a:rPr>
              <a:t>ENTREGABLES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270002" y="1831441"/>
            <a:ext cx="2834625" cy="23361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14313" algn="just" defTabSz="685800">
              <a:buClrTx/>
              <a:buFont typeface="Wingdings" panose="05000000000000000000" pitchFamily="2" charset="2"/>
              <a:buChar char="ü"/>
            </a:pPr>
            <a:r>
              <a:rPr lang="es-CO" sz="1000" i="1" kern="1200" dirty="0">
                <a:solidFill>
                  <a:srgbClr val="44546A"/>
                </a:solidFill>
                <a:latin typeface="Work Sans" panose="020B0604020202020204" charset="0"/>
              </a:rPr>
              <a:t>Política de integridad pública formulada</a:t>
            </a:r>
          </a:p>
          <a:p>
            <a:pPr indent="-214313" algn="just" defTabSz="685800">
              <a:buClrTx/>
              <a:buFont typeface="Wingdings" panose="05000000000000000000" pitchFamily="2" charset="2"/>
              <a:buChar char="ü"/>
            </a:pPr>
            <a:r>
              <a:rPr lang="es-CO" sz="1000" i="1" kern="1200" dirty="0">
                <a:solidFill>
                  <a:srgbClr val="44546A"/>
                </a:solidFill>
                <a:latin typeface="Work Sans" panose="020B0604020202020204" charset="0"/>
              </a:rPr>
              <a:t>Programa de capacitación para servidores públicos y contratistas en integridad, transparencia y herramientas de prevención de la corrupción diseñado e implementado; e implementación de estrategias en conflictos de interés por sector.</a:t>
            </a:r>
          </a:p>
          <a:p>
            <a:pPr indent="-214313" algn="just" defTabSz="685800">
              <a:buClrTx/>
              <a:buFont typeface="Wingdings" panose="05000000000000000000" pitchFamily="2" charset="2"/>
              <a:buChar char="ü"/>
            </a:pPr>
            <a:r>
              <a:rPr lang="es-CO" sz="1000" i="1" kern="1200" dirty="0">
                <a:solidFill>
                  <a:srgbClr val="44546A"/>
                </a:solidFill>
                <a:latin typeface="Work Sans" panose="020B0604020202020204" charset="0"/>
              </a:rPr>
              <a:t>Programa de capacitación para servidores públicos en temas como trato digno, código de integridad, servicio de atención al ciudadano, en el marco de MIPG con enfoque de derechos diferencial y étnico NARP </a:t>
            </a:r>
          </a:p>
        </p:txBody>
      </p:sp>
      <p:sp>
        <p:nvSpPr>
          <p:cNvPr id="21" name="Flecha doblada hacia arriba 20"/>
          <p:cNvSpPr/>
          <p:nvPr/>
        </p:nvSpPr>
        <p:spPr>
          <a:xfrm rot="5400000">
            <a:off x="334040" y="2311714"/>
            <a:ext cx="695930" cy="74614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lecha doblada hacia arriba 21"/>
          <p:cNvSpPr/>
          <p:nvPr/>
        </p:nvSpPr>
        <p:spPr>
          <a:xfrm rot="5400000">
            <a:off x="300521" y="4083873"/>
            <a:ext cx="705677" cy="731957"/>
          </a:xfrm>
          <a:prstGeom prst="bentUpArrow">
            <a:avLst>
              <a:gd name="adj1" fmla="val 32840"/>
              <a:gd name="adj2" fmla="val 22979"/>
              <a:gd name="adj3" fmla="val 3578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upo 19"/>
          <p:cNvGrpSpPr/>
          <p:nvPr/>
        </p:nvGrpSpPr>
        <p:grpSpPr>
          <a:xfrm>
            <a:off x="4651327" y="1111704"/>
            <a:ext cx="4320748" cy="3845945"/>
            <a:chOff x="183615" y="1473002"/>
            <a:chExt cx="7502405" cy="3845945"/>
          </a:xfrm>
        </p:grpSpPr>
        <p:sp>
          <p:nvSpPr>
            <p:cNvPr id="24" name="Rectángulo 23"/>
            <p:cNvSpPr/>
            <p:nvPr/>
          </p:nvSpPr>
          <p:spPr>
            <a:xfrm>
              <a:off x="183615" y="1473002"/>
              <a:ext cx="2297215" cy="7151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Inclusión y equidad incrementados en el empleo público</a:t>
              </a: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4003963" y="4222855"/>
              <a:ext cx="1858255" cy="3254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CO" sz="1000" b="1" kern="1200" dirty="0">
                  <a:solidFill>
                    <a:prstClr val="white"/>
                  </a:solidFill>
                </a:rPr>
                <a:t>MÉTRICA DEL RESULTADO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2462156" y="4636653"/>
              <a:ext cx="4941871" cy="68229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85800">
                <a:buClrTx/>
              </a:pPr>
              <a:r>
                <a:rPr lang="es-ES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Número de jóvenes, mujeres y personas con discapacidad vinculadas al empleo público, según las disposiciones vigentes</a:t>
              </a:r>
              <a:endParaRPr lang="es-CO" sz="1000" i="1" kern="1200" dirty="0">
                <a:solidFill>
                  <a:srgbClr val="44546A"/>
                </a:solidFill>
                <a:latin typeface="Work Sans" panose="020B0604020202020204" charset="0"/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4339860" y="1830565"/>
              <a:ext cx="2728972" cy="43138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CO" sz="1000" b="1" kern="1200" dirty="0">
                  <a:solidFill>
                    <a:prstClr val="white"/>
                  </a:solidFill>
                  <a:latin typeface="Calibri" panose="020F0502020204030204"/>
                </a:rPr>
                <a:t>ENTREGABLES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180163" y="2328781"/>
              <a:ext cx="5505857" cy="17294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Calibri" panose="020F0502020204030204"/>
                </a:rPr>
                <a:t>Programa de discapacidad en el empleo público.</a:t>
              </a:r>
            </a:p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Calibri" panose="020F0502020204030204"/>
                </a:rPr>
                <a:t>Programa opción Colombia 2,0 diseñado e implementado.</a:t>
              </a:r>
            </a:p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Calibri" panose="020F0502020204030204"/>
                </a:rPr>
                <a:t>Programa de primer empleo definidos e implementados en las entidades del orden nacional y territorial.</a:t>
              </a:r>
            </a:p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Calibri" panose="020F0502020204030204"/>
                </a:rPr>
                <a:t>Programa de inclusión y diversidad en el empleo público diseñado.</a:t>
              </a:r>
            </a:p>
          </p:txBody>
        </p:sp>
        <p:sp>
          <p:nvSpPr>
            <p:cNvPr id="30" name="Flecha doblada hacia arriba 29"/>
            <p:cNvSpPr/>
            <p:nvPr/>
          </p:nvSpPr>
          <p:spPr>
            <a:xfrm rot="5400000">
              <a:off x="1077752" y="2140815"/>
              <a:ext cx="740959" cy="121959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lecha doblada hacia arriba 30"/>
            <p:cNvSpPr/>
            <p:nvPr/>
          </p:nvSpPr>
          <p:spPr>
            <a:xfrm rot="5400000">
              <a:off x="1093116" y="4203630"/>
              <a:ext cx="743208" cy="125257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3" name="Conector recto 2"/>
          <p:cNvCxnSpPr/>
          <p:nvPr/>
        </p:nvCxnSpPr>
        <p:spPr>
          <a:xfrm>
            <a:off x="4372239" y="1391341"/>
            <a:ext cx="0" cy="360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redondeado 31"/>
          <p:cNvSpPr/>
          <p:nvPr/>
        </p:nvSpPr>
        <p:spPr>
          <a:xfrm>
            <a:off x="308932" y="407604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9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4984295" y="409099"/>
            <a:ext cx="138133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10</a:t>
            </a:r>
          </a:p>
        </p:txBody>
      </p:sp>
    </p:spTree>
    <p:extLst>
      <p:ext uri="{BB962C8B-B14F-4D97-AF65-F5344CB8AC3E}">
        <p14:creationId xmlns:p14="http://schemas.microsoft.com/office/powerpoint/2010/main" val="18172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3404983" y="-5731"/>
            <a:ext cx="2269980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Servidores públicos</a:t>
            </a:r>
          </a:p>
        </p:txBody>
      </p:sp>
      <p:pic>
        <p:nvPicPr>
          <p:cNvPr id="4" name="Imagen 3" descr="iconos-An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01" y="258932"/>
            <a:ext cx="1119344" cy="103972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30436" y="1011444"/>
            <a:ext cx="4217342" cy="4047826"/>
            <a:chOff x="398513" y="1131020"/>
            <a:chExt cx="7836980" cy="4047826"/>
          </a:xfrm>
        </p:grpSpPr>
        <p:sp>
          <p:nvSpPr>
            <p:cNvPr id="10" name="Rectángulo 9"/>
            <p:cNvSpPr/>
            <p:nvPr/>
          </p:nvSpPr>
          <p:spPr>
            <a:xfrm>
              <a:off x="398513" y="1131020"/>
              <a:ext cx="3167134" cy="6282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Servidores públicos competentes y productivos</a:t>
              </a: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3968002" y="4132595"/>
              <a:ext cx="2144614" cy="309782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CO" sz="1200" b="1" kern="1200" dirty="0">
                  <a:solidFill>
                    <a:prstClr val="white"/>
                  </a:solidFill>
                  <a:latin typeface="Calibri" panose="020F0502020204030204"/>
                </a:rPr>
                <a:t>MÉTRICA DEL RESULTADO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055013" y="4521044"/>
              <a:ext cx="3687637" cy="657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Índice de productividad en el estado definido e implementado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4232780" y="1338415"/>
              <a:ext cx="3238269" cy="43138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CO" sz="1350" b="1" kern="1200" dirty="0">
                  <a:solidFill>
                    <a:prstClr val="white"/>
                  </a:solidFill>
                  <a:latin typeface="Calibri" panose="020F0502020204030204"/>
                </a:rPr>
                <a:t>ENTREGABLES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917857" y="1899235"/>
              <a:ext cx="6317636" cy="21203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Programa de bienestar incluyente en FP.</a:t>
              </a:r>
            </a:p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Plan nacional de bienestar "el sector público el mejor lugar para trabajar"  con cobertura nacional.</a:t>
              </a:r>
            </a:p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Equipos de Control Interno fortalecidos en competencias técnicas.</a:t>
              </a:r>
            </a:p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Lineamientos en temas de profesionalización del empleo público apoyados</a:t>
              </a:r>
            </a:p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Evaluación y actualización del Plan nacional de formación y capacitación.</a:t>
              </a:r>
            </a:p>
            <a:p>
              <a:pPr indent="-214313" algn="just" defTabSz="685800">
                <a:buClrTx/>
                <a:buFont typeface="Wingdings" panose="05000000000000000000" pitchFamily="2" charset="2"/>
                <a:buChar char="ü"/>
              </a:pP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Plan de competencias laborales para el sector público </a:t>
              </a:r>
              <a:r>
                <a:rPr lang="es-CO" sz="1000" i="1" kern="1200">
                  <a:solidFill>
                    <a:srgbClr val="44546A"/>
                  </a:solidFill>
                  <a:latin typeface="Work Sans" panose="020B0604020202020204" charset="0"/>
                </a:rPr>
                <a:t>en concordancia </a:t>
              </a:r>
              <a:r>
                <a:rPr lang="es-CO" sz="1000" i="1" kern="1200" dirty="0">
                  <a:solidFill>
                    <a:srgbClr val="44546A"/>
                  </a:solidFill>
                  <a:latin typeface="Work Sans" panose="020B0604020202020204" charset="0"/>
                </a:rPr>
                <a:t>con los lineamientos de la CIGERH que responda a los nuevos requerimientos y tendencias del empleo público a nivel internacional</a:t>
              </a:r>
            </a:p>
          </p:txBody>
        </p:sp>
        <p:sp>
          <p:nvSpPr>
            <p:cNvPr id="21" name="Flecha doblada hacia arriba 20"/>
            <p:cNvSpPr/>
            <p:nvPr/>
          </p:nvSpPr>
          <p:spPr>
            <a:xfrm rot="5400000">
              <a:off x="800726" y="1571702"/>
              <a:ext cx="695324" cy="135039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19" name="Conector recto 18"/>
          <p:cNvCxnSpPr/>
          <p:nvPr/>
        </p:nvCxnSpPr>
        <p:spPr>
          <a:xfrm>
            <a:off x="4611390" y="1206269"/>
            <a:ext cx="0" cy="360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6977210" y="1516563"/>
            <a:ext cx="1780137" cy="43138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Calibri" panose="020F0502020204030204"/>
              </a:rPr>
              <a:t>ENTREGABLES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888766" y="839021"/>
            <a:ext cx="2393835" cy="6282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i="1" kern="1200" dirty="0">
                <a:solidFill>
                  <a:srgbClr val="44546A"/>
                </a:solidFill>
                <a:latin typeface="Work Sans" panose="020B0604020202020204" charset="0"/>
              </a:rPr>
              <a:t>Trabajo de los servidores públicos articulado a través de redes interinstitucionales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075741" y="2077873"/>
            <a:ext cx="2728972" cy="8942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14313" algn="just" defTabSz="685800">
              <a:buClrTx/>
              <a:buFont typeface="Wingdings" panose="05000000000000000000" pitchFamily="2" charset="2"/>
              <a:buChar char="ü"/>
            </a:pPr>
            <a:r>
              <a:rPr lang="es-CO" sz="1000" i="1" kern="1200" dirty="0">
                <a:solidFill>
                  <a:srgbClr val="44546A"/>
                </a:solidFill>
                <a:latin typeface="Work Sans" panose="020B0604020202020204" charset="0"/>
              </a:rPr>
              <a:t>Estrategia de Equipos Transversales implementada.</a:t>
            </a:r>
          </a:p>
          <a:p>
            <a:pPr indent="-214313" algn="just" defTabSz="685800">
              <a:buClrTx/>
              <a:buFont typeface="Wingdings" panose="05000000000000000000" pitchFamily="2" charset="2"/>
              <a:buChar char="ü"/>
            </a:pPr>
            <a:r>
              <a:rPr lang="es-CO" sz="1000" i="1" kern="1200" dirty="0">
                <a:solidFill>
                  <a:srgbClr val="44546A"/>
                </a:solidFill>
                <a:latin typeface="Work Sans" panose="020B0604020202020204" charset="0"/>
              </a:rPr>
              <a:t>Red de servidores públicos fortalecida.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206936" y="3834980"/>
            <a:ext cx="2550411" cy="8099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</a:pPr>
            <a:r>
              <a:rPr lang="es-ES" sz="1000" i="1" kern="1200" dirty="0">
                <a:solidFill>
                  <a:srgbClr val="44546A"/>
                </a:solidFill>
                <a:latin typeface="Work Sans" panose="020B0604020202020204" charset="0"/>
              </a:rPr>
              <a:t>Número de servidores del orden territorial, enlazadas en nuestras redes interinstitucionales </a:t>
            </a:r>
            <a:endParaRPr lang="es-CO" sz="1000" i="1" kern="1200" dirty="0">
              <a:solidFill>
                <a:srgbClr val="44546A"/>
              </a:solidFill>
              <a:latin typeface="Work Sans" panose="020B0604020202020204" charset="0"/>
            </a:endParaRPr>
          </a:p>
        </p:txBody>
      </p:sp>
      <p:sp>
        <p:nvSpPr>
          <p:cNvPr id="29" name="Flecha doblada hacia arriba 28"/>
          <p:cNvSpPr/>
          <p:nvPr/>
        </p:nvSpPr>
        <p:spPr>
          <a:xfrm rot="5400000">
            <a:off x="286307" y="3787407"/>
            <a:ext cx="695324" cy="72669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lecha doblada hacia arriba 29"/>
          <p:cNvSpPr/>
          <p:nvPr/>
        </p:nvSpPr>
        <p:spPr>
          <a:xfrm rot="5400000">
            <a:off x="5142286" y="1813967"/>
            <a:ext cx="695324" cy="72669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lecha doblada hacia arriba 30"/>
          <p:cNvSpPr/>
          <p:nvPr/>
        </p:nvSpPr>
        <p:spPr>
          <a:xfrm rot="5400000">
            <a:off x="5138179" y="3456903"/>
            <a:ext cx="695324" cy="72669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ángulo redondeado 32"/>
          <p:cNvSpPr/>
          <p:nvPr/>
        </p:nvSpPr>
        <p:spPr>
          <a:xfrm>
            <a:off x="4984295" y="409099"/>
            <a:ext cx="138133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12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283735" y="495311"/>
            <a:ext cx="138133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11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6977210" y="3427762"/>
            <a:ext cx="1154089" cy="309782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200" b="1" kern="1200" dirty="0">
                <a:solidFill>
                  <a:prstClr val="white"/>
                </a:solidFill>
                <a:latin typeface="Calibri" panose="020F0502020204030204"/>
              </a:rPr>
              <a:t>MÉTRICA DEL RESULTADO</a:t>
            </a:r>
          </a:p>
        </p:txBody>
      </p:sp>
    </p:spTree>
    <p:extLst>
      <p:ext uri="{BB962C8B-B14F-4D97-AF65-F5344CB8AC3E}">
        <p14:creationId xmlns:p14="http://schemas.microsoft.com/office/powerpoint/2010/main" val="273226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800037" y="1415127"/>
            <a:ext cx="7484993" cy="838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54BC"/>
              </a:buClr>
            </a:pPr>
            <a:r>
              <a:rPr lang="es-CO" sz="3200" b="1" dirty="0">
                <a:solidFill>
                  <a:schemeClr val="bg1"/>
                </a:solidFill>
              </a:rPr>
              <a:t> </a:t>
            </a:r>
            <a:r>
              <a:rPr lang="es-CO" sz="3200" b="1" u="sng" dirty="0">
                <a:solidFill>
                  <a:schemeClr val="bg1"/>
                </a:solidFill>
              </a:rPr>
              <a:t>2</a:t>
            </a:r>
            <a:r>
              <a:rPr lang="es-CO" sz="3200" b="1" dirty="0">
                <a:solidFill>
                  <a:schemeClr val="bg1"/>
                </a:solidFill>
              </a:rPr>
              <a:t> Resultados esperados dirigidos a </a:t>
            </a:r>
            <a:r>
              <a:rPr lang="es-CO" sz="3200" b="1" i="1" u="sng" dirty="0">
                <a:solidFill>
                  <a:schemeClr val="bg1"/>
                </a:solidFill>
              </a:rPr>
              <a:t>Ciudadanos</a:t>
            </a:r>
            <a:endParaRPr sz="3200" b="1" i="1" u="sng" dirty="0">
              <a:solidFill>
                <a:schemeClr val="bg1"/>
              </a:solidFill>
            </a:endParaRPr>
          </a:p>
        </p:txBody>
      </p:sp>
      <p:pic>
        <p:nvPicPr>
          <p:cNvPr id="3" name="Imagen 2" descr="banco_iconos_naranjas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05" y="1944672"/>
            <a:ext cx="2248259" cy="22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3658923" y="16987"/>
            <a:ext cx="1412566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chemeClr val="tx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Ciudadanos</a:t>
            </a:r>
          </a:p>
        </p:txBody>
      </p:sp>
      <p:pic>
        <p:nvPicPr>
          <p:cNvPr id="26" name="Imagen 25" descr="banco_iconos_naranjas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30" y="197205"/>
            <a:ext cx="1147039" cy="88416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365206" y="1153123"/>
            <a:ext cx="0" cy="360147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297181" y="541808"/>
            <a:ext cx="138133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13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443441" y="541808"/>
            <a:ext cx="138133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14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493580" y="1291977"/>
            <a:ext cx="1780137" cy="2948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Calibri" panose="020F0502020204030204"/>
              </a:rPr>
              <a:t>ENTREGABLES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1089" y="915801"/>
            <a:ext cx="2034313" cy="791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000" i="1" dirty="0">
                <a:solidFill>
                  <a:schemeClr val="tx1"/>
                </a:solidFill>
                <a:latin typeface="Work Sans" panose="020B0604020202020204" charset="0"/>
              </a:rPr>
              <a:t>Personas naturales y jurídicas interesadas, capacitadas en control social para incidir en la gestión pública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90198" y="1792359"/>
            <a:ext cx="2728972" cy="210439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i="1" dirty="0">
                <a:solidFill>
                  <a:schemeClr val="tx1"/>
                </a:solidFill>
              </a:rPr>
              <a:t>*</a:t>
            </a:r>
            <a:r>
              <a:rPr lang="es-ES" sz="1000" i="1" dirty="0">
                <a:solidFill>
                  <a:schemeClr val="tx1"/>
                </a:solidFill>
              </a:rPr>
              <a:t>Plan nacional de formación de veedores actualizado.</a:t>
            </a:r>
          </a:p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*Plan de apoyo a la creación y promoción de veedurías ciudadanas y observatorios de transparencia (énfasis en el control de la implementación del Acuerdo Final).</a:t>
            </a:r>
          </a:p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*Creación de incentivos para la participación y control social.</a:t>
            </a:r>
          </a:p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*Plataformas tecnológicas fortalecidas que permitan mayor control y participación de los planes.</a:t>
            </a:r>
          </a:p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*Multiplicadores en control social formados a través de programas presenciales y virtuales.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608209" y="4331794"/>
            <a:ext cx="1336901" cy="4623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000" i="1" dirty="0">
                <a:solidFill>
                  <a:schemeClr val="tx1"/>
                </a:solidFill>
              </a:rPr>
              <a:t>1000 personas </a:t>
            </a:r>
          </a:p>
          <a:p>
            <a:pPr lvl="0" algn="ctr"/>
            <a:r>
              <a:rPr lang="es-ES" sz="1000" i="1" dirty="0">
                <a:solidFill>
                  <a:schemeClr val="tx1"/>
                </a:solidFill>
              </a:rPr>
              <a:t>al año 2020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782098" y="4005326"/>
            <a:ext cx="985799" cy="30978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100" b="1" kern="1200" dirty="0">
                <a:solidFill>
                  <a:prstClr val="white"/>
                </a:solidFill>
                <a:latin typeface="Calibri" panose="020F0502020204030204"/>
              </a:rPr>
              <a:t>MÉTRICA DEL RESULTADO</a:t>
            </a:r>
          </a:p>
        </p:txBody>
      </p:sp>
      <p:sp>
        <p:nvSpPr>
          <p:cNvPr id="15" name="Flecha doblada hacia arriba 14"/>
          <p:cNvSpPr/>
          <p:nvPr/>
        </p:nvSpPr>
        <p:spPr>
          <a:xfrm rot="5400000">
            <a:off x="679189" y="1776676"/>
            <a:ext cx="695324" cy="72669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lecha doblada hacia arriba 16"/>
          <p:cNvSpPr/>
          <p:nvPr/>
        </p:nvSpPr>
        <p:spPr>
          <a:xfrm rot="5400000">
            <a:off x="1696854" y="3968449"/>
            <a:ext cx="695324" cy="72669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redondeado 17"/>
          <p:cNvSpPr/>
          <p:nvPr/>
        </p:nvSpPr>
        <p:spPr>
          <a:xfrm>
            <a:off x="7026690" y="1408335"/>
            <a:ext cx="1780137" cy="2948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Calibri" panose="020F0502020204030204"/>
              </a:rPr>
              <a:t>ENTREGABLES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560438" y="1034824"/>
            <a:ext cx="1929322" cy="71303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000" i="1" dirty="0">
                <a:solidFill>
                  <a:schemeClr val="tx1"/>
                </a:solidFill>
                <a:latin typeface="Work Sans" panose="020B0604020202020204" charset="0"/>
              </a:rPr>
              <a:t>Sujetos de derechos de protección especial capacitados para incidir en la gestión pública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923308" y="1908717"/>
            <a:ext cx="2728972" cy="210439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*Índice de accesibilidad para la población con discapacidad implementado en las entidades públicas del orden nacional y territorial.</a:t>
            </a:r>
          </a:p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*Programa de fortalecimiento a pueblos indígenas diseñado e implementado.</a:t>
            </a:r>
          </a:p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*Pueblos y comunidades étnicas formados en control social y veedurías.</a:t>
            </a:r>
          </a:p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*Prácticas estudiantiles en formación cívica promovidas.</a:t>
            </a:r>
          </a:p>
          <a:p>
            <a:pPr lvl="0" algn="just"/>
            <a:r>
              <a:rPr lang="es-ES" sz="1000" i="1" dirty="0">
                <a:solidFill>
                  <a:schemeClr val="tx1"/>
                </a:solidFill>
              </a:rPr>
              <a:t>*Programa de fortalecimiento relación Estado ciudadano con enfoque de derechos y diferencial para comunidades NARP diseñado e implementado.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287794" y="4528749"/>
            <a:ext cx="1336901" cy="4623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000" i="1" dirty="0">
                <a:solidFill>
                  <a:schemeClr val="tx1"/>
                </a:solidFill>
              </a:rPr>
              <a:t>Sujetos de derechos de protección especial capacitados</a:t>
            </a:r>
          </a:p>
        </p:txBody>
      </p:sp>
      <p:sp>
        <p:nvSpPr>
          <p:cNvPr id="24" name="Flecha doblada hacia arriba 23"/>
          <p:cNvSpPr/>
          <p:nvPr/>
        </p:nvSpPr>
        <p:spPr>
          <a:xfrm rot="5400000">
            <a:off x="5095778" y="1791946"/>
            <a:ext cx="695324" cy="72669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lecha doblada hacia arriba 24"/>
          <p:cNvSpPr/>
          <p:nvPr/>
        </p:nvSpPr>
        <p:spPr>
          <a:xfrm rot="5400000">
            <a:off x="6434205" y="4068121"/>
            <a:ext cx="695324" cy="72669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ángulo redondeado 26"/>
          <p:cNvSpPr/>
          <p:nvPr/>
        </p:nvSpPr>
        <p:spPr>
          <a:xfrm>
            <a:off x="7463344" y="4216486"/>
            <a:ext cx="985799" cy="30978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100" b="1" kern="1200" dirty="0">
                <a:solidFill>
                  <a:prstClr val="white"/>
                </a:solidFill>
                <a:latin typeface="Calibri" panose="020F0502020204030204"/>
              </a:rPr>
              <a:t>MÉTRICA DEL RESULTADO</a:t>
            </a:r>
          </a:p>
        </p:txBody>
      </p:sp>
    </p:spTree>
    <p:extLst>
      <p:ext uri="{BB962C8B-B14F-4D97-AF65-F5344CB8AC3E}">
        <p14:creationId xmlns:p14="http://schemas.microsoft.com/office/powerpoint/2010/main" val="387149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;p22"/>
          <p:cNvSpPr txBox="1">
            <a:spLocks/>
          </p:cNvSpPr>
          <p:nvPr/>
        </p:nvSpPr>
        <p:spPr>
          <a:xfrm>
            <a:off x="1470606" y="1818351"/>
            <a:ext cx="6092687" cy="64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kern="12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4000" b="1" dirty="0">
                <a:solidFill>
                  <a:schemeClr val="bg1"/>
                </a:solidFill>
              </a:rPr>
              <a:t>2. Recursos Presupuestales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5" name="Google Shape;141;p22"/>
          <p:cNvSpPr txBox="1">
            <a:spLocks/>
          </p:cNvSpPr>
          <p:nvPr/>
        </p:nvSpPr>
        <p:spPr>
          <a:xfrm>
            <a:off x="1666875" y="1723101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3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9090" y="-178787"/>
            <a:ext cx="7886700" cy="994500"/>
          </a:xfrm>
        </p:spPr>
        <p:txBody>
          <a:bodyPr/>
          <a:lstStyle/>
          <a:p>
            <a:r>
              <a:rPr lang="es-CO" sz="18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Recursos Presupuestales (MGMP)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92641"/>
              </p:ext>
            </p:extLst>
          </p:nvPr>
        </p:nvGraphicFramePr>
        <p:xfrm>
          <a:off x="3958170" y="1259699"/>
          <a:ext cx="5004302" cy="31775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1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33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Recursos</a:t>
                      </a:r>
                      <a:r>
                        <a:rPr lang="es-CO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s-CO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Apropiación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37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Funcionamiento 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$ 21.183.930.000</a:t>
                      </a:r>
                      <a:endParaRPr lang="es-CO" sz="12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37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Inversión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$ </a:t>
                      </a:r>
                      <a:r>
                        <a:rPr lang="es-CO" sz="12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12.097.418.487</a:t>
                      </a:r>
                      <a:endParaRPr lang="es-CO" sz="12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14">
                <a:tc>
                  <a:txBody>
                    <a:bodyPr/>
                    <a:lstStyle/>
                    <a:p>
                      <a:pPr algn="just"/>
                      <a:r>
                        <a:rPr lang="es-ES" sz="1000" i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Work Sans" panose="020B0604020202020204" charset="0"/>
                        </a:rPr>
                        <a:t>Diseño de políticas y lineamientos en temas de función pública para el mejoramiento continuo de la administración pública.   Nacional</a:t>
                      </a:r>
                      <a:endParaRPr lang="es-CO" sz="100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Work Sans" panose="020B060402020202020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$ 4.351.349.006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14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Work Sans" panose="020B0604020202020204" charset="0"/>
                          <a:ea typeface="+mn-ea"/>
                          <a:cs typeface="+mn-cs"/>
                          <a:sym typeface="Arial"/>
                        </a:rPr>
                        <a:t>Mejoramiento de los niveles de eficiencia y productividad de las entidades públicas del orden nacional y territorial.   Nacional</a:t>
                      </a:r>
                      <a:endParaRPr lang="es-CO" sz="1000" b="0" i="0" u="none" strike="noStrike" cap="none" dirty="0">
                        <a:solidFill>
                          <a:schemeClr val="tx1">
                            <a:lumMod val="75000"/>
                          </a:schemeClr>
                        </a:solidFill>
                        <a:latin typeface="Work Sans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900" b="0" i="0" u="none" strike="noStrike" kern="120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$ 3.401.816.590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14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000" b="0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Work Sans" panose="020B0604020202020204" charset="0"/>
                          <a:ea typeface="+mn-ea"/>
                          <a:cs typeface="+mn-cs"/>
                          <a:sym typeface="Arial"/>
                        </a:rPr>
                        <a:t>Mejoramiento de la imagen y funcionalidad del edificio sede del departamento administrativo de la función pública Bogotá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900" b="0" i="0" u="none" strike="noStrike" kern="120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$ 1.200.000.000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14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000" b="0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Work Sans" panose="020B0604020202020204" charset="0"/>
                          <a:ea typeface="+mn-ea"/>
                          <a:cs typeface="+mn-cs"/>
                          <a:sym typeface="Arial"/>
                        </a:rPr>
                        <a:t>Mejoramiento de la gestión de las políticas públicas a través de las TIC nacional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900" b="0" i="0" u="none" strike="noStrike" kern="120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$ 3.144.252.891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159937" y="815713"/>
            <a:ext cx="115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1">
                    <a:lumMod val="75000"/>
                  </a:schemeClr>
                </a:solidFill>
              </a:rPr>
              <a:t>2020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2914" y="1067707"/>
            <a:ext cx="35654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tx1"/>
                </a:solidFill>
                <a:latin typeface="Work Sans" panose="020B0604020202020204" charset="0"/>
                <a:ea typeface="Calibri" panose="020F0502020204030204" pitchFamily="34" charset="0"/>
              </a:rPr>
              <a:t>Para dar cumplimiento a los objetivos y compromisos  institucionales, Función Pública cuenta con recursos del Presupuesto General de la Nación que están orientados a atender los gastos de funcionamiento y a la ejecución de los proyectos de inversión que aportan en la modernización y mejoramiento de las entidades mediante el fortalecimiento de las políticas públicas y el desempeño institucional.</a:t>
            </a:r>
          </a:p>
          <a:p>
            <a:pPr algn="just"/>
            <a:r>
              <a:rPr lang="es-CO" sz="1200" dirty="0">
                <a:solidFill>
                  <a:schemeClr val="tx1"/>
                </a:solidFill>
                <a:latin typeface="Work Sans" panose="020B060402020202020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es-CO" sz="1200" dirty="0">
                <a:solidFill>
                  <a:schemeClr val="tx1"/>
                </a:solidFill>
                <a:latin typeface="Work Sans" panose="020B0604020202020204" charset="0"/>
                <a:ea typeface="Calibri" panose="020F0502020204030204" pitchFamily="34" charset="0"/>
              </a:rPr>
              <a:t>En el 2020, el presupuesto de la Entidad asciende a 33 mil millones de pesos, distribuidos, así: </a:t>
            </a:r>
          </a:p>
          <a:p>
            <a:pPr algn="just"/>
            <a:r>
              <a:rPr lang="es-CO" sz="1200" dirty="0">
                <a:solidFill>
                  <a:schemeClr val="tx1"/>
                </a:solidFill>
                <a:latin typeface="Work Sans" panose="020B0604020202020204" charset="0"/>
                <a:ea typeface="Calibri" panose="020F0502020204030204" pitchFamily="34" charset="0"/>
              </a:rPr>
              <a:t> 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2708989" y="493953"/>
            <a:ext cx="4193257" cy="15952"/>
          </a:xfrm>
          <a:prstGeom prst="line">
            <a:avLst/>
          </a:prstGeom>
          <a:ln w="38100">
            <a:solidFill>
              <a:schemeClr val="accent4">
                <a:shade val="95000"/>
                <a:satMod val="105000"/>
                <a:alpha val="91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2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1127910" y="3252482"/>
            <a:ext cx="1614547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ES" sz="1500" b="1" dirty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Enero</a:t>
            </a:r>
            <a:r>
              <a:rPr lang="es-ES" sz="1500" b="1" i="0" u="none" strike="noStrike" cap="none" dirty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 2020</a:t>
            </a:r>
            <a:endParaRPr sz="1500" b="1" i="0" u="none" strike="noStrike" cap="none" dirty="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25839" y="1901016"/>
            <a:ext cx="2843623" cy="10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CO" dirty="0"/>
              <a:t>Planeación Institucional 2020 - 2022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61" y="796413"/>
            <a:ext cx="5254640" cy="32883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;p22"/>
          <p:cNvSpPr txBox="1">
            <a:spLocks/>
          </p:cNvSpPr>
          <p:nvPr/>
        </p:nvSpPr>
        <p:spPr>
          <a:xfrm>
            <a:off x="1470606" y="2363540"/>
            <a:ext cx="6092687" cy="64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kern="12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3600" b="1" dirty="0">
                <a:solidFill>
                  <a:schemeClr val="bg1"/>
                </a:solidFill>
              </a:rPr>
              <a:t>3. Estrategia para el fortalecimiento de la relación Estado-Ciudadano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" name="Google Shape;141;p22"/>
          <p:cNvSpPr txBox="1">
            <a:spLocks/>
          </p:cNvSpPr>
          <p:nvPr/>
        </p:nvSpPr>
        <p:spPr>
          <a:xfrm>
            <a:off x="1666875" y="1723101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56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6951" y="0"/>
            <a:ext cx="6580416" cy="994500"/>
          </a:xfrm>
        </p:spPr>
        <p:txBody>
          <a:bodyPr/>
          <a:lstStyle/>
          <a:p>
            <a:pPr algn="ctr"/>
            <a:r>
              <a:rPr lang="es-CO" sz="18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Lineamientos Generales para el fortalecimiento de la relación Estado-Ciudadano 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91248" y="1173642"/>
            <a:ext cx="80599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Función Pública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tiene interés en que los ciudadanos, servidores públicos y entidades participen en el desarrollo de los productos y servicios ofrecidos,  por lo ha venido trabajando en los últimos años en el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fortalecimiento de los canales de atención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, la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apertura de los datos e información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de interés general, la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inclusión de mecanismos de dialogo y participación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en el ciclo de las políticas públicas a cargo, el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diseño de documentos y herramientas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con criterios de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accesibilidad, seguridad digital y lenguaje ciudadano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, el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cumplimiento legal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en todas sus actuaciones, el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mejoramiento de sus sistemas de información</a:t>
            </a:r>
            <a:r>
              <a:rPr lang="es-ES" sz="1000" dirty="0">
                <a:solidFill>
                  <a:srgbClr val="EF8943"/>
                </a:solidFill>
                <a:latin typeface="Work Sans"/>
                <a:ea typeface="Work Sans"/>
                <a:cs typeface="Work Sans"/>
              </a:rPr>
              <a:t> 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y la permanente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disposición de información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actualizada en el portal web. </a:t>
            </a:r>
          </a:p>
          <a:p>
            <a:pPr algn="just"/>
            <a:endParaRPr lang="es-ES" sz="1000" dirty="0">
              <a:solidFill>
                <a:schemeClr val="tx1"/>
              </a:solidFill>
              <a:latin typeface="Work Sans"/>
              <a:ea typeface="Work Sans"/>
              <a:cs typeface="Work Sans"/>
            </a:endParaRPr>
          </a:p>
          <a:p>
            <a:pPr algn="just"/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Sin embargo, siendo un gran reto para la entidad durante la vigencia 2020 incrementar las acciones para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estrechar los lazos con los grupos de valor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,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aumentar la confianza en la gestión adelantada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y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mejorar la prestación del servicio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se dará continuidad con los siguientes elementos:</a:t>
            </a:r>
          </a:p>
          <a:p>
            <a:pPr algn="just"/>
            <a:endParaRPr lang="es-ES" sz="1000" dirty="0">
              <a:solidFill>
                <a:schemeClr val="tx1"/>
              </a:solidFill>
              <a:latin typeface="Work Sans"/>
              <a:ea typeface="Work Sans"/>
              <a:cs typeface="Work Sans"/>
            </a:endParaRPr>
          </a:p>
          <a:p>
            <a:pPr marL="171450" lvl="8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Mejora continua de los trámites y OPAS institucionales </a:t>
            </a:r>
          </a:p>
          <a:p>
            <a:pPr marL="171450" lvl="8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Medición de expectativas y percepción de satisfacción de servicio a través de encuestas y sondeos</a:t>
            </a:r>
          </a:p>
          <a:p>
            <a:pPr marL="171450" lvl="8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Publicación de información de interés general y requerimiento legal de manera permanente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Divulgación de informes, reportes, estados financieros, ejecución presupuestal, resultados, entre otros</a:t>
            </a:r>
          </a:p>
          <a:p>
            <a:endParaRPr lang="es-ES" sz="1000" dirty="0">
              <a:solidFill>
                <a:schemeClr val="tx1"/>
              </a:solidFill>
              <a:latin typeface="Work Sans"/>
              <a:ea typeface="Work Sans"/>
              <a:cs typeface="Work Sans"/>
            </a:endParaRPr>
          </a:p>
          <a:p>
            <a:pPr algn="just"/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Al mismo tiempo,  enfocaremos nuestros esfuerzos y recursos en nuevas acciones que propicien el fortalecimiento de las políticas de </a:t>
            </a:r>
            <a:r>
              <a:rPr lang="es-ES" sz="1000" dirty="0">
                <a:solidFill>
                  <a:schemeClr val="accent4"/>
                </a:solidFill>
                <a:latin typeface="Work Sans"/>
                <a:ea typeface="Work Sans"/>
                <a:cs typeface="Work Sans"/>
              </a:rPr>
              <a:t>Participación ciudadana en la gestión pública, transparencia, acceso a la información y lucha contra la corrupción, Integridad, Servicio al Ciudadano, Integridad y Racionalización de trámites,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las cuales estarán integradas en las actividades propias de las dependencias y en la ejecución del plan de acción institucional. </a:t>
            </a:r>
          </a:p>
          <a:p>
            <a:pPr algn="just"/>
            <a:endParaRPr lang="es-ES" sz="1000" dirty="0">
              <a:solidFill>
                <a:schemeClr val="tx1"/>
              </a:solidFill>
              <a:latin typeface="Work Sans"/>
              <a:ea typeface="Work Sans"/>
              <a:cs typeface="Work Sans"/>
            </a:endParaRPr>
          </a:p>
          <a:p>
            <a:pPr algn="just"/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A continuación se presentan algunas de las iniciativas para el año 2020: 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585451" y="845508"/>
            <a:ext cx="5630874" cy="15952"/>
          </a:xfrm>
          <a:prstGeom prst="line">
            <a:avLst/>
          </a:prstGeom>
          <a:ln w="38100">
            <a:solidFill>
              <a:schemeClr val="accent4">
                <a:shade val="95000"/>
                <a:satMod val="105000"/>
                <a:alpha val="91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3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24"/>
          <p:cNvCxnSpPr/>
          <p:nvPr/>
        </p:nvCxnSpPr>
        <p:spPr>
          <a:xfrm>
            <a:off x="606827" y="460701"/>
            <a:ext cx="7880468" cy="0"/>
          </a:xfrm>
          <a:prstGeom prst="line">
            <a:avLst/>
          </a:prstGeom>
          <a:ln w="38100">
            <a:solidFill>
              <a:schemeClr val="accent4">
                <a:shade val="95000"/>
                <a:satMod val="105000"/>
                <a:alpha val="91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52448060"/>
              </p:ext>
            </p:extLst>
          </p:nvPr>
        </p:nvGraphicFramePr>
        <p:xfrm>
          <a:off x="760276" y="569172"/>
          <a:ext cx="7763528" cy="456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8" name="Conector recto 47"/>
          <p:cNvCxnSpPr/>
          <p:nvPr/>
        </p:nvCxnSpPr>
        <p:spPr>
          <a:xfrm>
            <a:off x="5690648" y="4427522"/>
            <a:ext cx="543688" cy="0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6515874" y="3550496"/>
            <a:ext cx="480883" cy="35351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6612289" y="2553876"/>
            <a:ext cx="384468" cy="0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-9487"/>
            <a:ext cx="9144000" cy="579775"/>
          </a:xfrm>
        </p:spPr>
        <p:txBody>
          <a:bodyPr/>
          <a:lstStyle/>
          <a:p>
            <a:pPr algn="ctr"/>
            <a:r>
              <a:rPr lang="es-CO" sz="18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Iniciativas para el fortalecimiento relación Estado - Ciudadano 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432497" y="1185015"/>
            <a:ext cx="2424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3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latin typeface="+mj-lt"/>
                <a:ea typeface="Work Sans"/>
                <a:cs typeface="Work Sans"/>
              </a:rPr>
              <a:t>Mejorar la App de EVA para una comunicación directa con la Entidad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29834" y="2108656"/>
            <a:ext cx="203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8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latin typeface="+mj-lt"/>
                <a:ea typeface="Work Sans"/>
                <a:cs typeface="Work Sans"/>
              </a:rPr>
              <a:t>Automatizar las encuestas y la estrategia de captura de datos para la medición de la percepción ciudadana en diferentes momentos del desarrollo de los productos y servicios.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510429" y="602492"/>
            <a:ext cx="445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8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ea typeface="Work Sans"/>
                <a:cs typeface="Work Sans"/>
              </a:rPr>
              <a:t>Interoperabilidad del chat EVA con el sistema de gestión documental institucional para consulta ágil del estado de las peticiones</a:t>
            </a:r>
          </a:p>
          <a:p>
            <a:pPr marL="171450" lvl="8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ea typeface="Work Sans"/>
                <a:cs typeface="Work Sans"/>
              </a:rPr>
              <a:t>Certificar los datos FURAG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167744" y="2111789"/>
            <a:ext cx="168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>
              <a:solidFill>
                <a:schemeClr val="tx1"/>
              </a:solidFill>
              <a:latin typeface="+mj-lt"/>
              <a:ea typeface="Work Sans"/>
              <a:cs typeface="Work Sans"/>
            </a:endParaRPr>
          </a:p>
          <a:p>
            <a:endParaRPr lang="es-ES" sz="800" dirty="0">
              <a:solidFill>
                <a:schemeClr val="tx1"/>
              </a:solidFill>
              <a:latin typeface="+mj-lt"/>
              <a:ea typeface="Work Sans"/>
              <a:cs typeface="Work Sans"/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tx1"/>
              </a:solidFill>
              <a:latin typeface="+mj-lt"/>
              <a:ea typeface="Work Sans"/>
              <a:cs typeface="Work San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7756" y="1134146"/>
            <a:ext cx="274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8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ea typeface="Work Sans"/>
                <a:cs typeface="Work Sans"/>
              </a:rPr>
              <a:t>Articular a la política y metodología de riesgos de la Entidad los riesgos asociados con daño antijurídico, productos y continuidad para hacer las eficiente la administración de los riesgos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2570509" y="1560194"/>
            <a:ext cx="426845" cy="183946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7756" y="2076822"/>
            <a:ext cx="1794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8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ea typeface="Work Sans"/>
                <a:cs typeface="Work Sans"/>
              </a:rPr>
              <a:t>Realizar la migración de los tramites internos con criterios de calidad y confiabilidad a la nueva plataforma SUIT 4.</a:t>
            </a:r>
          </a:p>
          <a:p>
            <a:pPr marL="171450" lvl="8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ea typeface="Work Sans"/>
                <a:cs typeface="Work Sans"/>
              </a:rPr>
              <a:t>Racionalizar procedimientos internos priorizados para mejorar los tiempos del servicio </a:t>
            </a:r>
          </a:p>
        </p:txBody>
      </p:sp>
      <p:cxnSp>
        <p:nvCxnSpPr>
          <p:cNvPr id="37" name="Conector recto 36"/>
          <p:cNvCxnSpPr/>
          <p:nvPr/>
        </p:nvCxnSpPr>
        <p:spPr>
          <a:xfrm flipV="1">
            <a:off x="4232674" y="828592"/>
            <a:ext cx="194196" cy="121817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1890654" y="2573454"/>
            <a:ext cx="500533" cy="130587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3383280" y="4730181"/>
            <a:ext cx="199505" cy="78318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Rectángulo 48"/>
          <p:cNvSpPr/>
          <p:nvPr/>
        </p:nvSpPr>
        <p:spPr>
          <a:xfrm>
            <a:off x="6247121" y="4196690"/>
            <a:ext cx="2717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3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latin typeface="+mj-lt"/>
                <a:ea typeface="Work Sans"/>
                <a:cs typeface="Work Sans"/>
              </a:rPr>
              <a:t>Despliegue del SIGEP 2</a:t>
            </a:r>
          </a:p>
          <a:p>
            <a:pPr marL="171450" lvl="3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latin typeface="+mj-lt"/>
                <a:ea typeface="Work Sans"/>
                <a:cs typeface="Work Sans"/>
              </a:rPr>
              <a:t>Fortalecimiento del Sistema Estratégico de la Información SIE 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996757" y="3275178"/>
            <a:ext cx="203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3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latin typeface="+mj-lt"/>
                <a:ea typeface="Work Sans"/>
                <a:cs typeface="Work Sans"/>
              </a:rPr>
              <a:t>Integrar todos los elementos de conflicto de interés en los procedimientos internos </a:t>
            </a:r>
          </a:p>
        </p:txBody>
      </p:sp>
      <p:cxnSp>
        <p:nvCxnSpPr>
          <p:cNvPr id="51" name="Conector recto 50"/>
          <p:cNvCxnSpPr/>
          <p:nvPr/>
        </p:nvCxnSpPr>
        <p:spPr>
          <a:xfrm flipV="1">
            <a:off x="6045200" y="1361960"/>
            <a:ext cx="378272" cy="161609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2109334" y="4844396"/>
            <a:ext cx="69162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3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latin typeface="+mj-lt"/>
                <a:ea typeface="Work Sans"/>
                <a:cs typeface="Work Sans"/>
              </a:rPr>
              <a:t>Identificar, monitorear y rendir cuentas permanentemente sobre los riesgos que impidan la corrupción en la gestión institucional 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108477" y="3856274"/>
            <a:ext cx="2241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8" indent="-171450" algn="just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ea typeface="Work Sans"/>
                <a:cs typeface="Work Sans"/>
              </a:rPr>
              <a:t>Incluir nuevas variables para la caracterización de usuarios, de manera que facilite el diálogo, la participación y el diseño de políticas con criterios diferenciales.</a:t>
            </a:r>
          </a:p>
        </p:txBody>
      </p:sp>
      <p:cxnSp>
        <p:nvCxnSpPr>
          <p:cNvPr id="63" name="Conector recto 62"/>
          <p:cNvCxnSpPr/>
          <p:nvPr/>
        </p:nvCxnSpPr>
        <p:spPr>
          <a:xfrm flipV="1">
            <a:off x="2405263" y="3981947"/>
            <a:ext cx="330492" cy="105576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V="1">
            <a:off x="3097106" y="4288869"/>
            <a:ext cx="0" cy="480471"/>
          </a:xfrm>
          <a:prstGeom prst="line">
            <a:avLst/>
          </a:prstGeom>
          <a:ln w="9525" cap="flat" cmpd="sng" algn="ctr">
            <a:solidFill>
              <a:srgbClr val="EF89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Flecha: a la derecha 2">
            <a:hlinkClick r:id="rId8"/>
            <a:extLst>
              <a:ext uri="{FF2B5EF4-FFF2-40B4-BE49-F238E27FC236}">
                <a16:creationId xmlns:a16="http://schemas.microsoft.com/office/drawing/2014/main" id="{7E9A7FD6-E76F-4C59-A41F-206D7CF96D85}"/>
              </a:ext>
            </a:extLst>
          </p:cNvPr>
          <p:cNvSpPr/>
          <p:nvPr/>
        </p:nvSpPr>
        <p:spPr>
          <a:xfrm>
            <a:off x="473888" y="529349"/>
            <a:ext cx="1375032" cy="6356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</a:rPr>
              <a:t>Ver plan anticorrupción</a:t>
            </a:r>
          </a:p>
        </p:txBody>
      </p:sp>
    </p:spTree>
    <p:extLst>
      <p:ext uri="{BB962C8B-B14F-4D97-AF65-F5344CB8AC3E}">
        <p14:creationId xmlns:p14="http://schemas.microsoft.com/office/powerpoint/2010/main" val="727164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0390" y="-233923"/>
            <a:ext cx="5493400" cy="994500"/>
          </a:xfrm>
        </p:spPr>
        <p:txBody>
          <a:bodyPr/>
          <a:lstStyle/>
          <a:p>
            <a:pPr algn="ctr"/>
            <a:r>
              <a:rPr lang="es-CO" sz="18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Riesgos de Corrupción 2020  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37 Tabla">
            <a:extLst>
              <a:ext uri="{FF2B5EF4-FFF2-40B4-BE49-F238E27FC236}">
                <a16:creationId xmlns:a16="http://schemas.microsoft.com/office/drawing/2014/main" id="{AEEA7430-9425-40B7-8C8F-A3BC98E4F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66520"/>
              </p:ext>
            </p:extLst>
          </p:nvPr>
        </p:nvGraphicFramePr>
        <p:xfrm>
          <a:off x="362725" y="706948"/>
          <a:ext cx="8646797" cy="3931003"/>
        </p:xfrm>
        <a:graphic>
          <a:graphicData uri="http://schemas.openxmlformats.org/drawingml/2006/table">
            <a:tbl>
              <a:tblPr firstRow="1" bandRow="1"/>
              <a:tblGrid>
                <a:gridCol w="211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7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8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8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CO" sz="800" dirty="0">
                          <a:latin typeface="Arial Narrow" panose="020B0606020202030204" pitchFamily="34" charset="0"/>
                        </a:rPr>
                        <a:t>Riesgo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8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CO" sz="800" dirty="0">
                          <a:latin typeface="Arial Narrow" panose="020B0606020202030204" pitchFamily="34" charset="0"/>
                        </a:rPr>
                        <a:t>Proceso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000" b="0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es-CO" sz="1000" b="1" i="0" u="none" strike="noStrike" kern="1200" cap="non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Control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8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CO" sz="800" dirty="0">
                          <a:latin typeface="Arial Narrow" panose="020B0606020202030204" pitchFamily="34" charset="0"/>
                        </a:rPr>
                        <a:t>Acciones preventivas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s-ES" sz="900" b="1" dirty="0">
                          <a:latin typeface="Arial Narrow" panose="020B0606020202030204" pitchFamily="34" charset="0"/>
                        </a:rPr>
                        <a:t>Direccionamiento indebido del nivel decisorio, en la vinculación de personal, celebración de convenios o toma de decisiones en beneficio propio o de un tercero.</a:t>
                      </a:r>
                      <a:endParaRPr lang="es-CO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900" b="1" i="0" u="none" strike="noStrike" kern="1200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endParaRPr lang="es-CO" sz="900" b="1" i="0" u="none" strike="noStrike" kern="1200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es-CO" sz="900" b="1" i="0" u="none" strike="noStrike" kern="1200" cap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Direccionamiento Estratégico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La Alta Dirección permanentemente aplica durante las actividades de vinculación del personal o celebración de contratos, la normativa vigente en materia contractual y de vinculación. </a:t>
                      </a:r>
                      <a:endParaRPr lang="es-CO" sz="900" b="0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s-CO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- S</a:t>
                      </a:r>
                      <a: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ocializar las actas de comité con las decisiones </a:t>
                      </a:r>
                      <a:r>
                        <a:rPr lang="es-CO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en la intranet </a:t>
                      </a:r>
                    </a:p>
                    <a:p>
                      <a:pPr algn="just"/>
                      <a: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- Formalizar a la Secretaria general y sus dependencias la evaluación o revisión del expediente de los candidatos</a:t>
                      </a:r>
                      <a:endParaRPr lang="es-CO" sz="900" b="0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s-ES" sz="900" b="1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Prestar servicios de asesoría no autorizados utilizando el rol de contratista o funcionario de la Entidad, aprovechando los recursos públicos para el beneficio de un privado.</a:t>
                      </a:r>
                      <a:endParaRPr lang="es-CO" sz="900" b="1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900" b="1" i="0" u="none" strike="noStrike" kern="1200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900" b="1" i="0" u="none" strike="noStrike" kern="1200" cap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Acción Integral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Seguimiento y control de la asesoría mediante la herramienta</a:t>
                      </a:r>
                      <a:r>
                        <a:rPr lang="es-CO" sz="900" b="0" i="0" u="none" strike="noStrike" kern="1200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 propia SETA.  Verificación d</a:t>
                      </a:r>
                      <a:r>
                        <a:rPr lang="es-ES" sz="900" b="0" i="0" u="none" strike="noStrike" kern="1200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el cumplimiento de la asesoría de acuerdo con la programación de los viajes. Entrega del PGT posterior a cada visita  y el informe a la Dirección de Desarrollo Organizacional, con el fin de establecer compromisos con las entidades visitadas y dar cumplimiento a los mismos</a:t>
                      </a:r>
                      <a:endParaRPr lang="es-CO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CO" sz="10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Al momento del ingreso de nuevos servidores o contratistas se explicarán las limitaciones de su actuación e implicaciones disciplinarias y legales correspondientes a su rol. </a:t>
                      </a:r>
                      <a:b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- Sensibilización sobre el código de integridad y los conflictos de intereses </a:t>
                      </a:r>
                      <a:endParaRPr lang="es-CO" sz="900" b="0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900" b="1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Destinación de recursos públicos de forma indebida en favor de un privado o tercero.</a:t>
                      </a:r>
                      <a:endParaRPr lang="es-CO" sz="900" b="1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900" b="1" i="0" u="none" strike="noStrike" kern="1200" cap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Gestión de Recursos </a:t>
                      </a:r>
                    </a:p>
                    <a:p>
                      <a:endParaRPr lang="es-CO" sz="900" b="1" i="0" u="none" strike="noStrike" kern="1200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900" b="0" i="0" u="none" strike="noStrike" kern="1200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Socialización de  la normativa asociada y las implicaciones legales mediante reuniones internas.  Código de integridad implementado.  </a:t>
                      </a:r>
                      <a:endParaRPr lang="es-CO" sz="900" b="0" i="0" u="none" strike="noStrike" kern="1200" cap="none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es-CO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Pruebas de recorrido aleatorias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es-CO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Actualizar</a:t>
                      </a:r>
                      <a:r>
                        <a:rPr lang="es-CO" sz="900" b="0" i="0" u="none" strike="noStrike" kern="1200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 y socializar las procesos, procedimientos y normas vigentes </a:t>
                      </a:r>
                      <a:endParaRPr lang="es-CO" sz="900" b="0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s-ES" sz="1000" b="1" dirty="0">
                          <a:latin typeface="Arial Narrow" panose="020B0606020202030204" pitchFamily="34" charset="0"/>
                        </a:rPr>
                        <a:t>Favorecimiento </a:t>
                      </a:r>
                      <a:r>
                        <a:rPr lang="es-ES" sz="1000" b="1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de un privado durante la identificación </a:t>
                      </a:r>
                      <a:r>
                        <a:rPr lang="es-ES" sz="1000" b="1" dirty="0">
                          <a:latin typeface="Arial Narrow" panose="020B0606020202030204" pitchFamily="34" charset="0"/>
                        </a:rPr>
                        <a:t>de necesidades en los procesos de selección de proveedores</a:t>
                      </a:r>
                      <a:endParaRPr lang="es-CO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900" b="1" i="0" u="none" strike="noStrike" kern="1200" cap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Tecnologías de la Información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s-ES" sz="900" b="0" i="0" u="none" strike="noStrike" kern="1200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Aplicación, durante las actividades de celebración de contratos, la normativa vigente en materia contractual. Socialización y publicación de  las necesidades, la justificación y la argumentación de la contratación en los Comités de contratación para la toma de decisiones.</a:t>
                      </a:r>
                      <a:endParaRPr lang="es-CO" sz="900" b="0" i="0" u="none" strike="noStrike" kern="1200" cap="none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es-CO" sz="900" b="0" i="0" u="none" strike="noStrike" kern="1200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F</a:t>
                      </a:r>
                      <a:r>
                        <a:rPr lang="es-ES" sz="900" b="0" i="0" u="none" strike="noStrike" kern="1200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ormalizar </a:t>
                      </a:r>
                      <a: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en el comité de contratación, las fichas técnicas asociadas a las necesidades de contratación</a:t>
                      </a:r>
                      <a:endParaRPr lang="es-CO" sz="900" b="0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000" b="1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Direccionamiento de vinculación en favor de un tercero</a:t>
                      </a:r>
                      <a:endParaRPr lang="es-CO" sz="1000" b="1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900" b="1" i="0" u="none" strike="noStrike" kern="1200" cap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Gestión de Talento</a:t>
                      </a:r>
                      <a:r>
                        <a:rPr lang="es-CO" sz="900" b="1" i="0" u="none" strike="noStrike" kern="1200" cap="none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 Humano </a:t>
                      </a:r>
                      <a:endParaRPr lang="es-CO" sz="900" b="1" i="0" u="none" strike="noStrike" kern="1200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s-CO" sz="900" b="1" i="0" u="none" strike="noStrike" kern="1200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900" b="0" i="0" u="none" strike="noStrike" kern="1200" cap="none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Pruebas al Grupo de Gestión Meritocrática, Validación de cumplimiento de requisitos. Procedimiento para la vinculación.  </a:t>
                      </a:r>
                      <a:endParaRPr lang="es-CO" sz="900" b="0" i="0" u="none" strike="noStrike" kern="1200" cap="none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- Validación de cumplimiento de requisitos.</a:t>
                      </a:r>
                      <a:b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900" b="0" i="0" u="none" strike="noStrike" kern="1200" cap="none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- Procedimiento para la vinculación.  </a:t>
                      </a:r>
                      <a:endParaRPr lang="es-CO" sz="900" b="0" i="0" u="none" strike="noStrike" kern="1200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s-CO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Google Shape;141;p22"/>
          <p:cNvSpPr txBox="1">
            <a:spLocks/>
          </p:cNvSpPr>
          <p:nvPr/>
        </p:nvSpPr>
        <p:spPr>
          <a:xfrm>
            <a:off x="13950" y="1112154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chemeClr val="bg2"/>
                </a:solidFill>
              </a:rPr>
              <a:t>1.</a:t>
            </a:r>
          </a:p>
        </p:txBody>
      </p:sp>
      <p:sp>
        <p:nvSpPr>
          <p:cNvPr id="10" name="Google Shape;141;p22"/>
          <p:cNvSpPr txBox="1">
            <a:spLocks/>
          </p:cNvSpPr>
          <p:nvPr/>
        </p:nvSpPr>
        <p:spPr>
          <a:xfrm>
            <a:off x="0" y="2067812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chemeClr val="bg2"/>
                </a:solidFill>
              </a:rPr>
              <a:t>2.</a:t>
            </a:r>
          </a:p>
        </p:txBody>
      </p:sp>
      <p:sp>
        <p:nvSpPr>
          <p:cNvPr id="11" name="Google Shape;141;p22"/>
          <p:cNvSpPr txBox="1">
            <a:spLocks/>
          </p:cNvSpPr>
          <p:nvPr/>
        </p:nvSpPr>
        <p:spPr>
          <a:xfrm>
            <a:off x="-3289" y="2852031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chemeClr val="bg2"/>
                </a:solidFill>
              </a:rPr>
              <a:t>3.</a:t>
            </a:r>
          </a:p>
        </p:txBody>
      </p:sp>
      <p:sp>
        <p:nvSpPr>
          <p:cNvPr id="12" name="Google Shape;141;p22"/>
          <p:cNvSpPr txBox="1">
            <a:spLocks/>
          </p:cNvSpPr>
          <p:nvPr/>
        </p:nvSpPr>
        <p:spPr>
          <a:xfrm>
            <a:off x="0" y="3413502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chemeClr val="bg2"/>
                </a:solidFill>
              </a:rPr>
              <a:t>4.</a:t>
            </a:r>
          </a:p>
        </p:txBody>
      </p:sp>
      <p:sp>
        <p:nvSpPr>
          <p:cNvPr id="13" name="Google Shape;141;p22"/>
          <p:cNvSpPr txBox="1">
            <a:spLocks/>
          </p:cNvSpPr>
          <p:nvPr/>
        </p:nvSpPr>
        <p:spPr>
          <a:xfrm>
            <a:off x="13950" y="4016656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chemeClr val="bg2"/>
                </a:solidFill>
              </a:rPr>
              <a:t>5.</a:t>
            </a: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2318291" y="419139"/>
            <a:ext cx="4193257" cy="15952"/>
          </a:xfrm>
          <a:prstGeom prst="line">
            <a:avLst/>
          </a:prstGeom>
          <a:ln w="38100">
            <a:solidFill>
              <a:schemeClr val="accent4">
                <a:shade val="95000"/>
                <a:satMod val="105000"/>
                <a:alpha val="91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371413" y="583887"/>
            <a:ext cx="4507837" cy="13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</a:pPr>
            <a:r>
              <a:rPr lang="es-ES" sz="5400" b="1" dirty="0"/>
              <a:t>¡Gracias!</a:t>
            </a:r>
            <a:endParaRPr sz="5400" b="1" dirty="0"/>
          </a:p>
        </p:txBody>
      </p:sp>
      <p:sp>
        <p:nvSpPr>
          <p:cNvPr id="3" name="CuadroTexto 9"/>
          <p:cNvSpPr txBox="1"/>
          <p:nvPr/>
        </p:nvSpPr>
        <p:spPr>
          <a:xfrm>
            <a:off x="3371413" y="3077813"/>
            <a:ext cx="514437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05" y="2009234"/>
            <a:ext cx="4352654" cy="8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3240332" y="-117274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2400" b="1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Arial"/>
              </a:rPr>
              <a:t>Introducción</a:t>
            </a:r>
            <a:endParaRPr sz="2400" b="1" dirty="0">
              <a:solidFill>
                <a:schemeClr val="tx1"/>
              </a:solidFill>
              <a:latin typeface="Work Sans"/>
              <a:ea typeface="Work Sans"/>
              <a:cs typeface="Work Sans"/>
              <a:sym typeface="Arial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99328" y="992964"/>
            <a:ext cx="9073515" cy="2907149"/>
            <a:chOff x="-129541" y="1126315"/>
            <a:chExt cx="9073515" cy="2907149"/>
          </a:xfrm>
        </p:grpSpPr>
        <p:sp>
          <p:nvSpPr>
            <p:cNvPr id="5" name="Marcador de texto 2"/>
            <p:cNvSpPr txBox="1">
              <a:spLocks/>
            </p:cNvSpPr>
            <p:nvPr/>
          </p:nvSpPr>
          <p:spPr>
            <a:xfrm>
              <a:off x="-129541" y="1126315"/>
              <a:ext cx="9073515" cy="1883586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457200" indent="-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endParaRPr lang="es-CO" sz="1100" dirty="0">
                <a:solidFill>
                  <a:schemeClr val="bg1">
                    <a:lumMod val="50000"/>
                  </a:schemeClr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marL="457200" indent="-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r>
                <a:rPr lang="es-CO" sz="1100" dirty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	</a:t>
              </a: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796915" y="3533840"/>
              <a:ext cx="4572000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indent="-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endParaRPr lang="es-CO" sz="1100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marL="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endParaRPr lang="es-CO" sz="1100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99102" y="522924"/>
            <a:ext cx="833283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r>
              <a:rPr lang="es-CO" sz="1100" i="1" dirty="0">
                <a:solidFill>
                  <a:schemeClr val="bg1">
                    <a:lumMod val="50000"/>
                  </a:schemeClr>
                </a:solidFill>
                <a:latin typeface="Work Sans"/>
                <a:ea typeface="Work Sans"/>
                <a:cs typeface="Work Sans"/>
                <a:sym typeface="Work Sans"/>
              </a:rPr>
              <a:t>	</a:t>
            </a:r>
            <a:r>
              <a:rPr lang="es-CO" sz="1000" b="1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Función Pública 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pone a disposición de los grupos de valor la  </a:t>
            </a:r>
            <a:r>
              <a:rPr lang="es-CO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planeación institucional 2020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s-CO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la estrategia para el  fortalecimiento de la relación estado ciudadano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, el </a:t>
            </a:r>
            <a:r>
              <a:rPr lang="es-CO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plan anticorrupción 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y el </a:t>
            </a:r>
            <a:r>
              <a:rPr lang="es-CO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mapa de riesgos de corrupción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, para que sea analizado y discutido con los interesados,  a través de los diferentes canales de comunicación habilitados en la entidad.</a:t>
            </a:r>
          </a:p>
          <a:p>
            <a:pPr marL="457200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endParaRPr lang="es-CO" sz="1000" dirty="0">
              <a:solidFill>
                <a:schemeClr val="tx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2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	El plan de esta vigencia pretende orientar la gestión institucional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hacia el logro de </a:t>
            </a:r>
            <a:r>
              <a:rPr lang="es-ES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14 grandes resultados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que den solución a las principales necesidades y expectativas de nuestros grupos de valor: </a:t>
            </a:r>
            <a:r>
              <a:rPr lang="es-ES" sz="1000" i="1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i)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Entidades</a:t>
            </a:r>
            <a:r>
              <a:rPr lang="es-ES" sz="1000" i="1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, ii)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Servidores Públicos</a:t>
            </a:r>
            <a:r>
              <a:rPr lang="es-ES" sz="1000" i="1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 y iii)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Ciudadanos,</a:t>
            </a:r>
            <a:r>
              <a:rPr lang="es-ES" sz="1000" i="1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tomando como referencia para su construcción participativa l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os lineamientos previstos en el Modelo Integrado de Planeación y Gestión - MIPG y la adaptación de la metodología </a:t>
            </a:r>
            <a:r>
              <a:rPr lang="es-CO" sz="1000" i="1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design thinking.</a:t>
            </a:r>
          </a:p>
          <a:p>
            <a:pPr marL="457200" lvl="2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endParaRPr lang="es-CO" sz="1000" i="1" dirty="0">
              <a:solidFill>
                <a:schemeClr val="tx1"/>
              </a:solidFill>
              <a:latin typeface="Work Sans"/>
              <a:ea typeface="Work Sans"/>
              <a:cs typeface="Work Sans"/>
            </a:endParaRPr>
          </a:p>
          <a:p>
            <a:pPr marL="457200" lvl="2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	En esta ocasión el punto de partida fue la lectura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de las necesidades de los grupos de valor de Función Pública a través de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</a:rPr>
              <a:t>entrevistas, encuestas y grupos focales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, la </a:t>
            </a:r>
            <a:r>
              <a:rPr lang="es-CO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</a:rPr>
              <a:t>revisión de los compromisos </a:t>
            </a:r>
            <a:r>
              <a:rPr lang="es-CO" sz="1000" i="1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institucionales establecidos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, el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</a:rPr>
              <a:t>análisis de la gestión </a:t>
            </a:r>
            <a:r>
              <a:rPr lang="es-ES" sz="1000" i="1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institucional en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</a:rPr>
              <a:t>mesas de diálogo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,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</a:rPr>
              <a:t>encuentros </a:t>
            </a:r>
            <a:r>
              <a:rPr lang="es-ES" sz="1000" i="1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con los usuarios internos 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y un </a:t>
            </a:r>
            <a:r>
              <a:rPr lang="es-CO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</a:rPr>
              <a:t>trabajo de cohesión </a:t>
            </a: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de todo el equipo de Función Pública hacia resultados de impacto.  </a:t>
            </a:r>
          </a:p>
          <a:p>
            <a:pPr marL="457200" lvl="2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endParaRPr lang="es-CO" sz="1000" dirty="0">
              <a:solidFill>
                <a:schemeClr val="tx1"/>
              </a:solidFill>
              <a:latin typeface="Work Sans"/>
              <a:ea typeface="Work Sans"/>
              <a:cs typeface="Work Sans"/>
            </a:endParaRPr>
          </a:p>
          <a:p>
            <a:pPr marL="457200" lvl="5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</a:rPr>
              <a:t>	E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l documento consolidado contará con el esquema 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resultados</a:t>
            </a:r>
            <a:r>
              <a:rPr lang="es-ES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métricas</a:t>
            </a:r>
            <a:r>
              <a:rPr lang="es-ES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 y </a:t>
            </a:r>
            <a:r>
              <a:rPr lang="es-ES" sz="1000" i="1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entregables</a:t>
            </a:r>
            <a:r>
              <a:rPr lang="es-ES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de carácter estratégico, en los cuales se incluirán todos los compromisos y prioridades del Gobierno Nacional tales como: Plan Nacional de Desarrollo, documentos CONPES, Plan Marco de Implementación del Acuerdo de Paz y Objetivos de Desarrollo Sostenible. </a:t>
            </a:r>
          </a:p>
          <a:p>
            <a:pPr marL="457200" lvl="5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endParaRPr lang="es-ES" sz="1000" dirty="0">
              <a:solidFill>
                <a:schemeClr val="tx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5" indent="-228600" algn="just">
              <a:spcBef>
                <a:spcPts val="800"/>
              </a:spcBef>
              <a:buClr>
                <a:srgbClr val="0066CD"/>
              </a:buClr>
              <a:buSzPts val="1100"/>
            </a:pP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	De igual manera, Función Pública comprometida con la estrategia del Gobierno para contar con </a:t>
            </a:r>
            <a:r>
              <a:rPr lang="es-ES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entidades abiertas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s-ES" sz="1000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participativas y transparentes </a:t>
            </a: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incluye en el desarrollo de sus productos, servicios y entregables acciones concretas que permitirán fortalecer cada vez más la relación de confianza entre los Ciudadanos y el Estado. </a:t>
            </a:r>
          </a:p>
          <a:p>
            <a:pPr marL="457200" lvl="5" indent="-228600" algn="just">
              <a:lnSpc>
                <a:spcPct val="90000"/>
              </a:lnSpc>
              <a:spcBef>
                <a:spcPts val="800"/>
              </a:spcBef>
              <a:buClr>
                <a:srgbClr val="0066CD"/>
              </a:buClr>
              <a:buSzPts val="1100"/>
            </a:pPr>
            <a:endParaRPr lang="es-ES" sz="1000" dirty="0">
              <a:solidFill>
                <a:schemeClr val="tx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5" indent="-228600" algn="just">
              <a:lnSpc>
                <a:spcPct val="90000"/>
              </a:lnSpc>
              <a:spcBef>
                <a:spcPts val="800"/>
              </a:spcBef>
              <a:buClr>
                <a:srgbClr val="0066CD"/>
              </a:buClr>
              <a:buSzPts val="1100"/>
            </a:pP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					</a:t>
            </a:r>
            <a:r>
              <a:rPr lang="es-ES" sz="1000" b="1" dirty="0">
                <a:solidFill>
                  <a:schemeClr val="bg2"/>
                </a:solidFill>
                <a:latin typeface="Work Sans"/>
                <a:ea typeface="Work Sans"/>
                <a:cs typeface="Work Sans"/>
                <a:sym typeface="Work Sans"/>
              </a:rPr>
              <a:t>Departamento Administrativo de la Función Pública</a:t>
            </a:r>
          </a:p>
          <a:p>
            <a:pPr marL="457200" lvl="2" indent="-228600" algn="just">
              <a:lnSpc>
                <a:spcPct val="90000"/>
              </a:lnSpc>
              <a:spcBef>
                <a:spcPts val="800"/>
              </a:spcBef>
              <a:buClr>
                <a:srgbClr val="0066CD"/>
              </a:buClr>
              <a:buSzPts val="1100"/>
            </a:pPr>
            <a:r>
              <a:rPr lang="es-ES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					</a:t>
            </a:r>
          </a:p>
          <a:p>
            <a:pPr marL="457200" lvl="2" indent="-228600" algn="just">
              <a:lnSpc>
                <a:spcPct val="90000"/>
              </a:lnSpc>
              <a:spcBef>
                <a:spcPts val="800"/>
              </a:spcBef>
              <a:buClr>
                <a:srgbClr val="0066CD"/>
              </a:buClr>
              <a:buSzPts val="1100"/>
            </a:pPr>
            <a:endParaRPr lang="es-ES" sz="1000" dirty="0">
              <a:solidFill>
                <a:schemeClr val="tx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indent="-228600" algn="just">
              <a:lnSpc>
                <a:spcPct val="90000"/>
              </a:lnSpc>
              <a:spcBef>
                <a:spcPts val="800"/>
              </a:spcBef>
              <a:buClr>
                <a:srgbClr val="0066CD"/>
              </a:buClr>
              <a:buSzPts val="1100"/>
            </a:pPr>
            <a:r>
              <a:rPr lang="es-CO" sz="1000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	</a:t>
            </a:r>
            <a:endParaRPr lang="es-CO" sz="1000" dirty="0">
              <a:solidFill>
                <a:schemeClr val="bg1">
                  <a:lumMod val="50000"/>
                </a:schemeClr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indent="-228600" algn="just">
              <a:lnSpc>
                <a:spcPct val="90000"/>
              </a:lnSpc>
              <a:spcBef>
                <a:spcPts val="800"/>
              </a:spcBef>
              <a:buClr>
                <a:srgbClr val="0066CD"/>
              </a:buClr>
              <a:buSzPts val="1100"/>
            </a:pPr>
            <a:endParaRPr lang="es-CO" sz="1000" dirty="0">
              <a:solidFill>
                <a:schemeClr val="bg1">
                  <a:lumMod val="50000"/>
                </a:schemeClr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327126" y="446413"/>
            <a:ext cx="2000187" cy="43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907133" y="359483"/>
            <a:ext cx="3024000" cy="0"/>
          </a:xfrm>
          <a:prstGeom prst="line">
            <a:avLst/>
          </a:prstGeom>
          <a:ln w="38100">
            <a:solidFill>
              <a:schemeClr val="accent4">
                <a:shade val="95000"/>
                <a:satMod val="105000"/>
                <a:alpha val="91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41;p22"/>
          <p:cNvSpPr txBox="1">
            <a:spLocks noGrp="1"/>
          </p:cNvSpPr>
          <p:nvPr>
            <p:ph type="title"/>
          </p:nvPr>
        </p:nvSpPr>
        <p:spPr>
          <a:xfrm>
            <a:off x="2961451" y="415814"/>
            <a:ext cx="548477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l">
              <a:lnSpc>
                <a:spcPct val="115000"/>
              </a:lnSpc>
            </a:pPr>
            <a:r>
              <a:rPr lang="es-ES" b="1" dirty="0">
                <a:solidFill>
                  <a:srgbClr val="FFFFFF"/>
                </a:solidFill>
              </a:rPr>
              <a:t>Contenido </a:t>
            </a:r>
          </a:p>
        </p:txBody>
      </p:sp>
      <p:sp>
        <p:nvSpPr>
          <p:cNvPr id="21" name="Google Shape;141;p22"/>
          <p:cNvSpPr txBox="1">
            <a:spLocks/>
          </p:cNvSpPr>
          <p:nvPr/>
        </p:nvSpPr>
        <p:spPr>
          <a:xfrm>
            <a:off x="2503818" y="1316523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4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65015" y="1450818"/>
            <a:ext cx="3412712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chemeClr val="bg1"/>
                </a:solidFill>
              </a:rPr>
              <a:t>Planeación institucional 2020 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5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72712" y="1690532"/>
            <a:ext cx="3206056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11150" lvl="0" indent="-171450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</a:rPr>
              <a:t>Punto de partida </a:t>
            </a:r>
          </a:p>
          <a:p>
            <a:pPr marL="311150" lvl="0" indent="-171450"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</a:rPr>
              <a:t>Resultados estratégicos esperados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8" name="Google Shape;141;p22"/>
          <p:cNvSpPr txBox="1">
            <a:spLocks/>
          </p:cNvSpPr>
          <p:nvPr/>
        </p:nvSpPr>
        <p:spPr>
          <a:xfrm>
            <a:off x="2503818" y="2165308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FFFFFF"/>
                </a:solidFill>
              </a:rPr>
              <a:t>2.</a:t>
            </a:r>
          </a:p>
        </p:txBody>
      </p:sp>
      <p:sp>
        <p:nvSpPr>
          <p:cNvPr id="9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70003" y="2286767"/>
            <a:ext cx="2805761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</a:pPr>
            <a:r>
              <a:rPr lang="es-CO" sz="1200" dirty="0">
                <a:solidFill>
                  <a:schemeClr val="bg1"/>
                </a:solidFill>
              </a:rPr>
              <a:t>Recursos Presupuestales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Google Shape;141;p22"/>
          <p:cNvSpPr txBox="1">
            <a:spLocks/>
          </p:cNvSpPr>
          <p:nvPr/>
        </p:nvSpPr>
        <p:spPr>
          <a:xfrm>
            <a:off x="2499819" y="2674006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FFFFFF"/>
                </a:solidFill>
              </a:rPr>
              <a:t>3.</a:t>
            </a:r>
          </a:p>
        </p:txBody>
      </p:sp>
      <p:sp>
        <p:nvSpPr>
          <p:cNvPr id="1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93814" y="2769023"/>
            <a:ext cx="4300339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>
                <a:solidFill>
                  <a:schemeClr val="bg1"/>
                </a:solidFill>
              </a:rPr>
              <a:t>Estrategia para el fortalecimiento de la relación Estado - ciudadano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3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91104" y="3184735"/>
            <a:ext cx="4300339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1115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</a:rPr>
              <a:t>Plan Anticorrupción y de atención al ciudadano 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4" name="Google Shape;141;p22"/>
          <p:cNvSpPr txBox="1">
            <a:spLocks/>
          </p:cNvSpPr>
          <p:nvPr/>
        </p:nvSpPr>
        <p:spPr>
          <a:xfrm>
            <a:off x="-120503" y="5155504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FFFFFF"/>
                </a:solidFill>
              </a:rPr>
              <a:t>5.</a:t>
            </a:r>
          </a:p>
        </p:txBody>
      </p:sp>
      <p:sp>
        <p:nvSpPr>
          <p:cNvPr id="15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91105" y="3443126"/>
            <a:ext cx="4300339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1115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</a:rPr>
              <a:t>Riesgos de corrupción</a:t>
            </a:r>
            <a:endParaRPr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07868" y="647060"/>
            <a:ext cx="3823979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763004" y="175624"/>
            <a:ext cx="3893823" cy="339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de Partida – foco estratégico</a:t>
            </a:r>
          </a:p>
        </p:txBody>
      </p:sp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3888697" y="1702131"/>
            <a:ext cx="931665" cy="339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i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 </a:t>
            </a:r>
          </a:p>
        </p:txBody>
      </p:sp>
      <p:cxnSp>
        <p:nvCxnSpPr>
          <p:cNvPr id="54" name="Conector recto 53"/>
          <p:cNvCxnSpPr/>
          <p:nvPr/>
        </p:nvCxnSpPr>
        <p:spPr>
          <a:xfrm flipV="1">
            <a:off x="162721" y="1001544"/>
            <a:ext cx="2000187" cy="43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/>
          <p:cNvSpPr/>
          <p:nvPr/>
        </p:nvSpPr>
        <p:spPr>
          <a:xfrm>
            <a:off x="996387" y="3067900"/>
            <a:ext cx="838563" cy="339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</a:t>
            </a:r>
          </a:p>
        </p:txBody>
      </p:sp>
      <p:cxnSp>
        <p:nvCxnSpPr>
          <p:cNvPr id="62" name="Conector recto 61"/>
          <p:cNvCxnSpPr/>
          <p:nvPr/>
        </p:nvCxnSpPr>
        <p:spPr>
          <a:xfrm>
            <a:off x="6526942" y="1024559"/>
            <a:ext cx="20021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3247874" y="1239591"/>
            <a:ext cx="2955573" cy="30079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CO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5" name="Conector recto 54"/>
          <p:cNvCxnSpPr/>
          <p:nvPr/>
        </p:nvCxnSpPr>
        <p:spPr>
          <a:xfrm>
            <a:off x="800215" y="3397873"/>
            <a:ext cx="2114954" cy="1189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56"/>
          <p:cNvSpPr/>
          <p:nvPr/>
        </p:nvSpPr>
        <p:spPr>
          <a:xfrm>
            <a:off x="6617089" y="696365"/>
            <a:ext cx="3823979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Grupos de valor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3579898" y="1702131"/>
            <a:ext cx="2390199" cy="227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¿Quienes Somos?</a:t>
            </a: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200" i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Somos la entidad técnica, estratégica y transversal del Gobierno Nacional que contribuye al </a:t>
            </a:r>
            <a:r>
              <a:rPr lang="es-CO" sz="1200" b="1" i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bienestar de los colombianos</a:t>
            </a:r>
            <a:r>
              <a:rPr lang="es-CO" sz="1200" i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,  mediante el mejoramiento continuo de la gestión de los </a:t>
            </a:r>
            <a:r>
              <a:rPr lang="es-CO" sz="1200" b="1" i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servidores públicos </a:t>
            </a:r>
            <a:r>
              <a:rPr lang="es-CO" sz="1200" i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y las </a:t>
            </a:r>
            <a:r>
              <a:rPr lang="es-CO" sz="1200" b="1" i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instituciones</a:t>
            </a:r>
            <a:r>
              <a:rPr lang="es-CO" sz="1200" i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 en todo el territorio nacional.</a:t>
            </a: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109108" y="1153854"/>
            <a:ext cx="2653896" cy="214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lnSpc>
                <a:spcPct val="107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Fortalecer</a:t>
            </a: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 la gestión de las </a:t>
            </a:r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entidades publicas nacionales y territoriales</a:t>
            </a: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, mejorar el desempeño de los </a:t>
            </a:r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servidores públicos</a:t>
            </a: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 al servicio del Estado, contribuir al cumplimiento de los compromisos del gobierno con los </a:t>
            </a:r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ciudadanos</a:t>
            </a: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 y aumentar la confianza en la administración publica y en sus servidores.</a:t>
            </a: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910473" y="3808531"/>
            <a:ext cx="2231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En 2026 seremos reconocidos nacional e internacionalmente como la entidad líder en la </a:t>
            </a:r>
            <a:r>
              <a:rPr lang="en-US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innovación, transparencia </a:t>
            </a:r>
            <a:r>
              <a:rPr lang="en-US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y </a:t>
            </a:r>
            <a:r>
              <a:rPr lang="en-US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eficiencia</a:t>
            </a:r>
            <a:r>
              <a:rPr lang="en-US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 de la gestión pública.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6411903" y="1209839"/>
            <a:ext cx="2136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Entidades Públicas</a:t>
            </a: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:  en nación y territorio, organismos multilaterales, </a:t>
            </a:r>
          </a:p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Servidores Públicos</a:t>
            </a: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:  en nación y territorio</a:t>
            </a:r>
          </a:p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Ciudadanos:</a:t>
            </a: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  comunidades étnicas, estudiantes, gremios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309237" y="3011615"/>
            <a:ext cx="3823979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de integridad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219090" y="3409769"/>
            <a:ext cx="20021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6084429" y="3502745"/>
            <a:ext cx="2136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r" defTabSz="685800">
              <a:buClrTx/>
              <a:buFont typeface="Arial" panose="020B0604020202020204" pitchFamily="34" charset="0"/>
              <a:buChar char="•"/>
            </a:pPr>
            <a:endParaRPr lang="es-CO" sz="1200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133824" y="3639660"/>
            <a:ext cx="2136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Honestidad</a:t>
            </a:r>
          </a:p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Respeto </a:t>
            </a:r>
          </a:p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Compromiso</a:t>
            </a:r>
          </a:p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Diligencia</a:t>
            </a:r>
          </a:p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r>
              <a:rPr lang="es-CO" sz="120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Justicia</a:t>
            </a:r>
          </a:p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endParaRPr lang="es-CO" sz="1200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214313" indent="-214313" algn="just" defTabSz="685800">
              <a:buClrTx/>
              <a:buFont typeface="Arial" panose="020B0604020202020204" pitchFamily="34" charset="0"/>
              <a:buChar char="•"/>
            </a:pPr>
            <a:endParaRPr lang="es-CO" sz="1200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2915169" y="544561"/>
            <a:ext cx="3998138" cy="0"/>
          </a:xfrm>
          <a:prstGeom prst="line">
            <a:avLst/>
          </a:prstGeom>
          <a:ln w="38100">
            <a:solidFill>
              <a:schemeClr val="accent4">
                <a:shade val="95000"/>
                <a:satMod val="105000"/>
                <a:alpha val="91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0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3139272" y="156975"/>
            <a:ext cx="2815194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Estratégicos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7448" y="918185"/>
            <a:ext cx="84503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>
                <a:solidFill>
                  <a:schemeClr val="tx2"/>
                </a:solidFill>
                <a:latin typeface="Work Sans"/>
                <a:ea typeface="Work Sans"/>
                <a:cs typeface="Work Sans"/>
              </a:rPr>
              <a:t>Para la vigencia 2020, Función Pública actualiza su planeación a partir de resultados los cuales serán controlados por la Alta Dirección y la Oficina Asesora de Planeación. En un ejercicio participativo de la entidad, se logró la identificación de 14 resultados los cuales están dirigidos a nuestros 3 grupos de valor: </a:t>
            </a: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              ENTIDADES                                                   SERVIDORES PÚBLICOS                                   CIUDADANOS                     </a:t>
            </a:r>
          </a:p>
          <a:p>
            <a:pPr algn="just"/>
            <a:r>
              <a:rPr lang="es-CO" sz="1200" b="1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es-CO" sz="1200" b="1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r>
              <a:rPr lang="es-CO" sz="1100" dirty="0">
                <a:solidFill>
                  <a:schemeClr val="tx2"/>
                </a:solidFill>
                <a:latin typeface="Work Sans"/>
                <a:ea typeface="Work Sans"/>
                <a:cs typeface="Work Sans"/>
              </a:rPr>
              <a:t>Dichos resultados serán medidos a partir de las métricas definidas y serán la visión compartida de toda la entidad. Cada resultado contará con una serie de entregables los cuales intervendrán de manera directa y secuencial en la consecución del logro o resultado definido.  </a:t>
            </a:r>
          </a:p>
          <a:p>
            <a:pPr algn="just"/>
            <a:endParaRPr lang="es-CO" sz="1100" dirty="0">
              <a:solidFill>
                <a:schemeClr val="tx2"/>
              </a:solidFill>
              <a:latin typeface="Work Sans"/>
              <a:ea typeface="Work Sans"/>
              <a:cs typeface="Work Sans"/>
            </a:endParaRPr>
          </a:p>
          <a:p>
            <a:pPr algn="just"/>
            <a:r>
              <a:rPr lang="es-CO" sz="1100" dirty="0">
                <a:solidFill>
                  <a:schemeClr val="tx2"/>
                </a:solidFill>
                <a:latin typeface="Work Sans"/>
                <a:ea typeface="Work Sans"/>
                <a:cs typeface="Work Sans"/>
              </a:rPr>
              <a:t>A continuación presentamos el resumen general de nuestra planeación institucional para la vigencia 2020: </a:t>
            </a:r>
          </a:p>
        </p:txBody>
      </p:sp>
      <p:pic>
        <p:nvPicPr>
          <p:cNvPr id="31" name="Imagen 30" descr="banco_iconos_azules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44" y="1859869"/>
            <a:ext cx="1532951" cy="1532951"/>
          </a:xfrm>
          <a:prstGeom prst="rect">
            <a:avLst/>
          </a:prstGeom>
        </p:spPr>
      </p:pic>
      <p:pic>
        <p:nvPicPr>
          <p:cNvPr id="33" name="Imagen 32" descr="iconos-An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13" y="1644159"/>
            <a:ext cx="2114796" cy="1964372"/>
          </a:xfrm>
          <a:prstGeom prst="rect">
            <a:avLst/>
          </a:prstGeom>
        </p:spPr>
      </p:pic>
      <p:pic>
        <p:nvPicPr>
          <p:cNvPr id="34" name="Imagen 33" descr="banco_iconos_naranjas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71" y="1898151"/>
            <a:ext cx="1597064" cy="1597064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V="1">
            <a:off x="3184382" y="485206"/>
            <a:ext cx="3015343" cy="15952"/>
          </a:xfrm>
          <a:prstGeom prst="line">
            <a:avLst/>
          </a:prstGeom>
          <a:ln w="38100">
            <a:solidFill>
              <a:schemeClr val="accent4">
                <a:shade val="95000"/>
                <a:satMod val="105000"/>
                <a:alpha val="91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2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banco_iconos_naranjas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89" y="3444094"/>
            <a:ext cx="936281" cy="936281"/>
          </a:xfrm>
          <a:prstGeom prst="rect">
            <a:avLst/>
          </a:prstGeom>
        </p:spPr>
      </p:pic>
      <p:pic>
        <p:nvPicPr>
          <p:cNvPr id="31" name="Imagen 30" descr="iconos-An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70" y="939341"/>
            <a:ext cx="881524" cy="818822"/>
          </a:xfrm>
          <a:prstGeom prst="rect">
            <a:avLst/>
          </a:prstGeom>
        </p:spPr>
      </p:pic>
      <p:pic>
        <p:nvPicPr>
          <p:cNvPr id="22" name="Imagen 21" descr="banco_iconos_azules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0" y="1132773"/>
            <a:ext cx="767000" cy="531738"/>
          </a:xfrm>
          <a:prstGeom prst="rect">
            <a:avLst/>
          </a:prstGeom>
        </p:spPr>
      </p:pic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01707" y="409219"/>
            <a:ext cx="3074479" cy="736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2400" b="1" kern="1200" dirty="0">
                <a:solidFill>
                  <a:srgbClr val="EF894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 kern="1200" dirty="0">
                <a:solidFill>
                  <a:schemeClr val="tx2"/>
                </a:solidFill>
                <a:latin typeface="Work Sans" panose="020B0604020202020204" charset="0"/>
                <a:ea typeface="+mn-ea"/>
                <a:cs typeface="+mn-cs"/>
              </a:rPr>
              <a:t>Resultados dirigidos a Entidades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63144" y="1756173"/>
            <a:ext cx="311859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Capacidades digitales, tecnológicas y de ciberseguridad fortalecidas para acercarnos a los grupos de valor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63146" y="2188005"/>
            <a:ext cx="3118595" cy="338554"/>
          </a:xfrm>
          <a:custGeom>
            <a:avLst/>
            <a:gdLst>
              <a:gd name="connsiteX0" fmla="*/ 0 w 3118595"/>
              <a:gd name="connsiteY0" fmla="*/ 0 h 369332"/>
              <a:gd name="connsiteX1" fmla="*/ 3118595 w 3118595"/>
              <a:gd name="connsiteY1" fmla="*/ 0 h 369332"/>
              <a:gd name="connsiteX2" fmla="*/ 3118595 w 3118595"/>
              <a:gd name="connsiteY2" fmla="*/ 369332 h 369332"/>
              <a:gd name="connsiteX3" fmla="*/ 0 w 3118595"/>
              <a:gd name="connsiteY3" fmla="*/ 369332 h 369332"/>
              <a:gd name="connsiteX4" fmla="*/ 0 w 3118595"/>
              <a:gd name="connsiteY4" fmla="*/ 0 h 369332"/>
              <a:gd name="connsiteX0" fmla="*/ 0 w 3118595"/>
              <a:gd name="connsiteY0" fmla="*/ 0 h 369332"/>
              <a:gd name="connsiteX1" fmla="*/ 3118595 w 3118595"/>
              <a:gd name="connsiteY1" fmla="*/ 0 h 369332"/>
              <a:gd name="connsiteX2" fmla="*/ 3118595 w 3118595"/>
              <a:gd name="connsiteY2" fmla="*/ 369332 h 369332"/>
              <a:gd name="connsiteX3" fmla="*/ 0 w 3118595"/>
              <a:gd name="connsiteY3" fmla="*/ 369332 h 369332"/>
              <a:gd name="connsiteX4" fmla="*/ 0 w 3118595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8595" h="369332">
                <a:moveTo>
                  <a:pt x="0" y="0"/>
                </a:moveTo>
                <a:lnTo>
                  <a:pt x="3118595" y="0"/>
                </a:lnTo>
                <a:lnTo>
                  <a:pt x="3118595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Conocimiento preservado e innovación promovida en las Entidades del Estado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63145" y="2622397"/>
            <a:ext cx="311859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Datos e información pública de calidad para la toma de decisiones y uso de la ciudadanía.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3147" y="3039787"/>
            <a:ext cx="311859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Empleo público modernizado para una gestión pública eficiente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63147" y="3467333"/>
            <a:ext cx="31185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900" kern="1200" dirty="0">
                <a:solidFill>
                  <a:prstClr val="black"/>
                </a:solidFill>
                <a:latin typeface="Calibri" panose="020F0502020204030204"/>
              </a:rPr>
              <a:t>Entidades del Estado con mejores capacidades desarrolladas de cara al ciudadano.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63143" y="3910017"/>
            <a:ext cx="311859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Entidades ágiles y efectivas para mejorar la relación con el ciudadano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63142" y="4331987"/>
            <a:ext cx="31185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900" kern="1200" dirty="0">
                <a:solidFill>
                  <a:prstClr val="black"/>
                </a:solidFill>
                <a:latin typeface="Calibri" panose="020F0502020204030204"/>
              </a:rPr>
              <a:t>Entidades abiertas al ciudadano que garanticen su participación en el ciclo de la gestión pública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63141" y="4745012"/>
            <a:ext cx="311859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Gestión pública colombiana reconocida internacionalmente y alianzas establecidas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588584" y="426078"/>
            <a:ext cx="34141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2400" b="1" kern="1200" dirty="0">
                <a:solidFill>
                  <a:srgbClr val="EF894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s-CO" sz="1600" b="1" kern="1200" dirty="0">
                <a:solidFill>
                  <a:schemeClr val="tx2"/>
                </a:solidFill>
                <a:latin typeface="Work Sans" panose="020B0604020202020204" charset="0"/>
                <a:ea typeface="+mn-ea"/>
                <a:cs typeface="+mn-cs"/>
              </a:rPr>
              <a:t>Resultados dirigidos a             Servidores Públicos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592556" y="1592967"/>
            <a:ext cx="4112609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Comportamientos de los Servidores Públicos coherentes con su vocación de servicio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598436" y="1983223"/>
            <a:ext cx="4112609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Inclusión y equidad incrementados en el empleo público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598436" y="2312421"/>
            <a:ext cx="4112609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Servidores públicos competentes y productivos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278332" y="3011626"/>
            <a:ext cx="3943453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2400" b="1" kern="1200" dirty="0">
                <a:solidFill>
                  <a:srgbClr val="EF894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 kern="1200" dirty="0">
                <a:solidFill>
                  <a:schemeClr val="tx2"/>
                </a:solidFill>
                <a:latin typeface="Work Sans" panose="020B0604020202020204" charset="0"/>
                <a:ea typeface="+mn-ea"/>
                <a:cs typeface="+mn-cs"/>
              </a:rPr>
              <a:t>Resultados dirigidos a 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600" b="1" kern="1200" dirty="0">
                <a:solidFill>
                  <a:schemeClr val="tx2"/>
                </a:solidFill>
                <a:latin typeface="Work Sans" panose="020B0604020202020204" charset="0"/>
                <a:ea typeface="+mn-ea"/>
                <a:cs typeface="+mn-cs"/>
              </a:rPr>
              <a:t>Ciudadanos</a:t>
            </a:r>
          </a:p>
          <a:p>
            <a:pPr marL="257175" indent="-257175" defTabSz="685800">
              <a:buClrTx/>
              <a:buFontTx/>
              <a:buAutoNum type="arabicPeriod"/>
            </a:pPr>
            <a:endParaRPr lang="es-CO" sz="1350" kern="1200" dirty="0">
              <a:solidFill>
                <a:srgbClr val="44546A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es-CO" sz="1350" kern="1200" dirty="0">
                <a:solidFill>
                  <a:srgbClr val="44546A"/>
                </a:solidFill>
                <a:latin typeface="Arial Narrow" panose="020B0606020202030204" pitchFamily="34" charset="0"/>
                <a:ea typeface="+mn-ea"/>
                <a:cs typeface="+mn-cs"/>
              </a:rPr>
              <a:t>	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924549" y="-67226"/>
            <a:ext cx="3289683" cy="469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2400" b="1" kern="1200" dirty="0">
                <a:solidFill>
                  <a:srgbClr val="EF894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s-CO" sz="1500" b="1" kern="1200" dirty="0">
                <a:solidFill>
                  <a:srgbClr val="44546A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Resultados Estratégicos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864245" y="4241255"/>
            <a:ext cx="3569224" cy="338554"/>
          </a:xfrm>
          <a:prstGeom prst="rect">
            <a:avLst/>
          </a:prstGeom>
          <a:solidFill>
            <a:srgbClr val="EF894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Personas naturales y jurídicas interesadas, capacitadas en control social para incidir en la gestión pública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64245" y="4696739"/>
            <a:ext cx="3569224" cy="338554"/>
          </a:xfrm>
          <a:prstGeom prst="rect">
            <a:avLst/>
          </a:prstGeom>
          <a:solidFill>
            <a:srgbClr val="EF894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s-ES" sz="800" kern="1200" dirty="0">
                <a:solidFill>
                  <a:prstClr val="black"/>
                </a:solidFill>
                <a:latin typeface="Work Sans" panose="020B0604020202020204" charset="0"/>
              </a:rPr>
              <a:t>Sujetos de derechos de protección especial capacitados para incidir en la gestión pública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4592552" y="2692157"/>
            <a:ext cx="4112609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</a:pPr>
            <a:r>
              <a:rPr lang="es-CO" sz="800" kern="1200" dirty="0">
                <a:solidFill>
                  <a:prstClr val="black"/>
                </a:solidFill>
                <a:latin typeface="Work Sans" panose="020B0604020202020204" charset="0"/>
              </a:rPr>
              <a:t>Trabajo de los servidores públicos articulado a través de redes interinstitucionales</a:t>
            </a:r>
          </a:p>
        </p:txBody>
      </p:sp>
      <p:sp>
        <p:nvSpPr>
          <p:cNvPr id="34" name="Google Shape;141;p22"/>
          <p:cNvSpPr txBox="1">
            <a:spLocks/>
          </p:cNvSpPr>
          <p:nvPr/>
        </p:nvSpPr>
        <p:spPr>
          <a:xfrm>
            <a:off x="301707" y="1690861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1.</a:t>
            </a:r>
          </a:p>
        </p:txBody>
      </p:sp>
      <p:sp>
        <p:nvSpPr>
          <p:cNvPr id="35" name="Google Shape;141;p22"/>
          <p:cNvSpPr txBox="1">
            <a:spLocks/>
          </p:cNvSpPr>
          <p:nvPr/>
        </p:nvSpPr>
        <p:spPr>
          <a:xfrm>
            <a:off x="277712" y="2142561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2.</a:t>
            </a:r>
          </a:p>
        </p:txBody>
      </p:sp>
      <p:sp>
        <p:nvSpPr>
          <p:cNvPr id="36" name="Google Shape;141;p22"/>
          <p:cNvSpPr txBox="1">
            <a:spLocks/>
          </p:cNvSpPr>
          <p:nvPr/>
        </p:nvSpPr>
        <p:spPr>
          <a:xfrm>
            <a:off x="299730" y="3368517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5.</a:t>
            </a:r>
          </a:p>
        </p:txBody>
      </p:sp>
      <p:sp>
        <p:nvSpPr>
          <p:cNvPr id="37" name="Google Shape;141;p22"/>
          <p:cNvSpPr txBox="1">
            <a:spLocks/>
          </p:cNvSpPr>
          <p:nvPr/>
        </p:nvSpPr>
        <p:spPr>
          <a:xfrm>
            <a:off x="289710" y="2563019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3.</a:t>
            </a:r>
          </a:p>
        </p:txBody>
      </p:sp>
      <p:sp>
        <p:nvSpPr>
          <p:cNvPr id="38" name="Google Shape;141;p22"/>
          <p:cNvSpPr txBox="1">
            <a:spLocks/>
          </p:cNvSpPr>
          <p:nvPr/>
        </p:nvSpPr>
        <p:spPr>
          <a:xfrm>
            <a:off x="299730" y="2952043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4.</a:t>
            </a:r>
          </a:p>
        </p:txBody>
      </p:sp>
      <p:sp>
        <p:nvSpPr>
          <p:cNvPr id="39" name="Google Shape;141;p22"/>
          <p:cNvSpPr txBox="1">
            <a:spLocks/>
          </p:cNvSpPr>
          <p:nvPr/>
        </p:nvSpPr>
        <p:spPr>
          <a:xfrm>
            <a:off x="301707" y="3832176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6.</a:t>
            </a:r>
          </a:p>
        </p:txBody>
      </p:sp>
      <p:sp>
        <p:nvSpPr>
          <p:cNvPr id="40" name="Google Shape;141;p22"/>
          <p:cNvSpPr txBox="1">
            <a:spLocks/>
          </p:cNvSpPr>
          <p:nvPr/>
        </p:nvSpPr>
        <p:spPr>
          <a:xfrm>
            <a:off x="301707" y="4253734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7.</a:t>
            </a:r>
          </a:p>
        </p:txBody>
      </p:sp>
      <p:sp>
        <p:nvSpPr>
          <p:cNvPr id="41" name="Google Shape;141;p22"/>
          <p:cNvSpPr txBox="1">
            <a:spLocks/>
          </p:cNvSpPr>
          <p:nvPr/>
        </p:nvSpPr>
        <p:spPr>
          <a:xfrm>
            <a:off x="301707" y="4674001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8.</a:t>
            </a:r>
          </a:p>
        </p:txBody>
      </p:sp>
      <p:sp>
        <p:nvSpPr>
          <p:cNvPr id="42" name="Google Shape;141;p22"/>
          <p:cNvSpPr txBox="1">
            <a:spLocks/>
          </p:cNvSpPr>
          <p:nvPr/>
        </p:nvSpPr>
        <p:spPr>
          <a:xfrm>
            <a:off x="4189027" y="1464049"/>
            <a:ext cx="435874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9.</a:t>
            </a:r>
          </a:p>
        </p:txBody>
      </p:sp>
      <p:sp>
        <p:nvSpPr>
          <p:cNvPr id="43" name="Google Shape;141;p22"/>
          <p:cNvSpPr txBox="1">
            <a:spLocks/>
          </p:cNvSpPr>
          <p:nvPr/>
        </p:nvSpPr>
        <p:spPr>
          <a:xfrm>
            <a:off x="4122970" y="1818126"/>
            <a:ext cx="567988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10.</a:t>
            </a:r>
          </a:p>
        </p:txBody>
      </p:sp>
      <p:sp>
        <p:nvSpPr>
          <p:cNvPr id="44" name="Google Shape;141;p22"/>
          <p:cNvSpPr txBox="1">
            <a:spLocks/>
          </p:cNvSpPr>
          <p:nvPr/>
        </p:nvSpPr>
        <p:spPr>
          <a:xfrm>
            <a:off x="4167174" y="2172203"/>
            <a:ext cx="600418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11.</a:t>
            </a:r>
          </a:p>
        </p:txBody>
      </p:sp>
      <p:sp>
        <p:nvSpPr>
          <p:cNvPr id="45" name="Google Shape;141;p22"/>
          <p:cNvSpPr txBox="1">
            <a:spLocks/>
          </p:cNvSpPr>
          <p:nvPr/>
        </p:nvSpPr>
        <p:spPr>
          <a:xfrm>
            <a:off x="4155175" y="2535521"/>
            <a:ext cx="600418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12.</a:t>
            </a:r>
          </a:p>
        </p:txBody>
      </p:sp>
      <p:sp>
        <p:nvSpPr>
          <p:cNvPr id="46" name="Google Shape;141;p22"/>
          <p:cNvSpPr txBox="1">
            <a:spLocks/>
          </p:cNvSpPr>
          <p:nvPr/>
        </p:nvSpPr>
        <p:spPr>
          <a:xfrm>
            <a:off x="4305398" y="4193240"/>
            <a:ext cx="600418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13.</a:t>
            </a:r>
          </a:p>
        </p:txBody>
      </p:sp>
      <p:sp>
        <p:nvSpPr>
          <p:cNvPr id="47" name="Google Shape;141;p22"/>
          <p:cNvSpPr txBox="1">
            <a:spLocks/>
          </p:cNvSpPr>
          <p:nvPr/>
        </p:nvSpPr>
        <p:spPr>
          <a:xfrm>
            <a:off x="4340583" y="4610587"/>
            <a:ext cx="600418" cy="4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2000" b="1" dirty="0">
                <a:solidFill>
                  <a:srgbClr val="EF8943"/>
                </a:solidFill>
              </a:rPr>
              <a:t>14.</a:t>
            </a:r>
          </a:p>
        </p:txBody>
      </p:sp>
      <p:cxnSp>
        <p:nvCxnSpPr>
          <p:cNvPr id="48" name="Conector recto 47"/>
          <p:cNvCxnSpPr/>
          <p:nvPr/>
        </p:nvCxnSpPr>
        <p:spPr>
          <a:xfrm flipV="1">
            <a:off x="2959711" y="336689"/>
            <a:ext cx="3015343" cy="15952"/>
          </a:xfrm>
          <a:prstGeom prst="line">
            <a:avLst/>
          </a:prstGeom>
          <a:ln w="38100">
            <a:solidFill>
              <a:srgbClr val="EF8943">
                <a:alpha val="91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7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nco_iconos_azules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697424"/>
            <a:ext cx="1847849" cy="1847849"/>
          </a:xfrm>
          <a:prstGeom prst="rect">
            <a:avLst/>
          </a:prstGeom>
        </p:spPr>
      </p:pic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143209" y="1528107"/>
            <a:ext cx="7486230" cy="838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54BC"/>
              </a:buClr>
            </a:pPr>
            <a:r>
              <a:rPr lang="es-CO" sz="3200" b="1" u="sng" dirty="0">
                <a:solidFill>
                  <a:schemeClr val="bg1"/>
                </a:solidFill>
              </a:rPr>
              <a:t>8</a:t>
            </a:r>
            <a:r>
              <a:rPr lang="es-CO" sz="3200" b="1" dirty="0">
                <a:solidFill>
                  <a:schemeClr val="bg1"/>
                </a:solidFill>
              </a:rPr>
              <a:t> Resultados esperados dirigidos a </a:t>
            </a:r>
            <a:r>
              <a:rPr lang="es-CO" sz="3200" b="1" i="1" u="sng" dirty="0">
                <a:solidFill>
                  <a:schemeClr val="bg1"/>
                </a:solidFill>
              </a:rPr>
              <a:t>Entidades</a:t>
            </a:r>
            <a:r>
              <a:rPr lang="es-CO" sz="3200" b="1" dirty="0">
                <a:solidFill>
                  <a:schemeClr val="bg1"/>
                </a:solidFill>
              </a:rPr>
              <a:t> </a:t>
            </a:r>
            <a:endParaRPr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8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515789" y="419454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1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64084792"/>
              </p:ext>
            </p:extLst>
          </p:nvPr>
        </p:nvGraphicFramePr>
        <p:xfrm>
          <a:off x="4725307" y="902893"/>
          <a:ext cx="5018752" cy="42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7234683" y="1576414"/>
            <a:ext cx="1818489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kern="1200" dirty="0">
                <a:solidFill>
                  <a:schemeClr val="tx2"/>
                </a:solidFill>
                <a:latin typeface="Work Sans" panose="020B0604020202020204" charset="0"/>
              </a:rPr>
              <a:t>Entregables</a:t>
            </a:r>
          </a:p>
        </p:txBody>
      </p:sp>
      <p:cxnSp>
        <p:nvCxnSpPr>
          <p:cNvPr id="67" name="Conector recto 66"/>
          <p:cNvCxnSpPr/>
          <p:nvPr/>
        </p:nvCxnSpPr>
        <p:spPr>
          <a:xfrm>
            <a:off x="10726616" y="1206269"/>
            <a:ext cx="1998" cy="3701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banco_iconos_azules-0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86" y="89005"/>
            <a:ext cx="1212054" cy="1464732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5298755" y="474590"/>
            <a:ext cx="1290506" cy="265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Work Sans" panose="020B0604020202020204" charset="0"/>
              </a:rPr>
              <a:t>Resultado 2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550240764"/>
              </p:ext>
            </p:extLst>
          </p:nvPr>
        </p:nvGraphicFramePr>
        <p:xfrm>
          <a:off x="0" y="684872"/>
          <a:ext cx="5018752" cy="42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Rectángulo redondeado 19"/>
          <p:cNvSpPr/>
          <p:nvPr/>
        </p:nvSpPr>
        <p:spPr>
          <a:xfrm>
            <a:off x="2415540" y="1731444"/>
            <a:ext cx="1474177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kern="1200" dirty="0">
                <a:solidFill>
                  <a:schemeClr val="tx2"/>
                </a:solidFill>
                <a:latin typeface="Work Sans" panose="020B0604020202020204" charset="0"/>
              </a:rPr>
              <a:t>Entregables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923530" y="3763228"/>
            <a:ext cx="1219298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b="1" kern="1200" dirty="0">
                <a:solidFill>
                  <a:schemeClr val="tx2"/>
                </a:solidFill>
                <a:latin typeface="Work Sans" panose="020B0604020202020204" charset="0"/>
              </a:rPr>
              <a:t>MÉTRICA DEL RESULTADO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4442578" y="1344943"/>
            <a:ext cx="0" cy="3580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3317821" y="-3616"/>
            <a:ext cx="2193229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CO" sz="1500" b="1" kern="12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Entidades Públicas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785304" y="3801123"/>
            <a:ext cx="1219298" cy="305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000" b="1" kern="1200" dirty="0">
                <a:solidFill>
                  <a:schemeClr val="tx2"/>
                </a:solidFill>
                <a:latin typeface="Work Sans" panose="020B0604020202020204" charset="0"/>
              </a:rPr>
              <a:t>MÉTRICA DEL RESULTADO</a:t>
            </a:r>
          </a:p>
        </p:txBody>
      </p:sp>
    </p:spTree>
    <p:extLst>
      <p:ext uri="{BB962C8B-B14F-4D97-AF65-F5344CB8AC3E}">
        <p14:creationId xmlns:p14="http://schemas.microsoft.com/office/powerpoint/2010/main" val="1660129488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2957</Words>
  <Application>Microsoft Office PowerPoint</Application>
  <PresentationFormat>Presentación en pantalla (16:9)</PresentationFormat>
  <Paragraphs>357</Paragraphs>
  <Slides>24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Wingdings</vt:lpstr>
      <vt:lpstr>Times New Roman</vt:lpstr>
      <vt:lpstr>Calibri</vt:lpstr>
      <vt:lpstr>Arial Narrow</vt:lpstr>
      <vt:lpstr>Work Sans Light</vt:lpstr>
      <vt:lpstr>Arial Black</vt:lpstr>
      <vt:lpstr>Calibri Light</vt:lpstr>
      <vt:lpstr>Work Sans SemiBold</vt:lpstr>
      <vt:lpstr>Work Sans</vt:lpstr>
      <vt:lpstr>Presidencia de Colomba</vt:lpstr>
      <vt:lpstr>Tema de Office</vt:lpstr>
      <vt:lpstr>Presentación de PowerPoint</vt:lpstr>
      <vt:lpstr>Planeación Institucional 2020 - 2022</vt:lpstr>
      <vt:lpstr>Introducción</vt:lpstr>
      <vt:lpstr>Contenido </vt:lpstr>
      <vt:lpstr>Presentación de PowerPoint</vt:lpstr>
      <vt:lpstr>Presentación de PowerPoint</vt:lpstr>
      <vt:lpstr>Presentación de PowerPoint</vt:lpstr>
      <vt:lpstr>8 Resultados esperados dirigidos a Entidades </vt:lpstr>
      <vt:lpstr>Presentación de PowerPoint</vt:lpstr>
      <vt:lpstr>Presentación de PowerPoint</vt:lpstr>
      <vt:lpstr>Presentación de PowerPoint</vt:lpstr>
      <vt:lpstr>Presentación de PowerPoint</vt:lpstr>
      <vt:lpstr>4 Resultados esperados dirigidos a Servidores Públicos </vt:lpstr>
      <vt:lpstr>Presentación de PowerPoint</vt:lpstr>
      <vt:lpstr>Presentación de PowerPoint</vt:lpstr>
      <vt:lpstr> 2 Resultados esperados dirigidos a Ciudadanos</vt:lpstr>
      <vt:lpstr>Presentación de PowerPoint</vt:lpstr>
      <vt:lpstr>Presentación de PowerPoint</vt:lpstr>
      <vt:lpstr>Recursos Presupuestales (MGMP)</vt:lpstr>
      <vt:lpstr>Presentación de PowerPoint</vt:lpstr>
      <vt:lpstr>Lineamientos Generales para el fortalecimiento de la relación Estado-Ciudadano </vt:lpstr>
      <vt:lpstr>Iniciativas para el fortalecimiento relación Estado - Ciudadano </vt:lpstr>
      <vt:lpstr>Riesgos de Corrupción 2020  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Institucional 2020-2022 y Plan Anticorrupción 2020</dc:title>
  <dc:subject>El documento presentado da cuenta de la Planeación Institucional para la vigencia 2020-2022, así como tambien el Plan Anticorrupción 2020.</dc:subject>
  <dc:creator>Departamento Administrativo de la Función Pública</dc:creator>
  <cp:keywords>Plan, Estratégico, Anticorrupción, institucional</cp:keywords>
  <cp:lastModifiedBy>Eduar Alfonso Gaviria Vera</cp:lastModifiedBy>
  <cp:revision>214</cp:revision>
  <dcterms:modified xsi:type="dcterms:W3CDTF">2020-01-16T22:14:31Z</dcterms:modified>
</cp:coreProperties>
</file>