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80" r:id="rId4"/>
    <p:sldId id="283" r:id="rId5"/>
    <p:sldId id="277" r:id="rId6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616"/>
  </p:normalViewPr>
  <p:slideViewPr>
    <p:cSldViewPr snapToGrid="0" snapToObjects="1"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337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83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6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1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10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3" y="1892936"/>
            <a:ext cx="4452566" cy="25853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43" marR="0" lvl="0" indent="-285743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43" marR="0" lvl="0" indent="-285743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43" marR="0" lvl="0" indent="-285743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43" marR="0" lvl="0" indent="-285743" defTabSz="9143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uk-UA" smtClean="0"/>
              <a:pPr/>
              <a:t>‹Nº›</a:t>
            </a:fld>
            <a:endParaRPr lang="uk-U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0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2894172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s-CO" sz="1500" dirty="0">
                <a:solidFill>
                  <a:srgbClr val="FFFFFF"/>
                </a:solidFill>
              </a:rPr>
              <a:t>III trimestre de 2020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dirty="0"/>
              <a:t>Seguimiento Plan Estratégico Institucional y Plan Anual de Acción</a:t>
            </a:r>
            <a:endParaRPr dirty="0"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/>
          <a:p>
            <a:pPr algn="r"/>
            <a:r>
              <a:rPr lang="es-CO" sz="7200" b="1" dirty="0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2;p26"/>
          <p:cNvSpPr txBox="1">
            <a:spLocks/>
          </p:cNvSpPr>
          <p:nvPr/>
        </p:nvSpPr>
        <p:spPr>
          <a:xfrm>
            <a:off x="1" y="307122"/>
            <a:ext cx="9144000" cy="640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3" tIns="34274" rIns="68573" bIns="3427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sz="3000" b="1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Productos Planeación 2020 Función Pública</a:t>
            </a: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2"/>
          <a:srcRect t="20936"/>
          <a:stretch/>
        </p:blipFill>
        <p:spPr>
          <a:xfrm>
            <a:off x="6814164" y="9232900"/>
            <a:ext cx="3028289" cy="2367922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4648523" y="1953861"/>
            <a:ext cx="3938523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chemeClr val="accent6"/>
                </a:solidFill>
              </a:defRPr>
            </a:lvl1pPr>
          </a:lstStyle>
          <a:p>
            <a:r>
              <a:rPr lang="es-CO" dirty="0"/>
              <a:t>1. Plan Estrtaégico Institucional</a:t>
            </a:r>
          </a:p>
        </p:txBody>
      </p:sp>
      <p:sp>
        <p:nvSpPr>
          <p:cNvPr id="15" name="CuadroTexto 59"/>
          <p:cNvSpPr txBox="1"/>
          <p:nvPr/>
        </p:nvSpPr>
        <p:spPr>
          <a:xfrm>
            <a:off x="4665457" y="3172451"/>
            <a:ext cx="3238355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CO" sz="1600" b="1" dirty="0">
                <a:solidFill>
                  <a:schemeClr val="accent6"/>
                </a:solidFill>
              </a:rPr>
              <a:t>2. Plan de Acción Anual</a:t>
            </a:r>
          </a:p>
        </p:txBody>
      </p:sp>
      <p:sp>
        <p:nvSpPr>
          <p:cNvPr id="19" name="CuadroTexto 10"/>
          <p:cNvSpPr txBox="1"/>
          <p:nvPr/>
        </p:nvSpPr>
        <p:spPr>
          <a:xfrm>
            <a:off x="435391" y="2077903"/>
            <a:ext cx="3374609" cy="206594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28594" indent="-228594">
              <a:buClr>
                <a:schemeClr val="bg1">
                  <a:lumMod val="50000"/>
                </a:schemeClr>
              </a:buClr>
              <a:buAutoNum type="arabicPeriod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Enaltecer al Servido Público y su labor  </a:t>
            </a:r>
          </a:p>
          <a:p>
            <a:pPr marL="228594" indent="-228594">
              <a:buClr>
                <a:schemeClr val="bg1">
                  <a:lumMod val="50000"/>
                </a:schemeClr>
              </a:buClr>
              <a:buAutoNum type="arabicPeriod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Consolidar una gestión pública moderna eficiente, transparente, focalizada, participativa y al servicio de los ciudadanos.</a:t>
            </a:r>
          </a:p>
          <a:p>
            <a:pPr marL="228594" indent="-228594">
              <a:buClr>
                <a:schemeClr val="bg1">
                  <a:lumMod val="50000"/>
                </a:schemeClr>
              </a:buClr>
              <a:buAutoNum type="arabicPeriod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Consolidar a Función Pública como un Departamento eficiente, técnico e innovador.</a:t>
            </a:r>
            <a:endParaRPr lang="es-CO" dirty="0">
              <a:solidFill>
                <a:schemeClr val="accent6"/>
              </a:solidFill>
            </a:endParaRPr>
          </a:p>
        </p:txBody>
      </p:sp>
      <p:sp>
        <p:nvSpPr>
          <p:cNvPr id="22" name="CuadroTexto 59"/>
          <p:cNvSpPr txBox="1"/>
          <p:nvPr/>
        </p:nvSpPr>
        <p:spPr>
          <a:xfrm>
            <a:off x="486197" y="1474898"/>
            <a:ext cx="3238355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s-CO" sz="1600" b="1" dirty="0">
                <a:solidFill>
                  <a:srgbClr val="7F7F7F"/>
                </a:solidFill>
              </a:rPr>
              <a:t>Objetivos Institucionales</a:t>
            </a:r>
          </a:p>
        </p:txBody>
      </p:sp>
      <p:sp>
        <p:nvSpPr>
          <p:cNvPr id="23" name="CuadroTexto 10"/>
          <p:cNvSpPr txBox="1"/>
          <p:nvPr/>
        </p:nvSpPr>
        <p:spPr>
          <a:xfrm>
            <a:off x="4816282" y="2434194"/>
            <a:ext cx="3374609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har char="•"/>
              <a:defRPr>
                <a:solidFill>
                  <a:schemeClr val="accent6"/>
                </a:solidFill>
              </a:defRPr>
            </a:lvl1pPr>
          </a:lstStyle>
          <a:p>
            <a:r>
              <a:rPr lang="es-CO" dirty="0"/>
              <a:t>12 resultados y 60 entregables</a:t>
            </a:r>
          </a:p>
        </p:txBody>
      </p:sp>
      <p:sp>
        <p:nvSpPr>
          <p:cNvPr id="24" name="CuadroTexto 10"/>
          <p:cNvSpPr txBox="1"/>
          <p:nvPr/>
        </p:nvSpPr>
        <p:spPr>
          <a:xfrm>
            <a:off x="4762214" y="3503093"/>
            <a:ext cx="3374609" cy="5309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 typeface="Arial"/>
              <a:buChar char="•"/>
            </a:pPr>
            <a:r>
              <a:rPr lang="es-CO" dirty="0">
                <a:solidFill>
                  <a:schemeClr val="accent6"/>
                </a:solidFill>
              </a:rPr>
              <a:t>92 entregables</a:t>
            </a:r>
          </a:p>
          <a:p>
            <a:endParaRPr lang="es-CO" dirty="0">
              <a:solidFill>
                <a:schemeClr val="accent6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809999" y="1705784"/>
            <a:ext cx="715146" cy="2472928"/>
          </a:xfrm>
          <a:prstGeom prst="leftBrac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n>
                <a:solidFill>
                  <a:srgbClr val="6F93DB"/>
                </a:solidFill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4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839075" y="4331945"/>
            <a:ext cx="4067184" cy="307777"/>
            <a:chOff x="2800975" y="4675587"/>
            <a:chExt cx="4067184" cy="307777"/>
          </a:xfrm>
        </p:grpSpPr>
        <p:sp>
          <p:nvSpPr>
            <p:cNvPr id="13" name="CuadroTexto 12"/>
            <p:cNvSpPr txBox="1"/>
            <p:nvPr/>
          </p:nvSpPr>
          <p:spPr>
            <a:xfrm>
              <a:off x="2911928" y="4675587"/>
              <a:ext cx="39562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>
                  <a:solidFill>
                    <a:srgbClr val="D09E00"/>
                  </a:solidFill>
                </a:rPr>
                <a:t>% de avance                     </a:t>
              </a:r>
              <a:r>
                <a:rPr lang="es-CO" b="1">
                  <a:solidFill>
                    <a:schemeClr val="accent6"/>
                  </a:solidFill>
                </a:rPr>
                <a:t>% Programado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2800975" y="4767107"/>
              <a:ext cx="97609" cy="108147"/>
            </a:xfrm>
            <a:prstGeom prst="ellipse">
              <a:avLst/>
            </a:prstGeom>
            <a:solidFill>
              <a:srgbClr val="D09E00"/>
            </a:solidFill>
            <a:ln>
              <a:solidFill>
                <a:srgbClr val="D09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4432301" y="4843227"/>
              <a:ext cx="28800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uadroTexto 10"/>
          <p:cNvSpPr txBox="1"/>
          <p:nvPr/>
        </p:nvSpPr>
        <p:spPr>
          <a:xfrm>
            <a:off x="359967" y="1152785"/>
            <a:ext cx="439843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har char="•"/>
              <a:defRPr>
                <a:solidFill>
                  <a:schemeClr val="accent6"/>
                </a:solidFill>
              </a:defRPr>
            </a:lvl1pPr>
          </a:lstStyle>
          <a:p>
            <a:pPr marL="0" indent="0">
              <a:buNone/>
            </a:pPr>
            <a:r>
              <a:rPr lang="es-CO" sz="1600" b="1" dirty="0"/>
              <a:t>% Avance Plan Estratégico Institucional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5" b="100000" l="0" r="100000">
                        <a14:foregroundMark x1="86679" y1="46831" x2="86679" y2="468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728" y="2127821"/>
            <a:ext cx="3639672" cy="1833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37" b="100000" l="2206" r="99449">
                        <a14:foregroundMark x1="73897" y1="30142" x2="73897" y2="301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722" y="2046497"/>
            <a:ext cx="3694101" cy="1914957"/>
          </a:xfrm>
          <a:prstGeom prst="rect">
            <a:avLst/>
          </a:prstGeom>
        </p:spPr>
      </p:pic>
      <p:sp>
        <p:nvSpPr>
          <p:cNvPr id="15" name="CuadroTexto 10"/>
          <p:cNvSpPr txBox="1"/>
          <p:nvPr/>
        </p:nvSpPr>
        <p:spPr>
          <a:xfrm>
            <a:off x="5221965" y="1166747"/>
            <a:ext cx="3374609" cy="672525"/>
          </a:xfrm>
          <a:prstGeom prst="blockArc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har char="•"/>
              <a:defRPr>
                <a:solidFill>
                  <a:schemeClr val="accent6"/>
                </a:solidFill>
              </a:defRPr>
            </a:lvl1pPr>
          </a:lstStyle>
          <a:p>
            <a:pPr marL="0" indent="0" algn="ctr">
              <a:buNone/>
            </a:pPr>
            <a:r>
              <a:rPr lang="es-CO" sz="1600" b="1" dirty="0"/>
              <a:t>% Avance Plan de Acción Anual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91128" y="3882450"/>
            <a:ext cx="901700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8338" y="1771589"/>
            <a:ext cx="901700" cy="311621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73763"/>
                </a:solidFill>
              </a:rPr>
              <a:t>49,2%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067619" y="1814530"/>
            <a:ext cx="2860772" cy="2385997"/>
            <a:chOff x="6309539" y="1675003"/>
            <a:chExt cx="2860764" cy="2385998"/>
          </a:xfrm>
        </p:grpSpPr>
        <p:sp>
          <p:nvSpPr>
            <p:cNvPr id="50" name="TextBox 49"/>
            <p:cNvSpPr txBox="1"/>
            <p:nvPr/>
          </p:nvSpPr>
          <p:spPr>
            <a:xfrm>
              <a:off x="6339928" y="2858727"/>
              <a:ext cx="15748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D09E00"/>
                  </a:solidFill>
                </a:rPr>
                <a:t>56%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68603" y="3753224"/>
              <a:ext cx="901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100%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09539" y="1675003"/>
              <a:ext cx="90170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52,8%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-9398"/>
            <a:ext cx="9143999" cy="856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2A54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es-CO" sz="2400" b="1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</a:rPr>
              <a:t>Seguimiento Plan Estratégico Institucional y Plan de Acción Anual – corte 30 de septiembre de 2020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474020" y="2030838"/>
            <a:ext cx="6837" cy="650565"/>
          </a:xfrm>
          <a:prstGeom prst="line">
            <a:avLst/>
          </a:prstGeom>
          <a:ln w="38100" cmpd="sng">
            <a:solidFill>
              <a:srgbClr val="073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969322" y="2046497"/>
            <a:ext cx="142680" cy="660306"/>
          </a:xfrm>
          <a:prstGeom prst="line">
            <a:avLst/>
          </a:prstGeom>
          <a:ln w="38100" cmpd="sng">
            <a:solidFill>
              <a:srgbClr val="0737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73522" y="2959384"/>
            <a:ext cx="1231900" cy="523220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D09E00"/>
                </a:solidFill>
              </a:rPr>
              <a:t>53,2%</a:t>
            </a:r>
          </a:p>
        </p:txBody>
      </p:sp>
    </p:spTree>
    <p:extLst>
      <p:ext uri="{BB962C8B-B14F-4D97-AF65-F5344CB8AC3E}">
        <p14:creationId xmlns:p14="http://schemas.microsoft.com/office/powerpoint/2010/main" val="231063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123</Words>
  <Application>Microsoft Office PowerPoint</Application>
  <PresentationFormat>Presentación en pantalla (16:9)</PresentationFormat>
  <Paragraphs>22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Work Sans</vt:lpstr>
      <vt:lpstr>Work Sans Medium</vt:lpstr>
      <vt:lpstr>Work Sans Light</vt:lpstr>
      <vt:lpstr>Arial</vt:lpstr>
      <vt:lpstr>Calibri</vt:lpstr>
      <vt:lpstr>Work Sans SemiBold</vt:lpstr>
      <vt:lpstr>MS PGothic</vt:lpstr>
      <vt:lpstr>Wingdings</vt:lpstr>
      <vt:lpstr>Presidencia de Colomba</vt:lpstr>
      <vt:lpstr>Presentación de PowerPoint</vt:lpstr>
      <vt:lpstr>Seguimiento Plan Estratégico Institucional y Plan Anual de Acción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 plan institucional y plan de acción tercer trimestre</dc:title>
  <dc:subject>El documento contiene el seguimiento de la planeación estratégica institucional y el plan de acción anual con corte septiembre, para la vigencia en curso.</dc:subject>
  <dc:creator>Departamento Administrativo de la Función Pública</dc:creator>
  <cp:keywords>planeación, plan, seguimiento, metas, institucional</cp:keywords>
  <cp:lastModifiedBy>Luis Ernesto Suarez Rivera</cp:lastModifiedBy>
  <cp:revision>74</cp:revision>
  <dcterms:modified xsi:type="dcterms:W3CDTF">2020-10-30T21:14:22Z</dcterms:modified>
</cp:coreProperties>
</file>