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2" r:id="rId1"/>
  </p:sldMasterIdLst>
  <p:notesMasterIdLst>
    <p:notesMasterId r:id="rId7"/>
  </p:notesMasterIdLst>
  <p:sldIdLst>
    <p:sldId id="257" r:id="rId2"/>
    <p:sldId id="262" r:id="rId3"/>
    <p:sldId id="280" r:id="rId4"/>
    <p:sldId id="283" r:id="rId5"/>
    <p:sldId id="277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9E00"/>
    <a:srgbClr val="005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6"/>
    <p:restoredTop sz="94616"/>
  </p:normalViewPr>
  <p:slideViewPr>
    <p:cSldViewPr snapToGrid="0" snapToObjects="1" showGuides="1">
      <p:cViewPr>
        <p:scale>
          <a:sx n="100" d="100"/>
          <a:sy n="100" d="100"/>
        </p:scale>
        <p:origin x="-1168" y="-1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133706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95ef59f35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495ef59f35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2500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5830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1">
  <p:cSld name="Diapositiva de título 1">
    <p:bg>
      <p:bgPr>
        <a:solidFill>
          <a:srgbClr val="FFAB00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/>
        </p:nvSpPr>
        <p:spPr>
          <a:xfrm>
            <a:off x="8336496" y="5464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t>‹#›</a:t>
            </a:fld>
            <a:endParaRPr sz="700" b="0" i="0" u="none" strike="noStrike" cap="none">
              <a:solidFill>
                <a:srgbClr val="0054BC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9" name="Google Shape;19;p3"/>
          <p:cNvSpPr txBox="1"/>
          <p:nvPr/>
        </p:nvSpPr>
        <p:spPr>
          <a:xfrm>
            <a:off x="8336496" y="-2155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t>‹#›</a:t>
            </a:fld>
            <a:endParaRPr sz="700" b="0" i="0" u="none" strike="noStrike" cap="none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6482817" y="0"/>
            <a:ext cx="26661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3" tIns="45699" rIns="91423" bIns="45699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6121A71E-E610-A645-9217-E94A990E0A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130" y="2123550"/>
            <a:ext cx="4691940" cy="8964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631C068F-2230-474C-942A-68B5E4845C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92355" y="2123550"/>
            <a:ext cx="0" cy="0"/>
          </a:xfrm>
          <a:prstGeom prst="rect">
            <a:avLst/>
          </a:prstGeom>
        </p:spPr>
      </p:pic>
      <p:sp>
        <p:nvSpPr>
          <p:cNvPr id="9" name="Google Shape;21;p3"/>
          <p:cNvSpPr txBox="1"/>
          <p:nvPr userDrawn="1"/>
        </p:nvSpPr>
        <p:spPr>
          <a:xfrm>
            <a:off x="-1" y="4856142"/>
            <a:ext cx="6482817" cy="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600" b="0" i="0" u="none" strike="noStrike" cap="none" dirty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</a:t>
            </a:r>
            <a:r>
              <a:rPr lang="es-CO" sz="600" b="0" i="0" u="none" strike="noStrike" cap="none" dirty="0" smtClean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Función </a:t>
            </a:r>
            <a:r>
              <a:rPr lang="es-CO" sz="600" b="0" i="0" u="none" strike="noStrike" cap="none" dirty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Pública.</a:t>
            </a:r>
            <a:endParaRPr sz="600" b="0" i="0" u="none" strike="noStrike" cap="none" dirty="0">
              <a:solidFill>
                <a:schemeClr val="lt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2284646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">
  <p:cSld name="Título complejo">
    <p:bg>
      <p:bgPr>
        <a:solidFill>
          <a:srgbClr val="2D6DF3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3768725" y="1733025"/>
            <a:ext cx="47526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3" tIns="34274" rIns="68573" bIns="34274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3761126" y="2553350"/>
            <a:ext cx="4760200" cy="13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3" tIns="34274" rIns="68573" bIns="34274" anchor="t" anchorCtr="0"/>
          <a:lstStyle>
            <a:lvl1pPr marL="457189" lvl="0" indent="-228594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500">
                <a:solidFill>
                  <a:srgbClr val="FFFFFF"/>
                </a:solidFill>
              </a:defRPr>
            </a:lvl1pPr>
            <a:lvl2pPr marL="914378" lvl="1" indent="-317492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2pPr>
            <a:lvl3pPr marL="1371566" lvl="2" indent="-317492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3pPr>
            <a:lvl4pPr marL="1828754" lvl="3" indent="-317492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5943" lvl="4" indent="-317492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5pPr>
            <a:lvl6pPr marL="2743132" lvl="5" indent="-317492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6pPr>
            <a:lvl7pPr marL="3200320" lvl="6" indent="-317492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7pPr>
            <a:lvl8pPr marL="3657509" lvl="7" indent="-317492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8pPr>
            <a:lvl9pPr marL="4114697" lvl="8" indent="-317492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bg>
      <p:bgPr>
        <a:solidFill>
          <a:srgbClr val="DCEAFB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9;p9">
            <a:extLst>
              <a:ext uri="{FF2B5EF4-FFF2-40B4-BE49-F238E27FC236}">
                <a16:creationId xmlns:a16="http://schemas.microsoft.com/office/drawing/2014/main" xmlns="" id="{2878297F-D1F8-3A48-B1CC-2D20ABA28118}"/>
              </a:ext>
            </a:extLst>
          </p:cNvPr>
          <p:cNvSpPr txBox="1"/>
          <p:nvPr userDrawn="1"/>
        </p:nvSpPr>
        <p:spPr>
          <a:xfrm>
            <a:off x="325914" y="106350"/>
            <a:ext cx="1854300" cy="1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3" tIns="34274" rIns="68573" bIns="34274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CO" sz="600" b="0" i="0" u="none" strike="noStrike" cap="none" dirty="0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Función Pública</a:t>
            </a:r>
            <a:endParaRPr sz="600" b="0" i="0" u="none" strike="noStrike" cap="none" dirty="0">
              <a:solidFill>
                <a:srgbClr val="0066CD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4" name="Google Shape;21;p3"/>
          <p:cNvSpPr txBox="1"/>
          <p:nvPr userDrawn="1"/>
        </p:nvSpPr>
        <p:spPr>
          <a:xfrm>
            <a:off x="0" y="4856142"/>
            <a:ext cx="9144000" cy="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600" b="0" i="0" u="none" strike="noStrike" cap="none" dirty="0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</a:t>
            </a:r>
            <a:r>
              <a:rPr lang="es-CO" sz="600" b="0" i="0" u="none" strike="noStrike" cap="none" dirty="0" smtClean="0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t>Función </a:t>
            </a:r>
            <a:r>
              <a:rPr lang="es-CO" sz="600" b="0" i="0" u="none" strike="noStrike" cap="none" dirty="0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t>Pública.</a:t>
            </a:r>
            <a:endParaRPr sz="600" b="0" i="0" u="none" strike="noStrike" cap="none" dirty="0">
              <a:solidFill>
                <a:srgbClr val="0054BC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1" preserve="1">
  <p:cSld name="1_Diapositiva de título 1">
    <p:bg>
      <p:bgPr>
        <a:solidFill>
          <a:srgbClr val="FFAB00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/>
          <p:nvPr/>
        </p:nvSpPr>
        <p:spPr>
          <a:xfrm>
            <a:off x="1" y="4856142"/>
            <a:ext cx="6368522" cy="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600" b="0" i="0" u="none" strike="noStrike" cap="none" dirty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</a:t>
            </a:r>
            <a:r>
              <a:rPr lang="es-CO" sz="600" b="0" i="0" u="none" strike="noStrike" cap="none" dirty="0" smtClean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Función </a:t>
            </a:r>
            <a:r>
              <a:rPr lang="es-CO" sz="600" b="0" i="0" u="none" strike="noStrike" cap="none" dirty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Pública.</a:t>
            </a:r>
            <a:endParaRPr sz="600" b="0" i="0" u="none" strike="noStrike" cap="none" dirty="0">
              <a:solidFill>
                <a:schemeClr val="lt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xmlns="" id="{DA1EA076-2D5E-8F43-82EF-40C497B36141}"/>
              </a:ext>
            </a:extLst>
          </p:cNvPr>
          <p:cNvGrpSpPr/>
          <p:nvPr userDrawn="1"/>
        </p:nvGrpSpPr>
        <p:grpSpPr>
          <a:xfrm>
            <a:off x="3911428" y="-105508"/>
            <a:ext cx="5232572" cy="5354516"/>
            <a:chOff x="5494962" y="355985"/>
            <a:chExt cx="6697038" cy="6853110"/>
          </a:xfrm>
        </p:grpSpPr>
        <p:sp>
          <p:nvSpPr>
            <p:cNvPr id="10" name="Google Shape;20;p3">
              <a:extLst>
                <a:ext uri="{FF2B5EF4-FFF2-40B4-BE49-F238E27FC236}">
                  <a16:creationId xmlns:a16="http://schemas.microsoft.com/office/drawing/2014/main" xmlns="" id="{F73B593B-BFC5-1041-8337-25557BD7ED6F}"/>
                </a:ext>
              </a:extLst>
            </p:cNvPr>
            <p:cNvSpPr/>
            <p:nvPr/>
          </p:nvSpPr>
          <p:spPr>
            <a:xfrm>
              <a:off x="8639735" y="355985"/>
              <a:ext cx="3552265" cy="6853110"/>
            </a:xfrm>
            <a:prstGeom prst="rect">
              <a:avLst/>
            </a:prstGeom>
            <a:solidFill>
              <a:srgbClr val="DCEAFB"/>
            </a:solidFill>
            <a:ln>
              <a:noFill/>
            </a:ln>
          </p:spPr>
          <p:txBody>
            <a:bodyPr spcFirstLastPara="1" wrap="square" lIns="68533" tIns="34257" rIns="68533" bIns="34257" anchor="ctr" anchorCtr="0">
              <a:noAutofit/>
            </a:bodyPr>
            <a:lstStyle/>
            <a:p>
              <a:pPr algn="ctr"/>
              <a:endParaRPr sz="1100">
                <a:solidFill>
                  <a:schemeClr val="lt1"/>
                </a:solidFill>
              </a:endParaRPr>
            </a:p>
          </p:txBody>
        </p:sp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xmlns="" id="{7A6C232E-74A4-AF48-9B6F-4F6B0E7AF60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94962" y="1944065"/>
              <a:ext cx="4352654" cy="831579"/>
            </a:xfrm>
            <a:prstGeom prst="rect">
              <a:avLst/>
            </a:prstGeom>
          </p:spPr>
        </p:pic>
      </p:grpSp>
      <p:sp>
        <p:nvSpPr>
          <p:cNvPr id="12" name="CuadroTexto 9">
            <a:extLst>
              <a:ext uri="{FF2B5EF4-FFF2-40B4-BE49-F238E27FC236}">
                <a16:creationId xmlns:a16="http://schemas.microsoft.com/office/drawing/2014/main" xmlns="" id="{6508292A-5721-0448-A5F3-C720366B6098}"/>
              </a:ext>
            </a:extLst>
          </p:cNvPr>
          <p:cNvSpPr txBox="1"/>
          <p:nvPr userDrawn="1"/>
        </p:nvSpPr>
        <p:spPr>
          <a:xfrm>
            <a:off x="1742173" y="1892936"/>
            <a:ext cx="4452566" cy="258532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l" defTabSz="914378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800" b="1" dirty="0">
                <a:solidFill>
                  <a:schemeClr val="bg1"/>
                </a:solidFill>
                <a:latin typeface="Work Sans SemiBold" pitchFamily="2" charset="77"/>
                <a:ea typeface="MS PGothic" pitchFamily="34" charset="-128"/>
                <a:cs typeface="Calibri" pitchFamily="34" charset="0"/>
              </a:rPr>
              <a:t>Gracias</a:t>
            </a:r>
          </a:p>
          <a:p>
            <a:pPr marL="0" marR="0" lvl="0" indent="0" algn="l" defTabSz="914378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Carrera 6 No 12-62, Bogotá D.C., Colombia</a:t>
            </a:r>
          </a:p>
          <a:p>
            <a:pPr marL="285743" marR="0" lvl="0" indent="-285743" defTabSz="914378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Wingdings" panose="05000000000000000000" pitchFamily="2" charset="2"/>
              <a:buChar char="("/>
              <a:tabLst/>
              <a:defRPr/>
            </a:pPr>
            <a:r>
              <a:rPr kumimoji="0" lang="es-ES_tradnl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7395656 Fax: 7395657</a:t>
            </a:r>
          </a:p>
          <a:p>
            <a:pPr marL="285743" marR="0" lvl="0" indent="-285743" defTabSz="914378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Wingdings" panose="05000000000000000000" pitchFamily="2" charset="2"/>
              <a:buChar char="("/>
              <a:tabLst/>
              <a:defRPr/>
            </a:pPr>
            <a:r>
              <a:rPr kumimoji="0" lang="es-CO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Línea gratuita de atención al usuario: 018000 917770</a:t>
            </a:r>
          </a:p>
          <a:p>
            <a:pPr marL="285743" marR="0" lvl="0" indent="-285743" defTabSz="914378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Wingdings" panose="05000000000000000000" pitchFamily="2" charset="2"/>
              <a:buChar char="8"/>
              <a:tabLst/>
              <a:defRPr/>
            </a:pPr>
            <a:r>
              <a:rPr kumimoji="0" lang="es-ES_tradnl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www.funcionpublica.gov.co</a:t>
            </a:r>
          </a:p>
          <a:p>
            <a:pPr marL="285743" marR="0" lvl="0" indent="-285743" defTabSz="914378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Wingdings" panose="05000000000000000000" pitchFamily="2" charset="2"/>
              <a:buChar char="*"/>
              <a:tabLst/>
              <a:defRPr/>
            </a:pPr>
            <a:r>
              <a:rPr kumimoji="0" lang="es-ES_tradnl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eva@funcionpublica.gov.co</a:t>
            </a:r>
          </a:p>
        </p:txBody>
      </p:sp>
    </p:spTree>
    <p:extLst>
      <p:ext uri="{BB962C8B-B14F-4D97-AF65-F5344CB8AC3E}">
        <p14:creationId xmlns:p14="http://schemas.microsoft.com/office/powerpoint/2010/main" val="414872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3" tIns="34274" rIns="68573" bIns="34274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3300"/>
              <a:buFont typeface="Work Sans"/>
              <a:buNone/>
              <a:defRPr sz="33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3" tIns="34274" rIns="68573" bIns="34274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3" tIns="34274" rIns="68573" bIns="34274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3" tIns="34274" rIns="68573" bIns="34274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3" tIns="34274" rIns="68573" bIns="34274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52" r:id="rId2"/>
    <p:sldLayoutId id="2147483660" r:id="rId3"/>
    <p:sldLayoutId id="214748366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microsoft.com/office/2007/relationships/hdphoto" Target="../media/hdphoto2.wdp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1122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6CF2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subTitle" idx="4294967295"/>
          </p:nvPr>
        </p:nvSpPr>
        <p:spPr>
          <a:xfrm>
            <a:off x="3761125" y="2894172"/>
            <a:ext cx="5127000" cy="13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3" tIns="34274" rIns="68573" bIns="34274" anchor="t" anchorCtr="0">
            <a:no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s-CO" sz="1500" dirty="0" smtClean="0">
                <a:solidFill>
                  <a:srgbClr val="FFFFFF"/>
                </a:solidFill>
              </a:rPr>
              <a:t>IV </a:t>
            </a:r>
            <a:r>
              <a:rPr lang="es-CO" sz="1500" dirty="0">
                <a:solidFill>
                  <a:srgbClr val="FFFFFF"/>
                </a:solidFill>
              </a:rPr>
              <a:t>trimestre de 2020</a:t>
            </a:r>
            <a:endParaRPr sz="1500" dirty="0">
              <a:solidFill>
                <a:srgbClr val="FFFFFF"/>
              </a:solidFill>
            </a:endParaRPr>
          </a:p>
        </p:txBody>
      </p:sp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761125" y="1733025"/>
            <a:ext cx="47526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3" tIns="34274" rIns="68573" bIns="34274" anchor="ctr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s-ES" dirty="0"/>
              <a:t>Seguimiento Plan Estrat</a:t>
            </a:r>
            <a:r>
              <a:rPr lang="es-ES" dirty="0" smtClean="0"/>
              <a:t>égico Institucional y Plan Anual de Acción</a:t>
            </a:r>
            <a:endParaRPr dirty="0"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641750" y="1317111"/>
            <a:ext cx="27087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3" tIns="34274" rIns="68573" bIns="34274" anchor="ctr" anchorCtr="0">
            <a:noAutofit/>
          </a:bodyPr>
          <a:lstStyle/>
          <a:p>
            <a:pPr algn="r"/>
            <a:r>
              <a:rPr lang="es-CO" sz="7200" b="1" dirty="0">
                <a:latin typeface="Work Sans"/>
                <a:ea typeface="Work Sans"/>
                <a:cs typeface="Work Sans"/>
                <a:sym typeface="Work Sans"/>
              </a:rPr>
              <a:t>01.</a:t>
            </a:r>
            <a:endParaRPr sz="7200" b="1" dirty="0"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02;p26"/>
          <p:cNvSpPr txBox="1">
            <a:spLocks/>
          </p:cNvSpPr>
          <p:nvPr/>
        </p:nvSpPr>
        <p:spPr>
          <a:xfrm>
            <a:off x="1" y="307122"/>
            <a:ext cx="9144000" cy="64019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8573" tIns="34274" rIns="68573" bIns="34274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  <a:buClr>
                <a:srgbClr val="FFFFFF"/>
              </a:buClr>
              <a:buSzPts val="1400"/>
              <a:buFont typeface="Work Sans SemiBold"/>
              <a:buNone/>
            </a:pPr>
            <a:r>
              <a:rPr lang="es-CO" sz="3000" b="1" dirty="0">
                <a:solidFill>
                  <a:schemeClr val="bg1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Productos Planeación 2020 Función Pública</a:t>
            </a:r>
          </a:p>
        </p:txBody>
      </p:sp>
      <p:pic>
        <p:nvPicPr>
          <p:cNvPr id="58" name="Imagen 57"/>
          <p:cNvPicPr>
            <a:picLocks noChangeAspect="1"/>
          </p:cNvPicPr>
          <p:nvPr/>
        </p:nvPicPr>
        <p:blipFill rotWithShape="1">
          <a:blip r:embed="rId2"/>
          <a:srcRect t="20936"/>
          <a:stretch/>
        </p:blipFill>
        <p:spPr>
          <a:xfrm>
            <a:off x="6814164" y="9232900"/>
            <a:ext cx="3028289" cy="2367922"/>
          </a:xfrm>
          <a:prstGeom prst="rect">
            <a:avLst/>
          </a:prstGeom>
        </p:spPr>
      </p:pic>
      <p:sp>
        <p:nvSpPr>
          <p:cNvPr id="60" name="CuadroTexto 59"/>
          <p:cNvSpPr txBox="1"/>
          <p:nvPr/>
        </p:nvSpPr>
        <p:spPr>
          <a:xfrm>
            <a:off x="4648523" y="1953861"/>
            <a:ext cx="3938523" cy="33855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sz="1600" b="1">
                <a:solidFill>
                  <a:schemeClr val="accent6"/>
                </a:solidFill>
              </a:defRPr>
            </a:lvl1pPr>
          </a:lstStyle>
          <a:p>
            <a:r>
              <a:rPr lang="es-CO" dirty="0"/>
              <a:t>1. Plan Estrtaégico Institucional</a:t>
            </a:r>
          </a:p>
        </p:txBody>
      </p:sp>
      <p:sp>
        <p:nvSpPr>
          <p:cNvPr id="15" name="CuadroTexto 59"/>
          <p:cNvSpPr txBox="1"/>
          <p:nvPr/>
        </p:nvSpPr>
        <p:spPr>
          <a:xfrm>
            <a:off x="4665457" y="3172451"/>
            <a:ext cx="3238355" cy="338554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es-CO" sz="1600" b="1" dirty="0">
                <a:solidFill>
                  <a:schemeClr val="accent6"/>
                </a:solidFill>
              </a:rPr>
              <a:t>2. Plan de Acción Anual</a:t>
            </a:r>
          </a:p>
        </p:txBody>
      </p:sp>
      <p:sp>
        <p:nvSpPr>
          <p:cNvPr id="19" name="CuadroTexto 10"/>
          <p:cNvSpPr txBox="1"/>
          <p:nvPr/>
        </p:nvSpPr>
        <p:spPr>
          <a:xfrm>
            <a:off x="435391" y="2077903"/>
            <a:ext cx="3374609" cy="2065947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228594" indent="-228594">
              <a:buClr>
                <a:schemeClr val="bg1">
                  <a:lumMod val="50000"/>
                </a:schemeClr>
              </a:buClr>
              <a:buAutoNum type="arabicPeriod"/>
            </a:pPr>
            <a:r>
              <a:rPr lang="es-CO" dirty="0" smtClean="0">
                <a:solidFill>
                  <a:schemeClr val="bg1">
                    <a:lumMod val="50000"/>
                  </a:schemeClr>
                </a:solidFill>
              </a:rPr>
              <a:t>Enaltecer al Servido Público y su labor  </a:t>
            </a:r>
            <a:endParaRPr lang="es-CO" dirty="0">
              <a:solidFill>
                <a:schemeClr val="bg1">
                  <a:lumMod val="50000"/>
                </a:schemeClr>
              </a:solidFill>
            </a:endParaRPr>
          </a:p>
          <a:p>
            <a:pPr marL="228594" indent="-228594">
              <a:buClr>
                <a:schemeClr val="bg1">
                  <a:lumMod val="50000"/>
                </a:schemeClr>
              </a:buClr>
              <a:buAutoNum type="arabicPeriod"/>
            </a:pPr>
            <a:r>
              <a:rPr lang="es-CO" dirty="0" smtClean="0">
                <a:solidFill>
                  <a:schemeClr val="bg1">
                    <a:lumMod val="50000"/>
                  </a:schemeClr>
                </a:solidFill>
              </a:rPr>
              <a:t>Consolidar </a:t>
            </a:r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una gestión pública </a:t>
            </a:r>
            <a:r>
              <a:rPr lang="es-CO" dirty="0" smtClean="0">
                <a:solidFill>
                  <a:schemeClr val="bg1">
                    <a:lumMod val="50000"/>
                  </a:schemeClr>
                </a:solidFill>
              </a:rPr>
              <a:t>moderna eficiente</a:t>
            </a:r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, transparente</a:t>
            </a:r>
            <a:r>
              <a:rPr lang="es-CO" dirty="0" smtClean="0">
                <a:solidFill>
                  <a:schemeClr val="bg1">
                    <a:lumMod val="50000"/>
                  </a:schemeClr>
                </a:solidFill>
              </a:rPr>
              <a:t>, focalizada</a:t>
            </a:r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s-CO" dirty="0" smtClean="0">
                <a:solidFill>
                  <a:schemeClr val="bg1">
                    <a:lumMod val="50000"/>
                  </a:schemeClr>
                </a:solidFill>
              </a:rPr>
              <a:t>participativa y </a:t>
            </a:r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al servicio de los </a:t>
            </a:r>
            <a:r>
              <a:rPr lang="es-CO" dirty="0" smtClean="0">
                <a:solidFill>
                  <a:schemeClr val="bg1">
                    <a:lumMod val="50000"/>
                  </a:schemeClr>
                </a:solidFill>
              </a:rPr>
              <a:t>ciudadanos.</a:t>
            </a:r>
          </a:p>
          <a:p>
            <a:pPr marL="228594" indent="-228594">
              <a:buClr>
                <a:schemeClr val="bg1">
                  <a:lumMod val="50000"/>
                </a:schemeClr>
              </a:buClr>
              <a:buAutoNum type="arabicPeriod"/>
            </a:pPr>
            <a:r>
              <a:rPr lang="es-CO" dirty="0" smtClean="0">
                <a:solidFill>
                  <a:schemeClr val="bg1">
                    <a:lumMod val="50000"/>
                  </a:schemeClr>
                </a:solidFill>
              </a:rPr>
              <a:t>Consolidar </a:t>
            </a:r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a Función Pública como un Departamento eficiente, técnico e innovador</a:t>
            </a:r>
            <a:r>
              <a:rPr lang="es-CO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s-CO" dirty="0">
              <a:solidFill>
                <a:schemeClr val="accent6"/>
              </a:solidFill>
            </a:endParaRPr>
          </a:p>
        </p:txBody>
      </p:sp>
      <p:sp>
        <p:nvSpPr>
          <p:cNvPr id="22" name="CuadroTexto 59"/>
          <p:cNvSpPr txBox="1"/>
          <p:nvPr/>
        </p:nvSpPr>
        <p:spPr>
          <a:xfrm>
            <a:off x="486197" y="1474898"/>
            <a:ext cx="3238355" cy="338554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es-CO" sz="1600" b="1" dirty="0">
                <a:solidFill>
                  <a:srgbClr val="7F7F7F"/>
                </a:solidFill>
              </a:rPr>
              <a:t>Objetivos Institucionales</a:t>
            </a:r>
          </a:p>
        </p:txBody>
      </p:sp>
      <p:sp>
        <p:nvSpPr>
          <p:cNvPr id="23" name="CuadroTexto 10"/>
          <p:cNvSpPr txBox="1"/>
          <p:nvPr/>
        </p:nvSpPr>
        <p:spPr>
          <a:xfrm>
            <a:off x="4816282" y="2434194"/>
            <a:ext cx="3374609" cy="311621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285750" indent="-285750">
              <a:buChar char="•"/>
              <a:defRPr>
                <a:solidFill>
                  <a:schemeClr val="accent6"/>
                </a:solidFill>
              </a:defRPr>
            </a:lvl1pPr>
          </a:lstStyle>
          <a:p>
            <a:r>
              <a:rPr lang="es-CO" dirty="0"/>
              <a:t>12 resultados y </a:t>
            </a:r>
            <a:r>
              <a:rPr lang="es-CO" dirty="0" smtClean="0"/>
              <a:t>60 </a:t>
            </a:r>
            <a:r>
              <a:rPr lang="es-CO" dirty="0"/>
              <a:t>entregables</a:t>
            </a:r>
          </a:p>
        </p:txBody>
      </p:sp>
      <p:sp>
        <p:nvSpPr>
          <p:cNvPr id="24" name="CuadroTexto 10"/>
          <p:cNvSpPr txBox="1"/>
          <p:nvPr/>
        </p:nvSpPr>
        <p:spPr>
          <a:xfrm>
            <a:off x="4762214" y="3503093"/>
            <a:ext cx="3374609" cy="53091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285743" indent="-285743">
              <a:buFont typeface="Arial"/>
              <a:buChar char="•"/>
            </a:pPr>
            <a:r>
              <a:rPr lang="es-CO" dirty="0" smtClean="0">
                <a:solidFill>
                  <a:schemeClr val="accent6"/>
                </a:solidFill>
              </a:rPr>
              <a:t>92 entregables</a:t>
            </a:r>
          </a:p>
          <a:p>
            <a:endParaRPr lang="es-CO" dirty="0">
              <a:solidFill>
                <a:schemeClr val="accent6"/>
              </a:solidFill>
            </a:endParaRPr>
          </a:p>
        </p:txBody>
      </p:sp>
      <p:sp>
        <p:nvSpPr>
          <p:cNvPr id="5" name="Left Brace 4"/>
          <p:cNvSpPr/>
          <p:nvPr/>
        </p:nvSpPr>
        <p:spPr>
          <a:xfrm>
            <a:off x="3809999" y="1705784"/>
            <a:ext cx="715146" cy="2472928"/>
          </a:xfrm>
          <a:prstGeom prst="leftBrace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38" tIns="45719" rIns="91438" bIns="45719" rtlCol="0" anchor="ctr"/>
          <a:lstStyle/>
          <a:p>
            <a:pPr algn="ctr"/>
            <a:endParaRPr lang="en-US">
              <a:ln>
                <a:solidFill>
                  <a:srgbClr val="6F93DB"/>
                </a:solidFill>
              </a:ln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440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-9398"/>
            <a:ext cx="9143999" cy="8560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2A54A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r>
              <a:rPr lang="es-CO" sz="2400" b="1" dirty="0">
                <a:solidFill>
                  <a:srgbClr val="FFFFFF"/>
                </a:solidFill>
                <a:latin typeface="Work Sans Light"/>
                <a:ea typeface="Work Sans Light"/>
                <a:cs typeface="Work Sans Light"/>
              </a:rPr>
              <a:t>Seguimiento Plan Estratégico Institucional y Plan de Acción Anual – corte </a:t>
            </a:r>
            <a:r>
              <a:rPr lang="es-CO" sz="2400" b="1" dirty="0" smtClean="0">
                <a:solidFill>
                  <a:srgbClr val="FFFFFF"/>
                </a:solidFill>
                <a:latin typeface="Work Sans Light"/>
                <a:ea typeface="Work Sans Light"/>
                <a:cs typeface="Work Sans Light"/>
              </a:rPr>
              <a:t>31 </a:t>
            </a:r>
            <a:r>
              <a:rPr lang="es-CO" sz="2400" b="1" dirty="0">
                <a:solidFill>
                  <a:srgbClr val="FFFFFF"/>
                </a:solidFill>
                <a:latin typeface="Work Sans Light"/>
                <a:ea typeface="Work Sans Light"/>
                <a:cs typeface="Work Sans Light"/>
              </a:rPr>
              <a:t>de </a:t>
            </a:r>
            <a:r>
              <a:rPr lang="es-CO" sz="2400" b="1" dirty="0" smtClean="0">
                <a:solidFill>
                  <a:srgbClr val="FFFFFF"/>
                </a:solidFill>
                <a:latin typeface="Work Sans Light"/>
                <a:ea typeface="Work Sans Light"/>
                <a:cs typeface="Work Sans Light"/>
              </a:rPr>
              <a:t>diciembre </a:t>
            </a:r>
            <a:r>
              <a:rPr lang="es-CO" sz="2400" b="1" dirty="0">
                <a:solidFill>
                  <a:srgbClr val="FFFFFF"/>
                </a:solidFill>
                <a:latin typeface="Work Sans Light"/>
                <a:ea typeface="Work Sans Light"/>
                <a:cs typeface="Work Sans Light"/>
              </a:rPr>
              <a:t>de 2020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10767" y="1152785"/>
            <a:ext cx="8340805" cy="3532715"/>
            <a:chOff x="410767" y="1152785"/>
            <a:chExt cx="8340805" cy="3532715"/>
          </a:xfrm>
        </p:grpSpPr>
        <p:grpSp>
          <p:nvGrpSpPr>
            <p:cNvPr id="18" name="Grupo 17"/>
            <p:cNvGrpSpPr/>
            <p:nvPr/>
          </p:nvGrpSpPr>
          <p:grpSpPr>
            <a:xfrm>
              <a:off x="3591128" y="4377723"/>
              <a:ext cx="4067184" cy="307777"/>
              <a:chOff x="2800975" y="4675587"/>
              <a:chExt cx="4067184" cy="307777"/>
            </a:xfrm>
          </p:grpSpPr>
          <p:sp>
            <p:nvSpPr>
              <p:cNvPr id="13" name="CuadroTexto 12"/>
              <p:cNvSpPr txBox="1"/>
              <p:nvPr/>
            </p:nvSpPr>
            <p:spPr>
              <a:xfrm>
                <a:off x="2911928" y="4675587"/>
                <a:ext cx="395623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O" b="1" dirty="0">
                    <a:solidFill>
                      <a:srgbClr val="D09E00"/>
                    </a:solidFill>
                  </a:rPr>
                  <a:t>% de </a:t>
                </a:r>
                <a:r>
                  <a:rPr lang="es-CO" b="1" dirty="0" smtClean="0">
                    <a:solidFill>
                      <a:srgbClr val="D09E00"/>
                    </a:solidFill>
                  </a:rPr>
                  <a:t>avance</a:t>
                </a:r>
                <a:endParaRPr lang="es-CO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2" name="Elipse 11"/>
              <p:cNvSpPr/>
              <p:nvPr/>
            </p:nvSpPr>
            <p:spPr>
              <a:xfrm>
                <a:off x="2800975" y="4767107"/>
                <a:ext cx="97609" cy="108147"/>
              </a:xfrm>
              <a:prstGeom prst="ellipse">
                <a:avLst/>
              </a:prstGeom>
              <a:solidFill>
                <a:srgbClr val="D09E00"/>
              </a:solidFill>
              <a:ln>
                <a:solidFill>
                  <a:srgbClr val="D09E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sp>
          <p:nvSpPr>
            <p:cNvPr id="14" name="CuadroTexto 10"/>
            <p:cNvSpPr txBox="1"/>
            <p:nvPr/>
          </p:nvSpPr>
          <p:spPr>
            <a:xfrm>
              <a:off x="410767" y="1152785"/>
              <a:ext cx="4398434" cy="338554"/>
            </a:xfrm>
            <a:prstGeom prst="rect">
              <a:avLst/>
            </a:prstGeom>
            <a:noFill/>
          </p:spPr>
          <p:txBody>
            <a:bodyPr wrap="square" lIns="91438" tIns="45719" rIns="91438" bIns="45719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285750" indent="-285750">
                <a:buChar char="•"/>
                <a:defRPr>
                  <a:solidFill>
                    <a:schemeClr val="accent6"/>
                  </a:solidFill>
                </a:defRPr>
              </a:lvl1pPr>
            </a:lstStyle>
            <a:p>
              <a:pPr marL="0" indent="0">
                <a:buNone/>
              </a:pPr>
              <a:r>
                <a:rPr lang="es-CO" sz="1600" b="1" dirty="0"/>
                <a:t>% Avance Plan Estratégico Institucional</a:t>
              </a:r>
            </a:p>
          </p:txBody>
        </p:sp>
        <p:sp>
          <p:nvSpPr>
            <p:cNvPr id="15" name="CuadroTexto 10"/>
            <p:cNvSpPr txBox="1"/>
            <p:nvPr/>
          </p:nvSpPr>
          <p:spPr>
            <a:xfrm>
              <a:off x="5221965" y="1166747"/>
              <a:ext cx="3374609" cy="672525"/>
            </a:xfrm>
            <a:prstGeom prst="blockArc">
              <a:avLst/>
            </a:prstGeom>
            <a:noFill/>
          </p:spPr>
          <p:txBody>
            <a:bodyPr wrap="square" lIns="91438" tIns="45719" rIns="91438" bIns="45719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285750" indent="-285750">
                <a:buChar char="•"/>
                <a:defRPr>
                  <a:solidFill>
                    <a:schemeClr val="accent6"/>
                  </a:solidFill>
                </a:defRPr>
              </a:lvl1pPr>
            </a:lstStyle>
            <a:p>
              <a:pPr marL="0" indent="0" algn="ctr">
                <a:buNone/>
              </a:pPr>
              <a:r>
                <a:rPr lang="es-CO" sz="1600" b="1" dirty="0"/>
                <a:t>% Avance Plan de Acción </a:t>
              </a:r>
              <a:r>
                <a:rPr lang="es-CO" sz="1600" b="1" dirty="0" smtClean="0"/>
                <a:t>Anual</a:t>
              </a:r>
              <a:endParaRPr lang="es-CO" sz="1600" b="1" dirty="0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28257" y="1925944"/>
              <a:ext cx="3764571" cy="2268127"/>
              <a:chOff x="728257" y="1925944"/>
              <a:chExt cx="3764571" cy="2268127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98732">
                            <a14:foregroundMark x1="92754" y1="90345" x2="92754" y2="90345"/>
                          </a14:backgroundRemoval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728257" y="1925944"/>
                <a:ext cx="3505200" cy="1841500"/>
              </a:xfrm>
              <a:prstGeom prst="rect">
                <a:avLst/>
              </a:prstGeom>
            </p:spPr>
          </p:pic>
          <p:sp>
            <p:nvSpPr>
              <p:cNvPr id="44" name="TextBox 43"/>
              <p:cNvSpPr txBox="1"/>
              <p:nvPr/>
            </p:nvSpPr>
            <p:spPr>
              <a:xfrm>
                <a:off x="3591128" y="3882450"/>
                <a:ext cx="901700" cy="311621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chemeClr val="bg1">
                        <a:lumMod val="50000"/>
                      </a:schemeClr>
                    </a:solidFill>
                  </a:rPr>
                  <a:t>100%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897322" y="2845084"/>
                <a:ext cx="1231900" cy="523220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 anchor="t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rgbClr val="D09E00"/>
                    </a:solidFill>
                  </a:rPr>
                  <a:t>99,9%</a:t>
                </a:r>
                <a:endParaRPr lang="en-US" sz="2800" b="1" dirty="0">
                  <a:solidFill>
                    <a:srgbClr val="D09E00"/>
                  </a:solidFill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4987001" y="1925944"/>
              <a:ext cx="3764571" cy="2268127"/>
              <a:chOff x="728257" y="1925944"/>
              <a:chExt cx="3764571" cy="2268127"/>
            </a:xfrm>
          </p:grpSpPr>
          <p:pic>
            <p:nvPicPr>
              <p:cNvPr id="25" name="Picture 24"/>
              <p:cNvPicPr>
                <a:picLocks noChangeAspect="1"/>
              </p:cNvPicPr>
              <p:nvPr/>
            </p:nvPicPr>
            <p:blipFill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100000" l="0" r="98732">
                            <a14:foregroundMark x1="92754" y1="90345" x2="92754" y2="90345"/>
                          </a14:backgroundRemoval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728257" y="1925944"/>
                <a:ext cx="3505200" cy="1841500"/>
              </a:xfrm>
              <a:prstGeom prst="rect">
                <a:avLst/>
              </a:prstGeom>
            </p:spPr>
          </p:pic>
          <p:sp>
            <p:nvSpPr>
              <p:cNvPr id="26" name="TextBox 25"/>
              <p:cNvSpPr txBox="1"/>
              <p:nvPr/>
            </p:nvSpPr>
            <p:spPr>
              <a:xfrm>
                <a:off x="3591128" y="3882450"/>
                <a:ext cx="901700" cy="311621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chemeClr val="bg1">
                        <a:lumMod val="50000"/>
                      </a:schemeClr>
                    </a:solidFill>
                  </a:rPr>
                  <a:t>100%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897322" y="2845084"/>
                <a:ext cx="1231900" cy="523220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 anchor="t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rgbClr val="D09E00"/>
                    </a:solidFill>
                  </a:rPr>
                  <a:t>99,9%</a:t>
                </a:r>
                <a:endParaRPr lang="en-US" sz="2800" b="1" dirty="0">
                  <a:solidFill>
                    <a:srgbClr val="D09E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1063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7216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esidencia de Colomba">
  <a:themeElements>
    <a:clrScheme name="Presidencia">
      <a:dk1>
        <a:srgbClr val="073763"/>
      </a:dk1>
      <a:lt1>
        <a:srgbClr val="FFFFFF"/>
      </a:lt1>
      <a:dk2>
        <a:srgbClr val="3C78D8"/>
      </a:dk2>
      <a:lt2>
        <a:srgbClr val="A4C2F4"/>
      </a:lt2>
      <a:accent1>
        <a:srgbClr val="E4EDFE"/>
      </a:accent1>
      <a:accent2>
        <a:srgbClr val="B7CFFF"/>
      </a:accent2>
      <a:accent3>
        <a:srgbClr val="88ACF8"/>
      </a:accent3>
      <a:accent4>
        <a:srgbClr val="5B8BFF"/>
      </a:accent4>
      <a:accent5>
        <a:srgbClr val="6D98FF"/>
      </a:accent5>
      <a:accent6>
        <a:srgbClr val="2A54A7"/>
      </a:accent6>
      <a:hlink>
        <a:srgbClr val="F45721"/>
      </a:hlink>
      <a:folHlink>
        <a:srgbClr val="FFA06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117</Words>
  <Application>Microsoft Macintosh PowerPoint</Application>
  <PresentationFormat>On-screen Show (16:9)</PresentationFormat>
  <Paragraphs>20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Presidencia de Colomba</vt:lpstr>
      <vt:lpstr>PowerPoint Presentation</vt:lpstr>
      <vt:lpstr>Seguimiento Plan Estratégico Institucional y Plan Anual de Acción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Gabriela Rosalia Osorio Valderrama</dc:creator>
  <cp:lastModifiedBy>JUAN DIEGO PAREJA GONZALEZ</cp:lastModifiedBy>
  <cp:revision>75</cp:revision>
  <dcterms:modified xsi:type="dcterms:W3CDTF">2021-02-15T22:10:07Z</dcterms:modified>
</cp:coreProperties>
</file>