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8" r:id="rId4"/>
    <p:sldId id="269" r:id="rId5"/>
    <p:sldId id="278" r:id="rId6"/>
    <p:sldId id="277" r:id="rId7"/>
  </p:sldIdLst>
  <p:sldSz cx="9144000" cy="5143500" type="screen16x9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8888"/>
    <a:srgbClr val="4D4D4D"/>
    <a:srgbClr val="FFC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45" d="100"/>
          <a:sy n="145" d="100"/>
        </p:scale>
        <p:origin x="624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2023-05-16_Presentacion_titulo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87467" y="1881314"/>
            <a:ext cx="4443385" cy="1366493"/>
          </a:xfrm>
          <a:prstGeom prst="rect">
            <a:avLst/>
          </a:prstGeom>
        </p:spPr>
        <p:txBody>
          <a:bodyPr anchor="t"/>
          <a:lstStyle>
            <a:lvl1pPr algn="l">
              <a:defRPr sz="4000" b="1" cap="none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titulo 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87467" y="3190077"/>
            <a:ext cx="4909632" cy="7016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8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828408" y="817091"/>
            <a:ext cx="1242537" cy="10642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0" b="1">
                <a:solidFill>
                  <a:schemeClr val="bg1"/>
                </a:solidFill>
                <a:latin typeface="Helvetica"/>
                <a:cs typeface="Helvetica"/>
              </a:defRPr>
            </a:lvl1pPr>
            <a:lvl2pPr>
              <a:defRPr sz="2000">
                <a:latin typeface="Helvetica"/>
                <a:cs typeface="Helvetica"/>
              </a:defRPr>
            </a:lvl2pPr>
            <a:lvl3pPr>
              <a:defRPr sz="1800">
                <a:latin typeface="Helvetica"/>
                <a:cs typeface="Helvetica"/>
              </a:defRPr>
            </a:lvl3pPr>
            <a:lvl4pPr>
              <a:defRPr sz="1600">
                <a:latin typeface="Helvetica"/>
                <a:cs typeface="Helvetica"/>
              </a:defRPr>
            </a:lvl4pPr>
            <a:lvl5pPr>
              <a:defRPr sz="1600">
                <a:latin typeface="Helvetica"/>
                <a:cs typeface="Helvetic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78741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54488" y="2582862"/>
            <a:ext cx="4335462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719138" y="980281"/>
            <a:ext cx="3236912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Helvetica"/>
                <a:cs typeface="Helvetic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154488" y="3090467"/>
            <a:ext cx="4335462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Marcador de texto 3"/>
          <p:cNvSpPr>
            <a:spLocks noGrp="1"/>
          </p:cNvSpPr>
          <p:nvPr>
            <p:ph type="body" sz="half" idx="13"/>
          </p:nvPr>
        </p:nvSpPr>
        <p:spPr>
          <a:xfrm>
            <a:off x="4167188" y="3777850"/>
            <a:ext cx="4233862" cy="35818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11" name="Marcador de contenido 3"/>
          <p:cNvSpPr>
            <a:spLocks noGrp="1"/>
          </p:cNvSpPr>
          <p:nvPr>
            <p:ph sz="half" idx="14" hasCustomPrompt="1"/>
          </p:nvPr>
        </p:nvSpPr>
        <p:spPr>
          <a:xfrm>
            <a:off x="1430446" y="168939"/>
            <a:ext cx="463550" cy="3944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rgbClr val="888888"/>
                </a:solidFill>
                <a:latin typeface="Helvetica"/>
                <a:cs typeface="Helvetica"/>
              </a:defRPr>
            </a:lvl1pPr>
            <a:lvl2pPr>
              <a:defRPr sz="2000">
                <a:latin typeface="Helvetica"/>
                <a:cs typeface="Helvetica"/>
              </a:defRPr>
            </a:lvl2pPr>
            <a:lvl3pPr>
              <a:defRPr sz="1800">
                <a:latin typeface="Helvetica"/>
                <a:cs typeface="Helvetica"/>
              </a:defRPr>
            </a:lvl3pPr>
            <a:lvl4pPr>
              <a:defRPr sz="1600">
                <a:latin typeface="Helvetica"/>
                <a:cs typeface="Helvetica"/>
              </a:defRPr>
            </a:lvl4pPr>
            <a:lvl5pPr marL="1828800" indent="0">
              <a:buNone/>
              <a:defRPr sz="1600">
                <a:latin typeface="Helvetica"/>
                <a:cs typeface="Helvetic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dirty="0"/>
              <a:t>2</a:t>
            </a:r>
            <a:endParaRPr lang="es-ES" dirty="0"/>
          </a:p>
        </p:txBody>
      </p:sp>
      <p:sp>
        <p:nvSpPr>
          <p:cNvPr id="13" name="Marcador de texto 3"/>
          <p:cNvSpPr>
            <a:spLocks noGrp="1"/>
          </p:cNvSpPr>
          <p:nvPr>
            <p:ph type="body" sz="half" idx="15" hasCustomPrompt="1"/>
          </p:nvPr>
        </p:nvSpPr>
        <p:spPr>
          <a:xfrm>
            <a:off x="1838434" y="167084"/>
            <a:ext cx="2885966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dirty="0"/>
              <a:t>Clic para editar título</a:t>
            </a:r>
          </a:p>
        </p:txBody>
      </p:sp>
      <p:sp>
        <p:nvSpPr>
          <p:cNvPr id="15" name="Marcador de texto 3"/>
          <p:cNvSpPr>
            <a:spLocks noGrp="1"/>
          </p:cNvSpPr>
          <p:nvPr>
            <p:ph type="body" sz="half" idx="16"/>
          </p:nvPr>
        </p:nvSpPr>
        <p:spPr>
          <a:xfrm>
            <a:off x="4148138" y="1585517"/>
            <a:ext cx="4335462" cy="8846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cxnSp>
        <p:nvCxnSpPr>
          <p:cNvPr id="16" name="Conector recto 15"/>
          <p:cNvCxnSpPr/>
          <p:nvPr userDrawn="1"/>
        </p:nvCxnSpPr>
        <p:spPr>
          <a:xfrm>
            <a:off x="1443146" y="568415"/>
            <a:ext cx="5976849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31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Helvetica"/>
                <a:cs typeface="Helvetic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Helvetica"/>
                <a:cs typeface="Helvetica"/>
              </a:defRPr>
            </a:lvl1pPr>
            <a:lvl2pPr>
              <a:defRPr sz="2000">
                <a:latin typeface="Helvetica"/>
                <a:cs typeface="Helvetica"/>
              </a:defRPr>
            </a:lvl2pPr>
            <a:lvl3pPr>
              <a:defRPr sz="1800">
                <a:latin typeface="Helvetica"/>
                <a:cs typeface="Helvetica"/>
              </a:defRPr>
            </a:lvl3pPr>
            <a:lvl4pPr>
              <a:defRPr sz="1600">
                <a:latin typeface="Helvetica"/>
                <a:cs typeface="Helvetica"/>
              </a:defRPr>
            </a:lvl4pPr>
            <a:lvl5pPr>
              <a:defRPr sz="1600">
                <a:latin typeface="Helvetica"/>
                <a:cs typeface="Helvetic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9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Helvetica"/>
                <a:cs typeface="Helvetic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9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Helvetica"/>
                <a:cs typeface="Helvetica"/>
              </a:defRPr>
            </a:lvl1pPr>
            <a:lvl2pPr>
              <a:defRPr sz="2000">
                <a:latin typeface="Helvetica"/>
                <a:cs typeface="Helvetica"/>
              </a:defRPr>
            </a:lvl2pPr>
            <a:lvl3pPr>
              <a:defRPr sz="1800">
                <a:latin typeface="Helvetica"/>
                <a:cs typeface="Helvetica"/>
              </a:defRPr>
            </a:lvl3pPr>
            <a:lvl4pPr>
              <a:defRPr sz="1600">
                <a:latin typeface="Helvetica"/>
                <a:cs typeface="Helvetica"/>
              </a:defRPr>
            </a:lvl4pPr>
            <a:lvl5pPr>
              <a:defRPr sz="1600">
                <a:latin typeface="Helvetica"/>
                <a:cs typeface="Helvetic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Título 1"/>
          <p:cNvSpPr txBox="1">
            <a:spLocks/>
          </p:cNvSpPr>
          <p:nvPr userDrawn="1"/>
        </p:nvSpPr>
        <p:spPr>
          <a:xfrm>
            <a:off x="1847850" y="180579"/>
            <a:ext cx="5488928" cy="43348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1800" b="1" kern="1200">
                <a:solidFill>
                  <a:srgbClr val="4D4D4D"/>
                </a:solidFill>
                <a:latin typeface="Helvetica"/>
                <a:ea typeface="+mj-ea"/>
                <a:cs typeface="Helvetica"/>
              </a:defRPr>
            </a:lvl1pPr>
          </a:lstStyle>
          <a:p>
            <a:r>
              <a:rPr lang="es-ES_tradnl"/>
              <a:t>Clic para editar título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95385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8495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4" y="1816099"/>
            <a:ext cx="3008313" cy="473075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1403350"/>
            <a:ext cx="5111750" cy="262255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4D4D4D"/>
                </a:solidFill>
                <a:latin typeface="Helvetica"/>
                <a:cs typeface="Helvetica"/>
              </a:defRPr>
            </a:lvl1pPr>
            <a:lvl2pPr>
              <a:defRPr sz="2000">
                <a:solidFill>
                  <a:srgbClr val="4D4D4D"/>
                </a:solidFill>
                <a:latin typeface="Helvetica"/>
                <a:cs typeface="Helvetica"/>
              </a:defRPr>
            </a:lvl2pPr>
            <a:lvl3pPr>
              <a:defRPr sz="1800">
                <a:solidFill>
                  <a:srgbClr val="4D4D4D"/>
                </a:solidFill>
                <a:latin typeface="Helvetica"/>
                <a:cs typeface="Helvetica"/>
              </a:defRPr>
            </a:lvl3pPr>
            <a:lvl4pPr>
              <a:defRPr sz="1600">
                <a:solidFill>
                  <a:srgbClr val="4D4D4D"/>
                </a:solidFill>
                <a:latin typeface="Helvetica"/>
                <a:cs typeface="Helvetica"/>
              </a:defRPr>
            </a:lvl4pPr>
            <a:lvl5pPr>
              <a:defRPr sz="1400">
                <a:solidFill>
                  <a:srgbClr val="4D4D4D"/>
                </a:solidFill>
                <a:latin typeface="Helvetica"/>
                <a:cs typeface="Helvetic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4" y="2308224"/>
            <a:ext cx="3008313" cy="13434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0675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Helvetica"/>
                <a:cs typeface="Helvetica"/>
              </a:defRPr>
            </a:lvl1pPr>
            <a:lvl2pPr>
              <a:defRPr>
                <a:latin typeface="Helvetica"/>
                <a:cs typeface="Helvetica"/>
              </a:defRPr>
            </a:lvl2pPr>
            <a:lvl3pPr>
              <a:defRPr>
                <a:latin typeface="Helvetica"/>
                <a:cs typeface="Helvetica"/>
              </a:defRPr>
            </a:lvl3pPr>
            <a:lvl4pPr>
              <a:defRPr>
                <a:latin typeface="Helvetica"/>
                <a:cs typeface="Helvetica"/>
              </a:defRPr>
            </a:lvl4pPr>
            <a:lvl5pPr>
              <a:defRPr>
                <a:latin typeface="Helvetica"/>
                <a:cs typeface="Helvetica"/>
              </a:defRPr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3F0784CB-8CC4-EC4F-AEBD-74AC7F28F255}" type="datetimeFigureOut">
              <a:rPr lang="es-ES" smtClean="0"/>
              <a:pPr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25975CB7-5D67-5A4B-A2D4-58727A2D6A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32465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Helvetica"/>
                <a:cs typeface="Helvetica"/>
              </a:defRPr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Helvetica"/>
                <a:cs typeface="Helvetica"/>
              </a:defRPr>
            </a:lvl1pPr>
            <a:lvl2pPr>
              <a:defRPr>
                <a:latin typeface="Helvetica"/>
                <a:cs typeface="Helvetica"/>
              </a:defRPr>
            </a:lvl2pPr>
            <a:lvl3pPr>
              <a:defRPr>
                <a:latin typeface="Helvetica"/>
                <a:cs typeface="Helvetica"/>
              </a:defRPr>
            </a:lvl3pPr>
            <a:lvl4pPr>
              <a:defRPr>
                <a:latin typeface="Helvetica"/>
                <a:cs typeface="Helvetica"/>
              </a:defRPr>
            </a:lvl4pPr>
            <a:lvl5pPr>
              <a:defRPr>
                <a:latin typeface="Helvetica"/>
                <a:cs typeface="Helvetica"/>
              </a:defRPr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6082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 descr="2023-05-16_Presentacion_cierr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CuadroTexto 6"/>
          <p:cNvSpPr txBox="1"/>
          <p:nvPr userDrawn="1"/>
        </p:nvSpPr>
        <p:spPr>
          <a:xfrm>
            <a:off x="3784600" y="2139950"/>
            <a:ext cx="51181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rgbClr val="4D4D4D"/>
                </a:solidFill>
                <a:latin typeface="Helvetica"/>
                <a:cs typeface="Helvetica"/>
              </a:rPr>
              <a:t>Carrera 6 No. 12-62 </a:t>
            </a:r>
          </a:p>
          <a:p>
            <a:r>
              <a:rPr lang="es-ES" sz="1600" b="1" dirty="0">
                <a:solidFill>
                  <a:srgbClr val="4D4D4D"/>
                </a:solidFill>
                <a:latin typeface="Helvetica"/>
                <a:cs typeface="Helvetica"/>
              </a:rPr>
              <a:t>Bogotá, D.C. Colombia</a:t>
            </a:r>
            <a:r>
              <a:rPr lang="es-ES" sz="1600" dirty="0">
                <a:solidFill>
                  <a:srgbClr val="4D4D4D"/>
                </a:solidFill>
                <a:latin typeface="Helvetica"/>
                <a:cs typeface="Helvetica"/>
              </a:rPr>
              <a:t> </a:t>
            </a:r>
          </a:p>
          <a:p>
            <a:r>
              <a:rPr lang="es-ES" sz="1600" dirty="0">
                <a:solidFill>
                  <a:srgbClr val="4D4D4D"/>
                </a:solidFill>
                <a:latin typeface="Helvetica"/>
                <a:cs typeface="Helvetica"/>
              </a:rPr>
              <a:t>Teléfono: </a:t>
            </a:r>
            <a:r>
              <a:rPr lang="es-ES" sz="1600" b="1" dirty="0">
                <a:solidFill>
                  <a:srgbClr val="4D4D4D"/>
                </a:solidFill>
                <a:latin typeface="Helvetica"/>
                <a:cs typeface="Helvetica"/>
              </a:rPr>
              <a:t>601 7395656  </a:t>
            </a:r>
          </a:p>
          <a:p>
            <a:r>
              <a:rPr lang="es-ES" sz="1600" dirty="0">
                <a:solidFill>
                  <a:srgbClr val="4D4D4D"/>
                </a:solidFill>
                <a:latin typeface="Helvetica"/>
                <a:cs typeface="Helvetica"/>
              </a:rPr>
              <a:t>Fax: </a:t>
            </a:r>
            <a:r>
              <a:rPr lang="es-ES" sz="1600" b="1" dirty="0">
                <a:solidFill>
                  <a:srgbClr val="4D4D4D"/>
                </a:solidFill>
                <a:latin typeface="Helvetica"/>
                <a:cs typeface="Helvetica"/>
              </a:rPr>
              <a:t>601 7395657 </a:t>
            </a:r>
          </a:p>
          <a:p>
            <a:r>
              <a:rPr lang="es-ES" sz="1600" dirty="0">
                <a:solidFill>
                  <a:srgbClr val="4D4D4D"/>
                </a:solidFill>
                <a:latin typeface="Helvetica"/>
                <a:cs typeface="Helvetica"/>
              </a:rPr>
              <a:t>Código Postal: </a:t>
            </a:r>
            <a:r>
              <a:rPr lang="es-ES" sz="1600" b="1" dirty="0">
                <a:solidFill>
                  <a:srgbClr val="4D4D4D"/>
                </a:solidFill>
                <a:latin typeface="Helvetica"/>
                <a:cs typeface="Helvetica"/>
              </a:rPr>
              <a:t>111711</a:t>
            </a:r>
          </a:p>
          <a:p>
            <a:r>
              <a:rPr lang="es-ES" sz="1600" dirty="0">
                <a:solidFill>
                  <a:srgbClr val="4D4D4D"/>
                </a:solidFill>
                <a:latin typeface="Helvetica"/>
                <a:cs typeface="Helvetica"/>
              </a:rPr>
              <a:t>	</a:t>
            </a:r>
          </a:p>
          <a:p>
            <a:r>
              <a:rPr lang="es-ES" sz="1600" dirty="0">
                <a:solidFill>
                  <a:srgbClr val="4D4D4D"/>
                </a:solidFill>
                <a:latin typeface="Helvetica"/>
                <a:cs typeface="Helvetica"/>
              </a:rPr>
              <a:t>Internet: </a:t>
            </a:r>
            <a:r>
              <a:rPr lang="es-ES" sz="1600" b="1" dirty="0" err="1">
                <a:solidFill>
                  <a:srgbClr val="4D4D4D"/>
                </a:solidFill>
                <a:latin typeface="Helvetica"/>
                <a:cs typeface="Helvetica"/>
              </a:rPr>
              <a:t>www.funcionpublica.gov.co</a:t>
            </a:r>
            <a:endParaRPr lang="es-ES" sz="1600" b="1" dirty="0">
              <a:solidFill>
                <a:srgbClr val="4D4D4D"/>
              </a:solidFill>
              <a:latin typeface="Helvetica"/>
              <a:cs typeface="Helvetica"/>
            </a:endParaRPr>
          </a:p>
          <a:p>
            <a:r>
              <a:rPr lang="es-ES" sz="1600" dirty="0">
                <a:solidFill>
                  <a:srgbClr val="4D4D4D"/>
                </a:solidFill>
                <a:latin typeface="Helvetica"/>
                <a:cs typeface="Helvetica"/>
              </a:rPr>
              <a:t>Email: </a:t>
            </a:r>
            <a:r>
              <a:rPr lang="es-ES" sz="1600" b="1" dirty="0" err="1">
                <a:solidFill>
                  <a:srgbClr val="4D4D4D"/>
                </a:solidFill>
                <a:latin typeface="Helvetica"/>
                <a:cs typeface="Helvetica"/>
              </a:rPr>
              <a:t>eva@funcionpublica.gov.co</a:t>
            </a:r>
            <a:endParaRPr lang="es-ES" sz="1600" b="1" dirty="0">
              <a:solidFill>
                <a:srgbClr val="4D4D4D"/>
              </a:solidFill>
              <a:latin typeface="Helvetica"/>
              <a:cs typeface="Helvetica"/>
            </a:endParaRPr>
          </a:p>
        </p:txBody>
      </p:sp>
      <p:pic>
        <p:nvPicPr>
          <p:cNvPr id="11" name="Imagen 10" descr="2023-05-16_Logo_fp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950" y="933450"/>
            <a:ext cx="2088421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612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2023-05-16_Presentacion_portada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4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3202940" y="1219209"/>
            <a:ext cx="5674360" cy="3949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10" name="Marcador de contenido 2"/>
          <p:cNvSpPr>
            <a:spLocks noGrp="1"/>
          </p:cNvSpPr>
          <p:nvPr>
            <p:ph idx="13" hasCustomPrompt="1"/>
          </p:nvPr>
        </p:nvSpPr>
        <p:spPr>
          <a:xfrm>
            <a:off x="467360" y="2175530"/>
            <a:ext cx="1676400" cy="5067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Contenido</a:t>
            </a:r>
          </a:p>
        </p:txBody>
      </p:sp>
      <p:sp>
        <p:nvSpPr>
          <p:cNvPr id="11" name="Marcador de contenido 2"/>
          <p:cNvSpPr>
            <a:spLocks noGrp="1"/>
          </p:cNvSpPr>
          <p:nvPr>
            <p:ph idx="14" hasCustomPrompt="1"/>
          </p:nvPr>
        </p:nvSpPr>
        <p:spPr>
          <a:xfrm>
            <a:off x="2593340" y="1039502"/>
            <a:ext cx="492760" cy="49911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1</a:t>
            </a:r>
          </a:p>
        </p:txBody>
      </p:sp>
      <p:sp>
        <p:nvSpPr>
          <p:cNvPr id="14" name="Rectángulo 13"/>
          <p:cNvSpPr/>
          <p:nvPr userDrawn="1"/>
        </p:nvSpPr>
        <p:spPr>
          <a:xfrm>
            <a:off x="2207260" y="836302"/>
            <a:ext cx="66040" cy="3735698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Marcador de contenido 2"/>
          <p:cNvSpPr>
            <a:spLocks noGrp="1"/>
          </p:cNvSpPr>
          <p:nvPr>
            <p:ph idx="15"/>
          </p:nvPr>
        </p:nvSpPr>
        <p:spPr>
          <a:xfrm>
            <a:off x="3202940" y="1892309"/>
            <a:ext cx="5674360" cy="3949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16" name="Marcador de contenido 2"/>
          <p:cNvSpPr>
            <a:spLocks noGrp="1"/>
          </p:cNvSpPr>
          <p:nvPr>
            <p:ph idx="16" hasCustomPrompt="1"/>
          </p:nvPr>
        </p:nvSpPr>
        <p:spPr>
          <a:xfrm>
            <a:off x="2593340" y="1712602"/>
            <a:ext cx="492760" cy="49911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2</a:t>
            </a:r>
          </a:p>
        </p:txBody>
      </p:sp>
      <p:sp>
        <p:nvSpPr>
          <p:cNvPr id="17" name="Marcador de contenido 2"/>
          <p:cNvSpPr>
            <a:spLocks noGrp="1"/>
          </p:cNvSpPr>
          <p:nvPr>
            <p:ph idx="17"/>
          </p:nvPr>
        </p:nvSpPr>
        <p:spPr>
          <a:xfrm>
            <a:off x="3202940" y="2559059"/>
            <a:ext cx="5674360" cy="3949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18" name="Marcador de contenido 2"/>
          <p:cNvSpPr>
            <a:spLocks noGrp="1"/>
          </p:cNvSpPr>
          <p:nvPr>
            <p:ph idx="18" hasCustomPrompt="1"/>
          </p:nvPr>
        </p:nvSpPr>
        <p:spPr>
          <a:xfrm>
            <a:off x="2593340" y="2379352"/>
            <a:ext cx="492760" cy="49911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3</a:t>
            </a:r>
          </a:p>
        </p:txBody>
      </p:sp>
      <p:sp>
        <p:nvSpPr>
          <p:cNvPr id="19" name="Marcador de contenido 2"/>
          <p:cNvSpPr>
            <a:spLocks noGrp="1"/>
          </p:cNvSpPr>
          <p:nvPr>
            <p:ph idx="19"/>
          </p:nvPr>
        </p:nvSpPr>
        <p:spPr>
          <a:xfrm>
            <a:off x="3202940" y="3251209"/>
            <a:ext cx="5674360" cy="3949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20" name="Marcador de contenido 2"/>
          <p:cNvSpPr>
            <a:spLocks noGrp="1"/>
          </p:cNvSpPr>
          <p:nvPr>
            <p:ph idx="20" hasCustomPrompt="1"/>
          </p:nvPr>
        </p:nvSpPr>
        <p:spPr>
          <a:xfrm>
            <a:off x="2593340" y="3071502"/>
            <a:ext cx="492760" cy="49911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4</a:t>
            </a:r>
          </a:p>
        </p:txBody>
      </p:sp>
      <p:sp>
        <p:nvSpPr>
          <p:cNvPr id="21" name="Marcador de contenido 2"/>
          <p:cNvSpPr>
            <a:spLocks noGrp="1"/>
          </p:cNvSpPr>
          <p:nvPr>
            <p:ph idx="21"/>
          </p:nvPr>
        </p:nvSpPr>
        <p:spPr>
          <a:xfrm>
            <a:off x="3202940" y="3981459"/>
            <a:ext cx="5674360" cy="3949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22" name="Marcador de contenido 2"/>
          <p:cNvSpPr>
            <a:spLocks noGrp="1"/>
          </p:cNvSpPr>
          <p:nvPr>
            <p:ph idx="22" hasCustomPrompt="1"/>
          </p:nvPr>
        </p:nvSpPr>
        <p:spPr>
          <a:xfrm>
            <a:off x="2593340" y="3801752"/>
            <a:ext cx="492760" cy="49911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202414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/>
              <a:t>Haga clic para modificar el estilo de subtítulo del patrón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3F0784CB-8CC4-EC4F-AEBD-74AC7F28F255}" type="datetimeFigureOut">
              <a:rPr lang="es-ES" smtClean="0"/>
              <a:pPr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25975CB7-5D67-5A4B-A2D4-58727A2D6A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679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35067" y="174229"/>
            <a:ext cx="5473866" cy="448071"/>
          </a:xfrm>
          <a:prstGeom prst="rect">
            <a:avLst/>
          </a:prstGeom>
        </p:spPr>
        <p:txBody>
          <a:bodyPr/>
          <a:lstStyle>
            <a:lvl1pPr algn="ctr">
              <a:defRPr sz="2000"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4D4D4D"/>
                </a:solidFill>
                <a:latin typeface="Helvetica"/>
                <a:cs typeface="Helvetica"/>
              </a:defRPr>
            </a:lvl1pPr>
            <a:lvl2pPr>
              <a:defRPr sz="1800">
                <a:solidFill>
                  <a:srgbClr val="4D4D4D"/>
                </a:solidFill>
                <a:latin typeface="Helvetica"/>
                <a:cs typeface="Helvetica"/>
              </a:defRPr>
            </a:lvl2pPr>
            <a:lvl3pPr>
              <a:defRPr sz="1600">
                <a:solidFill>
                  <a:srgbClr val="4D4D4D"/>
                </a:solidFill>
                <a:latin typeface="Helvetica"/>
                <a:cs typeface="Helvetica"/>
              </a:defRPr>
            </a:lvl3pPr>
            <a:lvl4pPr>
              <a:defRPr sz="1400">
                <a:solidFill>
                  <a:srgbClr val="4D4D4D"/>
                </a:solidFill>
                <a:latin typeface="Helvetica"/>
                <a:cs typeface="Helvetica"/>
              </a:defRPr>
            </a:lvl4pPr>
            <a:lvl5pPr>
              <a:defRPr sz="1200">
                <a:solidFill>
                  <a:srgbClr val="4D4D4D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3F0784CB-8CC4-EC4F-AEBD-74AC7F28F255}" type="datetimeFigureOut">
              <a:rPr lang="es-ES" smtClean="0"/>
              <a:pPr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25975CB7-5D67-5A4B-A2D4-58727A2D6AA7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Conector recto 7"/>
          <p:cNvCxnSpPr/>
          <p:nvPr userDrawn="1"/>
        </p:nvCxnSpPr>
        <p:spPr>
          <a:xfrm>
            <a:off x="1443146" y="568415"/>
            <a:ext cx="5976849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5070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7850" y="175289"/>
            <a:ext cx="5572145" cy="393126"/>
          </a:xfrm>
          <a:prstGeom prst="rect">
            <a:avLst/>
          </a:prstGeom>
        </p:spPr>
        <p:txBody>
          <a:bodyPr vert="horz"/>
          <a:lstStyle>
            <a:lvl1pPr algn="l">
              <a:defRPr sz="1800"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pPr/>
              <a:t>09/01/2024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7" name="Conector recto 6"/>
          <p:cNvCxnSpPr/>
          <p:nvPr userDrawn="1"/>
        </p:nvCxnSpPr>
        <p:spPr>
          <a:xfrm>
            <a:off x="1443146" y="568415"/>
            <a:ext cx="5976849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1430446" y="168939"/>
            <a:ext cx="463550" cy="3944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rgbClr val="888888"/>
                </a:solidFill>
                <a:latin typeface="Helvetica"/>
                <a:cs typeface="Helvetica"/>
              </a:defRPr>
            </a:lvl1pPr>
            <a:lvl2pPr>
              <a:defRPr sz="2000">
                <a:latin typeface="Helvetica"/>
                <a:cs typeface="Helvetica"/>
              </a:defRPr>
            </a:lvl2pPr>
            <a:lvl3pPr>
              <a:defRPr sz="1800">
                <a:latin typeface="Helvetica"/>
                <a:cs typeface="Helvetica"/>
              </a:defRPr>
            </a:lvl3pPr>
            <a:lvl4pPr>
              <a:defRPr sz="1600">
                <a:latin typeface="Helvetica"/>
                <a:cs typeface="Helvetica"/>
              </a:defRPr>
            </a:lvl4pPr>
            <a:lvl5pPr marL="1828800" indent="0">
              <a:buNone/>
              <a:defRPr sz="1600">
                <a:latin typeface="Helvetica"/>
                <a:cs typeface="Helvetic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dirty="0"/>
              <a:t>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90618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7850" y="180579"/>
            <a:ext cx="5488928" cy="433489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4365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 marL="1828800" indent="0">
              <a:buNone/>
              <a:defRPr sz="16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dirty="0"/>
              <a:t>Haga clic para modificar 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457200" y="1372192"/>
            <a:ext cx="4001013" cy="21093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 marL="1828800" indent="0">
              <a:buNone/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dirty="0"/>
              <a:t>Modificar texto</a:t>
            </a:r>
            <a:endParaRPr lang="es-E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  <p:cxnSp>
        <p:nvCxnSpPr>
          <p:cNvPr id="8" name="Conector recto 7"/>
          <p:cNvCxnSpPr/>
          <p:nvPr userDrawn="1"/>
        </p:nvCxnSpPr>
        <p:spPr>
          <a:xfrm>
            <a:off x="1443146" y="568415"/>
            <a:ext cx="5976849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Marcador de contenido 3"/>
          <p:cNvSpPr>
            <a:spLocks noGrp="1"/>
          </p:cNvSpPr>
          <p:nvPr>
            <p:ph sz="half" idx="13" hasCustomPrompt="1"/>
          </p:nvPr>
        </p:nvSpPr>
        <p:spPr>
          <a:xfrm>
            <a:off x="1430446" y="168939"/>
            <a:ext cx="463550" cy="3944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rgbClr val="888888"/>
                </a:solidFill>
                <a:latin typeface="Helvetica"/>
                <a:cs typeface="Helvetica"/>
              </a:defRPr>
            </a:lvl1pPr>
            <a:lvl2pPr>
              <a:defRPr sz="2000">
                <a:latin typeface="Helvetica"/>
                <a:cs typeface="Helvetica"/>
              </a:defRPr>
            </a:lvl2pPr>
            <a:lvl3pPr>
              <a:defRPr sz="1800">
                <a:latin typeface="Helvetica"/>
                <a:cs typeface="Helvetica"/>
              </a:defRPr>
            </a:lvl3pPr>
            <a:lvl4pPr>
              <a:defRPr sz="1600">
                <a:latin typeface="Helvetica"/>
                <a:cs typeface="Helvetica"/>
              </a:defRPr>
            </a:lvl4pPr>
            <a:lvl5pPr marL="1828800" indent="0">
              <a:buNone/>
              <a:defRPr sz="1600">
                <a:latin typeface="Helvetica"/>
                <a:cs typeface="Helvetic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dirty="0"/>
              <a:t>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89191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792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 userDrawn="1"/>
        </p:nvSpPr>
        <p:spPr>
          <a:xfrm>
            <a:off x="0" y="4946650"/>
            <a:ext cx="9144000" cy="196850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45640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fld id="{3F0784CB-8CC4-EC4F-AEBD-74AC7F28F255}" type="datetimeFigureOut">
              <a:rPr lang="es-ES" smtClean="0"/>
              <a:pPr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45640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965950" y="489783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fld id="{25975CB7-5D67-5A4B-A2D4-58727A2D6AA7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10" name="Imagen 9" descr="2023-05-16_Logo_vida.jpg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07951"/>
            <a:ext cx="1003300" cy="503350"/>
          </a:xfrm>
          <a:prstGeom prst="rect">
            <a:avLst/>
          </a:prstGeom>
        </p:spPr>
      </p:pic>
      <p:pic>
        <p:nvPicPr>
          <p:cNvPr id="11" name="Imagen 10" descr="2023-05-16_Logo_fp.jpg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5400" y="1"/>
            <a:ext cx="1371600" cy="688124"/>
          </a:xfrm>
          <a:prstGeom prst="rect">
            <a:avLst/>
          </a:prstGeom>
        </p:spPr>
      </p:pic>
      <p:sp>
        <p:nvSpPr>
          <p:cNvPr id="13" name="CuadroTexto 12"/>
          <p:cNvSpPr txBox="1"/>
          <p:nvPr userDrawn="1"/>
        </p:nvSpPr>
        <p:spPr>
          <a:xfrm>
            <a:off x="3321050" y="4932041"/>
            <a:ext cx="2184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 err="1">
                <a:latin typeface="Helvetica"/>
                <a:cs typeface="Helvetica"/>
              </a:rPr>
              <a:t>www.funcionpublica.gov.co</a:t>
            </a:r>
            <a:endParaRPr lang="es-ES" sz="800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134550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3" r:id="rId2"/>
    <p:sldLayoutId id="2147483661" r:id="rId3"/>
    <p:sldLayoutId id="2147483662" r:id="rId4"/>
    <p:sldLayoutId id="2147483649" r:id="rId5"/>
    <p:sldLayoutId id="2147483650" r:id="rId6"/>
    <p:sldLayoutId id="2147483660" r:id="rId7"/>
    <p:sldLayoutId id="2147483652" r:id="rId8"/>
    <p:sldLayoutId id="2147483655" r:id="rId9"/>
    <p:sldLayoutId id="2147483657" r:id="rId10"/>
    <p:sldLayoutId id="2147483653" r:id="rId11"/>
    <p:sldLayoutId id="2147483654" r:id="rId12"/>
    <p:sldLayoutId id="2147483656" r:id="rId13"/>
    <p:sldLayoutId id="2147483658" r:id="rId14"/>
    <p:sldLayoutId id="2147483659" r:id="rId1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2023-05-16_Presentaciones_portad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528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991145" y="2457725"/>
            <a:ext cx="340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FFCD00"/>
                </a:solidFill>
                <a:latin typeface="Helvetica"/>
                <a:cs typeface="Helvetica"/>
              </a:rPr>
              <a:t>1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476071" y="2318744"/>
            <a:ext cx="40978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rgbClr val="4D4D4D"/>
                </a:solidFill>
                <a:latin typeface="Helvetica"/>
                <a:cs typeface="Helvetica"/>
              </a:rPr>
              <a:t>Presentación de avances Planeación Institucional</a:t>
            </a:r>
          </a:p>
        </p:txBody>
      </p:sp>
      <p:cxnSp>
        <p:nvCxnSpPr>
          <p:cNvPr id="10" name="Conector recto 9"/>
          <p:cNvCxnSpPr/>
          <p:nvPr/>
        </p:nvCxnSpPr>
        <p:spPr>
          <a:xfrm>
            <a:off x="3502419" y="2857936"/>
            <a:ext cx="4169575" cy="0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CuadroTexto 33"/>
          <p:cNvSpPr txBox="1"/>
          <p:nvPr/>
        </p:nvSpPr>
        <p:spPr>
          <a:xfrm>
            <a:off x="752848" y="2486491"/>
            <a:ext cx="16128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4D4D4D"/>
                </a:solidFill>
                <a:latin typeface="Helvetica"/>
                <a:cs typeface="Helvetica"/>
              </a:rPr>
              <a:t>Contenido</a:t>
            </a:r>
          </a:p>
        </p:txBody>
      </p:sp>
      <p:sp>
        <p:nvSpPr>
          <p:cNvPr id="35" name="Rectángulo 34"/>
          <p:cNvSpPr/>
          <p:nvPr/>
        </p:nvSpPr>
        <p:spPr>
          <a:xfrm>
            <a:off x="2477754" y="1276350"/>
            <a:ext cx="146050" cy="2852936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132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7467" y="1507241"/>
            <a:ext cx="6430751" cy="1366493"/>
          </a:xfrm>
        </p:spPr>
        <p:txBody>
          <a:bodyPr/>
          <a:lstStyle/>
          <a:p>
            <a:r>
              <a:rPr lang="es-ES" dirty="0"/>
              <a:t>Avances Plan Estratégico Institucional y Plan de Acción Anual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01</a:t>
            </a:r>
            <a:r>
              <a:rPr lang="es-ES" dirty="0" smtClean="0"/>
              <a:t> de Octubre de </a:t>
            </a:r>
            <a:r>
              <a:rPr lang="es-ES" dirty="0"/>
              <a:t>2023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704755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7850" y="209924"/>
            <a:ext cx="5572145" cy="393126"/>
          </a:xfrm>
        </p:spPr>
        <p:txBody>
          <a:bodyPr/>
          <a:lstStyle/>
          <a:p>
            <a:r>
              <a:rPr lang="es-ES" sz="1400" dirty="0"/>
              <a:t>Avances Plan Estratégico Institucional y Plan de Acción Anual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/>
              <a:t>1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3BD9AE15-8100-4E75-A41C-CF5F71604975}"/>
              </a:ext>
            </a:extLst>
          </p:cNvPr>
          <p:cNvSpPr/>
          <p:nvPr/>
        </p:nvSpPr>
        <p:spPr>
          <a:xfrm>
            <a:off x="350775" y="1781411"/>
            <a:ext cx="2010877" cy="2100573"/>
          </a:xfrm>
          <a:prstGeom prst="rect">
            <a:avLst/>
          </a:prstGeom>
          <a:noFill/>
        </p:spPr>
        <p:txBody>
          <a:bodyPr wrap="square" lIns="68579" tIns="34289" rIns="68579" bIns="34289" anchor="t">
            <a:spAutoFit/>
          </a:bodyPr>
          <a:lstStyle/>
          <a:p>
            <a:pPr algn="ctr"/>
            <a:r>
              <a:rPr lang="es-ES_tradnl" sz="1200" dirty="0" smtClean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98 </a:t>
            </a:r>
            <a:r>
              <a:rPr lang="es-ES_tradnl" sz="12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entregables los cuales responden a compromisos derivados del Plan Nacional de Desarrollo, el Plan Marco de Implementación del acuerdo de Paz, documentos CONPES, Planes del Decreto 612 de 2018, iniciativas sectoriales, entre otros. </a:t>
            </a:r>
          </a:p>
        </p:txBody>
      </p:sp>
      <p:grpSp>
        <p:nvGrpSpPr>
          <p:cNvPr id="13" name="Grupo 12"/>
          <p:cNvGrpSpPr/>
          <p:nvPr/>
        </p:nvGrpSpPr>
        <p:grpSpPr>
          <a:xfrm>
            <a:off x="2712857" y="835844"/>
            <a:ext cx="5902321" cy="3991706"/>
            <a:chOff x="1683328" y="989704"/>
            <a:chExt cx="5902321" cy="3991706"/>
          </a:xfrm>
        </p:grpSpPr>
        <p:pic>
          <p:nvPicPr>
            <p:cNvPr id="5" name="Imagen 4">
              <a:extLst>
                <a:ext uri="{FF2B5EF4-FFF2-40B4-BE49-F238E27FC236}">
                  <a16:creationId xmlns="" xmlns:a16="http://schemas.microsoft.com/office/drawing/2014/main" id="{7DD23611-C735-4C48-B9B9-F7EB9EF52233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3328" y="989704"/>
              <a:ext cx="5902036" cy="3991706"/>
            </a:xfrm>
            <a:prstGeom prst="rect">
              <a:avLst/>
            </a:prstGeom>
            <a:noFill/>
          </p:spPr>
        </p:pic>
        <p:sp>
          <p:nvSpPr>
            <p:cNvPr id="6" name="Rectángulo 5"/>
            <p:cNvSpPr/>
            <p:nvPr/>
          </p:nvSpPr>
          <p:spPr>
            <a:xfrm>
              <a:off x="4394383" y="1927476"/>
              <a:ext cx="368391" cy="2170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9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16</a:t>
              </a:r>
              <a:endParaRPr lang="es-CO" sz="9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7" name="Rectángulo 6"/>
            <p:cNvSpPr/>
            <p:nvPr/>
          </p:nvSpPr>
          <p:spPr>
            <a:xfrm>
              <a:off x="2757453" y="3211364"/>
              <a:ext cx="368391" cy="2170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9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11</a:t>
              </a:r>
              <a:endParaRPr lang="es-CO" sz="9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8" name="Rectángulo 7"/>
            <p:cNvSpPr/>
            <p:nvPr/>
          </p:nvSpPr>
          <p:spPr>
            <a:xfrm>
              <a:off x="2757452" y="4096387"/>
              <a:ext cx="368391" cy="2170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9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</a:t>
              </a:r>
              <a:endParaRPr lang="es-CO" sz="9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" name="Rectángulo 8"/>
            <p:cNvSpPr/>
            <p:nvPr/>
          </p:nvSpPr>
          <p:spPr>
            <a:xfrm>
              <a:off x="6159590" y="2994276"/>
              <a:ext cx="368391" cy="2170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9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15</a:t>
              </a:r>
              <a:endParaRPr lang="es-CO" sz="9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" name="Rectángulo 9"/>
            <p:cNvSpPr/>
            <p:nvPr/>
          </p:nvSpPr>
          <p:spPr>
            <a:xfrm>
              <a:off x="5791199" y="3996614"/>
              <a:ext cx="368391" cy="2170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9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12</a:t>
              </a:r>
              <a:endParaRPr lang="es-CO" sz="9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" name="Rectángulo 10"/>
            <p:cNvSpPr/>
            <p:nvPr/>
          </p:nvSpPr>
          <p:spPr>
            <a:xfrm>
              <a:off x="4394382" y="4681866"/>
              <a:ext cx="368391" cy="2170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9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42</a:t>
              </a:r>
              <a:endParaRPr lang="es-CO" sz="9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" name="Rectángulo 11"/>
            <p:cNvSpPr/>
            <p:nvPr/>
          </p:nvSpPr>
          <p:spPr>
            <a:xfrm>
              <a:off x="6343785" y="4096387"/>
              <a:ext cx="1241864" cy="70234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Total de entregables:</a:t>
              </a:r>
            </a:p>
            <a:p>
              <a:pPr algn="ctr"/>
              <a:r>
                <a:rPr lang="es-MX" sz="1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</a:p>
            <a:p>
              <a:pPr algn="ctr"/>
              <a:r>
                <a:rPr lang="es-MX" sz="1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98</a:t>
              </a:r>
              <a:endParaRPr lang="es-CO" sz="11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3164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7850" y="209924"/>
            <a:ext cx="5572145" cy="393126"/>
          </a:xfrm>
        </p:spPr>
        <p:txBody>
          <a:bodyPr/>
          <a:lstStyle/>
          <a:p>
            <a:r>
              <a:rPr lang="es-ES" sz="1400" dirty="0"/>
              <a:t>Avances Plan Estratégico Institucional y Plan de Acción Anual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/>
              <a:t>1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643" y="1918817"/>
            <a:ext cx="3310730" cy="204882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7059" y="1918817"/>
            <a:ext cx="3523295" cy="2048824"/>
          </a:xfrm>
          <a:prstGeom prst="rect">
            <a:avLst/>
          </a:prstGeom>
        </p:spPr>
      </p:pic>
      <p:cxnSp>
        <p:nvCxnSpPr>
          <p:cNvPr id="7" name="Conector recto 6"/>
          <p:cNvCxnSpPr/>
          <p:nvPr/>
        </p:nvCxnSpPr>
        <p:spPr>
          <a:xfrm flipH="1">
            <a:off x="4494427" y="1289369"/>
            <a:ext cx="6578" cy="302607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238190" y="1105173"/>
            <a:ext cx="3933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Avance Plan Estratégico Institucional</a:t>
            </a:r>
            <a:endParaRPr lang="es-CO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942101" y="1105173"/>
            <a:ext cx="3933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Avance Plan de Acción Anual</a:t>
            </a:r>
            <a:endParaRPr lang="es-CO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165667" y="4471711"/>
            <a:ext cx="46575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Porcentaje de avance con corte al 30 de septiembre del 2023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1036669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59114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114</Words>
  <Application>Microsoft Office PowerPoint</Application>
  <PresentationFormat>Presentación en pantalla (16:9)</PresentationFormat>
  <Paragraphs>23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Helvetica</vt:lpstr>
      <vt:lpstr>Tahoma</vt:lpstr>
      <vt:lpstr>Tema de Office</vt:lpstr>
      <vt:lpstr>Presentación de PowerPoint</vt:lpstr>
      <vt:lpstr>Presentación de PowerPoint</vt:lpstr>
      <vt:lpstr>Avances Plan Estratégico Institucional y Plan de Acción Anual</vt:lpstr>
      <vt:lpstr>Avances Plan Estratégico Institucional y Plan de Acción Anual</vt:lpstr>
      <vt:lpstr>Avances Plan Estratégico Institucional y Plan de Acción Anual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</dc:creator>
  <cp:lastModifiedBy>Milena Bustos Cortés</cp:lastModifiedBy>
  <cp:revision>30</cp:revision>
  <dcterms:created xsi:type="dcterms:W3CDTF">2023-05-18T14:24:05Z</dcterms:created>
  <dcterms:modified xsi:type="dcterms:W3CDTF">2024-01-09T21:07:22Z</dcterms:modified>
</cp:coreProperties>
</file>