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257" r:id="rId2"/>
    <p:sldId id="260" r:id="rId3"/>
    <p:sldId id="279" r:id="rId4"/>
    <p:sldId id="280" r:id="rId5"/>
    <p:sldId id="282" r:id="rId6"/>
    <p:sldId id="28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Work Sans Light" panose="020B0604020202020204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Work Sans SemiBol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31"/>
  </p:normalViewPr>
  <p:slideViewPr>
    <p:cSldViewPr snapToGrid="0" snapToObjects="1" showGuides="1">
      <p:cViewPr varScale="1">
        <p:scale>
          <a:sx n="115" d="100"/>
          <a:sy n="115" d="100"/>
        </p:scale>
        <p:origin x="28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89CA-CED5-4BF4-AB5B-CA8D04763EAF}" type="datetimeFigureOut">
              <a:rPr lang="es-CO" smtClean="0"/>
              <a:t>30/04/2019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11E4-1970-4FE3-AA6E-9F29340257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73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633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22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78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59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5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38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2852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0742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48188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3342605" y="0"/>
            <a:ext cx="5801395" cy="5143500"/>
            <a:chOff x="3342605" y="0"/>
            <a:chExt cx="5801395" cy="5143500"/>
          </a:xfrm>
        </p:grpSpPr>
        <p:sp>
          <p:nvSpPr>
            <p:cNvPr id="9" name="Rectángulo 8"/>
            <p:cNvSpPr/>
            <p:nvPr/>
          </p:nvSpPr>
          <p:spPr>
            <a:xfrm>
              <a:off x="6483721" y="0"/>
              <a:ext cx="2660279" cy="5143500"/>
            </a:xfrm>
            <a:prstGeom prst="rect">
              <a:avLst/>
            </a:prstGeom>
            <a:solidFill>
              <a:srgbClr val="E4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605" y="2329274"/>
              <a:ext cx="4352654" cy="831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88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1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82269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8733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0032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938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64254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557-DEAD-4BCE-B51F-FCB9C41EEA65}" type="datetimeFigureOut">
              <a:rPr lang="es-CO" smtClean="0"/>
              <a:t>30/04/2019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4411-B425-41B0-BAC3-97183D81F71C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Google Shape;69;p9">
            <a:extLst>
              <a:ext uri="{FF2B5EF4-FFF2-40B4-BE49-F238E27FC236}">
                <a16:creationId xmlns:a16="http://schemas.microsoft.com/office/drawing/2014/main" xmlns="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lang="es-CO"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795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17435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557-DEAD-4BCE-B51F-FCB9C41EEA65}" type="datetimeFigureOut">
              <a:rPr lang="es-CO" smtClean="0"/>
              <a:t>30/04/2019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4411-B425-41B0-BAC3-97183D81F71C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Google Shape;69;p9">
            <a:extLst>
              <a:ext uri="{FF2B5EF4-FFF2-40B4-BE49-F238E27FC236}">
                <a16:creationId xmlns:a16="http://schemas.microsoft.com/office/drawing/2014/main" xmlns="" id="{4E8FAF10-E4DD-2641-AC24-D5545700AED6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 smtClean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lang="es-CO"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72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86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https://app.powerbi.com/view?r=eyJrIjoiYWVjNzNjYzEtYjEyZC00OTM4LWIxNmEtYzBkNzNkMGQwYWRmIiwidCI6IjU1MDNhYWMyLTdhMTUtNDZhZi1iNTIwLTJhNjc1YWQxZGYxNiIsImMiOjR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726575" y="1733024"/>
            <a:ext cx="5787150" cy="8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O" sz="3200" dirty="0" smtClean="0"/>
              <a:t>Seguimiento Plan </a:t>
            </a:r>
            <a:r>
              <a:rPr lang="es-CO" sz="3200" dirty="0"/>
              <a:t>Estratégico Sectorial </a:t>
            </a:r>
            <a:r>
              <a:rPr lang="es-CO" sz="3200" dirty="0" smtClean="0"/>
              <a:t>2015 - 2018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51378" r="16723"/>
          <a:stretch/>
        </p:blipFill>
        <p:spPr bwMode="auto">
          <a:xfrm>
            <a:off x="5121746" y="4106488"/>
            <a:ext cx="3773979" cy="8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l="51296" t="66390" r="15556" b="10414"/>
          <a:stretch/>
        </p:blipFill>
        <p:spPr>
          <a:xfrm>
            <a:off x="704788" y="2235809"/>
            <a:ext cx="3302035" cy="163555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21640" t="66391" r="49091" b="11055"/>
          <a:stretch/>
        </p:blipFill>
        <p:spPr>
          <a:xfrm>
            <a:off x="4664256" y="2235809"/>
            <a:ext cx="3302034" cy="159029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064323" y="1887604"/>
            <a:ext cx="265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4"/>
                </a:solidFill>
              </a:rPr>
              <a:t>% Cumplimiento Cuatrienio</a:t>
            </a:r>
            <a:endParaRPr lang="es-CO" b="1" dirty="0">
              <a:solidFill>
                <a:schemeClr val="accent4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17626" y="1882360"/>
            <a:ext cx="265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4"/>
                </a:solidFill>
              </a:rPr>
              <a:t>% Cumplimiento año 2018</a:t>
            </a:r>
            <a:endParaRPr lang="es-CO" b="1" dirty="0">
              <a:solidFill>
                <a:schemeClr val="accent4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64452" y="11971"/>
            <a:ext cx="3866763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endParaRPr lang="es-CO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es-CO" b="1" dirty="0" smtClean="0">
                <a:solidFill>
                  <a:srgbClr val="0070C0"/>
                </a:solidFill>
              </a:rPr>
              <a:t>Cierre </a:t>
            </a:r>
            <a:r>
              <a:rPr lang="es-CO" b="1" dirty="0">
                <a:solidFill>
                  <a:srgbClr val="0070C0"/>
                </a:solidFill>
              </a:rPr>
              <a:t>Plan Estratégico Sectorial </a:t>
            </a:r>
            <a:r>
              <a:rPr lang="es-CO" b="1" dirty="0" smtClean="0">
                <a:solidFill>
                  <a:srgbClr val="0070C0"/>
                </a:solidFill>
              </a:rPr>
              <a:t>2015-2018</a:t>
            </a:r>
          </a:p>
          <a:p>
            <a:pPr algn="ctr">
              <a:buNone/>
            </a:pPr>
            <a:endParaRPr lang="es-CO" b="1" dirty="0">
              <a:solidFill>
                <a:schemeClr val="accent4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DD98AC89-AB4C-499C-A78C-BEED20C091A5}"/>
              </a:ext>
            </a:extLst>
          </p:cNvPr>
          <p:cNvSpPr/>
          <p:nvPr/>
        </p:nvSpPr>
        <p:spPr>
          <a:xfrm flipV="1">
            <a:off x="340652" y="588161"/>
            <a:ext cx="6448064" cy="45719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8" name="Imagen 20">
            <a:hlinkClick r:id="rId4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26283" y="2578236"/>
            <a:ext cx="426757" cy="57917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/>
          <a:srcRect l="29422" t="37445" r="55680" b="38302"/>
          <a:stretch/>
        </p:blipFill>
        <p:spPr>
          <a:xfrm>
            <a:off x="7797975" y="189483"/>
            <a:ext cx="1063487" cy="1082037"/>
          </a:xfrm>
          <a:prstGeom prst="rect">
            <a:avLst/>
          </a:prstGeom>
        </p:spPr>
      </p:pic>
      <p:cxnSp>
        <p:nvCxnSpPr>
          <p:cNvPr id="34" name="Conector angular 33"/>
          <p:cNvCxnSpPr/>
          <p:nvPr/>
        </p:nvCxnSpPr>
        <p:spPr>
          <a:xfrm rot="5400000" flipH="1" flipV="1">
            <a:off x="8714816" y="221103"/>
            <a:ext cx="178265" cy="115027"/>
          </a:xfrm>
          <a:prstGeom prst="bent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5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40652" y="24671"/>
            <a:ext cx="317907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endParaRPr lang="es-CO" b="1" dirty="0" smtClean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es-CO" b="1" dirty="0" smtClean="0">
                <a:solidFill>
                  <a:srgbClr val="0070C0"/>
                </a:solidFill>
              </a:rPr>
              <a:t>Rezagos </a:t>
            </a:r>
            <a:r>
              <a:rPr lang="es-CO" b="1" dirty="0">
                <a:solidFill>
                  <a:srgbClr val="0070C0"/>
                </a:solidFill>
              </a:rPr>
              <a:t>Plan Estratégico </a:t>
            </a:r>
            <a:r>
              <a:rPr lang="es-CO" b="1" dirty="0" smtClean="0">
                <a:solidFill>
                  <a:srgbClr val="0070C0"/>
                </a:solidFill>
              </a:rPr>
              <a:t>Sectorial</a:t>
            </a:r>
            <a:endParaRPr lang="es-CO" b="1" dirty="0">
              <a:solidFill>
                <a:schemeClr val="accent4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D98AC89-AB4C-499C-A78C-BEED20C091A5}"/>
              </a:ext>
            </a:extLst>
          </p:cNvPr>
          <p:cNvSpPr/>
          <p:nvPr/>
        </p:nvSpPr>
        <p:spPr>
          <a:xfrm flipV="1">
            <a:off x="340652" y="588161"/>
            <a:ext cx="6448064" cy="45719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9811" y="818277"/>
            <a:ext cx="265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4"/>
                </a:solidFill>
              </a:rPr>
              <a:t>Año 2018</a:t>
            </a:r>
            <a:endParaRPr lang="es-CO" b="1" dirty="0">
              <a:solidFill>
                <a:schemeClr val="accent4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67951" y="818277"/>
            <a:ext cx="265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4"/>
                </a:solidFill>
              </a:rPr>
              <a:t>Cuatrienio</a:t>
            </a:r>
            <a:endParaRPr lang="es-CO" b="1" dirty="0">
              <a:solidFill>
                <a:schemeClr val="accent4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97358"/>
              </p:ext>
            </p:extLst>
          </p:nvPr>
        </p:nvGraphicFramePr>
        <p:xfrm>
          <a:off x="340652" y="1201642"/>
          <a:ext cx="4057413" cy="263355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35818"/>
                <a:gridCol w="805069"/>
                <a:gridCol w="3016526"/>
              </a:tblGrid>
              <a:tr h="2792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</a:rPr>
                        <a:t>Entidad</a:t>
                      </a:r>
                      <a:endParaRPr lang="es-CO" sz="11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Indicador</a:t>
                      </a:r>
                      <a:endParaRPr lang="es-CO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ESAP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% cumplimiento de requisitos para la acreditación institucional de alta calidad de la ESAP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ESAP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% de implementación del Plan Anticorrupción y de Atención al Ciudadano ESAP*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FP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% de implementación del Plan Anticorrupción y de Atención al Ciudadano FP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FP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% de  gestión y actualización de procesos y procedimientos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FP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Ejecución del  Plan Anual de Adquisiciones FP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FP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% de  Presupuesto Ejecutado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FP -  ESAP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% de implementación de las acciones sectoriales de la Política Pública de Discapacidad e Inclusión Social, de acuerdo con programación anual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0499"/>
              </p:ext>
            </p:extLst>
          </p:nvPr>
        </p:nvGraphicFramePr>
        <p:xfrm>
          <a:off x="4800601" y="1201642"/>
          <a:ext cx="4104859" cy="365301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72201"/>
                <a:gridCol w="597851"/>
                <a:gridCol w="3134807"/>
              </a:tblGrid>
              <a:tr h="30171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</a:rPr>
                        <a:t>Entidad</a:t>
                      </a:r>
                      <a:endParaRPr lang="es-CO" sz="11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effectLst/>
                        </a:rPr>
                        <a:t>Indicador</a:t>
                      </a:r>
                      <a:endParaRPr lang="es-CO" sz="11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0171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ESAP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% cumplimiento de requisitos para la acreditación institucional de alta calidad de la ESAP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0171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ESAP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effectLst/>
                        </a:rPr>
                        <a:t>% </a:t>
                      </a:r>
                      <a:r>
                        <a:rPr lang="es-CO" sz="1100" kern="1200" dirty="0">
                          <a:effectLst/>
                        </a:rPr>
                        <a:t>de implementación del Plan Anual de </a:t>
                      </a:r>
                      <a:r>
                        <a:rPr lang="es-CO" sz="1100" kern="1200" dirty="0" smtClean="0">
                          <a:effectLst/>
                        </a:rPr>
                        <a:t>Capacitación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0171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>
                          <a:effectLst/>
                        </a:rPr>
                        <a:t>FP</a:t>
                      </a:r>
                      <a:endParaRPr lang="es-CO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% de implementación del Plan Anticorrupción y de Atención al Ciudadano FP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16020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FP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effectLst/>
                        </a:rPr>
                        <a:t>% de  gestión y actualización de procesos y procedimientos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17539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>
                          <a:effectLst/>
                        </a:rPr>
                        <a:t>FP</a:t>
                      </a:r>
                      <a:endParaRPr lang="es-CO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effectLst/>
                        </a:rPr>
                        <a:t>% de implementación del Plan de Bienestar e Incentivos</a:t>
                      </a:r>
                      <a:endParaRPr lang="es-CO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15219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>
                          <a:effectLst/>
                        </a:rPr>
                        <a:t>FP</a:t>
                      </a:r>
                      <a:endParaRPr lang="es-CO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% de actualización  del Sistema de Gestión Documental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16020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FP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Ejecución del  Plan Anual de Adquisiciones FP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160202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>
                          <a:effectLst/>
                        </a:rPr>
                        <a:t>FP</a:t>
                      </a:r>
                      <a:endParaRPr lang="es-CO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% de  Presupuesto Ejecutado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301713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effectLst/>
                        </a:rPr>
                        <a:t>FP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% de coordinación intersectorial de Función Pública y ESAP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  <a:tr h="452570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>
                          <a:effectLst/>
                        </a:rPr>
                        <a:t>FP -  ESAP</a:t>
                      </a:r>
                      <a:endParaRPr lang="es-CO" sz="11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>
                          <a:effectLst/>
                        </a:rPr>
                        <a:t>% de implementación de las acciones sectoriales de la Política Pública de Discapacidad e Inclusión Social, de acuerdo con programación anual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68965" y="4866993"/>
            <a:ext cx="43533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 smtClean="0"/>
              <a:t>* Para el año 2018 presenta rezago, sin embargo para las anteriores vigencias se sobre pasa la meta.</a:t>
            </a:r>
            <a:endParaRPr lang="es-CO" sz="600" dirty="0"/>
          </a:p>
        </p:txBody>
      </p:sp>
    </p:spTree>
    <p:extLst>
      <p:ext uri="{BB962C8B-B14F-4D97-AF65-F5344CB8AC3E}">
        <p14:creationId xmlns:p14="http://schemas.microsoft.com/office/powerpoint/2010/main" val="305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577488" y="1733024"/>
            <a:ext cx="5787150" cy="8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O" sz="3200" dirty="0" smtClean="0"/>
              <a:t>Construcción Plan </a:t>
            </a:r>
            <a:r>
              <a:rPr lang="es-CO" sz="3200" dirty="0"/>
              <a:t>Estratégico Sectorial </a:t>
            </a:r>
            <a:r>
              <a:rPr lang="es-CO" sz="3200" dirty="0" smtClean="0"/>
              <a:t>2019 - 2022</a:t>
            </a:r>
            <a:endParaRPr sz="3000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51378" r="16723"/>
          <a:stretch/>
        </p:blipFill>
        <p:spPr bwMode="auto">
          <a:xfrm>
            <a:off x="5121746" y="4106488"/>
            <a:ext cx="3773979" cy="8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7;p20"/>
          <p:cNvSpPr txBox="1">
            <a:spLocks/>
          </p:cNvSpPr>
          <p:nvPr/>
        </p:nvSpPr>
        <p:spPr>
          <a:xfrm>
            <a:off x="3181039" y="3043743"/>
            <a:ext cx="1940707" cy="838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kern="12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1600" dirty="0" smtClean="0"/>
              <a:t>Metodología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1600" dirty="0" smtClean="0"/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9734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40653" y="19525"/>
            <a:ext cx="652728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endParaRPr lang="es-CO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s-CO" b="1" dirty="0" smtClean="0">
                <a:solidFill>
                  <a:srgbClr val="0070C0"/>
                </a:solidFill>
              </a:rPr>
              <a:t>Cronograma Construcción Plan Estratégico Sectorial (PES) 2019-2022 </a:t>
            </a:r>
            <a:endParaRPr lang="es-CO" b="1" dirty="0">
              <a:solidFill>
                <a:schemeClr val="accent4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D98AC89-AB4C-499C-A78C-BEED20C091A5}"/>
              </a:ext>
            </a:extLst>
          </p:cNvPr>
          <p:cNvSpPr/>
          <p:nvPr/>
        </p:nvSpPr>
        <p:spPr>
          <a:xfrm flipV="1">
            <a:off x="340652" y="588161"/>
            <a:ext cx="6448064" cy="45719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45635"/>
              </p:ext>
            </p:extLst>
          </p:nvPr>
        </p:nvGraphicFramePr>
        <p:xfrm>
          <a:off x="758095" y="1320911"/>
          <a:ext cx="7769679" cy="196825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59012"/>
                <a:gridCol w="4225982"/>
                <a:gridCol w="1739495"/>
                <a:gridCol w="1545190"/>
              </a:tblGrid>
              <a:tr h="27929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chemeClr val="bg1"/>
                          </a:solidFill>
                          <a:effectLst/>
                        </a:rPr>
                        <a:t>Actividad</a:t>
                      </a:r>
                      <a:endParaRPr lang="es-CO" sz="1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solidFill>
                            <a:schemeClr val="bg1"/>
                          </a:solidFill>
                          <a:effectLst/>
                        </a:rPr>
                        <a:t>Responsables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Acercamiento Jefes Oficinas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Planeación ESAP y FP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de marzo 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Jefe OAP (FP)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71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Aprobación cronograma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metodología construcción PES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de marzo 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Directores (FP – ESAP)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Conformación equipos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trabajo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de marzo 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Jefes OAP (FP – ESAP)</a:t>
                      </a: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de insumos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la iniciar la construcción del PES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de marzo 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Jefe OAP (FP -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ESAP</a:t>
                      </a: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4450" marR="4445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Reunión Equipo técnico OAP de ESAP y FP (construcción propuesta plataforma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estratégica)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de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marzo 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Jefes OAP (FP – ESAP)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Validación plataforma estratégica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de marzo 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Directores (FP - ESAP)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Taller construcción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metas PES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de marzo 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Equipos (FP – ESAP)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Aprobación Plan Estratégico</a:t>
                      </a:r>
                      <a:r>
                        <a:rPr lang="es-CO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Sectorial (PES)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de marzo 2019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Directores (FP - ESAP)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7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441</Words>
  <Application>Microsoft Office PowerPoint</Application>
  <PresentationFormat>Presentación en pantalla (16:9)</PresentationFormat>
  <Paragraphs>108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Calibri</vt:lpstr>
      <vt:lpstr>Times New Roman</vt:lpstr>
      <vt:lpstr>Arial</vt:lpstr>
      <vt:lpstr>Work Sans Light</vt:lpstr>
      <vt:lpstr>Calibri Light</vt:lpstr>
      <vt:lpstr>Work Sans SemiBold</vt:lpstr>
      <vt:lpstr>Office Theme</vt:lpstr>
      <vt:lpstr>Presentación de PowerPoint</vt:lpstr>
      <vt:lpstr>Seguimiento Plan Estratégico Sectorial 2015 - 2018</vt:lpstr>
      <vt:lpstr>Presentación de PowerPoint</vt:lpstr>
      <vt:lpstr>Presentación de PowerPoint</vt:lpstr>
      <vt:lpstr>Construcción Plan Estratégico Sectorial 2019 - 2022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Jimenez Correa</dc:creator>
  <cp:lastModifiedBy>Johanna Jimenez Correa</cp:lastModifiedBy>
  <cp:revision>28</cp:revision>
  <dcterms:modified xsi:type="dcterms:W3CDTF">2019-04-30T19:19:46Z</dcterms:modified>
</cp:coreProperties>
</file>