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0" r:id="rId3"/>
    <p:sldId id="264" r:id="rId4"/>
    <p:sldId id="262" r:id="rId5"/>
    <p:sldId id="266" r:id="rId6"/>
    <p:sldId id="295" r:id="rId7"/>
    <p:sldId id="268" r:id="rId8"/>
    <p:sldId id="296" r:id="rId9"/>
    <p:sldId id="297" r:id="rId10"/>
    <p:sldId id="299" r:id="rId11"/>
    <p:sldId id="298" r:id="rId12"/>
    <p:sldId id="300" r:id="rId13"/>
    <p:sldId id="283" r:id="rId14"/>
    <p:sldId id="301" r:id="rId15"/>
    <p:sldId id="302" r:id="rId16"/>
    <p:sldId id="286" r:id="rId17"/>
    <p:sldId id="287" r:id="rId18"/>
    <p:sldId id="288" r:id="rId19"/>
    <p:sldId id="289" r:id="rId20"/>
    <p:sldId id="303" r:id="rId21"/>
    <p:sldId id="290" r:id="rId22"/>
    <p:sldId id="291" r:id="rId23"/>
    <p:sldId id="304" r:id="rId24"/>
    <p:sldId id="292" r:id="rId25"/>
    <p:sldId id="305" r:id="rId26"/>
    <p:sldId id="277" r:id="rId27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30"/>
    </p:embeddedFont>
    <p:embeddedFont>
      <p:font typeface="Work Sans SemiBold" panose="020B0604020202020204" charset="0"/>
      <p:regular r:id="rId31"/>
      <p:bold r:id="rId32"/>
    </p:embeddedFont>
    <p:embeddedFont>
      <p:font typeface="Work Sans Light" panose="020B0604020202020204" charset="0"/>
      <p:regular r:id="rId33"/>
      <p:bold r:id="rId34"/>
    </p:embeddedFont>
    <p:embeddedFont>
      <p:font typeface="Work Sans" panose="020B0604020202020204" charset="0"/>
      <p:regular r:id="rId35"/>
      <p:bold r:id="rId36"/>
    </p:embeddedFont>
    <p:embeddedFont>
      <p:font typeface="Work Sans Medium" panose="020B0604020202020204" charset="0"/>
      <p:regular r:id="rId37"/>
      <p:bold r:id="rId38"/>
    </p:embeddedFont>
    <p:embeddedFont>
      <p:font typeface="Webdings" panose="05030102010509060703" pitchFamily="18" charset="2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31"/>
  </p:normalViewPr>
  <p:slideViewPr>
    <p:cSldViewPr snapToGrid="0" snapToObjects="1" showGuides="1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7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689CA-CED5-4BF4-AB5B-CA8D04763EAF}" type="datetimeFigureOut">
              <a:rPr lang="es-CO" smtClean="0"/>
              <a:t>19/12/2018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111E4-1970-4FE3-AA6E-9F2934025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673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19640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8490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3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690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906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61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199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327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221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03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9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0052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834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4693-B692-1149-A585-2A958D2C3E71}" type="datetimeFigureOut">
              <a:rPr lang="es-ES_tradnl" smtClean="0"/>
              <a:t>19/12/2018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EA24-FF3B-6F48-8FAB-35ED59382B4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483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Contenid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367469" y="98782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553350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lang="es-CO"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solidFill>
          <a:srgbClr val="DCEAFB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336126" y="2553350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  <a:defRPr sz="10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-1" y="943597"/>
            <a:ext cx="5314401" cy="355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336126" y="1741117"/>
            <a:ext cx="2351999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69;p9">
            <a:extLst>
              <a:ext uri="{FF2B5EF4-FFF2-40B4-BE49-F238E27FC236}">
                <a16:creationId xmlns:a16="http://schemas.microsoft.com/office/drawing/2014/main" id="{4E8FAF10-E4DD-2641-AC24-D5545700AED6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lang="es-CO"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o destacado">
  <p:cSld name="VERTICAL_TITLE_AND_VERTICAL_TEXT_1">
    <p:bg>
      <p:bgPr>
        <a:solidFill>
          <a:srgbClr val="0856E8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3854150" y="887300"/>
            <a:ext cx="4025100" cy="3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  <a:defRPr sz="35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4577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lang="es-CO"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1_Diapositiva de título">
    <p:bg>
      <p:bgPr>
        <a:solidFill>
          <a:srgbClr val="2D6D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1098468" y="4856142"/>
            <a:ext cx="4292929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8" name="Grupo 7"/>
          <p:cNvGrpSpPr/>
          <p:nvPr userDrawn="1"/>
        </p:nvGrpSpPr>
        <p:grpSpPr>
          <a:xfrm>
            <a:off x="3342605" y="0"/>
            <a:ext cx="5801395" cy="5143500"/>
            <a:chOff x="3342605" y="0"/>
            <a:chExt cx="5801395" cy="5143500"/>
          </a:xfrm>
        </p:grpSpPr>
        <p:sp>
          <p:nvSpPr>
            <p:cNvPr id="9" name="Rectángulo 8"/>
            <p:cNvSpPr/>
            <p:nvPr/>
          </p:nvSpPr>
          <p:spPr>
            <a:xfrm>
              <a:off x="6483721" y="0"/>
              <a:ext cx="2660279" cy="5143500"/>
            </a:xfrm>
            <a:prstGeom prst="rect">
              <a:avLst/>
            </a:prstGeom>
            <a:solidFill>
              <a:srgbClr val="E4E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605" y="2329274"/>
              <a:ext cx="4352654" cy="83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79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7" name="Grupo 6"/>
          <p:cNvGrpSpPr/>
          <p:nvPr userDrawn="1"/>
        </p:nvGrpSpPr>
        <p:grpSpPr>
          <a:xfrm>
            <a:off x="3342605" y="0"/>
            <a:ext cx="5801395" cy="5143500"/>
            <a:chOff x="3342605" y="0"/>
            <a:chExt cx="5801395" cy="5143500"/>
          </a:xfrm>
        </p:grpSpPr>
        <p:sp>
          <p:nvSpPr>
            <p:cNvPr id="9" name="Rectángulo 8"/>
            <p:cNvSpPr/>
            <p:nvPr/>
          </p:nvSpPr>
          <p:spPr>
            <a:xfrm>
              <a:off x="6483721" y="0"/>
              <a:ext cx="2660279" cy="5143500"/>
            </a:xfrm>
            <a:prstGeom prst="rect">
              <a:avLst/>
            </a:prstGeom>
            <a:solidFill>
              <a:srgbClr val="E4E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605" y="2329274"/>
              <a:ext cx="4352654" cy="83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230065" y="207618"/>
            <a:ext cx="7228704" cy="599706"/>
          </a:xfrm>
          <a:prstGeom prst="rect">
            <a:avLst/>
          </a:prstGeom>
        </p:spPr>
        <p:txBody>
          <a:bodyPr anchor="ctr" anchorCtr="0"/>
          <a:lstStyle>
            <a:lvl1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153870" y="1011382"/>
            <a:ext cx="5484930" cy="397625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rgbClr val="D3D92B"/>
              </a:buClr>
              <a:buFont typeface="Wingdings" panose="05000000000000000000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37" indent="-171446">
              <a:buClr>
                <a:srgbClr val="D3D92B"/>
              </a:buClr>
              <a:buFont typeface="Wingdings" panose="05000000000000000000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28" indent="-171446">
              <a:buClr>
                <a:srgbClr val="D3D92B"/>
              </a:buClr>
              <a:buFont typeface="Wingdings" panose="05000000000000000000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20" indent="-171446">
              <a:buClr>
                <a:srgbClr val="D3D92B"/>
              </a:buClr>
              <a:buFont typeface="Wingdings" panose="05000000000000000000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12" indent="-171446">
              <a:buClr>
                <a:srgbClr val="D3D92B"/>
              </a:buClr>
              <a:buFont typeface="Wingdings" panose="05000000000000000000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DCE9AEE-5C77-3542-891E-5F6EEBC3A1B0}"/>
              </a:ext>
            </a:extLst>
          </p:cNvPr>
          <p:cNvSpPr/>
          <p:nvPr userDrawn="1"/>
        </p:nvSpPr>
        <p:spPr>
          <a:xfrm>
            <a:off x="9019137" y="0"/>
            <a:ext cx="124865" cy="601980"/>
          </a:xfrm>
          <a:prstGeom prst="rect">
            <a:avLst/>
          </a:prstGeom>
          <a:solidFill>
            <a:srgbClr val="5B4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  <p:sp>
        <p:nvSpPr>
          <p:cNvPr id="6" name="Marcador de posición de imagen 5"/>
          <p:cNvSpPr>
            <a:spLocks noGrp="1"/>
          </p:cNvSpPr>
          <p:nvPr>
            <p:ph type="pic" sz="quarter" idx="11"/>
          </p:nvPr>
        </p:nvSpPr>
        <p:spPr>
          <a:xfrm>
            <a:off x="5749531" y="1010841"/>
            <a:ext cx="3269456" cy="3976688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DCE9AEE-5C77-3542-891E-5F6EEBC3A1B0}"/>
              </a:ext>
            </a:extLst>
          </p:cNvPr>
          <p:cNvSpPr/>
          <p:nvPr userDrawn="1"/>
        </p:nvSpPr>
        <p:spPr>
          <a:xfrm>
            <a:off x="9019136" y="540000"/>
            <a:ext cx="124865" cy="62100"/>
          </a:xfrm>
          <a:prstGeom prst="rect">
            <a:avLst/>
          </a:prstGeom>
          <a:solidFill>
            <a:srgbClr val="D3D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</p:spTree>
    <p:extLst>
      <p:ext uri="{BB962C8B-B14F-4D97-AF65-F5344CB8AC3E}">
        <p14:creationId xmlns:p14="http://schemas.microsoft.com/office/powerpoint/2010/main" val="32366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8" r:id="rId5"/>
    <p:sldLayoutId id="2147483660" r:id="rId6"/>
    <p:sldLayoutId id="2147483663" r:id="rId7"/>
    <p:sldLayoutId id="2147483664" r:id="rId8"/>
    <p:sldLayoutId id="2147483665" r:id="rId9"/>
    <p:sldLayoutId id="214748366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em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uncionpublica.gov.co/documents/418537/528603/Plan+Estrat%C3%A9gico+Institucional+2019-2022%2C+Plan+de+Acci%C3%B3n+Anual+2019+versi%C3%B3n+consulta.xlsx/2dd7ec14-151f-8f05-8bfd-784cbc6b166c?t=1545253060329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funcionpublica.gov.co/documents/418537/528603/Estrategia+Anticorrupci%C3%B3n+y+de+Atenci%C3%B3n+al+Ciudadano+2019.pptx/947ca8e9-5aff-c64c-7810-e98ccc3726dc?t=154525258575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41;p22"/>
          <p:cNvSpPr txBox="1">
            <a:spLocks noGrp="1"/>
          </p:cNvSpPr>
          <p:nvPr>
            <p:ph type="title"/>
          </p:nvPr>
        </p:nvSpPr>
        <p:spPr>
          <a:xfrm>
            <a:off x="3051313" y="1818351"/>
            <a:ext cx="6092687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l">
              <a:lnSpc>
                <a:spcPct val="115000"/>
              </a:lnSpc>
            </a:pPr>
            <a:r>
              <a:rPr lang="es-ES" sz="2900" dirty="0" smtClean="0">
                <a:solidFill>
                  <a:srgbClr val="FFFFFF"/>
                </a:solidFill>
              </a:rPr>
              <a:t>Metas de Gran Alcance, Indicadores y productos Estratégicos de Función </a:t>
            </a:r>
            <a:r>
              <a:rPr lang="es-ES" sz="2900" dirty="0">
                <a:solidFill>
                  <a:srgbClr val="FFFFFF"/>
                </a:solidFill>
              </a:rPr>
              <a:t>Pública</a:t>
            </a:r>
          </a:p>
        </p:txBody>
      </p:sp>
      <p:sp>
        <p:nvSpPr>
          <p:cNvPr id="21" name="Google Shape;141;p22"/>
          <p:cNvSpPr txBox="1">
            <a:spLocks/>
          </p:cNvSpPr>
          <p:nvPr/>
        </p:nvSpPr>
        <p:spPr>
          <a:xfrm>
            <a:off x="1666875" y="1723101"/>
            <a:ext cx="1571625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6000" b="1" dirty="0" smtClean="0">
                <a:solidFill>
                  <a:srgbClr val="FFFFFF"/>
                </a:solidFill>
              </a:rPr>
              <a:t>03.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503416" y="457742"/>
            <a:ext cx="8316734" cy="477054"/>
          </a:xfrm>
          <a:prstGeom prst="rect">
            <a:avLst/>
          </a:prstGeom>
          <a:ln w="22225">
            <a:solidFill>
              <a:srgbClr val="FFC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25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Metas</a:t>
            </a:r>
            <a:r>
              <a:rPr lang="en-US" sz="2500" b="1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de Gran </a:t>
            </a:r>
            <a:r>
              <a:rPr lang="en-US" sz="25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Alcance</a:t>
            </a:r>
            <a:r>
              <a:rPr lang="en-US" sz="2500" b="1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e </a:t>
            </a:r>
            <a:r>
              <a:rPr lang="en-US" sz="25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Indicadores</a:t>
            </a:r>
            <a:r>
              <a:rPr lang="en-US" sz="2500" b="1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  <a:r>
              <a:rPr lang="en-US" sz="25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Estratégicos</a:t>
            </a:r>
            <a:endParaRPr lang="en-US" sz="2500" b="1" dirty="0">
              <a:solidFill>
                <a:srgbClr val="0066CD"/>
              </a:solidFill>
              <a:latin typeface="Work Sans Light"/>
              <a:ea typeface="Work Sans Light"/>
              <a:cs typeface="Work Sans Light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74841" y="1396710"/>
            <a:ext cx="8245615" cy="3647152"/>
            <a:chOff x="455791" y="1425285"/>
            <a:chExt cx="8245615" cy="3647152"/>
          </a:xfrm>
        </p:grpSpPr>
        <p:sp>
          <p:nvSpPr>
            <p:cNvPr id="7" name="CuadroTexto 6"/>
            <p:cNvSpPr txBox="1"/>
            <p:nvPr/>
          </p:nvSpPr>
          <p:spPr>
            <a:xfrm>
              <a:off x="455791" y="1425285"/>
              <a:ext cx="8245615" cy="364715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900091" lvl="2" indent="-214308" algn="just">
                <a:buClr>
                  <a:schemeClr val="accent2"/>
                </a:buClr>
                <a:buFont typeface="Webdings" panose="05030102010509060703" pitchFamily="18" charset="2"/>
                <a:buChar char=""/>
              </a:pPr>
              <a:r>
                <a:rPr lang="es-CO" sz="2100" dirty="0">
                  <a:solidFill>
                    <a:schemeClr val="bg1">
                      <a:lumMod val="50000"/>
                    </a:schemeClr>
                  </a:solidFill>
                </a:rPr>
                <a:t>Promover la </a:t>
              </a:r>
              <a:r>
                <a:rPr lang="es-CO" sz="2100" b="1" dirty="0">
                  <a:solidFill>
                    <a:srgbClr val="FFC000"/>
                  </a:solidFill>
                </a:rPr>
                <a:t>innovación</a:t>
              </a:r>
              <a:r>
                <a:rPr lang="es-CO" sz="2100" dirty="0">
                  <a:solidFill>
                    <a:srgbClr val="FFC000"/>
                  </a:solidFill>
                </a:rPr>
                <a:t> </a:t>
              </a:r>
              <a:r>
                <a:rPr lang="es-CO" sz="2100" dirty="0">
                  <a:solidFill>
                    <a:schemeClr val="bg1">
                      <a:lumMod val="50000"/>
                    </a:schemeClr>
                  </a:solidFill>
                </a:rPr>
                <a:t>en la administración pública para crear espacios de transformación que generen un mejor servicio y un mayor impacto en los ciudadanos; la </a:t>
              </a:r>
              <a:r>
                <a:rPr lang="es-CO" sz="2100" b="1" dirty="0">
                  <a:solidFill>
                    <a:srgbClr val="FFC000"/>
                  </a:solidFill>
                </a:rPr>
                <a:t>eficacia</a:t>
              </a:r>
              <a:r>
                <a:rPr lang="es-CO" sz="2100" dirty="0">
                  <a:solidFill>
                    <a:srgbClr val="FFC000"/>
                  </a:solidFill>
                </a:rPr>
                <a:t> </a:t>
              </a:r>
              <a:r>
                <a:rPr lang="es-CO" sz="2100" dirty="0">
                  <a:solidFill>
                    <a:schemeClr val="bg1">
                      <a:lumMod val="50000"/>
                    </a:schemeClr>
                  </a:solidFill>
                </a:rPr>
                <a:t>en lo público y la </a:t>
              </a:r>
              <a:r>
                <a:rPr lang="es-CO" sz="2100" b="1" dirty="0">
                  <a:solidFill>
                    <a:srgbClr val="FFC000"/>
                  </a:solidFill>
                </a:rPr>
                <a:t>transparencia</a:t>
              </a:r>
              <a:r>
                <a:rPr lang="es-CO" sz="2100" dirty="0">
                  <a:solidFill>
                    <a:schemeClr val="bg1">
                      <a:lumMod val="50000"/>
                    </a:schemeClr>
                  </a:solidFill>
                </a:rPr>
                <a:t> en la gestión y el desempeño de las entidades</a:t>
              </a:r>
            </a:p>
            <a:p>
              <a:pPr marL="900091" lvl="2" indent="-214308" algn="just">
                <a:buClr>
                  <a:schemeClr val="accent2"/>
                </a:buClr>
                <a:buFont typeface="Webdings" panose="05030102010509060703" pitchFamily="18" charset="2"/>
                <a:buChar char=""/>
              </a:pPr>
              <a:endParaRPr lang="es-CO" sz="21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900091" lvl="2" indent="-214308" algn="just">
                <a:buClr>
                  <a:schemeClr val="accent2"/>
                </a:buClr>
                <a:buFont typeface="Webdings" panose="05030102010509060703" pitchFamily="18" charset="2"/>
                <a:buChar char=""/>
              </a:pPr>
              <a:endParaRPr lang="es-CO" sz="21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900091" lvl="2" indent="-214308" algn="just">
                <a:buClr>
                  <a:schemeClr val="accent2"/>
                </a:buClr>
                <a:buFont typeface="Webdings" panose="05030102010509060703" pitchFamily="18" charset="2"/>
                <a:buChar char=""/>
              </a:pPr>
              <a:r>
                <a:rPr lang="es-CO" sz="2100" dirty="0">
                  <a:solidFill>
                    <a:schemeClr val="bg1">
                      <a:lumMod val="50000"/>
                    </a:schemeClr>
                  </a:solidFill>
                </a:rPr>
                <a:t>Consolidar un empleo público con </a:t>
              </a:r>
              <a:r>
                <a:rPr lang="es-CO" sz="2100" b="1" dirty="0">
                  <a:solidFill>
                    <a:srgbClr val="FFC000"/>
                  </a:solidFill>
                </a:rPr>
                <a:t>excelencia</a:t>
              </a:r>
            </a:p>
            <a:p>
              <a:pPr marL="900091" lvl="2" indent="-214308" algn="just">
                <a:buClr>
                  <a:schemeClr val="accent2"/>
                </a:buClr>
                <a:buFont typeface="Webdings" panose="05030102010509060703" pitchFamily="18" charset="2"/>
                <a:buChar char=""/>
              </a:pPr>
              <a:endParaRPr lang="es-CO" sz="21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900091" lvl="2" indent="-214308" algn="just">
                <a:buClr>
                  <a:schemeClr val="accent2"/>
                </a:buClr>
                <a:buFont typeface="Webdings" panose="05030102010509060703" pitchFamily="18" charset="2"/>
                <a:buChar char=""/>
              </a:pPr>
              <a:endParaRPr lang="es-CO" sz="21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900091" lvl="2" indent="-214308" algn="just">
                <a:buClr>
                  <a:schemeClr val="accent2"/>
                </a:buClr>
                <a:buFont typeface="Webdings" panose="05030102010509060703" pitchFamily="18" charset="2"/>
                <a:buChar char=""/>
              </a:pPr>
              <a:r>
                <a:rPr lang="es-CO" sz="2100" dirty="0">
                  <a:solidFill>
                    <a:schemeClr val="bg1">
                      <a:lumMod val="50000"/>
                    </a:schemeClr>
                  </a:solidFill>
                </a:rPr>
                <a:t>Fortalecer la </a:t>
              </a:r>
              <a:r>
                <a:rPr lang="es-CO" sz="2100" b="1" dirty="0">
                  <a:solidFill>
                    <a:srgbClr val="FFC000"/>
                  </a:solidFill>
                </a:rPr>
                <a:t>articulación nación - territorio</a:t>
              </a: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762840" y="1603621"/>
              <a:ext cx="378726" cy="3213001"/>
              <a:chOff x="2440747" y="1672022"/>
              <a:chExt cx="504968" cy="4284000"/>
            </a:xfrm>
          </p:grpSpPr>
          <p:cxnSp>
            <p:nvCxnSpPr>
              <p:cNvPr id="9" name="Conector recto 8"/>
              <p:cNvCxnSpPr/>
              <p:nvPr/>
            </p:nvCxnSpPr>
            <p:spPr>
              <a:xfrm>
                <a:off x="2466943" y="1672022"/>
                <a:ext cx="0" cy="4284000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9"/>
              <p:cNvCxnSpPr/>
              <p:nvPr/>
            </p:nvCxnSpPr>
            <p:spPr>
              <a:xfrm>
                <a:off x="2440747" y="1685670"/>
                <a:ext cx="464024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10"/>
              <p:cNvCxnSpPr/>
              <p:nvPr/>
            </p:nvCxnSpPr>
            <p:spPr>
              <a:xfrm>
                <a:off x="2481691" y="4706631"/>
                <a:ext cx="464024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/>
              <p:cNvCxnSpPr/>
              <p:nvPr/>
            </p:nvCxnSpPr>
            <p:spPr>
              <a:xfrm>
                <a:off x="2440747" y="5940059"/>
                <a:ext cx="464024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815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200063" y="418555"/>
            <a:ext cx="5943325" cy="461665"/>
          </a:xfrm>
          <a:prstGeom prst="rect">
            <a:avLst/>
          </a:prstGeom>
          <a:ln w="22225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Productos</a:t>
            </a:r>
            <a:r>
              <a:rPr lang="en-US" sz="24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  <a:r>
              <a:rPr lang="en-US" sz="2400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Estratégicos</a:t>
            </a:r>
            <a:r>
              <a:rPr lang="en-US" sz="24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  <a:endParaRPr lang="en-US" sz="2400" dirty="0">
              <a:solidFill>
                <a:srgbClr val="0066CD"/>
              </a:solidFill>
              <a:latin typeface="Work Sans Light"/>
              <a:ea typeface="Work Sans Light"/>
              <a:cs typeface="Work Sans Light"/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5853515" y="262469"/>
            <a:ext cx="3169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47" algn="ctr">
              <a:buClr>
                <a:schemeClr val="accent2"/>
              </a:buClr>
            </a:pPr>
            <a:r>
              <a:rPr lang="en-US" sz="1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Enaltecer</a:t>
            </a:r>
            <a:r>
              <a:rPr lang="en-US" sz="1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Servidor Público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</a:t>
            </a:r>
          </a:p>
        </p:txBody>
      </p:sp>
      <p:pic>
        <p:nvPicPr>
          <p:cNvPr id="11" name="Imagen 10" descr="Captura de pantalla 2017-11-08 a las 12.57.59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88" y="2586440"/>
            <a:ext cx="2262116" cy="156709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01557" y="1078206"/>
            <a:ext cx="8157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Durante los siguientes cuatro años, las estrategias del Departamento, y en general del Sector Empleo Público se encaminarán a consolidar un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modelo de empleo público innovador</a:t>
            </a:r>
            <a:r>
              <a:rPr lang="es-CO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potencie la capacidad del Estado y la Administración Pública hacia la mejora de la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productividad individual e institucional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el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crecimiento</a:t>
            </a:r>
            <a:r>
              <a:rPr lang="es-CO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la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motivación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servidor público.</a:t>
            </a:r>
          </a:p>
          <a:p>
            <a:pPr algn="just"/>
            <a:endParaRPr lang="es-CO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alcanzar este objetivo, los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productos estratégicos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Departamento serán: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78048" y="2340097"/>
            <a:ext cx="4682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 fontAlgn="ctr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Planes de Gestión Estratégica de Talento Humano de entidades nacionales territoriales, elaborados y con seguimiento</a:t>
            </a:r>
          </a:p>
          <a:p>
            <a:pPr marL="214308" indent="-214308" fontAlgn="ctr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Reforma del Empleo Público, propuesta</a:t>
            </a:r>
          </a:p>
          <a:p>
            <a:pPr marL="214308" indent="-214308" fontAlgn="ctr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Empleo público incluyente y diverso, promovido</a:t>
            </a:r>
          </a:p>
          <a:p>
            <a:pPr marL="214308" indent="-214308" fontAlgn="ctr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Servidores públicos seleccionados a través de procesos de excelencia en el ingreso (servidores competentes)</a:t>
            </a:r>
          </a:p>
          <a:p>
            <a:pPr marL="214308" indent="-214308" fontAlgn="ctr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Servidores públicos formados en materia de integridad</a:t>
            </a:r>
          </a:p>
          <a:p>
            <a:pPr marL="214308" indent="-214308" fontAlgn="ctr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Servidores públicos formados en materia de innovación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18989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D85F654-4B0F-4C13-AE1B-0B873EF0C4CF}"/>
              </a:ext>
            </a:extLst>
          </p:cNvPr>
          <p:cNvSpPr txBox="1"/>
          <p:nvPr/>
        </p:nvSpPr>
        <p:spPr>
          <a:xfrm>
            <a:off x="1017183" y="711479"/>
            <a:ext cx="463963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buClr>
                <a:schemeClr val="accent2"/>
              </a:buClr>
              <a:buFont typeface="Webdings" panose="05030102010509060703" pitchFamily="18" charset="2"/>
              <a:buChar char=""/>
            </a:pP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Consolidar un empleo público </a:t>
            </a:r>
            <a:r>
              <a:rPr lang="es-CO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excelencia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634453" y="612089"/>
            <a:ext cx="0" cy="6350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624516" y="889599"/>
            <a:ext cx="34801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Marcador de conteni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105393"/>
              </p:ext>
            </p:extLst>
          </p:nvPr>
        </p:nvGraphicFramePr>
        <p:xfrm>
          <a:off x="254411" y="1217975"/>
          <a:ext cx="8638866" cy="35394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20779">
                  <a:extLst>
                    <a:ext uri="{9D8B030D-6E8A-4147-A177-3AD203B41FA5}">
                      <a16:colId xmlns:a16="http://schemas.microsoft.com/office/drawing/2014/main" val="2216075981"/>
                    </a:ext>
                  </a:extLst>
                </a:gridCol>
                <a:gridCol w="918087">
                  <a:extLst>
                    <a:ext uri="{9D8B030D-6E8A-4147-A177-3AD203B41FA5}">
                      <a16:colId xmlns:a16="http://schemas.microsoft.com/office/drawing/2014/main" val="875778169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Indicador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Meta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829969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just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 Provisionalidad en el empleo público en las entidades del orden nacional y territorial, disminuida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20%</a:t>
                      </a:r>
                      <a:endParaRPr lang="es-CO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276042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just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Porcentaje de mujeres en el desempeño de cargos directivos del Estado, aumentado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50%</a:t>
                      </a:r>
                      <a:endParaRPr lang="es-CO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8532211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Entidades del orden nacional en fase de consolidación de su gestión estratégica de talento humano (</a:t>
                      </a:r>
                      <a:r>
                        <a:rPr lang="es-CO" sz="14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Geth</a:t>
                      </a:r>
                      <a:r>
                        <a:rPr lang="es-CO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  <a:endParaRPr lang="es-CO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10282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 Sistema de estímulos para los servidores públicos, que se adecúe a sus necesidades laborales, familiares, intelectuales, y culturales, diseñado</a:t>
                      </a:r>
                      <a:endParaRPr lang="es-CO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lang="es-CO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8993536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Programas de capacitación ejecutiva sobre innovación pública para altos servidores directivos y jefes de control interno, del nivel nacional, diseñados e implementados</a:t>
                      </a:r>
                      <a:endParaRPr lang="es-CO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CO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1096833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Programas de</a:t>
                      </a:r>
                      <a:r>
                        <a:rPr lang="es-E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capacitación para jefes de control interno de entidades nacionales en técnicas de auditoría interna con énfasis en detección del riesgos de fraude y de corrupción, </a:t>
                      </a:r>
                      <a:r>
                        <a:rPr lang="es-E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diseñados e implementados</a:t>
                      </a:r>
                      <a:endParaRPr lang="es-CO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6204665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Programas de</a:t>
                      </a:r>
                      <a:r>
                        <a:rPr lang="es-E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capacitación en la política de integridad para servidores de las entidades nacionales, </a:t>
                      </a:r>
                      <a:r>
                        <a:rPr lang="es-E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diseñados e implementados</a:t>
                      </a:r>
                      <a:endParaRPr lang="es-CO" sz="14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40899651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05890" y="4791637"/>
            <a:ext cx="8638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Estas metas también está relacionada con el cumplimiento de la tercera meta de gran alcance que se expone más adelante</a:t>
            </a:r>
          </a:p>
        </p:txBody>
      </p:sp>
      <p:sp>
        <p:nvSpPr>
          <p:cNvPr id="17" name="Rectangle 1"/>
          <p:cNvSpPr/>
          <p:nvPr/>
        </p:nvSpPr>
        <p:spPr>
          <a:xfrm>
            <a:off x="254937" y="177835"/>
            <a:ext cx="7487646" cy="430887"/>
          </a:xfrm>
          <a:prstGeom prst="rect">
            <a:avLst/>
          </a:prstGeom>
          <a:ln w="22225">
            <a:solidFill>
              <a:srgbClr val="FFC00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Metas</a:t>
            </a:r>
            <a:r>
              <a:rPr lang="en-US" sz="2200" b="1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de Gran </a:t>
            </a:r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Alcance</a:t>
            </a:r>
            <a:r>
              <a:rPr lang="en-US" sz="2200" b="1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e </a:t>
            </a:r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Indicadores</a:t>
            </a:r>
            <a:r>
              <a:rPr lang="en-US" sz="2200" b="1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Estratégicos</a:t>
            </a:r>
            <a:endParaRPr lang="en-US" sz="2200" b="1" dirty="0">
              <a:solidFill>
                <a:srgbClr val="0066CD"/>
              </a:solidFill>
              <a:latin typeface="Work Sans Light"/>
              <a:ea typeface="Work Sans Light"/>
              <a:cs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26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200063" y="418555"/>
            <a:ext cx="5943325" cy="461665"/>
          </a:xfrm>
          <a:prstGeom prst="rect">
            <a:avLst/>
          </a:prstGeom>
          <a:ln w="22225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Productos</a:t>
            </a:r>
            <a:r>
              <a:rPr lang="en-US" sz="24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  <a:r>
              <a:rPr lang="en-US" sz="2400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Estratégicos</a:t>
            </a:r>
            <a:r>
              <a:rPr lang="en-US" sz="24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  <a:endParaRPr lang="en-US" sz="2400" dirty="0">
              <a:solidFill>
                <a:srgbClr val="0066CD"/>
              </a:solidFill>
              <a:latin typeface="Work Sans Light"/>
              <a:ea typeface="Work Sans Light"/>
              <a:cs typeface="Work Sans Light"/>
            </a:endParaRPr>
          </a:p>
        </p:txBody>
      </p:sp>
      <p:sp>
        <p:nvSpPr>
          <p:cNvPr id="7" name="Rectangle 18"/>
          <p:cNvSpPr/>
          <p:nvPr/>
        </p:nvSpPr>
        <p:spPr>
          <a:xfrm>
            <a:off x="4485530" y="400390"/>
            <a:ext cx="4571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47" algn="ctr">
              <a:buClr>
                <a:schemeClr val="accent2"/>
              </a:buClr>
            </a:pP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una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pública moderna, eficiente, transparente, focalizada y participativa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servicio de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ciudadanos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6" t="2815" r="2128" b="70074"/>
          <a:stretch/>
        </p:blipFill>
        <p:spPr>
          <a:xfrm>
            <a:off x="5617979" y="1916082"/>
            <a:ext cx="3154709" cy="17080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6941" y="1582554"/>
            <a:ext cx="499508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Durante los siguientes cuatro años, las estrategias del Departamento se focalizarán en el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acciones de transformación organizacional y fortalecimiento de capacidades institucionales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permitan a las entidades públicas en los niveles</a:t>
            </a:r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 y territorial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trabajar con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innovación y mejores niveles de efectividad y trasparencia en su gestión y desempeño institucional,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aportar a la satisfacción de necesidades, la protección de derechos y a generar confianza de los ciudadanos hacia la administración Pública. Así mismo, acompañar al Gobierno Nacional en la lucha</a:t>
            </a:r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 la corrupción y la consolidación de una cultura de la integridad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través de herramientas que propicien un control interno con enfoque preventivo, el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fácil acceso a la información pública,</a:t>
            </a:r>
            <a:r>
              <a:rPr lang="es-CO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racionalización de trámites, </a:t>
            </a:r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es-CO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 servicio al ciudadano,</a:t>
            </a:r>
            <a:r>
              <a:rPr lang="es-CO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efectiva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participación ciudadana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gestión pública y en la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rendición de cuentas.</a:t>
            </a:r>
          </a:p>
        </p:txBody>
      </p:sp>
    </p:spTree>
    <p:extLst>
      <p:ext uri="{BB962C8B-B14F-4D97-AF65-F5344CB8AC3E}">
        <p14:creationId xmlns:p14="http://schemas.microsoft.com/office/powerpoint/2010/main" val="17823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200063" y="418555"/>
            <a:ext cx="5943325" cy="461665"/>
          </a:xfrm>
          <a:prstGeom prst="rect">
            <a:avLst/>
          </a:prstGeom>
          <a:ln w="22225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Productos</a:t>
            </a:r>
            <a:r>
              <a:rPr lang="en-US" sz="24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  <a:r>
              <a:rPr lang="en-US" sz="2400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Estratégicos</a:t>
            </a:r>
            <a:r>
              <a:rPr lang="en-US" sz="24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  <a:endParaRPr lang="en-US" sz="2400" dirty="0">
              <a:solidFill>
                <a:srgbClr val="0066CD"/>
              </a:solidFill>
              <a:latin typeface="Work Sans Light"/>
              <a:ea typeface="Work Sans Light"/>
              <a:cs typeface="Work Sans Light"/>
            </a:endParaRPr>
          </a:p>
        </p:txBody>
      </p:sp>
      <p:sp>
        <p:nvSpPr>
          <p:cNvPr id="7" name="Rectangle 18"/>
          <p:cNvSpPr/>
          <p:nvPr/>
        </p:nvSpPr>
        <p:spPr>
          <a:xfrm>
            <a:off x="4485530" y="212003"/>
            <a:ext cx="4571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47" algn="ctr">
              <a:buClr>
                <a:schemeClr val="accent2"/>
              </a:buClr>
            </a:pP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una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pública moderna, eficiente, transparente, focalizada y participativa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servicio de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ciudadanos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17255" y="1458971"/>
            <a:ext cx="75233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alcanzar este objetivo, los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productos estratégicos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trabajo del Departamento serán: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102508" y="2045638"/>
            <a:ext cx="4819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Mejoramiento de la gestión y el desempeño de las entidades nacionales y territoriales a través de la asesoría integral para la implementación de MIPG</a:t>
            </a:r>
          </a:p>
          <a:p>
            <a:pPr marL="171450" indent="-1714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Proceso de modernización institucional del Estado colombiano, liderado</a:t>
            </a:r>
          </a:p>
          <a:p>
            <a:pPr marL="171450" indent="-1714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Equipos de Control Interno fortalecidos en competencias técnicas</a:t>
            </a:r>
          </a:p>
          <a:p>
            <a:pPr marL="171450" indent="-1714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Lineamientos para la gestión del conocimiento y la innovación en las entidades públicas, diseñados</a:t>
            </a:r>
          </a:p>
          <a:p>
            <a:pPr marL="171450" indent="-1714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Trámites racionalizados</a:t>
            </a:r>
          </a:p>
          <a:p>
            <a:pPr marL="171450" indent="-1714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Nacional de Rendición de Cuentas, fortalecido</a:t>
            </a:r>
          </a:p>
          <a:p>
            <a:pPr marL="171450" indent="-1714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Multiplicadores en control social, formados</a:t>
            </a:r>
          </a:p>
          <a:p>
            <a:pPr marL="171450" indent="-171450" algn="just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Planes anticorrupción implementados en entidades nacionales y territoriales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0" t="3714" r="19586" b="69175"/>
          <a:stretch/>
        </p:blipFill>
        <p:spPr>
          <a:xfrm>
            <a:off x="0" y="2188957"/>
            <a:ext cx="1876305" cy="212107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8" t="2815" r="2128" b="70074"/>
          <a:stretch/>
        </p:blipFill>
        <p:spPr>
          <a:xfrm>
            <a:off x="7130052" y="2023714"/>
            <a:ext cx="2022479" cy="22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Marcador de contenido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128300"/>
              </p:ext>
            </p:extLst>
          </p:nvPr>
        </p:nvGraphicFramePr>
        <p:xfrm>
          <a:off x="553064" y="1542167"/>
          <a:ext cx="8051762" cy="211455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965687">
                  <a:extLst>
                    <a:ext uri="{9D8B030D-6E8A-4147-A177-3AD203B41FA5}">
                      <a16:colId xmlns:a16="http://schemas.microsoft.com/office/drawing/2014/main" val="2216075981"/>
                    </a:ext>
                  </a:extLst>
                </a:gridCol>
                <a:gridCol w="1086075">
                  <a:extLst>
                    <a:ext uri="{9D8B030D-6E8A-4147-A177-3AD203B41FA5}">
                      <a16:colId xmlns:a16="http://schemas.microsoft.com/office/drawing/2014/main" val="875778169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  <a:endParaRPr lang="es-CO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</a:t>
                      </a:r>
                      <a:endParaRPr lang="es-CO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8299699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Trámites para facilitar el ejercicio de derechos, el emprendimiento y la mitigación de riesgos de corrupción, racionalizados</a:t>
                      </a:r>
                      <a:endParaRPr lang="es-CO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1200</a:t>
                      </a:r>
                      <a:endParaRPr lang="es-CO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8532211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 del orden nacional con acciones de participación en el ciclo de la gestión pública adelantadas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CO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5102825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Entidades del orden nacional rindiendo cuentas con enfoque basado en Derechos Humanos y Objetivos de Desarrollo Sostenible -ODS</a:t>
                      </a:r>
                      <a:endParaRPr lang="es-CO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CO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5580537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Planes anticorrupción y atención al ciudadano en los sectores administrativos, implementados</a:t>
                      </a:r>
                      <a:endParaRPr lang="es-CO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s-CO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6719009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Jefes de control interno de las entidades nacionales seleccionados </a:t>
                      </a:r>
                      <a:r>
                        <a:rPr lang="es-ES" sz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meritocráticamente</a:t>
                      </a:r>
                      <a:r>
                        <a:rPr lang="es-E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 evaluados en su desempeño</a:t>
                      </a:r>
                      <a:endParaRPr lang="es-ES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CO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5256711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D85F654-4B0F-4C13-AE1B-0B873EF0C4CF}"/>
              </a:ext>
            </a:extLst>
          </p:cNvPr>
          <p:cNvSpPr txBox="1"/>
          <p:nvPr/>
        </p:nvSpPr>
        <p:spPr>
          <a:xfrm>
            <a:off x="929150" y="749255"/>
            <a:ext cx="767567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65503" lvl="2" indent="-198830" algn="just">
              <a:buClr>
                <a:schemeClr val="accent2"/>
              </a:buClr>
              <a:buFont typeface="Webdings" panose="05030102010509060703" pitchFamily="18" charset="2"/>
              <a:buChar char=""/>
            </a:pP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la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innovación</a:t>
            </a:r>
            <a:r>
              <a:rPr lang="es-CO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administración pública para crear espacios de transformación que generen un mejor servicio y un mayor impacto en los ciudadanos; la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eficacia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lo pública y la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transparencia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la gestión y el desempeño de las entidades</a:t>
            </a:r>
            <a:endParaRPr lang="es-CO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F61E9C7-4D2B-46B5-A308-145DC8A1F986}"/>
              </a:ext>
            </a:extLst>
          </p:cNvPr>
          <p:cNvSpPr/>
          <p:nvPr/>
        </p:nvSpPr>
        <p:spPr>
          <a:xfrm>
            <a:off x="546627" y="3864358"/>
            <a:ext cx="80581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Lograr que las entidades nacionales mejoren su gestión y su desempeño a partir de la implementación de MIPG (</a:t>
            </a:r>
            <a:r>
              <a:rPr lang="es-ES" sz="15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ES" sz="15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puntos medidos a través del FURAG)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739576" y="605525"/>
            <a:ext cx="348018" cy="936641"/>
            <a:chOff x="739576" y="605526"/>
            <a:chExt cx="348018" cy="729000"/>
          </a:xfrm>
        </p:grpSpPr>
        <p:cxnSp>
          <p:nvCxnSpPr>
            <p:cNvPr id="12" name="Conector recto 11"/>
            <p:cNvCxnSpPr/>
            <p:nvPr/>
          </p:nvCxnSpPr>
          <p:spPr>
            <a:xfrm>
              <a:off x="768662" y="605526"/>
              <a:ext cx="0" cy="72900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739576" y="829702"/>
              <a:ext cx="348018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uadroTexto 15"/>
          <p:cNvSpPr txBox="1"/>
          <p:nvPr/>
        </p:nvSpPr>
        <p:spPr>
          <a:xfrm>
            <a:off x="437710" y="4590569"/>
            <a:ext cx="8558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>
                <a:solidFill>
                  <a:schemeClr val="bg1">
                    <a:lumMod val="50000"/>
                  </a:schemeClr>
                </a:solidFill>
              </a:rPr>
              <a:t>* Esta meta también está relacionada con el cumplimiento de la tercera meta de gran alcance que se expone más adelante</a:t>
            </a:r>
          </a:p>
        </p:txBody>
      </p:sp>
      <p:sp>
        <p:nvSpPr>
          <p:cNvPr id="17" name="Rectangle 1"/>
          <p:cNvSpPr/>
          <p:nvPr/>
        </p:nvSpPr>
        <p:spPr>
          <a:xfrm>
            <a:off x="254937" y="177835"/>
            <a:ext cx="7487646" cy="430887"/>
          </a:xfrm>
          <a:prstGeom prst="rect">
            <a:avLst/>
          </a:prstGeom>
          <a:ln w="22225">
            <a:solidFill>
              <a:srgbClr val="FFC00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Metas</a:t>
            </a:r>
            <a:r>
              <a:rPr lang="en-US" sz="2200" b="1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de Gran </a:t>
            </a:r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Alcance</a:t>
            </a:r>
            <a:r>
              <a:rPr lang="en-US" sz="2200" b="1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e </a:t>
            </a:r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Indicadores</a:t>
            </a:r>
            <a:r>
              <a:rPr lang="en-US" sz="2200" b="1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Estratégicos</a:t>
            </a:r>
            <a:endParaRPr lang="en-US" sz="2200" b="1" dirty="0">
              <a:solidFill>
                <a:srgbClr val="0066CD"/>
              </a:solidFill>
              <a:latin typeface="Work Sans Light"/>
              <a:ea typeface="Work Sans Light"/>
              <a:cs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50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D85F654-4B0F-4C13-AE1B-0B873EF0C4CF}"/>
              </a:ext>
            </a:extLst>
          </p:cNvPr>
          <p:cNvSpPr txBox="1"/>
          <p:nvPr/>
        </p:nvSpPr>
        <p:spPr>
          <a:xfrm>
            <a:off x="887155" y="727052"/>
            <a:ext cx="562227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 algn="just">
              <a:buClr>
                <a:schemeClr val="accent2"/>
              </a:buClr>
              <a:buFont typeface="Webdings" panose="05030102010509060703" pitchFamily="18" charset="2"/>
              <a:buChar char=""/>
            </a:pP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Fortalecer la </a:t>
            </a:r>
            <a:r>
              <a:rPr lang="es-CO" sz="1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articulación nación - territorio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F61E9C7-4D2B-46B5-A308-145DC8A1F986}"/>
              </a:ext>
            </a:extLst>
          </p:cNvPr>
          <p:cNvSpPr/>
          <p:nvPr/>
        </p:nvSpPr>
        <p:spPr>
          <a:xfrm>
            <a:off x="388864" y="4037102"/>
            <a:ext cx="8238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Lograr que las entidades territoriales mejoren su gestión y su desempeño a partir de la implementación de MIPG (</a:t>
            </a:r>
            <a:r>
              <a:rPr lang="es-ES" sz="1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s-ES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puntos medidos a través del FURAG)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550197" y="636294"/>
            <a:ext cx="0" cy="57099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539137" y="935148"/>
            <a:ext cx="34801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20779">
                  <a:extLst>
                    <a:ext uri="{9D8B030D-6E8A-4147-A177-3AD203B41FA5}">
                      <a16:colId xmlns:a16="http://schemas.microsoft.com/office/drawing/2014/main" val="1074584445"/>
                    </a:ext>
                  </a:extLst>
                </a:gridCol>
                <a:gridCol w="918087">
                  <a:extLst>
                    <a:ext uri="{9D8B030D-6E8A-4147-A177-3AD203B41FA5}">
                      <a16:colId xmlns:a16="http://schemas.microsoft.com/office/drawing/2014/main" val="213598896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Programas de capacitación ejecutiva sobre innovación pública para altos servidores directivos y jefes de control interno, del nivel nacional, diseñados e implementados</a:t>
                      </a:r>
                      <a:endParaRPr lang="es-CO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4584905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Programas de</a:t>
                      </a:r>
                      <a:r>
                        <a:rPr lang="es-E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capacitación para jefes de control interno de entidades nacionales en técnicas de auditoría interna con énfasis en detección del riesgos de fraude y de corrupción, </a:t>
                      </a:r>
                      <a:r>
                        <a:rPr lang="es-E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diseñados e implementados</a:t>
                      </a:r>
                      <a:endParaRPr lang="es-CO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CO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8666695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Programas de</a:t>
                      </a:r>
                      <a:r>
                        <a:rPr lang="es-E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capacitación en la política de integridad para servidores de las entidades nacionales, </a:t>
                      </a:r>
                      <a:r>
                        <a:rPr lang="es-E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diseñados e implementados</a:t>
                      </a:r>
                      <a:endParaRPr lang="es-CO" sz="14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60703724"/>
                  </a:ext>
                </a:extLst>
              </a:tr>
            </a:tbl>
          </a:graphicData>
        </a:graphic>
      </p:graphicFrame>
      <p:graphicFrame>
        <p:nvGraphicFramePr>
          <p:cNvPr id="15" name="Marcador de conteni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46803"/>
              </p:ext>
            </p:extLst>
          </p:nvPr>
        </p:nvGraphicFramePr>
        <p:xfrm>
          <a:off x="202073" y="1207284"/>
          <a:ext cx="8691204" cy="2712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06301">
                  <a:extLst>
                    <a:ext uri="{9D8B030D-6E8A-4147-A177-3AD203B41FA5}">
                      <a16:colId xmlns:a16="http://schemas.microsoft.com/office/drawing/2014/main" val="2216075981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87577816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  <a:endParaRPr lang="es-CO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</a:t>
                      </a:r>
                      <a:endParaRPr lang="es-CO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82996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Alcaldías capitales y gobernaciones en fase de transformación de su</a:t>
                      </a:r>
                      <a:r>
                        <a:rPr lang="es-CO" sz="12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gestión estratégica de talento humano (</a:t>
                      </a:r>
                      <a:r>
                        <a:rPr lang="es-CO" sz="120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Geth</a:t>
                      </a:r>
                      <a:r>
                        <a:rPr lang="es-CO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50966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Planes anticorrupción y atención al ciudadano en los departamentos y en las ciudades capitales, implementados</a:t>
                      </a:r>
                      <a:endParaRPr lang="es-E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es-CO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27604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Metodología para facilitar la selección con excelencia y evaluación de los jefes de control interno de las entidades territorial</a:t>
                      </a:r>
                      <a:endParaRPr lang="es-E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853221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Multiplicadores en control social formados a través de programas presenciales y virtuales</a:t>
                      </a:r>
                      <a:endParaRPr lang="es-CO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</a:t>
                      </a:r>
                      <a:endParaRPr lang="es-CO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5260348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de capacitación ejecutiva sobre innovación pública para altos servidores directivos y jefes de control interno, del nivel territorial, diseñado e implementado</a:t>
                      </a:r>
                      <a:endParaRPr lang="es-CO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8146591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de</a:t>
                      </a:r>
                      <a:r>
                        <a:rPr lang="es-ES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capacitación para jefes de control interno de entidades territoriales en técnicas de auditoría interna con énfasis en detección del riesgos de fraude y de corrupción, </a:t>
                      </a:r>
                      <a:r>
                        <a:rPr lang="es-E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diseñado e implementado</a:t>
                      </a:r>
                      <a:endParaRPr lang="es-CO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3557735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de</a:t>
                      </a:r>
                      <a:r>
                        <a:rPr lang="es-ES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capacitación en la política de integridad para servidores de las entidades territoriales, </a:t>
                      </a:r>
                      <a:r>
                        <a:rPr lang="es-E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diseñado e implementado</a:t>
                      </a:r>
                      <a:endParaRPr lang="es-CO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40457456"/>
                  </a:ext>
                </a:extLst>
              </a:tr>
            </a:tbl>
          </a:graphicData>
        </a:graphic>
      </p:graphicFrame>
      <p:sp>
        <p:nvSpPr>
          <p:cNvPr id="16" name="Rectangle 1"/>
          <p:cNvSpPr/>
          <p:nvPr/>
        </p:nvSpPr>
        <p:spPr>
          <a:xfrm>
            <a:off x="254937" y="177835"/>
            <a:ext cx="7487646" cy="430887"/>
          </a:xfrm>
          <a:prstGeom prst="rect">
            <a:avLst/>
          </a:prstGeom>
          <a:ln w="22225">
            <a:solidFill>
              <a:srgbClr val="FFC00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Metas</a:t>
            </a:r>
            <a:r>
              <a:rPr lang="en-US" sz="2200" b="1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de Gran </a:t>
            </a:r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Alcance</a:t>
            </a:r>
            <a:r>
              <a:rPr lang="en-US" sz="2200" b="1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e </a:t>
            </a:r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Indicadores</a:t>
            </a:r>
            <a:r>
              <a:rPr lang="en-US" sz="2200" b="1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Estratégicos</a:t>
            </a:r>
            <a:endParaRPr lang="en-US" sz="2200" b="1" dirty="0">
              <a:solidFill>
                <a:srgbClr val="0066CD"/>
              </a:solidFill>
              <a:latin typeface="Work Sans Light"/>
              <a:ea typeface="Work Sans Light"/>
              <a:cs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3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D85F654-4B0F-4C13-AE1B-0B873EF0C4CF}"/>
              </a:ext>
            </a:extLst>
          </p:cNvPr>
          <p:cNvSpPr txBox="1"/>
          <p:nvPr/>
        </p:nvSpPr>
        <p:spPr>
          <a:xfrm>
            <a:off x="1102661" y="752834"/>
            <a:ext cx="562227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 algn="just">
              <a:buClr>
                <a:schemeClr val="accent2"/>
              </a:buClr>
              <a:buFont typeface="Webdings" panose="05030102010509060703" pitchFamily="18" charset="2"/>
              <a:buChar char=""/>
            </a:pP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Fortalecer</a:t>
            </a: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articulación nación - territorio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754643" y="679758"/>
            <a:ext cx="348018" cy="884816"/>
            <a:chOff x="670235" y="505270"/>
            <a:chExt cx="348018" cy="988268"/>
          </a:xfrm>
        </p:grpSpPr>
        <p:cxnSp>
          <p:nvCxnSpPr>
            <p:cNvPr id="12" name="Conector recto 11"/>
            <p:cNvCxnSpPr/>
            <p:nvPr/>
          </p:nvCxnSpPr>
          <p:spPr>
            <a:xfrm>
              <a:off x="670235" y="505270"/>
              <a:ext cx="0" cy="98826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670235" y="815388"/>
              <a:ext cx="348018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ángulo 3"/>
          <p:cNvSpPr/>
          <p:nvPr/>
        </p:nvSpPr>
        <p:spPr>
          <a:xfrm>
            <a:off x="586249" y="1620496"/>
            <a:ext cx="869682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s-ES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importante señalar que a esta meta, también le aportan otros indicadores asociados a las dos metas antes expuestas:</a:t>
            </a:r>
          </a:p>
        </p:txBody>
      </p:sp>
      <p:graphicFrame>
        <p:nvGraphicFramePr>
          <p:cNvPr id="16" name="Marcador de conteni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55170"/>
              </p:ext>
            </p:extLst>
          </p:nvPr>
        </p:nvGraphicFramePr>
        <p:xfrm>
          <a:off x="586249" y="2072809"/>
          <a:ext cx="8041561" cy="1767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00863">
                  <a:extLst>
                    <a:ext uri="{9D8B030D-6E8A-4147-A177-3AD203B41FA5}">
                      <a16:colId xmlns:a16="http://schemas.microsoft.com/office/drawing/2014/main" val="2216075981"/>
                    </a:ext>
                  </a:extLst>
                </a:gridCol>
                <a:gridCol w="1440698">
                  <a:extLst>
                    <a:ext uri="{9D8B030D-6E8A-4147-A177-3AD203B41FA5}">
                      <a16:colId xmlns:a16="http://schemas.microsoft.com/office/drawing/2014/main" val="87577816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Indicador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Meta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82996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Provisionalidad en el empleo público en las entidades del orden nacional y territorial, disminuida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lang="es-CO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definir para territorio</a:t>
                      </a:r>
                      <a:endParaRPr lang="es-CO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627604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Sistema de estímulos para los servidores públicos, que se adecúe a sus necesidades laborales, familiares, intelectuales, y culturales, diseñado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es-CO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2211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Trámites para facilitar el ejercicio de derechos, el emprendimiento y la mitigación de riesgos de corrupción, racionalizados</a:t>
                      </a:r>
                      <a:endParaRPr lang="es-CO" sz="14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CO" sz="1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2603480"/>
                  </a:ext>
                </a:extLst>
              </a:tr>
            </a:tbl>
          </a:graphicData>
        </a:graphic>
      </p:graphicFrame>
      <p:sp>
        <p:nvSpPr>
          <p:cNvPr id="24" name="Rectangle 1"/>
          <p:cNvSpPr/>
          <p:nvPr/>
        </p:nvSpPr>
        <p:spPr>
          <a:xfrm>
            <a:off x="254937" y="177835"/>
            <a:ext cx="7487646" cy="430887"/>
          </a:xfrm>
          <a:prstGeom prst="rect">
            <a:avLst/>
          </a:prstGeom>
          <a:ln w="22225">
            <a:solidFill>
              <a:srgbClr val="FFC00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Metas</a:t>
            </a:r>
            <a:r>
              <a:rPr lang="en-US" sz="2200" b="1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de Gran </a:t>
            </a:r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Alcance</a:t>
            </a:r>
            <a:r>
              <a:rPr lang="en-US" sz="2200" b="1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e </a:t>
            </a:r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Indicadores</a:t>
            </a:r>
            <a:r>
              <a:rPr lang="en-US" sz="2200" b="1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  <a:r>
              <a:rPr lang="en-US" sz="2200" b="1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Estratégicos</a:t>
            </a:r>
            <a:endParaRPr lang="en-US" sz="2200" b="1" dirty="0">
              <a:solidFill>
                <a:srgbClr val="0066CD"/>
              </a:solidFill>
              <a:latin typeface="Work Sans Light"/>
              <a:ea typeface="Work Sans Light"/>
              <a:cs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62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/>
          <p:cNvSpPr/>
          <p:nvPr/>
        </p:nvSpPr>
        <p:spPr>
          <a:xfrm>
            <a:off x="4246938" y="160994"/>
            <a:ext cx="4897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47" algn="ctr">
              <a:buClr>
                <a:schemeClr val="accent2"/>
              </a:buClr>
            </a:pP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Función Pública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un Departamento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eficiente, técnico e </a:t>
            </a:r>
            <a:r>
              <a:rPr lang="en-US" sz="16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innovador</a:t>
            </a:r>
            <a:endParaRPr lang="en-US" sz="16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2850" y="1400339"/>
            <a:ext cx="82147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principal referente que tendrá el Departamento para alcanzar este objetivo es el </a:t>
            </a:r>
            <a:r>
              <a:rPr lang="es-CO" sz="105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Modelo Integrado de Planeación y Gestión</a:t>
            </a:r>
            <a:r>
              <a:rPr lang="es-CO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través de un riguroso ejercicio de implementación de cada una de sus políticas y dimensiones, de forma que sea referente a nivel nacional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42849" y="1952232"/>
            <a:ext cx="84491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alcanzar este objetivo, los </a:t>
            </a:r>
            <a:r>
              <a:rPr lang="es-CO" sz="105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productos estratégicos </a:t>
            </a:r>
            <a:r>
              <a:rPr lang="es-CO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Departamento serán: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94939" y="2652954"/>
            <a:ext cx="2516211" cy="1525058"/>
            <a:chOff x="3502216" y="3754988"/>
            <a:chExt cx="4902712" cy="2456279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035" r="14309"/>
            <a:stretch/>
          </p:blipFill>
          <p:spPr>
            <a:xfrm>
              <a:off x="5032408" y="3754988"/>
              <a:ext cx="2139920" cy="1591404"/>
            </a:xfrm>
            <a:prstGeom prst="rect">
              <a:avLst/>
            </a:prstGeom>
          </p:spPr>
        </p:pic>
        <p:pic>
          <p:nvPicPr>
            <p:cNvPr id="15" name="Imagen 14" descr="Captura de pantalla 2017-11-08 a las 12.57.59 p.m.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216" y="4896391"/>
              <a:ext cx="1299150" cy="90000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04" r="702" b="10217"/>
            <a:stretch/>
          </p:blipFill>
          <p:spPr>
            <a:xfrm>
              <a:off x="5418323" y="5311267"/>
              <a:ext cx="993125" cy="900000"/>
            </a:xfrm>
            <a:prstGeom prst="rect">
              <a:avLst/>
            </a:prstGeom>
          </p:spPr>
        </p:pic>
        <p:pic>
          <p:nvPicPr>
            <p:cNvPr id="17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72328" y="4809247"/>
              <a:ext cx="1232600" cy="900000"/>
            </a:xfrm>
            <a:prstGeom prst="rect">
              <a:avLst/>
            </a:prstGeom>
          </p:spPr>
        </p:pic>
      </p:grpSp>
      <p:sp>
        <p:nvSpPr>
          <p:cNvPr id="9" name="Rectángulo 8"/>
          <p:cNvSpPr/>
          <p:nvPr/>
        </p:nvSpPr>
        <p:spPr>
          <a:xfrm>
            <a:off x="3401655" y="2977683"/>
            <a:ext cx="5155937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bg1">
                    <a:lumMod val="50000"/>
                  </a:schemeClr>
                </a:solidFill>
              </a:rPr>
              <a:t>Proyecto de mejoramiento institucional, implementado (MIPG)</a:t>
            </a:r>
          </a:p>
          <a:p>
            <a:pPr marL="257168" indent="-257168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bg1">
                    <a:lumMod val="50000"/>
                  </a:schemeClr>
                </a:solidFill>
              </a:rPr>
              <a:t>Gestión estratégica de talento humano, implementada (servidores motivados, productivos y competentes</a:t>
            </a:r>
            <a:r>
              <a:rPr lang="es-CO" sz="105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CO" sz="1050" dirty="0">
              <a:solidFill>
                <a:schemeClr val="bg1">
                  <a:lumMod val="50000"/>
                </a:schemeClr>
              </a:solidFill>
            </a:endParaRPr>
          </a:p>
          <a:p>
            <a:pPr marL="257168" indent="-257168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bg1">
                    <a:lumMod val="50000"/>
                  </a:schemeClr>
                </a:solidFill>
              </a:rPr>
              <a:t>Gestión internacional de Función Pública fortalecida</a:t>
            </a:r>
          </a:p>
          <a:p>
            <a:pPr marL="257168" indent="-257168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bg1">
                    <a:lumMod val="50000"/>
                  </a:schemeClr>
                </a:solidFill>
              </a:rPr>
              <a:t>Estrategia de Comunicaciones institucional desarrollada</a:t>
            </a:r>
          </a:p>
          <a:p>
            <a:pPr marL="257168" indent="-257168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bg1">
                    <a:lumMod val="50000"/>
                  </a:schemeClr>
                </a:solidFill>
              </a:rPr>
              <a:t>Política de Gobierno Digital ejecutada</a:t>
            </a:r>
          </a:p>
          <a:p>
            <a:pPr marL="257168" indent="-257168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bg1">
                    <a:lumMod val="50000"/>
                  </a:schemeClr>
                </a:solidFill>
              </a:rPr>
              <a:t>Estrategia de relación Estado Ciudadano, Implementada</a:t>
            </a:r>
          </a:p>
        </p:txBody>
      </p:sp>
      <p:sp>
        <p:nvSpPr>
          <p:cNvPr id="18" name="Rectangle 1"/>
          <p:cNvSpPr/>
          <p:nvPr/>
        </p:nvSpPr>
        <p:spPr>
          <a:xfrm>
            <a:off x="200063" y="284104"/>
            <a:ext cx="5943325" cy="461665"/>
          </a:xfrm>
          <a:prstGeom prst="rect">
            <a:avLst/>
          </a:prstGeom>
          <a:ln w="22225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Productos</a:t>
            </a:r>
            <a:r>
              <a:rPr lang="en-US" sz="24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  <a:r>
              <a:rPr lang="en-US" sz="2400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Estratégicos</a:t>
            </a:r>
            <a:r>
              <a:rPr lang="en-US" sz="24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  <a:endParaRPr lang="en-US" sz="2400" dirty="0">
              <a:solidFill>
                <a:srgbClr val="0066CD"/>
              </a:solidFill>
              <a:latin typeface="Work Sans Light"/>
              <a:ea typeface="Work Sans Light"/>
              <a:cs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subTitle" idx="4294967295"/>
          </p:nvPr>
        </p:nvSpPr>
        <p:spPr>
          <a:xfrm>
            <a:off x="3768725" y="3000794"/>
            <a:ext cx="51270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ES" sz="1500" b="0" i="0" u="none" strike="noStrike" cap="none" dirty="0" smtClean="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Plan Estratégico Institucional, Plan de Acción y Estrategia Anticorrupción y de Servicio al Ciudadano</a:t>
            </a: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ES" sz="1500" b="1" i="0" u="none" strike="noStrike" cap="none" dirty="0" smtClean="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Diciembre 2018</a:t>
            </a:r>
            <a:endParaRPr sz="1500" b="1" i="0" u="none" strike="noStrike" cap="none" dirty="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761125" y="1733024"/>
            <a:ext cx="4752600" cy="104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O" dirty="0" smtClean="0"/>
              <a:t>Planeación Estratégica Institucional 2019 - 2022</a:t>
            </a:r>
            <a:endParaRPr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41;p22"/>
          <p:cNvSpPr txBox="1">
            <a:spLocks noGrp="1"/>
          </p:cNvSpPr>
          <p:nvPr>
            <p:ph type="title"/>
          </p:nvPr>
        </p:nvSpPr>
        <p:spPr>
          <a:xfrm>
            <a:off x="3051313" y="1818351"/>
            <a:ext cx="6092687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l">
              <a:lnSpc>
                <a:spcPct val="115000"/>
              </a:lnSpc>
            </a:pPr>
            <a:r>
              <a:rPr lang="es-CO" sz="4000" b="1" dirty="0">
                <a:solidFill>
                  <a:schemeClr val="bg1"/>
                </a:solidFill>
              </a:rPr>
              <a:t>Recursos </a:t>
            </a:r>
            <a:r>
              <a:rPr lang="es-CO" sz="4000" b="1" dirty="0" smtClean="0">
                <a:solidFill>
                  <a:schemeClr val="bg1"/>
                </a:solidFill>
              </a:rPr>
              <a:t>Presupuestales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1" name="Google Shape;141;p22"/>
          <p:cNvSpPr txBox="1">
            <a:spLocks/>
          </p:cNvSpPr>
          <p:nvPr/>
        </p:nvSpPr>
        <p:spPr>
          <a:xfrm>
            <a:off x="1666875" y="1723101"/>
            <a:ext cx="1571625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6000" b="1" dirty="0" smtClean="0">
                <a:solidFill>
                  <a:srgbClr val="FFFFFF"/>
                </a:solidFill>
              </a:rPr>
              <a:t>04.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630" y="147278"/>
            <a:ext cx="7886700" cy="994500"/>
          </a:xfrm>
        </p:spPr>
        <p:txBody>
          <a:bodyPr/>
          <a:lstStyle/>
          <a:p>
            <a:r>
              <a:rPr lang="es-CO" dirty="0" smtClean="0"/>
              <a:t>Recursos Presupuestales (MGMP)</a:t>
            </a:r>
            <a:endParaRPr lang="es-CO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723645"/>
              </p:ext>
            </p:extLst>
          </p:nvPr>
        </p:nvGraphicFramePr>
        <p:xfrm>
          <a:off x="1042416" y="1789941"/>
          <a:ext cx="6931914" cy="23284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3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337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Recursos</a:t>
                      </a:r>
                      <a:r>
                        <a:rPr lang="es-CO" sz="1200" baseline="0" dirty="0" smtClean="0"/>
                        <a:t> </a:t>
                      </a:r>
                      <a:endParaRPr lang="es-CO" sz="1200" dirty="0"/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Apropiación</a:t>
                      </a:r>
                      <a:endParaRPr lang="es-CO" sz="1200" dirty="0"/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37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Funcionamiento 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$ 19,894,0110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37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Inversión 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 </a:t>
                      </a:r>
                      <a:r>
                        <a:rPr lang="es-CO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8,928,508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614">
                <a:tc>
                  <a:txBody>
                    <a:bodyPr/>
                    <a:lstStyle/>
                    <a:p>
                      <a:pPr algn="just"/>
                      <a:r>
                        <a:rPr lang="es-CO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Mejoramiento de la Gestión de las Políticas Públicas a través de las Tecnologías de Información Tics</a:t>
                      </a:r>
                      <a:endParaRPr lang="es-CO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$ 2.538.562.500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614">
                <a:tc>
                  <a:txBody>
                    <a:bodyPr/>
                    <a:lstStyle/>
                    <a:p>
                      <a:pPr algn="just"/>
                      <a:r>
                        <a:rPr lang="es-CO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Mejoramiento de la imagen y funcionalidad del edificio sede del Departamento Administrativo de la Función Pública </a:t>
                      </a:r>
                      <a:endParaRPr lang="es-CO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$ 300.000.000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614">
                <a:tc>
                  <a:txBody>
                    <a:bodyPr/>
                    <a:lstStyle/>
                    <a:p>
                      <a:pPr algn="just"/>
                      <a:r>
                        <a:rPr lang="es-CO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Implementación y fortalecimiento de las Políticas lideradas por Función Pública a nivel Nacional</a:t>
                      </a:r>
                      <a:endParaRPr lang="es-CO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$ 4.002.524.792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614">
                <a:tc>
                  <a:txBody>
                    <a:bodyPr/>
                    <a:lstStyle/>
                    <a:p>
                      <a:pPr algn="just"/>
                      <a:r>
                        <a:rPr lang="es-CO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Desarrollo y fortalecimiento de capacidades de las entidades territoriales de la circunscripción Nacional</a:t>
                      </a:r>
                      <a:endParaRPr lang="es-CO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$ 2.087.421.145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56616" y="1150495"/>
            <a:ext cx="115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accent2">
                    <a:lumMod val="50000"/>
                  </a:schemeClr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1102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5198" y="1842516"/>
            <a:ext cx="11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>
                <a:solidFill>
                  <a:schemeClr val="accent2">
                    <a:lumMod val="50000"/>
                  </a:schemeClr>
                </a:solidFill>
              </a:rPr>
              <a:t>2021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548370"/>
              </p:ext>
            </p:extLst>
          </p:nvPr>
        </p:nvGraphicFramePr>
        <p:xfrm>
          <a:off x="927417" y="2475739"/>
          <a:ext cx="6705601" cy="8392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3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739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Recursos</a:t>
                      </a:r>
                      <a:r>
                        <a:rPr lang="es-CO" sz="1200" baseline="0" dirty="0" smtClean="0"/>
                        <a:t> </a:t>
                      </a:r>
                      <a:endParaRPr lang="es-CO" sz="1200" dirty="0"/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Apropiación</a:t>
                      </a:r>
                      <a:endParaRPr lang="es-CO" sz="1200" dirty="0"/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9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Funcionamiento 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$ 21,879,000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39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Inversión 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</a:t>
                      </a:r>
                      <a:r>
                        <a:rPr lang="es-CO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11,570,000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0334" y="3465576"/>
            <a:ext cx="11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>
                <a:solidFill>
                  <a:schemeClr val="accent2">
                    <a:lumMod val="50000"/>
                  </a:schemeClr>
                </a:solidFill>
              </a:rPr>
              <a:t>2022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10198"/>
              </p:ext>
            </p:extLst>
          </p:nvPr>
        </p:nvGraphicFramePr>
        <p:xfrm>
          <a:off x="911415" y="3920491"/>
          <a:ext cx="6705601" cy="8392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3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739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Recursos</a:t>
                      </a:r>
                      <a:r>
                        <a:rPr lang="es-CO" sz="1200" baseline="0" dirty="0" smtClean="0"/>
                        <a:t> </a:t>
                      </a:r>
                      <a:endParaRPr lang="es-CO" sz="1200" dirty="0"/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Apropiación</a:t>
                      </a:r>
                      <a:endParaRPr lang="es-CO" sz="1200" dirty="0"/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9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Funcionamiento 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$22,921,000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39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Inversión 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</a:t>
                      </a:r>
                      <a:r>
                        <a:rPr lang="es-CO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,544,000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95198" y="292608"/>
            <a:ext cx="11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1" dirty="0">
                <a:solidFill>
                  <a:schemeClr val="accent2">
                    <a:lumMod val="50000"/>
                  </a:schemeClr>
                </a:solidFill>
              </a:rPr>
              <a:t>2020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959055"/>
              </p:ext>
            </p:extLst>
          </p:nvPr>
        </p:nvGraphicFramePr>
        <p:xfrm>
          <a:off x="918273" y="747523"/>
          <a:ext cx="6705601" cy="8392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3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739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Recursos</a:t>
                      </a:r>
                      <a:r>
                        <a:rPr lang="es-CO" sz="1200" baseline="0" dirty="0" smtClean="0"/>
                        <a:t> </a:t>
                      </a:r>
                      <a:endParaRPr lang="es-CO" sz="1200" dirty="0"/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Apropiación</a:t>
                      </a:r>
                      <a:endParaRPr lang="es-CO" sz="1200" dirty="0"/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9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Funcionamiento 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$ 20,885,000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39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Inversión 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 </a:t>
                      </a:r>
                      <a:r>
                        <a:rPr lang="es-CO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11,424,000</a:t>
                      </a:r>
                      <a:endParaRPr lang="es-CO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56019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41;p22"/>
          <p:cNvSpPr txBox="1">
            <a:spLocks noGrp="1"/>
          </p:cNvSpPr>
          <p:nvPr>
            <p:ph type="title"/>
          </p:nvPr>
        </p:nvSpPr>
        <p:spPr>
          <a:xfrm>
            <a:off x="3051313" y="1818351"/>
            <a:ext cx="6092687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l">
              <a:lnSpc>
                <a:spcPct val="115000"/>
              </a:lnSpc>
            </a:pPr>
            <a:r>
              <a:rPr lang="es-CO" sz="4000" b="1" dirty="0" smtClean="0">
                <a:solidFill>
                  <a:schemeClr val="bg1"/>
                </a:solidFill>
              </a:rPr>
              <a:t>Resumen Productos por Dependencias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1" name="Google Shape;141;p22"/>
          <p:cNvSpPr txBox="1">
            <a:spLocks/>
          </p:cNvSpPr>
          <p:nvPr/>
        </p:nvSpPr>
        <p:spPr>
          <a:xfrm>
            <a:off x="1666875" y="1723101"/>
            <a:ext cx="1571625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6000" b="1" dirty="0" smtClean="0">
                <a:solidFill>
                  <a:srgbClr val="FFFFFF"/>
                </a:solidFill>
              </a:rPr>
              <a:t>05.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64238" y="293449"/>
            <a:ext cx="8458656" cy="4783259"/>
            <a:chOff x="76323" y="1380583"/>
            <a:chExt cx="10886086" cy="6029403"/>
          </a:xfrm>
        </p:grpSpPr>
        <p:sp>
          <p:nvSpPr>
            <p:cNvPr id="30" name="CuadroTexto 29"/>
            <p:cNvSpPr txBox="1"/>
            <p:nvPr/>
          </p:nvSpPr>
          <p:spPr>
            <a:xfrm>
              <a:off x="543739" y="2115547"/>
              <a:ext cx="10418670" cy="5004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Dirección General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					</a:t>
              </a:r>
              <a:r>
                <a:rPr lang="es-CO" b="1" dirty="0" smtClean="0">
                  <a:solidFill>
                    <a:srgbClr val="FFC000"/>
                  </a:solidFill>
                  <a:ea typeface="MS PGothic" panose="020B0600070205080204" pitchFamily="34" charset="-128"/>
                </a:rPr>
                <a:t>3</a:t>
              </a:r>
              <a:endParaRPr lang="es-CO" b="1" dirty="0">
                <a:solidFill>
                  <a:srgbClr val="FFC000"/>
                </a:solidFill>
                <a:ea typeface="MS PGothic" panose="020B0600070205080204" pitchFamily="34" charset="-128"/>
              </a:endParaRPr>
            </a:p>
            <a:p>
              <a:pPr marL="342900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Subdirección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					</a:t>
              </a:r>
              <a:r>
                <a:rPr lang="es-CO" b="1" dirty="0" smtClean="0">
                  <a:solidFill>
                    <a:srgbClr val="FFC000"/>
                  </a:solidFill>
                  <a:ea typeface="MS PGothic" panose="020B0600070205080204" pitchFamily="34" charset="-128"/>
                </a:rPr>
                <a:t>5</a:t>
              </a:r>
              <a:endParaRPr lang="es-CO" b="1" dirty="0">
                <a:solidFill>
                  <a:srgbClr val="FFC000"/>
                </a:solidFill>
                <a:ea typeface="MS PGothic" panose="020B0600070205080204" pitchFamily="34" charset="-128"/>
              </a:endParaRPr>
            </a:p>
            <a:p>
              <a:pPr marL="342900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Dirección de Empleo Público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				</a:t>
              </a:r>
              <a:r>
                <a:rPr lang="es-CO" b="1" dirty="0">
                  <a:solidFill>
                    <a:srgbClr val="FFC000"/>
                  </a:solidFill>
                  <a:ea typeface="MS PGothic" panose="020B0600070205080204" pitchFamily="34" charset="-128"/>
                </a:rPr>
                <a:t>2</a:t>
              </a:r>
            </a:p>
            <a:p>
              <a:pPr marL="342900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Dirección de Desarrollo Organizacional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			</a:t>
              </a:r>
              <a:r>
                <a:rPr lang="es-CO" b="1" dirty="0" smtClean="0">
                  <a:solidFill>
                    <a:srgbClr val="FFC000"/>
                  </a:solidFill>
                  <a:ea typeface="MS PGothic" panose="020B0600070205080204" pitchFamily="34" charset="-128"/>
                </a:rPr>
                <a:t>8</a:t>
              </a:r>
              <a:endParaRPr lang="es-CO" b="1" dirty="0">
                <a:solidFill>
                  <a:srgbClr val="FFC000"/>
                </a:solidFill>
                <a:ea typeface="MS PGothic" panose="020B0600070205080204" pitchFamily="34" charset="-128"/>
              </a:endParaRPr>
            </a:p>
            <a:p>
              <a:pPr marL="342900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Dirección de Gestión del Conocimiento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			</a:t>
              </a:r>
              <a:r>
                <a:rPr lang="es-CO" b="1" dirty="0" smtClean="0">
                  <a:solidFill>
                    <a:srgbClr val="FFC000"/>
                  </a:solidFill>
                  <a:ea typeface="MS PGothic" panose="020B0600070205080204" pitchFamily="34" charset="-128"/>
                </a:rPr>
                <a:t>4</a:t>
              </a:r>
              <a:endParaRPr lang="es-CO" b="1" dirty="0">
                <a:solidFill>
                  <a:srgbClr val="FFC000"/>
                </a:solidFill>
                <a:ea typeface="MS PGothic" panose="020B0600070205080204" pitchFamily="34" charset="-128"/>
              </a:endParaRPr>
            </a:p>
            <a:p>
              <a:pPr marL="342900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Dirección de Gestión y Desempeño Institucional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		</a:t>
              </a:r>
              <a:r>
                <a:rPr lang="es-CO" b="1" dirty="0">
                  <a:solidFill>
                    <a:srgbClr val="FFC000"/>
                  </a:solidFill>
                  <a:ea typeface="MS PGothic" panose="020B0600070205080204" pitchFamily="34" charset="-128"/>
                </a:rPr>
                <a:t>3</a:t>
              </a:r>
            </a:p>
            <a:p>
              <a:pPr marL="342900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Dirección de Participación, Transparencia y Servicio al Ciudadano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</a:t>
              </a:r>
              <a:r>
                <a:rPr lang="es-CO" b="1" dirty="0" smtClean="0">
                  <a:solidFill>
                    <a:srgbClr val="FFC000"/>
                  </a:solidFill>
                  <a:ea typeface="MS PGothic" panose="020B0600070205080204" pitchFamily="34" charset="-128"/>
                </a:rPr>
                <a:t>9</a:t>
              </a:r>
              <a:endParaRPr lang="es-CO" b="1" dirty="0">
                <a:solidFill>
                  <a:srgbClr val="FFC000"/>
                </a:solidFill>
                <a:ea typeface="MS PGothic" panose="020B0600070205080204" pitchFamily="34" charset="-128"/>
              </a:endParaRPr>
            </a:p>
            <a:p>
              <a:pPr marL="342900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Dirección Jurídica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					</a:t>
              </a:r>
              <a:r>
                <a:rPr lang="es-CO" b="1" dirty="0" smtClean="0">
                  <a:solidFill>
                    <a:srgbClr val="FFC000"/>
                  </a:solidFill>
                  <a:ea typeface="MS PGothic" panose="020B0600070205080204" pitchFamily="34" charset="-128"/>
                </a:rPr>
                <a:t>4</a:t>
              </a:r>
              <a:endParaRPr lang="es-CO" b="1" dirty="0">
                <a:solidFill>
                  <a:srgbClr val="FFC000"/>
                </a:solidFill>
                <a:ea typeface="MS PGothic" panose="020B0600070205080204" pitchFamily="34" charset="-128"/>
              </a:endParaRPr>
            </a:p>
            <a:p>
              <a:pPr marL="342900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Secretaría General:</a:t>
              </a:r>
            </a:p>
            <a:p>
              <a:pPr marL="800100" lvl="1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G.G Humana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				</a:t>
              </a:r>
              <a:r>
                <a:rPr lang="es-CO" b="1" dirty="0">
                  <a:solidFill>
                    <a:srgbClr val="FFC000"/>
                  </a:solidFill>
                  <a:ea typeface="MS PGothic" panose="020B0600070205080204" pitchFamily="34" charset="-128"/>
                </a:rPr>
                <a:t>4</a:t>
              </a:r>
            </a:p>
            <a:p>
              <a:pPr marL="800100" lvl="1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G. Servicio al Ciudadano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			</a:t>
              </a:r>
              <a:r>
                <a:rPr lang="es-CO" b="1" dirty="0">
                  <a:solidFill>
                    <a:srgbClr val="FFC000"/>
                  </a:solidFill>
                  <a:ea typeface="MS PGothic" panose="020B0600070205080204" pitchFamily="34" charset="-128"/>
                </a:rPr>
                <a:t>4</a:t>
              </a:r>
            </a:p>
            <a:p>
              <a:pPr marL="800100" lvl="1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G.G. Documental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				</a:t>
              </a:r>
              <a:r>
                <a:rPr lang="es-CO" b="1" dirty="0">
                  <a:solidFill>
                    <a:srgbClr val="FFC000"/>
                  </a:solidFill>
                  <a:ea typeface="MS PGothic" panose="020B0600070205080204" pitchFamily="34" charset="-128"/>
                </a:rPr>
                <a:t>4</a:t>
              </a:r>
            </a:p>
            <a:p>
              <a:pPr marL="800100" lvl="1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G.G. Financiera, Administrativa y Contractual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		</a:t>
              </a:r>
              <a:r>
                <a:rPr lang="es-CO" b="1" dirty="0">
                  <a:solidFill>
                    <a:srgbClr val="FFC000"/>
                  </a:solidFill>
                  <a:ea typeface="MS PGothic" panose="020B0600070205080204" pitchFamily="34" charset="-128"/>
                </a:rPr>
                <a:t>6</a:t>
              </a:r>
            </a:p>
            <a:p>
              <a:pPr marL="342900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Oficina Asesora de Comunicaciones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			</a:t>
              </a:r>
              <a:r>
                <a:rPr lang="es-CO" b="1" dirty="0">
                  <a:solidFill>
                    <a:srgbClr val="FFC000"/>
                  </a:solidFill>
                  <a:ea typeface="MS PGothic" panose="020B0600070205080204" pitchFamily="34" charset="-128"/>
                </a:rPr>
                <a:t>3</a:t>
              </a:r>
            </a:p>
            <a:p>
              <a:pPr marL="342900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Oficina Asesora de Planeación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			</a:t>
              </a:r>
              <a:r>
                <a:rPr lang="es-CO" b="1" dirty="0">
                  <a:solidFill>
                    <a:srgbClr val="FFC000"/>
                  </a:solidFill>
                  <a:ea typeface="MS PGothic" panose="020B0600070205080204" pitchFamily="34" charset="-128"/>
                </a:rPr>
                <a:t>4</a:t>
              </a:r>
            </a:p>
            <a:p>
              <a:pPr marL="342900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Oficina de Tecnologías de la Información y las Comunicaciones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	</a:t>
              </a:r>
              <a:r>
                <a:rPr lang="es-CO" b="1" dirty="0">
                  <a:solidFill>
                    <a:srgbClr val="FFC000"/>
                  </a:solidFill>
                  <a:ea typeface="MS PGothic" panose="020B0600070205080204" pitchFamily="34" charset="-128"/>
                </a:rPr>
                <a:t>4</a:t>
              </a:r>
            </a:p>
            <a:p>
              <a:pPr marL="342900" indent="-342900" algn="just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a typeface="MS PGothic" panose="020B0600070205080204" pitchFamily="34" charset="-128"/>
                </a:rPr>
                <a:t>Oficina de Control Interno</a:t>
              </a:r>
              <a:r>
                <a:rPr lang="es-CO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MS PGothic" panose="020B0600070205080204" pitchFamily="34" charset="-128"/>
                </a:rPr>
                <a:t>					</a:t>
              </a:r>
              <a:r>
                <a:rPr lang="es-CO" b="1" dirty="0" smtClean="0">
                  <a:solidFill>
                    <a:srgbClr val="FFC000"/>
                  </a:solidFill>
                  <a:ea typeface="MS PGothic" panose="020B0600070205080204" pitchFamily="34" charset="-128"/>
                </a:rPr>
                <a:t>2</a:t>
              </a:r>
              <a:endParaRPr lang="es-CO" b="1" dirty="0">
                <a:solidFill>
                  <a:srgbClr val="FFC000"/>
                </a:solidFill>
                <a:ea typeface="MS PGothic" panose="020B0600070205080204" pitchFamily="34" charset="-128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O" dirty="0">
                <a:solidFill>
                  <a:prstClr val="black">
                    <a:lumMod val="65000"/>
                    <a:lumOff val="35000"/>
                  </a:prstClr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8661339" y="6905639"/>
              <a:ext cx="660256" cy="504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CO" sz="2000" b="1" dirty="0" smtClean="0">
                  <a:solidFill>
                    <a:srgbClr val="FFC000"/>
                  </a:solidFill>
                  <a:ea typeface="MS PGothic" panose="020B0600070205080204" pitchFamily="34" charset="-128"/>
                </a:rPr>
                <a:t>69</a:t>
              </a:r>
              <a:endParaRPr lang="es-CO" sz="2000" b="1" dirty="0">
                <a:solidFill>
                  <a:srgbClr val="FFC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76323" y="1427555"/>
              <a:ext cx="3074597" cy="46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800" b="1" dirty="0" smtClean="0">
                  <a:solidFill>
                    <a:srgbClr val="FFC000"/>
                  </a:solidFill>
                </a:rPr>
                <a:t>Dependencia</a:t>
              </a:r>
              <a:endParaRPr lang="es-CO" sz="1800" b="1" dirty="0">
                <a:solidFill>
                  <a:srgbClr val="FFC000"/>
                </a:solidFill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8124172" y="1380583"/>
              <a:ext cx="2064002" cy="465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800" b="1" dirty="0" smtClean="0">
                  <a:solidFill>
                    <a:srgbClr val="FFC000"/>
                  </a:solidFill>
                </a:rPr>
                <a:t># Productos</a:t>
              </a:r>
              <a:endParaRPr lang="es-CO" sz="18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34" name="Conector recto 33"/>
            <p:cNvCxnSpPr/>
            <p:nvPr/>
          </p:nvCxnSpPr>
          <p:spPr>
            <a:xfrm>
              <a:off x="8252205" y="6884230"/>
              <a:ext cx="151661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onector recto 57"/>
          <p:cNvCxnSpPr/>
          <p:nvPr/>
        </p:nvCxnSpPr>
        <p:spPr>
          <a:xfrm>
            <a:off x="2652544" y="1034980"/>
            <a:ext cx="4344604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>
            <a:off x="2284798" y="1256955"/>
            <a:ext cx="4712350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>
            <a:off x="3460927" y="1465676"/>
            <a:ext cx="3536221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4294386" y="1685647"/>
            <a:ext cx="2700000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4280733" y="1887050"/>
            <a:ext cx="2716415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>
            <a:off x="3644628" y="3169891"/>
            <a:ext cx="3369226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4956594" y="2106403"/>
            <a:ext cx="2040554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>
            <a:off x="6381853" y="2328378"/>
            <a:ext cx="615295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>
            <a:off x="2652544" y="2542415"/>
            <a:ext cx="4344604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>
            <a:off x="2753247" y="2963172"/>
            <a:ext cx="4260607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/>
          <p:cNvCxnSpPr/>
          <p:nvPr/>
        </p:nvCxnSpPr>
        <p:spPr>
          <a:xfrm>
            <a:off x="3045632" y="3403806"/>
            <a:ext cx="3968222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>
            <a:off x="5229037" y="3610526"/>
            <a:ext cx="1784817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/>
          <p:cNvCxnSpPr/>
          <p:nvPr/>
        </p:nvCxnSpPr>
        <p:spPr>
          <a:xfrm>
            <a:off x="4050194" y="3809309"/>
            <a:ext cx="2963660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>
            <a:off x="3644628" y="4023345"/>
            <a:ext cx="3391753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/>
          <p:nvPr/>
        </p:nvCxnSpPr>
        <p:spPr>
          <a:xfrm>
            <a:off x="6226605" y="4249943"/>
            <a:ext cx="809776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/>
        </p:nvCxnSpPr>
        <p:spPr>
          <a:xfrm>
            <a:off x="3262267" y="4465291"/>
            <a:ext cx="3751587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15009" y="1658346"/>
            <a:ext cx="652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Plan Estratégico Institucional 2019-2022 y Plan de Acción 2019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15009" y="2774505"/>
            <a:ext cx="652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Estrategia Anticorrupción y de Servicio al Ciudadano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Imagen 20">
            <a:hlinkClick r:id="rId2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40558" y="1658346"/>
            <a:ext cx="426757" cy="579170"/>
          </a:xfrm>
          <a:prstGeom prst="rect">
            <a:avLst/>
          </a:prstGeom>
        </p:spPr>
      </p:pic>
      <p:pic>
        <p:nvPicPr>
          <p:cNvPr id="27" name="Imagen 20">
            <a:hlinkClick r:id="rId4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65914" y="2774505"/>
            <a:ext cx="426757" cy="57917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09791" y="1875183"/>
            <a:ext cx="82826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Dar clic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208644" y="2911690"/>
            <a:ext cx="82826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Dar clic</a:t>
            </a:r>
          </a:p>
        </p:txBody>
      </p:sp>
    </p:spTree>
    <p:extLst>
      <p:ext uri="{BB962C8B-B14F-4D97-AF65-F5344CB8AC3E}">
        <p14:creationId xmlns:p14="http://schemas.microsoft.com/office/powerpoint/2010/main" val="23502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3371413" y="583887"/>
            <a:ext cx="4507837" cy="131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</a:pPr>
            <a:r>
              <a:rPr lang="es-ES" sz="5400" b="1" dirty="0" smtClean="0"/>
              <a:t>¡Gracias!</a:t>
            </a:r>
            <a:endParaRPr sz="5400" b="1" dirty="0"/>
          </a:p>
        </p:txBody>
      </p:sp>
      <p:sp>
        <p:nvSpPr>
          <p:cNvPr id="3" name="CuadroTexto 9"/>
          <p:cNvSpPr txBox="1"/>
          <p:nvPr/>
        </p:nvSpPr>
        <p:spPr>
          <a:xfrm>
            <a:off x="3371413" y="3077813"/>
            <a:ext cx="514437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20B0604020202020204" charset="0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20B0604020202020204" charset="0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20B0604020202020204" charset="0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20B0604020202020204" charset="0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anose="020B0604020202020204" charset="0"/>
                <a:ea typeface="Arial" charset="0"/>
                <a:cs typeface="Arial" charset="0"/>
                <a:sym typeface="Arial"/>
              </a:rPr>
              <a:t>eva@funcionpublica.gov.co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anose="020B0604020202020204" charset="0"/>
              <a:ea typeface="Arial" charset="0"/>
              <a:cs typeface="Arial" charset="0"/>
              <a:sym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05" y="2009234"/>
            <a:ext cx="4352654" cy="83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/>
              <a:t>Contenido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2416720" y="3389389"/>
            <a:ext cx="2642014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dirty="0"/>
              <a:t>Plataforma Estratégica Función Pública</a:t>
            </a:r>
            <a:endParaRPr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2416720" y="281499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 smtClean="0"/>
              <a:t>Introducción</a:t>
            </a:r>
            <a:endParaRPr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2416720" y="3875289"/>
            <a:ext cx="2642014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dirty="0"/>
              <a:t>Metas de Gran Alcance, Indicadores y productos Estratégicos de Función Pública</a:t>
            </a:r>
            <a:endParaRPr dirty="0"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5830058" y="3235614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 smtClean="0"/>
              <a:t>Recursos Presupuestales</a:t>
            </a: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1771118" y="281600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/>
              <a:t>01.</a:t>
            </a: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1771117" y="3457464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02.</a:t>
            </a:r>
            <a:endParaRPr dirty="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1771844" y="3959531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/>
              <a:t>03.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9"/>
          </p:nvPr>
        </p:nvSpPr>
        <p:spPr>
          <a:xfrm>
            <a:off x="5254755" y="3241611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dirty="0"/>
              <a:t>04.</a:t>
            </a:r>
            <a:endParaRPr dirty="0"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3"/>
          </p:nvPr>
        </p:nvSpPr>
        <p:spPr>
          <a:xfrm>
            <a:off x="5829267" y="3640001"/>
            <a:ext cx="2768081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>
              <a:buClr>
                <a:srgbClr val="FFFFFF"/>
              </a:buClr>
              <a:buSzPts val="1400"/>
            </a:pPr>
            <a:r>
              <a:rPr lang="es-CO" dirty="0"/>
              <a:t>Resumen Productos por Dependencias</a:t>
            </a:r>
            <a:endParaRPr dirty="0"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6"/>
          </p:nvPr>
        </p:nvSpPr>
        <p:spPr>
          <a:xfrm>
            <a:off x="5254468" y="365943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/>
              <a:t>05.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336161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4400" dirty="0" smtClean="0">
                <a:solidFill>
                  <a:srgbClr val="FFFFFF"/>
                </a:solidFill>
                <a:sym typeface="Work Sans Light"/>
              </a:rPr>
              <a:t>Introducción</a:t>
            </a:r>
            <a:endParaRPr sz="4400" dirty="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>
                <a:latin typeface="Work Sans"/>
                <a:ea typeface="Work Sans"/>
                <a:cs typeface="Work Sans"/>
                <a:sym typeface="Work Sans"/>
              </a:rPr>
              <a:t>01.</a:t>
            </a:r>
            <a:endParaRPr sz="7200" b="1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285173" y="352766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 smtClean="0"/>
              <a:t>Introducción</a:t>
            </a:r>
            <a:endParaRPr dirty="0"/>
          </a:p>
        </p:txBody>
      </p:sp>
      <p:grpSp>
        <p:nvGrpSpPr>
          <p:cNvPr id="4" name="Grupo 3"/>
          <p:cNvGrpSpPr/>
          <p:nvPr/>
        </p:nvGrpSpPr>
        <p:grpSpPr>
          <a:xfrm>
            <a:off x="-228933" y="1085610"/>
            <a:ext cx="9073515" cy="3850226"/>
            <a:chOff x="-129541" y="1126315"/>
            <a:chExt cx="9073515" cy="3850226"/>
          </a:xfrm>
        </p:grpSpPr>
        <p:sp>
          <p:nvSpPr>
            <p:cNvPr id="5" name="Marcador de texto 2"/>
            <p:cNvSpPr txBox="1">
              <a:spLocks/>
            </p:cNvSpPr>
            <p:nvPr/>
          </p:nvSpPr>
          <p:spPr>
            <a:xfrm>
              <a:off x="-129541" y="1126315"/>
              <a:ext cx="9073515" cy="1883586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457200" indent="-228600" algn="just">
                <a:lnSpc>
                  <a:spcPct val="90000"/>
                </a:lnSpc>
                <a:spcBef>
                  <a:spcPts val="800"/>
                </a:spcBef>
                <a:buClr>
                  <a:srgbClr val="0066CD"/>
                </a:buClr>
                <a:buSzPts val="1100"/>
              </a:pPr>
              <a:r>
                <a:rPr lang="es-CO" sz="1100" dirty="0" smtClean="0">
                  <a:solidFill>
                    <a:srgbClr val="0066CD"/>
                  </a:solidFill>
                  <a:latin typeface="Work Sans"/>
                  <a:ea typeface="Work Sans"/>
                  <a:cs typeface="Work Sans"/>
                  <a:sym typeface="Work Sans"/>
                </a:rPr>
                <a:t>	</a:t>
              </a:r>
              <a:r>
                <a:rPr lang="es-CO" sz="1100" dirty="0" smtClean="0">
                  <a:solidFill>
                    <a:schemeClr val="bg1">
                      <a:lumMod val="50000"/>
                    </a:schemeClr>
                  </a:solidFill>
                  <a:latin typeface="Work Sans"/>
                  <a:ea typeface="Work Sans"/>
                  <a:cs typeface="Work Sans"/>
                  <a:sym typeface="Work Sans"/>
                </a:rPr>
                <a:t>El Departamento Administrativo de la Función Pública en cumplimiento de los artículos 26 y 29 de la Ley 152 de 1994, presenta su plan estratégico institucional, el cual recoge los principales elementos que buscan orientar la gestión institucional </a:t>
              </a: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Work Sans"/>
                  <a:ea typeface="Work Sans"/>
                  <a:cs typeface="Work Sans"/>
                  <a:sym typeface="Work Sans"/>
                </a:rPr>
                <a:t>hacia el logro de resultados concretos que den solución a las principales necesidades y expectativas de sus grupos de valor: servidores públicos, instituciones y ciudadanos. Adicionalmente, </a:t>
              </a:r>
              <a:r>
                <a:rPr lang="es-CO" sz="1100" dirty="0" smtClean="0">
                  <a:solidFill>
                    <a:schemeClr val="bg1">
                      <a:lumMod val="50000"/>
                    </a:schemeClr>
                  </a:solidFill>
                  <a:latin typeface="Work Sans"/>
                  <a:ea typeface="Work Sans"/>
                  <a:cs typeface="Work Sans"/>
                  <a:sym typeface="Work Sans"/>
                </a:rPr>
                <a:t>se toma como referente lo previsto en MIPG para la Dimensión de Direccionamiento Estratégico y Planeación. </a:t>
              </a:r>
              <a:endParaRPr lang="es-ES" sz="1100" dirty="0" smtClean="0">
                <a:solidFill>
                  <a:schemeClr val="bg1">
                    <a:lumMod val="50000"/>
                  </a:schemeClr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marL="457200" indent="-228600" algn="just">
                <a:lnSpc>
                  <a:spcPct val="90000"/>
                </a:lnSpc>
                <a:spcBef>
                  <a:spcPts val="800"/>
                </a:spcBef>
                <a:buClr>
                  <a:srgbClr val="0066CD"/>
                </a:buClr>
                <a:buSzPts val="1100"/>
              </a:pP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  <a:latin typeface="Work Sans"/>
                  <a:ea typeface="Work Sans"/>
                  <a:cs typeface="Work Sans"/>
                  <a:sym typeface="Work Sans"/>
                </a:rPr>
                <a:t>	En este Plan se contemplan objetivos, metas y productos  e indicadores de carácter estratégico del Departamento, a través de los cuáles se dará cumplimiento a los compromisos previstos en distintos escenarios tales como PND, documentos CONPES, el Plan Marco de Implementación del Acuerdo de Paz, Objetivos de Desarrollo Sostenible, entre otras prioridades de Estado y del Gobierno Nacional.</a:t>
              </a:r>
            </a:p>
            <a:p>
              <a:pPr marL="457200" indent="-228600" algn="just">
                <a:lnSpc>
                  <a:spcPct val="90000"/>
                </a:lnSpc>
                <a:spcBef>
                  <a:spcPts val="800"/>
                </a:spcBef>
                <a:buClr>
                  <a:srgbClr val="0066CD"/>
                </a:buClr>
                <a:buSzPts val="1100"/>
              </a:pPr>
              <a:r>
                <a:rPr lang="es-CO" sz="1100" dirty="0" smtClean="0">
                  <a:solidFill>
                    <a:schemeClr val="bg1">
                      <a:lumMod val="50000"/>
                    </a:schemeClr>
                  </a:solidFill>
                  <a:latin typeface="Work Sans"/>
                  <a:ea typeface="Work Sans"/>
                  <a:cs typeface="Work Sans"/>
                  <a:sym typeface="Work Sans"/>
                </a:rPr>
                <a:t>	El presente documento consta de seis componentes:	</a:t>
              </a:r>
              <a:endParaRPr lang="es-CO" sz="1100" dirty="0">
                <a:solidFill>
                  <a:schemeClr val="bg1">
                    <a:lumMod val="50000"/>
                  </a:schemeClr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1240324" y="2692326"/>
              <a:ext cx="4572000" cy="22842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57200" indent="-228600" algn="just">
                <a:lnSpc>
                  <a:spcPct val="90000"/>
                </a:lnSpc>
                <a:spcBef>
                  <a:spcPts val="800"/>
                </a:spcBef>
                <a:buClr>
                  <a:srgbClr val="0066CD"/>
                </a:buClr>
                <a:buSzPts val="1100"/>
              </a:pPr>
              <a:endParaRPr lang="es-CO" sz="1100" dirty="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marL="228600" algn="just">
                <a:lnSpc>
                  <a:spcPct val="90000"/>
                </a:lnSpc>
                <a:spcBef>
                  <a:spcPts val="800"/>
                </a:spcBef>
                <a:buClr>
                  <a:srgbClr val="0066CD"/>
                </a:buClr>
                <a:buSzPts val="1100"/>
              </a:pPr>
              <a:endParaRPr lang="es-CO" sz="1100" dirty="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marL="400050" indent="-171450">
                <a:lnSpc>
                  <a:spcPct val="90000"/>
                </a:lnSpc>
                <a:spcBef>
                  <a:spcPts val="800"/>
                </a:spcBef>
                <a:buClr>
                  <a:schemeClr val="bg1">
                    <a:lumMod val="50000"/>
                  </a:schemeClr>
                </a:buClr>
                <a:buSzPts val="1100"/>
                <a:buFont typeface="Wingdings" panose="05000000000000000000" pitchFamily="2" charset="2"/>
                <a:buChar char="§"/>
              </a:pPr>
              <a:r>
                <a:rPr lang="es-CO" sz="1100" dirty="0">
                  <a:solidFill>
                    <a:schemeClr val="bg1">
                      <a:lumMod val="50000"/>
                    </a:schemeClr>
                  </a:solidFill>
                  <a:latin typeface="Work Sans"/>
                  <a:ea typeface="Work Sans"/>
                  <a:cs typeface="Work Sans"/>
                  <a:sym typeface="Work Sans"/>
                </a:rPr>
                <a:t>Reseña plataforma estratégica Función Pública</a:t>
              </a:r>
            </a:p>
            <a:p>
              <a:pPr marL="400050" lvl="8" indent="-171450">
                <a:lnSpc>
                  <a:spcPct val="90000"/>
                </a:lnSpc>
                <a:spcBef>
                  <a:spcPts val="800"/>
                </a:spcBef>
                <a:buClr>
                  <a:schemeClr val="bg1">
                    <a:lumMod val="50000"/>
                  </a:schemeClr>
                </a:buClr>
                <a:buSzPts val="1100"/>
                <a:buFont typeface="Wingdings" panose="05000000000000000000" pitchFamily="2" charset="2"/>
                <a:buChar char="§"/>
              </a:pPr>
              <a:r>
                <a:rPr lang="es-CO" sz="1100" dirty="0">
                  <a:solidFill>
                    <a:schemeClr val="bg1">
                      <a:lumMod val="50000"/>
                    </a:schemeClr>
                  </a:solidFill>
                  <a:latin typeface="Work Sans"/>
                  <a:ea typeface="Work Sans"/>
                  <a:cs typeface="Work Sans"/>
                  <a:sym typeface="Work Sans"/>
                </a:rPr>
                <a:t>Objetivos institucionales</a:t>
              </a:r>
            </a:p>
            <a:p>
              <a:pPr marL="400050" lvl="8" indent="-171450">
                <a:lnSpc>
                  <a:spcPct val="90000"/>
                </a:lnSpc>
                <a:spcBef>
                  <a:spcPts val="800"/>
                </a:spcBef>
                <a:buClr>
                  <a:schemeClr val="bg1">
                    <a:lumMod val="50000"/>
                  </a:schemeClr>
                </a:buClr>
                <a:buSzPts val="1100"/>
                <a:buFont typeface="Wingdings" panose="05000000000000000000" pitchFamily="2" charset="2"/>
                <a:buChar char="§"/>
              </a:pPr>
              <a:r>
                <a:rPr lang="es-CO" sz="1100" dirty="0">
                  <a:solidFill>
                    <a:schemeClr val="bg1">
                      <a:lumMod val="50000"/>
                    </a:schemeClr>
                  </a:solidFill>
                  <a:latin typeface="Work Sans"/>
                  <a:ea typeface="Work Sans"/>
                  <a:cs typeface="Work Sans"/>
                  <a:sym typeface="Work Sans"/>
                </a:rPr>
                <a:t>Productos estratégicos</a:t>
              </a:r>
            </a:p>
            <a:p>
              <a:pPr marL="400050" lvl="8" indent="-171450">
                <a:lnSpc>
                  <a:spcPct val="90000"/>
                </a:lnSpc>
                <a:spcBef>
                  <a:spcPts val="800"/>
                </a:spcBef>
                <a:buClr>
                  <a:schemeClr val="bg1">
                    <a:lumMod val="50000"/>
                  </a:schemeClr>
                </a:buClr>
                <a:buSzPts val="1100"/>
                <a:buFont typeface="Wingdings" panose="05000000000000000000" pitchFamily="2" charset="2"/>
                <a:buChar char="§"/>
              </a:pPr>
              <a:r>
                <a:rPr lang="es-CO" sz="1100" dirty="0">
                  <a:solidFill>
                    <a:schemeClr val="bg1">
                      <a:lumMod val="50000"/>
                    </a:schemeClr>
                  </a:solidFill>
                  <a:latin typeface="Work Sans"/>
                  <a:ea typeface="Work Sans"/>
                  <a:cs typeface="Work Sans"/>
                  <a:sym typeface="Work Sans"/>
                </a:rPr>
                <a:t>Riesgos que afectan el cumplimiento de los objetivos</a:t>
              </a:r>
            </a:p>
            <a:p>
              <a:pPr marL="400050" lvl="8" indent="-171450">
                <a:lnSpc>
                  <a:spcPct val="90000"/>
                </a:lnSpc>
                <a:spcBef>
                  <a:spcPts val="800"/>
                </a:spcBef>
                <a:buClr>
                  <a:schemeClr val="bg1">
                    <a:lumMod val="50000"/>
                  </a:schemeClr>
                </a:buClr>
                <a:buSzPts val="1100"/>
                <a:buFont typeface="Wingdings" panose="05000000000000000000" pitchFamily="2" charset="2"/>
                <a:buChar char="§"/>
              </a:pPr>
              <a:r>
                <a:rPr lang="es-CO" sz="1100" dirty="0">
                  <a:solidFill>
                    <a:schemeClr val="bg1">
                      <a:lumMod val="50000"/>
                    </a:schemeClr>
                  </a:solidFill>
                  <a:latin typeface="Work Sans"/>
                  <a:ea typeface="Work Sans"/>
                  <a:cs typeface="Work Sans"/>
                  <a:sym typeface="Work Sans"/>
                </a:rPr>
                <a:t>Metas de Gran Alcance e indicadores estratégicos</a:t>
              </a:r>
            </a:p>
            <a:p>
              <a:pPr marL="400050" lvl="8" indent="-171450">
                <a:lnSpc>
                  <a:spcPct val="90000"/>
                </a:lnSpc>
                <a:spcBef>
                  <a:spcPts val="800"/>
                </a:spcBef>
                <a:buClr>
                  <a:schemeClr val="bg1">
                    <a:lumMod val="50000"/>
                  </a:schemeClr>
                </a:buClr>
                <a:buSzPts val="1100"/>
                <a:buFont typeface="Wingdings" panose="05000000000000000000" pitchFamily="2" charset="2"/>
                <a:buChar char="§"/>
              </a:pPr>
              <a:r>
                <a:rPr lang="es-CO" sz="1100" dirty="0">
                  <a:solidFill>
                    <a:schemeClr val="bg1">
                      <a:lumMod val="50000"/>
                    </a:schemeClr>
                  </a:solidFill>
                  <a:latin typeface="Work Sans"/>
                  <a:ea typeface="Work Sans"/>
                  <a:cs typeface="Work Sans"/>
                  <a:sym typeface="Work Sans"/>
                </a:rPr>
                <a:t>Matriz de actividades, cronograma y responsables</a:t>
              </a:r>
            </a:p>
            <a:p>
              <a:pPr marL="400050" lvl="8" indent="-171450">
                <a:lnSpc>
                  <a:spcPct val="90000"/>
                </a:lnSpc>
                <a:spcBef>
                  <a:spcPts val="800"/>
                </a:spcBef>
                <a:buClr>
                  <a:schemeClr val="bg1">
                    <a:lumMod val="50000"/>
                  </a:schemeClr>
                </a:buClr>
                <a:buSzPts val="1100"/>
                <a:buFont typeface="Wingdings" panose="05000000000000000000" pitchFamily="2" charset="2"/>
                <a:buChar char="§"/>
              </a:pPr>
              <a:r>
                <a:rPr lang="es-CO" sz="1100" dirty="0">
                  <a:solidFill>
                    <a:schemeClr val="bg1">
                      <a:lumMod val="50000"/>
                    </a:schemeClr>
                  </a:solidFill>
                  <a:latin typeface="Work Sans"/>
                  <a:ea typeface="Work Sans"/>
                  <a:cs typeface="Work Sans"/>
                  <a:sym typeface="Work Sans"/>
                </a:rPr>
                <a:t>Recursos presupuestales (MGMP)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41;p22"/>
          <p:cNvSpPr txBox="1">
            <a:spLocks noGrp="1"/>
          </p:cNvSpPr>
          <p:nvPr>
            <p:ph type="title"/>
          </p:nvPr>
        </p:nvSpPr>
        <p:spPr>
          <a:xfrm>
            <a:off x="3238500" y="1818351"/>
            <a:ext cx="5484775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l">
              <a:lnSpc>
                <a:spcPct val="115000"/>
              </a:lnSpc>
            </a:pPr>
            <a:r>
              <a:rPr lang="es-ES" dirty="0">
                <a:solidFill>
                  <a:srgbClr val="FFFFFF"/>
                </a:solidFill>
              </a:rPr>
              <a:t>Plataforma Estratégica Función Pública</a:t>
            </a:r>
          </a:p>
        </p:txBody>
      </p:sp>
      <p:sp>
        <p:nvSpPr>
          <p:cNvPr id="21" name="Google Shape;141;p22"/>
          <p:cNvSpPr txBox="1">
            <a:spLocks/>
          </p:cNvSpPr>
          <p:nvPr/>
        </p:nvSpPr>
        <p:spPr>
          <a:xfrm>
            <a:off x="1666875" y="1723101"/>
            <a:ext cx="1571625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es-ES" sz="6000" b="1" dirty="0" smtClean="0">
                <a:solidFill>
                  <a:srgbClr val="FFFFFF"/>
                </a:solidFill>
              </a:rPr>
              <a:t>02.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>
            <a:off x="659006" y="837057"/>
            <a:ext cx="8084944" cy="1754326"/>
          </a:xfrm>
          <a:prstGeom prst="rect">
            <a:avLst/>
          </a:prstGeom>
          <a:ln w="22225">
            <a:solidFill>
              <a:srgbClr val="FFC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Propósito </a:t>
            </a:r>
            <a:r>
              <a:rPr lang="en-US" sz="24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Fundamental</a:t>
            </a:r>
          </a:p>
          <a:p>
            <a:pPr algn="ctr"/>
            <a:endParaRPr lang="en-US" sz="2400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Departamento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Función Pública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tiene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objeto el fortalecimiento de las capacidades de los </a:t>
            </a:r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servidores públicos y de las entidades y organismos del Estado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 organización y funcionamiento, el desarrollo de la democratización de la gestión pública y el servicio al ciudadano, mediante la formulación, implementación, seguimiento y evaluación de políticas públicas, la adopción de instrumentos técnicos y jurídicos, la asesoría y la capacitación </a:t>
            </a:r>
          </a:p>
          <a:p>
            <a:pPr algn="ctr"/>
            <a:r>
              <a:rPr lang="es-CO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(Decreto 430 de 2016)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35" r="14309"/>
          <a:stretch/>
        </p:blipFill>
        <p:spPr>
          <a:xfrm>
            <a:off x="3774306" y="2882916"/>
            <a:ext cx="1604940" cy="1193553"/>
          </a:xfrm>
          <a:prstGeom prst="rect">
            <a:avLst/>
          </a:prstGeom>
        </p:spPr>
      </p:pic>
      <p:pic>
        <p:nvPicPr>
          <p:cNvPr id="9" name="Imagen 8" descr="Captura de pantalla 2017-11-08 a las 12.57.59 p.m.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66" y="3738969"/>
            <a:ext cx="974363" cy="675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4" r="702" b="10217"/>
          <a:stretch/>
        </p:blipFill>
        <p:spPr>
          <a:xfrm>
            <a:off x="4204354" y="4270952"/>
            <a:ext cx="744844" cy="675000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722" y="3738969"/>
            <a:ext cx="924450" cy="6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386334" y="696146"/>
            <a:ext cx="8508594" cy="738664"/>
          </a:xfrm>
          <a:prstGeom prst="rect">
            <a:avLst/>
          </a:prstGeom>
          <a:ln w="22225">
            <a:solidFill>
              <a:srgbClr val="FFC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Quiénes</a:t>
            </a:r>
            <a:r>
              <a:rPr lang="en-US" sz="18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  <a:r>
              <a:rPr lang="en-US" sz="1800" dirty="0" err="1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somos</a:t>
            </a:r>
            <a:r>
              <a:rPr lang="en-US" sz="18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Función Pública es la entidad </a:t>
            </a:r>
            <a:r>
              <a:rPr lang="en-US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técnica, estratégica y transversal del Gobierno Nacional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contribuye al bienestar de los colombianos mediante el </a:t>
            </a:r>
            <a:r>
              <a:rPr lang="en-US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mejoramiento continuo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gestión de los servidores públicos y las instituciones en todo el territorio nacional.</a:t>
            </a:r>
          </a:p>
        </p:txBody>
      </p:sp>
      <p:sp>
        <p:nvSpPr>
          <p:cNvPr id="13" name="Rectangle 2"/>
          <p:cNvSpPr/>
          <p:nvPr/>
        </p:nvSpPr>
        <p:spPr>
          <a:xfrm>
            <a:off x="386335" y="1966647"/>
            <a:ext cx="5274075" cy="1107996"/>
          </a:xfrm>
          <a:prstGeom prst="rect">
            <a:avLst/>
          </a:prstGeom>
          <a:ln w="22225">
            <a:solidFill>
              <a:srgbClr val="FFC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Misión</a:t>
            </a:r>
            <a:endParaRPr lang="en-US" sz="1800" dirty="0">
              <a:solidFill>
                <a:srgbClr val="0066CD"/>
              </a:solidFill>
              <a:latin typeface="Work Sans Light"/>
              <a:ea typeface="Work Sans Light"/>
              <a:cs typeface="Work Sans Light"/>
            </a:endParaRPr>
          </a:p>
          <a:p>
            <a:r>
              <a:rPr lang="en-US" sz="12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Fortalecer</a:t>
            </a:r>
            <a:r>
              <a:rPr lang="en-US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gestio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́n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las entidades públicas nacionales y territoriales, </a:t>
            </a:r>
            <a:r>
              <a:rPr lang="en-US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mejorar el desempeño de los servidores públicos</a:t>
            </a:r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servicio del Estado, </a:t>
            </a:r>
            <a:r>
              <a:rPr lang="en-US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contribuir al cumplimiento de los compromisos del gobierno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los ciudadanos y </a:t>
            </a:r>
            <a:r>
              <a:rPr lang="en-US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aumentar la confianza</a:t>
            </a:r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administración pública y en sus servidores.</a:t>
            </a:r>
          </a:p>
        </p:txBody>
      </p:sp>
      <p:sp>
        <p:nvSpPr>
          <p:cNvPr id="14" name="Rectangle 3"/>
          <p:cNvSpPr/>
          <p:nvPr/>
        </p:nvSpPr>
        <p:spPr>
          <a:xfrm>
            <a:off x="386334" y="3488292"/>
            <a:ext cx="5274076" cy="738664"/>
          </a:xfrm>
          <a:prstGeom prst="rect">
            <a:avLst/>
          </a:prstGeom>
          <a:ln w="22225">
            <a:solidFill>
              <a:srgbClr val="FFC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Visión</a:t>
            </a:r>
            <a:r>
              <a:rPr lang="en-US" sz="18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</a:p>
          <a:p>
            <a:pPr algn="just"/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seremos </a:t>
            </a:r>
            <a:r>
              <a:rPr lang="en-US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reconocidos nacional e internacionalmente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la </a:t>
            </a:r>
            <a:r>
              <a:rPr lang="en-US" sz="1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entidad líder en la innovación, transparencia y eficiencia</a:t>
            </a:r>
            <a:r>
              <a:rPr lang="en-US" sz="1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gestión pública.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890" y="1902081"/>
            <a:ext cx="2899041" cy="245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1771649" y="626052"/>
            <a:ext cx="5943325" cy="461665"/>
          </a:xfrm>
          <a:prstGeom prst="rect">
            <a:avLst/>
          </a:prstGeom>
          <a:ln w="22225">
            <a:solidFill>
              <a:srgbClr val="FFC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Objetivos</a:t>
            </a:r>
            <a:r>
              <a:rPr lang="en-US" sz="24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 </a:t>
            </a:r>
            <a:r>
              <a:rPr lang="en-US" sz="2400" dirty="0" err="1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Institucionales</a:t>
            </a:r>
            <a:endParaRPr lang="en-US" sz="2400" dirty="0">
              <a:solidFill>
                <a:srgbClr val="0066CD"/>
              </a:solidFill>
              <a:latin typeface="Work Sans Light"/>
              <a:ea typeface="Work Sans Light"/>
              <a:cs typeface="Work Sans Light"/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214746" y="2177045"/>
            <a:ext cx="27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47" algn="ctr">
              <a:buClr>
                <a:schemeClr val="accent2"/>
              </a:buClr>
            </a:pPr>
            <a:r>
              <a:rPr lang="en-US" sz="1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Enaltecer</a:t>
            </a:r>
            <a:r>
              <a:rPr lang="en-US" sz="1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Servidor Público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20595" r="83790" b="20734"/>
          <a:stretch/>
        </p:blipFill>
        <p:spPr>
          <a:xfrm>
            <a:off x="3474218" y="1335037"/>
            <a:ext cx="2139286" cy="2002736"/>
          </a:xfrm>
          <a:prstGeom prst="rect">
            <a:avLst/>
          </a:prstGeom>
        </p:spPr>
      </p:pic>
      <p:sp>
        <p:nvSpPr>
          <p:cNvPr id="8" name="Rectangle 18"/>
          <p:cNvSpPr/>
          <p:nvPr/>
        </p:nvSpPr>
        <p:spPr>
          <a:xfrm>
            <a:off x="2602156" y="3494005"/>
            <a:ext cx="3766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47" algn="ctr">
              <a:buClr>
                <a:schemeClr val="accent2"/>
              </a:buClr>
            </a:pP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n-US" sz="1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pública moderna, eficiente, transparente, focalizada y particip</a:t>
            </a: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ativa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servicio de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ciudadanos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8"/>
          <p:cNvSpPr/>
          <p:nvPr/>
        </p:nvSpPr>
        <p:spPr>
          <a:xfrm>
            <a:off x="5613502" y="1872514"/>
            <a:ext cx="3281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47" algn="ctr">
              <a:buClr>
                <a:schemeClr val="accent2"/>
              </a:buClr>
            </a:pP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Función Pública como un Departamento</a:t>
            </a: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eficiente, técnico e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innovador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idencia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1881</Words>
  <Application>Microsoft Office PowerPoint</Application>
  <PresentationFormat>Presentación en pantalla (16:9)</PresentationFormat>
  <Paragraphs>230</Paragraphs>
  <Slides>26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MS PGothic</vt:lpstr>
      <vt:lpstr>Work Sans SemiBold</vt:lpstr>
      <vt:lpstr>Work Sans Light</vt:lpstr>
      <vt:lpstr>Work Sans</vt:lpstr>
      <vt:lpstr>Work Sans Medium</vt:lpstr>
      <vt:lpstr>Arial</vt:lpstr>
      <vt:lpstr>Webdings</vt:lpstr>
      <vt:lpstr>Wingdings</vt:lpstr>
      <vt:lpstr>Calibri</vt:lpstr>
      <vt:lpstr>Presidencia de Colomba</vt:lpstr>
      <vt:lpstr>Presentación de PowerPoint</vt:lpstr>
      <vt:lpstr>Planeación Estratégica Institucional 2019 - 2022</vt:lpstr>
      <vt:lpstr>Contenido</vt:lpstr>
      <vt:lpstr>Introducción</vt:lpstr>
      <vt:lpstr>Introducción</vt:lpstr>
      <vt:lpstr>Plataforma Estratégica Función Pública</vt:lpstr>
      <vt:lpstr>Presentación de PowerPoint</vt:lpstr>
      <vt:lpstr>Presentación de PowerPoint</vt:lpstr>
      <vt:lpstr>Presentación de PowerPoint</vt:lpstr>
      <vt:lpstr>Metas de Gran Alcance, Indicadores y productos Estratégicos de Función 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Recursos Presupuestales</vt:lpstr>
      <vt:lpstr>Recursos Presupuestales (MGMP)</vt:lpstr>
      <vt:lpstr>Presentación de PowerPoint</vt:lpstr>
      <vt:lpstr>Resumen Productos por Dependencias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 Plan Estratégico Institucional 2019-2022, Plan de Acción Anual y Estrategia Anticorrupción 2019</dc:title>
  <dc:subject>El documento presentado da cuenta de la Planeación Estratégica para la vigencia 2019-2022, así como tambien el Plan de Acción anual y la estrategia Anticorrupción 2019.</dc:subject>
  <dc:creator>Departamento Administrativo de la Función Pública</dc:creator>
  <cp:keywords>Plan Estratégico, Plan de Acción, estragia, anticorrupción</cp:keywords>
  <cp:lastModifiedBy>Karol Wilfredo Camargo Vargas</cp:lastModifiedBy>
  <cp:revision>45</cp:revision>
  <dcterms:modified xsi:type="dcterms:W3CDTF">2018-12-19T21:11:40Z</dcterms:modified>
</cp:coreProperties>
</file>