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1" r:id="rId2"/>
    <p:sldId id="314" r:id="rId3"/>
    <p:sldId id="312" r:id="rId4"/>
    <p:sldId id="329" r:id="rId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73D"/>
    <a:srgbClr val="239DAD"/>
    <a:srgbClr val="EB903F"/>
    <a:srgbClr val="28A89C"/>
    <a:srgbClr val="88BCBB"/>
    <a:srgbClr val="CD523A"/>
    <a:srgbClr val="D36B39"/>
    <a:srgbClr val="1B87A8"/>
    <a:srgbClr val="333733"/>
    <a:srgbClr val="50A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8"/>
    <p:restoredTop sz="94613"/>
  </p:normalViewPr>
  <p:slideViewPr>
    <p:cSldViewPr snapToGrid="0" snapToObjects="1" showGuides="1">
      <p:cViewPr>
        <p:scale>
          <a:sx n="75" d="100"/>
          <a:sy n="75" d="100"/>
        </p:scale>
        <p:origin x="-432" y="-46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520F2-05F7-40F9-A044-81B2D47F505F}" type="datetimeFigureOut">
              <a:rPr lang="es-CO" smtClean="0"/>
              <a:t>11/07/2018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F72D2-3AA1-4BC9-8799-4F4991C5B4D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5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30966-237A-3544-A028-B4DE055563E6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48A9E-9B5A-D44B-BAB7-6241E8568999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44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5" name="Rectángulo 4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6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imagen 7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53800" cy="6858000"/>
          </a:xfrm>
        </p:spPr>
        <p:txBody>
          <a:bodyPr anchor="t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Fotografías a pantalla completa con o sin frase </a:t>
            </a:r>
            <a:r>
              <a:rPr lang="es-ES_tradnl" smtClean="0"/>
              <a:t>de apoyo.</a:t>
            </a:r>
            <a:endParaRPr lang="es-ES_tradnl" dirty="0"/>
          </a:p>
        </p:txBody>
      </p:sp>
      <p:sp>
        <p:nvSpPr>
          <p:cNvPr id="9" name="Título 8"/>
          <p:cNvSpPr>
            <a:spLocks noGrp="1"/>
          </p:cNvSpPr>
          <p:nvPr>
            <p:ph type="title" hasCustomPrompt="1"/>
          </p:nvPr>
        </p:nvSpPr>
        <p:spPr>
          <a:xfrm>
            <a:off x="938560" y="959006"/>
            <a:ext cx="5573751" cy="3173800"/>
          </a:xfrm>
        </p:spPr>
        <p:txBody>
          <a:bodyPr/>
          <a:lstStyle>
            <a:lvl1pPr>
              <a:defRPr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Texto de apoyo o frase que acompañe la diapositiva si </a:t>
            </a:r>
            <a:r>
              <a:rPr lang="es-ES_tradnl" smtClean="0"/>
              <a:t>es necesario.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6" name="Rectángulo 5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73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2066694" y="1373389"/>
            <a:ext cx="9039922" cy="4289640"/>
          </a:xfrm>
        </p:spPr>
        <p:txBody>
          <a:bodyPr>
            <a:noAutofit/>
          </a:bodyPr>
          <a:lstStyle>
            <a:lvl1pPr>
              <a:defRPr sz="7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Alguna frase que quieras resaltar en </a:t>
            </a:r>
            <a:r>
              <a:rPr lang="es-ES_tradnl" smtClean="0"/>
              <a:t>tu presentación aquí.</a:t>
            </a:r>
            <a:endParaRPr lang="es-ES_tradnl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5405793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" y="5538840"/>
            <a:ext cx="1407912" cy="140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584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444503" y="640753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698743" y="4868729"/>
            <a:ext cx="2553630" cy="1074128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2" name="Imagen 6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" y="5009957"/>
            <a:ext cx="1761495" cy="1761491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2578493" y="1055722"/>
            <a:ext cx="395012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Gracias</a:t>
            </a:r>
            <a:endParaRPr lang="es-ES_tradnl" sz="80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CuadroTexto 9"/>
          <p:cNvSpPr txBox="1"/>
          <p:nvPr userDrawn="1"/>
        </p:nvSpPr>
        <p:spPr>
          <a:xfrm>
            <a:off x="2687903" y="2610090"/>
            <a:ext cx="48280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1400" b="1" dirty="0" smtClean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Función </a:t>
            </a: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Pública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Carrera 6 No 12-62, Bogotá, D.C., Colombia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Conmutador: 7395656 Fax: 7395657</a:t>
            </a: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Web: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www.funcionpublica.gov.co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e-mail: </a:t>
            </a:r>
            <a:r>
              <a:rPr lang="es-ES_tradnl" sz="1400" b="1" dirty="0" err="1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eva@funcionpublica.gov.co</a:t>
            </a: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Línea gratuita de atención al usuario: 018000 917770</a:t>
            </a:r>
          </a:p>
          <a:p>
            <a:pPr>
              <a:lnSpc>
                <a:spcPct val="150000"/>
              </a:lnSpc>
            </a:pPr>
            <a:endParaRPr lang="es-ES_tradnl" sz="1400" b="1" dirty="0">
              <a:solidFill>
                <a:srgbClr val="333733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s-ES_tradnl" sz="1400" b="1" dirty="0">
                <a:solidFill>
                  <a:srgbClr val="333733"/>
                </a:solidFill>
                <a:latin typeface="Arial" charset="0"/>
                <a:ea typeface="Arial" charset="0"/>
                <a:cs typeface="Arial" charset="0"/>
              </a:rPr>
              <a:t>Bogotá, D.C., Colombia.</a:t>
            </a:r>
          </a:p>
        </p:txBody>
      </p:sp>
      <p:pic>
        <p:nvPicPr>
          <p:cNvPr id="14" name="Imagen 7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1859031" y="5880745"/>
            <a:ext cx="2199627" cy="743037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58" y="5941449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706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-1243"/>
          <a:stretch/>
        </p:blipFill>
        <p:spPr>
          <a:xfrm>
            <a:off x="0" y="0"/>
            <a:ext cx="4175760" cy="42570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631729" y="1457566"/>
            <a:ext cx="7182196" cy="3314081"/>
          </a:xfrm>
        </p:spPr>
        <p:txBody>
          <a:bodyPr>
            <a:noAutofit/>
          </a:bodyPr>
          <a:lstStyle>
            <a:lvl1pPr>
              <a:defRPr sz="8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tu presentación aquí.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2631729" y="4902220"/>
            <a:ext cx="7182196" cy="888980"/>
          </a:xfrm>
        </p:spPr>
        <p:txBody>
          <a:bodyPr/>
          <a:lstStyle>
            <a:lvl1pPr marL="0" indent="0">
              <a:buNone/>
              <a:defRPr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Texto descriptivo aquí si lo hay o nombre de la dirección o dependencia</a:t>
            </a:r>
          </a:p>
        </p:txBody>
      </p:sp>
      <p:sp>
        <p:nvSpPr>
          <p:cNvPr id="13" name="CuadroTexto 12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33"/>
          <a:stretch/>
        </p:blipFill>
        <p:spPr>
          <a:xfrm>
            <a:off x="6445529" y="5890703"/>
            <a:ext cx="2199627" cy="743037"/>
          </a:xfrm>
          <a:prstGeom prst="rect">
            <a:avLst/>
          </a:prstGeom>
        </p:spPr>
      </p:pic>
      <p:pic>
        <p:nvPicPr>
          <p:cNvPr id="7" name="Imagen 1" descr="logo_60_anos_60_anos_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8" y="1"/>
            <a:ext cx="2340864" cy="2340864"/>
          </a:xfrm>
          <a:prstGeom prst="rect">
            <a:avLst/>
          </a:prstGeom>
        </p:spPr>
      </p:pic>
      <p:sp>
        <p:nvSpPr>
          <p:cNvPr id="9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2631729" y="5913120"/>
            <a:ext cx="1318479" cy="541810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>
              <a:buNone/>
              <a:defRPr/>
            </a:lvl2pPr>
          </a:lstStyle>
          <a:p>
            <a:pPr lvl="0"/>
            <a:r>
              <a:rPr lang="es-ES_tradnl" dirty="0" smtClean="0"/>
              <a:t>Fecha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5156" y="5978025"/>
            <a:ext cx="3546844" cy="645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977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 o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texto 9"/>
          <p:cNvSpPr>
            <a:spLocks noGrp="1"/>
          </p:cNvSpPr>
          <p:nvPr>
            <p:ph type="body" sz="quarter" idx="10" hasCustomPrompt="1"/>
          </p:nvPr>
        </p:nvSpPr>
        <p:spPr>
          <a:xfrm>
            <a:off x="1297236" y="2154773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1.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1" name="Marcador de texto 9"/>
          <p:cNvSpPr>
            <a:spLocks noGrp="1"/>
          </p:cNvSpPr>
          <p:nvPr>
            <p:ph type="body" sz="quarter" idx="11" hasCustomPrompt="1"/>
          </p:nvPr>
        </p:nvSpPr>
        <p:spPr>
          <a:xfrm>
            <a:off x="1297236" y="4183079"/>
            <a:ext cx="4388676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2.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2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6949440" y="2154773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3.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3" name="Marcador de tex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949440" y="4183079"/>
            <a:ext cx="4404360" cy="1536700"/>
          </a:xfrm>
        </p:spPr>
        <p:txBody>
          <a:bodyPr>
            <a:normAutofit/>
          </a:bodyPr>
          <a:lstStyle>
            <a:lvl1pPr marL="0" indent="0">
              <a:buNone/>
              <a:defRPr sz="3200" b="1" i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4. </a:t>
            </a:r>
            <a:r>
              <a:rPr lang="es-ES_tradnl" dirty="0" err="1" smtClean="0"/>
              <a:t>Items</a:t>
            </a:r>
            <a:r>
              <a:rPr lang="es-ES_tradnl" dirty="0" smtClean="0"/>
              <a:t> del índice aquí.</a:t>
            </a:r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838200" y="412232"/>
            <a:ext cx="10346473" cy="1325563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Tu índice </a:t>
            </a:r>
            <a:r>
              <a:rPr lang="es-ES_tradnl" smtClean="0"/>
              <a:t>o agenda</a:t>
            </a:r>
            <a:endParaRPr lang="es-ES_tradnl" dirty="0"/>
          </a:p>
        </p:txBody>
      </p:sp>
      <p:sp>
        <p:nvSpPr>
          <p:cNvPr id="17" name="CuadroTexto 1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5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6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38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6000"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Tu título aquí.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anchor="ctr"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Tu ícono aquí.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0" hasCustomPrompt="1"/>
          </p:nvPr>
        </p:nvSpPr>
        <p:spPr>
          <a:xfrm>
            <a:off x="6234545" y="1825625"/>
            <a:ext cx="5119255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s-ES_tradnl" dirty="0" smtClean="0"/>
              <a:t>Tu texto aquí.</a:t>
            </a:r>
          </a:p>
        </p:txBody>
      </p:sp>
      <p:sp>
        <p:nvSpPr>
          <p:cNvPr id="15" name="CuadroTexto 14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21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mbre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1799064" y="2352908"/>
            <a:ext cx="9039922" cy="1765882"/>
          </a:xfrm>
        </p:spPr>
        <p:txBody>
          <a:bodyPr>
            <a:noAutofit/>
          </a:bodyPr>
          <a:lstStyle>
            <a:lvl1pPr>
              <a:defRPr sz="60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El título de la sección de tu presentación aquí.</a:t>
            </a:r>
            <a:endParaRPr lang="es-ES_tradnl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8285356" y="4719511"/>
            <a:ext cx="2553630" cy="1074128"/>
          </a:xfrm>
          <a:prstGeom prst="rect">
            <a:avLst/>
          </a:prstGeom>
        </p:spPr>
      </p:pic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1060704" y="924561"/>
            <a:ext cx="2466799" cy="1037604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9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21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con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11" name="CuadroTexto 10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838200" y="387428"/>
            <a:ext cx="10335322" cy="1325563"/>
          </a:xfrm>
        </p:spPr>
        <p:txBody>
          <a:bodyPr/>
          <a:lstStyle>
            <a:lvl1pPr>
              <a:defRPr b="1" i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smtClean="0"/>
              <a:t>Título </a:t>
            </a:r>
            <a:r>
              <a:rPr lang="es-ES_tradnl" dirty="0" smtClean="0"/>
              <a:t>de </a:t>
            </a:r>
            <a:r>
              <a:rPr lang="es-ES_tradnl" smtClean="0"/>
              <a:t>tu dispositiva</a:t>
            </a:r>
            <a:endParaRPr lang="es-ES_tradnl" dirty="0"/>
          </a:p>
        </p:txBody>
      </p:sp>
      <p:sp>
        <p:nvSpPr>
          <p:cNvPr id="14" name="Marcador de imagen 13"/>
          <p:cNvSpPr>
            <a:spLocks noGrp="1"/>
          </p:cNvSpPr>
          <p:nvPr>
            <p:ph type="pic" sz="quarter" idx="10" hasCustomPrompt="1"/>
          </p:nvPr>
        </p:nvSpPr>
        <p:spPr>
          <a:xfrm>
            <a:off x="85914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5" name="Marcador de imagen 13"/>
          <p:cNvSpPr>
            <a:spLocks noGrp="1"/>
          </p:cNvSpPr>
          <p:nvPr>
            <p:ph type="pic" sz="quarter" idx="11" hasCustomPrompt="1"/>
          </p:nvPr>
        </p:nvSpPr>
        <p:spPr>
          <a:xfrm>
            <a:off x="3546592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6" name="Marcador de imagen 13"/>
          <p:cNvSpPr>
            <a:spLocks noGrp="1"/>
          </p:cNvSpPr>
          <p:nvPr>
            <p:ph type="pic" sz="quarter" idx="12" hasCustomPrompt="1"/>
          </p:nvPr>
        </p:nvSpPr>
        <p:spPr>
          <a:xfrm>
            <a:off x="6234035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7" name="Marcador de imagen 13"/>
          <p:cNvSpPr>
            <a:spLocks noGrp="1"/>
          </p:cNvSpPr>
          <p:nvPr>
            <p:ph type="pic" sz="quarter" idx="13" hasCustomPrompt="1"/>
          </p:nvPr>
        </p:nvSpPr>
        <p:spPr>
          <a:xfrm>
            <a:off x="8782559" y="1839455"/>
            <a:ext cx="2229741" cy="2046288"/>
          </a:xfrm>
        </p:spPr>
        <p:txBody>
          <a:bodyPr>
            <a:normAutofit/>
          </a:bodyPr>
          <a:lstStyle>
            <a:lvl1pPr>
              <a:defRPr sz="2400"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Un ícono aquí.</a:t>
            </a:r>
            <a:endParaRPr lang="es-ES_tradnl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22" name="Marcador de texto 18"/>
          <p:cNvSpPr>
            <a:spLocks noGrp="1"/>
          </p:cNvSpPr>
          <p:nvPr>
            <p:ph type="body" sz="quarter" idx="16" hasCustomPrompt="1"/>
          </p:nvPr>
        </p:nvSpPr>
        <p:spPr>
          <a:xfrm>
            <a:off x="3546592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3" name="Marcador de texto 20"/>
          <p:cNvSpPr>
            <a:spLocks noGrp="1"/>
          </p:cNvSpPr>
          <p:nvPr>
            <p:ph type="body" sz="quarter" idx="17" hasCustomPrompt="1"/>
          </p:nvPr>
        </p:nvSpPr>
        <p:spPr>
          <a:xfrm>
            <a:off x="3546592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4" name="Marcador de texto 18"/>
          <p:cNvSpPr>
            <a:spLocks noGrp="1"/>
          </p:cNvSpPr>
          <p:nvPr>
            <p:ph type="body" sz="quarter" idx="18" hasCustomPrompt="1"/>
          </p:nvPr>
        </p:nvSpPr>
        <p:spPr>
          <a:xfrm>
            <a:off x="6212701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5" name="Marcador de texto 20"/>
          <p:cNvSpPr>
            <a:spLocks noGrp="1"/>
          </p:cNvSpPr>
          <p:nvPr>
            <p:ph type="body" sz="quarter" idx="19" hasCustomPrompt="1"/>
          </p:nvPr>
        </p:nvSpPr>
        <p:spPr>
          <a:xfrm>
            <a:off x="6212701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26" name="Marcador de texto 18"/>
          <p:cNvSpPr>
            <a:spLocks noGrp="1"/>
          </p:cNvSpPr>
          <p:nvPr>
            <p:ph type="body" sz="quarter" idx="20" hasCustomPrompt="1"/>
          </p:nvPr>
        </p:nvSpPr>
        <p:spPr>
          <a:xfrm>
            <a:off x="8782559" y="4145598"/>
            <a:ext cx="2251075" cy="435323"/>
          </a:xfrm>
        </p:spPr>
        <p:txBody>
          <a:bodyPr>
            <a:normAutofit/>
          </a:bodyPr>
          <a:lstStyle>
            <a:lvl1pPr marL="0" indent="0">
              <a:buNone/>
              <a:defRPr sz="2400" b="1" i="0" baseline="0">
                <a:solidFill>
                  <a:srgbClr val="EB903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Nombre </a:t>
            </a:r>
            <a:r>
              <a:rPr lang="es-ES_tradnl" dirty="0" err="1" smtClean="0"/>
              <a:t>item</a:t>
            </a:r>
            <a:endParaRPr lang="es-ES_tradnl" dirty="0"/>
          </a:p>
        </p:txBody>
      </p:sp>
      <p:sp>
        <p:nvSpPr>
          <p:cNvPr id="27" name="Marcador de texto 20"/>
          <p:cNvSpPr>
            <a:spLocks noGrp="1"/>
          </p:cNvSpPr>
          <p:nvPr>
            <p:ph type="body" sz="quarter" idx="21" hasCustomPrompt="1"/>
          </p:nvPr>
        </p:nvSpPr>
        <p:spPr>
          <a:xfrm>
            <a:off x="8782559" y="4761649"/>
            <a:ext cx="2251075" cy="1427163"/>
          </a:xfr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</a:t>
            </a:r>
            <a:r>
              <a:rPr lang="es-ES_tradnl" smtClean="0"/>
              <a:t>texto complementario aquí.</a:t>
            </a:r>
            <a:endParaRPr lang="es-ES_tradnl" dirty="0"/>
          </a:p>
        </p:txBody>
      </p:sp>
      <p:sp>
        <p:nvSpPr>
          <p:cNvPr id="18" name="Rectángulo 1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0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44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se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6022848" y="0"/>
            <a:ext cx="5422900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7" name="CuadroTexto 6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title" hasCustomPrompt="1"/>
          </p:nvPr>
        </p:nvSpPr>
        <p:spPr>
          <a:xfrm>
            <a:off x="715536" y="287067"/>
            <a:ext cx="4770863" cy="5957616"/>
          </a:xfrm>
        </p:spPr>
        <p:txBody>
          <a:bodyPr>
            <a:noAutofit/>
          </a:bodyPr>
          <a:lstStyle>
            <a:lvl1pPr>
              <a:defRPr sz="44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Este espacio es para una frase, </a:t>
            </a:r>
            <a:r>
              <a:rPr lang="es-ES_tradnl" smtClean="0"/>
              <a:t>un texto importante,</a:t>
            </a:r>
            <a:br>
              <a:rPr lang="es-ES_tradnl" smtClean="0"/>
            </a:br>
            <a:r>
              <a:rPr lang="es-ES_tradnl" smtClean="0"/>
              <a:t>una </a:t>
            </a:r>
            <a:r>
              <a:rPr lang="es-ES_tradnl" dirty="0" smtClean="0"/>
              <a:t>cifra que quieras resaltar en tu presentación.</a:t>
            </a:r>
            <a:endParaRPr lang="es-ES_tradnl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60097" r="27535" b="17335"/>
          <a:stretch/>
        </p:blipFill>
        <p:spPr>
          <a:xfrm>
            <a:off x="0" y="1"/>
            <a:ext cx="1728439" cy="727029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370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fotografí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imagen 9"/>
          <p:cNvSpPr>
            <a:spLocks noGrp="1"/>
          </p:cNvSpPr>
          <p:nvPr>
            <p:ph type="pic" sz="quarter" idx="10" hasCustomPrompt="1"/>
          </p:nvPr>
        </p:nvSpPr>
        <p:spPr>
          <a:xfrm>
            <a:off x="5835954" y="0"/>
            <a:ext cx="559760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6" name="CuadroTexto 5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Marcador de imagen 9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0"/>
            <a:ext cx="5711392" cy="6858000"/>
          </a:xfrm>
        </p:spPr>
        <p:txBody>
          <a:bodyPr anchor="ctr"/>
          <a:lstStyle>
            <a:lvl1pPr marL="0" indent="0" algn="ctr">
              <a:buNone/>
              <a:defRPr b="0" i="0" baseline="0">
                <a:solidFill>
                  <a:schemeClr val="bg1">
                    <a:lumMod val="6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_tradnl" dirty="0" smtClean="0"/>
              <a:t>Una fotografía que</a:t>
            </a:r>
          </a:p>
          <a:p>
            <a:r>
              <a:rPr lang="es-ES_tradnl" dirty="0" smtClean="0"/>
              <a:t>apoye el texto aquí.</a:t>
            </a:r>
            <a:endParaRPr lang="es-ES_tradnl" dirty="0"/>
          </a:p>
        </p:txBody>
      </p:sp>
      <p:sp>
        <p:nvSpPr>
          <p:cNvPr id="9" name="Marcador de texto 20"/>
          <p:cNvSpPr>
            <a:spLocks noGrp="1"/>
          </p:cNvSpPr>
          <p:nvPr>
            <p:ph type="body" sz="quarter" idx="15" hasCustomPrompt="1"/>
          </p:nvPr>
        </p:nvSpPr>
        <p:spPr>
          <a:xfrm>
            <a:off x="758999" y="504419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10" name="Marcador de texto 20"/>
          <p:cNvSpPr>
            <a:spLocks noGrp="1"/>
          </p:cNvSpPr>
          <p:nvPr>
            <p:ph type="body" sz="quarter" idx="16" hasCustomPrompt="1"/>
          </p:nvPr>
        </p:nvSpPr>
        <p:spPr>
          <a:xfrm>
            <a:off x="6613388" y="504418"/>
            <a:ext cx="3557774" cy="1999488"/>
          </a:xfrm>
        </p:spPr>
        <p:txBody>
          <a:bodyPr>
            <a:noAutofit/>
          </a:bodyPr>
          <a:lstStyle>
            <a:lvl1pPr marL="0" indent="0">
              <a:buNone/>
              <a:defRPr sz="3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_tradnl" dirty="0" smtClean="0"/>
              <a:t>Descripción o texto complementario aquí.</a:t>
            </a:r>
            <a:endParaRPr lang="es-ES_tradnl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1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715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594624"/>
          </a:xfrm>
        </p:spPr>
        <p:txBody>
          <a:bodyPr anchor="b">
            <a:normAutofit/>
          </a:bodyPr>
          <a:lstStyle>
            <a:lvl1pPr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s-ES" dirty="0" smtClean="0"/>
              <a:t>Título de tu diapositiva aquí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286000"/>
            <a:ext cx="3932237" cy="4114800"/>
          </a:xfrm>
        </p:spPr>
        <p:txBody>
          <a:bodyPr/>
          <a:lstStyle>
            <a:lvl1pPr marL="0" indent="0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 smtClean="0"/>
              <a:t>Texto descriptivo o complementario aquí.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3" hasCustomPrompt="1"/>
          </p:nvPr>
        </p:nvSpPr>
        <p:spPr>
          <a:xfrm>
            <a:off x="5196469" y="457200"/>
            <a:ext cx="6157331" cy="5943600"/>
          </a:xfrm>
        </p:spPr>
        <p:txBody>
          <a:bodyPr/>
          <a:lstStyle>
            <a:lvl1pPr algn="ctr">
              <a:defRPr baseline="0">
                <a:solidFill>
                  <a:schemeClr val="bg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s-ES_tradnl" dirty="0" smtClean="0"/>
              <a:t>Gráficas de datos aquí.</a:t>
            </a:r>
            <a:endParaRPr lang="es-ES_tradnl" dirty="0"/>
          </a:p>
        </p:txBody>
      </p:sp>
      <p:sp>
        <p:nvSpPr>
          <p:cNvPr id="10" name="CuadroTexto 9"/>
          <p:cNvSpPr txBox="1"/>
          <p:nvPr userDrawn="1"/>
        </p:nvSpPr>
        <p:spPr>
          <a:xfrm rot="16200000">
            <a:off x="10911436" y="3321278"/>
            <a:ext cx="18501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- FUNCI</a:t>
            </a:r>
            <a:r>
              <a:rPr lang="es-ES" sz="800" b="0" spc="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ÓN PÚBLICA -</a:t>
            </a:r>
            <a:endParaRPr lang="es-ES_tradnl" sz="800" b="0" spc="300" dirty="0">
              <a:solidFill>
                <a:schemeClr val="tx1">
                  <a:lumMod val="75000"/>
                  <a:lumOff val="2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7" name="Rectángulo 6"/>
          <p:cNvSpPr/>
          <p:nvPr userDrawn="1"/>
        </p:nvSpPr>
        <p:spPr>
          <a:xfrm>
            <a:off x="11653324" y="0"/>
            <a:ext cx="538676" cy="802640"/>
          </a:xfrm>
          <a:prstGeom prst="rect">
            <a:avLst/>
          </a:prstGeom>
          <a:solidFill>
            <a:srgbClr val="B06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1" descr="logo_60_anos_60_anos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329" y="5943601"/>
            <a:ext cx="914399" cy="914399"/>
          </a:xfrm>
          <a:prstGeom prst="rect">
            <a:avLst/>
          </a:prstGeom>
        </p:spPr>
      </p:pic>
      <p:pic>
        <p:nvPicPr>
          <p:cNvPr id="11" name="Imagen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" r="2345" b="91470"/>
          <a:stretch/>
        </p:blipFill>
        <p:spPr>
          <a:xfrm>
            <a:off x="-182880" y="9896"/>
            <a:ext cx="417576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1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4693-B692-1149-A585-2A958D2C3E71}" type="datetimeFigureOut">
              <a:rPr lang="es-ES_tradnl" smtClean="0"/>
              <a:t>11/07/2018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FEA24-FF3B-6F48-8FAB-35ED59382B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78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61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06598" y="1457566"/>
            <a:ext cx="7740078" cy="3314081"/>
          </a:xfrm>
        </p:spPr>
        <p:txBody>
          <a:bodyPr/>
          <a:lstStyle/>
          <a:p>
            <a:r>
              <a:rPr lang="es-CO" sz="7200" dirty="0" smtClean="0"/>
              <a:t>Plan de Acción vigencia 2017</a:t>
            </a:r>
            <a:endParaRPr lang="es-CO" sz="7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3106598" y="4550327"/>
            <a:ext cx="8864532" cy="631825"/>
          </a:xfrm>
        </p:spPr>
        <p:txBody>
          <a:bodyPr>
            <a:noAutofit/>
          </a:bodyPr>
          <a:lstStyle/>
          <a:p>
            <a:r>
              <a:rPr lang="es-CO" sz="4000" b="1" dirty="0" smtClean="0"/>
              <a:t>Seguimiento </a:t>
            </a:r>
            <a:r>
              <a:rPr lang="es-CO" sz="4000" b="1" smtClean="0"/>
              <a:t>30 junio </a:t>
            </a:r>
            <a:r>
              <a:rPr lang="es-CO" sz="4000" b="1" dirty="0" smtClean="0"/>
              <a:t>2017</a:t>
            </a:r>
            <a:endParaRPr lang="es-CO" sz="4000" b="1" dirty="0"/>
          </a:p>
        </p:txBody>
      </p:sp>
    </p:spTree>
    <p:extLst>
      <p:ext uri="{BB962C8B-B14F-4D97-AF65-F5344CB8AC3E}">
        <p14:creationId xmlns:p14="http://schemas.microsoft.com/office/powerpoint/2010/main" val="18498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2"/>
                </a:solidFill>
              </a:rPr>
              <a:t>Plan Acción (PAA) 2017</a:t>
            </a:r>
            <a:endParaRPr lang="es-ES_tradnl" dirty="0">
              <a:solidFill>
                <a:schemeClr val="accent2"/>
              </a:solidFill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6438900" y="2420298"/>
            <a:ext cx="4673600" cy="2564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PAA </a:t>
            </a:r>
            <a:r>
              <a:rPr lang="es-CO" sz="1600" dirty="0"/>
              <a:t>2017 de la Función Pública es el </a:t>
            </a:r>
            <a:r>
              <a:rPr lang="es-CO" sz="1600" dirty="0" smtClean="0"/>
              <a:t>mecanismo articulador </a:t>
            </a:r>
            <a:r>
              <a:rPr lang="es-CO" sz="1600" dirty="0"/>
              <a:t>que incorpora las políticas, estrategias y acuerdos del </a:t>
            </a:r>
            <a:r>
              <a:rPr lang="es-CO" sz="1600" dirty="0" smtClean="0"/>
              <a:t>gobierno. </a:t>
            </a:r>
          </a:p>
          <a:p>
            <a:pPr algn="just"/>
            <a:endParaRPr lang="es-CO" sz="1600" dirty="0" smtClean="0"/>
          </a:p>
          <a:p>
            <a:pPr algn="just"/>
            <a:r>
              <a:rPr lang="es-CO" sz="1600" dirty="0" smtClean="0"/>
              <a:t>Vale </a:t>
            </a:r>
            <a:r>
              <a:rPr lang="es-CO" sz="1600" dirty="0"/>
              <a:t>la pena resaltar que </a:t>
            </a:r>
            <a:r>
              <a:rPr lang="es-CO" sz="1600" dirty="0" smtClean="0"/>
              <a:t>el PAA 2017 </a:t>
            </a:r>
            <a:r>
              <a:rPr lang="es-CO" sz="1600" dirty="0"/>
              <a:t>permite dar cumplimiento al objeto misional de la entidad, tomando </a:t>
            </a:r>
            <a:r>
              <a:rPr lang="es-CO" sz="1600" dirty="0" smtClean="0"/>
              <a:t>en consideración </a:t>
            </a:r>
            <a:r>
              <a:rPr lang="es-CO" sz="1600" dirty="0"/>
              <a:t>las competencias propias de Función Pública, el marco fiscal de mediano plazo </a:t>
            </a:r>
            <a:r>
              <a:rPr lang="es-CO" sz="1600" dirty="0" smtClean="0"/>
              <a:t>y los </a:t>
            </a:r>
            <a:r>
              <a:rPr lang="es-CO" sz="1600" dirty="0"/>
              <a:t>resultados de la planeación de la vigencia anterior.</a:t>
            </a:r>
          </a:p>
        </p:txBody>
      </p:sp>
      <p:pic>
        <p:nvPicPr>
          <p:cNvPr id="2052" name="Picture 4" descr="D:\jjimenezc\Descargas\37310671675_5b4e775687_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3987800"/>
            <a:ext cx="4880906" cy="252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jjimenezc\Descargas\25447694988_9634fdec57_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94" y="1958006"/>
            <a:ext cx="2440453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D:\jjimenezc\Descargas\35867619175_61012fffd5_m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5"/>
          <a:stretch/>
        </p:blipFill>
        <p:spPr bwMode="auto">
          <a:xfrm>
            <a:off x="2882900" y="1958006"/>
            <a:ext cx="2565400" cy="202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4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5"/>
          <p:cNvSpPr txBox="1">
            <a:spLocks noChangeArrowheads="1"/>
          </p:cNvSpPr>
          <p:nvPr/>
        </p:nvSpPr>
        <p:spPr bwMode="auto">
          <a:xfrm>
            <a:off x="422655" y="434976"/>
            <a:ext cx="11464547" cy="54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s-CO" sz="3200" b="1" dirty="0">
                <a:solidFill>
                  <a:schemeClr val="accent2"/>
                </a:solidFill>
              </a:rPr>
              <a:t>Cumplimiento </a:t>
            </a:r>
            <a:r>
              <a:rPr lang="es-CO" sz="3200" b="1" dirty="0" smtClean="0">
                <a:solidFill>
                  <a:schemeClr val="accent2"/>
                </a:solidFill>
              </a:rPr>
              <a:t>Plan </a:t>
            </a:r>
            <a:r>
              <a:rPr lang="es-CO" sz="3200" b="1" dirty="0" smtClean="0">
                <a:solidFill>
                  <a:schemeClr val="accent2"/>
                </a:solidFill>
              </a:rPr>
              <a:t>de </a:t>
            </a:r>
            <a:r>
              <a:rPr lang="es-CO" sz="3200" b="1" dirty="0" smtClean="0">
                <a:solidFill>
                  <a:schemeClr val="accent2"/>
                </a:solidFill>
              </a:rPr>
              <a:t>Acción II Trimestre de 2017*</a:t>
            </a:r>
            <a:endParaRPr lang="es-CO" sz="3200" b="1" dirty="0">
              <a:solidFill>
                <a:schemeClr val="accent2"/>
              </a:solidFill>
            </a:endParaRPr>
          </a:p>
        </p:txBody>
      </p: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82195" y="6661953"/>
            <a:ext cx="5543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lnSpc>
                <a:spcPct val="100000"/>
              </a:lnSpc>
              <a:buNone/>
            </a:pPr>
            <a:r>
              <a:rPr lang="es-CO" sz="700" b="1" dirty="0" smtClean="0">
                <a:solidFill>
                  <a:srgbClr val="767171"/>
                </a:solidFill>
              </a:rPr>
              <a:t>* El Plan Anual de Accion contempla los productos de la Gran </a:t>
            </a:r>
            <a:r>
              <a:rPr lang="es-CO" sz="700" b="1" dirty="0">
                <a:solidFill>
                  <a:srgbClr val="767171"/>
                </a:solidFill>
              </a:rPr>
              <a:t>A</a:t>
            </a:r>
            <a:r>
              <a:rPr lang="es-CO" sz="700" b="1" dirty="0" smtClean="0">
                <a:solidFill>
                  <a:srgbClr val="767171"/>
                </a:solidFill>
              </a:rPr>
              <a:t>puesta, el Plan Anticorrupción y los Transversales.		</a:t>
            </a:r>
          </a:p>
        </p:txBody>
      </p:sp>
      <p:sp>
        <p:nvSpPr>
          <p:cNvPr id="9" name="7 Marcador de texto"/>
          <p:cNvSpPr>
            <a:spLocks noGrp="1"/>
          </p:cNvSpPr>
          <p:nvPr>
            <p:ph type="body" sz="quarter" idx="10"/>
          </p:nvPr>
        </p:nvSpPr>
        <p:spPr>
          <a:xfrm>
            <a:off x="422655" y="1486967"/>
            <a:ext cx="39052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 smtClean="0"/>
              <a:t>El PAA </a:t>
            </a:r>
            <a:r>
              <a:rPr lang="es-CO" sz="1600" dirty="0"/>
              <a:t>2017 </a:t>
            </a:r>
            <a:r>
              <a:rPr lang="es-CO" sz="1600" dirty="0" smtClean="0"/>
              <a:t>para </a:t>
            </a:r>
            <a:r>
              <a:rPr lang="es-CO" sz="1600" smtClean="0"/>
              <a:t>el </a:t>
            </a:r>
            <a:r>
              <a:rPr lang="es-CO" sz="1600" smtClean="0"/>
              <a:t>segundo </a:t>
            </a:r>
            <a:r>
              <a:rPr lang="es-CO" sz="1600" dirty="0" smtClean="0"/>
              <a:t>trimestre tenía programados 42 productos de los cuales se cumplieron 37 lo que representa un cumplimiento del 88% frente a lo programado.</a:t>
            </a:r>
            <a:endParaRPr lang="es-CO" sz="1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44" t="13426" b="62037"/>
          <a:stretch/>
        </p:blipFill>
        <p:spPr bwMode="auto">
          <a:xfrm>
            <a:off x="9601200" y="2660650"/>
            <a:ext cx="1587500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00"/>
          <a:stretch/>
        </p:blipFill>
        <p:spPr bwMode="auto">
          <a:xfrm>
            <a:off x="2692400" y="2937832"/>
            <a:ext cx="6527800" cy="3323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73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1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142</Words>
  <Application>Microsoft Office PowerPoint</Application>
  <PresentationFormat>Personalizado</PresentationFormat>
  <Paragraphs>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Plan de Acción vigencia 2017</vt:lpstr>
      <vt:lpstr>Plan Acción (PAA) 2017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Junca</dc:creator>
  <cp:lastModifiedBy>Johanna Jimenez Correa</cp:lastModifiedBy>
  <cp:revision>88</cp:revision>
  <dcterms:created xsi:type="dcterms:W3CDTF">2017-08-17T22:52:59Z</dcterms:created>
  <dcterms:modified xsi:type="dcterms:W3CDTF">2018-07-11T21:23:15Z</dcterms:modified>
</cp:coreProperties>
</file>