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1" r:id="rId2"/>
    <p:sldId id="302" r:id="rId3"/>
    <p:sldId id="305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73D"/>
    <a:srgbClr val="239DAD"/>
    <a:srgbClr val="EB903F"/>
    <a:srgbClr val="28A89C"/>
    <a:srgbClr val="88BCBB"/>
    <a:srgbClr val="CD523A"/>
    <a:srgbClr val="D36B39"/>
    <a:srgbClr val="1B87A8"/>
    <a:srgbClr val="333733"/>
    <a:srgbClr val="5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/>
    <p:restoredTop sz="94613"/>
  </p:normalViewPr>
  <p:slideViewPr>
    <p:cSldViewPr snapToGrid="0" snapToObjects="1" showGuides="1">
      <p:cViewPr varScale="1">
        <p:scale>
          <a:sx n="113" d="100"/>
          <a:sy n="113" d="100"/>
        </p:scale>
        <p:origin x="84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520F2-05F7-40F9-A044-81B2D47F505F}" type="datetimeFigureOut">
              <a:rPr lang="es-CO" smtClean="0"/>
              <a:t>30/04/2019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F72D2-3AA1-4BC9-8799-4F4991C5B4D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59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0966-237A-3544-A028-B4DE055563E6}" type="datetimeFigureOut">
              <a:rPr lang="es-ES_tradnl" smtClean="0"/>
              <a:t>30/04/2019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48A9E-9B5A-D44B-BAB7-6241E856899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4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imagen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1353800" cy="6858000"/>
          </a:xfrm>
        </p:spPr>
        <p:txBody>
          <a:bodyPr anchor="t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Fotografías a pantalla completa con o sin frase </a:t>
            </a:r>
            <a:r>
              <a:rPr lang="es-ES_tradnl" smtClean="0"/>
              <a:t>de apoyo.</a:t>
            </a:r>
            <a:endParaRPr lang="es-ES_tradnl" dirty="0"/>
          </a:p>
        </p:txBody>
      </p:sp>
      <p:sp>
        <p:nvSpPr>
          <p:cNvPr id="9" name="Título 8"/>
          <p:cNvSpPr>
            <a:spLocks noGrp="1"/>
          </p:cNvSpPr>
          <p:nvPr>
            <p:ph type="title" hasCustomPrompt="1"/>
          </p:nvPr>
        </p:nvSpPr>
        <p:spPr>
          <a:xfrm>
            <a:off x="938560" y="959006"/>
            <a:ext cx="5573751" cy="3173800"/>
          </a:xfrm>
        </p:spPr>
        <p:txBody>
          <a:bodyPr/>
          <a:lstStyle>
            <a:lvl1pPr>
              <a:defRPr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 de apoyo o frase que acompañe la diapositiva si </a:t>
            </a:r>
            <a:r>
              <a:rPr lang="es-ES_tradnl" smtClean="0"/>
              <a:t>es necesario.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6" name="Rectángulo 5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3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2066694" y="1373389"/>
            <a:ext cx="9039922" cy="4289640"/>
          </a:xfrm>
        </p:spPr>
        <p:txBody>
          <a:bodyPr>
            <a:noAutofit/>
          </a:bodyPr>
          <a:lstStyle>
            <a:lvl1pPr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Alguna frase que quieras resaltar en </a:t>
            </a:r>
            <a:r>
              <a:rPr lang="es-ES_tradnl" smtClean="0"/>
              <a:t>tu presentación aquí.</a:t>
            </a:r>
            <a:endParaRPr lang="es-ES_tradnl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5405793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" y="5538840"/>
            <a:ext cx="1407912" cy="140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8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444503" y="640753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698743" y="4868729"/>
            <a:ext cx="2553630" cy="1074128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2" name="Imagen 6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" y="5009957"/>
            <a:ext cx="1761495" cy="1761491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adroTexto 9"/>
          <p:cNvSpPr txBox="1"/>
          <p:nvPr userDrawn="1"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14" name="Imagen 7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1859031" y="5880745"/>
            <a:ext cx="2199627" cy="743037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658" y="5941449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70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present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-1243"/>
          <a:stretch/>
        </p:blipFill>
        <p:spPr>
          <a:xfrm>
            <a:off x="0" y="0"/>
            <a:ext cx="4175760" cy="42570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31729" y="1457566"/>
            <a:ext cx="7182196" cy="3314081"/>
          </a:xfrm>
        </p:spPr>
        <p:txBody>
          <a:bodyPr>
            <a:noAutofit/>
          </a:bodyPr>
          <a:lstStyle>
            <a:lvl1pPr>
              <a:defRPr sz="8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tu presentación aquí.</a:t>
            </a:r>
            <a:endParaRPr lang="es-ES_tradnl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2631729" y="4902220"/>
            <a:ext cx="7182196" cy="888980"/>
          </a:xfrm>
        </p:spPr>
        <p:txBody>
          <a:bodyPr/>
          <a:lstStyle>
            <a:lvl1pPr marL="0" indent="0">
              <a:buNone/>
              <a:defRPr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Texto descriptivo aquí si lo hay o nombre de la dirección o dependencia</a:t>
            </a:r>
          </a:p>
        </p:txBody>
      </p:sp>
      <p:sp>
        <p:nvSpPr>
          <p:cNvPr id="13" name="CuadroTexto 12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6445529" y="5890703"/>
            <a:ext cx="2199627" cy="743037"/>
          </a:xfrm>
          <a:prstGeom prst="rect">
            <a:avLst/>
          </a:prstGeom>
        </p:spPr>
      </p:pic>
      <p:pic>
        <p:nvPicPr>
          <p:cNvPr id="7" name="Imagen 1" descr="logo_60_anos_60_anos_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8" y="1"/>
            <a:ext cx="2340864" cy="2340864"/>
          </a:xfrm>
          <a:prstGeom prst="rect">
            <a:avLst/>
          </a:prstGeom>
        </p:spPr>
      </p:pic>
      <p:sp>
        <p:nvSpPr>
          <p:cNvPr id="9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2631729" y="5913120"/>
            <a:ext cx="1318479" cy="541810"/>
          </a:xfrm>
        </p:spPr>
        <p:txBody>
          <a:bodyPr/>
          <a:lstStyle>
            <a:lvl1pPr marL="0" indent="0">
              <a:buNone/>
              <a:defRPr>
                <a:solidFill>
                  <a:schemeClr val="accent5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>
              <a:buNone/>
              <a:defRPr/>
            </a:lvl2pPr>
          </a:lstStyle>
          <a:p>
            <a:pPr lvl="0"/>
            <a:r>
              <a:rPr lang="es-ES_tradnl" dirty="0" smtClean="0"/>
              <a:t>Fecha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156" y="5978025"/>
            <a:ext cx="3546844" cy="64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97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1297236" y="2154773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1.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1" hasCustomPrompt="1"/>
          </p:nvPr>
        </p:nvSpPr>
        <p:spPr>
          <a:xfrm>
            <a:off x="1297236" y="4183079"/>
            <a:ext cx="4388676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2.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6949440" y="2154773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3.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6949440" y="4183079"/>
            <a:ext cx="4404360" cy="1536700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4. </a:t>
            </a:r>
            <a:r>
              <a:rPr lang="es-ES_tradnl" dirty="0" err="1" smtClean="0"/>
              <a:t>Items</a:t>
            </a:r>
            <a:r>
              <a:rPr lang="es-ES_tradnl" dirty="0" smtClean="0"/>
              <a:t> del índice aquí.</a:t>
            </a:r>
          </a:p>
        </p:txBody>
      </p:sp>
      <p:sp>
        <p:nvSpPr>
          <p:cNvPr id="14" name="Título 13"/>
          <p:cNvSpPr>
            <a:spLocks noGrp="1"/>
          </p:cNvSpPr>
          <p:nvPr>
            <p:ph type="title" hasCustomPrompt="1"/>
          </p:nvPr>
        </p:nvSpPr>
        <p:spPr>
          <a:xfrm>
            <a:off x="838200" y="412232"/>
            <a:ext cx="10346473" cy="1325563"/>
          </a:xfrm>
        </p:spPr>
        <p:txBody>
          <a:bodyPr>
            <a:normAutofit/>
          </a:bodyPr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Tu índice </a:t>
            </a:r>
            <a:r>
              <a:rPr lang="es-ES_tradnl" smtClean="0"/>
              <a:t>o agenda</a:t>
            </a:r>
            <a:endParaRPr lang="es-ES_tradnl" dirty="0"/>
          </a:p>
        </p:txBody>
      </p:sp>
      <p:sp>
        <p:nvSpPr>
          <p:cNvPr id="17" name="CuadroTexto 1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5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6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33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Tu título aquí.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anchor="ctr"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Tu ícono aquí.</a:t>
            </a:r>
            <a:endParaRPr lang="es-ES_tradnl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6234545" y="1825625"/>
            <a:ext cx="5119255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s-ES_tradnl" dirty="0" smtClean="0"/>
              <a:t>Tu texto aquí.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19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bre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799064" y="2352908"/>
            <a:ext cx="9039922" cy="1765882"/>
          </a:xfrm>
        </p:spPr>
        <p:txBody>
          <a:bodyPr>
            <a:noAutofit/>
          </a:bodyPr>
          <a:lstStyle>
            <a:lvl1pPr>
              <a:defRPr sz="60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El título de la sección de tu presentación aquí.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8285356" y="4719511"/>
            <a:ext cx="2553630" cy="1074128"/>
          </a:xfrm>
          <a:prstGeom prst="rect">
            <a:avLst/>
          </a:prstGeom>
        </p:spPr>
      </p:pic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1060704" y="924561"/>
            <a:ext cx="2466799" cy="1037604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21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con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n 2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838200" y="387428"/>
            <a:ext cx="10335322" cy="1325563"/>
          </a:xfrm>
        </p:spPr>
        <p:txBody>
          <a:bodyPr/>
          <a:lstStyle>
            <a:lvl1pPr>
              <a:defRPr b="1" i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smtClean="0"/>
              <a:t>Título </a:t>
            </a:r>
            <a:r>
              <a:rPr lang="es-ES_tradnl" dirty="0" smtClean="0"/>
              <a:t>de </a:t>
            </a:r>
            <a:r>
              <a:rPr lang="es-ES_tradnl" smtClean="0"/>
              <a:t>tu dispositiva</a:t>
            </a:r>
            <a:endParaRPr lang="es-ES_tradnl" dirty="0"/>
          </a:p>
        </p:txBody>
      </p:sp>
      <p:sp>
        <p:nvSpPr>
          <p:cNvPr id="14" name="Marcador de imagen 13"/>
          <p:cNvSpPr>
            <a:spLocks noGrp="1"/>
          </p:cNvSpPr>
          <p:nvPr>
            <p:ph type="pic" sz="quarter" idx="10" hasCustomPrompt="1"/>
          </p:nvPr>
        </p:nvSpPr>
        <p:spPr>
          <a:xfrm>
            <a:off x="85914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5" name="Marcador de imagen 13"/>
          <p:cNvSpPr>
            <a:spLocks noGrp="1"/>
          </p:cNvSpPr>
          <p:nvPr>
            <p:ph type="pic" sz="quarter" idx="11" hasCustomPrompt="1"/>
          </p:nvPr>
        </p:nvSpPr>
        <p:spPr>
          <a:xfrm>
            <a:off x="3546592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6" name="Marcador de imagen 13"/>
          <p:cNvSpPr>
            <a:spLocks noGrp="1"/>
          </p:cNvSpPr>
          <p:nvPr>
            <p:ph type="pic" sz="quarter" idx="12" hasCustomPrompt="1"/>
          </p:nvPr>
        </p:nvSpPr>
        <p:spPr>
          <a:xfrm>
            <a:off x="6234035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7" name="Marcador de imagen 13"/>
          <p:cNvSpPr>
            <a:spLocks noGrp="1"/>
          </p:cNvSpPr>
          <p:nvPr>
            <p:ph type="pic" sz="quarter" idx="13" hasCustomPrompt="1"/>
          </p:nvPr>
        </p:nvSpPr>
        <p:spPr>
          <a:xfrm>
            <a:off x="8782559" y="1839455"/>
            <a:ext cx="2229741" cy="2046288"/>
          </a:xfrm>
        </p:spPr>
        <p:txBody>
          <a:bodyPr>
            <a:normAutofit/>
          </a:bodyPr>
          <a:lstStyle>
            <a:lvl1pPr>
              <a:defRPr sz="2400"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Un ícono aquí.</a:t>
            </a:r>
            <a:endParaRPr lang="es-ES_tradnl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22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3546592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3" name="Marcador de texto 20"/>
          <p:cNvSpPr>
            <a:spLocks noGrp="1"/>
          </p:cNvSpPr>
          <p:nvPr>
            <p:ph type="body" sz="quarter" idx="17" hasCustomPrompt="1"/>
          </p:nvPr>
        </p:nvSpPr>
        <p:spPr>
          <a:xfrm>
            <a:off x="3546592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4" name="Marcador de texto 18"/>
          <p:cNvSpPr>
            <a:spLocks noGrp="1"/>
          </p:cNvSpPr>
          <p:nvPr>
            <p:ph type="body" sz="quarter" idx="18" hasCustomPrompt="1"/>
          </p:nvPr>
        </p:nvSpPr>
        <p:spPr>
          <a:xfrm>
            <a:off x="6212701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5" name="Marcador de texto 20"/>
          <p:cNvSpPr>
            <a:spLocks noGrp="1"/>
          </p:cNvSpPr>
          <p:nvPr>
            <p:ph type="body" sz="quarter" idx="19" hasCustomPrompt="1"/>
          </p:nvPr>
        </p:nvSpPr>
        <p:spPr>
          <a:xfrm>
            <a:off x="6212701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26" name="Marcador de texto 18"/>
          <p:cNvSpPr>
            <a:spLocks noGrp="1"/>
          </p:cNvSpPr>
          <p:nvPr>
            <p:ph type="body" sz="quarter" idx="20" hasCustomPrompt="1"/>
          </p:nvPr>
        </p:nvSpPr>
        <p:spPr>
          <a:xfrm>
            <a:off x="8782559" y="4145598"/>
            <a:ext cx="2251075" cy="435323"/>
          </a:xfrm>
        </p:spPr>
        <p:txBody>
          <a:bodyPr>
            <a:normAutofit/>
          </a:bodyPr>
          <a:lstStyle>
            <a:lvl1pPr marL="0" indent="0">
              <a:buNone/>
              <a:defRPr sz="2400" b="1" i="0" baseline="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Nombre </a:t>
            </a:r>
            <a:r>
              <a:rPr lang="es-ES_tradnl" dirty="0" err="1" smtClean="0"/>
              <a:t>item</a:t>
            </a:r>
            <a:endParaRPr lang="es-ES_tradnl" dirty="0"/>
          </a:p>
        </p:txBody>
      </p:sp>
      <p:sp>
        <p:nvSpPr>
          <p:cNvPr id="27" name="Marcador de texto 20"/>
          <p:cNvSpPr>
            <a:spLocks noGrp="1"/>
          </p:cNvSpPr>
          <p:nvPr>
            <p:ph type="body" sz="quarter" idx="21" hasCustomPrompt="1"/>
          </p:nvPr>
        </p:nvSpPr>
        <p:spPr>
          <a:xfrm>
            <a:off x="8782559" y="4761649"/>
            <a:ext cx="2251075" cy="1427163"/>
          </a:xfrm>
        </p:spPr>
        <p:txBody>
          <a:bodyPr>
            <a:normAutofit/>
          </a:bodyPr>
          <a:lstStyle>
            <a:lvl1pPr marL="0" indent="0">
              <a:buNone/>
              <a:defRPr sz="16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</a:t>
            </a:r>
            <a:r>
              <a:rPr lang="es-ES_tradnl" smtClean="0"/>
              <a:t>texto complementario aquí.</a:t>
            </a:r>
            <a:endParaRPr lang="es-ES_tradnl" dirty="0"/>
          </a:p>
        </p:txBody>
      </p:sp>
      <p:sp>
        <p:nvSpPr>
          <p:cNvPr id="18" name="Rectángulo 1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0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4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 y fotografí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6022848" y="0"/>
            <a:ext cx="5422900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7" name="CuadroTexto 6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 hasCustomPrompt="1"/>
          </p:nvPr>
        </p:nvSpPr>
        <p:spPr>
          <a:xfrm>
            <a:off x="715536" y="287067"/>
            <a:ext cx="4770863" cy="5957616"/>
          </a:xfrm>
        </p:spPr>
        <p:txBody>
          <a:bodyPr>
            <a:noAutofit/>
          </a:bodyPr>
          <a:lstStyle>
            <a:lvl1pPr>
              <a:defRPr sz="44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Este espacio es para una frase, </a:t>
            </a:r>
            <a:r>
              <a:rPr lang="es-ES_tradnl" smtClean="0"/>
              <a:t>un texto importante,</a:t>
            </a:r>
            <a:br>
              <a:rPr lang="es-ES_tradnl" smtClean="0"/>
            </a:br>
            <a:r>
              <a:rPr lang="es-ES_tradnl" smtClean="0"/>
              <a:t>una </a:t>
            </a:r>
            <a:r>
              <a:rPr lang="es-ES_tradnl" dirty="0" smtClean="0"/>
              <a:t>cifra que quieras resaltar en tu presentación.</a:t>
            </a:r>
            <a:endParaRPr lang="es-ES_tradnl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0" y="1"/>
            <a:ext cx="1728439" cy="72702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7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fotografí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5835954" y="0"/>
            <a:ext cx="559760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6" name="CuadroTexto 5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Marcador de imagen 9"/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5711392" cy="6858000"/>
          </a:xfrm>
        </p:spPr>
        <p:txBody>
          <a:bodyPr anchor="ctr"/>
          <a:lstStyle>
            <a:lvl1pPr marL="0" indent="0" algn="ctr">
              <a:buNone/>
              <a:defRPr b="0" i="0" baseline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Una fotografía que</a:t>
            </a:r>
          </a:p>
          <a:p>
            <a:r>
              <a:rPr lang="es-ES_tradnl" dirty="0" smtClean="0"/>
              <a:t>apoye el texto aquí.</a:t>
            </a:r>
            <a:endParaRPr lang="es-ES_tradnl" dirty="0"/>
          </a:p>
        </p:txBody>
      </p:sp>
      <p:sp>
        <p:nvSpPr>
          <p:cNvPr id="9" name="Marcador de texto 20"/>
          <p:cNvSpPr>
            <a:spLocks noGrp="1"/>
          </p:cNvSpPr>
          <p:nvPr>
            <p:ph type="body" sz="quarter" idx="15" hasCustomPrompt="1"/>
          </p:nvPr>
        </p:nvSpPr>
        <p:spPr>
          <a:xfrm>
            <a:off x="758999" y="504419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10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6613388" y="504418"/>
            <a:ext cx="3557774" cy="1999488"/>
          </a:xfrm>
        </p:spPr>
        <p:txBody>
          <a:bodyPr>
            <a:noAutofit/>
          </a:bodyPr>
          <a:lstStyle>
            <a:lvl1pPr marL="0" indent="0">
              <a:buNone/>
              <a:defRPr sz="3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 dirty="0" smtClean="0"/>
              <a:t>Descripción o texto complementario aquí.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15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594624"/>
          </a:xfrm>
        </p:spPr>
        <p:txBody>
          <a:bodyPr anchor="b">
            <a:normAutofit/>
          </a:bodyPr>
          <a:lstStyle>
            <a:lvl1pPr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 smtClean="0"/>
              <a:t>Título de tu diapositiva aquí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86000"/>
            <a:ext cx="3932237" cy="4114800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 smtClean="0"/>
              <a:t>Texto descriptivo o complementario aquí.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3" hasCustomPrompt="1"/>
          </p:nvPr>
        </p:nvSpPr>
        <p:spPr>
          <a:xfrm>
            <a:off x="5196469" y="457200"/>
            <a:ext cx="6157331" cy="5943600"/>
          </a:xfrm>
        </p:spPr>
        <p:txBody>
          <a:bodyPr/>
          <a:lstStyle>
            <a:lvl1pPr algn="ctr">
              <a:defRPr baseline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 smtClean="0"/>
              <a:t>Gráficas de datos aquí.</a:t>
            </a:r>
            <a:endParaRPr lang="es-ES_tradnl" dirty="0"/>
          </a:p>
        </p:txBody>
      </p:sp>
      <p:sp>
        <p:nvSpPr>
          <p:cNvPr id="10" name="CuadroTexto 9"/>
          <p:cNvSpPr txBox="1"/>
          <p:nvPr userDrawn="1"/>
        </p:nvSpPr>
        <p:spPr>
          <a:xfrm rot="16200000">
            <a:off x="10911436" y="3321278"/>
            <a:ext cx="18501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- FUNCI</a:t>
            </a:r>
            <a:r>
              <a:rPr lang="es-ES" sz="800" b="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charset="0"/>
                <a:ea typeface="Arial Narrow" charset="0"/>
                <a:cs typeface="Arial Narrow" charset="0"/>
              </a:rPr>
              <a:t>ÓN PÚBLICA -</a:t>
            </a:r>
            <a:endParaRPr lang="es-ES_tradnl" sz="800" b="0" spc="300" dirty="0">
              <a:solidFill>
                <a:schemeClr val="tx1">
                  <a:lumMod val="75000"/>
                  <a:lumOff val="25000"/>
                </a:schemeClr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11653324" y="0"/>
            <a:ext cx="538676" cy="802640"/>
          </a:xfrm>
          <a:prstGeom prst="rect">
            <a:avLst/>
          </a:prstGeom>
          <a:solidFill>
            <a:srgbClr val="B06E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Imagen 1" descr="logo_60_anos_60_anos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329" y="5943601"/>
            <a:ext cx="914399" cy="914399"/>
          </a:xfrm>
          <a:prstGeom prst="rect">
            <a:avLst/>
          </a:prstGeom>
        </p:spPr>
      </p:pic>
      <p:pic>
        <p:nvPicPr>
          <p:cNvPr id="11" name="Imagen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91470"/>
          <a:stretch/>
        </p:blipFill>
        <p:spPr>
          <a:xfrm>
            <a:off x="-182880" y="9896"/>
            <a:ext cx="417576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51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4693-B692-1149-A585-2A958D2C3E71}" type="datetimeFigureOut">
              <a:rPr lang="es-ES_tradnl" smtClean="0"/>
              <a:t>30/04/2019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FEA24-FF3B-6F48-8FAB-35ED59382B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7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1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61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106598" y="1457566"/>
            <a:ext cx="7182196" cy="3314081"/>
          </a:xfrm>
        </p:spPr>
        <p:txBody>
          <a:bodyPr/>
          <a:lstStyle/>
          <a:p>
            <a:r>
              <a:rPr lang="es-CO" sz="4800" dirty="0"/>
              <a:t>Plan Estratégico Sectorial vigencia 2018</a:t>
            </a:r>
            <a:endParaRPr lang="es-CO" sz="4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3106598" y="4902220"/>
            <a:ext cx="8864532" cy="631825"/>
          </a:xfrm>
        </p:spPr>
        <p:txBody>
          <a:bodyPr>
            <a:normAutofit/>
          </a:bodyPr>
          <a:lstStyle/>
          <a:p>
            <a:r>
              <a:rPr lang="es-CO" dirty="0" smtClean="0"/>
              <a:t>Oficina Asesora de Planeación </a:t>
            </a:r>
            <a:endParaRPr lang="es-CO" dirty="0"/>
          </a:p>
        </p:txBody>
      </p:sp>
      <p:sp>
        <p:nvSpPr>
          <p:cNvPr id="5" name="Marcador de texto 14"/>
          <p:cNvSpPr txBox="1">
            <a:spLocks/>
          </p:cNvSpPr>
          <p:nvPr/>
        </p:nvSpPr>
        <p:spPr>
          <a:xfrm>
            <a:off x="3114485" y="5424038"/>
            <a:ext cx="5257861" cy="63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rgbClr val="EB903F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2000" dirty="0" smtClean="0">
                <a:solidFill>
                  <a:schemeClr val="accent5">
                    <a:lumMod val="50000"/>
                  </a:schemeClr>
                </a:solidFill>
              </a:rPr>
              <a:t>I trimestre 2018</a:t>
            </a:r>
            <a:endParaRPr lang="es-ES_tradnl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15"/>
          <p:cNvSpPr txBox="1">
            <a:spLocks noChangeArrowheads="1"/>
          </p:cNvSpPr>
          <p:nvPr/>
        </p:nvSpPr>
        <p:spPr bwMode="auto">
          <a:xfrm>
            <a:off x="1651006" y="324137"/>
            <a:ext cx="8251445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s-CO" b="1" dirty="0">
                <a:solidFill>
                  <a:schemeClr val="tx1">
                    <a:lumMod val="75000"/>
                  </a:schemeClr>
                </a:solidFill>
              </a:rPr>
              <a:t>Cumplimiento </a:t>
            </a:r>
            <a:r>
              <a:rPr lang="es-CO" b="1" dirty="0" smtClean="0">
                <a:solidFill>
                  <a:schemeClr val="tx1">
                    <a:lumMod val="75000"/>
                  </a:schemeClr>
                </a:solidFill>
              </a:rPr>
              <a:t>Plan Estratégico Sectorial (PES) I trimestre 2018</a:t>
            </a:r>
            <a:endParaRPr lang="es-CO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1762454" y="1684959"/>
            <a:ext cx="8753145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600" dirty="0" smtClean="0">
                <a:solidFill>
                  <a:schemeClr val="tx1"/>
                </a:solidFill>
              </a:rPr>
              <a:t>El Sector Función Pública conformado por el Departamento Administrativo de la Función Pública y la Escuela Superior de Administración Pública, formularon su Plan Estratégico Sectorial de acuerdo con las </a:t>
            </a:r>
            <a:r>
              <a:rPr lang="es-CO" sz="1600" dirty="0">
                <a:solidFill>
                  <a:schemeClr val="tx1"/>
                </a:solidFill>
              </a:rPr>
              <a:t>competencias propias </a:t>
            </a:r>
            <a:r>
              <a:rPr lang="es-CO" sz="1600" dirty="0" smtClean="0">
                <a:solidFill>
                  <a:schemeClr val="tx1"/>
                </a:solidFill>
              </a:rPr>
              <a:t>de las entidades del sector, el cual presentó los siguientes resultados por trimestre:</a:t>
            </a:r>
            <a:endParaRPr lang="es-CO" sz="1600" dirty="0">
              <a:solidFill>
                <a:schemeClr val="tx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433" y="2844800"/>
            <a:ext cx="5625600" cy="338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4" t="60097" r="27535" b="17335"/>
          <a:stretch/>
        </p:blipFill>
        <p:spPr>
          <a:xfrm>
            <a:off x="5915296" y="907147"/>
            <a:ext cx="2217648" cy="93280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578493" y="1055722"/>
            <a:ext cx="3950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Gracias</a:t>
            </a:r>
            <a:endParaRPr lang="es-ES_tradnl" sz="80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87903" y="2610090"/>
            <a:ext cx="4828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_tradnl" sz="1400" b="1" dirty="0" smtClean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Función </a:t>
            </a: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Pública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Carrera 6 No 12-62, Bogotá, D.C., Colombia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Conmutador: 7395656 Fax: 7395657</a:t>
            </a: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Web: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www.funcionpublica.gov.co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e-mail: </a:t>
            </a:r>
            <a:r>
              <a:rPr lang="es-ES_tradnl" sz="1400" b="1" dirty="0" err="1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eva@funcionpublica.gov.co</a:t>
            </a: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Línea gratuita de atención al usuario: 018000 917770</a:t>
            </a:r>
          </a:p>
          <a:p>
            <a:pPr>
              <a:lnSpc>
                <a:spcPct val="150000"/>
              </a:lnSpc>
            </a:pPr>
            <a:endParaRPr lang="es-ES_tradnl" sz="14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s-ES_tradnl" sz="14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rPr>
              <a:t>Bogotá, D.C., Colombia.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133"/>
          <a:stretch/>
        </p:blipFill>
        <p:spPr>
          <a:xfrm>
            <a:off x="8887969" y="6034304"/>
            <a:ext cx="2438400" cy="82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109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MS PGothic</vt:lpstr>
      <vt:lpstr>Tema de Office</vt:lpstr>
      <vt:lpstr>Plan Estratégico Sectorial vigencia 2018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Junca</dc:creator>
  <cp:lastModifiedBy>Karol Wilfredo Camargo Vargas</cp:lastModifiedBy>
  <cp:revision>75</cp:revision>
  <dcterms:created xsi:type="dcterms:W3CDTF">2017-08-17T22:52:59Z</dcterms:created>
  <dcterms:modified xsi:type="dcterms:W3CDTF">2019-04-30T20:38:25Z</dcterms:modified>
</cp:coreProperties>
</file>