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311" r:id="rId3"/>
    <p:sldId id="289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DAD"/>
    <a:srgbClr val="333733"/>
    <a:srgbClr val="EB903F"/>
    <a:srgbClr val="F3C73D"/>
    <a:srgbClr val="D36B39"/>
    <a:srgbClr val="CD523A"/>
    <a:srgbClr val="28A89C"/>
    <a:srgbClr val="1B87A8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63"/>
    <p:restoredTop sz="94613"/>
  </p:normalViewPr>
  <p:slideViewPr>
    <p:cSldViewPr snapToGrid="0" snapToObjects="1" showGuides="1">
      <p:cViewPr>
        <p:scale>
          <a:sx n="83" d="100"/>
          <a:sy n="83" d="100"/>
        </p:scale>
        <p:origin x="-84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0D78-1F1F-4022-9DE9-2709BA7C9517}" type="datetimeFigureOut">
              <a:rPr lang="es-CO" smtClean="0"/>
              <a:t>21/05/2018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8E0E1-D16B-4602-AB53-A91C059E950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126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spc="300" dirty="0" smtClean="0"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spc="300" dirty="0" smtClean="0"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90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spc="300" dirty="0" smtClean="0"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spc="300" dirty="0" smtClean="0"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1" name="CuadroTexto 10"/>
          <p:cNvSpPr txBox="1"/>
          <p:nvPr userDrawn="1"/>
        </p:nvSpPr>
        <p:spPr>
          <a:xfrm rot="16200000">
            <a:off x="-765276" y="3321278"/>
            <a:ext cx="22573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spc="300" dirty="0" smtClean="0">
                <a:latin typeface="Arial Narrow" charset="0"/>
                <a:ea typeface="Arial Narrow" charset="0"/>
                <a:cs typeface="Arial Narrow" charset="0"/>
              </a:rPr>
              <a:t>- NOMBRE DE LA SECCIÓN -</a:t>
            </a:r>
            <a:endParaRPr lang="es-ES_tradnl" sz="800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21/05/2018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cionpublica.gov.co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eva@funcionpublica.gov.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40655" r="27535" b="17335"/>
          <a:stretch/>
        </p:blipFill>
        <p:spPr>
          <a:xfrm>
            <a:off x="9065342" y="2204883"/>
            <a:ext cx="3126658" cy="2448233"/>
          </a:xfrm>
          <a:prstGeom prst="rect">
            <a:avLst/>
          </a:prstGeom>
        </p:spPr>
      </p:pic>
      <p:cxnSp>
        <p:nvCxnSpPr>
          <p:cNvPr id="12" name="Conector recto 11"/>
          <p:cNvCxnSpPr/>
          <p:nvPr/>
        </p:nvCxnSpPr>
        <p:spPr>
          <a:xfrm flipV="1">
            <a:off x="2984865" y="1193072"/>
            <a:ext cx="3631475" cy="3592286"/>
          </a:xfrm>
          <a:prstGeom prst="line">
            <a:avLst/>
          </a:prstGeom>
          <a:ln w="1270000">
            <a:solidFill>
              <a:srgbClr val="EB90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2176709" y="5183637"/>
            <a:ext cx="5008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_tradnl" altLang="es-CO" dirty="0"/>
              <a:t>Departamento Administrativo de la Función Pública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_tradnl" altLang="es-CO" dirty="0"/>
              <a:t>Escuela Superior de Administración </a:t>
            </a:r>
            <a:r>
              <a:rPr lang="es-ES_tradnl" altLang="es-CO" dirty="0" smtClean="0"/>
              <a:t>Pública</a:t>
            </a:r>
            <a:endParaRPr lang="es-ES_tradnl" spc="3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515" y="5670093"/>
            <a:ext cx="3898027" cy="801463"/>
          </a:xfrm>
          <a:prstGeom prst="rect">
            <a:avLst/>
          </a:prstGeom>
        </p:spPr>
      </p:pic>
      <p:grpSp>
        <p:nvGrpSpPr>
          <p:cNvPr id="8" name="Agrupar 7"/>
          <p:cNvGrpSpPr/>
          <p:nvPr/>
        </p:nvGrpSpPr>
        <p:grpSpPr>
          <a:xfrm>
            <a:off x="3232093" y="346779"/>
            <a:ext cx="823566" cy="6828726"/>
            <a:chOff x="5626266" y="783429"/>
            <a:chExt cx="823566" cy="6828726"/>
          </a:xfrm>
        </p:grpSpPr>
        <p:cxnSp>
          <p:nvCxnSpPr>
            <p:cNvPr id="9" name="Conector recto 8"/>
            <p:cNvCxnSpPr/>
            <p:nvPr/>
          </p:nvCxnSpPr>
          <p:spPr>
            <a:xfrm flipV="1">
              <a:off x="5626266" y="6786103"/>
              <a:ext cx="823565" cy="826052"/>
            </a:xfrm>
            <a:prstGeom prst="line">
              <a:avLst/>
            </a:prstGeom>
            <a:ln w="254000">
              <a:solidFill>
                <a:srgbClr val="239D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>
            <a:xfrm flipV="1">
              <a:off x="5626267" y="783429"/>
              <a:ext cx="823565" cy="826052"/>
            </a:xfrm>
            <a:prstGeom prst="line">
              <a:avLst/>
            </a:prstGeom>
            <a:ln w="254000">
              <a:solidFill>
                <a:srgbClr val="239D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Agrupar 10"/>
          <p:cNvGrpSpPr/>
          <p:nvPr/>
        </p:nvGrpSpPr>
        <p:grpSpPr>
          <a:xfrm>
            <a:off x="6856809" y="218523"/>
            <a:ext cx="949396" cy="4863368"/>
            <a:chOff x="5626267" y="783429"/>
            <a:chExt cx="949396" cy="4863368"/>
          </a:xfrm>
        </p:grpSpPr>
        <p:cxnSp>
          <p:nvCxnSpPr>
            <p:cNvPr id="15" name="Conector recto 14"/>
            <p:cNvCxnSpPr/>
            <p:nvPr/>
          </p:nvCxnSpPr>
          <p:spPr>
            <a:xfrm flipV="1">
              <a:off x="5752098" y="4820745"/>
              <a:ext cx="823565" cy="826052"/>
            </a:xfrm>
            <a:prstGeom prst="line">
              <a:avLst/>
            </a:prstGeom>
            <a:ln w="254000">
              <a:solidFill>
                <a:srgbClr val="239D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 flipV="1">
              <a:off x="5626267" y="783429"/>
              <a:ext cx="823565" cy="826052"/>
            </a:xfrm>
            <a:prstGeom prst="line">
              <a:avLst/>
            </a:prstGeom>
            <a:ln w="254000">
              <a:solidFill>
                <a:srgbClr val="239D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adroTexto 16"/>
          <p:cNvSpPr txBox="1"/>
          <p:nvPr/>
        </p:nvSpPr>
        <p:spPr>
          <a:xfrm>
            <a:off x="445770" y="1958163"/>
            <a:ext cx="110775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spc="300" dirty="0">
                <a:latin typeface="Arial" charset="0"/>
                <a:ea typeface="Arial" charset="0"/>
                <a:cs typeface="Arial" charset="0"/>
              </a:rPr>
              <a:t>Informe</a:t>
            </a:r>
            <a:r>
              <a:rPr lang="en-US" sz="4400" b="1" spc="300" dirty="0"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s-CO" sz="4400" b="1" spc="300" dirty="0">
                <a:latin typeface="Arial" charset="0"/>
                <a:ea typeface="Arial" charset="0"/>
                <a:cs typeface="Arial" charset="0"/>
              </a:rPr>
              <a:t>Avance</a:t>
            </a:r>
            <a:r>
              <a:rPr lang="en-US" sz="4400" b="1" spc="300" dirty="0">
                <a:latin typeface="Arial" charset="0"/>
                <a:ea typeface="Arial" charset="0"/>
                <a:cs typeface="Arial" charset="0"/>
              </a:rPr>
              <a:t> Plan </a:t>
            </a:r>
            <a:r>
              <a:rPr lang="es-CO" sz="4400" b="1" spc="300" dirty="0">
                <a:latin typeface="Arial" charset="0"/>
                <a:ea typeface="Arial" charset="0"/>
                <a:cs typeface="Arial" charset="0"/>
              </a:rPr>
              <a:t>Estratégico</a:t>
            </a:r>
            <a:r>
              <a:rPr lang="en-US" sz="4400" b="1" spc="300" dirty="0">
                <a:latin typeface="Arial" charset="0"/>
                <a:ea typeface="Arial" charset="0"/>
                <a:cs typeface="Arial" charset="0"/>
              </a:rPr>
              <a:t> Sectorial  </a:t>
            </a:r>
          </a:p>
          <a:p>
            <a:r>
              <a:rPr lang="en-US" sz="4000" b="1" dirty="0">
                <a:solidFill>
                  <a:srgbClr val="239DAD"/>
                </a:solidFill>
                <a:latin typeface="Arial" charset="0"/>
                <a:ea typeface="Arial" charset="0"/>
                <a:cs typeface="Arial" charset="0"/>
              </a:rPr>
              <a:t>Segundo </a:t>
            </a:r>
            <a:r>
              <a:rPr lang="es-CO" sz="4000" b="1" dirty="0">
                <a:solidFill>
                  <a:srgbClr val="239DAD"/>
                </a:solidFill>
                <a:latin typeface="Arial" charset="0"/>
                <a:ea typeface="Arial" charset="0"/>
                <a:cs typeface="Arial" charset="0"/>
              </a:rPr>
              <a:t>Trimestre</a:t>
            </a:r>
            <a:r>
              <a:rPr lang="en-US" sz="4000" b="1" dirty="0">
                <a:solidFill>
                  <a:srgbClr val="239DAD"/>
                </a:solidFill>
                <a:latin typeface="Arial" charset="0"/>
                <a:ea typeface="Arial" charset="0"/>
                <a:cs typeface="Arial" charset="0"/>
              </a:rPr>
              <a:t> 2017</a:t>
            </a:r>
            <a:endParaRPr lang="es-ES_tradnl" sz="4000" spc="300" dirty="0">
              <a:solidFill>
                <a:srgbClr val="239DAD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12" y="5583004"/>
            <a:ext cx="1620350" cy="11063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38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9" b="6208"/>
          <a:stretch/>
        </p:blipFill>
        <p:spPr bwMode="auto">
          <a:xfrm>
            <a:off x="258763" y="717884"/>
            <a:ext cx="11668125" cy="50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723914" y="2544610"/>
            <a:ext cx="337457" cy="19905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217714" y="2362200"/>
            <a:ext cx="402772" cy="21729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495486" y="228784"/>
            <a:ext cx="87415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prstClr val="black"/>
                </a:solidFill>
              </a:rPr>
              <a:t>4.1.  Avance por Políticas de Desarrollo </a:t>
            </a:r>
            <a:r>
              <a:rPr lang="es-CO" sz="2000" b="1" dirty="0" smtClean="0">
                <a:solidFill>
                  <a:prstClr val="black"/>
                </a:solidFill>
              </a:rPr>
              <a:t>Administrativo - </a:t>
            </a:r>
            <a:r>
              <a:rPr lang="es-CO" sz="2000" b="1" dirty="0" smtClean="0">
                <a:solidFill>
                  <a:schemeClr val="accent2"/>
                </a:solidFill>
              </a:rPr>
              <a:t>Segundo</a:t>
            </a:r>
            <a:r>
              <a:rPr lang="es-CO" b="1" dirty="0" smtClean="0">
                <a:solidFill>
                  <a:schemeClr val="accent2"/>
                </a:solidFill>
              </a:rPr>
              <a:t> Trimestre 2017</a:t>
            </a:r>
            <a:endParaRPr lang="es-CO" sz="2000" b="1" dirty="0">
              <a:solidFill>
                <a:schemeClr val="accent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3033" y="1001282"/>
            <a:ext cx="1872208" cy="677108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/>
              <a:t>Avance PES</a:t>
            </a:r>
          </a:p>
          <a:p>
            <a:pPr algn="ctr"/>
            <a:r>
              <a:rPr lang="es-CO" sz="2000" b="1" dirty="0" smtClean="0">
                <a:solidFill>
                  <a:schemeClr val="accent2"/>
                </a:solidFill>
              </a:rPr>
              <a:t>52,3% </a:t>
            </a:r>
            <a:endParaRPr lang="es-CO" sz="2000" b="1" dirty="0">
              <a:solidFill>
                <a:schemeClr val="accent2"/>
              </a:solidFill>
            </a:endParaRPr>
          </a:p>
        </p:txBody>
      </p:sp>
      <p:sp>
        <p:nvSpPr>
          <p:cNvPr id="8" name="Cuadro de texto 2"/>
          <p:cNvSpPr txBox="1">
            <a:spLocks noChangeArrowheads="1"/>
          </p:cNvSpPr>
          <p:nvPr/>
        </p:nvSpPr>
        <p:spPr bwMode="auto">
          <a:xfrm>
            <a:off x="622598" y="5954257"/>
            <a:ext cx="2617366" cy="7848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aplica por rezago de </a:t>
            </a:r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información .</a:t>
            </a:r>
            <a:endParaRPr lang="es-CO" sz="9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presenta Rezago frente a lo programado</a:t>
            </a:r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1 </a:t>
            </a:r>
            <a:r>
              <a:rPr lang="es-CO" sz="900" dirty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a 3 puntos por debajo del valor programado</a:t>
            </a:r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4 </a:t>
            </a:r>
            <a:r>
              <a:rPr lang="es-CO" sz="900" dirty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a 10 puntos por debajo del valor </a:t>
            </a:r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programado  </a:t>
            </a:r>
          </a:p>
          <a:p>
            <a:r>
              <a:rPr lang="es-CO" sz="900" dirty="0" smtClean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Más </a:t>
            </a:r>
            <a:r>
              <a:rPr lang="es-CO" sz="900" dirty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de 10 puntos por debajo del valor programado</a:t>
            </a:r>
          </a:p>
        </p:txBody>
      </p:sp>
      <p:sp>
        <p:nvSpPr>
          <p:cNvPr id="10" name="9 Elipse"/>
          <p:cNvSpPr/>
          <p:nvPr/>
        </p:nvSpPr>
        <p:spPr>
          <a:xfrm>
            <a:off x="507164" y="6003298"/>
            <a:ext cx="115434" cy="8460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1" name="10 Elipse"/>
          <p:cNvSpPr/>
          <p:nvPr/>
        </p:nvSpPr>
        <p:spPr>
          <a:xfrm>
            <a:off x="508360" y="6152736"/>
            <a:ext cx="115434" cy="8460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2" name="11 Elipse"/>
          <p:cNvSpPr/>
          <p:nvPr/>
        </p:nvSpPr>
        <p:spPr>
          <a:xfrm>
            <a:off x="495486" y="6284058"/>
            <a:ext cx="115434" cy="8460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3" name="12 Elipse"/>
          <p:cNvSpPr/>
          <p:nvPr/>
        </p:nvSpPr>
        <p:spPr>
          <a:xfrm>
            <a:off x="507164" y="6430638"/>
            <a:ext cx="115434" cy="84601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4" name="13 Elipse"/>
          <p:cNvSpPr/>
          <p:nvPr/>
        </p:nvSpPr>
        <p:spPr>
          <a:xfrm>
            <a:off x="507164" y="6576214"/>
            <a:ext cx="115434" cy="8460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5" name="14 Rectángulo"/>
          <p:cNvSpPr/>
          <p:nvPr/>
        </p:nvSpPr>
        <p:spPr>
          <a:xfrm>
            <a:off x="432733" y="5773853"/>
            <a:ext cx="8515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900" b="1" dirty="0">
                <a:ea typeface="Calibri"/>
                <a:cs typeface="Times New Roman"/>
              </a:rPr>
              <a:t>Convenciones</a:t>
            </a:r>
          </a:p>
        </p:txBody>
      </p:sp>
      <p:grpSp>
        <p:nvGrpSpPr>
          <p:cNvPr id="16" name="15 Grupo"/>
          <p:cNvGrpSpPr/>
          <p:nvPr/>
        </p:nvGrpSpPr>
        <p:grpSpPr>
          <a:xfrm>
            <a:off x="6534431" y="5619587"/>
            <a:ext cx="5293371" cy="1068615"/>
            <a:chOff x="6534431" y="5619587"/>
            <a:chExt cx="5293371" cy="1068615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4431" y="5619587"/>
              <a:ext cx="1281789" cy="106861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n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9775" y="5791264"/>
              <a:ext cx="3898027" cy="801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232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/>
          <p:cNvCxnSpPr/>
          <p:nvPr/>
        </p:nvCxnSpPr>
        <p:spPr>
          <a:xfrm flipV="1">
            <a:off x="2633020" y="691051"/>
            <a:ext cx="2352929" cy="2339365"/>
          </a:xfrm>
          <a:prstGeom prst="line">
            <a:avLst/>
          </a:prstGeom>
          <a:ln w="1016000">
            <a:solidFill>
              <a:srgbClr val="EB90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515" y="5670093"/>
            <a:ext cx="3898027" cy="80146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903387" y="2833114"/>
            <a:ext cx="44159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Departamento Administrativo de la Función Pública</a:t>
            </a: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N° 12 - 62</a:t>
            </a: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 Fax</a:t>
            </a: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: 7395657</a:t>
            </a: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www.funcionpublica.gov.co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s-ES_tradnl" sz="1400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eva@funcionpublica.gov.co</a:t>
            </a:r>
            <a:r>
              <a:rPr lang="es-ES_tradnl" sz="1400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s-ES_tradnl" sz="1400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812405" y="1199014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1549745" y="2522453"/>
            <a:ext cx="380999" cy="2212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12" y="5583004"/>
            <a:ext cx="1620350" cy="11063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896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127</Words>
  <Application>Microsoft Office PowerPoint</Application>
  <PresentationFormat>Personalizado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70</cp:revision>
  <dcterms:created xsi:type="dcterms:W3CDTF">2017-08-17T22:52:59Z</dcterms:created>
  <dcterms:modified xsi:type="dcterms:W3CDTF">2018-05-21T16:40:10Z</dcterms:modified>
</cp:coreProperties>
</file>