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0" r:id="rId3"/>
    <p:sldId id="434" r:id="rId4"/>
    <p:sldId id="334" r:id="rId5"/>
  </p:sldIdLst>
  <p:sldSz cx="12190413" cy="6859588"/>
  <p:notesSz cx="6858000" cy="9144000"/>
  <p:defaultTextStyle>
    <a:defPPr>
      <a:defRPr lang="es-CO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6666"/>
    <a:srgbClr val="33CCCC"/>
    <a:srgbClr val="66CCFF"/>
    <a:srgbClr val="00CC99"/>
    <a:srgbClr val="003366"/>
    <a:srgbClr val="FFCC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66" autoAdjust="0"/>
    <p:restoredTop sz="94748" autoAdjust="0"/>
  </p:normalViewPr>
  <p:slideViewPr>
    <p:cSldViewPr>
      <p:cViewPr varScale="1">
        <p:scale>
          <a:sx n="87" d="100"/>
          <a:sy n="87" d="100"/>
        </p:scale>
        <p:origin x="-360" y="-8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577E8-9BB6-48F4-8AAA-3AE07336778E}" type="datetimeFigureOut">
              <a:rPr lang="es-CO" smtClean="0"/>
              <a:t>08/06/2017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FBA52-EDFD-4452-BF2F-A3F231C87927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51690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97" y="1122639"/>
            <a:ext cx="10361851" cy="2388153"/>
          </a:xfrm>
        </p:spPr>
        <p:txBody>
          <a:bodyPr anchor="b"/>
          <a:lstStyle>
            <a:lvl1pPr algn="ctr">
              <a:defRPr sz="71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802" y="3602872"/>
            <a:ext cx="9142810" cy="1656145"/>
          </a:xfrm>
        </p:spPr>
        <p:txBody>
          <a:bodyPr/>
          <a:lstStyle>
            <a:lvl1pPr marL="0" indent="0" algn="ctr">
              <a:buNone/>
              <a:defRPr sz="2900"/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71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43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3765" y="365209"/>
            <a:ext cx="2628558" cy="581318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092" y="365209"/>
            <a:ext cx="7733293" cy="581318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19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27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758" y="1710135"/>
            <a:ext cx="10514231" cy="2853398"/>
          </a:xfrm>
        </p:spPr>
        <p:txBody>
          <a:bodyPr anchor="b"/>
          <a:lstStyle>
            <a:lvl1pPr>
              <a:defRPr sz="71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758" y="4590527"/>
            <a:ext cx="10514231" cy="1500534"/>
          </a:xfrm>
        </p:spPr>
        <p:txBody>
          <a:bodyPr/>
          <a:lstStyle>
            <a:lvl1pPr marL="0" indent="0">
              <a:buNone/>
              <a:defRPr sz="2900">
                <a:solidFill>
                  <a:schemeClr val="tx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72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1396" y="1826048"/>
            <a:ext cx="5180926" cy="4352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04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95" y="365211"/>
            <a:ext cx="10514231" cy="132587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680" y="1681552"/>
            <a:ext cx="5157115" cy="82410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680" y="2505655"/>
            <a:ext cx="5157115" cy="3685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1413" y="1681552"/>
            <a:ext cx="5182513" cy="82410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1413" y="2505655"/>
            <a:ext cx="5182513" cy="3685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04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6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18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95" y="457322"/>
            <a:ext cx="3931725" cy="1600571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2513" y="987671"/>
            <a:ext cx="6171397" cy="4874754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95" y="2057876"/>
            <a:ext cx="3931725" cy="3812471"/>
          </a:xfrm>
        </p:spPr>
        <p:txBody>
          <a:bodyPr/>
          <a:lstStyle>
            <a:lvl1pPr marL="0" indent="0">
              <a:buNone/>
              <a:defRPr sz="1900"/>
            </a:lvl1pPr>
            <a:lvl2pPr marL="544251" indent="0">
              <a:buNone/>
              <a:defRPr sz="1700"/>
            </a:lvl2pPr>
            <a:lvl3pPr marL="1088502" indent="0">
              <a:buNone/>
              <a:defRPr sz="1400"/>
            </a:lvl3pPr>
            <a:lvl4pPr marL="1632753" indent="0">
              <a:buNone/>
              <a:defRPr sz="1200"/>
            </a:lvl4pPr>
            <a:lvl5pPr marL="2177004" indent="0">
              <a:buNone/>
              <a:defRPr sz="1200"/>
            </a:lvl5pPr>
            <a:lvl6pPr marL="2721254" indent="0">
              <a:buNone/>
              <a:defRPr sz="1200"/>
            </a:lvl6pPr>
            <a:lvl7pPr marL="3265505" indent="0">
              <a:buNone/>
              <a:defRPr sz="1200"/>
            </a:lvl7pPr>
            <a:lvl8pPr marL="3809756" indent="0">
              <a:buNone/>
              <a:defRPr sz="1200"/>
            </a:lvl8pPr>
            <a:lvl9pPr marL="435400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1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695" y="457322"/>
            <a:ext cx="3931725" cy="1600571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2513" y="987671"/>
            <a:ext cx="6171397" cy="4874754"/>
          </a:xfrm>
        </p:spPr>
        <p:txBody>
          <a:bodyPr anchor="t"/>
          <a:lstStyle>
            <a:lvl1pPr marL="0" indent="0">
              <a:buNone/>
              <a:defRPr sz="3800"/>
            </a:lvl1pPr>
            <a:lvl2pPr marL="544251" indent="0">
              <a:buNone/>
              <a:defRPr sz="3300"/>
            </a:lvl2pPr>
            <a:lvl3pPr marL="1088502" indent="0">
              <a:buNone/>
              <a:defRPr sz="2900"/>
            </a:lvl3pPr>
            <a:lvl4pPr marL="1632753" indent="0">
              <a:buNone/>
              <a:defRPr sz="2400"/>
            </a:lvl4pPr>
            <a:lvl5pPr marL="2177004" indent="0">
              <a:buNone/>
              <a:defRPr sz="2400"/>
            </a:lvl5pPr>
            <a:lvl6pPr marL="2721254" indent="0">
              <a:buNone/>
              <a:defRPr sz="2400"/>
            </a:lvl6pPr>
            <a:lvl7pPr marL="3265505" indent="0">
              <a:buNone/>
              <a:defRPr sz="2400"/>
            </a:lvl7pPr>
            <a:lvl8pPr marL="3809756" indent="0">
              <a:buNone/>
              <a:defRPr sz="2400"/>
            </a:lvl8pPr>
            <a:lvl9pPr marL="4354007" indent="0">
              <a:buNone/>
              <a:defRPr sz="24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695" y="2057876"/>
            <a:ext cx="3931725" cy="3812471"/>
          </a:xfrm>
        </p:spPr>
        <p:txBody>
          <a:bodyPr/>
          <a:lstStyle>
            <a:lvl1pPr marL="0" indent="0">
              <a:buNone/>
              <a:defRPr sz="1900"/>
            </a:lvl1pPr>
            <a:lvl2pPr marL="544251" indent="0">
              <a:buNone/>
              <a:defRPr sz="1700"/>
            </a:lvl2pPr>
            <a:lvl3pPr marL="1088502" indent="0">
              <a:buNone/>
              <a:defRPr sz="1400"/>
            </a:lvl3pPr>
            <a:lvl4pPr marL="1632753" indent="0">
              <a:buNone/>
              <a:defRPr sz="1200"/>
            </a:lvl4pPr>
            <a:lvl5pPr marL="2177004" indent="0">
              <a:buNone/>
              <a:defRPr sz="1200"/>
            </a:lvl5pPr>
            <a:lvl6pPr marL="2721254" indent="0">
              <a:buNone/>
              <a:defRPr sz="1200"/>
            </a:lvl6pPr>
            <a:lvl7pPr marL="3265505" indent="0">
              <a:buNone/>
              <a:defRPr sz="1200"/>
            </a:lvl7pPr>
            <a:lvl8pPr marL="3809756" indent="0">
              <a:buNone/>
              <a:defRPr sz="1200"/>
            </a:lvl8pPr>
            <a:lvl9pPr marL="435400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86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107" y="365211"/>
            <a:ext cx="10514231" cy="1325870"/>
          </a:xfrm>
          <a:prstGeom prst="rect">
            <a:avLst/>
          </a:prstGeom>
        </p:spPr>
        <p:txBody>
          <a:bodyPr vert="horz" lIns="108850" tIns="54425" rIns="108850" bIns="54425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07" y="1826048"/>
            <a:ext cx="10514231" cy="4352346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107" y="6357823"/>
            <a:ext cx="2742843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FF5C7-FBF4-4845-9257-89467FEE26EA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08/06/2017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479" y="6357823"/>
            <a:ext cx="2742843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6D1F5-53F3-4459-B79A-6029A2F790D9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01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1088502" rtl="0" eaLnBrk="1" latinLnBrk="0" hangingPunct="1">
        <a:lnSpc>
          <a:spcPct val="90000"/>
        </a:lnSpc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2125" indent="-272125" algn="l" defTabSz="1088502" rtl="0" eaLnBrk="1" latinLnBrk="0" hangingPunct="1">
        <a:lnSpc>
          <a:spcPct val="90000"/>
        </a:lnSpc>
        <a:spcBef>
          <a:spcPts val="1190"/>
        </a:spcBef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16376" indent="-272125" algn="l" defTabSz="1088502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" y="0"/>
            <a:ext cx="12190413" cy="6859588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H="1">
            <a:off x="2432478" y="2035663"/>
            <a:ext cx="14815" cy="2685085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12"/>
          <p:cNvSpPr txBox="1">
            <a:spLocks noChangeArrowheads="1"/>
          </p:cNvSpPr>
          <p:nvPr/>
        </p:nvSpPr>
        <p:spPr bwMode="auto">
          <a:xfrm>
            <a:off x="2543291" y="2055355"/>
            <a:ext cx="9181499" cy="4191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50" tIns="54425" rIns="108850" bIns="54425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lvl="1" indent="0" defTabSz="49779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s-CO" sz="3600" b="1" dirty="0" smtClean="0">
                <a:solidFill>
                  <a:srgbClr val="858585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SEGUIMIENTO PLAN ESTRTATÉGICO </a:t>
            </a:r>
            <a:r>
              <a:rPr lang="es-CO" sz="3600" b="1" dirty="0">
                <a:solidFill>
                  <a:srgbClr val="858585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SECTORIAL </a:t>
            </a:r>
            <a:r>
              <a:rPr lang="es-CO" sz="3600" b="1" dirty="0" smtClean="0">
                <a:solidFill>
                  <a:srgbClr val="858585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TRIMESTRE 2017</a:t>
            </a:r>
          </a:p>
          <a:p>
            <a:pPr marL="0" lvl="1" indent="0" defTabSz="497799" fontAlgn="base">
              <a:spcBef>
                <a:spcPct val="0"/>
              </a:spcBef>
              <a:spcAft>
                <a:spcPct val="0"/>
              </a:spcAft>
              <a:buNone/>
            </a:pPr>
            <a:endParaRPr lang="es-CO" sz="3600" b="1" dirty="0">
              <a:solidFill>
                <a:srgbClr val="858585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_tradnl" altLang="es-CO" sz="3000" dirty="0">
                <a:solidFill>
                  <a:srgbClr val="7F7F7F"/>
                </a:solidFill>
              </a:rPr>
              <a:t>Departamento Administrativo de la Función Pública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_tradnl" altLang="es-CO" sz="3000" dirty="0">
                <a:solidFill>
                  <a:srgbClr val="7F7F7F"/>
                </a:solidFill>
              </a:rPr>
              <a:t>Escuela Superior de Administración Pública</a:t>
            </a:r>
          </a:p>
          <a:p>
            <a:pPr>
              <a:lnSpc>
                <a:spcPct val="80000"/>
              </a:lnSpc>
              <a:spcBef>
                <a:spcPts val="714"/>
              </a:spcBef>
              <a:spcAft>
                <a:spcPts val="714"/>
              </a:spcAft>
              <a:buNone/>
            </a:pPr>
            <a:endParaRPr lang="es-ES_tradnl" altLang="es-CO" sz="2100" dirty="0">
              <a:solidFill>
                <a:srgbClr val="7F7F7F"/>
              </a:solidFill>
            </a:endParaRPr>
          </a:p>
          <a:p>
            <a:pPr algn="r">
              <a:lnSpc>
                <a:spcPct val="80000"/>
              </a:lnSpc>
              <a:spcBef>
                <a:spcPts val="714"/>
              </a:spcBef>
              <a:spcAft>
                <a:spcPts val="714"/>
              </a:spcAft>
              <a:buNone/>
            </a:pPr>
            <a:endParaRPr lang="es-ES_tradnl" altLang="es-CO" sz="2100" dirty="0">
              <a:solidFill>
                <a:srgbClr val="7F7F7F"/>
              </a:solidFill>
            </a:endParaRPr>
          </a:p>
          <a:p>
            <a:pPr algn="r">
              <a:lnSpc>
                <a:spcPct val="80000"/>
              </a:lnSpc>
              <a:spcBef>
                <a:spcPts val="714"/>
              </a:spcBef>
              <a:spcAft>
                <a:spcPts val="714"/>
              </a:spcAft>
              <a:buNone/>
            </a:pPr>
            <a:r>
              <a:rPr lang="es-ES_tradnl" altLang="es-CO" sz="2100" dirty="0">
                <a:solidFill>
                  <a:srgbClr val="7F7F7F"/>
                </a:solidFill>
              </a:rPr>
              <a:t>Fecha: </a:t>
            </a:r>
            <a:r>
              <a:rPr lang="es-ES_tradnl" altLang="es-CO" sz="2100" dirty="0" smtClean="0">
                <a:solidFill>
                  <a:srgbClr val="7F7F7F"/>
                </a:solidFill>
              </a:rPr>
              <a:t>8 </a:t>
            </a:r>
            <a:r>
              <a:rPr lang="es-ES_tradnl" altLang="es-CO" sz="2100" dirty="0">
                <a:solidFill>
                  <a:srgbClr val="7F7F7F"/>
                </a:solidFill>
              </a:rPr>
              <a:t>de </a:t>
            </a:r>
            <a:r>
              <a:rPr lang="es-ES_tradnl" altLang="es-CO" sz="2100" dirty="0" smtClean="0">
                <a:solidFill>
                  <a:srgbClr val="7F7F7F"/>
                </a:solidFill>
              </a:rPr>
              <a:t>junio </a:t>
            </a:r>
            <a:r>
              <a:rPr lang="es-ES_tradnl" altLang="es-CO" sz="2100" dirty="0">
                <a:solidFill>
                  <a:srgbClr val="7F7F7F"/>
                </a:solidFill>
              </a:rPr>
              <a:t>de </a:t>
            </a:r>
            <a:r>
              <a:rPr lang="es-ES_tradnl" altLang="es-CO" sz="2100" dirty="0" smtClean="0">
                <a:solidFill>
                  <a:srgbClr val="7F7F7F"/>
                </a:solidFill>
              </a:rPr>
              <a:t>2017</a:t>
            </a:r>
            <a:endParaRPr lang="es-ES_tradnl" altLang="es-CO" sz="2100" dirty="0">
              <a:solidFill>
                <a:srgbClr val="7F7F7F"/>
              </a:solidFill>
            </a:endParaRPr>
          </a:p>
          <a:p>
            <a:pPr>
              <a:lnSpc>
                <a:spcPct val="80000"/>
              </a:lnSpc>
              <a:spcBef>
                <a:spcPts val="714"/>
              </a:spcBef>
              <a:spcAft>
                <a:spcPts val="714"/>
              </a:spcAft>
              <a:buNone/>
            </a:pPr>
            <a:endParaRPr lang="es-ES_tradnl" altLang="es-CO" sz="2100" b="1" dirty="0">
              <a:solidFill>
                <a:srgbClr val="7F7F7F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434" y="5683509"/>
            <a:ext cx="1733324" cy="11834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27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" y="7410"/>
            <a:ext cx="12190413" cy="685958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450" y="5874271"/>
            <a:ext cx="1453959" cy="9927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uadroTexto 34"/>
          <p:cNvSpPr txBox="1"/>
          <p:nvPr/>
        </p:nvSpPr>
        <p:spPr>
          <a:xfrm>
            <a:off x="2844627" y="2941264"/>
            <a:ext cx="7666511" cy="848577"/>
          </a:xfrm>
          <a:prstGeom prst="rect">
            <a:avLst/>
          </a:prstGeom>
          <a:noFill/>
        </p:spPr>
        <p:txBody>
          <a:bodyPr wrap="square" lIns="108850" tIns="54425" rIns="108850" bIns="54425" rtlCol="0">
            <a:spAutoFit/>
          </a:bodyPr>
          <a:lstStyle/>
          <a:p>
            <a:r>
              <a:rPr lang="es-CO" sz="2400" b="1" dirty="0">
                <a:solidFill>
                  <a:prstClr val="black"/>
                </a:solidFill>
              </a:rPr>
              <a:t>Informe</a:t>
            </a:r>
            <a:r>
              <a:rPr lang="en-US" sz="2400" b="1" dirty="0"/>
              <a:t> de </a:t>
            </a:r>
            <a:r>
              <a:rPr lang="es-CO" sz="2400" b="1" dirty="0"/>
              <a:t>Avance</a:t>
            </a:r>
            <a:r>
              <a:rPr lang="en-US" sz="2400" b="1" dirty="0"/>
              <a:t> Plan </a:t>
            </a:r>
            <a:r>
              <a:rPr lang="es-CO" sz="2400" b="1" dirty="0"/>
              <a:t>Estratégico</a:t>
            </a:r>
            <a:r>
              <a:rPr lang="en-US" sz="2400" b="1" dirty="0"/>
              <a:t> Sectorial </a:t>
            </a:r>
          </a:p>
          <a:p>
            <a:r>
              <a:rPr lang="es-CO" sz="2400" dirty="0" smtClean="0">
                <a:solidFill>
                  <a:srgbClr val="858585"/>
                </a:solidFill>
              </a:rPr>
              <a:t>Primer Trimestre 2017</a:t>
            </a:r>
            <a:endParaRPr lang="es-CO" sz="2400" dirty="0">
              <a:solidFill>
                <a:srgbClr val="858585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638822" y="3941668"/>
            <a:ext cx="864096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defTabSz="429605" fontAlgn="ctr">
              <a:spcBef>
                <a:spcPts val="445"/>
              </a:spcBef>
              <a:spcAft>
                <a:spcPts val="445"/>
              </a:spcAft>
            </a:pPr>
            <a:r>
              <a:rPr lang="es-CO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Avance por Política de Desarrollo Administrativo</a:t>
            </a:r>
          </a:p>
        </p:txBody>
      </p:sp>
    </p:spTree>
    <p:extLst>
      <p:ext uri="{BB962C8B-B14F-4D97-AF65-F5344CB8AC3E}">
        <p14:creationId xmlns:p14="http://schemas.microsoft.com/office/powerpoint/2010/main" val="21514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909513"/>
            <a:ext cx="11637963" cy="513608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Rectángulo"/>
          <p:cNvSpPr/>
          <p:nvPr/>
        </p:nvSpPr>
        <p:spPr>
          <a:xfrm>
            <a:off x="495486" y="261442"/>
            <a:ext cx="87415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>
                <a:solidFill>
                  <a:prstClr val="black"/>
                </a:solidFill>
              </a:rPr>
              <a:t>4.1.  Avance por Políticas de Desarrollo </a:t>
            </a:r>
            <a:r>
              <a:rPr lang="es-CO" sz="2000" b="1" dirty="0" smtClean="0">
                <a:solidFill>
                  <a:prstClr val="black"/>
                </a:solidFill>
              </a:rPr>
              <a:t>Administrativo - Primer</a:t>
            </a:r>
            <a:r>
              <a:rPr lang="es-CO" b="1" dirty="0" smtClean="0">
                <a:solidFill>
                  <a:prstClr val="black"/>
                </a:solidFill>
              </a:rPr>
              <a:t> Trimestre 2017</a:t>
            </a:r>
            <a:endParaRPr lang="es-CO" sz="2000" b="1" dirty="0">
              <a:solidFill>
                <a:prstClr val="black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995177" y="837506"/>
            <a:ext cx="1872208" cy="73866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/>
              <a:t>Avance PES</a:t>
            </a:r>
          </a:p>
          <a:p>
            <a:pPr algn="ctr"/>
            <a:r>
              <a:rPr lang="es-CO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38,7% 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Cuadro de texto 2"/>
          <p:cNvSpPr txBox="1">
            <a:spLocks noChangeArrowheads="1"/>
          </p:cNvSpPr>
          <p:nvPr/>
        </p:nvSpPr>
        <p:spPr bwMode="auto">
          <a:xfrm>
            <a:off x="622598" y="5954257"/>
            <a:ext cx="2617366" cy="7848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es-CO" sz="9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No </a:t>
            </a:r>
            <a:r>
              <a:rPr lang="es-CO" sz="9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aplica por rezago de </a:t>
            </a:r>
            <a:r>
              <a:rPr lang="es-CO" sz="9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/>
                <a:ea typeface="Calibri"/>
                <a:cs typeface="Times New Roman"/>
              </a:rPr>
              <a:t>información .</a:t>
            </a:r>
            <a:endParaRPr lang="es-CO" sz="900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Calibri"/>
              <a:cs typeface="Times New Roman"/>
            </a:endParaRPr>
          </a:p>
          <a:p>
            <a:r>
              <a:rPr lang="es-CO" sz="900" dirty="0" smtClean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No </a:t>
            </a:r>
            <a:r>
              <a:rPr lang="es-CO" sz="900" dirty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presenta Rezago frente a lo programado</a:t>
            </a:r>
            <a:r>
              <a:rPr lang="es-CO" sz="900" dirty="0" smtClean="0">
                <a:solidFill>
                  <a:srgbClr val="00B050"/>
                </a:solidFill>
                <a:effectLst/>
                <a:latin typeface="Calibri"/>
                <a:ea typeface="Calibri"/>
                <a:cs typeface="Times New Roman"/>
              </a:rPr>
              <a:t>. </a:t>
            </a:r>
          </a:p>
          <a:p>
            <a:r>
              <a:rPr lang="es-CO" sz="900" dirty="0" smtClean="0">
                <a:solidFill>
                  <a:srgbClr val="FFC000"/>
                </a:solidFill>
                <a:effectLst/>
                <a:latin typeface="Calibri"/>
                <a:ea typeface="Calibri"/>
                <a:cs typeface="Times New Roman"/>
              </a:rPr>
              <a:t>1 </a:t>
            </a:r>
            <a:r>
              <a:rPr lang="es-CO" sz="900" dirty="0">
                <a:solidFill>
                  <a:srgbClr val="FFC000"/>
                </a:solidFill>
                <a:effectLst/>
                <a:latin typeface="Calibri"/>
                <a:ea typeface="Calibri"/>
                <a:cs typeface="Times New Roman"/>
              </a:rPr>
              <a:t>a 3 puntos por debajo del valor programado</a:t>
            </a:r>
            <a:r>
              <a:rPr lang="es-CO" sz="900" dirty="0" smtClean="0">
                <a:solidFill>
                  <a:srgbClr val="FFC000"/>
                </a:solidFill>
                <a:effectLst/>
                <a:latin typeface="Calibri"/>
                <a:ea typeface="Calibri"/>
                <a:cs typeface="Times New Roman"/>
              </a:rPr>
              <a:t>. </a:t>
            </a:r>
          </a:p>
          <a:p>
            <a:r>
              <a:rPr lang="es-CO" sz="900" dirty="0" smtClean="0">
                <a:solidFill>
                  <a:schemeClr val="accent2"/>
                </a:solidFill>
                <a:effectLst/>
                <a:latin typeface="Calibri"/>
                <a:ea typeface="Calibri"/>
                <a:cs typeface="Times New Roman"/>
              </a:rPr>
              <a:t>4 </a:t>
            </a:r>
            <a:r>
              <a:rPr lang="es-CO" sz="900" dirty="0">
                <a:solidFill>
                  <a:schemeClr val="accent2"/>
                </a:solidFill>
                <a:effectLst/>
                <a:latin typeface="Calibri"/>
                <a:ea typeface="Calibri"/>
                <a:cs typeface="Times New Roman"/>
              </a:rPr>
              <a:t>a 10 puntos por debajo del valor </a:t>
            </a:r>
            <a:r>
              <a:rPr lang="es-CO" sz="900" dirty="0" smtClean="0">
                <a:solidFill>
                  <a:schemeClr val="accent2"/>
                </a:solidFill>
                <a:effectLst/>
                <a:latin typeface="Calibri"/>
                <a:ea typeface="Calibri"/>
                <a:cs typeface="Times New Roman"/>
              </a:rPr>
              <a:t>programado  </a:t>
            </a:r>
          </a:p>
          <a:p>
            <a:r>
              <a:rPr lang="es-CO" sz="900" dirty="0" smtClean="0">
                <a:solidFill>
                  <a:srgbClr val="FF0000"/>
                </a:solidFill>
                <a:effectLst/>
                <a:latin typeface="Calibri"/>
                <a:ea typeface="Calibri"/>
                <a:cs typeface="Times New Roman"/>
              </a:rPr>
              <a:t>Más </a:t>
            </a:r>
            <a:r>
              <a:rPr lang="es-CO" sz="900" dirty="0">
                <a:solidFill>
                  <a:srgbClr val="FF0000"/>
                </a:solidFill>
                <a:effectLst/>
                <a:latin typeface="Calibri"/>
                <a:ea typeface="Calibri"/>
                <a:cs typeface="Times New Roman"/>
              </a:rPr>
              <a:t>de 10 puntos por debajo del valor programado</a:t>
            </a:r>
          </a:p>
        </p:txBody>
      </p:sp>
      <p:sp>
        <p:nvSpPr>
          <p:cNvPr id="23" name="22 Elipse"/>
          <p:cNvSpPr/>
          <p:nvPr/>
        </p:nvSpPr>
        <p:spPr>
          <a:xfrm>
            <a:off x="507164" y="6003298"/>
            <a:ext cx="115434" cy="8460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23 Elipse"/>
          <p:cNvSpPr/>
          <p:nvPr/>
        </p:nvSpPr>
        <p:spPr>
          <a:xfrm>
            <a:off x="508360" y="6152736"/>
            <a:ext cx="115434" cy="84601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24 Elipse"/>
          <p:cNvSpPr/>
          <p:nvPr/>
        </p:nvSpPr>
        <p:spPr>
          <a:xfrm>
            <a:off x="495486" y="6284058"/>
            <a:ext cx="115434" cy="8460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25 Elipse"/>
          <p:cNvSpPr/>
          <p:nvPr/>
        </p:nvSpPr>
        <p:spPr>
          <a:xfrm>
            <a:off x="507164" y="6430638"/>
            <a:ext cx="115434" cy="84601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26 Elipse"/>
          <p:cNvSpPr/>
          <p:nvPr/>
        </p:nvSpPr>
        <p:spPr>
          <a:xfrm>
            <a:off x="507164" y="6576214"/>
            <a:ext cx="115434" cy="8460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27 Rectángulo"/>
          <p:cNvSpPr/>
          <p:nvPr/>
        </p:nvSpPr>
        <p:spPr>
          <a:xfrm>
            <a:off x="432733" y="5773853"/>
            <a:ext cx="85151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900" b="1" dirty="0">
                <a:ea typeface="Calibri"/>
                <a:cs typeface="Times New Roman"/>
              </a:rPr>
              <a:t>Convenciones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166" y="5806058"/>
            <a:ext cx="6383239" cy="1025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0" y="0"/>
            <a:ext cx="8759502" cy="26144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3 Rectángulo"/>
          <p:cNvSpPr/>
          <p:nvPr/>
        </p:nvSpPr>
        <p:spPr>
          <a:xfrm>
            <a:off x="8759502" y="0"/>
            <a:ext cx="3430911" cy="26144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1733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7"/>
            <a:ext cx="12190414" cy="295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446" y="5954868"/>
            <a:ext cx="6272983" cy="90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recto 3"/>
          <p:cNvCxnSpPr/>
          <p:nvPr/>
        </p:nvCxnSpPr>
        <p:spPr>
          <a:xfrm>
            <a:off x="4467702" y="1973736"/>
            <a:ext cx="0" cy="3342461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4"/>
          <p:cNvSpPr txBox="1">
            <a:spLocks noChangeArrowheads="1"/>
          </p:cNvSpPr>
          <p:nvPr/>
        </p:nvSpPr>
        <p:spPr bwMode="auto">
          <a:xfrm>
            <a:off x="4645479" y="2040410"/>
            <a:ext cx="4366114" cy="98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50" tIns="54425" rIns="108850" bIns="54425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s-ES_tradnl" altLang="es-CO" sz="7100" b="1" dirty="0">
                <a:solidFill>
                  <a:srgbClr val="7F7F7F"/>
                </a:solidFill>
              </a:rPr>
              <a:t>¡Gracias!</a:t>
            </a:r>
            <a:endParaRPr lang="es-ES_tradnl" altLang="es-CO" sz="2100" b="1" i="1" dirty="0">
              <a:solidFill>
                <a:srgbClr val="7F7F7F"/>
              </a:solidFill>
            </a:endParaRPr>
          </a:p>
        </p:txBody>
      </p:sp>
      <p:sp>
        <p:nvSpPr>
          <p:cNvPr id="7" name="Rectángulo 7"/>
          <p:cNvSpPr>
            <a:spLocks noChangeArrowheads="1"/>
          </p:cNvSpPr>
          <p:nvPr/>
        </p:nvSpPr>
        <p:spPr bwMode="auto">
          <a:xfrm>
            <a:off x="4805754" y="2924614"/>
            <a:ext cx="5659436" cy="3216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lvl="1" indent="0" defTabSz="528549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s-ES_tradnl" sz="2000" b="1" i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eva@funcionpublica.gov.co </a:t>
            </a:r>
          </a:p>
          <a:p>
            <a:pPr marL="0" lvl="1" indent="0" defTabSz="528549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mr-IN" sz="2000" b="1" i="1" dirty="0" smtClean="0">
                <a:solidFill>
                  <a:schemeClr val="bg1">
                    <a:lumMod val="50000"/>
                  </a:schemeClr>
                </a:solidFill>
                <a:latin typeface="Trebuchet MS"/>
                <a:ea typeface="Verdana" panose="020B0604030504040204" pitchFamily="34" charset="0"/>
                <a:cs typeface="Trebuchet MS"/>
              </a:rPr>
              <a:t>PBX: (57+1) </a:t>
            </a:r>
            <a:r>
              <a:rPr lang="mr-IN" sz="2000" b="1" i="1" dirty="0">
                <a:solidFill>
                  <a:schemeClr val="bg1">
                    <a:lumMod val="50000"/>
                  </a:schemeClr>
                </a:solidFill>
                <a:latin typeface="Trebuchet MS"/>
                <a:ea typeface="Verdana" panose="020B0604030504040204" pitchFamily="34" charset="0"/>
                <a:cs typeface="Trebuchet MS"/>
              </a:rPr>
              <a:t>334 40 80  </a:t>
            </a:r>
            <a:r>
              <a:rPr lang="mr-IN" sz="2000" b="1" i="1" dirty="0" smtClean="0">
                <a:solidFill>
                  <a:schemeClr val="bg1">
                    <a:lumMod val="50000"/>
                  </a:schemeClr>
                </a:solidFill>
                <a:latin typeface="Trebuchet MS"/>
                <a:ea typeface="Verdana" panose="020B0604030504040204" pitchFamily="34" charset="0"/>
                <a:cs typeface="Trebuchet MS"/>
              </a:rPr>
              <a:t>FAX:(57+1)</a:t>
            </a:r>
            <a:r>
              <a:rPr lang="es-CO" sz="2000" b="1" i="1" dirty="0" smtClean="0">
                <a:solidFill>
                  <a:schemeClr val="bg1">
                    <a:lumMod val="50000"/>
                  </a:schemeClr>
                </a:solidFill>
                <a:latin typeface="Trebuchet MS"/>
                <a:ea typeface="Verdana" panose="020B0604030504040204" pitchFamily="34" charset="0"/>
                <a:cs typeface="Trebuchet MS"/>
              </a:rPr>
              <a:t> </a:t>
            </a:r>
            <a:r>
              <a:rPr lang="mr-IN" sz="2000" b="1" i="1" dirty="0">
                <a:solidFill>
                  <a:schemeClr val="bg1">
                    <a:lumMod val="50000"/>
                  </a:schemeClr>
                </a:solidFill>
                <a:latin typeface="Trebuchet MS"/>
                <a:ea typeface="Verdana" panose="020B0604030504040204" pitchFamily="34" charset="0"/>
                <a:cs typeface="Trebuchet MS"/>
              </a:rPr>
              <a:t>341 0515</a:t>
            </a:r>
            <a:r>
              <a:rPr lang="es-ES_tradnl" sz="2000" b="1" i="1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@DAFP_COLOMBIA </a:t>
            </a:r>
          </a:p>
          <a:p>
            <a:pPr marL="0" lvl="1" indent="0" defTabSz="528549" fontAlgn="base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s-ES_tradnl" sz="2000" b="1" i="1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facebook.com/</a:t>
            </a:r>
            <a:r>
              <a:rPr lang="es-ES_tradnl" sz="2000" b="1" i="1" dirty="0" err="1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FuncionPublica</a:t>
            </a:r>
            <a:endParaRPr lang="es-ES_tradnl" sz="2000" b="1" i="1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s-CO" sz="1200" dirty="0">
                <a:solidFill>
                  <a:schemeClr val="bg1">
                    <a:lumMod val="50000"/>
                  </a:schemeClr>
                </a:solidFill>
              </a:rPr>
              <a:t> 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endParaRPr lang="es-CO" altLang="es-CO" sz="1200" dirty="0">
              <a:solidFill>
                <a:schemeClr val="bg1">
                  <a:lumMod val="50000"/>
                </a:schemeClr>
              </a:solidFill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Tx/>
              <a:buNone/>
            </a:pPr>
            <a:endParaRPr lang="es-CO" altLang="es-CO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0" y="0"/>
            <a:ext cx="8543478" cy="28447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8 Rectángulo"/>
          <p:cNvSpPr/>
          <p:nvPr/>
        </p:nvSpPr>
        <p:spPr>
          <a:xfrm>
            <a:off x="8543478" y="0"/>
            <a:ext cx="3646935" cy="284474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190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2547</TotalTime>
  <Words>121</Words>
  <Application>Microsoft Office PowerPoint</Application>
  <PresentationFormat>Personalizado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1_Tema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Nancy Mabel Meneses Sanchez</dc:creator>
  <cp:lastModifiedBy>Johanna Jimenez Correa</cp:lastModifiedBy>
  <cp:revision>169</cp:revision>
  <dcterms:created xsi:type="dcterms:W3CDTF">2016-11-24T19:25:52Z</dcterms:created>
  <dcterms:modified xsi:type="dcterms:W3CDTF">2017-06-08T22:02:08Z</dcterms:modified>
</cp:coreProperties>
</file>