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7"/>
  </p:notesMasterIdLst>
  <p:handoutMasterIdLst>
    <p:handoutMasterId r:id="rId28"/>
  </p:handoutMasterIdLst>
  <p:sldIdLst>
    <p:sldId id="256" r:id="rId2"/>
    <p:sldId id="257" r:id="rId3"/>
    <p:sldId id="269" r:id="rId4"/>
    <p:sldId id="270" r:id="rId5"/>
    <p:sldId id="271" r:id="rId6"/>
    <p:sldId id="272" r:id="rId7"/>
    <p:sldId id="262" r:id="rId8"/>
    <p:sldId id="273" r:id="rId9"/>
    <p:sldId id="274" r:id="rId10"/>
    <p:sldId id="276" r:id="rId11"/>
    <p:sldId id="277" r:id="rId12"/>
    <p:sldId id="278" r:id="rId13"/>
    <p:sldId id="279" r:id="rId14"/>
    <p:sldId id="281" r:id="rId15"/>
    <p:sldId id="282" r:id="rId16"/>
    <p:sldId id="283" r:id="rId17"/>
    <p:sldId id="284" r:id="rId18"/>
    <p:sldId id="287" r:id="rId19"/>
    <p:sldId id="288" r:id="rId20"/>
    <p:sldId id="289" r:id="rId21"/>
    <p:sldId id="293" r:id="rId22"/>
    <p:sldId id="290" r:id="rId23"/>
    <p:sldId id="292" r:id="rId24"/>
    <p:sldId id="291" r:id="rId25"/>
    <p:sldId id="268"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98"/>
    <a:srgbClr val="FFC000"/>
    <a:srgbClr val="ED7D31"/>
    <a:srgbClr val="385723"/>
    <a:srgbClr val="0099FF"/>
    <a:srgbClr val="E64646"/>
    <a:srgbClr val="56AA70"/>
    <a:srgbClr val="FF3300"/>
    <a:srgbClr val="FF6D6D"/>
    <a:srgbClr val="61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3" autoAdjust="0"/>
    <p:restoredTop sz="94660"/>
  </p:normalViewPr>
  <p:slideViewPr>
    <p:cSldViewPr snapToGrid="0">
      <p:cViewPr varScale="1">
        <p:scale>
          <a:sx n="105" d="100"/>
          <a:sy n="105" d="100"/>
        </p:scale>
        <p:origin x="120" y="306"/>
      </p:cViewPr>
      <p:guideLst/>
    </p:cSldViewPr>
  </p:slideViewPr>
  <p:notesTextViewPr>
    <p:cViewPr>
      <p:scale>
        <a:sx n="1" d="1"/>
        <a:sy n="1" d="1"/>
      </p:scale>
      <p:origin x="0" y="0"/>
    </p:cViewPr>
  </p:notesTextViewPr>
  <p:notesViewPr>
    <p:cSldViewPr snapToGrid="0">
      <p:cViewPr varScale="1">
        <p:scale>
          <a:sx n="86" d="100"/>
          <a:sy n="86" d="100"/>
        </p:scale>
        <p:origin x="30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villate\Downloads\2025-07-03_CONSOLIDADO_ENCUESTAS_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villate\Downloads\2025-07-03_CONSOLIDADO_ENCUESTAS_2025.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villate\Downloads\2025-07-01_CONSOLIDADO_GESTION_1ER_SEMESTRE_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villate\Downloads\2025-07-03_CONSOLIDADO_ENCUESTAS_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villate\Downloads\2025-07-03_CONSOLIDADO_ENCUESTAS_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villate\Downloads\2025-07-03_CONSOLIDADO_ENCUESTAS_20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COMPARACIÓN DE PQRSDF  RECIBIDAS</a:t>
            </a:r>
            <a:endParaRPr lang="es-CO">
              <a:effectLst/>
            </a:endParaRPr>
          </a:p>
        </c:rich>
      </c:tx>
      <c:layout>
        <c:manualLayout>
          <c:xMode val="edge"/>
          <c:yMode val="edge"/>
          <c:x val="0.13101854161105425"/>
          <c:y val="3.5637243725775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TRIMESTRE '!$L$8:$L$9</c:f>
              <c:strCache>
                <c:ptCount val="2"/>
                <c:pt idx="0">
                  <c:v>SEGUNDO TRIMESTRE 2024</c:v>
                </c:pt>
                <c:pt idx="1">
                  <c:v>SEGUNDO TRIMESTRE 2025</c:v>
                </c:pt>
              </c:strCache>
            </c:strRef>
          </c:cat>
          <c:val>
            <c:numRef>
              <c:f>'DATOS TRIMESTRE '!$M$8:$M$9</c:f>
              <c:numCache>
                <c:formatCode>General</c:formatCode>
                <c:ptCount val="2"/>
                <c:pt idx="0">
                  <c:v>78144</c:v>
                </c:pt>
                <c:pt idx="1">
                  <c:v>64884</c:v>
                </c:pt>
              </c:numCache>
            </c:numRef>
          </c:val>
          <c:smooth val="0"/>
          <c:extLst>
            <c:ext xmlns:c16="http://schemas.microsoft.com/office/drawing/2014/chart" uri="{C3380CC4-5D6E-409C-BE32-E72D297353CC}">
              <c16:uniqueId val="{00000000-6765-43D4-8AB6-2DA8F7CAC573}"/>
            </c:ext>
          </c:extLst>
        </c:ser>
        <c:dLbls>
          <c:dLblPos val="t"/>
          <c:showLegendKey val="0"/>
          <c:showVal val="1"/>
          <c:showCatName val="0"/>
          <c:showSerName val="0"/>
          <c:showPercent val="0"/>
          <c:showBubbleSize val="0"/>
        </c:dLbls>
        <c:smooth val="0"/>
        <c:axId val="457157456"/>
        <c:axId val="457144976"/>
      </c:lineChart>
      <c:catAx>
        <c:axId val="457157456"/>
        <c:scaling>
          <c:orientation val="minMax"/>
        </c:scaling>
        <c:delete val="1"/>
        <c:axPos val="b"/>
        <c:numFmt formatCode="General" sourceLinked="1"/>
        <c:majorTickMark val="none"/>
        <c:minorTickMark val="none"/>
        <c:tickLblPos val="nextTo"/>
        <c:crossAx val="457144976"/>
        <c:crosses val="autoZero"/>
        <c:auto val="1"/>
        <c:lblAlgn val="ctr"/>
        <c:lblOffset val="100"/>
        <c:noMultiLvlLbl val="0"/>
      </c:catAx>
      <c:valAx>
        <c:axId val="45714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715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PORCENTAJE POR CATEGORIA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'[2025-07-03_CONSOLIDADO_ENCUESTAS_2025.xlsx]Hoja2'!$B$30</c:f>
              <c:strCache>
                <c:ptCount val="1"/>
                <c:pt idx="0">
                  <c:v>TRIMESTRE </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'[2025-07-03_CONSOLIDADO_ENCUESTAS_2025.xlsx]Hoja2'!$A$31:$A$36</c:f>
              <c:strCache>
                <c:ptCount val="6"/>
                <c:pt idx="0">
                  <c:v>ASESORIA</c:v>
                </c:pt>
                <c:pt idx="1">
                  <c:v>CANAL ESCRITO</c:v>
                </c:pt>
                <c:pt idx="2">
                  <c:v>MERITOCRACIA</c:v>
                </c:pt>
                <c:pt idx="3">
                  <c:v>ORIENTACION</c:v>
                </c:pt>
                <c:pt idx="4">
                  <c:v>SERVICIOS</c:v>
                </c:pt>
                <c:pt idx="5">
                  <c:v>TRAMITES</c:v>
                </c:pt>
              </c:strCache>
            </c:strRef>
          </c:cat>
          <c:val>
            <c:numRef>
              <c:f>'[2025-07-03_CONSOLIDADO_ENCUESTAS_2025.xlsx]Hoja2'!$B$31:$B$36</c:f>
              <c:numCache>
                <c:formatCode>0</c:formatCode>
                <c:ptCount val="6"/>
                <c:pt idx="0">
                  <c:v>417</c:v>
                </c:pt>
                <c:pt idx="1">
                  <c:v>226</c:v>
                </c:pt>
                <c:pt idx="2">
                  <c:v>0</c:v>
                </c:pt>
                <c:pt idx="3">
                  <c:v>22</c:v>
                </c:pt>
                <c:pt idx="4">
                  <c:v>86</c:v>
                </c:pt>
                <c:pt idx="5">
                  <c:v>1</c:v>
                </c:pt>
              </c:numCache>
            </c:numRef>
          </c:val>
          <c:extLst>
            <c:ext xmlns:c16="http://schemas.microsoft.com/office/drawing/2014/chart" uri="{C3380CC4-5D6E-409C-BE32-E72D297353CC}">
              <c16:uniqueId val="{00000000-5995-490C-BA20-D7FA1B32E3CA}"/>
            </c:ext>
          </c:extLst>
        </c:ser>
        <c:dLbls>
          <c:showLegendKey val="0"/>
          <c:showVal val="1"/>
          <c:showCatName val="0"/>
          <c:showSerName val="0"/>
          <c:showPercent val="0"/>
          <c:showBubbleSize val="0"/>
        </c:dLbls>
        <c:gapWidth val="219"/>
        <c:overlap val="-27"/>
        <c:axId val="324072335"/>
        <c:axId val="324081071"/>
      </c:barChart>
      <c:lineChart>
        <c:grouping val="standard"/>
        <c:varyColors val="0"/>
        <c:ser>
          <c:idx val="1"/>
          <c:order val="1"/>
          <c:tx>
            <c:strRef>
              <c:f>'[2025-07-03_CONSOLIDADO_ENCUESTAS_2025.xlsx]Hoja2'!$C$30</c:f>
              <c:strCache>
                <c:ptCount val="1"/>
              </c:strCache>
            </c:strRef>
          </c:tx>
          <c:spPr>
            <a:ln w="28575" cap="rnd">
              <a:solidFill>
                <a:schemeClr val="accent2">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'[2025-07-03_CONSOLIDADO_ENCUESTAS_2025.xlsx]Hoja2'!$A$31:$A$36</c:f>
              <c:strCache>
                <c:ptCount val="6"/>
                <c:pt idx="0">
                  <c:v>ASESORIA</c:v>
                </c:pt>
                <c:pt idx="1">
                  <c:v>CANAL ESCRITO</c:v>
                </c:pt>
                <c:pt idx="2">
                  <c:v>MERITOCRACIA</c:v>
                </c:pt>
                <c:pt idx="3">
                  <c:v>ORIENTACION</c:v>
                </c:pt>
                <c:pt idx="4">
                  <c:v>SERVICIOS</c:v>
                </c:pt>
                <c:pt idx="5">
                  <c:v>TRAMITES</c:v>
                </c:pt>
              </c:strCache>
            </c:strRef>
          </c:cat>
          <c:val>
            <c:numRef>
              <c:f>'[2025-07-03_CONSOLIDADO_ENCUESTAS_2025.xlsx]Hoja2'!$C$31:$C$36</c:f>
              <c:numCache>
                <c:formatCode>0%</c:formatCode>
                <c:ptCount val="6"/>
                <c:pt idx="0">
                  <c:v>0.66826923076923073</c:v>
                </c:pt>
                <c:pt idx="1">
                  <c:v>0.36217948717948717</c:v>
                </c:pt>
                <c:pt idx="2">
                  <c:v>0</c:v>
                </c:pt>
                <c:pt idx="3">
                  <c:v>3.5256410256410256E-2</c:v>
                </c:pt>
                <c:pt idx="4">
                  <c:v>0.13782051282051283</c:v>
                </c:pt>
                <c:pt idx="5">
                  <c:v>1.6025641025641025E-3</c:v>
                </c:pt>
              </c:numCache>
            </c:numRef>
          </c:val>
          <c:smooth val="0"/>
          <c:extLst>
            <c:ext xmlns:c16="http://schemas.microsoft.com/office/drawing/2014/chart" uri="{C3380CC4-5D6E-409C-BE32-E72D297353CC}">
              <c16:uniqueId val="{00000001-5995-490C-BA20-D7FA1B32E3CA}"/>
            </c:ext>
          </c:extLst>
        </c:ser>
        <c:dLbls>
          <c:showLegendKey val="0"/>
          <c:showVal val="1"/>
          <c:showCatName val="0"/>
          <c:showSerName val="0"/>
          <c:showPercent val="0"/>
          <c:showBubbleSize val="0"/>
        </c:dLbls>
        <c:marker val="1"/>
        <c:smooth val="0"/>
        <c:axId val="324075247"/>
        <c:axId val="324073583"/>
      </c:lineChart>
      <c:catAx>
        <c:axId val="32407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81071"/>
        <c:crosses val="autoZero"/>
        <c:auto val="1"/>
        <c:lblAlgn val="ctr"/>
        <c:lblOffset val="100"/>
        <c:noMultiLvlLbl val="0"/>
      </c:catAx>
      <c:valAx>
        <c:axId val="32408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72335"/>
        <c:crosses val="autoZero"/>
        <c:crossBetween val="between"/>
      </c:valAx>
      <c:valAx>
        <c:axId val="324073583"/>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75247"/>
        <c:crosses val="max"/>
        <c:crossBetween val="between"/>
      </c:valAx>
      <c:catAx>
        <c:axId val="324075247"/>
        <c:scaling>
          <c:orientation val="minMax"/>
        </c:scaling>
        <c:delete val="1"/>
        <c:axPos val="b"/>
        <c:numFmt formatCode="General" sourceLinked="1"/>
        <c:majorTickMark val="none"/>
        <c:minorTickMark val="none"/>
        <c:tickLblPos val="nextTo"/>
        <c:crossAx val="324073583"/>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600" b="1" i="0" u="none" strike="noStrike" baseline="0" dirty="0" smtClean="0">
                <a:effectLst/>
              </a:rPr>
              <a:t>Comparativo Encuestas de Percepción 2024-2025</a:t>
            </a:r>
            <a:endParaRPr lang="es-CO" sz="1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594467022267377"/>
          <c:y val="0.29900533721494421"/>
          <c:w val="0.86717360934721865"/>
          <c:h val="0.56029677513018294"/>
        </c:manualLayout>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Hoja1!$G$24:$G$25</c:f>
              <c:strCache>
                <c:ptCount val="2"/>
                <c:pt idx="0">
                  <c:v>SEGUNDO TRISMESTRE 2024</c:v>
                </c:pt>
                <c:pt idx="1">
                  <c:v>SEGUNDO TRISMESTRE 2025</c:v>
                </c:pt>
              </c:strCache>
            </c:strRef>
          </c:cat>
          <c:val>
            <c:numRef>
              <c:f>Hoja1!$H$24:$H$25</c:f>
              <c:numCache>
                <c:formatCode>General</c:formatCode>
                <c:ptCount val="2"/>
                <c:pt idx="0">
                  <c:v>438</c:v>
                </c:pt>
                <c:pt idx="1">
                  <c:v>752</c:v>
                </c:pt>
              </c:numCache>
            </c:numRef>
          </c:val>
          <c:smooth val="0"/>
          <c:extLst>
            <c:ext xmlns:c16="http://schemas.microsoft.com/office/drawing/2014/chart" uri="{C3380CC4-5D6E-409C-BE32-E72D297353CC}">
              <c16:uniqueId val="{00000000-3396-415B-9201-309147E68FEE}"/>
            </c:ext>
          </c:extLst>
        </c:ser>
        <c:dLbls>
          <c:dLblPos val="t"/>
          <c:showLegendKey val="0"/>
          <c:showVal val="1"/>
          <c:showCatName val="0"/>
          <c:showSerName val="0"/>
          <c:showPercent val="0"/>
          <c:showBubbleSize val="0"/>
        </c:dLbls>
        <c:smooth val="0"/>
        <c:axId val="136210399"/>
        <c:axId val="136217471"/>
      </c:lineChart>
      <c:catAx>
        <c:axId val="136210399"/>
        <c:scaling>
          <c:orientation val="minMax"/>
        </c:scaling>
        <c:delete val="1"/>
        <c:axPos val="b"/>
        <c:numFmt formatCode="General" sourceLinked="1"/>
        <c:majorTickMark val="none"/>
        <c:minorTickMark val="none"/>
        <c:tickLblPos val="nextTo"/>
        <c:crossAx val="136217471"/>
        <c:crosses val="autoZero"/>
        <c:auto val="1"/>
        <c:lblAlgn val="ctr"/>
        <c:lblOffset val="100"/>
        <c:noMultiLvlLbl val="0"/>
      </c:catAx>
      <c:valAx>
        <c:axId val="136217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6210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COMPARATIVO MENSUAL</a:t>
            </a:r>
            <a:endParaRPr lang="es-CO">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TRIMESTRE '!$A$3:$A$5</c:f>
              <c:strCache>
                <c:ptCount val="3"/>
                <c:pt idx="0">
                  <c:v>ABRIL</c:v>
                </c:pt>
                <c:pt idx="1">
                  <c:v>MAYO</c:v>
                </c:pt>
                <c:pt idx="2">
                  <c:v>JUNIO </c:v>
                </c:pt>
              </c:strCache>
            </c:strRef>
          </c:cat>
          <c:val>
            <c:numRef>
              <c:f>'DATOS TRIMESTRE '!$B$3:$B$5</c:f>
              <c:numCache>
                <c:formatCode>General</c:formatCode>
                <c:ptCount val="3"/>
                <c:pt idx="0">
                  <c:v>19158</c:v>
                </c:pt>
                <c:pt idx="1">
                  <c:v>26403</c:v>
                </c:pt>
                <c:pt idx="2">
                  <c:v>19323</c:v>
                </c:pt>
              </c:numCache>
            </c:numRef>
          </c:val>
          <c:smooth val="0"/>
          <c:extLst>
            <c:ext xmlns:c16="http://schemas.microsoft.com/office/drawing/2014/chart" uri="{C3380CC4-5D6E-409C-BE32-E72D297353CC}">
              <c16:uniqueId val="{00000000-9F42-479F-BB6A-9514EAAABD28}"/>
            </c:ext>
          </c:extLst>
        </c:ser>
        <c: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TRIMESTRE '!$A$3:$A$5</c:f>
              <c:strCache>
                <c:ptCount val="3"/>
                <c:pt idx="0">
                  <c:v>ABRIL</c:v>
                </c:pt>
                <c:pt idx="1">
                  <c:v>MAYO</c:v>
                </c:pt>
                <c:pt idx="2">
                  <c:v>JUNIO </c:v>
                </c:pt>
              </c:strCache>
            </c:strRef>
          </c:cat>
          <c:val>
            <c:numRef>
              <c:f>'DATOS TRIMESTRE '!$C$3:$C$5</c:f>
              <c:numCache>
                <c:formatCode>0.00</c:formatCode>
                <c:ptCount val="3"/>
                <c:pt idx="0">
                  <c:v>29.526539670797114</c:v>
                </c:pt>
                <c:pt idx="1">
                  <c:v>40.692620676900312</c:v>
                </c:pt>
                <c:pt idx="2">
                  <c:v>29.780839652302568</c:v>
                </c:pt>
              </c:numCache>
            </c:numRef>
          </c:val>
          <c:smooth val="0"/>
          <c:extLst>
            <c:ext xmlns:c16="http://schemas.microsoft.com/office/drawing/2014/chart" uri="{C3380CC4-5D6E-409C-BE32-E72D297353CC}">
              <c16:uniqueId val="{00000001-9F42-479F-BB6A-9514EAAABD28}"/>
            </c:ext>
          </c:extLst>
        </c:ser>
        <c:dLbls>
          <c:dLblPos val="t"/>
          <c:showLegendKey val="0"/>
          <c:showVal val="1"/>
          <c:showCatName val="0"/>
          <c:showSerName val="0"/>
          <c:showPercent val="0"/>
          <c:showBubbleSize val="0"/>
        </c:dLbls>
        <c:smooth val="0"/>
        <c:axId val="457156208"/>
        <c:axId val="457145392"/>
      </c:lineChart>
      <c:catAx>
        <c:axId val="45715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7145392"/>
        <c:crosses val="autoZero"/>
        <c:auto val="1"/>
        <c:lblAlgn val="ctr"/>
        <c:lblOffset val="100"/>
        <c:noMultiLvlLbl val="0"/>
      </c:catAx>
      <c:valAx>
        <c:axId val="45714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7156208"/>
        <c:crosses val="autoZero"/>
        <c:crossBetween val="between"/>
      </c:valAx>
      <c:spPr>
        <a:noFill/>
        <a:ln>
          <a:noFill/>
        </a:ln>
        <a:effectLst/>
      </c:spPr>
    </c:plotArea>
    <c:plotVisOnly val="1"/>
    <c:dispBlanksAs val="gap"/>
    <c:showDLblsOverMax val="0"/>
  </c:chart>
  <c:spPr>
    <a:noFill/>
    <a:ln>
      <a:solidFill>
        <a:schemeClr val="accent2">
          <a:alpha val="40000"/>
        </a:schemeClr>
      </a:solidFill>
    </a:ln>
    <a:effectLst/>
  </c:spPr>
  <c:txPr>
    <a:bodyPr/>
    <a:lstStyle/>
    <a:p>
      <a:pPr>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TOTAL</a:t>
            </a:r>
            <a:r>
              <a:rPr lang="es-CO" baseline="0"/>
              <a:t> TRIMESTRE </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TRIMESTRE '!$B$41:$B$46</c:f>
              <c:strCache>
                <c:ptCount val="6"/>
                <c:pt idx="0">
                  <c:v>PROACTIVANET - ESCRITO</c:v>
                </c:pt>
                <c:pt idx="1">
                  <c:v>ORFEO - ESCRITO</c:v>
                </c:pt>
                <c:pt idx="2">
                  <c:v>CHAT - HUMANO - VIRTUAL</c:v>
                </c:pt>
                <c:pt idx="3">
                  <c:v>CHAT - BOT - VIRTUAL</c:v>
                </c:pt>
                <c:pt idx="4">
                  <c:v>CRM - PRESENCIAL</c:v>
                </c:pt>
                <c:pt idx="5">
                  <c:v>CRM - TELEFÓNICO</c:v>
                </c:pt>
              </c:strCache>
            </c:strRef>
          </c:cat>
          <c:val>
            <c:numRef>
              <c:f>'DATOS TRIMESTRE '!$C$41:$C$46</c:f>
              <c:numCache>
                <c:formatCode>General</c:formatCode>
                <c:ptCount val="6"/>
                <c:pt idx="0">
                  <c:v>22426</c:v>
                </c:pt>
                <c:pt idx="1">
                  <c:v>19255</c:v>
                </c:pt>
                <c:pt idx="2">
                  <c:v>5155</c:v>
                </c:pt>
                <c:pt idx="3">
                  <c:v>16233</c:v>
                </c:pt>
                <c:pt idx="4">
                  <c:v>510</c:v>
                </c:pt>
                <c:pt idx="5">
                  <c:v>1305</c:v>
                </c:pt>
              </c:numCache>
            </c:numRef>
          </c:val>
          <c:extLst>
            <c:ext xmlns:c16="http://schemas.microsoft.com/office/drawing/2014/chart" uri="{C3380CC4-5D6E-409C-BE32-E72D297353CC}">
              <c16:uniqueId val="{00000000-1B88-4318-B66B-B7BF0C5C358E}"/>
            </c:ext>
          </c:extLst>
        </c:ser>
        <c:dLbls>
          <c:dLblPos val="outEnd"/>
          <c:showLegendKey val="0"/>
          <c:showVal val="1"/>
          <c:showCatName val="0"/>
          <c:showSerName val="0"/>
          <c:showPercent val="0"/>
          <c:showBubbleSize val="0"/>
        </c:dLbls>
        <c:gapWidth val="182"/>
        <c:axId val="573227552"/>
        <c:axId val="573205920"/>
      </c:barChart>
      <c:catAx>
        <c:axId val="573227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3205920"/>
        <c:crosses val="autoZero"/>
        <c:auto val="1"/>
        <c:lblAlgn val="ctr"/>
        <c:lblOffset val="100"/>
        <c:noMultiLvlLbl val="0"/>
      </c:catAx>
      <c:valAx>
        <c:axId val="573205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322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TOTAL</a:t>
            </a:r>
            <a:r>
              <a:rPr lang="es-CO" baseline="0"/>
              <a:t> POR DEPENDECIA </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'DATOS TRIMESTRE '!$B$52:$B$73</c:f>
              <c:strCache>
                <c:ptCount val="22"/>
                <c:pt idx="0">
                  <c:v>GRUPO DE CONTROL DISCIPLINARIO INTERNO</c:v>
                </c:pt>
                <c:pt idx="1">
                  <c:v>OFICINA DE CONTROL INTERNO</c:v>
                </c:pt>
                <c:pt idx="2">
                  <c:v>PAGINA WEB</c:v>
                </c:pt>
                <c:pt idx="3">
                  <c:v>DESPACHO DEL SUBDIRECTOR</c:v>
                </c:pt>
                <c:pt idx="4">
                  <c:v>GRUPO DE GESTIÓN ADMINISTRATIVA</c:v>
                </c:pt>
                <c:pt idx="5">
                  <c:v>SECRETARIA GENERAL</c:v>
                </c:pt>
                <c:pt idx="6">
                  <c:v>OFICINA ASESORA DE PLANEACIÓN</c:v>
                </c:pt>
                <c:pt idx="7">
                  <c:v>OFICINA ASESORA DE COMUNICACIONES</c:v>
                </c:pt>
                <c:pt idx="8">
                  <c:v>GRUPO DE GESTION CONTRACTUAL</c:v>
                </c:pt>
                <c:pt idx="9">
                  <c:v>GRUPO DE GESTIÓN FINANCIERA</c:v>
                </c:pt>
                <c:pt idx="10">
                  <c:v>DESPACHO DEL DIRECTOR</c:v>
                </c:pt>
                <c:pt idx="11">
                  <c:v>DIRECCIÓN GESTIÓN DEL CONOCIMIENTO</c:v>
                </c:pt>
                <c:pt idx="12">
                  <c:v>GRUPO DE GESTION HUMANA</c:v>
                </c:pt>
                <c:pt idx="13">
                  <c:v>DIRECCION DE PARTICIPACION, TRANSPARENCIA Y SERVICIO AL CIUDADANO</c:v>
                </c:pt>
                <c:pt idx="14">
                  <c:v>GRUPO DE GESTIÓN DOCUMENTAL</c:v>
                </c:pt>
                <c:pt idx="15">
                  <c:v>DIRECCION DE DESARROLLO ORGANIZACIONAL</c:v>
                </c:pt>
                <c:pt idx="16">
                  <c:v>OFICINA DE TECNOLOGÍAS DE LA INFORMACIÓN Y LAS COMUNICACIONES</c:v>
                </c:pt>
                <c:pt idx="17">
                  <c:v>DIRECCIÓN DE GESTIÓN Y DESEMPEÑO INSTITUCIONAL</c:v>
                </c:pt>
                <c:pt idx="18">
                  <c:v>DIRECCIÓN DE EMPLEO PÚBLICO</c:v>
                </c:pt>
                <c:pt idx="19">
                  <c:v>GRUPO DE GESTION MERITOCRATICA</c:v>
                </c:pt>
                <c:pt idx="20">
                  <c:v>DIRECCIÓN JURÍDICA</c:v>
                </c:pt>
                <c:pt idx="21">
                  <c:v>GRUPO DE SERVICIO AL CIUDADANO INSTITUCIONAL</c:v>
                </c:pt>
              </c:strCache>
            </c:strRef>
          </c:cat>
          <c:val>
            <c:numRef>
              <c:f>'DATOS TRIMESTRE '!$C$52:$C$73</c:f>
              <c:numCache>
                <c:formatCode>General</c:formatCode>
                <c:ptCount val="22"/>
                <c:pt idx="0">
                  <c:v>2</c:v>
                </c:pt>
                <c:pt idx="1">
                  <c:v>2</c:v>
                </c:pt>
                <c:pt idx="2">
                  <c:v>6</c:v>
                </c:pt>
                <c:pt idx="3">
                  <c:v>10</c:v>
                </c:pt>
                <c:pt idx="4">
                  <c:v>19</c:v>
                </c:pt>
                <c:pt idx="5">
                  <c:v>37</c:v>
                </c:pt>
                <c:pt idx="6">
                  <c:v>44</c:v>
                </c:pt>
                <c:pt idx="7">
                  <c:v>51</c:v>
                </c:pt>
                <c:pt idx="8">
                  <c:v>61</c:v>
                </c:pt>
                <c:pt idx="9">
                  <c:v>77</c:v>
                </c:pt>
                <c:pt idx="10">
                  <c:v>89</c:v>
                </c:pt>
                <c:pt idx="11">
                  <c:v>206</c:v>
                </c:pt>
                <c:pt idx="12">
                  <c:v>316</c:v>
                </c:pt>
                <c:pt idx="13">
                  <c:v>644</c:v>
                </c:pt>
                <c:pt idx="14">
                  <c:v>739</c:v>
                </c:pt>
                <c:pt idx="15">
                  <c:v>1073</c:v>
                </c:pt>
                <c:pt idx="16">
                  <c:v>1086</c:v>
                </c:pt>
                <c:pt idx="17">
                  <c:v>1178</c:v>
                </c:pt>
                <c:pt idx="18">
                  <c:v>1258</c:v>
                </c:pt>
                <c:pt idx="19">
                  <c:v>1311</c:v>
                </c:pt>
                <c:pt idx="20">
                  <c:v>3553</c:v>
                </c:pt>
                <c:pt idx="21">
                  <c:v>7493</c:v>
                </c:pt>
              </c:numCache>
            </c:numRef>
          </c:val>
          <c:extLst>
            <c:ext xmlns:c16="http://schemas.microsoft.com/office/drawing/2014/chart" uri="{C3380CC4-5D6E-409C-BE32-E72D297353CC}">
              <c16:uniqueId val="{00000000-81BE-412D-B11F-91088F09D72F}"/>
            </c:ext>
          </c:extLst>
        </c:ser>
        <c:dLbls>
          <c:dLblPos val="outEnd"/>
          <c:showLegendKey val="0"/>
          <c:showVal val="1"/>
          <c:showCatName val="0"/>
          <c:showSerName val="0"/>
          <c:showPercent val="0"/>
          <c:showBubbleSize val="0"/>
        </c:dLbls>
        <c:gapWidth val="182"/>
        <c:axId val="577377200"/>
        <c:axId val="577378032"/>
      </c:barChart>
      <c:catAx>
        <c:axId val="577377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7378032"/>
        <c:crosses val="autoZero"/>
        <c:auto val="1"/>
        <c:lblAlgn val="l"/>
        <c:lblOffset val="100"/>
        <c:noMultiLvlLbl val="0"/>
      </c:catAx>
      <c:valAx>
        <c:axId val="577378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737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'DATOS TRIMESTRE '!$B$85</c:f>
              <c:strCache>
                <c:ptCount val="1"/>
                <c:pt idx="0">
                  <c:v>VIRTUAL (CHAT)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'DATOS TRIMESTRE '!$C$84:$E$84</c:f>
              <c:strCache>
                <c:ptCount val="3"/>
                <c:pt idx="0">
                  <c:v>ABRIL</c:v>
                </c:pt>
                <c:pt idx="1">
                  <c:v>MAYO</c:v>
                </c:pt>
                <c:pt idx="2">
                  <c:v>JUNIO</c:v>
                </c:pt>
              </c:strCache>
            </c:strRef>
          </c:cat>
          <c:val>
            <c:numRef>
              <c:f>'DATOS TRIMESTRE '!$C$85:$E$85</c:f>
              <c:numCache>
                <c:formatCode>General</c:formatCode>
                <c:ptCount val="3"/>
                <c:pt idx="0">
                  <c:v>6740</c:v>
                </c:pt>
                <c:pt idx="1">
                  <c:v>7019</c:v>
                </c:pt>
                <c:pt idx="2">
                  <c:v>7629</c:v>
                </c:pt>
              </c:numCache>
            </c:numRef>
          </c:val>
          <c:smooth val="0"/>
          <c:extLst>
            <c:ext xmlns:c16="http://schemas.microsoft.com/office/drawing/2014/chart" uri="{C3380CC4-5D6E-409C-BE32-E72D297353CC}">
              <c16:uniqueId val="{00000000-E0C0-4E17-8FEB-ADCD0185D239}"/>
            </c:ext>
          </c:extLst>
        </c:ser>
        <c:dLbls>
          <c:dLblPos val="t"/>
          <c:showLegendKey val="0"/>
          <c:showVal val="1"/>
          <c:showCatName val="0"/>
          <c:showSerName val="0"/>
          <c:showPercent val="0"/>
          <c:showBubbleSize val="0"/>
        </c:dLbls>
        <c:smooth val="0"/>
        <c:axId val="582332704"/>
        <c:axId val="582330208"/>
      </c:lineChart>
      <c:catAx>
        <c:axId val="58233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82330208"/>
        <c:crosses val="autoZero"/>
        <c:auto val="1"/>
        <c:lblAlgn val="ctr"/>
        <c:lblOffset val="100"/>
        <c:noMultiLvlLbl val="0"/>
      </c:catAx>
      <c:valAx>
        <c:axId val="58233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8233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CHAT SEGUNDO TRIMESTRE 2024 vs 2025 </a:t>
            </a:r>
            <a:endParaRPr lang="es-CO"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28598"/>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'DATOS TRIMESTRE '!$B$98:$B$99</c:f>
              <c:strCache>
                <c:ptCount val="2"/>
                <c:pt idx="0">
                  <c:v>SEGUNDO TRIMESTRE 2024</c:v>
                </c:pt>
                <c:pt idx="1">
                  <c:v>SEGUNDO TRIMESTRE 2025</c:v>
                </c:pt>
              </c:strCache>
            </c:strRef>
          </c:cat>
          <c:val>
            <c:numRef>
              <c:f>'DATOS TRIMESTRE '!$C$98:$C$99</c:f>
              <c:numCache>
                <c:formatCode>General</c:formatCode>
                <c:ptCount val="2"/>
                <c:pt idx="0">
                  <c:v>37363</c:v>
                </c:pt>
                <c:pt idx="1">
                  <c:v>21388</c:v>
                </c:pt>
              </c:numCache>
            </c:numRef>
          </c:val>
          <c:smooth val="0"/>
          <c:extLst>
            <c:ext xmlns:c16="http://schemas.microsoft.com/office/drawing/2014/chart" uri="{C3380CC4-5D6E-409C-BE32-E72D297353CC}">
              <c16:uniqueId val="{00000000-B913-4DDC-B3C1-5F6A7658FD31}"/>
            </c:ext>
          </c:extLst>
        </c:ser>
        <c:dLbls>
          <c:dLblPos val="t"/>
          <c:showLegendKey val="0"/>
          <c:showVal val="1"/>
          <c:showCatName val="0"/>
          <c:showSerName val="0"/>
          <c:showPercent val="0"/>
          <c:showBubbleSize val="0"/>
        </c:dLbls>
        <c:smooth val="0"/>
        <c:axId val="573220064"/>
        <c:axId val="573211744"/>
      </c:lineChart>
      <c:catAx>
        <c:axId val="5732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3211744"/>
        <c:crosses val="autoZero"/>
        <c:auto val="1"/>
        <c:lblAlgn val="ctr"/>
        <c:lblOffset val="100"/>
        <c:noMultiLvlLbl val="0"/>
      </c:catAx>
      <c:valAx>
        <c:axId val="57321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322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'[2025-07-03_CONSOLIDADO_ENCUESTAS_2025.xlsx]Hoja2'!$F$32</c:f>
              <c:strCache>
                <c:ptCount val="1"/>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'[2025-07-03_CONSOLIDADO_ENCUESTAS_2025.xlsx]Hoja2'!$E$33:$E$34</c:f>
              <c:strCache>
                <c:ptCount val="2"/>
                <c:pt idx="0">
                  <c:v>SEGUNDO TRIMESTRE 2024</c:v>
                </c:pt>
                <c:pt idx="1">
                  <c:v>SEGUNDO TRIMESTRE 2025</c:v>
                </c:pt>
              </c:strCache>
            </c:strRef>
          </c:cat>
          <c:val>
            <c:numRef>
              <c:f>'[2025-07-03_CONSOLIDADO_ENCUESTAS_2025.xlsx]Hoja2'!$F$33:$F$34</c:f>
              <c:numCache>
                <c:formatCode>General</c:formatCode>
                <c:ptCount val="2"/>
                <c:pt idx="0">
                  <c:v>1799</c:v>
                </c:pt>
                <c:pt idx="1">
                  <c:v>3804</c:v>
                </c:pt>
              </c:numCache>
            </c:numRef>
          </c:val>
          <c:smooth val="0"/>
          <c:extLst>
            <c:ext xmlns:c16="http://schemas.microsoft.com/office/drawing/2014/chart" uri="{C3380CC4-5D6E-409C-BE32-E72D297353CC}">
              <c16:uniqueId val="{00000000-6E38-47FC-99B8-B178AEE6DF7C}"/>
            </c:ext>
          </c:extLst>
        </c:ser>
        <c:dLbls>
          <c:showLegendKey val="0"/>
          <c:showVal val="0"/>
          <c:showCatName val="0"/>
          <c:showSerName val="0"/>
          <c:showPercent val="0"/>
          <c:showBubbleSize val="0"/>
        </c:dLbls>
        <c:smooth val="0"/>
        <c:axId val="325071343"/>
        <c:axId val="325078831"/>
      </c:lineChart>
      <c:catAx>
        <c:axId val="325071343"/>
        <c:scaling>
          <c:orientation val="minMax"/>
        </c:scaling>
        <c:delete val="1"/>
        <c:axPos val="b"/>
        <c:numFmt formatCode="General" sourceLinked="1"/>
        <c:majorTickMark val="none"/>
        <c:minorTickMark val="none"/>
        <c:tickLblPos val="nextTo"/>
        <c:crossAx val="325078831"/>
        <c:crosses val="autoZero"/>
        <c:auto val="1"/>
        <c:lblAlgn val="ctr"/>
        <c:lblOffset val="100"/>
        <c:noMultiLvlLbl val="0"/>
      </c:catAx>
      <c:valAx>
        <c:axId val="32507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5071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ENCUESTAS POR DEPENDENCIA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'[2025-07-03_CONSOLIDADO_ENCUESTAS_2025.xlsx]Hoja1'!$B$1:$B$18</c:f>
              <c:strCache>
                <c:ptCount val="18"/>
                <c:pt idx="0">
                  <c:v>SIGLA</c:v>
                </c:pt>
                <c:pt idx="1">
                  <c:v>DS</c:v>
                </c:pt>
                <c:pt idx="2">
                  <c:v>DDO</c:v>
                </c:pt>
                <c:pt idx="3">
                  <c:v>DEP</c:v>
                </c:pt>
                <c:pt idx="4">
                  <c:v>DGDI</c:v>
                </c:pt>
                <c:pt idx="5">
                  <c:v>DPTSC</c:v>
                </c:pt>
                <c:pt idx="6">
                  <c:v>DGC</c:v>
                </c:pt>
                <c:pt idx="7">
                  <c:v>DJ</c:v>
                </c:pt>
                <c:pt idx="8">
                  <c:v>GCE</c:v>
                </c:pt>
                <c:pt idx="9">
                  <c:v>GGF</c:v>
                </c:pt>
                <c:pt idx="10">
                  <c:v>GGH</c:v>
                </c:pt>
                <c:pt idx="11">
                  <c:v>GGM</c:v>
                </c:pt>
                <c:pt idx="12">
                  <c:v>GGC</c:v>
                </c:pt>
                <c:pt idx="13">
                  <c:v>OREC</c:v>
                </c:pt>
                <c:pt idx="14">
                  <c:v>OAC</c:v>
                </c:pt>
                <c:pt idx="15">
                  <c:v>OAP</c:v>
                </c:pt>
                <c:pt idx="16">
                  <c:v>OCI</c:v>
                </c:pt>
                <c:pt idx="17">
                  <c:v>OTIC</c:v>
                </c:pt>
              </c:strCache>
            </c:strRef>
          </c:cat>
          <c:val>
            <c:numRef>
              <c:f>'[2025-07-03_CONSOLIDADO_ENCUESTAS_2025.xlsx]Hoja1'!$I$1:$I$18</c:f>
              <c:numCache>
                <c:formatCode>General</c:formatCode>
                <c:ptCount val="18"/>
                <c:pt idx="0">
                  <c:v>0</c:v>
                </c:pt>
                <c:pt idx="1">
                  <c:v>2</c:v>
                </c:pt>
                <c:pt idx="2">
                  <c:v>24</c:v>
                </c:pt>
                <c:pt idx="3">
                  <c:v>72</c:v>
                </c:pt>
                <c:pt idx="4">
                  <c:v>52</c:v>
                </c:pt>
                <c:pt idx="5">
                  <c:v>180</c:v>
                </c:pt>
                <c:pt idx="6">
                  <c:v>224</c:v>
                </c:pt>
                <c:pt idx="7">
                  <c:v>49</c:v>
                </c:pt>
                <c:pt idx="8">
                  <c:v>0</c:v>
                </c:pt>
                <c:pt idx="9">
                  <c:v>0</c:v>
                </c:pt>
                <c:pt idx="10">
                  <c:v>5</c:v>
                </c:pt>
                <c:pt idx="11">
                  <c:v>0</c:v>
                </c:pt>
                <c:pt idx="12">
                  <c:v>1</c:v>
                </c:pt>
                <c:pt idx="13">
                  <c:v>122</c:v>
                </c:pt>
                <c:pt idx="14">
                  <c:v>0</c:v>
                </c:pt>
                <c:pt idx="15">
                  <c:v>1</c:v>
                </c:pt>
                <c:pt idx="16">
                  <c:v>4</c:v>
                </c:pt>
                <c:pt idx="17">
                  <c:v>15</c:v>
                </c:pt>
              </c:numCache>
            </c:numRef>
          </c:val>
          <c:extLst>
            <c:ext xmlns:c16="http://schemas.microsoft.com/office/drawing/2014/chart" uri="{C3380CC4-5D6E-409C-BE32-E72D297353CC}">
              <c16:uniqueId val="{00000000-FB50-4C9A-8124-D7037EE95330}"/>
            </c:ext>
          </c:extLst>
        </c:ser>
        <c:dLbls>
          <c:dLblPos val="outEnd"/>
          <c:showLegendKey val="0"/>
          <c:showVal val="1"/>
          <c:showCatName val="0"/>
          <c:showSerName val="0"/>
          <c:showPercent val="0"/>
          <c:showBubbleSize val="0"/>
        </c:dLbls>
        <c:gapWidth val="219"/>
        <c:overlap val="-27"/>
        <c:axId val="241361055"/>
        <c:axId val="241367295"/>
      </c:barChart>
      <c:catAx>
        <c:axId val="24136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1367295"/>
        <c:crosses val="autoZero"/>
        <c:auto val="1"/>
        <c:lblAlgn val="ctr"/>
        <c:lblOffset val="100"/>
        <c:noMultiLvlLbl val="0"/>
      </c:catAx>
      <c:valAx>
        <c:axId val="241367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1361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TIPO DE CALIFICACION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'[2025-07-03_CONSOLIDADO_ENCUESTAS_2025.xlsx]Hoja2'!$A$2:$A$7</c:f>
              <c:strCache>
                <c:ptCount val="6"/>
                <c:pt idx="0">
                  <c:v>EXCELENTE </c:v>
                </c:pt>
                <c:pt idx="1">
                  <c:v>BUENO </c:v>
                </c:pt>
                <c:pt idx="2">
                  <c:v>ACEPTABLE</c:v>
                </c:pt>
                <c:pt idx="3">
                  <c:v>DEFICIENTE</c:v>
                </c:pt>
                <c:pt idx="4">
                  <c:v>NO APLICA</c:v>
                </c:pt>
                <c:pt idx="5">
                  <c:v>NO RESPONDE</c:v>
                </c:pt>
              </c:strCache>
            </c:strRef>
          </c:cat>
          <c:val>
            <c:numRef>
              <c:f>'[2025-07-03_CONSOLIDADO_ENCUESTAS_2025.xlsx]Hoja2'!$B$2:$B$7</c:f>
              <c:numCache>
                <c:formatCode>General</c:formatCode>
                <c:ptCount val="6"/>
                <c:pt idx="0">
                  <c:v>369</c:v>
                </c:pt>
                <c:pt idx="1">
                  <c:v>119</c:v>
                </c:pt>
                <c:pt idx="2">
                  <c:v>21</c:v>
                </c:pt>
                <c:pt idx="3">
                  <c:v>47</c:v>
                </c:pt>
                <c:pt idx="4">
                  <c:v>13</c:v>
                </c:pt>
                <c:pt idx="5">
                  <c:v>183</c:v>
                </c:pt>
              </c:numCache>
            </c:numRef>
          </c:val>
          <c:extLst>
            <c:ext xmlns:c16="http://schemas.microsoft.com/office/drawing/2014/chart" uri="{C3380CC4-5D6E-409C-BE32-E72D297353CC}">
              <c16:uniqueId val="{00000000-CC26-426D-8155-51BFE13A0006}"/>
            </c:ext>
          </c:extLst>
        </c:ser>
        <c:dLbls>
          <c:showLegendKey val="0"/>
          <c:showVal val="1"/>
          <c:showCatName val="0"/>
          <c:showSerName val="0"/>
          <c:showPercent val="0"/>
          <c:showBubbleSize val="0"/>
        </c:dLbls>
        <c:gapWidth val="219"/>
        <c:overlap val="-27"/>
        <c:axId val="324071503"/>
        <c:axId val="324077327"/>
      </c:barChart>
      <c:lineChart>
        <c:grouping val="standard"/>
        <c:varyColors val="0"/>
        <c:ser>
          <c:idx val="1"/>
          <c:order val="1"/>
          <c:spPr>
            <a:ln w="28575" cap="rnd">
              <a:solidFill>
                <a:schemeClr val="accent2">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'[2025-07-03_CONSOLIDADO_ENCUESTAS_2025.xlsx]Hoja2'!$A$2:$A$7</c:f>
              <c:strCache>
                <c:ptCount val="6"/>
                <c:pt idx="0">
                  <c:v>EXCELENTE </c:v>
                </c:pt>
                <c:pt idx="1">
                  <c:v>BUENO </c:v>
                </c:pt>
                <c:pt idx="2">
                  <c:v>ACEPTABLE</c:v>
                </c:pt>
                <c:pt idx="3">
                  <c:v>DEFICIENTE</c:v>
                </c:pt>
                <c:pt idx="4">
                  <c:v>NO APLICA</c:v>
                </c:pt>
                <c:pt idx="5">
                  <c:v>NO RESPONDE</c:v>
                </c:pt>
              </c:strCache>
            </c:strRef>
          </c:cat>
          <c:val>
            <c:numRef>
              <c:f>'[2025-07-03_CONSOLIDADO_ENCUESTAS_2025.xlsx]Hoja2'!$C$2:$C$7</c:f>
              <c:numCache>
                <c:formatCode>0%</c:formatCode>
                <c:ptCount val="6"/>
                <c:pt idx="0">
                  <c:v>0.49069148936170215</c:v>
                </c:pt>
                <c:pt idx="1">
                  <c:v>0.15824468085106383</c:v>
                </c:pt>
                <c:pt idx="2">
                  <c:v>2.7925531914893616E-2</c:v>
                </c:pt>
                <c:pt idx="3">
                  <c:v>6.25E-2</c:v>
                </c:pt>
                <c:pt idx="4">
                  <c:v>1.7287234042553192E-2</c:v>
                </c:pt>
                <c:pt idx="5">
                  <c:v>0.24335106382978725</c:v>
                </c:pt>
              </c:numCache>
            </c:numRef>
          </c:val>
          <c:smooth val="0"/>
          <c:extLst>
            <c:ext xmlns:c16="http://schemas.microsoft.com/office/drawing/2014/chart" uri="{C3380CC4-5D6E-409C-BE32-E72D297353CC}">
              <c16:uniqueId val="{00000001-CC26-426D-8155-51BFE13A0006}"/>
            </c:ext>
          </c:extLst>
        </c:ser>
        <c:dLbls>
          <c:showLegendKey val="0"/>
          <c:showVal val="1"/>
          <c:showCatName val="0"/>
          <c:showSerName val="0"/>
          <c:showPercent val="0"/>
          <c:showBubbleSize val="0"/>
        </c:dLbls>
        <c:marker val="1"/>
        <c:smooth val="0"/>
        <c:axId val="324073999"/>
        <c:axId val="324078159"/>
      </c:lineChart>
      <c:catAx>
        <c:axId val="32407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77327"/>
        <c:crosses val="autoZero"/>
        <c:auto val="1"/>
        <c:lblAlgn val="ctr"/>
        <c:lblOffset val="100"/>
        <c:noMultiLvlLbl val="0"/>
      </c:catAx>
      <c:valAx>
        <c:axId val="324077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71503"/>
        <c:crosses val="autoZero"/>
        <c:crossBetween val="between"/>
      </c:valAx>
      <c:valAx>
        <c:axId val="324078159"/>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4073999"/>
        <c:crosses val="max"/>
        <c:crossBetween val="between"/>
      </c:valAx>
      <c:catAx>
        <c:axId val="324073999"/>
        <c:scaling>
          <c:orientation val="minMax"/>
        </c:scaling>
        <c:delete val="1"/>
        <c:axPos val="b"/>
        <c:numFmt formatCode="General" sourceLinked="1"/>
        <c:majorTickMark val="none"/>
        <c:minorTickMark val="none"/>
        <c:tickLblPos val="nextTo"/>
        <c:crossAx val="32407815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0.34482</cdr:x>
      <cdr:y>0.77572</cdr:y>
    </cdr:from>
    <cdr:to>
      <cdr:x>0.39937</cdr:x>
      <cdr:y>1</cdr:y>
    </cdr:to>
    <cdr:sp macro="" textlink="">
      <cdr:nvSpPr>
        <cdr:cNvPr id="2" name="CuadroTexto 1"/>
        <cdr:cNvSpPr txBox="1"/>
      </cdr:nvSpPr>
      <cdr:spPr>
        <a:xfrm xmlns:a="http://schemas.openxmlformats.org/drawingml/2006/main">
          <a:off x="1576516" y="2127954"/>
          <a:ext cx="249382" cy="6152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A004EF-4F59-4C97-9633-3DACD465483F}" type="datetimeFigureOut">
              <a:rPr lang="es-CO" smtClean="0"/>
              <a:t>4/07/2025</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F8AEC-6806-4058-8FC0-BF69B54B540A}" type="slidenum">
              <a:rPr lang="es-CO" smtClean="0"/>
              <a:t>‹Nº›</a:t>
            </a:fld>
            <a:endParaRPr lang="es-CO"/>
          </a:p>
        </p:txBody>
      </p:sp>
    </p:spTree>
    <p:extLst>
      <p:ext uri="{BB962C8B-B14F-4D97-AF65-F5344CB8AC3E}">
        <p14:creationId xmlns:p14="http://schemas.microsoft.com/office/powerpoint/2010/main" val="25778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5AE25-5B5F-47EA-8BBC-6F528ACBF40B}" type="datetimeFigureOut">
              <a:rPr lang="es-CO" smtClean="0"/>
              <a:t>4/07/2025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ED264-198C-491C-9D52-0254DC869C7D}" type="slidenum">
              <a:rPr lang="es-CO" smtClean="0"/>
              <a:t>‹Nº›</a:t>
            </a:fld>
            <a:endParaRPr lang="es-CO"/>
          </a:p>
        </p:txBody>
      </p:sp>
    </p:spTree>
    <p:extLst>
      <p:ext uri="{BB962C8B-B14F-4D97-AF65-F5344CB8AC3E}">
        <p14:creationId xmlns:p14="http://schemas.microsoft.com/office/powerpoint/2010/main" val="96700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847D0A1-6016-48CE-AE2A-F6FC150AC093}" type="slidenum">
              <a:rPr lang="es-CO" smtClean="0"/>
              <a:t>8</a:t>
            </a:fld>
            <a:endParaRPr lang="es-CO"/>
          </a:p>
        </p:txBody>
      </p:sp>
    </p:spTree>
    <p:extLst>
      <p:ext uri="{BB962C8B-B14F-4D97-AF65-F5344CB8AC3E}">
        <p14:creationId xmlns:p14="http://schemas.microsoft.com/office/powerpoint/2010/main" val="141207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847D0A1-6016-48CE-AE2A-F6FC150AC093}" type="slidenum">
              <a:rPr lang="es-CO" smtClean="0"/>
              <a:t>19</a:t>
            </a:fld>
            <a:endParaRPr lang="es-CO"/>
          </a:p>
        </p:txBody>
      </p:sp>
    </p:spTree>
    <p:extLst>
      <p:ext uri="{BB962C8B-B14F-4D97-AF65-F5344CB8AC3E}">
        <p14:creationId xmlns:p14="http://schemas.microsoft.com/office/powerpoint/2010/main" val="191129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43887C7-B18D-40EE-975B-5836DC739652}" type="datetimeFigureOut">
              <a:rPr lang="es-CO" smtClean="0"/>
              <a:t>4/07/2025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12571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4/07/2025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71937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4/07/2025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44986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2463801" y="233719"/>
            <a:ext cx="7429527" cy="524168"/>
          </a:xfrm>
          <a:prstGeom prst="rect">
            <a:avLst/>
          </a:prstGeom>
        </p:spPr>
        <p:txBody>
          <a:bodyPr vert="horz"/>
          <a:lstStyle>
            <a:lvl1pPr algn="l">
              <a:defRPr sz="24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04/07/2025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924195" y="757887"/>
            <a:ext cx="796913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907261" y="225252"/>
            <a:ext cx="618067" cy="525992"/>
          </a:xfrm>
          <a:prstGeom prst="rect">
            <a:avLst/>
          </a:prstGeom>
        </p:spPr>
        <p:txBody>
          <a:bodyPr/>
          <a:lstStyle>
            <a:lvl1pPr marL="0" indent="0" algn="ctr">
              <a:buNone/>
              <a:defRPr sz="2400">
                <a:solidFill>
                  <a:srgbClr val="888888"/>
                </a:solidFill>
                <a:latin typeface="Helvetica"/>
                <a:cs typeface="Helvetica"/>
              </a:defRPr>
            </a:lvl1pPr>
            <a:lvl2pPr>
              <a:defRPr sz="2667">
                <a:latin typeface="Helvetica"/>
                <a:cs typeface="Helvetica"/>
              </a:defRPr>
            </a:lvl2pPr>
            <a:lvl3pPr>
              <a:defRPr sz="2400">
                <a:latin typeface="Helvetica"/>
                <a:cs typeface="Helvetica"/>
              </a:defRPr>
            </a:lvl3pPr>
            <a:lvl4pPr>
              <a:defRPr sz="2133">
                <a:latin typeface="Helvetica"/>
                <a:cs typeface="Helvetica"/>
              </a:defRPr>
            </a:lvl4pPr>
            <a:lvl5pPr marL="2438339" indent="0">
              <a:buNone/>
              <a:defRPr sz="2133">
                <a:latin typeface="Helvetica"/>
                <a:cs typeface="Helvetica"/>
              </a:defRPr>
            </a:lvl5pPr>
            <a:lvl6pPr>
              <a:defRPr sz="2133"/>
            </a:lvl6pPr>
            <a:lvl7pPr>
              <a:defRPr sz="2133"/>
            </a:lvl7pPr>
            <a:lvl8pPr>
              <a:defRPr sz="2133"/>
            </a:lvl8pPr>
            <a:lvl9pPr>
              <a:defRPr sz="2133"/>
            </a:lvl9pPr>
          </a:lstStyle>
          <a:p>
            <a:pPr lvl="0"/>
            <a:r>
              <a:rPr lang="es-ES_tradnl" dirty="0"/>
              <a:t>2</a:t>
            </a:r>
            <a:endParaRPr lang="es-ES" dirty="0"/>
          </a:p>
        </p:txBody>
      </p:sp>
    </p:spTree>
    <p:extLst>
      <p:ext uri="{BB962C8B-B14F-4D97-AF65-F5344CB8AC3E}">
        <p14:creationId xmlns:p14="http://schemas.microsoft.com/office/powerpoint/2010/main" val="149855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7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9"/>
            <a:ext cx="10363200" cy="1470025"/>
          </a:xfrm>
          <a:prstGeom prst="rect">
            <a:avLst/>
          </a:prstGeom>
        </p:spPr>
        <p:txBody>
          <a:bodyPr/>
          <a:lstStyle>
            <a:lvl1pPr>
              <a:defRPr b="1">
                <a:solidFill>
                  <a:srgbClr val="4D4D4D"/>
                </a:solidFill>
                <a:latin typeface="Helvetica"/>
                <a:cs typeface="Helvetica"/>
              </a:defRPr>
            </a:lvl1pPr>
          </a:lstStyle>
          <a:p>
            <a:r>
              <a:rPr lang="es-ES_tradnl" dirty="0"/>
              <a:t>Clic para editar título</a:t>
            </a:r>
            <a:endParaRPr lang="es-ES" dirty="0"/>
          </a:p>
        </p:txBody>
      </p:sp>
      <p:sp>
        <p:nvSpPr>
          <p:cNvPr id="3" name="Subtítulo 2"/>
          <p:cNvSpPr>
            <a:spLocks noGrp="1"/>
          </p:cNvSpPr>
          <p:nvPr>
            <p:ph type="subTitle" idx="1"/>
          </p:nvPr>
        </p:nvSpPr>
        <p:spPr>
          <a:xfrm>
            <a:off x="1828800" y="3886200"/>
            <a:ext cx="8534400" cy="1752600"/>
          </a:xfrm>
          <a:prstGeom prst="rect">
            <a:avLst/>
          </a:prstGeom>
        </p:spPr>
        <p:txBody>
          <a:bodyPr/>
          <a:lstStyle>
            <a:lvl1pPr marL="0" indent="0" algn="ctr">
              <a:buNone/>
              <a:defRPr b="0">
                <a:solidFill>
                  <a:schemeClr val="tx1">
                    <a:tint val="75000"/>
                  </a:schemeClr>
                </a:solidFill>
                <a:latin typeface="Helvetica"/>
                <a:cs typeface="Helvetic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04/07/2025</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80786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43887C7-B18D-40EE-975B-5836DC739652}" type="datetimeFigureOut">
              <a:rPr lang="es-CO" smtClean="0"/>
              <a:t>4/07/2025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3093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3887C7-B18D-40EE-975B-5836DC739652}" type="datetimeFigureOut">
              <a:rPr lang="es-CO" smtClean="0"/>
              <a:t>4/07/2025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67668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43887C7-B18D-40EE-975B-5836DC739652}" type="datetimeFigureOut">
              <a:rPr lang="es-CO" smtClean="0"/>
              <a:t>4/07/2025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3167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43887C7-B18D-40EE-975B-5836DC739652}" type="datetimeFigureOut">
              <a:rPr lang="es-CO" smtClean="0"/>
              <a:t>4/07/2025</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48723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43887C7-B18D-40EE-975B-5836DC739652}" type="datetimeFigureOut">
              <a:rPr lang="es-CO" smtClean="0"/>
              <a:t>4/07/2025</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06770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3887C7-B18D-40EE-975B-5836DC739652}" type="datetimeFigureOut">
              <a:rPr lang="es-CO" smtClean="0"/>
              <a:t>4/07/2025</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6079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4/07/2025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10484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3887C7-B18D-40EE-975B-5836DC739652}" type="datetimeFigureOut">
              <a:rPr lang="es-CO" smtClean="0"/>
              <a:t>4/07/2025</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DE30079-9604-49DB-A4FE-A2E7DED970C8}" type="slidenum">
              <a:rPr lang="es-CO" smtClean="0"/>
              <a:t>‹Nº›</a:t>
            </a:fld>
            <a:endParaRPr lang="es-CO"/>
          </a:p>
        </p:txBody>
      </p:sp>
    </p:spTree>
    <p:extLst>
      <p:ext uri="{BB962C8B-B14F-4D97-AF65-F5344CB8AC3E}">
        <p14:creationId xmlns:p14="http://schemas.microsoft.com/office/powerpoint/2010/main" val="212357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887C7-B18D-40EE-975B-5836DC739652}" type="datetimeFigureOut">
              <a:rPr lang="es-CO" smtClean="0"/>
              <a:t>4/07/2025</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30079-9604-49DB-A4FE-A2E7DED970C8}" type="slidenum">
              <a:rPr lang="es-CO" smtClean="0"/>
              <a:t>‹Nº›</a:t>
            </a:fld>
            <a:endParaRPr lang="es-CO"/>
          </a:p>
        </p:txBody>
      </p:sp>
    </p:spTree>
    <p:extLst>
      <p:ext uri="{BB962C8B-B14F-4D97-AF65-F5344CB8AC3E}">
        <p14:creationId xmlns:p14="http://schemas.microsoft.com/office/powerpoint/2010/main" val="25579827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80"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uncionpublica.gov.co/"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7917314" y="1899415"/>
            <a:ext cx="4075081" cy="3059169"/>
          </a:xfrm>
          <a:prstGeom prst="roundRect">
            <a:avLst/>
          </a:prstGeom>
          <a:solidFill>
            <a:schemeClr val="accent6">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2525328" y="225252"/>
            <a:ext cx="7429527" cy="524168"/>
          </a:xfrm>
        </p:spPr>
        <p:txBody>
          <a:bodyPr/>
          <a:lstStyle/>
          <a:p>
            <a:r>
              <a:rPr lang="es-ES" dirty="0"/>
              <a:t>PQRSD asignadas por dependencias</a:t>
            </a:r>
          </a:p>
        </p:txBody>
      </p:sp>
      <p:sp>
        <p:nvSpPr>
          <p:cNvPr id="3" name="Marcador de contenido 2"/>
          <p:cNvSpPr>
            <a:spLocks noGrp="1"/>
          </p:cNvSpPr>
          <p:nvPr>
            <p:ph sz="half" idx="2"/>
          </p:nvPr>
        </p:nvSpPr>
        <p:spPr/>
        <p:txBody>
          <a:bodyPr/>
          <a:lstStyle/>
          <a:p>
            <a:r>
              <a:rPr lang="es-ES" dirty="0"/>
              <a:t>6</a:t>
            </a:r>
          </a:p>
        </p:txBody>
      </p:sp>
      <p:sp>
        <p:nvSpPr>
          <p:cNvPr id="5" name="object 10"/>
          <p:cNvSpPr txBox="1"/>
          <p:nvPr/>
        </p:nvSpPr>
        <p:spPr>
          <a:xfrm>
            <a:off x="8396640" y="2466342"/>
            <a:ext cx="3116427" cy="1925313"/>
          </a:xfrm>
          <a:prstGeom prst="rect">
            <a:avLst/>
          </a:prstGeom>
        </p:spPr>
        <p:txBody>
          <a:bodyPr vert="horz" wrap="square" lIns="0" tIns="16933" rIns="0" bIns="0" rtlCol="0">
            <a:spAutoFit/>
          </a:bodyPr>
          <a:lstStyle/>
          <a:p>
            <a:pPr marL="16933" marR="6773" algn="just" defTabSz="1219170">
              <a:spcBef>
                <a:spcPts val="133"/>
              </a:spcBef>
              <a:defRPr/>
            </a:pPr>
            <a:r>
              <a:rPr sz="2000" spc="-7" dirty="0">
                <a:solidFill>
                  <a:schemeClr val="bg1"/>
                </a:solidFill>
                <a:latin typeface="Helvetica" panose="020B0504020202030204" pitchFamily="34" charset="0"/>
                <a:cs typeface="Carlito"/>
              </a:rPr>
              <a:t>El</a:t>
            </a:r>
            <a:r>
              <a:rPr lang="es-CO" sz="2000" spc="-7" dirty="0">
                <a:solidFill>
                  <a:schemeClr val="bg1"/>
                </a:solidFill>
                <a:latin typeface="Helvetica" panose="020B0504020202030204" pitchFamily="34" charset="0"/>
                <a:cs typeface="Carlito"/>
              </a:rPr>
              <a:t> </a:t>
            </a:r>
            <a:r>
              <a:rPr lang="es-ES" sz="2000" b="1" spc="-7" dirty="0">
                <a:solidFill>
                  <a:schemeClr val="accent4">
                    <a:lumMod val="60000"/>
                    <a:lumOff val="40000"/>
                  </a:schemeClr>
                </a:solidFill>
                <a:latin typeface="Helvetica" panose="020B0504020202030204" pitchFamily="34" charset="0"/>
                <a:cs typeface="Carlito"/>
              </a:rPr>
              <a:t>38.91</a:t>
            </a:r>
            <a:r>
              <a:rPr sz="2000" b="1" spc="-7" dirty="0">
                <a:solidFill>
                  <a:schemeClr val="accent4">
                    <a:lumMod val="60000"/>
                    <a:lumOff val="40000"/>
                  </a:schemeClr>
                </a:solidFill>
                <a:latin typeface="Helvetica" panose="020B0504020202030204" pitchFamily="34" charset="0"/>
                <a:cs typeface="Carlito"/>
              </a:rPr>
              <a:t>% </a:t>
            </a:r>
            <a:r>
              <a:rPr sz="2000" dirty="0">
                <a:solidFill>
                  <a:schemeClr val="bg1"/>
                </a:solidFill>
                <a:latin typeface="Helvetica" panose="020B0504020202030204" pitchFamily="34" charset="0"/>
                <a:cs typeface="Carlito"/>
              </a:rPr>
              <a:t>de las </a:t>
            </a:r>
            <a:r>
              <a:rPr sz="2000" spc="-7" dirty="0">
                <a:solidFill>
                  <a:schemeClr val="bg1"/>
                </a:solidFill>
                <a:latin typeface="Helvetica" panose="020B0504020202030204" pitchFamily="34" charset="0"/>
                <a:cs typeface="Carlito"/>
              </a:rPr>
              <a:t>peticiones </a:t>
            </a:r>
            <a:r>
              <a:rPr sz="2000" spc="-13" dirty="0">
                <a:solidFill>
                  <a:schemeClr val="bg1"/>
                </a:solidFill>
                <a:latin typeface="Helvetica" panose="020B0504020202030204" pitchFamily="34" charset="0"/>
                <a:cs typeface="Carlito"/>
              </a:rPr>
              <a:t>fueron  tramitadas </a:t>
            </a:r>
            <a:r>
              <a:rPr sz="2000" spc="-7" dirty="0">
                <a:solidFill>
                  <a:schemeClr val="bg1"/>
                </a:solidFill>
                <a:latin typeface="Helvetica" panose="020B0504020202030204" pitchFamily="34" charset="0"/>
                <a:cs typeface="Carlito"/>
              </a:rPr>
              <a:t>por </a:t>
            </a:r>
            <a:r>
              <a:rPr lang="es-ES" sz="2000" spc="-7" dirty="0">
                <a:solidFill>
                  <a:schemeClr val="bg1"/>
                </a:solidFill>
                <a:latin typeface="Helvetica" panose="020B0504020202030204" pitchFamily="34" charset="0"/>
                <a:cs typeface="Carlito"/>
              </a:rPr>
              <a:t>la</a:t>
            </a:r>
            <a:r>
              <a:rPr sz="2000" dirty="0">
                <a:solidFill>
                  <a:schemeClr val="bg1"/>
                </a:solidFill>
                <a:latin typeface="Helvetica" panose="020B0504020202030204" pitchFamily="34" charset="0"/>
                <a:cs typeface="Carlito"/>
              </a:rPr>
              <a:t> </a:t>
            </a:r>
            <a:r>
              <a:rPr lang="es-CO" sz="2000" b="1" dirty="0">
                <a:solidFill>
                  <a:schemeClr val="bg1"/>
                </a:solidFill>
                <a:latin typeface="Helvetica" panose="020B0504020202030204" pitchFamily="34" charset="0"/>
                <a:cs typeface="Carlito"/>
              </a:rPr>
              <a:t>Oficina Relación estado Ciudadanías, </a:t>
            </a:r>
            <a:r>
              <a:rPr lang="es-CO" sz="2000" dirty="0">
                <a:solidFill>
                  <a:schemeClr val="bg1"/>
                </a:solidFill>
                <a:latin typeface="Helvetica" panose="020B0504020202030204" pitchFamily="34" charset="0"/>
                <a:cs typeface="Carlito"/>
              </a:rPr>
              <a:t>seguida por la </a:t>
            </a:r>
            <a:r>
              <a:rPr lang="es-CO" sz="2000" b="1" dirty="0">
                <a:solidFill>
                  <a:schemeClr val="bg1"/>
                </a:solidFill>
                <a:latin typeface="Helvetica" panose="020B0504020202030204" pitchFamily="34" charset="0"/>
                <a:cs typeface="Carlito"/>
              </a:rPr>
              <a:t>Dirección jurídica</a:t>
            </a:r>
            <a:r>
              <a:rPr sz="2400" spc="-7" dirty="0">
                <a:solidFill>
                  <a:schemeClr val="bg1"/>
                </a:solidFill>
                <a:latin typeface="Helvetica" panose="020B0504020202030204" pitchFamily="34" charset="0"/>
                <a:cs typeface="Carlito"/>
              </a:rPr>
              <a:t>.</a:t>
            </a:r>
            <a:r>
              <a:rPr lang="es-ES" sz="2400" spc="-7" dirty="0">
                <a:solidFill>
                  <a:schemeClr val="bg1"/>
                </a:solidFill>
                <a:latin typeface="Helvetica" panose="020B0504020202030204" pitchFamily="34" charset="0"/>
                <a:cs typeface="Carlito"/>
              </a:rPr>
              <a:t>  </a:t>
            </a:r>
            <a:endParaRPr sz="2400" dirty="0">
              <a:solidFill>
                <a:schemeClr val="bg1"/>
              </a:solidFill>
              <a:latin typeface="Helvetica" panose="020B0504020202030204" pitchFamily="34" charset="0"/>
              <a:cs typeface="Carli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922" y="1871729"/>
            <a:ext cx="1646030" cy="430212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0" name="Rectángulo redondeado 9"/>
          <p:cNvSpPr/>
          <p:nvPr/>
        </p:nvSpPr>
        <p:spPr>
          <a:xfrm>
            <a:off x="377072" y="1329241"/>
            <a:ext cx="6203872" cy="4030159"/>
          </a:xfrm>
          <a:prstGeom prst="roundRect">
            <a:avLst>
              <a:gd name="adj" fmla="val 6422"/>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1" name="Gráfico 10"/>
          <p:cNvGraphicFramePr>
            <a:graphicFrameLocks/>
          </p:cNvGraphicFramePr>
          <p:nvPr>
            <p:extLst>
              <p:ext uri="{D42A27DB-BD31-4B8C-83A1-F6EECF244321}">
                <p14:modId xmlns:p14="http://schemas.microsoft.com/office/powerpoint/2010/main" val="3293435966"/>
              </p:ext>
            </p:extLst>
          </p:nvPr>
        </p:nvGraphicFramePr>
        <p:xfrm>
          <a:off x="814639" y="1498202"/>
          <a:ext cx="5514941" cy="3692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12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7256045" y="1060280"/>
            <a:ext cx="3919659" cy="2149097"/>
          </a:xfrm>
          <a:prstGeom prst="roundRect">
            <a:avLst>
              <a:gd name="adj" fmla="val 6503"/>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2463801" y="233719"/>
            <a:ext cx="7429527" cy="336732"/>
          </a:xfrm>
        </p:spPr>
        <p:txBody>
          <a:bodyPr>
            <a:normAutofit fontScale="90000"/>
          </a:bodyPr>
          <a:lstStyle/>
          <a:p>
            <a:r>
              <a:rPr lang="es-ES" dirty="0"/>
              <a:t>Atenciones chat EVA</a:t>
            </a:r>
          </a:p>
        </p:txBody>
      </p:sp>
      <p:sp>
        <p:nvSpPr>
          <p:cNvPr id="3" name="Marcador de contenido 2"/>
          <p:cNvSpPr>
            <a:spLocks noGrp="1"/>
          </p:cNvSpPr>
          <p:nvPr>
            <p:ph sz="half" idx="2"/>
          </p:nvPr>
        </p:nvSpPr>
        <p:spPr/>
        <p:txBody>
          <a:bodyPr/>
          <a:lstStyle/>
          <a:p>
            <a:r>
              <a:rPr lang="es-ES" dirty="0"/>
              <a:t>7</a:t>
            </a:r>
          </a:p>
        </p:txBody>
      </p:sp>
      <p:sp>
        <p:nvSpPr>
          <p:cNvPr id="12" name="object 17"/>
          <p:cNvSpPr txBox="1"/>
          <p:nvPr/>
        </p:nvSpPr>
        <p:spPr>
          <a:xfrm>
            <a:off x="7421414" y="1274932"/>
            <a:ext cx="3657706" cy="1741502"/>
          </a:xfrm>
          <a:prstGeom prst="rect">
            <a:avLst/>
          </a:prstGeom>
        </p:spPr>
        <p:txBody>
          <a:bodyPr vert="horz" wrap="square" lIns="0" tIns="17780" rIns="0" bIns="0" rtlCol="0">
            <a:spAutoFit/>
          </a:bodyPr>
          <a:lstStyle/>
          <a:p>
            <a:pPr marL="16086" marR="6773" indent="-1693" algn="ctr" defTabSz="1219170">
              <a:spcBef>
                <a:spcPts val="140"/>
              </a:spcBef>
              <a:defRPr/>
            </a:pPr>
            <a:r>
              <a:rPr lang="es-ES" sz="1400" dirty="0">
                <a:solidFill>
                  <a:schemeClr val="tx1">
                    <a:lumMod val="65000"/>
                    <a:lumOff val="35000"/>
                  </a:schemeClr>
                </a:solidFill>
                <a:latin typeface="Helvetica" pitchFamily="2" charset="0"/>
                <a:cs typeface="Carlito"/>
              </a:rPr>
              <a:t>De las 21.388 atenciones efectuadas a través del chat EVA durante el trimestre, el 24.10 % fueron resueltas por asesores y el 75,9% restante fueron gestionadas por el robot, en su mayoría en temas relacionados con el soporte en la plataforma SIGEP y la Declaración de Bienes y rentas, Ley 2013 de 2019</a:t>
            </a:r>
            <a:endParaRPr sz="1400" dirty="0">
              <a:solidFill>
                <a:schemeClr val="tx1">
                  <a:lumMod val="65000"/>
                  <a:lumOff val="35000"/>
                </a:schemeClr>
              </a:solidFill>
              <a:latin typeface="Helvetica" pitchFamily="2" charset="0"/>
              <a:cs typeface="Carlito"/>
            </a:endParaRPr>
          </a:p>
        </p:txBody>
      </p:sp>
      <p:sp>
        <p:nvSpPr>
          <p:cNvPr id="19" name="Rectángulo redondeado 18"/>
          <p:cNvSpPr/>
          <p:nvPr/>
        </p:nvSpPr>
        <p:spPr>
          <a:xfrm>
            <a:off x="2003338" y="5932407"/>
            <a:ext cx="1657059" cy="479673"/>
          </a:xfrm>
          <a:prstGeom prst="roundRect">
            <a:avLst/>
          </a:prstGeom>
          <a:solidFill>
            <a:srgbClr val="028598"/>
          </a:solidFill>
          <a:ln>
            <a:solidFill>
              <a:srgbClr val="02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redondeado 20"/>
          <p:cNvSpPr/>
          <p:nvPr/>
        </p:nvSpPr>
        <p:spPr>
          <a:xfrm>
            <a:off x="4016448" y="5932407"/>
            <a:ext cx="1922646" cy="479673"/>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object 17"/>
          <p:cNvSpPr txBox="1"/>
          <p:nvPr/>
        </p:nvSpPr>
        <p:spPr>
          <a:xfrm>
            <a:off x="2120416" y="6109468"/>
            <a:ext cx="1481765" cy="247931"/>
          </a:xfrm>
          <a:prstGeom prst="rect">
            <a:avLst/>
          </a:prstGeom>
        </p:spPr>
        <p:txBody>
          <a:bodyPr vert="horz" wrap="square" lIns="0" tIns="16933" rIns="0" bIns="0" rtlCol="0">
            <a:spAutoFit/>
          </a:bodyPr>
          <a:lstStyle/>
          <a:p>
            <a:pPr marL="16933" marR="6773" algn="ctr" defTabSz="1219170">
              <a:spcBef>
                <a:spcPts val="133"/>
              </a:spcBef>
              <a:defRPr/>
            </a:pPr>
            <a:r>
              <a:rPr lang="es-MX" sz="1500" spc="-7" dirty="0">
                <a:solidFill>
                  <a:schemeClr val="bg1"/>
                </a:solidFill>
                <a:latin typeface="Arial Narrow" panose="020B0606020202030204" pitchFamily="34" charset="0"/>
                <a:cs typeface="Carlito"/>
              </a:rPr>
              <a:t>2024</a:t>
            </a:r>
            <a:endParaRPr sz="1500" dirty="0">
              <a:solidFill>
                <a:schemeClr val="bg1"/>
              </a:solidFill>
              <a:latin typeface="Arial Narrow" panose="020B0606020202030204" pitchFamily="34" charset="0"/>
              <a:cs typeface="Carlito"/>
            </a:endParaRPr>
          </a:p>
        </p:txBody>
      </p:sp>
      <p:sp>
        <p:nvSpPr>
          <p:cNvPr id="23" name="object 17"/>
          <p:cNvSpPr txBox="1"/>
          <p:nvPr/>
        </p:nvSpPr>
        <p:spPr>
          <a:xfrm>
            <a:off x="4254533" y="6109468"/>
            <a:ext cx="1314994" cy="247931"/>
          </a:xfrm>
          <a:prstGeom prst="rect">
            <a:avLst/>
          </a:prstGeom>
        </p:spPr>
        <p:txBody>
          <a:bodyPr vert="horz" wrap="square" lIns="0" tIns="16933" rIns="0" bIns="0" rtlCol="0">
            <a:spAutoFit/>
          </a:bodyPr>
          <a:lstStyle/>
          <a:p>
            <a:pPr marL="16933" marR="6773" algn="ctr" defTabSz="1219170">
              <a:spcBef>
                <a:spcPts val="133"/>
              </a:spcBef>
              <a:defRPr/>
            </a:pPr>
            <a:r>
              <a:rPr lang="es-MX" sz="1500" spc="-7" dirty="0">
                <a:solidFill>
                  <a:schemeClr val="bg1"/>
                </a:solidFill>
                <a:latin typeface="Arial Narrow" panose="020B0606020202030204" pitchFamily="34" charset="0"/>
                <a:cs typeface="Carlito"/>
              </a:rPr>
              <a:t>2025</a:t>
            </a:r>
            <a:endParaRPr sz="1500" dirty="0">
              <a:solidFill>
                <a:schemeClr val="bg1"/>
              </a:solidFill>
              <a:latin typeface="Arial Narrow" panose="020B0606020202030204" pitchFamily="34" charset="0"/>
              <a:cs typeface="Carlito"/>
            </a:endParaRPr>
          </a:p>
        </p:txBody>
      </p:sp>
      <p:sp>
        <p:nvSpPr>
          <p:cNvPr id="13" name="Rectángulo redondeado 12"/>
          <p:cNvSpPr/>
          <p:nvPr/>
        </p:nvSpPr>
        <p:spPr>
          <a:xfrm>
            <a:off x="1842804" y="1060279"/>
            <a:ext cx="3853749" cy="2149097"/>
          </a:xfrm>
          <a:prstGeom prst="roundRect">
            <a:avLst>
              <a:gd name="adj" fmla="val 6503"/>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object 12"/>
          <p:cNvSpPr txBox="1"/>
          <p:nvPr/>
        </p:nvSpPr>
        <p:spPr>
          <a:xfrm>
            <a:off x="2120417" y="1305709"/>
            <a:ext cx="3298521" cy="1679947"/>
          </a:xfrm>
          <a:prstGeom prst="rect">
            <a:avLst/>
          </a:prstGeom>
        </p:spPr>
        <p:txBody>
          <a:bodyPr vert="horz" wrap="square" lIns="0" tIns="17780" rIns="0" bIns="0" rtlCol="0">
            <a:spAutoFit/>
          </a:bodyPr>
          <a:lstStyle/>
          <a:p>
            <a:pPr marL="16933" marR="6773" indent="164248" algn="just" defTabSz="1219170">
              <a:spcBef>
                <a:spcPts val="140"/>
              </a:spcBef>
              <a:defRPr/>
            </a:pPr>
            <a:r>
              <a:rPr lang="es-ES" spc="-7" dirty="0">
                <a:solidFill>
                  <a:schemeClr val="bg1"/>
                </a:solidFill>
                <a:latin typeface="Helvetica" pitchFamily="2" charset="0"/>
                <a:cs typeface="Carlito"/>
              </a:rPr>
              <a:t>En el segundo trimestre de 2025, el número de usuarios conectados a través del chat EVA disminuyo en un 42.76 % en comparación con el segundo trimestre de 2024</a:t>
            </a:r>
            <a:endParaRPr dirty="0">
              <a:solidFill>
                <a:schemeClr val="bg1"/>
              </a:solidFill>
              <a:latin typeface="Helvetica" pitchFamily="2" charset="0"/>
              <a:cs typeface="Carlito"/>
            </a:endParaRPr>
          </a:p>
        </p:txBody>
      </p:sp>
      <p:graphicFrame>
        <p:nvGraphicFramePr>
          <p:cNvPr id="14" name="Gráfico 13"/>
          <p:cNvGraphicFramePr>
            <a:graphicFrameLocks/>
          </p:cNvGraphicFramePr>
          <p:nvPr>
            <p:extLst>
              <p:ext uri="{D42A27DB-BD31-4B8C-83A1-F6EECF244321}">
                <p14:modId xmlns:p14="http://schemas.microsoft.com/office/powerpoint/2010/main" val="1931957178"/>
              </p:ext>
            </p:extLst>
          </p:nvPr>
        </p:nvGraphicFramePr>
        <p:xfrm>
          <a:off x="6929874" y="342904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p:cNvGraphicFramePr>
            <a:graphicFrameLocks/>
          </p:cNvGraphicFramePr>
          <p:nvPr>
            <p:extLst>
              <p:ext uri="{D42A27DB-BD31-4B8C-83A1-F6EECF244321}">
                <p14:modId xmlns:p14="http://schemas.microsoft.com/office/powerpoint/2010/main" val="433798175"/>
              </p:ext>
            </p:extLst>
          </p:nvPr>
        </p:nvGraphicFramePr>
        <p:xfrm>
          <a:off x="1409202" y="318920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755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redondeado 47"/>
          <p:cNvSpPr/>
          <p:nvPr/>
        </p:nvSpPr>
        <p:spPr>
          <a:xfrm>
            <a:off x="7409984" y="1497226"/>
            <a:ext cx="4089866" cy="4017531"/>
          </a:xfrm>
          <a:prstGeom prst="roundRect">
            <a:avLst>
              <a:gd name="adj" fmla="val 76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Rectángulo redondeado 46"/>
          <p:cNvSpPr/>
          <p:nvPr/>
        </p:nvSpPr>
        <p:spPr>
          <a:xfrm>
            <a:off x="7409984" y="1514979"/>
            <a:ext cx="4089866" cy="1737881"/>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pc="-13" dirty="0">
                <a:solidFill>
                  <a:schemeClr val="bg1"/>
                </a:solidFill>
                <a:latin typeface="Helvetica" pitchFamily="2" charset="0"/>
                <a:cs typeface="Carlito"/>
              </a:rPr>
              <a:t>                   19.252</a:t>
            </a:r>
          </a:p>
          <a:p>
            <a:pPr algn="ctr"/>
            <a:r>
              <a:rPr lang="es-CO" spc="-13" dirty="0">
                <a:latin typeface="Helvetica" pitchFamily="2" charset="0"/>
                <a:cs typeface="Carlito"/>
              </a:rPr>
              <a:t>                    Respondidas</a:t>
            </a:r>
          </a:p>
          <a:p>
            <a:pPr algn="ctr"/>
            <a:endParaRPr lang="es-CO" dirty="0"/>
          </a:p>
          <a:p>
            <a:pPr algn="ctr"/>
            <a:r>
              <a:rPr lang="es-CO" sz="2400" dirty="0"/>
              <a:t>                      99.9844 </a:t>
            </a:r>
            <a:r>
              <a:rPr lang="es-CO" sz="2400" b="1" spc="-7" dirty="0">
                <a:latin typeface="Helvetica" pitchFamily="2" charset="0"/>
                <a:cs typeface="Carlito"/>
              </a:rPr>
              <a:t>%</a:t>
            </a:r>
            <a:endParaRPr lang="es-CO" sz="2400" dirty="0">
              <a:latin typeface="Helvetica" pitchFamily="2" charset="0"/>
              <a:cs typeface="Carlito"/>
            </a:endParaRPr>
          </a:p>
          <a:p>
            <a:pPr marL="16933" marR="6773" algn="ctr" defTabSz="1219170">
              <a:lnSpc>
                <a:spcPts val="2053"/>
              </a:lnSpc>
              <a:spcBef>
                <a:spcPts val="133"/>
              </a:spcBef>
              <a:defRPr/>
            </a:pPr>
            <a:r>
              <a:rPr lang="es-CO" sz="3200" b="1" spc="-7" dirty="0">
                <a:latin typeface="Helvetica" pitchFamily="2" charset="0"/>
                <a:cs typeface="Carlito"/>
              </a:rPr>
              <a:t>            </a:t>
            </a:r>
            <a:endParaRPr lang="es-CO" sz="3200" b="1" dirty="0">
              <a:latin typeface="Helvetica" pitchFamily="2" charset="0"/>
              <a:cs typeface="Carlito"/>
            </a:endParaRPr>
          </a:p>
        </p:txBody>
      </p:sp>
      <p:sp>
        <p:nvSpPr>
          <p:cNvPr id="2" name="Título 1"/>
          <p:cNvSpPr>
            <a:spLocks noGrp="1"/>
          </p:cNvSpPr>
          <p:nvPr>
            <p:ph type="title"/>
          </p:nvPr>
        </p:nvSpPr>
        <p:spPr>
          <a:xfrm>
            <a:off x="2460883" y="195743"/>
            <a:ext cx="7429527" cy="524168"/>
          </a:xfrm>
        </p:spPr>
        <p:txBody>
          <a:bodyPr>
            <a:noAutofit/>
          </a:bodyPr>
          <a:lstStyle/>
          <a:p>
            <a:r>
              <a:rPr lang="es-ES" dirty="0"/>
              <a:t>Seguimiento a las respuestas escritas de las PQRSD recibidas</a:t>
            </a:r>
          </a:p>
        </p:txBody>
      </p:sp>
      <p:sp>
        <p:nvSpPr>
          <p:cNvPr id="3" name="Marcador de contenido 2"/>
          <p:cNvSpPr>
            <a:spLocks noGrp="1"/>
          </p:cNvSpPr>
          <p:nvPr>
            <p:ph sz="half" idx="2"/>
          </p:nvPr>
        </p:nvSpPr>
        <p:spPr/>
        <p:txBody>
          <a:bodyPr/>
          <a:lstStyle/>
          <a:p>
            <a:r>
              <a:rPr lang="es-ES" dirty="0"/>
              <a:t>8</a:t>
            </a:r>
          </a:p>
        </p:txBody>
      </p:sp>
      <p:sp>
        <p:nvSpPr>
          <p:cNvPr id="10" name="object 10"/>
          <p:cNvSpPr txBox="1"/>
          <p:nvPr/>
        </p:nvSpPr>
        <p:spPr>
          <a:xfrm>
            <a:off x="1284486" y="3275719"/>
            <a:ext cx="1513061" cy="354863"/>
          </a:xfrm>
          <a:prstGeom prst="rect">
            <a:avLst/>
          </a:prstGeom>
        </p:spPr>
        <p:txBody>
          <a:bodyPr vert="horz" wrap="square" lIns="0" tIns="16087" rIns="0" bIns="0" rtlCol="0">
            <a:spAutoFit/>
          </a:bodyPr>
          <a:lstStyle/>
          <a:p>
            <a:pPr marL="847" algn="ctr" defTabSz="1219170">
              <a:lnSpc>
                <a:spcPts val="2447"/>
              </a:lnSpc>
              <a:spcBef>
                <a:spcPts val="127"/>
              </a:spcBef>
              <a:defRPr/>
            </a:pPr>
            <a:r>
              <a:rPr lang="es-ES" sz="3600" b="1" dirty="0">
                <a:solidFill>
                  <a:prstClr val="black"/>
                </a:solidFill>
                <a:latin typeface="Helvetica" pitchFamily="2" charset="0"/>
                <a:cs typeface="Carlito"/>
              </a:rPr>
              <a:t>19.255</a:t>
            </a:r>
            <a:endParaRPr sz="3600" b="1" dirty="0">
              <a:solidFill>
                <a:prstClr val="black"/>
              </a:solidFill>
              <a:latin typeface="Helvetica" pitchFamily="2" charset="0"/>
              <a:cs typeface="Carlito"/>
            </a:endParaRPr>
          </a:p>
        </p:txBody>
      </p:sp>
      <p:sp>
        <p:nvSpPr>
          <p:cNvPr id="26" name="object 36"/>
          <p:cNvSpPr txBox="1"/>
          <p:nvPr/>
        </p:nvSpPr>
        <p:spPr>
          <a:xfrm>
            <a:off x="7659841" y="3636595"/>
            <a:ext cx="3560609" cy="1494426"/>
          </a:xfrm>
          <a:prstGeom prst="rect">
            <a:avLst/>
          </a:prstGeom>
        </p:spPr>
        <p:txBody>
          <a:bodyPr vert="horz" wrap="square" lIns="0" tIns="16933" rIns="0" bIns="0" rtlCol="0">
            <a:spAutoFit/>
          </a:bodyPr>
          <a:lstStyle/>
          <a:p>
            <a:pPr marL="16933" marR="6773" algn="ctr" defTabSz="1219170">
              <a:spcBef>
                <a:spcPts val="133"/>
              </a:spcBef>
              <a:defRPr/>
            </a:pPr>
            <a:r>
              <a:rPr sz="1600" spc="-7" dirty="0">
                <a:solidFill>
                  <a:prstClr val="black"/>
                </a:solidFill>
                <a:latin typeface="Helvetica" pitchFamily="2" charset="0"/>
                <a:cs typeface="Carlito"/>
              </a:rPr>
              <a:t>No </a:t>
            </a:r>
            <a:r>
              <a:rPr sz="1600" dirty="0">
                <a:solidFill>
                  <a:prstClr val="black"/>
                </a:solidFill>
                <a:latin typeface="Helvetica" pitchFamily="2" charset="0"/>
                <a:cs typeface="Carlito"/>
              </a:rPr>
              <a:t>requieren </a:t>
            </a:r>
            <a:r>
              <a:rPr sz="1600" spc="-7" dirty="0">
                <a:solidFill>
                  <a:prstClr val="black"/>
                </a:solidFill>
                <a:latin typeface="Helvetica" pitchFamily="2" charset="0"/>
                <a:cs typeface="Carlito"/>
              </a:rPr>
              <a:t>respuesta los  comunicados informativos, </a:t>
            </a:r>
            <a:r>
              <a:rPr sz="1600" spc="-13" dirty="0">
                <a:solidFill>
                  <a:prstClr val="black"/>
                </a:solidFill>
                <a:latin typeface="Helvetica" pitchFamily="2" charset="0"/>
                <a:cs typeface="Carlito"/>
              </a:rPr>
              <a:t>los  </a:t>
            </a:r>
            <a:r>
              <a:rPr sz="1600" spc="-7" dirty="0" err="1">
                <a:solidFill>
                  <a:prstClr val="black"/>
                </a:solidFill>
                <a:latin typeface="Helvetica" pitchFamily="2" charset="0"/>
                <a:cs typeface="Carlito"/>
              </a:rPr>
              <a:t>agradecimiento</a:t>
            </a:r>
            <a:r>
              <a:rPr lang="es-ES" sz="1600" spc="-7" dirty="0">
                <a:solidFill>
                  <a:prstClr val="black"/>
                </a:solidFill>
                <a:latin typeface="Helvetica" pitchFamily="2" charset="0"/>
                <a:cs typeface="Carlito"/>
              </a:rPr>
              <a:t>s</a:t>
            </a:r>
            <a:r>
              <a:rPr sz="1600" spc="-7" dirty="0">
                <a:solidFill>
                  <a:prstClr val="black"/>
                </a:solidFill>
                <a:latin typeface="Helvetica" pitchFamily="2" charset="0"/>
                <a:cs typeface="Carlito"/>
              </a:rPr>
              <a:t> por parte de los  grupos de valor </a:t>
            </a:r>
            <a:r>
              <a:rPr sz="1600" dirty="0">
                <a:solidFill>
                  <a:prstClr val="black"/>
                </a:solidFill>
                <a:latin typeface="Helvetica" pitchFamily="2" charset="0"/>
                <a:cs typeface="Carlito"/>
              </a:rPr>
              <a:t>y </a:t>
            </a:r>
            <a:r>
              <a:rPr sz="1600" spc="-7" dirty="0">
                <a:solidFill>
                  <a:prstClr val="black"/>
                </a:solidFill>
                <a:latin typeface="Helvetica" pitchFamily="2" charset="0"/>
                <a:cs typeface="Carlito"/>
              </a:rPr>
              <a:t>las copias de  respuesta emitidas por otras  </a:t>
            </a:r>
            <a:r>
              <a:rPr sz="1600" dirty="0">
                <a:solidFill>
                  <a:prstClr val="black"/>
                </a:solidFill>
                <a:latin typeface="Helvetica" pitchFamily="2" charset="0"/>
                <a:cs typeface="Carlito"/>
              </a:rPr>
              <a:t>entidades</a:t>
            </a:r>
            <a:r>
              <a:rPr lang="es-ES" sz="1600" dirty="0">
                <a:solidFill>
                  <a:prstClr val="black"/>
                </a:solidFill>
                <a:latin typeface="Helvetica" pitchFamily="2" charset="0"/>
                <a:cs typeface="Carlito"/>
              </a:rPr>
              <a:t>.</a:t>
            </a:r>
            <a:endParaRPr sz="1600" dirty="0">
              <a:solidFill>
                <a:prstClr val="black"/>
              </a:solidFill>
              <a:latin typeface="Helvetica" pitchFamily="2" charset="0"/>
              <a:cs typeface="Carlito"/>
            </a:endParaRPr>
          </a:p>
        </p:txBody>
      </p:sp>
      <p:sp>
        <p:nvSpPr>
          <p:cNvPr id="31" name="Rectángulo redondeado 30"/>
          <p:cNvSpPr/>
          <p:nvPr/>
        </p:nvSpPr>
        <p:spPr>
          <a:xfrm>
            <a:off x="817887" y="2097222"/>
            <a:ext cx="2616272" cy="3157780"/>
          </a:xfrm>
          <a:prstGeom prst="roundRect">
            <a:avLst>
              <a:gd name="adj" fmla="val 6210"/>
            </a:avLst>
          </a:prstGeom>
          <a:noFill/>
          <a:ln>
            <a:solidFill>
              <a:srgbClr val="38572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redondeado 31"/>
          <p:cNvSpPr/>
          <p:nvPr/>
        </p:nvSpPr>
        <p:spPr>
          <a:xfrm>
            <a:off x="817888" y="1606279"/>
            <a:ext cx="2616272" cy="972656"/>
          </a:xfrm>
          <a:prstGeom prst="roundRect">
            <a:avLst/>
          </a:prstGeom>
          <a:solidFill>
            <a:schemeClr val="accent6">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pc="-13" dirty="0">
                <a:solidFill>
                  <a:schemeClr val="bg1"/>
                </a:solidFill>
                <a:latin typeface="Helvetica" pitchFamily="2" charset="0"/>
                <a:cs typeface="Carlito"/>
              </a:rPr>
              <a:t>PQRSD</a:t>
            </a:r>
            <a:r>
              <a:rPr lang="es-CO" spc="-80" dirty="0">
                <a:solidFill>
                  <a:schemeClr val="bg1"/>
                </a:solidFill>
                <a:latin typeface="Helvetica" pitchFamily="2" charset="0"/>
                <a:cs typeface="Carlito"/>
              </a:rPr>
              <a:t> </a:t>
            </a:r>
            <a:r>
              <a:rPr lang="es-CO" spc="-13" dirty="0">
                <a:solidFill>
                  <a:schemeClr val="bg1"/>
                </a:solidFill>
                <a:latin typeface="Helvetica" pitchFamily="2" charset="0"/>
                <a:cs typeface="Carlito"/>
              </a:rPr>
              <a:t>RECIBIDAS</a:t>
            </a:r>
            <a:endParaRPr lang="es-CO" dirty="0">
              <a:solidFill>
                <a:schemeClr val="bg1"/>
              </a:solidFill>
              <a:latin typeface="Helvetica" pitchFamily="2" charset="0"/>
            </a:endParaRPr>
          </a:p>
        </p:txBody>
      </p:sp>
      <p:sp>
        <p:nvSpPr>
          <p:cNvPr id="33" name="Rectángulo redondeado 32"/>
          <p:cNvSpPr/>
          <p:nvPr/>
        </p:nvSpPr>
        <p:spPr>
          <a:xfrm>
            <a:off x="810601" y="4296524"/>
            <a:ext cx="2616272" cy="972656"/>
          </a:xfrm>
          <a:prstGeom prst="roundRect">
            <a:avLst/>
          </a:prstGeom>
          <a:solidFill>
            <a:schemeClr val="accent6">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latin typeface="Helvetica" pitchFamily="2" charset="0"/>
              </a:rPr>
              <a:t>100%</a:t>
            </a:r>
            <a:endParaRPr lang="es-CO" b="1" dirty="0">
              <a:latin typeface="Helvetica" pitchFamily="2" charset="0"/>
            </a:endParaRPr>
          </a:p>
        </p:txBody>
      </p:sp>
      <p:sp>
        <p:nvSpPr>
          <p:cNvPr id="34" name="Rectángulo redondeado 33"/>
          <p:cNvSpPr/>
          <p:nvPr/>
        </p:nvSpPr>
        <p:spPr>
          <a:xfrm>
            <a:off x="4010224" y="2086084"/>
            <a:ext cx="2777518" cy="1041439"/>
          </a:xfrm>
          <a:prstGeom prst="round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pc="-13" dirty="0">
                <a:solidFill>
                  <a:schemeClr val="bg1"/>
                </a:solidFill>
                <a:latin typeface="Helvetica" pitchFamily="2" charset="0"/>
                <a:cs typeface="Carlito"/>
              </a:rPr>
              <a:t>14.252</a:t>
            </a:r>
          </a:p>
          <a:p>
            <a:pPr algn="ctr"/>
            <a:r>
              <a:rPr lang="es-CO" spc="-13" dirty="0">
                <a:latin typeface="Helvetica" pitchFamily="2" charset="0"/>
                <a:cs typeface="Carlito"/>
              </a:rPr>
              <a:t>Requieren</a:t>
            </a:r>
            <a:r>
              <a:rPr lang="es-CO" spc="-33" dirty="0">
                <a:latin typeface="Helvetica" pitchFamily="2" charset="0"/>
                <a:cs typeface="Carlito"/>
              </a:rPr>
              <a:t> </a:t>
            </a:r>
            <a:r>
              <a:rPr lang="es-CO" spc="-13" dirty="0">
                <a:latin typeface="Helvetica" pitchFamily="2" charset="0"/>
                <a:cs typeface="Carlito"/>
              </a:rPr>
              <a:t>respuesta</a:t>
            </a:r>
            <a:endParaRPr lang="es-CO" dirty="0">
              <a:latin typeface="Helvetica" pitchFamily="2" charset="0"/>
              <a:cs typeface="Carlito"/>
            </a:endParaRPr>
          </a:p>
          <a:p>
            <a:pPr marL="16933" marR="6773" algn="ctr" defTabSz="1219170">
              <a:lnSpc>
                <a:spcPts val="2053"/>
              </a:lnSpc>
              <a:spcBef>
                <a:spcPts val="133"/>
              </a:spcBef>
              <a:defRPr/>
            </a:pPr>
            <a:r>
              <a:rPr lang="es-CO" b="1" spc="-7" dirty="0">
                <a:latin typeface="Helvetica" pitchFamily="2" charset="0"/>
                <a:cs typeface="Carlito"/>
              </a:rPr>
              <a:t>74.033%</a:t>
            </a:r>
            <a:endParaRPr lang="es-CO" b="1" dirty="0">
              <a:latin typeface="Helvetica" pitchFamily="2" charset="0"/>
              <a:cs typeface="Carlito"/>
            </a:endParaRPr>
          </a:p>
        </p:txBody>
      </p:sp>
      <p:sp>
        <p:nvSpPr>
          <p:cNvPr id="36" name="Rectángulo redondeado 35"/>
          <p:cNvSpPr/>
          <p:nvPr/>
        </p:nvSpPr>
        <p:spPr>
          <a:xfrm>
            <a:off x="4025060" y="4068991"/>
            <a:ext cx="2777518" cy="1041439"/>
          </a:xfrm>
          <a:prstGeom prst="round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pc="-13" dirty="0">
                <a:solidFill>
                  <a:schemeClr val="bg1"/>
                </a:solidFill>
                <a:latin typeface="Helvetica" pitchFamily="2" charset="0"/>
                <a:cs typeface="Carlito"/>
              </a:rPr>
              <a:t>4.919</a:t>
            </a:r>
          </a:p>
          <a:p>
            <a:pPr algn="ctr"/>
            <a:r>
              <a:rPr lang="es-CO" spc="-13" dirty="0">
                <a:latin typeface="Helvetica" pitchFamily="2" charset="0"/>
                <a:cs typeface="Carlito"/>
              </a:rPr>
              <a:t>No Requieren</a:t>
            </a:r>
            <a:r>
              <a:rPr lang="es-CO" spc="-33" dirty="0">
                <a:latin typeface="Helvetica" pitchFamily="2" charset="0"/>
                <a:cs typeface="Carlito"/>
              </a:rPr>
              <a:t> </a:t>
            </a:r>
            <a:r>
              <a:rPr lang="es-CO" spc="-13" dirty="0">
                <a:latin typeface="Helvetica" pitchFamily="2" charset="0"/>
                <a:cs typeface="Carlito"/>
              </a:rPr>
              <a:t>respuesta</a:t>
            </a:r>
            <a:endParaRPr lang="es-CO" dirty="0">
              <a:latin typeface="Helvetica" pitchFamily="2" charset="0"/>
              <a:cs typeface="Carlito"/>
            </a:endParaRPr>
          </a:p>
          <a:p>
            <a:pPr marL="16933" marR="6773" algn="ctr" defTabSz="1219170">
              <a:lnSpc>
                <a:spcPts val="2053"/>
              </a:lnSpc>
              <a:spcBef>
                <a:spcPts val="133"/>
              </a:spcBef>
              <a:defRPr/>
            </a:pPr>
            <a:r>
              <a:rPr lang="es-CO" b="1" spc="-7" dirty="0">
                <a:latin typeface="Helvetica" pitchFamily="2" charset="0"/>
                <a:cs typeface="Carlito"/>
              </a:rPr>
              <a:t>25.547%</a:t>
            </a:r>
            <a:endParaRPr lang="es-CO" b="1" dirty="0">
              <a:latin typeface="Helvetica" pitchFamily="2" charset="0"/>
              <a:cs typeface="Carlito"/>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841" y="1606279"/>
            <a:ext cx="1453679" cy="1453679"/>
          </a:xfrm>
          <a:prstGeom prst="rect">
            <a:avLst/>
          </a:prstGeom>
        </p:spPr>
      </p:pic>
      <p:cxnSp>
        <p:nvCxnSpPr>
          <p:cNvPr id="38" name="Conector recto 37"/>
          <p:cNvCxnSpPr>
            <a:stCxn id="31" idx="3"/>
            <a:endCxn id="34" idx="1"/>
          </p:cNvCxnSpPr>
          <p:nvPr/>
        </p:nvCxnSpPr>
        <p:spPr>
          <a:xfrm flipV="1">
            <a:off x="3434159" y="2606804"/>
            <a:ext cx="576065" cy="1069308"/>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a:stCxn id="31" idx="3"/>
            <a:endCxn id="36" idx="1"/>
          </p:cNvCxnSpPr>
          <p:nvPr/>
        </p:nvCxnSpPr>
        <p:spPr>
          <a:xfrm>
            <a:off x="3434159" y="3676112"/>
            <a:ext cx="590901" cy="913599"/>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628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28" y="174421"/>
            <a:ext cx="7429527" cy="524168"/>
          </a:xfrm>
        </p:spPr>
        <p:txBody>
          <a:bodyPr/>
          <a:lstStyle/>
          <a:p>
            <a:r>
              <a:rPr lang="es-ES" dirty="0"/>
              <a:t>Radicados extemporáneos y sin respuesta</a:t>
            </a:r>
          </a:p>
        </p:txBody>
      </p:sp>
      <p:sp>
        <p:nvSpPr>
          <p:cNvPr id="3" name="Marcador de contenido 2"/>
          <p:cNvSpPr>
            <a:spLocks noGrp="1"/>
          </p:cNvSpPr>
          <p:nvPr>
            <p:ph sz="half" idx="2"/>
          </p:nvPr>
        </p:nvSpPr>
        <p:spPr/>
        <p:txBody>
          <a:bodyPr/>
          <a:lstStyle/>
          <a:p>
            <a:r>
              <a:rPr lang="es-ES" dirty="0"/>
              <a:t>9</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925" y="1309879"/>
            <a:ext cx="1902940" cy="1902940"/>
          </a:xfrm>
          <a:prstGeom prst="rect">
            <a:avLst/>
          </a:prstGeom>
        </p:spPr>
      </p:pic>
      <p:sp>
        <p:nvSpPr>
          <p:cNvPr id="8" name="Rectángulo redondeado 7"/>
          <p:cNvSpPr/>
          <p:nvPr/>
        </p:nvSpPr>
        <p:spPr>
          <a:xfrm>
            <a:off x="3911600" y="1461938"/>
            <a:ext cx="6546850" cy="15557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41875" y="3771454"/>
            <a:ext cx="2045040" cy="2045040"/>
          </a:xfrm>
          <a:prstGeom prst="rect">
            <a:avLst/>
          </a:prstGeom>
        </p:spPr>
      </p:pic>
      <p:sp>
        <p:nvSpPr>
          <p:cNvPr id="17" name="object 36"/>
          <p:cNvSpPr txBox="1"/>
          <p:nvPr/>
        </p:nvSpPr>
        <p:spPr>
          <a:xfrm>
            <a:off x="4903070" y="1833325"/>
            <a:ext cx="4386980" cy="386430"/>
          </a:xfrm>
          <a:prstGeom prst="rect">
            <a:avLst/>
          </a:prstGeom>
        </p:spPr>
        <p:txBody>
          <a:bodyPr vert="horz" wrap="square" lIns="0" tIns="16933" rIns="0" bIns="0" rtlCol="0">
            <a:spAutoFit/>
          </a:bodyPr>
          <a:lstStyle/>
          <a:p>
            <a:pPr marL="16933" marR="6773" algn="ctr" defTabSz="1219170">
              <a:spcBef>
                <a:spcPts val="133"/>
              </a:spcBef>
              <a:defRPr/>
            </a:pPr>
            <a:r>
              <a:rPr lang="es-MX" sz="2400" spc="-7" dirty="0">
                <a:solidFill>
                  <a:prstClr val="black"/>
                </a:solidFill>
                <a:latin typeface="Helvetica" pitchFamily="2" charset="0"/>
                <a:cs typeface="Carlito"/>
              </a:rPr>
              <a:t>1 Respuesta extemporánea</a:t>
            </a:r>
            <a:endParaRPr sz="2400" dirty="0">
              <a:solidFill>
                <a:prstClr val="black"/>
              </a:solidFill>
              <a:latin typeface="Helvetica" pitchFamily="2" charset="0"/>
              <a:cs typeface="Carlito"/>
            </a:endParaRPr>
          </a:p>
        </p:txBody>
      </p:sp>
      <p:sp>
        <p:nvSpPr>
          <p:cNvPr id="19" name="object 36"/>
          <p:cNvSpPr txBox="1"/>
          <p:nvPr/>
        </p:nvSpPr>
        <p:spPr>
          <a:xfrm>
            <a:off x="4821492" y="2232291"/>
            <a:ext cx="4550136" cy="386430"/>
          </a:xfrm>
          <a:prstGeom prst="rect">
            <a:avLst/>
          </a:prstGeom>
        </p:spPr>
        <p:txBody>
          <a:bodyPr vert="horz" wrap="square" lIns="0" tIns="16933" rIns="0" bIns="0" rtlCol="0">
            <a:spAutoFit/>
          </a:bodyPr>
          <a:lstStyle/>
          <a:p>
            <a:pPr marL="16933" marR="6773" algn="ctr" defTabSz="1219170">
              <a:spcBef>
                <a:spcPts val="133"/>
              </a:spcBef>
              <a:defRPr/>
            </a:pPr>
            <a:r>
              <a:rPr lang="es-MX" sz="2400" spc="-7" dirty="0">
                <a:solidFill>
                  <a:schemeClr val="bg1">
                    <a:lumMod val="50000"/>
                  </a:schemeClr>
                </a:solidFill>
                <a:latin typeface="Helvetica" pitchFamily="2" charset="0"/>
                <a:cs typeface="Carlito"/>
              </a:rPr>
              <a:t>Grupo de Gestión Humana</a:t>
            </a:r>
            <a:endParaRPr sz="2400" dirty="0">
              <a:solidFill>
                <a:schemeClr val="bg1">
                  <a:lumMod val="50000"/>
                </a:schemeClr>
              </a:solidFill>
              <a:latin typeface="Helvetica" pitchFamily="2" charset="0"/>
              <a:cs typeface="Carlito"/>
            </a:endParaRPr>
          </a:p>
        </p:txBody>
      </p:sp>
      <p:sp>
        <p:nvSpPr>
          <p:cNvPr id="20" name="Rectángulo redondeado 19"/>
          <p:cNvSpPr/>
          <p:nvPr/>
        </p:nvSpPr>
        <p:spPr>
          <a:xfrm>
            <a:off x="3952301" y="3619500"/>
            <a:ext cx="6546850" cy="24320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object 36"/>
          <p:cNvSpPr txBox="1"/>
          <p:nvPr/>
        </p:nvSpPr>
        <p:spPr>
          <a:xfrm>
            <a:off x="4903070" y="3781037"/>
            <a:ext cx="4386980" cy="386430"/>
          </a:xfrm>
          <a:prstGeom prst="rect">
            <a:avLst/>
          </a:prstGeom>
        </p:spPr>
        <p:txBody>
          <a:bodyPr vert="horz" wrap="square" lIns="0" tIns="16933" rIns="0" bIns="0" rtlCol="0">
            <a:spAutoFit/>
          </a:bodyPr>
          <a:lstStyle/>
          <a:p>
            <a:pPr marL="16933" marR="6773" algn="ctr" defTabSz="1219170">
              <a:spcBef>
                <a:spcPts val="133"/>
              </a:spcBef>
              <a:defRPr/>
            </a:pPr>
            <a:r>
              <a:rPr lang="es-MX" sz="2400" spc="-7" dirty="0">
                <a:solidFill>
                  <a:prstClr val="black"/>
                </a:solidFill>
                <a:latin typeface="Helvetica" pitchFamily="2" charset="0"/>
                <a:cs typeface="Carlito"/>
              </a:rPr>
              <a:t>3 Sin Respuesta</a:t>
            </a:r>
            <a:endParaRPr sz="2400" dirty="0">
              <a:solidFill>
                <a:prstClr val="black"/>
              </a:solidFill>
              <a:latin typeface="Helvetica" pitchFamily="2" charset="0"/>
              <a:cs typeface="Carlito"/>
            </a:endParaRPr>
          </a:p>
        </p:txBody>
      </p:sp>
      <p:sp>
        <p:nvSpPr>
          <p:cNvPr id="22" name="object 36"/>
          <p:cNvSpPr txBox="1"/>
          <p:nvPr/>
        </p:nvSpPr>
        <p:spPr>
          <a:xfrm>
            <a:off x="4454872" y="4180003"/>
            <a:ext cx="5541708" cy="1507250"/>
          </a:xfrm>
          <a:prstGeom prst="rect">
            <a:avLst/>
          </a:prstGeom>
        </p:spPr>
        <p:txBody>
          <a:bodyPr vert="horz" wrap="square" lIns="0" tIns="16933" rIns="0" bIns="0" rtlCol="0">
            <a:spAutoFit/>
          </a:bodyPr>
          <a:lstStyle/>
          <a:p>
            <a:pPr marL="359833" marR="6773" indent="-342900" defTabSz="1219170">
              <a:spcBef>
                <a:spcPts val="133"/>
              </a:spcBef>
              <a:buFont typeface="Arial" panose="020B0604020202020204" pitchFamily="34" charset="0"/>
              <a:buChar char="•"/>
              <a:defRPr/>
            </a:pPr>
            <a:r>
              <a:rPr lang="es-ES" sz="2400" spc="-7" dirty="0">
                <a:solidFill>
                  <a:schemeClr val="bg1">
                    <a:lumMod val="50000"/>
                  </a:schemeClr>
                </a:solidFill>
                <a:latin typeface="Helvetica" pitchFamily="2" charset="0"/>
                <a:cs typeface="Carlito"/>
              </a:rPr>
              <a:t>Dirección de Gestión y Desempeño Institucional.</a:t>
            </a:r>
          </a:p>
          <a:p>
            <a:pPr marL="359833" marR="6773" indent="-342900" algn="just" defTabSz="1219170">
              <a:spcBef>
                <a:spcPts val="133"/>
              </a:spcBef>
              <a:buFont typeface="Arial" panose="020B0604020202020204" pitchFamily="34" charset="0"/>
              <a:buChar char="•"/>
              <a:defRPr/>
            </a:pPr>
            <a:r>
              <a:rPr lang="es-MX" sz="2400" spc="-7" dirty="0">
                <a:solidFill>
                  <a:schemeClr val="bg1">
                    <a:lumMod val="50000"/>
                  </a:schemeClr>
                </a:solidFill>
                <a:latin typeface="Helvetica" pitchFamily="2" charset="0"/>
                <a:cs typeface="Carlito"/>
              </a:rPr>
              <a:t>Dirección Jurídica.</a:t>
            </a:r>
          </a:p>
          <a:p>
            <a:pPr marL="359833" marR="6773" indent="-342900" algn="just" defTabSz="1219170">
              <a:spcBef>
                <a:spcPts val="133"/>
              </a:spcBef>
              <a:buFont typeface="Arial" panose="020B0604020202020204" pitchFamily="34" charset="0"/>
              <a:buChar char="•"/>
              <a:defRPr/>
            </a:pPr>
            <a:r>
              <a:rPr lang="es-MX" sz="2400" spc="-7" dirty="0">
                <a:solidFill>
                  <a:schemeClr val="bg1">
                    <a:lumMod val="50000"/>
                  </a:schemeClr>
                </a:solidFill>
                <a:latin typeface="Helvetica" pitchFamily="2" charset="0"/>
                <a:cs typeface="Carlito"/>
              </a:rPr>
              <a:t>Grupo de Gestión Humana.</a:t>
            </a:r>
          </a:p>
        </p:txBody>
      </p:sp>
    </p:spTree>
    <p:extLst>
      <p:ext uri="{BB962C8B-B14F-4D97-AF65-F5344CB8AC3E}">
        <p14:creationId xmlns:p14="http://schemas.microsoft.com/office/powerpoint/2010/main" val="273716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redondeado 17"/>
          <p:cNvSpPr/>
          <p:nvPr/>
        </p:nvSpPr>
        <p:spPr>
          <a:xfrm flipV="1">
            <a:off x="3645876" y="2743200"/>
            <a:ext cx="7130074" cy="3248458"/>
          </a:xfrm>
          <a:prstGeom prst="roundRect">
            <a:avLst>
              <a:gd name="adj" fmla="val 89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p:cNvSpPr/>
          <p:nvPr/>
        </p:nvSpPr>
        <p:spPr>
          <a:xfrm>
            <a:off x="3645876" y="1003300"/>
            <a:ext cx="7130074" cy="1987550"/>
          </a:xfrm>
          <a:prstGeom prst="roundRect">
            <a:avLst>
              <a:gd name="adj" fmla="val 899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2525328" y="161204"/>
            <a:ext cx="7429527" cy="524168"/>
          </a:xfrm>
        </p:spPr>
        <p:txBody>
          <a:bodyPr/>
          <a:lstStyle/>
          <a:p>
            <a:r>
              <a:rPr lang="es-ES" dirty="0"/>
              <a:t>Traslados por competencia</a:t>
            </a:r>
          </a:p>
        </p:txBody>
      </p:sp>
      <p:sp>
        <p:nvSpPr>
          <p:cNvPr id="3" name="Marcador de contenido 2"/>
          <p:cNvSpPr>
            <a:spLocks noGrp="1"/>
          </p:cNvSpPr>
          <p:nvPr>
            <p:ph sz="half" idx="2"/>
          </p:nvPr>
        </p:nvSpPr>
        <p:spPr/>
        <p:txBody>
          <a:bodyPr/>
          <a:lstStyle/>
          <a:p>
            <a:r>
              <a:rPr lang="es-ES" dirty="0"/>
              <a:t>10</a:t>
            </a:r>
          </a:p>
        </p:txBody>
      </p:sp>
      <p:sp>
        <p:nvSpPr>
          <p:cNvPr id="6" name="object 11"/>
          <p:cNvSpPr txBox="1"/>
          <p:nvPr/>
        </p:nvSpPr>
        <p:spPr>
          <a:xfrm>
            <a:off x="3888091" y="1284444"/>
            <a:ext cx="6665609" cy="1401239"/>
          </a:xfrm>
          <a:prstGeom prst="rect">
            <a:avLst/>
          </a:prstGeom>
        </p:spPr>
        <p:txBody>
          <a:bodyPr vert="horz" wrap="square" lIns="0" tIns="16087" rIns="0" bIns="0" rtlCol="0">
            <a:spAutoFit/>
          </a:bodyPr>
          <a:lstStyle/>
          <a:p>
            <a:pPr marL="16933" marR="6773" algn="just" defTabSz="1219170">
              <a:spcBef>
                <a:spcPts val="127"/>
              </a:spcBef>
              <a:defRPr/>
            </a:pPr>
            <a:r>
              <a:rPr lang="es-ES" spc="-20" dirty="0">
                <a:solidFill>
                  <a:prstClr val="black"/>
                </a:solidFill>
                <a:latin typeface="Helvetica" pitchFamily="2" charset="0"/>
                <a:cs typeface="Carlito"/>
              </a:rPr>
              <a:t>Durante el segundo trimestre del año 2025, fueron tipificadas en el sistema de correspondencia ORFEO como «petición de no competencia del Departamento» y «traslados a otras entidades» un total de 3.802 peticiones, con el propósito de ser enviadas a las diferentes entidades públicas para su respectivo trámite</a:t>
            </a:r>
            <a:endParaRPr dirty="0">
              <a:solidFill>
                <a:prstClr val="black"/>
              </a:solidFill>
              <a:latin typeface="Helvetica" pitchFamily="2" charset="0"/>
              <a:cs typeface="Carlito"/>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672" y="1128779"/>
            <a:ext cx="1646030" cy="430212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2" name="Rectángulo redondeado 11"/>
          <p:cNvSpPr/>
          <p:nvPr/>
        </p:nvSpPr>
        <p:spPr>
          <a:xfrm>
            <a:off x="7210913" y="5430903"/>
            <a:ext cx="1922646" cy="479673"/>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defTabSz="1219170">
              <a:spcBef>
                <a:spcPts val="133"/>
              </a:spcBef>
              <a:defRPr/>
            </a:pPr>
            <a:r>
              <a:rPr lang="es-MX" spc="-7" dirty="0">
                <a:solidFill>
                  <a:schemeClr val="bg1"/>
                </a:solidFill>
                <a:latin typeface="Arial Narrow" panose="020B0606020202030204" pitchFamily="34" charset="0"/>
                <a:cs typeface="Carlito"/>
              </a:rPr>
              <a:t>Año 2025</a:t>
            </a:r>
            <a:endParaRPr lang="es-MX" dirty="0">
              <a:solidFill>
                <a:schemeClr val="bg1"/>
              </a:solidFill>
              <a:latin typeface="Arial Narrow" panose="020B0606020202030204" pitchFamily="34" charset="0"/>
              <a:cs typeface="Carlito"/>
            </a:endParaRPr>
          </a:p>
        </p:txBody>
      </p:sp>
      <p:sp>
        <p:nvSpPr>
          <p:cNvPr id="15" name="Rectángulo redondeado 14"/>
          <p:cNvSpPr/>
          <p:nvPr/>
        </p:nvSpPr>
        <p:spPr>
          <a:xfrm>
            <a:off x="5213901" y="5430904"/>
            <a:ext cx="1922646" cy="479673"/>
          </a:xfrm>
          <a:prstGeom prst="roundRect">
            <a:avLst/>
          </a:prstGeom>
          <a:solidFill>
            <a:srgbClr val="028598"/>
          </a:solidFill>
          <a:ln>
            <a:solidFill>
              <a:srgbClr val="02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defTabSz="1219170">
              <a:spcBef>
                <a:spcPts val="133"/>
              </a:spcBef>
              <a:defRPr/>
            </a:pPr>
            <a:r>
              <a:rPr lang="es-MX" spc="-7" dirty="0">
                <a:solidFill>
                  <a:schemeClr val="bg1"/>
                </a:solidFill>
                <a:latin typeface="Arial Narrow" panose="020B0606020202030204" pitchFamily="34" charset="0"/>
                <a:cs typeface="Carlito"/>
              </a:rPr>
              <a:t>Año 2024</a:t>
            </a:r>
            <a:endParaRPr lang="es-MX" dirty="0">
              <a:solidFill>
                <a:schemeClr val="bg1"/>
              </a:solidFill>
              <a:latin typeface="Arial Narrow" panose="020B0606020202030204" pitchFamily="34" charset="0"/>
              <a:cs typeface="Carlito"/>
            </a:endParaRPr>
          </a:p>
        </p:txBody>
      </p:sp>
      <p:graphicFrame>
        <p:nvGraphicFramePr>
          <p:cNvPr id="11" name="Gráfico 10"/>
          <p:cNvGraphicFramePr>
            <a:graphicFrameLocks/>
          </p:cNvGraphicFramePr>
          <p:nvPr>
            <p:extLst>
              <p:ext uri="{D42A27DB-BD31-4B8C-83A1-F6EECF244321}">
                <p14:modId xmlns:p14="http://schemas.microsoft.com/office/powerpoint/2010/main" val="1937660915"/>
              </p:ext>
            </p:extLst>
          </p:nvPr>
        </p:nvGraphicFramePr>
        <p:xfrm>
          <a:off x="4826001" y="3048367"/>
          <a:ext cx="4382654" cy="2623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05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28" y="135102"/>
            <a:ext cx="7429527" cy="524168"/>
          </a:xfrm>
        </p:spPr>
        <p:txBody>
          <a:bodyPr>
            <a:normAutofit/>
          </a:bodyPr>
          <a:lstStyle/>
          <a:p>
            <a:r>
              <a:rPr lang="es-ES" dirty="0"/>
              <a:t>Cantidad y motivo de quejas y reclamos recibidos</a:t>
            </a:r>
          </a:p>
        </p:txBody>
      </p:sp>
      <p:sp>
        <p:nvSpPr>
          <p:cNvPr id="3" name="Marcador de contenido 2"/>
          <p:cNvSpPr>
            <a:spLocks noGrp="1"/>
          </p:cNvSpPr>
          <p:nvPr>
            <p:ph sz="half" idx="2"/>
          </p:nvPr>
        </p:nvSpPr>
        <p:spPr/>
        <p:txBody>
          <a:bodyPr/>
          <a:lstStyle/>
          <a:p>
            <a:r>
              <a:rPr lang="es-ES" dirty="0"/>
              <a:t>11</a:t>
            </a:r>
          </a:p>
        </p:txBody>
      </p:sp>
      <p:sp>
        <p:nvSpPr>
          <p:cNvPr id="8" name="object 10"/>
          <p:cNvSpPr txBox="1"/>
          <p:nvPr/>
        </p:nvSpPr>
        <p:spPr>
          <a:xfrm>
            <a:off x="4347711" y="2670565"/>
            <a:ext cx="5405889" cy="2018031"/>
          </a:xfrm>
          <a:prstGeom prst="rect">
            <a:avLst/>
          </a:prstGeom>
        </p:spPr>
        <p:txBody>
          <a:bodyPr vert="horz" wrap="square" lIns="0" tIns="16933" rIns="0" bIns="0" rtlCol="0">
            <a:spAutoFit/>
          </a:bodyPr>
          <a:lstStyle/>
          <a:p>
            <a:pPr marL="16933" defTabSz="1219170">
              <a:spcBef>
                <a:spcPts val="133"/>
              </a:spcBef>
              <a:defRPr/>
            </a:pPr>
            <a:r>
              <a:rPr sz="1867" spc="-13" dirty="0">
                <a:solidFill>
                  <a:prstClr val="black"/>
                </a:solidFill>
                <a:latin typeface="Arial Narrow" panose="020B0606020202030204" pitchFamily="34" charset="0"/>
                <a:cs typeface="Carlito"/>
              </a:rPr>
              <a:t>Durante </a:t>
            </a:r>
            <a:r>
              <a:rPr sz="1867" spc="-7" dirty="0">
                <a:solidFill>
                  <a:prstClr val="black"/>
                </a:solidFill>
                <a:latin typeface="Arial Narrow" panose="020B0606020202030204" pitchFamily="34" charset="0"/>
                <a:cs typeface="Carlito"/>
              </a:rPr>
              <a:t>el </a:t>
            </a:r>
            <a:r>
              <a:rPr sz="1867" dirty="0">
                <a:solidFill>
                  <a:prstClr val="black"/>
                </a:solidFill>
                <a:latin typeface="Arial Narrow" panose="020B0606020202030204" pitchFamily="34" charset="0"/>
                <a:cs typeface="Carlito"/>
              </a:rPr>
              <a:t>periodo </a:t>
            </a:r>
            <a:r>
              <a:rPr sz="1867" spc="-7" dirty="0">
                <a:solidFill>
                  <a:prstClr val="black"/>
                </a:solidFill>
                <a:latin typeface="Arial Narrow" panose="020B0606020202030204" pitchFamily="34" charset="0"/>
                <a:cs typeface="Carlito"/>
              </a:rPr>
              <a:t>analizado </a:t>
            </a:r>
            <a:r>
              <a:rPr sz="1867" dirty="0">
                <a:solidFill>
                  <a:prstClr val="black"/>
                </a:solidFill>
                <a:latin typeface="Arial Narrow" panose="020B0606020202030204" pitchFamily="34" charset="0"/>
                <a:cs typeface="Carlito"/>
              </a:rPr>
              <a:t>se </a:t>
            </a:r>
            <a:r>
              <a:rPr sz="1867" spc="-13" dirty="0" err="1">
                <a:solidFill>
                  <a:prstClr val="black"/>
                </a:solidFill>
                <a:latin typeface="Arial Narrow" panose="020B0606020202030204" pitchFamily="34" charset="0"/>
                <a:cs typeface="Carlito"/>
              </a:rPr>
              <a:t>presentaron</a:t>
            </a:r>
            <a:r>
              <a:rPr sz="1867" spc="-13" dirty="0">
                <a:solidFill>
                  <a:prstClr val="black"/>
                </a:solidFill>
                <a:latin typeface="Arial Narrow" panose="020B0606020202030204" pitchFamily="34" charset="0"/>
                <a:cs typeface="Carlito"/>
              </a:rPr>
              <a:t> </a:t>
            </a:r>
            <a:r>
              <a:rPr sz="1867" spc="-7" dirty="0">
                <a:solidFill>
                  <a:prstClr val="black"/>
                </a:solidFill>
                <a:latin typeface="Arial Narrow" panose="020B0606020202030204" pitchFamily="34" charset="0"/>
                <a:cs typeface="Carlito"/>
              </a:rPr>
              <a:t>(</a:t>
            </a:r>
            <a:r>
              <a:rPr lang="es-ES" sz="1867" spc="-7" dirty="0">
                <a:solidFill>
                  <a:prstClr val="black"/>
                </a:solidFill>
                <a:latin typeface="Arial Narrow" panose="020B0606020202030204" pitchFamily="34" charset="0"/>
                <a:cs typeface="Carlito"/>
              </a:rPr>
              <a:t>0</a:t>
            </a:r>
            <a:r>
              <a:rPr sz="1867" spc="-7" dirty="0">
                <a:solidFill>
                  <a:prstClr val="black"/>
                </a:solidFill>
                <a:latin typeface="Arial Narrow" panose="020B0606020202030204" pitchFamily="34" charset="0"/>
                <a:cs typeface="Carlito"/>
              </a:rPr>
              <a:t>)</a:t>
            </a:r>
            <a:r>
              <a:rPr sz="1867" spc="47" dirty="0">
                <a:solidFill>
                  <a:prstClr val="black"/>
                </a:solidFill>
                <a:latin typeface="Arial Narrow" panose="020B0606020202030204" pitchFamily="34" charset="0"/>
                <a:cs typeface="Carlito"/>
              </a:rPr>
              <a:t> </a:t>
            </a:r>
            <a:r>
              <a:rPr sz="1867" spc="-7" dirty="0">
                <a:solidFill>
                  <a:prstClr val="black"/>
                </a:solidFill>
                <a:latin typeface="Arial Narrow" panose="020B0606020202030204" pitchFamily="34" charset="0"/>
                <a:cs typeface="Carlito"/>
              </a:rPr>
              <a:t>reclamos:</a:t>
            </a:r>
            <a:endParaRPr sz="1867" dirty="0">
              <a:solidFill>
                <a:prstClr val="black"/>
              </a:solidFill>
              <a:latin typeface="Arial Narrow" panose="020B0606020202030204" pitchFamily="34" charset="0"/>
              <a:cs typeface="Carlito"/>
            </a:endParaRPr>
          </a:p>
          <a:p>
            <a:pPr defTabSz="1219170">
              <a:spcBef>
                <a:spcPts val="47"/>
              </a:spcBef>
              <a:buFont typeface="Arial"/>
              <a:buChar char="•"/>
              <a:defRPr/>
            </a:pPr>
            <a:endParaRPr dirty="0">
              <a:solidFill>
                <a:prstClr val="black"/>
              </a:solidFill>
              <a:latin typeface="Arial Narrow" panose="020B0606020202030204" pitchFamily="34" charset="0"/>
              <a:cs typeface="Carlito"/>
            </a:endParaRPr>
          </a:p>
          <a:p>
            <a:pPr marL="16933" defTabSz="1219170">
              <a:defRPr/>
            </a:pPr>
            <a:r>
              <a:rPr sz="1867" spc="-13" dirty="0">
                <a:solidFill>
                  <a:prstClr val="black"/>
                </a:solidFill>
                <a:latin typeface="Arial Narrow" panose="020B0606020202030204" pitchFamily="34" charset="0"/>
                <a:cs typeface="Carlito"/>
              </a:rPr>
              <a:t>Durante </a:t>
            </a:r>
            <a:r>
              <a:rPr sz="1867" spc="-7" dirty="0">
                <a:solidFill>
                  <a:prstClr val="black"/>
                </a:solidFill>
                <a:latin typeface="Arial Narrow" panose="020B0606020202030204" pitchFamily="34" charset="0"/>
                <a:cs typeface="Carlito"/>
              </a:rPr>
              <a:t>el </a:t>
            </a:r>
            <a:r>
              <a:rPr sz="1867" dirty="0">
                <a:solidFill>
                  <a:prstClr val="black"/>
                </a:solidFill>
                <a:latin typeface="Arial Narrow" panose="020B0606020202030204" pitchFamily="34" charset="0"/>
                <a:cs typeface="Carlito"/>
              </a:rPr>
              <a:t>periodo </a:t>
            </a:r>
            <a:r>
              <a:rPr sz="1867" spc="-7" dirty="0">
                <a:solidFill>
                  <a:prstClr val="black"/>
                </a:solidFill>
                <a:latin typeface="Arial Narrow" panose="020B0606020202030204" pitchFamily="34" charset="0"/>
                <a:cs typeface="Carlito"/>
              </a:rPr>
              <a:t>analizado </a:t>
            </a:r>
            <a:r>
              <a:rPr sz="1867" dirty="0">
                <a:solidFill>
                  <a:prstClr val="black"/>
                </a:solidFill>
                <a:latin typeface="Arial Narrow" panose="020B0606020202030204" pitchFamily="34" charset="0"/>
                <a:cs typeface="Carlito"/>
              </a:rPr>
              <a:t>se </a:t>
            </a:r>
            <a:r>
              <a:rPr sz="1867" spc="-13" dirty="0">
                <a:solidFill>
                  <a:prstClr val="black"/>
                </a:solidFill>
                <a:latin typeface="Arial Narrow" panose="020B0606020202030204" pitchFamily="34" charset="0"/>
                <a:cs typeface="Carlito"/>
              </a:rPr>
              <a:t>present</a:t>
            </a:r>
            <a:r>
              <a:rPr lang="es-ES" sz="1867" spc="-13" dirty="0">
                <a:solidFill>
                  <a:prstClr val="black"/>
                </a:solidFill>
                <a:latin typeface="Arial Narrow" panose="020B0606020202030204" pitchFamily="34" charset="0"/>
                <a:cs typeface="Carlito"/>
              </a:rPr>
              <a:t>aron</a:t>
            </a:r>
            <a:r>
              <a:rPr sz="1867" spc="-13" dirty="0">
                <a:solidFill>
                  <a:prstClr val="black"/>
                </a:solidFill>
                <a:latin typeface="Arial Narrow" panose="020B0606020202030204" pitchFamily="34" charset="0"/>
                <a:cs typeface="Carlito"/>
              </a:rPr>
              <a:t> </a:t>
            </a:r>
            <a:r>
              <a:rPr sz="1867" spc="-7" dirty="0">
                <a:solidFill>
                  <a:prstClr val="black"/>
                </a:solidFill>
                <a:latin typeface="Arial Narrow" panose="020B0606020202030204" pitchFamily="34" charset="0"/>
                <a:cs typeface="Carlito"/>
              </a:rPr>
              <a:t>(</a:t>
            </a:r>
            <a:r>
              <a:rPr lang="es-ES" sz="1867" spc="-7" dirty="0">
                <a:solidFill>
                  <a:prstClr val="black"/>
                </a:solidFill>
                <a:latin typeface="Arial Narrow" panose="020B0606020202030204" pitchFamily="34" charset="0"/>
                <a:cs typeface="Carlito"/>
              </a:rPr>
              <a:t>1</a:t>
            </a:r>
            <a:r>
              <a:rPr sz="1867" spc="-7" dirty="0">
                <a:solidFill>
                  <a:prstClr val="black"/>
                </a:solidFill>
                <a:latin typeface="Arial Narrow" panose="020B0606020202030204" pitchFamily="34" charset="0"/>
                <a:cs typeface="Carlito"/>
              </a:rPr>
              <a:t>)</a:t>
            </a:r>
            <a:r>
              <a:rPr sz="1867" spc="40" dirty="0">
                <a:solidFill>
                  <a:prstClr val="black"/>
                </a:solidFill>
                <a:latin typeface="Arial Narrow" panose="020B0606020202030204" pitchFamily="34" charset="0"/>
                <a:cs typeface="Carlito"/>
              </a:rPr>
              <a:t> </a:t>
            </a:r>
            <a:r>
              <a:rPr sz="1867" spc="-7" dirty="0" err="1">
                <a:solidFill>
                  <a:prstClr val="black"/>
                </a:solidFill>
                <a:latin typeface="Arial Narrow" panose="020B0606020202030204" pitchFamily="34" charset="0"/>
                <a:cs typeface="Carlito"/>
              </a:rPr>
              <a:t>queja</a:t>
            </a:r>
            <a:r>
              <a:rPr lang="es-ES" sz="1867" spc="-7" dirty="0">
                <a:solidFill>
                  <a:prstClr val="black"/>
                </a:solidFill>
                <a:latin typeface="Arial Narrow" panose="020B0606020202030204" pitchFamily="34" charset="0"/>
                <a:cs typeface="Carlito"/>
              </a:rPr>
              <a:t>s</a:t>
            </a:r>
            <a:endParaRPr lang="es-CO" sz="1867" spc="-7" dirty="0">
              <a:solidFill>
                <a:prstClr val="black"/>
              </a:solidFill>
              <a:latin typeface="Arial Narrow" panose="020B0606020202030204" pitchFamily="34" charset="0"/>
              <a:cs typeface="Carlito"/>
            </a:endParaRPr>
          </a:p>
          <a:p>
            <a:pPr marL="16933" defTabSz="1219170">
              <a:defRPr/>
            </a:pPr>
            <a:endParaRPr lang="es-CO" sz="1867" spc="-7" dirty="0">
              <a:solidFill>
                <a:prstClr val="black"/>
              </a:solidFill>
              <a:latin typeface="Arial Narrow" panose="020B0606020202030204" pitchFamily="34" charset="0"/>
              <a:cs typeface="Carlito"/>
            </a:endParaRPr>
          </a:p>
          <a:p>
            <a:pPr marL="16933" defTabSz="1219170">
              <a:defRPr/>
            </a:pPr>
            <a:r>
              <a:rPr lang="es-CO" sz="1867" spc="-13" dirty="0">
                <a:solidFill>
                  <a:prstClr val="black"/>
                </a:solidFill>
                <a:latin typeface="Arial Narrow" panose="020B0606020202030204" pitchFamily="34" charset="0"/>
                <a:cs typeface="Carlito"/>
              </a:rPr>
              <a:t>Durante </a:t>
            </a:r>
            <a:r>
              <a:rPr lang="es-CO" sz="1867" spc="-7" dirty="0">
                <a:solidFill>
                  <a:prstClr val="black"/>
                </a:solidFill>
                <a:latin typeface="Arial Narrow" panose="020B0606020202030204" pitchFamily="34" charset="0"/>
                <a:cs typeface="Carlito"/>
              </a:rPr>
              <a:t>el </a:t>
            </a:r>
            <a:r>
              <a:rPr lang="es-CO" sz="1867" dirty="0">
                <a:solidFill>
                  <a:prstClr val="black"/>
                </a:solidFill>
                <a:latin typeface="Arial Narrow" panose="020B0606020202030204" pitchFamily="34" charset="0"/>
                <a:cs typeface="Carlito"/>
              </a:rPr>
              <a:t>periodo </a:t>
            </a:r>
            <a:r>
              <a:rPr lang="es-CO" sz="1867" spc="-7" dirty="0">
                <a:solidFill>
                  <a:prstClr val="black"/>
                </a:solidFill>
                <a:latin typeface="Arial Narrow" panose="020B0606020202030204" pitchFamily="34" charset="0"/>
                <a:cs typeface="Carlito"/>
              </a:rPr>
              <a:t>analizado </a:t>
            </a:r>
            <a:r>
              <a:rPr lang="es-CO" sz="1867" dirty="0">
                <a:solidFill>
                  <a:prstClr val="black"/>
                </a:solidFill>
                <a:latin typeface="Arial Narrow" panose="020B0606020202030204" pitchFamily="34" charset="0"/>
                <a:cs typeface="Carlito"/>
              </a:rPr>
              <a:t>se </a:t>
            </a:r>
            <a:r>
              <a:rPr lang="es-CO" sz="1867" spc="-13" dirty="0">
                <a:solidFill>
                  <a:prstClr val="black"/>
                </a:solidFill>
                <a:latin typeface="Arial Narrow" panose="020B0606020202030204" pitchFamily="34" charset="0"/>
                <a:cs typeface="Carlito"/>
              </a:rPr>
              <a:t>presentaron (9) denuncia</a:t>
            </a:r>
            <a:endParaRPr lang="es-ES" sz="1867" spc="-7" dirty="0">
              <a:solidFill>
                <a:prstClr val="black"/>
              </a:solidFill>
              <a:latin typeface="Arial Narrow" panose="020B0606020202030204" pitchFamily="34" charset="0"/>
              <a:cs typeface="Carlito"/>
            </a:endParaRPr>
          </a:p>
          <a:p>
            <a:pPr marL="16933" defTabSz="1219170">
              <a:defRPr/>
            </a:pPr>
            <a:endParaRPr lang="es-ES" sz="1867" spc="-7" dirty="0">
              <a:solidFill>
                <a:prstClr val="black"/>
              </a:solidFill>
              <a:latin typeface="Arial Narrow" panose="020B0606020202030204" pitchFamily="34" charset="0"/>
              <a:cs typeface="Carlito"/>
            </a:endParaRPr>
          </a:p>
          <a:p>
            <a:pPr marL="397923" indent="-380990" defTabSz="1219170">
              <a:buFont typeface="Arial" panose="020B0604020202020204" pitchFamily="34" charset="0"/>
              <a:buChar char="•"/>
              <a:defRPr/>
            </a:pPr>
            <a:endParaRPr sz="1867" dirty="0">
              <a:solidFill>
                <a:prstClr val="black"/>
              </a:solidFill>
              <a:latin typeface="Arial Narrow" panose="020B0606020202030204" pitchFamily="34" charset="0"/>
              <a:cs typeface="Carlito"/>
            </a:endParaRPr>
          </a:p>
        </p:txBody>
      </p:sp>
      <p:sp>
        <p:nvSpPr>
          <p:cNvPr id="9" name="object 11"/>
          <p:cNvSpPr/>
          <p:nvPr/>
        </p:nvSpPr>
        <p:spPr>
          <a:xfrm>
            <a:off x="1401463" y="2191331"/>
            <a:ext cx="2520798" cy="2392301"/>
          </a:xfrm>
          <a:prstGeom prst="rect">
            <a:avLst/>
          </a:prstGeom>
          <a:blipFill>
            <a:blip r:embed="rId2" cstate="print"/>
            <a:stretch>
              <a:fillRect/>
            </a:stretch>
          </a:blipFill>
        </p:spPr>
        <p:txBody>
          <a:bodyPr wrap="square" lIns="0" tIns="0" rIns="0" bIns="0" rtlCol="0"/>
          <a:lstStyle/>
          <a:p>
            <a:pPr defTabSz="1219170">
              <a:defRPr/>
            </a:pPr>
            <a:endParaRPr sz="2400" dirty="0">
              <a:solidFill>
                <a:prstClr val="black"/>
              </a:solidFill>
              <a:latin typeface="Arial Narrow" panose="020B0606020202030204" pitchFamily="34" charset="0"/>
            </a:endParaRPr>
          </a:p>
        </p:txBody>
      </p:sp>
      <p:sp>
        <p:nvSpPr>
          <p:cNvPr id="10" name="Rectángulo redondeado 9"/>
          <p:cNvSpPr/>
          <p:nvPr/>
        </p:nvSpPr>
        <p:spPr>
          <a:xfrm flipV="1">
            <a:off x="1651000" y="2283305"/>
            <a:ext cx="8001000" cy="2405291"/>
          </a:xfrm>
          <a:prstGeom prst="roundRect">
            <a:avLst>
              <a:gd name="adj" fmla="val 89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662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3801" y="173615"/>
            <a:ext cx="7429527" cy="524168"/>
          </a:xfrm>
        </p:spPr>
        <p:txBody>
          <a:bodyPr/>
          <a:lstStyle/>
          <a:p>
            <a:r>
              <a:rPr lang="es-ES" dirty="0"/>
              <a:t>Tiempo promedio de respuesta por dependencia</a:t>
            </a:r>
          </a:p>
        </p:txBody>
      </p:sp>
      <p:sp>
        <p:nvSpPr>
          <p:cNvPr id="3" name="Marcador de contenido 2"/>
          <p:cNvSpPr>
            <a:spLocks noGrp="1"/>
          </p:cNvSpPr>
          <p:nvPr>
            <p:ph sz="half" idx="2"/>
          </p:nvPr>
        </p:nvSpPr>
        <p:spPr/>
        <p:txBody>
          <a:bodyPr/>
          <a:lstStyle/>
          <a:p>
            <a:r>
              <a:rPr lang="es-ES" dirty="0"/>
              <a:t>12</a:t>
            </a:r>
          </a:p>
        </p:txBody>
      </p:sp>
      <p:pic>
        <p:nvPicPr>
          <p:cNvPr id="5" name="Imagen 4"/>
          <p:cNvPicPr>
            <a:picLocks noChangeAspect="1"/>
          </p:cNvPicPr>
          <p:nvPr/>
        </p:nvPicPr>
        <p:blipFill>
          <a:blip r:embed="rId2"/>
          <a:stretch>
            <a:fillRect/>
          </a:stretch>
        </p:blipFill>
        <p:spPr>
          <a:xfrm>
            <a:off x="390269" y="1351765"/>
            <a:ext cx="11128470" cy="3706798"/>
          </a:xfrm>
          <a:prstGeom prst="rect">
            <a:avLst/>
          </a:prstGeom>
        </p:spPr>
      </p:pic>
    </p:spTree>
    <p:extLst>
      <p:ext uri="{BB962C8B-B14F-4D97-AF65-F5344CB8AC3E}">
        <p14:creationId xmlns:p14="http://schemas.microsoft.com/office/powerpoint/2010/main" val="119401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3801" y="233719"/>
            <a:ext cx="7429527" cy="353510"/>
          </a:xfrm>
        </p:spPr>
        <p:txBody>
          <a:bodyPr>
            <a:noAutofit/>
          </a:bodyPr>
          <a:lstStyle/>
          <a:p>
            <a:r>
              <a:rPr lang="es-ES" dirty="0"/>
              <a:t>Percepción de los grupos de valor a los productos, servicios  y trámites</a:t>
            </a:r>
          </a:p>
        </p:txBody>
      </p:sp>
      <p:sp>
        <p:nvSpPr>
          <p:cNvPr id="3" name="Marcador de contenido 2"/>
          <p:cNvSpPr>
            <a:spLocks noGrp="1"/>
          </p:cNvSpPr>
          <p:nvPr>
            <p:ph sz="half" idx="2"/>
          </p:nvPr>
        </p:nvSpPr>
        <p:spPr/>
        <p:txBody>
          <a:bodyPr/>
          <a:lstStyle/>
          <a:p>
            <a:r>
              <a:rPr lang="es-ES" dirty="0"/>
              <a:t>13</a:t>
            </a:r>
          </a:p>
        </p:txBody>
      </p:sp>
      <p:sp>
        <p:nvSpPr>
          <p:cNvPr id="11" name="object 21"/>
          <p:cNvSpPr txBox="1"/>
          <p:nvPr/>
        </p:nvSpPr>
        <p:spPr>
          <a:xfrm>
            <a:off x="9580083" y="4690788"/>
            <a:ext cx="992293" cy="973899"/>
          </a:xfrm>
          <a:prstGeom prst="rect">
            <a:avLst/>
          </a:prstGeom>
        </p:spPr>
        <p:txBody>
          <a:bodyPr vert="horz" wrap="square" lIns="0" tIns="16933" rIns="0" bIns="0" rtlCol="0">
            <a:spAutoFit/>
          </a:bodyPr>
          <a:lstStyle/>
          <a:p>
            <a:pPr algn="ctr" defTabSz="1219170">
              <a:spcBef>
                <a:spcPts val="133"/>
              </a:spcBef>
              <a:defRPr/>
            </a:pPr>
            <a:r>
              <a:rPr lang="es-MX" sz="2400" dirty="0">
                <a:solidFill>
                  <a:srgbClr val="FFFFFF"/>
                </a:solidFill>
                <a:latin typeface="Arial Narrow" panose="020B0606020202030204" pitchFamily="34" charset="0"/>
                <a:cs typeface="Carlito"/>
              </a:rPr>
              <a:t>64</a:t>
            </a:r>
          </a:p>
          <a:p>
            <a:pPr algn="ctr" defTabSz="1219170">
              <a:spcBef>
                <a:spcPts val="133"/>
              </a:spcBef>
              <a:defRPr/>
            </a:pPr>
            <a:r>
              <a:rPr sz="1867" spc="-40" dirty="0">
                <a:solidFill>
                  <a:srgbClr val="FFFFFF"/>
                </a:solidFill>
                <a:latin typeface="Arial Narrow" panose="020B0606020202030204" pitchFamily="34" charset="0"/>
                <a:cs typeface="Carlito"/>
              </a:rPr>
              <a:t>Total</a:t>
            </a:r>
            <a:r>
              <a:rPr sz="1867" spc="-120" dirty="0">
                <a:solidFill>
                  <a:srgbClr val="FFFFFF"/>
                </a:solidFill>
                <a:latin typeface="Arial Narrow" panose="020B0606020202030204" pitchFamily="34" charset="0"/>
                <a:cs typeface="Carlito"/>
              </a:rPr>
              <a:t> </a:t>
            </a:r>
            <a:r>
              <a:rPr sz="1867" spc="-7" dirty="0">
                <a:solidFill>
                  <a:srgbClr val="FFFFFF"/>
                </a:solidFill>
                <a:latin typeface="Arial Narrow" panose="020B0606020202030204" pitchFamily="34" charset="0"/>
                <a:cs typeface="Carlito"/>
              </a:rPr>
              <a:t>de</a:t>
            </a:r>
            <a:endParaRPr sz="1867" dirty="0">
              <a:solidFill>
                <a:prstClr val="black"/>
              </a:solidFill>
              <a:latin typeface="Arial Narrow" panose="020B0606020202030204" pitchFamily="34" charset="0"/>
              <a:cs typeface="Carlito"/>
            </a:endParaRPr>
          </a:p>
          <a:p>
            <a:pPr algn="ctr" defTabSz="1219170">
              <a:spcBef>
                <a:spcPts val="7"/>
              </a:spcBef>
              <a:defRPr/>
            </a:pPr>
            <a:r>
              <a:rPr sz="1867" spc="-7" dirty="0">
                <a:solidFill>
                  <a:srgbClr val="FFFFFF"/>
                </a:solidFill>
                <a:latin typeface="Arial Narrow" panose="020B0606020202030204" pitchFamily="34" charset="0"/>
                <a:cs typeface="Carlito"/>
              </a:rPr>
              <a:t>En</a:t>
            </a:r>
            <a:r>
              <a:rPr sz="1867" spc="-13" dirty="0">
                <a:solidFill>
                  <a:srgbClr val="FFFFFF"/>
                </a:solidFill>
                <a:latin typeface="Arial Narrow" panose="020B0606020202030204" pitchFamily="34" charset="0"/>
                <a:cs typeface="Carlito"/>
              </a:rPr>
              <a:t>c</a:t>
            </a:r>
            <a:r>
              <a:rPr sz="1867" spc="-7" dirty="0">
                <a:solidFill>
                  <a:srgbClr val="FFFFFF"/>
                </a:solidFill>
                <a:latin typeface="Arial Narrow" panose="020B0606020202030204" pitchFamily="34" charset="0"/>
                <a:cs typeface="Carlito"/>
              </a:rPr>
              <a:t>ue</a:t>
            </a:r>
            <a:r>
              <a:rPr sz="1867" spc="-20" dirty="0">
                <a:solidFill>
                  <a:srgbClr val="FFFFFF"/>
                </a:solidFill>
                <a:latin typeface="Arial Narrow" panose="020B0606020202030204" pitchFamily="34" charset="0"/>
                <a:cs typeface="Carlito"/>
              </a:rPr>
              <a:t>st</a:t>
            </a:r>
            <a:r>
              <a:rPr sz="1867" dirty="0">
                <a:solidFill>
                  <a:srgbClr val="FFFFFF"/>
                </a:solidFill>
                <a:latin typeface="Arial Narrow" panose="020B0606020202030204" pitchFamily="34" charset="0"/>
                <a:cs typeface="Carlito"/>
              </a:rPr>
              <a:t>as</a:t>
            </a:r>
            <a:endParaRPr sz="1867" dirty="0">
              <a:solidFill>
                <a:prstClr val="black"/>
              </a:solidFill>
              <a:latin typeface="Arial Narrow" panose="020B0606020202030204" pitchFamily="34" charset="0"/>
              <a:cs typeface="Carlito"/>
            </a:endParaRPr>
          </a:p>
        </p:txBody>
      </p:sp>
      <p:sp>
        <p:nvSpPr>
          <p:cNvPr id="15" name="object 10"/>
          <p:cNvSpPr txBox="1"/>
          <p:nvPr/>
        </p:nvSpPr>
        <p:spPr>
          <a:xfrm>
            <a:off x="2692676" y="3545699"/>
            <a:ext cx="2608987" cy="353259"/>
          </a:xfrm>
          <a:prstGeom prst="rect">
            <a:avLst/>
          </a:prstGeom>
        </p:spPr>
        <p:txBody>
          <a:bodyPr vert="horz" wrap="square" lIns="0" tIns="16087" rIns="0" bIns="0" rtlCol="0">
            <a:spAutoFit/>
          </a:bodyPr>
          <a:lstStyle/>
          <a:p>
            <a:pPr marL="847" algn="ctr" defTabSz="1219170">
              <a:lnSpc>
                <a:spcPts val="2447"/>
              </a:lnSpc>
              <a:spcBef>
                <a:spcPts val="127"/>
              </a:spcBef>
              <a:defRPr/>
            </a:pPr>
            <a:r>
              <a:rPr lang="es-ES" sz="3600" b="1" spc="-13" dirty="0">
                <a:solidFill>
                  <a:prstClr val="black"/>
                </a:solidFill>
                <a:latin typeface="Helvetica" pitchFamily="2" charset="0"/>
                <a:cs typeface="Carlito"/>
              </a:rPr>
              <a:t>64.884</a:t>
            </a:r>
            <a:endParaRPr sz="3600" b="1" dirty="0">
              <a:solidFill>
                <a:prstClr val="black"/>
              </a:solidFill>
              <a:latin typeface="Helvetica" pitchFamily="2" charset="0"/>
              <a:cs typeface="Carlito"/>
            </a:endParaRPr>
          </a:p>
        </p:txBody>
      </p:sp>
      <p:sp>
        <p:nvSpPr>
          <p:cNvPr id="16" name="Rectángulo redondeado 15"/>
          <p:cNvSpPr/>
          <p:nvPr/>
        </p:nvSpPr>
        <p:spPr>
          <a:xfrm>
            <a:off x="2692677" y="2638706"/>
            <a:ext cx="2616272" cy="2074649"/>
          </a:xfrm>
          <a:prstGeom prst="roundRect">
            <a:avLst>
              <a:gd name="adj" fmla="val 6210"/>
            </a:avLst>
          </a:prstGeom>
          <a:noFill/>
          <a:ln>
            <a:solidFill>
              <a:srgbClr val="ED7D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redondeado 16"/>
          <p:cNvSpPr/>
          <p:nvPr/>
        </p:nvSpPr>
        <p:spPr>
          <a:xfrm>
            <a:off x="2692678" y="2147763"/>
            <a:ext cx="2616272" cy="972656"/>
          </a:xfrm>
          <a:prstGeom prst="round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spc="-13" dirty="0">
                <a:solidFill>
                  <a:schemeClr val="bg1"/>
                </a:solidFill>
                <a:latin typeface="Helvetica" pitchFamily="2" charset="0"/>
                <a:cs typeface="Carlito"/>
              </a:rPr>
              <a:t>PQRSD</a:t>
            </a:r>
          </a:p>
          <a:p>
            <a:pPr algn="ctr"/>
            <a:r>
              <a:rPr lang="es-CO" sz="2000" b="1" spc="-13" dirty="0">
                <a:solidFill>
                  <a:schemeClr val="bg1"/>
                </a:solidFill>
                <a:latin typeface="Helvetica" pitchFamily="2" charset="0"/>
                <a:cs typeface="Carlito"/>
              </a:rPr>
              <a:t>REGISTRADAS</a:t>
            </a:r>
            <a:endParaRPr lang="es-CO" sz="2000" b="1" dirty="0">
              <a:solidFill>
                <a:schemeClr val="bg1"/>
              </a:solidFill>
              <a:latin typeface="Helvetica" pitchFamily="2" charset="0"/>
            </a:endParaRPr>
          </a:p>
        </p:txBody>
      </p:sp>
      <p:sp>
        <p:nvSpPr>
          <p:cNvPr id="18" name="Rectángulo redondeado 17"/>
          <p:cNvSpPr/>
          <p:nvPr/>
        </p:nvSpPr>
        <p:spPr>
          <a:xfrm>
            <a:off x="2685391" y="4277202"/>
            <a:ext cx="2616272" cy="436153"/>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Helvetica" pitchFamily="2" charset="0"/>
              </a:rPr>
              <a:t>TOTAL DE PQRSD</a:t>
            </a:r>
            <a:endParaRPr lang="es-CO" sz="1400" b="1" dirty="0">
              <a:latin typeface="Helvetica" pitchFamily="2" charset="0"/>
            </a:endParaRPr>
          </a:p>
        </p:txBody>
      </p:sp>
      <p:sp>
        <p:nvSpPr>
          <p:cNvPr id="19" name="object 10"/>
          <p:cNvSpPr txBox="1"/>
          <p:nvPr/>
        </p:nvSpPr>
        <p:spPr>
          <a:xfrm>
            <a:off x="7178364" y="3592865"/>
            <a:ext cx="2608987" cy="354863"/>
          </a:xfrm>
          <a:prstGeom prst="rect">
            <a:avLst/>
          </a:prstGeom>
        </p:spPr>
        <p:txBody>
          <a:bodyPr vert="horz" wrap="square" lIns="0" tIns="16087" rIns="0" bIns="0" rtlCol="0">
            <a:spAutoFit/>
          </a:bodyPr>
          <a:lstStyle/>
          <a:p>
            <a:pPr marL="847" algn="ctr" defTabSz="1219170">
              <a:lnSpc>
                <a:spcPts val="2447"/>
              </a:lnSpc>
              <a:spcBef>
                <a:spcPts val="127"/>
              </a:spcBef>
              <a:defRPr/>
            </a:pPr>
            <a:r>
              <a:rPr lang="es-ES" sz="3600" b="1" dirty="0">
                <a:solidFill>
                  <a:prstClr val="black"/>
                </a:solidFill>
                <a:latin typeface="Helvetica" pitchFamily="2" charset="0"/>
                <a:cs typeface="Carlito"/>
              </a:rPr>
              <a:t>752</a:t>
            </a:r>
            <a:endParaRPr sz="3600" b="1" dirty="0">
              <a:solidFill>
                <a:prstClr val="black"/>
              </a:solidFill>
              <a:latin typeface="Helvetica" pitchFamily="2" charset="0"/>
              <a:cs typeface="Carlito"/>
            </a:endParaRPr>
          </a:p>
        </p:txBody>
      </p:sp>
      <p:sp>
        <p:nvSpPr>
          <p:cNvPr id="20" name="Rectángulo redondeado 19"/>
          <p:cNvSpPr/>
          <p:nvPr/>
        </p:nvSpPr>
        <p:spPr>
          <a:xfrm>
            <a:off x="7178365" y="2638706"/>
            <a:ext cx="2616272" cy="2074649"/>
          </a:xfrm>
          <a:prstGeom prst="roundRect">
            <a:avLst>
              <a:gd name="adj" fmla="val 6210"/>
            </a:avLst>
          </a:prstGeom>
          <a:noFill/>
          <a:ln>
            <a:solidFill>
              <a:srgbClr val="ED7D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redondeado 20"/>
          <p:cNvSpPr/>
          <p:nvPr/>
        </p:nvSpPr>
        <p:spPr>
          <a:xfrm>
            <a:off x="7178366" y="2147763"/>
            <a:ext cx="2616272" cy="972656"/>
          </a:xfrm>
          <a:prstGeom prst="round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spc="-13" dirty="0">
                <a:solidFill>
                  <a:schemeClr val="bg1"/>
                </a:solidFill>
                <a:latin typeface="Helvetica" pitchFamily="2" charset="0"/>
                <a:cs typeface="Carlito"/>
              </a:rPr>
              <a:t>ENCUESTAS</a:t>
            </a:r>
          </a:p>
          <a:p>
            <a:pPr algn="ctr"/>
            <a:r>
              <a:rPr lang="es-CO" sz="1400" b="1" spc="-13" dirty="0">
                <a:solidFill>
                  <a:schemeClr val="bg1"/>
                </a:solidFill>
                <a:latin typeface="Helvetica" pitchFamily="2" charset="0"/>
                <a:cs typeface="Carlito"/>
              </a:rPr>
              <a:t>REGISTRADAS FRENTE A LA MEDICIÓN DE LA EXPERIENCIA</a:t>
            </a:r>
            <a:endParaRPr lang="es-CO" sz="1400" b="1" dirty="0">
              <a:solidFill>
                <a:schemeClr val="bg1"/>
              </a:solidFill>
              <a:latin typeface="Helvetica" pitchFamily="2" charset="0"/>
            </a:endParaRPr>
          </a:p>
        </p:txBody>
      </p:sp>
      <p:sp>
        <p:nvSpPr>
          <p:cNvPr id="22" name="Rectángulo redondeado 21"/>
          <p:cNvSpPr/>
          <p:nvPr/>
        </p:nvSpPr>
        <p:spPr>
          <a:xfrm>
            <a:off x="7171079" y="4277202"/>
            <a:ext cx="2616272" cy="436153"/>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Helvetica" pitchFamily="2" charset="0"/>
              </a:rPr>
              <a:t>TOTAL DE ENCUESTAS</a:t>
            </a:r>
            <a:endParaRPr lang="es-CO" sz="1400" b="1" dirty="0">
              <a:latin typeface="Helvetica" pitchFamily="2" charset="0"/>
            </a:endParaRPr>
          </a:p>
        </p:txBody>
      </p:sp>
      <p:sp>
        <p:nvSpPr>
          <p:cNvPr id="23" name="Flecha derecha 22"/>
          <p:cNvSpPr/>
          <p:nvPr/>
        </p:nvSpPr>
        <p:spPr>
          <a:xfrm>
            <a:off x="5787071" y="3172480"/>
            <a:ext cx="908050" cy="840770"/>
          </a:xfrm>
          <a:prstGeom prst="rightArrow">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2546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4632672" y="2852892"/>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226</a:t>
            </a:r>
            <a:endParaRPr lang="es-CO" sz="2400" b="1" dirty="0">
              <a:solidFill>
                <a:schemeClr val="accent5">
                  <a:lumMod val="50000"/>
                </a:schemeClr>
              </a:solidFill>
            </a:endParaRPr>
          </a:p>
        </p:txBody>
      </p:sp>
      <p:sp>
        <p:nvSpPr>
          <p:cNvPr id="21" name="Rectángulo redondeado 20"/>
          <p:cNvSpPr/>
          <p:nvPr/>
        </p:nvSpPr>
        <p:spPr>
          <a:xfrm>
            <a:off x="4624495" y="4507326"/>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1</a:t>
            </a:r>
            <a:endParaRPr lang="es-CO" sz="2400" b="1" dirty="0">
              <a:solidFill>
                <a:schemeClr val="accent5">
                  <a:lumMod val="50000"/>
                </a:schemeClr>
              </a:solidFill>
            </a:endParaRPr>
          </a:p>
        </p:txBody>
      </p:sp>
      <p:sp>
        <p:nvSpPr>
          <p:cNvPr id="22" name="Rectángulo redondeado 21"/>
          <p:cNvSpPr/>
          <p:nvPr/>
        </p:nvSpPr>
        <p:spPr>
          <a:xfrm>
            <a:off x="4608401" y="3680109"/>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0</a:t>
            </a:r>
            <a:endParaRPr lang="es-CO" sz="2400" b="1" dirty="0">
              <a:solidFill>
                <a:schemeClr val="accent5">
                  <a:lumMod val="50000"/>
                </a:schemeClr>
              </a:solidFill>
            </a:endParaRPr>
          </a:p>
        </p:txBody>
      </p:sp>
      <p:sp>
        <p:nvSpPr>
          <p:cNvPr id="23" name="Rectángulo redondeado 22"/>
          <p:cNvSpPr/>
          <p:nvPr/>
        </p:nvSpPr>
        <p:spPr>
          <a:xfrm>
            <a:off x="4616449" y="5334543"/>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417</a:t>
            </a:r>
            <a:endParaRPr lang="es-CO" sz="2400" b="1" dirty="0">
              <a:solidFill>
                <a:schemeClr val="accent5">
                  <a:lumMod val="50000"/>
                </a:schemeClr>
              </a:solidFill>
            </a:endParaRPr>
          </a:p>
        </p:txBody>
      </p:sp>
      <p:sp>
        <p:nvSpPr>
          <p:cNvPr id="19" name="Rectángulo redondeado 18"/>
          <p:cNvSpPr/>
          <p:nvPr/>
        </p:nvSpPr>
        <p:spPr>
          <a:xfrm>
            <a:off x="4640718" y="2025675"/>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22</a:t>
            </a:r>
            <a:endParaRPr lang="es-CO" sz="2400" b="1" dirty="0">
              <a:solidFill>
                <a:schemeClr val="accent5">
                  <a:lumMod val="50000"/>
                </a:schemeClr>
              </a:solidFill>
            </a:endParaRPr>
          </a:p>
        </p:txBody>
      </p:sp>
      <p:sp>
        <p:nvSpPr>
          <p:cNvPr id="18" name="Rectángulo redondeado 17"/>
          <p:cNvSpPr/>
          <p:nvPr/>
        </p:nvSpPr>
        <p:spPr>
          <a:xfrm>
            <a:off x="4624624" y="1198458"/>
            <a:ext cx="707113"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50000"/>
                  </a:schemeClr>
                </a:solidFill>
              </a:rPr>
              <a:t>86</a:t>
            </a:r>
            <a:endParaRPr lang="es-CO" sz="2400" b="1" dirty="0">
              <a:solidFill>
                <a:schemeClr val="accent5">
                  <a:lumMod val="50000"/>
                </a:schemeClr>
              </a:solidFill>
            </a:endParaRPr>
          </a:p>
        </p:txBody>
      </p:sp>
      <p:sp>
        <p:nvSpPr>
          <p:cNvPr id="2" name="Título 1"/>
          <p:cNvSpPr>
            <a:spLocks noGrp="1"/>
          </p:cNvSpPr>
          <p:nvPr>
            <p:ph type="title"/>
          </p:nvPr>
        </p:nvSpPr>
        <p:spPr/>
        <p:txBody>
          <a:bodyPr/>
          <a:lstStyle/>
          <a:p>
            <a:r>
              <a:rPr lang="es-ES" dirty="0"/>
              <a:t>Clases de encuestas</a:t>
            </a:r>
            <a:endParaRPr lang="es-CO" dirty="0"/>
          </a:p>
        </p:txBody>
      </p:sp>
      <p:sp>
        <p:nvSpPr>
          <p:cNvPr id="4" name="Rectángulo redondeado 3"/>
          <p:cNvSpPr/>
          <p:nvPr/>
        </p:nvSpPr>
        <p:spPr>
          <a:xfrm>
            <a:off x="5347831" y="1198458"/>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5347831" y="2025675"/>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p:cNvSpPr/>
          <p:nvPr/>
        </p:nvSpPr>
        <p:spPr>
          <a:xfrm>
            <a:off x="5347831" y="2852892"/>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p:cNvSpPr/>
          <p:nvPr/>
        </p:nvSpPr>
        <p:spPr>
          <a:xfrm>
            <a:off x="5347831" y="3680109"/>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redondeado 7"/>
          <p:cNvSpPr/>
          <p:nvPr/>
        </p:nvSpPr>
        <p:spPr>
          <a:xfrm>
            <a:off x="5347831" y="4507326"/>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5331736" y="5334543"/>
            <a:ext cx="5548769" cy="527050"/>
          </a:xfrm>
          <a:prstGeom prst="round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p:cNvSpPr/>
          <p:nvPr/>
        </p:nvSpPr>
        <p:spPr>
          <a:xfrm>
            <a:off x="5331737" y="1198458"/>
            <a:ext cx="1010340" cy="52705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redondeado 11"/>
          <p:cNvSpPr/>
          <p:nvPr/>
        </p:nvSpPr>
        <p:spPr>
          <a:xfrm>
            <a:off x="5331737" y="2025675"/>
            <a:ext cx="548945" cy="52705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p:cNvSpPr/>
          <p:nvPr/>
        </p:nvSpPr>
        <p:spPr>
          <a:xfrm>
            <a:off x="5347829" y="2852892"/>
            <a:ext cx="1791201" cy="52705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redondeado 14"/>
          <p:cNvSpPr/>
          <p:nvPr/>
        </p:nvSpPr>
        <p:spPr>
          <a:xfrm>
            <a:off x="5331738" y="4507326"/>
            <a:ext cx="246942" cy="52705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redondeado 15"/>
          <p:cNvSpPr/>
          <p:nvPr/>
        </p:nvSpPr>
        <p:spPr>
          <a:xfrm>
            <a:off x="5331737" y="5334543"/>
            <a:ext cx="3199867" cy="52705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sp>
        <p:nvSpPr>
          <p:cNvPr id="17" name="object 10"/>
          <p:cNvSpPr txBox="1"/>
          <p:nvPr/>
        </p:nvSpPr>
        <p:spPr>
          <a:xfrm>
            <a:off x="9173897" y="1299972"/>
            <a:ext cx="1502086"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Servicios</a:t>
            </a:r>
            <a:endParaRPr sz="2400" dirty="0">
              <a:solidFill>
                <a:prstClr val="black"/>
              </a:solidFill>
              <a:latin typeface="Helvetica" pitchFamily="2" charset="0"/>
              <a:cs typeface="Carlito"/>
            </a:endParaRPr>
          </a:p>
        </p:txBody>
      </p:sp>
      <p:sp>
        <p:nvSpPr>
          <p:cNvPr id="24" name="object 10"/>
          <p:cNvSpPr txBox="1"/>
          <p:nvPr/>
        </p:nvSpPr>
        <p:spPr>
          <a:xfrm>
            <a:off x="8917252" y="2127189"/>
            <a:ext cx="1758731"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Orientación</a:t>
            </a:r>
            <a:endParaRPr sz="2400" dirty="0">
              <a:solidFill>
                <a:prstClr val="black"/>
              </a:solidFill>
              <a:latin typeface="Helvetica" pitchFamily="2" charset="0"/>
              <a:cs typeface="Carlito"/>
            </a:endParaRPr>
          </a:p>
        </p:txBody>
      </p:sp>
      <p:sp>
        <p:nvSpPr>
          <p:cNvPr id="25" name="object 10"/>
          <p:cNvSpPr txBox="1"/>
          <p:nvPr/>
        </p:nvSpPr>
        <p:spPr>
          <a:xfrm>
            <a:off x="8396552" y="2954407"/>
            <a:ext cx="2279431"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Canal Escrito</a:t>
            </a:r>
            <a:endParaRPr sz="2400" dirty="0">
              <a:solidFill>
                <a:prstClr val="black"/>
              </a:solidFill>
              <a:latin typeface="Helvetica" pitchFamily="2" charset="0"/>
              <a:cs typeface="Carlito"/>
            </a:endParaRPr>
          </a:p>
        </p:txBody>
      </p:sp>
      <p:sp>
        <p:nvSpPr>
          <p:cNvPr id="26" name="object 10"/>
          <p:cNvSpPr txBox="1"/>
          <p:nvPr/>
        </p:nvSpPr>
        <p:spPr>
          <a:xfrm>
            <a:off x="8828352" y="3781624"/>
            <a:ext cx="1847631"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Meritocracia</a:t>
            </a:r>
            <a:endParaRPr sz="2400" dirty="0">
              <a:solidFill>
                <a:prstClr val="black"/>
              </a:solidFill>
              <a:latin typeface="Helvetica" pitchFamily="2" charset="0"/>
              <a:cs typeface="Carlito"/>
            </a:endParaRPr>
          </a:p>
        </p:txBody>
      </p:sp>
      <p:sp>
        <p:nvSpPr>
          <p:cNvPr id="27" name="object 10"/>
          <p:cNvSpPr txBox="1"/>
          <p:nvPr/>
        </p:nvSpPr>
        <p:spPr>
          <a:xfrm>
            <a:off x="9206084" y="4589816"/>
            <a:ext cx="1502086"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Trámites</a:t>
            </a:r>
            <a:endParaRPr sz="2400" dirty="0">
              <a:solidFill>
                <a:prstClr val="black"/>
              </a:solidFill>
              <a:latin typeface="Helvetica" pitchFamily="2" charset="0"/>
              <a:cs typeface="Carlito"/>
            </a:endParaRPr>
          </a:p>
        </p:txBody>
      </p:sp>
      <p:sp>
        <p:nvSpPr>
          <p:cNvPr id="28" name="object 10"/>
          <p:cNvSpPr txBox="1"/>
          <p:nvPr/>
        </p:nvSpPr>
        <p:spPr>
          <a:xfrm>
            <a:off x="9206084" y="5417033"/>
            <a:ext cx="1502086" cy="324021"/>
          </a:xfrm>
          <a:prstGeom prst="rect">
            <a:avLst/>
          </a:prstGeom>
        </p:spPr>
        <p:txBody>
          <a:bodyPr vert="horz" wrap="square" lIns="0" tIns="16087" rIns="0" bIns="0" rtlCol="0">
            <a:spAutoFit/>
          </a:bodyPr>
          <a:lstStyle/>
          <a:p>
            <a:pPr marL="847" algn="r" defTabSz="1219170">
              <a:lnSpc>
                <a:spcPts val="2447"/>
              </a:lnSpc>
              <a:spcBef>
                <a:spcPts val="127"/>
              </a:spcBef>
              <a:defRPr/>
            </a:pPr>
            <a:r>
              <a:rPr lang="es-ES" sz="2400" spc="-13" dirty="0">
                <a:solidFill>
                  <a:prstClr val="black"/>
                </a:solidFill>
                <a:latin typeface="Helvetica" pitchFamily="2" charset="0"/>
                <a:cs typeface="Carlito"/>
              </a:rPr>
              <a:t>Asesorías</a:t>
            </a:r>
            <a:endParaRPr sz="2400" dirty="0">
              <a:solidFill>
                <a:prstClr val="black"/>
              </a:solidFill>
              <a:latin typeface="Helvetica" pitchFamily="2" charset="0"/>
              <a:cs typeface="Carlito"/>
            </a:endParaRPr>
          </a:p>
        </p:txBody>
      </p:sp>
      <p:sp>
        <p:nvSpPr>
          <p:cNvPr id="29" name="object 10"/>
          <p:cNvSpPr txBox="1"/>
          <p:nvPr/>
        </p:nvSpPr>
        <p:spPr>
          <a:xfrm>
            <a:off x="5497357" y="1291844"/>
            <a:ext cx="1176493" cy="324021"/>
          </a:xfrm>
          <a:prstGeom prst="rect">
            <a:avLst/>
          </a:prstGeom>
        </p:spPr>
        <p:txBody>
          <a:bodyPr vert="horz" wrap="square" lIns="0" tIns="16087" rIns="0" bIns="0" rtlCol="0">
            <a:spAutoFit/>
          </a:bodyPr>
          <a:lstStyle/>
          <a:p>
            <a:pPr marL="847" defTabSz="1219170">
              <a:lnSpc>
                <a:spcPts val="2447"/>
              </a:lnSpc>
              <a:spcBef>
                <a:spcPts val="127"/>
              </a:spcBef>
              <a:defRPr/>
            </a:pPr>
            <a:r>
              <a:rPr lang="es-ES" sz="2000" b="1" spc="-13" dirty="0">
                <a:solidFill>
                  <a:prstClr val="black"/>
                </a:solidFill>
                <a:latin typeface="Helvetica" pitchFamily="2" charset="0"/>
                <a:cs typeface="Carlito"/>
              </a:rPr>
              <a:t>14%</a:t>
            </a:r>
            <a:endParaRPr sz="2000" b="1" dirty="0">
              <a:solidFill>
                <a:prstClr val="black"/>
              </a:solidFill>
              <a:latin typeface="Helvetica" pitchFamily="2" charset="0"/>
              <a:cs typeface="Carlito"/>
            </a:endParaRPr>
          </a:p>
        </p:txBody>
      </p:sp>
      <p:sp>
        <p:nvSpPr>
          <p:cNvPr id="30" name="object 10"/>
          <p:cNvSpPr txBox="1"/>
          <p:nvPr/>
        </p:nvSpPr>
        <p:spPr>
          <a:xfrm>
            <a:off x="5450604" y="2127189"/>
            <a:ext cx="797795" cy="324021"/>
          </a:xfrm>
          <a:prstGeom prst="rect">
            <a:avLst/>
          </a:prstGeom>
        </p:spPr>
        <p:txBody>
          <a:bodyPr vert="horz" wrap="square" lIns="0" tIns="16087" rIns="0" bIns="0" rtlCol="0">
            <a:spAutoFit/>
          </a:bodyPr>
          <a:lstStyle/>
          <a:p>
            <a:pPr marL="847" defTabSz="1219170">
              <a:lnSpc>
                <a:spcPts val="2447"/>
              </a:lnSpc>
              <a:spcBef>
                <a:spcPts val="127"/>
              </a:spcBef>
              <a:defRPr/>
            </a:pPr>
            <a:r>
              <a:rPr lang="es-ES" sz="2000" b="1" spc="-13" dirty="0">
                <a:solidFill>
                  <a:prstClr val="black"/>
                </a:solidFill>
                <a:latin typeface="Helvetica" pitchFamily="2" charset="0"/>
                <a:cs typeface="Carlito"/>
              </a:rPr>
              <a:t>4%</a:t>
            </a:r>
            <a:endParaRPr sz="2000" b="1" dirty="0">
              <a:solidFill>
                <a:prstClr val="black"/>
              </a:solidFill>
              <a:latin typeface="Helvetica" pitchFamily="2" charset="0"/>
              <a:cs typeface="Carlito"/>
            </a:endParaRPr>
          </a:p>
        </p:txBody>
      </p:sp>
      <p:sp>
        <p:nvSpPr>
          <p:cNvPr id="31" name="object 10"/>
          <p:cNvSpPr txBox="1"/>
          <p:nvPr/>
        </p:nvSpPr>
        <p:spPr>
          <a:xfrm>
            <a:off x="5408176" y="2954406"/>
            <a:ext cx="2549660" cy="324021"/>
          </a:xfrm>
          <a:prstGeom prst="rect">
            <a:avLst/>
          </a:prstGeom>
        </p:spPr>
        <p:txBody>
          <a:bodyPr vert="horz" wrap="square" lIns="0" tIns="16087" rIns="0" bIns="0" rtlCol="0">
            <a:spAutoFit/>
          </a:bodyPr>
          <a:lstStyle/>
          <a:p>
            <a:pPr marL="847" defTabSz="1219170">
              <a:lnSpc>
                <a:spcPts val="2447"/>
              </a:lnSpc>
              <a:spcBef>
                <a:spcPts val="127"/>
              </a:spcBef>
              <a:defRPr/>
            </a:pPr>
            <a:r>
              <a:rPr lang="es-ES" sz="2000" b="1" spc="-13" dirty="0">
                <a:solidFill>
                  <a:prstClr val="black"/>
                </a:solidFill>
                <a:latin typeface="Helvetica" pitchFamily="2" charset="0"/>
                <a:cs typeface="Carlito"/>
              </a:rPr>
              <a:t>     36%</a:t>
            </a:r>
            <a:endParaRPr sz="2000" b="1" dirty="0">
              <a:solidFill>
                <a:prstClr val="black"/>
              </a:solidFill>
              <a:latin typeface="Helvetica" pitchFamily="2" charset="0"/>
              <a:cs typeface="Carlito"/>
            </a:endParaRPr>
          </a:p>
        </p:txBody>
      </p:sp>
      <p:sp>
        <p:nvSpPr>
          <p:cNvPr id="33" name="object 10"/>
          <p:cNvSpPr txBox="1"/>
          <p:nvPr/>
        </p:nvSpPr>
        <p:spPr>
          <a:xfrm>
            <a:off x="5424269" y="4589815"/>
            <a:ext cx="722529" cy="324021"/>
          </a:xfrm>
          <a:prstGeom prst="rect">
            <a:avLst/>
          </a:prstGeom>
        </p:spPr>
        <p:txBody>
          <a:bodyPr vert="horz" wrap="square" lIns="0" tIns="16087" rIns="0" bIns="0" rtlCol="0">
            <a:spAutoFit/>
          </a:bodyPr>
          <a:lstStyle/>
          <a:p>
            <a:pPr marL="847" defTabSz="1219170">
              <a:lnSpc>
                <a:spcPts val="2447"/>
              </a:lnSpc>
              <a:spcBef>
                <a:spcPts val="127"/>
              </a:spcBef>
              <a:defRPr/>
            </a:pPr>
            <a:r>
              <a:rPr lang="es-ES" sz="2000" b="1" spc="-13" dirty="0">
                <a:solidFill>
                  <a:prstClr val="black"/>
                </a:solidFill>
                <a:latin typeface="Helvetica" pitchFamily="2" charset="0"/>
                <a:cs typeface="Carlito"/>
              </a:rPr>
              <a:t>0,2%</a:t>
            </a:r>
            <a:endParaRPr sz="2000" b="1" dirty="0">
              <a:solidFill>
                <a:prstClr val="black"/>
              </a:solidFill>
              <a:latin typeface="Helvetica" pitchFamily="2" charset="0"/>
              <a:cs typeface="Carlito"/>
            </a:endParaRPr>
          </a:p>
        </p:txBody>
      </p:sp>
      <p:sp>
        <p:nvSpPr>
          <p:cNvPr id="35" name="object 10"/>
          <p:cNvSpPr txBox="1"/>
          <p:nvPr/>
        </p:nvSpPr>
        <p:spPr>
          <a:xfrm>
            <a:off x="5430617" y="5417032"/>
            <a:ext cx="1800693" cy="324021"/>
          </a:xfrm>
          <a:prstGeom prst="rect">
            <a:avLst/>
          </a:prstGeom>
        </p:spPr>
        <p:txBody>
          <a:bodyPr vert="horz" wrap="square" lIns="0" tIns="16087" rIns="0" bIns="0" rtlCol="0">
            <a:spAutoFit/>
          </a:bodyPr>
          <a:lstStyle/>
          <a:p>
            <a:pPr marL="847" defTabSz="1219170">
              <a:lnSpc>
                <a:spcPts val="2447"/>
              </a:lnSpc>
              <a:spcBef>
                <a:spcPts val="127"/>
              </a:spcBef>
              <a:defRPr/>
            </a:pPr>
            <a:r>
              <a:rPr lang="es-ES" sz="2000" b="1" spc="-13" dirty="0">
                <a:solidFill>
                  <a:prstClr val="black"/>
                </a:solidFill>
                <a:latin typeface="Helvetica" pitchFamily="2" charset="0"/>
                <a:cs typeface="Carlito"/>
              </a:rPr>
              <a:t>               67%</a:t>
            </a:r>
            <a:endParaRPr sz="2000" b="1" dirty="0">
              <a:solidFill>
                <a:prstClr val="black"/>
              </a:solidFill>
              <a:latin typeface="Helvetica" pitchFamily="2" charset="0"/>
              <a:cs typeface="Carlito"/>
            </a:endParaRPr>
          </a:p>
        </p:txBody>
      </p:sp>
      <p:sp>
        <p:nvSpPr>
          <p:cNvPr id="36" name="object 10"/>
          <p:cNvSpPr txBox="1"/>
          <p:nvPr/>
        </p:nvSpPr>
        <p:spPr>
          <a:xfrm>
            <a:off x="1217190" y="3546830"/>
            <a:ext cx="2608987" cy="354863"/>
          </a:xfrm>
          <a:prstGeom prst="rect">
            <a:avLst/>
          </a:prstGeom>
        </p:spPr>
        <p:txBody>
          <a:bodyPr vert="horz" wrap="square" lIns="0" tIns="16087" rIns="0" bIns="0" rtlCol="0">
            <a:spAutoFit/>
          </a:bodyPr>
          <a:lstStyle/>
          <a:p>
            <a:pPr marL="847" algn="ctr" defTabSz="1219170">
              <a:lnSpc>
                <a:spcPts val="2447"/>
              </a:lnSpc>
              <a:spcBef>
                <a:spcPts val="127"/>
              </a:spcBef>
              <a:defRPr/>
            </a:pPr>
            <a:r>
              <a:rPr lang="es-ES" sz="3600" b="1" spc="-13" dirty="0">
                <a:solidFill>
                  <a:prstClr val="black"/>
                </a:solidFill>
                <a:latin typeface="Helvetica" pitchFamily="2" charset="0"/>
                <a:cs typeface="Carlito"/>
              </a:rPr>
              <a:t>752</a:t>
            </a:r>
            <a:endParaRPr sz="3600" b="1" dirty="0">
              <a:solidFill>
                <a:prstClr val="black"/>
              </a:solidFill>
              <a:latin typeface="Helvetica" pitchFamily="2" charset="0"/>
              <a:cs typeface="Carlito"/>
            </a:endParaRPr>
          </a:p>
        </p:txBody>
      </p:sp>
      <p:sp>
        <p:nvSpPr>
          <p:cNvPr id="37" name="Rectángulo redondeado 36"/>
          <p:cNvSpPr/>
          <p:nvPr/>
        </p:nvSpPr>
        <p:spPr>
          <a:xfrm>
            <a:off x="1217191" y="2592671"/>
            <a:ext cx="2616272" cy="2074649"/>
          </a:xfrm>
          <a:prstGeom prst="roundRect">
            <a:avLst>
              <a:gd name="adj" fmla="val 6210"/>
            </a:avLst>
          </a:prstGeom>
          <a:noFill/>
          <a:ln>
            <a:solidFill>
              <a:srgbClr val="ED7D3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ectángulo redondeado 37"/>
          <p:cNvSpPr/>
          <p:nvPr/>
        </p:nvSpPr>
        <p:spPr>
          <a:xfrm>
            <a:off x="1217192" y="2101728"/>
            <a:ext cx="2616272" cy="972656"/>
          </a:xfrm>
          <a:prstGeom prst="roundRect">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pc="-13" dirty="0">
                <a:solidFill>
                  <a:schemeClr val="bg1"/>
                </a:solidFill>
                <a:latin typeface="Helvetica" pitchFamily="2" charset="0"/>
                <a:cs typeface="Carlito"/>
              </a:rPr>
              <a:t>ENCUESTAS</a:t>
            </a:r>
          </a:p>
          <a:p>
            <a:pPr algn="ctr"/>
            <a:r>
              <a:rPr lang="es-CO" spc="-13" dirty="0">
                <a:solidFill>
                  <a:schemeClr val="bg1"/>
                </a:solidFill>
                <a:latin typeface="Helvetica" pitchFamily="2" charset="0"/>
                <a:cs typeface="Carlito"/>
              </a:rPr>
              <a:t>REGISTRADAS POR GRUPO DE VALOR</a:t>
            </a:r>
            <a:endParaRPr lang="es-CO" dirty="0">
              <a:solidFill>
                <a:schemeClr val="bg1"/>
              </a:solidFill>
              <a:latin typeface="Helvetica" pitchFamily="2" charset="0"/>
            </a:endParaRPr>
          </a:p>
        </p:txBody>
      </p:sp>
      <p:sp>
        <p:nvSpPr>
          <p:cNvPr id="39" name="Rectángulo redondeado 38"/>
          <p:cNvSpPr/>
          <p:nvPr/>
        </p:nvSpPr>
        <p:spPr>
          <a:xfrm>
            <a:off x="1209905" y="4231167"/>
            <a:ext cx="2616272" cy="436153"/>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Helvetica" pitchFamily="2" charset="0"/>
              </a:rPr>
              <a:t>TOTAL DE ENCUESTAS</a:t>
            </a:r>
            <a:endParaRPr lang="es-CO" sz="1400" b="1" dirty="0">
              <a:latin typeface="Helvetica" pitchFamily="2" charset="0"/>
            </a:endParaRPr>
          </a:p>
        </p:txBody>
      </p:sp>
      <p:sp>
        <p:nvSpPr>
          <p:cNvPr id="40" name="Marcador de contenido 2"/>
          <p:cNvSpPr>
            <a:spLocks noGrp="1"/>
          </p:cNvSpPr>
          <p:nvPr>
            <p:ph sz="half" idx="2"/>
          </p:nvPr>
        </p:nvSpPr>
        <p:spPr>
          <a:xfrm>
            <a:off x="1816099" y="326852"/>
            <a:ext cx="709228" cy="525992"/>
          </a:xfrm>
        </p:spPr>
        <p:txBody>
          <a:bodyPr>
            <a:normAutofit fontScale="85000" lnSpcReduction="10000"/>
          </a:bodyPr>
          <a:lstStyle/>
          <a:p>
            <a:r>
              <a:rPr lang="es-ES" dirty="0"/>
              <a:t>13.2</a:t>
            </a:r>
          </a:p>
        </p:txBody>
      </p:sp>
    </p:spTree>
    <p:extLst>
      <p:ext uri="{BB962C8B-B14F-4D97-AF65-F5344CB8AC3E}">
        <p14:creationId xmlns:p14="http://schemas.microsoft.com/office/powerpoint/2010/main" val="183487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3801" y="1"/>
            <a:ext cx="7429527" cy="757887"/>
          </a:xfrm>
        </p:spPr>
        <p:txBody>
          <a:bodyPr>
            <a:normAutofit/>
          </a:bodyPr>
          <a:lstStyle/>
          <a:p>
            <a:r>
              <a:rPr lang="es-CO" dirty="0"/>
              <a:t>Consolidado de encuestas de percepción por canal y dependencia</a:t>
            </a:r>
          </a:p>
        </p:txBody>
      </p:sp>
      <p:sp>
        <p:nvSpPr>
          <p:cNvPr id="3" name="Marcador de contenido 2"/>
          <p:cNvSpPr>
            <a:spLocks noGrp="1"/>
          </p:cNvSpPr>
          <p:nvPr>
            <p:ph sz="half" idx="2"/>
          </p:nvPr>
        </p:nvSpPr>
        <p:spPr>
          <a:xfrm>
            <a:off x="1777613" y="233719"/>
            <a:ext cx="865537" cy="517525"/>
          </a:xfrm>
        </p:spPr>
        <p:txBody>
          <a:bodyPr/>
          <a:lstStyle/>
          <a:p>
            <a:r>
              <a:rPr lang="es-CO" dirty="0"/>
              <a:t>13.3</a:t>
            </a:r>
          </a:p>
        </p:txBody>
      </p:sp>
      <p:pic>
        <p:nvPicPr>
          <p:cNvPr id="4" name="Imagen 3"/>
          <p:cNvPicPr>
            <a:picLocks noChangeAspect="1"/>
          </p:cNvPicPr>
          <p:nvPr/>
        </p:nvPicPr>
        <p:blipFill>
          <a:blip r:embed="rId3"/>
          <a:stretch>
            <a:fillRect/>
          </a:stretch>
        </p:blipFill>
        <p:spPr>
          <a:xfrm>
            <a:off x="7044478" y="3759737"/>
            <a:ext cx="4817207" cy="2319118"/>
          </a:xfrm>
          <a:prstGeom prst="rect">
            <a:avLst/>
          </a:prstGeom>
        </p:spPr>
      </p:pic>
      <p:sp>
        <p:nvSpPr>
          <p:cNvPr id="5" name="Rectángulo redondeado 4"/>
          <p:cNvSpPr/>
          <p:nvPr/>
        </p:nvSpPr>
        <p:spPr>
          <a:xfrm>
            <a:off x="254000" y="3341321"/>
            <a:ext cx="6606931" cy="3155950"/>
          </a:xfrm>
          <a:prstGeom prst="roundRect">
            <a:avLst>
              <a:gd name="adj" fmla="val 53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object 11"/>
          <p:cNvSpPr/>
          <p:nvPr/>
        </p:nvSpPr>
        <p:spPr>
          <a:xfrm>
            <a:off x="4027284" y="1405969"/>
            <a:ext cx="1448744" cy="1374895"/>
          </a:xfrm>
          <a:prstGeom prst="rect">
            <a:avLst/>
          </a:prstGeom>
          <a:blipFill>
            <a:blip r:embed="rId4" cstate="print"/>
            <a:stretch>
              <a:fillRect/>
            </a:stretch>
          </a:blipFill>
        </p:spPr>
        <p:txBody>
          <a:bodyPr wrap="square" lIns="0" tIns="0" rIns="0" bIns="0" rtlCol="0"/>
          <a:lstStyle/>
          <a:p>
            <a:pPr defTabSz="1219170">
              <a:defRPr/>
            </a:pPr>
            <a:endParaRPr sz="2400" dirty="0">
              <a:solidFill>
                <a:prstClr val="black"/>
              </a:solidFill>
              <a:latin typeface="Arial Narrow" panose="020B0606020202030204" pitchFamily="34" charset="0"/>
            </a:endParaRPr>
          </a:p>
        </p:txBody>
      </p:sp>
      <p:sp>
        <p:nvSpPr>
          <p:cNvPr id="7" name="Rectángulo 6"/>
          <p:cNvSpPr/>
          <p:nvPr/>
        </p:nvSpPr>
        <p:spPr>
          <a:xfrm>
            <a:off x="5201065" y="1150821"/>
            <a:ext cx="3686826" cy="1754326"/>
          </a:xfrm>
          <a:prstGeom prst="rect">
            <a:avLst/>
          </a:prstGeom>
        </p:spPr>
        <p:txBody>
          <a:bodyPr wrap="square">
            <a:spAutoFit/>
          </a:bodyPr>
          <a:lstStyle/>
          <a:p>
            <a:pPr algn="ctr" defTabSz="1219170">
              <a:defRPr/>
            </a:pPr>
            <a:r>
              <a:rPr lang="es-ES" dirty="0">
                <a:solidFill>
                  <a:prstClr val="black"/>
                </a:solidFill>
                <a:latin typeface="Helvetica" panose="020B0504020202030204" pitchFamily="34" charset="0"/>
              </a:rPr>
              <a:t>La Dependencia con mayor    participación fue la Dirección de Gestión del Conocimiento, seguido por la Dirección de Participación, Transparencia  y Servicio al Ciudadano</a:t>
            </a:r>
          </a:p>
        </p:txBody>
      </p:sp>
      <p:sp>
        <p:nvSpPr>
          <p:cNvPr id="11" name="Rectángulo redondeado 10"/>
          <p:cNvSpPr/>
          <p:nvPr/>
        </p:nvSpPr>
        <p:spPr>
          <a:xfrm flipV="1">
            <a:off x="4027284" y="1150821"/>
            <a:ext cx="4877743" cy="1790923"/>
          </a:xfrm>
          <a:prstGeom prst="roundRect">
            <a:avLst>
              <a:gd name="adj" fmla="val 89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2" name="Gráfico 11"/>
          <p:cNvGraphicFramePr>
            <a:graphicFrameLocks/>
          </p:cNvGraphicFramePr>
          <p:nvPr>
            <p:extLst>
              <p:ext uri="{D42A27DB-BD31-4B8C-83A1-F6EECF244321}">
                <p14:modId xmlns:p14="http://schemas.microsoft.com/office/powerpoint/2010/main" val="1851871461"/>
              </p:ext>
            </p:extLst>
          </p:nvPr>
        </p:nvGraphicFramePr>
        <p:xfrm>
          <a:off x="746343" y="3465604"/>
          <a:ext cx="5226619" cy="2936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857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70957" y="1732628"/>
            <a:ext cx="8398328" cy="1588127"/>
          </a:xfrm>
          <a:prstGeom prst="rect">
            <a:avLst/>
          </a:prstGeom>
        </p:spPr>
        <p:txBody>
          <a:bodyPr wrap="square">
            <a:spAutoFit/>
          </a:bodyPr>
          <a:lstStyle/>
          <a:p>
            <a:pPr algn="ctr">
              <a:lnSpc>
                <a:spcPct val="90000"/>
              </a:lnSpc>
              <a:spcBef>
                <a:spcPct val="0"/>
              </a:spcBef>
            </a:pPr>
            <a:r>
              <a:rPr lang="es-ES" sz="3600"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rPr>
              <a:t>Informe unificado de PQRSD  y percepción de los grupos de  valor y otros de interés</a:t>
            </a:r>
            <a:endParaRPr lang="es-CO" sz="3600"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endParaRPr>
          </a:p>
        </p:txBody>
      </p:sp>
      <p:sp>
        <p:nvSpPr>
          <p:cNvPr id="5" name="Rectángulo 4"/>
          <p:cNvSpPr/>
          <p:nvPr/>
        </p:nvSpPr>
        <p:spPr>
          <a:xfrm>
            <a:off x="3064329" y="3570147"/>
            <a:ext cx="5459185" cy="978729"/>
          </a:xfrm>
          <a:prstGeom prst="rect">
            <a:avLst/>
          </a:prstGeom>
        </p:spPr>
        <p:txBody>
          <a:bodyPr wrap="square">
            <a:spAutoFit/>
          </a:bodyPr>
          <a:lstStyle/>
          <a:p>
            <a:pPr algn="ctr">
              <a:lnSpc>
                <a:spcPct val="90000"/>
              </a:lnSpc>
              <a:spcBef>
                <a:spcPct val="0"/>
              </a:spcBef>
            </a:pPr>
            <a:r>
              <a:rPr lang="es-ES" sz="3200"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rPr>
              <a:t>Segundo trimestre 2025</a:t>
            </a:r>
            <a:endParaRPr lang="es-CO" sz="3200"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endParaRPr>
          </a:p>
        </p:txBody>
      </p:sp>
      <p:cxnSp>
        <p:nvCxnSpPr>
          <p:cNvPr id="6" name="Conector recto 5"/>
          <p:cNvCxnSpPr/>
          <p:nvPr/>
        </p:nvCxnSpPr>
        <p:spPr>
          <a:xfrm>
            <a:off x="3031671" y="4914900"/>
            <a:ext cx="5491843" cy="0"/>
          </a:xfrm>
          <a:prstGeom prst="line">
            <a:avLst/>
          </a:prstGeom>
        </p:spPr>
        <p:style>
          <a:lnRef idx="3">
            <a:schemeClr val="dk1"/>
          </a:lnRef>
          <a:fillRef idx="0">
            <a:schemeClr val="dk1"/>
          </a:fillRef>
          <a:effectRef idx="2">
            <a:schemeClr val="dk1"/>
          </a:effectRef>
          <a:fontRef idx="minor">
            <a:schemeClr val="tx1"/>
          </a:fontRef>
        </p:style>
      </p:cxnSp>
      <p:sp>
        <p:nvSpPr>
          <p:cNvPr id="7" name="Rectángulo 6"/>
          <p:cNvSpPr/>
          <p:nvPr/>
        </p:nvSpPr>
        <p:spPr>
          <a:xfrm>
            <a:off x="2549978" y="4505672"/>
            <a:ext cx="6640286" cy="461665"/>
          </a:xfrm>
          <a:prstGeom prst="rect">
            <a:avLst/>
          </a:prstGeom>
        </p:spPr>
        <p:txBody>
          <a:bodyPr wrap="square">
            <a:spAutoFit/>
          </a:bodyPr>
          <a:lstStyle/>
          <a:p>
            <a:r>
              <a:rPr lang="es-ES" sz="2400"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rPr>
              <a:t>Oficina Relación Estado Ciudadanías</a:t>
            </a:r>
          </a:p>
        </p:txBody>
      </p:sp>
      <p:sp>
        <p:nvSpPr>
          <p:cNvPr id="8" name="Rectángulo 7"/>
          <p:cNvSpPr/>
          <p:nvPr/>
        </p:nvSpPr>
        <p:spPr>
          <a:xfrm>
            <a:off x="6906987" y="4914900"/>
            <a:ext cx="1828800" cy="341632"/>
          </a:xfrm>
          <a:prstGeom prst="rect">
            <a:avLst/>
          </a:prstGeom>
        </p:spPr>
        <p:txBody>
          <a:bodyPr wrap="square">
            <a:spAutoFit/>
          </a:bodyPr>
          <a:lstStyle/>
          <a:p>
            <a:pPr algn="ctr">
              <a:lnSpc>
                <a:spcPct val="90000"/>
              </a:lnSpc>
              <a:spcBef>
                <a:spcPct val="0"/>
              </a:spcBef>
            </a:pPr>
            <a:r>
              <a:rPr lang="es-ES"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rPr>
              <a:t>Julio 2025</a:t>
            </a:r>
            <a:endParaRPr lang="es-CO" b="1" dirty="0">
              <a:solidFill>
                <a:schemeClr val="bg1"/>
              </a:solidFill>
              <a:effectLst>
                <a:outerShdw blurRad="38100" dist="38100" dir="2700000" algn="tl">
                  <a:srgbClr val="000000">
                    <a:alpha val="43137"/>
                  </a:srgbClr>
                </a:outerShdw>
              </a:effectLst>
              <a:latin typeface="Verdana" panose="020B0604030504040204" pitchFamily="34" charset="0"/>
              <a:ea typeface="+mj-ea"/>
              <a:cs typeface="+mj-cs"/>
            </a:endParaRPr>
          </a:p>
        </p:txBody>
      </p:sp>
      <p:sp>
        <p:nvSpPr>
          <p:cNvPr id="9" name="Rectángulo redondeado 8"/>
          <p:cNvSpPr/>
          <p:nvPr/>
        </p:nvSpPr>
        <p:spPr>
          <a:xfrm>
            <a:off x="3031671" y="3498761"/>
            <a:ext cx="5491843" cy="560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0639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7397" y="221873"/>
            <a:ext cx="7429527" cy="387066"/>
          </a:xfrm>
        </p:spPr>
        <p:txBody>
          <a:bodyPr>
            <a:noAutofit/>
          </a:bodyPr>
          <a:lstStyle/>
          <a:p>
            <a:r>
              <a:rPr lang="es-CO" dirty="0"/>
              <a:t>Consolidado resultados trimestre encuestas</a:t>
            </a:r>
          </a:p>
        </p:txBody>
      </p:sp>
      <p:sp>
        <p:nvSpPr>
          <p:cNvPr id="3" name="Marcador de contenido 2"/>
          <p:cNvSpPr>
            <a:spLocks noGrp="1"/>
          </p:cNvSpPr>
          <p:nvPr>
            <p:ph sz="half" idx="2"/>
          </p:nvPr>
        </p:nvSpPr>
        <p:spPr/>
        <p:txBody>
          <a:bodyPr/>
          <a:lstStyle/>
          <a:p>
            <a:r>
              <a:rPr lang="es-CO" dirty="0"/>
              <a:t>14</a:t>
            </a:r>
          </a:p>
        </p:txBody>
      </p:sp>
      <p:graphicFrame>
        <p:nvGraphicFramePr>
          <p:cNvPr id="14" name="Tabla 13"/>
          <p:cNvGraphicFramePr>
            <a:graphicFrameLocks noGrp="1"/>
          </p:cNvGraphicFramePr>
          <p:nvPr>
            <p:extLst>
              <p:ext uri="{D42A27DB-BD31-4B8C-83A1-F6EECF244321}">
                <p14:modId xmlns:p14="http://schemas.microsoft.com/office/powerpoint/2010/main" val="3257097465"/>
              </p:ext>
            </p:extLst>
          </p:nvPr>
        </p:nvGraphicFramePr>
        <p:xfrm>
          <a:off x="666400" y="4052253"/>
          <a:ext cx="4755344" cy="1702001"/>
        </p:xfrm>
        <a:graphic>
          <a:graphicData uri="http://schemas.openxmlformats.org/drawingml/2006/table">
            <a:tbl>
              <a:tblPr/>
              <a:tblGrid>
                <a:gridCol w="1818075">
                  <a:extLst>
                    <a:ext uri="{9D8B030D-6E8A-4147-A177-3AD203B41FA5}">
                      <a16:colId xmlns:a16="http://schemas.microsoft.com/office/drawing/2014/main" val="3612557244"/>
                    </a:ext>
                  </a:extLst>
                </a:gridCol>
                <a:gridCol w="1275585">
                  <a:extLst>
                    <a:ext uri="{9D8B030D-6E8A-4147-A177-3AD203B41FA5}">
                      <a16:colId xmlns:a16="http://schemas.microsoft.com/office/drawing/2014/main" val="1698702798"/>
                    </a:ext>
                  </a:extLst>
                </a:gridCol>
                <a:gridCol w="1661684">
                  <a:extLst>
                    <a:ext uri="{9D8B030D-6E8A-4147-A177-3AD203B41FA5}">
                      <a16:colId xmlns:a16="http://schemas.microsoft.com/office/drawing/2014/main" val="883231376"/>
                    </a:ext>
                  </a:extLst>
                </a:gridCol>
              </a:tblGrid>
              <a:tr h="243143">
                <a:tc>
                  <a:txBody>
                    <a:bodyPr/>
                    <a:lstStyle/>
                    <a:p>
                      <a:pPr algn="l" fontAlgn="b"/>
                      <a:r>
                        <a:rPr lang="en-US" sz="1100" b="1" i="0" u="none" strike="noStrike" dirty="0">
                          <a:solidFill>
                            <a:srgbClr val="000000"/>
                          </a:solidFill>
                          <a:effectLst/>
                          <a:latin typeface="Helvetica" panose="020B0504020202030204" pitchFamily="34" charset="0"/>
                        </a:rPr>
                        <a:t>CATEGORIA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Helvetica" panose="020B0504020202030204" pitchFamily="34" charset="0"/>
                        </a:rPr>
                        <a:t>CANTIDAD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Helvetica" panose="020B0504020202030204" pitchFamily="34" charset="0"/>
                        </a:rPr>
                        <a:t>PORCENTAJE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702831"/>
                  </a:ext>
                </a:extLst>
              </a:tr>
              <a:tr h="243143">
                <a:tc>
                  <a:txBody>
                    <a:bodyPr/>
                    <a:lstStyle/>
                    <a:p>
                      <a:pPr algn="l" fontAlgn="b"/>
                      <a:r>
                        <a:rPr lang="en-US" sz="1100" b="1" i="0" u="none" strike="noStrike" dirty="0">
                          <a:solidFill>
                            <a:srgbClr val="000000"/>
                          </a:solidFill>
                          <a:effectLst/>
                          <a:latin typeface="Helvetica" panose="020B0504020202030204" pitchFamily="34" charset="0"/>
                        </a:rPr>
                        <a:t>SERVICIOS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Helvetica" panose="020B0504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613949"/>
                  </a:ext>
                </a:extLst>
              </a:tr>
              <a:tr h="243143">
                <a:tc>
                  <a:txBody>
                    <a:bodyPr/>
                    <a:lstStyle/>
                    <a:p>
                      <a:pPr algn="l" fontAlgn="b"/>
                      <a:r>
                        <a:rPr lang="en-US" sz="1100" b="1" i="0" u="none" strike="noStrike">
                          <a:solidFill>
                            <a:srgbClr val="000000"/>
                          </a:solidFill>
                          <a:effectLst/>
                          <a:latin typeface="Helvetica" panose="020B0504020202030204" pitchFamily="34" charset="0"/>
                        </a:rPr>
                        <a:t>ORIENTACION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0905"/>
                  </a:ext>
                </a:extLst>
              </a:tr>
              <a:tr h="243143">
                <a:tc>
                  <a:txBody>
                    <a:bodyPr/>
                    <a:lstStyle/>
                    <a:p>
                      <a:pPr algn="l" fontAlgn="b"/>
                      <a:r>
                        <a:rPr lang="en-US" sz="1100" b="1" i="0" u="none" strike="noStrike">
                          <a:solidFill>
                            <a:srgbClr val="000000"/>
                          </a:solidFill>
                          <a:effectLst/>
                          <a:latin typeface="Helvetica" panose="020B0504020202030204" pitchFamily="34" charset="0"/>
                        </a:rPr>
                        <a:t>CANAL ESCRITO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Helvetica" panose="020B0504020202030204" pitchFamily="34" charset="0"/>
                        </a:rPr>
                        <a:t>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94556"/>
                  </a:ext>
                </a:extLst>
              </a:tr>
              <a:tr h="243143">
                <a:tc>
                  <a:txBody>
                    <a:bodyPr/>
                    <a:lstStyle/>
                    <a:p>
                      <a:pPr algn="l" fontAlgn="b"/>
                      <a:r>
                        <a:rPr lang="en-US" sz="1100" b="1" i="0" u="none" strike="noStrike">
                          <a:solidFill>
                            <a:srgbClr val="000000"/>
                          </a:solidFill>
                          <a:effectLst/>
                          <a:latin typeface="Helvetica" panose="020B0504020202030204" pitchFamily="34" charset="0"/>
                        </a:rPr>
                        <a:t>MERITOCRACIA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Helvetica" panose="020B0504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149061"/>
                  </a:ext>
                </a:extLst>
              </a:tr>
              <a:tr h="243143">
                <a:tc>
                  <a:txBody>
                    <a:bodyPr/>
                    <a:lstStyle/>
                    <a:p>
                      <a:pPr algn="l" fontAlgn="b"/>
                      <a:r>
                        <a:rPr lang="en-US" sz="1100" b="1" i="0" u="none" strike="noStrike">
                          <a:solidFill>
                            <a:srgbClr val="000000"/>
                          </a:solidFill>
                          <a:effectLst/>
                          <a:latin typeface="Helvetica" panose="020B0504020202030204" pitchFamily="34" charset="0"/>
                        </a:rPr>
                        <a:t>TRAMITES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Helvetica" panose="020B0504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433486"/>
                  </a:ext>
                </a:extLst>
              </a:tr>
              <a:tr h="243143">
                <a:tc>
                  <a:txBody>
                    <a:bodyPr/>
                    <a:lstStyle/>
                    <a:p>
                      <a:pPr algn="l" fontAlgn="b"/>
                      <a:r>
                        <a:rPr lang="en-US" sz="1100" b="1" i="0" u="none" strike="noStrike" dirty="0">
                          <a:solidFill>
                            <a:srgbClr val="000000"/>
                          </a:solidFill>
                          <a:effectLst/>
                          <a:latin typeface="Helvetica" panose="020B0504020202030204" pitchFamily="34" charset="0"/>
                        </a:rPr>
                        <a:t>ASESORIA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Helvetica" panose="020B0504020202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Helvetica" panose="020B0504020202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868581"/>
                  </a:ext>
                </a:extLst>
              </a:tr>
            </a:tbl>
          </a:graphicData>
        </a:graphic>
      </p:graphicFrame>
      <p:sp>
        <p:nvSpPr>
          <p:cNvPr id="4" name="Rectángulo redondeado 3"/>
          <p:cNvSpPr/>
          <p:nvPr/>
        </p:nvSpPr>
        <p:spPr>
          <a:xfrm>
            <a:off x="6202160" y="890091"/>
            <a:ext cx="4835533" cy="2696718"/>
          </a:xfrm>
          <a:prstGeom prst="roundRect">
            <a:avLst>
              <a:gd name="adj" fmla="val 791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redondeado 9"/>
          <p:cNvSpPr/>
          <p:nvPr/>
        </p:nvSpPr>
        <p:spPr>
          <a:xfrm>
            <a:off x="6202159" y="3586809"/>
            <a:ext cx="4835533" cy="2696718"/>
          </a:xfrm>
          <a:prstGeom prst="roundRect">
            <a:avLst>
              <a:gd name="adj" fmla="val 791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7" name="Tabla 6"/>
          <p:cNvGraphicFramePr>
            <a:graphicFrameLocks noGrp="1"/>
          </p:cNvGraphicFramePr>
          <p:nvPr>
            <p:extLst>
              <p:ext uri="{D42A27DB-BD31-4B8C-83A1-F6EECF244321}">
                <p14:modId xmlns:p14="http://schemas.microsoft.com/office/powerpoint/2010/main" val="1851689947"/>
              </p:ext>
            </p:extLst>
          </p:nvPr>
        </p:nvGraphicFramePr>
        <p:xfrm>
          <a:off x="666398" y="1191238"/>
          <a:ext cx="4501220" cy="2189523"/>
        </p:xfrm>
        <a:graphic>
          <a:graphicData uri="http://schemas.openxmlformats.org/drawingml/2006/table">
            <a:tbl>
              <a:tblPr/>
              <a:tblGrid>
                <a:gridCol w="2673032">
                  <a:extLst>
                    <a:ext uri="{9D8B030D-6E8A-4147-A177-3AD203B41FA5}">
                      <a16:colId xmlns:a16="http://schemas.microsoft.com/office/drawing/2014/main" val="3929077183"/>
                    </a:ext>
                  </a:extLst>
                </a:gridCol>
                <a:gridCol w="914094">
                  <a:extLst>
                    <a:ext uri="{9D8B030D-6E8A-4147-A177-3AD203B41FA5}">
                      <a16:colId xmlns:a16="http://schemas.microsoft.com/office/drawing/2014/main" val="758344086"/>
                    </a:ext>
                  </a:extLst>
                </a:gridCol>
                <a:gridCol w="914094">
                  <a:extLst>
                    <a:ext uri="{9D8B030D-6E8A-4147-A177-3AD203B41FA5}">
                      <a16:colId xmlns:a16="http://schemas.microsoft.com/office/drawing/2014/main" val="1371290730"/>
                    </a:ext>
                  </a:extLst>
                </a:gridCol>
              </a:tblGrid>
              <a:tr h="312789">
                <a:tc>
                  <a:txBody>
                    <a:bodyPr/>
                    <a:lstStyle/>
                    <a:p>
                      <a:pPr algn="ctr" fontAlgn="b"/>
                      <a:r>
                        <a:rPr lang="es-CO" sz="1100" b="1" i="0" u="none" strike="noStrike" dirty="0">
                          <a:solidFill>
                            <a:srgbClr val="000000"/>
                          </a:solidFill>
                          <a:effectLst/>
                          <a:latin typeface="Helvetica" panose="020B0504020202030204" pitchFamily="34" charset="0"/>
                        </a:rPr>
                        <a:t>CALIFICACION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CO" sz="1100" b="1" i="0" u="none" strike="noStrike">
                          <a:solidFill>
                            <a:srgbClr val="000000"/>
                          </a:solidFill>
                          <a:effectLst/>
                          <a:latin typeface="Helvetica" panose="020B0504020202030204" pitchFamily="34" charset="0"/>
                        </a:rPr>
                        <a:t>TRIMESTRE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864278821"/>
                  </a:ext>
                </a:extLst>
              </a:tr>
              <a:tr h="312789">
                <a:tc>
                  <a:txBody>
                    <a:bodyPr/>
                    <a:lstStyle/>
                    <a:p>
                      <a:pPr algn="l" fontAlgn="ctr"/>
                      <a:r>
                        <a:rPr lang="es-CO" sz="1100" b="1" i="0" u="none" strike="noStrike" dirty="0">
                          <a:solidFill>
                            <a:srgbClr val="000000"/>
                          </a:solidFill>
                          <a:effectLst/>
                          <a:latin typeface="Helvetica" panose="020B0504020202030204" pitchFamily="34" charset="0"/>
                        </a:rPr>
                        <a:t>EXCELENTE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Helvetica" panose="020B0504020202030204" pitchFamily="34" charset="0"/>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7378296"/>
                  </a:ext>
                </a:extLst>
              </a:tr>
              <a:tr h="312789">
                <a:tc>
                  <a:txBody>
                    <a:bodyPr/>
                    <a:lstStyle/>
                    <a:p>
                      <a:pPr algn="l" fontAlgn="ctr"/>
                      <a:r>
                        <a:rPr lang="es-CO" sz="1100" b="1" i="0" u="none" strike="noStrike" dirty="0">
                          <a:solidFill>
                            <a:srgbClr val="000000"/>
                          </a:solidFill>
                          <a:effectLst/>
                          <a:latin typeface="Helvetica" panose="020B0504020202030204" pitchFamily="34" charset="0"/>
                        </a:rPr>
                        <a:t>BUENO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Helvetica" panose="020B050402020203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817555"/>
                  </a:ext>
                </a:extLst>
              </a:tr>
              <a:tr h="312789">
                <a:tc>
                  <a:txBody>
                    <a:bodyPr/>
                    <a:lstStyle/>
                    <a:p>
                      <a:pPr algn="l" fontAlgn="ctr"/>
                      <a:r>
                        <a:rPr lang="es-CO" sz="1100" b="1" i="0" u="none" strike="noStrike" dirty="0">
                          <a:solidFill>
                            <a:srgbClr val="000000"/>
                          </a:solidFill>
                          <a:effectLst/>
                          <a:latin typeface="Helvetica" panose="020B0504020202030204" pitchFamily="34" charset="0"/>
                        </a:rPr>
                        <a:t>ACEPTABLE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Helvetica" panose="020B0504020202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732876"/>
                  </a:ext>
                </a:extLst>
              </a:tr>
              <a:tr h="312789">
                <a:tc>
                  <a:txBody>
                    <a:bodyPr/>
                    <a:lstStyle/>
                    <a:p>
                      <a:pPr algn="l" fontAlgn="ctr"/>
                      <a:r>
                        <a:rPr lang="es-CO" sz="1100" b="1" i="0" u="none" strike="noStrike" dirty="0">
                          <a:solidFill>
                            <a:srgbClr val="000000"/>
                          </a:solidFill>
                          <a:effectLst/>
                          <a:latin typeface="Helvetica" panose="020B0504020202030204" pitchFamily="34" charset="0"/>
                        </a:rPr>
                        <a:t>DEFICIENTE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Helvetica" panose="020B0504020202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3563961"/>
                  </a:ext>
                </a:extLst>
              </a:tr>
              <a:tr h="312789">
                <a:tc>
                  <a:txBody>
                    <a:bodyPr/>
                    <a:lstStyle/>
                    <a:p>
                      <a:pPr algn="l" fontAlgn="ctr"/>
                      <a:r>
                        <a:rPr lang="es-CO" sz="1100" b="1" i="0" u="none" strike="noStrike">
                          <a:solidFill>
                            <a:srgbClr val="000000"/>
                          </a:solidFill>
                          <a:effectLst/>
                          <a:latin typeface="Helvetica" panose="020B0504020202030204" pitchFamily="34" charset="0"/>
                        </a:rPr>
                        <a:t>NO APLICA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Helvetica" panose="020B0504020202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9852583"/>
                  </a:ext>
                </a:extLst>
              </a:tr>
              <a:tr h="312789">
                <a:tc>
                  <a:txBody>
                    <a:bodyPr/>
                    <a:lstStyle/>
                    <a:p>
                      <a:pPr algn="l" fontAlgn="ctr"/>
                      <a:r>
                        <a:rPr lang="es-CO" sz="1100" b="1" i="0" u="none" strike="noStrike">
                          <a:solidFill>
                            <a:srgbClr val="000000"/>
                          </a:solidFill>
                          <a:effectLst/>
                          <a:latin typeface="Helvetica" panose="020B0504020202030204" pitchFamily="34" charset="0"/>
                        </a:rPr>
                        <a:t>NO RESPONDE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Helvetica" panose="020B050402020203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Helvetica" panose="020B0504020202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8062145"/>
                  </a:ext>
                </a:extLst>
              </a:tr>
            </a:tbl>
          </a:graphicData>
        </a:graphic>
      </p:graphicFrame>
      <p:graphicFrame>
        <p:nvGraphicFramePr>
          <p:cNvPr id="15" name="Gráfico 14"/>
          <p:cNvGraphicFramePr>
            <a:graphicFrameLocks/>
          </p:cNvGraphicFramePr>
          <p:nvPr>
            <p:extLst>
              <p:ext uri="{D42A27DB-BD31-4B8C-83A1-F6EECF244321}">
                <p14:modId xmlns:p14="http://schemas.microsoft.com/office/powerpoint/2010/main" val="1922505161"/>
              </p:ext>
            </p:extLst>
          </p:nvPr>
        </p:nvGraphicFramePr>
        <p:xfrm>
          <a:off x="6415931" y="989901"/>
          <a:ext cx="4422645" cy="23908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p:cNvGraphicFramePr>
            <a:graphicFrameLocks/>
          </p:cNvGraphicFramePr>
          <p:nvPr>
            <p:extLst>
              <p:ext uri="{D42A27DB-BD31-4B8C-83A1-F6EECF244321}">
                <p14:modId xmlns:p14="http://schemas.microsoft.com/office/powerpoint/2010/main" val="1813785765"/>
              </p:ext>
            </p:extLst>
          </p:nvPr>
        </p:nvGraphicFramePr>
        <p:xfrm>
          <a:off x="6341253" y="368661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124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7397" y="221873"/>
            <a:ext cx="7429527" cy="387066"/>
          </a:xfrm>
        </p:spPr>
        <p:txBody>
          <a:bodyPr>
            <a:noAutofit/>
          </a:bodyPr>
          <a:lstStyle/>
          <a:p>
            <a:r>
              <a:rPr lang="es-CO" dirty="0" smtClean="0"/>
              <a:t>Comparativo Encuestas de Percepción</a:t>
            </a:r>
            <a:endParaRPr lang="es-CO" dirty="0"/>
          </a:p>
        </p:txBody>
      </p:sp>
      <p:sp>
        <p:nvSpPr>
          <p:cNvPr id="3" name="Marcador de contenido 2"/>
          <p:cNvSpPr>
            <a:spLocks noGrp="1"/>
          </p:cNvSpPr>
          <p:nvPr>
            <p:ph sz="half" idx="2"/>
          </p:nvPr>
        </p:nvSpPr>
        <p:spPr/>
        <p:txBody>
          <a:bodyPr/>
          <a:lstStyle/>
          <a:p>
            <a:r>
              <a:rPr lang="es-CO" dirty="0"/>
              <a:t>14</a:t>
            </a:r>
          </a:p>
        </p:txBody>
      </p:sp>
      <p:sp>
        <p:nvSpPr>
          <p:cNvPr id="12" name="Rectángulo redondeado 11"/>
          <p:cNvSpPr/>
          <p:nvPr/>
        </p:nvSpPr>
        <p:spPr>
          <a:xfrm>
            <a:off x="1042416" y="1362456"/>
            <a:ext cx="5002653" cy="3339921"/>
          </a:xfrm>
          <a:prstGeom prst="roundRect">
            <a:avLst>
              <a:gd name="adj" fmla="val 791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redondeado 16"/>
          <p:cNvSpPr/>
          <p:nvPr/>
        </p:nvSpPr>
        <p:spPr>
          <a:xfrm>
            <a:off x="1837944" y="4161169"/>
            <a:ext cx="1722120" cy="448906"/>
          </a:xfrm>
          <a:prstGeom prst="roundRect">
            <a:avLst/>
          </a:prstGeom>
          <a:solidFill>
            <a:srgbClr val="028598"/>
          </a:solidFill>
          <a:ln>
            <a:solidFill>
              <a:srgbClr val="02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defTabSz="1219170">
              <a:spcBef>
                <a:spcPts val="133"/>
              </a:spcBef>
              <a:defRPr/>
            </a:pPr>
            <a:r>
              <a:rPr lang="es-MX" spc="-7" dirty="0">
                <a:solidFill>
                  <a:schemeClr val="bg1"/>
                </a:solidFill>
                <a:latin typeface="Arial Narrow" panose="020B0606020202030204" pitchFamily="34" charset="0"/>
                <a:cs typeface="Carlito"/>
              </a:rPr>
              <a:t>Año 2024</a:t>
            </a:r>
            <a:endParaRPr lang="es-MX" dirty="0">
              <a:solidFill>
                <a:schemeClr val="bg1"/>
              </a:solidFill>
              <a:latin typeface="Arial Narrow" panose="020B0606020202030204" pitchFamily="34" charset="0"/>
              <a:cs typeface="Carlito"/>
            </a:endParaRPr>
          </a:p>
        </p:txBody>
      </p:sp>
      <p:sp>
        <p:nvSpPr>
          <p:cNvPr id="18" name="Rectángulo redondeado 17"/>
          <p:cNvSpPr/>
          <p:nvPr/>
        </p:nvSpPr>
        <p:spPr>
          <a:xfrm>
            <a:off x="3774278" y="4161169"/>
            <a:ext cx="1675546" cy="448906"/>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defTabSz="1219170">
              <a:spcBef>
                <a:spcPts val="133"/>
              </a:spcBef>
              <a:defRPr/>
            </a:pPr>
            <a:r>
              <a:rPr lang="es-MX" spc="-7" dirty="0">
                <a:solidFill>
                  <a:schemeClr val="bg1"/>
                </a:solidFill>
                <a:latin typeface="Arial Narrow" panose="020B0606020202030204" pitchFamily="34" charset="0"/>
                <a:cs typeface="Carlito"/>
              </a:rPr>
              <a:t>Año 2025</a:t>
            </a:r>
            <a:endParaRPr lang="es-MX" dirty="0">
              <a:solidFill>
                <a:schemeClr val="bg1"/>
              </a:solidFill>
              <a:latin typeface="Arial Narrow" panose="020B0606020202030204" pitchFamily="34" charset="0"/>
              <a:cs typeface="Carlito"/>
            </a:endParaRPr>
          </a:p>
        </p:txBody>
      </p:sp>
      <p:graphicFrame>
        <p:nvGraphicFramePr>
          <p:cNvPr id="19" name="Gráfico 18"/>
          <p:cNvGraphicFramePr>
            <a:graphicFrameLocks/>
          </p:cNvGraphicFramePr>
          <p:nvPr>
            <p:extLst>
              <p:ext uri="{D42A27DB-BD31-4B8C-83A1-F6EECF244321}">
                <p14:modId xmlns:p14="http://schemas.microsoft.com/office/powerpoint/2010/main" val="3226146882"/>
              </p:ext>
            </p:extLst>
          </p:nvPr>
        </p:nvGraphicFramePr>
        <p:xfrm>
          <a:off x="1463040" y="1627632"/>
          <a:ext cx="3986784" cy="2533537"/>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ángulo redondeado 19"/>
          <p:cNvSpPr/>
          <p:nvPr/>
        </p:nvSpPr>
        <p:spPr>
          <a:xfrm>
            <a:off x="7038135" y="1824433"/>
            <a:ext cx="4075081" cy="3059169"/>
          </a:xfrm>
          <a:prstGeom prst="roundRect">
            <a:avLst/>
          </a:prstGeom>
          <a:solidFill>
            <a:schemeClr val="accent6">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 comparación con el mismo trimestre del año anterior, las evaluaciones de percepción experimentaron un aumento del </a:t>
            </a:r>
            <a:r>
              <a:rPr lang="es-ES" sz="3200" b="1" dirty="0">
                <a:solidFill>
                  <a:srgbClr val="FFFF00"/>
                </a:solidFill>
              </a:rPr>
              <a:t>41,75</a:t>
            </a:r>
            <a:r>
              <a:rPr lang="es-ES" sz="3200" b="1" dirty="0" smtClean="0">
                <a:solidFill>
                  <a:srgbClr val="FFFF00"/>
                </a:solidFill>
              </a:rPr>
              <a:t>%</a:t>
            </a:r>
            <a:endParaRPr lang="es-CO" sz="3200" b="1" dirty="0">
              <a:solidFill>
                <a:srgbClr val="FFFF00"/>
              </a:solidFill>
            </a:endParaRPr>
          </a:p>
        </p:txBody>
      </p:sp>
    </p:spTree>
    <p:extLst>
      <p:ext uri="{BB962C8B-B14F-4D97-AF65-F5344CB8AC3E}">
        <p14:creationId xmlns:p14="http://schemas.microsoft.com/office/powerpoint/2010/main" val="405208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p>
        </p:txBody>
      </p:sp>
      <p:sp>
        <p:nvSpPr>
          <p:cNvPr id="3" name="Marcador de contenido 2"/>
          <p:cNvSpPr>
            <a:spLocks noGrp="1"/>
          </p:cNvSpPr>
          <p:nvPr>
            <p:ph sz="half" idx="2"/>
          </p:nvPr>
        </p:nvSpPr>
        <p:spPr/>
        <p:txBody>
          <a:bodyPr/>
          <a:lstStyle/>
          <a:p>
            <a:r>
              <a:rPr lang="es-ES" dirty="0"/>
              <a:t>15</a:t>
            </a:r>
          </a:p>
        </p:txBody>
      </p:sp>
      <p:sp>
        <p:nvSpPr>
          <p:cNvPr id="5" name="object 9"/>
          <p:cNvSpPr/>
          <p:nvPr/>
        </p:nvSpPr>
        <p:spPr>
          <a:xfrm>
            <a:off x="866653" y="1067176"/>
            <a:ext cx="4212949" cy="430467"/>
          </a:xfrm>
          <a:custGeom>
            <a:avLst/>
            <a:gdLst/>
            <a:ahLst/>
            <a:cxnLst/>
            <a:rect l="l" t="t" r="r" b="b"/>
            <a:pathLst>
              <a:path w="4318000" h="408940">
                <a:moveTo>
                  <a:pt x="0" y="68072"/>
                </a:moveTo>
                <a:lnTo>
                  <a:pt x="5349" y="41576"/>
                </a:lnTo>
                <a:lnTo>
                  <a:pt x="19938" y="19938"/>
                </a:lnTo>
                <a:lnTo>
                  <a:pt x="41576" y="5349"/>
                </a:lnTo>
                <a:lnTo>
                  <a:pt x="68072" y="0"/>
                </a:lnTo>
                <a:lnTo>
                  <a:pt x="4249420" y="0"/>
                </a:lnTo>
                <a:lnTo>
                  <a:pt x="4275915" y="5349"/>
                </a:lnTo>
                <a:lnTo>
                  <a:pt x="4297553" y="19938"/>
                </a:lnTo>
                <a:lnTo>
                  <a:pt x="4312142" y="41576"/>
                </a:lnTo>
                <a:lnTo>
                  <a:pt x="4317492" y="68072"/>
                </a:lnTo>
                <a:lnTo>
                  <a:pt x="4317492" y="340360"/>
                </a:lnTo>
                <a:lnTo>
                  <a:pt x="4312142" y="366855"/>
                </a:lnTo>
                <a:lnTo>
                  <a:pt x="4297553" y="388493"/>
                </a:lnTo>
                <a:lnTo>
                  <a:pt x="4275915" y="403082"/>
                </a:lnTo>
                <a:lnTo>
                  <a:pt x="4249420" y="408432"/>
                </a:lnTo>
                <a:lnTo>
                  <a:pt x="68072" y="408432"/>
                </a:lnTo>
                <a:lnTo>
                  <a:pt x="41576" y="403082"/>
                </a:lnTo>
                <a:lnTo>
                  <a:pt x="19938" y="388493"/>
                </a:lnTo>
                <a:lnTo>
                  <a:pt x="5349" y="366855"/>
                </a:lnTo>
                <a:lnTo>
                  <a:pt x="0" y="340360"/>
                </a:lnTo>
                <a:lnTo>
                  <a:pt x="0" y="68072"/>
                </a:lnTo>
                <a:close/>
              </a:path>
            </a:pathLst>
          </a:custGeom>
          <a:solidFill>
            <a:srgbClr val="0070C0"/>
          </a:solidFill>
          <a:ln w="12192">
            <a:solidFill>
              <a:srgbClr val="B1B1B1"/>
            </a:solidFill>
          </a:ln>
        </p:spPr>
        <p:txBody>
          <a:bodyPr wrap="square" lIns="0" tIns="0" rIns="0" bIns="0" rtlCol="0"/>
          <a:lstStyle/>
          <a:p>
            <a:pPr marL="16933" algn="ctr" defTabSz="1219170">
              <a:spcBef>
                <a:spcPts val="140"/>
              </a:spcBef>
              <a:defRPr/>
            </a:pPr>
            <a:r>
              <a:rPr lang="es-CO" sz="2400" b="1" dirty="0">
                <a:solidFill>
                  <a:schemeClr val="bg1"/>
                </a:solidFill>
                <a:latin typeface="Arial Narrow" panose="020B0606020202030204" pitchFamily="34" charset="0"/>
                <a:cs typeface="Carlito"/>
              </a:rPr>
              <a:t>Conclusiones </a:t>
            </a:r>
            <a:r>
              <a:rPr lang="es-CO" sz="2400" b="1" spc="-7" dirty="0">
                <a:solidFill>
                  <a:schemeClr val="bg1"/>
                </a:solidFill>
                <a:latin typeface="Arial Narrow" panose="020B0606020202030204" pitchFamily="34" charset="0"/>
                <a:cs typeface="Carlito"/>
              </a:rPr>
              <a:t>informe </a:t>
            </a:r>
            <a:r>
              <a:rPr lang="es-CO" sz="2400" b="1" dirty="0">
                <a:solidFill>
                  <a:schemeClr val="bg1"/>
                </a:solidFill>
                <a:latin typeface="Arial Narrow" panose="020B0606020202030204" pitchFamily="34" charset="0"/>
                <a:cs typeface="Carlito"/>
              </a:rPr>
              <a:t>de</a:t>
            </a:r>
            <a:r>
              <a:rPr lang="es-CO" sz="2400" b="1" spc="-193" dirty="0">
                <a:solidFill>
                  <a:schemeClr val="bg1"/>
                </a:solidFill>
                <a:latin typeface="Arial Narrow" panose="020B0606020202030204" pitchFamily="34" charset="0"/>
                <a:cs typeface="Carlito"/>
              </a:rPr>
              <a:t> </a:t>
            </a:r>
            <a:r>
              <a:rPr lang="es-CO" sz="2400" b="1" spc="-7" dirty="0">
                <a:solidFill>
                  <a:schemeClr val="bg1"/>
                </a:solidFill>
                <a:latin typeface="Arial Narrow" panose="020B0606020202030204" pitchFamily="34" charset="0"/>
                <a:cs typeface="Carlito"/>
              </a:rPr>
              <a:t>PQRSD</a:t>
            </a:r>
            <a:endParaRPr lang="es-CO" sz="2400" dirty="0">
              <a:solidFill>
                <a:schemeClr val="bg1"/>
              </a:solidFill>
              <a:latin typeface="Arial Narrow" panose="020B0606020202030204" pitchFamily="34" charset="0"/>
              <a:cs typeface="Carlito"/>
            </a:endParaRPr>
          </a:p>
        </p:txBody>
      </p:sp>
      <p:cxnSp>
        <p:nvCxnSpPr>
          <p:cNvPr id="8" name="Conector recto 7"/>
          <p:cNvCxnSpPr/>
          <p:nvPr/>
        </p:nvCxnSpPr>
        <p:spPr>
          <a:xfrm>
            <a:off x="11487163" y="1289479"/>
            <a:ext cx="0" cy="502314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sp>
        <p:nvSpPr>
          <p:cNvPr id="18" name="object 14">
            <a:extLst>
              <a:ext uri="{FF2B5EF4-FFF2-40B4-BE49-F238E27FC236}">
                <a16:creationId xmlns:a16="http://schemas.microsoft.com/office/drawing/2014/main" id="{7C77EDA4-D07C-4686-9FE5-587C745A9AB0}"/>
              </a:ext>
            </a:extLst>
          </p:cNvPr>
          <p:cNvSpPr txBox="1">
            <a:spLocks/>
          </p:cNvSpPr>
          <p:nvPr/>
        </p:nvSpPr>
        <p:spPr>
          <a:xfrm>
            <a:off x="866653" y="1608296"/>
            <a:ext cx="10370098" cy="4467890"/>
          </a:xfrm>
          <a:prstGeom prst="rect">
            <a:avLst/>
          </a:prstGeom>
        </p:spPr>
        <p:txBody>
          <a:bodyPr vert="horz" wrap="square" lIns="0" tIns="1778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50000"/>
                    <a:lumOff val="50000"/>
                  </a:schemeClr>
                </a:solidFill>
                <a:latin typeface="Montserrat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832" marR="7620" indent="-342900" algn="just">
              <a:lnSpc>
                <a:spcPct val="100000"/>
              </a:lnSpc>
              <a:spcBef>
                <a:spcPts val="140"/>
              </a:spcBef>
              <a:buFont typeface="+mj-lt"/>
              <a:buAutoNum type="arabicPeriod"/>
              <a:tabLst>
                <a:tab pos="474121" algn="l"/>
              </a:tabLst>
              <a:defRPr/>
            </a:pPr>
            <a:r>
              <a:rPr lang="es-ES" sz="1500" b="1" dirty="0"/>
              <a:t>Reducción de PQRSD</a:t>
            </a:r>
            <a:r>
              <a:rPr lang="es-ES" sz="1500" dirty="0"/>
              <a:t>: Comparando las PQRSD del trimestre actual con el mismo trimestre del año anterior, se observa una disminución del 16,97%, pasando de 78144 a 64884 peticiones. La disminución indica una menor actividad en la interacción de los usuarios con la entidad, lo cual podría ser reflejo de una reducción en la demanda de servicios.</a:t>
            </a:r>
          </a:p>
          <a:p>
            <a:pPr marL="359832" marR="7620" indent="-342900" algn="just">
              <a:lnSpc>
                <a:spcPct val="100000"/>
              </a:lnSpc>
              <a:spcBef>
                <a:spcPts val="140"/>
              </a:spcBef>
              <a:buFont typeface="+mj-lt"/>
              <a:buAutoNum type="arabicPeriod"/>
              <a:tabLst>
                <a:tab pos="474121" algn="l"/>
              </a:tabLst>
              <a:defRPr/>
            </a:pPr>
            <a:r>
              <a:rPr lang="es-ES" sz="1500" b="1" dirty="0"/>
              <a:t>Preferencia por el canal escrito</a:t>
            </a:r>
            <a:r>
              <a:rPr lang="es-ES" sz="1500" dirty="0"/>
              <a:t>: El canal de atención más utilizado durante el trimestre fue el canal escrito, con un total de 41,661 peticiones, lo que representa el 64,24% del total. Esta tendencia sugiere que los usuarios prefieren realizar sus solicitudes de manera formal y documentada.</a:t>
            </a:r>
          </a:p>
          <a:p>
            <a:pPr marL="359832" marR="7620" indent="-342900" algn="just">
              <a:lnSpc>
                <a:spcPct val="100000"/>
              </a:lnSpc>
              <a:spcBef>
                <a:spcPts val="140"/>
              </a:spcBef>
              <a:buFont typeface="+mj-lt"/>
              <a:buAutoNum type="arabicPeriod"/>
              <a:tabLst>
                <a:tab pos="474121" algn="l"/>
              </a:tabLst>
              <a:defRPr/>
            </a:pPr>
            <a:r>
              <a:rPr lang="es-ES" sz="1500" b="1" dirty="0"/>
              <a:t>Equilibrio entre atención personalizada y autogestión: </a:t>
            </a:r>
            <a:r>
              <a:rPr lang="es-ES" sz="1500" dirty="0"/>
              <a:t>De las 64.884 peticiones tramitadas el 67,04% fueron respondidas por asesores, mientras que el 32,96% se gestionaron mediante autogestión. Este equilibrio refleja un enfoque eficiente que combina atención personalizada con la automatización de procesos, lo que puede mejorar la eficiencia operativa de la entidad.</a:t>
            </a:r>
          </a:p>
          <a:p>
            <a:pPr marL="359832" marR="7620" indent="-342900" algn="just">
              <a:lnSpc>
                <a:spcPct val="100000"/>
              </a:lnSpc>
              <a:spcBef>
                <a:spcPts val="140"/>
              </a:spcBef>
              <a:buFont typeface="+mj-lt"/>
              <a:buAutoNum type="arabicPeriod"/>
              <a:tabLst>
                <a:tab pos="474121" algn="l"/>
              </a:tabLst>
              <a:defRPr/>
            </a:pPr>
            <a:r>
              <a:rPr lang="es-ES" sz="1500" b="1" dirty="0"/>
              <a:t>Alta tasa de resolución de peticiones</a:t>
            </a:r>
            <a:r>
              <a:rPr lang="es-ES" sz="1500" dirty="0"/>
              <a:t>: El 99.98% de las peticiones que requerían respuesta fueron resueltas, lo que demuestra un alto nivel de efectividad en la gestión y atención de solicitudes. Esta tasa de resolución subraya el compromiso de la entidad con la satisfacción de los usuarios y la eficacia en su operativa.</a:t>
            </a:r>
          </a:p>
          <a:p>
            <a:pPr marL="359832" marR="7620" indent="-342900" algn="just">
              <a:lnSpc>
                <a:spcPct val="100000"/>
              </a:lnSpc>
              <a:spcBef>
                <a:spcPts val="140"/>
              </a:spcBef>
              <a:buFont typeface="+mj-lt"/>
              <a:buAutoNum type="arabicPeriod"/>
              <a:tabLst>
                <a:tab pos="474121" algn="l"/>
              </a:tabLst>
              <a:defRPr/>
            </a:pPr>
            <a:r>
              <a:rPr lang="es-ES" sz="1500" b="1" dirty="0"/>
              <a:t>Bajo número de incidencias extemporáneas y denuncias</a:t>
            </a:r>
            <a:r>
              <a:rPr lang="es-ES" sz="1500" dirty="0"/>
              <a:t>: Solo se presentó un (1) radicado con respuesta extemporánea en la herramienta ORFEO, lo que sugiere que la entidad mantiene un buen control sobre los tiempos de respuesta. Además, se registraron nueve (9) denuncias, lo que indica que las incidencias graves son mínimas y que los usuarios generalmente están satisfechos con la atención recibida.</a:t>
            </a:r>
          </a:p>
          <a:p>
            <a:pPr marL="359832" marR="7620" indent="-342900" algn="just">
              <a:lnSpc>
                <a:spcPct val="100000"/>
              </a:lnSpc>
              <a:spcBef>
                <a:spcPts val="140"/>
              </a:spcBef>
              <a:buFont typeface="+mj-lt"/>
              <a:buAutoNum type="arabicPeriod"/>
              <a:tabLst>
                <a:tab pos="474121" algn="l"/>
              </a:tabLst>
              <a:defRPr/>
            </a:pPr>
            <a:r>
              <a:rPr lang="es-ES" sz="1500" b="1" dirty="0"/>
              <a:t>Importancia de la Oficina de Relación Estado-Ciudadanías</a:t>
            </a:r>
            <a:r>
              <a:rPr lang="es-ES" sz="1500" dirty="0"/>
              <a:t>: El 38,91% de las peticiones fueron tramitadas por la Oficina de Relación Estado Ciudadanías. Esto resalta el papel central de esta oficina en la gestión de las solicitudes y su relevancia como punto de contacto principal para los usuarios.</a:t>
            </a:r>
          </a:p>
        </p:txBody>
      </p:sp>
    </p:spTree>
    <p:extLst>
      <p:ext uri="{BB962C8B-B14F-4D97-AF65-F5344CB8AC3E}">
        <p14:creationId xmlns:p14="http://schemas.microsoft.com/office/powerpoint/2010/main" val="279801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p>
        </p:txBody>
      </p:sp>
      <p:sp>
        <p:nvSpPr>
          <p:cNvPr id="3" name="Marcador de contenido 2"/>
          <p:cNvSpPr>
            <a:spLocks noGrp="1"/>
          </p:cNvSpPr>
          <p:nvPr>
            <p:ph sz="half" idx="2"/>
          </p:nvPr>
        </p:nvSpPr>
        <p:spPr/>
        <p:txBody>
          <a:bodyPr/>
          <a:lstStyle/>
          <a:p>
            <a:r>
              <a:rPr lang="es-ES" dirty="0"/>
              <a:t>15</a:t>
            </a:r>
          </a:p>
        </p:txBody>
      </p:sp>
      <p:sp>
        <p:nvSpPr>
          <p:cNvPr id="7" name="object 11"/>
          <p:cNvSpPr/>
          <p:nvPr/>
        </p:nvSpPr>
        <p:spPr>
          <a:xfrm>
            <a:off x="1055803" y="1038213"/>
            <a:ext cx="4500944" cy="435367"/>
          </a:xfrm>
          <a:custGeom>
            <a:avLst/>
            <a:gdLst/>
            <a:ahLst/>
            <a:cxnLst/>
            <a:rect l="l" t="t" r="r" b="b"/>
            <a:pathLst>
              <a:path w="4061459" h="408940">
                <a:moveTo>
                  <a:pt x="0" y="68071"/>
                </a:moveTo>
                <a:lnTo>
                  <a:pt x="5349" y="41576"/>
                </a:lnTo>
                <a:lnTo>
                  <a:pt x="19939" y="19938"/>
                </a:lnTo>
                <a:lnTo>
                  <a:pt x="41576" y="5349"/>
                </a:lnTo>
                <a:lnTo>
                  <a:pt x="68072" y="0"/>
                </a:lnTo>
                <a:lnTo>
                  <a:pt x="3993388" y="0"/>
                </a:lnTo>
                <a:lnTo>
                  <a:pt x="4019883" y="5349"/>
                </a:lnTo>
                <a:lnTo>
                  <a:pt x="4041521" y="19938"/>
                </a:lnTo>
                <a:lnTo>
                  <a:pt x="4056110" y="41576"/>
                </a:lnTo>
                <a:lnTo>
                  <a:pt x="4061460" y="68071"/>
                </a:lnTo>
                <a:lnTo>
                  <a:pt x="4061460" y="340359"/>
                </a:lnTo>
                <a:lnTo>
                  <a:pt x="4056110" y="366855"/>
                </a:lnTo>
                <a:lnTo>
                  <a:pt x="4041521" y="388492"/>
                </a:lnTo>
                <a:lnTo>
                  <a:pt x="4019883" y="403082"/>
                </a:lnTo>
                <a:lnTo>
                  <a:pt x="3993388" y="408431"/>
                </a:lnTo>
                <a:lnTo>
                  <a:pt x="68072" y="408431"/>
                </a:lnTo>
                <a:lnTo>
                  <a:pt x="41576" y="403082"/>
                </a:lnTo>
                <a:lnTo>
                  <a:pt x="19939" y="388492"/>
                </a:lnTo>
                <a:lnTo>
                  <a:pt x="5349" y="366855"/>
                </a:lnTo>
                <a:lnTo>
                  <a:pt x="0" y="340359"/>
                </a:lnTo>
                <a:lnTo>
                  <a:pt x="0" y="68071"/>
                </a:lnTo>
                <a:close/>
              </a:path>
            </a:pathLst>
          </a:custGeom>
          <a:solidFill>
            <a:schemeClr val="accent4">
              <a:lumMod val="50000"/>
            </a:schemeClr>
          </a:solidFill>
          <a:ln w="12191">
            <a:solidFill>
              <a:srgbClr val="B1B1B1"/>
            </a:solidFill>
          </a:ln>
        </p:spPr>
        <p:txBody>
          <a:bodyPr wrap="square" lIns="0" tIns="0" rIns="0" bIns="0" rtlCol="0"/>
          <a:lstStyle/>
          <a:p>
            <a:pPr marL="16933" algn="ctr" defTabSz="1219170">
              <a:spcBef>
                <a:spcPts val="140"/>
              </a:spcBef>
              <a:defRPr/>
            </a:pPr>
            <a:r>
              <a:rPr lang="es-CO" sz="2400" b="1" spc="-7" dirty="0">
                <a:solidFill>
                  <a:schemeClr val="bg1"/>
                </a:solidFill>
                <a:latin typeface="Arial Narrow" panose="020B0606020202030204" pitchFamily="34" charset="0"/>
                <a:cs typeface="Carlito"/>
              </a:rPr>
              <a:t>Conclusiones informe </a:t>
            </a:r>
            <a:r>
              <a:rPr lang="es-CO" sz="2400" b="1" dirty="0">
                <a:solidFill>
                  <a:schemeClr val="bg1"/>
                </a:solidFill>
                <a:latin typeface="Arial Narrow" panose="020B0606020202030204" pitchFamily="34" charset="0"/>
                <a:cs typeface="Carlito"/>
              </a:rPr>
              <a:t>de</a:t>
            </a:r>
            <a:r>
              <a:rPr lang="es-CO" sz="2400" b="1" spc="-93" dirty="0">
                <a:solidFill>
                  <a:schemeClr val="bg1"/>
                </a:solidFill>
                <a:latin typeface="Arial Narrow" panose="020B0606020202030204" pitchFamily="34" charset="0"/>
                <a:cs typeface="Carlito"/>
              </a:rPr>
              <a:t> </a:t>
            </a:r>
            <a:r>
              <a:rPr lang="es-CO" sz="2400" b="1" spc="-7" dirty="0">
                <a:solidFill>
                  <a:schemeClr val="bg1"/>
                </a:solidFill>
                <a:latin typeface="Arial Narrow" panose="020B0606020202030204" pitchFamily="34" charset="0"/>
                <a:cs typeface="Carlito"/>
              </a:rPr>
              <a:t>percepción</a:t>
            </a:r>
            <a:endParaRPr lang="es-CO" sz="2400" dirty="0">
              <a:solidFill>
                <a:schemeClr val="bg1"/>
              </a:solidFill>
              <a:latin typeface="Arial Narrow" panose="020B0606020202030204" pitchFamily="34" charset="0"/>
              <a:cs typeface="Carlito"/>
            </a:endParaRPr>
          </a:p>
        </p:txBody>
      </p:sp>
      <p:cxnSp>
        <p:nvCxnSpPr>
          <p:cNvPr id="8" name="Conector recto 7"/>
          <p:cNvCxnSpPr/>
          <p:nvPr/>
        </p:nvCxnSpPr>
        <p:spPr>
          <a:xfrm>
            <a:off x="11477737" y="1369842"/>
            <a:ext cx="0" cy="5023140"/>
          </a:xfrm>
          <a:prstGeom prst="line">
            <a:avLst/>
          </a:prstGeom>
          <a:ln>
            <a:solidFill>
              <a:schemeClr val="accent4">
                <a:lumMod val="50000"/>
              </a:schemeClr>
            </a:solidFill>
          </a:ln>
        </p:spPr>
        <p:style>
          <a:lnRef idx="3">
            <a:schemeClr val="accent1"/>
          </a:lnRef>
          <a:fillRef idx="0">
            <a:schemeClr val="accent1"/>
          </a:fillRef>
          <a:effectRef idx="2">
            <a:schemeClr val="accent1"/>
          </a:effectRef>
          <a:fontRef idx="minor">
            <a:schemeClr val="tx1"/>
          </a:fontRef>
        </p:style>
      </p:cxnSp>
      <p:sp>
        <p:nvSpPr>
          <p:cNvPr id="13" name="object 14">
            <a:extLst>
              <a:ext uri="{FF2B5EF4-FFF2-40B4-BE49-F238E27FC236}">
                <a16:creationId xmlns:a16="http://schemas.microsoft.com/office/drawing/2014/main" id="{1D005E3D-B4AE-487C-801F-6E17F702A772}"/>
              </a:ext>
            </a:extLst>
          </p:cNvPr>
          <p:cNvSpPr txBox="1">
            <a:spLocks/>
          </p:cNvSpPr>
          <p:nvPr/>
        </p:nvSpPr>
        <p:spPr>
          <a:xfrm>
            <a:off x="1055803" y="1753906"/>
            <a:ext cx="10020687" cy="5039841"/>
          </a:xfrm>
          <a:prstGeom prst="rect">
            <a:avLst/>
          </a:prstGeom>
        </p:spPr>
        <p:txBody>
          <a:bodyPr vert="horz" wrap="square" lIns="0" tIns="1778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50000"/>
                    <a:lumOff val="50000"/>
                  </a:schemeClr>
                </a:solidFill>
                <a:latin typeface="Montserrat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832" marR="7620" indent="-342900" algn="just">
              <a:lnSpc>
                <a:spcPct val="100000"/>
              </a:lnSpc>
              <a:spcBef>
                <a:spcPts val="140"/>
              </a:spcBef>
              <a:buFont typeface="+mj-lt"/>
              <a:buAutoNum type="arabicPeriod"/>
              <a:tabLst>
                <a:tab pos="474121" algn="l"/>
              </a:tabLst>
              <a:defRPr/>
            </a:pPr>
            <a:r>
              <a:rPr lang="es-ES" sz="1700" b="1" dirty="0"/>
              <a:t>Aumento en las evaluaciones de percepción</a:t>
            </a:r>
            <a:r>
              <a:rPr lang="es-ES" sz="1700" dirty="0"/>
              <a:t>: En comparación con el mismo trimestre del año anterior, las evaluaciones de percepción experimentaron un aumento del </a:t>
            </a:r>
            <a:r>
              <a:rPr lang="es-ES" sz="1700" dirty="0" smtClean="0"/>
              <a:t>41,75%, </a:t>
            </a:r>
            <a:r>
              <a:rPr lang="es-ES" sz="1700" dirty="0"/>
              <a:t>pasando de </a:t>
            </a:r>
            <a:r>
              <a:rPr lang="es-ES" sz="1700" dirty="0" smtClean="0"/>
              <a:t>438 </a:t>
            </a:r>
            <a:r>
              <a:rPr lang="es-ES" sz="1700" dirty="0"/>
              <a:t>a 752. Este incremento refleja un creciente interés o participación de los grupos de valor en la evaluación de los servicios prestados.</a:t>
            </a:r>
          </a:p>
          <a:p>
            <a:pPr marL="359832" marR="7620" indent="-342900" algn="just">
              <a:lnSpc>
                <a:spcPct val="100000"/>
              </a:lnSpc>
              <a:spcBef>
                <a:spcPts val="140"/>
              </a:spcBef>
              <a:buFont typeface="+mj-lt"/>
              <a:buAutoNum type="arabicPeriod"/>
              <a:tabLst>
                <a:tab pos="474121" algn="l"/>
              </a:tabLst>
              <a:defRPr/>
            </a:pPr>
            <a:r>
              <a:rPr lang="es-ES" sz="1700" b="1" dirty="0"/>
              <a:t>Mayor evaluación de la Dirección de Gestión del Conocimiento </a:t>
            </a:r>
            <a:r>
              <a:rPr lang="es-ES" sz="1700" dirty="0"/>
              <a:t>: La Oficina de la Dirección de Gestión del Conocimiento fue la dependencia más evaluada, con 224 encuestas , lo que representa el 29,78% , seguido por la Dirección de Participación, Transparencia  y Servicio al Ciudadano con 180 lo que representa el 23,93 % del total.  Lo que sugiere que los grupos de valor tienen una mayor interacción o interés en los servicios que las Direcciones.</a:t>
            </a:r>
            <a:r>
              <a:rPr lang="es-ES" sz="1700" spc="-7" dirty="0">
                <a:solidFill>
                  <a:schemeClr val="tx1"/>
                </a:solidFill>
                <a:latin typeface="Helvetica" pitchFamily="2" charset="0"/>
              </a:rPr>
              <a:t>	</a:t>
            </a:r>
          </a:p>
          <a:p>
            <a:pPr marL="359832" marR="7620" indent="-342900" algn="just">
              <a:lnSpc>
                <a:spcPct val="100000"/>
              </a:lnSpc>
              <a:spcBef>
                <a:spcPts val="140"/>
              </a:spcBef>
              <a:buFont typeface="+mj-lt"/>
              <a:buAutoNum type="arabicPeriod"/>
              <a:tabLst>
                <a:tab pos="474121" algn="l"/>
              </a:tabLst>
              <a:defRPr/>
            </a:pPr>
            <a:r>
              <a:rPr lang="es-ES" sz="1700" b="1" dirty="0"/>
              <a:t>Preferencia por el canal escrito</a:t>
            </a:r>
            <a:r>
              <a:rPr lang="es-ES" sz="1700" dirty="0"/>
              <a:t>: La encuesta de percepción más evaluada fue la relacionada con asesorías con 417 , que representó el 67% de las respuestas. Este dato indica que los usuarios prefieren este canal para expresar sus opiniones o realizar sus consultas.</a:t>
            </a:r>
          </a:p>
          <a:p>
            <a:pPr marL="359832" marR="7620" indent="-342900" algn="just">
              <a:lnSpc>
                <a:spcPct val="100000"/>
              </a:lnSpc>
              <a:spcBef>
                <a:spcPts val="140"/>
              </a:spcBef>
              <a:buFont typeface="+mj-lt"/>
              <a:buAutoNum type="arabicPeriod"/>
              <a:tabLst>
                <a:tab pos="474121" algn="l"/>
              </a:tabLst>
              <a:defRPr/>
            </a:pPr>
            <a:r>
              <a:rPr lang="es-ES" sz="1700" b="1" dirty="0"/>
              <a:t>Satisfacción destacada en las respuestas</a:t>
            </a:r>
            <a:r>
              <a:rPr lang="es-ES" sz="1700" dirty="0"/>
              <a:t>: De las 752 encuestas realizadas, la calificación "EXCELENTE" fue la más común, con una participación del 49%. Esto muestra un alto nivel de satisfacción entre los usuarios que completaron las encuestas.</a:t>
            </a:r>
          </a:p>
          <a:p>
            <a:pPr marL="359832" marR="7620" indent="-342900" algn="just">
              <a:lnSpc>
                <a:spcPct val="100000"/>
              </a:lnSpc>
              <a:spcBef>
                <a:spcPts val="140"/>
              </a:spcBef>
              <a:buFont typeface="+mj-lt"/>
              <a:buAutoNum type="arabicPeriod"/>
              <a:tabLst>
                <a:tab pos="474121" algn="l"/>
              </a:tabLst>
              <a:defRPr/>
            </a:pPr>
            <a:r>
              <a:rPr lang="es-ES" sz="1700" b="1" dirty="0"/>
              <a:t>Áreas de oportunidad en la evaluación de la Experiencia ciudadana: </a:t>
            </a:r>
            <a:r>
              <a:rPr lang="es-ES" sz="1700" dirty="0"/>
              <a:t>Aunque la mayoría de las encuestas fueron calificadas positivamente, un 6% de las respuestas fueron calificadas como deficientes y un 3% como aceptables. Estos porcentajes reflejan áreas en las que podría ser necesario mejorar el servicio o la atención brindada.</a:t>
            </a:r>
            <a:endParaRPr lang="es-ES" sz="1700" dirty="0">
              <a:solidFill>
                <a:schemeClr val="tx1"/>
              </a:solidFill>
              <a:latin typeface="Helvetica" pitchFamily="2" charset="0"/>
            </a:endParaRPr>
          </a:p>
        </p:txBody>
      </p:sp>
    </p:spTree>
    <p:extLst>
      <p:ext uri="{BB962C8B-B14F-4D97-AF65-F5344CB8AC3E}">
        <p14:creationId xmlns:p14="http://schemas.microsoft.com/office/powerpoint/2010/main" val="266952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28" y="146747"/>
            <a:ext cx="7429527" cy="524168"/>
          </a:xfrm>
        </p:spPr>
        <p:txBody>
          <a:bodyPr/>
          <a:lstStyle/>
          <a:p>
            <a:r>
              <a:rPr lang="es-ES" dirty="0"/>
              <a:t>Recomendaciones</a:t>
            </a:r>
          </a:p>
        </p:txBody>
      </p:sp>
      <p:sp>
        <p:nvSpPr>
          <p:cNvPr id="3" name="Marcador de contenido 2"/>
          <p:cNvSpPr>
            <a:spLocks noGrp="1"/>
          </p:cNvSpPr>
          <p:nvPr>
            <p:ph sz="half" idx="2"/>
          </p:nvPr>
        </p:nvSpPr>
        <p:spPr/>
        <p:txBody>
          <a:bodyPr/>
          <a:lstStyle/>
          <a:p>
            <a:r>
              <a:rPr lang="es-ES" dirty="0"/>
              <a:t>15</a:t>
            </a:r>
          </a:p>
        </p:txBody>
      </p:sp>
      <p:sp>
        <p:nvSpPr>
          <p:cNvPr id="22" name="Rectángulo redondeado 21"/>
          <p:cNvSpPr/>
          <p:nvPr/>
        </p:nvSpPr>
        <p:spPr>
          <a:xfrm>
            <a:off x="5071046" y="1603374"/>
            <a:ext cx="6444111" cy="1201910"/>
          </a:xfrm>
          <a:prstGeom prst="roundRect">
            <a:avLst>
              <a:gd name="adj" fmla="val 111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88" marR="6773" algn="just" defTabSz="1219170">
              <a:lnSpc>
                <a:spcPct val="91400"/>
              </a:lnSpc>
              <a:spcBef>
                <a:spcPts val="292"/>
              </a:spcBef>
              <a:buSzPct val="90909"/>
              <a:tabLst>
                <a:tab pos="111757" algn="l"/>
              </a:tabLst>
              <a:defRPr/>
            </a:pPr>
            <a:r>
              <a:rPr lang="es-ES" sz="1600" spc="-7" dirty="0">
                <a:solidFill>
                  <a:schemeClr val="tx1"/>
                </a:solidFill>
                <a:latin typeface="Helvetica" pitchFamily="2" charset="0"/>
                <a:cs typeface="Carlito"/>
              </a:rPr>
              <a:t>Dado que más de un tercio de las peticiones fueron gestionadas mediante autogestión, se viene fortaleciendo tanto el Gestor Normativo como el CHAT BOT con Inteligencia artificial, a fin de mejorar la calidad de la atención personalizada y los tiempos de respuesta a las ciudadanías.</a:t>
            </a:r>
            <a:endParaRPr lang="es-MX" sz="1600" dirty="0">
              <a:solidFill>
                <a:schemeClr val="tx1"/>
              </a:solidFill>
              <a:latin typeface="Helvetica" pitchFamily="2" charset="0"/>
              <a:cs typeface="Carlito"/>
            </a:endParaRPr>
          </a:p>
        </p:txBody>
      </p:sp>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 y="1603374"/>
            <a:ext cx="3904254" cy="3904254"/>
          </a:xfrm>
          <a:prstGeom prst="rect">
            <a:avLst/>
          </a:prstGeom>
        </p:spPr>
      </p:pic>
      <p:sp>
        <p:nvSpPr>
          <p:cNvPr id="24" name="Rectángulo redondeado 23"/>
          <p:cNvSpPr/>
          <p:nvPr/>
        </p:nvSpPr>
        <p:spPr>
          <a:xfrm>
            <a:off x="4031478" y="1772503"/>
            <a:ext cx="866283" cy="86160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latin typeface="Helvetica" pitchFamily="2" charset="0"/>
              </a:rPr>
              <a:t>1</a:t>
            </a:r>
            <a:endParaRPr lang="es-CO" b="1" dirty="0">
              <a:latin typeface="Helvetica" pitchFamily="2" charset="0"/>
            </a:endParaRPr>
          </a:p>
        </p:txBody>
      </p:sp>
      <p:sp>
        <p:nvSpPr>
          <p:cNvPr id="26" name="Rectángulo redondeado 25"/>
          <p:cNvSpPr/>
          <p:nvPr/>
        </p:nvSpPr>
        <p:spPr>
          <a:xfrm>
            <a:off x="5071046" y="3108569"/>
            <a:ext cx="6507612" cy="1595375"/>
          </a:xfrm>
          <a:prstGeom prst="roundRect">
            <a:avLst>
              <a:gd name="adj" fmla="val 111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88" marR="6773" algn="just" defTabSz="1219170">
              <a:lnSpc>
                <a:spcPct val="91400"/>
              </a:lnSpc>
              <a:spcBef>
                <a:spcPts val="292"/>
              </a:spcBef>
              <a:buSzPct val="90909"/>
              <a:tabLst>
                <a:tab pos="111757" algn="l"/>
              </a:tabLst>
              <a:defRPr/>
            </a:pPr>
            <a:r>
              <a:rPr lang="es-ES" sz="1600" spc="-7" dirty="0">
                <a:solidFill>
                  <a:schemeClr val="tx1"/>
                </a:solidFill>
                <a:latin typeface="Helvetica" pitchFamily="2" charset="0"/>
                <a:cs typeface="Carlito"/>
              </a:rPr>
              <a:t>Dado que el canal escrito fue el más utilizado (64,24% de las peticiones), se debe optimizar este canal asegurando respuestas rápidas, claras y personalizadas. Además, es necesario seguir monitoreando los tiempos de respuesta y aplicar mejoras para reducir las incidencias extemporáneas, manteniendo la alta tasa de resolución de peticiones.</a:t>
            </a:r>
            <a:endParaRPr lang="es-MX" sz="1600" dirty="0">
              <a:solidFill>
                <a:schemeClr val="tx1"/>
              </a:solidFill>
              <a:latin typeface="Helvetica" pitchFamily="2" charset="0"/>
              <a:cs typeface="Carlito"/>
            </a:endParaRPr>
          </a:p>
        </p:txBody>
      </p:sp>
      <p:sp>
        <p:nvSpPr>
          <p:cNvPr id="9" name="Rectángulo redondeado 25">
            <a:extLst>
              <a:ext uri="{FF2B5EF4-FFF2-40B4-BE49-F238E27FC236}">
                <a16:creationId xmlns:a16="http://schemas.microsoft.com/office/drawing/2014/main" id="{D813C825-D684-44C9-AA68-01C016013AC4}"/>
              </a:ext>
            </a:extLst>
          </p:cNvPr>
          <p:cNvSpPr/>
          <p:nvPr/>
        </p:nvSpPr>
        <p:spPr>
          <a:xfrm>
            <a:off x="5071046" y="5007229"/>
            <a:ext cx="6507612" cy="692477"/>
          </a:xfrm>
          <a:prstGeom prst="roundRect">
            <a:avLst>
              <a:gd name="adj" fmla="val 111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88" marR="6773" algn="just" defTabSz="1219170">
              <a:lnSpc>
                <a:spcPct val="91400"/>
              </a:lnSpc>
              <a:spcBef>
                <a:spcPts val="292"/>
              </a:spcBef>
              <a:buSzPct val="90909"/>
              <a:tabLst>
                <a:tab pos="111757" algn="l"/>
              </a:tabLst>
              <a:defRPr/>
            </a:pPr>
            <a:r>
              <a:rPr lang="es-ES" sz="1600" spc="-7" dirty="0">
                <a:solidFill>
                  <a:schemeClr val="tx1"/>
                </a:solidFill>
                <a:latin typeface="Helvetica" pitchFamily="2" charset="0"/>
                <a:cs typeface="Carlito"/>
              </a:rPr>
              <a:t>Fomentar la retroalimentación de los usuarios a través de la Medición de la experiencia ciudadana.</a:t>
            </a:r>
            <a:endParaRPr lang="es-MX" sz="1600" dirty="0">
              <a:solidFill>
                <a:schemeClr val="tx1"/>
              </a:solidFill>
              <a:latin typeface="Helvetica" pitchFamily="2" charset="0"/>
              <a:cs typeface="Carlito"/>
            </a:endParaRPr>
          </a:p>
        </p:txBody>
      </p:sp>
      <p:sp>
        <p:nvSpPr>
          <p:cNvPr id="13" name="Rectángulo redondeado 23">
            <a:extLst>
              <a:ext uri="{FF2B5EF4-FFF2-40B4-BE49-F238E27FC236}">
                <a16:creationId xmlns:a16="http://schemas.microsoft.com/office/drawing/2014/main" id="{5F147931-34EC-4EDC-9235-568F763CFFC0}"/>
              </a:ext>
            </a:extLst>
          </p:cNvPr>
          <p:cNvSpPr/>
          <p:nvPr/>
        </p:nvSpPr>
        <p:spPr>
          <a:xfrm>
            <a:off x="4031477" y="3347583"/>
            <a:ext cx="866283" cy="86160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latin typeface="Helvetica" pitchFamily="2" charset="0"/>
              </a:rPr>
              <a:t>2</a:t>
            </a:r>
            <a:endParaRPr lang="es-CO" b="1" dirty="0">
              <a:latin typeface="Helvetica" pitchFamily="2" charset="0"/>
            </a:endParaRPr>
          </a:p>
        </p:txBody>
      </p:sp>
      <p:sp>
        <p:nvSpPr>
          <p:cNvPr id="14" name="Rectángulo redondeado 23">
            <a:extLst>
              <a:ext uri="{FF2B5EF4-FFF2-40B4-BE49-F238E27FC236}">
                <a16:creationId xmlns:a16="http://schemas.microsoft.com/office/drawing/2014/main" id="{EE93127C-EFAC-487D-89F4-44D3D8F4604B}"/>
              </a:ext>
            </a:extLst>
          </p:cNvPr>
          <p:cNvSpPr/>
          <p:nvPr/>
        </p:nvSpPr>
        <p:spPr>
          <a:xfrm>
            <a:off x="4031477" y="4922664"/>
            <a:ext cx="866283" cy="86160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latin typeface="Helvetica" pitchFamily="2" charset="0"/>
              </a:rPr>
              <a:t>3</a:t>
            </a:r>
            <a:endParaRPr lang="es-CO" b="1" dirty="0">
              <a:latin typeface="Helvetica" pitchFamily="2" charset="0"/>
            </a:endParaRPr>
          </a:p>
        </p:txBody>
      </p:sp>
    </p:spTree>
    <p:extLst>
      <p:ext uri="{BB962C8B-B14F-4D97-AF65-F5344CB8AC3E}">
        <p14:creationId xmlns:p14="http://schemas.microsoft.com/office/powerpoint/2010/main" val="336796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4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52848" y="69973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1</a:t>
            </a:r>
          </a:p>
        </p:txBody>
      </p:sp>
      <p:sp>
        <p:nvSpPr>
          <p:cNvPr id="5" name="CuadroTexto 4"/>
          <p:cNvSpPr txBox="1"/>
          <p:nvPr/>
        </p:nvSpPr>
        <p:spPr>
          <a:xfrm>
            <a:off x="4603810" y="727815"/>
            <a:ext cx="4065297" cy="420564"/>
          </a:xfrm>
          <a:prstGeom prst="rect">
            <a:avLst/>
          </a:prstGeom>
          <a:noFill/>
        </p:spPr>
        <p:txBody>
          <a:bodyPr wrap="square" rtlCol="0">
            <a:spAutoFit/>
          </a:bodyPr>
          <a:lstStyle/>
          <a:p>
            <a:r>
              <a:rPr lang="es-ES" sz="2133" dirty="0">
                <a:solidFill>
                  <a:srgbClr val="4D4D4D"/>
                </a:solidFill>
                <a:latin typeface="Helvetica"/>
                <a:cs typeface="Helvetica"/>
              </a:rPr>
              <a:t>Introducción</a:t>
            </a:r>
          </a:p>
        </p:txBody>
      </p:sp>
      <p:cxnSp>
        <p:nvCxnSpPr>
          <p:cNvPr id="10" name="Conector recto 9"/>
          <p:cNvCxnSpPr/>
          <p:nvPr/>
        </p:nvCxnSpPr>
        <p:spPr>
          <a:xfrm>
            <a:off x="4734548" y="123334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4052848" y="138452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2</a:t>
            </a:r>
          </a:p>
        </p:txBody>
      </p:sp>
      <p:sp>
        <p:nvSpPr>
          <p:cNvPr id="20" name="CuadroTexto 19"/>
          <p:cNvSpPr txBox="1"/>
          <p:nvPr/>
        </p:nvSpPr>
        <p:spPr>
          <a:xfrm>
            <a:off x="4603810" y="1412605"/>
            <a:ext cx="4065297" cy="420564"/>
          </a:xfrm>
          <a:prstGeom prst="rect">
            <a:avLst/>
          </a:prstGeom>
          <a:noFill/>
        </p:spPr>
        <p:txBody>
          <a:bodyPr wrap="square" rtlCol="0">
            <a:spAutoFit/>
          </a:bodyPr>
          <a:lstStyle/>
          <a:p>
            <a:r>
              <a:rPr lang="es-ES" sz="2133" dirty="0">
                <a:solidFill>
                  <a:srgbClr val="4D4D4D"/>
                </a:solidFill>
                <a:latin typeface="Helvetica"/>
                <a:cs typeface="Helvetica"/>
              </a:rPr>
              <a:t>Acceso a la información pública</a:t>
            </a:r>
          </a:p>
        </p:txBody>
      </p:sp>
      <p:cxnSp>
        <p:nvCxnSpPr>
          <p:cNvPr id="21" name="Conector recto 20"/>
          <p:cNvCxnSpPr/>
          <p:nvPr/>
        </p:nvCxnSpPr>
        <p:spPr>
          <a:xfrm>
            <a:off x="4734548" y="1918137"/>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CuadroTexto 21"/>
          <p:cNvSpPr txBox="1"/>
          <p:nvPr/>
        </p:nvSpPr>
        <p:spPr>
          <a:xfrm>
            <a:off x="4052848" y="2056860"/>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3</a:t>
            </a:r>
          </a:p>
        </p:txBody>
      </p:sp>
      <p:sp>
        <p:nvSpPr>
          <p:cNvPr id="23" name="CuadroTexto 22"/>
          <p:cNvSpPr txBox="1"/>
          <p:nvPr/>
        </p:nvSpPr>
        <p:spPr>
          <a:xfrm>
            <a:off x="4603809" y="2084942"/>
            <a:ext cx="4572275" cy="420564"/>
          </a:xfrm>
          <a:prstGeom prst="rect">
            <a:avLst/>
          </a:prstGeom>
          <a:noFill/>
        </p:spPr>
        <p:txBody>
          <a:bodyPr wrap="square" rtlCol="0">
            <a:spAutoFit/>
          </a:bodyPr>
          <a:lstStyle/>
          <a:p>
            <a:r>
              <a:rPr lang="es-ES" sz="2133" dirty="0">
                <a:solidFill>
                  <a:srgbClr val="4D4D4D"/>
                </a:solidFill>
                <a:latin typeface="Helvetica"/>
                <a:cs typeface="Helvetica"/>
              </a:rPr>
              <a:t>PQRSD recibidas en el trimestre</a:t>
            </a:r>
          </a:p>
        </p:txBody>
      </p:sp>
      <p:cxnSp>
        <p:nvCxnSpPr>
          <p:cNvPr id="24" name="Conector recto 23"/>
          <p:cNvCxnSpPr/>
          <p:nvPr/>
        </p:nvCxnSpPr>
        <p:spPr>
          <a:xfrm>
            <a:off x="4734548" y="2590475"/>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uadroTexto 24"/>
          <p:cNvSpPr txBox="1"/>
          <p:nvPr/>
        </p:nvSpPr>
        <p:spPr>
          <a:xfrm>
            <a:off x="4052848" y="274787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4</a:t>
            </a:r>
          </a:p>
        </p:txBody>
      </p:sp>
      <p:sp>
        <p:nvSpPr>
          <p:cNvPr id="26" name="CuadroTexto 25"/>
          <p:cNvSpPr txBox="1"/>
          <p:nvPr/>
        </p:nvSpPr>
        <p:spPr>
          <a:xfrm>
            <a:off x="4603809" y="2775956"/>
            <a:ext cx="7315475" cy="420564"/>
          </a:xfrm>
          <a:prstGeom prst="rect">
            <a:avLst/>
          </a:prstGeom>
          <a:noFill/>
        </p:spPr>
        <p:txBody>
          <a:bodyPr wrap="square" rtlCol="0">
            <a:spAutoFit/>
          </a:bodyPr>
          <a:lstStyle/>
          <a:p>
            <a:r>
              <a:rPr lang="es-ES" sz="2133" dirty="0">
                <a:solidFill>
                  <a:srgbClr val="4D4D4D"/>
                </a:solidFill>
                <a:latin typeface="Helvetica"/>
                <a:cs typeface="Helvetica"/>
              </a:rPr>
              <a:t>Comparación de PQRSD recibidas en periodos anteriores</a:t>
            </a:r>
          </a:p>
        </p:txBody>
      </p:sp>
      <p:cxnSp>
        <p:nvCxnSpPr>
          <p:cNvPr id="27" name="Conector recto 26"/>
          <p:cNvCxnSpPr/>
          <p:nvPr/>
        </p:nvCxnSpPr>
        <p:spPr>
          <a:xfrm>
            <a:off x="4734548" y="328148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adroTexto 27"/>
          <p:cNvSpPr txBox="1"/>
          <p:nvPr/>
        </p:nvSpPr>
        <p:spPr>
          <a:xfrm>
            <a:off x="4052848" y="3445113"/>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5</a:t>
            </a:r>
          </a:p>
        </p:txBody>
      </p:sp>
      <p:sp>
        <p:nvSpPr>
          <p:cNvPr id="29" name="CuadroTexto 28"/>
          <p:cNvSpPr txBox="1"/>
          <p:nvPr/>
        </p:nvSpPr>
        <p:spPr>
          <a:xfrm>
            <a:off x="4603809" y="3473196"/>
            <a:ext cx="5486675" cy="420564"/>
          </a:xfrm>
          <a:prstGeom prst="rect">
            <a:avLst/>
          </a:prstGeom>
          <a:noFill/>
        </p:spPr>
        <p:txBody>
          <a:bodyPr wrap="square" rtlCol="0">
            <a:spAutoFit/>
          </a:bodyPr>
          <a:lstStyle/>
          <a:p>
            <a:r>
              <a:rPr lang="es-ES" sz="2133" dirty="0">
                <a:solidFill>
                  <a:srgbClr val="4D4D4D"/>
                </a:solidFill>
                <a:latin typeface="Helvetica"/>
                <a:cs typeface="Helvetica"/>
              </a:rPr>
              <a:t>PQRSD recibidas por canal de  atención</a:t>
            </a:r>
          </a:p>
        </p:txBody>
      </p:sp>
      <p:cxnSp>
        <p:nvCxnSpPr>
          <p:cNvPr id="30" name="Conector recto 29"/>
          <p:cNvCxnSpPr/>
          <p:nvPr/>
        </p:nvCxnSpPr>
        <p:spPr>
          <a:xfrm>
            <a:off x="4734548" y="397872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CuadroTexto 30"/>
          <p:cNvSpPr txBox="1"/>
          <p:nvPr/>
        </p:nvSpPr>
        <p:spPr>
          <a:xfrm>
            <a:off x="4052848" y="4148577"/>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6</a:t>
            </a:r>
          </a:p>
        </p:txBody>
      </p:sp>
      <p:sp>
        <p:nvSpPr>
          <p:cNvPr id="32" name="CuadroTexto 31"/>
          <p:cNvSpPr txBox="1"/>
          <p:nvPr/>
        </p:nvSpPr>
        <p:spPr>
          <a:xfrm>
            <a:off x="4603809" y="4176660"/>
            <a:ext cx="5486675" cy="420564"/>
          </a:xfrm>
          <a:prstGeom prst="rect">
            <a:avLst/>
          </a:prstGeom>
          <a:noFill/>
        </p:spPr>
        <p:txBody>
          <a:bodyPr wrap="square" rtlCol="0">
            <a:spAutoFit/>
          </a:bodyPr>
          <a:lstStyle/>
          <a:p>
            <a:r>
              <a:rPr lang="es-ES" sz="2133" dirty="0">
                <a:solidFill>
                  <a:srgbClr val="4D4D4D"/>
                </a:solidFill>
                <a:latin typeface="Helvetica"/>
                <a:cs typeface="Helvetica"/>
              </a:rPr>
              <a:t>PQRSD asignadas por dependencias</a:t>
            </a:r>
          </a:p>
        </p:txBody>
      </p:sp>
      <p:cxnSp>
        <p:nvCxnSpPr>
          <p:cNvPr id="33" name="Conector recto 32"/>
          <p:cNvCxnSpPr/>
          <p:nvPr/>
        </p:nvCxnSpPr>
        <p:spPr>
          <a:xfrm>
            <a:off x="4734548" y="4682192"/>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1003798" y="3315322"/>
            <a:ext cx="2150532" cy="502766"/>
          </a:xfrm>
          <a:prstGeom prst="rect">
            <a:avLst/>
          </a:prstGeom>
          <a:noFill/>
        </p:spPr>
        <p:txBody>
          <a:bodyPr wrap="square" rtlCol="0">
            <a:spAutoFit/>
          </a:bodyPr>
          <a:lstStyle/>
          <a:p>
            <a:r>
              <a:rPr lang="es-ES" sz="2667" b="1" dirty="0">
                <a:solidFill>
                  <a:srgbClr val="4D4D4D"/>
                </a:solidFill>
                <a:latin typeface="Helvetica"/>
                <a:cs typeface="Helvetica"/>
              </a:rPr>
              <a:t>Contenido</a:t>
            </a:r>
          </a:p>
        </p:txBody>
      </p:sp>
      <p:sp>
        <p:nvSpPr>
          <p:cNvPr id="35" name="Rectángulo 34"/>
          <p:cNvSpPr/>
          <p:nvPr/>
        </p:nvSpPr>
        <p:spPr>
          <a:xfrm>
            <a:off x="3303672" y="1701800"/>
            <a:ext cx="194733" cy="3803915"/>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36" name="CuadroTexto 35"/>
          <p:cNvSpPr txBox="1"/>
          <p:nvPr/>
        </p:nvSpPr>
        <p:spPr>
          <a:xfrm>
            <a:off x="4052848" y="4861901"/>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7</a:t>
            </a:r>
          </a:p>
        </p:txBody>
      </p:sp>
      <p:sp>
        <p:nvSpPr>
          <p:cNvPr id="37" name="CuadroTexto 36"/>
          <p:cNvSpPr txBox="1"/>
          <p:nvPr/>
        </p:nvSpPr>
        <p:spPr>
          <a:xfrm>
            <a:off x="4603809" y="4889983"/>
            <a:ext cx="5486675" cy="420564"/>
          </a:xfrm>
          <a:prstGeom prst="rect">
            <a:avLst/>
          </a:prstGeom>
          <a:noFill/>
        </p:spPr>
        <p:txBody>
          <a:bodyPr wrap="square" rtlCol="0">
            <a:spAutoFit/>
          </a:bodyPr>
          <a:lstStyle/>
          <a:p>
            <a:r>
              <a:rPr lang="es-ES" sz="2133" dirty="0">
                <a:solidFill>
                  <a:srgbClr val="4D4D4D"/>
                </a:solidFill>
                <a:latin typeface="Helvetica"/>
                <a:cs typeface="Helvetica"/>
              </a:rPr>
              <a:t>Atenciones chat EVA</a:t>
            </a:r>
          </a:p>
        </p:txBody>
      </p:sp>
      <p:cxnSp>
        <p:nvCxnSpPr>
          <p:cNvPr id="38" name="Conector recto 37"/>
          <p:cNvCxnSpPr/>
          <p:nvPr/>
        </p:nvCxnSpPr>
        <p:spPr>
          <a:xfrm>
            <a:off x="4734548" y="5395516"/>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uadroTexto 38"/>
          <p:cNvSpPr txBox="1"/>
          <p:nvPr/>
        </p:nvSpPr>
        <p:spPr>
          <a:xfrm>
            <a:off x="4052848" y="5565365"/>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8</a:t>
            </a:r>
          </a:p>
        </p:txBody>
      </p:sp>
      <p:sp>
        <p:nvSpPr>
          <p:cNvPr id="40" name="CuadroTexto 39"/>
          <p:cNvSpPr txBox="1"/>
          <p:nvPr/>
        </p:nvSpPr>
        <p:spPr>
          <a:xfrm>
            <a:off x="4603810" y="5593448"/>
            <a:ext cx="7090885" cy="420564"/>
          </a:xfrm>
          <a:prstGeom prst="rect">
            <a:avLst/>
          </a:prstGeom>
          <a:noFill/>
        </p:spPr>
        <p:txBody>
          <a:bodyPr wrap="square" rtlCol="0">
            <a:spAutoFit/>
          </a:bodyPr>
          <a:lstStyle/>
          <a:p>
            <a:r>
              <a:rPr lang="es-ES" sz="2133" dirty="0">
                <a:solidFill>
                  <a:srgbClr val="4D4D4D"/>
                </a:solidFill>
                <a:latin typeface="Helvetica"/>
                <a:cs typeface="Helvetica"/>
              </a:rPr>
              <a:t>Seguimiento a las respuestas de las  PQRSD recibidas</a:t>
            </a:r>
          </a:p>
        </p:txBody>
      </p:sp>
      <p:cxnSp>
        <p:nvCxnSpPr>
          <p:cNvPr id="41" name="Conector recto 40"/>
          <p:cNvCxnSpPr/>
          <p:nvPr/>
        </p:nvCxnSpPr>
        <p:spPr>
          <a:xfrm>
            <a:off x="4734548" y="6098980"/>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83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52848" y="1036625"/>
            <a:ext cx="454467" cy="502766"/>
          </a:xfrm>
          <a:prstGeom prst="rect">
            <a:avLst/>
          </a:prstGeom>
          <a:noFill/>
        </p:spPr>
        <p:txBody>
          <a:bodyPr wrap="square" rtlCol="0">
            <a:spAutoFit/>
          </a:bodyPr>
          <a:lstStyle/>
          <a:p>
            <a:pPr algn="ctr"/>
            <a:r>
              <a:rPr lang="es-ES" sz="2667" b="1" dirty="0">
                <a:solidFill>
                  <a:srgbClr val="FFCD00"/>
                </a:solidFill>
                <a:latin typeface="Helvetica"/>
                <a:cs typeface="Helvetica"/>
              </a:rPr>
              <a:t>9</a:t>
            </a:r>
          </a:p>
        </p:txBody>
      </p:sp>
      <p:sp>
        <p:nvSpPr>
          <p:cNvPr id="5" name="CuadroTexto 4"/>
          <p:cNvSpPr txBox="1"/>
          <p:nvPr/>
        </p:nvSpPr>
        <p:spPr>
          <a:xfrm>
            <a:off x="4603809" y="1064708"/>
            <a:ext cx="5690171" cy="420564"/>
          </a:xfrm>
          <a:prstGeom prst="rect">
            <a:avLst/>
          </a:prstGeom>
          <a:noFill/>
        </p:spPr>
        <p:txBody>
          <a:bodyPr wrap="square" rtlCol="0">
            <a:spAutoFit/>
          </a:bodyPr>
          <a:lstStyle/>
          <a:p>
            <a:r>
              <a:rPr lang="es-ES" sz="2133" dirty="0">
                <a:solidFill>
                  <a:srgbClr val="4D4D4D"/>
                </a:solidFill>
                <a:latin typeface="Helvetica"/>
                <a:cs typeface="Helvetica"/>
              </a:rPr>
              <a:t>Radicados extemporáneos y sin  respuesta</a:t>
            </a:r>
          </a:p>
        </p:txBody>
      </p:sp>
      <p:cxnSp>
        <p:nvCxnSpPr>
          <p:cNvPr id="10" name="Conector recto 9"/>
          <p:cNvCxnSpPr/>
          <p:nvPr/>
        </p:nvCxnSpPr>
        <p:spPr>
          <a:xfrm>
            <a:off x="4734548" y="1570240"/>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3850106" y="1721415"/>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10</a:t>
            </a:r>
          </a:p>
        </p:txBody>
      </p:sp>
      <p:sp>
        <p:nvSpPr>
          <p:cNvPr id="20" name="CuadroTexto 19"/>
          <p:cNvSpPr txBox="1"/>
          <p:nvPr/>
        </p:nvSpPr>
        <p:spPr>
          <a:xfrm>
            <a:off x="4603810" y="1749497"/>
            <a:ext cx="4065297" cy="420564"/>
          </a:xfrm>
          <a:prstGeom prst="rect">
            <a:avLst/>
          </a:prstGeom>
          <a:noFill/>
        </p:spPr>
        <p:txBody>
          <a:bodyPr wrap="square" rtlCol="0">
            <a:spAutoFit/>
          </a:bodyPr>
          <a:lstStyle/>
          <a:p>
            <a:r>
              <a:rPr lang="es-ES" sz="2133" dirty="0">
                <a:solidFill>
                  <a:srgbClr val="4D4D4D"/>
                </a:solidFill>
                <a:latin typeface="Helvetica"/>
                <a:cs typeface="Helvetica"/>
              </a:rPr>
              <a:t>Traslados por competencia</a:t>
            </a:r>
          </a:p>
        </p:txBody>
      </p:sp>
      <p:cxnSp>
        <p:nvCxnSpPr>
          <p:cNvPr id="21" name="Conector recto 20"/>
          <p:cNvCxnSpPr/>
          <p:nvPr/>
        </p:nvCxnSpPr>
        <p:spPr>
          <a:xfrm>
            <a:off x="4734548" y="2255029"/>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CuadroTexto 21"/>
          <p:cNvSpPr txBox="1"/>
          <p:nvPr/>
        </p:nvSpPr>
        <p:spPr>
          <a:xfrm>
            <a:off x="3850106" y="2393753"/>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11</a:t>
            </a:r>
          </a:p>
        </p:txBody>
      </p:sp>
      <p:sp>
        <p:nvSpPr>
          <p:cNvPr id="23" name="CuadroTexto 22"/>
          <p:cNvSpPr txBox="1"/>
          <p:nvPr/>
        </p:nvSpPr>
        <p:spPr>
          <a:xfrm>
            <a:off x="4603809" y="2421834"/>
            <a:ext cx="6064191" cy="420564"/>
          </a:xfrm>
          <a:prstGeom prst="rect">
            <a:avLst/>
          </a:prstGeom>
          <a:noFill/>
        </p:spPr>
        <p:txBody>
          <a:bodyPr wrap="square" rtlCol="0">
            <a:spAutoFit/>
          </a:bodyPr>
          <a:lstStyle/>
          <a:p>
            <a:r>
              <a:rPr lang="es-ES" sz="2133" dirty="0">
                <a:solidFill>
                  <a:srgbClr val="4D4D4D"/>
                </a:solidFill>
                <a:latin typeface="Helvetica"/>
                <a:cs typeface="Helvetica"/>
              </a:rPr>
              <a:t>Cantidad y motivo de reclamos  recibidos</a:t>
            </a:r>
          </a:p>
        </p:txBody>
      </p:sp>
      <p:cxnSp>
        <p:nvCxnSpPr>
          <p:cNvPr id="24" name="Conector recto 23"/>
          <p:cNvCxnSpPr/>
          <p:nvPr/>
        </p:nvCxnSpPr>
        <p:spPr>
          <a:xfrm>
            <a:off x="4734548" y="2927367"/>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uadroTexto 24"/>
          <p:cNvSpPr txBox="1"/>
          <p:nvPr/>
        </p:nvSpPr>
        <p:spPr>
          <a:xfrm>
            <a:off x="3850106" y="3084766"/>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12</a:t>
            </a:r>
          </a:p>
        </p:txBody>
      </p:sp>
      <p:sp>
        <p:nvSpPr>
          <p:cNvPr id="26" name="CuadroTexto 25"/>
          <p:cNvSpPr txBox="1"/>
          <p:nvPr/>
        </p:nvSpPr>
        <p:spPr>
          <a:xfrm>
            <a:off x="4603809" y="3144937"/>
            <a:ext cx="7315475" cy="420564"/>
          </a:xfrm>
          <a:prstGeom prst="rect">
            <a:avLst/>
          </a:prstGeom>
          <a:noFill/>
        </p:spPr>
        <p:txBody>
          <a:bodyPr wrap="square" rtlCol="0">
            <a:spAutoFit/>
          </a:bodyPr>
          <a:lstStyle/>
          <a:p>
            <a:r>
              <a:rPr lang="es-ES" sz="2133" dirty="0">
                <a:solidFill>
                  <a:srgbClr val="4D4D4D"/>
                </a:solidFill>
                <a:latin typeface="Helvetica"/>
                <a:cs typeface="Helvetica"/>
              </a:rPr>
              <a:t>Tiempo promedio de respuesta por dependencia</a:t>
            </a:r>
          </a:p>
        </p:txBody>
      </p:sp>
      <p:cxnSp>
        <p:nvCxnSpPr>
          <p:cNvPr id="27" name="Conector recto 26"/>
          <p:cNvCxnSpPr/>
          <p:nvPr/>
        </p:nvCxnSpPr>
        <p:spPr>
          <a:xfrm>
            <a:off x="4734548" y="3618380"/>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adroTexto 27"/>
          <p:cNvSpPr txBox="1"/>
          <p:nvPr/>
        </p:nvSpPr>
        <p:spPr>
          <a:xfrm>
            <a:off x="3861841" y="3810087"/>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13</a:t>
            </a:r>
          </a:p>
        </p:txBody>
      </p:sp>
      <p:sp>
        <p:nvSpPr>
          <p:cNvPr id="29" name="CuadroTexto 28"/>
          <p:cNvSpPr txBox="1"/>
          <p:nvPr/>
        </p:nvSpPr>
        <p:spPr>
          <a:xfrm>
            <a:off x="4603809" y="3810088"/>
            <a:ext cx="6529412" cy="748795"/>
          </a:xfrm>
          <a:prstGeom prst="rect">
            <a:avLst/>
          </a:prstGeom>
          <a:noFill/>
        </p:spPr>
        <p:txBody>
          <a:bodyPr wrap="square" rtlCol="0">
            <a:spAutoFit/>
          </a:bodyPr>
          <a:lstStyle/>
          <a:p>
            <a:r>
              <a:rPr lang="es-ES" sz="2133" dirty="0">
                <a:solidFill>
                  <a:srgbClr val="4D4D4D"/>
                </a:solidFill>
                <a:latin typeface="Helvetica"/>
                <a:cs typeface="Helvetica"/>
              </a:rPr>
              <a:t>Percepción de los grupos de valor a  los productos, servicios y trámites</a:t>
            </a:r>
          </a:p>
        </p:txBody>
      </p:sp>
      <p:cxnSp>
        <p:nvCxnSpPr>
          <p:cNvPr id="30" name="Conector recto 29"/>
          <p:cNvCxnSpPr/>
          <p:nvPr/>
        </p:nvCxnSpPr>
        <p:spPr>
          <a:xfrm>
            <a:off x="4734548" y="4589787"/>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CuadroTexto 30"/>
          <p:cNvSpPr txBox="1"/>
          <p:nvPr/>
        </p:nvSpPr>
        <p:spPr>
          <a:xfrm>
            <a:off x="3850105" y="5044602"/>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15</a:t>
            </a:r>
          </a:p>
        </p:txBody>
      </p:sp>
      <p:sp>
        <p:nvSpPr>
          <p:cNvPr id="32" name="CuadroTexto 31"/>
          <p:cNvSpPr txBox="1"/>
          <p:nvPr/>
        </p:nvSpPr>
        <p:spPr>
          <a:xfrm>
            <a:off x="4603808" y="5041389"/>
            <a:ext cx="5486675" cy="420564"/>
          </a:xfrm>
          <a:prstGeom prst="rect">
            <a:avLst/>
          </a:prstGeom>
          <a:noFill/>
        </p:spPr>
        <p:txBody>
          <a:bodyPr wrap="square" rtlCol="0">
            <a:spAutoFit/>
          </a:bodyPr>
          <a:lstStyle/>
          <a:p>
            <a:r>
              <a:rPr lang="es-ES" sz="2133" dirty="0">
                <a:solidFill>
                  <a:srgbClr val="4D4D4D"/>
                </a:solidFill>
                <a:latin typeface="Helvetica"/>
                <a:cs typeface="Helvetica"/>
              </a:rPr>
              <a:t>Conclusiones</a:t>
            </a:r>
          </a:p>
        </p:txBody>
      </p:sp>
      <p:cxnSp>
        <p:nvCxnSpPr>
          <p:cNvPr id="33" name="Conector recto 32"/>
          <p:cNvCxnSpPr/>
          <p:nvPr/>
        </p:nvCxnSpPr>
        <p:spPr>
          <a:xfrm>
            <a:off x="4722250" y="5399508"/>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1003798" y="3315322"/>
            <a:ext cx="2150532" cy="502766"/>
          </a:xfrm>
          <a:prstGeom prst="rect">
            <a:avLst/>
          </a:prstGeom>
          <a:noFill/>
        </p:spPr>
        <p:txBody>
          <a:bodyPr wrap="square" rtlCol="0">
            <a:spAutoFit/>
          </a:bodyPr>
          <a:lstStyle/>
          <a:p>
            <a:r>
              <a:rPr lang="es-ES" sz="2667" b="1" dirty="0">
                <a:solidFill>
                  <a:srgbClr val="4D4D4D"/>
                </a:solidFill>
                <a:latin typeface="Helvetica"/>
                <a:cs typeface="Helvetica"/>
              </a:rPr>
              <a:t>Contenido</a:t>
            </a:r>
          </a:p>
        </p:txBody>
      </p:sp>
      <p:sp>
        <p:nvSpPr>
          <p:cNvPr id="35" name="Rectángulo 34"/>
          <p:cNvSpPr/>
          <p:nvPr/>
        </p:nvSpPr>
        <p:spPr>
          <a:xfrm>
            <a:off x="3303672" y="1701800"/>
            <a:ext cx="194733" cy="3803915"/>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36" name="CuadroTexto 35"/>
          <p:cNvSpPr txBox="1"/>
          <p:nvPr/>
        </p:nvSpPr>
        <p:spPr>
          <a:xfrm>
            <a:off x="3850106" y="5487549"/>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16</a:t>
            </a:r>
          </a:p>
        </p:txBody>
      </p:sp>
      <p:sp>
        <p:nvSpPr>
          <p:cNvPr id="37" name="CuadroTexto 36"/>
          <p:cNvSpPr txBox="1"/>
          <p:nvPr/>
        </p:nvSpPr>
        <p:spPr>
          <a:xfrm>
            <a:off x="4603809" y="5515629"/>
            <a:ext cx="5486675" cy="420564"/>
          </a:xfrm>
          <a:prstGeom prst="rect">
            <a:avLst/>
          </a:prstGeom>
          <a:noFill/>
        </p:spPr>
        <p:txBody>
          <a:bodyPr wrap="square" rtlCol="0">
            <a:spAutoFit/>
          </a:bodyPr>
          <a:lstStyle/>
          <a:p>
            <a:r>
              <a:rPr lang="es-ES" sz="2133" dirty="0">
                <a:solidFill>
                  <a:srgbClr val="4D4D4D"/>
                </a:solidFill>
                <a:latin typeface="Helvetica"/>
                <a:cs typeface="Helvetica"/>
              </a:rPr>
              <a:t>Recomendaciones</a:t>
            </a:r>
          </a:p>
        </p:txBody>
      </p:sp>
      <p:cxnSp>
        <p:nvCxnSpPr>
          <p:cNvPr id="38" name="Conector recto 37"/>
          <p:cNvCxnSpPr/>
          <p:nvPr/>
        </p:nvCxnSpPr>
        <p:spPr>
          <a:xfrm>
            <a:off x="4734548" y="6021163"/>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CuadroTexto 38">
            <a:extLst>
              <a:ext uri="{FF2B5EF4-FFF2-40B4-BE49-F238E27FC236}">
                <a16:creationId xmlns:a16="http://schemas.microsoft.com/office/drawing/2014/main" id="{111EFE9C-D471-4E9B-BB8A-F4D82E0A608B}"/>
              </a:ext>
            </a:extLst>
          </p:cNvPr>
          <p:cNvSpPr txBox="1"/>
          <p:nvPr/>
        </p:nvSpPr>
        <p:spPr>
          <a:xfrm>
            <a:off x="4629811" y="4655436"/>
            <a:ext cx="6732611" cy="420564"/>
          </a:xfrm>
          <a:prstGeom prst="rect">
            <a:avLst/>
          </a:prstGeom>
          <a:noFill/>
        </p:spPr>
        <p:txBody>
          <a:bodyPr wrap="square" rtlCol="0">
            <a:spAutoFit/>
          </a:bodyPr>
          <a:lstStyle/>
          <a:p>
            <a:r>
              <a:rPr lang="es-ES" sz="2133" dirty="0">
                <a:solidFill>
                  <a:srgbClr val="4D4D4D"/>
                </a:solidFill>
                <a:latin typeface="Helvetica"/>
                <a:cs typeface="Helvetica"/>
              </a:rPr>
              <a:t>Consolidado resultados trimestre encuestas</a:t>
            </a:r>
          </a:p>
        </p:txBody>
      </p:sp>
      <p:sp>
        <p:nvSpPr>
          <p:cNvPr id="40" name="CuadroTexto 39">
            <a:extLst>
              <a:ext uri="{FF2B5EF4-FFF2-40B4-BE49-F238E27FC236}">
                <a16:creationId xmlns:a16="http://schemas.microsoft.com/office/drawing/2014/main" id="{F6E862B3-7C7F-4D72-A1F5-598EE030B6D9}"/>
              </a:ext>
            </a:extLst>
          </p:cNvPr>
          <p:cNvSpPr txBox="1"/>
          <p:nvPr/>
        </p:nvSpPr>
        <p:spPr>
          <a:xfrm>
            <a:off x="3824102" y="4648818"/>
            <a:ext cx="657209" cy="502766"/>
          </a:xfrm>
          <a:prstGeom prst="rect">
            <a:avLst/>
          </a:prstGeom>
          <a:noFill/>
        </p:spPr>
        <p:txBody>
          <a:bodyPr wrap="square" rtlCol="0">
            <a:spAutoFit/>
          </a:bodyPr>
          <a:lstStyle/>
          <a:p>
            <a:pPr algn="ctr"/>
            <a:r>
              <a:rPr lang="es-ES" sz="2667" b="1" dirty="0">
                <a:solidFill>
                  <a:srgbClr val="FFCD00"/>
                </a:solidFill>
                <a:latin typeface="Helvetica"/>
                <a:cs typeface="Helvetica"/>
              </a:rPr>
              <a:t>14</a:t>
            </a:r>
          </a:p>
        </p:txBody>
      </p:sp>
      <p:cxnSp>
        <p:nvCxnSpPr>
          <p:cNvPr id="41" name="Conector recto 40">
            <a:extLst>
              <a:ext uri="{FF2B5EF4-FFF2-40B4-BE49-F238E27FC236}">
                <a16:creationId xmlns:a16="http://schemas.microsoft.com/office/drawing/2014/main" id="{FFA04A5C-1850-431F-8E95-2B78007B6A1C}"/>
              </a:ext>
            </a:extLst>
          </p:cNvPr>
          <p:cNvCxnSpPr/>
          <p:nvPr/>
        </p:nvCxnSpPr>
        <p:spPr>
          <a:xfrm>
            <a:off x="4734546" y="5044601"/>
            <a:ext cx="55594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09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Introducción</a:t>
            </a:r>
          </a:p>
        </p:txBody>
      </p:sp>
      <p:sp>
        <p:nvSpPr>
          <p:cNvPr id="3" name="Marcador de contenido 2"/>
          <p:cNvSpPr>
            <a:spLocks noGrp="1"/>
          </p:cNvSpPr>
          <p:nvPr>
            <p:ph sz="half" idx="2"/>
          </p:nvPr>
        </p:nvSpPr>
        <p:spPr/>
        <p:txBody>
          <a:bodyPr/>
          <a:lstStyle/>
          <a:p>
            <a:r>
              <a:rPr lang="es-ES" dirty="0"/>
              <a:t>1</a:t>
            </a:r>
          </a:p>
        </p:txBody>
      </p:sp>
      <p:sp>
        <p:nvSpPr>
          <p:cNvPr id="4" name="object 9"/>
          <p:cNvSpPr txBox="1"/>
          <p:nvPr/>
        </p:nvSpPr>
        <p:spPr>
          <a:xfrm>
            <a:off x="982134" y="1491904"/>
            <a:ext cx="7508724" cy="4414029"/>
          </a:xfrm>
          <a:prstGeom prst="rect">
            <a:avLst/>
          </a:prstGeom>
        </p:spPr>
        <p:txBody>
          <a:bodyPr vert="horz" wrap="square" lIns="0" tIns="53340" rIns="0" bIns="0" rtlCol="0">
            <a:spAutoFit/>
          </a:bodyPr>
          <a:lstStyle/>
          <a:p>
            <a:pPr marR="6773" algn="just">
              <a:spcBef>
                <a:spcPts val="420"/>
              </a:spcBef>
              <a:defRPr/>
            </a:pPr>
            <a:r>
              <a:rPr lang="es-ES" sz="2000" dirty="0">
                <a:solidFill>
                  <a:srgbClr val="4D4D4D"/>
                </a:solidFill>
                <a:latin typeface="Helvetica"/>
                <a:cs typeface="Helvetica"/>
              </a:rPr>
              <a:t>El presente documento corresponde al Informe unificado de Peticiones, Quejas, Reclamos, Sugerencias y Denuncias (PQRSD) recibidas y atendidas por las dependencias del Departamento Administrativo de la Función Pública, así como a la percepción de los trámites y servicios evaluados por los grupos de valor y otros actores de interés, durante el periodo comprendido entre el 1° de abril y el 30 de junio de 2025.</a:t>
            </a:r>
          </a:p>
          <a:p>
            <a:pPr marR="6773" algn="just">
              <a:spcBef>
                <a:spcPts val="420"/>
              </a:spcBef>
              <a:defRPr/>
            </a:pPr>
            <a:r>
              <a:rPr lang="es-ES" sz="2000" dirty="0">
                <a:solidFill>
                  <a:srgbClr val="4D4D4D"/>
                </a:solidFill>
                <a:latin typeface="Helvetica"/>
                <a:cs typeface="Helvetica"/>
              </a:rPr>
              <a:t>El propósito del informe es evaluar la oportunidad de las respuestas y el nivel de percepción de los servicios y trámites ofrecidos por la Función Pública. En caso necesario, se formularán recomendaciones a la Alta Dirección y a los responsables de los procesos, con el fin de promover el mejoramiento continuo de la calidad del servicio prestado a los usuarios por la entidad</a:t>
            </a:r>
            <a:endParaRPr sz="2000" dirty="0">
              <a:solidFill>
                <a:srgbClr val="4D4D4D"/>
              </a:solidFill>
              <a:latin typeface="Helvetica"/>
              <a:cs typeface="Helvetica"/>
            </a:endParaRPr>
          </a:p>
        </p:txBody>
      </p:sp>
      <p:sp>
        <p:nvSpPr>
          <p:cNvPr id="5" name="Rectángulo redondeado 4"/>
          <p:cNvSpPr/>
          <p:nvPr/>
        </p:nvSpPr>
        <p:spPr>
          <a:xfrm>
            <a:off x="8953651" y="1730830"/>
            <a:ext cx="2351315" cy="3222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389" y="2482096"/>
            <a:ext cx="1719638" cy="17196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935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Acceso a la información pública</a:t>
            </a:r>
          </a:p>
        </p:txBody>
      </p:sp>
      <p:sp>
        <p:nvSpPr>
          <p:cNvPr id="3" name="Marcador de contenido 2"/>
          <p:cNvSpPr>
            <a:spLocks noGrp="1"/>
          </p:cNvSpPr>
          <p:nvPr>
            <p:ph sz="half" idx="2"/>
          </p:nvPr>
        </p:nvSpPr>
        <p:spPr/>
        <p:txBody>
          <a:bodyPr/>
          <a:lstStyle/>
          <a:p>
            <a:r>
              <a:rPr lang="es-ES" dirty="0"/>
              <a:t>2</a:t>
            </a:r>
          </a:p>
        </p:txBody>
      </p:sp>
      <p:sp>
        <p:nvSpPr>
          <p:cNvPr id="4" name="object 9"/>
          <p:cNvSpPr txBox="1"/>
          <p:nvPr/>
        </p:nvSpPr>
        <p:spPr>
          <a:xfrm>
            <a:off x="3891643" y="1341398"/>
            <a:ext cx="7055757" cy="4829527"/>
          </a:xfrm>
          <a:prstGeom prst="rect">
            <a:avLst/>
          </a:prstGeom>
        </p:spPr>
        <p:txBody>
          <a:bodyPr vert="horz" wrap="square" lIns="0" tIns="53340" rIns="0" bIns="0" rtlCol="0">
            <a:spAutoFit/>
          </a:bodyPr>
          <a:lstStyle/>
          <a:p>
            <a:pPr marR="6773" algn="just">
              <a:lnSpc>
                <a:spcPct val="90000"/>
              </a:lnSpc>
              <a:spcBef>
                <a:spcPts val="420"/>
              </a:spcBef>
              <a:defRPr/>
            </a:pPr>
            <a:r>
              <a:rPr lang="es-ES" sz="2200" dirty="0">
                <a:solidFill>
                  <a:srgbClr val="4D4D4D"/>
                </a:solidFill>
                <a:latin typeface="Helvetica"/>
                <a:cs typeface="Helvetica"/>
              </a:rPr>
              <a:t>En cumplimiento de la Ley 1712 de 2014, «Por medio de la cual se crea la Ley de Transparencia y del Derecho de Acceso a la Información Pública Nacional y se dictan otras disposiciones», se informa que la información contemplada en dicha ley está disponible en el portal web </a:t>
            </a:r>
            <a:r>
              <a:rPr lang="es-ES" sz="2200" dirty="0">
                <a:solidFill>
                  <a:srgbClr val="4D4D4D"/>
                </a:solidFill>
                <a:latin typeface="Helvetica"/>
                <a:cs typeface="Helvetica"/>
                <a:hlinkClick r:id="rId2"/>
              </a:rPr>
              <a:t>www.funcionpublica.gov.co</a:t>
            </a:r>
            <a:r>
              <a:rPr lang="es-ES" sz="2200" dirty="0">
                <a:solidFill>
                  <a:srgbClr val="4D4D4D"/>
                </a:solidFill>
                <a:latin typeface="Helvetica"/>
                <a:cs typeface="Helvetica"/>
              </a:rPr>
              <a:t> para que los usuarios puedan consultar los temas de su interés.</a:t>
            </a:r>
          </a:p>
          <a:p>
            <a:pPr marR="6773" algn="just">
              <a:lnSpc>
                <a:spcPct val="90000"/>
              </a:lnSpc>
              <a:spcBef>
                <a:spcPts val="420"/>
              </a:spcBef>
              <a:defRPr/>
            </a:pPr>
            <a:endParaRPr lang="es-ES" sz="2200" dirty="0">
              <a:solidFill>
                <a:srgbClr val="4D4D4D"/>
              </a:solidFill>
              <a:latin typeface="Helvetica"/>
              <a:cs typeface="Helvetica"/>
            </a:endParaRPr>
          </a:p>
          <a:p>
            <a:pPr marR="6773" algn="just">
              <a:lnSpc>
                <a:spcPct val="90000"/>
              </a:lnSpc>
              <a:spcBef>
                <a:spcPts val="420"/>
              </a:spcBef>
              <a:defRPr/>
            </a:pPr>
            <a:r>
              <a:rPr lang="es-ES" sz="2200" dirty="0">
                <a:solidFill>
                  <a:srgbClr val="4D4D4D"/>
                </a:solidFill>
                <a:latin typeface="Helvetica"/>
                <a:cs typeface="Helvetica"/>
              </a:rPr>
              <a:t>De acuerdo con los datos consolidados de los diferentes canales de atención, durante el segundo trimestre de 2025 se recibieron </a:t>
            </a:r>
            <a:r>
              <a:rPr lang="es-ES" sz="2200" b="1" dirty="0">
                <a:solidFill>
                  <a:srgbClr val="4D4D4D"/>
                </a:solidFill>
                <a:latin typeface="Helvetica"/>
                <a:cs typeface="Helvetica"/>
              </a:rPr>
              <a:t>64.884</a:t>
            </a:r>
            <a:r>
              <a:rPr lang="es-ES" sz="2200" dirty="0">
                <a:solidFill>
                  <a:srgbClr val="4D4D4D"/>
                </a:solidFill>
                <a:latin typeface="Helvetica"/>
                <a:cs typeface="Helvetica"/>
              </a:rPr>
              <a:t> PQRSD.</a:t>
            </a:r>
          </a:p>
          <a:p>
            <a:pPr marR="6773" algn="just">
              <a:lnSpc>
                <a:spcPct val="90000"/>
              </a:lnSpc>
              <a:spcBef>
                <a:spcPts val="420"/>
              </a:spcBef>
              <a:defRPr/>
            </a:pPr>
            <a:endParaRPr lang="es-ES" sz="2200" dirty="0">
              <a:solidFill>
                <a:srgbClr val="4D4D4D"/>
              </a:solidFill>
              <a:latin typeface="Helvetica"/>
              <a:cs typeface="Helvetica"/>
            </a:endParaRPr>
          </a:p>
          <a:p>
            <a:pPr marR="6773" algn="just">
              <a:lnSpc>
                <a:spcPct val="90000"/>
              </a:lnSpc>
              <a:spcBef>
                <a:spcPts val="420"/>
              </a:spcBef>
              <a:defRPr/>
            </a:pPr>
            <a:r>
              <a:rPr lang="es-ES" sz="2200" dirty="0">
                <a:solidFill>
                  <a:srgbClr val="4D4D4D"/>
                </a:solidFill>
                <a:latin typeface="Helvetica"/>
                <a:cs typeface="Helvetica"/>
              </a:rPr>
              <a:t>Asimismo, se informa que no se negó el acceso a ninguna petición, conforme a lo reportado por las dependencias asignadas.</a:t>
            </a:r>
          </a:p>
        </p:txBody>
      </p:sp>
      <p:sp>
        <p:nvSpPr>
          <p:cNvPr id="5" name="Rectángulo redondeado 4"/>
          <p:cNvSpPr/>
          <p:nvPr/>
        </p:nvSpPr>
        <p:spPr>
          <a:xfrm>
            <a:off x="731603" y="1866901"/>
            <a:ext cx="2351315" cy="322217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03" y="2457695"/>
            <a:ext cx="2040582" cy="20405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222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PQRSD recibidas en el trimestre</a:t>
            </a:r>
            <a:endParaRPr lang="es-ES" dirty="0"/>
          </a:p>
        </p:txBody>
      </p:sp>
      <p:sp>
        <p:nvSpPr>
          <p:cNvPr id="3" name="Marcador de contenido 2"/>
          <p:cNvSpPr>
            <a:spLocks noGrp="1"/>
          </p:cNvSpPr>
          <p:nvPr>
            <p:ph sz="half" idx="2"/>
          </p:nvPr>
        </p:nvSpPr>
        <p:spPr/>
        <p:txBody>
          <a:bodyPr/>
          <a:lstStyle/>
          <a:p>
            <a:r>
              <a:rPr lang="es-ES" dirty="0"/>
              <a:t>3</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085" y="2628264"/>
            <a:ext cx="1818255" cy="1818255"/>
          </a:xfrm>
          <a:prstGeom prst="rect">
            <a:avLst/>
          </a:prstGeom>
          <a:effectLst>
            <a:outerShdw blurRad="50800" dist="38100" dir="2700000" algn="tl" rotWithShape="0">
              <a:prstClr val="black">
                <a:alpha val="40000"/>
              </a:prstClr>
            </a:outerShdw>
          </a:effectLst>
        </p:spPr>
      </p:pic>
      <p:sp>
        <p:nvSpPr>
          <p:cNvPr id="9" name="Rectángulo redondeado 8"/>
          <p:cNvSpPr/>
          <p:nvPr/>
        </p:nvSpPr>
        <p:spPr>
          <a:xfrm>
            <a:off x="2299027" y="1848231"/>
            <a:ext cx="3390900" cy="948267"/>
          </a:xfrm>
          <a:prstGeom prst="roundRect">
            <a:avLst>
              <a:gd name="adj" fmla="val 10864"/>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2717360" y="1934866"/>
            <a:ext cx="1026886" cy="369333"/>
          </a:xfrm>
          <a:prstGeom prst="rect">
            <a:avLst/>
          </a:prstGeom>
          <a:solidFill>
            <a:schemeClr val="accent6">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29,53%</a:t>
            </a:r>
          </a:p>
        </p:txBody>
      </p:sp>
      <p:sp>
        <p:nvSpPr>
          <p:cNvPr id="10" name="CuadroTexto 9"/>
          <p:cNvSpPr txBox="1"/>
          <p:nvPr/>
        </p:nvSpPr>
        <p:spPr>
          <a:xfrm>
            <a:off x="5069611" y="1899030"/>
            <a:ext cx="676788" cy="400110"/>
          </a:xfrm>
          <a:prstGeom prst="rect">
            <a:avLst/>
          </a:prstGeom>
          <a:noFill/>
        </p:spPr>
        <p:txBody>
          <a:bodyPr wrap="none" rtlCol="0">
            <a:spAutoFit/>
          </a:bodyPr>
          <a:lstStyle/>
          <a:p>
            <a:pPr algn="r"/>
            <a:r>
              <a:rPr lang="es-MX" sz="2000" dirty="0"/>
              <a:t>Abril</a:t>
            </a:r>
          </a:p>
        </p:txBody>
      </p:sp>
      <p:sp>
        <p:nvSpPr>
          <p:cNvPr id="11" name="Rectángulo redondeado 10"/>
          <p:cNvSpPr/>
          <p:nvPr/>
        </p:nvSpPr>
        <p:spPr>
          <a:xfrm>
            <a:off x="2338689" y="2966149"/>
            <a:ext cx="3390900" cy="948267"/>
          </a:xfrm>
          <a:prstGeom prst="roundRect">
            <a:avLst>
              <a:gd name="adj" fmla="val 10864"/>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p:cNvSpPr/>
          <p:nvPr/>
        </p:nvSpPr>
        <p:spPr>
          <a:xfrm>
            <a:off x="2717950" y="3052074"/>
            <a:ext cx="1067864" cy="374953"/>
          </a:xfrm>
          <a:prstGeom prst="rect">
            <a:avLst/>
          </a:prstGeom>
          <a:solidFill>
            <a:schemeClr val="accent5">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40,69%</a:t>
            </a:r>
          </a:p>
        </p:txBody>
      </p:sp>
      <p:sp>
        <p:nvSpPr>
          <p:cNvPr id="13" name="CuadroTexto 12"/>
          <p:cNvSpPr txBox="1"/>
          <p:nvPr/>
        </p:nvSpPr>
        <p:spPr>
          <a:xfrm>
            <a:off x="5078587" y="3007648"/>
            <a:ext cx="770019" cy="400110"/>
          </a:xfrm>
          <a:prstGeom prst="rect">
            <a:avLst/>
          </a:prstGeom>
          <a:noFill/>
        </p:spPr>
        <p:txBody>
          <a:bodyPr wrap="none" rtlCol="0">
            <a:spAutoFit/>
          </a:bodyPr>
          <a:lstStyle/>
          <a:p>
            <a:pPr algn="r"/>
            <a:r>
              <a:rPr lang="es-MX" sz="2000" dirty="0"/>
              <a:t>Mayo</a:t>
            </a:r>
          </a:p>
        </p:txBody>
      </p:sp>
      <p:sp>
        <p:nvSpPr>
          <p:cNvPr id="14" name="Rectángulo redondeado 13"/>
          <p:cNvSpPr/>
          <p:nvPr/>
        </p:nvSpPr>
        <p:spPr>
          <a:xfrm>
            <a:off x="2355499" y="4124428"/>
            <a:ext cx="3390900" cy="948267"/>
          </a:xfrm>
          <a:prstGeom prst="roundRect">
            <a:avLst>
              <a:gd name="adj" fmla="val 10864"/>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2699089" y="4241128"/>
            <a:ext cx="1033997" cy="369333"/>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29,78%</a:t>
            </a:r>
          </a:p>
        </p:txBody>
      </p:sp>
      <p:sp>
        <p:nvSpPr>
          <p:cNvPr id="16" name="CuadroTexto 15"/>
          <p:cNvSpPr txBox="1"/>
          <p:nvPr/>
        </p:nvSpPr>
        <p:spPr>
          <a:xfrm>
            <a:off x="5131252" y="4198452"/>
            <a:ext cx="729688" cy="400110"/>
          </a:xfrm>
          <a:prstGeom prst="rect">
            <a:avLst/>
          </a:prstGeom>
          <a:noFill/>
        </p:spPr>
        <p:txBody>
          <a:bodyPr wrap="none" rtlCol="0">
            <a:spAutoFit/>
          </a:bodyPr>
          <a:lstStyle/>
          <a:p>
            <a:pPr algn="r"/>
            <a:r>
              <a:rPr lang="es-MX" sz="2000" dirty="0"/>
              <a:t>Junio</a:t>
            </a:r>
          </a:p>
        </p:txBody>
      </p:sp>
      <p:sp>
        <p:nvSpPr>
          <p:cNvPr id="17" name="Rectángulo redondeado 16"/>
          <p:cNvSpPr/>
          <p:nvPr/>
        </p:nvSpPr>
        <p:spPr>
          <a:xfrm rot="10800000" flipV="1">
            <a:off x="6296103" y="2611925"/>
            <a:ext cx="597915" cy="2483214"/>
          </a:xfrm>
          <a:prstGeom prst="roundRect">
            <a:avLst>
              <a:gd name="adj" fmla="val 10864"/>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a:p>
        </p:txBody>
      </p:sp>
      <p:sp>
        <p:nvSpPr>
          <p:cNvPr id="22" name="Rectángulo 21"/>
          <p:cNvSpPr/>
          <p:nvPr/>
        </p:nvSpPr>
        <p:spPr>
          <a:xfrm>
            <a:off x="6165909" y="5095141"/>
            <a:ext cx="4112429" cy="307777"/>
          </a:xfrm>
          <a:prstGeom prst="rect">
            <a:avLst/>
          </a:prstGeom>
        </p:spPr>
        <p:txBody>
          <a:bodyPr wrap="square">
            <a:spAutoFit/>
          </a:bodyPr>
          <a:lstStyle/>
          <a:p>
            <a:r>
              <a:rPr lang="es-CO" sz="1400" b="1" dirty="0"/>
              <a:t>Peticiones   Quejas     Reclamos    Spam       Denuncias</a:t>
            </a:r>
          </a:p>
        </p:txBody>
      </p:sp>
      <p:sp>
        <p:nvSpPr>
          <p:cNvPr id="27" name="Rectángulo redondeado 26"/>
          <p:cNvSpPr/>
          <p:nvPr/>
        </p:nvSpPr>
        <p:spPr>
          <a:xfrm>
            <a:off x="6278295" y="1778813"/>
            <a:ext cx="4710577" cy="375865"/>
          </a:xfrm>
          <a:prstGeom prst="roundRect">
            <a:avLst>
              <a:gd name="adj" fmla="val 10864"/>
            </a:avLst>
          </a:prstGeom>
          <a:solidFill>
            <a:srgbClr val="61953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64.884</a:t>
            </a:r>
          </a:p>
        </p:txBody>
      </p:sp>
      <p:sp>
        <p:nvSpPr>
          <p:cNvPr id="28" name="Rectángulo 27"/>
          <p:cNvSpPr/>
          <p:nvPr/>
        </p:nvSpPr>
        <p:spPr>
          <a:xfrm>
            <a:off x="7474549" y="1329227"/>
            <a:ext cx="3284362" cy="461665"/>
          </a:xfrm>
          <a:prstGeom prst="rect">
            <a:avLst/>
          </a:prstGeom>
        </p:spPr>
        <p:txBody>
          <a:bodyPr wrap="none">
            <a:spAutoFit/>
          </a:bodyPr>
          <a:lstStyle/>
          <a:p>
            <a:pPr algn="r"/>
            <a:r>
              <a:rPr lang="es-CO" b="1" dirty="0"/>
              <a:t>Recibidas en el trimestre </a:t>
            </a:r>
            <a:r>
              <a:rPr lang="es-CO" sz="2400" b="1" dirty="0"/>
              <a:t>100%</a:t>
            </a:r>
            <a:endParaRPr lang="es-CO" b="1" dirty="0"/>
          </a:p>
        </p:txBody>
      </p:sp>
      <p:sp>
        <p:nvSpPr>
          <p:cNvPr id="47" name="Rectángulo redondeado 46"/>
          <p:cNvSpPr/>
          <p:nvPr/>
        </p:nvSpPr>
        <p:spPr>
          <a:xfrm flipV="1">
            <a:off x="7085618" y="4916378"/>
            <a:ext cx="597915" cy="135148"/>
          </a:xfrm>
          <a:prstGeom prst="roundRect">
            <a:avLst>
              <a:gd name="adj" fmla="val 10864"/>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Rectángulo redondeado 48"/>
          <p:cNvSpPr/>
          <p:nvPr/>
        </p:nvSpPr>
        <p:spPr>
          <a:xfrm flipV="1">
            <a:off x="8679960" y="4598561"/>
            <a:ext cx="597915" cy="497483"/>
          </a:xfrm>
          <a:prstGeom prst="roundRect">
            <a:avLst>
              <a:gd name="adj" fmla="val 10864"/>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ángulo redondeado 50"/>
          <p:cNvSpPr/>
          <p:nvPr/>
        </p:nvSpPr>
        <p:spPr>
          <a:xfrm flipV="1">
            <a:off x="9494795" y="4804287"/>
            <a:ext cx="597915" cy="290852"/>
          </a:xfrm>
          <a:prstGeom prst="roundRect">
            <a:avLst>
              <a:gd name="adj" fmla="val 10864"/>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Rectángulo redondeado 52"/>
          <p:cNvSpPr/>
          <p:nvPr/>
        </p:nvSpPr>
        <p:spPr>
          <a:xfrm flipV="1">
            <a:off x="10294113" y="4241128"/>
            <a:ext cx="628310" cy="859108"/>
          </a:xfrm>
          <a:prstGeom prst="roundRect">
            <a:avLst>
              <a:gd name="adj" fmla="val 10864"/>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Rectángulo 53"/>
          <p:cNvSpPr/>
          <p:nvPr/>
        </p:nvSpPr>
        <p:spPr>
          <a:xfrm rot="5400000">
            <a:off x="5961353" y="3534161"/>
            <a:ext cx="1333506" cy="369332"/>
          </a:xfrm>
          <a:prstGeom prst="rect">
            <a:avLst/>
          </a:prstGeom>
        </p:spPr>
        <p:txBody>
          <a:bodyPr wrap="square">
            <a:spAutoFit/>
          </a:bodyPr>
          <a:lstStyle/>
          <a:p>
            <a:pPr algn="ctr"/>
            <a:r>
              <a:rPr lang="es-CO" b="1" dirty="0"/>
              <a:t>64,283</a:t>
            </a:r>
            <a:r>
              <a:rPr lang="es-CO" dirty="0"/>
              <a:t> </a:t>
            </a:r>
          </a:p>
        </p:txBody>
      </p:sp>
      <p:sp>
        <p:nvSpPr>
          <p:cNvPr id="55" name="Rectángulo 54"/>
          <p:cNvSpPr/>
          <p:nvPr/>
        </p:nvSpPr>
        <p:spPr>
          <a:xfrm rot="5400000">
            <a:off x="8020912" y="4749720"/>
            <a:ext cx="260192" cy="369332"/>
          </a:xfrm>
          <a:prstGeom prst="rect">
            <a:avLst/>
          </a:prstGeom>
        </p:spPr>
        <p:txBody>
          <a:bodyPr wrap="square">
            <a:spAutoFit/>
          </a:bodyPr>
          <a:lstStyle/>
          <a:p>
            <a:pPr algn="r"/>
            <a:r>
              <a:rPr lang="es-CO" b="1" dirty="0"/>
              <a:t>0</a:t>
            </a:r>
            <a:endParaRPr lang="es-CO" dirty="0"/>
          </a:p>
        </p:txBody>
      </p:sp>
      <p:sp>
        <p:nvSpPr>
          <p:cNvPr id="56" name="Rectángulo 55"/>
          <p:cNvSpPr/>
          <p:nvPr/>
        </p:nvSpPr>
        <p:spPr>
          <a:xfrm rot="5400000">
            <a:off x="8826748" y="4640379"/>
            <a:ext cx="452965" cy="369332"/>
          </a:xfrm>
          <a:prstGeom prst="rect">
            <a:avLst/>
          </a:prstGeom>
        </p:spPr>
        <p:txBody>
          <a:bodyPr wrap="square">
            <a:spAutoFit/>
          </a:bodyPr>
          <a:lstStyle/>
          <a:p>
            <a:pPr algn="r"/>
            <a:r>
              <a:rPr lang="es-CO" b="1" dirty="0"/>
              <a:t>77</a:t>
            </a:r>
            <a:endParaRPr lang="es-CO" dirty="0"/>
          </a:p>
        </p:txBody>
      </p:sp>
      <p:sp>
        <p:nvSpPr>
          <p:cNvPr id="57" name="Rectángulo 56"/>
          <p:cNvSpPr/>
          <p:nvPr/>
        </p:nvSpPr>
        <p:spPr>
          <a:xfrm rot="5400000">
            <a:off x="9770799" y="4708282"/>
            <a:ext cx="317156" cy="369332"/>
          </a:xfrm>
          <a:prstGeom prst="rect">
            <a:avLst/>
          </a:prstGeom>
        </p:spPr>
        <p:txBody>
          <a:bodyPr wrap="square">
            <a:spAutoFit/>
          </a:bodyPr>
          <a:lstStyle/>
          <a:p>
            <a:pPr algn="r"/>
            <a:r>
              <a:rPr lang="es-ES" b="1" dirty="0"/>
              <a:t>9</a:t>
            </a:r>
            <a:endParaRPr lang="es-CO" b="1" dirty="0"/>
          </a:p>
        </p:txBody>
      </p:sp>
      <p:sp>
        <p:nvSpPr>
          <p:cNvPr id="58" name="Rectángulo 57"/>
          <p:cNvSpPr/>
          <p:nvPr/>
        </p:nvSpPr>
        <p:spPr>
          <a:xfrm rot="5400000">
            <a:off x="10239645" y="4241214"/>
            <a:ext cx="1061522" cy="646331"/>
          </a:xfrm>
          <a:prstGeom prst="rect">
            <a:avLst/>
          </a:prstGeom>
        </p:spPr>
        <p:txBody>
          <a:bodyPr wrap="square">
            <a:spAutoFit/>
          </a:bodyPr>
          <a:lstStyle/>
          <a:p>
            <a:pPr algn="ctr"/>
            <a:endParaRPr lang="es-CO" b="1" dirty="0"/>
          </a:p>
          <a:p>
            <a:pPr algn="ctr"/>
            <a:r>
              <a:rPr lang="es-CO" b="1" dirty="0"/>
              <a:t>  514</a:t>
            </a:r>
            <a:r>
              <a:rPr lang="es-CO" dirty="0"/>
              <a:t> </a:t>
            </a:r>
          </a:p>
        </p:txBody>
      </p:sp>
      <p:cxnSp>
        <p:nvCxnSpPr>
          <p:cNvPr id="60" name="Conector recto 59"/>
          <p:cNvCxnSpPr/>
          <p:nvPr/>
        </p:nvCxnSpPr>
        <p:spPr>
          <a:xfrm>
            <a:off x="6989985" y="2297608"/>
            <a:ext cx="0" cy="3059693"/>
          </a:xfrm>
          <a:prstGeom prst="line">
            <a:avLst/>
          </a:prstGeom>
        </p:spPr>
        <p:style>
          <a:lnRef idx="3">
            <a:schemeClr val="dk1"/>
          </a:lnRef>
          <a:fillRef idx="0">
            <a:schemeClr val="dk1"/>
          </a:fillRef>
          <a:effectRef idx="2">
            <a:schemeClr val="dk1"/>
          </a:effectRef>
          <a:fontRef idx="minor">
            <a:schemeClr val="tx1"/>
          </a:fontRef>
        </p:style>
      </p:cxnSp>
      <p:cxnSp>
        <p:nvCxnSpPr>
          <p:cNvPr id="63" name="Conector recto 62"/>
          <p:cNvCxnSpPr/>
          <p:nvPr/>
        </p:nvCxnSpPr>
        <p:spPr>
          <a:xfrm>
            <a:off x="7776944" y="2296483"/>
            <a:ext cx="0" cy="3060818"/>
          </a:xfrm>
          <a:prstGeom prst="line">
            <a:avLst/>
          </a:prstGeom>
        </p:spPr>
        <p:style>
          <a:lnRef idx="3">
            <a:schemeClr val="dk1"/>
          </a:lnRef>
          <a:fillRef idx="0">
            <a:schemeClr val="dk1"/>
          </a:fillRef>
          <a:effectRef idx="2">
            <a:schemeClr val="dk1"/>
          </a:effectRef>
          <a:fontRef idx="minor">
            <a:schemeClr val="tx1"/>
          </a:fontRef>
        </p:style>
      </p:cxnSp>
      <p:cxnSp>
        <p:nvCxnSpPr>
          <p:cNvPr id="64" name="Conector recto 63"/>
          <p:cNvCxnSpPr/>
          <p:nvPr/>
        </p:nvCxnSpPr>
        <p:spPr>
          <a:xfrm>
            <a:off x="8618822" y="2296482"/>
            <a:ext cx="0" cy="3060819"/>
          </a:xfrm>
          <a:prstGeom prst="line">
            <a:avLst/>
          </a:prstGeom>
        </p:spPr>
        <p:style>
          <a:lnRef idx="3">
            <a:schemeClr val="dk1"/>
          </a:lnRef>
          <a:fillRef idx="0">
            <a:schemeClr val="dk1"/>
          </a:fillRef>
          <a:effectRef idx="2">
            <a:schemeClr val="dk1"/>
          </a:effectRef>
          <a:fontRef idx="minor">
            <a:schemeClr val="tx1"/>
          </a:fontRef>
        </p:style>
      </p:cxnSp>
      <p:cxnSp>
        <p:nvCxnSpPr>
          <p:cNvPr id="65" name="Conector recto 64"/>
          <p:cNvCxnSpPr/>
          <p:nvPr/>
        </p:nvCxnSpPr>
        <p:spPr>
          <a:xfrm>
            <a:off x="9358629" y="2292467"/>
            <a:ext cx="0" cy="3060818"/>
          </a:xfrm>
          <a:prstGeom prst="line">
            <a:avLst/>
          </a:prstGeom>
        </p:spPr>
        <p:style>
          <a:lnRef idx="3">
            <a:schemeClr val="dk1"/>
          </a:lnRef>
          <a:fillRef idx="0">
            <a:schemeClr val="dk1"/>
          </a:fillRef>
          <a:effectRef idx="2">
            <a:schemeClr val="dk1"/>
          </a:effectRef>
          <a:fontRef idx="minor">
            <a:schemeClr val="tx1"/>
          </a:fontRef>
        </p:style>
      </p:cxnSp>
      <p:sp>
        <p:nvSpPr>
          <p:cNvPr id="66" name="Rectángulo 65"/>
          <p:cNvSpPr/>
          <p:nvPr/>
        </p:nvSpPr>
        <p:spPr>
          <a:xfrm>
            <a:off x="2717360" y="2326349"/>
            <a:ext cx="3245951" cy="523220"/>
          </a:xfrm>
          <a:prstGeom prst="rect">
            <a:avLst/>
          </a:prstGeom>
        </p:spPr>
        <p:txBody>
          <a:bodyPr wrap="square">
            <a:spAutoFit/>
          </a:bodyPr>
          <a:lstStyle/>
          <a:p>
            <a:pPr algn="ctr"/>
            <a:r>
              <a:rPr lang="es-MX" sz="2800" b="1" dirty="0"/>
              <a:t>19.158</a:t>
            </a:r>
            <a:endParaRPr lang="es-CO" sz="2800" b="1" dirty="0"/>
          </a:p>
        </p:txBody>
      </p:sp>
      <p:sp>
        <p:nvSpPr>
          <p:cNvPr id="67" name="Rectángulo 66"/>
          <p:cNvSpPr/>
          <p:nvPr/>
        </p:nvSpPr>
        <p:spPr>
          <a:xfrm>
            <a:off x="2717360" y="3428999"/>
            <a:ext cx="3245951" cy="523220"/>
          </a:xfrm>
          <a:prstGeom prst="rect">
            <a:avLst/>
          </a:prstGeom>
        </p:spPr>
        <p:txBody>
          <a:bodyPr wrap="square">
            <a:spAutoFit/>
          </a:bodyPr>
          <a:lstStyle/>
          <a:p>
            <a:pPr algn="ctr"/>
            <a:r>
              <a:rPr lang="es-MX" sz="2800" b="1" dirty="0"/>
              <a:t>26.403</a:t>
            </a:r>
            <a:endParaRPr lang="es-CO" sz="2800" b="1" dirty="0"/>
          </a:p>
        </p:txBody>
      </p:sp>
      <p:sp>
        <p:nvSpPr>
          <p:cNvPr id="68" name="Rectángulo 67"/>
          <p:cNvSpPr/>
          <p:nvPr/>
        </p:nvSpPr>
        <p:spPr>
          <a:xfrm>
            <a:off x="2814950" y="4604230"/>
            <a:ext cx="3131890" cy="523220"/>
          </a:xfrm>
          <a:prstGeom prst="rect">
            <a:avLst/>
          </a:prstGeom>
        </p:spPr>
        <p:txBody>
          <a:bodyPr wrap="square">
            <a:spAutoFit/>
          </a:bodyPr>
          <a:lstStyle/>
          <a:p>
            <a:pPr algn="ctr"/>
            <a:r>
              <a:rPr lang="es-MX" sz="2800" b="1" dirty="0"/>
              <a:t>19.323</a:t>
            </a:r>
            <a:endParaRPr lang="es-CO" sz="2800" b="1" dirty="0"/>
          </a:p>
        </p:txBody>
      </p:sp>
      <p:sp>
        <p:nvSpPr>
          <p:cNvPr id="69" name="Rectángulo 68"/>
          <p:cNvSpPr/>
          <p:nvPr/>
        </p:nvSpPr>
        <p:spPr>
          <a:xfrm>
            <a:off x="6165910" y="2211937"/>
            <a:ext cx="5080356" cy="369332"/>
          </a:xfrm>
          <a:prstGeom prst="rect">
            <a:avLst/>
          </a:prstGeom>
        </p:spPr>
        <p:txBody>
          <a:bodyPr wrap="square">
            <a:spAutoFit/>
          </a:bodyPr>
          <a:lstStyle/>
          <a:p>
            <a:r>
              <a:rPr lang="es-ES" sz="1600" b="1" dirty="0">
                <a:latin typeface="Arial Narrow" panose="020B0606020202030204" pitchFamily="34" charset="0"/>
                <a:cs typeface="Carlito"/>
              </a:rPr>
              <a:t>99,074</a:t>
            </a:r>
            <a:r>
              <a:rPr lang="es-ES" b="1" dirty="0">
                <a:latin typeface="Arial Narrow" panose="020B0606020202030204" pitchFamily="34" charset="0"/>
                <a:cs typeface="Carlito"/>
              </a:rPr>
              <a:t>%   0,002%       0%       0,119%   0,014%    0,792%             </a:t>
            </a:r>
            <a:endParaRPr lang="es-CO" b="1" dirty="0"/>
          </a:p>
        </p:txBody>
      </p:sp>
      <p:cxnSp>
        <p:nvCxnSpPr>
          <p:cNvPr id="36" name="Conector recto 35"/>
          <p:cNvCxnSpPr/>
          <p:nvPr/>
        </p:nvCxnSpPr>
        <p:spPr>
          <a:xfrm>
            <a:off x="10228875" y="2292467"/>
            <a:ext cx="0" cy="3060818"/>
          </a:xfrm>
          <a:prstGeom prst="line">
            <a:avLst/>
          </a:prstGeom>
        </p:spPr>
        <p:style>
          <a:lnRef idx="3">
            <a:schemeClr val="dk1"/>
          </a:lnRef>
          <a:fillRef idx="0">
            <a:schemeClr val="dk1"/>
          </a:fillRef>
          <a:effectRef idx="2">
            <a:schemeClr val="dk1"/>
          </a:effectRef>
          <a:fontRef idx="minor">
            <a:schemeClr val="tx1"/>
          </a:fontRef>
        </p:style>
      </p:cxnSp>
      <p:sp>
        <p:nvSpPr>
          <p:cNvPr id="39" name="Rectángulo 38"/>
          <p:cNvSpPr/>
          <p:nvPr/>
        </p:nvSpPr>
        <p:spPr>
          <a:xfrm>
            <a:off x="10228876" y="5064482"/>
            <a:ext cx="919708" cy="523220"/>
          </a:xfrm>
          <a:prstGeom prst="rect">
            <a:avLst/>
          </a:prstGeom>
        </p:spPr>
        <p:txBody>
          <a:bodyPr wrap="square">
            <a:spAutoFit/>
          </a:bodyPr>
          <a:lstStyle/>
          <a:p>
            <a:r>
              <a:rPr lang="es-ES" sz="1400" b="1" dirty="0"/>
              <a:t>Acciones Judiciales</a:t>
            </a:r>
            <a:endParaRPr lang="es-CO" sz="1400" b="1" dirty="0"/>
          </a:p>
        </p:txBody>
      </p:sp>
      <p:sp>
        <p:nvSpPr>
          <p:cNvPr id="42" name="Rectángulo 41"/>
          <p:cNvSpPr/>
          <p:nvPr/>
        </p:nvSpPr>
        <p:spPr>
          <a:xfrm rot="5400000">
            <a:off x="7101593" y="4405203"/>
            <a:ext cx="428837" cy="369332"/>
          </a:xfrm>
          <a:prstGeom prst="rect">
            <a:avLst/>
          </a:prstGeom>
        </p:spPr>
        <p:txBody>
          <a:bodyPr wrap="square">
            <a:spAutoFit/>
          </a:bodyPr>
          <a:lstStyle/>
          <a:p>
            <a:pPr algn="r"/>
            <a:r>
              <a:rPr lang="es-CO" b="1" dirty="0"/>
              <a:t>1 </a:t>
            </a:r>
          </a:p>
        </p:txBody>
      </p:sp>
    </p:spTree>
    <p:extLst>
      <p:ext uri="{BB962C8B-B14F-4D97-AF65-F5344CB8AC3E}">
        <p14:creationId xmlns:p14="http://schemas.microsoft.com/office/powerpoint/2010/main" val="108492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redondeado 24"/>
          <p:cNvSpPr/>
          <p:nvPr/>
        </p:nvSpPr>
        <p:spPr>
          <a:xfrm>
            <a:off x="780345" y="3599735"/>
            <a:ext cx="4136211" cy="2976643"/>
          </a:xfrm>
          <a:prstGeom prst="roundRect">
            <a:avLst>
              <a:gd name="adj" fmla="val 553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2330642" y="182354"/>
            <a:ext cx="7933267" cy="491093"/>
          </a:xfrm>
        </p:spPr>
        <p:txBody>
          <a:bodyPr/>
          <a:lstStyle/>
          <a:p>
            <a:r>
              <a:rPr lang="es-ES" sz="2133" dirty="0"/>
              <a:t>Comparación de PQRSD </a:t>
            </a:r>
            <a:r>
              <a:rPr lang="es-ES" dirty="0"/>
              <a:t>recibidas</a:t>
            </a:r>
            <a:r>
              <a:rPr lang="es-ES" sz="2133" dirty="0"/>
              <a:t> en  periodos anteriores</a:t>
            </a:r>
          </a:p>
        </p:txBody>
      </p:sp>
      <p:sp>
        <p:nvSpPr>
          <p:cNvPr id="3" name="Marcador de contenido 2"/>
          <p:cNvSpPr>
            <a:spLocks noGrp="1"/>
          </p:cNvSpPr>
          <p:nvPr>
            <p:ph sz="half" idx="2"/>
          </p:nvPr>
        </p:nvSpPr>
        <p:spPr/>
        <p:txBody>
          <a:bodyPr/>
          <a:lstStyle/>
          <a:p>
            <a:r>
              <a:rPr lang="es-ES" dirty="0"/>
              <a:t>4</a:t>
            </a:r>
          </a:p>
        </p:txBody>
      </p:sp>
      <p:sp>
        <p:nvSpPr>
          <p:cNvPr id="138" name="object 14"/>
          <p:cNvSpPr/>
          <p:nvPr/>
        </p:nvSpPr>
        <p:spPr>
          <a:xfrm>
            <a:off x="109224" y="1463537"/>
            <a:ext cx="1513005" cy="1513076"/>
          </a:xfrm>
          <a:prstGeom prst="rect">
            <a:avLst/>
          </a:prstGeom>
          <a:blipFill>
            <a:blip r:embed="rId3" cstate="print"/>
            <a:stretch>
              <a:fillRect/>
            </a:stretch>
          </a:blipFill>
        </p:spPr>
        <p:txBody>
          <a:bodyPr wrap="square" lIns="0" tIns="0" rIns="0" bIns="0" rtlCol="0"/>
          <a:lstStyle/>
          <a:p>
            <a:pPr defTabSz="1219170">
              <a:defRPr/>
            </a:pPr>
            <a:endParaRPr sz="2400">
              <a:solidFill>
                <a:prstClr val="black"/>
              </a:solidFill>
              <a:latin typeface="Arial Narrow" panose="020B0606020202030204" pitchFamily="34" charset="0"/>
            </a:endParaRPr>
          </a:p>
        </p:txBody>
      </p:sp>
      <p:sp>
        <p:nvSpPr>
          <p:cNvPr id="141" name="object 17"/>
          <p:cNvSpPr txBox="1"/>
          <p:nvPr/>
        </p:nvSpPr>
        <p:spPr>
          <a:xfrm>
            <a:off x="1668841" y="1517831"/>
            <a:ext cx="2436977" cy="1402093"/>
          </a:xfrm>
          <a:prstGeom prst="rect">
            <a:avLst/>
          </a:prstGeom>
        </p:spPr>
        <p:txBody>
          <a:bodyPr vert="horz" wrap="square" lIns="0" tIns="16933" rIns="0" bIns="0" rtlCol="0">
            <a:spAutoFit/>
          </a:bodyPr>
          <a:lstStyle/>
          <a:p>
            <a:pPr marL="16933" marR="6773" algn="ctr" defTabSz="1219170">
              <a:spcBef>
                <a:spcPts val="133"/>
              </a:spcBef>
              <a:defRPr/>
            </a:pPr>
            <a:r>
              <a:rPr lang="es-ES" sz="1500" spc="-7" dirty="0">
                <a:solidFill>
                  <a:prstClr val="black"/>
                </a:solidFill>
                <a:latin typeface="Helvetica" pitchFamily="2" charset="0"/>
                <a:cs typeface="Carlito"/>
              </a:rPr>
              <a:t>En el segundo trimestre de 2025, se registró una disminución del 16.97% en el número de peticiones en comparación con el mismo período del 2024.</a:t>
            </a:r>
            <a:endParaRPr sz="1500" dirty="0">
              <a:solidFill>
                <a:prstClr val="black"/>
              </a:solidFill>
              <a:latin typeface="Helvetica" pitchFamily="2" charset="0"/>
              <a:cs typeface="Carlito"/>
            </a:endParaRPr>
          </a:p>
        </p:txBody>
      </p:sp>
      <p:sp>
        <p:nvSpPr>
          <p:cNvPr id="144" name="object 24"/>
          <p:cNvSpPr txBox="1"/>
          <p:nvPr/>
        </p:nvSpPr>
        <p:spPr>
          <a:xfrm>
            <a:off x="5948707" y="1919609"/>
            <a:ext cx="3131828" cy="1374735"/>
          </a:xfrm>
          <a:prstGeom prst="rect">
            <a:avLst/>
          </a:prstGeom>
        </p:spPr>
        <p:txBody>
          <a:bodyPr vert="horz" wrap="square" lIns="0" tIns="17780" rIns="0" bIns="0" rtlCol="0">
            <a:spAutoFit/>
          </a:bodyPr>
          <a:lstStyle/>
          <a:p>
            <a:pPr marL="16086" defTabSz="1219170">
              <a:spcBef>
                <a:spcPts val="140"/>
              </a:spcBef>
              <a:tabLst>
                <a:tab pos="247220" algn="l"/>
              </a:tabLst>
              <a:defRPr/>
            </a:pPr>
            <a:r>
              <a:rPr lang="es-MX" sz="1200" b="1" spc="-7" dirty="0">
                <a:solidFill>
                  <a:prstClr val="black"/>
                </a:solidFill>
                <a:latin typeface="Helvetica" pitchFamily="2" charset="0"/>
                <a:cs typeface="Carlito"/>
              </a:rPr>
              <a:t>Temas</a:t>
            </a:r>
            <a:endParaRPr lang="es-CO" sz="1200" b="1" spc="-7" dirty="0">
              <a:solidFill>
                <a:prstClr val="black"/>
              </a:solidFill>
              <a:latin typeface="Helvetica" pitchFamily="2" charset="0"/>
              <a:cs typeface="Carlito"/>
            </a:endParaRPr>
          </a:p>
          <a:p>
            <a:pPr marL="246374" indent="-230288" defTabSz="1219170">
              <a:spcBef>
                <a:spcPts val="140"/>
              </a:spcBef>
              <a:buFont typeface="Arial"/>
              <a:buChar char="•"/>
              <a:tabLst>
                <a:tab pos="247220" algn="l"/>
              </a:tabLst>
              <a:defRPr/>
            </a:pPr>
            <a:r>
              <a:rPr lang="es-CO" sz="1200" spc="-7" dirty="0">
                <a:solidFill>
                  <a:prstClr val="black"/>
                </a:solidFill>
                <a:latin typeface="Helvetica" pitchFamily="2" charset="0"/>
                <a:cs typeface="Carlito"/>
              </a:rPr>
              <a:t>Diligenciamiento hoja de vida</a:t>
            </a:r>
          </a:p>
          <a:p>
            <a:pPr marL="246374" indent="-230288" defTabSz="1219170">
              <a:spcBef>
                <a:spcPts val="140"/>
              </a:spcBef>
              <a:buFont typeface="Arial"/>
              <a:buChar char="•"/>
              <a:tabLst>
                <a:tab pos="247220" algn="l"/>
              </a:tabLst>
              <a:defRPr/>
            </a:pPr>
            <a:r>
              <a:rPr lang="es-CO" sz="1200" spc="-7" dirty="0">
                <a:solidFill>
                  <a:prstClr val="black"/>
                </a:solidFill>
                <a:latin typeface="Helvetica" pitchFamily="2" charset="0"/>
                <a:cs typeface="Carlito"/>
              </a:rPr>
              <a:t>Solicitud de usuario y recuperación de contraseña</a:t>
            </a:r>
          </a:p>
          <a:p>
            <a:pPr marL="246374" indent="-230288" defTabSz="1219170">
              <a:spcBef>
                <a:spcPts val="140"/>
              </a:spcBef>
              <a:buFont typeface="Arial"/>
              <a:buChar char="•"/>
              <a:tabLst>
                <a:tab pos="247220" algn="l"/>
              </a:tabLst>
              <a:defRPr/>
            </a:pPr>
            <a:r>
              <a:rPr lang="es-CO" sz="1200" spc="-7" dirty="0">
                <a:solidFill>
                  <a:prstClr val="black"/>
                </a:solidFill>
                <a:latin typeface="Helvetica" pitchFamily="2" charset="0"/>
                <a:cs typeface="Carlito"/>
              </a:rPr>
              <a:t>Declaración de bienes y rentas Ley 2013</a:t>
            </a:r>
          </a:p>
          <a:p>
            <a:pPr marL="246374" indent="-230288" defTabSz="1219170">
              <a:spcBef>
                <a:spcPts val="140"/>
              </a:spcBef>
              <a:buFont typeface="Arial"/>
              <a:buChar char="•"/>
              <a:tabLst>
                <a:tab pos="247220" algn="l"/>
              </a:tabLst>
              <a:defRPr/>
            </a:pPr>
            <a:r>
              <a:rPr lang="es-CO" sz="1200" spc="-7" dirty="0">
                <a:solidFill>
                  <a:prstClr val="black"/>
                </a:solidFill>
                <a:latin typeface="Helvetica" pitchFamily="2" charset="0"/>
                <a:cs typeface="Carlito"/>
              </a:rPr>
              <a:t>Declaración bienes y rentas SIGEP para</a:t>
            </a:r>
          </a:p>
          <a:p>
            <a:pPr marL="246374" indent="-230288" defTabSz="1219170">
              <a:spcBef>
                <a:spcPts val="140"/>
              </a:spcBef>
              <a:buFont typeface="Arial"/>
              <a:buChar char="•"/>
              <a:tabLst>
                <a:tab pos="247220" algn="l"/>
              </a:tabLst>
              <a:defRPr/>
            </a:pPr>
            <a:r>
              <a:rPr lang="es-CO" sz="1200" spc="-7" dirty="0">
                <a:solidFill>
                  <a:prstClr val="black"/>
                </a:solidFill>
                <a:latin typeface="Helvetica" pitchFamily="2" charset="0"/>
                <a:cs typeface="Carlito"/>
              </a:rPr>
              <a:t>funcionarios públicos</a:t>
            </a:r>
            <a:endParaRPr lang="es-ES" sz="1200" dirty="0">
              <a:solidFill>
                <a:prstClr val="black"/>
              </a:solidFill>
              <a:latin typeface="Helvetica" pitchFamily="2" charset="0"/>
              <a:cs typeface="Carlito"/>
            </a:endParaRPr>
          </a:p>
        </p:txBody>
      </p:sp>
      <p:sp>
        <p:nvSpPr>
          <p:cNvPr id="145" name="object 25"/>
          <p:cNvSpPr txBox="1"/>
          <p:nvPr/>
        </p:nvSpPr>
        <p:spPr>
          <a:xfrm>
            <a:off x="9407424" y="1919609"/>
            <a:ext cx="1540569" cy="1381597"/>
          </a:xfrm>
          <a:prstGeom prst="rect">
            <a:avLst/>
          </a:prstGeom>
        </p:spPr>
        <p:txBody>
          <a:bodyPr vert="horz" wrap="square" lIns="0" tIns="17780" rIns="0" bIns="0" rtlCol="0">
            <a:spAutoFit/>
          </a:bodyPr>
          <a:lstStyle/>
          <a:p>
            <a:pPr marL="16933" defTabSz="1219170">
              <a:lnSpc>
                <a:spcPct val="150000"/>
              </a:lnSpc>
              <a:spcBef>
                <a:spcPts val="140"/>
              </a:spcBef>
              <a:defRPr/>
            </a:pPr>
            <a:r>
              <a:rPr lang="es-ES" sz="1200" b="1" dirty="0">
                <a:solidFill>
                  <a:prstClr val="black"/>
                </a:solidFill>
                <a:latin typeface="Helvetica" pitchFamily="2" charset="0"/>
                <a:cs typeface="Carlito"/>
              </a:rPr>
              <a:t>Temas de orientación:</a:t>
            </a:r>
          </a:p>
          <a:p>
            <a:pPr marL="245527" indent="-228594" defTabSz="1219170">
              <a:lnSpc>
                <a:spcPct val="150000"/>
              </a:lnSpc>
              <a:spcBef>
                <a:spcPts val="140"/>
              </a:spcBef>
              <a:buFont typeface="Wingdings" panose="05000000000000000000" pitchFamily="2" charset="2"/>
              <a:buChar char="§"/>
              <a:defRPr/>
            </a:pPr>
            <a:r>
              <a:rPr lang="es-ES" sz="1200" dirty="0">
                <a:solidFill>
                  <a:prstClr val="black"/>
                </a:solidFill>
                <a:latin typeface="Helvetica" pitchFamily="2" charset="0"/>
                <a:cs typeface="Carlito"/>
              </a:rPr>
              <a:t>Traslado por competencia a otras entidades</a:t>
            </a:r>
            <a:endParaRPr sz="1200" dirty="0">
              <a:solidFill>
                <a:prstClr val="black"/>
              </a:solidFill>
              <a:latin typeface="Helvetica" pitchFamily="2" charset="0"/>
              <a:cs typeface="Carlito"/>
            </a:endParaRPr>
          </a:p>
        </p:txBody>
      </p:sp>
      <p:sp>
        <p:nvSpPr>
          <p:cNvPr id="17" name="Rectángulo redondeado 16"/>
          <p:cNvSpPr/>
          <p:nvPr/>
        </p:nvSpPr>
        <p:spPr>
          <a:xfrm>
            <a:off x="1363055" y="1338340"/>
            <a:ext cx="3156694" cy="17503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p:cNvSpPr/>
          <p:nvPr/>
        </p:nvSpPr>
        <p:spPr>
          <a:xfrm>
            <a:off x="1047914" y="6079037"/>
            <a:ext cx="1657059" cy="479673"/>
          </a:xfrm>
          <a:prstGeom prst="roundRect">
            <a:avLst/>
          </a:prstGeom>
          <a:solidFill>
            <a:srgbClr val="028598"/>
          </a:solidFill>
          <a:ln>
            <a:solidFill>
              <a:srgbClr val="028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redondeado 20"/>
          <p:cNvSpPr/>
          <p:nvPr/>
        </p:nvSpPr>
        <p:spPr>
          <a:xfrm>
            <a:off x="2909410" y="6057654"/>
            <a:ext cx="1922646" cy="479673"/>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object 17"/>
          <p:cNvSpPr txBox="1"/>
          <p:nvPr/>
        </p:nvSpPr>
        <p:spPr>
          <a:xfrm>
            <a:off x="843476" y="6187141"/>
            <a:ext cx="1657061" cy="247931"/>
          </a:xfrm>
          <a:prstGeom prst="rect">
            <a:avLst/>
          </a:prstGeom>
        </p:spPr>
        <p:txBody>
          <a:bodyPr vert="horz" wrap="square" lIns="0" tIns="16933" rIns="0" bIns="0" rtlCol="0">
            <a:spAutoFit/>
          </a:bodyPr>
          <a:lstStyle/>
          <a:p>
            <a:pPr marL="16933" marR="6773" algn="ctr" defTabSz="1219170">
              <a:spcBef>
                <a:spcPts val="133"/>
              </a:spcBef>
              <a:defRPr/>
            </a:pPr>
            <a:r>
              <a:rPr lang="es-MX" sz="1500" spc="-7" dirty="0">
                <a:solidFill>
                  <a:schemeClr val="bg1"/>
                </a:solidFill>
                <a:latin typeface="Arial Narrow" panose="020B0606020202030204" pitchFamily="34" charset="0"/>
                <a:cs typeface="Carlito"/>
              </a:rPr>
              <a:t>2° Trimestre 2024</a:t>
            </a:r>
            <a:endParaRPr sz="1500" dirty="0">
              <a:solidFill>
                <a:schemeClr val="bg1"/>
              </a:solidFill>
              <a:latin typeface="Arial Narrow" panose="020B0606020202030204" pitchFamily="34" charset="0"/>
              <a:cs typeface="Carlito"/>
            </a:endParaRPr>
          </a:p>
        </p:txBody>
      </p:sp>
      <p:sp>
        <p:nvSpPr>
          <p:cNvPr id="20" name="object 17"/>
          <p:cNvSpPr txBox="1"/>
          <p:nvPr/>
        </p:nvSpPr>
        <p:spPr>
          <a:xfrm>
            <a:off x="2895618" y="6194909"/>
            <a:ext cx="1922646" cy="247931"/>
          </a:xfrm>
          <a:prstGeom prst="rect">
            <a:avLst/>
          </a:prstGeom>
        </p:spPr>
        <p:txBody>
          <a:bodyPr vert="horz" wrap="square" lIns="0" tIns="16933" rIns="0" bIns="0" rtlCol="0">
            <a:spAutoFit/>
          </a:bodyPr>
          <a:lstStyle/>
          <a:p>
            <a:pPr marL="16933" marR="6773" algn="ctr" defTabSz="1219170">
              <a:spcBef>
                <a:spcPts val="133"/>
              </a:spcBef>
              <a:defRPr/>
            </a:pPr>
            <a:r>
              <a:rPr lang="es-MX" sz="1500" spc="-7" dirty="0">
                <a:solidFill>
                  <a:schemeClr val="bg1"/>
                </a:solidFill>
                <a:latin typeface="Arial Narrow" panose="020B0606020202030204" pitchFamily="34" charset="0"/>
                <a:cs typeface="Carlito"/>
              </a:rPr>
              <a:t>2° Trimestre 2025</a:t>
            </a:r>
            <a:endParaRPr sz="1500" dirty="0">
              <a:solidFill>
                <a:schemeClr val="bg1"/>
              </a:solidFill>
              <a:latin typeface="Arial Narrow" panose="020B0606020202030204" pitchFamily="34" charset="0"/>
              <a:cs typeface="Carlito"/>
            </a:endParaRPr>
          </a:p>
        </p:txBody>
      </p:sp>
      <p:sp>
        <p:nvSpPr>
          <p:cNvPr id="26" name="Rectángulo redondeado 25"/>
          <p:cNvSpPr/>
          <p:nvPr/>
        </p:nvSpPr>
        <p:spPr>
          <a:xfrm>
            <a:off x="5881329" y="928196"/>
            <a:ext cx="5406364" cy="879661"/>
          </a:xfrm>
          <a:prstGeom prst="roundRect">
            <a:avLst/>
          </a:prstGeom>
          <a:solidFill>
            <a:srgbClr val="028598"/>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2" name="object 21"/>
          <p:cNvSpPr txBox="1"/>
          <p:nvPr/>
        </p:nvSpPr>
        <p:spPr>
          <a:xfrm>
            <a:off x="6028016" y="1089944"/>
            <a:ext cx="5059841" cy="571951"/>
          </a:xfrm>
          <a:prstGeom prst="rect">
            <a:avLst/>
          </a:prstGeom>
        </p:spPr>
        <p:txBody>
          <a:bodyPr vert="horz" wrap="square" lIns="0" tIns="17780" rIns="0" bIns="0" rtlCol="0">
            <a:spAutoFit/>
          </a:bodyPr>
          <a:lstStyle/>
          <a:p>
            <a:pPr marL="16933" marR="6773" algn="just" defTabSz="1219170">
              <a:spcBef>
                <a:spcPts val="140"/>
              </a:spcBef>
              <a:defRPr/>
            </a:pPr>
            <a:r>
              <a:rPr lang="es-CO" sz="1200" dirty="0">
                <a:solidFill>
                  <a:schemeClr val="bg1"/>
                </a:solidFill>
                <a:latin typeface="Helvetica" pitchFamily="2" charset="0"/>
                <a:cs typeface="Carlito"/>
              </a:rPr>
              <a:t>El aumento de la demanda para el mes de mayo se relaciona con aclaraciones y soluciones relacionadas con  la  declaración de Bienes y rentas, además creación de usuarios en el aplicativo SIGEP</a:t>
            </a:r>
            <a:endParaRPr sz="1467" dirty="0">
              <a:solidFill>
                <a:schemeClr val="bg1"/>
              </a:solidFill>
              <a:latin typeface="Helvetica" pitchFamily="2" charset="0"/>
              <a:cs typeface="Carlito"/>
            </a:endParaRPr>
          </a:p>
        </p:txBody>
      </p:sp>
      <p:sp>
        <p:nvSpPr>
          <p:cNvPr id="27" name="Rectángulo redondeado 26"/>
          <p:cNvSpPr/>
          <p:nvPr/>
        </p:nvSpPr>
        <p:spPr>
          <a:xfrm>
            <a:off x="9119817" y="1722646"/>
            <a:ext cx="78564" cy="17503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23" name="Gráfico 22"/>
          <p:cNvGraphicFramePr>
            <a:graphicFrameLocks/>
          </p:cNvGraphicFramePr>
          <p:nvPr>
            <p:extLst>
              <p:ext uri="{D42A27DB-BD31-4B8C-83A1-F6EECF244321}">
                <p14:modId xmlns:p14="http://schemas.microsoft.com/office/powerpoint/2010/main" val="1811646169"/>
              </p:ext>
            </p:extLst>
          </p:nvPr>
        </p:nvGraphicFramePr>
        <p:xfrm>
          <a:off x="980836" y="3851564"/>
          <a:ext cx="3538913" cy="21633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p:cNvGraphicFramePr>
            <a:graphicFrameLocks/>
          </p:cNvGraphicFramePr>
          <p:nvPr>
            <p:extLst>
              <p:ext uri="{D42A27DB-BD31-4B8C-83A1-F6EECF244321}">
                <p14:modId xmlns:p14="http://schemas.microsoft.com/office/powerpoint/2010/main" val="1794772215"/>
              </p:ext>
            </p:extLst>
          </p:nvPr>
        </p:nvGraphicFramePr>
        <p:xfrm>
          <a:off x="6375993" y="3561646"/>
          <a:ext cx="4572000" cy="2453282"/>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ángulo redondeado 27"/>
          <p:cNvSpPr/>
          <p:nvPr/>
        </p:nvSpPr>
        <p:spPr>
          <a:xfrm>
            <a:off x="7416036" y="6052838"/>
            <a:ext cx="2761672" cy="479673"/>
          </a:xfrm>
          <a:prstGeom prst="round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PETICIONES - MES</a:t>
            </a:r>
            <a:endParaRPr lang="es-CO" dirty="0"/>
          </a:p>
        </p:txBody>
      </p:sp>
    </p:spTree>
    <p:extLst>
      <p:ext uri="{BB962C8B-B14F-4D97-AF65-F5344CB8AC3E}">
        <p14:creationId xmlns:p14="http://schemas.microsoft.com/office/powerpoint/2010/main" val="277710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redondeado 38"/>
          <p:cNvSpPr/>
          <p:nvPr/>
        </p:nvSpPr>
        <p:spPr>
          <a:xfrm rot="5400000" flipV="1">
            <a:off x="2224336" y="3214433"/>
            <a:ext cx="766156" cy="3384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37" name="Rectángulo redondeado 36"/>
          <p:cNvSpPr/>
          <p:nvPr/>
        </p:nvSpPr>
        <p:spPr>
          <a:xfrm rot="5400000" flipV="1">
            <a:off x="2207498" y="2305339"/>
            <a:ext cx="751283" cy="3384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34" name="Rectángulo redondeado 33"/>
          <p:cNvSpPr/>
          <p:nvPr/>
        </p:nvSpPr>
        <p:spPr>
          <a:xfrm rot="5400000" flipV="1">
            <a:off x="2232561" y="1418933"/>
            <a:ext cx="749709" cy="3384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33" name="Rectángulo redondeado 32"/>
          <p:cNvSpPr/>
          <p:nvPr/>
        </p:nvSpPr>
        <p:spPr>
          <a:xfrm rot="5400000" flipV="1">
            <a:off x="2228552" y="527728"/>
            <a:ext cx="757727" cy="33849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2" name="Título 1"/>
          <p:cNvSpPr>
            <a:spLocks noGrp="1"/>
          </p:cNvSpPr>
          <p:nvPr>
            <p:ph type="title"/>
          </p:nvPr>
        </p:nvSpPr>
        <p:spPr>
          <a:xfrm>
            <a:off x="2463801" y="175267"/>
            <a:ext cx="7429527" cy="524168"/>
          </a:xfrm>
        </p:spPr>
        <p:txBody>
          <a:bodyPr/>
          <a:lstStyle/>
          <a:p>
            <a:r>
              <a:rPr lang="es-ES" dirty="0"/>
              <a:t>PQRSD recibidas por canal de atención</a:t>
            </a:r>
          </a:p>
        </p:txBody>
      </p:sp>
      <p:sp>
        <p:nvSpPr>
          <p:cNvPr id="3" name="Marcador de contenido 2"/>
          <p:cNvSpPr>
            <a:spLocks noGrp="1"/>
          </p:cNvSpPr>
          <p:nvPr>
            <p:ph sz="half" idx="2"/>
          </p:nvPr>
        </p:nvSpPr>
        <p:spPr/>
        <p:txBody>
          <a:bodyPr/>
          <a:lstStyle/>
          <a:p>
            <a:r>
              <a:rPr lang="es-ES" dirty="0"/>
              <a:t>5</a:t>
            </a:r>
          </a:p>
        </p:txBody>
      </p:sp>
      <p:sp>
        <p:nvSpPr>
          <p:cNvPr id="81" name="object 45"/>
          <p:cNvSpPr txBox="1"/>
          <p:nvPr/>
        </p:nvSpPr>
        <p:spPr>
          <a:xfrm>
            <a:off x="7156649" y="1149269"/>
            <a:ext cx="4001681" cy="2141612"/>
          </a:xfrm>
          <a:prstGeom prst="rect">
            <a:avLst/>
          </a:prstGeom>
        </p:spPr>
        <p:txBody>
          <a:bodyPr vert="horz" wrap="square" lIns="0" tIns="17780" rIns="0" bIns="0" rtlCol="0">
            <a:spAutoFit/>
          </a:bodyPr>
          <a:lstStyle/>
          <a:p>
            <a:pPr marL="16933" marR="6773" algn="ctr" defTabSz="1219170">
              <a:spcBef>
                <a:spcPts val="140"/>
              </a:spcBef>
              <a:defRPr/>
            </a:pPr>
            <a:r>
              <a:rPr lang="es-ES" sz="2300" dirty="0"/>
              <a:t>Del total de peticiones registradas (64.884) los medios de recepción de PQRSD más utilizados fueron los canales escritos, con un 64.24% y el CHAT EVA con un 32.96%</a:t>
            </a:r>
            <a:endParaRPr sz="2300" dirty="0">
              <a:solidFill>
                <a:schemeClr val="tx1">
                  <a:lumMod val="75000"/>
                  <a:lumOff val="25000"/>
                </a:schemeClr>
              </a:solidFill>
              <a:latin typeface="Helvetica" pitchFamily="2" charset="0"/>
              <a:cs typeface="Carlito"/>
            </a:endParaRPr>
          </a:p>
        </p:txBody>
      </p:sp>
      <p:sp>
        <p:nvSpPr>
          <p:cNvPr id="6" name="Rectángulo redondeado 5"/>
          <p:cNvSpPr/>
          <p:nvPr/>
        </p:nvSpPr>
        <p:spPr>
          <a:xfrm rot="5400000">
            <a:off x="4146585" y="842607"/>
            <a:ext cx="744842" cy="27552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15" name="Rectángulo redondeado 14"/>
          <p:cNvSpPr/>
          <p:nvPr/>
        </p:nvSpPr>
        <p:spPr>
          <a:xfrm>
            <a:off x="3141400" y="1841348"/>
            <a:ext cx="1380553" cy="757727"/>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spc="-5" dirty="0">
                <a:solidFill>
                  <a:schemeClr val="bg1"/>
                </a:solidFill>
                <a:latin typeface="Helvetica" pitchFamily="2" charset="0"/>
                <a:cs typeface="Carlito"/>
              </a:rPr>
              <a:t>Escri</a:t>
            </a:r>
            <a:r>
              <a:rPr lang="es-CO" spc="-20" dirty="0">
                <a:solidFill>
                  <a:schemeClr val="bg1"/>
                </a:solidFill>
                <a:latin typeface="Helvetica" pitchFamily="2" charset="0"/>
                <a:cs typeface="Carlito"/>
              </a:rPr>
              <a:t>t</a:t>
            </a:r>
            <a:r>
              <a:rPr lang="es-CO" dirty="0">
                <a:solidFill>
                  <a:schemeClr val="bg1"/>
                </a:solidFill>
                <a:latin typeface="Helvetica" pitchFamily="2" charset="0"/>
                <a:cs typeface="Carlito"/>
              </a:rPr>
              <a:t>o</a:t>
            </a:r>
          </a:p>
          <a:p>
            <a:r>
              <a:rPr lang="es-CO" dirty="0">
                <a:latin typeface="Helvetica" pitchFamily="2" charset="0"/>
              </a:rPr>
              <a:t>41.681</a:t>
            </a:r>
            <a:endParaRPr lang="es-ES" dirty="0">
              <a:latin typeface="Helvetica" pitchFamily="2" charset="0"/>
            </a:endParaRPr>
          </a:p>
        </p:txBody>
      </p:sp>
      <p:sp>
        <p:nvSpPr>
          <p:cNvPr id="23" name="Rectángulo redondeado 22"/>
          <p:cNvSpPr/>
          <p:nvPr/>
        </p:nvSpPr>
        <p:spPr>
          <a:xfrm rot="5400000">
            <a:off x="4146663" y="1737743"/>
            <a:ext cx="744842" cy="275537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24" name="Rectángulo redondeado 23"/>
          <p:cNvSpPr/>
          <p:nvPr/>
        </p:nvSpPr>
        <p:spPr>
          <a:xfrm>
            <a:off x="3141399" y="2736564"/>
            <a:ext cx="1380554" cy="757727"/>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pc="-5" dirty="0">
                <a:solidFill>
                  <a:srgbClr val="FFFFFF"/>
                </a:solidFill>
                <a:latin typeface="Helvetica" pitchFamily="2" charset="0"/>
                <a:cs typeface="Carlito"/>
              </a:rPr>
              <a:t>Virt</a:t>
            </a:r>
            <a:r>
              <a:rPr lang="es-ES" spc="-10" dirty="0">
                <a:solidFill>
                  <a:srgbClr val="FFFFFF"/>
                </a:solidFill>
                <a:latin typeface="Helvetica" pitchFamily="2" charset="0"/>
                <a:cs typeface="Carlito"/>
              </a:rPr>
              <a:t>u</a:t>
            </a:r>
            <a:r>
              <a:rPr lang="es-ES" dirty="0">
                <a:solidFill>
                  <a:srgbClr val="FFFFFF"/>
                </a:solidFill>
                <a:latin typeface="Helvetica" pitchFamily="2" charset="0"/>
                <a:cs typeface="Carlito"/>
              </a:rPr>
              <a:t>al</a:t>
            </a:r>
          </a:p>
          <a:p>
            <a:r>
              <a:rPr lang="es-CO" dirty="0">
                <a:latin typeface="Helvetica" pitchFamily="2" charset="0"/>
              </a:rPr>
              <a:t>21.388</a:t>
            </a:r>
            <a:endParaRPr lang="es-ES" dirty="0">
              <a:latin typeface="Helvetica" pitchFamily="2" charset="0"/>
            </a:endParaRPr>
          </a:p>
        </p:txBody>
      </p:sp>
      <p:sp>
        <p:nvSpPr>
          <p:cNvPr id="25" name="Rectángulo redondeado 24"/>
          <p:cNvSpPr/>
          <p:nvPr/>
        </p:nvSpPr>
        <p:spPr>
          <a:xfrm rot="5400000">
            <a:off x="4148851" y="2619263"/>
            <a:ext cx="744842" cy="275067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26" name="Rectángulo redondeado 25"/>
          <p:cNvSpPr/>
          <p:nvPr/>
        </p:nvSpPr>
        <p:spPr>
          <a:xfrm>
            <a:off x="3145933" y="3615738"/>
            <a:ext cx="1376020" cy="757727"/>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rgbClr val="FFFFFF"/>
                </a:solidFill>
                <a:latin typeface="Helvetica" pitchFamily="2" charset="0"/>
                <a:cs typeface="Carlito"/>
              </a:rPr>
              <a:t>P</a:t>
            </a:r>
            <a:r>
              <a:rPr lang="es-CO" spc="-25" dirty="0">
                <a:solidFill>
                  <a:srgbClr val="FFFFFF"/>
                </a:solidFill>
                <a:latin typeface="Helvetica" pitchFamily="2" charset="0"/>
                <a:cs typeface="Carlito"/>
              </a:rPr>
              <a:t>r</a:t>
            </a:r>
            <a:r>
              <a:rPr lang="es-CO" dirty="0">
                <a:solidFill>
                  <a:srgbClr val="FFFFFF"/>
                </a:solidFill>
                <a:latin typeface="Helvetica" pitchFamily="2" charset="0"/>
                <a:cs typeface="Carlito"/>
              </a:rPr>
              <a:t>esen</a:t>
            </a:r>
            <a:r>
              <a:rPr lang="es-CO" spc="-5" dirty="0">
                <a:solidFill>
                  <a:srgbClr val="FFFFFF"/>
                </a:solidFill>
                <a:latin typeface="Helvetica" pitchFamily="2" charset="0"/>
                <a:cs typeface="Carlito"/>
              </a:rPr>
              <a:t>c</a:t>
            </a:r>
            <a:r>
              <a:rPr lang="es-CO" dirty="0">
                <a:solidFill>
                  <a:srgbClr val="FFFFFF"/>
                </a:solidFill>
                <a:latin typeface="Helvetica" pitchFamily="2" charset="0"/>
                <a:cs typeface="Carlito"/>
              </a:rPr>
              <a:t>ial</a:t>
            </a:r>
          </a:p>
          <a:p>
            <a:r>
              <a:rPr lang="es-ES" dirty="0">
                <a:solidFill>
                  <a:schemeClr val="bg1"/>
                </a:solidFill>
                <a:latin typeface="Helvetica" pitchFamily="2" charset="0"/>
                <a:cs typeface="Carlito"/>
              </a:rPr>
              <a:t>510</a:t>
            </a:r>
            <a:endParaRPr lang="es-ES" dirty="0">
              <a:latin typeface="Helvetica" pitchFamily="2" charset="0"/>
            </a:endParaRPr>
          </a:p>
        </p:txBody>
      </p:sp>
      <p:sp>
        <p:nvSpPr>
          <p:cNvPr id="27" name="Rectángulo redondeado 26"/>
          <p:cNvSpPr/>
          <p:nvPr/>
        </p:nvSpPr>
        <p:spPr>
          <a:xfrm rot="5400000">
            <a:off x="4146663" y="3518574"/>
            <a:ext cx="744842" cy="275537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Helvetica" pitchFamily="2" charset="0"/>
            </a:endParaRPr>
          </a:p>
        </p:txBody>
      </p:sp>
      <p:sp>
        <p:nvSpPr>
          <p:cNvPr id="28" name="Rectángulo redondeado 27"/>
          <p:cNvSpPr/>
          <p:nvPr/>
        </p:nvSpPr>
        <p:spPr>
          <a:xfrm>
            <a:off x="3135342" y="4517396"/>
            <a:ext cx="1386611" cy="757727"/>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pc="-120" dirty="0">
                <a:solidFill>
                  <a:srgbClr val="FFFFFF"/>
                </a:solidFill>
                <a:latin typeface="Helvetica" pitchFamily="2" charset="0"/>
                <a:cs typeface="Carlito"/>
              </a:rPr>
              <a:t>T</a:t>
            </a:r>
            <a:r>
              <a:rPr lang="es-CO" dirty="0">
                <a:solidFill>
                  <a:srgbClr val="FFFFFF"/>
                </a:solidFill>
                <a:latin typeface="Helvetica" pitchFamily="2" charset="0"/>
                <a:cs typeface="Carlito"/>
              </a:rPr>
              <a:t>el</a:t>
            </a:r>
            <a:r>
              <a:rPr lang="es-CO" spc="-20" dirty="0">
                <a:solidFill>
                  <a:srgbClr val="FFFFFF"/>
                </a:solidFill>
                <a:latin typeface="Helvetica" pitchFamily="2" charset="0"/>
                <a:cs typeface="Carlito"/>
              </a:rPr>
              <a:t>ef</a:t>
            </a:r>
            <a:r>
              <a:rPr lang="es-CO" spc="-5" dirty="0">
                <a:solidFill>
                  <a:srgbClr val="FFFFFF"/>
                </a:solidFill>
                <a:latin typeface="Helvetica" pitchFamily="2" charset="0"/>
                <a:cs typeface="Carlito"/>
              </a:rPr>
              <a:t>óni</a:t>
            </a:r>
            <a:r>
              <a:rPr lang="es-CO" spc="-20" dirty="0">
                <a:solidFill>
                  <a:srgbClr val="FFFFFF"/>
                </a:solidFill>
                <a:latin typeface="Helvetica" pitchFamily="2" charset="0"/>
                <a:cs typeface="Carlito"/>
              </a:rPr>
              <a:t>c</a:t>
            </a:r>
            <a:r>
              <a:rPr lang="es-CO" dirty="0">
                <a:solidFill>
                  <a:srgbClr val="FFFFFF"/>
                </a:solidFill>
                <a:latin typeface="Helvetica" pitchFamily="2" charset="0"/>
                <a:cs typeface="Carlito"/>
              </a:rPr>
              <a:t>o</a:t>
            </a:r>
          </a:p>
          <a:p>
            <a:r>
              <a:rPr lang="es-CO" dirty="0">
                <a:solidFill>
                  <a:schemeClr val="bg1"/>
                </a:solidFill>
                <a:latin typeface="Helvetica" pitchFamily="2" charset="0"/>
                <a:cs typeface="Carlito"/>
              </a:rPr>
              <a:t>1.305</a:t>
            </a:r>
            <a:endParaRPr lang="es-ES" dirty="0">
              <a:latin typeface="Helvetica" pitchFamily="2" charset="0"/>
            </a:endParaRPr>
          </a:p>
        </p:txBody>
      </p:sp>
      <p:sp>
        <p:nvSpPr>
          <p:cNvPr id="7" name="Rectángulo 6"/>
          <p:cNvSpPr/>
          <p:nvPr/>
        </p:nvSpPr>
        <p:spPr>
          <a:xfrm>
            <a:off x="4615351" y="1972101"/>
            <a:ext cx="1281260" cy="461665"/>
          </a:xfrm>
          <a:prstGeom prst="rect">
            <a:avLst/>
          </a:prstGeom>
        </p:spPr>
        <p:txBody>
          <a:bodyPr wrap="square">
            <a:spAutoFit/>
          </a:bodyPr>
          <a:lstStyle/>
          <a:p>
            <a:pPr lvl="0"/>
            <a:r>
              <a:rPr lang="es-CO" sz="2400" b="1" dirty="0">
                <a:solidFill>
                  <a:schemeClr val="accent2">
                    <a:lumMod val="75000"/>
                  </a:schemeClr>
                </a:solidFill>
                <a:latin typeface="Helvetica" pitchFamily="2" charset="0"/>
                <a:cs typeface="Carlito"/>
              </a:rPr>
              <a:t>64,24%</a:t>
            </a:r>
          </a:p>
        </p:txBody>
      </p:sp>
      <p:sp>
        <p:nvSpPr>
          <p:cNvPr id="29" name="Rectángulo 28"/>
          <p:cNvSpPr/>
          <p:nvPr/>
        </p:nvSpPr>
        <p:spPr>
          <a:xfrm>
            <a:off x="4624700" y="2879794"/>
            <a:ext cx="1281260" cy="461665"/>
          </a:xfrm>
          <a:prstGeom prst="rect">
            <a:avLst/>
          </a:prstGeom>
        </p:spPr>
        <p:txBody>
          <a:bodyPr wrap="square">
            <a:spAutoFit/>
          </a:bodyPr>
          <a:lstStyle/>
          <a:p>
            <a:pPr lvl="0"/>
            <a:r>
              <a:rPr lang="es-CO" sz="2400" b="1" dirty="0">
                <a:solidFill>
                  <a:schemeClr val="accent2">
                    <a:lumMod val="75000"/>
                  </a:schemeClr>
                </a:solidFill>
                <a:latin typeface="Helvetica" pitchFamily="2" charset="0"/>
                <a:cs typeface="Carlito"/>
              </a:rPr>
              <a:t>32,96%</a:t>
            </a:r>
          </a:p>
        </p:txBody>
      </p:sp>
      <p:sp>
        <p:nvSpPr>
          <p:cNvPr id="30" name="Rectángulo 29"/>
          <p:cNvSpPr/>
          <p:nvPr/>
        </p:nvSpPr>
        <p:spPr>
          <a:xfrm>
            <a:off x="4643674" y="3761611"/>
            <a:ext cx="1281260" cy="830997"/>
          </a:xfrm>
          <a:prstGeom prst="rect">
            <a:avLst/>
          </a:prstGeom>
        </p:spPr>
        <p:txBody>
          <a:bodyPr wrap="square">
            <a:spAutoFit/>
          </a:bodyPr>
          <a:lstStyle/>
          <a:p>
            <a:pPr lvl="0"/>
            <a:r>
              <a:rPr lang="es-CO" sz="2400" b="1" dirty="0">
                <a:solidFill>
                  <a:schemeClr val="accent2">
                    <a:lumMod val="75000"/>
                  </a:schemeClr>
                </a:solidFill>
                <a:latin typeface="Helvetica" pitchFamily="2" charset="0"/>
                <a:cs typeface="Carlito"/>
              </a:rPr>
              <a:t> 0,79%</a:t>
            </a:r>
          </a:p>
          <a:p>
            <a:pPr lvl="0"/>
            <a:endParaRPr lang="es-ES" sz="2400" b="1" dirty="0">
              <a:solidFill>
                <a:schemeClr val="accent2">
                  <a:lumMod val="75000"/>
                </a:schemeClr>
              </a:solidFill>
              <a:latin typeface="Helvetica" pitchFamily="2" charset="0"/>
            </a:endParaRPr>
          </a:p>
        </p:txBody>
      </p:sp>
      <p:sp>
        <p:nvSpPr>
          <p:cNvPr id="31" name="Rectángulo 30"/>
          <p:cNvSpPr/>
          <p:nvPr/>
        </p:nvSpPr>
        <p:spPr>
          <a:xfrm>
            <a:off x="4643674" y="4667585"/>
            <a:ext cx="1281260" cy="461665"/>
          </a:xfrm>
          <a:prstGeom prst="rect">
            <a:avLst/>
          </a:prstGeom>
        </p:spPr>
        <p:txBody>
          <a:bodyPr wrap="square">
            <a:spAutoFit/>
          </a:bodyPr>
          <a:lstStyle/>
          <a:p>
            <a:pPr lvl="0"/>
            <a:r>
              <a:rPr lang="es-CO" sz="2400" b="1" dirty="0">
                <a:solidFill>
                  <a:schemeClr val="accent2">
                    <a:lumMod val="75000"/>
                  </a:schemeClr>
                </a:solidFill>
                <a:latin typeface="Helvetica" pitchFamily="2" charset="0"/>
                <a:cs typeface="Carlito"/>
              </a:rPr>
              <a:t>2,01%</a:t>
            </a:r>
          </a:p>
        </p:txBody>
      </p:sp>
      <p:sp>
        <p:nvSpPr>
          <p:cNvPr id="32" name="Rectángulo 31"/>
          <p:cNvSpPr/>
          <p:nvPr/>
        </p:nvSpPr>
        <p:spPr>
          <a:xfrm>
            <a:off x="914931" y="1943213"/>
            <a:ext cx="2226469" cy="553998"/>
          </a:xfrm>
          <a:prstGeom prst="rect">
            <a:avLst/>
          </a:prstGeom>
        </p:spPr>
        <p:txBody>
          <a:bodyPr wrap="square">
            <a:spAutoFit/>
          </a:bodyPr>
          <a:lstStyle/>
          <a:p>
            <a:pPr lvl="0"/>
            <a:r>
              <a:rPr lang="es-CO" sz="1000" spc="-5" dirty="0">
                <a:solidFill>
                  <a:prstClr val="black"/>
                </a:solidFill>
                <a:latin typeface="Arial Narrow" panose="020B0606020202030204" pitchFamily="34" charset="0"/>
                <a:cs typeface="Carlito"/>
              </a:rPr>
              <a:t>Correo</a:t>
            </a:r>
            <a:r>
              <a:rPr lang="es-CO" sz="1000" spc="-10" dirty="0">
                <a:solidFill>
                  <a:prstClr val="black"/>
                </a:solidFill>
                <a:latin typeface="Arial Narrow" panose="020B0606020202030204" pitchFamily="34" charset="0"/>
                <a:cs typeface="Carlito"/>
              </a:rPr>
              <a:t> </a:t>
            </a:r>
            <a:r>
              <a:rPr lang="es-CO" sz="1000" spc="-5" dirty="0">
                <a:solidFill>
                  <a:prstClr val="black"/>
                </a:solidFill>
                <a:latin typeface="Arial Narrow" panose="020B0606020202030204" pitchFamily="34" charset="0"/>
                <a:cs typeface="Carlito"/>
              </a:rPr>
              <a:t>Electrónico - Correo Postal - Fax - Formulario</a:t>
            </a:r>
            <a:r>
              <a:rPr lang="es-CO" sz="1000" spc="-35" dirty="0">
                <a:solidFill>
                  <a:prstClr val="black"/>
                </a:solidFill>
                <a:latin typeface="Arial Narrow" panose="020B0606020202030204" pitchFamily="34" charset="0"/>
                <a:cs typeface="Carlito"/>
              </a:rPr>
              <a:t> </a:t>
            </a:r>
            <a:r>
              <a:rPr lang="es-CO" sz="1000" spc="-5" dirty="0">
                <a:solidFill>
                  <a:prstClr val="black"/>
                </a:solidFill>
                <a:latin typeface="Arial Narrow" panose="020B0606020202030204" pitchFamily="34" charset="0"/>
                <a:cs typeface="Carlito"/>
              </a:rPr>
              <a:t>electrónico - Radicación</a:t>
            </a:r>
            <a:r>
              <a:rPr lang="es-CO" sz="1000" spc="-15" dirty="0">
                <a:solidFill>
                  <a:prstClr val="black"/>
                </a:solidFill>
                <a:latin typeface="Arial Narrow" panose="020B0606020202030204" pitchFamily="34" charset="0"/>
                <a:cs typeface="Carlito"/>
              </a:rPr>
              <a:t> </a:t>
            </a:r>
            <a:r>
              <a:rPr lang="es-CO" sz="1000" spc="-5" dirty="0">
                <a:solidFill>
                  <a:prstClr val="black"/>
                </a:solidFill>
                <a:latin typeface="Arial Narrow" panose="020B0606020202030204" pitchFamily="34" charset="0"/>
                <a:cs typeface="Carlito"/>
              </a:rPr>
              <a:t>Personal - Portal usuarios - </a:t>
            </a:r>
            <a:r>
              <a:rPr lang="es-CO" sz="1000" dirty="0">
                <a:solidFill>
                  <a:prstClr val="black"/>
                </a:solidFill>
                <a:latin typeface="Arial Narrow" panose="020B0606020202030204" pitchFamily="34" charset="0"/>
                <a:cs typeface="Carlito"/>
              </a:rPr>
              <a:t>Buzón </a:t>
            </a:r>
            <a:r>
              <a:rPr lang="es-CO" sz="1000" spc="-5" dirty="0">
                <a:solidFill>
                  <a:prstClr val="black"/>
                </a:solidFill>
                <a:latin typeface="Arial Narrow" panose="020B0606020202030204" pitchFamily="34" charset="0"/>
                <a:cs typeface="Carlito"/>
              </a:rPr>
              <a:t>de</a:t>
            </a:r>
            <a:r>
              <a:rPr lang="es-CO" sz="1000" spc="-45" dirty="0">
                <a:solidFill>
                  <a:prstClr val="black"/>
                </a:solidFill>
                <a:latin typeface="Arial Narrow" panose="020B0606020202030204" pitchFamily="34" charset="0"/>
                <a:cs typeface="Carlito"/>
              </a:rPr>
              <a:t> </a:t>
            </a:r>
            <a:r>
              <a:rPr lang="es-CO" sz="1000" spc="-5" dirty="0">
                <a:solidFill>
                  <a:prstClr val="black"/>
                </a:solidFill>
                <a:latin typeface="Arial Narrow" panose="020B0606020202030204" pitchFamily="34" charset="0"/>
                <a:cs typeface="Carlito"/>
              </a:rPr>
              <a:t>Sugerencias</a:t>
            </a:r>
            <a:endParaRPr lang="es-CO" sz="1000" dirty="0">
              <a:solidFill>
                <a:prstClr val="black"/>
              </a:solidFill>
              <a:latin typeface="Arial Narrow" panose="020B0606020202030204" pitchFamily="34" charset="0"/>
              <a:cs typeface="Carlito"/>
            </a:endParaRPr>
          </a:p>
        </p:txBody>
      </p:sp>
      <p:sp>
        <p:nvSpPr>
          <p:cNvPr id="35" name="Rectángulo 34"/>
          <p:cNvSpPr/>
          <p:nvPr/>
        </p:nvSpPr>
        <p:spPr>
          <a:xfrm>
            <a:off x="914930" y="2908316"/>
            <a:ext cx="2226469" cy="461665"/>
          </a:xfrm>
          <a:prstGeom prst="rect">
            <a:avLst/>
          </a:prstGeom>
        </p:spPr>
        <p:txBody>
          <a:bodyPr wrap="square">
            <a:spAutoFit/>
          </a:bodyPr>
          <a:lstStyle/>
          <a:p>
            <a:pPr lvl="0"/>
            <a:r>
              <a:rPr lang="es-CO" sz="1200" spc="-5" dirty="0">
                <a:solidFill>
                  <a:prstClr val="black"/>
                </a:solidFill>
                <a:latin typeface="Arial Narrow" panose="020B0606020202030204" pitchFamily="34" charset="0"/>
                <a:cs typeface="Carlito"/>
              </a:rPr>
              <a:t>Chat </a:t>
            </a:r>
            <a:r>
              <a:rPr lang="es-CO" sz="1200" dirty="0">
                <a:solidFill>
                  <a:prstClr val="black"/>
                </a:solidFill>
                <a:latin typeface="Arial Narrow" panose="020B0606020202030204" pitchFamily="34" charset="0"/>
                <a:cs typeface="Carlito"/>
              </a:rPr>
              <a:t>EVA </a:t>
            </a:r>
            <a:r>
              <a:rPr lang="es-CO" sz="1200" spc="-55" dirty="0">
                <a:solidFill>
                  <a:prstClr val="black"/>
                </a:solidFill>
                <a:latin typeface="Arial Narrow" panose="020B0606020202030204" pitchFamily="34" charset="0"/>
                <a:cs typeface="Arial"/>
              </a:rPr>
              <a:t>–</a:t>
            </a:r>
            <a:r>
              <a:rPr lang="es-CO" sz="1200" spc="-130" dirty="0">
                <a:solidFill>
                  <a:prstClr val="black"/>
                </a:solidFill>
                <a:latin typeface="Arial Narrow" panose="020B0606020202030204" pitchFamily="34" charset="0"/>
                <a:cs typeface="Arial"/>
              </a:rPr>
              <a:t> </a:t>
            </a:r>
            <a:r>
              <a:rPr lang="es-CO" sz="1200" spc="-5" dirty="0">
                <a:solidFill>
                  <a:prstClr val="black"/>
                </a:solidFill>
                <a:latin typeface="Arial Narrow" panose="020B0606020202030204" pitchFamily="34" charset="0"/>
                <a:cs typeface="Carlito"/>
              </a:rPr>
              <a:t>Asesor</a:t>
            </a:r>
            <a:endParaRPr lang="es-ES" sz="1200" dirty="0">
              <a:latin typeface="Arial Narrow" panose="020B0606020202030204" pitchFamily="34" charset="0"/>
            </a:endParaRPr>
          </a:p>
          <a:p>
            <a:pPr lvl="0"/>
            <a:r>
              <a:rPr lang="es-CO" sz="1200" spc="-5" dirty="0">
                <a:solidFill>
                  <a:prstClr val="black"/>
                </a:solidFill>
                <a:latin typeface="Arial Narrow" panose="020B0606020202030204" pitchFamily="34" charset="0"/>
                <a:cs typeface="Carlito"/>
              </a:rPr>
              <a:t>Chat </a:t>
            </a:r>
            <a:r>
              <a:rPr lang="es-CO" sz="1200" dirty="0">
                <a:solidFill>
                  <a:prstClr val="black"/>
                </a:solidFill>
                <a:latin typeface="Arial Narrow" panose="020B0606020202030204" pitchFamily="34" charset="0"/>
                <a:cs typeface="Carlito"/>
              </a:rPr>
              <a:t>EVA </a:t>
            </a:r>
            <a:r>
              <a:rPr lang="es-CO" sz="1200" spc="-55" dirty="0">
                <a:solidFill>
                  <a:prstClr val="black"/>
                </a:solidFill>
                <a:latin typeface="Arial Narrow" panose="020B0606020202030204" pitchFamily="34" charset="0"/>
                <a:cs typeface="Arial"/>
              </a:rPr>
              <a:t>–</a:t>
            </a:r>
            <a:r>
              <a:rPr lang="es-CO" sz="1200" spc="-105" dirty="0">
                <a:solidFill>
                  <a:prstClr val="black"/>
                </a:solidFill>
                <a:latin typeface="Arial Narrow" panose="020B0606020202030204" pitchFamily="34" charset="0"/>
                <a:cs typeface="Arial"/>
              </a:rPr>
              <a:t> </a:t>
            </a:r>
            <a:r>
              <a:rPr lang="es-CO" sz="1200" spc="-5" dirty="0">
                <a:solidFill>
                  <a:prstClr val="black"/>
                </a:solidFill>
                <a:latin typeface="Arial Narrow" panose="020B0606020202030204" pitchFamily="34" charset="0"/>
                <a:cs typeface="Carlito"/>
              </a:rPr>
              <a:t>Robot</a:t>
            </a:r>
            <a:endParaRPr lang="es-CO" sz="1200" dirty="0">
              <a:solidFill>
                <a:prstClr val="black"/>
              </a:solidFill>
              <a:latin typeface="Arial Narrow" panose="020B0606020202030204" pitchFamily="34" charset="0"/>
              <a:cs typeface="Carlito"/>
            </a:endParaRPr>
          </a:p>
        </p:txBody>
      </p:sp>
      <p:sp>
        <p:nvSpPr>
          <p:cNvPr id="38" name="Rectángulo 37"/>
          <p:cNvSpPr/>
          <p:nvPr/>
        </p:nvSpPr>
        <p:spPr>
          <a:xfrm>
            <a:off x="890653" y="3869332"/>
            <a:ext cx="2226469" cy="276999"/>
          </a:xfrm>
          <a:prstGeom prst="rect">
            <a:avLst/>
          </a:prstGeom>
        </p:spPr>
        <p:txBody>
          <a:bodyPr wrap="square">
            <a:spAutoFit/>
          </a:bodyPr>
          <a:lstStyle/>
          <a:p>
            <a:pPr lvl="0"/>
            <a:r>
              <a:rPr lang="es-ES" sz="1200" dirty="0">
                <a:latin typeface="Arial Narrow" panose="020B0606020202030204" pitchFamily="34" charset="0"/>
              </a:rPr>
              <a:t>CRM- Presencial</a:t>
            </a:r>
            <a:endParaRPr lang="es-ES" sz="1200" dirty="0"/>
          </a:p>
        </p:txBody>
      </p:sp>
      <p:sp>
        <p:nvSpPr>
          <p:cNvPr id="40" name="Rectángulo 39"/>
          <p:cNvSpPr/>
          <p:nvPr/>
        </p:nvSpPr>
        <p:spPr>
          <a:xfrm>
            <a:off x="924039" y="4773148"/>
            <a:ext cx="2226469" cy="261610"/>
          </a:xfrm>
          <a:prstGeom prst="rect">
            <a:avLst/>
          </a:prstGeom>
        </p:spPr>
        <p:txBody>
          <a:bodyPr wrap="square">
            <a:spAutoFit/>
          </a:bodyPr>
          <a:lstStyle/>
          <a:p>
            <a:pPr lvl="0"/>
            <a:r>
              <a:rPr lang="es-ES" sz="1100" spc="-5" dirty="0">
                <a:solidFill>
                  <a:prstClr val="black"/>
                </a:solidFill>
                <a:latin typeface="Arial Narrow" panose="020B0606020202030204" pitchFamily="34" charset="0"/>
                <a:cs typeface="Carlito"/>
              </a:rPr>
              <a:t>CRM - Telefónico</a:t>
            </a:r>
            <a:endParaRPr lang="es-ES" sz="1100" dirty="0">
              <a:latin typeface="Arial Narrow" panose="020B0606020202030204" pitchFamily="34" charset="0"/>
            </a:endParaRPr>
          </a:p>
        </p:txBody>
      </p:sp>
      <p:sp>
        <p:nvSpPr>
          <p:cNvPr id="8" name="Rectángulo redondeado 7"/>
          <p:cNvSpPr/>
          <p:nvPr/>
        </p:nvSpPr>
        <p:spPr>
          <a:xfrm>
            <a:off x="6223604" y="3846257"/>
            <a:ext cx="5505450" cy="2566068"/>
          </a:xfrm>
          <a:prstGeom prst="roundRect">
            <a:avLst>
              <a:gd name="adj" fmla="val 10728"/>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6998676" y="1009650"/>
            <a:ext cx="4348774" cy="2650096"/>
          </a:xfrm>
          <a:prstGeom prst="roundRect">
            <a:avLst>
              <a:gd name="adj" fmla="val 7322"/>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54" y="1943213"/>
            <a:ext cx="504359" cy="504359"/>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689" y="3666782"/>
            <a:ext cx="556494" cy="55649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86" y="4591592"/>
            <a:ext cx="609332" cy="609332"/>
          </a:xfrm>
          <a:prstGeom prst="rect">
            <a:avLst/>
          </a:prstGeom>
        </p:spPr>
      </p:pic>
      <p:pic>
        <p:nvPicPr>
          <p:cNvPr id="41" name="Imagen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99" y="2795779"/>
            <a:ext cx="625184" cy="625184"/>
          </a:xfrm>
          <a:prstGeom prst="rect">
            <a:avLst/>
          </a:prstGeom>
        </p:spPr>
      </p:pic>
      <p:graphicFrame>
        <p:nvGraphicFramePr>
          <p:cNvPr id="36" name="Gráfico 35"/>
          <p:cNvGraphicFramePr>
            <a:graphicFrameLocks/>
          </p:cNvGraphicFramePr>
          <p:nvPr>
            <p:extLst>
              <p:ext uri="{D42A27DB-BD31-4B8C-83A1-F6EECF244321}">
                <p14:modId xmlns:p14="http://schemas.microsoft.com/office/powerpoint/2010/main" val="395575019"/>
              </p:ext>
            </p:extLst>
          </p:nvPr>
        </p:nvGraphicFramePr>
        <p:xfrm>
          <a:off x="6496035" y="3969961"/>
          <a:ext cx="4851415" cy="23200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476928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4610</TotalTime>
  <Words>1967</Words>
  <Application>Microsoft Office PowerPoint</Application>
  <PresentationFormat>Panorámica</PresentationFormat>
  <Paragraphs>279</Paragraphs>
  <Slides>25</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Arial</vt:lpstr>
      <vt:lpstr>Arial Narrow</vt:lpstr>
      <vt:lpstr>Calibri</vt:lpstr>
      <vt:lpstr>Calibri Light</vt:lpstr>
      <vt:lpstr>Carlito</vt:lpstr>
      <vt:lpstr>Helvetica</vt:lpstr>
      <vt:lpstr>Montserrat SemiBold</vt:lpstr>
      <vt:lpstr>Verdana</vt:lpstr>
      <vt:lpstr>Wingdings</vt:lpstr>
      <vt:lpstr>Tema de Office</vt:lpstr>
      <vt:lpstr>Presentación de PowerPoint</vt:lpstr>
      <vt:lpstr>Presentación de PowerPoint</vt:lpstr>
      <vt:lpstr>Presentación de PowerPoint</vt:lpstr>
      <vt:lpstr>Presentación de PowerPoint</vt:lpstr>
      <vt:lpstr>Introducción</vt:lpstr>
      <vt:lpstr>Acceso a la información pública</vt:lpstr>
      <vt:lpstr>PQRSD recibidas en el trimestre</vt:lpstr>
      <vt:lpstr>Comparación de PQRSD recibidas en  periodos anteriores</vt:lpstr>
      <vt:lpstr>PQRSD recibidas por canal de atención</vt:lpstr>
      <vt:lpstr>PQRSD asignadas por dependencias</vt:lpstr>
      <vt:lpstr>Atenciones chat EVA</vt:lpstr>
      <vt:lpstr>Seguimiento a las respuestas escritas de las PQRSD recibidas</vt:lpstr>
      <vt:lpstr>Radicados extemporáneos y sin respuesta</vt:lpstr>
      <vt:lpstr>Traslados por competencia</vt:lpstr>
      <vt:lpstr>Cantidad y motivo de quejas y reclamos recibidos</vt:lpstr>
      <vt:lpstr>Tiempo promedio de respuesta por dependencia</vt:lpstr>
      <vt:lpstr>Percepción de los grupos de valor a los productos, servicios  y trámites</vt:lpstr>
      <vt:lpstr>Clases de encuestas</vt:lpstr>
      <vt:lpstr>Consolidado de encuestas de percepción por canal y dependencia</vt:lpstr>
      <vt:lpstr>Consolidado resultados trimestre encuestas</vt:lpstr>
      <vt:lpstr>Comparativo Encuestas de Percepción</vt:lpstr>
      <vt:lpstr>Conclusiones</vt:lpstr>
      <vt:lpstr>Conclusiones</vt:lpstr>
      <vt:lpstr>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Jose Camacho Rosso</dc:creator>
  <cp:lastModifiedBy>Sandra Milena Villate Achicanoy</cp:lastModifiedBy>
  <cp:revision>116</cp:revision>
  <dcterms:created xsi:type="dcterms:W3CDTF">2024-06-18T21:12:34Z</dcterms:created>
  <dcterms:modified xsi:type="dcterms:W3CDTF">2025-07-04T21:14:26Z</dcterms:modified>
</cp:coreProperties>
</file>