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37"/>
  </p:notesMasterIdLst>
  <p:handoutMasterIdLst>
    <p:handoutMasterId r:id="rId38"/>
  </p:handoutMasterIdLst>
  <p:sldIdLst>
    <p:sldId id="302" r:id="rId3"/>
    <p:sldId id="303" r:id="rId4"/>
    <p:sldId id="259" r:id="rId5"/>
    <p:sldId id="276" r:id="rId6"/>
    <p:sldId id="279" r:id="rId7"/>
    <p:sldId id="283" r:id="rId8"/>
    <p:sldId id="306" r:id="rId9"/>
    <p:sldId id="307" r:id="rId10"/>
    <p:sldId id="305" r:id="rId11"/>
    <p:sldId id="263" r:id="rId12"/>
    <p:sldId id="277" r:id="rId13"/>
    <p:sldId id="278" r:id="rId14"/>
    <p:sldId id="288" r:id="rId15"/>
    <p:sldId id="300" r:id="rId16"/>
    <p:sldId id="290" r:id="rId17"/>
    <p:sldId id="291" r:id="rId18"/>
    <p:sldId id="294" r:id="rId19"/>
    <p:sldId id="265" r:id="rId20"/>
    <p:sldId id="287" r:id="rId21"/>
    <p:sldId id="292" r:id="rId22"/>
    <p:sldId id="293" r:id="rId23"/>
    <p:sldId id="286" r:id="rId24"/>
    <p:sldId id="281" r:id="rId25"/>
    <p:sldId id="282" r:id="rId26"/>
    <p:sldId id="284" r:id="rId27"/>
    <p:sldId id="285" r:id="rId28"/>
    <p:sldId id="280" r:id="rId29"/>
    <p:sldId id="289" r:id="rId30"/>
    <p:sldId id="295" r:id="rId31"/>
    <p:sldId id="296" r:id="rId32"/>
    <p:sldId id="297" r:id="rId33"/>
    <p:sldId id="298" r:id="rId34"/>
    <p:sldId id="299" r:id="rId35"/>
    <p:sldId id="301" r:id="rId36"/>
  </p:sldIdLst>
  <p:sldSz cx="6858000" cy="9144000" type="letter"/>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D3D92B"/>
    <a:srgbClr val="10A2A3"/>
    <a:srgbClr val="5B4637"/>
    <a:srgbClr val="AC855C"/>
    <a:srgbClr val="424242"/>
    <a:srgbClr val="F07E12"/>
    <a:srgbClr val="A27C6A"/>
    <a:srgbClr val="7B5C42"/>
    <a:srgbClr val="5B4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autoAdjust="0"/>
  </p:normalViewPr>
  <p:slideViewPr>
    <p:cSldViewPr snapToGrid="0">
      <p:cViewPr varScale="1">
        <p:scale>
          <a:sx n="56" d="100"/>
          <a:sy n="56" d="100"/>
        </p:scale>
        <p:origin x="2082" y="5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28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4169072615923"/>
          <c:y val="5.1400554097404488E-2"/>
          <c:w val="0.67292847769028874"/>
          <c:h val="0.8326195683872849"/>
        </c:manualLayout>
      </c:layout>
      <c:barChart>
        <c:barDir val="col"/>
        <c:grouping val="clustered"/>
        <c:varyColors val="0"/>
        <c:ser>
          <c:idx val="0"/>
          <c:order val="0"/>
          <c:tx>
            <c:strRef>
              <c:f>Hoja1!$A$2</c:f>
              <c:strCache>
                <c:ptCount val="1"/>
                <c:pt idx="0">
                  <c:v>APROPIACIÓN VIGENTE</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Hoja1!$B$1:$C$1</c:f>
              <c:strCache>
                <c:ptCount val="2"/>
                <c:pt idx="0">
                  <c:v>FUNCIONAMIENTO</c:v>
                </c:pt>
                <c:pt idx="1">
                  <c:v>INVERSIÓN</c:v>
                </c:pt>
              </c:strCache>
            </c:strRef>
          </c:cat>
          <c:val>
            <c:numRef>
              <c:f>Hoja1!$B$2:$C$2</c:f>
              <c:numCache>
                <c:formatCode>_("$"\ * #,##0_);_("$"\ * \(#,##0\);_("$"\ * "-"??_);_(@_)</c:formatCode>
                <c:ptCount val="2"/>
                <c:pt idx="0">
                  <c:v>20456</c:v>
                </c:pt>
                <c:pt idx="1">
                  <c:v>18191.19714</c:v>
                </c:pt>
              </c:numCache>
            </c:numRef>
          </c:val>
          <c:extLst xmlns:c16r2="http://schemas.microsoft.com/office/drawing/2015/06/chart">
            <c:ext xmlns:c16="http://schemas.microsoft.com/office/drawing/2014/chart" uri="{C3380CC4-5D6E-409C-BE32-E72D297353CC}">
              <c16:uniqueId val="{00000000-4FA8-4212-8EC9-913D081775E0}"/>
            </c:ext>
          </c:extLst>
        </c:ser>
        <c:ser>
          <c:idx val="1"/>
          <c:order val="1"/>
          <c:tx>
            <c:strRef>
              <c:f>Hoja1!$A$3</c:f>
              <c:strCache>
                <c:ptCount val="1"/>
                <c:pt idx="0">
                  <c:v>OBLIGACION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Hoja1!$B$1:$C$1</c:f>
              <c:strCache>
                <c:ptCount val="2"/>
                <c:pt idx="0">
                  <c:v>FUNCIONAMIENTO</c:v>
                </c:pt>
                <c:pt idx="1">
                  <c:v>INVERSIÓN</c:v>
                </c:pt>
              </c:strCache>
            </c:strRef>
          </c:cat>
          <c:val>
            <c:numRef>
              <c:f>Hoja1!$B$3:$C$3</c:f>
              <c:numCache>
                <c:formatCode>_("$"\ * #,##0_);_("$"\ * \(#,##0\);_("$"\ * "-"??_);_(@_)</c:formatCode>
                <c:ptCount val="2"/>
                <c:pt idx="0">
                  <c:v>19592.957066089999</c:v>
                </c:pt>
                <c:pt idx="1">
                  <c:v>16528.75238048</c:v>
                </c:pt>
              </c:numCache>
            </c:numRef>
          </c:val>
          <c:extLst xmlns:c16r2="http://schemas.microsoft.com/office/drawing/2015/06/chart">
            <c:ext xmlns:c16="http://schemas.microsoft.com/office/drawing/2014/chart" uri="{C3380CC4-5D6E-409C-BE32-E72D297353CC}">
              <c16:uniqueId val="{00000001-4FA8-4212-8EC9-913D081775E0}"/>
            </c:ext>
          </c:extLst>
        </c:ser>
        <c:dLbls>
          <c:showLegendKey val="0"/>
          <c:showVal val="1"/>
          <c:showCatName val="0"/>
          <c:showSerName val="0"/>
          <c:showPercent val="0"/>
          <c:showBubbleSize val="0"/>
        </c:dLbls>
        <c:gapWidth val="75"/>
        <c:overlap val="-28"/>
        <c:axId val="254581504"/>
        <c:axId val="254581112"/>
      </c:barChart>
      <c:catAx>
        <c:axId val="254581504"/>
        <c:scaling>
          <c:orientation val="minMax"/>
        </c:scaling>
        <c:delete val="0"/>
        <c:axPos val="b"/>
        <c:numFmt formatCode="General" sourceLinked="0"/>
        <c:majorTickMark val="none"/>
        <c:minorTickMark val="none"/>
        <c:tickLblPos val="nextTo"/>
        <c:crossAx val="254581112"/>
        <c:crosses val="autoZero"/>
        <c:auto val="1"/>
        <c:lblAlgn val="ctr"/>
        <c:lblOffset val="100"/>
        <c:noMultiLvlLbl val="0"/>
      </c:catAx>
      <c:valAx>
        <c:axId val="254581112"/>
        <c:scaling>
          <c:orientation val="minMax"/>
        </c:scaling>
        <c:delete val="0"/>
        <c:axPos val="l"/>
        <c:numFmt formatCode="_(&quot;$&quot;\ * #,##0_);_(&quot;$&quot;\ * \(#,##0\);_(&quot;$&quot;\ * &quot;-&quot;??_);_(@_)" sourceLinked="1"/>
        <c:majorTickMark val="none"/>
        <c:minorTickMark val="none"/>
        <c:tickLblPos val="nextTo"/>
        <c:crossAx val="254581504"/>
        <c:crosses val="autoZero"/>
        <c:crossBetween val="between"/>
      </c:valAx>
    </c:plotArea>
    <c:legend>
      <c:legendPos val="r"/>
      <c:layout>
        <c:manualLayout>
          <c:xMode val="edge"/>
          <c:yMode val="edge"/>
          <c:x val="0.79603121749084849"/>
          <c:y val="0.41628280839895015"/>
          <c:w val="0.20396878250915154"/>
          <c:h val="0.38965660542432196"/>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CO"/>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68307-33A5-466F-AB04-949A95771799}" type="doc">
      <dgm:prSet loTypeId="urn:microsoft.com/office/officeart/2008/layout/VerticalCurvedList" loCatId="list" qsTypeId="urn:microsoft.com/office/officeart/2005/8/quickstyle/3d4" qsCatId="3D" csTypeId="urn:microsoft.com/office/officeart/2005/8/colors/accent0_3" csCatId="mainScheme" phldr="1"/>
      <dgm:spPr/>
    </dgm:pt>
    <dgm:pt modelId="{F5A28A38-7BCA-4384-A790-DBACC43462EE}">
      <dgm:prSet phldrT="[Texto]" custT="1"/>
      <dgm:spPr>
        <a:solidFill>
          <a:srgbClr val="3C78D8">
            <a:lumMod val="20000"/>
            <a:lumOff val="80000"/>
          </a:srgbClr>
        </a:solidFill>
        <a:ln w="25400" cap="flat" cmpd="sng" algn="ctr">
          <a:noFill/>
          <a:prstDash val="solid"/>
        </a:ln>
        <a:effectLst/>
        <a:scene3d>
          <a:camera prst="orthographicFront"/>
          <a:lightRig rig="chilly" dir="t"/>
        </a:scene3d>
        <a:sp3d prstMaterial="translucentPowder">
          <a:bevelT w="127000" h="25400" prst="softRound"/>
        </a:sp3d>
      </dgm:spPr>
      <dgm:t>
        <a:bodyPr spcFirstLastPara="0" vert="horz" wrap="square" lIns="294397" tIns="40640" rIns="40640" bIns="40640" numCol="1" spcCol="1270" anchor="ctr" anchorCtr="0"/>
        <a:lstStyle/>
        <a:p>
          <a:pPr marL="0" lvl="0" indent="0" algn="l" defTabSz="711200">
            <a:lnSpc>
              <a:spcPct val="90000"/>
            </a:lnSpc>
            <a:spcBef>
              <a:spcPct val="0"/>
            </a:spcBef>
            <a:spcAft>
              <a:spcPct val="35000"/>
            </a:spcAft>
            <a:buNone/>
          </a:pPr>
          <a:r>
            <a:rPr lang="es-CO" sz="1600" b="0" kern="1200" dirty="0">
              <a:solidFill>
                <a:srgbClr val="4472C4">
                  <a:lumMod val="75000"/>
                </a:srgbClr>
              </a:solidFill>
              <a:effectLst/>
              <a:latin typeface="Arial" panose="020B0604020202020204" pitchFamily="34" charset="0"/>
              <a:ea typeface="+mn-ea"/>
              <a:cs typeface="Arial" panose="020B0604020202020204" pitchFamily="34" charset="0"/>
            </a:rPr>
            <a:t>Resultados ejecución presupuestal, financiera y proyectos de inversión</a:t>
          </a:r>
        </a:p>
      </dgm:t>
    </dgm:pt>
    <dgm:pt modelId="{A7D3101C-9D19-4059-B446-B8B263A24447}" type="parTrans" cxnId="{A2BEF33D-E476-412F-B0C0-48C4423C7B8E}">
      <dgm:prSet/>
      <dgm:spPr/>
      <dgm:t>
        <a:bodyPr/>
        <a:lstStyle/>
        <a:p>
          <a:endParaRPr lang="es-CO">
            <a:latin typeface="Arial" panose="020B0604020202020204" pitchFamily="34" charset="0"/>
            <a:cs typeface="Arial" panose="020B0604020202020204" pitchFamily="34" charset="0"/>
          </a:endParaRPr>
        </a:p>
      </dgm:t>
    </dgm:pt>
    <dgm:pt modelId="{B63347E8-E868-4D3B-9125-F5CA9A79C59B}" type="sibTrans" cxnId="{A2BEF33D-E476-412F-B0C0-48C4423C7B8E}">
      <dgm:prSet/>
      <dgm:spPr/>
      <dgm:t>
        <a:bodyPr/>
        <a:lstStyle/>
        <a:p>
          <a:endParaRPr lang="es-CO">
            <a:latin typeface="Arial" panose="020B0604020202020204" pitchFamily="34" charset="0"/>
            <a:cs typeface="Arial" panose="020B0604020202020204" pitchFamily="34" charset="0"/>
          </a:endParaRPr>
        </a:p>
      </dgm:t>
    </dgm:pt>
    <dgm:pt modelId="{CFCBADF8-409F-4F87-B5CF-55BBC7CABC42}">
      <dgm:prSet phldrT="[Texto]" custT="1"/>
      <dgm:spPr>
        <a:solidFill>
          <a:srgbClr val="3C78D8">
            <a:lumMod val="20000"/>
            <a:lumOff val="80000"/>
          </a:srgbClr>
        </a:solidFill>
        <a:ln w="25400" cap="flat" cmpd="sng" algn="ctr">
          <a:noFill/>
          <a:prstDash val="solid"/>
        </a:ln>
        <a:effectLst/>
        <a:scene3d>
          <a:camera prst="orthographicFront"/>
          <a:lightRig rig="chilly" dir="t"/>
        </a:scene3d>
        <a:sp3d prstMaterial="translucentPowder">
          <a:bevelT w="127000" h="25400" prst="softRound"/>
        </a:sp3d>
      </dgm:spPr>
      <dgm:t>
        <a:bodyPr spcFirstLastPara="0" vert="horz" wrap="square" lIns="294397" tIns="40640" rIns="40640" bIns="40640" numCol="1" spcCol="1270" anchor="ctr" anchorCtr="0"/>
        <a:lstStyle/>
        <a:p>
          <a:pPr marL="0" lvl="0" indent="0" algn="l" defTabSz="711200">
            <a:lnSpc>
              <a:spcPct val="90000"/>
            </a:lnSpc>
            <a:spcBef>
              <a:spcPct val="0"/>
            </a:spcBef>
            <a:spcAft>
              <a:spcPct val="35000"/>
            </a:spcAft>
            <a:buNone/>
          </a:pPr>
          <a:r>
            <a:rPr lang="es-CO" sz="1600" b="0" kern="1200" dirty="0">
              <a:solidFill>
                <a:srgbClr val="4472C4">
                  <a:lumMod val="75000"/>
                </a:srgbClr>
              </a:solidFill>
              <a:effectLst/>
              <a:latin typeface="Arial" panose="020B0604020202020204" pitchFamily="34" charset="0"/>
              <a:ea typeface="+mn-ea"/>
              <a:cs typeface="Arial" panose="020B0604020202020204" pitchFamily="34" charset="0"/>
            </a:rPr>
            <a:t>Resultados plan estratégico institucional 2019-2022 y plan de acción anual  PAA 2019  </a:t>
          </a:r>
        </a:p>
      </dgm:t>
    </dgm:pt>
    <dgm:pt modelId="{AD2B1313-842D-4C6E-9C14-FA0D4AC2E409}" type="parTrans" cxnId="{0CD2524E-8684-4227-BBDB-F8A2603B4011}">
      <dgm:prSet/>
      <dgm:spPr/>
      <dgm:t>
        <a:bodyPr/>
        <a:lstStyle/>
        <a:p>
          <a:endParaRPr lang="es-ES">
            <a:latin typeface="Arial" panose="020B0604020202020204" pitchFamily="34" charset="0"/>
            <a:cs typeface="Arial" panose="020B0604020202020204" pitchFamily="34" charset="0"/>
          </a:endParaRPr>
        </a:p>
      </dgm:t>
    </dgm:pt>
    <dgm:pt modelId="{F8B2CB24-F772-4124-8D18-5CC58898218C}" type="sibTrans" cxnId="{0CD2524E-8684-4227-BBDB-F8A2603B4011}">
      <dgm:prSet/>
      <dgm:spPr/>
      <dgm:t>
        <a:bodyPr/>
        <a:lstStyle/>
        <a:p>
          <a:endParaRPr lang="es-ES">
            <a:latin typeface="Arial" panose="020B0604020202020204" pitchFamily="34" charset="0"/>
            <a:cs typeface="Arial" panose="020B0604020202020204" pitchFamily="34" charset="0"/>
          </a:endParaRPr>
        </a:p>
      </dgm:t>
    </dgm:pt>
    <dgm:pt modelId="{4A102094-8307-4BA9-AD16-D724A8E5778A}">
      <dgm:prSet phldrT="[Texto]" custT="1"/>
      <dgm:spPr>
        <a:gradFill flip="none" rotWithShape="0">
          <a:gsLst>
            <a:gs pos="0">
              <a:srgbClr val="FECC66">
                <a:tint val="66000"/>
                <a:satMod val="160000"/>
              </a:srgbClr>
            </a:gs>
            <a:gs pos="50000">
              <a:srgbClr val="FECC66">
                <a:tint val="44500"/>
                <a:satMod val="160000"/>
              </a:srgbClr>
            </a:gs>
            <a:gs pos="100000">
              <a:srgbClr val="FECC66">
                <a:tint val="23500"/>
                <a:satMod val="160000"/>
              </a:srgbClr>
            </a:gs>
          </a:gsLst>
          <a:lin ang="10800000" scaled="1"/>
          <a:tileRect/>
        </a:gradFill>
        <a:ln w="25400" cap="flat" cmpd="sng" algn="ctr">
          <a:noFill/>
          <a:prstDash val="solid"/>
        </a:ln>
        <a:effectLst/>
      </dgm:spPr>
      <dgm:t>
        <a:bodyPr spcFirstLastPara="0" vert="horz" wrap="square" lIns="294397" tIns="40640" rIns="40640" bIns="40640" numCol="1" spcCol="1270" anchor="ctr" anchorCtr="0"/>
        <a:lstStyle/>
        <a:p>
          <a:pPr marL="0" lvl="0" indent="0" algn="l" defTabSz="711200">
            <a:lnSpc>
              <a:spcPct val="90000"/>
            </a:lnSpc>
            <a:spcBef>
              <a:spcPct val="0"/>
            </a:spcBef>
            <a:spcAft>
              <a:spcPct val="35000"/>
            </a:spcAft>
            <a:buNone/>
          </a:pPr>
          <a:r>
            <a:rPr lang="es-CO" sz="1600" kern="1200" dirty="0">
              <a:solidFill>
                <a:srgbClr val="000000"/>
              </a:solidFill>
              <a:latin typeface="Arial" panose="020B0604020202020204" pitchFamily="34" charset="0"/>
              <a:ea typeface="+mn-ea"/>
              <a:cs typeface="Arial" panose="020B0604020202020204" pitchFamily="34" charset="0"/>
            </a:rPr>
            <a:t>Resultados grandes logros año 2019 </a:t>
          </a:r>
        </a:p>
      </dgm:t>
    </dgm:pt>
    <dgm:pt modelId="{EE1FF3B7-080C-415C-8A36-BC4C48F1A5BF}" type="parTrans" cxnId="{5DB60CCD-C3B1-4291-AA45-4903FCA7BE94}">
      <dgm:prSet/>
      <dgm:spPr/>
      <dgm:t>
        <a:bodyPr/>
        <a:lstStyle/>
        <a:p>
          <a:endParaRPr lang="es-ES">
            <a:latin typeface="Arial" panose="020B0604020202020204" pitchFamily="34" charset="0"/>
            <a:cs typeface="Arial" panose="020B0604020202020204" pitchFamily="34" charset="0"/>
          </a:endParaRPr>
        </a:p>
      </dgm:t>
    </dgm:pt>
    <dgm:pt modelId="{6ECAB038-0722-484B-A4B2-13A5859DA6AF}" type="sibTrans" cxnId="{5DB60CCD-C3B1-4291-AA45-4903FCA7BE94}">
      <dgm:prSet/>
      <dgm:spPr/>
      <dgm:t>
        <a:bodyPr/>
        <a:lstStyle/>
        <a:p>
          <a:endParaRPr lang="es-ES">
            <a:latin typeface="Arial" panose="020B0604020202020204" pitchFamily="34" charset="0"/>
            <a:cs typeface="Arial" panose="020B0604020202020204" pitchFamily="34" charset="0"/>
          </a:endParaRPr>
        </a:p>
      </dgm:t>
    </dgm:pt>
    <dgm:pt modelId="{72C23457-886D-4727-9EED-95BE4917D4A0}">
      <dgm:prSet phldrT="[Texto]" custT="1"/>
      <dgm:spPr>
        <a:solidFill>
          <a:srgbClr val="3C78D8">
            <a:lumMod val="20000"/>
            <a:lumOff val="80000"/>
          </a:srgbClr>
        </a:solidFill>
        <a:ln w="25400" cap="flat" cmpd="sng" algn="ctr">
          <a:noFill/>
          <a:prstDash val="solid"/>
        </a:ln>
        <a:effectLst/>
        <a:scene3d>
          <a:camera prst="orthographicFront"/>
          <a:lightRig rig="chilly" dir="t"/>
        </a:scene3d>
        <a:sp3d prstMaterial="translucentPowder">
          <a:bevelT w="127000" h="25400" prst="softRound"/>
        </a:sp3d>
      </dgm:spPr>
      <dgm:t>
        <a:bodyPr spcFirstLastPara="0" vert="horz" wrap="square" lIns="294397" tIns="40640" rIns="40640" bIns="40640" numCol="1" spcCol="1270" anchor="ctr" anchorCtr="0"/>
        <a:lstStyle/>
        <a:p>
          <a:pPr marL="0" lvl="0" indent="0" algn="l" defTabSz="711200">
            <a:lnSpc>
              <a:spcPct val="90000"/>
            </a:lnSpc>
            <a:spcBef>
              <a:spcPct val="0"/>
            </a:spcBef>
            <a:spcAft>
              <a:spcPct val="35000"/>
            </a:spcAft>
            <a:buNone/>
          </a:pPr>
          <a:r>
            <a:rPr lang="es-CO" sz="1600" b="0" kern="1200" dirty="0">
              <a:solidFill>
                <a:srgbClr val="4472C4">
                  <a:lumMod val="75000"/>
                </a:srgbClr>
              </a:solidFill>
              <a:effectLst/>
              <a:latin typeface="Arial" panose="020B0604020202020204" pitchFamily="34" charset="0"/>
              <a:ea typeface="+mn-ea"/>
              <a:cs typeface="Arial" panose="020B0604020202020204" pitchFamily="34" charset="0"/>
            </a:rPr>
            <a:t>Resultados plan marco de Implementación PMI y CONPES</a:t>
          </a:r>
        </a:p>
      </dgm:t>
    </dgm:pt>
    <dgm:pt modelId="{545F3E7A-6D9B-4D62-AAC0-4BD3F5EB7092}" type="parTrans" cxnId="{311987D8-755B-4AB7-B217-C230888C112F}">
      <dgm:prSet/>
      <dgm:spPr/>
      <dgm:t>
        <a:bodyPr/>
        <a:lstStyle/>
        <a:p>
          <a:endParaRPr lang="es-ES">
            <a:latin typeface="Arial" panose="020B0604020202020204" pitchFamily="34" charset="0"/>
            <a:cs typeface="Arial" panose="020B0604020202020204" pitchFamily="34" charset="0"/>
          </a:endParaRPr>
        </a:p>
      </dgm:t>
    </dgm:pt>
    <dgm:pt modelId="{40919616-DAEC-42D5-828A-CD2EE71E0A54}" type="sibTrans" cxnId="{311987D8-755B-4AB7-B217-C230888C112F}">
      <dgm:prSet/>
      <dgm:spPr/>
      <dgm:t>
        <a:bodyPr/>
        <a:lstStyle/>
        <a:p>
          <a:endParaRPr lang="es-ES">
            <a:latin typeface="Arial" panose="020B0604020202020204" pitchFamily="34" charset="0"/>
            <a:cs typeface="Arial" panose="020B0604020202020204" pitchFamily="34" charset="0"/>
          </a:endParaRPr>
        </a:p>
      </dgm:t>
    </dgm:pt>
    <dgm:pt modelId="{FB3335A7-1EA1-4AB9-955B-07FB82650A12}">
      <dgm:prSet phldrT="[Texto]" custT="1"/>
      <dgm:spPr>
        <a:gradFill flip="none" rotWithShape="0">
          <a:gsLst>
            <a:gs pos="0">
              <a:srgbClr val="FECC66">
                <a:tint val="66000"/>
                <a:satMod val="160000"/>
              </a:srgbClr>
            </a:gs>
            <a:gs pos="50000">
              <a:srgbClr val="FECC66">
                <a:tint val="44500"/>
                <a:satMod val="160000"/>
              </a:srgbClr>
            </a:gs>
            <a:gs pos="100000">
              <a:srgbClr val="FECC66">
                <a:tint val="23500"/>
                <a:satMod val="160000"/>
              </a:srgbClr>
            </a:gs>
          </a:gsLst>
          <a:lin ang="10800000" scaled="1"/>
          <a:tileRect/>
        </a:gradFill>
        <a:ln w="25400" cap="flat" cmpd="sng" algn="ctr">
          <a:noFill/>
          <a:prstDash val="solid"/>
        </a:ln>
        <a:effectLst/>
        <a:scene3d>
          <a:camera prst="orthographicFront"/>
          <a:lightRig rig="chilly" dir="t"/>
        </a:scene3d>
        <a:sp3d prstMaterial="translucentPowder">
          <a:bevelT w="127000" h="25400" prst="softRound"/>
        </a:sp3d>
      </dgm:spPr>
      <dgm:t>
        <a:bodyPr spcFirstLastPara="0" vert="horz" wrap="square" lIns="294397" tIns="40640" rIns="40640" bIns="40640" numCol="1" spcCol="1270" anchor="ctr" anchorCtr="0"/>
        <a:lstStyle/>
        <a:p>
          <a:pPr marL="0" lvl="0" indent="0" algn="l" defTabSz="711200">
            <a:lnSpc>
              <a:spcPct val="90000"/>
            </a:lnSpc>
            <a:spcBef>
              <a:spcPct val="0"/>
            </a:spcBef>
            <a:spcAft>
              <a:spcPct val="35000"/>
            </a:spcAft>
            <a:buNone/>
          </a:pPr>
          <a:r>
            <a:rPr lang="es-CO" sz="1600" kern="1200" dirty="0">
              <a:solidFill>
                <a:srgbClr val="000000"/>
              </a:solidFill>
              <a:latin typeface="Arial" panose="020B0604020202020204" pitchFamily="34" charset="0"/>
              <a:ea typeface="+mn-ea"/>
              <a:cs typeface="Arial" panose="020B0604020202020204" pitchFamily="34" charset="0"/>
            </a:rPr>
            <a:t>Resultados plan anticorrupción y de atención al ciudadano – PAAC   </a:t>
          </a:r>
        </a:p>
      </dgm:t>
    </dgm:pt>
    <dgm:pt modelId="{21DD8C7B-C093-4628-80C8-45ECFA1C7F6C}" type="sibTrans" cxnId="{E412A28C-A654-4630-996D-3D5B4595C294}">
      <dgm:prSet/>
      <dgm:spPr/>
      <dgm:t>
        <a:bodyPr/>
        <a:lstStyle/>
        <a:p>
          <a:endParaRPr lang="es-ES">
            <a:latin typeface="Arial" panose="020B0604020202020204" pitchFamily="34" charset="0"/>
            <a:cs typeface="Arial" panose="020B0604020202020204" pitchFamily="34" charset="0"/>
          </a:endParaRPr>
        </a:p>
      </dgm:t>
    </dgm:pt>
    <dgm:pt modelId="{CAD744F0-088F-4F2A-91D3-DB89CB4CFA38}" type="parTrans" cxnId="{E412A28C-A654-4630-996D-3D5B4595C294}">
      <dgm:prSet/>
      <dgm:spPr/>
      <dgm:t>
        <a:bodyPr/>
        <a:lstStyle/>
        <a:p>
          <a:endParaRPr lang="es-ES">
            <a:latin typeface="Arial" panose="020B0604020202020204" pitchFamily="34" charset="0"/>
            <a:cs typeface="Arial" panose="020B0604020202020204" pitchFamily="34" charset="0"/>
          </a:endParaRPr>
        </a:p>
      </dgm:t>
    </dgm:pt>
    <dgm:pt modelId="{CBBC68A1-3444-4F98-8710-E00CC234B265}" type="pres">
      <dgm:prSet presAssocID="{87A68307-33A5-466F-AB04-949A95771799}" presName="Name0" presStyleCnt="0">
        <dgm:presLayoutVars>
          <dgm:chMax val="7"/>
          <dgm:chPref val="7"/>
          <dgm:dir/>
        </dgm:presLayoutVars>
      </dgm:prSet>
      <dgm:spPr/>
    </dgm:pt>
    <dgm:pt modelId="{38A890CD-BC2E-4F14-B026-807F630E5F6B}" type="pres">
      <dgm:prSet presAssocID="{87A68307-33A5-466F-AB04-949A95771799}" presName="Name1" presStyleCnt="0"/>
      <dgm:spPr/>
    </dgm:pt>
    <dgm:pt modelId="{E759A7F6-67F8-4F1D-8A2D-3A616E0D4541}" type="pres">
      <dgm:prSet presAssocID="{87A68307-33A5-466F-AB04-949A95771799}" presName="cycle" presStyleCnt="0"/>
      <dgm:spPr/>
    </dgm:pt>
    <dgm:pt modelId="{6A1850B1-D7D3-4C28-B3B5-7D17CD73B655}" type="pres">
      <dgm:prSet presAssocID="{87A68307-33A5-466F-AB04-949A95771799}" presName="srcNode" presStyleLbl="node1" presStyleIdx="0" presStyleCnt="5"/>
      <dgm:spPr/>
    </dgm:pt>
    <dgm:pt modelId="{854D469D-5565-430E-BAE4-A469B0DA8BB3}" type="pres">
      <dgm:prSet presAssocID="{87A68307-33A5-466F-AB04-949A95771799}" presName="conn" presStyleLbl="parChTrans1D2" presStyleIdx="0" presStyleCnt="1"/>
      <dgm:spPr/>
      <dgm:t>
        <a:bodyPr/>
        <a:lstStyle/>
        <a:p>
          <a:endParaRPr lang="es-CO"/>
        </a:p>
      </dgm:t>
    </dgm:pt>
    <dgm:pt modelId="{5DC9AF8C-5FEA-4F90-954D-DB226A4ACD73}" type="pres">
      <dgm:prSet presAssocID="{87A68307-33A5-466F-AB04-949A95771799}" presName="extraNode" presStyleLbl="node1" presStyleIdx="0" presStyleCnt="5"/>
      <dgm:spPr/>
    </dgm:pt>
    <dgm:pt modelId="{016EEF72-BB99-4A22-8097-F25EA01921AC}" type="pres">
      <dgm:prSet presAssocID="{87A68307-33A5-466F-AB04-949A95771799}" presName="dstNode" presStyleLbl="node1" presStyleIdx="0" presStyleCnt="5"/>
      <dgm:spPr/>
    </dgm:pt>
    <dgm:pt modelId="{F46803F7-9DE2-43BF-A678-063C145F31A2}" type="pres">
      <dgm:prSet presAssocID="{4A102094-8307-4BA9-AD16-D724A8E5778A}" presName="text_1" presStyleLbl="node1" presStyleIdx="0" presStyleCnt="5" custScaleX="89602" custLinFactNeighborX="-2437" custLinFactNeighborY="270">
        <dgm:presLayoutVars>
          <dgm:bulletEnabled val="1"/>
        </dgm:presLayoutVars>
      </dgm:prSet>
      <dgm:spPr>
        <a:xfrm>
          <a:off x="443052" y="293483"/>
          <a:ext cx="5548384" cy="587342"/>
        </a:xfrm>
        <a:prstGeom prst="rect">
          <a:avLst/>
        </a:prstGeom>
      </dgm:spPr>
      <dgm:t>
        <a:bodyPr/>
        <a:lstStyle/>
        <a:p>
          <a:endParaRPr lang="es-CO"/>
        </a:p>
      </dgm:t>
    </dgm:pt>
    <dgm:pt modelId="{605B0D26-BF00-4836-98AD-ADF00D3C9439}" type="pres">
      <dgm:prSet presAssocID="{4A102094-8307-4BA9-AD16-D724A8E5778A}" presName="accent_1" presStyleCnt="0"/>
      <dgm:spPr/>
    </dgm:pt>
    <dgm:pt modelId="{68564931-65B8-485C-89B1-021FBE9716FF}" type="pres">
      <dgm:prSet presAssocID="{4A102094-8307-4BA9-AD16-D724A8E5778A}" presName="accentRepeatNode" presStyleLbl="solidFgAcc1" presStyleIdx="0" presStyleCnt="5" custLinFactNeighborX="1153" custLinFactNeighborY="615"/>
      <dgm:spPr>
        <a:solidFill>
          <a:schemeClr val="accent5">
            <a:lumMod val="75000"/>
          </a:schemeClr>
        </a:solidFill>
      </dgm:spPr>
    </dgm:pt>
    <dgm:pt modelId="{EFFC627F-3643-4785-B6B9-703EAB4AE34E}" type="pres">
      <dgm:prSet presAssocID="{CFCBADF8-409F-4F87-B5CF-55BBC7CABC42}" presName="text_2" presStyleLbl="node1" presStyleIdx="1" presStyleCnt="5" custScaleX="88787" custLinFactNeighborX="-1780" custLinFactNeighborY="-1280">
        <dgm:presLayoutVars>
          <dgm:bulletEnabled val="1"/>
        </dgm:presLayoutVars>
      </dgm:prSet>
      <dgm:spPr>
        <a:xfrm>
          <a:off x="1250953" y="1174214"/>
          <a:ext cx="4552564" cy="587342"/>
        </a:xfrm>
        <a:prstGeom prst="rect">
          <a:avLst/>
        </a:prstGeom>
      </dgm:spPr>
      <dgm:t>
        <a:bodyPr/>
        <a:lstStyle/>
        <a:p>
          <a:endParaRPr lang="es-CO"/>
        </a:p>
      </dgm:t>
    </dgm:pt>
    <dgm:pt modelId="{9625C0CC-D395-4BEA-83F8-774D6F5714EB}" type="pres">
      <dgm:prSet presAssocID="{CFCBADF8-409F-4F87-B5CF-55BBC7CABC42}" presName="accent_2" presStyleCnt="0"/>
      <dgm:spPr/>
    </dgm:pt>
    <dgm:pt modelId="{B0B8594A-F6D7-4405-A696-A130A99FE680}" type="pres">
      <dgm:prSet presAssocID="{CFCBADF8-409F-4F87-B5CF-55BBC7CABC42}" presName="accentRepeatNode" presStyleLbl="solidFgAcc1" presStyleIdx="1" presStyleCnt="5" custLinFactNeighborX="1959"/>
      <dgm:spPr>
        <a:xfrm>
          <a:off x="610773" y="1100796"/>
          <a:ext cx="734177" cy="734177"/>
        </a:xfrm>
        <a:prstGeom prst="ellipse">
          <a:avLst/>
        </a:prstGeom>
        <a:solidFill>
          <a:srgbClr val="4472C4">
            <a:lumMod val="75000"/>
          </a:srgbClr>
        </a:solidFill>
        <a:ln w="6350" cap="flat" cmpd="sng" algn="ctr">
          <a:solidFill>
            <a:srgbClr val="44546A">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pt>
    <dgm:pt modelId="{1B8A808F-4294-48AF-B642-D47524FCAE64}" type="pres">
      <dgm:prSet presAssocID="{F5A28A38-7BCA-4384-A790-DBACC43462EE}" presName="text_3" presStyleLbl="node1" presStyleIdx="2" presStyleCnt="5" custScaleX="92033" custLinFactNeighborX="-1458" custLinFactNeighborY="0">
        <dgm:presLayoutVars>
          <dgm:bulletEnabled val="1"/>
        </dgm:presLayoutVars>
      </dgm:prSet>
      <dgm:spPr>
        <a:xfrm>
          <a:off x="1291761" y="2054945"/>
          <a:ext cx="4600120" cy="587342"/>
        </a:xfrm>
        <a:prstGeom prst="rect">
          <a:avLst/>
        </a:prstGeom>
      </dgm:spPr>
      <dgm:t>
        <a:bodyPr/>
        <a:lstStyle/>
        <a:p>
          <a:endParaRPr lang="es-CO"/>
        </a:p>
      </dgm:t>
    </dgm:pt>
    <dgm:pt modelId="{78B81430-79D3-4921-9B36-62960C913A12}" type="pres">
      <dgm:prSet presAssocID="{F5A28A38-7BCA-4384-A790-DBACC43462EE}" presName="accent_3" presStyleCnt="0"/>
      <dgm:spPr/>
    </dgm:pt>
    <dgm:pt modelId="{12D44802-1100-43C3-B13C-447C59517C94}" type="pres">
      <dgm:prSet presAssocID="{F5A28A38-7BCA-4384-A790-DBACC43462EE}" presName="accentRepeatNode" presStyleLbl="solidFgAcc1" presStyleIdx="2" presStyleCnt="5"/>
      <dgm:spPr>
        <a:xfrm>
          <a:off x="725564" y="1981527"/>
          <a:ext cx="734177" cy="734177"/>
        </a:xfrm>
        <a:prstGeom prst="ellipse">
          <a:avLst/>
        </a:prstGeom>
        <a:solidFill>
          <a:srgbClr val="4472C4">
            <a:lumMod val="75000"/>
          </a:srgbClr>
        </a:solidFill>
        <a:ln w="6350" cap="flat" cmpd="sng" algn="ctr">
          <a:solidFill>
            <a:srgbClr val="44546A">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pt>
    <dgm:pt modelId="{24DA5A94-8460-483D-8F29-29359250C73F}" type="pres">
      <dgm:prSet presAssocID="{72C23457-886D-4727-9EED-95BE4917D4A0}" presName="text_4" presStyleLbl="node1" presStyleIdx="3" presStyleCnt="5" custScaleX="88787" custLinFactNeighborX="-2988" custLinFactNeighborY="-8667">
        <dgm:presLayoutVars>
          <dgm:bulletEnabled val="1"/>
        </dgm:presLayoutVars>
      </dgm:prSet>
      <dgm:spPr>
        <a:xfrm>
          <a:off x="1250953" y="2935676"/>
          <a:ext cx="4552564" cy="587342"/>
        </a:xfrm>
        <a:prstGeom prst="rect">
          <a:avLst/>
        </a:prstGeom>
      </dgm:spPr>
      <dgm:t>
        <a:bodyPr/>
        <a:lstStyle/>
        <a:p>
          <a:endParaRPr lang="es-CO"/>
        </a:p>
      </dgm:t>
    </dgm:pt>
    <dgm:pt modelId="{6B1A7E45-AA67-4018-994D-FC9C7C39DBD8}" type="pres">
      <dgm:prSet presAssocID="{72C23457-886D-4727-9EED-95BE4917D4A0}" presName="accent_4" presStyleCnt="0"/>
      <dgm:spPr/>
    </dgm:pt>
    <dgm:pt modelId="{630A34BD-A08C-454C-A740-3C357E1CFC87}" type="pres">
      <dgm:prSet presAssocID="{72C23457-886D-4727-9EED-95BE4917D4A0}" presName="accentRepeatNode" presStyleLbl="solidFgAcc1" presStyleIdx="3" presStyleCnt="5"/>
      <dgm:spPr>
        <a:xfrm>
          <a:off x="596390" y="2862258"/>
          <a:ext cx="734177" cy="734177"/>
        </a:xfrm>
        <a:prstGeom prst="ellipse">
          <a:avLst/>
        </a:prstGeom>
        <a:solidFill>
          <a:srgbClr val="4472C4">
            <a:lumMod val="75000"/>
          </a:srgbClr>
        </a:solidFill>
        <a:ln w="6350" cap="flat" cmpd="sng" algn="ctr">
          <a:solidFill>
            <a:srgbClr val="44546A">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pt>
    <dgm:pt modelId="{B65B2650-D371-45BC-9C75-2BB81C42F572}" type="pres">
      <dgm:prSet presAssocID="{FB3335A7-1EA1-4AB9-955B-07FB82650A12}" presName="text_5" presStyleLbl="node1" presStyleIdx="4" presStyleCnt="5" custScaleX="91503">
        <dgm:presLayoutVars>
          <dgm:bulletEnabled val="1"/>
        </dgm:presLayoutVars>
      </dgm:prSet>
      <dgm:spPr>
        <a:xfrm>
          <a:off x="443052" y="3816407"/>
          <a:ext cx="5548384" cy="587342"/>
        </a:xfrm>
        <a:prstGeom prst="rect">
          <a:avLst/>
        </a:prstGeom>
      </dgm:spPr>
      <dgm:t>
        <a:bodyPr/>
        <a:lstStyle/>
        <a:p>
          <a:endParaRPr lang="es-CO"/>
        </a:p>
      </dgm:t>
    </dgm:pt>
    <dgm:pt modelId="{07D33C4A-89D0-4795-A3EA-1C5BE2DF79EC}" type="pres">
      <dgm:prSet presAssocID="{FB3335A7-1EA1-4AB9-955B-07FB82650A12}" presName="accent_5" presStyleCnt="0"/>
      <dgm:spPr/>
    </dgm:pt>
    <dgm:pt modelId="{2813BE05-9DED-4265-B770-D01C408339F4}" type="pres">
      <dgm:prSet presAssocID="{FB3335A7-1EA1-4AB9-955B-07FB82650A12}" presName="accentRepeatNode" presStyleLbl="solidFgAcc1" presStyleIdx="4" presStyleCnt="5"/>
      <dgm:spPr>
        <a:xfrm>
          <a:off x="175518" y="3742990"/>
          <a:ext cx="734177" cy="734177"/>
        </a:xfrm>
        <a:prstGeom prst="ellipse">
          <a:avLst/>
        </a:prstGeom>
        <a:solidFill>
          <a:srgbClr val="4472C4">
            <a:lumMod val="75000"/>
          </a:srgbClr>
        </a:solidFill>
        <a:ln w="6350" cap="flat" cmpd="sng" algn="ctr">
          <a:solidFill>
            <a:srgbClr val="44546A">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gm:spPr>
    </dgm:pt>
  </dgm:ptLst>
  <dgm:cxnLst>
    <dgm:cxn modelId="{0F174BB4-DF22-4067-957B-4CBD3D59A90A}" type="presOf" srcId="{FB3335A7-1EA1-4AB9-955B-07FB82650A12}" destId="{B65B2650-D371-45BC-9C75-2BB81C42F572}" srcOrd="0" destOrd="0" presId="urn:microsoft.com/office/officeart/2008/layout/VerticalCurvedList"/>
    <dgm:cxn modelId="{0CD2524E-8684-4227-BBDB-F8A2603B4011}" srcId="{87A68307-33A5-466F-AB04-949A95771799}" destId="{CFCBADF8-409F-4F87-B5CF-55BBC7CABC42}" srcOrd="1" destOrd="0" parTransId="{AD2B1313-842D-4C6E-9C14-FA0D4AC2E409}" sibTransId="{F8B2CB24-F772-4124-8D18-5CC58898218C}"/>
    <dgm:cxn modelId="{9C445FF4-F7A4-4898-8A94-31E898991FAA}" type="presOf" srcId="{6ECAB038-0722-484B-A4B2-13A5859DA6AF}" destId="{854D469D-5565-430E-BAE4-A469B0DA8BB3}" srcOrd="0" destOrd="0" presId="urn:microsoft.com/office/officeart/2008/layout/VerticalCurvedList"/>
    <dgm:cxn modelId="{1E3273FD-2B2F-409C-A008-D903E5477CC3}" type="presOf" srcId="{4A102094-8307-4BA9-AD16-D724A8E5778A}" destId="{F46803F7-9DE2-43BF-A678-063C145F31A2}" srcOrd="0" destOrd="0" presId="urn:microsoft.com/office/officeart/2008/layout/VerticalCurvedList"/>
    <dgm:cxn modelId="{A2BEF33D-E476-412F-B0C0-48C4423C7B8E}" srcId="{87A68307-33A5-466F-AB04-949A95771799}" destId="{F5A28A38-7BCA-4384-A790-DBACC43462EE}" srcOrd="2" destOrd="0" parTransId="{A7D3101C-9D19-4059-B446-B8B263A24447}" sibTransId="{B63347E8-E868-4D3B-9125-F5CA9A79C59B}"/>
    <dgm:cxn modelId="{942FC37D-984E-4124-BAAB-B094A3B8D38D}" type="presOf" srcId="{87A68307-33A5-466F-AB04-949A95771799}" destId="{CBBC68A1-3444-4F98-8710-E00CC234B265}" srcOrd="0" destOrd="0" presId="urn:microsoft.com/office/officeart/2008/layout/VerticalCurvedList"/>
    <dgm:cxn modelId="{20A28CDF-DDCB-41A6-86DC-D1462EA2711B}" type="presOf" srcId="{72C23457-886D-4727-9EED-95BE4917D4A0}" destId="{24DA5A94-8460-483D-8F29-29359250C73F}" srcOrd="0" destOrd="0" presId="urn:microsoft.com/office/officeart/2008/layout/VerticalCurvedList"/>
    <dgm:cxn modelId="{5DB60CCD-C3B1-4291-AA45-4903FCA7BE94}" srcId="{87A68307-33A5-466F-AB04-949A95771799}" destId="{4A102094-8307-4BA9-AD16-D724A8E5778A}" srcOrd="0" destOrd="0" parTransId="{EE1FF3B7-080C-415C-8A36-BC4C48F1A5BF}" sibTransId="{6ECAB038-0722-484B-A4B2-13A5859DA6AF}"/>
    <dgm:cxn modelId="{C697BB93-41CC-449D-BEEC-804F3C2C63D0}" type="presOf" srcId="{F5A28A38-7BCA-4384-A790-DBACC43462EE}" destId="{1B8A808F-4294-48AF-B642-D47524FCAE64}" srcOrd="0" destOrd="0" presId="urn:microsoft.com/office/officeart/2008/layout/VerticalCurvedList"/>
    <dgm:cxn modelId="{C9A32756-A8EE-41DA-845F-84821F673B0A}" type="presOf" srcId="{CFCBADF8-409F-4F87-B5CF-55BBC7CABC42}" destId="{EFFC627F-3643-4785-B6B9-703EAB4AE34E}" srcOrd="0" destOrd="0" presId="urn:microsoft.com/office/officeart/2008/layout/VerticalCurvedList"/>
    <dgm:cxn modelId="{311987D8-755B-4AB7-B217-C230888C112F}" srcId="{87A68307-33A5-466F-AB04-949A95771799}" destId="{72C23457-886D-4727-9EED-95BE4917D4A0}" srcOrd="3" destOrd="0" parTransId="{545F3E7A-6D9B-4D62-AAC0-4BD3F5EB7092}" sibTransId="{40919616-DAEC-42D5-828A-CD2EE71E0A54}"/>
    <dgm:cxn modelId="{E412A28C-A654-4630-996D-3D5B4595C294}" srcId="{87A68307-33A5-466F-AB04-949A95771799}" destId="{FB3335A7-1EA1-4AB9-955B-07FB82650A12}" srcOrd="4" destOrd="0" parTransId="{CAD744F0-088F-4F2A-91D3-DB89CB4CFA38}" sibTransId="{21DD8C7B-C093-4628-80C8-45ECFA1C7F6C}"/>
    <dgm:cxn modelId="{D2819609-6870-47A6-B0CF-EC1F80DBEC4C}" type="presParOf" srcId="{CBBC68A1-3444-4F98-8710-E00CC234B265}" destId="{38A890CD-BC2E-4F14-B026-807F630E5F6B}" srcOrd="0" destOrd="0" presId="urn:microsoft.com/office/officeart/2008/layout/VerticalCurvedList"/>
    <dgm:cxn modelId="{18CC74E5-B0E6-4E83-B783-1A60D720FBF4}" type="presParOf" srcId="{38A890CD-BC2E-4F14-B026-807F630E5F6B}" destId="{E759A7F6-67F8-4F1D-8A2D-3A616E0D4541}" srcOrd="0" destOrd="0" presId="urn:microsoft.com/office/officeart/2008/layout/VerticalCurvedList"/>
    <dgm:cxn modelId="{8CE67ADA-9D5D-4ED8-872E-D7BA0CFA7194}" type="presParOf" srcId="{E759A7F6-67F8-4F1D-8A2D-3A616E0D4541}" destId="{6A1850B1-D7D3-4C28-B3B5-7D17CD73B655}" srcOrd="0" destOrd="0" presId="urn:microsoft.com/office/officeart/2008/layout/VerticalCurvedList"/>
    <dgm:cxn modelId="{44C95354-638B-4E9E-974F-4AF872649118}" type="presParOf" srcId="{E759A7F6-67F8-4F1D-8A2D-3A616E0D4541}" destId="{854D469D-5565-430E-BAE4-A469B0DA8BB3}" srcOrd="1" destOrd="0" presId="urn:microsoft.com/office/officeart/2008/layout/VerticalCurvedList"/>
    <dgm:cxn modelId="{92A422C9-E486-495B-842F-C8BDB9A93908}" type="presParOf" srcId="{E759A7F6-67F8-4F1D-8A2D-3A616E0D4541}" destId="{5DC9AF8C-5FEA-4F90-954D-DB226A4ACD73}" srcOrd="2" destOrd="0" presId="urn:microsoft.com/office/officeart/2008/layout/VerticalCurvedList"/>
    <dgm:cxn modelId="{E974E794-5735-437F-8D14-EAE443F95078}" type="presParOf" srcId="{E759A7F6-67F8-4F1D-8A2D-3A616E0D4541}" destId="{016EEF72-BB99-4A22-8097-F25EA01921AC}" srcOrd="3" destOrd="0" presId="urn:microsoft.com/office/officeart/2008/layout/VerticalCurvedList"/>
    <dgm:cxn modelId="{6212951D-D504-4F8B-96F4-DACF98DB8212}" type="presParOf" srcId="{38A890CD-BC2E-4F14-B026-807F630E5F6B}" destId="{F46803F7-9DE2-43BF-A678-063C145F31A2}" srcOrd="1" destOrd="0" presId="urn:microsoft.com/office/officeart/2008/layout/VerticalCurvedList"/>
    <dgm:cxn modelId="{65723AD8-8F95-40E6-9B45-DC7C51F7DD15}" type="presParOf" srcId="{38A890CD-BC2E-4F14-B026-807F630E5F6B}" destId="{605B0D26-BF00-4836-98AD-ADF00D3C9439}" srcOrd="2" destOrd="0" presId="urn:microsoft.com/office/officeart/2008/layout/VerticalCurvedList"/>
    <dgm:cxn modelId="{C5676EF4-E0B6-47DF-B23B-0CF5C3B3C256}" type="presParOf" srcId="{605B0D26-BF00-4836-98AD-ADF00D3C9439}" destId="{68564931-65B8-485C-89B1-021FBE9716FF}" srcOrd="0" destOrd="0" presId="urn:microsoft.com/office/officeart/2008/layout/VerticalCurvedList"/>
    <dgm:cxn modelId="{D85F6B4E-2DBC-4D61-8E83-5D129141B091}" type="presParOf" srcId="{38A890CD-BC2E-4F14-B026-807F630E5F6B}" destId="{EFFC627F-3643-4785-B6B9-703EAB4AE34E}" srcOrd="3" destOrd="0" presId="urn:microsoft.com/office/officeart/2008/layout/VerticalCurvedList"/>
    <dgm:cxn modelId="{3FC9B9B4-777F-40B2-8ADA-4F4D2D406C5E}" type="presParOf" srcId="{38A890CD-BC2E-4F14-B026-807F630E5F6B}" destId="{9625C0CC-D395-4BEA-83F8-774D6F5714EB}" srcOrd="4" destOrd="0" presId="urn:microsoft.com/office/officeart/2008/layout/VerticalCurvedList"/>
    <dgm:cxn modelId="{B39ADD7B-B773-4FB6-8DB6-B1134AAF2F31}" type="presParOf" srcId="{9625C0CC-D395-4BEA-83F8-774D6F5714EB}" destId="{B0B8594A-F6D7-4405-A696-A130A99FE680}" srcOrd="0" destOrd="0" presId="urn:microsoft.com/office/officeart/2008/layout/VerticalCurvedList"/>
    <dgm:cxn modelId="{20D995E5-FC64-4631-B3C0-CD57BCE6B2E7}" type="presParOf" srcId="{38A890CD-BC2E-4F14-B026-807F630E5F6B}" destId="{1B8A808F-4294-48AF-B642-D47524FCAE64}" srcOrd="5" destOrd="0" presId="urn:microsoft.com/office/officeart/2008/layout/VerticalCurvedList"/>
    <dgm:cxn modelId="{4684F6DE-BC8D-48A8-890C-6076DF9D4EE2}" type="presParOf" srcId="{38A890CD-BC2E-4F14-B026-807F630E5F6B}" destId="{78B81430-79D3-4921-9B36-62960C913A12}" srcOrd="6" destOrd="0" presId="urn:microsoft.com/office/officeart/2008/layout/VerticalCurvedList"/>
    <dgm:cxn modelId="{164CA2A3-B597-4E9E-88F0-0CFD258478C2}" type="presParOf" srcId="{78B81430-79D3-4921-9B36-62960C913A12}" destId="{12D44802-1100-43C3-B13C-447C59517C94}" srcOrd="0" destOrd="0" presId="urn:microsoft.com/office/officeart/2008/layout/VerticalCurvedList"/>
    <dgm:cxn modelId="{48A02F71-6F9D-45FE-B179-5D95A9B6A250}" type="presParOf" srcId="{38A890CD-BC2E-4F14-B026-807F630E5F6B}" destId="{24DA5A94-8460-483D-8F29-29359250C73F}" srcOrd="7" destOrd="0" presId="urn:microsoft.com/office/officeart/2008/layout/VerticalCurvedList"/>
    <dgm:cxn modelId="{D1E16BBF-31EC-4325-997B-D2FD18C41123}" type="presParOf" srcId="{38A890CD-BC2E-4F14-B026-807F630E5F6B}" destId="{6B1A7E45-AA67-4018-994D-FC9C7C39DBD8}" srcOrd="8" destOrd="0" presId="urn:microsoft.com/office/officeart/2008/layout/VerticalCurvedList"/>
    <dgm:cxn modelId="{4BD47002-29B9-4D2C-8359-C01186106D03}" type="presParOf" srcId="{6B1A7E45-AA67-4018-994D-FC9C7C39DBD8}" destId="{630A34BD-A08C-454C-A740-3C357E1CFC87}" srcOrd="0" destOrd="0" presId="urn:microsoft.com/office/officeart/2008/layout/VerticalCurvedList"/>
    <dgm:cxn modelId="{5ED27D2F-444C-4E17-B01A-3529B30147D2}" type="presParOf" srcId="{38A890CD-BC2E-4F14-B026-807F630E5F6B}" destId="{B65B2650-D371-45BC-9C75-2BB81C42F572}" srcOrd="9" destOrd="0" presId="urn:microsoft.com/office/officeart/2008/layout/VerticalCurvedList"/>
    <dgm:cxn modelId="{44711ABF-24EC-4AF0-9BE1-490CC60C71AA}" type="presParOf" srcId="{38A890CD-BC2E-4F14-B026-807F630E5F6B}" destId="{07D33C4A-89D0-4795-A3EA-1C5BE2DF79EC}" srcOrd="10" destOrd="0" presId="urn:microsoft.com/office/officeart/2008/layout/VerticalCurvedList"/>
    <dgm:cxn modelId="{43062F59-3712-42C7-BF0C-2781663A1F08}" type="presParOf" srcId="{07D33C4A-89D0-4795-A3EA-1C5BE2DF79EC}" destId="{2813BE05-9DED-4265-B770-D01C408339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D469D-5565-430E-BAE4-A469B0DA8BB3}">
      <dsp:nvSpPr>
        <dsp:cNvPr id="0" name=""/>
        <dsp:cNvSpPr/>
      </dsp:nvSpPr>
      <dsp:spPr>
        <a:xfrm>
          <a:off x="-5211209" y="-813324"/>
          <a:ext cx="6323881" cy="6323881"/>
        </a:xfrm>
        <a:prstGeom prst="blockArc">
          <a:avLst>
            <a:gd name="adj1" fmla="val 18900000"/>
            <a:gd name="adj2" fmla="val 2700000"/>
            <a:gd name="adj3" fmla="val 342"/>
          </a:avLst>
        </a:prstGeom>
        <a:noFill/>
        <a:ln w="12700" cap="flat" cmpd="sng" algn="ctr">
          <a:solidFill>
            <a:schemeClr val="dk2">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46803F7-9DE2-43BF-A678-063C145F31A2}">
      <dsp:nvSpPr>
        <dsp:cNvPr id="0" name=""/>
        <dsp:cNvSpPr/>
      </dsp:nvSpPr>
      <dsp:spPr>
        <a:xfrm>
          <a:off x="695853" y="295068"/>
          <a:ext cx="4971463" cy="587342"/>
        </a:xfrm>
        <a:prstGeom prst="rect">
          <a:avLst/>
        </a:prstGeom>
        <a:gradFill flip="none" rotWithShape="0">
          <a:gsLst>
            <a:gs pos="0">
              <a:srgbClr val="FECC66">
                <a:tint val="66000"/>
                <a:satMod val="160000"/>
              </a:srgbClr>
            </a:gs>
            <a:gs pos="50000">
              <a:srgbClr val="FECC66">
                <a:tint val="44500"/>
                <a:satMod val="160000"/>
              </a:srgbClr>
            </a:gs>
            <a:gs pos="100000">
              <a:srgbClr val="FECC66">
                <a:tint val="23500"/>
                <a:satMod val="160000"/>
              </a:srgbClr>
            </a:gs>
          </a:gsLst>
          <a:lin ang="10800000" scaled="1"/>
          <a:tileRect/>
        </a:gradFill>
        <a:ln w="25400" cap="flat" cmpd="sng" algn="ctr">
          <a:noFill/>
          <a:prstDash val="solid"/>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4397"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solidFill>
                <a:srgbClr val="000000"/>
              </a:solidFill>
              <a:latin typeface="Arial" panose="020B0604020202020204" pitchFamily="34" charset="0"/>
              <a:ea typeface="+mn-ea"/>
              <a:cs typeface="Arial" panose="020B0604020202020204" pitchFamily="34" charset="0"/>
            </a:rPr>
            <a:t>Resultados grandes logros año 2019 </a:t>
          </a:r>
        </a:p>
      </dsp:txBody>
      <dsp:txXfrm>
        <a:off x="695853" y="295068"/>
        <a:ext cx="4971463" cy="587342"/>
      </dsp:txXfrm>
    </dsp:sp>
    <dsp:sp modelId="{68564931-65B8-485C-89B1-021FBE9716FF}">
      <dsp:nvSpPr>
        <dsp:cNvPr id="0" name=""/>
        <dsp:cNvSpPr/>
      </dsp:nvSpPr>
      <dsp:spPr>
        <a:xfrm>
          <a:off x="183983" y="224580"/>
          <a:ext cx="734177" cy="734177"/>
        </a:xfrm>
        <a:prstGeom prst="ellipse">
          <a:avLst/>
        </a:prstGeom>
        <a:solidFill>
          <a:schemeClr val="accent5">
            <a:lumMod val="7500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FFC627F-3643-4785-B6B9-703EAB4AE34E}">
      <dsp:nvSpPr>
        <dsp:cNvPr id="0" name=""/>
        <dsp:cNvSpPr/>
      </dsp:nvSpPr>
      <dsp:spPr>
        <a:xfrm>
          <a:off x="1159683" y="1166696"/>
          <a:ext cx="4552564" cy="587342"/>
        </a:xfrm>
        <a:prstGeom prst="rect">
          <a:avLst/>
        </a:prstGeom>
        <a:solidFill>
          <a:srgbClr val="3C78D8">
            <a:lumMod val="20000"/>
            <a:lumOff val="80000"/>
          </a:srgbClr>
        </a:solidFill>
        <a:ln w="25400" cap="flat" cmpd="sng" algn="ctr">
          <a:noFill/>
          <a:prstDash val="solid"/>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4397" tIns="40640" rIns="40640" bIns="40640" numCol="1" spcCol="1270" anchor="ctr" anchorCtr="0">
          <a:noAutofit/>
        </a:bodyPr>
        <a:lstStyle/>
        <a:p>
          <a:pPr marL="0" lvl="0" indent="0" algn="l" defTabSz="711200">
            <a:lnSpc>
              <a:spcPct val="90000"/>
            </a:lnSpc>
            <a:spcBef>
              <a:spcPct val="0"/>
            </a:spcBef>
            <a:spcAft>
              <a:spcPct val="35000"/>
            </a:spcAft>
            <a:buNone/>
          </a:pPr>
          <a:r>
            <a:rPr lang="es-CO" sz="1600" b="0" kern="1200" dirty="0">
              <a:solidFill>
                <a:srgbClr val="4472C4">
                  <a:lumMod val="75000"/>
                </a:srgbClr>
              </a:solidFill>
              <a:effectLst/>
              <a:latin typeface="Arial" panose="020B0604020202020204" pitchFamily="34" charset="0"/>
              <a:ea typeface="+mn-ea"/>
              <a:cs typeface="Arial" panose="020B0604020202020204" pitchFamily="34" charset="0"/>
            </a:rPr>
            <a:t>Resultados plan estratégico institucional 2019-2022 y plan de acción anual  PAA 2019  </a:t>
          </a:r>
        </a:p>
      </dsp:txBody>
      <dsp:txXfrm>
        <a:off x="1159683" y="1166696"/>
        <a:ext cx="4552564" cy="587342"/>
      </dsp:txXfrm>
    </dsp:sp>
    <dsp:sp modelId="{B0B8594A-F6D7-4405-A696-A130A99FE680}">
      <dsp:nvSpPr>
        <dsp:cNvPr id="0" name=""/>
        <dsp:cNvSpPr/>
      </dsp:nvSpPr>
      <dsp:spPr>
        <a:xfrm>
          <a:off x="610773" y="1100796"/>
          <a:ext cx="734177" cy="734177"/>
        </a:xfrm>
        <a:prstGeom prst="ellipse">
          <a:avLst/>
        </a:prstGeom>
        <a:solidFill>
          <a:srgbClr val="4472C4">
            <a:lumMod val="75000"/>
          </a:srgbClr>
        </a:solidFill>
        <a:ln w="6350" cap="flat" cmpd="sng" algn="ctr">
          <a:solidFill>
            <a:srgbClr val="44546A">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B8A808F-4294-48AF-B642-D47524FCAE64}">
      <dsp:nvSpPr>
        <dsp:cNvPr id="0" name=""/>
        <dsp:cNvSpPr/>
      </dsp:nvSpPr>
      <dsp:spPr>
        <a:xfrm>
          <a:off x="1218886" y="2054945"/>
          <a:ext cx="4600120" cy="587342"/>
        </a:xfrm>
        <a:prstGeom prst="rect">
          <a:avLst/>
        </a:prstGeom>
        <a:solidFill>
          <a:srgbClr val="3C78D8">
            <a:lumMod val="20000"/>
            <a:lumOff val="80000"/>
          </a:srgbClr>
        </a:solidFill>
        <a:ln w="25400" cap="flat" cmpd="sng" algn="ctr">
          <a:noFill/>
          <a:prstDash val="solid"/>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4397" tIns="40640" rIns="40640" bIns="40640" numCol="1" spcCol="1270" anchor="ctr" anchorCtr="0">
          <a:noAutofit/>
        </a:bodyPr>
        <a:lstStyle/>
        <a:p>
          <a:pPr marL="0" lvl="0" indent="0" algn="l" defTabSz="711200">
            <a:lnSpc>
              <a:spcPct val="90000"/>
            </a:lnSpc>
            <a:spcBef>
              <a:spcPct val="0"/>
            </a:spcBef>
            <a:spcAft>
              <a:spcPct val="35000"/>
            </a:spcAft>
            <a:buNone/>
          </a:pPr>
          <a:r>
            <a:rPr lang="es-CO" sz="1600" b="0" kern="1200" dirty="0">
              <a:solidFill>
                <a:srgbClr val="4472C4">
                  <a:lumMod val="75000"/>
                </a:srgbClr>
              </a:solidFill>
              <a:effectLst/>
              <a:latin typeface="Arial" panose="020B0604020202020204" pitchFamily="34" charset="0"/>
              <a:ea typeface="+mn-ea"/>
              <a:cs typeface="Arial" panose="020B0604020202020204" pitchFamily="34" charset="0"/>
            </a:rPr>
            <a:t>Resultados ejecución presupuestal, financiera y proyectos de inversión</a:t>
          </a:r>
        </a:p>
      </dsp:txBody>
      <dsp:txXfrm>
        <a:off x="1218886" y="2054945"/>
        <a:ext cx="4600120" cy="587342"/>
      </dsp:txXfrm>
    </dsp:sp>
    <dsp:sp modelId="{12D44802-1100-43C3-B13C-447C59517C94}">
      <dsp:nvSpPr>
        <dsp:cNvPr id="0" name=""/>
        <dsp:cNvSpPr/>
      </dsp:nvSpPr>
      <dsp:spPr>
        <a:xfrm>
          <a:off x="725564" y="1981527"/>
          <a:ext cx="734177" cy="734177"/>
        </a:xfrm>
        <a:prstGeom prst="ellipse">
          <a:avLst/>
        </a:prstGeom>
        <a:solidFill>
          <a:srgbClr val="4472C4">
            <a:lumMod val="75000"/>
          </a:srgbClr>
        </a:solidFill>
        <a:ln w="6350" cap="flat" cmpd="sng" algn="ctr">
          <a:solidFill>
            <a:srgbClr val="44546A">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24DA5A94-8460-483D-8F29-29359250C73F}">
      <dsp:nvSpPr>
        <dsp:cNvPr id="0" name=""/>
        <dsp:cNvSpPr/>
      </dsp:nvSpPr>
      <dsp:spPr>
        <a:xfrm>
          <a:off x="1097743" y="2884771"/>
          <a:ext cx="4552564" cy="587342"/>
        </a:xfrm>
        <a:prstGeom prst="rect">
          <a:avLst/>
        </a:prstGeom>
        <a:solidFill>
          <a:srgbClr val="3C78D8">
            <a:lumMod val="20000"/>
            <a:lumOff val="80000"/>
          </a:srgbClr>
        </a:solidFill>
        <a:ln w="25400" cap="flat" cmpd="sng" algn="ctr">
          <a:noFill/>
          <a:prstDash val="solid"/>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4397" tIns="40640" rIns="40640" bIns="40640" numCol="1" spcCol="1270" anchor="ctr" anchorCtr="0">
          <a:noAutofit/>
        </a:bodyPr>
        <a:lstStyle/>
        <a:p>
          <a:pPr marL="0" lvl="0" indent="0" algn="l" defTabSz="711200">
            <a:lnSpc>
              <a:spcPct val="90000"/>
            </a:lnSpc>
            <a:spcBef>
              <a:spcPct val="0"/>
            </a:spcBef>
            <a:spcAft>
              <a:spcPct val="35000"/>
            </a:spcAft>
            <a:buNone/>
          </a:pPr>
          <a:r>
            <a:rPr lang="es-CO" sz="1600" b="0" kern="1200" dirty="0">
              <a:solidFill>
                <a:srgbClr val="4472C4">
                  <a:lumMod val="75000"/>
                </a:srgbClr>
              </a:solidFill>
              <a:effectLst/>
              <a:latin typeface="Arial" panose="020B0604020202020204" pitchFamily="34" charset="0"/>
              <a:ea typeface="+mn-ea"/>
              <a:cs typeface="Arial" panose="020B0604020202020204" pitchFamily="34" charset="0"/>
            </a:rPr>
            <a:t>Resultados plan marco de Implementación PMI y CONPES</a:t>
          </a:r>
        </a:p>
      </dsp:txBody>
      <dsp:txXfrm>
        <a:off x="1097743" y="2884771"/>
        <a:ext cx="4552564" cy="587342"/>
      </dsp:txXfrm>
    </dsp:sp>
    <dsp:sp modelId="{630A34BD-A08C-454C-A740-3C357E1CFC87}">
      <dsp:nvSpPr>
        <dsp:cNvPr id="0" name=""/>
        <dsp:cNvSpPr/>
      </dsp:nvSpPr>
      <dsp:spPr>
        <a:xfrm>
          <a:off x="596390" y="2862258"/>
          <a:ext cx="734177" cy="734177"/>
        </a:xfrm>
        <a:prstGeom prst="ellipse">
          <a:avLst/>
        </a:prstGeom>
        <a:solidFill>
          <a:srgbClr val="4472C4">
            <a:lumMod val="75000"/>
          </a:srgbClr>
        </a:solidFill>
        <a:ln w="6350" cap="flat" cmpd="sng" algn="ctr">
          <a:solidFill>
            <a:srgbClr val="44546A">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65B2650-D371-45BC-9C75-2BB81C42F572}">
      <dsp:nvSpPr>
        <dsp:cNvPr id="0" name=""/>
        <dsp:cNvSpPr/>
      </dsp:nvSpPr>
      <dsp:spPr>
        <a:xfrm>
          <a:off x="778330" y="3816407"/>
          <a:ext cx="5076938" cy="587342"/>
        </a:xfrm>
        <a:prstGeom prst="rect">
          <a:avLst/>
        </a:prstGeom>
        <a:gradFill flip="none" rotWithShape="0">
          <a:gsLst>
            <a:gs pos="0">
              <a:srgbClr val="FECC66">
                <a:tint val="66000"/>
                <a:satMod val="160000"/>
              </a:srgbClr>
            </a:gs>
            <a:gs pos="50000">
              <a:srgbClr val="FECC66">
                <a:tint val="44500"/>
                <a:satMod val="160000"/>
              </a:srgbClr>
            </a:gs>
            <a:gs pos="100000">
              <a:srgbClr val="FECC66">
                <a:tint val="23500"/>
                <a:satMod val="160000"/>
              </a:srgbClr>
            </a:gs>
          </a:gsLst>
          <a:lin ang="10800000" scaled="1"/>
          <a:tileRect/>
        </a:gradFill>
        <a:ln w="25400" cap="flat" cmpd="sng" algn="ctr">
          <a:noFill/>
          <a:prstDash val="solid"/>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4397" tIns="40640" rIns="40640" bIns="40640" numCol="1" spcCol="1270" anchor="ctr" anchorCtr="0">
          <a:noAutofit/>
        </a:bodyPr>
        <a:lstStyle/>
        <a:p>
          <a:pPr marL="0" lvl="0" indent="0" algn="l" defTabSz="711200">
            <a:lnSpc>
              <a:spcPct val="90000"/>
            </a:lnSpc>
            <a:spcBef>
              <a:spcPct val="0"/>
            </a:spcBef>
            <a:spcAft>
              <a:spcPct val="35000"/>
            </a:spcAft>
            <a:buNone/>
          </a:pPr>
          <a:r>
            <a:rPr lang="es-CO" sz="1600" kern="1200" dirty="0">
              <a:solidFill>
                <a:srgbClr val="000000"/>
              </a:solidFill>
              <a:latin typeface="Arial" panose="020B0604020202020204" pitchFamily="34" charset="0"/>
              <a:ea typeface="+mn-ea"/>
              <a:cs typeface="Arial" panose="020B0604020202020204" pitchFamily="34" charset="0"/>
            </a:rPr>
            <a:t>Resultados plan anticorrupción y de atención al ciudadano – PAAC   </a:t>
          </a:r>
        </a:p>
      </dsp:txBody>
      <dsp:txXfrm>
        <a:off x="778330" y="3816407"/>
        <a:ext cx="5076938" cy="587342"/>
      </dsp:txXfrm>
    </dsp:sp>
    <dsp:sp modelId="{2813BE05-9DED-4265-B770-D01C408339F4}">
      <dsp:nvSpPr>
        <dsp:cNvPr id="0" name=""/>
        <dsp:cNvSpPr/>
      </dsp:nvSpPr>
      <dsp:spPr>
        <a:xfrm>
          <a:off x="175518" y="3742990"/>
          <a:ext cx="734177" cy="734177"/>
        </a:xfrm>
        <a:prstGeom prst="ellipse">
          <a:avLst/>
        </a:prstGeom>
        <a:solidFill>
          <a:srgbClr val="4472C4">
            <a:lumMod val="75000"/>
          </a:srgbClr>
        </a:solidFill>
        <a:ln w="6350" cap="flat" cmpd="sng" algn="ctr">
          <a:solidFill>
            <a:srgbClr val="44546A">
              <a:hueOff val="0"/>
              <a:satOff val="0"/>
              <a:lumOff val="0"/>
              <a:alphaOff val="0"/>
            </a:srgb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93CCD-74D1-4B87-8201-39DEB61B0D09}" type="datetimeFigureOut">
              <a:rPr lang="es-CO" smtClean="0"/>
              <a:t>01/02/2020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5F9155-02D5-4EBD-9D17-2027FE778CDE}" type="slidenum">
              <a:rPr lang="es-CO" smtClean="0"/>
              <a:t>‹Nº›</a:t>
            </a:fld>
            <a:endParaRPr lang="es-CO"/>
          </a:p>
        </p:txBody>
      </p:sp>
    </p:spTree>
    <p:extLst>
      <p:ext uri="{BB962C8B-B14F-4D97-AF65-F5344CB8AC3E}">
        <p14:creationId xmlns:p14="http://schemas.microsoft.com/office/powerpoint/2010/main" val="2998351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97680-48C6-4F53-B80E-31549C0A0604}" type="datetimeFigureOut">
              <a:rPr lang="es-CO" smtClean="0"/>
              <a:t>01/02/2020</a:t>
            </a:fld>
            <a:endParaRPr lang="es-CO"/>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6EDC0-94F5-42B3-9244-C530291B7C6A}" type="slidenum">
              <a:rPr lang="es-CO" smtClean="0"/>
              <a:t>‹Nº›</a:t>
            </a:fld>
            <a:endParaRPr lang="es-CO"/>
          </a:p>
        </p:txBody>
      </p:sp>
    </p:spTree>
    <p:extLst>
      <p:ext uri="{BB962C8B-B14F-4D97-AF65-F5344CB8AC3E}">
        <p14:creationId xmlns:p14="http://schemas.microsoft.com/office/powerpoint/2010/main" val="76486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_Opción_A">
    <p:spTree>
      <p:nvGrpSpPr>
        <p:cNvPr id="1" name=""/>
        <p:cNvGrpSpPr/>
        <p:nvPr/>
      </p:nvGrpSpPr>
      <p:grpSpPr>
        <a:xfrm>
          <a:off x="0" y="0"/>
          <a:ext cx="0" cy="0"/>
          <a:chOff x="0" y="0"/>
          <a:chExt cx="0" cy="0"/>
        </a:xfrm>
      </p:grpSpPr>
      <p:grpSp>
        <p:nvGrpSpPr>
          <p:cNvPr id="2070" name="Grupo 2069"/>
          <p:cNvGrpSpPr/>
          <p:nvPr userDrawn="1"/>
        </p:nvGrpSpPr>
        <p:grpSpPr>
          <a:xfrm>
            <a:off x="1299947" y="5273040"/>
            <a:ext cx="4252026" cy="2042160"/>
            <a:chOff x="2311017" y="3954780"/>
            <a:chExt cx="7559157" cy="1531620"/>
          </a:xfrm>
        </p:grpSpPr>
        <p:sp>
          <p:nvSpPr>
            <p:cNvPr id="2068" name="Forma libre 2067">
              <a:extLst>
                <a:ext uri="{FF2B5EF4-FFF2-40B4-BE49-F238E27FC236}">
                  <a16:creationId xmlns:a16="http://schemas.microsoft.com/office/drawing/2014/main" xmlns="" id="{C8B2A6F6-D022-BC43-91CB-0D6F5689CF4C}"/>
                </a:ext>
              </a:extLst>
            </p:cNvPr>
            <p:cNvSpPr/>
            <p:nvPr userDrawn="1"/>
          </p:nvSpPr>
          <p:spPr>
            <a:xfrm>
              <a:off x="2311017"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69" name="Forma libre 2068">
              <a:extLst>
                <a:ext uri="{FF2B5EF4-FFF2-40B4-BE49-F238E27FC236}">
                  <a16:creationId xmlns:a16="http://schemas.microsoft.com/office/drawing/2014/main" xmlns="" id="{729D5F12-82E3-3E4E-AE32-A55DFDA47DFA}"/>
                </a:ext>
              </a:extLst>
            </p:cNvPr>
            <p:cNvSpPr/>
            <p:nvPr/>
          </p:nvSpPr>
          <p:spPr>
            <a:xfrm flipH="1">
              <a:off x="4110174"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pic>
        <p:nvPicPr>
          <p:cNvPr id="2067" name="Imagen 2066">
            <a:extLst>
              <a:ext uri="{FF2B5EF4-FFF2-40B4-BE49-F238E27FC236}">
                <a16:creationId xmlns:a16="http://schemas.microsoft.com/office/drawing/2014/main" xmlns="" id="{E2FFC9EC-D226-604C-9B8C-25E5F2D78BB6}"/>
              </a:ext>
            </a:extLst>
          </p:cNvPr>
          <p:cNvPicPr>
            <a:picLocks noChangeAspect="1"/>
          </p:cNvPicPr>
          <p:nvPr userDrawn="1"/>
        </p:nvPicPr>
        <p:blipFill>
          <a:blip r:embed="rId2"/>
          <a:stretch>
            <a:fillRect/>
          </a:stretch>
        </p:blipFill>
        <p:spPr>
          <a:xfrm>
            <a:off x="2570233" y="6891639"/>
            <a:ext cx="1717534" cy="859608"/>
          </a:xfrm>
          <a:prstGeom prst="rect">
            <a:avLst/>
          </a:prstGeom>
        </p:spPr>
      </p:pic>
      <p:sp>
        <p:nvSpPr>
          <p:cNvPr id="2" name="CuadroTexto 1"/>
          <p:cNvSpPr txBox="1"/>
          <p:nvPr userDrawn="1"/>
        </p:nvSpPr>
        <p:spPr>
          <a:xfrm>
            <a:off x="1299947" y="7751248"/>
            <a:ext cx="4252026" cy="209288"/>
          </a:xfrm>
          <a:prstGeom prst="rect">
            <a:avLst/>
          </a:prstGeom>
          <a:noFill/>
        </p:spPr>
        <p:txBody>
          <a:bodyPr wrap="square" rtlCol="0">
            <a:spAutoFit/>
          </a:bodyPr>
          <a:lstStyle/>
          <a:p>
            <a:pPr algn="ctr"/>
            <a:r>
              <a:rPr lang="es-CO" sz="760" b="0" i="1" dirty="0">
                <a:solidFill>
                  <a:schemeClr val="bg1"/>
                </a:solidFill>
                <a:latin typeface="Calibri" panose="020F0502020204030204" pitchFamily="34" charset="0"/>
              </a:rPr>
              <a:t>Oficina Asesora de Planeación</a:t>
            </a:r>
          </a:p>
        </p:txBody>
      </p:sp>
    </p:spTree>
    <p:extLst>
      <p:ext uri="{BB962C8B-B14F-4D97-AF65-F5344CB8AC3E}">
        <p14:creationId xmlns:p14="http://schemas.microsoft.com/office/powerpoint/2010/main" val="200211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ido_F">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13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ase_gra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42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88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radecimien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52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77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03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18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59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25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8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_Opción_B">
    <p:spTree>
      <p:nvGrpSpPr>
        <p:cNvPr id="1" name=""/>
        <p:cNvGrpSpPr/>
        <p:nvPr/>
      </p:nvGrpSpPr>
      <p:grpSpPr>
        <a:xfrm>
          <a:off x="0" y="0"/>
          <a:ext cx="0" cy="0"/>
          <a:chOff x="0" y="0"/>
          <a:chExt cx="0" cy="0"/>
        </a:xfrm>
      </p:grpSpPr>
      <p:grpSp>
        <p:nvGrpSpPr>
          <p:cNvPr id="1042" name="Grupo 1041">
            <a:extLst>
              <a:ext uri="{FF2B5EF4-FFF2-40B4-BE49-F238E27FC236}">
                <a16:creationId xmlns:a16="http://schemas.microsoft.com/office/drawing/2014/main" xmlns="" id="{EE9176A3-DC08-F047-B908-8B8B1B2EB0E9}"/>
              </a:ext>
            </a:extLst>
          </p:cNvPr>
          <p:cNvGrpSpPr/>
          <p:nvPr userDrawn="1"/>
        </p:nvGrpSpPr>
        <p:grpSpPr>
          <a:xfrm rot="18900000">
            <a:off x="-523511" y="-259136"/>
            <a:ext cx="1016327" cy="7283091"/>
            <a:chOff x="5216163" y="32843"/>
            <a:chExt cx="1806804" cy="5462318"/>
          </a:xfrm>
          <a:solidFill>
            <a:schemeClr val="bg1">
              <a:alpha val="20000"/>
            </a:schemeClr>
          </a:solidFill>
        </p:grpSpPr>
        <p:grpSp>
          <p:nvGrpSpPr>
            <p:cNvPr id="1043" name="Grupo 1042">
              <a:extLst>
                <a:ext uri="{FF2B5EF4-FFF2-40B4-BE49-F238E27FC236}">
                  <a16:creationId xmlns:a16="http://schemas.microsoft.com/office/drawing/2014/main" xmlns="" id="{561B9369-EC85-944C-86F2-20F22EB51D4A}"/>
                </a:ext>
              </a:extLst>
            </p:cNvPr>
            <p:cNvGrpSpPr/>
            <p:nvPr/>
          </p:nvGrpSpPr>
          <p:grpSpPr>
            <a:xfrm>
              <a:off x="5216163" y="32843"/>
              <a:ext cx="28800" cy="5462318"/>
              <a:chOff x="110763" y="32843"/>
              <a:chExt cx="28800" cy="5462318"/>
            </a:xfrm>
            <a:grpFill/>
          </p:grpSpPr>
          <p:sp>
            <p:nvSpPr>
              <p:cNvPr id="1512" name="Elipse 1511">
                <a:extLst>
                  <a:ext uri="{FF2B5EF4-FFF2-40B4-BE49-F238E27FC236}">
                    <a16:creationId xmlns:a16="http://schemas.microsoft.com/office/drawing/2014/main" xmlns="" id="{82F39884-0222-2F41-AA02-8C69CC184D0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3" name="Elipse 1512">
                <a:extLst>
                  <a:ext uri="{FF2B5EF4-FFF2-40B4-BE49-F238E27FC236}">
                    <a16:creationId xmlns:a16="http://schemas.microsoft.com/office/drawing/2014/main" xmlns="" id="{1A8C9F36-BC9D-AC46-82EB-F39373EB358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4" name="Elipse 1513">
                <a:extLst>
                  <a:ext uri="{FF2B5EF4-FFF2-40B4-BE49-F238E27FC236}">
                    <a16:creationId xmlns:a16="http://schemas.microsoft.com/office/drawing/2014/main" xmlns="" id="{7DA72683-CFE3-EA40-ACBA-E3DBACF7CC3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5" name="Elipse 1514">
                <a:extLst>
                  <a:ext uri="{FF2B5EF4-FFF2-40B4-BE49-F238E27FC236}">
                    <a16:creationId xmlns:a16="http://schemas.microsoft.com/office/drawing/2014/main" xmlns="" id="{57D4B3D8-77F6-B749-A568-E99F56CD7F93}"/>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6" name="Elipse 1515">
                <a:extLst>
                  <a:ext uri="{FF2B5EF4-FFF2-40B4-BE49-F238E27FC236}">
                    <a16:creationId xmlns:a16="http://schemas.microsoft.com/office/drawing/2014/main" xmlns="" id="{F3920463-6710-2648-83C8-8F592053D90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7" name="Elipse 1516">
                <a:extLst>
                  <a:ext uri="{FF2B5EF4-FFF2-40B4-BE49-F238E27FC236}">
                    <a16:creationId xmlns:a16="http://schemas.microsoft.com/office/drawing/2014/main" xmlns="" id="{72BB6CF1-34C7-2248-AADD-A6CF2BE73659}"/>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8" name="Elipse 1517">
                <a:extLst>
                  <a:ext uri="{FF2B5EF4-FFF2-40B4-BE49-F238E27FC236}">
                    <a16:creationId xmlns:a16="http://schemas.microsoft.com/office/drawing/2014/main" xmlns="" id="{65126459-B39D-3042-AF28-FE6037949DE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9" name="Elipse 1518">
                <a:extLst>
                  <a:ext uri="{FF2B5EF4-FFF2-40B4-BE49-F238E27FC236}">
                    <a16:creationId xmlns:a16="http://schemas.microsoft.com/office/drawing/2014/main" xmlns="" id="{38FA94D3-D0D5-F64D-B5D8-A1A9F32D574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0" name="Elipse 1519">
                <a:extLst>
                  <a:ext uri="{FF2B5EF4-FFF2-40B4-BE49-F238E27FC236}">
                    <a16:creationId xmlns:a16="http://schemas.microsoft.com/office/drawing/2014/main" xmlns="" id="{991E5540-2FC5-B04F-8664-8DA0E8E7318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1" name="Elipse 1520">
                <a:extLst>
                  <a:ext uri="{FF2B5EF4-FFF2-40B4-BE49-F238E27FC236}">
                    <a16:creationId xmlns:a16="http://schemas.microsoft.com/office/drawing/2014/main" xmlns="" id="{F9EE3D36-C25D-1C44-826D-A92F26847F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2" name="Elipse 1521">
                <a:extLst>
                  <a:ext uri="{FF2B5EF4-FFF2-40B4-BE49-F238E27FC236}">
                    <a16:creationId xmlns:a16="http://schemas.microsoft.com/office/drawing/2014/main" xmlns="" id="{F32A9746-9F7D-1E42-B5DD-1D488AC4513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3" name="Elipse 1522">
                <a:extLst>
                  <a:ext uri="{FF2B5EF4-FFF2-40B4-BE49-F238E27FC236}">
                    <a16:creationId xmlns:a16="http://schemas.microsoft.com/office/drawing/2014/main" xmlns="" id="{66C5B600-2A54-D440-9A05-5A52467BC99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4" name="Elipse 1523">
                <a:extLst>
                  <a:ext uri="{FF2B5EF4-FFF2-40B4-BE49-F238E27FC236}">
                    <a16:creationId xmlns:a16="http://schemas.microsoft.com/office/drawing/2014/main" xmlns="" id="{D28ADD69-DA68-4C41-AABD-A157BD857D9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5" name="Elipse 1524">
                <a:extLst>
                  <a:ext uri="{FF2B5EF4-FFF2-40B4-BE49-F238E27FC236}">
                    <a16:creationId xmlns:a16="http://schemas.microsoft.com/office/drawing/2014/main" xmlns="" id="{7E6EBD30-0DC0-A348-AFE5-F395512A8D1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6" name="Elipse 1525">
                <a:extLst>
                  <a:ext uri="{FF2B5EF4-FFF2-40B4-BE49-F238E27FC236}">
                    <a16:creationId xmlns:a16="http://schemas.microsoft.com/office/drawing/2014/main" xmlns="" id="{8C09E802-63C4-DB4D-BE34-A04D86DAE5B0}"/>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7" name="Elipse 1526">
                <a:extLst>
                  <a:ext uri="{FF2B5EF4-FFF2-40B4-BE49-F238E27FC236}">
                    <a16:creationId xmlns:a16="http://schemas.microsoft.com/office/drawing/2014/main" xmlns="" id="{EE255F0B-C580-2143-A8C5-D40AB54795B7}"/>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8" name="Elipse 1527">
                <a:extLst>
                  <a:ext uri="{FF2B5EF4-FFF2-40B4-BE49-F238E27FC236}">
                    <a16:creationId xmlns:a16="http://schemas.microsoft.com/office/drawing/2014/main" xmlns="" id="{6F2C1517-2F4D-3741-B91E-18B219E7EE8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9" name="Elipse 1528">
                <a:extLst>
                  <a:ext uri="{FF2B5EF4-FFF2-40B4-BE49-F238E27FC236}">
                    <a16:creationId xmlns:a16="http://schemas.microsoft.com/office/drawing/2014/main" xmlns="" id="{2BECF125-7239-454D-AAC5-84CC287BDD7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0" name="Elipse 1529">
                <a:extLst>
                  <a:ext uri="{FF2B5EF4-FFF2-40B4-BE49-F238E27FC236}">
                    <a16:creationId xmlns:a16="http://schemas.microsoft.com/office/drawing/2014/main" xmlns="" id="{A8EC251E-F1BC-914B-935F-9BA87BB12A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1" name="Elipse 1530">
                <a:extLst>
                  <a:ext uri="{FF2B5EF4-FFF2-40B4-BE49-F238E27FC236}">
                    <a16:creationId xmlns:a16="http://schemas.microsoft.com/office/drawing/2014/main" xmlns="" id="{78241B56-1D3F-7347-AEE8-9E8C7314033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2" name="Elipse 1531">
                <a:extLst>
                  <a:ext uri="{FF2B5EF4-FFF2-40B4-BE49-F238E27FC236}">
                    <a16:creationId xmlns:a16="http://schemas.microsoft.com/office/drawing/2014/main" xmlns="" id="{E4180F9F-4D31-6340-8A4C-0F5A21452FC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3" name="Elipse 1532">
                <a:extLst>
                  <a:ext uri="{FF2B5EF4-FFF2-40B4-BE49-F238E27FC236}">
                    <a16:creationId xmlns:a16="http://schemas.microsoft.com/office/drawing/2014/main" xmlns="" id="{94BA699A-96ED-2C4C-99C3-57F04E90F6A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4" name="Elipse 1533">
                <a:extLst>
                  <a:ext uri="{FF2B5EF4-FFF2-40B4-BE49-F238E27FC236}">
                    <a16:creationId xmlns:a16="http://schemas.microsoft.com/office/drawing/2014/main" xmlns="" id="{9CD8BF13-3951-FF43-BDBD-D12305B9A8F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5" name="Elipse 1534">
                <a:extLst>
                  <a:ext uri="{FF2B5EF4-FFF2-40B4-BE49-F238E27FC236}">
                    <a16:creationId xmlns:a16="http://schemas.microsoft.com/office/drawing/2014/main" xmlns="" id="{B7468FAD-C76D-634C-88E4-42F56392E7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6" name="Elipse 1535">
                <a:extLst>
                  <a:ext uri="{FF2B5EF4-FFF2-40B4-BE49-F238E27FC236}">
                    <a16:creationId xmlns:a16="http://schemas.microsoft.com/office/drawing/2014/main" xmlns="" id="{EB754CB5-AF56-AB43-B45B-33A038AE731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7" name="Elipse 1536">
                <a:extLst>
                  <a:ext uri="{FF2B5EF4-FFF2-40B4-BE49-F238E27FC236}">
                    <a16:creationId xmlns:a16="http://schemas.microsoft.com/office/drawing/2014/main" xmlns="" id="{3C56A7D4-3673-6C4C-A527-ABCBE0A1877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8" name="Elipse 1537">
                <a:extLst>
                  <a:ext uri="{FF2B5EF4-FFF2-40B4-BE49-F238E27FC236}">
                    <a16:creationId xmlns:a16="http://schemas.microsoft.com/office/drawing/2014/main" xmlns="" id="{D9824145-22F6-3448-9E80-27A4DCA7CF11}"/>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9" name="Elipse 1538">
                <a:extLst>
                  <a:ext uri="{FF2B5EF4-FFF2-40B4-BE49-F238E27FC236}">
                    <a16:creationId xmlns:a16="http://schemas.microsoft.com/office/drawing/2014/main" xmlns="" id="{A544414C-41F3-5840-8107-92463E54BB8B}"/>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0" name="Elipse 1539">
                <a:extLst>
                  <a:ext uri="{FF2B5EF4-FFF2-40B4-BE49-F238E27FC236}">
                    <a16:creationId xmlns:a16="http://schemas.microsoft.com/office/drawing/2014/main" xmlns="" id="{13CA92F7-6CF8-0F46-B7E4-2F55131A31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1" name="Elipse 1540">
                <a:extLst>
                  <a:ext uri="{FF2B5EF4-FFF2-40B4-BE49-F238E27FC236}">
                    <a16:creationId xmlns:a16="http://schemas.microsoft.com/office/drawing/2014/main" xmlns="" id="{32A9FF95-4647-744A-9E60-D228B5272D7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2" name="Elipse 1541">
                <a:extLst>
                  <a:ext uri="{FF2B5EF4-FFF2-40B4-BE49-F238E27FC236}">
                    <a16:creationId xmlns:a16="http://schemas.microsoft.com/office/drawing/2014/main" xmlns="" id="{7EFD37EF-F860-AB4C-8691-19F83786186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3" name="Elipse 1542">
                <a:extLst>
                  <a:ext uri="{FF2B5EF4-FFF2-40B4-BE49-F238E27FC236}">
                    <a16:creationId xmlns:a16="http://schemas.microsoft.com/office/drawing/2014/main" xmlns="" id="{809CA4A7-308C-AA42-90E5-AF5BDD950D9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4" name="Elipse 1543">
                <a:extLst>
                  <a:ext uri="{FF2B5EF4-FFF2-40B4-BE49-F238E27FC236}">
                    <a16:creationId xmlns:a16="http://schemas.microsoft.com/office/drawing/2014/main" xmlns="" id="{5BB58A50-F160-344A-9AB6-C23464B8F87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5" name="Elipse 1544">
                <a:extLst>
                  <a:ext uri="{FF2B5EF4-FFF2-40B4-BE49-F238E27FC236}">
                    <a16:creationId xmlns:a16="http://schemas.microsoft.com/office/drawing/2014/main" xmlns="" id="{C6056B5F-5AA1-0843-B24F-2B8552DCAF21}"/>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6" name="Elipse 1545">
                <a:extLst>
                  <a:ext uri="{FF2B5EF4-FFF2-40B4-BE49-F238E27FC236}">
                    <a16:creationId xmlns:a16="http://schemas.microsoft.com/office/drawing/2014/main" xmlns="" id="{1508BCFF-89A4-8545-AAA2-85415A81C64A}"/>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7" name="Elipse 1546">
                <a:extLst>
                  <a:ext uri="{FF2B5EF4-FFF2-40B4-BE49-F238E27FC236}">
                    <a16:creationId xmlns:a16="http://schemas.microsoft.com/office/drawing/2014/main" xmlns="" id="{24F3EDA0-3B86-F743-B81C-C84BA1F49C4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8" name="Elipse 1547">
                <a:extLst>
                  <a:ext uri="{FF2B5EF4-FFF2-40B4-BE49-F238E27FC236}">
                    <a16:creationId xmlns:a16="http://schemas.microsoft.com/office/drawing/2014/main" xmlns="" id="{B9313C9B-55B8-F945-9239-5893F54C745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9" name="Elipse 1548">
                <a:extLst>
                  <a:ext uri="{FF2B5EF4-FFF2-40B4-BE49-F238E27FC236}">
                    <a16:creationId xmlns:a16="http://schemas.microsoft.com/office/drawing/2014/main" xmlns="" id="{7C6EFCB1-BB4B-8D43-97D3-3045C5B5005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4" name="Grupo 1043">
              <a:extLst>
                <a:ext uri="{FF2B5EF4-FFF2-40B4-BE49-F238E27FC236}">
                  <a16:creationId xmlns:a16="http://schemas.microsoft.com/office/drawing/2014/main" xmlns="" id="{362C88B2-D496-EA41-8B94-81B3A8E0D6FA}"/>
                </a:ext>
              </a:extLst>
            </p:cNvPr>
            <p:cNvGrpSpPr/>
            <p:nvPr/>
          </p:nvGrpSpPr>
          <p:grpSpPr>
            <a:xfrm>
              <a:off x="5364330" y="32843"/>
              <a:ext cx="28800" cy="5462318"/>
              <a:chOff x="110763" y="32843"/>
              <a:chExt cx="28800" cy="5462318"/>
            </a:xfrm>
            <a:grpFill/>
          </p:grpSpPr>
          <p:sp>
            <p:nvSpPr>
              <p:cNvPr id="1474" name="Elipse 1473">
                <a:extLst>
                  <a:ext uri="{FF2B5EF4-FFF2-40B4-BE49-F238E27FC236}">
                    <a16:creationId xmlns:a16="http://schemas.microsoft.com/office/drawing/2014/main" xmlns="" id="{98E9E625-580C-7148-B6B3-38DDC02CC16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5" name="Elipse 1474">
                <a:extLst>
                  <a:ext uri="{FF2B5EF4-FFF2-40B4-BE49-F238E27FC236}">
                    <a16:creationId xmlns:a16="http://schemas.microsoft.com/office/drawing/2014/main" xmlns="" id="{D4C9DFFD-F246-5B40-9AF4-1B1E0114EA18}"/>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6" name="Elipse 1475">
                <a:extLst>
                  <a:ext uri="{FF2B5EF4-FFF2-40B4-BE49-F238E27FC236}">
                    <a16:creationId xmlns:a16="http://schemas.microsoft.com/office/drawing/2014/main" xmlns="" id="{6BA32D06-670E-D648-B956-ECBA3F1DB17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7" name="Elipse 1476">
                <a:extLst>
                  <a:ext uri="{FF2B5EF4-FFF2-40B4-BE49-F238E27FC236}">
                    <a16:creationId xmlns:a16="http://schemas.microsoft.com/office/drawing/2014/main" xmlns="" id="{FE97CB0B-BE03-F040-B7E7-694CFA23E97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8" name="Elipse 1477">
                <a:extLst>
                  <a:ext uri="{FF2B5EF4-FFF2-40B4-BE49-F238E27FC236}">
                    <a16:creationId xmlns:a16="http://schemas.microsoft.com/office/drawing/2014/main" xmlns="" id="{85864A93-2F8A-3541-B3E6-3CBE9DACE31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9" name="Elipse 1478">
                <a:extLst>
                  <a:ext uri="{FF2B5EF4-FFF2-40B4-BE49-F238E27FC236}">
                    <a16:creationId xmlns:a16="http://schemas.microsoft.com/office/drawing/2014/main" xmlns="" id="{F3DFEF39-F79F-0440-8CC6-F91F2281C4F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0" name="Elipse 1479">
                <a:extLst>
                  <a:ext uri="{FF2B5EF4-FFF2-40B4-BE49-F238E27FC236}">
                    <a16:creationId xmlns:a16="http://schemas.microsoft.com/office/drawing/2014/main" xmlns="" id="{F5EE2D9A-F2C9-8340-A9FD-46981CF14C0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1" name="Elipse 1480">
                <a:extLst>
                  <a:ext uri="{FF2B5EF4-FFF2-40B4-BE49-F238E27FC236}">
                    <a16:creationId xmlns:a16="http://schemas.microsoft.com/office/drawing/2014/main" xmlns="" id="{0EE3D773-050F-0743-A49A-72328A49D2A9}"/>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2" name="Elipse 1481">
                <a:extLst>
                  <a:ext uri="{FF2B5EF4-FFF2-40B4-BE49-F238E27FC236}">
                    <a16:creationId xmlns:a16="http://schemas.microsoft.com/office/drawing/2014/main" xmlns="" id="{4CCACFB6-A3DB-8E4F-A258-500AB22DAC9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3" name="Elipse 1482">
                <a:extLst>
                  <a:ext uri="{FF2B5EF4-FFF2-40B4-BE49-F238E27FC236}">
                    <a16:creationId xmlns:a16="http://schemas.microsoft.com/office/drawing/2014/main" xmlns="" id="{0C4652EC-73EA-2A4F-8F4B-30F608CDD1C1}"/>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4" name="Elipse 1483">
                <a:extLst>
                  <a:ext uri="{FF2B5EF4-FFF2-40B4-BE49-F238E27FC236}">
                    <a16:creationId xmlns:a16="http://schemas.microsoft.com/office/drawing/2014/main" xmlns="" id="{B4787FA2-9D45-6E43-8BE5-25DD46A706F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5" name="Elipse 1484">
                <a:extLst>
                  <a:ext uri="{FF2B5EF4-FFF2-40B4-BE49-F238E27FC236}">
                    <a16:creationId xmlns:a16="http://schemas.microsoft.com/office/drawing/2014/main" xmlns="" id="{130501ED-4739-2A49-B3E3-0AD73DABE1C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6" name="Elipse 1485">
                <a:extLst>
                  <a:ext uri="{FF2B5EF4-FFF2-40B4-BE49-F238E27FC236}">
                    <a16:creationId xmlns:a16="http://schemas.microsoft.com/office/drawing/2014/main" xmlns="" id="{64DB79D3-4490-C840-91DB-F732F8A5A45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7" name="Elipse 1486">
                <a:extLst>
                  <a:ext uri="{FF2B5EF4-FFF2-40B4-BE49-F238E27FC236}">
                    <a16:creationId xmlns:a16="http://schemas.microsoft.com/office/drawing/2014/main" xmlns="" id="{B51E5E5A-581C-E649-86A3-6CDA88375C7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8" name="Elipse 1487">
                <a:extLst>
                  <a:ext uri="{FF2B5EF4-FFF2-40B4-BE49-F238E27FC236}">
                    <a16:creationId xmlns:a16="http://schemas.microsoft.com/office/drawing/2014/main" xmlns="" id="{1E9084B8-4B92-4245-9A4F-629CE0BB72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9" name="Elipse 1488">
                <a:extLst>
                  <a:ext uri="{FF2B5EF4-FFF2-40B4-BE49-F238E27FC236}">
                    <a16:creationId xmlns:a16="http://schemas.microsoft.com/office/drawing/2014/main" xmlns="" id="{9B6CA6F8-0E79-8A47-AF5D-0E9F66F6904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0" name="Elipse 1489">
                <a:extLst>
                  <a:ext uri="{FF2B5EF4-FFF2-40B4-BE49-F238E27FC236}">
                    <a16:creationId xmlns:a16="http://schemas.microsoft.com/office/drawing/2014/main" xmlns="" id="{291623C8-F8EF-7445-B6BE-4C40BE6799A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1" name="Elipse 1490">
                <a:extLst>
                  <a:ext uri="{FF2B5EF4-FFF2-40B4-BE49-F238E27FC236}">
                    <a16:creationId xmlns:a16="http://schemas.microsoft.com/office/drawing/2014/main" xmlns="" id="{6FF66BB9-7323-C540-9D66-17CC08FAE9D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2" name="Elipse 1491">
                <a:extLst>
                  <a:ext uri="{FF2B5EF4-FFF2-40B4-BE49-F238E27FC236}">
                    <a16:creationId xmlns:a16="http://schemas.microsoft.com/office/drawing/2014/main" xmlns="" id="{6EC5BB35-B4E8-C24A-B6DD-3C10888F805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3" name="Elipse 1492">
                <a:extLst>
                  <a:ext uri="{FF2B5EF4-FFF2-40B4-BE49-F238E27FC236}">
                    <a16:creationId xmlns:a16="http://schemas.microsoft.com/office/drawing/2014/main" xmlns="" id="{120AE4DC-FA2C-FD4C-B204-31E8C53DF47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4" name="Elipse 1493">
                <a:extLst>
                  <a:ext uri="{FF2B5EF4-FFF2-40B4-BE49-F238E27FC236}">
                    <a16:creationId xmlns:a16="http://schemas.microsoft.com/office/drawing/2014/main" xmlns="" id="{CA3F96A6-EA42-E449-9477-E905650943A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5" name="Elipse 1494">
                <a:extLst>
                  <a:ext uri="{FF2B5EF4-FFF2-40B4-BE49-F238E27FC236}">
                    <a16:creationId xmlns:a16="http://schemas.microsoft.com/office/drawing/2014/main" xmlns="" id="{E3CDD519-E4D7-D74C-88C5-387A644DCD6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6" name="Elipse 1495">
                <a:extLst>
                  <a:ext uri="{FF2B5EF4-FFF2-40B4-BE49-F238E27FC236}">
                    <a16:creationId xmlns:a16="http://schemas.microsoft.com/office/drawing/2014/main" xmlns="" id="{133FEB80-FFB7-DC4B-B1AC-7BA9B859777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7" name="Elipse 1496">
                <a:extLst>
                  <a:ext uri="{FF2B5EF4-FFF2-40B4-BE49-F238E27FC236}">
                    <a16:creationId xmlns:a16="http://schemas.microsoft.com/office/drawing/2014/main" xmlns="" id="{0691085A-E4F1-E244-B4A6-096F0DF93FC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8" name="Elipse 1497">
                <a:extLst>
                  <a:ext uri="{FF2B5EF4-FFF2-40B4-BE49-F238E27FC236}">
                    <a16:creationId xmlns:a16="http://schemas.microsoft.com/office/drawing/2014/main" xmlns="" id="{AFAFF044-36C6-DE4B-89B8-0611B26092A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9" name="Elipse 1498">
                <a:extLst>
                  <a:ext uri="{FF2B5EF4-FFF2-40B4-BE49-F238E27FC236}">
                    <a16:creationId xmlns:a16="http://schemas.microsoft.com/office/drawing/2014/main" xmlns="" id="{32A359C8-D442-3E4C-8C8F-345F67386DB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0" name="Elipse 1499">
                <a:extLst>
                  <a:ext uri="{FF2B5EF4-FFF2-40B4-BE49-F238E27FC236}">
                    <a16:creationId xmlns:a16="http://schemas.microsoft.com/office/drawing/2014/main" xmlns="" id="{22AC2611-0236-364E-AC47-82C090DF7F52}"/>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1" name="Elipse 1500">
                <a:extLst>
                  <a:ext uri="{FF2B5EF4-FFF2-40B4-BE49-F238E27FC236}">
                    <a16:creationId xmlns:a16="http://schemas.microsoft.com/office/drawing/2014/main" xmlns="" id="{0C13D5B1-5594-2145-A0AC-98B03FF972E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2" name="Elipse 1501">
                <a:extLst>
                  <a:ext uri="{FF2B5EF4-FFF2-40B4-BE49-F238E27FC236}">
                    <a16:creationId xmlns:a16="http://schemas.microsoft.com/office/drawing/2014/main" xmlns="" id="{FA9D5B5B-BCD7-B04B-8DE6-864B87655C6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3" name="Elipse 1502">
                <a:extLst>
                  <a:ext uri="{FF2B5EF4-FFF2-40B4-BE49-F238E27FC236}">
                    <a16:creationId xmlns:a16="http://schemas.microsoft.com/office/drawing/2014/main" xmlns="" id="{538D592F-6090-804B-BBD8-0038363011C7}"/>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4" name="Elipse 1503">
                <a:extLst>
                  <a:ext uri="{FF2B5EF4-FFF2-40B4-BE49-F238E27FC236}">
                    <a16:creationId xmlns:a16="http://schemas.microsoft.com/office/drawing/2014/main" xmlns="" id="{0C011917-C21E-0A4F-B650-27BEF3B363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5" name="Elipse 1504">
                <a:extLst>
                  <a:ext uri="{FF2B5EF4-FFF2-40B4-BE49-F238E27FC236}">
                    <a16:creationId xmlns:a16="http://schemas.microsoft.com/office/drawing/2014/main" xmlns="" id="{B59813F0-BF23-864C-9133-6955066C76A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6" name="Elipse 1505">
                <a:extLst>
                  <a:ext uri="{FF2B5EF4-FFF2-40B4-BE49-F238E27FC236}">
                    <a16:creationId xmlns:a16="http://schemas.microsoft.com/office/drawing/2014/main" xmlns="" id="{27051FBD-C9EE-2F4D-8831-681241ABE61F}"/>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7" name="Elipse 1506">
                <a:extLst>
                  <a:ext uri="{FF2B5EF4-FFF2-40B4-BE49-F238E27FC236}">
                    <a16:creationId xmlns:a16="http://schemas.microsoft.com/office/drawing/2014/main" xmlns="" id="{CCB284F9-2F0C-7144-AACB-A17DD528B77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8" name="Elipse 1507">
                <a:extLst>
                  <a:ext uri="{FF2B5EF4-FFF2-40B4-BE49-F238E27FC236}">
                    <a16:creationId xmlns:a16="http://schemas.microsoft.com/office/drawing/2014/main" xmlns="" id="{7CC80178-B6B3-814C-8713-AB577DB309F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9" name="Elipse 1508">
                <a:extLst>
                  <a:ext uri="{FF2B5EF4-FFF2-40B4-BE49-F238E27FC236}">
                    <a16:creationId xmlns:a16="http://schemas.microsoft.com/office/drawing/2014/main" xmlns="" id="{420B69FD-FC9B-8D49-8ACC-CD73CE43FFC0}"/>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0" name="Elipse 1509">
                <a:extLst>
                  <a:ext uri="{FF2B5EF4-FFF2-40B4-BE49-F238E27FC236}">
                    <a16:creationId xmlns:a16="http://schemas.microsoft.com/office/drawing/2014/main" xmlns="" id="{DFCB0F15-DD74-6444-AC34-3EEF944E76A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1" name="Elipse 1510">
                <a:extLst>
                  <a:ext uri="{FF2B5EF4-FFF2-40B4-BE49-F238E27FC236}">
                    <a16:creationId xmlns:a16="http://schemas.microsoft.com/office/drawing/2014/main" xmlns="" id="{A0B87093-D26D-8C4F-8F80-48325A3BB4C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5" name="Grupo 1044">
              <a:extLst>
                <a:ext uri="{FF2B5EF4-FFF2-40B4-BE49-F238E27FC236}">
                  <a16:creationId xmlns:a16="http://schemas.microsoft.com/office/drawing/2014/main" xmlns="" id="{A5ABF919-6CD9-3944-98B0-8688307109CC}"/>
                </a:ext>
              </a:extLst>
            </p:cNvPr>
            <p:cNvGrpSpPr/>
            <p:nvPr/>
          </p:nvGrpSpPr>
          <p:grpSpPr>
            <a:xfrm>
              <a:off x="5512497" y="32843"/>
              <a:ext cx="28800" cy="5462318"/>
              <a:chOff x="110763" y="32843"/>
              <a:chExt cx="28800" cy="5462318"/>
            </a:xfrm>
            <a:grpFill/>
          </p:grpSpPr>
          <p:sp>
            <p:nvSpPr>
              <p:cNvPr id="1436" name="Elipse 1435">
                <a:extLst>
                  <a:ext uri="{FF2B5EF4-FFF2-40B4-BE49-F238E27FC236}">
                    <a16:creationId xmlns:a16="http://schemas.microsoft.com/office/drawing/2014/main" xmlns="" id="{3C994236-0181-EE4E-A922-5546DD1D934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7" name="Elipse 1436">
                <a:extLst>
                  <a:ext uri="{FF2B5EF4-FFF2-40B4-BE49-F238E27FC236}">
                    <a16:creationId xmlns:a16="http://schemas.microsoft.com/office/drawing/2014/main" xmlns="" id="{06164BA0-1397-1747-A1FD-B7D12FD9A8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8" name="Elipse 1437">
                <a:extLst>
                  <a:ext uri="{FF2B5EF4-FFF2-40B4-BE49-F238E27FC236}">
                    <a16:creationId xmlns:a16="http://schemas.microsoft.com/office/drawing/2014/main" xmlns="" id="{02301B05-AEAD-CB4F-B3F7-D9A5DD56BAD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9" name="Elipse 1438">
                <a:extLst>
                  <a:ext uri="{FF2B5EF4-FFF2-40B4-BE49-F238E27FC236}">
                    <a16:creationId xmlns:a16="http://schemas.microsoft.com/office/drawing/2014/main" xmlns="" id="{F5F6A772-9C62-5C41-9326-3E6632B2E44F}"/>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0" name="Elipse 1439">
                <a:extLst>
                  <a:ext uri="{FF2B5EF4-FFF2-40B4-BE49-F238E27FC236}">
                    <a16:creationId xmlns:a16="http://schemas.microsoft.com/office/drawing/2014/main" xmlns="" id="{FF2B8BD5-01B3-CC41-9B9F-02427DD0E945}"/>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1" name="Elipse 1440">
                <a:extLst>
                  <a:ext uri="{FF2B5EF4-FFF2-40B4-BE49-F238E27FC236}">
                    <a16:creationId xmlns:a16="http://schemas.microsoft.com/office/drawing/2014/main" xmlns="" id="{76387111-7D45-7E44-90F7-D3F9F258BCD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2" name="Elipse 1441">
                <a:extLst>
                  <a:ext uri="{FF2B5EF4-FFF2-40B4-BE49-F238E27FC236}">
                    <a16:creationId xmlns:a16="http://schemas.microsoft.com/office/drawing/2014/main" xmlns="" id="{A825D0F0-299F-9F47-B481-B4C17B29AC3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3" name="Elipse 1442">
                <a:extLst>
                  <a:ext uri="{FF2B5EF4-FFF2-40B4-BE49-F238E27FC236}">
                    <a16:creationId xmlns:a16="http://schemas.microsoft.com/office/drawing/2014/main" xmlns="" id="{5CCD8768-A55E-984F-B7B9-06F54D252C3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4" name="Elipse 1443">
                <a:extLst>
                  <a:ext uri="{FF2B5EF4-FFF2-40B4-BE49-F238E27FC236}">
                    <a16:creationId xmlns:a16="http://schemas.microsoft.com/office/drawing/2014/main" xmlns="" id="{C4DCF8ED-56E7-0E40-B1BD-665CC5213DE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5" name="Elipse 1444">
                <a:extLst>
                  <a:ext uri="{FF2B5EF4-FFF2-40B4-BE49-F238E27FC236}">
                    <a16:creationId xmlns:a16="http://schemas.microsoft.com/office/drawing/2014/main" xmlns="" id="{F89E9AB8-FE9D-7D41-8C9D-3E0453B21C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6" name="Elipse 1445">
                <a:extLst>
                  <a:ext uri="{FF2B5EF4-FFF2-40B4-BE49-F238E27FC236}">
                    <a16:creationId xmlns:a16="http://schemas.microsoft.com/office/drawing/2014/main" xmlns="" id="{4C95B214-F378-AE45-9D0D-CEDB8AFD361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7" name="Elipse 1446">
                <a:extLst>
                  <a:ext uri="{FF2B5EF4-FFF2-40B4-BE49-F238E27FC236}">
                    <a16:creationId xmlns:a16="http://schemas.microsoft.com/office/drawing/2014/main" xmlns="" id="{AE20C3E2-B5F3-5949-8FE8-71BCC926A70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8" name="Elipse 1447">
                <a:extLst>
                  <a:ext uri="{FF2B5EF4-FFF2-40B4-BE49-F238E27FC236}">
                    <a16:creationId xmlns:a16="http://schemas.microsoft.com/office/drawing/2014/main" xmlns="" id="{318A2144-80D7-BC48-A3A6-5CE46A0508D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9" name="Elipse 1448">
                <a:extLst>
                  <a:ext uri="{FF2B5EF4-FFF2-40B4-BE49-F238E27FC236}">
                    <a16:creationId xmlns:a16="http://schemas.microsoft.com/office/drawing/2014/main" xmlns="" id="{1F795C73-656D-594E-AFB3-5B48D8E0535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0" name="Elipse 1449">
                <a:extLst>
                  <a:ext uri="{FF2B5EF4-FFF2-40B4-BE49-F238E27FC236}">
                    <a16:creationId xmlns:a16="http://schemas.microsoft.com/office/drawing/2014/main" xmlns="" id="{85939DE1-3923-064D-B747-98592EC536C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1" name="Elipse 1450">
                <a:extLst>
                  <a:ext uri="{FF2B5EF4-FFF2-40B4-BE49-F238E27FC236}">
                    <a16:creationId xmlns:a16="http://schemas.microsoft.com/office/drawing/2014/main" xmlns="" id="{BF97EEBE-DC7F-8847-8CC1-FCEAFC67584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2" name="Elipse 1451">
                <a:extLst>
                  <a:ext uri="{FF2B5EF4-FFF2-40B4-BE49-F238E27FC236}">
                    <a16:creationId xmlns:a16="http://schemas.microsoft.com/office/drawing/2014/main" xmlns="" id="{A2D0A162-67C8-2246-A52A-100F801CE2D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3" name="Elipse 1452">
                <a:extLst>
                  <a:ext uri="{FF2B5EF4-FFF2-40B4-BE49-F238E27FC236}">
                    <a16:creationId xmlns:a16="http://schemas.microsoft.com/office/drawing/2014/main" xmlns="" id="{983357D0-09D6-E944-BFC2-57C519B793F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4" name="Elipse 1453">
                <a:extLst>
                  <a:ext uri="{FF2B5EF4-FFF2-40B4-BE49-F238E27FC236}">
                    <a16:creationId xmlns:a16="http://schemas.microsoft.com/office/drawing/2014/main" xmlns="" id="{F83B8793-5B99-374F-AF96-ECA04637DBF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5" name="Elipse 1454">
                <a:extLst>
                  <a:ext uri="{FF2B5EF4-FFF2-40B4-BE49-F238E27FC236}">
                    <a16:creationId xmlns:a16="http://schemas.microsoft.com/office/drawing/2014/main" xmlns="" id="{7253A232-0D8B-2E46-B7EA-939487668F8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6" name="Elipse 1455">
                <a:extLst>
                  <a:ext uri="{FF2B5EF4-FFF2-40B4-BE49-F238E27FC236}">
                    <a16:creationId xmlns:a16="http://schemas.microsoft.com/office/drawing/2014/main" xmlns="" id="{178F0F20-7EBA-9A48-A4FA-EF092E7A17B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7" name="Elipse 1456">
                <a:extLst>
                  <a:ext uri="{FF2B5EF4-FFF2-40B4-BE49-F238E27FC236}">
                    <a16:creationId xmlns:a16="http://schemas.microsoft.com/office/drawing/2014/main" xmlns="" id="{981CE92C-C10E-8D42-B2F9-F0413F9580E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8" name="Elipse 1457">
                <a:extLst>
                  <a:ext uri="{FF2B5EF4-FFF2-40B4-BE49-F238E27FC236}">
                    <a16:creationId xmlns:a16="http://schemas.microsoft.com/office/drawing/2014/main" xmlns="" id="{61E8AC58-8379-864F-9C90-DB5E1FF9953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9" name="Elipse 1458">
                <a:extLst>
                  <a:ext uri="{FF2B5EF4-FFF2-40B4-BE49-F238E27FC236}">
                    <a16:creationId xmlns:a16="http://schemas.microsoft.com/office/drawing/2014/main" xmlns="" id="{DB1249BE-1AB7-1F45-91CA-FC7C6533788D}"/>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0" name="Elipse 1459">
                <a:extLst>
                  <a:ext uri="{FF2B5EF4-FFF2-40B4-BE49-F238E27FC236}">
                    <a16:creationId xmlns:a16="http://schemas.microsoft.com/office/drawing/2014/main" xmlns="" id="{8EE33DCD-28BD-7F4B-B48F-5019DF53DCA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1" name="Elipse 1460">
                <a:extLst>
                  <a:ext uri="{FF2B5EF4-FFF2-40B4-BE49-F238E27FC236}">
                    <a16:creationId xmlns:a16="http://schemas.microsoft.com/office/drawing/2014/main" xmlns="" id="{79A515F5-17C4-8446-9A83-CEB272DCF83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2" name="Elipse 1461">
                <a:extLst>
                  <a:ext uri="{FF2B5EF4-FFF2-40B4-BE49-F238E27FC236}">
                    <a16:creationId xmlns:a16="http://schemas.microsoft.com/office/drawing/2014/main" xmlns="" id="{736570DB-8FDA-CF44-918C-CF7E5946F170}"/>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3" name="Elipse 1462">
                <a:extLst>
                  <a:ext uri="{FF2B5EF4-FFF2-40B4-BE49-F238E27FC236}">
                    <a16:creationId xmlns:a16="http://schemas.microsoft.com/office/drawing/2014/main" xmlns="" id="{9BA220A6-E91A-3343-8182-4512587BE32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4" name="Elipse 1463">
                <a:extLst>
                  <a:ext uri="{FF2B5EF4-FFF2-40B4-BE49-F238E27FC236}">
                    <a16:creationId xmlns:a16="http://schemas.microsoft.com/office/drawing/2014/main" xmlns="" id="{C4C72A80-D335-8348-9C1A-AB52B977B73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5" name="Elipse 1464">
                <a:extLst>
                  <a:ext uri="{FF2B5EF4-FFF2-40B4-BE49-F238E27FC236}">
                    <a16:creationId xmlns:a16="http://schemas.microsoft.com/office/drawing/2014/main" xmlns="" id="{816EF24D-A3F5-7B48-B87F-0A54704D0A9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6" name="Elipse 1465">
                <a:extLst>
                  <a:ext uri="{FF2B5EF4-FFF2-40B4-BE49-F238E27FC236}">
                    <a16:creationId xmlns:a16="http://schemas.microsoft.com/office/drawing/2014/main" xmlns="" id="{016E4737-F860-134F-8A9B-B746D6E1110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7" name="Elipse 1466">
                <a:extLst>
                  <a:ext uri="{FF2B5EF4-FFF2-40B4-BE49-F238E27FC236}">
                    <a16:creationId xmlns:a16="http://schemas.microsoft.com/office/drawing/2014/main" xmlns="" id="{A135F117-A723-D44A-88E3-6EB67C38161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8" name="Elipse 1467">
                <a:extLst>
                  <a:ext uri="{FF2B5EF4-FFF2-40B4-BE49-F238E27FC236}">
                    <a16:creationId xmlns:a16="http://schemas.microsoft.com/office/drawing/2014/main" xmlns="" id="{5C7D8CA1-B1D3-1A4D-8292-118F231EA8CB}"/>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9" name="Elipse 1468">
                <a:extLst>
                  <a:ext uri="{FF2B5EF4-FFF2-40B4-BE49-F238E27FC236}">
                    <a16:creationId xmlns:a16="http://schemas.microsoft.com/office/drawing/2014/main" xmlns="" id="{F4E2906E-820D-F843-9C8C-AA1BA10D3CA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0" name="Elipse 1469">
                <a:extLst>
                  <a:ext uri="{FF2B5EF4-FFF2-40B4-BE49-F238E27FC236}">
                    <a16:creationId xmlns:a16="http://schemas.microsoft.com/office/drawing/2014/main" xmlns="" id="{52B0578C-47EB-264B-BF5A-35FE95168751}"/>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1" name="Elipse 1470">
                <a:extLst>
                  <a:ext uri="{FF2B5EF4-FFF2-40B4-BE49-F238E27FC236}">
                    <a16:creationId xmlns:a16="http://schemas.microsoft.com/office/drawing/2014/main" xmlns="" id="{D0ED7192-A182-CB4E-8C9E-771EF47BBE02}"/>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2" name="Elipse 1471">
                <a:extLst>
                  <a:ext uri="{FF2B5EF4-FFF2-40B4-BE49-F238E27FC236}">
                    <a16:creationId xmlns:a16="http://schemas.microsoft.com/office/drawing/2014/main" xmlns="" id="{63FB2C0B-CB7E-7C42-8723-CC16D0D4163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3" name="Elipse 1472">
                <a:extLst>
                  <a:ext uri="{FF2B5EF4-FFF2-40B4-BE49-F238E27FC236}">
                    <a16:creationId xmlns:a16="http://schemas.microsoft.com/office/drawing/2014/main" xmlns="" id="{D298AC92-5DA5-354C-AD35-98E4834386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6" name="Grupo 1045">
              <a:extLst>
                <a:ext uri="{FF2B5EF4-FFF2-40B4-BE49-F238E27FC236}">
                  <a16:creationId xmlns:a16="http://schemas.microsoft.com/office/drawing/2014/main" xmlns="" id="{38593CA6-938A-1449-AE0C-381FC99128DE}"/>
                </a:ext>
              </a:extLst>
            </p:cNvPr>
            <p:cNvGrpSpPr/>
            <p:nvPr/>
          </p:nvGrpSpPr>
          <p:grpSpPr>
            <a:xfrm>
              <a:off x="5660664" y="32843"/>
              <a:ext cx="28800" cy="5462318"/>
              <a:chOff x="110763" y="32843"/>
              <a:chExt cx="28800" cy="5462318"/>
            </a:xfrm>
            <a:grpFill/>
          </p:grpSpPr>
          <p:sp>
            <p:nvSpPr>
              <p:cNvPr id="1398" name="Elipse 1397">
                <a:extLst>
                  <a:ext uri="{FF2B5EF4-FFF2-40B4-BE49-F238E27FC236}">
                    <a16:creationId xmlns:a16="http://schemas.microsoft.com/office/drawing/2014/main" xmlns="" id="{93438F3A-AFE8-DD44-964D-CD9F2DB41CD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9" name="Elipse 1398">
                <a:extLst>
                  <a:ext uri="{FF2B5EF4-FFF2-40B4-BE49-F238E27FC236}">
                    <a16:creationId xmlns:a16="http://schemas.microsoft.com/office/drawing/2014/main" xmlns="" id="{04A6C211-D92F-4A4B-860E-07E92E13118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0" name="Elipse 1399">
                <a:extLst>
                  <a:ext uri="{FF2B5EF4-FFF2-40B4-BE49-F238E27FC236}">
                    <a16:creationId xmlns:a16="http://schemas.microsoft.com/office/drawing/2014/main" xmlns="" id="{CE12CB3A-F4DE-314E-8A83-A606B6B1D13B}"/>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1" name="Elipse 1400">
                <a:extLst>
                  <a:ext uri="{FF2B5EF4-FFF2-40B4-BE49-F238E27FC236}">
                    <a16:creationId xmlns:a16="http://schemas.microsoft.com/office/drawing/2014/main" xmlns="" id="{F0DC42C3-83CD-A248-903B-AC4602C317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2" name="Elipse 1401">
                <a:extLst>
                  <a:ext uri="{FF2B5EF4-FFF2-40B4-BE49-F238E27FC236}">
                    <a16:creationId xmlns:a16="http://schemas.microsoft.com/office/drawing/2014/main" xmlns="" id="{356B3CBF-780C-F648-A940-EF760D216AC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3" name="Elipse 1402">
                <a:extLst>
                  <a:ext uri="{FF2B5EF4-FFF2-40B4-BE49-F238E27FC236}">
                    <a16:creationId xmlns:a16="http://schemas.microsoft.com/office/drawing/2014/main" xmlns="" id="{467C1CE3-9BDC-DF49-9A1C-A94822BA445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4" name="Elipse 1403">
                <a:extLst>
                  <a:ext uri="{FF2B5EF4-FFF2-40B4-BE49-F238E27FC236}">
                    <a16:creationId xmlns:a16="http://schemas.microsoft.com/office/drawing/2014/main" xmlns="" id="{1AEFA39A-1C39-0E44-99B8-09168EA72D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5" name="Elipse 1404">
                <a:extLst>
                  <a:ext uri="{FF2B5EF4-FFF2-40B4-BE49-F238E27FC236}">
                    <a16:creationId xmlns:a16="http://schemas.microsoft.com/office/drawing/2014/main" xmlns="" id="{EF000364-7043-C04B-98D2-A5C55F198C9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6" name="Elipse 1405">
                <a:extLst>
                  <a:ext uri="{FF2B5EF4-FFF2-40B4-BE49-F238E27FC236}">
                    <a16:creationId xmlns:a16="http://schemas.microsoft.com/office/drawing/2014/main" xmlns="" id="{1E881BC8-45ED-5246-899C-0067FC4182D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7" name="Elipse 1406">
                <a:extLst>
                  <a:ext uri="{FF2B5EF4-FFF2-40B4-BE49-F238E27FC236}">
                    <a16:creationId xmlns:a16="http://schemas.microsoft.com/office/drawing/2014/main" xmlns="" id="{32C191B6-2060-AA47-9265-0AD6269D7C2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8" name="Elipse 1407">
                <a:extLst>
                  <a:ext uri="{FF2B5EF4-FFF2-40B4-BE49-F238E27FC236}">
                    <a16:creationId xmlns:a16="http://schemas.microsoft.com/office/drawing/2014/main" xmlns="" id="{F80954A0-3512-A341-931A-06D638DC614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9" name="Elipse 1408">
                <a:extLst>
                  <a:ext uri="{FF2B5EF4-FFF2-40B4-BE49-F238E27FC236}">
                    <a16:creationId xmlns:a16="http://schemas.microsoft.com/office/drawing/2014/main" xmlns="" id="{8EEC8990-DD03-0644-A59B-E3EDB196EB4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0" name="Elipse 1409">
                <a:extLst>
                  <a:ext uri="{FF2B5EF4-FFF2-40B4-BE49-F238E27FC236}">
                    <a16:creationId xmlns:a16="http://schemas.microsoft.com/office/drawing/2014/main" xmlns="" id="{08322762-F63D-E043-8AC5-B34986036E2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1" name="Elipse 1410">
                <a:extLst>
                  <a:ext uri="{FF2B5EF4-FFF2-40B4-BE49-F238E27FC236}">
                    <a16:creationId xmlns:a16="http://schemas.microsoft.com/office/drawing/2014/main" xmlns="" id="{2C847287-065B-F04D-B1DC-5F91410E75D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2" name="Elipse 1411">
                <a:extLst>
                  <a:ext uri="{FF2B5EF4-FFF2-40B4-BE49-F238E27FC236}">
                    <a16:creationId xmlns:a16="http://schemas.microsoft.com/office/drawing/2014/main" xmlns="" id="{F47F5128-A0AE-864B-AF6C-7F900B17923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3" name="Elipse 1412">
                <a:extLst>
                  <a:ext uri="{FF2B5EF4-FFF2-40B4-BE49-F238E27FC236}">
                    <a16:creationId xmlns:a16="http://schemas.microsoft.com/office/drawing/2014/main" xmlns="" id="{3D91C2D3-ECB2-7E4E-9CED-5D832A9D436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4" name="Elipse 1413">
                <a:extLst>
                  <a:ext uri="{FF2B5EF4-FFF2-40B4-BE49-F238E27FC236}">
                    <a16:creationId xmlns:a16="http://schemas.microsoft.com/office/drawing/2014/main" xmlns="" id="{B977550F-83C3-5A42-A778-30D2539AC40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5" name="Elipse 1414">
                <a:extLst>
                  <a:ext uri="{FF2B5EF4-FFF2-40B4-BE49-F238E27FC236}">
                    <a16:creationId xmlns:a16="http://schemas.microsoft.com/office/drawing/2014/main" xmlns="" id="{F71967F0-0E38-794A-B944-1BA5C04D17F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6" name="Elipse 1415">
                <a:extLst>
                  <a:ext uri="{FF2B5EF4-FFF2-40B4-BE49-F238E27FC236}">
                    <a16:creationId xmlns:a16="http://schemas.microsoft.com/office/drawing/2014/main" xmlns="" id="{AF9A9583-B881-554E-AC7E-65D9987EAC1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7" name="Elipse 1416">
                <a:extLst>
                  <a:ext uri="{FF2B5EF4-FFF2-40B4-BE49-F238E27FC236}">
                    <a16:creationId xmlns:a16="http://schemas.microsoft.com/office/drawing/2014/main" xmlns="" id="{31FD6F9D-731B-804C-AACA-97A9A840A61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8" name="Elipse 1417">
                <a:extLst>
                  <a:ext uri="{FF2B5EF4-FFF2-40B4-BE49-F238E27FC236}">
                    <a16:creationId xmlns:a16="http://schemas.microsoft.com/office/drawing/2014/main" xmlns="" id="{C5B82B96-8669-8A44-80F3-8665C07450E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9" name="Elipse 1418">
                <a:extLst>
                  <a:ext uri="{FF2B5EF4-FFF2-40B4-BE49-F238E27FC236}">
                    <a16:creationId xmlns:a16="http://schemas.microsoft.com/office/drawing/2014/main" xmlns="" id="{CAB8D53B-1134-8F4C-97F1-CAD41FA0521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0" name="Elipse 1419">
                <a:extLst>
                  <a:ext uri="{FF2B5EF4-FFF2-40B4-BE49-F238E27FC236}">
                    <a16:creationId xmlns:a16="http://schemas.microsoft.com/office/drawing/2014/main" xmlns="" id="{6373E2A6-55F3-A54E-9EF9-D4947F5D8171}"/>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1" name="Elipse 1420">
                <a:extLst>
                  <a:ext uri="{FF2B5EF4-FFF2-40B4-BE49-F238E27FC236}">
                    <a16:creationId xmlns:a16="http://schemas.microsoft.com/office/drawing/2014/main" xmlns="" id="{2357C608-3A26-9B44-AB7C-9B99B36448E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2" name="Elipse 1421">
                <a:extLst>
                  <a:ext uri="{FF2B5EF4-FFF2-40B4-BE49-F238E27FC236}">
                    <a16:creationId xmlns:a16="http://schemas.microsoft.com/office/drawing/2014/main" xmlns="" id="{02B0BFEF-92F4-2F47-B9E5-78D18CAE1BC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3" name="Elipse 1422">
                <a:extLst>
                  <a:ext uri="{FF2B5EF4-FFF2-40B4-BE49-F238E27FC236}">
                    <a16:creationId xmlns:a16="http://schemas.microsoft.com/office/drawing/2014/main" xmlns="" id="{A8136AA0-8FE9-F64F-9EE6-3540EC487D0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4" name="Elipse 1423">
                <a:extLst>
                  <a:ext uri="{FF2B5EF4-FFF2-40B4-BE49-F238E27FC236}">
                    <a16:creationId xmlns:a16="http://schemas.microsoft.com/office/drawing/2014/main" xmlns="" id="{FEB771AD-739A-CE48-949D-172E5C6437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5" name="Elipse 1424">
                <a:extLst>
                  <a:ext uri="{FF2B5EF4-FFF2-40B4-BE49-F238E27FC236}">
                    <a16:creationId xmlns:a16="http://schemas.microsoft.com/office/drawing/2014/main" xmlns="" id="{E550CC22-4400-F94D-8A8C-EF810D8EE49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6" name="Elipse 1425">
                <a:extLst>
                  <a:ext uri="{FF2B5EF4-FFF2-40B4-BE49-F238E27FC236}">
                    <a16:creationId xmlns:a16="http://schemas.microsoft.com/office/drawing/2014/main" xmlns="" id="{2060A7A7-1D46-C744-9420-3FFA02BECFF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7" name="Elipse 1426">
                <a:extLst>
                  <a:ext uri="{FF2B5EF4-FFF2-40B4-BE49-F238E27FC236}">
                    <a16:creationId xmlns:a16="http://schemas.microsoft.com/office/drawing/2014/main" xmlns="" id="{E4624A56-B9A3-B749-9BE6-DBE8883E4BF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8" name="Elipse 1427">
                <a:extLst>
                  <a:ext uri="{FF2B5EF4-FFF2-40B4-BE49-F238E27FC236}">
                    <a16:creationId xmlns:a16="http://schemas.microsoft.com/office/drawing/2014/main" xmlns="" id="{BEB2CC42-5C61-4645-AB4E-432D1BD91308}"/>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9" name="Elipse 1428">
                <a:extLst>
                  <a:ext uri="{FF2B5EF4-FFF2-40B4-BE49-F238E27FC236}">
                    <a16:creationId xmlns:a16="http://schemas.microsoft.com/office/drawing/2014/main" xmlns="" id="{1E16A433-9BA8-0542-877F-B8990F8ADC6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0" name="Elipse 1429">
                <a:extLst>
                  <a:ext uri="{FF2B5EF4-FFF2-40B4-BE49-F238E27FC236}">
                    <a16:creationId xmlns:a16="http://schemas.microsoft.com/office/drawing/2014/main" xmlns="" id="{F164FE6C-24FC-E14D-9133-A5102AFD9E2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1" name="Elipse 1430">
                <a:extLst>
                  <a:ext uri="{FF2B5EF4-FFF2-40B4-BE49-F238E27FC236}">
                    <a16:creationId xmlns:a16="http://schemas.microsoft.com/office/drawing/2014/main" xmlns="" id="{DFE66C2D-033E-1146-B29D-6906D380A72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2" name="Elipse 1431">
                <a:extLst>
                  <a:ext uri="{FF2B5EF4-FFF2-40B4-BE49-F238E27FC236}">
                    <a16:creationId xmlns:a16="http://schemas.microsoft.com/office/drawing/2014/main" xmlns="" id="{D33DF67B-2AB4-114D-9719-A667E962250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3" name="Elipse 1432">
                <a:extLst>
                  <a:ext uri="{FF2B5EF4-FFF2-40B4-BE49-F238E27FC236}">
                    <a16:creationId xmlns:a16="http://schemas.microsoft.com/office/drawing/2014/main" xmlns="" id="{B67CFD72-4B0B-A148-AABB-F13EBA9435B4}"/>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4" name="Elipse 1433">
                <a:extLst>
                  <a:ext uri="{FF2B5EF4-FFF2-40B4-BE49-F238E27FC236}">
                    <a16:creationId xmlns:a16="http://schemas.microsoft.com/office/drawing/2014/main" xmlns="" id="{1EE383B9-FD4B-6A4A-84E0-378583B9274E}"/>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5" name="Elipse 1434">
                <a:extLst>
                  <a:ext uri="{FF2B5EF4-FFF2-40B4-BE49-F238E27FC236}">
                    <a16:creationId xmlns:a16="http://schemas.microsoft.com/office/drawing/2014/main" xmlns="" id="{5D16F125-A503-B54D-B482-5F88A3E2DC1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7" name="Grupo 1046">
              <a:extLst>
                <a:ext uri="{FF2B5EF4-FFF2-40B4-BE49-F238E27FC236}">
                  <a16:creationId xmlns:a16="http://schemas.microsoft.com/office/drawing/2014/main" xmlns="" id="{23A95238-30ED-934C-8C1D-87CEB16E6A91}"/>
                </a:ext>
              </a:extLst>
            </p:cNvPr>
            <p:cNvGrpSpPr/>
            <p:nvPr/>
          </p:nvGrpSpPr>
          <p:grpSpPr>
            <a:xfrm>
              <a:off x="5808831" y="32843"/>
              <a:ext cx="28800" cy="5462318"/>
              <a:chOff x="110763" y="32843"/>
              <a:chExt cx="28800" cy="5462318"/>
            </a:xfrm>
            <a:grpFill/>
          </p:grpSpPr>
          <p:sp>
            <p:nvSpPr>
              <p:cNvPr id="1360" name="Elipse 1359">
                <a:extLst>
                  <a:ext uri="{FF2B5EF4-FFF2-40B4-BE49-F238E27FC236}">
                    <a16:creationId xmlns:a16="http://schemas.microsoft.com/office/drawing/2014/main" xmlns="" id="{A54E9CCC-2910-A241-9C9C-3CF7922FEE9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1" name="Elipse 1360">
                <a:extLst>
                  <a:ext uri="{FF2B5EF4-FFF2-40B4-BE49-F238E27FC236}">
                    <a16:creationId xmlns:a16="http://schemas.microsoft.com/office/drawing/2014/main" xmlns="" id="{3206C41C-2116-FC4C-9C25-B584182E1D19}"/>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2" name="Elipse 1361">
                <a:extLst>
                  <a:ext uri="{FF2B5EF4-FFF2-40B4-BE49-F238E27FC236}">
                    <a16:creationId xmlns:a16="http://schemas.microsoft.com/office/drawing/2014/main" xmlns="" id="{0501D0CB-D209-394F-94B5-6A531CC9540F}"/>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3" name="Elipse 1362">
                <a:extLst>
                  <a:ext uri="{FF2B5EF4-FFF2-40B4-BE49-F238E27FC236}">
                    <a16:creationId xmlns:a16="http://schemas.microsoft.com/office/drawing/2014/main" xmlns="" id="{354EC802-B230-6744-AD5F-EAA3254B453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4" name="Elipse 1363">
                <a:extLst>
                  <a:ext uri="{FF2B5EF4-FFF2-40B4-BE49-F238E27FC236}">
                    <a16:creationId xmlns:a16="http://schemas.microsoft.com/office/drawing/2014/main" xmlns="" id="{A1A3A88F-7BA2-164A-994D-40082AA782DF}"/>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5" name="Elipse 1364">
                <a:extLst>
                  <a:ext uri="{FF2B5EF4-FFF2-40B4-BE49-F238E27FC236}">
                    <a16:creationId xmlns:a16="http://schemas.microsoft.com/office/drawing/2014/main" xmlns="" id="{1921D4D6-014D-B14F-A42D-237B1495FA04}"/>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6" name="Elipse 1365">
                <a:extLst>
                  <a:ext uri="{FF2B5EF4-FFF2-40B4-BE49-F238E27FC236}">
                    <a16:creationId xmlns:a16="http://schemas.microsoft.com/office/drawing/2014/main" xmlns="" id="{FB2D12DD-1533-804B-B38B-52F5AEB2A19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7" name="Elipse 1366">
                <a:extLst>
                  <a:ext uri="{FF2B5EF4-FFF2-40B4-BE49-F238E27FC236}">
                    <a16:creationId xmlns:a16="http://schemas.microsoft.com/office/drawing/2014/main" xmlns="" id="{E0E62478-6676-264D-BC04-44F7BBBED8F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8" name="Elipse 1367">
                <a:extLst>
                  <a:ext uri="{FF2B5EF4-FFF2-40B4-BE49-F238E27FC236}">
                    <a16:creationId xmlns:a16="http://schemas.microsoft.com/office/drawing/2014/main" xmlns="" id="{BBBBFE1B-0F70-A740-B9E8-247C76C03FA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9" name="Elipse 1368">
                <a:extLst>
                  <a:ext uri="{FF2B5EF4-FFF2-40B4-BE49-F238E27FC236}">
                    <a16:creationId xmlns:a16="http://schemas.microsoft.com/office/drawing/2014/main" xmlns="" id="{9A29C81D-8C99-D34F-AA88-2B717582021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0" name="Elipse 1369">
                <a:extLst>
                  <a:ext uri="{FF2B5EF4-FFF2-40B4-BE49-F238E27FC236}">
                    <a16:creationId xmlns:a16="http://schemas.microsoft.com/office/drawing/2014/main" xmlns="" id="{F23A944F-57B4-6A41-9660-1CC71F8ABB3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1" name="Elipse 1370">
                <a:extLst>
                  <a:ext uri="{FF2B5EF4-FFF2-40B4-BE49-F238E27FC236}">
                    <a16:creationId xmlns:a16="http://schemas.microsoft.com/office/drawing/2014/main" xmlns="" id="{23E3AD4E-4D76-9248-AB7B-7CDAF6F333E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2" name="Elipse 1371">
                <a:extLst>
                  <a:ext uri="{FF2B5EF4-FFF2-40B4-BE49-F238E27FC236}">
                    <a16:creationId xmlns:a16="http://schemas.microsoft.com/office/drawing/2014/main" xmlns="" id="{3301C537-A791-8349-9FB9-AB833226EBE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3" name="Elipse 1372">
                <a:extLst>
                  <a:ext uri="{FF2B5EF4-FFF2-40B4-BE49-F238E27FC236}">
                    <a16:creationId xmlns:a16="http://schemas.microsoft.com/office/drawing/2014/main" xmlns="" id="{45F7CBD0-457E-DF4C-9C4C-88CEF2A852D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4" name="Elipse 1373">
                <a:extLst>
                  <a:ext uri="{FF2B5EF4-FFF2-40B4-BE49-F238E27FC236}">
                    <a16:creationId xmlns:a16="http://schemas.microsoft.com/office/drawing/2014/main" xmlns="" id="{671CC904-04C6-BC47-A1D3-6D0EB0C53D7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5" name="Elipse 1374">
                <a:extLst>
                  <a:ext uri="{FF2B5EF4-FFF2-40B4-BE49-F238E27FC236}">
                    <a16:creationId xmlns:a16="http://schemas.microsoft.com/office/drawing/2014/main" xmlns="" id="{4E8CC56A-4AAF-B943-9455-D6FB76F5F689}"/>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6" name="Elipse 1375">
                <a:extLst>
                  <a:ext uri="{FF2B5EF4-FFF2-40B4-BE49-F238E27FC236}">
                    <a16:creationId xmlns:a16="http://schemas.microsoft.com/office/drawing/2014/main" xmlns="" id="{306C65CF-5705-0B4A-B82C-0D25972EB61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7" name="Elipse 1376">
                <a:extLst>
                  <a:ext uri="{FF2B5EF4-FFF2-40B4-BE49-F238E27FC236}">
                    <a16:creationId xmlns:a16="http://schemas.microsoft.com/office/drawing/2014/main" xmlns="" id="{D03A832E-A8AC-F94F-A027-B7ECB43840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8" name="Elipse 1377">
                <a:extLst>
                  <a:ext uri="{FF2B5EF4-FFF2-40B4-BE49-F238E27FC236}">
                    <a16:creationId xmlns:a16="http://schemas.microsoft.com/office/drawing/2014/main" xmlns="" id="{21CBFDE7-ACA5-3A43-BE07-B15476C13B70}"/>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9" name="Elipse 1378">
                <a:extLst>
                  <a:ext uri="{FF2B5EF4-FFF2-40B4-BE49-F238E27FC236}">
                    <a16:creationId xmlns:a16="http://schemas.microsoft.com/office/drawing/2014/main" xmlns="" id="{086F8982-ED05-7042-92E3-105EB6533CE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0" name="Elipse 1379">
                <a:extLst>
                  <a:ext uri="{FF2B5EF4-FFF2-40B4-BE49-F238E27FC236}">
                    <a16:creationId xmlns:a16="http://schemas.microsoft.com/office/drawing/2014/main" xmlns="" id="{DF97A172-AD6F-2B48-B09A-218EB1EB3FF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1" name="Elipse 1380">
                <a:extLst>
                  <a:ext uri="{FF2B5EF4-FFF2-40B4-BE49-F238E27FC236}">
                    <a16:creationId xmlns:a16="http://schemas.microsoft.com/office/drawing/2014/main" xmlns="" id="{60CDA0E0-47FB-0546-8AD1-3B94DA2ACA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2" name="Elipse 1381">
                <a:extLst>
                  <a:ext uri="{FF2B5EF4-FFF2-40B4-BE49-F238E27FC236}">
                    <a16:creationId xmlns:a16="http://schemas.microsoft.com/office/drawing/2014/main" xmlns="" id="{A5C27BB5-36CF-444B-85B2-D6F0CC246E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3" name="Elipse 1382">
                <a:extLst>
                  <a:ext uri="{FF2B5EF4-FFF2-40B4-BE49-F238E27FC236}">
                    <a16:creationId xmlns:a16="http://schemas.microsoft.com/office/drawing/2014/main" xmlns="" id="{EA212671-8030-A549-9CD1-1184BD0A544B}"/>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4" name="Elipse 1383">
                <a:extLst>
                  <a:ext uri="{FF2B5EF4-FFF2-40B4-BE49-F238E27FC236}">
                    <a16:creationId xmlns:a16="http://schemas.microsoft.com/office/drawing/2014/main" xmlns="" id="{DEBFA28E-1CE4-CF4C-96D4-5ACAF48C10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5" name="Elipse 1384">
                <a:extLst>
                  <a:ext uri="{FF2B5EF4-FFF2-40B4-BE49-F238E27FC236}">
                    <a16:creationId xmlns:a16="http://schemas.microsoft.com/office/drawing/2014/main" xmlns="" id="{B3A9A484-D410-0245-9A3C-3E5BEE5111B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6" name="Elipse 1385">
                <a:extLst>
                  <a:ext uri="{FF2B5EF4-FFF2-40B4-BE49-F238E27FC236}">
                    <a16:creationId xmlns:a16="http://schemas.microsoft.com/office/drawing/2014/main" xmlns="" id="{A161D5F9-FE86-3843-9625-D2A1D3163F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7" name="Elipse 1386">
                <a:extLst>
                  <a:ext uri="{FF2B5EF4-FFF2-40B4-BE49-F238E27FC236}">
                    <a16:creationId xmlns:a16="http://schemas.microsoft.com/office/drawing/2014/main" xmlns="" id="{587A6510-511A-C642-ACCE-F664DA87943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8" name="Elipse 1387">
                <a:extLst>
                  <a:ext uri="{FF2B5EF4-FFF2-40B4-BE49-F238E27FC236}">
                    <a16:creationId xmlns:a16="http://schemas.microsoft.com/office/drawing/2014/main" xmlns="" id="{126EE1CA-F741-A041-8EFE-8DF59A9268A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9" name="Elipse 1388">
                <a:extLst>
                  <a:ext uri="{FF2B5EF4-FFF2-40B4-BE49-F238E27FC236}">
                    <a16:creationId xmlns:a16="http://schemas.microsoft.com/office/drawing/2014/main" xmlns="" id="{7EBBFE7E-076A-094D-A534-0283B51F64D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0" name="Elipse 1389">
                <a:extLst>
                  <a:ext uri="{FF2B5EF4-FFF2-40B4-BE49-F238E27FC236}">
                    <a16:creationId xmlns:a16="http://schemas.microsoft.com/office/drawing/2014/main" xmlns="" id="{87A71A5A-8180-9E46-BA1E-3FFD45B5F3AA}"/>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1" name="Elipse 1390">
                <a:extLst>
                  <a:ext uri="{FF2B5EF4-FFF2-40B4-BE49-F238E27FC236}">
                    <a16:creationId xmlns:a16="http://schemas.microsoft.com/office/drawing/2014/main" xmlns="" id="{9C78BAA0-3058-AD42-8E7B-5EB01A685CA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2" name="Elipse 1391">
                <a:extLst>
                  <a:ext uri="{FF2B5EF4-FFF2-40B4-BE49-F238E27FC236}">
                    <a16:creationId xmlns:a16="http://schemas.microsoft.com/office/drawing/2014/main" xmlns="" id="{53CBB54A-536D-3A4D-9E5B-DAB68B89A10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3" name="Elipse 1392">
                <a:extLst>
                  <a:ext uri="{FF2B5EF4-FFF2-40B4-BE49-F238E27FC236}">
                    <a16:creationId xmlns:a16="http://schemas.microsoft.com/office/drawing/2014/main" xmlns="" id="{C0D6D7DA-568C-7B46-B185-21294FBAF36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4" name="Elipse 1393">
                <a:extLst>
                  <a:ext uri="{FF2B5EF4-FFF2-40B4-BE49-F238E27FC236}">
                    <a16:creationId xmlns:a16="http://schemas.microsoft.com/office/drawing/2014/main" xmlns="" id="{7796A695-4EF5-CA46-B07C-BB620954C37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5" name="Elipse 1394">
                <a:extLst>
                  <a:ext uri="{FF2B5EF4-FFF2-40B4-BE49-F238E27FC236}">
                    <a16:creationId xmlns:a16="http://schemas.microsoft.com/office/drawing/2014/main" xmlns="" id="{F06DBAB4-DC33-E74E-B335-745F8D578726}"/>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6" name="Elipse 1395">
                <a:extLst>
                  <a:ext uri="{FF2B5EF4-FFF2-40B4-BE49-F238E27FC236}">
                    <a16:creationId xmlns:a16="http://schemas.microsoft.com/office/drawing/2014/main" xmlns="" id="{6ACD3BA6-30E0-8A49-B783-7DFA3E300099}"/>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7" name="Elipse 1396">
                <a:extLst>
                  <a:ext uri="{FF2B5EF4-FFF2-40B4-BE49-F238E27FC236}">
                    <a16:creationId xmlns:a16="http://schemas.microsoft.com/office/drawing/2014/main" xmlns="" id="{9F594CE5-F305-584B-B41D-BC4256099CB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8" name="Grupo 1047">
              <a:extLst>
                <a:ext uri="{FF2B5EF4-FFF2-40B4-BE49-F238E27FC236}">
                  <a16:creationId xmlns:a16="http://schemas.microsoft.com/office/drawing/2014/main" xmlns="" id="{14127087-AB91-234C-8AD8-3647E8594DC1}"/>
                </a:ext>
              </a:extLst>
            </p:cNvPr>
            <p:cNvGrpSpPr/>
            <p:nvPr/>
          </p:nvGrpSpPr>
          <p:grpSpPr>
            <a:xfrm>
              <a:off x="5956998" y="32843"/>
              <a:ext cx="28800" cy="5462318"/>
              <a:chOff x="110763" y="32843"/>
              <a:chExt cx="28800" cy="5462318"/>
            </a:xfrm>
            <a:grpFill/>
          </p:grpSpPr>
          <p:sp>
            <p:nvSpPr>
              <p:cNvPr id="1322" name="Elipse 1321">
                <a:extLst>
                  <a:ext uri="{FF2B5EF4-FFF2-40B4-BE49-F238E27FC236}">
                    <a16:creationId xmlns:a16="http://schemas.microsoft.com/office/drawing/2014/main" xmlns="" id="{F49B8DAF-17B4-434B-B67C-9523795476E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3" name="Elipse 1322">
                <a:extLst>
                  <a:ext uri="{FF2B5EF4-FFF2-40B4-BE49-F238E27FC236}">
                    <a16:creationId xmlns:a16="http://schemas.microsoft.com/office/drawing/2014/main" xmlns="" id="{E326916D-DA2E-0F40-B293-135B9F9D1C10}"/>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4" name="Elipse 1323">
                <a:extLst>
                  <a:ext uri="{FF2B5EF4-FFF2-40B4-BE49-F238E27FC236}">
                    <a16:creationId xmlns:a16="http://schemas.microsoft.com/office/drawing/2014/main" xmlns="" id="{EF0AE939-BC13-874E-8C94-88D8AFA73E4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5" name="Elipse 1324">
                <a:extLst>
                  <a:ext uri="{FF2B5EF4-FFF2-40B4-BE49-F238E27FC236}">
                    <a16:creationId xmlns:a16="http://schemas.microsoft.com/office/drawing/2014/main" xmlns="" id="{24ECDF4B-05EB-F141-928A-CE3E85F2B6E5}"/>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6" name="Elipse 1325">
                <a:extLst>
                  <a:ext uri="{FF2B5EF4-FFF2-40B4-BE49-F238E27FC236}">
                    <a16:creationId xmlns:a16="http://schemas.microsoft.com/office/drawing/2014/main" xmlns="" id="{6FB901DB-8875-7043-BEFF-086B2697FA1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7" name="Elipse 1326">
                <a:extLst>
                  <a:ext uri="{FF2B5EF4-FFF2-40B4-BE49-F238E27FC236}">
                    <a16:creationId xmlns:a16="http://schemas.microsoft.com/office/drawing/2014/main" xmlns="" id="{5E0FC9AB-795E-B64B-9727-8D67DC833F9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8" name="Elipse 1327">
                <a:extLst>
                  <a:ext uri="{FF2B5EF4-FFF2-40B4-BE49-F238E27FC236}">
                    <a16:creationId xmlns:a16="http://schemas.microsoft.com/office/drawing/2014/main" xmlns="" id="{CE9447BD-9F5F-7B42-BB9B-1C272BC34C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9" name="Elipse 1328">
                <a:extLst>
                  <a:ext uri="{FF2B5EF4-FFF2-40B4-BE49-F238E27FC236}">
                    <a16:creationId xmlns:a16="http://schemas.microsoft.com/office/drawing/2014/main" xmlns="" id="{1EED2832-A26D-2341-B660-589697B99F4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0" name="Elipse 1329">
                <a:extLst>
                  <a:ext uri="{FF2B5EF4-FFF2-40B4-BE49-F238E27FC236}">
                    <a16:creationId xmlns:a16="http://schemas.microsoft.com/office/drawing/2014/main" xmlns="" id="{A7F14B74-F4CB-0240-959F-3649D7CC68F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1" name="Elipse 1330">
                <a:extLst>
                  <a:ext uri="{FF2B5EF4-FFF2-40B4-BE49-F238E27FC236}">
                    <a16:creationId xmlns:a16="http://schemas.microsoft.com/office/drawing/2014/main" xmlns="" id="{CAD7840F-537D-B146-8BCF-136E63AA830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2" name="Elipse 1331">
                <a:extLst>
                  <a:ext uri="{FF2B5EF4-FFF2-40B4-BE49-F238E27FC236}">
                    <a16:creationId xmlns:a16="http://schemas.microsoft.com/office/drawing/2014/main" xmlns="" id="{F387738F-5BEA-0E4D-8E40-84DEFE623AD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3" name="Elipse 1332">
                <a:extLst>
                  <a:ext uri="{FF2B5EF4-FFF2-40B4-BE49-F238E27FC236}">
                    <a16:creationId xmlns:a16="http://schemas.microsoft.com/office/drawing/2014/main" xmlns="" id="{9ABAB8BF-6882-ED4F-B286-7DEEB0A0EC8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4" name="Elipse 1333">
                <a:extLst>
                  <a:ext uri="{FF2B5EF4-FFF2-40B4-BE49-F238E27FC236}">
                    <a16:creationId xmlns:a16="http://schemas.microsoft.com/office/drawing/2014/main" xmlns="" id="{7182A65E-E2F8-E74B-BB6F-3A0E3CB3DF07}"/>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5" name="Elipse 1334">
                <a:extLst>
                  <a:ext uri="{FF2B5EF4-FFF2-40B4-BE49-F238E27FC236}">
                    <a16:creationId xmlns:a16="http://schemas.microsoft.com/office/drawing/2014/main" xmlns="" id="{B181D1B3-12DE-8A46-A90E-89D3403D88F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6" name="Elipse 1335">
                <a:extLst>
                  <a:ext uri="{FF2B5EF4-FFF2-40B4-BE49-F238E27FC236}">
                    <a16:creationId xmlns:a16="http://schemas.microsoft.com/office/drawing/2014/main" xmlns="" id="{A9E70221-1D6B-F946-B1D9-6EE74D1BB767}"/>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7" name="Elipse 1336">
                <a:extLst>
                  <a:ext uri="{FF2B5EF4-FFF2-40B4-BE49-F238E27FC236}">
                    <a16:creationId xmlns:a16="http://schemas.microsoft.com/office/drawing/2014/main" xmlns="" id="{37CAC059-B048-4145-AE07-08182F6C26B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8" name="Elipse 1337">
                <a:extLst>
                  <a:ext uri="{FF2B5EF4-FFF2-40B4-BE49-F238E27FC236}">
                    <a16:creationId xmlns:a16="http://schemas.microsoft.com/office/drawing/2014/main" xmlns="" id="{FB04EED3-6391-7B4B-9528-729CCC590A5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9" name="Elipse 1338">
                <a:extLst>
                  <a:ext uri="{FF2B5EF4-FFF2-40B4-BE49-F238E27FC236}">
                    <a16:creationId xmlns:a16="http://schemas.microsoft.com/office/drawing/2014/main" xmlns="" id="{571EF7F0-55FA-944B-B613-B99212EC34C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0" name="Elipse 1339">
                <a:extLst>
                  <a:ext uri="{FF2B5EF4-FFF2-40B4-BE49-F238E27FC236}">
                    <a16:creationId xmlns:a16="http://schemas.microsoft.com/office/drawing/2014/main" xmlns="" id="{843043F5-7B5D-4E4C-AAC6-64688A38E9CA}"/>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1" name="Elipse 1340">
                <a:extLst>
                  <a:ext uri="{FF2B5EF4-FFF2-40B4-BE49-F238E27FC236}">
                    <a16:creationId xmlns:a16="http://schemas.microsoft.com/office/drawing/2014/main" xmlns="" id="{DB830AFA-36D9-4341-B335-AD1F6258E6A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2" name="Elipse 1341">
                <a:extLst>
                  <a:ext uri="{FF2B5EF4-FFF2-40B4-BE49-F238E27FC236}">
                    <a16:creationId xmlns:a16="http://schemas.microsoft.com/office/drawing/2014/main" xmlns="" id="{484BF31D-7BEA-0748-82E4-FFBAEF805D2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3" name="Elipse 1342">
                <a:extLst>
                  <a:ext uri="{FF2B5EF4-FFF2-40B4-BE49-F238E27FC236}">
                    <a16:creationId xmlns:a16="http://schemas.microsoft.com/office/drawing/2014/main" xmlns="" id="{DD4B127B-ADD1-6146-9BC8-39CB4166016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4" name="Elipse 1343">
                <a:extLst>
                  <a:ext uri="{FF2B5EF4-FFF2-40B4-BE49-F238E27FC236}">
                    <a16:creationId xmlns:a16="http://schemas.microsoft.com/office/drawing/2014/main" xmlns="" id="{D9DB3546-F5F8-774F-9687-6D1126B64E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5" name="Elipse 1344">
                <a:extLst>
                  <a:ext uri="{FF2B5EF4-FFF2-40B4-BE49-F238E27FC236}">
                    <a16:creationId xmlns:a16="http://schemas.microsoft.com/office/drawing/2014/main" xmlns="" id="{749F6329-16A3-BE47-B73F-1768EA165916}"/>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6" name="Elipse 1345">
                <a:extLst>
                  <a:ext uri="{FF2B5EF4-FFF2-40B4-BE49-F238E27FC236}">
                    <a16:creationId xmlns:a16="http://schemas.microsoft.com/office/drawing/2014/main" xmlns="" id="{4CC270E4-CEF4-5240-82DF-1BDCE62053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7" name="Elipse 1346">
                <a:extLst>
                  <a:ext uri="{FF2B5EF4-FFF2-40B4-BE49-F238E27FC236}">
                    <a16:creationId xmlns:a16="http://schemas.microsoft.com/office/drawing/2014/main" xmlns="" id="{F0598835-1C36-DA41-8727-6DBBABAA62D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8" name="Elipse 1347">
                <a:extLst>
                  <a:ext uri="{FF2B5EF4-FFF2-40B4-BE49-F238E27FC236}">
                    <a16:creationId xmlns:a16="http://schemas.microsoft.com/office/drawing/2014/main" xmlns="" id="{C99C55A2-FB82-3D4D-9B14-1C4E35BF659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9" name="Elipse 1348">
                <a:extLst>
                  <a:ext uri="{FF2B5EF4-FFF2-40B4-BE49-F238E27FC236}">
                    <a16:creationId xmlns:a16="http://schemas.microsoft.com/office/drawing/2014/main" xmlns="" id="{61954371-8DE0-4647-960D-1D83C9925E4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0" name="Elipse 1349">
                <a:extLst>
                  <a:ext uri="{FF2B5EF4-FFF2-40B4-BE49-F238E27FC236}">
                    <a16:creationId xmlns:a16="http://schemas.microsoft.com/office/drawing/2014/main" xmlns="" id="{56BCB1F9-619B-AF47-9CFF-FF529276A03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1" name="Elipse 1350">
                <a:extLst>
                  <a:ext uri="{FF2B5EF4-FFF2-40B4-BE49-F238E27FC236}">
                    <a16:creationId xmlns:a16="http://schemas.microsoft.com/office/drawing/2014/main" xmlns="" id="{8F3E9307-B363-F94D-B391-7D86709EC06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2" name="Elipse 1351">
                <a:extLst>
                  <a:ext uri="{FF2B5EF4-FFF2-40B4-BE49-F238E27FC236}">
                    <a16:creationId xmlns:a16="http://schemas.microsoft.com/office/drawing/2014/main" xmlns="" id="{2E6AD132-8466-5242-83E7-1FF763E8F01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3" name="Elipse 1352">
                <a:extLst>
                  <a:ext uri="{FF2B5EF4-FFF2-40B4-BE49-F238E27FC236}">
                    <a16:creationId xmlns:a16="http://schemas.microsoft.com/office/drawing/2014/main" xmlns="" id="{F5EA5C6B-7FB2-5545-9FF8-978BB781C8E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4" name="Elipse 1353">
                <a:extLst>
                  <a:ext uri="{FF2B5EF4-FFF2-40B4-BE49-F238E27FC236}">
                    <a16:creationId xmlns:a16="http://schemas.microsoft.com/office/drawing/2014/main" xmlns="" id="{06F2B02C-6EA9-8A44-A99D-E0C6A60405F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5" name="Elipse 1354">
                <a:extLst>
                  <a:ext uri="{FF2B5EF4-FFF2-40B4-BE49-F238E27FC236}">
                    <a16:creationId xmlns:a16="http://schemas.microsoft.com/office/drawing/2014/main" xmlns="" id="{4096B371-6C8E-6E47-A295-6267DDC57F86}"/>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6" name="Elipse 1355">
                <a:extLst>
                  <a:ext uri="{FF2B5EF4-FFF2-40B4-BE49-F238E27FC236}">
                    <a16:creationId xmlns:a16="http://schemas.microsoft.com/office/drawing/2014/main" xmlns="" id="{C39BE045-8B75-E84F-93E1-08EFF3BC27A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7" name="Elipse 1356">
                <a:extLst>
                  <a:ext uri="{FF2B5EF4-FFF2-40B4-BE49-F238E27FC236}">
                    <a16:creationId xmlns:a16="http://schemas.microsoft.com/office/drawing/2014/main" xmlns="" id="{8D71BB0E-5275-354A-BA54-6507C99C1F4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8" name="Elipse 1357">
                <a:extLst>
                  <a:ext uri="{FF2B5EF4-FFF2-40B4-BE49-F238E27FC236}">
                    <a16:creationId xmlns:a16="http://schemas.microsoft.com/office/drawing/2014/main" xmlns="" id="{7FA38D19-6373-6244-A0ED-9DFC746FD2A8}"/>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9" name="Elipse 1358">
                <a:extLst>
                  <a:ext uri="{FF2B5EF4-FFF2-40B4-BE49-F238E27FC236}">
                    <a16:creationId xmlns:a16="http://schemas.microsoft.com/office/drawing/2014/main" xmlns="" id="{9A63F03E-CD93-8C46-8FD4-31FB27D6251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9" name="Grupo 1048">
              <a:extLst>
                <a:ext uri="{FF2B5EF4-FFF2-40B4-BE49-F238E27FC236}">
                  <a16:creationId xmlns:a16="http://schemas.microsoft.com/office/drawing/2014/main" xmlns="" id="{0EED9C47-3E87-B842-963A-8746B0FD2827}"/>
                </a:ext>
              </a:extLst>
            </p:cNvPr>
            <p:cNvGrpSpPr/>
            <p:nvPr/>
          </p:nvGrpSpPr>
          <p:grpSpPr>
            <a:xfrm>
              <a:off x="6105165" y="32843"/>
              <a:ext cx="28800" cy="5462318"/>
              <a:chOff x="110763" y="32843"/>
              <a:chExt cx="28800" cy="5462318"/>
            </a:xfrm>
            <a:grpFill/>
          </p:grpSpPr>
          <p:sp>
            <p:nvSpPr>
              <p:cNvPr id="1284" name="Elipse 1283">
                <a:extLst>
                  <a:ext uri="{FF2B5EF4-FFF2-40B4-BE49-F238E27FC236}">
                    <a16:creationId xmlns:a16="http://schemas.microsoft.com/office/drawing/2014/main" xmlns="" id="{31E6EE14-9C09-A840-9934-935E102A430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5" name="Elipse 1284">
                <a:extLst>
                  <a:ext uri="{FF2B5EF4-FFF2-40B4-BE49-F238E27FC236}">
                    <a16:creationId xmlns:a16="http://schemas.microsoft.com/office/drawing/2014/main" xmlns="" id="{699FC324-2DFB-564A-9011-0938965960F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6" name="Elipse 1285">
                <a:extLst>
                  <a:ext uri="{FF2B5EF4-FFF2-40B4-BE49-F238E27FC236}">
                    <a16:creationId xmlns:a16="http://schemas.microsoft.com/office/drawing/2014/main" xmlns="" id="{19705514-82FE-D940-B493-6B5EDA87D7A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7" name="Elipse 1286">
                <a:extLst>
                  <a:ext uri="{FF2B5EF4-FFF2-40B4-BE49-F238E27FC236}">
                    <a16:creationId xmlns:a16="http://schemas.microsoft.com/office/drawing/2014/main" xmlns="" id="{53043B8D-3148-8C4D-8601-243624B745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8" name="Elipse 1287">
                <a:extLst>
                  <a:ext uri="{FF2B5EF4-FFF2-40B4-BE49-F238E27FC236}">
                    <a16:creationId xmlns:a16="http://schemas.microsoft.com/office/drawing/2014/main" xmlns="" id="{E999372B-BB24-004D-9511-AECD2BBEC77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9" name="Elipse 1288">
                <a:extLst>
                  <a:ext uri="{FF2B5EF4-FFF2-40B4-BE49-F238E27FC236}">
                    <a16:creationId xmlns:a16="http://schemas.microsoft.com/office/drawing/2014/main" xmlns="" id="{74C37C82-9498-234B-99C2-CD08CB16FDC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0" name="Elipse 1289">
                <a:extLst>
                  <a:ext uri="{FF2B5EF4-FFF2-40B4-BE49-F238E27FC236}">
                    <a16:creationId xmlns:a16="http://schemas.microsoft.com/office/drawing/2014/main" xmlns="" id="{21CA9A3D-BA5A-EF41-A0F0-A6C3DE210CCB}"/>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1" name="Elipse 1290">
                <a:extLst>
                  <a:ext uri="{FF2B5EF4-FFF2-40B4-BE49-F238E27FC236}">
                    <a16:creationId xmlns:a16="http://schemas.microsoft.com/office/drawing/2014/main" xmlns="" id="{44B0FDDA-8B3F-FD4A-AF3E-423C21976A9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2" name="Elipse 1291">
                <a:extLst>
                  <a:ext uri="{FF2B5EF4-FFF2-40B4-BE49-F238E27FC236}">
                    <a16:creationId xmlns:a16="http://schemas.microsoft.com/office/drawing/2014/main" xmlns="" id="{2E600FF0-4014-F44B-9184-34299F0AC93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3" name="Elipse 1292">
                <a:extLst>
                  <a:ext uri="{FF2B5EF4-FFF2-40B4-BE49-F238E27FC236}">
                    <a16:creationId xmlns:a16="http://schemas.microsoft.com/office/drawing/2014/main" xmlns="" id="{1A33B67C-A543-6440-B47F-5967BCFD7E9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4" name="Elipse 1293">
                <a:extLst>
                  <a:ext uri="{FF2B5EF4-FFF2-40B4-BE49-F238E27FC236}">
                    <a16:creationId xmlns:a16="http://schemas.microsoft.com/office/drawing/2014/main" xmlns="" id="{0AA9BB7C-62D6-AD47-9A73-CA8BC2BC2CC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5" name="Elipse 1294">
                <a:extLst>
                  <a:ext uri="{FF2B5EF4-FFF2-40B4-BE49-F238E27FC236}">
                    <a16:creationId xmlns:a16="http://schemas.microsoft.com/office/drawing/2014/main" xmlns="" id="{2B899729-9478-7648-B6E7-D0B0349B7BD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6" name="Elipse 1295">
                <a:extLst>
                  <a:ext uri="{FF2B5EF4-FFF2-40B4-BE49-F238E27FC236}">
                    <a16:creationId xmlns:a16="http://schemas.microsoft.com/office/drawing/2014/main" xmlns="" id="{E3E8E103-9A30-F94A-898D-A5890EBB834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7" name="Elipse 1296">
                <a:extLst>
                  <a:ext uri="{FF2B5EF4-FFF2-40B4-BE49-F238E27FC236}">
                    <a16:creationId xmlns:a16="http://schemas.microsoft.com/office/drawing/2014/main" xmlns="" id="{1627BF1E-ED90-EF44-9A0F-ACD961E1038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8" name="Elipse 1297">
                <a:extLst>
                  <a:ext uri="{FF2B5EF4-FFF2-40B4-BE49-F238E27FC236}">
                    <a16:creationId xmlns:a16="http://schemas.microsoft.com/office/drawing/2014/main" xmlns="" id="{9F852AD1-4327-D34B-8A96-034E4BCB1B5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9" name="Elipse 1298">
                <a:extLst>
                  <a:ext uri="{FF2B5EF4-FFF2-40B4-BE49-F238E27FC236}">
                    <a16:creationId xmlns:a16="http://schemas.microsoft.com/office/drawing/2014/main" xmlns="" id="{576150CB-919F-BF4F-ACD0-890FA21B3A7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0" name="Elipse 1299">
                <a:extLst>
                  <a:ext uri="{FF2B5EF4-FFF2-40B4-BE49-F238E27FC236}">
                    <a16:creationId xmlns:a16="http://schemas.microsoft.com/office/drawing/2014/main" xmlns="" id="{B80D4807-73FC-3C47-8B02-8545E26EA67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1" name="Elipse 1300">
                <a:extLst>
                  <a:ext uri="{FF2B5EF4-FFF2-40B4-BE49-F238E27FC236}">
                    <a16:creationId xmlns:a16="http://schemas.microsoft.com/office/drawing/2014/main" xmlns="" id="{DF4137E4-1812-2C4B-A8FE-CB609059B49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2" name="Elipse 1301">
                <a:extLst>
                  <a:ext uri="{FF2B5EF4-FFF2-40B4-BE49-F238E27FC236}">
                    <a16:creationId xmlns:a16="http://schemas.microsoft.com/office/drawing/2014/main" xmlns="" id="{42B210D2-FC38-9E40-8196-1863C33A9084}"/>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3" name="Elipse 1302">
                <a:extLst>
                  <a:ext uri="{FF2B5EF4-FFF2-40B4-BE49-F238E27FC236}">
                    <a16:creationId xmlns:a16="http://schemas.microsoft.com/office/drawing/2014/main" xmlns="" id="{96240AC9-292E-C947-A200-FDBF4616E5C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4" name="Elipse 1303">
                <a:extLst>
                  <a:ext uri="{FF2B5EF4-FFF2-40B4-BE49-F238E27FC236}">
                    <a16:creationId xmlns:a16="http://schemas.microsoft.com/office/drawing/2014/main" xmlns="" id="{5DCB750D-18DA-E640-902F-9FFD251F67B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5" name="Elipse 1304">
                <a:extLst>
                  <a:ext uri="{FF2B5EF4-FFF2-40B4-BE49-F238E27FC236}">
                    <a16:creationId xmlns:a16="http://schemas.microsoft.com/office/drawing/2014/main" xmlns="" id="{BD4E5A01-1CD4-7146-AFA7-9D42032F6A7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6" name="Elipse 1305">
                <a:extLst>
                  <a:ext uri="{FF2B5EF4-FFF2-40B4-BE49-F238E27FC236}">
                    <a16:creationId xmlns:a16="http://schemas.microsoft.com/office/drawing/2014/main" xmlns="" id="{D9426AA8-3EE0-354D-9CF7-B2A51EE63C3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7" name="Elipse 1306">
                <a:extLst>
                  <a:ext uri="{FF2B5EF4-FFF2-40B4-BE49-F238E27FC236}">
                    <a16:creationId xmlns:a16="http://schemas.microsoft.com/office/drawing/2014/main" xmlns="" id="{7DEF4F58-F207-5146-98DC-38228FA97F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8" name="Elipse 1307">
                <a:extLst>
                  <a:ext uri="{FF2B5EF4-FFF2-40B4-BE49-F238E27FC236}">
                    <a16:creationId xmlns:a16="http://schemas.microsoft.com/office/drawing/2014/main" xmlns="" id="{F531FAB5-36A8-0A4C-926D-10A48EF2EDD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9" name="Elipse 1308">
                <a:extLst>
                  <a:ext uri="{FF2B5EF4-FFF2-40B4-BE49-F238E27FC236}">
                    <a16:creationId xmlns:a16="http://schemas.microsoft.com/office/drawing/2014/main" xmlns="" id="{46E8F52C-E0D2-EB42-8834-295877A326BB}"/>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0" name="Elipse 1309">
                <a:extLst>
                  <a:ext uri="{FF2B5EF4-FFF2-40B4-BE49-F238E27FC236}">
                    <a16:creationId xmlns:a16="http://schemas.microsoft.com/office/drawing/2014/main" xmlns="" id="{60B209A8-4C88-6B44-8062-9BE5F4A32026}"/>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1" name="Elipse 1310">
                <a:extLst>
                  <a:ext uri="{FF2B5EF4-FFF2-40B4-BE49-F238E27FC236}">
                    <a16:creationId xmlns:a16="http://schemas.microsoft.com/office/drawing/2014/main" xmlns="" id="{91AB8951-A983-AC47-9863-81D65F92359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2" name="Elipse 1311">
                <a:extLst>
                  <a:ext uri="{FF2B5EF4-FFF2-40B4-BE49-F238E27FC236}">
                    <a16:creationId xmlns:a16="http://schemas.microsoft.com/office/drawing/2014/main" xmlns="" id="{6D77E89D-4D71-B143-BC06-372647A4F9F8}"/>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3" name="Elipse 1312">
                <a:extLst>
                  <a:ext uri="{FF2B5EF4-FFF2-40B4-BE49-F238E27FC236}">
                    <a16:creationId xmlns:a16="http://schemas.microsoft.com/office/drawing/2014/main" xmlns="" id="{AB910284-F968-1A44-A8F0-2579BC9A2EA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4" name="Elipse 1313">
                <a:extLst>
                  <a:ext uri="{FF2B5EF4-FFF2-40B4-BE49-F238E27FC236}">
                    <a16:creationId xmlns:a16="http://schemas.microsoft.com/office/drawing/2014/main" xmlns="" id="{8CB9420A-D341-0845-A2E3-1763637BAED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5" name="Elipse 1314">
                <a:extLst>
                  <a:ext uri="{FF2B5EF4-FFF2-40B4-BE49-F238E27FC236}">
                    <a16:creationId xmlns:a16="http://schemas.microsoft.com/office/drawing/2014/main" xmlns="" id="{BD20790C-A92A-BE46-B402-B0C216663C6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6" name="Elipse 1315">
                <a:extLst>
                  <a:ext uri="{FF2B5EF4-FFF2-40B4-BE49-F238E27FC236}">
                    <a16:creationId xmlns:a16="http://schemas.microsoft.com/office/drawing/2014/main" xmlns="" id="{1970EF2D-0299-CD4F-B3C8-1596B312A6B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7" name="Elipse 1316">
                <a:extLst>
                  <a:ext uri="{FF2B5EF4-FFF2-40B4-BE49-F238E27FC236}">
                    <a16:creationId xmlns:a16="http://schemas.microsoft.com/office/drawing/2014/main" xmlns="" id="{B827634C-041B-FA48-A240-CE8C2B4B9B1D}"/>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8" name="Elipse 1317">
                <a:extLst>
                  <a:ext uri="{FF2B5EF4-FFF2-40B4-BE49-F238E27FC236}">
                    <a16:creationId xmlns:a16="http://schemas.microsoft.com/office/drawing/2014/main" xmlns="" id="{15B59242-3BD1-4D4B-9D85-ED5B5B6FDE5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9" name="Elipse 1318">
                <a:extLst>
                  <a:ext uri="{FF2B5EF4-FFF2-40B4-BE49-F238E27FC236}">
                    <a16:creationId xmlns:a16="http://schemas.microsoft.com/office/drawing/2014/main" xmlns="" id="{E78C1520-2A8B-344F-8B4C-C53AAFDD84B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0" name="Elipse 1319">
                <a:extLst>
                  <a:ext uri="{FF2B5EF4-FFF2-40B4-BE49-F238E27FC236}">
                    <a16:creationId xmlns:a16="http://schemas.microsoft.com/office/drawing/2014/main" xmlns="" id="{A499EDFE-C1A4-DE45-BB1A-6ECEB65C94B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1" name="Elipse 1320">
                <a:extLst>
                  <a:ext uri="{FF2B5EF4-FFF2-40B4-BE49-F238E27FC236}">
                    <a16:creationId xmlns:a16="http://schemas.microsoft.com/office/drawing/2014/main" xmlns="" id="{6E6BBB2C-BD60-914D-81A2-15F32B3AA16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0" name="Grupo 1049">
              <a:extLst>
                <a:ext uri="{FF2B5EF4-FFF2-40B4-BE49-F238E27FC236}">
                  <a16:creationId xmlns:a16="http://schemas.microsoft.com/office/drawing/2014/main" xmlns="" id="{4923B81F-F415-774A-87A4-72ADC6CA1E3A}"/>
                </a:ext>
              </a:extLst>
            </p:cNvPr>
            <p:cNvGrpSpPr/>
            <p:nvPr/>
          </p:nvGrpSpPr>
          <p:grpSpPr>
            <a:xfrm>
              <a:off x="6253332" y="32843"/>
              <a:ext cx="28800" cy="5462318"/>
              <a:chOff x="110763" y="32843"/>
              <a:chExt cx="28800" cy="5462318"/>
            </a:xfrm>
            <a:grpFill/>
          </p:grpSpPr>
          <p:sp>
            <p:nvSpPr>
              <p:cNvPr id="1246" name="Elipse 1245">
                <a:extLst>
                  <a:ext uri="{FF2B5EF4-FFF2-40B4-BE49-F238E27FC236}">
                    <a16:creationId xmlns:a16="http://schemas.microsoft.com/office/drawing/2014/main" xmlns="" id="{2220F35B-C51C-EB4E-BF87-7F025FD6C0F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7" name="Elipse 1246">
                <a:extLst>
                  <a:ext uri="{FF2B5EF4-FFF2-40B4-BE49-F238E27FC236}">
                    <a16:creationId xmlns:a16="http://schemas.microsoft.com/office/drawing/2014/main" xmlns="" id="{783A1CCE-C93D-EF4E-8023-486EA33EE7F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8" name="Elipse 1247">
                <a:extLst>
                  <a:ext uri="{FF2B5EF4-FFF2-40B4-BE49-F238E27FC236}">
                    <a16:creationId xmlns:a16="http://schemas.microsoft.com/office/drawing/2014/main" xmlns="" id="{A9983D15-84BA-1544-AED1-E587B4E6C2C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9" name="Elipse 1248">
                <a:extLst>
                  <a:ext uri="{FF2B5EF4-FFF2-40B4-BE49-F238E27FC236}">
                    <a16:creationId xmlns:a16="http://schemas.microsoft.com/office/drawing/2014/main" xmlns="" id="{C2A1AC86-8847-394F-9DD8-F4339F9FADD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0" name="Elipse 1249">
                <a:extLst>
                  <a:ext uri="{FF2B5EF4-FFF2-40B4-BE49-F238E27FC236}">
                    <a16:creationId xmlns:a16="http://schemas.microsoft.com/office/drawing/2014/main" xmlns="" id="{84155450-0D0F-8B46-BF44-0A8F03FEDBC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1" name="Elipse 1250">
                <a:extLst>
                  <a:ext uri="{FF2B5EF4-FFF2-40B4-BE49-F238E27FC236}">
                    <a16:creationId xmlns:a16="http://schemas.microsoft.com/office/drawing/2014/main" xmlns="" id="{CAD083EE-C1D9-3A49-9334-B363E66717C8}"/>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2" name="Elipse 1251">
                <a:extLst>
                  <a:ext uri="{FF2B5EF4-FFF2-40B4-BE49-F238E27FC236}">
                    <a16:creationId xmlns:a16="http://schemas.microsoft.com/office/drawing/2014/main" xmlns="" id="{4F49D377-9454-9540-A4CB-F82511932FC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3" name="Elipse 1252">
                <a:extLst>
                  <a:ext uri="{FF2B5EF4-FFF2-40B4-BE49-F238E27FC236}">
                    <a16:creationId xmlns:a16="http://schemas.microsoft.com/office/drawing/2014/main" xmlns="" id="{9FE56ADC-9AF7-2841-87C3-69F7DF720C1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4" name="Elipse 1253">
                <a:extLst>
                  <a:ext uri="{FF2B5EF4-FFF2-40B4-BE49-F238E27FC236}">
                    <a16:creationId xmlns:a16="http://schemas.microsoft.com/office/drawing/2014/main" xmlns="" id="{C9C0A304-D761-9C40-A364-0723CB8B0283}"/>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5" name="Elipse 1254">
                <a:extLst>
                  <a:ext uri="{FF2B5EF4-FFF2-40B4-BE49-F238E27FC236}">
                    <a16:creationId xmlns:a16="http://schemas.microsoft.com/office/drawing/2014/main" xmlns="" id="{6C71ABDB-C694-CA4C-8387-0F2ED565237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6" name="Elipse 1255">
                <a:extLst>
                  <a:ext uri="{FF2B5EF4-FFF2-40B4-BE49-F238E27FC236}">
                    <a16:creationId xmlns:a16="http://schemas.microsoft.com/office/drawing/2014/main" xmlns="" id="{AA269BE3-75D9-8B40-B11A-2DD7E62FED2F}"/>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7" name="Elipse 1256">
                <a:extLst>
                  <a:ext uri="{FF2B5EF4-FFF2-40B4-BE49-F238E27FC236}">
                    <a16:creationId xmlns:a16="http://schemas.microsoft.com/office/drawing/2014/main" xmlns="" id="{660CD9B8-94D5-6349-B733-58FA14B7BA6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8" name="Elipse 1257">
                <a:extLst>
                  <a:ext uri="{FF2B5EF4-FFF2-40B4-BE49-F238E27FC236}">
                    <a16:creationId xmlns:a16="http://schemas.microsoft.com/office/drawing/2014/main" xmlns="" id="{561C19AF-94BB-BC4C-BB8D-F730C3C9375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9" name="Elipse 1258">
                <a:extLst>
                  <a:ext uri="{FF2B5EF4-FFF2-40B4-BE49-F238E27FC236}">
                    <a16:creationId xmlns:a16="http://schemas.microsoft.com/office/drawing/2014/main" xmlns="" id="{1C9B3A53-3AAB-284F-8897-56A09155B437}"/>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0" name="Elipse 1259">
                <a:extLst>
                  <a:ext uri="{FF2B5EF4-FFF2-40B4-BE49-F238E27FC236}">
                    <a16:creationId xmlns:a16="http://schemas.microsoft.com/office/drawing/2014/main" xmlns="" id="{2B7F201C-7E1F-454B-9085-2279E28307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1" name="Elipse 1260">
                <a:extLst>
                  <a:ext uri="{FF2B5EF4-FFF2-40B4-BE49-F238E27FC236}">
                    <a16:creationId xmlns:a16="http://schemas.microsoft.com/office/drawing/2014/main" xmlns="" id="{B3FBBBE9-2689-154E-8585-0CBB062051D6}"/>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2" name="Elipse 1261">
                <a:extLst>
                  <a:ext uri="{FF2B5EF4-FFF2-40B4-BE49-F238E27FC236}">
                    <a16:creationId xmlns:a16="http://schemas.microsoft.com/office/drawing/2014/main" xmlns="" id="{6480D85F-0565-9241-B1B0-C7244371A519}"/>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3" name="Elipse 1262">
                <a:extLst>
                  <a:ext uri="{FF2B5EF4-FFF2-40B4-BE49-F238E27FC236}">
                    <a16:creationId xmlns:a16="http://schemas.microsoft.com/office/drawing/2014/main" xmlns="" id="{73789A6A-5759-144A-82B9-46ECBE83E1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4" name="Elipse 1263">
                <a:extLst>
                  <a:ext uri="{FF2B5EF4-FFF2-40B4-BE49-F238E27FC236}">
                    <a16:creationId xmlns:a16="http://schemas.microsoft.com/office/drawing/2014/main" xmlns="" id="{C44ACC46-7CDB-7C49-BFD6-C43E4331D3F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5" name="Elipse 1264">
                <a:extLst>
                  <a:ext uri="{FF2B5EF4-FFF2-40B4-BE49-F238E27FC236}">
                    <a16:creationId xmlns:a16="http://schemas.microsoft.com/office/drawing/2014/main" xmlns="" id="{3BF7F2B1-28E6-6F45-986A-7F063A744C82}"/>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6" name="Elipse 1265">
                <a:extLst>
                  <a:ext uri="{FF2B5EF4-FFF2-40B4-BE49-F238E27FC236}">
                    <a16:creationId xmlns:a16="http://schemas.microsoft.com/office/drawing/2014/main" xmlns="" id="{DC995156-D01D-8542-96E9-2DE7573082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7" name="Elipse 1266">
                <a:extLst>
                  <a:ext uri="{FF2B5EF4-FFF2-40B4-BE49-F238E27FC236}">
                    <a16:creationId xmlns:a16="http://schemas.microsoft.com/office/drawing/2014/main" xmlns="" id="{F91DD9AC-F7D1-8D40-8C55-209B00D4BA5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8" name="Elipse 1267">
                <a:extLst>
                  <a:ext uri="{FF2B5EF4-FFF2-40B4-BE49-F238E27FC236}">
                    <a16:creationId xmlns:a16="http://schemas.microsoft.com/office/drawing/2014/main" xmlns="" id="{A0688A82-FB16-1C40-9ADD-BE9106B1084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9" name="Elipse 1268">
                <a:extLst>
                  <a:ext uri="{FF2B5EF4-FFF2-40B4-BE49-F238E27FC236}">
                    <a16:creationId xmlns:a16="http://schemas.microsoft.com/office/drawing/2014/main" xmlns="" id="{0C0E91DC-9EB3-914E-A182-3FC42568AF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0" name="Elipse 1269">
                <a:extLst>
                  <a:ext uri="{FF2B5EF4-FFF2-40B4-BE49-F238E27FC236}">
                    <a16:creationId xmlns:a16="http://schemas.microsoft.com/office/drawing/2014/main" xmlns="" id="{38295B27-7617-2B48-BFF8-81096847ACD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1" name="Elipse 1270">
                <a:extLst>
                  <a:ext uri="{FF2B5EF4-FFF2-40B4-BE49-F238E27FC236}">
                    <a16:creationId xmlns:a16="http://schemas.microsoft.com/office/drawing/2014/main" xmlns="" id="{2F978F35-B2E1-EF4D-B9EE-698EF5F7247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2" name="Elipse 1271">
                <a:extLst>
                  <a:ext uri="{FF2B5EF4-FFF2-40B4-BE49-F238E27FC236}">
                    <a16:creationId xmlns:a16="http://schemas.microsoft.com/office/drawing/2014/main" xmlns="" id="{084BC78C-179A-3147-8D58-EDF8E6A8F8C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3" name="Elipse 1272">
                <a:extLst>
                  <a:ext uri="{FF2B5EF4-FFF2-40B4-BE49-F238E27FC236}">
                    <a16:creationId xmlns:a16="http://schemas.microsoft.com/office/drawing/2014/main" xmlns="" id="{9E11C2B8-FC66-AC4C-A853-7A169D446D53}"/>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4" name="Elipse 1273">
                <a:extLst>
                  <a:ext uri="{FF2B5EF4-FFF2-40B4-BE49-F238E27FC236}">
                    <a16:creationId xmlns:a16="http://schemas.microsoft.com/office/drawing/2014/main" xmlns="" id="{BBEA0043-E43B-E141-976A-2B2150378D1E}"/>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5" name="Elipse 1274">
                <a:extLst>
                  <a:ext uri="{FF2B5EF4-FFF2-40B4-BE49-F238E27FC236}">
                    <a16:creationId xmlns:a16="http://schemas.microsoft.com/office/drawing/2014/main" xmlns="" id="{BBF303EC-B3C4-0A48-840B-EBC3E7739D1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6" name="Elipse 1275">
                <a:extLst>
                  <a:ext uri="{FF2B5EF4-FFF2-40B4-BE49-F238E27FC236}">
                    <a16:creationId xmlns:a16="http://schemas.microsoft.com/office/drawing/2014/main" xmlns="" id="{1ED1C572-8F5A-F347-A853-1FB0EF32D7D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7" name="Elipse 1276">
                <a:extLst>
                  <a:ext uri="{FF2B5EF4-FFF2-40B4-BE49-F238E27FC236}">
                    <a16:creationId xmlns:a16="http://schemas.microsoft.com/office/drawing/2014/main" xmlns="" id="{10097D05-71A6-1A43-9312-FF516A85EB9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8" name="Elipse 1277">
                <a:extLst>
                  <a:ext uri="{FF2B5EF4-FFF2-40B4-BE49-F238E27FC236}">
                    <a16:creationId xmlns:a16="http://schemas.microsoft.com/office/drawing/2014/main" xmlns="" id="{278A73B4-5E8D-104E-9C0E-742765547BB3}"/>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9" name="Elipse 1278">
                <a:extLst>
                  <a:ext uri="{FF2B5EF4-FFF2-40B4-BE49-F238E27FC236}">
                    <a16:creationId xmlns:a16="http://schemas.microsoft.com/office/drawing/2014/main" xmlns="" id="{6A33A489-E5F7-D040-85EE-7A3BF289CCB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0" name="Elipse 1279">
                <a:extLst>
                  <a:ext uri="{FF2B5EF4-FFF2-40B4-BE49-F238E27FC236}">
                    <a16:creationId xmlns:a16="http://schemas.microsoft.com/office/drawing/2014/main" xmlns="" id="{AC41CD56-B359-C04D-B929-0C1E3E6D9DA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1" name="Elipse 1280">
                <a:extLst>
                  <a:ext uri="{FF2B5EF4-FFF2-40B4-BE49-F238E27FC236}">
                    <a16:creationId xmlns:a16="http://schemas.microsoft.com/office/drawing/2014/main" xmlns="" id="{4F30A71E-BC53-2E42-A82A-59D7A0F59D41}"/>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2" name="Elipse 1281">
                <a:extLst>
                  <a:ext uri="{FF2B5EF4-FFF2-40B4-BE49-F238E27FC236}">
                    <a16:creationId xmlns:a16="http://schemas.microsoft.com/office/drawing/2014/main" xmlns="" id="{9EACBCB6-E5D0-1E4D-908E-124638BEEEF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3" name="Elipse 1282">
                <a:extLst>
                  <a:ext uri="{FF2B5EF4-FFF2-40B4-BE49-F238E27FC236}">
                    <a16:creationId xmlns:a16="http://schemas.microsoft.com/office/drawing/2014/main" xmlns="" id="{D1DE262E-0DA1-4340-B23C-58D70E0E668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1" name="Grupo 1050">
              <a:extLst>
                <a:ext uri="{FF2B5EF4-FFF2-40B4-BE49-F238E27FC236}">
                  <a16:creationId xmlns:a16="http://schemas.microsoft.com/office/drawing/2014/main" xmlns="" id="{B3EE7850-5B4A-D247-9C24-3294227F9058}"/>
                </a:ext>
              </a:extLst>
            </p:cNvPr>
            <p:cNvGrpSpPr/>
            <p:nvPr/>
          </p:nvGrpSpPr>
          <p:grpSpPr>
            <a:xfrm>
              <a:off x="6401499" y="32843"/>
              <a:ext cx="28800" cy="5462318"/>
              <a:chOff x="110763" y="32843"/>
              <a:chExt cx="28800" cy="5462318"/>
            </a:xfrm>
            <a:grpFill/>
          </p:grpSpPr>
          <p:sp>
            <p:nvSpPr>
              <p:cNvPr id="1208" name="Elipse 1207">
                <a:extLst>
                  <a:ext uri="{FF2B5EF4-FFF2-40B4-BE49-F238E27FC236}">
                    <a16:creationId xmlns:a16="http://schemas.microsoft.com/office/drawing/2014/main" xmlns="" id="{13512691-A3B0-174E-B3D3-3A57C8E54FF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9" name="Elipse 1208">
                <a:extLst>
                  <a:ext uri="{FF2B5EF4-FFF2-40B4-BE49-F238E27FC236}">
                    <a16:creationId xmlns:a16="http://schemas.microsoft.com/office/drawing/2014/main" xmlns="" id="{0720B0C6-8525-7F49-974A-CE5DB1EB3C7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0" name="Elipse 1209">
                <a:extLst>
                  <a:ext uri="{FF2B5EF4-FFF2-40B4-BE49-F238E27FC236}">
                    <a16:creationId xmlns:a16="http://schemas.microsoft.com/office/drawing/2014/main" xmlns="" id="{64087959-8BA4-2240-9F26-7834D97845E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1" name="Elipse 1210">
                <a:extLst>
                  <a:ext uri="{FF2B5EF4-FFF2-40B4-BE49-F238E27FC236}">
                    <a16:creationId xmlns:a16="http://schemas.microsoft.com/office/drawing/2014/main" xmlns="" id="{53715FE2-0DCB-9D40-8CFC-FC772A682ED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2" name="Elipse 1211">
                <a:extLst>
                  <a:ext uri="{FF2B5EF4-FFF2-40B4-BE49-F238E27FC236}">
                    <a16:creationId xmlns:a16="http://schemas.microsoft.com/office/drawing/2014/main" xmlns="" id="{4E1CFA99-694E-5147-8544-A00BB4333E6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3" name="Elipse 1212">
                <a:extLst>
                  <a:ext uri="{FF2B5EF4-FFF2-40B4-BE49-F238E27FC236}">
                    <a16:creationId xmlns:a16="http://schemas.microsoft.com/office/drawing/2014/main" xmlns="" id="{CE64C2A5-4535-744A-BE9A-48CBFFDE70FF}"/>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4" name="Elipse 1213">
                <a:extLst>
                  <a:ext uri="{FF2B5EF4-FFF2-40B4-BE49-F238E27FC236}">
                    <a16:creationId xmlns:a16="http://schemas.microsoft.com/office/drawing/2014/main" xmlns="" id="{7B2C8ACD-EE86-9D4D-B353-6DD776A4315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5" name="Elipse 1214">
                <a:extLst>
                  <a:ext uri="{FF2B5EF4-FFF2-40B4-BE49-F238E27FC236}">
                    <a16:creationId xmlns:a16="http://schemas.microsoft.com/office/drawing/2014/main" xmlns="" id="{624588A2-5345-A545-BB93-7C00487C8AA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6" name="Elipse 1215">
                <a:extLst>
                  <a:ext uri="{FF2B5EF4-FFF2-40B4-BE49-F238E27FC236}">
                    <a16:creationId xmlns:a16="http://schemas.microsoft.com/office/drawing/2014/main" xmlns="" id="{9D17E279-4E98-7A40-90C6-662BE04A157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7" name="Elipse 1216">
                <a:extLst>
                  <a:ext uri="{FF2B5EF4-FFF2-40B4-BE49-F238E27FC236}">
                    <a16:creationId xmlns:a16="http://schemas.microsoft.com/office/drawing/2014/main" xmlns="" id="{7A814DF0-B13D-DA4B-85CB-3F55173C1B9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8" name="Elipse 1217">
                <a:extLst>
                  <a:ext uri="{FF2B5EF4-FFF2-40B4-BE49-F238E27FC236}">
                    <a16:creationId xmlns:a16="http://schemas.microsoft.com/office/drawing/2014/main" xmlns="" id="{D86D61D2-E4F7-B349-A9C3-B75E7F03B6FC}"/>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9" name="Elipse 1218">
                <a:extLst>
                  <a:ext uri="{FF2B5EF4-FFF2-40B4-BE49-F238E27FC236}">
                    <a16:creationId xmlns:a16="http://schemas.microsoft.com/office/drawing/2014/main" xmlns="" id="{27F5810F-AF82-154B-AA45-F6D1E55A546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0" name="Elipse 1219">
                <a:extLst>
                  <a:ext uri="{FF2B5EF4-FFF2-40B4-BE49-F238E27FC236}">
                    <a16:creationId xmlns:a16="http://schemas.microsoft.com/office/drawing/2014/main" xmlns="" id="{90A068DF-7558-5B44-8695-8FA2C46CF8D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1" name="Elipse 1220">
                <a:extLst>
                  <a:ext uri="{FF2B5EF4-FFF2-40B4-BE49-F238E27FC236}">
                    <a16:creationId xmlns:a16="http://schemas.microsoft.com/office/drawing/2014/main" xmlns="" id="{2B36E9F4-50CD-C34C-A2D8-20DA7626F07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2" name="Elipse 1221">
                <a:extLst>
                  <a:ext uri="{FF2B5EF4-FFF2-40B4-BE49-F238E27FC236}">
                    <a16:creationId xmlns:a16="http://schemas.microsoft.com/office/drawing/2014/main" xmlns="" id="{39FA923F-9146-7344-9265-1816F98B3B7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3" name="Elipse 1222">
                <a:extLst>
                  <a:ext uri="{FF2B5EF4-FFF2-40B4-BE49-F238E27FC236}">
                    <a16:creationId xmlns:a16="http://schemas.microsoft.com/office/drawing/2014/main" xmlns="" id="{1EA4BC6F-2AFA-B446-83BC-232D97CC6A8E}"/>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4" name="Elipse 1223">
                <a:extLst>
                  <a:ext uri="{FF2B5EF4-FFF2-40B4-BE49-F238E27FC236}">
                    <a16:creationId xmlns:a16="http://schemas.microsoft.com/office/drawing/2014/main" xmlns="" id="{AEB8A2CF-DD83-3A4A-AA99-F66092F5659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5" name="Elipse 1224">
                <a:extLst>
                  <a:ext uri="{FF2B5EF4-FFF2-40B4-BE49-F238E27FC236}">
                    <a16:creationId xmlns:a16="http://schemas.microsoft.com/office/drawing/2014/main" xmlns="" id="{C55AFD1B-BC2F-EC42-A1AF-B8C1353F831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6" name="Elipse 1225">
                <a:extLst>
                  <a:ext uri="{FF2B5EF4-FFF2-40B4-BE49-F238E27FC236}">
                    <a16:creationId xmlns:a16="http://schemas.microsoft.com/office/drawing/2014/main" xmlns="" id="{5184EA38-7EC7-7D4A-AF98-830C714C79E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7" name="Elipse 1226">
                <a:extLst>
                  <a:ext uri="{FF2B5EF4-FFF2-40B4-BE49-F238E27FC236}">
                    <a16:creationId xmlns:a16="http://schemas.microsoft.com/office/drawing/2014/main" xmlns="" id="{C5234438-B8D6-904D-B81E-1233C2B70EA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8" name="Elipse 1227">
                <a:extLst>
                  <a:ext uri="{FF2B5EF4-FFF2-40B4-BE49-F238E27FC236}">
                    <a16:creationId xmlns:a16="http://schemas.microsoft.com/office/drawing/2014/main" xmlns="" id="{9E1E4632-4120-884C-B63D-3A5DAC2DA90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9" name="Elipse 1228">
                <a:extLst>
                  <a:ext uri="{FF2B5EF4-FFF2-40B4-BE49-F238E27FC236}">
                    <a16:creationId xmlns:a16="http://schemas.microsoft.com/office/drawing/2014/main" xmlns="" id="{A6058CC3-598D-164C-A81E-8ED5BBEB903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0" name="Elipse 1229">
                <a:extLst>
                  <a:ext uri="{FF2B5EF4-FFF2-40B4-BE49-F238E27FC236}">
                    <a16:creationId xmlns:a16="http://schemas.microsoft.com/office/drawing/2014/main" xmlns="" id="{71B0749C-D72E-8D43-9998-43352E63840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1" name="Elipse 1230">
                <a:extLst>
                  <a:ext uri="{FF2B5EF4-FFF2-40B4-BE49-F238E27FC236}">
                    <a16:creationId xmlns:a16="http://schemas.microsoft.com/office/drawing/2014/main" xmlns="" id="{9D161ED0-FA58-E847-8118-3C01CF3B50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2" name="Elipse 1231">
                <a:extLst>
                  <a:ext uri="{FF2B5EF4-FFF2-40B4-BE49-F238E27FC236}">
                    <a16:creationId xmlns:a16="http://schemas.microsoft.com/office/drawing/2014/main" xmlns="" id="{2394BAF3-F765-414F-8518-F151AD8D3C7C}"/>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3" name="Elipse 1232">
                <a:extLst>
                  <a:ext uri="{FF2B5EF4-FFF2-40B4-BE49-F238E27FC236}">
                    <a16:creationId xmlns:a16="http://schemas.microsoft.com/office/drawing/2014/main" xmlns="" id="{2A6D6EBB-7447-7346-9C05-22FC719AAE3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4" name="Elipse 1233">
                <a:extLst>
                  <a:ext uri="{FF2B5EF4-FFF2-40B4-BE49-F238E27FC236}">
                    <a16:creationId xmlns:a16="http://schemas.microsoft.com/office/drawing/2014/main" xmlns="" id="{ADAE97C5-1C6A-4F4C-ACC6-0154DE3BDCBC}"/>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5" name="Elipse 1234">
                <a:extLst>
                  <a:ext uri="{FF2B5EF4-FFF2-40B4-BE49-F238E27FC236}">
                    <a16:creationId xmlns:a16="http://schemas.microsoft.com/office/drawing/2014/main" xmlns="" id="{DDEDD225-30B8-4A47-9620-E91A812CD9E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6" name="Elipse 1235">
                <a:extLst>
                  <a:ext uri="{FF2B5EF4-FFF2-40B4-BE49-F238E27FC236}">
                    <a16:creationId xmlns:a16="http://schemas.microsoft.com/office/drawing/2014/main" xmlns="" id="{4A6755CB-E2C6-354B-8717-1EA82A1468F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7" name="Elipse 1236">
                <a:extLst>
                  <a:ext uri="{FF2B5EF4-FFF2-40B4-BE49-F238E27FC236}">
                    <a16:creationId xmlns:a16="http://schemas.microsoft.com/office/drawing/2014/main" xmlns="" id="{6DB8FB43-EC0A-4549-806B-B40CA16C8CA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8" name="Elipse 1237">
                <a:extLst>
                  <a:ext uri="{FF2B5EF4-FFF2-40B4-BE49-F238E27FC236}">
                    <a16:creationId xmlns:a16="http://schemas.microsoft.com/office/drawing/2014/main" xmlns="" id="{3B0548D4-BBB3-2844-8CFD-F3E6F86BA5A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9" name="Elipse 1238">
                <a:extLst>
                  <a:ext uri="{FF2B5EF4-FFF2-40B4-BE49-F238E27FC236}">
                    <a16:creationId xmlns:a16="http://schemas.microsoft.com/office/drawing/2014/main" xmlns="" id="{1D687D52-179E-3641-84F2-A4B9F8EF903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0" name="Elipse 1239">
                <a:extLst>
                  <a:ext uri="{FF2B5EF4-FFF2-40B4-BE49-F238E27FC236}">
                    <a16:creationId xmlns:a16="http://schemas.microsoft.com/office/drawing/2014/main" xmlns="" id="{7B6EB106-D8D4-814B-BE00-FCF00154EBD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1" name="Elipse 1240">
                <a:extLst>
                  <a:ext uri="{FF2B5EF4-FFF2-40B4-BE49-F238E27FC236}">
                    <a16:creationId xmlns:a16="http://schemas.microsoft.com/office/drawing/2014/main" xmlns="" id="{3CE00434-EF60-1341-B635-1880FA0D798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2" name="Elipse 1241">
                <a:extLst>
                  <a:ext uri="{FF2B5EF4-FFF2-40B4-BE49-F238E27FC236}">
                    <a16:creationId xmlns:a16="http://schemas.microsoft.com/office/drawing/2014/main" xmlns="" id="{F9A6FFB8-804C-7D49-B241-1884D57D1FEF}"/>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3" name="Elipse 1242">
                <a:extLst>
                  <a:ext uri="{FF2B5EF4-FFF2-40B4-BE49-F238E27FC236}">
                    <a16:creationId xmlns:a16="http://schemas.microsoft.com/office/drawing/2014/main" xmlns="" id="{A3F1D17C-A5B1-6644-935A-46FCB2B4E6C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4" name="Elipse 1243">
                <a:extLst>
                  <a:ext uri="{FF2B5EF4-FFF2-40B4-BE49-F238E27FC236}">
                    <a16:creationId xmlns:a16="http://schemas.microsoft.com/office/drawing/2014/main" xmlns="" id="{644F2CD4-B9F4-234D-8238-3A4EE8BBD5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5" name="Elipse 1244">
                <a:extLst>
                  <a:ext uri="{FF2B5EF4-FFF2-40B4-BE49-F238E27FC236}">
                    <a16:creationId xmlns:a16="http://schemas.microsoft.com/office/drawing/2014/main" xmlns="" id="{6F44C683-22A2-7E4D-9E0C-AC0AEDA161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2" name="Grupo 1051">
              <a:extLst>
                <a:ext uri="{FF2B5EF4-FFF2-40B4-BE49-F238E27FC236}">
                  <a16:creationId xmlns:a16="http://schemas.microsoft.com/office/drawing/2014/main" xmlns="" id="{C0B289F1-77AC-7A40-B134-B3EDBCFFF88B}"/>
                </a:ext>
              </a:extLst>
            </p:cNvPr>
            <p:cNvGrpSpPr/>
            <p:nvPr/>
          </p:nvGrpSpPr>
          <p:grpSpPr>
            <a:xfrm>
              <a:off x="6549666" y="32843"/>
              <a:ext cx="28800" cy="5462318"/>
              <a:chOff x="110763" y="32843"/>
              <a:chExt cx="28800" cy="5462318"/>
            </a:xfrm>
            <a:grpFill/>
          </p:grpSpPr>
          <p:sp>
            <p:nvSpPr>
              <p:cNvPr id="1170" name="Elipse 1169">
                <a:extLst>
                  <a:ext uri="{FF2B5EF4-FFF2-40B4-BE49-F238E27FC236}">
                    <a16:creationId xmlns:a16="http://schemas.microsoft.com/office/drawing/2014/main" xmlns="" id="{903C2C65-E4B8-A74D-8B3C-EC00DF25ACF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1" name="Elipse 1170">
                <a:extLst>
                  <a:ext uri="{FF2B5EF4-FFF2-40B4-BE49-F238E27FC236}">
                    <a16:creationId xmlns:a16="http://schemas.microsoft.com/office/drawing/2014/main" xmlns="" id="{3DA46DA1-CCA2-F14C-85E3-9E934D06A99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2" name="Elipse 1171">
                <a:extLst>
                  <a:ext uri="{FF2B5EF4-FFF2-40B4-BE49-F238E27FC236}">
                    <a16:creationId xmlns:a16="http://schemas.microsoft.com/office/drawing/2014/main" xmlns="" id="{6F721B3F-76CA-DF42-8DF3-0AB457D8D19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3" name="Elipse 1172">
                <a:extLst>
                  <a:ext uri="{FF2B5EF4-FFF2-40B4-BE49-F238E27FC236}">
                    <a16:creationId xmlns:a16="http://schemas.microsoft.com/office/drawing/2014/main" xmlns="" id="{C1B939F1-B7B9-C840-BB0A-0269B61DE71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4" name="Elipse 1173">
                <a:extLst>
                  <a:ext uri="{FF2B5EF4-FFF2-40B4-BE49-F238E27FC236}">
                    <a16:creationId xmlns:a16="http://schemas.microsoft.com/office/drawing/2014/main" xmlns="" id="{C402126A-027F-914A-B58B-1EACBB40E32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5" name="Elipse 1174">
                <a:extLst>
                  <a:ext uri="{FF2B5EF4-FFF2-40B4-BE49-F238E27FC236}">
                    <a16:creationId xmlns:a16="http://schemas.microsoft.com/office/drawing/2014/main" xmlns="" id="{CC45716A-19DC-D445-A62B-47497B24108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6" name="Elipse 1175">
                <a:extLst>
                  <a:ext uri="{FF2B5EF4-FFF2-40B4-BE49-F238E27FC236}">
                    <a16:creationId xmlns:a16="http://schemas.microsoft.com/office/drawing/2014/main" xmlns="" id="{AACF497E-A900-314F-A39A-ACFF8F73CDD9}"/>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7" name="Elipse 1176">
                <a:extLst>
                  <a:ext uri="{FF2B5EF4-FFF2-40B4-BE49-F238E27FC236}">
                    <a16:creationId xmlns:a16="http://schemas.microsoft.com/office/drawing/2014/main" xmlns="" id="{0ECAA6AC-0516-2042-A79E-666EB560C69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8" name="Elipse 1177">
                <a:extLst>
                  <a:ext uri="{FF2B5EF4-FFF2-40B4-BE49-F238E27FC236}">
                    <a16:creationId xmlns:a16="http://schemas.microsoft.com/office/drawing/2014/main" xmlns="" id="{BD1A0997-C47A-1748-A524-693B0E2C861C}"/>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9" name="Elipse 1178">
                <a:extLst>
                  <a:ext uri="{FF2B5EF4-FFF2-40B4-BE49-F238E27FC236}">
                    <a16:creationId xmlns:a16="http://schemas.microsoft.com/office/drawing/2014/main" xmlns="" id="{496EE5A5-4F58-064B-941A-238CC13E5D8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0" name="Elipse 1179">
                <a:extLst>
                  <a:ext uri="{FF2B5EF4-FFF2-40B4-BE49-F238E27FC236}">
                    <a16:creationId xmlns:a16="http://schemas.microsoft.com/office/drawing/2014/main" xmlns="" id="{02201ABA-78E1-3C46-8080-B2E43177C15E}"/>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1" name="Elipse 1180">
                <a:extLst>
                  <a:ext uri="{FF2B5EF4-FFF2-40B4-BE49-F238E27FC236}">
                    <a16:creationId xmlns:a16="http://schemas.microsoft.com/office/drawing/2014/main" xmlns="" id="{D916E315-CD16-FA41-8F83-E154C7297F5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2" name="Elipse 1181">
                <a:extLst>
                  <a:ext uri="{FF2B5EF4-FFF2-40B4-BE49-F238E27FC236}">
                    <a16:creationId xmlns:a16="http://schemas.microsoft.com/office/drawing/2014/main" xmlns="" id="{A15717A4-082B-7348-A2FC-A91A294152E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3" name="Elipse 1182">
                <a:extLst>
                  <a:ext uri="{FF2B5EF4-FFF2-40B4-BE49-F238E27FC236}">
                    <a16:creationId xmlns:a16="http://schemas.microsoft.com/office/drawing/2014/main" xmlns="" id="{0FF87875-14A7-5D41-B983-83B1C3146DB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4" name="Elipse 1183">
                <a:extLst>
                  <a:ext uri="{FF2B5EF4-FFF2-40B4-BE49-F238E27FC236}">
                    <a16:creationId xmlns:a16="http://schemas.microsoft.com/office/drawing/2014/main" xmlns="" id="{7A5C0BEF-AD17-514D-8CAC-F233662B1973}"/>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5" name="Elipse 1184">
                <a:extLst>
                  <a:ext uri="{FF2B5EF4-FFF2-40B4-BE49-F238E27FC236}">
                    <a16:creationId xmlns:a16="http://schemas.microsoft.com/office/drawing/2014/main" xmlns="" id="{7B9EC364-076B-224E-ABE1-E712280681A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6" name="Elipse 1185">
                <a:extLst>
                  <a:ext uri="{FF2B5EF4-FFF2-40B4-BE49-F238E27FC236}">
                    <a16:creationId xmlns:a16="http://schemas.microsoft.com/office/drawing/2014/main" xmlns="" id="{4D41CC17-7A5B-6449-8444-58F42687AD4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7" name="Elipse 1186">
                <a:extLst>
                  <a:ext uri="{FF2B5EF4-FFF2-40B4-BE49-F238E27FC236}">
                    <a16:creationId xmlns:a16="http://schemas.microsoft.com/office/drawing/2014/main" xmlns="" id="{69BDCC28-E528-BD46-98DA-1E25FF709F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8" name="Elipse 1187">
                <a:extLst>
                  <a:ext uri="{FF2B5EF4-FFF2-40B4-BE49-F238E27FC236}">
                    <a16:creationId xmlns:a16="http://schemas.microsoft.com/office/drawing/2014/main" xmlns="" id="{E3602ADE-85E5-9B4B-8D74-0216E5A180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9" name="Elipse 1188">
                <a:extLst>
                  <a:ext uri="{FF2B5EF4-FFF2-40B4-BE49-F238E27FC236}">
                    <a16:creationId xmlns:a16="http://schemas.microsoft.com/office/drawing/2014/main" xmlns="" id="{AE63F8E1-58A8-7F49-BF0F-834F1736A4A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0" name="Elipse 1189">
                <a:extLst>
                  <a:ext uri="{FF2B5EF4-FFF2-40B4-BE49-F238E27FC236}">
                    <a16:creationId xmlns:a16="http://schemas.microsoft.com/office/drawing/2014/main" xmlns="" id="{B6C1399D-74AA-C347-8834-BAEE642099D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1" name="Elipse 1190">
                <a:extLst>
                  <a:ext uri="{FF2B5EF4-FFF2-40B4-BE49-F238E27FC236}">
                    <a16:creationId xmlns:a16="http://schemas.microsoft.com/office/drawing/2014/main" xmlns="" id="{C7053722-7612-DA4A-8FDD-1D43A6B4BF0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2" name="Elipse 1191">
                <a:extLst>
                  <a:ext uri="{FF2B5EF4-FFF2-40B4-BE49-F238E27FC236}">
                    <a16:creationId xmlns:a16="http://schemas.microsoft.com/office/drawing/2014/main" xmlns="" id="{95252B4D-F6C3-654F-8075-F4F526DBF7C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3" name="Elipse 1192">
                <a:extLst>
                  <a:ext uri="{FF2B5EF4-FFF2-40B4-BE49-F238E27FC236}">
                    <a16:creationId xmlns:a16="http://schemas.microsoft.com/office/drawing/2014/main" xmlns="" id="{6CE879CE-A5AC-AA41-8827-DFED2D60902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4" name="Elipse 1193">
                <a:extLst>
                  <a:ext uri="{FF2B5EF4-FFF2-40B4-BE49-F238E27FC236}">
                    <a16:creationId xmlns:a16="http://schemas.microsoft.com/office/drawing/2014/main" xmlns="" id="{4A646A32-FA44-C94B-B79C-8C4D26841BB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5" name="Elipse 1194">
                <a:extLst>
                  <a:ext uri="{FF2B5EF4-FFF2-40B4-BE49-F238E27FC236}">
                    <a16:creationId xmlns:a16="http://schemas.microsoft.com/office/drawing/2014/main" xmlns="" id="{5AC96F14-6D91-E442-B699-D5CFF0A43EC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6" name="Elipse 1195">
                <a:extLst>
                  <a:ext uri="{FF2B5EF4-FFF2-40B4-BE49-F238E27FC236}">
                    <a16:creationId xmlns:a16="http://schemas.microsoft.com/office/drawing/2014/main" xmlns="" id="{B685A2DA-9826-A240-9801-7E2AC92A897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7" name="Elipse 1196">
                <a:extLst>
                  <a:ext uri="{FF2B5EF4-FFF2-40B4-BE49-F238E27FC236}">
                    <a16:creationId xmlns:a16="http://schemas.microsoft.com/office/drawing/2014/main" xmlns="" id="{C51F8663-9470-1E4F-8D95-F23523C486E4}"/>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8" name="Elipse 1197">
                <a:extLst>
                  <a:ext uri="{FF2B5EF4-FFF2-40B4-BE49-F238E27FC236}">
                    <a16:creationId xmlns:a16="http://schemas.microsoft.com/office/drawing/2014/main" xmlns="" id="{0047D507-629A-CF4B-A626-B2AD6B849FD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9" name="Elipse 1198">
                <a:extLst>
                  <a:ext uri="{FF2B5EF4-FFF2-40B4-BE49-F238E27FC236}">
                    <a16:creationId xmlns:a16="http://schemas.microsoft.com/office/drawing/2014/main" xmlns="" id="{FBB21A71-B628-0D42-B49F-8843E38F31DC}"/>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0" name="Elipse 1199">
                <a:extLst>
                  <a:ext uri="{FF2B5EF4-FFF2-40B4-BE49-F238E27FC236}">
                    <a16:creationId xmlns:a16="http://schemas.microsoft.com/office/drawing/2014/main" xmlns="" id="{33AF3CA7-E454-9F4B-953A-D0840B103A5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1" name="Elipse 1200">
                <a:extLst>
                  <a:ext uri="{FF2B5EF4-FFF2-40B4-BE49-F238E27FC236}">
                    <a16:creationId xmlns:a16="http://schemas.microsoft.com/office/drawing/2014/main" xmlns="" id="{574BC9E9-9EFA-B040-9EAE-5BBE8E5DAC7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2" name="Elipse 1201">
                <a:extLst>
                  <a:ext uri="{FF2B5EF4-FFF2-40B4-BE49-F238E27FC236}">
                    <a16:creationId xmlns:a16="http://schemas.microsoft.com/office/drawing/2014/main" xmlns="" id="{77C68BE7-F61C-494B-B9EA-EE0C3356D694}"/>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3" name="Elipse 1202">
                <a:extLst>
                  <a:ext uri="{FF2B5EF4-FFF2-40B4-BE49-F238E27FC236}">
                    <a16:creationId xmlns:a16="http://schemas.microsoft.com/office/drawing/2014/main" xmlns="" id="{2ADB17BE-3DF1-DE4B-85CA-BCC4B005204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4" name="Elipse 1203">
                <a:extLst>
                  <a:ext uri="{FF2B5EF4-FFF2-40B4-BE49-F238E27FC236}">
                    <a16:creationId xmlns:a16="http://schemas.microsoft.com/office/drawing/2014/main" xmlns="" id="{394C038C-C890-574A-81E8-263BD730F03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5" name="Elipse 1204">
                <a:extLst>
                  <a:ext uri="{FF2B5EF4-FFF2-40B4-BE49-F238E27FC236}">
                    <a16:creationId xmlns:a16="http://schemas.microsoft.com/office/drawing/2014/main" xmlns="" id="{2A8EE959-36AE-0141-91EA-3C04E962E7E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6" name="Elipse 1205">
                <a:extLst>
                  <a:ext uri="{FF2B5EF4-FFF2-40B4-BE49-F238E27FC236}">
                    <a16:creationId xmlns:a16="http://schemas.microsoft.com/office/drawing/2014/main" xmlns="" id="{1C1AEE7B-9262-104B-9036-C52CC0C31F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7" name="Elipse 1206">
                <a:extLst>
                  <a:ext uri="{FF2B5EF4-FFF2-40B4-BE49-F238E27FC236}">
                    <a16:creationId xmlns:a16="http://schemas.microsoft.com/office/drawing/2014/main" xmlns="" id="{A5CCA677-57CC-6F43-9810-E6F2A9AEA4B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3" name="Grupo 1052">
              <a:extLst>
                <a:ext uri="{FF2B5EF4-FFF2-40B4-BE49-F238E27FC236}">
                  <a16:creationId xmlns:a16="http://schemas.microsoft.com/office/drawing/2014/main" xmlns="" id="{60C9CB7C-2228-C24A-9376-3BD31AC51904}"/>
                </a:ext>
              </a:extLst>
            </p:cNvPr>
            <p:cNvGrpSpPr/>
            <p:nvPr/>
          </p:nvGrpSpPr>
          <p:grpSpPr>
            <a:xfrm>
              <a:off x="6697833" y="32843"/>
              <a:ext cx="28800" cy="5462318"/>
              <a:chOff x="110763" y="32843"/>
              <a:chExt cx="28800" cy="5462318"/>
            </a:xfrm>
            <a:grpFill/>
          </p:grpSpPr>
          <p:sp>
            <p:nvSpPr>
              <p:cNvPr id="1132" name="Elipse 1131">
                <a:extLst>
                  <a:ext uri="{FF2B5EF4-FFF2-40B4-BE49-F238E27FC236}">
                    <a16:creationId xmlns:a16="http://schemas.microsoft.com/office/drawing/2014/main" xmlns="" id="{ADC4EBB7-EF9A-4143-A2D5-B81AB96A836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3" name="Elipse 1132">
                <a:extLst>
                  <a:ext uri="{FF2B5EF4-FFF2-40B4-BE49-F238E27FC236}">
                    <a16:creationId xmlns:a16="http://schemas.microsoft.com/office/drawing/2014/main" xmlns="" id="{2DE0451C-5424-3246-B053-9131CB4733B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4" name="Elipse 1133">
                <a:extLst>
                  <a:ext uri="{FF2B5EF4-FFF2-40B4-BE49-F238E27FC236}">
                    <a16:creationId xmlns:a16="http://schemas.microsoft.com/office/drawing/2014/main" xmlns="" id="{0B119079-B172-514E-8516-E99096BAA4FD}"/>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5" name="Elipse 1134">
                <a:extLst>
                  <a:ext uri="{FF2B5EF4-FFF2-40B4-BE49-F238E27FC236}">
                    <a16:creationId xmlns:a16="http://schemas.microsoft.com/office/drawing/2014/main" xmlns="" id="{5E563000-593A-B244-9C10-E9B4FF57272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6" name="Elipse 1135">
                <a:extLst>
                  <a:ext uri="{FF2B5EF4-FFF2-40B4-BE49-F238E27FC236}">
                    <a16:creationId xmlns:a16="http://schemas.microsoft.com/office/drawing/2014/main" xmlns="" id="{D2A18FF4-A60F-8A4F-9ADD-8D846DA1A32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7" name="Elipse 1136">
                <a:extLst>
                  <a:ext uri="{FF2B5EF4-FFF2-40B4-BE49-F238E27FC236}">
                    <a16:creationId xmlns:a16="http://schemas.microsoft.com/office/drawing/2014/main" xmlns="" id="{C7F9953A-E945-E748-944D-2FBA2FBE3333}"/>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8" name="Elipse 1137">
                <a:extLst>
                  <a:ext uri="{FF2B5EF4-FFF2-40B4-BE49-F238E27FC236}">
                    <a16:creationId xmlns:a16="http://schemas.microsoft.com/office/drawing/2014/main" xmlns="" id="{6DA4717A-2B35-DE49-A0D1-DEAE2000CD8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9" name="Elipse 1138">
                <a:extLst>
                  <a:ext uri="{FF2B5EF4-FFF2-40B4-BE49-F238E27FC236}">
                    <a16:creationId xmlns:a16="http://schemas.microsoft.com/office/drawing/2014/main" xmlns="" id="{EF188638-D821-8347-8047-2500EA00DDD4}"/>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0" name="Elipse 1139">
                <a:extLst>
                  <a:ext uri="{FF2B5EF4-FFF2-40B4-BE49-F238E27FC236}">
                    <a16:creationId xmlns:a16="http://schemas.microsoft.com/office/drawing/2014/main" xmlns="" id="{52C568BA-81BE-3C41-A747-98C4F3B884B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1" name="Elipse 1140">
                <a:extLst>
                  <a:ext uri="{FF2B5EF4-FFF2-40B4-BE49-F238E27FC236}">
                    <a16:creationId xmlns:a16="http://schemas.microsoft.com/office/drawing/2014/main" xmlns="" id="{45CB2A80-3734-B843-9972-356811D638F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2" name="Elipse 1141">
                <a:extLst>
                  <a:ext uri="{FF2B5EF4-FFF2-40B4-BE49-F238E27FC236}">
                    <a16:creationId xmlns:a16="http://schemas.microsoft.com/office/drawing/2014/main" xmlns="" id="{3848F427-592B-DC44-B450-E4ED6C2E319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3" name="Elipse 1142">
                <a:extLst>
                  <a:ext uri="{FF2B5EF4-FFF2-40B4-BE49-F238E27FC236}">
                    <a16:creationId xmlns:a16="http://schemas.microsoft.com/office/drawing/2014/main" xmlns="" id="{21E41277-F41F-4042-BF1C-C312E9FB735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4" name="Elipse 1143">
                <a:extLst>
                  <a:ext uri="{FF2B5EF4-FFF2-40B4-BE49-F238E27FC236}">
                    <a16:creationId xmlns:a16="http://schemas.microsoft.com/office/drawing/2014/main" xmlns="" id="{7492F189-9767-1E4B-9FAF-E69111210AAA}"/>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5" name="Elipse 1144">
                <a:extLst>
                  <a:ext uri="{FF2B5EF4-FFF2-40B4-BE49-F238E27FC236}">
                    <a16:creationId xmlns:a16="http://schemas.microsoft.com/office/drawing/2014/main" xmlns="" id="{EEFDA9D5-7124-1B4F-86A4-41CA01AA150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6" name="Elipse 1145">
                <a:extLst>
                  <a:ext uri="{FF2B5EF4-FFF2-40B4-BE49-F238E27FC236}">
                    <a16:creationId xmlns:a16="http://schemas.microsoft.com/office/drawing/2014/main" xmlns="" id="{925CA629-B83E-5847-AB2F-3DF0F6D7E1F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7" name="Elipse 1146">
                <a:extLst>
                  <a:ext uri="{FF2B5EF4-FFF2-40B4-BE49-F238E27FC236}">
                    <a16:creationId xmlns:a16="http://schemas.microsoft.com/office/drawing/2014/main" xmlns="" id="{9F41C9D5-35F9-814D-AABB-A8105ACB16FC}"/>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8" name="Elipse 1147">
                <a:extLst>
                  <a:ext uri="{FF2B5EF4-FFF2-40B4-BE49-F238E27FC236}">
                    <a16:creationId xmlns:a16="http://schemas.microsoft.com/office/drawing/2014/main" xmlns="" id="{E934EAE9-2934-AE4E-B035-C0C57F8681E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9" name="Elipse 1148">
                <a:extLst>
                  <a:ext uri="{FF2B5EF4-FFF2-40B4-BE49-F238E27FC236}">
                    <a16:creationId xmlns:a16="http://schemas.microsoft.com/office/drawing/2014/main" xmlns="" id="{24B83AAD-3AAD-6C4F-B194-F0B1C5C3AAC1}"/>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0" name="Elipse 1149">
                <a:extLst>
                  <a:ext uri="{FF2B5EF4-FFF2-40B4-BE49-F238E27FC236}">
                    <a16:creationId xmlns:a16="http://schemas.microsoft.com/office/drawing/2014/main" xmlns="" id="{267BF2DE-059D-694C-9793-F668B432D26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1" name="Elipse 1150">
                <a:extLst>
                  <a:ext uri="{FF2B5EF4-FFF2-40B4-BE49-F238E27FC236}">
                    <a16:creationId xmlns:a16="http://schemas.microsoft.com/office/drawing/2014/main" xmlns="" id="{08287AF1-E310-FC43-A091-9EABE7A4BD7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2" name="Elipse 1151">
                <a:extLst>
                  <a:ext uri="{FF2B5EF4-FFF2-40B4-BE49-F238E27FC236}">
                    <a16:creationId xmlns:a16="http://schemas.microsoft.com/office/drawing/2014/main" xmlns="" id="{3770CEA4-C0EC-DA45-812A-D150852E452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3" name="Elipse 1152">
                <a:extLst>
                  <a:ext uri="{FF2B5EF4-FFF2-40B4-BE49-F238E27FC236}">
                    <a16:creationId xmlns:a16="http://schemas.microsoft.com/office/drawing/2014/main" xmlns="" id="{69D2E1E0-A2B0-E241-9992-C2E1D2D36C11}"/>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4" name="Elipse 1153">
                <a:extLst>
                  <a:ext uri="{FF2B5EF4-FFF2-40B4-BE49-F238E27FC236}">
                    <a16:creationId xmlns:a16="http://schemas.microsoft.com/office/drawing/2014/main" xmlns="" id="{712AA9C2-9EBA-224A-8010-D1E67F079DC3}"/>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5" name="Elipse 1154">
                <a:extLst>
                  <a:ext uri="{FF2B5EF4-FFF2-40B4-BE49-F238E27FC236}">
                    <a16:creationId xmlns:a16="http://schemas.microsoft.com/office/drawing/2014/main" xmlns="" id="{3FC4C636-E802-404B-A9A7-342410E818CF}"/>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6" name="Elipse 1155">
                <a:extLst>
                  <a:ext uri="{FF2B5EF4-FFF2-40B4-BE49-F238E27FC236}">
                    <a16:creationId xmlns:a16="http://schemas.microsoft.com/office/drawing/2014/main" xmlns="" id="{388DD665-B72D-9E41-BF51-DC4B651C838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7" name="Elipse 1156">
                <a:extLst>
                  <a:ext uri="{FF2B5EF4-FFF2-40B4-BE49-F238E27FC236}">
                    <a16:creationId xmlns:a16="http://schemas.microsoft.com/office/drawing/2014/main" xmlns="" id="{314800FF-45C8-F149-9CEC-C21B31EF09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8" name="Elipse 1157">
                <a:extLst>
                  <a:ext uri="{FF2B5EF4-FFF2-40B4-BE49-F238E27FC236}">
                    <a16:creationId xmlns:a16="http://schemas.microsoft.com/office/drawing/2014/main" xmlns="" id="{0C29EA36-4F52-7D46-91FF-059C6B90343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9" name="Elipse 1158">
                <a:extLst>
                  <a:ext uri="{FF2B5EF4-FFF2-40B4-BE49-F238E27FC236}">
                    <a16:creationId xmlns:a16="http://schemas.microsoft.com/office/drawing/2014/main" xmlns="" id="{F25F85F5-12B2-6D49-92C7-0C5444BE004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0" name="Elipse 1159">
                <a:extLst>
                  <a:ext uri="{FF2B5EF4-FFF2-40B4-BE49-F238E27FC236}">
                    <a16:creationId xmlns:a16="http://schemas.microsoft.com/office/drawing/2014/main" xmlns="" id="{50BD3E39-47EF-E54E-9DB3-B192B0C81EBB}"/>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1" name="Elipse 1160">
                <a:extLst>
                  <a:ext uri="{FF2B5EF4-FFF2-40B4-BE49-F238E27FC236}">
                    <a16:creationId xmlns:a16="http://schemas.microsoft.com/office/drawing/2014/main" xmlns="" id="{A86433F9-0C0A-FB47-B233-9A0196CDF2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2" name="Elipse 1161">
                <a:extLst>
                  <a:ext uri="{FF2B5EF4-FFF2-40B4-BE49-F238E27FC236}">
                    <a16:creationId xmlns:a16="http://schemas.microsoft.com/office/drawing/2014/main" xmlns="" id="{6A5976F6-6DAA-954A-967B-1178FB3706D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3" name="Elipse 1162">
                <a:extLst>
                  <a:ext uri="{FF2B5EF4-FFF2-40B4-BE49-F238E27FC236}">
                    <a16:creationId xmlns:a16="http://schemas.microsoft.com/office/drawing/2014/main" xmlns="" id="{52E09D02-CBA0-4D4C-89B8-BBFDD6ACDBA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4" name="Elipse 1163">
                <a:extLst>
                  <a:ext uri="{FF2B5EF4-FFF2-40B4-BE49-F238E27FC236}">
                    <a16:creationId xmlns:a16="http://schemas.microsoft.com/office/drawing/2014/main" xmlns="" id="{67F06FAE-417C-C548-9A89-2C326EFFEFE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5" name="Elipse 1164">
                <a:extLst>
                  <a:ext uri="{FF2B5EF4-FFF2-40B4-BE49-F238E27FC236}">
                    <a16:creationId xmlns:a16="http://schemas.microsoft.com/office/drawing/2014/main" xmlns="" id="{46CAA09A-527E-AE42-A25A-AA9BAC664A2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6" name="Elipse 1165">
                <a:extLst>
                  <a:ext uri="{FF2B5EF4-FFF2-40B4-BE49-F238E27FC236}">
                    <a16:creationId xmlns:a16="http://schemas.microsoft.com/office/drawing/2014/main" xmlns="" id="{86258218-E0DA-4B4D-B55F-D32851E5FC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7" name="Elipse 1166">
                <a:extLst>
                  <a:ext uri="{FF2B5EF4-FFF2-40B4-BE49-F238E27FC236}">
                    <a16:creationId xmlns:a16="http://schemas.microsoft.com/office/drawing/2014/main" xmlns="" id="{51379D2B-A4D5-D24C-A3EE-24685D06C7C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8" name="Elipse 1167">
                <a:extLst>
                  <a:ext uri="{FF2B5EF4-FFF2-40B4-BE49-F238E27FC236}">
                    <a16:creationId xmlns:a16="http://schemas.microsoft.com/office/drawing/2014/main" xmlns="" id="{F6391617-701D-DA41-ACF7-FC4DFC504C8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9" name="Elipse 1168">
                <a:extLst>
                  <a:ext uri="{FF2B5EF4-FFF2-40B4-BE49-F238E27FC236}">
                    <a16:creationId xmlns:a16="http://schemas.microsoft.com/office/drawing/2014/main" xmlns="" id="{0E116A05-7336-2F4A-83E8-D97F0E2A934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4" name="Grupo 1053">
              <a:extLst>
                <a:ext uri="{FF2B5EF4-FFF2-40B4-BE49-F238E27FC236}">
                  <a16:creationId xmlns:a16="http://schemas.microsoft.com/office/drawing/2014/main" xmlns="" id="{3D148553-0DD7-8848-B22E-B2D3476ADE48}"/>
                </a:ext>
              </a:extLst>
            </p:cNvPr>
            <p:cNvGrpSpPr/>
            <p:nvPr/>
          </p:nvGrpSpPr>
          <p:grpSpPr>
            <a:xfrm>
              <a:off x="6846000" y="32843"/>
              <a:ext cx="28800" cy="5462318"/>
              <a:chOff x="110763" y="32843"/>
              <a:chExt cx="28800" cy="5462318"/>
            </a:xfrm>
            <a:grpFill/>
          </p:grpSpPr>
          <p:sp>
            <p:nvSpPr>
              <p:cNvPr id="1094" name="Elipse 1093">
                <a:extLst>
                  <a:ext uri="{FF2B5EF4-FFF2-40B4-BE49-F238E27FC236}">
                    <a16:creationId xmlns:a16="http://schemas.microsoft.com/office/drawing/2014/main" xmlns="" id="{88C1FA0F-96D1-4947-9E2B-C0E6735BD69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5" name="Elipse 1094">
                <a:extLst>
                  <a:ext uri="{FF2B5EF4-FFF2-40B4-BE49-F238E27FC236}">
                    <a16:creationId xmlns:a16="http://schemas.microsoft.com/office/drawing/2014/main" xmlns="" id="{2FFB2D83-0BED-C645-8318-90D8453C3AE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6" name="Elipse 1095">
                <a:extLst>
                  <a:ext uri="{FF2B5EF4-FFF2-40B4-BE49-F238E27FC236}">
                    <a16:creationId xmlns:a16="http://schemas.microsoft.com/office/drawing/2014/main" xmlns="" id="{B337AA84-D014-674F-BFE4-74965906224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7" name="Elipse 1096">
                <a:extLst>
                  <a:ext uri="{FF2B5EF4-FFF2-40B4-BE49-F238E27FC236}">
                    <a16:creationId xmlns:a16="http://schemas.microsoft.com/office/drawing/2014/main" xmlns="" id="{32BA803B-D01D-2244-81A5-2D34EA336E1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8" name="Elipse 1097">
                <a:extLst>
                  <a:ext uri="{FF2B5EF4-FFF2-40B4-BE49-F238E27FC236}">
                    <a16:creationId xmlns:a16="http://schemas.microsoft.com/office/drawing/2014/main" xmlns="" id="{737C1D7D-F9C9-8D46-BD38-DE97E241C24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9" name="Elipse 1098">
                <a:extLst>
                  <a:ext uri="{FF2B5EF4-FFF2-40B4-BE49-F238E27FC236}">
                    <a16:creationId xmlns:a16="http://schemas.microsoft.com/office/drawing/2014/main" xmlns="" id="{5C522524-163E-3144-BBAD-326DAF20D0A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0" name="Elipse 1099">
                <a:extLst>
                  <a:ext uri="{FF2B5EF4-FFF2-40B4-BE49-F238E27FC236}">
                    <a16:creationId xmlns:a16="http://schemas.microsoft.com/office/drawing/2014/main" xmlns="" id="{0BE7C46D-6863-6E4E-B17D-592CE574832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1" name="Elipse 1100">
                <a:extLst>
                  <a:ext uri="{FF2B5EF4-FFF2-40B4-BE49-F238E27FC236}">
                    <a16:creationId xmlns:a16="http://schemas.microsoft.com/office/drawing/2014/main" xmlns="" id="{D213B301-4521-044F-BD8E-6C057B9C9B5E}"/>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2" name="Elipse 1101">
                <a:extLst>
                  <a:ext uri="{FF2B5EF4-FFF2-40B4-BE49-F238E27FC236}">
                    <a16:creationId xmlns:a16="http://schemas.microsoft.com/office/drawing/2014/main" xmlns="" id="{3FDEC0B2-B9D8-EA48-B4D2-730C2919567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3" name="Elipse 1102">
                <a:extLst>
                  <a:ext uri="{FF2B5EF4-FFF2-40B4-BE49-F238E27FC236}">
                    <a16:creationId xmlns:a16="http://schemas.microsoft.com/office/drawing/2014/main" xmlns="" id="{ACEE7F3C-772A-3C41-9704-E682E8928EAF}"/>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4" name="Elipse 1103">
                <a:extLst>
                  <a:ext uri="{FF2B5EF4-FFF2-40B4-BE49-F238E27FC236}">
                    <a16:creationId xmlns:a16="http://schemas.microsoft.com/office/drawing/2014/main" xmlns="" id="{157C7974-48E8-A247-8612-967459469FB0}"/>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5" name="Elipse 1104">
                <a:extLst>
                  <a:ext uri="{FF2B5EF4-FFF2-40B4-BE49-F238E27FC236}">
                    <a16:creationId xmlns:a16="http://schemas.microsoft.com/office/drawing/2014/main" xmlns="" id="{A2D8F793-3E5B-8345-8694-C5BCBE373D7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6" name="Elipse 1105">
                <a:extLst>
                  <a:ext uri="{FF2B5EF4-FFF2-40B4-BE49-F238E27FC236}">
                    <a16:creationId xmlns:a16="http://schemas.microsoft.com/office/drawing/2014/main" xmlns="" id="{1D105219-53EA-5640-8161-1EE42506E4C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7" name="Elipse 1106">
                <a:extLst>
                  <a:ext uri="{FF2B5EF4-FFF2-40B4-BE49-F238E27FC236}">
                    <a16:creationId xmlns:a16="http://schemas.microsoft.com/office/drawing/2014/main" xmlns="" id="{75FC21D1-CC79-A340-817B-56EF76FD88B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8" name="Elipse 1107">
                <a:extLst>
                  <a:ext uri="{FF2B5EF4-FFF2-40B4-BE49-F238E27FC236}">
                    <a16:creationId xmlns:a16="http://schemas.microsoft.com/office/drawing/2014/main" xmlns="" id="{A90DBC2C-CC31-5946-B3A3-0F5F0140710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9" name="Elipse 1108">
                <a:extLst>
                  <a:ext uri="{FF2B5EF4-FFF2-40B4-BE49-F238E27FC236}">
                    <a16:creationId xmlns:a16="http://schemas.microsoft.com/office/drawing/2014/main" xmlns="" id="{43390F43-5330-3149-B131-21330D53F27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0" name="Elipse 1109">
                <a:extLst>
                  <a:ext uri="{FF2B5EF4-FFF2-40B4-BE49-F238E27FC236}">
                    <a16:creationId xmlns:a16="http://schemas.microsoft.com/office/drawing/2014/main" xmlns="" id="{7677257D-F854-EA4E-BEC6-79CF24F7DA0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1" name="Elipse 1110">
                <a:extLst>
                  <a:ext uri="{FF2B5EF4-FFF2-40B4-BE49-F238E27FC236}">
                    <a16:creationId xmlns:a16="http://schemas.microsoft.com/office/drawing/2014/main" xmlns="" id="{4E203876-4552-0843-A8D2-99F031E8EA9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2" name="Elipse 1111">
                <a:extLst>
                  <a:ext uri="{FF2B5EF4-FFF2-40B4-BE49-F238E27FC236}">
                    <a16:creationId xmlns:a16="http://schemas.microsoft.com/office/drawing/2014/main" xmlns="" id="{B9BBEAB8-A3F1-374C-824D-E4FA3194E7C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3" name="Elipse 1112">
                <a:extLst>
                  <a:ext uri="{FF2B5EF4-FFF2-40B4-BE49-F238E27FC236}">
                    <a16:creationId xmlns:a16="http://schemas.microsoft.com/office/drawing/2014/main" xmlns="" id="{4BEAD2F8-A764-A445-9CBD-A9BF18CEA3A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4" name="Elipse 1113">
                <a:extLst>
                  <a:ext uri="{FF2B5EF4-FFF2-40B4-BE49-F238E27FC236}">
                    <a16:creationId xmlns:a16="http://schemas.microsoft.com/office/drawing/2014/main" xmlns="" id="{E0A013D6-A8A6-FE44-8610-6A53E724DFD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5" name="Elipse 1114">
                <a:extLst>
                  <a:ext uri="{FF2B5EF4-FFF2-40B4-BE49-F238E27FC236}">
                    <a16:creationId xmlns:a16="http://schemas.microsoft.com/office/drawing/2014/main" xmlns="" id="{83B37923-563F-A14C-90B6-19FC056D782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6" name="Elipse 1115">
                <a:extLst>
                  <a:ext uri="{FF2B5EF4-FFF2-40B4-BE49-F238E27FC236}">
                    <a16:creationId xmlns:a16="http://schemas.microsoft.com/office/drawing/2014/main" xmlns="" id="{CC05B7D3-E242-3947-B797-E696504DA59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7" name="Elipse 1116">
                <a:extLst>
                  <a:ext uri="{FF2B5EF4-FFF2-40B4-BE49-F238E27FC236}">
                    <a16:creationId xmlns:a16="http://schemas.microsoft.com/office/drawing/2014/main" xmlns="" id="{9ABE9C1E-FC15-6548-AEAE-F30D1EAA250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8" name="Elipse 1117">
                <a:extLst>
                  <a:ext uri="{FF2B5EF4-FFF2-40B4-BE49-F238E27FC236}">
                    <a16:creationId xmlns:a16="http://schemas.microsoft.com/office/drawing/2014/main" xmlns="" id="{2D3FCBB7-E147-3A4A-93AF-2DAE745043E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9" name="Elipse 1118">
                <a:extLst>
                  <a:ext uri="{FF2B5EF4-FFF2-40B4-BE49-F238E27FC236}">
                    <a16:creationId xmlns:a16="http://schemas.microsoft.com/office/drawing/2014/main" xmlns="" id="{2EF41F02-993B-4D4E-B30E-362E87D032C1}"/>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0" name="Elipse 1119">
                <a:extLst>
                  <a:ext uri="{FF2B5EF4-FFF2-40B4-BE49-F238E27FC236}">
                    <a16:creationId xmlns:a16="http://schemas.microsoft.com/office/drawing/2014/main" xmlns="" id="{0C1CDD7F-5E7F-234C-9934-F26AE3712D8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1" name="Elipse 1120">
                <a:extLst>
                  <a:ext uri="{FF2B5EF4-FFF2-40B4-BE49-F238E27FC236}">
                    <a16:creationId xmlns:a16="http://schemas.microsoft.com/office/drawing/2014/main" xmlns="" id="{ECE522F8-8258-924F-9737-191A4A78EEC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2" name="Elipse 1121">
                <a:extLst>
                  <a:ext uri="{FF2B5EF4-FFF2-40B4-BE49-F238E27FC236}">
                    <a16:creationId xmlns:a16="http://schemas.microsoft.com/office/drawing/2014/main" xmlns="" id="{5F48BEE6-1BED-8745-8F09-DD7821311DD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3" name="Elipse 1122">
                <a:extLst>
                  <a:ext uri="{FF2B5EF4-FFF2-40B4-BE49-F238E27FC236}">
                    <a16:creationId xmlns:a16="http://schemas.microsoft.com/office/drawing/2014/main" xmlns="" id="{9DCFD7BF-2765-9840-AEB2-9DCC03837B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4" name="Elipse 1123">
                <a:extLst>
                  <a:ext uri="{FF2B5EF4-FFF2-40B4-BE49-F238E27FC236}">
                    <a16:creationId xmlns:a16="http://schemas.microsoft.com/office/drawing/2014/main" xmlns="" id="{8A4E8D7B-2F18-C24F-BB07-9987A780A2D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5" name="Elipse 1124">
                <a:extLst>
                  <a:ext uri="{FF2B5EF4-FFF2-40B4-BE49-F238E27FC236}">
                    <a16:creationId xmlns:a16="http://schemas.microsoft.com/office/drawing/2014/main" xmlns="" id="{E5D230D7-8D21-184E-A305-3C54998C3982}"/>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6" name="Elipse 1125">
                <a:extLst>
                  <a:ext uri="{FF2B5EF4-FFF2-40B4-BE49-F238E27FC236}">
                    <a16:creationId xmlns:a16="http://schemas.microsoft.com/office/drawing/2014/main" xmlns="" id="{B37CA618-046E-D34E-A63E-C817B575B765}"/>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7" name="Elipse 1126">
                <a:extLst>
                  <a:ext uri="{FF2B5EF4-FFF2-40B4-BE49-F238E27FC236}">
                    <a16:creationId xmlns:a16="http://schemas.microsoft.com/office/drawing/2014/main" xmlns="" id="{AB33F257-4F5B-2C4C-806B-7C29B57D8EF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8" name="Elipse 1127">
                <a:extLst>
                  <a:ext uri="{FF2B5EF4-FFF2-40B4-BE49-F238E27FC236}">
                    <a16:creationId xmlns:a16="http://schemas.microsoft.com/office/drawing/2014/main" xmlns="" id="{90A8ECA9-58A6-E342-9FAD-A0E9486D37B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9" name="Elipse 1128">
                <a:extLst>
                  <a:ext uri="{FF2B5EF4-FFF2-40B4-BE49-F238E27FC236}">
                    <a16:creationId xmlns:a16="http://schemas.microsoft.com/office/drawing/2014/main" xmlns="" id="{A470C91C-A69B-1042-A969-1FCC2E9EF2D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0" name="Elipse 1129">
                <a:extLst>
                  <a:ext uri="{FF2B5EF4-FFF2-40B4-BE49-F238E27FC236}">
                    <a16:creationId xmlns:a16="http://schemas.microsoft.com/office/drawing/2014/main" xmlns="" id="{D20F7255-9D31-E44C-A189-3DCC4FF459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1" name="Elipse 1130">
                <a:extLst>
                  <a:ext uri="{FF2B5EF4-FFF2-40B4-BE49-F238E27FC236}">
                    <a16:creationId xmlns:a16="http://schemas.microsoft.com/office/drawing/2014/main" xmlns="" id="{F8133DF9-BCF1-1C42-AA4A-A022035F235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5" name="Grupo 1054">
              <a:extLst>
                <a:ext uri="{FF2B5EF4-FFF2-40B4-BE49-F238E27FC236}">
                  <a16:creationId xmlns:a16="http://schemas.microsoft.com/office/drawing/2014/main" xmlns="" id="{90CA6EE6-22D7-E841-A479-DD504DD050DA}"/>
                </a:ext>
              </a:extLst>
            </p:cNvPr>
            <p:cNvGrpSpPr/>
            <p:nvPr/>
          </p:nvGrpSpPr>
          <p:grpSpPr>
            <a:xfrm>
              <a:off x="6994167" y="32843"/>
              <a:ext cx="28800" cy="5462318"/>
              <a:chOff x="110763" y="32843"/>
              <a:chExt cx="28800" cy="5462318"/>
            </a:xfrm>
            <a:grpFill/>
          </p:grpSpPr>
          <p:sp>
            <p:nvSpPr>
              <p:cNvPr id="1056" name="Elipse 1055">
                <a:extLst>
                  <a:ext uri="{FF2B5EF4-FFF2-40B4-BE49-F238E27FC236}">
                    <a16:creationId xmlns:a16="http://schemas.microsoft.com/office/drawing/2014/main" xmlns="" id="{A8BF0C33-3C96-464B-A695-5A29D6D360A7}"/>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7" name="Elipse 1056">
                <a:extLst>
                  <a:ext uri="{FF2B5EF4-FFF2-40B4-BE49-F238E27FC236}">
                    <a16:creationId xmlns:a16="http://schemas.microsoft.com/office/drawing/2014/main" xmlns="" id="{3AD22189-F315-2546-A0F9-06916F9B47A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8" name="Elipse 1057">
                <a:extLst>
                  <a:ext uri="{FF2B5EF4-FFF2-40B4-BE49-F238E27FC236}">
                    <a16:creationId xmlns:a16="http://schemas.microsoft.com/office/drawing/2014/main" xmlns="" id="{9675513E-A77A-004B-A955-6D9B7DC5964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9" name="Elipse 1058">
                <a:extLst>
                  <a:ext uri="{FF2B5EF4-FFF2-40B4-BE49-F238E27FC236}">
                    <a16:creationId xmlns:a16="http://schemas.microsoft.com/office/drawing/2014/main" xmlns="" id="{ED6AB613-34A2-7044-A727-EAF04882109C}"/>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0" name="Elipse 1059">
                <a:extLst>
                  <a:ext uri="{FF2B5EF4-FFF2-40B4-BE49-F238E27FC236}">
                    <a16:creationId xmlns:a16="http://schemas.microsoft.com/office/drawing/2014/main" xmlns="" id="{ECCEA7F7-C068-894A-A9DF-1475237FBC4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1" name="Elipse 1060">
                <a:extLst>
                  <a:ext uri="{FF2B5EF4-FFF2-40B4-BE49-F238E27FC236}">
                    <a16:creationId xmlns:a16="http://schemas.microsoft.com/office/drawing/2014/main" xmlns="" id="{C9BB5452-3B40-3F41-BB3A-DE6ED17FE30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2" name="Elipse 1061">
                <a:extLst>
                  <a:ext uri="{FF2B5EF4-FFF2-40B4-BE49-F238E27FC236}">
                    <a16:creationId xmlns:a16="http://schemas.microsoft.com/office/drawing/2014/main" xmlns="" id="{1A74C2E9-37C3-0142-A65E-5368DA0E9856}"/>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3" name="Elipse 1062">
                <a:extLst>
                  <a:ext uri="{FF2B5EF4-FFF2-40B4-BE49-F238E27FC236}">
                    <a16:creationId xmlns:a16="http://schemas.microsoft.com/office/drawing/2014/main" xmlns="" id="{E4821198-CCFC-DF45-A59E-7B4A433FAA1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4" name="Elipse 1063">
                <a:extLst>
                  <a:ext uri="{FF2B5EF4-FFF2-40B4-BE49-F238E27FC236}">
                    <a16:creationId xmlns:a16="http://schemas.microsoft.com/office/drawing/2014/main" xmlns="" id="{873FDADB-6731-E444-9A10-3B49FBAE278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5" name="Elipse 1064">
                <a:extLst>
                  <a:ext uri="{FF2B5EF4-FFF2-40B4-BE49-F238E27FC236}">
                    <a16:creationId xmlns:a16="http://schemas.microsoft.com/office/drawing/2014/main" xmlns="" id="{040AF6C8-598D-DE43-8A26-A2AEC2494FC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6" name="Elipse 1065">
                <a:extLst>
                  <a:ext uri="{FF2B5EF4-FFF2-40B4-BE49-F238E27FC236}">
                    <a16:creationId xmlns:a16="http://schemas.microsoft.com/office/drawing/2014/main" xmlns="" id="{4295EEEA-5749-8841-A603-A75268145D6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7" name="Elipse 1066">
                <a:extLst>
                  <a:ext uri="{FF2B5EF4-FFF2-40B4-BE49-F238E27FC236}">
                    <a16:creationId xmlns:a16="http://schemas.microsoft.com/office/drawing/2014/main" xmlns="" id="{EEFF8378-CB31-0D4A-BE5B-7A3E998498F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8" name="Elipse 1067">
                <a:extLst>
                  <a:ext uri="{FF2B5EF4-FFF2-40B4-BE49-F238E27FC236}">
                    <a16:creationId xmlns:a16="http://schemas.microsoft.com/office/drawing/2014/main" xmlns="" id="{F06FED69-DFA6-514F-B7FD-E675CB41274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9" name="Elipse 1068">
                <a:extLst>
                  <a:ext uri="{FF2B5EF4-FFF2-40B4-BE49-F238E27FC236}">
                    <a16:creationId xmlns:a16="http://schemas.microsoft.com/office/drawing/2014/main" xmlns="" id="{463E00F9-7DDE-3442-9AF0-65037833A15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0" name="Elipse 1069">
                <a:extLst>
                  <a:ext uri="{FF2B5EF4-FFF2-40B4-BE49-F238E27FC236}">
                    <a16:creationId xmlns:a16="http://schemas.microsoft.com/office/drawing/2014/main" xmlns="" id="{CF6541FA-5F35-BE4B-86FF-F1E783161CC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1" name="Elipse 1070">
                <a:extLst>
                  <a:ext uri="{FF2B5EF4-FFF2-40B4-BE49-F238E27FC236}">
                    <a16:creationId xmlns:a16="http://schemas.microsoft.com/office/drawing/2014/main" xmlns="" id="{8C1FB5F5-B1BD-E647-93BC-852B1E515FD2}"/>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2" name="Elipse 1071">
                <a:extLst>
                  <a:ext uri="{FF2B5EF4-FFF2-40B4-BE49-F238E27FC236}">
                    <a16:creationId xmlns:a16="http://schemas.microsoft.com/office/drawing/2014/main" xmlns="" id="{89F2D2C0-3B9B-9D44-B2CE-0385CC5AE39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3" name="Elipse 1072">
                <a:extLst>
                  <a:ext uri="{FF2B5EF4-FFF2-40B4-BE49-F238E27FC236}">
                    <a16:creationId xmlns:a16="http://schemas.microsoft.com/office/drawing/2014/main" xmlns="" id="{3DE42E6C-A66E-774D-B2BF-DF04EDC563F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4" name="Elipse 1073">
                <a:extLst>
                  <a:ext uri="{FF2B5EF4-FFF2-40B4-BE49-F238E27FC236}">
                    <a16:creationId xmlns:a16="http://schemas.microsoft.com/office/drawing/2014/main" xmlns="" id="{A650718F-F90B-9642-84C5-0B5F85BDC4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5" name="Elipse 1074">
                <a:extLst>
                  <a:ext uri="{FF2B5EF4-FFF2-40B4-BE49-F238E27FC236}">
                    <a16:creationId xmlns:a16="http://schemas.microsoft.com/office/drawing/2014/main" xmlns="" id="{865F2148-6134-4242-8D1E-FFDED15DCBF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6" name="Elipse 1075">
                <a:extLst>
                  <a:ext uri="{FF2B5EF4-FFF2-40B4-BE49-F238E27FC236}">
                    <a16:creationId xmlns:a16="http://schemas.microsoft.com/office/drawing/2014/main" xmlns="" id="{8A443EA0-CEAC-6643-BB15-67C044C0AD1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7" name="Elipse 1076">
                <a:extLst>
                  <a:ext uri="{FF2B5EF4-FFF2-40B4-BE49-F238E27FC236}">
                    <a16:creationId xmlns:a16="http://schemas.microsoft.com/office/drawing/2014/main" xmlns="" id="{FAD4B9EC-A123-DC42-A350-D42606CAA21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8" name="Elipse 1077">
                <a:extLst>
                  <a:ext uri="{FF2B5EF4-FFF2-40B4-BE49-F238E27FC236}">
                    <a16:creationId xmlns:a16="http://schemas.microsoft.com/office/drawing/2014/main" xmlns="" id="{23009BAC-279D-6B4B-BC20-EE5BED675209}"/>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9" name="Elipse 1078">
                <a:extLst>
                  <a:ext uri="{FF2B5EF4-FFF2-40B4-BE49-F238E27FC236}">
                    <a16:creationId xmlns:a16="http://schemas.microsoft.com/office/drawing/2014/main" xmlns="" id="{69C0654E-98C4-B346-8F8A-43FDA2140238}"/>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0" name="Elipse 1079">
                <a:extLst>
                  <a:ext uri="{FF2B5EF4-FFF2-40B4-BE49-F238E27FC236}">
                    <a16:creationId xmlns:a16="http://schemas.microsoft.com/office/drawing/2014/main" xmlns="" id="{F10A799F-7F48-8745-87D3-2B466CA0A4E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1" name="Elipse 1080">
                <a:extLst>
                  <a:ext uri="{FF2B5EF4-FFF2-40B4-BE49-F238E27FC236}">
                    <a16:creationId xmlns:a16="http://schemas.microsoft.com/office/drawing/2014/main" xmlns="" id="{54E76CCA-6255-A047-938E-A36D807848E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2" name="Elipse 1081">
                <a:extLst>
                  <a:ext uri="{FF2B5EF4-FFF2-40B4-BE49-F238E27FC236}">
                    <a16:creationId xmlns:a16="http://schemas.microsoft.com/office/drawing/2014/main" xmlns="" id="{1B6C4D42-0711-7344-8AF7-270F4D8646A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3" name="Elipse 1082">
                <a:extLst>
                  <a:ext uri="{FF2B5EF4-FFF2-40B4-BE49-F238E27FC236}">
                    <a16:creationId xmlns:a16="http://schemas.microsoft.com/office/drawing/2014/main" xmlns="" id="{60A8344E-FDA1-5441-A87F-0AED1C5C909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4" name="Elipse 1083">
                <a:extLst>
                  <a:ext uri="{FF2B5EF4-FFF2-40B4-BE49-F238E27FC236}">
                    <a16:creationId xmlns:a16="http://schemas.microsoft.com/office/drawing/2014/main" xmlns="" id="{2030CAFD-4C3E-604A-8DB9-ED842CDE29A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5" name="Elipse 1084">
                <a:extLst>
                  <a:ext uri="{FF2B5EF4-FFF2-40B4-BE49-F238E27FC236}">
                    <a16:creationId xmlns:a16="http://schemas.microsoft.com/office/drawing/2014/main" xmlns="" id="{688D5956-9A84-D34D-9729-7E9DF2BD9AB6}"/>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6" name="Elipse 1085">
                <a:extLst>
                  <a:ext uri="{FF2B5EF4-FFF2-40B4-BE49-F238E27FC236}">
                    <a16:creationId xmlns:a16="http://schemas.microsoft.com/office/drawing/2014/main" xmlns="" id="{244E358B-3D2A-5444-8B10-6CE7EB6B53E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7" name="Elipse 1086">
                <a:extLst>
                  <a:ext uri="{FF2B5EF4-FFF2-40B4-BE49-F238E27FC236}">
                    <a16:creationId xmlns:a16="http://schemas.microsoft.com/office/drawing/2014/main" xmlns="" id="{B5BFDC8C-E359-8946-8F8B-545981B12AC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8" name="Elipse 1087">
                <a:extLst>
                  <a:ext uri="{FF2B5EF4-FFF2-40B4-BE49-F238E27FC236}">
                    <a16:creationId xmlns:a16="http://schemas.microsoft.com/office/drawing/2014/main" xmlns="" id="{8294C96A-5518-B440-B0D3-A15EEEB7EBF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9" name="Elipse 1088">
                <a:extLst>
                  <a:ext uri="{FF2B5EF4-FFF2-40B4-BE49-F238E27FC236}">
                    <a16:creationId xmlns:a16="http://schemas.microsoft.com/office/drawing/2014/main" xmlns="" id="{49ACB643-2080-E148-8D4A-A0DE080CB78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0" name="Elipse 1089">
                <a:extLst>
                  <a:ext uri="{FF2B5EF4-FFF2-40B4-BE49-F238E27FC236}">
                    <a16:creationId xmlns:a16="http://schemas.microsoft.com/office/drawing/2014/main" xmlns="" id="{46EC15CF-7A8D-2542-92E2-1FBAE8ADAB1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1" name="Elipse 1090">
                <a:extLst>
                  <a:ext uri="{FF2B5EF4-FFF2-40B4-BE49-F238E27FC236}">
                    <a16:creationId xmlns:a16="http://schemas.microsoft.com/office/drawing/2014/main" xmlns="" id="{1AE8ACA5-7BA9-3A4E-BD2E-6419BC1C62B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2" name="Elipse 1091">
                <a:extLst>
                  <a:ext uri="{FF2B5EF4-FFF2-40B4-BE49-F238E27FC236}">
                    <a16:creationId xmlns:a16="http://schemas.microsoft.com/office/drawing/2014/main" xmlns="" id="{E14C58DA-4971-814C-95C6-93C56C3367D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3" name="Elipse 1092">
                <a:extLst>
                  <a:ext uri="{FF2B5EF4-FFF2-40B4-BE49-F238E27FC236}">
                    <a16:creationId xmlns:a16="http://schemas.microsoft.com/office/drawing/2014/main" xmlns="" id="{E07C17D0-9098-974E-ADE8-05B9273EA8F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grpSp>
        <p:nvGrpSpPr>
          <p:cNvPr id="1550" name="Grupo 1549">
            <a:extLst>
              <a:ext uri="{FF2B5EF4-FFF2-40B4-BE49-F238E27FC236}">
                <a16:creationId xmlns:a16="http://schemas.microsoft.com/office/drawing/2014/main" xmlns="" id="{D2E9D70C-D684-164E-89DF-48A1A49361FF}"/>
              </a:ext>
            </a:extLst>
          </p:cNvPr>
          <p:cNvGrpSpPr/>
          <p:nvPr userDrawn="1"/>
        </p:nvGrpSpPr>
        <p:grpSpPr>
          <a:xfrm rot="18900000">
            <a:off x="6463076" y="2873533"/>
            <a:ext cx="1016327" cy="7283091"/>
            <a:chOff x="5216163" y="32843"/>
            <a:chExt cx="1806804" cy="5462318"/>
          </a:xfrm>
          <a:solidFill>
            <a:schemeClr val="bg1">
              <a:alpha val="20000"/>
            </a:schemeClr>
          </a:solidFill>
        </p:grpSpPr>
        <p:grpSp>
          <p:nvGrpSpPr>
            <p:cNvPr id="1551" name="Grupo 1550">
              <a:extLst>
                <a:ext uri="{FF2B5EF4-FFF2-40B4-BE49-F238E27FC236}">
                  <a16:creationId xmlns:a16="http://schemas.microsoft.com/office/drawing/2014/main" xmlns="" id="{1886E929-1C30-D744-B447-66527FD3DE0B}"/>
                </a:ext>
              </a:extLst>
            </p:cNvPr>
            <p:cNvGrpSpPr/>
            <p:nvPr/>
          </p:nvGrpSpPr>
          <p:grpSpPr>
            <a:xfrm>
              <a:off x="5216163" y="32843"/>
              <a:ext cx="28800" cy="5462318"/>
              <a:chOff x="110763" y="32843"/>
              <a:chExt cx="28800" cy="5462318"/>
            </a:xfrm>
            <a:grpFill/>
          </p:grpSpPr>
          <p:sp>
            <p:nvSpPr>
              <p:cNvPr id="2020" name="Elipse 2019">
                <a:extLst>
                  <a:ext uri="{FF2B5EF4-FFF2-40B4-BE49-F238E27FC236}">
                    <a16:creationId xmlns:a16="http://schemas.microsoft.com/office/drawing/2014/main" xmlns="" id="{CB95C079-CCB3-C949-8133-CE5701B9B99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1" name="Elipse 2020">
                <a:extLst>
                  <a:ext uri="{FF2B5EF4-FFF2-40B4-BE49-F238E27FC236}">
                    <a16:creationId xmlns:a16="http://schemas.microsoft.com/office/drawing/2014/main" xmlns="" id="{A84222F6-516F-424C-9BF3-470E9E8D931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2" name="Elipse 2021">
                <a:extLst>
                  <a:ext uri="{FF2B5EF4-FFF2-40B4-BE49-F238E27FC236}">
                    <a16:creationId xmlns:a16="http://schemas.microsoft.com/office/drawing/2014/main" xmlns="" id="{3FC112B6-8A6F-C842-8A88-26227044CE9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3" name="Elipse 2022">
                <a:extLst>
                  <a:ext uri="{FF2B5EF4-FFF2-40B4-BE49-F238E27FC236}">
                    <a16:creationId xmlns:a16="http://schemas.microsoft.com/office/drawing/2014/main" xmlns="" id="{CB3E6537-8726-A04F-8675-1853D6C362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4" name="Elipse 2023">
                <a:extLst>
                  <a:ext uri="{FF2B5EF4-FFF2-40B4-BE49-F238E27FC236}">
                    <a16:creationId xmlns:a16="http://schemas.microsoft.com/office/drawing/2014/main" xmlns="" id="{AB2BA0AB-978F-C54F-B265-995C644EE21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5" name="Elipse 2024">
                <a:extLst>
                  <a:ext uri="{FF2B5EF4-FFF2-40B4-BE49-F238E27FC236}">
                    <a16:creationId xmlns:a16="http://schemas.microsoft.com/office/drawing/2014/main" xmlns="" id="{816E2C0E-A481-D840-82D7-4CF90B895AD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6" name="Elipse 2025">
                <a:extLst>
                  <a:ext uri="{FF2B5EF4-FFF2-40B4-BE49-F238E27FC236}">
                    <a16:creationId xmlns:a16="http://schemas.microsoft.com/office/drawing/2014/main" xmlns="" id="{0EF25F6A-1455-E64B-88C1-954CE9B8DC9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7" name="Elipse 2026">
                <a:extLst>
                  <a:ext uri="{FF2B5EF4-FFF2-40B4-BE49-F238E27FC236}">
                    <a16:creationId xmlns:a16="http://schemas.microsoft.com/office/drawing/2014/main" xmlns="" id="{14F07F99-0BBE-DA42-999B-F16B9496E73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8" name="Elipse 2027">
                <a:extLst>
                  <a:ext uri="{FF2B5EF4-FFF2-40B4-BE49-F238E27FC236}">
                    <a16:creationId xmlns:a16="http://schemas.microsoft.com/office/drawing/2014/main" xmlns="" id="{BF935974-8232-924C-86A3-836182A4674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9" name="Elipse 2028">
                <a:extLst>
                  <a:ext uri="{FF2B5EF4-FFF2-40B4-BE49-F238E27FC236}">
                    <a16:creationId xmlns:a16="http://schemas.microsoft.com/office/drawing/2014/main" xmlns="" id="{0519773F-5370-BD49-89B2-26BE0C74A24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0" name="Elipse 2029">
                <a:extLst>
                  <a:ext uri="{FF2B5EF4-FFF2-40B4-BE49-F238E27FC236}">
                    <a16:creationId xmlns:a16="http://schemas.microsoft.com/office/drawing/2014/main" xmlns="" id="{277C6795-A258-EA46-8660-EF42BA8BE1C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1" name="Elipse 2030">
                <a:extLst>
                  <a:ext uri="{FF2B5EF4-FFF2-40B4-BE49-F238E27FC236}">
                    <a16:creationId xmlns:a16="http://schemas.microsoft.com/office/drawing/2014/main" xmlns="" id="{B9140E56-F263-024F-BEC5-D0F24E98F460}"/>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2" name="Elipse 2031">
                <a:extLst>
                  <a:ext uri="{FF2B5EF4-FFF2-40B4-BE49-F238E27FC236}">
                    <a16:creationId xmlns:a16="http://schemas.microsoft.com/office/drawing/2014/main" xmlns="" id="{BD338265-EA0F-0645-A7DF-73562056949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3" name="Elipse 2032">
                <a:extLst>
                  <a:ext uri="{FF2B5EF4-FFF2-40B4-BE49-F238E27FC236}">
                    <a16:creationId xmlns:a16="http://schemas.microsoft.com/office/drawing/2014/main" xmlns="" id="{336BAF84-1AFC-A641-8793-541B0F1F158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4" name="Elipse 2033">
                <a:extLst>
                  <a:ext uri="{FF2B5EF4-FFF2-40B4-BE49-F238E27FC236}">
                    <a16:creationId xmlns:a16="http://schemas.microsoft.com/office/drawing/2014/main" xmlns="" id="{2A034C26-C6FF-8244-B1A9-28A2937D6D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5" name="Elipse 2034">
                <a:extLst>
                  <a:ext uri="{FF2B5EF4-FFF2-40B4-BE49-F238E27FC236}">
                    <a16:creationId xmlns:a16="http://schemas.microsoft.com/office/drawing/2014/main" xmlns="" id="{B47C2AD2-F111-B842-81C5-A3D74CB0D698}"/>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6" name="Elipse 2035">
                <a:extLst>
                  <a:ext uri="{FF2B5EF4-FFF2-40B4-BE49-F238E27FC236}">
                    <a16:creationId xmlns:a16="http://schemas.microsoft.com/office/drawing/2014/main" xmlns="" id="{174A32C3-5B0C-BB42-9D43-D593FA46DE8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7" name="Elipse 2036">
                <a:extLst>
                  <a:ext uri="{FF2B5EF4-FFF2-40B4-BE49-F238E27FC236}">
                    <a16:creationId xmlns:a16="http://schemas.microsoft.com/office/drawing/2014/main" xmlns="" id="{50EB3FC8-10B4-CE44-AD71-82A8E31A227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8" name="Elipse 2037">
                <a:extLst>
                  <a:ext uri="{FF2B5EF4-FFF2-40B4-BE49-F238E27FC236}">
                    <a16:creationId xmlns:a16="http://schemas.microsoft.com/office/drawing/2014/main" xmlns="" id="{1B058362-95B0-8D40-BFEE-251619DA352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9" name="Elipse 2038">
                <a:extLst>
                  <a:ext uri="{FF2B5EF4-FFF2-40B4-BE49-F238E27FC236}">
                    <a16:creationId xmlns:a16="http://schemas.microsoft.com/office/drawing/2014/main" xmlns="" id="{6FC3B87F-44E7-4E45-81F2-BBB1B7BAAFE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0" name="Elipse 2039">
                <a:extLst>
                  <a:ext uri="{FF2B5EF4-FFF2-40B4-BE49-F238E27FC236}">
                    <a16:creationId xmlns:a16="http://schemas.microsoft.com/office/drawing/2014/main" xmlns="" id="{1317B456-BE72-A24F-A05F-0F2B32F3C5E5}"/>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1" name="Elipse 2040">
                <a:extLst>
                  <a:ext uri="{FF2B5EF4-FFF2-40B4-BE49-F238E27FC236}">
                    <a16:creationId xmlns:a16="http://schemas.microsoft.com/office/drawing/2014/main" xmlns="" id="{0C935F7A-2E39-B04B-A809-6C9520D1CE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2" name="Elipse 2041">
                <a:extLst>
                  <a:ext uri="{FF2B5EF4-FFF2-40B4-BE49-F238E27FC236}">
                    <a16:creationId xmlns:a16="http://schemas.microsoft.com/office/drawing/2014/main" xmlns="" id="{205C6074-6251-BC44-A041-E1B94F9D548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3" name="Elipse 2042">
                <a:extLst>
                  <a:ext uri="{FF2B5EF4-FFF2-40B4-BE49-F238E27FC236}">
                    <a16:creationId xmlns:a16="http://schemas.microsoft.com/office/drawing/2014/main" xmlns="" id="{A1795B7E-C28F-6E4B-855B-3FF407EFEF07}"/>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4" name="Elipse 2043">
                <a:extLst>
                  <a:ext uri="{FF2B5EF4-FFF2-40B4-BE49-F238E27FC236}">
                    <a16:creationId xmlns:a16="http://schemas.microsoft.com/office/drawing/2014/main" xmlns="" id="{6E1BDA0E-6776-7643-8E83-3B8791C4EFC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5" name="Elipse 2044">
                <a:extLst>
                  <a:ext uri="{FF2B5EF4-FFF2-40B4-BE49-F238E27FC236}">
                    <a16:creationId xmlns:a16="http://schemas.microsoft.com/office/drawing/2014/main" xmlns="" id="{D48DFA32-F17B-EC4F-938A-A7FCDC4A1D8E}"/>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6" name="Elipse 2045">
                <a:extLst>
                  <a:ext uri="{FF2B5EF4-FFF2-40B4-BE49-F238E27FC236}">
                    <a16:creationId xmlns:a16="http://schemas.microsoft.com/office/drawing/2014/main" xmlns="" id="{1BF479F1-17D3-2843-BC7A-87A48042DF0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7" name="Elipse 2046">
                <a:extLst>
                  <a:ext uri="{FF2B5EF4-FFF2-40B4-BE49-F238E27FC236}">
                    <a16:creationId xmlns:a16="http://schemas.microsoft.com/office/drawing/2014/main" xmlns="" id="{18ADA40F-0822-7742-8990-7A7E0039FDB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8" name="Elipse 2047">
                <a:extLst>
                  <a:ext uri="{FF2B5EF4-FFF2-40B4-BE49-F238E27FC236}">
                    <a16:creationId xmlns:a16="http://schemas.microsoft.com/office/drawing/2014/main" xmlns="" id="{83D816DB-0608-B340-B1D8-3EA6D805CEF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9" name="Elipse 2048">
                <a:extLst>
                  <a:ext uri="{FF2B5EF4-FFF2-40B4-BE49-F238E27FC236}">
                    <a16:creationId xmlns:a16="http://schemas.microsoft.com/office/drawing/2014/main" xmlns="" id="{C5D75A13-8AD5-6646-86D7-0385D2B0EBE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0" name="Elipse 2049">
                <a:extLst>
                  <a:ext uri="{FF2B5EF4-FFF2-40B4-BE49-F238E27FC236}">
                    <a16:creationId xmlns:a16="http://schemas.microsoft.com/office/drawing/2014/main" xmlns="" id="{2A4B71F3-98F1-4049-9431-55A06DD8768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1" name="Elipse 2050">
                <a:extLst>
                  <a:ext uri="{FF2B5EF4-FFF2-40B4-BE49-F238E27FC236}">
                    <a16:creationId xmlns:a16="http://schemas.microsoft.com/office/drawing/2014/main" xmlns="" id="{DA1B62A9-1440-F743-B852-64DA568E9CD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2" name="Elipse 2051">
                <a:extLst>
                  <a:ext uri="{FF2B5EF4-FFF2-40B4-BE49-F238E27FC236}">
                    <a16:creationId xmlns:a16="http://schemas.microsoft.com/office/drawing/2014/main" xmlns="" id="{BEABCA5C-CBAA-CB4A-9CBE-8DBA74E5C69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3" name="Elipse 2052">
                <a:extLst>
                  <a:ext uri="{FF2B5EF4-FFF2-40B4-BE49-F238E27FC236}">
                    <a16:creationId xmlns:a16="http://schemas.microsoft.com/office/drawing/2014/main" xmlns="" id="{597D79EB-C2E6-A44F-991C-72B86213B8D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4" name="Elipse 2053">
                <a:extLst>
                  <a:ext uri="{FF2B5EF4-FFF2-40B4-BE49-F238E27FC236}">
                    <a16:creationId xmlns:a16="http://schemas.microsoft.com/office/drawing/2014/main" xmlns="" id="{E3DBD8C6-1E08-5941-9848-AC903635A5B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5" name="Elipse 2054">
                <a:extLst>
                  <a:ext uri="{FF2B5EF4-FFF2-40B4-BE49-F238E27FC236}">
                    <a16:creationId xmlns:a16="http://schemas.microsoft.com/office/drawing/2014/main" xmlns="" id="{49D77CB8-28F4-384D-A5B4-42CB86281285}"/>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6" name="Elipse 2055">
                <a:extLst>
                  <a:ext uri="{FF2B5EF4-FFF2-40B4-BE49-F238E27FC236}">
                    <a16:creationId xmlns:a16="http://schemas.microsoft.com/office/drawing/2014/main" xmlns="" id="{0D48993F-8F56-0F4C-BB50-F29873B861B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7" name="Elipse 2056">
                <a:extLst>
                  <a:ext uri="{FF2B5EF4-FFF2-40B4-BE49-F238E27FC236}">
                    <a16:creationId xmlns:a16="http://schemas.microsoft.com/office/drawing/2014/main" xmlns="" id="{7F7DDE0E-8D78-4D4E-8129-73BB9F74473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2" name="Grupo 1551">
              <a:extLst>
                <a:ext uri="{FF2B5EF4-FFF2-40B4-BE49-F238E27FC236}">
                  <a16:creationId xmlns:a16="http://schemas.microsoft.com/office/drawing/2014/main" xmlns="" id="{05D36380-2765-3242-9B7C-C068251E13E7}"/>
                </a:ext>
              </a:extLst>
            </p:cNvPr>
            <p:cNvGrpSpPr/>
            <p:nvPr/>
          </p:nvGrpSpPr>
          <p:grpSpPr>
            <a:xfrm>
              <a:off x="5364330" y="32843"/>
              <a:ext cx="28800" cy="5462318"/>
              <a:chOff x="110763" y="32843"/>
              <a:chExt cx="28800" cy="5462318"/>
            </a:xfrm>
            <a:grpFill/>
          </p:grpSpPr>
          <p:sp>
            <p:nvSpPr>
              <p:cNvPr id="1982" name="Elipse 1981">
                <a:extLst>
                  <a:ext uri="{FF2B5EF4-FFF2-40B4-BE49-F238E27FC236}">
                    <a16:creationId xmlns:a16="http://schemas.microsoft.com/office/drawing/2014/main" xmlns="" id="{83F5D894-3D4D-3A4E-B16C-A2419D6A7D2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3" name="Elipse 1982">
                <a:extLst>
                  <a:ext uri="{FF2B5EF4-FFF2-40B4-BE49-F238E27FC236}">
                    <a16:creationId xmlns:a16="http://schemas.microsoft.com/office/drawing/2014/main" xmlns="" id="{CE2FAFE5-C496-9E48-9352-1A97675D6CB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4" name="Elipse 1983">
                <a:extLst>
                  <a:ext uri="{FF2B5EF4-FFF2-40B4-BE49-F238E27FC236}">
                    <a16:creationId xmlns:a16="http://schemas.microsoft.com/office/drawing/2014/main" xmlns="" id="{975DB592-66CD-EB43-B8FA-2C2B0255D4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5" name="Elipse 1984">
                <a:extLst>
                  <a:ext uri="{FF2B5EF4-FFF2-40B4-BE49-F238E27FC236}">
                    <a16:creationId xmlns:a16="http://schemas.microsoft.com/office/drawing/2014/main" xmlns="" id="{4BF7A987-09EC-D74F-92CC-828B7DCACB4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6" name="Elipse 1985">
                <a:extLst>
                  <a:ext uri="{FF2B5EF4-FFF2-40B4-BE49-F238E27FC236}">
                    <a16:creationId xmlns:a16="http://schemas.microsoft.com/office/drawing/2014/main" xmlns="" id="{6BA00F05-94B6-9740-8075-6A514EDD79B4}"/>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7" name="Elipse 1986">
                <a:extLst>
                  <a:ext uri="{FF2B5EF4-FFF2-40B4-BE49-F238E27FC236}">
                    <a16:creationId xmlns:a16="http://schemas.microsoft.com/office/drawing/2014/main" xmlns="" id="{F2833B8F-F339-6443-A98B-FD21327E84A7}"/>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8" name="Elipse 1987">
                <a:extLst>
                  <a:ext uri="{FF2B5EF4-FFF2-40B4-BE49-F238E27FC236}">
                    <a16:creationId xmlns:a16="http://schemas.microsoft.com/office/drawing/2014/main" xmlns="" id="{BDCD7040-7993-7C48-BDFF-55A09C17069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9" name="Elipse 1988">
                <a:extLst>
                  <a:ext uri="{FF2B5EF4-FFF2-40B4-BE49-F238E27FC236}">
                    <a16:creationId xmlns:a16="http://schemas.microsoft.com/office/drawing/2014/main" xmlns="" id="{963743CC-632C-F041-8D6E-D51D92552C0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0" name="Elipse 1989">
                <a:extLst>
                  <a:ext uri="{FF2B5EF4-FFF2-40B4-BE49-F238E27FC236}">
                    <a16:creationId xmlns:a16="http://schemas.microsoft.com/office/drawing/2014/main" xmlns="" id="{6666ADB6-B565-2F4B-A33C-BE07F81B4DE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1" name="Elipse 1990">
                <a:extLst>
                  <a:ext uri="{FF2B5EF4-FFF2-40B4-BE49-F238E27FC236}">
                    <a16:creationId xmlns:a16="http://schemas.microsoft.com/office/drawing/2014/main" xmlns="" id="{38B228AC-42E8-DB43-91BF-2E8F1E58265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2" name="Elipse 1991">
                <a:extLst>
                  <a:ext uri="{FF2B5EF4-FFF2-40B4-BE49-F238E27FC236}">
                    <a16:creationId xmlns:a16="http://schemas.microsoft.com/office/drawing/2014/main" xmlns="" id="{698FD34C-F70F-C042-9C9E-DB25AF776B0D}"/>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3" name="Elipse 1992">
                <a:extLst>
                  <a:ext uri="{FF2B5EF4-FFF2-40B4-BE49-F238E27FC236}">
                    <a16:creationId xmlns:a16="http://schemas.microsoft.com/office/drawing/2014/main" xmlns="" id="{9A9512C3-1502-B646-8511-1E85C86BD79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4" name="Elipse 1993">
                <a:extLst>
                  <a:ext uri="{FF2B5EF4-FFF2-40B4-BE49-F238E27FC236}">
                    <a16:creationId xmlns:a16="http://schemas.microsoft.com/office/drawing/2014/main" xmlns="" id="{087D6893-8C8C-7843-9374-877C46395D5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5" name="Elipse 1994">
                <a:extLst>
                  <a:ext uri="{FF2B5EF4-FFF2-40B4-BE49-F238E27FC236}">
                    <a16:creationId xmlns:a16="http://schemas.microsoft.com/office/drawing/2014/main" xmlns="" id="{8D9450D3-A37E-E148-95A5-A249FE3300B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6" name="Elipse 1995">
                <a:extLst>
                  <a:ext uri="{FF2B5EF4-FFF2-40B4-BE49-F238E27FC236}">
                    <a16:creationId xmlns:a16="http://schemas.microsoft.com/office/drawing/2014/main" xmlns="" id="{B6A54DD7-DF89-284B-BFB1-3CF099F2AA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7" name="Elipse 1996">
                <a:extLst>
                  <a:ext uri="{FF2B5EF4-FFF2-40B4-BE49-F238E27FC236}">
                    <a16:creationId xmlns:a16="http://schemas.microsoft.com/office/drawing/2014/main" xmlns="" id="{571C7622-400C-FA45-91F0-3736BFD4D805}"/>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8" name="Elipse 1997">
                <a:extLst>
                  <a:ext uri="{FF2B5EF4-FFF2-40B4-BE49-F238E27FC236}">
                    <a16:creationId xmlns:a16="http://schemas.microsoft.com/office/drawing/2014/main" xmlns="" id="{2AF5009A-14B9-0143-81A7-DEF40AB2CB7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9" name="Elipse 1998">
                <a:extLst>
                  <a:ext uri="{FF2B5EF4-FFF2-40B4-BE49-F238E27FC236}">
                    <a16:creationId xmlns:a16="http://schemas.microsoft.com/office/drawing/2014/main" xmlns="" id="{DE5B818E-0BEA-864A-A8FC-D94429B2ACF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0" name="Elipse 1999">
                <a:extLst>
                  <a:ext uri="{FF2B5EF4-FFF2-40B4-BE49-F238E27FC236}">
                    <a16:creationId xmlns:a16="http://schemas.microsoft.com/office/drawing/2014/main" xmlns="" id="{9DDF9EB8-7DAE-BC4F-870C-AC9B71B47BB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1" name="Elipse 2000">
                <a:extLst>
                  <a:ext uri="{FF2B5EF4-FFF2-40B4-BE49-F238E27FC236}">
                    <a16:creationId xmlns:a16="http://schemas.microsoft.com/office/drawing/2014/main" xmlns="" id="{33D1FBB7-0B78-E240-AFAC-0C16C9B4306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2" name="Elipse 2001">
                <a:extLst>
                  <a:ext uri="{FF2B5EF4-FFF2-40B4-BE49-F238E27FC236}">
                    <a16:creationId xmlns:a16="http://schemas.microsoft.com/office/drawing/2014/main" xmlns="" id="{2308FBCE-53D2-DC41-9A7D-3767DA24288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3" name="Elipse 2002">
                <a:extLst>
                  <a:ext uri="{FF2B5EF4-FFF2-40B4-BE49-F238E27FC236}">
                    <a16:creationId xmlns:a16="http://schemas.microsoft.com/office/drawing/2014/main" xmlns="" id="{A4489A52-C210-E242-868C-D74DC60EAE7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4" name="Elipse 2003">
                <a:extLst>
                  <a:ext uri="{FF2B5EF4-FFF2-40B4-BE49-F238E27FC236}">
                    <a16:creationId xmlns:a16="http://schemas.microsoft.com/office/drawing/2014/main" xmlns="" id="{D2C7307F-FD20-C94C-80FC-05990A114D2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5" name="Elipse 2004">
                <a:extLst>
                  <a:ext uri="{FF2B5EF4-FFF2-40B4-BE49-F238E27FC236}">
                    <a16:creationId xmlns:a16="http://schemas.microsoft.com/office/drawing/2014/main" xmlns="" id="{FB974F77-D414-2449-BE94-9E002D0044A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6" name="Elipse 2005">
                <a:extLst>
                  <a:ext uri="{FF2B5EF4-FFF2-40B4-BE49-F238E27FC236}">
                    <a16:creationId xmlns:a16="http://schemas.microsoft.com/office/drawing/2014/main" xmlns="" id="{1DC3EB72-BB93-F14C-B86B-51EE4BC0021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7" name="Elipse 2006">
                <a:extLst>
                  <a:ext uri="{FF2B5EF4-FFF2-40B4-BE49-F238E27FC236}">
                    <a16:creationId xmlns:a16="http://schemas.microsoft.com/office/drawing/2014/main" xmlns="" id="{A001CE67-152D-5940-8021-B646849E52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8" name="Elipse 2007">
                <a:extLst>
                  <a:ext uri="{FF2B5EF4-FFF2-40B4-BE49-F238E27FC236}">
                    <a16:creationId xmlns:a16="http://schemas.microsoft.com/office/drawing/2014/main" xmlns="" id="{F3F64D85-F6FF-9841-8195-91BCDDF7C8BE}"/>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9" name="Elipse 2008">
                <a:extLst>
                  <a:ext uri="{FF2B5EF4-FFF2-40B4-BE49-F238E27FC236}">
                    <a16:creationId xmlns:a16="http://schemas.microsoft.com/office/drawing/2014/main" xmlns="" id="{5E4C07B2-1353-6546-B9AA-6731BC0938E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0" name="Elipse 2009">
                <a:extLst>
                  <a:ext uri="{FF2B5EF4-FFF2-40B4-BE49-F238E27FC236}">
                    <a16:creationId xmlns:a16="http://schemas.microsoft.com/office/drawing/2014/main" xmlns="" id="{998193AC-2DB1-4B49-9DBA-06EB53EACB0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1" name="Elipse 2010">
                <a:extLst>
                  <a:ext uri="{FF2B5EF4-FFF2-40B4-BE49-F238E27FC236}">
                    <a16:creationId xmlns:a16="http://schemas.microsoft.com/office/drawing/2014/main" xmlns="" id="{DD115549-4776-0146-998D-5923981BFFC2}"/>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2" name="Elipse 2011">
                <a:extLst>
                  <a:ext uri="{FF2B5EF4-FFF2-40B4-BE49-F238E27FC236}">
                    <a16:creationId xmlns:a16="http://schemas.microsoft.com/office/drawing/2014/main" xmlns="" id="{912C68B7-5A45-BE48-861F-DCB50A99086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3" name="Elipse 2012">
                <a:extLst>
                  <a:ext uri="{FF2B5EF4-FFF2-40B4-BE49-F238E27FC236}">
                    <a16:creationId xmlns:a16="http://schemas.microsoft.com/office/drawing/2014/main" xmlns="" id="{DA88521E-052C-BA47-ACFF-4A1F844C66F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4" name="Elipse 2013">
                <a:extLst>
                  <a:ext uri="{FF2B5EF4-FFF2-40B4-BE49-F238E27FC236}">
                    <a16:creationId xmlns:a16="http://schemas.microsoft.com/office/drawing/2014/main" xmlns="" id="{7E20BF9B-73A9-5B40-90CD-74E032134CC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5" name="Elipse 2014">
                <a:extLst>
                  <a:ext uri="{FF2B5EF4-FFF2-40B4-BE49-F238E27FC236}">
                    <a16:creationId xmlns:a16="http://schemas.microsoft.com/office/drawing/2014/main" xmlns="" id="{351FB3C1-7FE8-624E-A192-A3AEB865A745}"/>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6" name="Elipse 2015">
                <a:extLst>
                  <a:ext uri="{FF2B5EF4-FFF2-40B4-BE49-F238E27FC236}">
                    <a16:creationId xmlns:a16="http://schemas.microsoft.com/office/drawing/2014/main" xmlns="" id="{22B1F144-182B-274C-8AD3-053CC78F4E2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7" name="Elipse 2016">
                <a:extLst>
                  <a:ext uri="{FF2B5EF4-FFF2-40B4-BE49-F238E27FC236}">
                    <a16:creationId xmlns:a16="http://schemas.microsoft.com/office/drawing/2014/main" xmlns="" id="{006B1B01-07A0-9143-A04D-6E74DB57237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8" name="Elipse 2017">
                <a:extLst>
                  <a:ext uri="{FF2B5EF4-FFF2-40B4-BE49-F238E27FC236}">
                    <a16:creationId xmlns:a16="http://schemas.microsoft.com/office/drawing/2014/main" xmlns="" id="{933A416E-5FBD-9F43-8E14-1A7C15757C1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9" name="Elipse 2018">
                <a:extLst>
                  <a:ext uri="{FF2B5EF4-FFF2-40B4-BE49-F238E27FC236}">
                    <a16:creationId xmlns:a16="http://schemas.microsoft.com/office/drawing/2014/main" xmlns="" id="{20342FB2-D8A1-B648-9007-4C44746E9C8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3" name="Grupo 1552">
              <a:extLst>
                <a:ext uri="{FF2B5EF4-FFF2-40B4-BE49-F238E27FC236}">
                  <a16:creationId xmlns:a16="http://schemas.microsoft.com/office/drawing/2014/main" xmlns="" id="{FA288DBD-9A18-0E45-846A-805CB7C03EA2}"/>
                </a:ext>
              </a:extLst>
            </p:cNvPr>
            <p:cNvGrpSpPr/>
            <p:nvPr/>
          </p:nvGrpSpPr>
          <p:grpSpPr>
            <a:xfrm>
              <a:off x="5512497" y="32843"/>
              <a:ext cx="28800" cy="5462318"/>
              <a:chOff x="110763" y="32843"/>
              <a:chExt cx="28800" cy="5462318"/>
            </a:xfrm>
            <a:grpFill/>
          </p:grpSpPr>
          <p:sp>
            <p:nvSpPr>
              <p:cNvPr id="1944" name="Elipse 1943">
                <a:extLst>
                  <a:ext uri="{FF2B5EF4-FFF2-40B4-BE49-F238E27FC236}">
                    <a16:creationId xmlns:a16="http://schemas.microsoft.com/office/drawing/2014/main" xmlns="" id="{D3AC3C2A-3B55-B94C-9922-E97EF402DF5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5" name="Elipse 1944">
                <a:extLst>
                  <a:ext uri="{FF2B5EF4-FFF2-40B4-BE49-F238E27FC236}">
                    <a16:creationId xmlns:a16="http://schemas.microsoft.com/office/drawing/2014/main" xmlns="" id="{C0904A45-4C0E-0449-A974-A8B04F44D393}"/>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6" name="Elipse 1945">
                <a:extLst>
                  <a:ext uri="{FF2B5EF4-FFF2-40B4-BE49-F238E27FC236}">
                    <a16:creationId xmlns:a16="http://schemas.microsoft.com/office/drawing/2014/main" xmlns="" id="{62283BE0-D39F-FB4A-BC03-49CDE4D6901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7" name="Elipse 1946">
                <a:extLst>
                  <a:ext uri="{FF2B5EF4-FFF2-40B4-BE49-F238E27FC236}">
                    <a16:creationId xmlns:a16="http://schemas.microsoft.com/office/drawing/2014/main" xmlns="" id="{AC219C7C-8E9B-E945-8247-65D39E55548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8" name="Elipse 1947">
                <a:extLst>
                  <a:ext uri="{FF2B5EF4-FFF2-40B4-BE49-F238E27FC236}">
                    <a16:creationId xmlns:a16="http://schemas.microsoft.com/office/drawing/2014/main" xmlns="" id="{37071FD4-5960-4B40-BBD2-6496F3B757E0}"/>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9" name="Elipse 1948">
                <a:extLst>
                  <a:ext uri="{FF2B5EF4-FFF2-40B4-BE49-F238E27FC236}">
                    <a16:creationId xmlns:a16="http://schemas.microsoft.com/office/drawing/2014/main" xmlns="" id="{00CB7F62-8F05-3148-9AD9-295980C0CCE1}"/>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0" name="Elipse 1949">
                <a:extLst>
                  <a:ext uri="{FF2B5EF4-FFF2-40B4-BE49-F238E27FC236}">
                    <a16:creationId xmlns:a16="http://schemas.microsoft.com/office/drawing/2014/main" xmlns="" id="{8EDFEE3C-833B-ED4F-BD21-B975D798B0A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1" name="Elipse 1950">
                <a:extLst>
                  <a:ext uri="{FF2B5EF4-FFF2-40B4-BE49-F238E27FC236}">
                    <a16:creationId xmlns:a16="http://schemas.microsoft.com/office/drawing/2014/main" xmlns="" id="{BCBA6A93-B967-234B-A85C-5881BCB3D58D}"/>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2" name="Elipse 1951">
                <a:extLst>
                  <a:ext uri="{FF2B5EF4-FFF2-40B4-BE49-F238E27FC236}">
                    <a16:creationId xmlns:a16="http://schemas.microsoft.com/office/drawing/2014/main" xmlns="" id="{9DA65996-47BF-1C41-BEE2-B16FDA8C1DA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3" name="Elipse 1952">
                <a:extLst>
                  <a:ext uri="{FF2B5EF4-FFF2-40B4-BE49-F238E27FC236}">
                    <a16:creationId xmlns:a16="http://schemas.microsoft.com/office/drawing/2014/main" xmlns="" id="{76F9FCD9-69E8-914F-873A-D2B206F7401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4" name="Elipse 1953">
                <a:extLst>
                  <a:ext uri="{FF2B5EF4-FFF2-40B4-BE49-F238E27FC236}">
                    <a16:creationId xmlns:a16="http://schemas.microsoft.com/office/drawing/2014/main" xmlns="" id="{2487D542-CBD7-5B43-81F6-1ACEA7C2C18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5" name="Elipse 1954">
                <a:extLst>
                  <a:ext uri="{FF2B5EF4-FFF2-40B4-BE49-F238E27FC236}">
                    <a16:creationId xmlns:a16="http://schemas.microsoft.com/office/drawing/2014/main" xmlns="" id="{2185BC16-AD39-984F-BFAA-B74858D5C028}"/>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6" name="Elipse 1955">
                <a:extLst>
                  <a:ext uri="{FF2B5EF4-FFF2-40B4-BE49-F238E27FC236}">
                    <a16:creationId xmlns:a16="http://schemas.microsoft.com/office/drawing/2014/main" xmlns="" id="{32913C04-5850-3545-83B9-44C61A59210B}"/>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7" name="Elipse 1956">
                <a:extLst>
                  <a:ext uri="{FF2B5EF4-FFF2-40B4-BE49-F238E27FC236}">
                    <a16:creationId xmlns:a16="http://schemas.microsoft.com/office/drawing/2014/main" xmlns="" id="{6C7DD143-DAA2-2446-A123-AAE53BA7F78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8" name="Elipse 1957">
                <a:extLst>
                  <a:ext uri="{FF2B5EF4-FFF2-40B4-BE49-F238E27FC236}">
                    <a16:creationId xmlns:a16="http://schemas.microsoft.com/office/drawing/2014/main" xmlns="" id="{A277F8F0-9C85-204C-85DE-56C6DDFB0E5F}"/>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9" name="Elipse 1958">
                <a:extLst>
                  <a:ext uri="{FF2B5EF4-FFF2-40B4-BE49-F238E27FC236}">
                    <a16:creationId xmlns:a16="http://schemas.microsoft.com/office/drawing/2014/main" xmlns="" id="{AFA554E6-0C45-BD4D-9F31-3D3CFD5ACDA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0" name="Elipse 1959">
                <a:extLst>
                  <a:ext uri="{FF2B5EF4-FFF2-40B4-BE49-F238E27FC236}">
                    <a16:creationId xmlns:a16="http://schemas.microsoft.com/office/drawing/2014/main" xmlns="" id="{BEF8D3A7-D856-8B48-BC9A-38D4D7C7E26D}"/>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1" name="Elipse 1960">
                <a:extLst>
                  <a:ext uri="{FF2B5EF4-FFF2-40B4-BE49-F238E27FC236}">
                    <a16:creationId xmlns:a16="http://schemas.microsoft.com/office/drawing/2014/main" xmlns="" id="{E52B154F-17A7-3D41-A241-DF04C432FCA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2" name="Elipse 1961">
                <a:extLst>
                  <a:ext uri="{FF2B5EF4-FFF2-40B4-BE49-F238E27FC236}">
                    <a16:creationId xmlns:a16="http://schemas.microsoft.com/office/drawing/2014/main" xmlns="" id="{D27A03CD-C048-6B40-A22B-D202D6FAD9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3" name="Elipse 1962">
                <a:extLst>
                  <a:ext uri="{FF2B5EF4-FFF2-40B4-BE49-F238E27FC236}">
                    <a16:creationId xmlns:a16="http://schemas.microsoft.com/office/drawing/2014/main" xmlns="" id="{D9793036-D0C8-9C4D-BD9A-42CF717FDA9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4" name="Elipse 1963">
                <a:extLst>
                  <a:ext uri="{FF2B5EF4-FFF2-40B4-BE49-F238E27FC236}">
                    <a16:creationId xmlns:a16="http://schemas.microsoft.com/office/drawing/2014/main" xmlns="" id="{6C3478FA-4F38-E741-BAD6-752319F92E3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5" name="Elipse 1964">
                <a:extLst>
                  <a:ext uri="{FF2B5EF4-FFF2-40B4-BE49-F238E27FC236}">
                    <a16:creationId xmlns:a16="http://schemas.microsoft.com/office/drawing/2014/main" xmlns="" id="{76736808-0CFD-684F-BBF0-238E5B7A5229}"/>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6" name="Elipse 1965">
                <a:extLst>
                  <a:ext uri="{FF2B5EF4-FFF2-40B4-BE49-F238E27FC236}">
                    <a16:creationId xmlns:a16="http://schemas.microsoft.com/office/drawing/2014/main" xmlns="" id="{3556B4CC-8B48-054E-BFC8-30C4D86FD32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7" name="Elipse 1966">
                <a:extLst>
                  <a:ext uri="{FF2B5EF4-FFF2-40B4-BE49-F238E27FC236}">
                    <a16:creationId xmlns:a16="http://schemas.microsoft.com/office/drawing/2014/main" xmlns="" id="{7758C851-D56D-A447-BB0B-041FCE3B381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8" name="Elipse 1967">
                <a:extLst>
                  <a:ext uri="{FF2B5EF4-FFF2-40B4-BE49-F238E27FC236}">
                    <a16:creationId xmlns:a16="http://schemas.microsoft.com/office/drawing/2014/main" xmlns="" id="{77100E13-820C-B843-BD36-50FFC573E7F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9" name="Elipse 1968">
                <a:extLst>
                  <a:ext uri="{FF2B5EF4-FFF2-40B4-BE49-F238E27FC236}">
                    <a16:creationId xmlns:a16="http://schemas.microsoft.com/office/drawing/2014/main" xmlns="" id="{CB7EF52D-005B-5B4E-849C-E1E50F3A44C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0" name="Elipse 1969">
                <a:extLst>
                  <a:ext uri="{FF2B5EF4-FFF2-40B4-BE49-F238E27FC236}">
                    <a16:creationId xmlns:a16="http://schemas.microsoft.com/office/drawing/2014/main" xmlns="" id="{63164044-A5C3-B04F-99A8-24F5DE6967CB}"/>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1" name="Elipse 1970">
                <a:extLst>
                  <a:ext uri="{FF2B5EF4-FFF2-40B4-BE49-F238E27FC236}">
                    <a16:creationId xmlns:a16="http://schemas.microsoft.com/office/drawing/2014/main" xmlns="" id="{B000D45E-9E02-3E4C-8AEB-05C9DF34B2E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2" name="Elipse 1971">
                <a:extLst>
                  <a:ext uri="{FF2B5EF4-FFF2-40B4-BE49-F238E27FC236}">
                    <a16:creationId xmlns:a16="http://schemas.microsoft.com/office/drawing/2014/main" xmlns="" id="{32549473-7E48-424F-A2C7-D3116BB8A8B0}"/>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3" name="Elipse 1972">
                <a:extLst>
                  <a:ext uri="{FF2B5EF4-FFF2-40B4-BE49-F238E27FC236}">
                    <a16:creationId xmlns:a16="http://schemas.microsoft.com/office/drawing/2014/main" xmlns="" id="{B01E8E85-73D4-5445-A029-CB83EAA110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4" name="Elipse 1973">
                <a:extLst>
                  <a:ext uri="{FF2B5EF4-FFF2-40B4-BE49-F238E27FC236}">
                    <a16:creationId xmlns:a16="http://schemas.microsoft.com/office/drawing/2014/main" xmlns="" id="{45D6E9F2-901F-0149-8BB8-458B82B79B4C}"/>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5" name="Elipse 1974">
                <a:extLst>
                  <a:ext uri="{FF2B5EF4-FFF2-40B4-BE49-F238E27FC236}">
                    <a16:creationId xmlns:a16="http://schemas.microsoft.com/office/drawing/2014/main" xmlns="" id="{626B667E-256E-0344-A796-AE7268FB8C8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6" name="Elipse 1975">
                <a:extLst>
                  <a:ext uri="{FF2B5EF4-FFF2-40B4-BE49-F238E27FC236}">
                    <a16:creationId xmlns:a16="http://schemas.microsoft.com/office/drawing/2014/main" xmlns="" id="{42698A01-8507-034D-814C-5AC2EEFFA57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7" name="Elipse 1976">
                <a:extLst>
                  <a:ext uri="{FF2B5EF4-FFF2-40B4-BE49-F238E27FC236}">
                    <a16:creationId xmlns:a16="http://schemas.microsoft.com/office/drawing/2014/main" xmlns="" id="{12E7C79D-25FD-C543-8D96-2038A6046F2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8" name="Elipse 1977">
                <a:extLst>
                  <a:ext uri="{FF2B5EF4-FFF2-40B4-BE49-F238E27FC236}">
                    <a16:creationId xmlns:a16="http://schemas.microsoft.com/office/drawing/2014/main" xmlns="" id="{A7652E23-3BDB-284F-8F18-658C2CF7EC5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9" name="Elipse 1978">
                <a:extLst>
                  <a:ext uri="{FF2B5EF4-FFF2-40B4-BE49-F238E27FC236}">
                    <a16:creationId xmlns:a16="http://schemas.microsoft.com/office/drawing/2014/main" xmlns="" id="{E69F1FDA-74D3-5B4C-AACB-EA97A9AC765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0" name="Elipse 1979">
                <a:extLst>
                  <a:ext uri="{FF2B5EF4-FFF2-40B4-BE49-F238E27FC236}">
                    <a16:creationId xmlns:a16="http://schemas.microsoft.com/office/drawing/2014/main" xmlns="" id="{53CFC07D-48DE-7742-876B-C0CBB3EDEDE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1" name="Elipse 1980">
                <a:extLst>
                  <a:ext uri="{FF2B5EF4-FFF2-40B4-BE49-F238E27FC236}">
                    <a16:creationId xmlns:a16="http://schemas.microsoft.com/office/drawing/2014/main" xmlns="" id="{2163E7E2-34CD-BA42-9D15-D47854E2A16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4" name="Grupo 1553">
              <a:extLst>
                <a:ext uri="{FF2B5EF4-FFF2-40B4-BE49-F238E27FC236}">
                  <a16:creationId xmlns:a16="http://schemas.microsoft.com/office/drawing/2014/main" xmlns="" id="{818284BB-8FE9-F14B-91E7-B9B76E0392BB}"/>
                </a:ext>
              </a:extLst>
            </p:cNvPr>
            <p:cNvGrpSpPr/>
            <p:nvPr/>
          </p:nvGrpSpPr>
          <p:grpSpPr>
            <a:xfrm>
              <a:off x="5660664" y="32843"/>
              <a:ext cx="28800" cy="5462318"/>
              <a:chOff x="110763" y="32843"/>
              <a:chExt cx="28800" cy="5462318"/>
            </a:xfrm>
            <a:grpFill/>
          </p:grpSpPr>
          <p:sp>
            <p:nvSpPr>
              <p:cNvPr id="1906" name="Elipse 1905">
                <a:extLst>
                  <a:ext uri="{FF2B5EF4-FFF2-40B4-BE49-F238E27FC236}">
                    <a16:creationId xmlns:a16="http://schemas.microsoft.com/office/drawing/2014/main" xmlns="" id="{2D65B226-4D20-D44A-A805-E5457DBE029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7" name="Elipse 1906">
                <a:extLst>
                  <a:ext uri="{FF2B5EF4-FFF2-40B4-BE49-F238E27FC236}">
                    <a16:creationId xmlns:a16="http://schemas.microsoft.com/office/drawing/2014/main" xmlns="" id="{2D32E29D-837D-374F-89F7-B4E9B9F9E65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8" name="Elipse 1907">
                <a:extLst>
                  <a:ext uri="{FF2B5EF4-FFF2-40B4-BE49-F238E27FC236}">
                    <a16:creationId xmlns:a16="http://schemas.microsoft.com/office/drawing/2014/main" xmlns="" id="{71524C9A-782A-AA4C-A4A4-E7C81326E52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9" name="Elipse 1908">
                <a:extLst>
                  <a:ext uri="{FF2B5EF4-FFF2-40B4-BE49-F238E27FC236}">
                    <a16:creationId xmlns:a16="http://schemas.microsoft.com/office/drawing/2014/main" xmlns="" id="{EE54F02B-AA06-894A-A323-B6477EC5E138}"/>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0" name="Elipse 1909">
                <a:extLst>
                  <a:ext uri="{FF2B5EF4-FFF2-40B4-BE49-F238E27FC236}">
                    <a16:creationId xmlns:a16="http://schemas.microsoft.com/office/drawing/2014/main" xmlns="" id="{D436738E-6DC5-DB4A-9EAC-EF3F9B8F7E4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1" name="Elipse 1910">
                <a:extLst>
                  <a:ext uri="{FF2B5EF4-FFF2-40B4-BE49-F238E27FC236}">
                    <a16:creationId xmlns:a16="http://schemas.microsoft.com/office/drawing/2014/main" xmlns="" id="{E09901F9-83C9-2049-97B5-CB5D4659F86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2" name="Elipse 1911">
                <a:extLst>
                  <a:ext uri="{FF2B5EF4-FFF2-40B4-BE49-F238E27FC236}">
                    <a16:creationId xmlns:a16="http://schemas.microsoft.com/office/drawing/2014/main" xmlns="" id="{CE60F3FE-C749-0E4D-8A0E-102B8F0169E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3" name="Elipse 1912">
                <a:extLst>
                  <a:ext uri="{FF2B5EF4-FFF2-40B4-BE49-F238E27FC236}">
                    <a16:creationId xmlns:a16="http://schemas.microsoft.com/office/drawing/2014/main" xmlns="" id="{2D0EA475-1EF6-9646-9553-D1266DB784A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4" name="Elipse 1913">
                <a:extLst>
                  <a:ext uri="{FF2B5EF4-FFF2-40B4-BE49-F238E27FC236}">
                    <a16:creationId xmlns:a16="http://schemas.microsoft.com/office/drawing/2014/main" xmlns="" id="{47AB1ACB-BB28-3846-B7E8-641476F75BA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5" name="Elipse 1914">
                <a:extLst>
                  <a:ext uri="{FF2B5EF4-FFF2-40B4-BE49-F238E27FC236}">
                    <a16:creationId xmlns:a16="http://schemas.microsoft.com/office/drawing/2014/main" xmlns="" id="{AE70D08F-AE02-9D41-9D5A-A39CEA008D1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6" name="Elipse 1915">
                <a:extLst>
                  <a:ext uri="{FF2B5EF4-FFF2-40B4-BE49-F238E27FC236}">
                    <a16:creationId xmlns:a16="http://schemas.microsoft.com/office/drawing/2014/main" xmlns="" id="{7DD6CCB4-F9B5-8840-9AD5-7B0D05AFDB7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7" name="Elipse 1916">
                <a:extLst>
                  <a:ext uri="{FF2B5EF4-FFF2-40B4-BE49-F238E27FC236}">
                    <a16:creationId xmlns:a16="http://schemas.microsoft.com/office/drawing/2014/main" xmlns="" id="{EEDD5B87-A8D3-9249-A793-C3941334033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8" name="Elipse 1917">
                <a:extLst>
                  <a:ext uri="{FF2B5EF4-FFF2-40B4-BE49-F238E27FC236}">
                    <a16:creationId xmlns:a16="http://schemas.microsoft.com/office/drawing/2014/main" xmlns="" id="{FF444ADE-A68F-024F-AEA4-79746FD0D7B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9" name="Elipse 1918">
                <a:extLst>
                  <a:ext uri="{FF2B5EF4-FFF2-40B4-BE49-F238E27FC236}">
                    <a16:creationId xmlns:a16="http://schemas.microsoft.com/office/drawing/2014/main" xmlns="" id="{BC9A4BD2-76C9-FF40-BB62-2A73E0CBEAA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0" name="Elipse 1919">
                <a:extLst>
                  <a:ext uri="{FF2B5EF4-FFF2-40B4-BE49-F238E27FC236}">
                    <a16:creationId xmlns:a16="http://schemas.microsoft.com/office/drawing/2014/main" xmlns="" id="{FBD0AE3A-7AA9-2B41-8B23-E6A8BEC73A0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1" name="Elipse 1920">
                <a:extLst>
                  <a:ext uri="{FF2B5EF4-FFF2-40B4-BE49-F238E27FC236}">
                    <a16:creationId xmlns:a16="http://schemas.microsoft.com/office/drawing/2014/main" xmlns="" id="{44A28DE9-C382-8E44-B697-DCDB6F1A93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2" name="Elipse 1921">
                <a:extLst>
                  <a:ext uri="{FF2B5EF4-FFF2-40B4-BE49-F238E27FC236}">
                    <a16:creationId xmlns:a16="http://schemas.microsoft.com/office/drawing/2014/main" xmlns="" id="{B12BB8E4-A813-F843-912A-A1DEB1898EA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3" name="Elipse 1922">
                <a:extLst>
                  <a:ext uri="{FF2B5EF4-FFF2-40B4-BE49-F238E27FC236}">
                    <a16:creationId xmlns:a16="http://schemas.microsoft.com/office/drawing/2014/main" xmlns="" id="{CB1DD3B8-FCB9-5D4A-A44D-B79F9F17195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4" name="Elipse 1923">
                <a:extLst>
                  <a:ext uri="{FF2B5EF4-FFF2-40B4-BE49-F238E27FC236}">
                    <a16:creationId xmlns:a16="http://schemas.microsoft.com/office/drawing/2014/main" xmlns="" id="{D72BF485-0AC6-AF4B-8FDC-F2499DB96C3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5" name="Elipse 1924">
                <a:extLst>
                  <a:ext uri="{FF2B5EF4-FFF2-40B4-BE49-F238E27FC236}">
                    <a16:creationId xmlns:a16="http://schemas.microsoft.com/office/drawing/2014/main" xmlns="" id="{FD1C187E-34AE-D84E-8CF6-3D419F2D637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6" name="Elipse 1925">
                <a:extLst>
                  <a:ext uri="{FF2B5EF4-FFF2-40B4-BE49-F238E27FC236}">
                    <a16:creationId xmlns:a16="http://schemas.microsoft.com/office/drawing/2014/main" xmlns="" id="{3F95C53B-97F2-184C-B984-D0487D985F6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7" name="Elipse 1926">
                <a:extLst>
                  <a:ext uri="{FF2B5EF4-FFF2-40B4-BE49-F238E27FC236}">
                    <a16:creationId xmlns:a16="http://schemas.microsoft.com/office/drawing/2014/main" xmlns="" id="{6107033D-98A2-3B42-A9BD-6DA7A3F73BD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8" name="Elipse 1927">
                <a:extLst>
                  <a:ext uri="{FF2B5EF4-FFF2-40B4-BE49-F238E27FC236}">
                    <a16:creationId xmlns:a16="http://schemas.microsoft.com/office/drawing/2014/main" xmlns="" id="{B1F54FBA-877F-6947-A3EE-8232834D47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9" name="Elipse 1928">
                <a:extLst>
                  <a:ext uri="{FF2B5EF4-FFF2-40B4-BE49-F238E27FC236}">
                    <a16:creationId xmlns:a16="http://schemas.microsoft.com/office/drawing/2014/main" xmlns="" id="{6CAE240C-F3C6-7D48-8EC1-0ADCAA0569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0" name="Elipse 1929">
                <a:extLst>
                  <a:ext uri="{FF2B5EF4-FFF2-40B4-BE49-F238E27FC236}">
                    <a16:creationId xmlns:a16="http://schemas.microsoft.com/office/drawing/2014/main" xmlns="" id="{3961118E-DC4B-B948-A854-203B4CC6002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1" name="Elipse 1930">
                <a:extLst>
                  <a:ext uri="{FF2B5EF4-FFF2-40B4-BE49-F238E27FC236}">
                    <a16:creationId xmlns:a16="http://schemas.microsoft.com/office/drawing/2014/main" xmlns="" id="{5C66E3CE-EA56-A641-B077-D2C4C56ED18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2" name="Elipse 1931">
                <a:extLst>
                  <a:ext uri="{FF2B5EF4-FFF2-40B4-BE49-F238E27FC236}">
                    <a16:creationId xmlns:a16="http://schemas.microsoft.com/office/drawing/2014/main" xmlns="" id="{44334E32-6D77-A346-ABAA-9E56D2422FB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3" name="Elipse 1932">
                <a:extLst>
                  <a:ext uri="{FF2B5EF4-FFF2-40B4-BE49-F238E27FC236}">
                    <a16:creationId xmlns:a16="http://schemas.microsoft.com/office/drawing/2014/main" xmlns="" id="{D95290B1-6B11-1146-9317-2E5321D51D4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4" name="Elipse 1933">
                <a:extLst>
                  <a:ext uri="{FF2B5EF4-FFF2-40B4-BE49-F238E27FC236}">
                    <a16:creationId xmlns:a16="http://schemas.microsoft.com/office/drawing/2014/main" xmlns="" id="{AB2E7C26-5B5A-7342-A24B-BCE11351D834}"/>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5" name="Elipse 1934">
                <a:extLst>
                  <a:ext uri="{FF2B5EF4-FFF2-40B4-BE49-F238E27FC236}">
                    <a16:creationId xmlns:a16="http://schemas.microsoft.com/office/drawing/2014/main" xmlns="" id="{1F75C733-573D-4B49-B44D-55D5F0D4CD3A}"/>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6" name="Elipse 1935">
                <a:extLst>
                  <a:ext uri="{FF2B5EF4-FFF2-40B4-BE49-F238E27FC236}">
                    <a16:creationId xmlns:a16="http://schemas.microsoft.com/office/drawing/2014/main" xmlns="" id="{5CF93D94-12E6-F44B-96A3-26F182B21F2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7" name="Elipse 1936">
                <a:extLst>
                  <a:ext uri="{FF2B5EF4-FFF2-40B4-BE49-F238E27FC236}">
                    <a16:creationId xmlns:a16="http://schemas.microsoft.com/office/drawing/2014/main" xmlns="" id="{770412F0-3592-064E-91C9-099B34766725}"/>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8" name="Elipse 1937">
                <a:extLst>
                  <a:ext uri="{FF2B5EF4-FFF2-40B4-BE49-F238E27FC236}">
                    <a16:creationId xmlns:a16="http://schemas.microsoft.com/office/drawing/2014/main" xmlns="" id="{FD4EA990-44F7-4040-9CFA-FBD749961E1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9" name="Elipse 1938">
                <a:extLst>
                  <a:ext uri="{FF2B5EF4-FFF2-40B4-BE49-F238E27FC236}">
                    <a16:creationId xmlns:a16="http://schemas.microsoft.com/office/drawing/2014/main" xmlns="" id="{DFCD752A-0036-0643-84BD-6A254B71FBA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0" name="Elipse 1939">
                <a:extLst>
                  <a:ext uri="{FF2B5EF4-FFF2-40B4-BE49-F238E27FC236}">
                    <a16:creationId xmlns:a16="http://schemas.microsoft.com/office/drawing/2014/main" xmlns="" id="{30A8EBE5-C7E6-1A4C-BC02-31D3E2D5B8E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1" name="Elipse 1940">
                <a:extLst>
                  <a:ext uri="{FF2B5EF4-FFF2-40B4-BE49-F238E27FC236}">
                    <a16:creationId xmlns:a16="http://schemas.microsoft.com/office/drawing/2014/main" xmlns="" id="{4DE7D19B-56AF-A442-8E61-ACA3C4CA9D4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2" name="Elipse 1941">
                <a:extLst>
                  <a:ext uri="{FF2B5EF4-FFF2-40B4-BE49-F238E27FC236}">
                    <a16:creationId xmlns:a16="http://schemas.microsoft.com/office/drawing/2014/main" xmlns="" id="{61C340E2-2EB9-BD42-847E-01FFCBEFC65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3" name="Elipse 1942">
                <a:extLst>
                  <a:ext uri="{FF2B5EF4-FFF2-40B4-BE49-F238E27FC236}">
                    <a16:creationId xmlns:a16="http://schemas.microsoft.com/office/drawing/2014/main" xmlns="" id="{9A682CF0-5261-6C46-BD6F-8DD74B8E8F9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5" name="Grupo 1554">
              <a:extLst>
                <a:ext uri="{FF2B5EF4-FFF2-40B4-BE49-F238E27FC236}">
                  <a16:creationId xmlns:a16="http://schemas.microsoft.com/office/drawing/2014/main" xmlns="" id="{A8E8BB1C-F701-6D4F-80CF-B45FFA73A7D4}"/>
                </a:ext>
              </a:extLst>
            </p:cNvPr>
            <p:cNvGrpSpPr/>
            <p:nvPr/>
          </p:nvGrpSpPr>
          <p:grpSpPr>
            <a:xfrm>
              <a:off x="5808831" y="32843"/>
              <a:ext cx="28800" cy="5462318"/>
              <a:chOff x="110763" y="32843"/>
              <a:chExt cx="28800" cy="5462318"/>
            </a:xfrm>
            <a:grpFill/>
          </p:grpSpPr>
          <p:sp>
            <p:nvSpPr>
              <p:cNvPr id="1868" name="Elipse 1867">
                <a:extLst>
                  <a:ext uri="{FF2B5EF4-FFF2-40B4-BE49-F238E27FC236}">
                    <a16:creationId xmlns:a16="http://schemas.microsoft.com/office/drawing/2014/main" xmlns="" id="{401AF36F-DA43-C94E-938C-7421FABF456A}"/>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9" name="Elipse 1868">
                <a:extLst>
                  <a:ext uri="{FF2B5EF4-FFF2-40B4-BE49-F238E27FC236}">
                    <a16:creationId xmlns:a16="http://schemas.microsoft.com/office/drawing/2014/main" xmlns="" id="{3C600DFC-01E3-A241-AB89-DB9EB930830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0" name="Elipse 1869">
                <a:extLst>
                  <a:ext uri="{FF2B5EF4-FFF2-40B4-BE49-F238E27FC236}">
                    <a16:creationId xmlns:a16="http://schemas.microsoft.com/office/drawing/2014/main" xmlns="" id="{52EA0B4F-C630-1844-A1C5-EF2906FE03F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1" name="Elipse 1870">
                <a:extLst>
                  <a:ext uri="{FF2B5EF4-FFF2-40B4-BE49-F238E27FC236}">
                    <a16:creationId xmlns:a16="http://schemas.microsoft.com/office/drawing/2014/main" xmlns="" id="{3F0C46C1-1AFB-6F43-8F08-01A8E45750B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2" name="Elipse 1871">
                <a:extLst>
                  <a:ext uri="{FF2B5EF4-FFF2-40B4-BE49-F238E27FC236}">
                    <a16:creationId xmlns:a16="http://schemas.microsoft.com/office/drawing/2014/main" xmlns="" id="{CA1DD4CE-905F-454C-A790-2633522A86D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3" name="Elipse 1872">
                <a:extLst>
                  <a:ext uri="{FF2B5EF4-FFF2-40B4-BE49-F238E27FC236}">
                    <a16:creationId xmlns:a16="http://schemas.microsoft.com/office/drawing/2014/main" xmlns="" id="{135A0C95-BBC0-654E-B59C-9B751F439B00}"/>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4" name="Elipse 1873">
                <a:extLst>
                  <a:ext uri="{FF2B5EF4-FFF2-40B4-BE49-F238E27FC236}">
                    <a16:creationId xmlns:a16="http://schemas.microsoft.com/office/drawing/2014/main" xmlns="" id="{C1151016-DB33-1641-840F-B7511317C68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5" name="Elipse 1874">
                <a:extLst>
                  <a:ext uri="{FF2B5EF4-FFF2-40B4-BE49-F238E27FC236}">
                    <a16:creationId xmlns:a16="http://schemas.microsoft.com/office/drawing/2014/main" xmlns="" id="{379E4A35-EBCE-B849-8BDE-1581C58AE57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6" name="Elipse 1875">
                <a:extLst>
                  <a:ext uri="{FF2B5EF4-FFF2-40B4-BE49-F238E27FC236}">
                    <a16:creationId xmlns:a16="http://schemas.microsoft.com/office/drawing/2014/main" xmlns="" id="{BFBBA0AA-86DF-A44A-8CFD-1D70DDF8170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7" name="Elipse 1876">
                <a:extLst>
                  <a:ext uri="{FF2B5EF4-FFF2-40B4-BE49-F238E27FC236}">
                    <a16:creationId xmlns:a16="http://schemas.microsoft.com/office/drawing/2014/main" xmlns="" id="{5C66A680-44B6-AD44-A445-95C71C462B0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8" name="Elipse 1877">
                <a:extLst>
                  <a:ext uri="{FF2B5EF4-FFF2-40B4-BE49-F238E27FC236}">
                    <a16:creationId xmlns:a16="http://schemas.microsoft.com/office/drawing/2014/main" xmlns="" id="{81CBB5F5-2DA8-F74F-A435-D8816BBD900A}"/>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9" name="Elipse 1878">
                <a:extLst>
                  <a:ext uri="{FF2B5EF4-FFF2-40B4-BE49-F238E27FC236}">
                    <a16:creationId xmlns:a16="http://schemas.microsoft.com/office/drawing/2014/main" xmlns="" id="{361DC547-864B-D241-AC4A-916DC40AD9B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0" name="Elipse 1879">
                <a:extLst>
                  <a:ext uri="{FF2B5EF4-FFF2-40B4-BE49-F238E27FC236}">
                    <a16:creationId xmlns:a16="http://schemas.microsoft.com/office/drawing/2014/main" xmlns="" id="{E0D16F21-9621-C24F-B660-12BE6F6D0DE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1" name="Elipse 1880">
                <a:extLst>
                  <a:ext uri="{FF2B5EF4-FFF2-40B4-BE49-F238E27FC236}">
                    <a16:creationId xmlns:a16="http://schemas.microsoft.com/office/drawing/2014/main" xmlns="" id="{DE27E70E-27BF-6C44-88EB-C165DE7726E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2" name="Elipse 1881">
                <a:extLst>
                  <a:ext uri="{FF2B5EF4-FFF2-40B4-BE49-F238E27FC236}">
                    <a16:creationId xmlns:a16="http://schemas.microsoft.com/office/drawing/2014/main" xmlns="" id="{ABD1D936-7E92-DE4B-BBE2-ECF4D15F8C2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3" name="Elipse 1882">
                <a:extLst>
                  <a:ext uri="{FF2B5EF4-FFF2-40B4-BE49-F238E27FC236}">
                    <a16:creationId xmlns:a16="http://schemas.microsoft.com/office/drawing/2014/main" xmlns="" id="{02E605BC-35BE-FA41-9392-761F1EF2B77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4" name="Elipse 1883">
                <a:extLst>
                  <a:ext uri="{FF2B5EF4-FFF2-40B4-BE49-F238E27FC236}">
                    <a16:creationId xmlns:a16="http://schemas.microsoft.com/office/drawing/2014/main" xmlns="" id="{02738007-5E16-9940-BDDA-732BE5C2E03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5" name="Elipse 1884">
                <a:extLst>
                  <a:ext uri="{FF2B5EF4-FFF2-40B4-BE49-F238E27FC236}">
                    <a16:creationId xmlns:a16="http://schemas.microsoft.com/office/drawing/2014/main" xmlns="" id="{01404DA5-15D3-724D-AD25-0C71577DE94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6" name="Elipse 1885">
                <a:extLst>
                  <a:ext uri="{FF2B5EF4-FFF2-40B4-BE49-F238E27FC236}">
                    <a16:creationId xmlns:a16="http://schemas.microsoft.com/office/drawing/2014/main" xmlns="" id="{48AC932A-C1DB-5B45-9FE5-074E8622944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7" name="Elipse 1886">
                <a:extLst>
                  <a:ext uri="{FF2B5EF4-FFF2-40B4-BE49-F238E27FC236}">
                    <a16:creationId xmlns:a16="http://schemas.microsoft.com/office/drawing/2014/main" xmlns="" id="{3A994C25-C81C-ED41-9F47-C1E47AB8BE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8" name="Elipse 1887">
                <a:extLst>
                  <a:ext uri="{FF2B5EF4-FFF2-40B4-BE49-F238E27FC236}">
                    <a16:creationId xmlns:a16="http://schemas.microsoft.com/office/drawing/2014/main" xmlns="" id="{16D8C57C-B1D3-994E-A7E1-C367D21C0F2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9" name="Elipse 1888">
                <a:extLst>
                  <a:ext uri="{FF2B5EF4-FFF2-40B4-BE49-F238E27FC236}">
                    <a16:creationId xmlns:a16="http://schemas.microsoft.com/office/drawing/2014/main" xmlns="" id="{0CB95BC8-1A22-6649-A704-EAFC086DA20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0" name="Elipse 1889">
                <a:extLst>
                  <a:ext uri="{FF2B5EF4-FFF2-40B4-BE49-F238E27FC236}">
                    <a16:creationId xmlns:a16="http://schemas.microsoft.com/office/drawing/2014/main" xmlns="" id="{F4479309-E77A-DD4B-BF90-650F72EC9DD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1" name="Elipse 1890">
                <a:extLst>
                  <a:ext uri="{FF2B5EF4-FFF2-40B4-BE49-F238E27FC236}">
                    <a16:creationId xmlns:a16="http://schemas.microsoft.com/office/drawing/2014/main" xmlns="" id="{E5B8A920-058B-3F4A-9636-942FEEFA105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2" name="Elipse 1891">
                <a:extLst>
                  <a:ext uri="{FF2B5EF4-FFF2-40B4-BE49-F238E27FC236}">
                    <a16:creationId xmlns:a16="http://schemas.microsoft.com/office/drawing/2014/main" xmlns="" id="{AE01A56C-A03B-CA4B-8CE5-BE24326E5D9B}"/>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3" name="Elipse 1892">
                <a:extLst>
                  <a:ext uri="{FF2B5EF4-FFF2-40B4-BE49-F238E27FC236}">
                    <a16:creationId xmlns:a16="http://schemas.microsoft.com/office/drawing/2014/main" xmlns="" id="{9863C2B5-2D33-AF40-9683-9DB8230FEF8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4" name="Elipse 1893">
                <a:extLst>
                  <a:ext uri="{FF2B5EF4-FFF2-40B4-BE49-F238E27FC236}">
                    <a16:creationId xmlns:a16="http://schemas.microsoft.com/office/drawing/2014/main" xmlns="" id="{D88CC1D6-60BB-1A45-AC63-E2E5E869F02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5" name="Elipse 1894">
                <a:extLst>
                  <a:ext uri="{FF2B5EF4-FFF2-40B4-BE49-F238E27FC236}">
                    <a16:creationId xmlns:a16="http://schemas.microsoft.com/office/drawing/2014/main" xmlns="" id="{7691877D-6563-164F-AE3E-3EFC2391B85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6" name="Elipse 1895">
                <a:extLst>
                  <a:ext uri="{FF2B5EF4-FFF2-40B4-BE49-F238E27FC236}">
                    <a16:creationId xmlns:a16="http://schemas.microsoft.com/office/drawing/2014/main" xmlns="" id="{0571D8C4-4CBB-2949-9DA0-1DDD7201C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7" name="Elipse 1896">
                <a:extLst>
                  <a:ext uri="{FF2B5EF4-FFF2-40B4-BE49-F238E27FC236}">
                    <a16:creationId xmlns:a16="http://schemas.microsoft.com/office/drawing/2014/main" xmlns="" id="{B3B7F1D4-0B95-3846-9E16-EE065C5C3A2E}"/>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8" name="Elipse 1897">
                <a:extLst>
                  <a:ext uri="{FF2B5EF4-FFF2-40B4-BE49-F238E27FC236}">
                    <a16:creationId xmlns:a16="http://schemas.microsoft.com/office/drawing/2014/main" xmlns="" id="{CD17110C-A5BC-D64B-94D2-07C5AAFDC56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9" name="Elipse 1898">
                <a:extLst>
                  <a:ext uri="{FF2B5EF4-FFF2-40B4-BE49-F238E27FC236}">
                    <a16:creationId xmlns:a16="http://schemas.microsoft.com/office/drawing/2014/main" xmlns="" id="{E0B7B4ED-69F5-5445-8986-D433A103CF1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0" name="Elipse 1899">
                <a:extLst>
                  <a:ext uri="{FF2B5EF4-FFF2-40B4-BE49-F238E27FC236}">
                    <a16:creationId xmlns:a16="http://schemas.microsoft.com/office/drawing/2014/main" xmlns="" id="{48278B3E-F6ED-384B-8434-019B6E6C5E0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1" name="Elipse 1900">
                <a:extLst>
                  <a:ext uri="{FF2B5EF4-FFF2-40B4-BE49-F238E27FC236}">
                    <a16:creationId xmlns:a16="http://schemas.microsoft.com/office/drawing/2014/main" xmlns="" id="{099BB661-9853-9E49-B5B0-FA98797BC31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2" name="Elipse 1901">
                <a:extLst>
                  <a:ext uri="{FF2B5EF4-FFF2-40B4-BE49-F238E27FC236}">
                    <a16:creationId xmlns:a16="http://schemas.microsoft.com/office/drawing/2014/main" xmlns="" id="{152CD592-B8B4-094D-A5C6-6E6365D1793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3" name="Elipse 1902">
                <a:extLst>
                  <a:ext uri="{FF2B5EF4-FFF2-40B4-BE49-F238E27FC236}">
                    <a16:creationId xmlns:a16="http://schemas.microsoft.com/office/drawing/2014/main" xmlns="" id="{E5D5AF9C-0756-D84D-94A4-AE6757ADFA6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4" name="Elipse 1903">
                <a:extLst>
                  <a:ext uri="{FF2B5EF4-FFF2-40B4-BE49-F238E27FC236}">
                    <a16:creationId xmlns:a16="http://schemas.microsoft.com/office/drawing/2014/main" xmlns="" id="{D4C6B1E1-A966-384F-A95A-A532B2CE653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5" name="Elipse 1904">
                <a:extLst>
                  <a:ext uri="{FF2B5EF4-FFF2-40B4-BE49-F238E27FC236}">
                    <a16:creationId xmlns:a16="http://schemas.microsoft.com/office/drawing/2014/main" xmlns="" id="{8D69C517-24D7-DA4F-8724-7909FB2D7A1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6" name="Grupo 1555">
              <a:extLst>
                <a:ext uri="{FF2B5EF4-FFF2-40B4-BE49-F238E27FC236}">
                  <a16:creationId xmlns:a16="http://schemas.microsoft.com/office/drawing/2014/main" xmlns="" id="{C04D11B6-3C16-804A-B90D-C7F1B81C6210}"/>
                </a:ext>
              </a:extLst>
            </p:cNvPr>
            <p:cNvGrpSpPr/>
            <p:nvPr/>
          </p:nvGrpSpPr>
          <p:grpSpPr>
            <a:xfrm>
              <a:off x="5956998" y="32843"/>
              <a:ext cx="28800" cy="5462318"/>
              <a:chOff x="110763" y="32843"/>
              <a:chExt cx="28800" cy="5462318"/>
            </a:xfrm>
            <a:grpFill/>
          </p:grpSpPr>
          <p:sp>
            <p:nvSpPr>
              <p:cNvPr id="1830" name="Elipse 1829">
                <a:extLst>
                  <a:ext uri="{FF2B5EF4-FFF2-40B4-BE49-F238E27FC236}">
                    <a16:creationId xmlns:a16="http://schemas.microsoft.com/office/drawing/2014/main" xmlns="" id="{3F0C228B-E60F-C84D-8DBA-F92793D810C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1" name="Elipse 1830">
                <a:extLst>
                  <a:ext uri="{FF2B5EF4-FFF2-40B4-BE49-F238E27FC236}">
                    <a16:creationId xmlns:a16="http://schemas.microsoft.com/office/drawing/2014/main" xmlns="" id="{077A77C2-C763-624A-BE90-44ED8656235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2" name="Elipse 1831">
                <a:extLst>
                  <a:ext uri="{FF2B5EF4-FFF2-40B4-BE49-F238E27FC236}">
                    <a16:creationId xmlns:a16="http://schemas.microsoft.com/office/drawing/2014/main" xmlns="" id="{9363B94D-D8D5-6041-B18B-F267F96BBC7C}"/>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3" name="Elipse 1832">
                <a:extLst>
                  <a:ext uri="{FF2B5EF4-FFF2-40B4-BE49-F238E27FC236}">
                    <a16:creationId xmlns:a16="http://schemas.microsoft.com/office/drawing/2014/main" xmlns="" id="{8768C419-1EDF-CE47-951D-308246BC8CE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4" name="Elipse 1833">
                <a:extLst>
                  <a:ext uri="{FF2B5EF4-FFF2-40B4-BE49-F238E27FC236}">
                    <a16:creationId xmlns:a16="http://schemas.microsoft.com/office/drawing/2014/main" xmlns="" id="{4C10A588-4E5C-EF48-ADEF-8C170EDBEEB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5" name="Elipse 1834">
                <a:extLst>
                  <a:ext uri="{FF2B5EF4-FFF2-40B4-BE49-F238E27FC236}">
                    <a16:creationId xmlns:a16="http://schemas.microsoft.com/office/drawing/2014/main" xmlns="" id="{70189470-7C27-AF41-9933-63DFA0BB83F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6" name="Elipse 1835">
                <a:extLst>
                  <a:ext uri="{FF2B5EF4-FFF2-40B4-BE49-F238E27FC236}">
                    <a16:creationId xmlns:a16="http://schemas.microsoft.com/office/drawing/2014/main" xmlns="" id="{EAC64EAD-AEF4-D44F-911B-F4E18239D8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7" name="Elipse 1836">
                <a:extLst>
                  <a:ext uri="{FF2B5EF4-FFF2-40B4-BE49-F238E27FC236}">
                    <a16:creationId xmlns:a16="http://schemas.microsoft.com/office/drawing/2014/main" xmlns="" id="{1F00BB94-C05C-C447-A8FF-84B11370347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8" name="Elipse 1837">
                <a:extLst>
                  <a:ext uri="{FF2B5EF4-FFF2-40B4-BE49-F238E27FC236}">
                    <a16:creationId xmlns:a16="http://schemas.microsoft.com/office/drawing/2014/main" xmlns="" id="{8A8960FB-E9ED-BD46-8477-124FD83035A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9" name="Elipse 1838">
                <a:extLst>
                  <a:ext uri="{FF2B5EF4-FFF2-40B4-BE49-F238E27FC236}">
                    <a16:creationId xmlns:a16="http://schemas.microsoft.com/office/drawing/2014/main" xmlns="" id="{5610D28C-9935-2142-A7C6-4154619022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0" name="Elipse 1839">
                <a:extLst>
                  <a:ext uri="{FF2B5EF4-FFF2-40B4-BE49-F238E27FC236}">
                    <a16:creationId xmlns:a16="http://schemas.microsoft.com/office/drawing/2014/main" xmlns="" id="{5137F45B-406C-9F40-8778-15DAD45501F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1" name="Elipse 1840">
                <a:extLst>
                  <a:ext uri="{FF2B5EF4-FFF2-40B4-BE49-F238E27FC236}">
                    <a16:creationId xmlns:a16="http://schemas.microsoft.com/office/drawing/2014/main" xmlns="" id="{9CDD12FB-3B53-D041-AD5F-055681E95A6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2" name="Elipse 1841">
                <a:extLst>
                  <a:ext uri="{FF2B5EF4-FFF2-40B4-BE49-F238E27FC236}">
                    <a16:creationId xmlns:a16="http://schemas.microsoft.com/office/drawing/2014/main" xmlns="" id="{DF0C7133-1C7E-7C46-A3E6-52B66B63B1C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3" name="Elipse 1842">
                <a:extLst>
                  <a:ext uri="{FF2B5EF4-FFF2-40B4-BE49-F238E27FC236}">
                    <a16:creationId xmlns:a16="http://schemas.microsoft.com/office/drawing/2014/main" xmlns="" id="{171F9851-A86B-E949-921E-ECEDEAAC7B1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4" name="Elipse 1843">
                <a:extLst>
                  <a:ext uri="{FF2B5EF4-FFF2-40B4-BE49-F238E27FC236}">
                    <a16:creationId xmlns:a16="http://schemas.microsoft.com/office/drawing/2014/main" xmlns="" id="{268C829B-C358-3340-B792-78164792F26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5" name="Elipse 1844">
                <a:extLst>
                  <a:ext uri="{FF2B5EF4-FFF2-40B4-BE49-F238E27FC236}">
                    <a16:creationId xmlns:a16="http://schemas.microsoft.com/office/drawing/2014/main" xmlns="" id="{6E0283E6-EB38-334D-86D2-FEBFEDA5AF54}"/>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6" name="Elipse 1845">
                <a:extLst>
                  <a:ext uri="{FF2B5EF4-FFF2-40B4-BE49-F238E27FC236}">
                    <a16:creationId xmlns:a16="http://schemas.microsoft.com/office/drawing/2014/main" xmlns="" id="{8E01DB3A-AC91-AC45-99EA-BEFE52C2225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7" name="Elipse 1846">
                <a:extLst>
                  <a:ext uri="{FF2B5EF4-FFF2-40B4-BE49-F238E27FC236}">
                    <a16:creationId xmlns:a16="http://schemas.microsoft.com/office/drawing/2014/main" xmlns="" id="{23938486-5C1A-E544-8FE0-DB59A60803C2}"/>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8" name="Elipse 1847">
                <a:extLst>
                  <a:ext uri="{FF2B5EF4-FFF2-40B4-BE49-F238E27FC236}">
                    <a16:creationId xmlns:a16="http://schemas.microsoft.com/office/drawing/2014/main" xmlns="" id="{A35A3D2C-B924-314E-B7D7-7C48A107818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9" name="Elipse 1848">
                <a:extLst>
                  <a:ext uri="{FF2B5EF4-FFF2-40B4-BE49-F238E27FC236}">
                    <a16:creationId xmlns:a16="http://schemas.microsoft.com/office/drawing/2014/main" xmlns="" id="{E6D14E0F-B7C4-E740-96B2-83A7CEBF012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0" name="Elipse 1849">
                <a:extLst>
                  <a:ext uri="{FF2B5EF4-FFF2-40B4-BE49-F238E27FC236}">
                    <a16:creationId xmlns:a16="http://schemas.microsoft.com/office/drawing/2014/main" xmlns="" id="{F6447C17-5D14-524C-9D1C-972622D907E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1" name="Elipse 1850">
                <a:extLst>
                  <a:ext uri="{FF2B5EF4-FFF2-40B4-BE49-F238E27FC236}">
                    <a16:creationId xmlns:a16="http://schemas.microsoft.com/office/drawing/2014/main" xmlns="" id="{D1C98678-9C8C-464E-92BA-09712AFDB9B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2" name="Elipse 1851">
                <a:extLst>
                  <a:ext uri="{FF2B5EF4-FFF2-40B4-BE49-F238E27FC236}">
                    <a16:creationId xmlns:a16="http://schemas.microsoft.com/office/drawing/2014/main" xmlns="" id="{1B6978C2-E932-D24B-B4B1-3E5618A1902F}"/>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3" name="Elipse 1852">
                <a:extLst>
                  <a:ext uri="{FF2B5EF4-FFF2-40B4-BE49-F238E27FC236}">
                    <a16:creationId xmlns:a16="http://schemas.microsoft.com/office/drawing/2014/main" xmlns="" id="{53FB0B10-7A69-B748-9812-1A063C670CF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4" name="Elipse 1853">
                <a:extLst>
                  <a:ext uri="{FF2B5EF4-FFF2-40B4-BE49-F238E27FC236}">
                    <a16:creationId xmlns:a16="http://schemas.microsoft.com/office/drawing/2014/main" xmlns="" id="{DE240708-910F-8647-B066-3870F80DDD8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5" name="Elipse 1854">
                <a:extLst>
                  <a:ext uri="{FF2B5EF4-FFF2-40B4-BE49-F238E27FC236}">
                    <a16:creationId xmlns:a16="http://schemas.microsoft.com/office/drawing/2014/main" xmlns="" id="{D3F43303-A9D9-9645-9DDB-9A3C2D8EE41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6" name="Elipse 1855">
                <a:extLst>
                  <a:ext uri="{FF2B5EF4-FFF2-40B4-BE49-F238E27FC236}">
                    <a16:creationId xmlns:a16="http://schemas.microsoft.com/office/drawing/2014/main" xmlns="" id="{B0820888-714E-CA49-995B-F2BA7448ED4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7" name="Elipse 1856">
                <a:extLst>
                  <a:ext uri="{FF2B5EF4-FFF2-40B4-BE49-F238E27FC236}">
                    <a16:creationId xmlns:a16="http://schemas.microsoft.com/office/drawing/2014/main" xmlns="" id="{77C59F70-52D0-EE4F-B706-427B5408E38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8" name="Elipse 1857">
                <a:extLst>
                  <a:ext uri="{FF2B5EF4-FFF2-40B4-BE49-F238E27FC236}">
                    <a16:creationId xmlns:a16="http://schemas.microsoft.com/office/drawing/2014/main" xmlns="" id="{BC8D5315-C024-1044-A013-ACD02FC000C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9" name="Elipse 1858">
                <a:extLst>
                  <a:ext uri="{FF2B5EF4-FFF2-40B4-BE49-F238E27FC236}">
                    <a16:creationId xmlns:a16="http://schemas.microsoft.com/office/drawing/2014/main" xmlns="" id="{549D864B-74F2-4D46-A10D-13D246EB9C6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0" name="Elipse 1859">
                <a:extLst>
                  <a:ext uri="{FF2B5EF4-FFF2-40B4-BE49-F238E27FC236}">
                    <a16:creationId xmlns:a16="http://schemas.microsoft.com/office/drawing/2014/main" xmlns="" id="{AD2035D2-B59F-AF43-B356-853310A5DF3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1" name="Elipse 1860">
                <a:extLst>
                  <a:ext uri="{FF2B5EF4-FFF2-40B4-BE49-F238E27FC236}">
                    <a16:creationId xmlns:a16="http://schemas.microsoft.com/office/drawing/2014/main" xmlns="" id="{646814A8-C2FE-BD49-8855-82BC27A140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2" name="Elipse 1861">
                <a:extLst>
                  <a:ext uri="{FF2B5EF4-FFF2-40B4-BE49-F238E27FC236}">
                    <a16:creationId xmlns:a16="http://schemas.microsoft.com/office/drawing/2014/main" xmlns="" id="{623E0641-402A-9640-B9AB-DEEB65A447B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3" name="Elipse 1862">
                <a:extLst>
                  <a:ext uri="{FF2B5EF4-FFF2-40B4-BE49-F238E27FC236}">
                    <a16:creationId xmlns:a16="http://schemas.microsoft.com/office/drawing/2014/main" xmlns="" id="{C7A5157A-E6D4-A848-9EC1-F4F4B93DE41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4" name="Elipse 1863">
                <a:extLst>
                  <a:ext uri="{FF2B5EF4-FFF2-40B4-BE49-F238E27FC236}">
                    <a16:creationId xmlns:a16="http://schemas.microsoft.com/office/drawing/2014/main" xmlns="" id="{628A2EF8-C961-1B46-89CA-A2F7E17777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5" name="Elipse 1864">
                <a:extLst>
                  <a:ext uri="{FF2B5EF4-FFF2-40B4-BE49-F238E27FC236}">
                    <a16:creationId xmlns:a16="http://schemas.microsoft.com/office/drawing/2014/main" xmlns="" id="{11ACEA28-B6DF-494D-AB8F-A3A89CAA738C}"/>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6" name="Elipse 1865">
                <a:extLst>
                  <a:ext uri="{FF2B5EF4-FFF2-40B4-BE49-F238E27FC236}">
                    <a16:creationId xmlns:a16="http://schemas.microsoft.com/office/drawing/2014/main" xmlns="" id="{C245288F-9217-9840-964A-4C878A3CDA35}"/>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7" name="Elipse 1866">
                <a:extLst>
                  <a:ext uri="{FF2B5EF4-FFF2-40B4-BE49-F238E27FC236}">
                    <a16:creationId xmlns:a16="http://schemas.microsoft.com/office/drawing/2014/main" xmlns="" id="{BDB5F26F-0151-344A-A077-69DC22D9F5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7" name="Grupo 1556">
              <a:extLst>
                <a:ext uri="{FF2B5EF4-FFF2-40B4-BE49-F238E27FC236}">
                  <a16:creationId xmlns:a16="http://schemas.microsoft.com/office/drawing/2014/main" xmlns="" id="{BDCD463E-3D73-F34C-A9F9-0B7560BEF131}"/>
                </a:ext>
              </a:extLst>
            </p:cNvPr>
            <p:cNvGrpSpPr/>
            <p:nvPr/>
          </p:nvGrpSpPr>
          <p:grpSpPr>
            <a:xfrm>
              <a:off x="6105165" y="32843"/>
              <a:ext cx="28800" cy="5462318"/>
              <a:chOff x="110763" y="32843"/>
              <a:chExt cx="28800" cy="5462318"/>
            </a:xfrm>
            <a:grpFill/>
          </p:grpSpPr>
          <p:sp>
            <p:nvSpPr>
              <p:cNvPr id="1792" name="Elipse 1791">
                <a:extLst>
                  <a:ext uri="{FF2B5EF4-FFF2-40B4-BE49-F238E27FC236}">
                    <a16:creationId xmlns:a16="http://schemas.microsoft.com/office/drawing/2014/main" xmlns="" id="{D8E2CB66-5934-A649-A475-C78BB766CE59}"/>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3" name="Elipse 1792">
                <a:extLst>
                  <a:ext uri="{FF2B5EF4-FFF2-40B4-BE49-F238E27FC236}">
                    <a16:creationId xmlns:a16="http://schemas.microsoft.com/office/drawing/2014/main" xmlns="" id="{073CADC4-D52D-E646-9945-87A32B3750C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4" name="Elipse 1793">
                <a:extLst>
                  <a:ext uri="{FF2B5EF4-FFF2-40B4-BE49-F238E27FC236}">
                    <a16:creationId xmlns:a16="http://schemas.microsoft.com/office/drawing/2014/main" xmlns="" id="{9161AFE6-B482-C340-9DA4-907A4458C940}"/>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5" name="Elipse 1794">
                <a:extLst>
                  <a:ext uri="{FF2B5EF4-FFF2-40B4-BE49-F238E27FC236}">
                    <a16:creationId xmlns:a16="http://schemas.microsoft.com/office/drawing/2014/main" xmlns="" id="{693A3617-18C1-DC41-94C3-BDE36B02B096}"/>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6" name="Elipse 1795">
                <a:extLst>
                  <a:ext uri="{FF2B5EF4-FFF2-40B4-BE49-F238E27FC236}">
                    <a16:creationId xmlns:a16="http://schemas.microsoft.com/office/drawing/2014/main" xmlns="" id="{F5D34F1B-4FA1-9146-91AF-0B919CE8CD1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7" name="Elipse 1796">
                <a:extLst>
                  <a:ext uri="{FF2B5EF4-FFF2-40B4-BE49-F238E27FC236}">
                    <a16:creationId xmlns:a16="http://schemas.microsoft.com/office/drawing/2014/main" xmlns="" id="{1B58B57D-84E2-0442-9EA1-73130C2F9A9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8" name="Elipse 1797">
                <a:extLst>
                  <a:ext uri="{FF2B5EF4-FFF2-40B4-BE49-F238E27FC236}">
                    <a16:creationId xmlns:a16="http://schemas.microsoft.com/office/drawing/2014/main" xmlns="" id="{5B1AC945-07D7-084D-BB13-3F3F9446A10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9" name="Elipse 1798">
                <a:extLst>
                  <a:ext uri="{FF2B5EF4-FFF2-40B4-BE49-F238E27FC236}">
                    <a16:creationId xmlns:a16="http://schemas.microsoft.com/office/drawing/2014/main" xmlns="" id="{E425C412-A132-6C4A-99BD-2C32378D3EF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0" name="Elipse 1799">
                <a:extLst>
                  <a:ext uri="{FF2B5EF4-FFF2-40B4-BE49-F238E27FC236}">
                    <a16:creationId xmlns:a16="http://schemas.microsoft.com/office/drawing/2014/main" xmlns="" id="{7D0CBB73-DF8B-5744-B253-DA2D1F6C532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1" name="Elipse 1800">
                <a:extLst>
                  <a:ext uri="{FF2B5EF4-FFF2-40B4-BE49-F238E27FC236}">
                    <a16:creationId xmlns:a16="http://schemas.microsoft.com/office/drawing/2014/main" xmlns="" id="{7F1DDF85-004D-1547-AC73-BD0563C8A9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2" name="Elipse 1801">
                <a:extLst>
                  <a:ext uri="{FF2B5EF4-FFF2-40B4-BE49-F238E27FC236}">
                    <a16:creationId xmlns:a16="http://schemas.microsoft.com/office/drawing/2014/main" xmlns="" id="{A7B52E68-1826-BF4A-BED0-EF988C68256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3" name="Elipse 1802">
                <a:extLst>
                  <a:ext uri="{FF2B5EF4-FFF2-40B4-BE49-F238E27FC236}">
                    <a16:creationId xmlns:a16="http://schemas.microsoft.com/office/drawing/2014/main" xmlns="" id="{1D90091A-F1D0-4B4A-8C55-34178D11812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4" name="Elipse 1803">
                <a:extLst>
                  <a:ext uri="{FF2B5EF4-FFF2-40B4-BE49-F238E27FC236}">
                    <a16:creationId xmlns:a16="http://schemas.microsoft.com/office/drawing/2014/main" xmlns="" id="{A75A5415-4688-E243-8BA7-D34ACB22099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5" name="Elipse 1804">
                <a:extLst>
                  <a:ext uri="{FF2B5EF4-FFF2-40B4-BE49-F238E27FC236}">
                    <a16:creationId xmlns:a16="http://schemas.microsoft.com/office/drawing/2014/main" xmlns="" id="{20E2FC99-5BC7-8A42-B9D9-1F4F260D8045}"/>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6" name="Elipse 1805">
                <a:extLst>
                  <a:ext uri="{FF2B5EF4-FFF2-40B4-BE49-F238E27FC236}">
                    <a16:creationId xmlns:a16="http://schemas.microsoft.com/office/drawing/2014/main" xmlns="" id="{03096815-B6E3-A249-87F8-7461D9E99DA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7" name="Elipse 1806">
                <a:extLst>
                  <a:ext uri="{FF2B5EF4-FFF2-40B4-BE49-F238E27FC236}">
                    <a16:creationId xmlns:a16="http://schemas.microsoft.com/office/drawing/2014/main" xmlns="" id="{E6C9FD82-0004-EE40-8995-B481C86BFAA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8" name="Elipse 1807">
                <a:extLst>
                  <a:ext uri="{FF2B5EF4-FFF2-40B4-BE49-F238E27FC236}">
                    <a16:creationId xmlns:a16="http://schemas.microsoft.com/office/drawing/2014/main" xmlns="" id="{C62FD7F6-67BA-1143-B3F8-D3E6480E89C6}"/>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9" name="Elipse 1808">
                <a:extLst>
                  <a:ext uri="{FF2B5EF4-FFF2-40B4-BE49-F238E27FC236}">
                    <a16:creationId xmlns:a16="http://schemas.microsoft.com/office/drawing/2014/main" xmlns="" id="{E32249EA-4719-3144-A877-67380A9213EB}"/>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0" name="Elipse 1809">
                <a:extLst>
                  <a:ext uri="{FF2B5EF4-FFF2-40B4-BE49-F238E27FC236}">
                    <a16:creationId xmlns:a16="http://schemas.microsoft.com/office/drawing/2014/main" xmlns="" id="{D1C96DA8-F2E8-6B42-95E2-2722D8C8829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1" name="Elipse 1810">
                <a:extLst>
                  <a:ext uri="{FF2B5EF4-FFF2-40B4-BE49-F238E27FC236}">
                    <a16:creationId xmlns:a16="http://schemas.microsoft.com/office/drawing/2014/main" xmlns="" id="{5EC516EC-689E-4640-AB8C-3C85A80DC9A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2" name="Elipse 1811">
                <a:extLst>
                  <a:ext uri="{FF2B5EF4-FFF2-40B4-BE49-F238E27FC236}">
                    <a16:creationId xmlns:a16="http://schemas.microsoft.com/office/drawing/2014/main" xmlns="" id="{FBA6FB60-B54C-4D42-8A9F-896FB24ADD7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3" name="Elipse 1812">
                <a:extLst>
                  <a:ext uri="{FF2B5EF4-FFF2-40B4-BE49-F238E27FC236}">
                    <a16:creationId xmlns:a16="http://schemas.microsoft.com/office/drawing/2014/main" xmlns="" id="{4636B9C6-274E-B545-9ADE-BD2B30BF421B}"/>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4" name="Elipse 1813">
                <a:extLst>
                  <a:ext uri="{FF2B5EF4-FFF2-40B4-BE49-F238E27FC236}">
                    <a16:creationId xmlns:a16="http://schemas.microsoft.com/office/drawing/2014/main" xmlns="" id="{3E373AFD-250B-284E-B71B-E085B4181B3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5" name="Elipse 1814">
                <a:extLst>
                  <a:ext uri="{FF2B5EF4-FFF2-40B4-BE49-F238E27FC236}">
                    <a16:creationId xmlns:a16="http://schemas.microsoft.com/office/drawing/2014/main" xmlns="" id="{64FBBBF8-7FB9-614E-8140-8DAB4322D5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6" name="Elipse 1815">
                <a:extLst>
                  <a:ext uri="{FF2B5EF4-FFF2-40B4-BE49-F238E27FC236}">
                    <a16:creationId xmlns:a16="http://schemas.microsoft.com/office/drawing/2014/main" xmlns="" id="{3E8ADB03-F16D-B74B-A03E-E71DAB8552CF}"/>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7" name="Elipse 1816">
                <a:extLst>
                  <a:ext uri="{FF2B5EF4-FFF2-40B4-BE49-F238E27FC236}">
                    <a16:creationId xmlns:a16="http://schemas.microsoft.com/office/drawing/2014/main" xmlns="" id="{48367C08-9AEC-D44B-B3D0-FAFBA3B7369A}"/>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8" name="Elipse 1817">
                <a:extLst>
                  <a:ext uri="{FF2B5EF4-FFF2-40B4-BE49-F238E27FC236}">
                    <a16:creationId xmlns:a16="http://schemas.microsoft.com/office/drawing/2014/main" xmlns="" id="{8CEFC8A6-AB90-E748-858C-BD8628B7C6E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9" name="Elipse 1818">
                <a:extLst>
                  <a:ext uri="{FF2B5EF4-FFF2-40B4-BE49-F238E27FC236}">
                    <a16:creationId xmlns:a16="http://schemas.microsoft.com/office/drawing/2014/main" xmlns="" id="{02DF606B-A705-F743-9DDB-D77D3FD70F4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0" name="Elipse 1819">
                <a:extLst>
                  <a:ext uri="{FF2B5EF4-FFF2-40B4-BE49-F238E27FC236}">
                    <a16:creationId xmlns:a16="http://schemas.microsoft.com/office/drawing/2014/main" xmlns="" id="{E91BCED2-1D5D-3D4F-AE03-2E11D38DA512}"/>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1" name="Elipse 1820">
                <a:extLst>
                  <a:ext uri="{FF2B5EF4-FFF2-40B4-BE49-F238E27FC236}">
                    <a16:creationId xmlns:a16="http://schemas.microsoft.com/office/drawing/2014/main" xmlns="" id="{AE5C5C36-6ED8-C843-94B3-38252B1ED80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2" name="Elipse 1821">
                <a:extLst>
                  <a:ext uri="{FF2B5EF4-FFF2-40B4-BE49-F238E27FC236}">
                    <a16:creationId xmlns:a16="http://schemas.microsoft.com/office/drawing/2014/main" xmlns="" id="{B58D1C54-2BCB-874F-9F5E-7598A7098C17}"/>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3" name="Elipse 1822">
                <a:extLst>
                  <a:ext uri="{FF2B5EF4-FFF2-40B4-BE49-F238E27FC236}">
                    <a16:creationId xmlns:a16="http://schemas.microsoft.com/office/drawing/2014/main" xmlns="" id="{11095768-3FEE-8B46-82A5-76764149E6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4" name="Elipse 1823">
                <a:extLst>
                  <a:ext uri="{FF2B5EF4-FFF2-40B4-BE49-F238E27FC236}">
                    <a16:creationId xmlns:a16="http://schemas.microsoft.com/office/drawing/2014/main" xmlns="" id="{495C2871-C2EF-DD48-B819-8A5A01D3D57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5" name="Elipse 1824">
                <a:extLst>
                  <a:ext uri="{FF2B5EF4-FFF2-40B4-BE49-F238E27FC236}">
                    <a16:creationId xmlns:a16="http://schemas.microsoft.com/office/drawing/2014/main" xmlns="" id="{90B1E148-102D-6C42-B61E-4B99450324B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6" name="Elipse 1825">
                <a:extLst>
                  <a:ext uri="{FF2B5EF4-FFF2-40B4-BE49-F238E27FC236}">
                    <a16:creationId xmlns:a16="http://schemas.microsoft.com/office/drawing/2014/main" xmlns="" id="{1C01C5E1-649C-6147-A4DA-F997F785B65D}"/>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7" name="Elipse 1826">
                <a:extLst>
                  <a:ext uri="{FF2B5EF4-FFF2-40B4-BE49-F238E27FC236}">
                    <a16:creationId xmlns:a16="http://schemas.microsoft.com/office/drawing/2014/main" xmlns="" id="{204A5484-2237-804D-AABD-5E909AFB6CB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8" name="Elipse 1827">
                <a:extLst>
                  <a:ext uri="{FF2B5EF4-FFF2-40B4-BE49-F238E27FC236}">
                    <a16:creationId xmlns:a16="http://schemas.microsoft.com/office/drawing/2014/main" xmlns="" id="{F9E0016D-D44C-B343-805F-756B81D4023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9" name="Elipse 1828">
                <a:extLst>
                  <a:ext uri="{FF2B5EF4-FFF2-40B4-BE49-F238E27FC236}">
                    <a16:creationId xmlns:a16="http://schemas.microsoft.com/office/drawing/2014/main" xmlns="" id="{4B7129C3-5748-CB4D-8B57-C7081465D62B}"/>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8" name="Grupo 1557">
              <a:extLst>
                <a:ext uri="{FF2B5EF4-FFF2-40B4-BE49-F238E27FC236}">
                  <a16:creationId xmlns:a16="http://schemas.microsoft.com/office/drawing/2014/main" xmlns="" id="{442EA48A-FAFE-E047-B5F8-DDB1ACC689FB}"/>
                </a:ext>
              </a:extLst>
            </p:cNvPr>
            <p:cNvGrpSpPr/>
            <p:nvPr/>
          </p:nvGrpSpPr>
          <p:grpSpPr>
            <a:xfrm>
              <a:off x="6253332" y="32843"/>
              <a:ext cx="28800" cy="5462318"/>
              <a:chOff x="110763" y="32843"/>
              <a:chExt cx="28800" cy="5462318"/>
            </a:xfrm>
            <a:grpFill/>
          </p:grpSpPr>
          <p:sp>
            <p:nvSpPr>
              <p:cNvPr id="1754" name="Elipse 1753">
                <a:extLst>
                  <a:ext uri="{FF2B5EF4-FFF2-40B4-BE49-F238E27FC236}">
                    <a16:creationId xmlns:a16="http://schemas.microsoft.com/office/drawing/2014/main" xmlns="" id="{03E2710E-BC38-FA4C-89A4-99E2E64F7F4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5" name="Elipse 1754">
                <a:extLst>
                  <a:ext uri="{FF2B5EF4-FFF2-40B4-BE49-F238E27FC236}">
                    <a16:creationId xmlns:a16="http://schemas.microsoft.com/office/drawing/2014/main" xmlns="" id="{CE61C73F-51F5-C147-8F44-B005056F64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6" name="Elipse 1755">
                <a:extLst>
                  <a:ext uri="{FF2B5EF4-FFF2-40B4-BE49-F238E27FC236}">
                    <a16:creationId xmlns:a16="http://schemas.microsoft.com/office/drawing/2014/main" xmlns="" id="{091EFBE5-DB47-A542-894C-D67AE832842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7" name="Elipse 1756">
                <a:extLst>
                  <a:ext uri="{FF2B5EF4-FFF2-40B4-BE49-F238E27FC236}">
                    <a16:creationId xmlns:a16="http://schemas.microsoft.com/office/drawing/2014/main" xmlns="" id="{6BB46DC0-0CF8-B74C-AAC8-85F12144E7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8" name="Elipse 1757">
                <a:extLst>
                  <a:ext uri="{FF2B5EF4-FFF2-40B4-BE49-F238E27FC236}">
                    <a16:creationId xmlns:a16="http://schemas.microsoft.com/office/drawing/2014/main" xmlns="" id="{7085F5DE-2167-9C4E-994A-E53DB3AFC61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9" name="Elipse 1758">
                <a:extLst>
                  <a:ext uri="{FF2B5EF4-FFF2-40B4-BE49-F238E27FC236}">
                    <a16:creationId xmlns:a16="http://schemas.microsoft.com/office/drawing/2014/main" xmlns="" id="{6A2173EB-6101-C946-B7FF-FDE04082097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0" name="Elipse 1759">
                <a:extLst>
                  <a:ext uri="{FF2B5EF4-FFF2-40B4-BE49-F238E27FC236}">
                    <a16:creationId xmlns:a16="http://schemas.microsoft.com/office/drawing/2014/main" xmlns="" id="{106A819E-9C40-DD4E-90BA-A2EA01C6672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1" name="Elipse 1760">
                <a:extLst>
                  <a:ext uri="{FF2B5EF4-FFF2-40B4-BE49-F238E27FC236}">
                    <a16:creationId xmlns:a16="http://schemas.microsoft.com/office/drawing/2014/main" xmlns="" id="{7BDC87A4-64C2-4245-864A-1CC94555786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2" name="Elipse 1761">
                <a:extLst>
                  <a:ext uri="{FF2B5EF4-FFF2-40B4-BE49-F238E27FC236}">
                    <a16:creationId xmlns:a16="http://schemas.microsoft.com/office/drawing/2014/main" xmlns="" id="{3E02FE12-4FE8-3947-A740-D1C5E6036FE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3" name="Elipse 1762">
                <a:extLst>
                  <a:ext uri="{FF2B5EF4-FFF2-40B4-BE49-F238E27FC236}">
                    <a16:creationId xmlns:a16="http://schemas.microsoft.com/office/drawing/2014/main" xmlns="" id="{F2019F00-9C1B-8141-9849-2C74775FDF6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4" name="Elipse 1763">
                <a:extLst>
                  <a:ext uri="{FF2B5EF4-FFF2-40B4-BE49-F238E27FC236}">
                    <a16:creationId xmlns:a16="http://schemas.microsoft.com/office/drawing/2014/main" xmlns="" id="{0CAFBBA3-77B9-5A46-B73A-27FC2A17962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5" name="Elipse 1764">
                <a:extLst>
                  <a:ext uri="{FF2B5EF4-FFF2-40B4-BE49-F238E27FC236}">
                    <a16:creationId xmlns:a16="http://schemas.microsoft.com/office/drawing/2014/main" xmlns="" id="{02B1812A-9C27-A242-9D60-37B9AAF1BE3B}"/>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6" name="Elipse 1765">
                <a:extLst>
                  <a:ext uri="{FF2B5EF4-FFF2-40B4-BE49-F238E27FC236}">
                    <a16:creationId xmlns:a16="http://schemas.microsoft.com/office/drawing/2014/main" xmlns="" id="{2F4AFD4B-2CBC-DB43-90E6-9A52CB72F29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7" name="Elipse 1766">
                <a:extLst>
                  <a:ext uri="{FF2B5EF4-FFF2-40B4-BE49-F238E27FC236}">
                    <a16:creationId xmlns:a16="http://schemas.microsoft.com/office/drawing/2014/main" xmlns="" id="{9A571904-B002-2048-AC75-52BD59A8CFA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8" name="Elipse 1767">
                <a:extLst>
                  <a:ext uri="{FF2B5EF4-FFF2-40B4-BE49-F238E27FC236}">
                    <a16:creationId xmlns:a16="http://schemas.microsoft.com/office/drawing/2014/main" xmlns="" id="{7AE3213D-81C4-1F45-A234-427660BEAEF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9" name="Elipse 1768">
                <a:extLst>
                  <a:ext uri="{FF2B5EF4-FFF2-40B4-BE49-F238E27FC236}">
                    <a16:creationId xmlns:a16="http://schemas.microsoft.com/office/drawing/2014/main" xmlns="" id="{79E0DF7E-1A04-0B43-B297-14BBDAA483F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0" name="Elipse 1769">
                <a:extLst>
                  <a:ext uri="{FF2B5EF4-FFF2-40B4-BE49-F238E27FC236}">
                    <a16:creationId xmlns:a16="http://schemas.microsoft.com/office/drawing/2014/main" xmlns="" id="{E6CF4347-A429-E642-A91A-B617DFE12BAA}"/>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1" name="Elipse 1770">
                <a:extLst>
                  <a:ext uri="{FF2B5EF4-FFF2-40B4-BE49-F238E27FC236}">
                    <a16:creationId xmlns:a16="http://schemas.microsoft.com/office/drawing/2014/main" xmlns="" id="{E63D808A-6824-D941-9446-FC201479EC1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2" name="Elipse 1771">
                <a:extLst>
                  <a:ext uri="{FF2B5EF4-FFF2-40B4-BE49-F238E27FC236}">
                    <a16:creationId xmlns:a16="http://schemas.microsoft.com/office/drawing/2014/main" xmlns="" id="{88830159-2208-2140-A69E-2E9F401BD14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3" name="Elipse 1772">
                <a:extLst>
                  <a:ext uri="{FF2B5EF4-FFF2-40B4-BE49-F238E27FC236}">
                    <a16:creationId xmlns:a16="http://schemas.microsoft.com/office/drawing/2014/main" xmlns="" id="{4AD6A683-8EB4-1C4F-9AFC-14EA0954662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4" name="Elipse 1773">
                <a:extLst>
                  <a:ext uri="{FF2B5EF4-FFF2-40B4-BE49-F238E27FC236}">
                    <a16:creationId xmlns:a16="http://schemas.microsoft.com/office/drawing/2014/main" xmlns="" id="{34D0EF6B-4C48-954F-8301-7B7C71F8EAD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5" name="Elipse 1774">
                <a:extLst>
                  <a:ext uri="{FF2B5EF4-FFF2-40B4-BE49-F238E27FC236}">
                    <a16:creationId xmlns:a16="http://schemas.microsoft.com/office/drawing/2014/main" xmlns="" id="{A07004BA-413A-A347-AF85-6A71C9A858B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6" name="Elipse 1775">
                <a:extLst>
                  <a:ext uri="{FF2B5EF4-FFF2-40B4-BE49-F238E27FC236}">
                    <a16:creationId xmlns:a16="http://schemas.microsoft.com/office/drawing/2014/main" xmlns="" id="{88614D06-AA32-7049-8ACA-E8FB02376A94}"/>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7" name="Elipse 1776">
                <a:extLst>
                  <a:ext uri="{FF2B5EF4-FFF2-40B4-BE49-F238E27FC236}">
                    <a16:creationId xmlns:a16="http://schemas.microsoft.com/office/drawing/2014/main" xmlns="" id="{AAE2BC3F-D17F-B14A-9138-E201FE2517A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8" name="Elipse 1777">
                <a:extLst>
                  <a:ext uri="{FF2B5EF4-FFF2-40B4-BE49-F238E27FC236}">
                    <a16:creationId xmlns:a16="http://schemas.microsoft.com/office/drawing/2014/main" xmlns="" id="{E31633FA-3DA5-584F-98A3-DAD8B12938A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9" name="Elipse 1778">
                <a:extLst>
                  <a:ext uri="{FF2B5EF4-FFF2-40B4-BE49-F238E27FC236}">
                    <a16:creationId xmlns:a16="http://schemas.microsoft.com/office/drawing/2014/main" xmlns="" id="{7F3D555A-36AB-0C43-9E4F-51AABE0DC64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0" name="Elipse 1779">
                <a:extLst>
                  <a:ext uri="{FF2B5EF4-FFF2-40B4-BE49-F238E27FC236}">
                    <a16:creationId xmlns:a16="http://schemas.microsoft.com/office/drawing/2014/main" xmlns="" id="{6851E789-66F4-8B4C-AC14-990EE7FB24A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1" name="Elipse 1780">
                <a:extLst>
                  <a:ext uri="{FF2B5EF4-FFF2-40B4-BE49-F238E27FC236}">
                    <a16:creationId xmlns:a16="http://schemas.microsoft.com/office/drawing/2014/main" xmlns="" id="{60768CD0-8989-E941-9793-6044AE07AAD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2" name="Elipse 1781">
                <a:extLst>
                  <a:ext uri="{FF2B5EF4-FFF2-40B4-BE49-F238E27FC236}">
                    <a16:creationId xmlns:a16="http://schemas.microsoft.com/office/drawing/2014/main" xmlns="" id="{E3471620-58D3-2845-9213-E84FFBB45F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3" name="Elipse 1782">
                <a:extLst>
                  <a:ext uri="{FF2B5EF4-FFF2-40B4-BE49-F238E27FC236}">
                    <a16:creationId xmlns:a16="http://schemas.microsoft.com/office/drawing/2014/main" xmlns="" id="{E649EC3C-E994-0F41-B961-2EC6C927EA6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4" name="Elipse 1783">
                <a:extLst>
                  <a:ext uri="{FF2B5EF4-FFF2-40B4-BE49-F238E27FC236}">
                    <a16:creationId xmlns:a16="http://schemas.microsoft.com/office/drawing/2014/main" xmlns="" id="{9818E7A0-9C56-0E4D-A4E7-83D61608F8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5" name="Elipse 1784">
                <a:extLst>
                  <a:ext uri="{FF2B5EF4-FFF2-40B4-BE49-F238E27FC236}">
                    <a16:creationId xmlns:a16="http://schemas.microsoft.com/office/drawing/2014/main" xmlns="" id="{0ECC0BFC-80C2-114D-8364-3471D7C0D7F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6" name="Elipse 1785">
                <a:extLst>
                  <a:ext uri="{FF2B5EF4-FFF2-40B4-BE49-F238E27FC236}">
                    <a16:creationId xmlns:a16="http://schemas.microsoft.com/office/drawing/2014/main" xmlns="" id="{D483B404-E880-054F-B4FB-BE2F5F2F38A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7" name="Elipse 1786">
                <a:extLst>
                  <a:ext uri="{FF2B5EF4-FFF2-40B4-BE49-F238E27FC236}">
                    <a16:creationId xmlns:a16="http://schemas.microsoft.com/office/drawing/2014/main" xmlns="" id="{F2BA6B66-6616-F04D-B010-D812910D77B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8" name="Elipse 1787">
                <a:extLst>
                  <a:ext uri="{FF2B5EF4-FFF2-40B4-BE49-F238E27FC236}">
                    <a16:creationId xmlns:a16="http://schemas.microsoft.com/office/drawing/2014/main" xmlns="" id="{E0AF2CBC-AE17-824B-93D9-582D1A4046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9" name="Elipse 1788">
                <a:extLst>
                  <a:ext uri="{FF2B5EF4-FFF2-40B4-BE49-F238E27FC236}">
                    <a16:creationId xmlns:a16="http://schemas.microsoft.com/office/drawing/2014/main" xmlns="" id="{C20BC802-F025-0646-8CC4-5AE5D0056B7F}"/>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0" name="Elipse 1789">
                <a:extLst>
                  <a:ext uri="{FF2B5EF4-FFF2-40B4-BE49-F238E27FC236}">
                    <a16:creationId xmlns:a16="http://schemas.microsoft.com/office/drawing/2014/main" xmlns="" id="{3D98A371-6A7F-FD47-9E0E-3F05CF98A07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1" name="Elipse 1790">
                <a:extLst>
                  <a:ext uri="{FF2B5EF4-FFF2-40B4-BE49-F238E27FC236}">
                    <a16:creationId xmlns:a16="http://schemas.microsoft.com/office/drawing/2014/main" xmlns="" id="{52759CFF-62A6-7245-8570-FCA95B3238C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9" name="Grupo 1558">
              <a:extLst>
                <a:ext uri="{FF2B5EF4-FFF2-40B4-BE49-F238E27FC236}">
                  <a16:creationId xmlns:a16="http://schemas.microsoft.com/office/drawing/2014/main" xmlns="" id="{57D3F7A8-A166-684C-A90E-AB865805E881}"/>
                </a:ext>
              </a:extLst>
            </p:cNvPr>
            <p:cNvGrpSpPr/>
            <p:nvPr/>
          </p:nvGrpSpPr>
          <p:grpSpPr>
            <a:xfrm>
              <a:off x="6401499" y="32843"/>
              <a:ext cx="28800" cy="5462318"/>
              <a:chOff x="110763" y="32843"/>
              <a:chExt cx="28800" cy="5462318"/>
            </a:xfrm>
            <a:grpFill/>
          </p:grpSpPr>
          <p:sp>
            <p:nvSpPr>
              <p:cNvPr id="1716" name="Elipse 1715">
                <a:extLst>
                  <a:ext uri="{FF2B5EF4-FFF2-40B4-BE49-F238E27FC236}">
                    <a16:creationId xmlns:a16="http://schemas.microsoft.com/office/drawing/2014/main" xmlns="" id="{22B6C18E-50E5-2642-B806-68B4EC9D1753}"/>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7" name="Elipse 1716">
                <a:extLst>
                  <a:ext uri="{FF2B5EF4-FFF2-40B4-BE49-F238E27FC236}">
                    <a16:creationId xmlns:a16="http://schemas.microsoft.com/office/drawing/2014/main" xmlns="" id="{CBBCD4F2-E599-A54E-9485-0FFD72DCC3E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8" name="Elipse 1717">
                <a:extLst>
                  <a:ext uri="{FF2B5EF4-FFF2-40B4-BE49-F238E27FC236}">
                    <a16:creationId xmlns:a16="http://schemas.microsoft.com/office/drawing/2014/main" xmlns="" id="{0B189723-DBF0-2848-88F8-19C76AD0B3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9" name="Elipse 1718">
                <a:extLst>
                  <a:ext uri="{FF2B5EF4-FFF2-40B4-BE49-F238E27FC236}">
                    <a16:creationId xmlns:a16="http://schemas.microsoft.com/office/drawing/2014/main" xmlns="" id="{53ABDE3B-E9DC-294B-9633-8765AC31095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0" name="Elipse 1719">
                <a:extLst>
                  <a:ext uri="{FF2B5EF4-FFF2-40B4-BE49-F238E27FC236}">
                    <a16:creationId xmlns:a16="http://schemas.microsoft.com/office/drawing/2014/main" xmlns="" id="{4C425FC4-9DBA-7E4B-871D-A86B4B9D83C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1" name="Elipse 1720">
                <a:extLst>
                  <a:ext uri="{FF2B5EF4-FFF2-40B4-BE49-F238E27FC236}">
                    <a16:creationId xmlns:a16="http://schemas.microsoft.com/office/drawing/2014/main" xmlns="" id="{024687FD-0889-8E42-9E7F-01DA15808F8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2" name="Elipse 1721">
                <a:extLst>
                  <a:ext uri="{FF2B5EF4-FFF2-40B4-BE49-F238E27FC236}">
                    <a16:creationId xmlns:a16="http://schemas.microsoft.com/office/drawing/2014/main" xmlns="" id="{303F7B2F-FA4A-6040-B1AD-ABC212168B2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3" name="Elipse 1722">
                <a:extLst>
                  <a:ext uri="{FF2B5EF4-FFF2-40B4-BE49-F238E27FC236}">
                    <a16:creationId xmlns:a16="http://schemas.microsoft.com/office/drawing/2014/main" xmlns="" id="{DF6A86C2-2AAB-D647-9ADF-E488D039400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4" name="Elipse 1723">
                <a:extLst>
                  <a:ext uri="{FF2B5EF4-FFF2-40B4-BE49-F238E27FC236}">
                    <a16:creationId xmlns:a16="http://schemas.microsoft.com/office/drawing/2014/main" xmlns="" id="{DD3B0D2F-5F9D-7341-A372-A4A2F43FFDC7}"/>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5" name="Elipse 1724">
                <a:extLst>
                  <a:ext uri="{FF2B5EF4-FFF2-40B4-BE49-F238E27FC236}">
                    <a16:creationId xmlns:a16="http://schemas.microsoft.com/office/drawing/2014/main" xmlns="" id="{74A47F41-E9CC-4544-B217-7499273A4C5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6" name="Elipse 1725">
                <a:extLst>
                  <a:ext uri="{FF2B5EF4-FFF2-40B4-BE49-F238E27FC236}">
                    <a16:creationId xmlns:a16="http://schemas.microsoft.com/office/drawing/2014/main" xmlns="" id="{5897EB29-48CB-0F42-92F1-AF3DEE74D95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7" name="Elipse 1726">
                <a:extLst>
                  <a:ext uri="{FF2B5EF4-FFF2-40B4-BE49-F238E27FC236}">
                    <a16:creationId xmlns:a16="http://schemas.microsoft.com/office/drawing/2014/main" xmlns="" id="{B314887E-2275-9245-AB65-D99E447C3BD6}"/>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8" name="Elipse 1727">
                <a:extLst>
                  <a:ext uri="{FF2B5EF4-FFF2-40B4-BE49-F238E27FC236}">
                    <a16:creationId xmlns:a16="http://schemas.microsoft.com/office/drawing/2014/main" xmlns="" id="{F16B2B70-FA5F-2342-99B2-7D82CB839D1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9" name="Elipse 1728">
                <a:extLst>
                  <a:ext uri="{FF2B5EF4-FFF2-40B4-BE49-F238E27FC236}">
                    <a16:creationId xmlns:a16="http://schemas.microsoft.com/office/drawing/2014/main" xmlns="" id="{416A42CC-CD03-AB47-8559-AC0BD207836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0" name="Elipse 1729">
                <a:extLst>
                  <a:ext uri="{FF2B5EF4-FFF2-40B4-BE49-F238E27FC236}">
                    <a16:creationId xmlns:a16="http://schemas.microsoft.com/office/drawing/2014/main" xmlns="" id="{05C53CE5-E79F-1240-9ED5-19E8037B43A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1" name="Elipse 1730">
                <a:extLst>
                  <a:ext uri="{FF2B5EF4-FFF2-40B4-BE49-F238E27FC236}">
                    <a16:creationId xmlns:a16="http://schemas.microsoft.com/office/drawing/2014/main" xmlns="" id="{4879F5D9-18EF-4A41-9A19-A77BFAC12B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2" name="Elipse 1731">
                <a:extLst>
                  <a:ext uri="{FF2B5EF4-FFF2-40B4-BE49-F238E27FC236}">
                    <a16:creationId xmlns:a16="http://schemas.microsoft.com/office/drawing/2014/main" xmlns="" id="{22E25E3C-AB5D-1C48-B04F-A9B1372E38B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3" name="Elipse 1732">
                <a:extLst>
                  <a:ext uri="{FF2B5EF4-FFF2-40B4-BE49-F238E27FC236}">
                    <a16:creationId xmlns:a16="http://schemas.microsoft.com/office/drawing/2014/main" xmlns="" id="{88A21374-A5A0-2D44-83C5-89A167FB443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4" name="Elipse 1733">
                <a:extLst>
                  <a:ext uri="{FF2B5EF4-FFF2-40B4-BE49-F238E27FC236}">
                    <a16:creationId xmlns:a16="http://schemas.microsoft.com/office/drawing/2014/main" xmlns="" id="{3B0276B1-9363-B44F-9E21-DD63DD8D443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5" name="Elipse 1734">
                <a:extLst>
                  <a:ext uri="{FF2B5EF4-FFF2-40B4-BE49-F238E27FC236}">
                    <a16:creationId xmlns:a16="http://schemas.microsoft.com/office/drawing/2014/main" xmlns="" id="{61913E7F-F669-C844-A2C8-0371788BB47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6" name="Elipse 1735">
                <a:extLst>
                  <a:ext uri="{FF2B5EF4-FFF2-40B4-BE49-F238E27FC236}">
                    <a16:creationId xmlns:a16="http://schemas.microsoft.com/office/drawing/2014/main" xmlns="" id="{06470AF7-3197-4B4C-B7CE-BAF92493942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7" name="Elipse 1736">
                <a:extLst>
                  <a:ext uri="{FF2B5EF4-FFF2-40B4-BE49-F238E27FC236}">
                    <a16:creationId xmlns:a16="http://schemas.microsoft.com/office/drawing/2014/main" xmlns="" id="{B949392C-E2C1-834E-A9C1-DB9D612243F5}"/>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8" name="Elipse 1737">
                <a:extLst>
                  <a:ext uri="{FF2B5EF4-FFF2-40B4-BE49-F238E27FC236}">
                    <a16:creationId xmlns:a16="http://schemas.microsoft.com/office/drawing/2014/main" xmlns="" id="{23678981-DE64-BE49-923B-2BC77AEBD2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9" name="Elipse 1738">
                <a:extLst>
                  <a:ext uri="{FF2B5EF4-FFF2-40B4-BE49-F238E27FC236}">
                    <a16:creationId xmlns:a16="http://schemas.microsoft.com/office/drawing/2014/main" xmlns="" id="{114718F9-B129-DE4D-895E-399DF85965B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0" name="Elipse 1739">
                <a:extLst>
                  <a:ext uri="{FF2B5EF4-FFF2-40B4-BE49-F238E27FC236}">
                    <a16:creationId xmlns:a16="http://schemas.microsoft.com/office/drawing/2014/main" xmlns="" id="{DBB34CA9-C127-AA49-917D-24BCBCB6D64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1" name="Elipse 1740">
                <a:extLst>
                  <a:ext uri="{FF2B5EF4-FFF2-40B4-BE49-F238E27FC236}">
                    <a16:creationId xmlns:a16="http://schemas.microsoft.com/office/drawing/2014/main" xmlns="" id="{EACAD57F-A793-6945-9D00-829813C4137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2" name="Elipse 1741">
                <a:extLst>
                  <a:ext uri="{FF2B5EF4-FFF2-40B4-BE49-F238E27FC236}">
                    <a16:creationId xmlns:a16="http://schemas.microsoft.com/office/drawing/2014/main" xmlns="" id="{1946F8EA-0A9D-FB4A-8FEA-5D59D01B7DC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3" name="Elipse 1742">
                <a:extLst>
                  <a:ext uri="{FF2B5EF4-FFF2-40B4-BE49-F238E27FC236}">
                    <a16:creationId xmlns:a16="http://schemas.microsoft.com/office/drawing/2014/main" xmlns="" id="{F9CFF4FD-B1AF-4C4F-9D7A-62F7D9D513A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4" name="Elipse 1743">
                <a:extLst>
                  <a:ext uri="{FF2B5EF4-FFF2-40B4-BE49-F238E27FC236}">
                    <a16:creationId xmlns:a16="http://schemas.microsoft.com/office/drawing/2014/main" xmlns="" id="{02505CA8-E047-E646-A4D5-CDFB1190762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5" name="Elipse 1744">
                <a:extLst>
                  <a:ext uri="{FF2B5EF4-FFF2-40B4-BE49-F238E27FC236}">
                    <a16:creationId xmlns:a16="http://schemas.microsoft.com/office/drawing/2014/main" xmlns="" id="{848FB6EF-ACCF-1847-A1D9-DF41B74C240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6" name="Elipse 1745">
                <a:extLst>
                  <a:ext uri="{FF2B5EF4-FFF2-40B4-BE49-F238E27FC236}">
                    <a16:creationId xmlns:a16="http://schemas.microsoft.com/office/drawing/2014/main" xmlns="" id="{182949CA-3C4F-954E-8C63-F17EC8272B6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7" name="Elipse 1746">
                <a:extLst>
                  <a:ext uri="{FF2B5EF4-FFF2-40B4-BE49-F238E27FC236}">
                    <a16:creationId xmlns:a16="http://schemas.microsoft.com/office/drawing/2014/main" xmlns="" id="{9C37B7D1-234A-BE4C-AD53-4B661D0A49F3}"/>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8" name="Elipse 1747">
                <a:extLst>
                  <a:ext uri="{FF2B5EF4-FFF2-40B4-BE49-F238E27FC236}">
                    <a16:creationId xmlns:a16="http://schemas.microsoft.com/office/drawing/2014/main" xmlns="" id="{B951E9AB-A6D1-C24A-8C3F-192BF7AAA85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9" name="Elipse 1748">
                <a:extLst>
                  <a:ext uri="{FF2B5EF4-FFF2-40B4-BE49-F238E27FC236}">
                    <a16:creationId xmlns:a16="http://schemas.microsoft.com/office/drawing/2014/main" xmlns="" id="{4FA0F0A5-2BDB-8D42-A785-82E666EA57D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0" name="Elipse 1749">
                <a:extLst>
                  <a:ext uri="{FF2B5EF4-FFF2-40B4-BE49-F238E27FC236}">
                    <a16:creationId xmlns:a16="http://schemas.microsoft.com/office/drawing/2014/main" xmlns="" id="{52B88CEB-8567-114F-9DFB-D82583D2ED93}"/>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1" name="Elipse 1750">
                <a:extLst>
                  <a:ext uri="{FF2B5EF4-FFF2-40B4-BE49-F238E27FC236}">
                    <a16:creationId xmlns:a16="http://schemas.microsoft.com/office/drawing/2014/main" xmlns="" id="{0319A261-20D4-FF41-A049-B6612AA048A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2" name="Elipse 1751">
                <a:extLst>
                  <a:ext uri="{FF2B5EF4-FFF2-40B4-BE49-F238E27FC236}">
                    <a16:creationId xmlns:a16="http://schemas.microsoft.com/office/drawing/2014/main" xmlns="" id="{56054AD8-51A8-BD49-B1C8-3E58831CB98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3" name="Elipse 1752">
                <a:extLst>
                  <a:ext uri="{FF2B5EF4-FFF2-40B4-BE49-F238E27FC236}">
                    <a16:creationId xmlns:a16="http://schemas.microsoft.com/office/drawing/2014/main" xmlns="" id="{005F21E5-45C7-D446-BF02-EF67E3D581B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0" name="Grupo 1559">
              <a:extLst>
                <a:ext uri="{FF2B5EF4-FFF2-40B4-BE49-F238E27FC236}">
                  <a16:creationId xmlns:a16="http://schemas.microsoft.com/office/drawing/2014/main" xmlns="" id="{ADDCB7D8-DB0A-4340-A850-D63275DE985A}"/>
                </a:ext>
              </a:extLst>
            </p:cNvPr>
            <p:cNvGrpSpPr/>
            <p:nvPr/>
          </p:nvGrpSpPr>
          <p:grpSpPr>
            <a:xfrm>
              <a:off x="6549666" y="32843"/>
              <a:ext cx="28800" cy="5462318"/>
              <a:chOff x="110763" y="32843"/>
              <a:chExt cx="28800" cy="5462318"/>
            </a:xfrm>
            <a:grpFill/>
          </p:grpSpPr>
          <p:sp>
            <p:nvSpPr>
              <p:cNvPr id="1678" name="Elipse 1677">
                <a:extLst>
                  <a:ext uri="{FF2B5EF4-FFF2-40B4-BE49-F238E27FC236}">
                    <a16:creationId xmlns:a16="http://schemas.microsoft.com/office/drawing/2014/main" xmlns="" id="{B8AFF951-A11F-1C4D-A92D-4035291B9676}"/>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9" name="Elipse 1678">
                <a:extLst>
                  <a:ext uri="{FF2B5EF4-FFF2-40B4-BE49-F238E27FC236}">
                    <a16:creationId xmlns:a16="http://schemas.microsoft.com/office/drawing/2014/main" xmlns="" id="{719D3EE7-5939-1A46-8990-FD085BB65BD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0" name="Elipse 1679">
                <a:extLst>
                  <a:ext uri="{FF2B5EF4-FFF2-40B4-BE49-F238E27FC236}">
                    <a16:creationId xmlns:a16="http://schemas.microsoft.com/office/drawing/2014/main" xmlns="" id="{D436261E-704D-074E-B6A6-BD97CB8159D6}"/>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1" name="Elipse 1680">
                <a:extLst>
                  <a:ext uri="{FF2B5EF4-FFF2-40B4-BE49-F238E27FC236}">
                    <a16:creationId xmlns:a16="http://schemas.microsoft.com/office/drawing/2014/main" xmlns="" id="{5D398361-B09B-8F43-875B-9A47B9426CB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2" name="Elipse 1681">
                <a:extLst>
                  <a:ext uri="{FF2B5EF4-FFF2-40B4-BE49-F238E27FC236}">
                    <a16:creationId xmlns:a16="http://schemas.microsoft.com/office/drawing/2014/main" xmlns="" id="{78C80D13-A8EA-6B46-8A28-41F09009E76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3" name="Elipse 1682">
                <a:extLst>
                  <a:ext uri="{FF2B5EF4-FFF2-40B4-BE49-F238E27FC236}">
                    <a16:creationId xmlns:a16="http://schemas.microsoft.com/office/drawing/2014/main" xmlns="" id="{4E3BE754-EAB6-5F47-A25E-D268232C954D}"/>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4" name="Elipse 1683">
                <a:extLst>
                  <a:ext uri="{FF2B5EF4-FFF2-40B4-BE49-F238E27FC236}">
                    <a16:creationId xmlns:a16="http://schemas.microsoft.com/office/drawing/2014/main" xmlns="" id="{28A8CBAB-B290-434F-A4AA-4BF78A30AC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5" name="Elipse 1684">
                <a:extLst>
                  <a:ext uri="{FF2B5EF4-FFF2-40B4-BE49-F238E27FC236}">
                    <a16:creationId xmlns:a16="http://schemas.microsoft.com/office/drawing/2014/main" xmlns="" id="{3D0E9FBC-1B32-2C40-B2AB-45C6C547955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6" name="Elipse 1685">
                <a:extLst>
                  <a:ext uri="{FF2B5EF4-FFF2-40B4-BE49-F238E27FC236}">
                    <a16:creationId xmlns:a16="http://schemas.microsoft.com/office/drawing/2014/main" xmlns="" id="{C7ED53FA-4364-4A4D-9810-1F0DA5EC48F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7" name="Elipse 1686">
                <a:extLst>
                  <a:ext uri="{FF2B5EF4-FFF2-40B4-BE49-F238E27FC236}">
                    <a16:creationId xmlns:a16="http://schemas.microsoft.com/office/drawing/2014/main" xmlns="" id="{C86B5F57-6969-574B-81C3-0581C21727C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8" name="Elipse 1687">
                <a:extLst>
                  <a:ext uri="{FF2B5EF4-FFF2-40B4-BE49-F238E27FC236}">
                    <a16:creationId xmlns:a16="http://schemas.microsoft.com/office/drawing/2014/main" xmlns="" id="{C6DB7F3B-F4BD-A44E-BC9D-5A2664DF6BF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9" name="Elipse 1688">
                <a:extLst>
                  <a:ext uri="{FF2B5EF4-FFF2-40B4-BE49-F238E27FC236}">
                    <a16:creationId xmlns:a16="http://schemas.microsoft.com/office/drawing/2014/main" xmlns="" id="{64578FAF-2D54-F248-AA95-0D2AB9577D3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0" name="Elipse 1689">
                <a:extLst>
                  <a:ext uri="{FF2B5EF4-FFF2-40B4-BE49-F238E27FC236}">
                    <a16:creationId xmlns:a16="http://schemas.microsoft.com/office/drawing/2014/main" xmlns="" id="{3D586D71-224E-4C44-A837-9F3D82F01A8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1" name="Elipse 1690">
                <a:extLst>
                  <a:ext uri="{FF2B5EF4-FFF2-40B4-BE49-F238E27FC236}">
                    <a16:creationId xmlns:a16="http://schemas.microsoft.com/office/drawing/2014/main" xmlns="" id="{026CA3A6-6857-014B-B749-10FE1D525FFA}"/>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2" name="Elipse 1691">
                <a:extLst>
                  <a:ext uri="{FF2B5EF4-FFF2-40B4-BE49-F238E27FC236}">
                    <a16:creationId xmlns:a16="http://schemas.microsoft.com/office/drawing/2014/main" xmlns="" id="{E139F68B-B022-BE45-BC19-155EBF7436E4}"/>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3" name="Elipse 1692">
                <a:extLst>
                  <a:ext uri="{FF2B5EF4-FFF2-40B4-BE49-F238E27FC236}">
                    <a16:creationId xmlns:a16="http://schemas.microsoft.com/office/drawing/2014/main" xmlns="" id="{C5692139-0B28-984D-BFAB-5837311EBF0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4" name="Elipse 1693">
                <a:extLst>
                  <a:ext uri="{FF2B5EF4-FFF2-40B4-BE49-F238E27FC236}">
                    <a16:creationId xmlns:a16="http://schemas.microsoft.com/office/drawing/2014/main" xmlns="" id="{42744FA4-0745-E044-A377-A61B05C3B604}"/>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5" name="Elipse 1694">
                <a:extLst>
                  <a:ext uri="{FF2B5EF4-FFF2-40B4-BE49-F238E27FC236}">
                    <a16:creationId xmlns:a16="http://schemas.microsoft.com/office/drawing/2014/main" xmlns="" id="{E337D33E-8335-964E-948B-9121BEE57C3A}"/>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6" name="Elipse 1695">
                <a:extLst>
                  <a:ext uri="{FF2B5EF4-FFF2-40B4-BE49-F238E27FC236}">
                    <a16:creationId xmlns:a16="http://schemas.microsoft.com/office/drawing/2014/main" xmlns="" id="{120001B4-8E15-6A46-AFC9-8B0D8D083091}"/>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7" name="Elipse 1696">
                <a:extLst>
                  <a:ext uri="{FF2B5EF4-FFF2-40B4-BE49-F238E27FC236}">
                    <a16:creationId xmlns:a16="http://schemas.microsoft.com/office/drawing/2014/main" xmlns="" id="{3CBA6AA8-5CD5-854E-8B92-5E87EB68FD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8" name="Elipse 1697">
                <a:extLst>
                  <a:ext uri="{FF2B5EF4-FFF2-40B4-BE49-F238E27FC236}">
                    <a16:creationId xmlns:a16="http://schemas.microsoft.com/office/drawing/2014/main" xmlns="" id="{9A9D9C8B-F43C-7945-AF97-3E7ED445D4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9" name="Elipse 1698">
                <a:extLst>
                  <a:ext uri="{FF2B5EF4-FFF2-40B4-BE49-F238E27FC236}">
                    <a16:creationId xmlns:a16="http://schemas.microsoft.com/office/drawing/2014/main" xmlns="" id="{7E80D732-7427-054C-84FC-828E606F1D7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0" name="Elipse 1699">
                <a:extLst>
                  <a:ext uri="{FF2B5EF4-FFF2-40B4-BE49-F238E27FC236}">
                    <a16:creationId xmlns:a16="http://schemas.microsoft.com/office/drawing/2014/main" xmlns="" id="{71CF0033-7546-0D42-B436-B6A53725B1FE}"/>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1" name="Elipse 1700">
                <a:extLst>
                  <a:ext uri="{FF2B5EF4-FFF2-40B4-BE49-F238E27FC236}">
                    <a16:creationId xmlns:a16="http://schemas.microsoft.com/office/drawing/2014/main" xmlns="" id="{F68FBFF2-2D7E-BA46-8D4D-9277964F3C0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2" name="Elipse 1701">
                <a:extLst>
                  <a:ext uri="{FF2B5EF4-FFF2-40B4-BE49-F238E27FC236}">
                    <a16:creationId xmlns:a16="http://schemas.microsoft.com/office/drawing/2014/main" xmlns="" id="{FAE1A631-318B-2548-A3F4-44202F7D56C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3" name="Elipse 1702">
                <a:extLst>
                  <a:ext uri="{FF2B5EF4-FFF2-40B4-BE49-F238E27FC236}">
                    <a16:creationId xmlns:a16="http://schemas.microsoft.com/office/drawing/2014/main" xmlns="" id="{CBFE2592-FF27-3549-961D-5CBD54DDA0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4" name="Elipse 1703">
                <a:extLst>
                  <a:ext uri="{FF2B5EF4-FFF2-40B4-BE49-F238E27FC236}">
                    <a16:creationId xmlns:a16="http://schemas.microsoft.com/office/drawing/2014/main" xmlns="" id="{EBBAC510-2845-504C-B71C-0507B9CC8A0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5" name="Elipse 1704">
                <a:extLst>
                  <a:ext uri="{FF2B5EF4-FFF2-40B4-BE49-F238E27FC236}">
                    <a16:creationId xmlns:a16="http://schemas.microsoft.com/office/drawing/2014/main" xmlns="" id="{7E6C5C16-360E-C545-9661-6DC40986E7F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6" name="Elipse 1705">
                <a:extLst>
                  <a:ext uri="{FF2B5EF4-FFF2-40B4-BE49-F238E27FC236}">
                    <a16:creationId xmlns:a16="http://schemas.microsoft.com/office/drawing/2014/main" xmlns="" id="{0647EFF3-E029-E849-A4AA-5751922D89A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7" name="Elipse 1706">
                <a:extLst>
                  <a:ext uri="{FF2B5EF4-FFF2-40B4-BE49-F238E27FC236}">
                    <a16:creationId xmlns:a16="http://schemas.microsoft.com/office/drawing/2014/main" xmlns="" id="{C078CFB0-AEFF-C944-9360-56F7B963183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8" name="Elipse 1707">
                <a:extLst>
                  <a:ext uri="{FF2B5EF4-FFF2-40B4-BE49-F238E27FC236}">
                    <a16:creationId xmlns:a16="http://schemas.microsoft.com/office/drawing/2014/main" xmlns="" id="{26F45F03-35C5-F24F-887B-1110C2E4C55F}"/>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9" name="Elipse 1708">
                <a:extLst>
                  <a:ext uri="{FF2B5EF4-FFF2-40B4-BE49-F238E27FC236}">
                    <a16:creationId xmlns:a16="http://schemas.microsoft.com/office/drawing/2014/main" xmlns="" id="{4D01A850-FE8C-774E-894A-538FAC24723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0" name="Elipse 1709">
                <a:extLst>
                  <a:ext uri="{FF2B5EF4-FFF2-40B4-BE49-F238E27FC236}">
                    <a16:creationId xmlns:a16="http://schemas.microsoft.com/office/drawing/2014/main" xmlns="" id="{E1B90670-68AB-E648-A0F2-81519E8E13F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1" name="Elipse 1710">
                <a:extLst>
                  <a:ext uri="{FF2B5EF4-FFF2-40B4-BE49-F238E27FC236}">
                    <a16:creationId xmlns:a16="http://schemas.microsoft.com/office/drawing/2014/main" xmlns="" id="{E9D6D75C-C36D-2E4E-B8AB-C5327539CE5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2" name="Elipse 1711">
                <a:extLst>
                  <a:ext uri="{FF2B5EF4-FFF2-40B4-BE49-F238E27FC236}">
                    <a16:creationId xmlns:a16="http://schemas.microsoft.com/office/drawing/2014/main" xmlns="" id="{8A884CD6-47D0-C545-9950-70E3EDDCE1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3" name="Elipse 1712">
                <a:extLst>
                  <a:ext uri="{FF2B5EF4-FFF2-40B4-BE49-F238E27FC236}">
                    <a16:creationId xmlns:a16="http://schemas.microsoft.com/office/drawing/2014/main" xmlns="" id="{44E6664E-7CBC-5A49-87CC-90845E3701B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4" name="Elipse 1713">
                <a:extLst>
                  <a:ext uri="{FF2B5EF4-FFF2-40B4-BE49-F238E27FC236}">
                    <a16:creationId xmlns:a16="http://schemas.microsoft.com/office/drawing/2014/main" xmlns="" id="{BCA30F19-ECD4-404F-B7FF-97F06101CFB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5" name="Elipse 1714">
                <a:extLst>
                  <a:ext uri="{FF2B5EF4-FFF2-40B4-BE49-F238E27FC236}">
                    <a16:creationId xmlns:a16="http://schemas.microsoft.com/office/drawing/2014/main" xmlns="" id="{22848093-A825-094D-A7E5-6BF084923EE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1" name="Grupo 1560">
              <a:extLst>
                <a:ext uri="{FF2B5EF4-FFF2-40B4-BE49-F238E27FC236}">
                  <a16:creationId xmlns:a16="http://schemas.microsoft.com/office/drawing/2014/main" xmlns="" id="{DDE3F64B-B2B3-FD48-9925-178CB497C6CA}"/>
                </a:ext>
              </a:extLst>
            </p:cNvPr>
            <p:cNvGrpSpPr/>
            <p:nvPr/>
          </p:nvGrpSpPr>
          <p:grpSpPr>
            <a:xfrm>
              <a:off x="6697833" y="32843"/>
              <a:ext cx="28800" cy="5462318"/>
              <a:chOff x="110763" y="32843"/>
              <a:chExt cx="28800" cy="5462318"/>
            </a:xfrm>
            <a:grpFill/>
          </p:grpSpPr>
          <p:sp>
            <p:nvSpPr>
              <p:cNvPr id="1640" name="Elipse 1639">
                <a:extLst>
                  <a:ext uri="{FF2B5EF4-FFF2-40B4-BE49-F238E27FC236}">
                    <a16:creationId xmlns:a16="http://schemas.microsoft.com/office/drawing/2014/main" xmlns="" id="{8484694F-667D-C94D-B1C4-962D923604D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1" name="Elipse 1640">
                <a:extLst>
                  <a:ext uri="{FF2B5EF4-FFF2-40B4-BE49-F238E27FC236}">
                    <a16:creationId xmlns:a16="http://schemas.microsoft.com/office/drawing/2014/main" xmlns="" id="{14B851B1-A1BD-E840-9FE5-9947120BEC9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2" name="Elipse 1641">
                <a:extLst>
                  <a:ext uri="{FF2B5EF4-FFF2-40B4-BE49-F238E27FC236}">
                    <a16:creationId xmlns:a16="http://schemas.microsoft.com/office/drawing/2014/main" xmlns="" id="{5E7FE234-B387-0C43-9A3A-1A6E753BE98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3" name="Elipse 1642">
                <a:extLst>
                  <a:ext uri="{FF2B5EF4-FFF2-40B4-BE49-F238E27FC236}">
                    <a16:creationId xmlns:a16="http://schemas.microsoft.com/office/drawing/2014/main" xmlns="" id="{CE9E0A62-41C3-0A42-B976-54675BB7AD2D}"/>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4" name="Elipse 1643">
                <a:extLst>
                  <a:ext uri="{FF2B5EF4-FFF2-40B4-BE49-F238E27FC236}">
                    <a16:creationId xmlns:a16="http://schemas.microsoft.com/office/drawing/2014/main" xmlns="" id="{EAD43F72-6610-AC40-8477-BE9D433406A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5" name="Elipse 1644">
                <a:extLst>
                  <a:ext uri="{FF2B5EF4-FFF2-40B4-BE49-F238E27FC236}">
                    <a16:creationId xmlns:a16="http://schemas.microsoft.com/office/drawing/2014/main" xmlns="" id="{9C680068-99B6-C345-8E28-4A0B80D18FF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6" name="Elipse 1645">
                <a:extLst>
                  <a:ext uri="{FF2B5EF4-FFF2-40B4-BE49-F238E27FC236}">
                    <a16:creationId xmlns:a16="http://schemas.microsoft.com/office/drawing/2014/main" xmlns="" id="{428B2867-4319-5F4D-89BA-D121B6AB2C4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7" name="Elipse 1646">
                <a:extLst>
                  <a:ext uri="{FF2B5EF4-FFF2-40B4-BE49-F238E27FC236}">
                    <a16:creationId xmlns:a16="http://schemas.microsoft.com/office/drawing/2014/main" xmlns="" id="{BF8B5C9E-38F8-1844-8166-1D49DA0889E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8" name="Elipse 1647">
                <a:extLst>
                  <a:ext uri="{FF2B5EF4-FFF2-40B4-BE49-F238E27FC236}">
                    <a16:creationId xmlns:a16="http://schemas.microsoft.com/office/drawing/2014/main" xmlns="" id="{ECE0F057-0698-D54A-A12B-74E2E967890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9" name="Elipse 1648">
                <a:extLst>
                  <a:ext uri="{FF2B5EF4-FFF2-40B4-BE49-F238E27FC236}">
                    <a16:creationId xmlns:a16="http://schemas.microsoft.com/office/drawing/2014/main" xmlns="" id="{B30F7001-45C1-D742-B4F9-E6D5B4EBF7C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0" name="Elipse 1649">
                <a:extLst>
                  <a:ext uri="{FF2B5EF4-FFF2-40B4-BE49-F238E27FC236}">
                    <a16:creationId xmlns:a16="http://schemas.microsoft.com/office/drawing/2014/main" xmlns="" id="{20E1CBAA-884E-5144-8A6F-B0146828CB3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1" name="Elipse 1650">
                <a:extLst>
                  <a:ext uri="{FF2B5EF4-FFF2-40B4-BE49-F238E27FC236}">
                    <a16:creationId xmlns:a16="http://schemas.microsoft.com/office/drawing/2014/main" xmlns="" id="{B5234DA8-038E-A545-97CF-0D2E0E13635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2" name="Elipse 1651">
                <a:extLst>
                  <a:ext uri="{FF2B5EF4-FFF2-40B4-BE49-F238E27FC236}">
                    <a16:creationId xmlns:a16="http://schemas.microsoft.com/office/drawing/2014/main" xmlns="" id="{7AD5CAEF-34D3-1B4E-B8AA-90CA2510B07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3" name="Elipse 1652">
                <a:extLst>
                  <a:ext uri="{FF2B5EF4-FFF2-40B4-BE49-F238E27FC236}">
                    <a16:creationId xmlns:a16="http://schemas.microsoft.com/office/drawing/2014/main" xmlns="" id="{140AD144-1B65-C742-BA83-A4DA826F8F38}"/>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4" name="Elipse 1653">
                <a:extLst>
                  <a:ext uri="{FF2B5EF4-FFF2-40B4-BE49-F238E27FC236}">
                    <a16:creationId xmlns:a16="http://schemas.microsoft.com/office/drawing/2014/main" xmlns="" id="{B26426BE-F40A-C14C-B450-6BC6899A4A4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5" name="Elipse 1654">
                <a:extLst>
                  <a:ext uri="{FF2B5EF4-FFF2-40B4-BE49-F238E27FC236}">
                    <a16:creationId xmlns:a16="http://schemas.microsoft.com/office/drawing/2014/main" xmlns="" id="{D651A468-7324-9448-8E80-78EA57B6361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6" name="Elipse 1655">
                <a:extLst>
                  <a:ext uri="{FF2B5EF4-FFF2-40B4-BE49-F238E27FC236}">
                    <a16:creationId xmlns:a16="http://schemas.microsoft.com/office/drawing/2014/main" xmlns="" id="{2C46C9D5-137F-904A-8EF7-055EC757EBD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7" name="Elipse 1656">
                <a:extLst>
                  <a:ext uri="{FF2B5EF4-FFF2-40B4-BE49-F238E27FC236}">
                    <a16:creationId xmlns:a16="http://schemas.microsoft.com/office/drawing/2014/main" xmlns="" id="{C3B3A730-B881-4045-BE6F-0B7E00673B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8" name="Elipse 1657">
                <a:extLst>
                  <a:ext uri="{FF2B5EF4-FFF2-40B4-BE49-F238E27FC236}">
                    <a16:creationId xmlns:a16="http://schemas.microsoft.com/office/drawing/2014/main" xmlns="" id="{95B66BA7-827F-D848-9618-F3AD66BBF6E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9" name="Elipse 1658">
                <a:extLst>
                  <a:ext uri="{FF2B5EF4-FFF2-40B4-BE49-F238E27FC236}">
                    <a16:creationId xmlns:a16="http://schemas.microsoft.com/office/drawing/2014/main" xmlns="" id="{32F2AB90-3480-B74A-B40E-CD3C611A774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0" name="Elipse 1659">
                <a:extLst>
                  <a:ext uri="{FF2B5EF4-FFF2-40B4-BE49-F238E27FC236}">
                    <a16:creationId xmlns:a16="http://schemas.microsoft.com/office/drawing/2014/main" xmlns="" id="{AA6ED66C-D44E-A045-9739-997D968BBBA8}"/>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1" name="Elipse 1660">
                <a:extLst>
                  <a:ext uri="{FF2B5EF4-FFF2-40B4-BE49-F238E27FC236}">
                    <a16:creationId xmlns:a16="http://schemas.microsoft.com/office/drawing/2014/main" xmlns="" id="{F7182FC6-AC15-9942-8DF7-7F5178FF56E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2" name="Elipse 1661">
                <a:extLst>
                  <a:ext uri="{FF2B5EF4-FFF2-40B4-BE49-F238E27FC236}">
                    <a16:creationId xmlns:a16="http://schemas.microsoft.com/office/drawing/2014/main" xmlns="" id="{8B2323DD-6476-7A4E-8FD0-66F18E6BEF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3" name="Elipse 1662">
                <a:extLst>
                  <a:ext uri="{FF2B5EF4-FFF2-40B4-BE49-F238E27FC236}">
                    <a16:creationId xmlns:a16="http://schemas.microsoft.com/office/drawing/2014/main" xmlns="" id="{512BBB70-0C62-8A49-8AD8-4C4FDBE6BF8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4" name="Elipse 1663">
                <a:extLst>
                  <a:ext uri="{FF2B5EF4-FFF2-40B4-BE49-F238E27FC236}">
                    <a16:creationId xmlns:a16="http://schemas.microsoft.com/office/drawing/2014/main" xmlns="" id="{833EF364-4030-5545-98C8-5F87B8F88398}"/>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5" name="Elipse 1664">
                <a:extLst>
                  <a:ext uri="{FF2B5EF4-FFF2-40B4-BE49-F238E27FC236}">
                    <a16:creationId xmlns:a16="http://schemas.microsoft.com/office/drawing/2014/main" xmlns="" id="{E9339F60-C1F4-3A4C-9395-707B198D882F}"/>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6" name="Elipse 1665">
                <a:extLst>
                  <a:ext uri="{FF2B5EF4-FFF2-40B4-BE49-F238E27FC236}">
                    <a16:creationId xmlns:a16="http://schemas.microsoft.com/office/drawing/2014/main" xmlns="" id="{A6CF9FDB-2E35-5D4C-B7B2-3C400986EFF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7" name="Elipse 1666">
                <a:extLst>
                  <a:ext uri="{FF2B5EF4-FFF2-40B4-BE49-F238E27FC236}">
                    <a16:creationId xmlns:a16="http://schemas.microsoft.com/office/drawing/2014/main" xmlns="" id="{A8832559-FECF-E745-9BDB-E4EC774A4B12}"/>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8" name="Elipse 1667">
                <a:extLst>
                  <a:ext uri="{FF2B5EF4-FFF2-40B4-BE49-F238E27FC236}">
                    <a16:creationId xmlns:a16="http://schemas.microsoft.com/office/drawing/2014/main" xmlns="" id="{E1000128-D4F7-E84D-A95D-56E599A6942A}"/>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9" name="Elipse 1668">
                <a:extLst>
                  <a:ext uri="{FF2B5EF4-FFF2-40B4-BE49-F238E27FC236}">
                    <a16:creationId xmlns:a16="http://schemas.microsoft.com/office/drawing/2014/main" xmlns="" id="{142CB635-3C59-8A47-8561-E13ADF91B7C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0" name="Elipse 1669">
                <a:extLst>
                  <a:ext uri="{FF2B5EF4-FFF2-40B4-BE49-F238E27FC236}">
                    <a16:creationId xmlns:a16="http://schemas.microsoft.com/office/drawing/2014/main" xmlns="" id="{2A5FEEB8-5B5B-8946-ACD0-A4B65E9FDE8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1" name="Elipse 1670">
                <a:extLst>
                  <a:ext uri="{FF2B5EF4-FFF2-40B4-BE49-F238E27FC236}">
                    <a16:creationId xmlns:a16="http://schemas.microsoft.com/office/drawing/2014/main" xmlns="" id="{C64DAA38-6C37-DA45-8A27-F92512DE5F2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2" name="Elipse 1671">
                <a:extLst>
                  <a:ext uri="{FF2B5EF4-FFF2-40B4-BE49-F238E27FC236}">
                    <a16:creationId xmlns:a16="http://schemas.microsoft.com/office/drawing/2014/main" xmlns="" id="{D30A7DF1-FB23-5841-A5F4-AE3CA36EFC2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3" name="Elipse 1672">
                <a:extLst>
                  <a:ext uri="{FF2B5EF4-FFF2-40B4-BE49-F238E27FC236}">
                    <a16:creationId xmlns:a16="http://schemas.microsoft.com/office/drawing/2014/main" xmlns="" id="{AB9A42CD-A95C-7348-92EF-FD18CA147B2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4" name="Elipse 1673">
                <a:extLst>
                  <a:ext uri="{FF2B5EF4-FFF2-40B4-BE49-F238E27FC236}">
                    <a16:creationId xmlns:a16="http://schemas.microsoft.com/office/drawing/2014/main" xmlns="" id="{1F8CF526-9781-DB4E-A1FC-04FAD352544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5" name="Elipse 1674">
                <a:extLst>
                  <a:ext uri="{FF2B5EF4-FFF2-40B4-BE49-F238E27FC236}">
                    <a16:creationId xmlns:a16="http://schemas.microsoft.com/office/drawing/2014/main" xmlns="" id="{4F330037-B5EF-6A43-A4F7-666D48FE69C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6" name="Elipse 1675">
                <a:extLst>
                  <a:ext uri="{FF2B5EF4-FFF2-40B4-BE49-F238E27FC236}">
                    <a16:creationId xmlns:a16="http://schemas.microsoft.com/office/drawing/2014/main" xmlns="" id="{A3BC1AF3-E961-AA49-9A74-AC03998D80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7" name="Elipse 1676">
                <a:extLst>
                  <a:ext uri="{FF2B5EF4-FFF2-40B4-BE49-F238E27FC236}">
                    <a16:creationId xmlns:a16="http://schemas.microsoft.com/office/drawing/2014/main" xmlns="" id="{3A0C115D-0960-3547-96F0-148AEB287046}"/>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2" name="Grupo 1561">
              <a:extLst>
                <a:ext uri="{FF2B5EF4-FFF2-40B4-BE49-F238E27FC236}">
                  <a16:creationId xmlns:a16="http://schemas.microsoft.com/office/drawing/2014/main" xmlns="" id="{73C46133-AB03-B343-9218-C408BEBAE882}"/>
                </a:ext>
              </a:extLst>
            </p:cNvPr>
            <p:cNvGrpSpPr/>
            <p:nvPr/>
          </p:nvGrpSpPr>
          <p:grpSpPr>
            <a:xfrm>
              <a:off x="6846000" y="32843"/>
              <a:ext cx="28800" cy="5462318"/>
              <a:chOff x="110763" y="32843"/>
              <a:chExt cx="28800" cy="5462318"/>
            </a:xfrm>
            <a:grpFill/>
          </p:grpSpPr>
          <p:sp>
            <p:nvSpPr>
              <p:cNvPr id="1602" name="Elipse 1601">
                <a:extLst>
                  <a:ext uri="{FF2B5EF4-FFF2-40B4-BE49-F238E27FC236}">
                    <a16:creationId xmlns:a16="http://schemas.microsoft.com/office/drawing/2014/main" xmlns="" id="{6D3A29E2-733A-FC45-851D-24DF08BA17EF}"/>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3" name="Elipse 1602">
                <a:extLst>
                  <a:ext uri="{FF2B5EF4-FFF2-40B4-BE49-F238E27FC236}">
                    <a16:creationId xmlns:a16="http://schemas.microsoft.com/office/drawing/2014/main" xmlns="" id="{760084A0-099A-454F-A009-D6037FFF25B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4" name="Elipse 1603">
                <a:extLst>
                  <a:ext uri="{FF2B5EF4-FFF2-40B4-BE49-F238E27FC236}">
                    <a16:creationId xmlns:a16="http://schemas.microsoft.com/office/drawing/2014/main" xmlns="" id="{5612F80D-8988-8448-A9D4-167097CDD098}"/>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5" name="Elipse 1604">
                <a:extLst>
                  <a:ext uri="{FF2B5EF4-FFF2-40B4-BE49-F238E27FC236}">
                    <a16:creationId xmlns:a16="http://schemas.microsoft.com/office/drawing/2014/main" xmlns="" id="{09BBD0CA-8667-BE42-AEFA-D7E8AD4C3AB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6" name="Elipse 1605">
                <a:extLst>
                  <a:ext uri="{FF2B5EF4-FFF2-40B4-BE49-F238E27FC236}">
                    <a16:creationId xmlns:a16="http://schemas.microsoft.com/office/drawing/2014/main" xmlns="" id="{BA1F92EB-7134-224B-B784-E3F7C7B654A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7" name="Elipse 1606">
                <a:extLst>
                  <a:ext uri="{FF2B5EF4-FFF2-40B4-BE49-F238E27FC236}">
                    <a16:creationId xmlns:a16="http://schemas.microsoft.com/office/drawing/2014/main" xmlns="" id="{FE4BD8E8-F168-6E42-9E08-50D85E7F34A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8" name="Elipse 1607">
                <a:extLst>
                  <a:ext uri="{FF2B5EF4-FFF2-40B4-BE49-F238E27FC236}">
                    <a16:creationId xmlns:a16="http://schemas.microsoft.com/office/drawing/2014/main" xmlns="" id="{FF6DF18A-8FE2-984D-897B-DB3F37629D7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9" name="Elipse 1608">
                <a:extLst>
                  <a:ext uri="{FF2B5EF4-FFF2-40B4-BE49-F238E27FC236}">
                    <a16:creationId xmlns:a16="http://schemas.microsoft.com/office/drawing/2014/main" xmlns="" id="{9D03594D-25C2-7C4F-BACC-9AB0D423F10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0" name="Elipse 1609">
                <a:extLst>
                  <a:ext uri="{FF2B5EF4-FFF2-40B4-BE49-F238E27FC236}">
                    <a16:creationId xmlns:a16="http://schemas.microsoft.com/office/drawing/2014/main" xmlns="" id="{D08D2038-E795-CB4B-89FB-3AA3364278A5}"/>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1" name="Elipse 1610">
                <a:extLst>
                  <a:ext uri="{FF2B5EF4-FFF2-40B4-BE49-F238E27FC236}">
                    <a16:creationId xmlns:a16="http://schemas.microsoft.com/office/drawing/2014/main" xmlns="" id="{DC2ED93A-AD99-4E49-9010-5A5DAAF681B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2" name="Elipse 1611">
                <a:extLst>
                  <a:ext uri="{FF2B5EF4-FFF2-40B4-BE49-F238E27FC236}">
                    <a16:creationId xmlns:a16="http://schemas.microsoft.com/office/drawing/2014/main" xmlns="" id="{3385BA71-6BCD-3946-843F-307E703F8E2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3" name="Elipse 1612">
                <a:extLst>
                  <a:ext uri="{FF2B5EF4-FFF2-40B4-BE49-F238E27FC236}">
                    <a16:creationId xmlns:a16="http://schemas.microsoft.com/office/drawing/2014/main" xmlns="" id="{7B699073-A8C5-6149-A3D1-D4D9BF308EC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4" name="Elipse 1613">
                <a:extLst>
                  <a:ext uri="{FF2B5EF4-FFF2-40B4-BE49-F238E27FC236}">
                    <a16:creationId xmlns:a16="http://schemas.microsoft.com/office/drawing/2014/main" xmlns="" id="{348A8AEB-B7BC-5A4F-807F-56E29234C9D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5" name="Elipse 1614">
                <a:extLst>
                  <a:ext uri="{FF2B5EF4-FFF2-40B4-BE49-F238E27FC236}">
                    <a16:creationId xmlns:a16="http://schemas.microsoft.com/office/drawing/2014/main" xmlns="" id="{4C67692D-A708-EC40-BB13-57CD47D13C7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6" name="Elipse 1615">
                <a:extLst>
                  <a:ext uri="{FF2B5EF4-FFF2-40B4-BE49-F238E27FC236}">
                    <a16:creationId xmlns:a16="http://schemas.microsoft.com/office/drawing/2014/main" xmlns="" id="{7C5A9C53-9098-654C-BDFE-50C8DA8F4C5B}"/>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7" name="Elipse 1616">
                <a:extLst>
                  <a:ext uri="{FF2B5EF4-FFF2-40B4-BE49-F238E27FC236}">
                    <a16:creationId xmlns:a16="http://schemas.microsoft.com/office/drawing/2014/main" xmlns="" id="{A1B15A2B-C47F-5244-8E81-4BDCEA294D5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8" name="Elipse 1617">
                <a:extLst>
                  <a:ext uri="{FF2B5EF4-FFF2-40B4-BE49-F238E27FC236}">
                    <a16:creationId xmlns:a16="http://schemas.microsoft.com/office/drawing/2014/main" xmlns="" id="{4F031ED5-CCFF-644E-A44A-40D60351462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9" name="Elipse 1618">
                <a:extLst>
                  <a:ext uri="{FF2B5EF4-FFF2-40B4-BE49-F238E27FC236}">
                    <a16:creationId xmlns:a16="http://schemas.microsoft.com/office/drawing/2014/main" xmlns="" id="{D8219E89-598B-014A-A447-A324B926C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0" name="Elipse 1619">
                <a:extLst>
                  <a:ext uri="{FF2B5EF4-FFF2-40B4-BE49-F238E27FC236}">
                    <a16:creationId xmlns:a16="http://schemas.microsoft.com/office/drawing/2014/main" xmlns="" id="{761EFD39-E534-4448-A7CD-7E9DA1CD10D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1" name="Elipse 1620">
                <a:extLst>
                  <a:ext uri="{FF2B5EF4-FFF2-40B4-BE49-F238E27FC236}">
                    <a16:creationId xmlns:a16="http://schemas.microsoft.com/office/drawing/2014/main" xmlns="" id="{4A5B96F9-61EE-6C46-864F-42DDE78EBF95}"/>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2" name="Elipse 1621">
                <a:extLst>
                  <a:ext uri="{FF2B5EF4-FFF2-40B4-BE49-F238E27FC236}">
                    <a16:creationId xmlns:a16="http://schemas.microsoft.com/office/drawing/2014/main" xmlns="" id="{913D54C3-C9D0-1C44-AAAD-DCDA6DCC1F5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3" name="Elipse 1622">
                <a:extLst>
                  <a:ext uri="{FF2B5EF4-FFF2-40B4-BE49-F238E27FC236}">
                    <a16:creationId xmlns:a16="http://schemas.microsoft.com/office/drawing/2014/main" xmlns="" id="{333CADD6-CFC6-AD42-8494-25EE185ECC74}"/>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4" name="Elipse 1623">
                <a:extLst>
                  <a:ext uri="{FF2B5EF4-FFF2-40B4-BE49-F238E27FC236}">
                    <a16:creationId xmlns:a16="http://schemas.microsoft.com/office/drawing/2014/main" xmlns="" id="{7F7D3B1E-8964-F94A-8A94-2108C55AFE8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5" name="Elipse 1624">
                <a:extLst>
                  <a:ext uri="{FF2B5EF4-FFF2-40B4-BE49-F238E27FC236}">
                    <a16:creationId xmlns:a16="http://schemas.microsoft.com/office/drawing/2014/main" xmlns="" id="{752E3051-0711-644F-ADB0-5BE47253D29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6" name="Elipse 1625">
                <a:extLst>
                  <a:ext uri="{FF2B5EF4-FFF2-40B4-BE49-F238E27FC236}">
                    <a16:creationId xmlns:a16="http://schemas.microsoft.com/office/drawing/2014/main" xmlns="" id="{F9E37C41-6755-9946-A0BF-E39BABB92F7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7" name="Elipse 1626">
                <a:extLst>
                  <a:ext uri="{FF2B5EF4-FFF2-40B4-BE49-F238E27FC236}">
                    <a16:creationId xmlns:a16="http://schemas.microsoft.com/office/drawing/2014/main" xmlns="" id="{D75F94CB-0E8C-9A40-98E7-66A811ACAA4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8" name="Elipse 1627">
                <a:extLst>
                  <a:ext uri="{FF2B5EF4-FFF2-40B4-BE49-F238E27FC236}">
                    <a16:creationId xmlns:a16="http://schemas.microsoft.com/office/drawing/2014/main" xmlns="" id="{23FECC1A-FDD4-2D44-ADAA-F36CDD1AC59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9" name="Elipse 1628">
                <a:extLst>
                  <a:ext uri="{FF2B5EF4-FFF2-40B4-BE49-F238E27FC236}">
                    <a16:creationId xmlns:a16="http://schemas.microsoft.com/office/drawing/2014/main" xmlns="" id="{FA2559CE-FA1C-B54F-BB4D-2243D5A6476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0" name="Elipse 1629">
                <a:extLst>
                  <a:ext uri="{FF2B5EF4-FFF2-40B4-BE49-F238E27FC236}">
                    <a16:creationId xmlns:a16="http://schemas.microsoft.com/office/drawing/2014/main" xmlns="" id="{C76F4F6B-EE1D-544D-ACE4-6A4C2E7AB4B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1" name="Elipse 1630">
                <a:extLst>
                  <a:ext uri="{FF2B5EF4-FFF2-40B4-BE49-F238E27FC236}">
                    <a16:creationId xmlns:a16="http://schemas.microsoft.com/office/drawing/2014/main" xmlns="" id="{3CDE6196-9F54-7B47-BC2F-367812F55C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2" name="Elipse 1631">
                <a:extLst>
                  <a:ext uri="{FF2B5EF4-FFF2-40B4-BE49-F238E27FC236}">
                    <a16:creationId xmlns:a16="http://schemas.microsoft.com/office/drawing/2014/main" xmlns="" id="{AC8540B5-B0CA-7747-93E7-58A22694515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3" name="Elipse 1632">
                <a:extLst>
                  <a:ext uri="{FF2B5EF4-FFF2-40B4-BE49-F238E27FC236}">
                    <a16:creationId xmlns:a16="http://schemas.microsoft.com/office/drawing/2014/main" xmlns="" id="{ABB9C15D-8722-B04F-9244-BA28C2ADB360}"/>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4" name="Elipse 1633">
                <a:extLst>
                  <a:ext uri="{FF2B5EF4-FFF2-40B4-BE49-F238E27FC236}">
                    <a16:creationId xmlns:a16="http://schemas.microsoft.com/office/drawing/2014/main" xmlns="" id="{4034F3C9-E053-574A-BE74-35A44E897D9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5" name="Elipse 1634">
                <a:extLst>
                  <a:ext uri="{FF2B5EF4-FFF2-40B4-BE49-F238E27FC236}">
                    <a16:creationId xmlns:a16="http://schemas.microsoft.com/office/drawing/2014/main" xmlns="" id="{74138465-72C3-3342-941C-7C9F2AE9A28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6" name="Elipse 1635">
                <a:extLst>
                  <a:ext uri="{FF2B5EF4-FFF2-40B4-BE49-F238E27FC236}">
                    <a16:creationId xmlns:a16="http://schemas.microsoft.com/office/drawing/2014/main" xmlns="" id="{B3735111-A873-E649-ACA8-011B233B47C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7" name="Elipse 1636">
                <a:extLst>
                  <a:ext uri="{FF2B5EF4-FFF2-40B4-BE49-F238E27FC236}">
                    <a16:creationId xmlns:a16="http://schemas.microsoft.com/office/drawing/2014/main" xmlns="" id="{63124FE4-5C41-8645-A669-F1D65D849C73}"/>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8" name="Elipse 1637">
                <a:extLst>
                  <a:ext uri="{FF2B5EF4-FFF2-40B4-BE49-F238E27FC236}">
                    <a16:creationId xmlns:a16="http://schemas.microsoft.com/office/drawing/2014/main" xmlns="" id="{33EC59FE-9080-F046-89FF-E0F6D8BA18F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9" name="Elipse 1638">
                <a:extLst>
                  <a:ext uri="{FF2B5EF4-FFF2-40B4-BE49-F238E27FC236}">
                    <a16:creationId xmlns:a16="http://schemas.microsoft.com/office/drawing/2014/main" xmlns="" id="{6A29EB19-1889-D64C-A6FB-01C896063E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3" name="Grupo 1562">
              <a:extLst>
                <a:ext uri="{FF2B5EF4-FFF2-40B4-BE49-F238E27FC236}">
                  <a16:creationId xmlns:a16="http://schemas.microsoft.com/office/drawing/2014/main" xmlns="" id="{51447BE9-21F8-504C-B8C9-5FF75F7FC291}"/>
                </a:ext>
              </a:extLst>
            </p:cNvPr>
            <p:cNvGrpSpPr/>
            <p:nvPr/>
          </p:nvGrpSpPr>
          <p:grpSpPr>
            <a:xfrm>
              <a:off x="6994167" y="32843"/>
              <a:ext cx="28800" cy="5462318"/>
              <a:chOff x="110763" y="32843"/>
              <a:chExt cx="28800" cy="5462318"/>
            </a:xfrm>
            <a:grpFill/>
          </p:grpSpPr>
          <p:sp>
            <p:nvSpPr>
              <p:cNvPr id="1564" name="Elipse 1563">
                <a:extLst>
                  <a:ext uri="{FF2B5EF4-FFF2-40B4-BE49-F238E27FC236}">
                    <a16:creationId xmlns:a16="http://schemas.microsoft.com/office/drawing/2014/main" xmlns="" id="{9BC76274-A79A-DF49-8433-0B504DFC11E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5" name="Elipse 1564">
                <a:extLst>
                  <a:ext uri="{FF2B5EF4-FFF2-40B4-BE49-F238E27FC236}">
                    <a16:creationId xmlns:a16="http://schemas.microsoft.com/office/drawing/2014/main" xmlns="" id="{DA99D5A7-E47B-1D44-8F3D-F183F9819E57}"/>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6" name="Elipse 1565">
                <a:extLst>
                  <a:ext uri="{FF2B5EF4-FFF2-40B4-BE49-F238E27FC236}">
                    <a16:creationId xmlns:a16="http://schemas.microsoft.com/office/drawing/2014/main" xmlns="" id="{8D4A3FCD-D391-754D-BF58-A81C0D7D163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7" name="Elipse 1566">
                <a:extLst>
                  <a:ext uri="{FF2B5EF4-FFF2-40B4-BE49-F238E27FC236}">
                    <a16:creationId xmlns:a16="http://schemas.microsoft.com/office/drawing/2014/main" xmlns="" id="{E2D94AB1-7ADC-EC49-B4C5-9645E6F71D4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8" name="Elipse 1567">
                <a:extLst>
                  <a:ext uri="{FF2B5EF4-FFF2-40B4-BE49-F238E27FC236}">
                    <a16:creationId xmlns:a16="http://schemas.microsoft.com/office/drawing/2014/main" xmlns="" id="{BEFD3FD5-D477-4640-8A95-16EB9175A94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9" name="Elipse 1568">
                <a:extLst>
                  <a:ext uri="{FF2B5EF4-FFF2-40B4-BE49-F238E27FC236}">
                    <a16:creationId xmlns:a16="http://schemas.microsoft.com/office/drawing/2014/main" xmlns="" id="{778B02BD-B75D-8448-B40B-B0FAE83F064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0" name="Elipse 1569">
                <a:extLst>
                  <a:ext uri="{FF2B5EF4-FFF2-40B4-BE49-F238E27FC236}">
                    <a16:creationId xmlns:a16="http://schemas.microsoft.com/office/drawing/2014/main" xmlns="" id="{9C7C94B4-2E6A-4B44-82F8-10C50275ADC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1" name="Elipse 1570">
                <a:extLst>
                  <a:ext uri="{FF2B5EF4-FFF2-40B4-BE49-F238E27FC236}">
                    <a16:creationId xmlns:a16="http://schemas.microsoft.com/office/drawing/2014/main" xmlns="" id="{EB014771-576D-A04E-B098-5146A5243167}"/>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2" name="Elipse 1571">
                <a:extLst>
                  <a:ext uri="{FF2B5EF4-FFF2-40B4-BE49-F238E27FC236}">
                    <a16:creationId xmlns:a16="http://schemas.microsoft.com/office/drawing/2014/main" xmlns="" id="{421521EA-1D72-B74A-BE96-812617BB4448}"/>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3" name="Elipse 1572">
                <a:extLst>
                  <a:ext uri="{FF2B5EF4-FFF2-40B4-BE49-F238E27FC236}">
                    <a16:creationId xmlns:a16="http://schemas.microsoft.com/office/drawing/2014/main" xmlns="" id="{1DC07D40-771D-D94C-A505-0D518D3728F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4" name="Elipse 1573">
                <a:extLst>
                  <a:ext uri="{FF2B5EF4-FFF2-40B4-BE49-F238E27FC236}">
                    <a16:creationId xmlns:a16="http://schemas.microsoft.com/office/drawing/2014/main" xmlns="" id="{F43EA269-1CA7-FF48-8833-273B02DE7768}"/>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5" name="Elipse 1574">
                <a:extLst>
                  <a:ext uri="{FF2B5EF4-FFF2-40B4-BE49-F238E27FC236}">
                    <a16:creationId xmlns:a16="http://schemas.microsoft.com/office/drawing/2014/main" xmlns="" id="{12D586D1-0CF2-FC45-8EF1-E4A3B4D2836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6" name="Elipse 1575">
                <a:extLst>
                  <a:ext uri="{FF2B5EF4-FFF2-40B4-BE49-F238E27FC236}">
                    <a16:creationId xmlns:a16="http://schemas.microsoft.com/office/drawing/2014/main" xmlns="" id="{DF434BB0-C652-7149-B36D-1960E749CF0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7" name="Elipse 1576">
                <a:extLst>
                  <a:ext uri="{FF2B5EF4-FFF2-40B4-BE49-F238E27FC236}">
                    <a16:creationId xmlns:a16="http://schemas.microsoft.com/office/drawing/2014/main" xmlns="" id="{09337B50-4A84-E84C-947B-837C10EEDAD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8" name="Elipse 1577">
                <a:extLst>
                  <a:ext uri="{FF2B5EF4-FFF2-40B4-BE49-F238E27FC236}">
                    <a16:creationId xmlns:a16="http://schemas.microsoft.com/office/drawing/2014/main" xmlns="" id="{81A0DD62-7833-934F-BC6D-13E932F45E4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9" name="Elipse 1578">
                <a:extLst>
                  <a:ext uri="{FF2B5EF4-FFF2-40B4-BE49-F238E27FC236}">
                    <a16:creationId xmlns:a16="http://schemas.microsoft.com/office/drawing/2014/main" xmlns="" id="{BBE26754-C32F-BB46-B78D-B41314DD5D9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0" name="Elipse 1579">
                <a:extLst>
                  <a:ext uri="{FF2B5EF4-FFF2-40B4-BE49-F238E27FC236}">
                    <a16:creationId xmlns:a16="http://schemas.microsoft.com/office/drawing/2014/main" xmlns="" id="{913DF9EE-27A4-9D47-9CB6-60635418432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1" name="Elipse 1580">
                <a:extLst>
                  <a:ext uri="{FF2B5EF4-FFF2-40B4-BE49-F238E27FC236}">
                    <a16:creationId xmlns:a16="http://schemas.microsoft.com/office/drawing/2014/main" xmlns="" id="{92B4EEF1-5DBD-BC46-822D-EE0DF1133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2" name="Elipse 1581">
                <a:extLst>
                  <a:ext uri="{FF2B5EF4-FFF2-40B4-BE49-F238E27FC236}">
                    <a16:creationId xmlns:a16="http://schemas.microsoft.com/office/drawing/2014/main" xmlns="" id="{48F7A79C-1D0F-AF48-B6C3-554A42709257}"/>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3" name="Elipse 1582">
                <a:extLst>
                  <a:ext uri="{FF2B5EF4-FFF2-40B4-BE49-F238E27FC236}">
                    <a16:creationId xmlns:a16="http://schemas.microsoft.com/office/drawing/2014/main" xmlns="" id="{E827C654-9A4E-1340-99C0-D0FE354432E0}"/>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4" name="Elipse 1583">
                <a:extLst>
                  <a:ext uri="{FF2B5EF4-FFF2-40B4-BE49-F238E27FC236}">
                    <a16:creationId xmlns:a16="http://schemas.microsoft.com/office/drawing/2014/main" xmlns="" id="{3347E14A-EE2D-CA4A-ADC3-4D057C0F2DEC}"/>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5" name="Elipse 1584">
                <a:extLst>
                  <a:ext uri="{FF2B5EF4-FFF2-40B4-BE49-F238E27FC236}">
                    <a16:creationId xmlns:a16="http://schemas.microsoft.com/office/drawing/2014/main" xmlns="" id="{2AD638C6-92D8-6044-BFB2-A2E3D734141F}"/>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6" name="Elipse 1585">
                <a:extLst>
                  <a:ext uri="{FF2B5EF4-FFF2-40B4-BE49-F238E27FC236}">
                    <a16:creationId xmlns:a16="http://schemas.microsoft.com/office/drawing/2014/main" xmlns="" id="{729007A2-163B-B94E-831E-669C2B7BCED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7" name="Elipse 1586">
                <a:extLst>
                  <a:ext uri="{FF2B5EF4-FFF2-40B4-BE49-F238E27FC236}">
                    <a16:creationId xmlns:a16="http://schemas.microsoft.com/office/drawing/2014/main" xmlns="" id="{65D7E23C-41D8-C142-A06A-8208CCCF12E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8" name="Elipse 1587">
                <a:extLst>
                  <a:ext uri="{FF2B5EF4-FFF2-40B4-BE49-F238E27FC236}">
                    <a16:creationId xmlns:a16="http://schemas.microsoft.com/office/drawing/2014/main" xmlns="" id="{2C0220AC-24F5-F64B-AAE6-34ED2BE16A3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9" name="Elipse 1588">
                <a:extLst>
                  <a:ext uri="{FF2B5EF4-FFF2-40B4-BE49-F238E27FC236}">
                    <a16:creationId xmlns:a16="http://schemas.microsoft.com/office/drawing/2014/main" xmlns="" id="{534C3B6B-A31B-2241-AF9D-F8670EC3F6B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0" name="Elipse 1589">
                <a:extLst>
                  <a:ext uri="{FF2B5EF4-FFF2-40B4-BE49-F238E27FC236}">
                    <a16:creationId xmlns:a16="http://schemas.microsoft.com/office/drawing/2014/main" xmlns="" id="{5630967F-69EB-324A-9C64-D2EC2FA946B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1" name="Elipse 1590">
                <a:extLst>
                  <a:ext uri="{FF2B5EF4-FFF2-40B4-BE49-F238E27FC236}">
                    <a16:creationId xmlns:a16="http://schemas.microsoft.com/office/drawing/2014/main" xmlns="" id="{0679737D-6444-0D46-8C24-E4B92AAEB05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2" name="Elipse 1591">
                <a:extLst>
                  <a:ext uri="{FF2B5EF4-FFF2-40B4-BE49-F238E27FC236}">
                    <a16:creationId xmlns:a16="http://schemas.microsoft.com/office/drawing/2014/main" xmlns="" id="{C9B2B0FE-DE9D-834E-A87A-8F432D294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3" name="Elipse 1592">
                <a:extLst>
                  <a:ext uri="{FF2B5EF4-FFF2-40B4-BE49-F238E27FC236}">
                    <a16:creationId xmlns:a16="http://schemas.microsoft.com/office/drawing/2014/main" xmlns="" id="{68E8BCC7-4070-144A-8F81-C6EB01E68CD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4" name="Elipse 1593">
                <a:extLst>
                  <a:ext uri="{FF2B5EF4-FFF2-40B4-BE49-F238E27FC236}">
                    <a16:creationId xmlns:a16="http://schemas.microsoft.com/office/drawing/2014/main" xmlns="" id="{93B9E237-7285-1143-8DC4-9E29FD9A4EC1}"/>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5" name="Elipse 1594">
                <a:extLst>
                  <a:ext uri="{FF2B5EF4-FFF2-40B4-BE49-F238E27FC236}">
                    <a16:creationId xmlns:a16="http://schemas.microsoft.com/office/drawing/2014/main" xmlns="" id="{E24F8436-D4F8-F04D-B548-81DFE41CB53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6" name="Elipse 1595">
                <a:extLst>
                  <a:ext uri="{FF2B5EF4-FFF2-40B4-BE49-F238E27FC236}">
                    <a16:creationId xmlns:a16="http://schemas.microsoft.com/office/drawing/2014/main" xmlns="" id="{EB07B58D-523D-AD4F-8895-AAE9A8C0A44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7" name="Elipse 1596">
                <a:extLst>
                  <a:ext uri="{FF2B5EF4-FFF2-40B4-BE49-F238E27FC236}">
                    <a16:creationId xmlns:a16="http://schemas.microsoft.com/office/drawing/2014/main" xmlns="" id="{F8D19764-E5A8-DF40-9FCF-18F9FCBD253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8" name="Elipse 1597">
                <a:extLst>
                  <a:ext uri="{FF2B5EF4-FFF2-40B4-BE49-F238E27FC236}">
                    <a16:creationId xmlns:a16="http://schemas.microsoft.com/office/drawing/2014/main" xmlns="" id="{A51A77AD-3A5E-1D47-A4C9-CF04A372131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9" name="Elipse 1598">
                <a:extLst>
                  <a:ext uri="{FF2B5EF4-FFF2-40B4-BE49-F238E27FC236}">
                    <a16:creationId xmlns:a16="http://schemas.microsoft.com/office/drawing/2014/main" xmlns="" id="{2F0A0511-576B-6545-B515-1FCF03F4466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0" name="Elipse 1599">
                <a:extLst>
                  <a:ext uri="{FF2B5EF4-FFF2-40B4-BE49-F238E27FC236}">
                    <a16:creationId xmlns:a16="http://schemas.microsoft.com/office/drawing/2014/main" xmlns="" id="{B91221DF-83F3-B74D-A6DD-5F6992F08181}"/>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1" name="Elipse 1600">
                <a:extLst>
                  <a:ext uri="{FF2B5EF4-FFF2-40B4-BE49-F238E27FC236}">
                    <a16:creationId xmlns:a16="http://schemas.microsoft.com/office/drawing/2014/main" xmlns="" id="{48E1BB4D-C8A2-A846-99CB-7F122C6C78D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spTree>
    <p:extLst>
      <p:ext uri="{BB962C8B-B14F-4D97-AF65-F5344CB8AC3E}">
        <p14:creationId xmlns:p14="http://schemas.microsoft.com/office/powerpoint/2010/main" val="269534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56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082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427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0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638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87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6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_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16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3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_B">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25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_C">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36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_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90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_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7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ángulo 2"/>
          <p:cNvSpPr/>
          <p:nvPr userDrawn="1"/>
        </p:nvSpPr>
        <p:spPr>
          <a:xfrm>
            <a:off x="0" y="3796"/>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dirty="0">
              <a:latin typeface="Calibri" panose="020F0502020204030204" pitchFamily="34" charset="0"/>
            </a:endParaRPr>
          </a:p>
        </p:txBody>
      </p:sp>
      <p:sp>
        <p:nvSpPr>
          <p:cNvPr id="4" name="Rectángulo 3"/>
          <p:cNvSpPr/>
          <p:nvPr userDrawn="1"/>
        </p:nvSpPr>
        <p:spPr>
          <a:xfrm>
            <a:off x="-8898" y="9014587"/>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dirty="0">
              <a:latin typeface="Calibri" panose="020F0502020204030204" pitchFamily="34" charset="0"/>
            </a:endParaRPr>
          </a:p>
        </p:txBody>
      </p:sp>
      <p:sp>
        <p:nvSpPr>
          <p:cNvPr id="5" name="Rectángulo 4"/>
          <p:cNvSpPr/>
          <p:nvPr userDrawn="1"/>
        </p:nvSpPr>
        <p:spPr>
          <a:xfrm>
            <a:off x="-8898" y="8924468"/>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dirty="0">
              <a:latin typeface="Calibri" panose="020F0502020204030204" pitchFamily="34" charset="0"/>
            </a:endParaRPr>
          </a:p>
        </p:txBody>
      </p:sp>
    </p:spTree>
    <p:extLst>
      <p:ext uri="{BB962C8B-B14F-4D97-AF65-F5344CB8AC3E}">
        <p14:creationId xmlns:p14="http://schemas.microsoft.com/office/powerpoint/2010/main" val="2601535957"/>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2" r:id="rId3"/>
    <p:sldLayoutId id="2147483653" r:id="rId4"/>
    <p:sldLayoutId id="2147483651" r:id="rId5"/>
    <p:sldLayoutId id="2147483660" r:id="rId6"/>
    <p:sldLayoutId id="2147483658" r:id="rId7"/>
    <p:sldLayoutId id="2147483659" r:id="rId8"/>
    <p:sldLayoutId id="2147483661" r:id="rId9"/>
    <p:sldLayoutId id="2147483662" r:id="rId10"/>
    <p:sldLayoutId id="2147483654" r:id="rId11"/>
    <p:sldLayoutId id="2147483650" r:id="rId12"/>
    <p:sldLayoutId id="2147483656" r:id="rId13"/>
  </p:sldLayoutIdLst>
  <p:txStyles>
    <p:titleStyle>
      <a:lvl1pPr algn="l" defTabSz="385768"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2" indent="-96442" algn="l" defTabSz="385768"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6" indent="-96442" algn="l" defTabSz="385768"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10" indent="-96442" algn="l" defTabSz="385768"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93" indent="-96442" algn="l" defTabSz="38576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77" indent="-96442" algn="l" defTabSz="38576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60" indent="-96442" algn="l" defTabSz="38576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44" indent="-96442" algn="l" defTabSz="38576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28" indent="-96442" algn="l" defTabSz="38576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511" indent="-96442" algn="l" defTabSz="385768"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s-CO"/>
      </a:defPPr>
      <a:lvl1pPr marL="0" algn="l" defTabSz="385768" rtl="0" eaLnBrk="1" latinLnBrk="0" hangingPunct="1">
        <a:defRPr sz="760" kern="1200">
          <a:solidFill>
            <a:schemeClr val="tx1"/>
          </a:solidFill>
          <a:latin typeface="+mn-lt"/>
          <a:ea typeface="+mn-ea"/>
          <a:cs typeface="+mn-cs"/>
        </a:defRPr>
      </a:lvl1pPr>
      <a:lvl2pPr marL="192884" algn="l" defTabSz="385768" rtl="0" eaLnBrk="1" latinLnBrk="0" hangingPunct="1">
        <a:defRPr sz="760" kern="1200">
          <a:solidFill>
            <a:schemeClr val="tx1"/>
          </a:solidFill>
          <a:latin typeface="+mn-lt"/>
          <a:ea typeface="+mn-ea"/>
          <a:cs typeface="+mn-cs"/>
        </a:defRPr>
      </a:lvl2pPr>
      <a:lvl3pPr marL="385768" algn="l" defTabSz="385768" rtl="0" eaLnBrk="1" latinLnBrk="0" hangingPunct="1">
        <a:defRPr sz="760" kern="1200">
          <a:solidFill>
            <a:schemeClr val="tx1"/>
          </a:solidFill>
          <a:latin typeface="+mn-lt"/>
          <a:ea typeface="+mn-ea"/>
          <a:cs typeface="+mn-cs"/>
        </a:defRPr>
      </a:lvl3pPr>
      <a:lvl4pPr marL="578651" algn="l" defTabSz="385768" rtl="0" eaLnBrk="1" latinLnBrk="0" hangingPunct="1">
        <a:defRPr sz="760" kern="1200">
          <a:solidFill>
            <a:schemeClr val="tx1"/>
          </a:solidFill>
          <a:latin typeface="+mn-lt"/>
          <a:ea typeface="+mn-ea"/>
          <a:cs typeface="+mn-cs"/>
        </a:defRPr>
      </a:lvl4pPr>
      <a:lvl5pPr marL="771535" algn="l" defTabSz="385768" rtl="0" eaLnBrk="1" latinLnBrk="0" hangingPunct="1">
        <a:defRPr sz="760" kern="1200">
          <a:solidFill>
            <a:schemeClr val="tx1"/>
          </a:solidFill>
          <a:latin typeface="+mn-lt"/>
          <a:ea typeface="+mn-ea"/>
          <a:cs typeface="+mn-cs"/>
        </a:defRPr>
      </a:lvl5pPr>
      <a:lvl6pPr marL="964418" algn="l" defTabSz="385768" rtl="0" eaLnBrk="1" latinLnBrk="0" hangingPunct="1">
        <a:defRPr sz="760" kern="1200">
          <a:solidFill>
            <a:schemeClr val="tx1"/>
          </a:solidFill>
          <a:latin typeface="+mn-lt"/>
          <a:ea typeface="+mn-ea"/>
          <a:cs typeface="+mn-cs"/>
        </a:defRPr>
      </a:lvl6pPr>
      <a:lvl7pPr marL="1157303" algn="l" defTabSz="385768" rtl="0" eaLnBrk="1" latinLnBrk="0" hangingPunct="1">
        <a:defRPr sz="760" kern="1200">
          <a:solidFill>
            <a:schemeClr val="tx1"/>
          </a:solidFill>
          <a:latin typeface="+mn-lt"/>
          <a:ea typeface="+mn-ea"/>
          <a:cs typeface="+mn-cs"/>
        </a:defRPr>
      </a:lvl7pPr>
      <a:lvl8pPr marL="1350186" algn="l" defTabSz="385768" rtl="0" eaLnBrk="1" latinLnBrk="0" hangingPunct="1">
        <a:defRPr sz="760" kern="1200">
          <a:solidFill>
            <a:schemeClr val="tx1"/>
          </a:solidFill>
          <a:latin typeface="+mn-lt"/>
          <a:ea typeface="+mn-ea"/>
          <a:cs typeface="+mn-cs"/>
        </a:defRPr>
      </a:lvl8pPr>
      <a:lvl9pPr marL="1543069" algn="l" defTabSz="385768"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ángulo 2"/>
          <p:cNvSpPr/>
          <p:nvPr userDrawn="1"/>
        </p:nvSpPr>
        <p:spPr>
          <a:xfrm>
            <a:off x="0" y="3796"/>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4" name="Rectángulo 3"/>
          <p:cNvSpPr/>
          <p:nvPr userDrawn="1"/>
        </p:nvSpPr>
        <p:spPr>
          <a:xfrm>
            <a:off x="-8898" y="9014587"/>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
        <p:nvSpPr>
          <p:cNvPr id="5" name="Rectángulo 4"/>
          <p:cNvSpPr/>
          <p:nvPr userDrawn="1"/>
        </p:nvSpPr>
        <p:spPr>
          <a:xfrm>
            <a:off x="-8898" y="8924468"/>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a:p>
        </p:txBody>
      </p:sp>
    </p:spTree>
    <p:extLst>
      <p:ext uri="{BB962C8B-B14F-4D97-AF65-F5344CB8AC3E}">
        <p14:creationId xmlns:p14="http://schemas.microsoft.com/office/powerpoint/2010/main" val="11247980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Lst>
  <p:txStyles>
    <p:titleStyle>
      <a:lvl1pPr algn="l" defTabSz="68580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2" indent="-171452" algn="l" defTabSz="68580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6" indent="-171452" algn="l" defTabSz="68580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1" indent="-171452" algn="l"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5"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69"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74"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78"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2"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87"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8" rtl="0" eaLnBrk="1" latinLnBrk="0" hangingPunct="1">
        <a:defRPr sz="1350" kern="1200">
          <a:solidFill>
            <a:schemeClr val="tx1"/>
          </a:solidFill>
          <a:latin typeface="+mn-lt"/>
          <a:ea typeface="+mn-ea"/>
          <a:cs typeface="+mn-cs"/>
        </a:defRPr>
      </a:lvl1pPr>
      <a:lvl2pPr marL="342905" algn="l" defTabSz="685808" rtl="0" eaLnBrk="1" latinLnBrk="0" hangingPunct="1">
        <a:defRPr sz="1350" kern="1200">
          <a:solidFill>
            <a:schemeClr val="tx1"/>
          </a:solidFill>
          <a:latin typeface="+mn-lt"/>
          <a:ea typeface="+mn-ea"/>
          <a:cs typeface="+mn-cs"/>
        </a:defRPr>
      </a:lvl2pPr>
      <a:lvl3pPr marL="685808" algn="l" defTabSz="685808" rtl="0" eaLnBrk="1" latinLnBrk="0" hangingPunct="1">
        <a:defRPr sz="1350" kern="1200">
          <a:solidFill>
            <a:schemeClr val="tx1"/>
          </a:solidFill>
          <a:latin typeface="+mn-lt"/>
          <a:ea typeface="+mn-ea"/>
          <a:cs typeface="+mn-cs"/>
        </a:defRPr>
      </a:lvl3pPr>
      <a:lvl4pPr marL="1028713" algn="l" defTabSz="685808" rtl="0" eaLnBrk="1" latinLnBrk="0" hangingPunct="1">
        <a:defRPr sz="1350" kern="1200">
          <a:solidFill>
            <a:schemeClr val="tx1"/>
          </a:solidFill>
          <a:latin typeface="+mn-lt"/>
          <a:ea typeface="+mn-ea"/>
          <a:cs typeface="+mn-cs"/>
        </a:defRPr>
      </a:lvl4pPr>
      <a:lvl5pPr marL="1371617" algn="l" defTabSz="685808" rtl="0" eaLnBrk="1" latinLnBrk="0" hangingPunct="1">
        <a:defRPr sz="1350" kern="1200">
          <a:solidFill>
            <a:schemeClr val="tx1"/>
          </a:solidFill>
          <a:latin typeface="+mn-lt"/>
          <a:ea typeface="+mn-ea"/>
          <a:cs typeface="+mn-cs"/>
        </a:defRPr>
      </a:lvl5pPr>
      <a:lvl6pPr marL="1714521" algn="l" defTabSz="685808" rtl="0" eaLnBrk="1" latinLnBrk="0" hangingPunct="1">
        <a:defRPr sz="1350" kern="1200">
          <a:solidFill>
            <a:schemeClr val="tx1"/>
          </a:solidFill>
          <a:latin typeface="+mn-lt"/>
          <a:ea typeface="+mn-ea"/>
          <a:cs typeface="+mn-cs"/>
        </a:defRPr>
      </a:lvl6pPr>
      <a:lvl7pPr marL="2057426" algn="l" defTabSz="685808" rtl="0" eaLnBrk="1" latinLnBrk="0" hangingPunct="1">
        <a:defRPr sz="1350" kern="1200">
          <a:solidFill>
            <a:schemeClr val="tx1"/>
          </a:solidFill>
          <a:latin typeface="+mn-lt"/>
          <a:ea typeface="+mn-ea"/>
          <a:cs typeface="+mn-cs"/>
        </a:defRPr>
      </a:lvl7pPr>
      <a:lvl8pPr marL="2400330" algn="l" defTabSz="685808" rtl="0" eaLnBrk="1" latinLnBrk="0" hangingPunct="1">
        <a:defRPr sz="1350" kern="1200">
          <a:solidFill>
            <a:schemeClr val="tx1"/>
          </a:solidFill>
          <a:latin typeface="+mn-lt"/>
          <a:ea typeface="+mn-ea"/>
          <a:cs typeface="+mn-cs"/>
        </a:defRPr>
      </a:lvl8pPr>
      <a:lvl9pPr marL="2743234" algn="l" defTabSz="68580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25.xml"/><Relationship Id="rId6" Type="http://schemas.openxmlformats.org/officeDocument/2006/relationships/image" Target="../media/image26.png"/><Relationship Id="rId5" Type="http://schemas.microsoft.com/office/2007/relationships/hdphoto" Target="../media/hdphoto5.wdp"/><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7.pn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uncionpublica.gov.co/"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5.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 de texto 39">
            <a:extLst>
              <a:ext uri="{FF2B5EF4-FFF2-40B4-BE49-F238E27FC236}">
                <a16:creationId xmlns:a16="http://schemas.microsoft.com/office/drawing/2014/main" xmlns="" id="{114D62CA-1D3B-4316-B810-861A2A33DEEA}"/>
              </a:ext>
            </a:extLst>
          </p:cNvPr>
          <p:cNvSpPr txBox="1"/>
          <p:nvPr/>
        </p:nvSpPr>
        <p:spPr>
          <a:xfrm>
            <a:off x="1993900" y="1428750"/>
            <a:ext cx="4864100" cy="6635750"/>
          </a:xfrm>
          <a:prstGeom prst="rect">
            <a:avLst/>
          </a:prstGeom>
          <a:solidFill>
            <a:srgbClr val="F9C953"/>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800"/>
              </a:spcAft>
            </a:pPr>
            <a:r>
              <a:rPr lang="es-CO" sz="1200" spc="80">
                <a:solidFill>
                  <a:srgbClr val="595959"/>
                </a:solidFill>
                <a:effectLst/>
                <a:latin typeface="Arial Narrow" panose="020B0606020202030204" pitchFamily="34" charset="0"/>
                <a:ea typeface="Verdana" panose="020B0604030504040204" pitchFamily="34" charset="0"/>
                <a:cs typeface="Arial" panose="020B0604020202020204" pitchFamily="34" charset="0"/>
              </a:rPr>
              <a:t> </a:t>
            </a:r>
          </a:p>
        </p:txBody>
      </p:sp>
      <p:pic>
        <p:nvPicPr>
          <p:cNvPr id="2052" name="Imagen 6" descr="../../../../../Desktop/imagen/Logo%20Funcion%20Publica/Logo%20Funcion%20Publica%20PNG/Logo%20Funcion%">
            <a:extLst>
              <a:ext uri="{FF2B5EF4-FFF2-40B4-BE49-F238E27FC236}">
                <a16:creationId xmlns:a16="http://schemas.microsoft.com/office/drawing/2014/main" xmlns="" id="{4FDA34C9-F4A8-41EB-BF2B-3286AE69E6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842"/>
            <a:ext cx="2695575" cy="5143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 de texto 9">
            <a:extLst>
              <a:ext uri="{FF2B5EF4-FFF2-40B4-BE49-F238E27FC236}">
                <a16:creationId xmlns:a16="http://schemas.microsoft.com/office/drawing/2014/main" xmlns="" id="{526966BB-358F-41FB-8B17-35A2A597ABF9}"/>
              </a:ext>
            </a:extLst>
          </p:cNvPr>
          <p:cNvSpPr txBox="1">
            <a:spLocks noChangeArrowheads="1"/>
          </p:cNvSpPr>
          <p:nvPr/>
        </p:nvSpPr>
        <p:spPr bwMode="auto">
          <a:xfrm>
            <a:off x="2339340" y="2208508"/>
            <a:ext cx="4173220" cy="482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O" sz="1200" b="1" i="0" u="none" strike="noStrike" cap="none" normalizeH="0" baseline="0" dirty="0">
                <a:ln>
                  <a:noFill/>
                </a:ln>
                <a:solidFill>
                  <a:srgbClr val="595959"/>
                </a:solidFill>
                <a:effectLst/>
                <a:latin typeface="Arial Narrow" panose="020B0606020202030204" pitchFamily="34" charset="0"/>
                <a:ea typeface="Verdana" panose="020B0604030504040204" pitchFamily="34" charset="0"/>
                <a:cs typeface="Arial" panose="020B0604020202020204" pitchFamily="34" charset="0"/>
              </a:rPr>
              <a:t>FUNCIÓN PÚBLICA</a:t>
            </a:r>
            <a:endParaRPr kumimoji="0" lang="es-ES" altLang="es-CO" sz="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O" sz="1200" b="1" i="0" u="none" strike="noStrike" cap="none" normalizeH="0" baseline="0" dirty="0">
                <a:ln>
                  <a:noFill/>
                </a:ln>
                <a:solidFill>
                  <a:srgbClr val="595959"/>
                </a:solidFill>
                <a:effectLst/>
                <a:latin typeface="Arial Narrow" panose="020B0606020202030204" pitchFamily="34" charset="0"/>
                <a:ea typeface="Verdana" panose="020B0604030504040204" pitchFamily="34" charset="0"/>
                <a:cs typeface="Arial" panose="020B0604020202020204" pitchFamily="34" charset="0"/>
              </a:rPr>
              <a:t>ENERO DE 2020</a:t>
            </a:r>
            <a:endParaRPr kumimoji="0" lang="es-ES" altLang="es-CO"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O" sz="4800" b="1" i="0" u="none" strike="noStrike" cap="none" normalizeH="0" baseline="0" dirty="0">
              <a:ln>
                <a:noFill/>
              </a:ln>
              <a:solidFill>
                <a:srgbClr val="262626"/>
              </a:solidFill>
              <a:effectLst/>
              <a:latin typeface="Arial Black" panose="020B0A040201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CO" sz="4800" b="1" i="0" u="none" strike="noStrike" cap="none" normalizeH="0" baseline="0" dirty="0">
              <a:ln>
                <a:noFill/>
              </a:ln>
              <a:solidFill>
                <a:srgbClr val="262626"/>
              </a:solidFill>
              <a:effectLst/>
              <a:latin typeface="Arial Black" panose="020B0A040201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O" sz="4000" b="1" i="0" u="none" strike="noStrike" cap="none" normalizeH="0" baseline="0" dirty="0">
                <a:ln>
                  <a:noFill/>
                </a:ln>
                <a:solidFill>
                  <a:srgbClr val="262626"/>
                </a:solidFill>
                <a:effectLst/>
                <a:latin typeface="Arial Black" panose="020B0A04020102020204" pitchFamily="34" charset="0"/>
                <a:ea typeface="Times New Roman" panose="02020603050405020304" pitchFamily="18" charset="0"/>
                <a:cs typeface="Times New Roman" panose="02020603050405020304" pitchFamily="18" charset="0"/>
              </a:rPr>
              <a:t>Informe de Gestión 2019 </a:t>
            </a:r>
            <a:endParaRPr kumimoji="0" lang="es-ES" altLang="es-CO"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O" sz="1200" b="1" i="0" u="none" strike="noStrike" cap="none" normalizeH="0" baseline="0" dirty="0">
              <a:ln>
                <a:noFill/>
              </a:ln>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CO" sz="1200" b="1" dirty="0">
              <a:solidFill>
                <a:srgbClr val="595959"/>
              </a:solidFill>
              <a:latin typeface="Arial Narrow" panose="020B0606020202030204" pitchFamily="34" charset="0"/>
              <a:ea typeface="Verdan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CO" sz="1200" b="1" dirty="0">
              <a:solidFill>
                <a:srgbClr val="595959"/>
              </a:solidFill>
              <a:latin typeface="Arial Narrow" panose="020B0606020202030204" pitchFamily="34" charset="0"/>
              <a:ea typeface="Verdan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O" sz="1200" b="1" i="0" u="none" strike="noStrike" cap="none" normalizeH="0" baseline="0" dirty="0">
              <a:ln>
                <a:noFill/>
              </a:ln>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CO" sz="1200" b="1" dirty="0">
              <a:solidFill>
                <a:srgbClr val="595959"/>
              </a:solidFill>
              <a:latin typeface="Arial Narrow" panose="020B0606020202030204" pitchFamily="34" charset="0"/>
              <a:ea typeface="Verdan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O" sz="1200" b="1" i="0" u="none" strike="noStrike" cap="none" normalizeH="0" baseline="0" dirty="0">
              <a:ln>
                <a:noFill/>
              </a:ln>
              <a:solidFill>
                <a:srgbClr val="595959"/>
              </a:solidFill>
              <a:effectLst/>
              <a:latin typeface="Arial Narrow" panose="020B0606020202030204" pitchFamily="34" charset="0"/>
              <a:ea typeface="Verdan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CO" sz="1200" b="1" dirty="0">
              <a:solidFill>
                <a:srgbClr val="595959"/>
              </a:solidFill>
              <a:latin typeface="Arial Narrow" panose="020B0606020202030204" pitchFamily="34" charset="0"/>
              <a:ea typeface="Verdan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CO" sz="1200" b="1" i="0" u="none" strike="noStrike" cap="none" normalizeH="0" baseline="0" dirty="0">
                <a:ln>
                  <a:noFill/>
                </a:ln>
                <a:solidFill>
                  <a:srgbClr val="595959"/>
                </a:solidFill>
                <a:effectLst/>
                <a:latin typeface="Arial Narrow" panose="020B0606020202030204" pitchFamily="34" charset="0"/>
                <a:ea typeface="Verdana" panose="020B0604030504040204" pitchFamily="34" charset="0"/>
                <a:cs typeface="Arial" panose="020B0604020202020204" pitchFamily="34" charset="0"/>
              </a:rPr>
              <a:t>VERSIÓN 1</a:t>
            </a:r>
            <a:endParaRPr kumimoji="0" lang="es-ES" altLang="es-CO" sz="1800" b="0" i="0" u="none" strike="noStrike" cap="none" normalizeH="0" baseline="0" dirty="0">
              <a:ln>
                <a:noFill/>
              </a:ln>
              <a:solidFill>
                <a:schemeClr val="tx1"/>
              </a:solidFill>
              <a:effectLst/>
              <a:latin typeface="Arial" panose="020B0604020202020204" pitchFamily="34" charset="0"/>
            </a:endParaRPr>
          </a:p>
        </p:txBody>
      </p:sp>
      <p:cxnSp>
        <p:nvCxnSpPr>
          <p:cNvPr id="13" name="Conector recto 12">
            <a:extLst>
              <a:ext uri="{FF2B5EF4-FFF2-40B4-BE49-F238E27FC236}">
                <a16:creationId xmlns:a16="http://schemas.microsoft.com/office/drawing/2014/main" xmlns="" id="{7FCAE6E7-B4B5-4B83-AEF4-6862A0D7A669}"/>
              </a:ext>
            </a:extLst>
          </p:cNvPr>
          <p:cNvCxnSpPr/>
          <p:nvPr/>
        </p:nvCxnSpPr>
        <p:spPr>
          <a:xfrm>
            <a:off x="2430145" y="3570575"/>
            <a:ext cx="1257300" cy="0"/>
          </a:xfrm>
          <a:prstGeom prst="line">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xmlns="" id="{85AB730F-D45A-497A-86FF-610DD94A80BD}"/>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6" name="Rectangle 12">
            <a:extLst>
              <a:ext uri="{FF2B5EF4-FFF2-40B4-BE49-F238E27FC236}">
                <a16:creationId xmlns:a16="http://schemas.microsoft.com/office/drawing/2014/main" xmlns="" id="{73F0624E-B1B4-4D38-8C38-1F2FDC6CEC76}"/>
              </a:ext>
            </a:extLst>
          </p:cNvPr>
          <p:cNvSpPr>
            <a:spLocks noChangeArrowheads="1"/>
          </p:cNvSpPr>
          <p:nvPr/>
        </p:nvSpPr>
        <p:spPr bwMode="auto">
          <a:xfrm>
            <a:off x="0" y="14287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7" name="Rectangle 13">
            <a:extLst>
              <a:ext uri="{FF2B5EF4-FFF2-40B4-BE49-F238E27FC236}">
                <a16:creationId xmlns:a16="http://schemas.microsoft.com/office/drawing/2014/main" xmlns="" id="{FDBE64B7-AEC2-47EB-9F4B-FC13A8050F5F}"/>
              </a:ext>
            </a:extLst>
          </p:cNvPr>
          <p:cNvSpPr>
            <a:spLocks noChangeArrowheads="1"/>
          </p:cNvSpPr>
          <p:nvPr/>
        </p:nvSpPr>
        <p:spPr bwMode="auto">
          <a:xfrm>
            <a:off x="0" y="18859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8" name="Rectángulo 17">
            <a:extLst>
              <a:ext uri="{FF2B5EF4-FFF2-40B4-BE49-F238E27FC236}">
                <a16:creationId xmlns:a16="http://schemas.microsoft.com/office/drawing/2014/main" xmlns="" id="{F7BFA15A-EA17-47A6-B00B-0828A105E774}"/>
              </a:ext>
            </a:extLst>
          </p:cNvPr>
          <p:cNvSpPr/>
          <p:nvPr/>
        </p:nvSpPr>
        <p:spPr>
          <a:xfrm>
            <a:off x="0" y="0"/>
            <a:ext cx="6858000" cy="278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19">
            <a:extLst>
              <a:ext uri="{FF2B5EF4-FFF2-40B4-BE49-F238E27FC236}">
                <a16:creationId xmlns:a16="http://schemas.microsoft.com/office/drawing/2014/main" xmlns="" id="{DF8CFE1D-A2B4-46BF-8498-BEFF099DA8CB}"/>
              </a:ext>
            </a:extLst>
          </p:cNvPr>
          <p:cNvSpPr/>
          <p:nvPr/>
        </p:nvSpPr>
        <p:spPr>
          <a:xfrm>
            <a:off x="0" y="8828731"/>
            <a:ext cx="6858000" cy="315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0722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214239" y="655142"/>
            <a:ext cx="5510286" cy="1028692"/>
          </a:xfrm>
          <a:prstGeom prst="rect">
            <a:avLst/>
          </a:prstGeom>
        </p:spPr>
        <p:txBody>
          <a:bodyPr>
            <a:noAutofit/>
          </a:bodyPr>
          <a:lstStyle/>
          <a:p>
            <a:pPr marL="0" indent="0" algn="just">
              <a:buNone/>
            </a:pPr>
            <a:r>
              <a:rPr lang="es-CO" sz="1050" b="1" dirty="0">
                <a:solidFill>
                  <a:schemeClr val="accent4">
                    <a:lumMod val="75000"/>
                  </a:schemeClr>
                </a:solidFill>
                <a:latin typeface="Arial" panose="020B0604020202020204" pitchFamily="34" charset="0"/>
                <a:cs typeface="Arial" panose="020B0604020202020204" pitchFamily="34" charset="0"/>
              </a:rPr>
              <a:t>1.1. Resultados asociados al objetivo: </a:t>
            </a:r>
            <a:r>
              <a:rPr lang="es-CO" sz="1050" spc="-7" dirty="0">
                <a:solidFill>
                  <a:srgbClr val="0070C0"/>
                </a:solidFill>
                <a:latin typeface="Arial" panose="020B0604020202020204" pitchFamily="34" charset="0"/>
                <a:ea typeface="Calibri" panose="020F0502020204030204" pitchFamily="34" charset="0"/>
                <a:cs typeface="Arial" panose="020B0604020202020204" pitchFamily="34" charset="0"/>
              </a:rPr>
              <a:t>Consolidar una gestión pública moderna, eficiente, transparente, focalizada y participativa al servicio de los ciudadanos</a:t>
            </a:r>
            <a:r>
              <a:rPr lang="es-CO" sz="1050" i="1" spc="-7"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s-CO" sz="1050" spc="-7" dirty="0">
                <a:latin typeface="Arial" panose="020B0604020202020204" pitchFamily="34" charset="0"/>
                <a:ea typeface="Calibri" panose="020F0502020204030204" pitchFamily="34" charset="0"/>
                <a:cs typeface="Arial" panose="020B0604020202020204" pitchFamily="34" charset="0"/>
              </a:rPr>
              <a:t>este objetivo orienta las acciones institucionales que permitan la  transformación organizacional y el fortalecimiento de capacidades institucionales, a través de la  formulación e implementación de políticas, herramientas y estrategias, que a su vez fortalezcan la relación de los ciudadanos con el Estado y consoliden una cultura de integridad en el servicio público colombiano.  </a:t>
            </a:r>
            <a:endParaRPr lang="es-CO" sz="105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ectángulo 7"/>
          <p:cNvSpPr/>
          <p:nvPr/>
        </p:nvSpPr>
        <p:spPr>
          <a:xfrm>
            <a:off x="0" y="199349"/>
            <a:ext cx="5307479" cy="400110"/>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1. </a:t>
            </a:r>
            <a:r>
              <a:rPr lang="es-CO" sz="2000" b="1" dirty="0">
                <a:solidFill>
                  <a:schemeClr val="accent5">
                    <a:lumMod val="50000"/>
                  </a:schemeClr>
                </a:solidFill>
                <a:latin typeface="Arial" panose="020B0604020202020204" pitchFamily="34" charset="0"/>
                <a:ea typeface="+mj-ea"/>
                <a:cs typeface="Arial" panose="020B0604020202020204" pitchFamily="34" charset="0"/>
              </a:rPr>
              <a:t>Resultados Plan de Acción Anual 2019</a:t>
            </a:r>
            <a:endParaRPr lang="es-ES" sz="2000" b="1" dirty="0">
              <a:solidFill>
                <a:schemeClr val="accent5">
                  <a:lumMod val="50000"/>
                </a:schemeClr>
              </a:solidFill>
              <a:latin typeface="Arial" panose="020B0604020202020204" pitchFamily="34" charset="0"/>
              <a:ea typeface="+mj-ea"/>
              <a:cs typeface="Arial" panose="020B0604020202020204"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309976487"/>
              </p:ext>
            </p:extLst>
          </p:nvPr>
        </p:nvGraphicFramePr>
        <p:xfrm>
          <a:off x="214239" y="1817576"/>
          <a:ext cx="6342678" cy="7063177"/>
        </p:xfrm>
        <a:graphic>
          <a:graphicData uri="http://schemas.openxmlformats.org/drawingml/2006/table">
            <a:tbl>
              <a:tblPr firstRow="1" bandRow="1">
                <a:tableStyleId>{3B4B98B0-60AC-42C2-AFA5-B58CD77FA1E5}</a:tableStyleId>
              </a:tblPr>
              <a:tblGrid>
                <a:gridCol w="1562140">
                  <a:extLst>
                    <a:ext uri="{9D8B030D-6E8A-4147-A177-3AD203B41FA5}">
                      <a16:colId xmlns:a16="http://schemas.microsoft.com/office/drawing/2014/main" xmlns="" val="5485969"/>
                    </a:ext>
                  </a:extLst>
                </a:gridCol>
                <a:gridCol w="4780538">
                  <a:extLst>
                    <a:ext uri="{9D8B030D-6E8A-4147-A177-3AD203B41FA5}">
                      <a16:colId xmlns:a16="http://schemas.microsoft.com/office/drawing/2014/main" xmlns="" val="3202592974"/>
                    </a:ext>
                  </a:extLst>
                </a:gridCol>
              </a:tblGrid>
              <a:tr h="200795">
                <a:tc>
                  <a:txBody>
                    <a:bodyPr/>
                    <a:lstStyle/>
                    <a:p>
                      <a:pPr algn="ctr"/>
                      <a:r>
                        <a:rPr lang="es-CO" sz="1000" dirty="0">
                          <a:latin typeface="Arial" panose="020B0604020202020204" pitchFamily="34" charset="0"/>
                          <a:cs typeface="Arial" panose="020B0604020202020204" pitchFamily="34" charset="0"/>
                        </a:rPr>
                        <a:t>Acción Planificada</a:t>
                      </a:r>
                    </a:p>
                  </a:txBody>
                  <a:tcPr marL="38576" marR="38576" marT="19289" marB="19289" anchor="ctr"/>
                </a:tc>
                <a:tc>
                  <a:txBody>
                    <a:bodyPr/>
                    <a:lstStyle/>
                    <a:p>
                      <a:pPr algn="ctr"/>
                      <a:r>
                        <a:rPr lang="es-CO" sz="1000" baseline="0" dirty="0">
                          <a:latin typeface="Arial" panose="020B0604020202020204" pitchFamily="34" charset="0"/>
                          <a:cs typeface="Arial" panose="020B0604020202020204" pitchFamily="34" charset="0"/>
                        </a:rPr>
                        <a:t>Resultado</a:t>
                      </a:r>
                      <a:endParaRPr lang="es-CO" dirty="0"/>
                    </a:p>
                  </a:txBody>
                  <a:tcPr marL="38576" marR="38576" marT="19289" marB="19289" anchor="ctr"/>
                </a:tc>
                <a:extLst>
                  <a:ext uri="{0D108BD9-81ED-4DB2-BD59-A6C34878D82A}">
                    <a16:rowId xmlns:a16="http://schemas.microsoft.com/office/drawing/2014/main" xmlns="" val="3731295534"/>
                  </a:ext>
                </a:extLst>
              </a:tr>
              <a:tr h="73753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870" dirty="0">
                          <a:solidFill>
                            <a:schemeClr val="tx1">
                              <a:lumMod val="75000"/>
                            </a:schemeClr>
                          </a:solidFill>
                          <a:latin typeface="Arial" panose="020B0604020202020204" pitchFamily="34" charset="0"/>
                          <a:cs typeface="Arial" panose="020B0604020202020204" pitchFamily="34" charset="0"/>
                        </a:rPr>
                        <a:t>1. Mejoramiento de la gestión y el desempeño de las entidades nacionales y territoriales a través de la implementación de MIPG</a:t>
                      </a:r>
                      <a:endParaRPr lang="es-ES" sz="870" b="0" i="0" u="none" strike="noStrike" dirty="0">
                        <a:solidFill>
                          <a:srgbClr val="000000"/>
                        </a:solidFill>
                        <a:effectLst/>
                        <a:latin typeface="Arial" panose="020B0604020202020204" pitchFamily="34" charset="0"/>
                        <a:cs typeface="Arial" panose="020B0604020202020204" pitchFamily="34" charset="0"/>
                      </a:endParaRPr>
                    </a:p>
                  </a:txBody>
                  <a:tcPr marL="38576" marR="38576" marT="19289" marB="19289" anchor="ctr"/>
                </a:tc>
                <a:tc>
                  <a:txBody>
                    <a:bodyPr/>
                    <a:lstStyle/>
                    <a:p>
                      <a:pPr marL="0" indent="0" algn="just">
                        <a:lnSpc>
                          <a:spcPct val="100000"/>
                        </a:lnSpc>
                        <a:buFont typeface="+mj-lt"/>
                        <a:buNone/>
                      </a:pPr>
                      <a:r>
                        <a:rPr lang="es-CO" sz="870" b="1" i="1" kern="1200" dirty="0">
                          <a:solidFill>
                            <a:schemeClr val="tx1">
                              <a:lumMod val="75000"/>
                            </a:schemeClr>
                          </a:solidFill>
                          <a:latin typeface="Arial" panose="020B0604020202020204" pitchFamily="34" charset="0"/>
                          <a:ea typeface="+mn-ea"/>
                          <a:cs typeface="Arial" panose="020B0604020202020204" pitchFamily="34" charset="0"/>
                        </a:rPr>
                        <a:t>100%</a:t>
                      </a:r>
                      <a:r>
                        <a:rPr lang="es-CO" sz="870" i="1" kern="1200" dirty="0">
                          <a:solidFill>
                            <a:schemeClr val="tx1">
                              <a:lumMod val="75000"/>
                            </a:schemeClr>
                          </a:solidFill>
                          <a:latin typeface="Arial" panose="020B0604020202020204" pitchFamily="34" charset="0"/>
                          <a:ea typeface="+mn-ea"/>
                          <a:cs typeface="Arial" panose="020B0604020202020204" pitchFamily="34" charset="0"/>
                        </a:rPr>
                        <a:t>  de cumplimiento de</a:t>
                      </a:r>
                      <a:r>
                        <a:rPr lang="es-CO" sz="870" i="1" kern="1200" baseline="0" dirty="0">
                          <a:solidFill>
                            <a:schemeClr val="tx1">
                              <a:lumMod val="75000"/>
                            </a:schemeClr>
                          </a:solidFill>
                          <a:latin typeface="Arial" panose="020B0604020202020204" pitchFamily="34" charset="0"/>
                          <a:ea typeface="+mn-ea"/>
                          <a:cs typeface="Arial" panose="020B0604020202020204" pitchFamily="34" charset="0"/>
                        </a:rPr>
                        <a:t> las actividades planeadas </a:t>
                      </a:r>
                      <a:r>
                        <a:rPr lang="es-CO" sz="870" kern="1200" baseline="0" dirty="0">
                          <a:solidFill>
                            <a:schemeClr val="tx1">
                              <a:lumMod val="75000"/>
                            </a:schemeClr>
                          </a:solidFill>
                          <a:latin typeface="Arial" panose="020B0604020202020204" pitchFamily="34" charset="0"/>
                          <a:ea typeface="+mn-ea"/>
                          <a:cs typeface="Arial" panose="020B0604020202020204" pitchFamily="34" charset="0"/>
                        </a:rPr>
                        <a:t>de </a:t>
                      </a:r>
                      <a:r>
                        <a:rPr lang="es-CO" sz="870" kern="1200" dirty="0">
                          <a:solidFill>
                            <a:schemeClr val="tx1">
                              <a:lumMod val="75000"/>
                            </a:schemeClr>
                          </a:solidFill>
                          <a:latin typeface="Arial" panose="020B0604020202020204" pitchFamily="34" charset="0"/>
                          <a:ea typeface="+mn-ea"/>
                          <a:cs typeface="Arial" panose="020B0604020202020204" pitchFamily="34" charset="0"/>
                        </a:rPr>
                        <a:t>alistamiento y aplicación del instrumento FURAG, coordinación con los líderes de política, definición de la estrategia,</a:t>
                      </a:r>
                      <a:r>
                        <a:rPr lang="es-CO" sz="870" kern="1200" baseline="0" dirty="0">
                          <a:solidFill>
                            <a:schemeClr val="tx1">
                              <a:lumMod val="75000"/>
                            </a:schemeClr>
                          </a:solidFill>
                          <a:latin typeface="Arial" panose="020B0604020202020204" pitchFamily="34" charset="0"/>
                          <a:ea typeface="+mn-ea"/>
                          <a:cs typeface="Arial" panose="020B0604020202020204" pitchFamily="34" charset="0"/>
                        </a:rPr>
                        <a:t> </a:t>
                      </a:r>
                      <a:r>
                        <a:rPr lang="es-CO" sz="870" kern="1200" dirty="0">
                          <a:solidFill>
                            <a:schemeClr val="tx1">
                              <a:lumMod val="75000"/>
                            </a:schemeClr>
                          </a:solidFill>
                          <a:latin typeface="Arial" panose="020B0604020202020204" pitchFamily="34" charset="0"/>
                          <a:ea typeface="+mn-ea"/>
                          <a:cs typeface="Arial" panose="020B0604020202020204" pitchFamily="34" charset="0"/>
                        </a:rPr>
                        <a:t>elaboración  e implementación del plan de trabajo de asesoría integral</a:t>
                      </a:r>
                      <a:r>
                        <a:rPr lang="es-CO" sz="870" kern="1200" baseline="0" dirty="0">
                          <a:solidFill>
                            <a:schemeClr val="tx1">
                              <a:lumMod val="75000"/>
                            </a:schemeClr>
                          </a:solidFill>
                          <a:latin typeface="Arial" panose="020B0604020202020204" pitchFamily="34" charset="0"/>
                          <a:ea typeface="+mn-ea"/>
                          <a:cs typeface="Arial" panose="020B0604020202020204" pitchFamily="34" charset="0"/>
                        </a:rPr>
                        <a:t> en nación y territorio.</a:t>
                      </a:r>
                      <a:endParaRPr lang="es-CO" sz="87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extLst>
                  <a:ext uri="{0D108BD9-81ED-4DB2-BD59-A6C34878D82A}">
                    <a16:rowId xmlns:a16="http://schemas.microsoft.com/office/drawing/2014/main" xmlns="" val="3996270629"/>
                  </a:ext>
                </a:extLst>
              </a:tr>
              <a:tr h="9937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870" kern="1200" dirty="0">
                          <a:solidFill>
                            <a:schemeClr val="tx1">
                              <a:lumMod val="75000"/>
                            </a:schemeClr>
                          </a:solidFill>
                          <a:latin typeface="Arial" panose="020B0604020202020204" pitchFamily="34" charset="0"/>
                          <a:ea typeface="+mn-ea"/>
                          <a:cs typeface="Arial" panose="020B0604020202020204" pitchFamily="34" charset="0"/>
                        </a:rPr>
                        <a:t>2. Proceso de asesoría para la modernización institucional del Estado colombiano.</a:t>
                      </a:r>
                    </a:p>
                  </a:txBody>
                  <a:tcPr marL="38576" marR="38576" marT="19289" marB="19289" anchor="ctr"/>
                </a:tc>
                <a:tc>
                  <a:txBody>
                    <a:bodyPr/>
                    <a:lstStyle/>
                    <a:p>
                      <a:pPr marL="0" indent="0" algn="just">
                        <a:lnSpc>
                          <a:spcPct val="100000"/>
                        </a:lnSpc>
                        <a:buFont typeface="+mj-lt"/>
                        <a:buNone/>
                      </a:pPr>
                      <a:r>
                        <a:rPr lang="es-CO" sz="870" b="1" i="1" kern="1200" dirty="0">
                          <a:solidFill>
                            <a:schemeClr val="tx1">
                              <a:lumMod val="75000"/>
                            </a:schemeClr>
                          </a:solidFill>
                          <a:latin typeface="Arial" panose="020B0604020202020204" pitchFamily="34" charset="0"/>
                          <a:ea typeface="+mn-ea"/>
                          <a:cs typeface="Arial" panose="020B0604020202020204" pitchFamily="34" charset="0"/>
                        </a:rPr>
                        <a:t>100%</a:t>
                      </a:r>
                      <a:r>
                        <a:rPr lang="es-CO" sz="870" i="1" kern="1200" dirty="0">
                          <a:solidFill>
                            <a:schemeClr val="tx1">
                              <a:lumMod val="75000"/>
                            </a:schemeClr>
                          </a:solidFill>
                          <a:latin typeface="Arial" panose="020B0604020202020204" pitchFamily="34" charset="0"/>
                          <a:ea typeface="+mn-ea"/>
                          <a:cs typeface="Arial" panose="020B0604020202020204" pitchFamily="34" charset="0"/>
                        </a:rPr>
                        <a:t> de</a:t>
                      </a:r>
                      <a:r>
                        <a:rPr lang="es-CO" sz="870" i="1" kern="1200" baseline="0" dirty="0">
                          <a:solidFill>
                            <a:schemeClr val="tx1">
                              <a:lumMod val="75000"/>
                            </a:schemeClr>
                          </a:solidFill>
                          <a:latin typeface="Arial" panose="020B0604020202020204" pitchFamily="34" charset="0"/>
                          <a:ea typeface="+mn-ea"/>
                          <a:cs typeface="Arial" panose="020B0604020202020204" pitchFamily="34" charset="0"/>
                        </a:rPr>
                        <a:t> </a:t>
                      </a:r>
                      <a:r>
                        <a:rPr lang="es-ES" sz="870" i="1" kern="1200" dirty="0">
                          <a:solidFill>
                            <a:schemeClr val="tx1">
                              <a:lumMod val="75000"/>
                            </a:schemeClr>
                          </a:solidFill>
                          <a:latin typeface="Arial" panose="020B0604020202020204" pitchFamily="34" charset="0"/>
                          <a:ea typeface="+mn-ea"/>
                          <a:cs typeface="Arial" panose="020B0604020202020204" pitchFamily="34" charset="0"/>
                        </a:rPr>
                        <a:t>cumplimiento de las acciones definidas para el</a:t>
                      </a:r>
                      <a:r>
                        <a:rPr lang="es-ES" sz="870" i="1" kern="1200" baseline="0" dirty="0">
                          <a:solidFill>
                            <a:schemeClr val="tx1">
                              <a:lumMod val="75000"/>
                            </a:schemeClr>
                          </a:solidFill>
                          <a:latin typeface="Arial" panose="020B0604020202020204" pitchFamily="34" charset="0"/>
                          <a:ea typeface="+mn-ea"/>
                          <a:cs typeface="Arial" panose="020B0604020202020204" pitchFamily="34" charset="0"/>
                        </a:rPr>
                        <a:t> establecimiento de </a:t>
                      </a:r>
                      <a:r>
                        <a:rPr lang="es-ES" sz="870" i="1" kern="1200" dirty="0">
                          <a:solidFill>
                            <a:schemeClr val="tx1">
                              <a:lumMod val="75000"/>
                            </a:schemeClr>
                          </a:solidFill>
                          <a:latin typeface="Arial" panose="020B0604020202020204" pitchFamily="34" charset="0"/>
                          <a:ea typeface="+mn-ea"/>
                          <a:cs typeface="Arial" panose="020B0604020202020204" pitchFamily="34" charset="0"/>
                        </a:rPr>
                        <a:t> las Facultades Extraordinarias del PND: </a:t>
                      </a:r>
                      <a:r>
                        <a:rPr lang="es-ES" sz="870" kern="1200" baseline="0" dirty="0">
                          <a:solidFill>
                            <a:schemeClr val="tx1">
                              <a:lumMod val="75000"/>
                            </a:schemeClr>
                          </a:solidFill>
                          <a:latin typeface="Arial" panose="020B0604020202020204" pitchFamily="34" charset="0"/>
                          <a:ea typeface="+mn-ea"/>
                          <a:cs typeface="Arial" panose="020B0604020202020204" pitchFamily="34" charset="0"/>
                        </a:rPr>
                        <a:t>modernización del S</a:t>
                      </a:r>
                      <a:r>
                        <a:rPr lang="es-ES" sz="870" kern="1200" dirty="0">
                          <a:solidFill>
                            <a:schemeClr val="tx1">
                              <a:lumMod val="75000"/>
                            </a:schemeClr>
                          </a:solidFill>
                          <a:latin typeface="Arial" panose="020B0604020202020204" pitchFamily="34" charset="0"/>
                          <a:ea typeface="+mn-ea"/>
                          <a:cs typeface="Arial" panose="020B0604020202020204" pitchFamily="34" charset="0"/>
                        </a:rPr>
                        <a:t>ector Financiero a través de creación de la sociedad Grupo Bicentenario, autonomía presupuestal del Consejo Nacional Electoral, estableciendo la estructura orgánica e interna y creación la planta de personal del Consejo Nacional Electoral. Liderazgo del proyecto de transformacional del Gobierno Nacional con la expedición del Decreto Ley – Facultades extraordinarias para simplificar, suprimir o reformar trámites, procesos y procedimientos innecesarios en la administración pública, en el que se materializaron 1.800 propuestas recibidas en los más de 150 artículos normativos.</a:t>
                      </a:r>
                      <a:endParaRPr lang="es-CO" sz="87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tc>
                <a:extLst>
                  <a:ext uri="{0D108BD9-81ED-4DB2-BD59-A6C34878D82A}">
                    <a16:rowId xmlns:a16="http://schemas.microsoft.com/office/drawing/2014/main" xmlns="" val="2573706378"/>
                  </a:ext>
                </a:extLst>
              </a:tr>
              <a:tr h="720790">
                <a:tc>
                  <a:txBody>
                    <a:bodyPr/>
                    <a:lstStyle/>
                    <a:p>
                      <a:pPr marL="0" indent="0" algn="just">
                        <a:lnSpc>
                          <a:spcPct val="100000"/>
                        </a:lnSpc>
                        <a:buFont typeface="+mj-lt"/>
                        <a:buNone/>
                      </a:pPr>
                      <a:r>
                        <a:rPr lang="es-CO" sz="870" kern="1200" dirty="0">
                          <a:solidFill>
                            <a:schemeClr val="tx1">
                              <a:lumMod val="75000"/>
                            </a:schemeClr>
                          </a:solidFill>
                          <a:latin typeface="Arial" panose="020B0604020202020204" pitchFamily="34" charset="0"/>
                          <a:ea typeface="+mn-ea"/>
                          <a:cs typeface="Arial" panose="020B0604020202020204" pitchFamily="34" charset="0"/>
                        </a:rPr>
                        <a:t>3. Equipos de control interno fortalecidos en competencias técnicas.</a:t>
                      </a:r>
                    </a:p>
                  </a:txBody>
                  <a:tcPr marL="38576" marR="38576" marT="19289" marB="19289" anchor="ctr"/>
                </a:tc>
                <a:tc>
                  <a:txBody>
                    <a:bodyPr/>
                    <a:lstStyle/>
                    <a:p>
                      <a:pPr marL="0" indent="0" algn="just">
                        <a:buFont typeface="Arial" panose="020B0604020202020204" pitchFamily="34" charset="0"/>
                        <a:buNone/>
                      </a:pPr>
                      <a:r>
                        <a:rPr lang="es-CO" sz="870" i="1" dirty="0">
                          <a:solidFill>
                            <a:schemeClr val="tx1">
                              <a:lumMod val="75000"/>
                            </a:schemeClr>
                          </a:solidFill>
                          <a:latin typeface="Arial" panose="020B0604020202020204" pitchFamily="34" charset="0"/>
                          <a:cs typeface="Arial" panose="020B0604020202020204" pitchFamily="34" charset="0"/>
                        </a:rPr>
                        <a:t>Se cumplió </a:t>
                      </a:r>
                      <a:r>
                        <a:rPr lang="es-CO" sz="870" b="1" i="1" spc="-7" dirty="0">
                          <a:solidFill>
                            <a:schemeClr val="accent2">
                              <a:lumMod val="25000"/>
                            </a:schemeClr>
                          </a:solidFill>
                          <a:effectLst/>
                          <a:latin typeface="Arial" panose="020B0604020202020204" pitchFamily="34" charset="0"/>
                          <a:cs typeface="Arial" panose="020B0604020202020204" pitchFamily="34" charset="0"/>
                        </a:rPr>
                        <a:t>25% </a:t>
                      </a:r>
                      <a:r>
                        <a:rPr lang="es-CO" sz="870" i="1" dirty="0">
                          <a:solidFill>
                            <a:schemeClr val="tx1">
                              <a:lumMod val="75000"/>
                            </a:schemeClr>
                          </a:solidFill>
                          <a:latin typeface="Arial" panose="020B0604020202020204" pitchFamily="34" charset="0"/>
                          <a:cs typeface="Arial" panose="020B0604020202020204" pitchFamily="34" charset="0"/>
                        </a:rPr>
                        <a:t>de la meta establecida para la vigencia, </a:t>
                      </a:r>
                      <a:r>
                        <a:rPr lang="es-CO" sz="870" dirty="0">
                          <a:solidFill>
                            <a:schemeClr val="tx1">
                              <a:lumMod val="75000"/>
                            </a:schemeClr>
                          </a:solidFill>
                          <a:latin typeface="Arial" panose="020B0604020202020204" pitchFamily="34" charset="0"/>
                          <a:cs typeface="Arial" panose="020B0604020202020204" pitchFamily="34" charset="0"/>
                        </a:rPr>
                        <a:t>adelantando </a:t>
                      </a:r>
                      <a:r>
                        <a:rPr lang="es-ES" sz="870" dirty="0">
                          <a:solidFill>
                            <a:schemeClr val="tx1">
                              <a:lumMod val="75000"/>
                            </a:schemeClr>
                          </a:solidFill>
                          <a:latin typeface="Arial" panose="020B0604020202020204" pitchFamily="34" charset="0"/>
                          <a:cs typeface="Arial" panose="020B0604020202020204" pitchFamily="34" charset="0"/>
                        </a:rPr>
                        <a:t>coordinación con Presidencia de la República para el proceso de selección de jefes de control interno para las entidades del orden nacional, diseño</a:t>
                      </a:r>
                      <a:r>
                        <a:rPr lang="es-ES" sz="870" baseline="0" dirty="0">
                          <a:solidFill>
                            <a:schemeClr val="tx1">
                              <a:lumMod val="75000"/>
                            </a:schemeClr>
                          </a:solidFill>
                          <a:latin typeface="Arial" panose="020B0604020202020204" pitchFamily="34" charset="0"/>
                          <a:cs typeface="Arial" panose="020B0604020202020204" pitchFamily="34" charset="0"/>
                        </a:rPr>
                        <a:t> </a:t>
                      </a:r>
                      <a:r>
                        <a:rPr lang="es-ES" sz="870" dirty="0">
                          <a:solidFill>
                            <a:schemeClr val="tx1">
                              <a:lumMod val="75000"/>
                            </a:schemeClr>
                          </a:solidFill>
                          <a:latin typeface="Arial" panose="020B0604020202020204" pitchFamily="34" charset="0"/>
                          <a:cs typeface="Arial" panose="020B0604020202020204" pitchFamily="34" charset="0"/>
                        </a:rPr>
                        <a:t>e implementación de acciones para fortalecer las competencias técnicas de las oficinas de planeación y control interno en el esquema de las líneas de defensa, elaboración y socialización</a:t>
                      </a:r>
                      <a:r>
                        <a:rPr lang="es-ES" sz="870" baseline="0" dirty="0">
                          <a:solidFill>
                            <a:schemeClr val="tx1">
                              <a:lumMod val="75000"/>
                            </a:schemeClr>
                          </a:solidFill>
                          <a:latin typeface="Arial" panose="020B0604020202020204" pitchFamily="34" charset="0"/>
                          <a:cs typeface="Arial" panose="020B0604020202020204" pitchFamily="34" charset="0"/>
                        </a:rPr>
                        <a:t> de</a:t>
                      </a:r>
                      <a:r>
                        <a:rPr lang="es-ES" sz="870" dirty="0">
                          <a:solidFill>
                            <a:schemeClr val="tx1">
                              <a:lumMod val="75000"/>
                            </a:schemeClr>
                          </a:solidFill>
                          <a:latin typeface="Arial" panose="020B0604020202020204" pitchFamily="34" charset="0"/>
                          <a:cs typeface="Arial" panose="020B0604020202020204" pitchFamily="34" charset="0"/>
                        </a:rPr>
                        <a:t> lineamientos y metodologías para la administración del riesgo y el ejercicio de auditorías internas en nación y territorio </a:t>
                      </a:r>
                      <a:endParaRPr lang="es-CO" sz="870" kern="1200" dirty="0">
                        <a:solidFill>
                          <a:schemeClr val="tx1"/>
                        </a:solidFill>
                        <a:effectLst/>
                        <a:latin typeface="Arial" panose="020B0604020202020204" pitchFamily="34" charset="0"/>
                        <a:ea typeface="+mn-ea"/>
                        <a:cs typeface="Arial" panose="020B0604020202020204" pitchFamily="34" charset="0"/>
                      </a:endParaRPr>
                    </a:p>
                  </a:txBody>
                  <a:tcPr marL="38576" marR="38576" marT="19289" marB="19289" anchor="ctr"/>
                </a:tc>
                <a:extLst>
                  <a:ext uri="{0D108BD9-81ED-4DB2-BD59-A6C34878D82A}">
                    <a16:rowId xmlns:a16="http://schemas.microsoft.com/office/drawing/2014/main" xmlns="" val="4248716981"/>
                  </a:ext>
                </a:extLst>
              </a:tr>
              <a:tr h="447829">
                <a:tc>
                  <a:txBody>
                    <a:bodyPr/>
                    <a:lstStyle/>
                    <a:p>
                      <a:pPr marL="0" indent="0" algn="just">
                        <a:lnSpc>
                          <a:spcPct val="100000"/>
                        </a:lnSpc>
                        <a:buFont typeface="+mj-lt"/>
                        <a:buNone/>
                      </a:pPr>
                      <a:r>
                        <a:rPr lang="es-CO" sz="870" kern="1200" dirty="0">
                          <a:solidFill>
                            <a:schemeClr val="tx1">
                              <a:lumMod val="75000"/>
                            </a:schemeClr>
                          </a:solidFill>
                          <a:latin typeface="Arial" panose="020B0604020202020204" pitchFamily="34" charset="0"/>
                          <a:ea typeface="+mn-ea"/>
                          <a:cs typeface="Arial" panose="020B0604020202020204" pitchFamily="34" charset="0"/>
                        </a:rPr>
                        <a:t>4. </a:t>
                      </a:r>
                      <a:r>
                        <a:rPr lang="es-CO" sz="870" dirty="0">
                          <a:solidFill>
                            <a:schemeClr val="tx1">
                              <a:lumMod val="75000"/>
                            </a:schemeClr>
                          </a:solidFill>
                          <a:latin typeface="Arial" panose="020B0604020202020204" pitchFamily="34" charset="0"/>
                          <a:cs typeface="Arial" panose="020B0604020202020204" pitchFamily="34" charset="0"/>
                        </a:rPr>
                        <a:t>Diseño de lineamientos para la gestión del conocimiento y la innovación en las entidades públicas</a:t>
                      </a:r>
                      <a:endParaRPr lang="es-CO" sz="87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tc>
                  <a:txBody>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870" b="0" i="1" spc="-7" dirty="0">
                          <a:solidFill>
                            <a:schemeClr val="tx1"/>
                          </a:solidFill>
                          <a:effectLst/>
                          <a:latin typeface="Arial" panose="020B0604020202020204" pitchFamily="34" charset="0"/>
                          <a:cs typeface="Arial" panose="020B0604020202020204" pitchFamily="34" charset="0"/>
                        </a:rPr>
                        <a:t>Meta del </a:t>
                      </a:r>
                      <a:r>
                        <a:rPr lang="es-CO" sz="870" b="1" i="1" spc="-7" dirty="0">
                          <a:solidFill>
                            <a:schemeClr val="accent2">
                              <a:lumMod val="25000"/>
                            </a:schemeClr>
                          </a:solidFill>
                          <a:effectLst/>
                          <a:latin typeface="Arial" panose="020B0604020202020204" pitchFamily="34" charset="0"/>
                          <a:cs typeface="Arial" panose="020B0604020202020204" pitchFamily="34" charset="0"/>
                        </a:rPr>
                        <a:t>25% </a:t>
                      </a:r>
                      <a:r>
                        <a:rPr lang="es-CO" sz="870" b="0" i="1" spc="-7" dirty="0">
                          <a:solidFill>
                            <a:schemeClr val="tx1"/>
                          </a:solidFill>
                          <a:effectLst/>
                          <a:latin typeface="Arial" panose="020B0604020202020204" pitchFamily="34" charset="0"/>
                          <a:cs typeface="Arial" panose="020B0604020202020204" pitchFamily="34" charset="0"/>
                        </a:rPr>
                        <a:t>para la vigencia cumplida</a:t>
                      </a:r>
                      <a:r>
                        <a:rPr lang="es-CO" sz="870" b="0" i="1" spc="-7"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CO" sz="870" b="0" i="1" spc="-7" baseline="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870" b="0" dirty="0">
                          <a:solidFill>
                            <a:schemeClr val="tx1">
                              <a:lumMod val="75000"/>
                            </a:schemeClr>
                          </a:solidFill>
                          <a:latin typeface="Arial" panose="020B0604020202020204" pitchFamily="34" charset="0"/>
                          <a:cs typeface="Arial" panose="020B0604020202020204" pitchFamily="34" charset="0"/>
                        </a:rPr>
                        <a:t>elaboración </a:t>
                      </a:r>
                      <a:r>
                        <a:rPr lang="es-ES" sz="870" dirty="0">
                          <a:solidFill>
                            <a:schemeClr val="tx1">
                              <a:lumMod val="75000"/>
                            </a:schemeClr>
                          </a:solidFill>
                          <a:latin typeface="Arial" panose="020B0604020202020204" pitchFamily="34" charset="0"/>
                          <a:cs typeface="Arial" panose="020B0604020202020204" pitchFamily="34" charset="0"/>
                        </a:rPr>
                        <a:t>de herramientas en gestión del conocimiento y la innovación, desarrollo de lineamiento técnico en gestión del conocimiento y la innovación en el marco del MIPG, socialización de las herramientas de gestión del conocimiento y la innovación a los grupos de valor a través de un espacio web dispuesto para rendición de cuentas donde se publican.</a:t>
                      </a:r>
                      <a:endParaRPr lang="es-CO" sz="870" kern="1200" dirty="0">
                        <a:solidFill>
                          <a:srgbClr val="FF0000"/>
                        </a:solidFill>
                        <a:effectLst/>
                        <a:latin typeface="Arial" panose="020B0604020202020204" pitchFamily="34" charset="0"/>
                        <a:ea typeface="+mn-ea"/>
                        <a:cs typeface="Arial" panose="020B0604020202020204" pitchFamily="34" charset="0"/>
                      </a:endParaRPr>
                    </a:p>
                  </a:txBody>
                  <a:tcPr marL="38576" marR="38576" marT="19289" marB="19289" anchor="ctr"/>
                </a:tc>
                <a:extLst>
                  <a:ext uri="{0D108BD9-81ED-4DB2-BD59-A6C34878D82A}">
                    <a16:rowId xmlns:a16="http://schemas.microsoft.com/office/drawing/2014/main" xmlns="" val="10004"/>
                  </a:ext>
                </a:extLst>
              </a:tr>
              <a:tr h="1130233">
                <a:tc>
                  <a:txBody>
                    <a:bodyPr/>
                    <a:lstStyle/>
                    <a:p>
                      <a:pPr marL="0" indent="0" algn="just">
                        <a:lnSpc>
                          <a:spcPct val="100000"/>
                        </a:lnSpc>
                        <a:buFont typeface="+mj-lt"/>
                        <a:buNone/>
                      </a:pPr>
                      <a:r>
                        <a:rPr lang="es-CO" sz="870" kern="1200" dirty="0">
                          <a:solidFill>
                            <a:schemeClr val="tx1">
                              <a:lumMod val="75000"/>
                            </a:schemeClr>
                          </a:solidFill>
                          <a:latin typeface="Arial" panose="020B0604020202020204" pitchFamily="34" charset="0"/>
                          <a:ea typeface="+mn-ea"/>
                          <a:cs typeface="Arial" panose="020B0604020202020204" pitchFamily="34" charset="0"/>
                        </a:rPr>
                        <a:t>5. </a:t>
                      </a:r>
                      <a:r>
                        <a:rPr lang="es-CO" sz="870" dirty="0">
                          <a:solidFill>
                            <a:schemeClr val="tx1">
                              <a:lumMod val="75000"/>
                            </a:schemeClr>
                          </a:solidFill>
                          <a:latin typeface="Arial" panose="020B0604020202020204" pitchFamily="34" charset="0"/>
                          <a:cs typeface="Arial" panose="020B0604020202020204" pitchFamily="34" charset="0"/>
                        </a:rPr>
                        <a:t>Trámites racionalizados</a:t>
                      </a:r>
                      <a:endParaRPr lang="es-CO" sz="87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tc>
                  <a:txBody>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870" b="1" spc="-7" dirty="0">
                          <a:solidFill>
                            <a:schemeClr val="accent2">
                              <a:lumMod val="25000"/>
                            </a:schemeClr>
                          </a:solidFill>
                          <a:effectLst/>
                          <a:latin typeface="Arial" panose="020B0604020202020204" pitchFamily="34" charset="0"/>
                          <a:cs typeface="Arial" panose="020B0604020202020204" pitchFamily="34" charset="0"/>
                        </a:rPr>
                        <a:t>10</a:t>
                      </a:r>
                      <a:r>
                        <a:rPr lang="es-CO" sz="870" b="1" i="1" spc="-7" dirty="0">
                          <a:solidFill>
                            <a:schemeClr val="accent2">
                              <a:lumMod val="25000"/>
                            </a:schemeClr>
                          </a:solidFill>
                          <a:effectLst/>
                          <a:latin typeface="Arial" panose="020B0604020202020204" pitchFamily="34" charset="0"/>
                          <a:cs typeface="Arial" panose="020B0604020202020204" pitchFamily="34" charset="0"/>
                        </a:rPr>
                        <a:t>0%</a:t>
                      </a:r>
                      <a:r>
                        <a:rPr lang="es-CO" sz="870" b="1" i="1" dirty="0">
                          <a:solidFill>
                            <a:schemeClr val="tx1">
                              <a:lumMod val="75000"/>
                            </a:schemeClr>
                          </a:solidFill>
                          <a:effectLst/>
                          <a:latin typeface="Arial" panose="020B0604020202020204" pitchFamily="34" charset="0"/>
                          <a:cs typeface="Arial" panose="020B0604020202020204" pitchFamily="34" charset="0"/>
                        </a:rPr>
                        <a:t> </a:t>
                      </a:r>
                      <a:r>
                        <a:rPr lang="es-CO" sz="870" i="1" kern="1200" dirty="0">
                          <a:solidFill>
                            <a:schemeClr val="tx1">
                              <a:lumMod val="75000"/>
                            </a:schemeClr>
                          </a:solidFill>
                          <a:latin typeface="Arial" panose="020B0604020202020204" pitchFamily="34" charset="0"/>
                          <a:ea typeface="+mn-ea"/>
                          <a:cs typeface="Arial" panose="020B0604020202020204" pitchFamily="34" charset="0"/>
                        </a:rPr>
                        <a:t>de cumplimiento </a:t>
                      </a:r>
                      <a:r>
                        <a:rPr lang="es-CO" sz="870" kern="1200" dirty="0">
                          <a:solidFill>
                            <a:schemeClr val="tx1">
                              <a:lumMod val="75000"/>
                            </a:schemeClr>
                          </a:solidFill>
                          <a:latin typeface="Arial" panose="020B0604020202020204" pitchFamily="34" charset="0"/>
                          <a:ea typeface="+mn-ea"/>
                          <a:cs typeface="Arial" panose="020B0604020202020204" pitchFamily="34" charset="0"/>
                        </a:rPr>
                        <a:t>realizando </a:t>
                      </a:r>
                      <a:r>
                        <a:rPr lang="es-ES" sz="870" dirty="0">
                          <a:solidFill>
                            <a:schemeClr val="tx1">
                              <a:lumMod val="75000"/>
                            </a:schemeClr>
                          </a:solidFill>
                          <a:latin typeface="Arial" panose="020B0604020202020204" pitchFamily="34" charset="0"/>
                          <a:cs typeface="Arial" panose="020B0604020202020204" pitchFamily="34" charset="0"/>
                        </a:rPr>
                        <a:t>acompañamiento a 1805 entidades,</a:t>
                      </a:r>
                      <a:r>
                        <a:rPr lang="es-ES" sz="870" baseline="0" dirty="0">
                          <a:solidFill>
                            <a:schemeClr val="tx1">
                              <a:lumMod val="75000"/>
                            </a:schemeClr>
                          </a:solidFill>
                          <a:latin typeface="Arial" panose="020B0604020202020204" pitchFamily="34" charset="0"/>
                          <a:cs typeface="Arial" panose="020B0604020202020204" pitchFamily="34" charset="0"/>
                        </a:rPr>
                        <a:t> </a:t>
                      </a:r>
                      <a:r>
                        <a:rPr lang="es-ES" sz="870" dirty="0">
                          <a:solidFill>
                            <a:schemeClr val="tx1">
                              <a:lumMod val="75000"/>
                            </a:schemeClr>
                          </a:solidFill>
                          <a:latin typeface="Arial" panose="020B0604020202020204" pitchFamily="34" charset="0"/>
                          <a:cs typeface="Arial" panose="020B0604020202020204" pitchFamily="34" charset="0"/>
                        </a:rPr>
                        <a:t>asistencia técnica a 4.529 servidores públicos, desarrollo</a:t>
                      </a:r>
                      <a:r>
                        <a:rPr lang="es-ES" sz="870" baseline="0" dirty="0">
                          <a:solidFill>
                            <a:schemeClr val="tx1">
                              <a:lumMod val="75000"/>
                            </a:schemeClr>
                          </a:solidFill>
                          <a:latin typeface="Arial" panose="020B0604020202020204" pitchFamily="34" charset="0"/>
                          <a:cs typeface="Arial" panose="020B0604020202020204" pitchFamily="34" charset="0"/>
                        </a:rPr>
                        <a:t> de ejercicios participativos en </a:t>
                      </a:r>
                      <a:r>
                        <a:rPr lang="es-ES" sz="870" dirty="0">
                          <a:solidFill>
                            <a:schemeClr val="tx1">
                              <a:lumMod val="75000"/>
                            </a:schemeClr>
                          </a:solidFill>
                          <a:latin typeface="Arial" panose="020B0604020202020204" pitchFamily="34" charset="0"/>
                          <a:cs typeface="Arial" panose="020B0604020202020204" pitchFamily="34" charset="0"/>
                        </a:rPr>
                        <a:t>el marco de la campaña estado simple Colombia ágil implementado por los </a:t>
                      </a:r>
                      <a:r>
                        <a:rPr lang="es-ES" sz="870" dirty="0">
                          <a:solidFill>
                            <a:schemeClr val="tx1"/>
                          </a:solidFill>
                          <a:latin typeface="Arial" panose="020B0604020202020204" pitchFamily="34" charset="0"/>
                          <a:cs typeface="Arial" panose="020B0604020202020204" pitchFamily="34" charset="0"/>
                        </a:rPr>
                        <a:t>24 sectores del orden nacional</a:t>
                      </a:r>
                      <a:r>
                        <a:rPr lang="es-ES" sz="870" baseline="0" dirty="0">
                          <a:solidFill>
                            <a:schemeClr val="tx1"/>
                          </a:solidFill>
                          <a:latin typeface="Arial" panose="020B0604020202020204" pitchFamily="34" charset="0"/>
                          <a:cs typeface="Arial" panose="020B0604020202020204" pitchFamily="34" charset="0"/>
                        </a:rPr>
                        <a:t> </a:t>
                      </a:r>
                      <a:r>
                        <a:rPr lang="es-ES" sz="870" dirty="0">
                          <a:solidFill>
                            <a:schemeClr val="tx1"/>
                          </a:solidFill>
                          <a:latin typeface="Arial" panose="020B0604020202020204" pitchFamily="34" charset="0"/>
                          <a:cs typeface="Arial" panose="020B0604020202020204" pitchFamily="34" charset="0"/>
                        </a:rPr>
                        <a:t>asesoría y asistencia técnica para alcanzar la cifra de 68.123 trámites y otros procedimientos inscritos en el SUIT y  se registraron 6.916 trámites. E</a:t>
                      </a:r>
                      <a:r>
                        <a:rPr lang="es-ES" sz="870" dirty="0">
                          <a:solidFill>
                            <a:schemeClr val="tx1">
                              <a:lumMod val="75000"/>
                            </a:schemeClr>
                          </a:solidFill>
                          <a:latin typeface="Arial" panose="020B0604020202020204" pitchFamily="34" charset="0"/>
                          <a:cs typeface="Arial" panose="020B0604020202020204" pitchFamily="34" charset="0"/>
                        </a:rPr>
                        <a:t>laboración y publicación en EVA del protocolo para solicitar la autorización de trámites, cadena de urbanismo y los trámites asociado, </a:t>
                      </a:r>
                      <a:r>
                        <a:rPr lang="es-ES" sz="870" baseline="0" dirty="0">
                          <a:solidFill>
                            <a:schemeClr val="tx1">
                              <a:lumMod val="75000"/>
                            </a:schemeClr>
                          </a:solidFill>
                          <a:latin typeface="Arial" panose="020B0604020202020204" pitchFamily="34" charset="0"/>
                          <a:cs typeface="Arial" panose="020B0604020202020204" pitchFamily="34" charset="0"/>
                        </a:rPr>
                        <a:t>la a</a:t>
                      </a:r>
                      <a:r>
                        <a:rPr lang="es-ES" sz="870" dirty="0">
                          <a:solidFill>
                            <a:schemeClr val="tx1">
                              <a:lumMod val="75000"/>
                            </a:schemeClr>
                          </a:solidFill>
                          <a:latin typeface="Arial" panose="020B0604020202020204" pitchFamily="34" charset="0"/>
                          <a:cs typeface="Arial" panose="020B0604020202020204" pitchFamily="34" charset="0"/>
                        </a:rPr>
                        <a:t>sistencia técnica específica a las 16 entidades que están involucradas en la cadena</a:t>
                      </a:r>
                      <a:r>
                        <a:rPr lang="es-ES" sz="870" baseline="0" dirty="0">
                          <a:solidFill>
                            <a:schemeClr val="tx1">
                              <a:lumMod val="75000"/>
                            </a:schemeClr>
                          </a:solidFill>
                          <a:latin typeface="Arial" panose="020B0604020202020204" pitchFamily="34" charset="0"/>
                          <a:cs typeface="Arial" panose="020B0604020202020204" pitchFamily="34" charset="0"/>
                        </a:rPr>
                        <a:t> y la </a:t>
                      </a:r>
                      <a:r>
                        <a:rPr lang="es-ES" sz="870" dirty="0">
                          <a:solidFill>
                            <a:schemeClr val="tx1">
                              <a:lumMod val="75000"/>
                            </a:schemeClr>
                          </a:solidFill>
                          <a:latin typeface="Arial" panose="020B0604020202020204" pitchFamily="34" charset="0"/>
                          <a:cs typeface="Arial" panose="020B0604020202020204" pitchFamily="34" charset="0"/>
                        </a:rPr>
                        <a:t>identificación de 46 mejoras a los trámites que conforman la cadena, 21 lograron optimizar el trámite y 15 realizaron la inscripción en el SUIT.</a:t>
                      </a:r>
                      <a:r>
                        <a:rPr lang="es-ES" sz="870" baseline="0" dirty="0">
                          <a:solidFill>
                            <a:schemeClr val="tx1">
                              <a:lumMod val="75000"/>
                            </a:schemeClr>
                          </a:solidFill>
                          <a:latin typeface="Arial" panose="020B0604020202020204" pitchFamily="34" charset="0"/>
                          <a:cs typeface="Arial" panose="020B0604020202020204" pitchFamily="34" charset="0"/>
                        </a:rPr>
                        <a:t>  </a:t>
                      </a:r>
                      <a:endParaRPr lang="es-CO" sz="870" kern="1200" dirty="0">
                        <a:solidFill>
                          <a:schemeClr val="tx1"/>
                        </a:solidFill>
                        <a:effectLst/>
                        <a:latin typeface="Arial" panose="020B0604020202020204" pitchFamily="34" charset="0"/>
                        <a:ea typeface="+mn-ea"/>
                        <a:cs typeface="Arial" panose="020B0604020202020204" pitchFamily="34" charset="0"/>
                      </a:endParaRPr>
                    </a:p>
                  </a:txBody>
                  <a:tcPr marL="38576" marR="38576" marT="19289" marB="19289" anchor="ctr"/>
                </a:tc>
                <a:extLst>
                  <a:ext uri="{0D108BD9-81ED-4DB2-BD59-A6C34878D82A}">
                    <a16:rowId xmlns:a16="http://schemas.microsoft.com/office/drawing/2014/main" xmlns="" val="10005"/>
                  </a:ext>
                </a:extLst>
              </a:tr>
              <a:tr h="857271">
                <a:tc>
                  <a:txBody>
                    <a:bodyPr/>
                    <a:lstStyle/>
                    <a:p>
                      <a:pPr marL="0" indent="0" algn="just">
                        <a:lnSpc>
                          <a:spcPct val="100000"/>
                        </a:lnSpc>
                        <a:buFont typeface="+mj-lt"/>
                        <a:buNone/>
                      </a:pPr>
                      <a:r>
                        <a:rPr lang="es-CO" sz="870" kern="1200" dirty="0">
                          <a:solidFill>
                            <a:schemeClr val="tx1">
                              <a:lumMod val="75000"/>
                            </a:schemeClr>
                          </a:solidFill>
                          <a:latin typeface="Arial" panose="020B0604020202020204" pitchFamily="34" charset="0"/>
                          <a:ea typeface="+mn-ea"/>
                          <a:cs typeface="Arial" panose="020B0604020202020204" pitchFamily="34" charset="0"/>
                        </a:rPr>
                        <a:t>6. Sistema nacional de rendición de cuentas fortalecido</a:t>
                      </a:r>
                      <a:r>
                        <a:rPr lang="es-CO" sz="870" dirty="0">
                          <a:solidFill>
                            <a:schemeClr val="tx1">
                              <a:lumMod val="75000"/>
                            </a:schemeClr>
                          </a:solidFill>
                          <a:latin typeface="Arial" panose="020B0604020202020204" pitchFamily="34" charset="0"/>
                          <a:cs typeface="Arial" panose="020B0604020202020204" pitchFamily="34" charset="0"/>
                        </a:rPr>
                        <a:t>.</a:t>
                      </a:r>
                    </a:p>
                  </a:txBody>
                  <a:tcPr marL="38576" marR="38576" marT="19289" marB="19289" anchor="ctr"/>
                </a:tc>
                <a:tc>
                  <a:txBody>
                    <a:bodyPr/>
                    <a:lstStyle/>
                    <a:p>
                      <a:pPr marL="0" indent="0" algn="just">
                        <a:lnSpc>
                          <a:spcPct val="100000"/>
                        </a:lnSpc>
                        <a:buFont typeface="+mj-lt"/>
                        <a:buNone/>
                      </a:pPr>
                      <a:r>
                        <a:rPr lang="es-CO" sz="870" i="1" dirty="0">
                          <a:solidFill>
                            <a:schemeClr val="tx1">
                              <a:lumMod val="75000"/>
                            </a:schemeClr>
                          </a:solidFill>
                          <a:latin typeface="Arial" panose="020B0604020202020204" pitchFamily="34" charset="0"/>
                          <a:cs typeface="Arial" panose="020B0604020202020204" pitchFamily="34" charset="0"/>
                        </a:rPr>
                        <a:t>Cumplimiento al </a:t>
                      </a:r>
                      <a:r>
                        <a:rPr lang="es-CO" sz="870" b="1" i="1" spc="-7" dirty="0">
                          <a:solidFill>
                            <a:schemeClr val="accent2">
                              <a:lumMod val="25000"/>
                            </a:schemeClr>
                          </a:solidFill>
                          <a:effectLst/>
                          <a:latin typeface="Arial" panose="020B0604020202020204" pitchFamily="34" charset="0"/>
                          <a:cs typeface="Arial" panose="020B0604020202020204" pitchFamily="34" charset="0"/>
                        </a:rPr>
                        <a:t>25% </a:t>
                      </a:r>
                      <a:r>
                        <a:rPr lang="es-CO" sz="870" i="1" dirty="0">
                          <a:solidFill>
                            <a:schemeClr val="tx1">
                              <a:lumMod val="75000"/>
                            </a:schemeClr>
                          </a:solidFill>
                          <a:latin typeface="Arial" panose="020B0604020202020204" pitchFamily="34" charset="0"/>
                          <a:cs typeface="Arial" panose="020B0604020202020204" pitchFamily="34" charset="0"/>
                        </a:rPr>
                        <a:t>de la meta para la vigencia</a:t>
                      </a:r>
                      <a:r>
                        <a:rPr lang="es-CO" sz="870" dirty="0">
                          <a:solidFill>
                            <a:schemeClr val="tx1">
                              <a:lumMod val="75000"/>
                            </a:schemeClr>
                          </a:solidFill>
                          <a:latin typeface="Arial" panose="020B0604020202020204" pitchFamily="34" charset="0"/>
                          <a:cs typeface="Arial" panose="020B0604020202020204" pitchFamily="34" charset="0"/>
                        </a:rPr>
                        <a:t>, en donde se </a:t>
                      </a:r>
                      <a:r>
                        <a:rPr lang="es-ES" sz="870" dirty="0">
                          <a:solidFill>
                            <a:schemeClr val="tx1">
                              <a:lumMod val="75000"/>
                            </a:schemeClr>
                          </a:solidFill>
                          <a:latin typeface="Arial" panose="020B0604020202020204" pitchFamily="34" charset="0"/>
                          <a:cs typeface="Arial" panose="020B0604020202020204" pitchFamily="34" charset="0"/>
                        </a:rPr>
                        <a:t>realizó un análisis al avance de las entidades del orden nacional del cumplimiento de los lineamientos del Sistema de Rendición de Cuentas – SIRCAP con base a los resultados FURAG. Se diseñó la estrategia de articulación entre los portales SIRCAP y Portal para la paz. Se realizó la actualización del Diseño del Sistema de Rendición de Cuentas Capa Territorial y se expidió la circular 100-006 dirigida a las entidades del orden nacional y territorial para adoptar los lineamientos del SIRCAP</a:t>
                      </a:r>
                      <a:endParaRPr lang="es-CO" sz="87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extLst>
                  <a:ext uri="{0D108BD9-81ED-4DB2-BD59-A6C34878D82A}">
                    <a16:rowId xmlns:a16="http://schemas.microsoft.com/office/drawing/2014/main" xmlns="" val="10006"/>
                  </a:ext>
                </a:extLst>
              </a:tr>
              <a:tr h="58986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870" kern="1200" dirty="0">
                          <a:solidFill>
                            <a:schemeClr val="tx1">
                              <a:lumMod val="75000"/>
                            </a:schemeClr>
                          </a:solidFill>
                          <a:latin typeface="Arial" panose="020B0604020202020204" pitchFamily="34" charset="0"/>
                          <a:ea typeface="+mn-ea"/>
                          <a:cs typeface="Arial" panose="020B0604020202020204" pitchFamily="34" charset="0"/>
                        </a:rPr>
                        <a:t>7.</a:t>
                      </a:r>
                      <a:r>
                        <a:rPr lang="es-CO" sz="870" kern="1200" baseline="0" dirty="0">
                          <a:solidFill>
                            <a:schemeClr val="tx1">
                              <a:lumMod val="75000"/>
                            </a:schemeClr>
                          </a:solidFill>
                          <a:latin typeface="Arial" panose="020B0604020202020204" pitchFamily="34" charset="0"/>
                          <a:ea typeface="+mn-ea"/>
                          <a:cs typeface="Arial" panose="020B0604020202020204" pitchFamily="34" charset="0"/>
                        </a:rPr>
                        <a:t> </a:t>
                      </a:r>
                      <a:r>
                        <a:rPr lang="es-CO" sz="870" dirty="0">
                          <a:solidFill>
                            <a:schemeClr val="tx1">
                              <a:lumMod val="75000"/>
                            </a:schemeClr>
                          </a:solidFill>
                          <a:latin typeface="Arial" panose="020B0604020202020204" pitchFamily="34" charset="0"/>
                          <a:cs typeface="Arial" panose="020B0604020202020204" pitchFamily="34" charset="0"/>
                        </a:rPr>
                        <a:t>Multiplicadores en control social formados</a:t>
                      </a:r>
                      <a:endParaRPr lang="es-CO" sz="87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tc>
                  <a:txBody>
                    <a:bodyPr/>
                    <a:lstStyle/>
                    <a:p>
                      <a:pPr marL="0" indent="0" algn="just">
                        <a:lnSpc>
                          <a:spcPct val="100000"/>
                        </a:lnSpc>
                        <a:buFont typeface="+mj-lt"/>
                        <a:buNone/>
                      </a:pPr>
                      <a:r>
                        <a:rPr lang="es-CO" sz="870" i="1" dirty="0">
                          <a:solidFill>
                            <a:schemeClr val="tx1">
                              <a:lumMod val="75000"/>
                            </a:schemeClr>
                          </a:solidFill>
                          <a:latin typeface="Arial" panose="020B0604020202020204" pitchFamily="34" charset="0"/>
                          <a:cs typeface="Arial" panose="020B0604020202020204" pitchFamily="34" charset="0"/>
                        </a:rPr>
                        <a:t>Se alcanzó el</a:t>
                      </a:r>
                      <a:r>
                        <a:rPr lang="es-CO" sz="870" i="1" dirty="0">
                          <a:solidFill>
                            <a:schemeClr val="tx1">
                              <a:lumMod val="75000"/>
                            </a:schemeClr>
                          </a:solidFill>
                          <a:effectLst/>
                          <a:latin typeface="Arial" panose="020B0604020202020204" pitchFamily="34" charset="0"/>
                          <a:cs typeface="Arial" panose="020B0604020202020204" pitchFamily="34" charset="0"/>
                        </a:rPr>
                        <a:t> </a:t>
                      </a:r>
                      <a:r>
                        <a:rPr lang="es-CO" sz="870" b="1" i="1" spc="-7" dirty="0">
                          <a:solidFill>
                            <a:schemeClr val="accent2">
                              <a:lumMod val="25000"/>
                            </a:schemeClr>
                          </a:solidFill>
                          <a:effectLst/>
                          <a:latin typeface="Arial" panose="020B0604020202020204" pitchFamily="34" charset="0"/>
                          <a:cs typeface="Arial" panose="020B0604020202020204" pitchFamily="34" charset="0"/>
                        </a:rPr>
                        <a:t>100%</a:t>
                      </a:r>
                      <a:r>
                        <a:rPr lang="es-CO" sz="870" b="1" i="1" dirty="0">
                          <a:solidFill>
                            <a:schemeClr val="tx1">
                              <a:lumMod val="75000"/>
                            </a:schemeClr>
                          </a:solidFill>
                          <a:effectLst/>
                          <a:latin typeface="Arial" panose="020B0604020202020204" pitchFamily="34" charset="0"/>
                          <a:cs typeface="Arial" panose="020B0604020202020204" pitchFamily="34" charset="0"/>
                        </a:rPr>
                        <a:t> </a:t>
                      </a:r>
                      <a:r>
                        <a:rPr lang="es-CO" sz="870" i="1" dirty="0">
                          <a:solidFill>
                            <a:schemeClr val="tx1">
                              <a:lumMod val="75000"/>
                            </a:schemeClr>
                          </a:solidFill>
                          <a:latin typeface="Arial" panose="020B0604020202020204" pitchFamily="34" charset="0"/>
                          <a:cs typeface="Arial" panose="020B0604020202020204" pitchFamily="34" charset="0"/>
                        </a:rPr>
                        <a:t>de la meta establecida </a:t>
                      </a:r>
                      <a:r>
                        <a:rPr lang="es-CO" sz="870" dirty="0">
                          <a:solidFill>
                            <a:schemeClr val="tx1">
                              <a:lumMod val="75000"/>
                            </a:schemeClr>
                          </a:solidFill>
                          <a:latin typeface="Arial" panose="020B0604020202020204" pitchFamily="34" charset="0"/>
                          <a:cs typeface="Arial" panose="020B0604020202020204" pitchFamily="34" charset="0"/>
                        </a:rPr>
                        <a:t>en donde se </a:t>
                      </a:r>
                      <a:r>
                        <a:rPr lang="es-ES" sz="870" dirty="0">
                          <a:solidFill>
                            <a:schemeClr val="tx1">
                              <a:lumMod val="75000"/>
                            </a:schemeClr>
                          </a:solidFill>
                          <a:latin typeface="Arial" panose="020B0604020202020204" pitchFamily="34" charset="0"/>
                          <a:cs typeface="Arial" panose="020B0604020202020204" pitchFamily="34" charset="0"/>
                        </a:rPr>
                        <a:t>elaboró un módulo de control social previa validación mediante taller presencial con personas en situación de discapacidad, entrevistas con representantes de la población y con entidades del sistema nacional de discapacidad. Se adelantó la formación de </a:t>
                      </a:r>
                      <a:r>
                        <a:rPr lang="es-ES" sz="870" dirty="0">
                          <a:solidFill>
                            <a:schemeClr val="tx1"/>
                          </a:solidFill>
                          <a:latin typeface="Arial" panose="020B0604020202020204" pitchFamily="34" charset="0"/>
                          <a:cs typeface="Arial" panose="020B0604020202020204" pitchFamily="34" charset="0"/>
                        </a:rPr>
                        <a:t>1435 multiplicadores en control social formados</a:t>
                      </a:r>
                      <a:r>
                        <a:rPr lang="es-ES" sz="870" dirty="0">
                          <a:solidFill>
                            <a:srgbClr val="FF0000"/>
                          </a:solidFill>
                          <a:latin typeface="Arial" panose="020B0604020202020204" pitchFamily="34" charset="0"/>
                          <a:cs typeface="Arial" panose="020B0604020202020204" pitchFamily="34" charset="0"/>
                        </a:rPr>
                        <a:t>.</a:t>
                      </a:r>
                      <a:endParaRPr lang="es-CO" sz="870" dirty="0">
                        <a:solidFill>
                          <a:srgbClr val="FF0000"/>
                        </a:solidFill>
                        <a:latin typeface="Arial" panose="020B0604020202020204" pitchFamily="34" charset="0"/>
                        <a:cs typeface="Arial" panose="020B0604020202020204" pitchFamily="34" charset="0"/>
                      </a:endParaRPr>
                    </a:p>
                  </a:txBody>
                  <a:tcPr marL="38576" marR="38576" marT="19289" marB="19289"/>
                </a:tc>
                <a:extLst>
                  <a:ext uri="{0D108BD9-81ED-4DB2-BD59-A6C34878D82A}">
                    <a16:rowId xmlns:a16="http://schemas.microsoft.com/office/drawing/2014/main" xmlns="" val="10007"/>
                  </a:ext>
                </a:extLst>
              </a:tr>
              <a:tr h="589861">
                <a:tc>
                  <a:txBody>
                    <a:bodyPr/>
                    <a:lstStyle/>
                    <a:p>
                      <a:pPr marL="0" indent="0" algn="just">
                        <a:lnSpc>
                          <a:spcPct val="100000"/>
                        </a:lnSpc>
                        <a:buFont typeface="+mj-lt"/>
                        <a:buNone/>
                      </a:pPr>
                      <a:r>
                        <a:rPr lang="es-CO" sz="870" kern="1200" dirty="0">
                          <a:solidFill>
                            <a:schemeClr val="tx1">
                              <a:lumMod val="75000"/>
                            </a:schemeClr>
                          </a:solidFill>
                          <a:latin typeface="Arial" panose="020B0604020202020204" pitchFamily="34" charset="0"/>
                          <a:ea typeface="+mn-ea"/>
                          <a:cs typeface="Arial" panose="020B0604020202020204" pitchFamily="34" charset="0"/>
                        </a:rPr>
                        <a:t>8.</a:t>
                      </a:r>
                      <a:r>
                        <a:rPr lang="es-CO" sz="870" kern="1200" baseline="0" dirty="0">
                          <a:solidFill>
                            <a:schemeClr val="tx1">
                              <a:lumMod val="75000"/>
                            </a:schemeClr>
                          </a:solidFill>
                          <a:latin typeface="Arial" panose="020B0604020202020204" pitchFamily="34" charset="0"/>
                          <a:ea typeface="+mn-ea"/>
                          <a:cs typeface="Arial" panose="020B0604020202020204" pitchFamily="34" charset="0"/>
                        </a:rPr>
                        <a:t> </a:t>
                      </a:r>
                      <a:r>
                        <a:rPr lang="es-CO" sz="870" dirty="0">
                          <a:solidFill>
                            <a:schemeClr val="tx1">
                              <a:lumMod val="75000"/>
                            </a:schemeClr>
                          </a:solidFill>
                          <a:latin typeface="Arial" panose="020B0604020202020204" pitchFamily="34" charset="0"/>
                          <a:cs typeface="Arial" panose="020B0604020202020204" pitchFamily="34" charset="0"/>
                        </a:rPr>
                        <a:t>Planes anticorrupción implementados en entidades nacionales y territoriales</a:t>
                      </a:r>
                      <a:endParaRPr lang="es-CO" sz="87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tc>
                  <a:txBody>
                    <a:bodyPr/>
                    <a:lstStyle/>
                    <a:p>
                      <a:pPr marL="0" indent="0" algn="just">
                        <a:lnSpc>
                          <a:spcPct val="100000"/>
                        </a:lnSpc>
                        <a:buFont typeface="+mj-lt"/>
                        <a:buNone/>
                      </a:pPr>
                      <a:r>
                        <a:rPr lang="es-CO" sz="870" i="1" dirty="0">
                          <a:solidFill>
                            <a:schemeClr val="tx1">
                              <a:lumMod val="75000"/>
                            </a:schemeClr>
                          </a:solidFill>
                          <a:latin typeface="Arial" panose="020B0604020202020204" pitchFamily="34" charset="0"/>
                          <a:cs typeface="Arial" panose="020B0604020202020204" pitchFamily="34" charset="0"/>
                        </a:rPr>
                        <a:t>Se dio cumplimiento </a:t>
                      </a:r>
                      <a:r>
                        <a:rPr lang="es-CO" sz="870" i="1" dirty="0">
                          <a:solidFill>
                            <a:schemeClr val="tx1">
                              <a:lumMod val="75000"/>
                            </a:schemeClr>
                          </a:solidFill>
                          <a:effectLst/>
                          <a:latin typeface="Arial" panose="020B0604020202020204" pitchFamily="34" charset="0"/>
                          <a:cs typeface="Arial" panose="020B0604020202020204" pitchFamily="34" charset="0"/>
                        </a:rPr>
                        <a:t>al </a:t>
                      </a:r>
                      <a:r>
                        <a:rPr lang="es-CO" sz="870" b="1" i="1" spc="-7" dirty="0">
                          <a:solidFill>
                            <a:schemeClr val="accent2">
                              <a:lumMod val="25000"/>
                            </a:schemeClr>
                          </a:solidFill>
                          <a:effectLst/>
                          <a:latin typeface="Arial" panose="020B0604020202020204" pitchFamily="34" charset="0"/>
                          <a:cs typeface="Arial" panose="020B0604020202020204" pitchFamily="34" charset="0"/>
                        </a:rPr>
                        <a:t>100%</a:t>
                      </a:r>
                      <a:r>
                        <a:rPr lang="es-CO" sz="870" b="1" i="1" dirty="0">
                          <a:solidFill>
                            <a:schemeClr val="tx1">
                              <a:lumMod val="75000"/>
                            </a:schemeClr>
                          </a:solidFill>
                          <a:effectLst/>
                          <a:latin typeface="Arial" panose="020B0604020202020204" pitchFamily="34" charset="0"/>
                          <a:cs typeface="Arial" panose="020B0604020202020204" pitchFamily="34" charset="0"/>
                        </a:rPr>
                        <a:t> </a:t>
                      </a:r>
                      <a:r>
                        <a:rPr lang="es-CO" sz="870" i="1" dirty="0">
                          <a:solidFill>
                            <a:schemeClr val="tx1">
                              <a:lumMod val="75000"/>
                            </a:schemeClr>
                          </a:solidFill>
                          <a:latin typeface="Arial" panose="020B0604020202020204" pitchFamily="34" charset="0"/>
                          <a:cs typeface="Arial" panose="020B0604020202020204" pitchFamily="34" charset="0"/>
                        </a:rPr>
                        <a:t>establecido para está acción, </a:t>
                      </a:r>
                      <a:r>
                        <a:rPr lang="es-CO" sz="870" dirty="0">
                          <a:solidFill>
                            <a:schemeClr val="tx1">
                              <a:lumMod val="75000"/>
                            </a:schemeClr>
                          </a:solidFill>
                          <a:latin typeface="Arial" panose="020B0604020202020204" pitchFamily="34" charset="0"/>
                          <a:cs typeface="Arial" panose="020B0604020202020204" pitchFamily="34" charset="0"/>
                        </a:rPr>
                        <a:t>en donde s</a:t>
                      </a:r>
                      <a:r>
                        <a:rPr lang="es-ES" sz="870" dirty="0">
                          <a:solidFill>
                            <a:schemeClr val="tx1">
                              <a:lumMod val="75000"/>
                            </a:schemeClr>
                          </a:solidFill>
                          <a:latin typeface="Arial" panose="020B0604020202020204" pitchFamily="34" charset="0"/>
                          <a:cs typeface="Arial" panose="020B0604020202020204" pitchFamily="34" charset="0"/>
                        </a:rPr>
                        <a:t>e elaboraron los componentes de racionalización de trámites y rendición de cuentas para la actualización de la metodología del plan anticorrupción. Durante la vigencia se adelantó asistencia técnica en el diseño e implementación de los planes anticorrupción a 2.203 entidades y 6.218 servidores públicos.</a:t>
                      </a:r>
                    </a:p>
                  </a:txBody>
                  <a:tcPr marL="38576" marR="38576" marT="19289" marB="19289" anchor="ctr"/>
                </a:tc>
                <a:extLst>
                  <a:ext uri="{0D108BD9-81ED-4DB2-BD59-A6C34878D82A}">
                    <a16:rowId xmlns:a16="http://schemas.microsoft.com/office/drawing/2014/main" xmlns="" val="10008"/>
                  </a:ext>
                </a:extLst>
              </a:tr>
            </a:tbl>
          </a:graphicData>
        </a:graphic>
      </p:graphicFrame>
      <p:pic>
        <p:nvPicPr>
          <p:cNvPr id="7" name="Imagen 24"/>
          <p:cNvPicPr>
            <a:picLocks noChangeAspect="1"/>
          </p:cNvPicPr>
          <p:nvPr/>
        </p:nvPicPr>
        <p:blipFill rotWithShape="1">
          <a:blip r:embed="rId2"/>
          <a:srcRect l="8003" t="33124" r="84358" b="54023"/>
          <a:stretch/>
        </p:blipFill>
        <p:spPr>
          <a:xfrm>
            <a:off x="5821839" y="492369"/>
            <a:ext cx="857368" cy="920604"/>
          </a:xfrm>
          <a:prstGeom prst="ellipse">
            <a:avLst/>
          </a:prstGeom>
          <a:solidFill>
            <a:srgbClr val="F7AE46"/>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2225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356064"/>
            <a:ext cx="4859985" cy="400110"/>
          </a:xfrm>
          <a:prstGeom prst="rect">
            <a:avLst/>
          </a:prstGeom>
        </p:spPr>
        <p:txBody>
          <a:bodyPr wrap="none">
            <a:spAutoFit/>
          </a:bodyPr>
          <a:lstStyle/>
          <a:p>
            <a:pPr marL="650089" lvl="2" indent="-457206">
              <a:spcBef>
                <a:spcPts val="422"/>
              </a:spcBef>
              <a:buAutoNum type="arabicPeriod"/>
            </a:pPr>
            <a:r>
              <a:rPr lang="es-CO" sz="2000" b="1" dirty="0">
                <a:solidFill>
                  <a:schemeClr val="accent5">
                    <a:lumMod val="50000"/>
                  </a:schemeClr>
                </a:solidFill>
                <a:latin typeface="Arial" panose="020B0604020202020204" pitchFamily="34" charset="0"/>
                <a:ea typeface="+mj-ea"/>
                <a:cs typeface="Arial" panose="020B0604020202020204" pitchFamily="34" charset="0"/>
              </a:rPr>
              <a:t>Resultados grandes logros 2019 </a:t>
            </a:r>
          </a:p>
        </p:txBody>
      </p:sp>
      <p:sp>
        <p:nvSpPr>
          <p:cNvPr id="6" name="Marcador de texto 2"/>
          <p:cNvSpPr txBox="1">
            <a:spLocks/>
          </p:cNvSpPr>
          <p:nvPr/>
        </p:nvSpPr>
        <p:spPr>
          <a:xfrm>
            <a:off x="274901" y="841619"/>
            <a:ext cx="5049574" cy="808761"/>
          </a:xfrm>
          <a:prstGeom prst="rect">
            <a:avLst/>
          </a:prstGeom>
        </p:spPr>
        <p:txBody>
          <a:bodyPr>
            <a:noAutofit/>
          </a:bodyPr>
          <a:lstStyle>
            <a:lvl1pPr marL="171452" indent="-171452" algn="l" defTabSz="68580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6" indent="-171452" algn="l" defTabSz="68580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1" indent="-171452" algn="l"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5"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69"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74"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78"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2"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87"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a:buNone/>
            </a:pPr>
            <a:r>
              <a:rPr lang="es-CO" sz="1050" b="1" dirty="0">
                <a:solidFill>
                  <a:schemeClr val="accent4">
                    <a:lumMod val="75000"/>
                  </a:schemeClr>
                </a:solidFill>
                <a:latin typeface="Arial" panose="020B0604020202020204" pitchFamily="34" charset="0"/>
                <a:cs typeface="Arial" panose="020B0604020202020204" pitchFamily="34" charset="0"/>
              </a:rPr>
              <a:t>1.2. Resultados asociados al objetivo: </a:t>
            </a:r>
            <a:r>
              <a:rPr lang="es-CO" sz="1050" spc="-7" dirty="0">
                <a:solidFill>
                  <a:srgbClr val="0070C0"/>
                </a:solidFill>
                <a:latin typeface="Arial" panose="020B0604020202020204" pitchFamily="34" charset="0"/>
                <a:ea typeface="Calibri" panose="020F0502020204030204" pitchFamily="34" charset="0"/>
                <a:cs typeface="Arial" panose="020B0604020202020204" pitchFamily="34" charset="0"/>
              </a:rPr>
              <a:t>Enaltecer al servidor público y su labor:  </a:t>
            </a:r>
            <a:r>
              <a:rPr lang="es-CO" sz="1050" spc="-7" dirty="0">
                <a:latin typeface="Arial" panose="020B0604020202020204" pitchFamily="34" charset="0"/>
                <a:ea typeface="Calibri" panose="020F0502020204030204" pitchFamily="34" charset="0"/>
                <a:cs typeface="Arial" panose="020B0604020202020204" pitchFamily="34" charset="0"/>
              </a:rPr>
              <a:t>el Sector Empleo Público se encamina hacia la consolidación de un modelo de empleo público innovador, que potencie la capacidad del Estado y la administración Pública para mejorar la productividad individual e institucional, el crecimiento y la motivación del servidor público.</a:t>
            </a:r>
            <a:endParaRPr lang="es-CO" sz="1050" spc="-7" dirty="0">
              <a:latin typeface="Arial" panose="020B0604020202020204" pitchFamily="34" charset="0"/>
              <a:ea typeface="Times New Roman" panose="02020603050405020304" pitchFamily="18" charset="0"/>
              <a:cs typeface="Arial" panose="020B0604020202020204" pitchFamily="34" charset="0"/>
            </a:endParaRPr>
          </a:p>
          <a:p>
            <a:pPr marL="0" indent="0" algn="just">
              <a:buFont typeface="Arial" panose="020B0604020202020204" pitchFamily="34" charset="0"/>
              <a:buNone/>
            </a:pPr>
            <a:endParaRPr lang="es-CO" sz="1050" spc="-7" dirty="0">
              <a:latin typeface="Arial" panose="020B0604020202020204" pitchFamily="34" charset="0"/>
              <a:ea typeface="Times New Roman" panose="02020603050405020304" pitchFamily="18" charset="0"/>
              <a:cs typeface="Arial" panose="020B0604020202020204" pitchFamily="34" charset="0"/>
            </a:endParaRPr>
          </a:p>
          <a:p>
            <a:pPr marL="0" indent="0" algn="just">
              <a:buFont typeface="Arial" panose="020B0604020202020204" pitchFamily="34" charset="0"/>
              <a:buNone/>
            </a:pPr>
            <a:endParaRPr lang="es-CO" sz="1050" dirty="0">
              <a:latin typeface="Arial" panose="020B0604020202020204" pitchFamily="34" charset="0"/>
              <a:ea typeface="Times New Roman" panose="02020603050405020304" pitchFamily="18" charset="0"/>
              <a:cs typeface="Arial" panose="020B0604020202020204" pitchFamily="34" charset="0"/>
            </a:endParaRPr>
          </a:p>
        </p:txBody>
      </p:sp>
      <p:pic>
        <p:nvPicPr>
          <p:cNvPr id="9" name="Imagen 30"/>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6949" t="48288" r="84490" b="39279"/>
          <a:stretch/>
        </p:blipFill>
        <p:spPr>
          <a:xfrm>
            <a:off x="5617118" y="671245"/>
            <a:ext cx="965981" cy="9791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0" name="Tabla 9"/>
          <p:cNvGraphicFramePr>
            <a:graphicFrameLocks noGrp="1"/>
          </p:cNvGraphicFramePr>
          <p:nvPr>
            <p:extLst>
              <p:ext uri="{D42A27DB-BD31-4B8C-83A1-F6EECF244321}">
                <p14:modId xmlns:p14="http://schemas.microsoft.com/office/powerpoint/2010/main" val="3464484622"/>
              </p:ext>
            </p:extLst>
          </p:nvPr>
        </p:nvGraphicFramePr>
        <p:xfrm>
          <a:off x="274901" y="1815551"/>
          <a:ext cx="6315470" cy="6922696"/>
        </p:xfrm>
        <a:graphic>
          <a:graphicData uri="http://schemas.openxmlformats.org/drawingml/2006/table">
            <a:tbl>
              <a:tblPr firstRow="1" bandRow="1">
                <a:tableStyleId>{3B4B98B0-60AC-42C2-AFA5-B58CD77FA1E5}</a:tableStyleId>
              </a:tblPr>
              <a:tblGrid>
                <a:gridCol w="1906536">
                  <a:extLst>
                    <a:ext uri="{9D8B030D-6E8A-4147-A177-3AD203B41FA5}">
                      <a16:colId xmlns:a16="http://schemas.microsoft.com/office/drawing/2014/main" xmlns="" val="5485969"/>
                    </a:ext>
                  </a:extLst>
                </a:gridCol>
                <a:gridCol w="4408934">
                  <a:extLst>
                    <a:ext uri="{9D8B030D-6E8A-4147-A177-3AD203B41FA5}">
                      <a16:colId xmlns:a16="http://schemas.microsoft.com/office/drawing/2014/main" xmlns="" val="3202592974"/>
                    </a:ext>
                  </a:extLst>
                </a:gridCol>
              </a:tblGrid>
              <a:tr h="174813">
                <a:tc>
                  <a:txBody>
                    <a:bodyPr/>
                    <a:lstStyle/>
                    <a:p>
                      <a:pPr algn="ctr"/>
                      <a:r>
                        <a:rPr lang="es-CO" sz="830" dirty="0">
                          <a:latin typeface="Arial" panose="020B0604020202020204" pitchFamily="34" charset="0"/>
                          <a:cs typeface="Arial" panose="020B0604020202020204" pitchFamily="34" charset="0"/>
                        </a:rPr>
                        <a:t>Acción </a:t>
                      </a:r>
                      <a:r>
                        <a:rPr lang="es-CO" sz="830" b="1" kern="1200" dirty="0">
                          <a:solidFill>
                            <a:schemeClr val="tx1"/>
                          </a:solidFill>
                          <a:latin typeface="Arial" panose="020B0604020202020204" pitchFamily="34" charset="0"/>
                          <a:ea typeface="+mn-ea"/>
                          <a:cs typeface="Arial" panose="020B0604020202020204" pitchFamily="34" charset="0"/>
                        </a:rPr>
                        <a:t>Planificada</a:t>
                      </a:r>
                    </a:p>
                  </a:txBody>
                  <a:tcPr marL="38576" marR="38576" marT="19289" marB="19289"/>
                </a:tc>
                <a:tc>
                  <a:txBody>
                    <a:bodyPr/>
                    <a:lstStyle/>
                    <a:p>
                      <a:pPr algn="ctr"/>
                      <a:r>
                        <a:rPr lang="es-CO" sz="830" b="1" kern="1200" dirty="0">
                          <a:solidFill>
                            <a:schemeClr val="tx1"/>
                          </a:solidFill>
                          <a:latin typeface="Arial" panose="020B0604020202020204" pitchFamily="34" charset="0"/>
                          <a:ea typeface="+mn-ea"/>
                          <a:cs typeface="Arial" panose="020B0604020202020204" pitchFamily="34" charset="0"/>
                        </a:rPr>
                        <a:t>Resultado</a:t>
                      </a:r>
                      <a:endParaRPr lang="es-CO" sz="830" dirty="0"/>
                    </a:p>
                  </a:txBody>
                  <a:tcPr marL="38576" marR="38576" marT="19289" marB="19289"/>
                </a:tc>
                <a:extLst>
                  <a:ext uri="{0D108BD9-81ED-4DB2-BD59-A6C34878D82A}">
                    <a16:rowId xmlns:a16="http://schemas.microsoft.com/office/drawing/2014/main" xmlns="" val="3731295534"/>
                  </a:ext>
                </a:extLst>
              </a:tr>
              <a:tr h="877680">
                <a:tc>
                  <a:txBody>
                    <a:bodyPr/>
                    <a:lstStyle/>
                    <a:p>
                      <a:pPr marL="0" lvl="1" indent="0" algn="ctr">
                        <a:lnSpc>
                          <a:spcPct val="100000"/>
                        </a:lnSpc>
                        <a:buFont typeface="+mj-lt"/>
                        <a:buNone/>
                      </a:pPr>
                      <a:r>
                        <a:rPr lang="es-ES" sz="830" kern="1200" dirty="0">
                          <a:solidFill>
                            <a:schemeClr val="tx1">
                              <a:lumMod val="75000"/>
                            </a:schemeClr>
                          </a:solidFill>
                          <a:latin typeface="Arial" panose="020B0604020202020204" pitchFamily="34" charset="0"/>
                          <a:ea typeface="+mn-ea"/>
                          <a:cs typeface="Arial" panose="020B0604020202020204" pitchFamily="34" charset="0"/>
                        </a:rPr>
                        <a:t>1. Reforma y aplicación de la política del empleo público.</a:t>
                      </a:r>
                    </a:p>
                  </a:txBody>
                  <a:tcPr marL="38576" marR="38576" marT="19289" marB="19289" anchor="ctr"/>
                </a:tc>
                <a:tc>
                  <a:txBody>
                    <a:bodyPr/>
                    <a:lstStyle/>
                    <a:p>
                      <a:pPr marL="0" indent="0" algn="just">
                        <a:buFont typeface="+mj-lt"/>
                        <a:buNone/>
                      </a:pPr>
                      <a:r>
                        <a:rPr lang="es-CO" sz="830" b="1" i="1" spc="-7" dirty="0">
                          <a:solidFill>
                            <a:schemeClr val="accent2">
                              <a:lumMod val="25000"/>
                            </a:schemeClr>
                          </a:solidFill>
                          <a:effectLst/>
                          <a:latin typeface="Arial" panose="020B0604020202020204" pitchFamily="34" charset="0"/>
                          <a:cs typeface="Arial" panose="020B0604020202020204" pitchFamily="34" charset="0"/>
                        </a:rPr>
                        <a:t>100% </a:t>
                      </a:r>
                      <a:r>
                        <a:rPr lang="es-CO" sz="830" i="1" kern="1200" dirty="0">
                          <a:solidFill>
                            <a:schemeClr val="tx1">
                              <a:lumMod val="75000"/>
                            </a:schemeClr>
                          </a:solidFill>
                          <a:latin typeface="Arial" panose="020B0604020202020204" pitchFamily="34" charset="0"/>
                          <a:ea typeface="+mn-ea"/>
                          <a:cs typeface="Arial" panose="020B0604020202020204" pitchFamily="34" charset="0"/>
                        </a:rPr>
                        <a:t>de cumplimiento </a:t>
                      </a:r>
                      <a:r>
                        <a:rPr lang="es-CO" sz="830" kern="1200" dirty="0">
                          <a:solidFill>
                            <a:schemeClr val="tx1">
                              <a:lumMod val="75000"/>
                            </a:schemeClr>
                          </a:solidFill>
                          <a:latin typeface="Arial" panose="020B0604020202020204" pitchFamily="34" charset="0"/>
                          <a:ea typeface="+mn-ea"/>
                          <a:cs typeface="Arial" panose="020B0604020202020204" pitchFamily="34" charset="0"/>
                        </a:rPr>
                        <a:t>en la </a:t>
                      </a:r>
                      <a:r>
                        <a:rPr lang="es-ES" sz="830" dirty="0">
                          <a:solidFill>
                            <a:schemeClr val="tx1">
                              <a:lumMod val="75000"/>
                            </a:schemeClr>
                          </a:solidFill>
                          <a:latin typeface="Arial" panose="020B0604020202020204" pitchFamily="34" charset="0"/>
                          <a:cs typeface="Arial" panose="020B0604020202020204" pitchFamily="34" charset="0"/>
                        </a:rPr>
                        <a:t>entrega de la matriz con la estrategia de talento humano actualizada normativamente, </a:t>
                      </a:r>
                      <a:r>
                        <a:rPr lang="es-ES" sz="830" baseline="0" dirty="0">
                          <a:solidFill>
                            <a:schemeClr val="tx1">
                              <a:lumMod val="75000"/>
                            </a:schemeClr>
                          </a:solidFill>
                          <a:latin typeface="Arial" panose="020B0604020202020204" pitchFamily="34" charset="0"/>
                          <a:cs typeface="Arial" panose="020B0604020202020204" pitchFamily="34" charset="0"/>
                        </a:rPr>
                        <a:t>acompañamiento ante el congreso para la emisión de la </a:t>
                      </a:r>
                      <a:r>
                        <a:rPr lang="es-ES" sz="830" dirty="0">
                          <a:solidFill>
                            <a:schemeClr val="tx1">
                              <a:lumMod val="75000"/>
                            </a:schemeClr>
                          </a:solidFill>
                          <a:latin typeface="Arial" panose="020B0604020202020204" pitchFamily="34" charset="0"/>
                          <a:cs typeface="Arial" panose="020B0604020202020204" pitchFamily="34" charset="0"/>
                        </a:rPr>
                        <a:t>Ley 1960 de 2019 para la actualización del plan nacional de formación </a:t>
                      </a:r>
                      <a:r>
                        <a:rPr lang="es-ES" sz="830" dirty="0">
                          <a:solidFill>
                            <a:schemeClr val="tx1"/>
                          </a:solidFill>
                          <a:latin typeface="Arial" panose="020B0604020202020204" pitchFamily="34" charset="0"/>
                          <a:cs typeface="Arial" panose="020B0604020202020204" pitchFamily="34" charset="0"/>
                        </a:rPr>
                        <a:t>y capacitación, bienestar y gerencia pública, así mismo el apartado de empleo público y negociación sindical, el </a:t>
                      </a:r>
                      <a:r>
                        <a:rPr lang="es-ES" sz="830" dirty="0">
                          <a:solidFill>
                            <a:schemeClr val="tx1">
                              <a:lumMod val="75000"/>
                            </a:schemeClr>
                          </a:solidFill>
                          <a:latin typeface="Arial" panose="020B0604020202020204" pitchFamily="34" charset="0"/>
                          <a:cs typeface="Arial" panose="020B0604020202020204" pitchFamily="34" charset="0"/>
                        </a:rPr>
                        <a:t>documento actualizado del PNFC y del nuevo modelo de gerencia pública y documento Estado del arte empleo público </a:t>
                      </a:r>
                      <a:r>
                        <a:rPr lang="es-ES" sz="830" dirty="0">
                          <a:solidFill>
                            <a:schemeClr val="tx1"/>
                          </a:solidFill>
                          <a:latin typeface="Arial" panose="020B0604020202020204" pitchFamily="34" charset="0"/>
                          <a:cs typeface="Arial" panose="020B0604020202020204" pitchFamily="34" charset="0"/>
                        </a:rPr>
                        <a:t>en el marco de la revisión bibliográfica del Empleo Público.</a:t>
                      </a:r>
                      <a:endParaRPr lang="es-CO" sz="830" dirty="0">
                        <a:solidFill>
                          <a:srgbClr val="FF0000"/>
                        </a:solidFill>
                        <a:latin typeface="Arial" panose="020B0604020202020204" pitchFamily="34" charset="0"/>
                        <a:cs typeface="Arial" panose="020B0604020202020204" pitchFamily="34" charset="0"/>
                      </a:endParaRPr>
                    </a:p>
                  </a:txBody>
                  <a:tcPr marL="38576" marR="38576" marT="19289" marB="19289" anchor="ctr"/>
                </a:tc>
                <a:extLst>
                  <a:ext uri="{0D108BD9-81ED-4DB2-BD59-A6C34878D82A}">
                    <a16:rowId xmlns:a16="http://schemas.microsoft.com/office/drawing/2014/main" xmlns="" val="3996270629"/>
                  </a:ext>
                </a:extLst>
              </a:tr>
              <a:tr h="656211">
                <a:tc>
                  <a:txBody>
                    <a:bodyPr/>
                    <a:lstStyle/>
                    <a:p>
                      <a:pPr marL="0" lvl="1" indent="0" algn="ctr">
                        <a:lnSpc>
                          <a:spcPct val="100000"/>
                        </a:lnSpc>
                        <a:buFont typeface="+mj-lt"/>
                        <a:buNone/>
                      </a:pPr>
                      <a:r>
                        <a:rPr lang="es-CO" sz="830" kern="1200" dirty="0">
                          <a:solidFill>
                            <a:schemeClr val="tx1">
                              <a:lumMod val="75000"/>
                            </a:schemeClr>
                          </a:solidFill>
                          <a:latin typeface="Arial" panose="020B0604020202020204" pitchFamily="34" charset="0"/>
                          <a:ea typeface="+mn-ea"/>
                          <a:cs typeface="Arial" panose="020B0604020202020204" pitchFamily="34" charset="0"/>
                        </a:rPr>
                        <a:t>2.</a:t>
                      </a:r>
                      <a:r>
                        <a:rPr lang="es-CO" sz="830" kern="1200" baseline="0" dirty="0">
                          <a:solidFill>
                            <a:schemeClr val="tx1">
                              <a:lumMod val="75000"/>
                            </a:schemeClr>
                          </a:solidFill>
                          <a:latin typeface="Arial" panose="020B0604020202020204" pitchFamily="34" charset="0"/>
                          <a:ea typeface="+mn-ea"/>
                          <a:cs typeface="Arial" panose="020B0604020202020204" pitchFamily="34" charset="0"/>
                        </a:rPr>
                        <a:t> </a:t>
                      </a:r>
                      <a:r>
                        <a:rPr lang="es-ES" sz="830" kern="1200" dirty="0">
                          <a:solidFill>
                            <a:schemeClr val="tx1">
                              <a:lumMod val="75000"/>
                            </a:schemeClr>
                          </a:solidFill>
                          <a:latin typeface="Arial" panose="020B0604020202020204" pitchFamily="34" charset="0"/>
                          <a:ea typeface="+mn-ea"/>
                          <a:cs typeface="Arial" panose="020B0604020202020204" pitchFamily="34" charset="0"/>
                        </a:rPr>
                        <a:t>Planes de gestión estratégica de talento humano de entidades nacionales y territoriales elaborados y con seguimiento</a:t>
                      </a:r>
                    </a:p>
                  </a:txBody>
                  <a:tcPr marL="38576" marR="38576" marT="19289" marB="19289" anchor="ctr"/>
                </a:tc>
                <a:tc>
                  <a:txBody>
                    <a:bodyPr/>
                    <a:lstStyle/>
                    <a:p>
                      <a:pPr marL="0" indent="0" algn="l">
                        <a:lnSpc>
                          <a:spcPct val="100000"/>
                        </a:lnSpc>
                        <a:buFont typeface="+mj-lt"/>
                        <a:buNone/>
                      </a:pPr>
                      <a:r>
                        <a:rPr lang="es-CO" sz="830" i="1" dirty="0">
                          <a:solidFill>
                            <a:schemeClr val="tx1">
                              <a:lumMod val="75000"/>
                            </a:schemeClr>
                          </a:solidFill>
                          <a:latin typeface="Arial" panose="020B0604020202020204" pitchFamily="34" charset="0"/>
                          <a:cs typeface="Arial" panose="020B0604020202020204" pitchFamily="34" charset="0"/>
                        </a:rPr>
                        <a:t>Se dio un</a:t>
                      </a:r>
                      <a:r>
                        <a:rPr lang="es-CO" sz="830" i="1" dirty="0">
                          <a:solidFill>
                            <a:schemeClr val="tx1">
                              <a:lumMod val="75000"/>
                            </a:schemeClr>
                          </a:solidFill>
                          <a:effectLst/>
                          <a:latin typeface="Arial" panose="020B0604020202020204" pitchFamily="34" charset="0"/>
                          <a:cs typeface="Arial" panose="020B0604020202020204" pitchFamily="34" charset="0"/>
                        </a:rPr>
                        <a:t> </a:t>
                      </a:r>
                      <a:r>
                        <a:rPr lang="es-CO" sz="830" b="1" i="1" spc="-7" dirty="0">
                          <a:solidFill>
                            <a:schemeClr val="accent2">
                              <a:lumMod val="25000"/>
                            </a:schemeClr>
                          </a:solidFill>
                          <a:effectLst/>
                          <a:latin typeface="Arial" panose="020B0604020202020204" pitchFamily="34" charset="0"/>
                          <a:cs typeface="Arial" panose="020B0604020202020204" pitchFamily="34" charset="0"/>
                        </a:rPr>
                        <a:t>25%</a:t>
                      </a:r>
                      <a:r>
                        <a:rPr lang="es-CO" sz="830" b="1" i="1" dirty="0">
                          <a:solidFill>
                            <a:schemeClr val="tx1">
                              <a:lumMod val="75000"/>
                            </a:schemeClr>
                          </a:solidFill>
                          <a:effectLst/>
                          <a:latin typeface="Arial" panose="020B0604020202020204" pitchFamily="34" charset="0"/>
                          <a:cs typeface="Arial" panose="020B0604020202020204" pitchFamily="34" charset="0"/>
                        </a:rPr>
                        <a:t> </a:t>
                      </a:r>
                      <a:r>
                        <a:rPr lang="es-CO" sz="830" i="1" dirty="0">
                          <a:solidFill>
                            <a:schemeClr val="tx1">
                              <a:lumMod val="75000"/>
                            </a:schemeClr>
                          </a:solidFill>
                          <a:latin typeface="Arial" panose="020B0604020202020204" pitchFamily="34" charset="0"/>
                          <a:cs typeface="Arial" panose="020B0604020202020204" pitchFamily="34" charset="0"/>
                        </a:rPr>
                        <a:t>de cumplimiento de la acción, </a:t>
                      </a:r>
                      <a:r>
                        <a:rPr lang="es-CO" sz="830" dirty="0">
                          <a:solidFill>
                            <a:schemeClr val="tx1">
                              <a:lumMod val="75000"/>
                            </a:schemeClr>
                          </a:solidFill>
                          <a:latin typeface="Arial" panose="020B0604020202020204" pitchFamily="34" charset="0"/>
                          <a:cs typeface="Arial" panose="020B0604020202020204" pitchFamily="34" charset="0"/>
                        </a:rPr>
                        <a:t>cerrando </a:t>
                      </a:r>
                      <a:r>
                        <a:rPr lang="es-ES" sz="830" dirty="0">
                          <a:solidFill>
                            <a:schemeClr val="tx1">
                              <a:lumMod val="75000"/>
                            </a:schemeClr>
                          </a:solidFill>
                          <a:latin typeface="Arial" panose="020B0604020202020204" pitchFamily="34" charset="0"/>
                          <a:cs typeface="Arial" panose="020B0604020202020204" pitchFamily="34" charset="0"/>
                        </a:rPr>
                        <a:t>la meta con un total de 167 entidades con planes de acción, de las cuales 78 son del orden nacional y 89 del orden territorial, reportadas en 16 alcaldías capitales, 16 gobernaciones y 57 alcaldías de diferentes categorías</a:t>
                      </a:r>
                      <a:endParaRPr lang="es-CO" sz="83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extLst>
                  <a:ext uri="{0D108BD9-81ED-4DB2-BD59-A6C34878D82A}">
                    <a16:rowId xmlns:a16="http://schemas.microsoft.com/office/drawing/2014/main" xmlns="" val="2573706378"/>
                  </a:ext>
                </a:extLst>
              </a:tr>
              <a:tr h="656211">
                <a:tc>
                  <a:txBody>
                    <a:bodyPr/>
                    <a:lstStyle/>
                    <a:p>
                      <a:pPr marL="0" marR="0" lvl="1" indent="0" algn="ctr" defTabSz="685808" rtl="0" eaLnBrk="1" fontAlgn="auto" latinLnBrk="0" hangingPunct="1">
                        <a:lnSpc>
                          <a:spcPct val="100000"/>
                        </a:lnSpc>
                        <a:spcBef>
                          <a:spcPts val="0"/>
                        </a:spcBef>
                        <a:spcAft>
                          <a:spcPts val="0"/>
                        </a:spcAft>
                        <a:buClrTx/>
                        <a:buSzTx/>
                        <a:buFont typeface="+mj-lt"/>
                        <a:buNone/>
                        <a:tabLst/>
                        <a:defRPr/>
                      </a:pPr>
                      <a:r>
                        <a:rPr lang="es-ES" sz="830" dirty="0">
                          <a:solidFill>
                            <a:schemeClr val="tx1">
                              <a:lumMod val="75000"/>
                            </a:schemeClr>
                          </a:solidFill>
                          <a:latin typeface="Arial" panose="020B0604020202020204" pitchFamily="34" charset="0"/>
                          <a:cs typeface="Arial" panose="020B0604020202020204" pitchFamily="34" charset="0"/>
                        </a:rPr>
                        <a:t>3. Promoción de un empleo público incluyente y diverso.</a:t>
                      </a:r>
                      <a:endParaRPr lang="es-ES" sz="83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tc>
                  <a:txBody>
                    <a:bodyPr/>
                    <a:lstStyle/>
                    <a:p>
                      <a:pPr marL="0" indent="0" algn="just">
                        <a:buFont typeface="+mj-lt"/>
                        <a:buNone/>
                      </a:pPr>
                      <a:r>
                        <a:rPr lang="es-CO" sz="830" b="0" i="1" kern="1200" spc="-7" dirty="0">
                          <a:solidFill>
                            <a:schemeClr val="tx1"/>
                          </a:solidFill>
                          <a:effectLst/>
                          <a:latin typeface="Arial" panose="020B0604020202020204" pitchFamily="34" charset="0"/>
                          <a:ea typeface="+mn-ea"/>
                          <a:cs typeface="Arial" panose="020B0604020202020204" pitchFamily="34" charset="0"/>
                        </a:rPr>
                        <a:t>Cumplimiento del </a:t>
                      </a:r>
                      <a:r>
                        <a:rPr lang="es-CO" sz="830" b="1" i="1" kern="1200" spc="-7" dirty="0">
                          <a:solidFill>
                            <a:schemeClr val="tx1"/>
                          </a:solidFill>
                          <a:effectLst/>
                          <a:latin typeface="Arial" panose="020B0604020202020204" pitchFamily="34" charset="0"/>
                          <a:ea typeface="+mn-ea"/>
                          <a:cs typeface="Arial" panose="020B0604020202020204" pitchFamily="34" charset="0"/>
                        </a:rPr>
                        <a:t>25% </a:t>
                      </a:r>
                      <a:r>
                        <a:rPr lang="es-CO" sz="830" b="0" i="1" kern="1200" spc="-7" dirty="0">
                          <a:solidFill>
                            <a:schemeClr val="tx1"/>
                          </a:solidFill>
                          <a:effectLst/>
                          <a:latin typeface="Arial" panose="020B0604020202020204" pitchFamily="34" charset="0"/>
                          <a:ea typeface="+mn-ea"/>
                          <a:cs typeface="Arial" panose="020B0604020202020204" pitchFamily="34" charset="0"/>
                        </a:rPr>
                        <a:t>planificado</a:t>
                      </a:r>
                      <a:r>
                        <a:rPr lang="es-CO" sz="830" b="0" kern="1200" spc="-7" dirty="0">
                          <a:solidFill>
                            <a:schemeClr val="tx1"/>
                          </a:solidFill>
                          <a:effectLst/>
                          <a:latin typeface="Arial" panose="020B0604020202020204" pitchFamily="34" charset="0"/>
                          <a:ea typeface="+mn-ea"/>
                          <a:cs typeface="Arial" panose="020B0604020202020204" pitchFamily="34" charset="0"/>
                        </a:rPr>
                        <a:t>. </a:t>
                      </a:r>
                      <a:r>
                        <a:rPr lang="es-ES" sz="830" dirty="0">
                          <a:solidFill>
                            <a:schemeClr val="tx1"/>
                          </a:solidFill>
                          <a:latin typeface="Arial" panose="020B0604020202020204" pitchFamily="34" charset="0"/>
                          <a:cs typeface="Arial" panose="020B0604020202020204" pitchFamily="34" charset="0"/>
                        </a:rPr>
                        <a:t>Participación en eventos relacionados con la difusión y promoción de vinculación de personas en situación de discapacidad, como el Consejo Nacional de Discapacidad sesión XLVX (03 de diciembre). La socialización de la Circular Conjunta No. 025 de 2019 del la Procuraduría General de la Nación y la Función Pública, para el seguimiento a la implementación del Decreto 2011 de 2017. Articulación con la Supersociedades en la ruta de empleabilidad (16 de diciembre). Apoyo en la elaboración del reporte sobre la implementación de la Resolución 73/142 Desarrollo Inclusivo Personas con Discapacidad (23 de diciembre). Socialización sobre la estrategia para recopilar la información del cumplimiento del Decreto 2011 de 2017. Inclusión de personas en situación de discapacidad en el sector público con corte a 31 de diciembre de 2019.</a:t>
                      </a:r>
                      <a:r>
                        <a:rPr lang="es-CO" sz="830" dirty="0">
                          <a:solidFill>
                            <a:schemeClr val="tx1"/>
                          </a:solidFill>
                          <a:latin typeface="Arial" panose="020B0604020202020204" pitchFamily="34" charset="0"/>
                          <a:cs typeface="Arial" panose="020B0604020202020204" pitchFamily="34" charset="0"/>
                        </a:rPr>
                        <a:t> Informe </a:t>
                      </a:r>
                      <a:r>
                        <a:rPr lang="es-ES" sz="830" dirty="0">
                          <a:solidFill>
                            <a:schemeClr val="tx1"/>
                          </a:solidFill>
                          <a:latin typeface="Arial" panose="020B0604020202020204" pitchFamily="34" charset="0"/>
                          <a:cs typeface="Arial" panose="020B0604020202020204" pitchFamily="34" charset="0"/>
                        </a:rPr>
                        <a:t>sobre la participación de la mujer en los cargos de los niveles decisorios del Estado colombiano vigencia 2019, publicado con </a:t>
                      </a:r>
                      <a:r>
                        <a:rPr lang="es-ES" sz="830" baseline="0" dirty="0">
                          <a:solidFill>
                            <a:schemeClr val="tx1"/>
                          </a:solidFill>
                          <a:latin typeface="Arial" panose="020B0604020202020204" pitchFamily="34" charset="0"/>
                          <a:cs typeface="Arial" panose="020B0604020202020204" pitchFamily="34" charset="0"/>
                        </a:rPr>
                        <a:t>reporte d</a:t>
                      </a:r>
                      <a:r>
                        <a:rPr lang="es-ES" sz="830" dirty="0">
                          <a:solidFill>
                            <a:schemeClr val="tx1"/>
                          </a:solidFill>
                          <a:latin typeface="Arial" panose="020B0604020202020204" pitchFamily="34" charset="0"/>
                          <a:cs typeface="Arial" panose="020B0604020202020204" pitchFamily="34" charset="0"/>
                        </a:rPr>
                        <a:t>el 44,7% de participación. Reporte de consulta habilitado en el SIGEP de personas en situación de discapacidad vinculadas y registrada con fecha 27 de diciembre de 2019, en la que muestra 2917 registros.</a:t>
                      </a:r>
                      <a:endParaRPr lang="es-CO" sz="830" dirty="0">
                        <a:solidFill>
                          <a:schemeClr val="tx1"/>
                        </a:solidFill>
                        <a:latin typeface="Arial" panose="020B0604020202020204" pitchFamily="34" charset="0"/>
                        <a:cs typeface="Arial" panose="020B0604020202020204" pitchFamily="34" charset="0"/>
                      </a:endParaRPr>
                    </a:p>
                  </a:txBody>
                  <a:tcPr marL="38576" marR="38576" marT="19289" marB="19289" anchor="ctr"/>
                </a:tc>
                <a:extLst>
                  <a:ext uri="{0D108BD9-81ED-4DB2-BD59-A6C34878D82A}">
                    <a16:rowId xmlns:a16="http://schemas.microsoft.com/office/drawing/2014/main" xmlns="" val="10003"/>
                  </a:ext>
                </a:extLst>
              </a:tr>
              <a:tr h="656211">
                <a:tc>
                  <a:txBody>
                    <a:bodyPr/>
                    <a:lstStyle/>
                    <a:p>
                      <a:pPr marL="0" lvl="1" indent="0" algn="ctr">
                        <a:lnSpc>
                          <a:spcPct val="100000"/>
                        </a:lnSpc>
                        <a:buFont typeface="+mj-lt"/>
                        <a:buNone/>
                      </a:pPr>
                      <a:r>
                        <a:rPr lang="es-CO" sz="830" kern="1200" dirty="0">
                          <a:solidFill>
                            <a:schemeClr val="tx1">
                              <a:lumMod val="75000"/>
                            </a:schemeClr>
                          </a:solidFill>
                          <a:latin typeface="Arial" panose="020B0604020202020204" pitchFamily="34" charset="0"/>
                          <a:ea typeface="+mn-ea"/>
                          <a:cs typeface="Arial" panose="020B0604020202020204" pitchFamily="34" charset="0"/>
                        </a:rPr>
                        <a:t>4.</a:t>
                      </a:r>
                      <a:r>
                        <a:rPr lang="es-CO" sz="830" kern="1200" baseline="0" dirty="0">
                          <a:solidFill>
                            <a:schemeClr val="tx1">
                              <a:lumMod val="75000"/>
                            </a:schemeClr>
                          </a:solidFill>
                          <a:latin typeface="Arial" panose="020B0604020202020204" pitchFamily="34" charset="0"/>
                          <a:ea typeface="+mn-ea"/>
                          <a:cs typeface="Arial" panose="020B0604020202020204" pitchFamily="34" charset="0"/>
                        </a:rPr>
                        <a:t> </a:t>
                      </a:r>
                      <a:r>
                        <a:rPr lang="es-ES" sz="830" dirty="0">
                          <a:solidFill>
                            <a:schemeClr val="tx1">
                              <a:lumMod val="75000"/>
                            </a:schemeClr>
                          </a:solidFill>
                          <a:latin typeface="Arial" panose="020B0604020202020204" pitchFamily="34" charset="0"/>
                          <a:cs typeface="Arial" panose="020B0604020202020204" pitchFamily="34" charset="0"/>
                        </a:rPr>
                        <a:t>Servidores públicos seleccionados a través de procesos de excelencia en el ingreso (servidores competentes</a:t>
                      </a:r>
                      <a:endParaRPr lang="es-ES" sz="83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tc>
                  <a:txBody>
                    <a:bodyPr/>
                    <a:lstStyle/>
                    <a:p>
                      <a:pPr marL="0" indent="0" algn="just">
                        <a:lnSpc>
                          <a:spcPct val="100000"/>
                        </a:lnSpc>
                        <a:buFont typeface="+mj-lt"/>
                        <a:buNone/>
                      </a:pPr>
                      <a:r>
                        <a:rPr lang="es-ES" sz="830" b="1" i="1" spc="-7" dirty="0">
                          <a:solidFill>
                            <a:schemeClr val="tx1"/>
                          </a:solidFill>
                          <a:effectLst/>
                          <a:latin typeface="Arial" panose="020B0604020202020204" pitchFamily="34" charset="0"/>
                          <a:cs typeface="Arial" panose="020B0604020202020204" pitchFamily="34" charset="0"/>
                        </a:rPr>
                        <a:t>100%</a:t>
                      </a:r>
                      <a:r>
                        <a:rPr lang="es-ES" sz="830" i="1" kern="1200" dirty="0">
                          <a:solidFill>
                            <a:schemeClr val="tx1"/>
                          </a:solidFill>
                          <a:latin typeface="Arial" panose="020B0604020202020204" pitchFamily="34" charset="0"/>
                          <a:ea typeface="+mn-ea"/>
                          <a:cs typeface="Arial" panose="020B0604020202020204" pitchFamily="34" charset="0"/>
                        </a:rPr>
                        <a:t> de </a:t>
                      </a:r>
                      <a:r>
                        <a:rPr lang="es-ES" sz="830" b="0" i="1" spc="-7" dirty="0">
                          <a:solidFill>
                            <a:schemeClr val="tx1"/>
                          </a:solidFill>
                          <a:effectLst/>
                          <a:latin typeface="Arial" panose="020B0604020202020204" pitchFamily="34" charset="0"/>
                          <a:cs typeface="Arial" panose="020B0604020202020204" pitchFamily="34" charset="0"/>
                        </a:rPr>
                        <a:t>c</a:t>
                      </a:r>
                      <a:r>
                        <a:rPr lang="es-ES" sz="830" i="1" kern="1200" dirty="0">
                          <a:solidFill>
                            <a:schemeClr val="tx1"/>
                          </a:solidFill>
                          <a:latin typeface="Arial" panose="020B0604020202020204" pitchFamily="34" charset="0"/>
                          <a:ea typeface="+mn-ea"/>
                          <a:cs typeface="Arial" panose="020B0604020202020204" pitchFamily="34" charset="0"/>
                        </a:rPr>
                        <a:t>umplimiento de acuerdo a las actividades planteadas. </a:t>
                      </a:r>
                      <a:r>
                        <a:rPr lang="es-ES" sz="830" kern="1200" dirty="0">
                          <a:solidFill>
                            <a:schemeClr val="tx1"/>
                          </a:solidFill>
                          <a:latin typeface="Arial" panose="020B0604020202020204" pitchFamily="34" charset="0"/>
                          <a:ea typeface="+mn-ea"/>
                          <a:cs typeface="Arial" panose="020B0604020202020204" pitchFamily="34" charset="0"/>
                        </a:rPr>
                        <a:t>Para el año 2019 se aplicaron pruebas, se calificaron y elaboraron informes a 3773 candidatos para cargos de libre nombramiento y remoción, de cuales 26</a:t>
                      </a:r>
                      <a:r>
                        <a:rPr lang="es-ES" sz="830" kern="1200" dirty="0">
                          <a:solidFill>
                            <a:srgbClr val="C00000"/>
                          </a:solidFill>
                          <a:latin typeface="Arial" panose="020B0604020202020204" pitchFamily="34" charset="0"/>
                          <a:ea typeface="+mn-ea"/>
                          <a:cs typeface="Arial" panose="020B0604020202020204" pitchFamily="34" charset="0"/>
                        </a:rPr>
                        <a:t> </a:t>
                      </a:r>
                      <a:r>
                        <a:rPr lang="es-ES" sz="830" kern="1200" dirty="0">
                          <a:solidFill>
                            <a:schemeClr val="tx1"/>
                          </a:solidFill>
                          <a:latin typeface="Arial" panose="020B0604020202020204" pitchFamily="34" charset="0"/>
                          <a:ea typeface="+mn-ea"/>
                          <a:cs typeface="Arial" panose="020B0604020202020204" pitchFamily="34" charset="0"/>
                        </a:rPr>
                        <a:t>fueron para jefes de control interno. En lo transcurrido del año se dio apertura a diez concursos para la conformación de las ternas para directores territoriales del Instituto Geográfico Agustín Codazzi - IGAC, cincuenta y tres (53) concursos para la conformación de las ternas para treinta (30) Gerentes Seccionales del Instituto Colombiano Agropecuario - ICA, cuatro (4) Directores Territoriales del Instituto Geográfico Agustín Codazzi - IGAC, las cuales fueron canceladas, y diecinueve (19) Directores Territoriales INVIAS, doce (12) concursos para la conformación de las ternas para doce (12) Directores Territoriales del Instituto Nacional de Vías - INVIAS, cincuenta y dos (52) concursos para la conformación de las ternas en dos entidades, Servicio Nacional de Aprendizaje - SENA y Escuela Superior de la Administración Pública - ESAP.</a:t>
                      </a:r>
                    </a:p>
                  </a:txBody>
                  <a:tcPr marL="38576" marR="38576" marT="19289" marB="19289"/>
                </a:tc>
                <a:extLst>
                  <a:ext uri="{0D108BD9-81ED-4DB2-BD59-A6C34878D82A}">
                    <a16:rowId xmlns:a16="http://schemas.microsoft.com/office/drawing/2014/main" xmlns="" val="10004"/>
                  </a:ext>
                </a:extLst>
              </a:tr>
              <a:tr h="656211">
                <a:tc>
                  <a:txBody>
                    <a:bodyPr/>
                    <a:lstStyle/>
                    <a:p>
                      <a:pPr marL="0" lvl="1" indent="0" algn="ctr">
                        <a:lnSpc>
                          <a:spcPct val="100000"/>
                        </a:lnSpc>
                        <a:buFont typeface="+mj-lt"/>
                        <a:buNone/>
                      </a:pPr>
                      <a:r>
                        <a:rPr lang="es-ES" sz="830" kern="1200" dirty="0">
                          <a:solidFill>
                            <a:schemeClr val="tx1">
                              <a:lumMod val="75000"/>
                            </a:schemeClr>
                          </a:solidFill>
                          <a:latin typeface="Arial" panose="020B0604020202020204" pitchFamily="34" charset="0"/>
                          <a:ea typeface="+mn-ea"/>
                          <a:cs typeface="Arial" panose="020B0604020202020204" pitchFamily="34" charset="0"/>
                        </a:rPr>
                        <a:t>5. </a:t>
                      </a:r>
                      <a:r>
                        <a:rPr lang="es-ES" sz="830" dirty="0">
                          <a:solidFill>
                            <a:schemeClr val="tx1">
                              <a:lumMod val="75000"/>
                            </a:schemeClr>
                          </a:solidFill>
                          <a:latin typeface="Arial" panose="020B0604020202020204" pitchFamily="34" charset="0"/>
                          <a:cs typeface="Arial" panose="020B0604020202020204" pitchFamily="34" charset="0"/>
                        </a:rPr>
                        <a:t>Servidores públicos formados en materia de integridad</a:t>
                      </a:r>
                      <a:endParaRPr lang="es-ES" sz="83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tc>
                  <a:txBody>
                    <a:bodyPr/>
                    <a:lstStyle/>
                    <a:p>
                      <a:pPr marL="0" indent="0" algn="l">
                        <a:lnSpc>
                          <a:spcPct val="100000"/>
                        </a:lnSpc>
                        <a:buFont typeface="+mj-lt"/>
                        <a:buNone/>
                      </a:pPr>
                      <a:r>
                        <a:rPr lang="es-CO" sz="830" b="1" i="1" spc="-7" dirty="0">
                          <a:solidFill>
                            <a:schemeClr val="accent2">
                              <a:lumMod val="25000"/>
                            </a:schemeClr>
                          </a:solidFill>
                          <a:effectLst/>
                          <a:latin typeface="Arial" panose="020B0604020202020204" pitchFamily="34" charset="0"/>
                          <a:cs typeface="Arial" panose="020B0604020202020204" pitchFamily="34" charset="0"/>
                        </a:rPr>
                        <a:t>100%</a:t>
                      </a:r>
                      <a:r>
                        <a:rPr lang="es-CO" sz="830" b="1" i="1" dirty="0">
                          <a:solidFill>
                            <a:schemeClr val="tx1">
                              <a:lumMod val="75000"/>
                            </a:schemeClr>
                          </a:solidFill>
                          <a:effectLst/>
                          <a:latin typeface="Arial" panose="020B0604020202020204" pitchFamily="34" charset="0"/>
                          <a:cs typeface="Arial" panose="020B0604020202020204" pitchFamily="34" charset="0"/>
                        </a:rPr>
                        <a:t> </a:t>
                      </a:r>
                      <a:r>
                        <a:rPr lang="es-CO" sz="830" i="1" dirty="0">
                          <a:solidFill>
                            <a:schemeClr val="tx1">
                              <a:lumMod val="75000"/>
                            </a:schemeClr>
                          </a:solidFill>
                          <a:latin typeface="Arial" panose="020B0604020202020204" pitchFamily="34" charset="0"/>
                          <a:cs typeface="Arial" panose="020B0604020202020204" pitchFamily="34" charset="0"/>
                        </a:rPr>
                        <a:t>de cumplimiento a las actividades. </a:t>
                      </a:r>
                      <a:r>
                        <a:rPr lang="es-ES" sz="830" dirty="0">
                          <a:solidFill>
                            <a:schemeClr val="tx1">
                              <a:lumMod val="75000"/>
                            </a:schemeClr>
                          </a:solidFill>
                          <a:latin typeface="Arial" panose="020B0604020202020204" pitchFamily="34" charset="0"/>
                          <a:cs typeface="Arial" panose="020B0604020202020204" pitchFamily="34" charset="0"/>
                        </a:rPr>
                        <a:t>Elaboración de contenidos del curso virtual sobre integridad con apoyo de la </a:t>
                      </a:r>
                      <a:r>
                        <a:rPr lang="es-ES" sz="830" kern="1200" dirty="0">
                          <a:solidFill>
                            <a:schemeClr val="tx1"/>
                          </a:solidFill>
                          <a:latin typeface="Arial" panose="020B0604020202020204" pitchFamily="34" charset="0"/>
                          <a:ea typeface="+mn-ea"/>
                          <a:cs typeface="Arial" panose="020B0604020202020204" pitchFamily="34" charset="0"/>
                        </a:rPr>
                        <a:t>Escuela Superior de la Administración Pública- </a:t>
                      </a:r>
                      <a:r>
                        <a:rPr lang="es-ES" sz="830" dirty="0">
                          <a:solidFill>
                            <a:schemeClr val="tx1">
                              <a:lumMod val="75000"/>
                            </a:schemeClr>
                          </a:solidFill>
                          <a:latin typeface="Arial" panose="020B0604020202020204" pitchFamily="34" charset="0"/>
                          <a:cs typeface="Arial" panose="020B0604020202020204" pitchFamily="34" charset="0"/>
                        </a:rPr>
                        <a:t>ESAP, objeto virtual de aprendizaje definido</a:t>
                      </a:r>
                      <a:r>
                        <a:rPr lang="es-ES" sz="830" baseline="0" dirty="0">
                          <a:solidFill>
                            <a:schemeClr val="tx1">
                              <a:lumMod val="75000"/>
                            </a:schemeClr>
                          </a:solidFill>
                          <a:latin typeface="Arial" panose="020B0604020202020204" pitchFamily="34" charset="0"/>
                          <a:cs typeface="Arial" panose="020B0604020202020204" pitchFamily="34" charset="0"/>
                        </a:rPr>
                        <a:t> y ubicado en tan</a:t>
                      </a:r>
                      <a:r>
                        <a:rPr lang="es-ES" sz="830" dirty="0">
                          <a:solidFill>
                            <a:schemeClr val="tx1">
                              <a:lumMod val="75000"/>
                            </a:schemeClr>
                          </a:solidFill>
                          <a:latin typeface="Arial" panose="020B0604020202020204" pitchFamily="34" charset="0"/>
                          <a:cs typeface="Arial" panose="020B0604020202020204" pitchFamily="34" charset="0"/>
                        </a:rPr>
                        <a:t>to en plataforma de la </a:t>
                      </a:r>
                      <a:r>
                        <a:rPr lang="es-ES" sz="830" kern="1200" dirty="0">
                          <a:solidFill>
                            <a:schemeClr val="tx1"/>
                          </a:solidFill>
                          <a:latin typeface="Arial" panose="020B0604020202020204" pitchFamily="34" charset="0"/>
                          <a:ea typeface="+mn-ea"/>
                          <a:cs typeface="Arial" panose="020B0604020202020204" pitchFamily="34" charset="0"/>
                        </a:rPr>
                        <a:t>Escuela Superior de la Administración Pública - </a:t>
                      </a:r>
                      <a:r>
                        <a:rPr lang="es-ES" sz="830" dirty="0">
                          <a:solidFill>
                            <a:schemeClr val="tx1">
                              <a:lumMod val="75000"/>
                            </a:schemeClr>
                          </a:solidFill>
                          <a:latin typeface="Arial" panose="020B0604020202020204" pitchFamily="34" charset="0"/>
                          <a:cs typeface="Arial" panose="020B0604020202020204" pitchFamily="34" charset="0"/>
                        </a:rPr>
                        <a:t>ESAP como en Función Pública. Creación curso de integridad, transparencia y lucha contra la corrupción que busca sensibilizar y establecer pautas de acción en valores para los servidores públicos de las entidades del Estado, el cual se puede realizar vía web. Se inscribieron 300 servidores públicos y se generaron 81 certificados.</a:t>
                      </a:r>
                      <a:endParaRPr lang="es-CO" sz="830" dirty="0">
                        <a:solidFill>
                          <a:srgbClr val="FF0000"/>
                        </a:solidFill>
                        <a:latin typeface="Arial" panose="020B0604020202020204" pitchFamily="34" charset="0"/>
                        <a:cs typeface="Arial" panose="020B0604020202020204" pitchFamily="34" charset="0"/>
                      </a:endParaRPr>
                    </a:p>
                  </a:txBody>
                  <a:tcPr marL="38576" marR="38576" marT="19289" marB="19289"/>
                </a:tc>
                <a:extLst>
                  <a:ext uri="{0D108BD9-81ED-4DB2-BD59-A6C34878D82A}">
                    <a16:rowId xmlns:a16="http://schemas.microsoft.com/office/drawing/2014/main" xmlns="" val="10005"/>
                  </a:ext>
                </a:extLst>
              </a:tr>
              <a:tr h="656211">
                <a:tc>
                  <a:txBody>
                    <a:bodyPr/>
                    <a:lstStyle/>
                    <a:p>
                      <a:pPr marL="0" lvl="1" indent="0" algn="ctr">
                        <a:lnSpc>
                          <a:spcPct val="100000"/>
                        </a:lnSpc>
                        <a:buFont typeface="+mj-lt"/>
                        <a:buNone/>
                      </a:pPr>
                      <a:r>
                        <a:rPr lang="es-ES" sz="830" kern="1200" dirty="0">
                          <a:solidFill>
                            <a:schemeClr val="tx1">
                              <a:lumMod val="75000"/>
                            </a:schemeClr>
                          </a:solidFill>
                          <a:latin typeface="Arial" panose="020B0604020202020204" pitchFamily="34" charset="0"/>
                          <a:ea typeface="+mn-ea"/>
                          <a:cs typeface="Arial" panose="020B0604020202020204" pitchFamily="34" charset="0"/>
                        </a:rPr>
                        <a:t>6. </a:t>
                      </a:r>
                      <a:r>
                        <a:rPr lang="es-ES" sz="830" dirty="0">
                          <a:solidFill>
                            <a:schemeClr val="tx1">
                              <a:lumMod val="75000"/>
                            </a:schemeClr>
                          </a:solidFill>
                          <a:latin typeface="Arial" panose="020B0604020202020204" pitchFamily="34" charset="0"/>
                          <a:cs typeface="Arial" panose="020B0604020202020204" pitchFamily="34" charset="0"/>
                        </a:rPr>
                        <a:t>Servidores públicos formados en materia de innovación pública</a:t>
                      </a:r>
                      <a:endParaRPr lang="es-ES" sz="83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tc>
                  <a:txBody>
                    <a:bodyPr/>
                    <a:lstStyle/>
                    <a:p>
                      <a:pPr marL="0" marR="0" lvl="0" indent="0" algn="just" defTabSz="685808" rtl="0" eaLnBrk="1" fontAlgn="auto" latinLnBrk="0" hangingPunct="1">
                        <a:lnSpc>
                          <a:spcPct val="100000"/>
                        </a:lnSpc>
                        <a:spcBef>
                          <a:spcPts val="0"/>
                        </a:spcBef>
                        <a:spcAft>
                          <a:spcPts val="0"/>
                        </a:spcAft>
                        <a:buClrTx/>
                        <a:buSzTx/>
                        <a:buFont typeface="+mj-lt"/>
                        <a:buNone/>
                        <a:tabLst/>
                        <a:defRPr/>
                      </a:pPr>
                      <a:r>
                        <a:rPr lang="es-CO" sz="830" b="1" spc="-7" dirty="0">
                          <a:solidFill>
                            <a:schemeClr val="accent2">
                              <a:lumMod val="25000"/>
                            </a:schemeClr>
                          </a:solidFill>
                          <a:effectLst/>
                          <a:latin typeface="Arial" panose="020B0604020202020204" pitchFamily="34" charset="0"/>
                          <a:cs typeface="Arial" panose="020B0604020202020204" pitchFamily="34" charset="0"/>
                        </a:rPr>
                        <a:t>1</a:t>
                      </a:r>
                      <a:r>
                        <a:rPr lang="es-CO" sz="830" b="1" i="1" spc="-7" dirty="0">
                          <a:solidFill>
                            <a:schemeClr val="accent2">
                              <a:lumMod val="25000"/>
                            </a:schemeClr>
                          </a:solidFill>
                          <a:effectLst/>
                          <a:latin typeface="Arial" panose="020B0604020202020204" pitchFamily="34" charset="0"/>
                          <a:cs typeface="Arial" panose="020B0604020202020204" pitchFamily="34" charset="0"/>
                        </a:rPr>
                        <a:t>00% </a:t>
                      </a:r>
                      <a:r>
                        <a:rPr lang="es-CO" sz="830" b="0" i="1" spc="-7" dirty="0">
                          <a:solidFill>
                            <a:schemeClr val="accent2">
                              <a:lumMod val="25000"/>
                            </a:schemeClr>
                          </a:solidFill>
                          <a:effectLst/>
                          <a:latin typeface="Arial" panose="020B0604020202020204" pitchFamily="34" charset="0"/>
                          <a:cs typeface="Arial" panose="020B0604020202020204" pitchFamily="34" charset="0"/>
                        </a:rPr>
                        <a:t>actividades cumplidas</a:t>
                      </a:r>
                      <a:r>
                        <a:rPr lang="es-CO" sz="830" b="0" i="1" spc="-7" dirty="0">
                          <a:solidFill>
                            <a:schemeClr val="accent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CO" sz="830" kern="1200" dirty="0">
                          <a:solidFill>
                            <a:schemeClr val="tx1">
                              <a:lumMod val="75000"/>
                            </a:schemeClr>
                          </a:solidFill>
                          <a:latin typeface="Arial" panose="020B0604020202020204" pitchFamily="34" charset="0"/>
                          <a:ea typeface="+mn-ea"/>
                          <a:cs typeface="Arial" panose="020B0604020202020204" pitchFamily="34" charset="0"/>
                        </a:rPr>
                        <a:t>Taller</a:t>
                      </a:r>
                      <a:r>
                        <a:rPr lang="es-ES" sz="830" kern="1200" dirty="0">
                          <a:solidFill>
                            <a:schemeClr val="tx1">
                              <a:lumMod val="75000"/>
                            </a:schemeClr>
                          </a:solidFill>
                          <a:latin typeface="Arial" panose="020B0604020202020204" pitchFamily="34" charset="0"/>
                          <a:ea typeface="+mn-ea"/>
                          <a:cs typeface="Arial" panose="020B0604020202020204" pitchFamily="34" charset="0"/>
                        </a:rPr>
                        <a:t> </a:t>
                      </a:r>
                      <a:r>
                        <a:rPr lang="es-ES" sz="830" dirty="0">
                          <a:solidFill>
                            <a:schemeClr val="tx1">
                              <a:lumMod val="75000"/>
                            </a:schemeClr>
                          </a:solidFill>
                          <a:latin typeface="Arial" panose="020B0604020202020204" pitchFamily="34" charset="0"/>
                          <a:cs typeface="Arial" panose="020B0604020202020204" pitchFamily="34" charset="0"/>
                        </a:rPr>
                        <a:t>de escritura para fortalecer el eje de generación y producción de la dimensión de gestión del conocimiento y la innovación al interior de la entidad. </a:t>
                      </a:r>
                      <a:r>
                        <a:rPr lang="es-ES" sz="830" baseline="0" dirty="0">
                          <a:solidFill>
                            <a:schemeClr val="tx1">
                              <a:lumMod val="75000"/>
                            </a:schemeClr>
                          </a:solidFill>
                          <a:latin typeface="Arial" panose="020B0604020202020204" pitchFamily="34" charset="0"/>
                          <a:cs typeface="Arial" panose="020B0604020202020204" pitchFamily="34" charset="0"/>
                        </a:rPr>
                        <a:t> Aplicación de </a:t>
                      </a:r>
                      <a:r>
                        <a:rPr lang="es-ES" sz="830" dirty="0">
                          <a:solidFill>
                            <a:schemeClr val="tx1">
                              <a:lumMod val="75000"/>
                            </a:schemeClr>
                          </a:solidFill>
                          <a:latin typeface="Arial" panose="020B0604020202020204" pitchFamily="34" charset="0"/>
                          <a:cs typeface="Arial" panose="020B0604020202020204" pitchFamily="34" charset="0"/>
                        </a:rPr>
                        <a:t>metodología de innovación (pensamiento sistémico) con Direcciones Técnicas para determinar ideas sobre una herramienta que permita medir los indicadores del Doing Bussines para el tema de trámites. Foro Internacional de Gestión y Desempeño para la innovación Pública, con la participación de más 500 asistentes entre servidores públicos, académicos y estudiantes.</a:t>
                      </a:r>
                      <a:endParaRPr lang="es-CO" sz="830" dirty="0">
                        <a:solidFill>
                          <a:schemeClr val="tx1">
                            <a:lumMod val="75000"/>
                          </a:schemeClr>
                        </a:solidFill>
                        <a:latin typeface="Arial" panose="020B0604020202020204" pitchFamily="34" charset="0"/>
                        <a:cs typeface="Arial" panose="020B0604020202020204" pitchFamily="34" charset="0"/>
                      </a:endParaRPr>
                    </a:p>
                  </a:txBody>
                  <a:tcPr marL="38576" marR="38576" marT="19289" marB="19289"/>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74740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356064"/>
            <a:ext cx="4859985" cy="400110"/>
          </a:xfrm>
          <a:prstGeom prst="rect">
            <a:avLst/>
          </a:prstGeom>
        </p:spPr>
        <p:txBody>
          <a:bodyPr wrap="none">
            <a:spAutoFit/>
          </a:bodyPr>
          <a:lstStyle/>
          <a:p>
            <a:pPr marL="650089" lvl="2" indent="-457206">
              <a:spcBef>
                <a:spcPts val="422"/>
              </a:spcBef>
              <a:buAutoNum type="arabicPeriod"/>
            </a:pPr>
            <a:r>
              <a:rPr lang="es-CO" sz="2000" b="1" dirty="0">
                <a:solidFill>
                  <a:schemeClr val="accent5">
                    <a:lumMod val="50000"/>
                  </a:schemeClr>
                </a:solidFill>
                <a:latin typeface="Arial" panose="020B0604020202020204" pitchFamily="34" charset="0"/>
                <a:ea typeface="+mj-ea"/>
                <a:cs typeface="Arial" panose="020B0604020202020204" pitchFamily="34" charset="0"/>
              </a:rPr>
              <a:t>Resultados grandes logros 2019 </a:t>
            </a:r>
          </a:p>
        </p:txBody>
      </p:sp>
      <p:sp>
        <p:nvSpPr>
          <p:cNvPr id="6" name="Marcador de texto 2"/>
          <p:cNvSpPr txBox="1">
            <a:spLocks/>
          </p:cNvSpPr>
          <p:nvPr/>
        </p:nvSpPr>
        <p:spPr>
          <a:xfrm>
            <a:off x="401650" y="814701"/>
            <a:ext cx="5046650" cy="953872"/>
          </a:xfrm>
          <a:prstGeom prst="rect">
            <a:avLst/>
          </a:prstGeom>
        </p:spPr>
        <p:txBody>
          <a:bodyPr>
            <a:noAutofit/>
          </a:bodyPr>
          <a:lstStyle>
            <a:lvl1pPr marL="171452" indent="-171452" algn="l" defTabSz="68580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6" indent="-171452" algn="l" defTabSz="68580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1" indent="-171452" algn="l"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5"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69"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74"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78"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2"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87"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a:buNone/>
            </a:pPr>
            <a:r>
              <a:rPr lang="es-CO" sz="1100" b="1" dirty="0">
                <a:solidFill>
                  <a:schemeClr val="accent4">
                    <a:lumMod val="75000"/>
                  </a:schemeClr>
                </a:solidFill>
                <a:latin typeface="Arial" panose="020B0604020202020204" pitchFamily="34" charset="0"/>
                <a:cs typeface="Arial" panose="020B0604020202020204" pitchFamily="34" charset="0"/>
              </a:rPr>
              <a:t>1.3. Asociados al Objetivo: </a:t>
            </a:r>
            <a:r>
              <a:rPr lang="es-CO" sz="1100" spc="-7" dirty="0">
                <a:solidFill>
                  <a:srgbClr val="0070C0"/>
                </a:solidFill>
                <a:latin typeface="Arial" panose="020B0604020202020204" pitchFamily="34" charset="0"/>
                <a:ea typeface="Calibri" panose="020F0502020204030204" pitchFamily="34" charset="0"/>
                <a:cs typeface="Arial" panose="020B0604020202020204" pitchFamily="34" charset="0"/>
              </a:rPr>
              <a:t>Consolidar a Función Pública como un Departamento eficiente, técnico e innovador:</a:t>
            </a:r>
            <a:r>
              <a:rPr lang="es-CO" sz="1100" spc="-7" dirty="0">
                <a:latin typeface="Arial" panose="020B0604020202020204" pitchFamily="34" charset="0"/>
                <a:ea typeface="Calibri" panose="020F0502020204030204" pitchFamily="34" charset="0"/>
                <a:cs typeface="Arial" panose="020B0604020202020204" pitchFamily="34" charset="0"/>
              </a:rPr>
              <a:t> para el cumplimiento de este objetivo Función Pública implementa el Modelo Integrado de Planeación y Gestión (MIPG), gracias al cual logra identificar las oportunidades de mejora permitiéndole enfocar su trabajo para satisfacer las necesidades y garantizar los derechos de nuestros grupos de valor</a:t>
            </a:r>
          </a:p>
          <a:p>
            <a:pPr marL="0" indent="0" algn="just">
              <a:buFont typeface="Arial" panose="020B0604020202020204" pitchFamily="34" charset="0"/>
              <a:buNone/>
            </a:pPr>
            <a:endParaRPr lang="es-CO" sz="1100" spc="-7" dirty="0">
              <a:latin typeface="Arial" panose="020B0604020202020204" pitchFamily="34" charset="0"/>
              <a:ea typeface="Times New Roman" panose="02020603050405020304" pitchFamily="18" charset="0"/>
              <a:cs typeface="Arial" panose="020B0604020202020204" pitchFamily="34" charset="0"/>
            </a:endParaRPr>
          </a:p>
          <a:p>
            <a:pPr marL="0" indent="0" algn="just">
              <a:buFont typeface="Arial" panose="020B0604020202020204" pitchFamily="34" charset="0"/>
              <a:buNone/>
            </a:pPr>
            <a:endParaRPr lang="es-CO" sz="1100" spc="-7" dirty="0">
              <a:latin typeface="Arial" panose="020B0604020202020204" pitchFamily="34" charset="0"/>
              <a:ea typeface="Times New Roman" panose="02020603050405020304" pitchFamily="18" charset="0"/>
              <a:cs typeface="Arial" panose="020B0604020202020204" pitchFamily="34" charset="0"/>
            </a:endParaRPr>
          </a:p>
          <a:p>
            <a:pPr marL="0" indent="0" algn="just">
              <a:buFont typeface="Arial" panose="020B0604020202020204" pitchFamily="34" charset="0"/>
              <a:buNone/>
            </a:pPr>
            <a:endParaRPr lang="es-CO" sz="11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904675756"/>
              </p:ext>
            </p:extLst>
          </p:nvPr>
        </p:nvGraphicFramePr>
        <p:xfrm>
          <a:off x="401650" y="1874748"/>
          <a:ext cx="6199872" cy="6679947"/>
        </p:xfrm>
        <a:graphic>
          <a:graphicData uri="http://schemas.openxmlformats.org/drawingml/2006/table">
            <a:tbl>
              <a:tblPr firstRow="1" bandRow="1">
                <a:tableStyleId>{3B4B98B0-60AC-42C2-AFA5-B58CD77FA1E5}</a:tableStyleId>
              </a:tblPr>
              <a:tblGrid>
                <a:gridCol w="1871640">
                  <a:extLst>
                    <a:ext uri="{9D8B030D-6E8A-4147-A177-3AD203B41FA5}">
                      <a16:colId xmlns:a16="http://schemas.microsoft.com/office/drawing/2014/main" xmlns="" val="5485969"/>
                    </a:ext>
                  </a:extLst>
                </a:gridCol>
                <a:gridCol w="4328232">
                  <a:extLst>
                    <a:ext uri="{9D8B030D-6E8A-4147-A177-3AD203B41FA5}">
                      <a16:colId xmlns:a16="http://schemas.microsoft.com/office/drawing/2014/main" xmlns="" val="3202592974"/>
                    </a:ext>
                  </a:extLst>
                </a:gridCol>
              </a:tblGrid>
              <a:tr h="174813">
                <a:tc>
                  <a:txBody>
                    <a:bodyPr/>
                    <a:lstStyle/>
                    <a:p>
                      <a:pPr algn="ctr"/>
                      <a:r>
                        <a:rPr lang="es-CO" sz="820" dirty="0">
                          <a:latin typeface="Arial" panose="020B0604020202020204" pitchFamily="34" charset="0"/>
                          <a:cs typeface="Arial" panose="020B0604020202020204" pitchFamily="34" charset="0"/>
                        </a:rPr>
                        <a:t>Acción Planificada</a:t>
                      </a:r>
                    </a:p>
                  </a:txBody>
                  <a:tcPr marL="38576" marR="38576" marT="19289" marB="19289" anchor="ctr"/>
                </a:tc>
                <a:tc>
                  <a:txBody>
                    <a:bodyPr/>
                    <a:lstStyle/>
                    <a:p>
                      <a:pPr algn="ctr"/>
                      <a:r>
                        <a:rPr lang="es-ES" sz="820" dirty="0">
                          <a:latin typeface="Arial" panose="020B0604020202020204" pitchFamily="34" charset="0"/>
                          <a:cs typeface="Arial" panose="020B0604020202020204" pitchFamily="34" charset="0"/>
                        </a:rPr>
                        <a:t>Resultado</a:t>
                      </a:r>
                      <a:endParaRPr lang="es-CO" sz="820" dirty="0"/>
                    </a:p>
                  </a:txBody>
                  <a:tcPr marL="38576" marR="38576" marT="19289" marB="19289" anchor="ctr"/>
                </a:tc>
                <a:extLst>
                  <a:ext uri="{0D108BD9-81ED-4DB2-BD59-A6C34878D82A}">
                    <a16:rowId xmlns:a16="http://schemas.microsoft.com/office/drawing/2014/main" xmlns="" val="3731295534"/>
                  </a:ext>
                </a:extLst>
              </a:tr>
              <a:tr h="877680">
                <a:tc>
                  <a:txBody>
                    <a:bodyPr/>
                    <a:lstStyle/>
                    <a:p>
                      <a:pPr marL="0" marR="0" lvl="1" indent="0" algn="ctr" defTabSz="685808" rtl="0" eaLnBrk="1" fontAlgn="auto" latinLnBrk="0" hangingPunct="1">
                        <a:lnSpc>
                          <a:spcPct val="100000"/>
                        </a:lnSpc>
                        <a:spcBef>
                          <a:spcPts val="0"/>
                        </a:spcBef>
                        <a:spcAft>
                          <a:spcPts val="0"/>
                        </a:spcAft>
                        <a:buClrTx/>
                        <a:buSzTx/>
                        <a:buFont typeface="+mj-lt"/>
                        <a:buNone/>
                        <a:tabLst/>
                        <a:defRPr/>
                      </a:pPr>
                      <a:r>
                        <a:rPr lang="es-ES" sz="820" dirty="0">
                          <a:solidFill>
                            <a:schemeClr val="tx1">
                              <a:lumMod val="75000"/>
                            </a:schemeClr>
                          </a:solidFill>
                          <a:latin typeface="Arial" panose="020B0604020202020204" pitchFamily="34" charset="0"/>
                          <a:cs typeface="Arial" panose="020B0604020202020204" pitchFamily="34" charset="0"/>
                        </a:rPr>
                        <a:t>1. Proyecto de mejoramiento institucional implementado (MIPG).</a:t>
                      </a:r>
                    </a:p>
                  </a:txBody>
                  <a:tcPr marL="38576" marR="38576" marT="19289" marB="19289" anchor="ctr"/>
                </a:tc>
                <a:tc>
                  <a:txBody>
                    <a:bodyPr/>
                    <a:lstStyle/>
                    <a:p>
                      <a:pPr marL="0" indent="0" algn="just">
                        <a:buFont typeface="+mj-lt"/>
                        <a:buNone/>
                      </a:pPr>
                      <a:r>
                        <a:rPr lang="es-CO" sz="820" i="1" dirty="0">
                          <a:solidFill>
                            <a:schemeClr val="tx1">
                              <a:lumMod val="75000"/>
                            </a:schemeClr>
                          </a:solidFill>
                          <a:latin typeface="Arial" panose="020B0604020202020204" pitchFamily="34" charset="0"/>
                          <a:cs typeface="Arial" panose="020B0604020202020204" pitchFamily="34" charset="0"/>
                        </a:rPr>
                        <a:t>Cumplimiento </a:t>
                      </a:r>
                      <a:r>
                        <a:rPr lang="es-CO" sz="820" i="1" dirty="0">
                          <a:solidFill>
                            <a:schemeClr val="tx1">
                              <a:lumMod val="75000"/>
                            </a:schemeClr>
                          </a:solidFill>
                          <a:effectLst/>
                          <a:latin typeface="Arial" panose="020B0604020202020204" pitchFamily="34" charset="0"/>
                          <a:cs typeface="Arial" panose="020B0604020202020204" pitchFamily="34" charset="0"/>
                        </a:rPr>
                        <a:t>del </a:t>
                      </a:r>
                      <a:r>
                        <a:rPr lang="es-CO" sz="820" b="1" i="1" spc="-7" dirty="0">
                          <a:solidFill>
                            <a:schemeClr val="accent2">
                              <a:lumMod val="25000"/>
                            </a:schemeClr>
                          </a:solidFill>
                          <a:effectLst/>
                          <a:latin typeface="Arial" panose="020B0604020202020204" pitchFamily="34" charset="0"/>
                          <a:cs typeface="Arial" panose="020B0604020202020204" pitchFamily="34" charset="0"/>
                        </a:rPr>
                        <a:t>100% </a:t>
                      </a:r>
                      <a:r>
                        <a:rPr lang="es-CO" sz="820" i="1" dirty="0">
                          <a:solidFill>
                            <a:schemeClr val="tx1">
                              <a:lumMod val="75000"/>
                            </a:schemeClr>
                          </a:solidFill>
                          <a:latin typeface="Arial" panose="020B0604020202020204" pitchFamily="34" charset="0"/>
                          <a:cs typeface="Arial" panose="020B0604020202020204" pitchFamily="34" charset="0"/>
                        </a:rPr>
                        <a:t>en relación a la meta establecida para la vigencia. </a:t>
                      </a:r>
                      <a:r>
                        <a:rPr lang="es-CO" sz="820" dirty="0">
                          <a:solidFill>
                            <a:schemeClr val="tx1">
                              <a:lumMod val="75000"/>
                            </a:schemeClr>
                          </a:solidFill>
                          <a:latin typeface="Arial" panose="020B0604020202020204" pitchFamily="34" charset="0"/>
                          <a:cs typeface="Arial" panose="020B0604020202020204" pitchFamily="34" charset="0"/>
                        </a:rPr>
                        <a:t>Análisis participativo y</a:t>
                      </a:r>
                      <a:r>
                        <a:rPr lang="es-ES" sz="820" dirty="0">
                          <a:solidFill>
                            <a:schemeClr val="tx1">
                              <a:lumMod val="75000"/>
                            </a:schemeClr>
                          </a:solidFill>
                          <a:latin typeface="Arial" panose="020B0604020202020204" pitchFamily="34" charset="0"/>
                          <a:cs typeface="Arial" panose="020B0604020202020204" pitchFamily="34" charset="0"/>
                        </a:rPr>
                        <a:t> creación del documento para modificación de la plataforma estratégica. Identificación y gestión de los riesgos de la Entidad para la vigencia 2019. Análisis de los resultados FURAG y se estableció el plan de acción para cierre de brechas.</a:t>
                      </a:r>
                      <a:r>
                        <a:rPr lang="es-ES" sz="820" baseline="0" dirty="0">
                          <a:solidFill>
                            <a:schemeClr val="tx1">
                              <a:lumMod val="75000"/>
                            </a:schemeClr>
                          </a:solidFill>
                          <a:latin typeface="Arial" panose="020B0604020202020204" pitchFamily="34" charset="0"/>
                          <a:cs typeface="Arial" panose="020B0604020202020204" pitchFamily="34" charset="0"/>
                        </a:rPr>
                        <a:t> Procesos actualizados durante la vigencia. Propuesta de modificación de un nuevo modelo de operación por procesos. E</a:t>
                      </a:r>
                      <a:r>
                        <a:rPr lang="es-ES" sz="820" dirty="0">
                          <a:solidFill>
                            <a:schemeClr val="tx1">
                              <a:lumMod val="75000"/>
                            </a:schemeClr>
                          </a:solidFill>
                          <a:latin typeface="Arial" panose="020B0604020202020204" pitchFamily="34" charset="0"/>
                          <a:cs typeface="Arial" panose="020B0604020202020204" pitchFamily="34" charset="0"/>
                        </a:rPr>
                        <a:t>strategia definida de</a:t>
                      </a:r>
                      <a:r>
                        <a:rPr lang="es-ES" sz="820" baseline="0" dirty="0">
                          <a:solidFill>
                            <a:schemeClr val="tx1">
                              <a:lumMod val="75000"/>
                            </a:schemeClr>
                          </a:solidFill>
                          <a:latin typeface="Arial" panose="020B0604020202020204" pitchFamily="34" charset="0"/>
                          <a:cs typeface="Arial" panose="020B0604020202020204" pitchFamily="34" charset="0"/>
                        </a:rPr>
                        <a:t> uso </a:t>
                      </a:r>
                      <a:r>
                        <a:rPr lang="es-ES" sz="820" dirty="0">
                          <a:solidFill>
                            <a:schemeClr val="tx1">
                              <a:lumMod val="75000"/>
                            </a:schemeClr>
                          </a:solidFill>
                          <a:latin typeface="Arial" panose="020B0604020202020204" pitchFamily="34" charset="0"/>
                          <a:cs typeface="Arial" panose="020B0604020202020204" pitchFamily="34" charset="0"/>
                        </a:rPr>
                        <a:t>y apropiación de los 15 procesos institucionales,</a:t>
                      </a:r>
                      <a:r>
                        <a:rPr lang="es-ES" sz="820" baseline="0" dirty="0">
                          <a:solidFill>
                            <a:schemeClr val="tx1">
                              <a:lumMod val="75000"/>
                            </a:schemeClr>
                          </a:solidFill>
                          <a:latin typeface="Arial" panose="020B0604020202020204" pitchFamily="34" charset="0"/>
                          <a:cs typeface="Arial" panose="020B0604020202020204" pitchFamily="34" charset="0"/>
                        </a:rPr>
                        <a:t> </a:t>
                      </a:r>
                      <a:r>
                        <a:rPr lang="es-ES" sz="820" dirty="0">
                          <a:solidFill>
                            <a:schemeClr val="tx1">
                              <a:lumMod val="75000"/>
                            </a:schemeClr>
                          </a:solidFill>
                          <a:latin typeface="Arial" panose="020B0604020202020204" pitchFamily="34" charset="0"/>
                          <a:cs typeface="Arial" panose="020B0604020202020204" pitchFamily="34" charset="0"/>
                        </a:rPr>
                        <a:t>actualización de 360 documentos correspondientes a procedimientos, políticas de operación, manuales, guías, protocolos, formatos, planes y otros documentos asociados, alcanzando un 97% del total de documentos actualizados.</a:t>
                      </a:r>
                      <a:endParaRPr lang="es-CO" sz="820" dirty="0">
                        <a:solidFill>
                          <a:srgbClr val="FF0000"/>
                        </a:solidFill>
                        <a:latin typeface="Arial" panose="020B0604020202020204" pitchFamily="34" charset="0"/>
                        <a:cs typeface="Arial" panose="020B0604020202020204" pitchFamily="34" charset="0"/>
                      </a:endParaRPr>
                    </a:p>
                  </a:txBody>
                  <a:tcPr marL="38576" marR="38576" marT="19289" marB="19289" anchor="ctr"/>
                </a:tc>
                <a:extLst>
                  <a:ext uri="{0D108BD9-81ED-4DB2-BD59-A6C34878D82A}">
                    <a16:rowId xmlns:a16="http://schemas.microsoft.com/office/drawing/2014/main" xmlns="" val="3996270629"/>
                  </a:ext>
                </a:extLst>
              </a:tr>
              <a:tr h="688684">
                <a:tc>
                  <a:txBody>
                    <a:bodyPr/>
                    <a:lstStyle/>
                    <a:p>
                      <a:pPr marL="0" indent="0" algn="ctr">
                        <a:lnSpc>
                          <a:spcPct val="100000"/>
                        </a:lnSpc>
                        <a:buFont typeface="+mj-lt"/>
                        <a:buNone/>
                      </a:pPr>
                      <a:r>
                        <a:rPr lang="es-CO" sz="820" kern="1200" dirty="0">
                          <a:solidFill>
                            <a:schemeClr val="tx1">
                              <a:lumMod val="75000"/>
                            </a:schemeClr>
                          </a:solidFill>
                          <a:latin typeface="Arial" panose="020B0604020202020204" pitchFamily="34" charset="0"/>
                          <a:ea typeface="+mn-ea"/>
                          <a:cs typeface="Arial" panose="020B0604020202020204" pitchFamily="34" charset="0"/>
                        </a:rPr>
                        <a:t>2.</a:t>
                      </a:r>
                      <a:r>
                        <a:rPr lang="es-CO" sz="820" kern="1200" baseline="0" dirty="0">
                          <a:solidFill>
                            <a:schemeClr val="tx1">
                              <a:lumMod val="75000"/>
                            </a:schemeClr>
                          </a:solidFill>
                          <a:latin typeface="Arial" panose="020B0604020202020204" pitchFamily="34" charset="0"/>
                          <a:ea typeface="+mn-ea"/>
                          <a:cs typeface="Arial" panose="020B0604020202020204" pitchFamily="34" charset="0"/>
                        </a:rPr>
                        <a:t> </a:t>
                      </a:r>
                      <a:r>
                        <a:rPr lang="es-CO" sz="820" kern="1200" dirty="0">
                          <a:solidFill>
                            <a:schemeClr val="tx1">
                              <a:lumMod val="75000"/>
                            </a:schemeClr>
                          </a:solidFill>
                          <a:latin typeface="Arial" panose="020B0604020202020204" pitchFamily="34" charset="0"/>
                          <a:ea typeface="+mn-ea"/>
                          <a:cs typeface="Arial" panose="020B0604020202020204" pitchFamily="34" charset="0"/>
                        </a:rPr>
                        <a:t> </a:t>
                      </a:r>
                      <a:r>
                        <a:rPr lang="es-ES" sz="820" kern="1200" dirty="0">
                          <a:solidFill>
                            <a:schemeClr val="tx1">
                              <a:lumMod val="75000"/>
                            </a:schemeClr>
                          </a:solidFill>
                          <a:latin typeface="Arial" panose="020B0604020202020204" pitchFamily="34" charset="0"/>
                          <a:ea typeface="+mn-ea"/>
                          <a:cs typeface="Arial" panose="020B0604020202020204" pitchFamily="34" charset="0"/>
                        </a:rPr>
                        <a:t>Gestión estratégica de talento humano implementada (servidores motivados, productivos y competentes).</a:t>
                      </a:r>
                    </a:p>
                  </a:txBody>
                  <a:tcPr marL="38576" marR="38576" marT="19289" marB="19289" anchor="ctr"/>
                </a:tc>
                <a:tc>
                  <a:txBody>
                    <a:bodyPr/>
                    <a:lstStyle/>
                    <a:p>
                      <a:pPr marL="0" indent="0" algn="just">
                        <a:lnSpc>
                          <a:spcPct val="100000"/>
                        </a:lnSpc>
                        <a:buFont typeface="+mj-lt"/>
                        <a:buNone/>
                      </a:pPr>
                      <a:r>
                        <a:rPr lang="es-CO" sz="820" b="1" i="1" spc="-7" dirty="0">
                          <a:solidFill>
                            <a:schemeClr val="accent2">
                              <a:lumMod val="25000"/>
                            </a:schemeClr>
                          </a:solidFill>
                          <a:effectLst/>
                          <a:latin typeface="Arial" panose="020B0604020202020204" pitchFamily="34" charset="0"/>
                          <a:cs typeface="Arial" panose="020B0604020202020204" pitchFamily="34" charset="0"/>
                        </a:rPr>
                        <a:t>100% </a:t>
                      </a:r>
                      <a:r>
                        <a:rPr lang="es-CO" sz="820" b="0" i="1" dirty="0">
                          <a:solidFill>
                            <a:schemeClr val="tx1">
                              <a:lumMod val="75000"/>
                            </a:schemeClr>
                          </a:solidFill>
                          <a:latin typeface="Arial" panose="020B0604020202020204" pitchFamily="34" charset="0"/>
                          <a:cs typeface="Arial" panose="020B0604020202020204" pitchFamily="34" charset="0"/>
                        </a:rPr>
                        <a:t>del plan de trabajo establecido</a:t>
                      </a:r>
                      <a:r>
                        <a:rPr lang="es-CO" sz="820" i="1" dirty="0">
                          <a:solidFill>
                            <a:schemeClr val="tx1">
                              <a:lumMod val="75000"/>
                            </a:schemeClr>
                          </a:solidFill>
                          <a:latin typeface="Arial" panose="020B0604020202020204" pitchFamily="34" charset="0"/>
                          <a:cs typeface="Arial" panose="020B0604020202020204" pitchFamily="34" charset="0"/>
                        </a:rPr>
                        <a:t>.</a:t>
                      </a:r>
                      <a:r>
                        <a:rPr lang="es-CO" sz="820" i="1" baseline="0" dirty="0">
                          <a:solidFill>
                            <a:schemeClr val="tx1">
                              <a:lumMod val="75000"/>
                            </a:schemeClr>
                          </a:solidFill>
                          <a:latin typeface="Arial" panose="020B0604020202020204" pitchFamily="34" charset="0"/>
                          <a:cs typeface="Arial" panose="020B0604020202020204" pitchFamily="34" charset="0"/>
                        </a:rPr>
                        <a:t> </a:t>
                      </a:r>
                      <a:r>
                        <a:rPr lang="es-CO" sz="820" baseline="0" dirty="0">
                          <a:solidFill>
                            <a:schemeClr val="tx1">
                              <a:lumMod val="75000"/>
                            </a:schemeClr>
                          </a:solidFill>
                          <a:latin typeface="Arial" panose="020B0604020202020204" pitchFamily="34" charset="0"/>
                          <a:cs typeface="Arial" panose="020B0604020202020204" pitchFamily="34" charset="0"/>
                        </a:rPr>
                        <a:t>S</a:t>
                      </a:r>
                      <a:r>
                        <a:rPr lang="es-ES" sz="820" dirty="0">
                          <a:solidFill>
                            <a:schemeClr val="tx1">
                              <a:lumMod val="75000"/>
                            </a:schemeClr>
                          </a:solidFill>
                          <a:latin typeface="Arial" panose="020B0604020202020204" pitchFamily="34" charset="0"/>
                          <a:cs typeface="Arial" panose="020B0604020202020204" pitchFamily="34" charset="0"/>
                        </a:rPr>
                        <a:t>e desarrollaron actividades enfocadas a mejorar el ambiente laboral de los colaboradores de la entidad, a través de eventos deportivos, espacios de entretenimiento, áreas para el descanso, sala amiga familias lactantes, bonos, capacitaciones, entre otras,</a:t>
                      </a:r>
                      <a:r>
                        <a:rPr lang="es-ES" sz="820" baseline="0" dirty="0">
                          <a:solidFill>
                            <a:schemeClr val="tx1">
                              <a:lumMod val="75000"/>
                            </a:schemeClr>
                          </a:solidFill>
                          <a:latin typeface="Arial" panose="020B0604020202020204" pitchFamily="34" charset="0"/>
                          <a:cs typeface="Arial" panose="020B0604020202020204" pitchFamily="34" charset="0"/>
                        </a:rPr>
                        <a:t> </a:t>
                      </a:r>
                      <a:r>
                        <a:rPr lang="es-ES" sz="820" dirty="0">
                          <a:solidFill>
                            <a:schemeClr val="tx1">
                              <a:lumMod val="75000"/>
                            </a:schemeClr>
                          </a:solidFill>
                          <a:latin typeface="Arial" panose="020B0604020202020204" pitchFamily="34" charset="0"/>
                          <a:cs typeface="Arial" panose="020B0604020202020204" pitchFamily="34" charset="0"/>
                        </a:rPr>
                        <a:t>buscando el aumento y el fortalecimiento de las competencias y la productividad de los equipos de trabajo.</a:t>
                      </a:r>
                      <a:endParaRPr lang="es-CO" sz="82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tc>
                <a:extLst>
                  <a:ext uri="{0D108BD9-81ED-4DB2-BD59-A6C34878D82A}">
                    <a16:rowId xmlns:a16="http://schemas.microsoft.com/office/drawing/2014/main" xmlns="" val="2573706378"/>
                  </a:ext>
                </a:extLst>
              </a:tr>
              <a:tr h="749364">
                <a:tc>
                  <a:txBody>
                    <a:bodyPr/>
                    <a:lstStyle/>
                    <a:p>
                      <a:pPr marL="0" indent="0" algn="ctr">
                        <a:lnSpc>
                          <a:spcPct val="100000"/>
                        </a:lnSpc>
                        <a:buFont typeface="+mj-lt"/>
                        <a:buNone/>
                      </a:pPr>
                      <a:r>
                        <a:rPr lang="es-ES" sz="820" kern="1200" dirty="0">
                          <a:solidFill>
                            <a:schemeClr val="tx1">
                              <a:lumMod val="75000"/>
                            </a:schemeClr>
                          </a:solidFill>
                          <a:latin typeface="Arial" panose="020B0604020202020204" pitchFamily="34" charset="0"/>
                          <a:ea typeface="+mn-ea"/>
                          <a:cs typeface="Arial" panose="020B0604020202020204" pitchFamily="34" charset="0"/>
                        </a:rPr>
                        <a:t>3.</a:t>
                      </a:r>
                      <a:r>
                        <a:rPr lang="es-ES" sz="820" kern="1200" baseline="0" dirty="0">
                          <a:solidFill>
                            <a:schemeClr val="tx1">
                              <a:lumMod val="75000"/>
                            </a:schemeClr>
                          </a:solidFill>
                          <a:latin typeface="Arial" panose="020B0604020202020204" pitchFamily="34" charset="0"/>
                          <a:ea typeface="+mn-ea"/>
                          <a:cs typeface="Arial" panose="020B0604020202020204" pitchFamily="34" charset="0"/>
                        </a:rPr>
                        <a:t> </a:t>
                      </a:r>
                      <a:r>
                        <a:rPr lang="es-ES" sz="820" kern="1200" dirty="0">
                          <a:solidFill>
                            <a:schemeClr val="tx1">
                              <a:lumMod val="75000"/>
                            </a:schemeClr>
                          </a:solidFill>
                          <a:latin typeface="Arial" panose="020B0604020202020204" pitchFamily="34" charset="0"/>
                          <a:ea typeface="+mn-ea"/>
                          <a:cs typeface="Arial" panose="020B0604020202020204" pitchFamily="34" charset="0"/>
                        </a:rPr>
                        <a:t>Gestión internacional de Función Pública fortalecida.</a:t>
                      </a:r>
                    </a:p>
                  </a:txBody>
                  <a:tcPr marL="38576" marR="38576" marT="19289" marB="19289" anchor="ctr"/>
                </a:tc>
                <a:tc>
                  <a:txBody>
                    <a:bodyPr/>
                    <a:lstStyle/>
                    <a:p>
                      <a:pPr marL="0" indent="0" algn="just">
                        <a:buFont typeface="+mj-lt"/>
                        <a:buNone/>
                      </a:pPr>
                      <a:r>
                        <a:rPr lang="es-CO" sz="820" i="1" dirty="0">
                          <a:solidFill>
                            <a:schemeClr val="tx1">
                              <a:lumMod val="75000"/>
                            </a:schemeClr>
                          </a:solidFill>
                          <a:latin typeface="Arial" panose="020B0604020202020204" pitchFamily="34" charset="0"/>
                          <a:cs typeface="Arial" panose="020B0604020202020204" pitchFamily="34" charset="0"/>
                        </a:rPr>
                        <a:t>Se dio cumplimiento al </a:t>
                      </a:r>
                      <a:r>
                        <a:rPr lang="es-CO" sz="820" b="1" i="1" spc="-7" dirty="0">
                          <a:solidFill>
                            <a:schemeClr val="accent2">
                              <a:lumMod val="25000"/>
                            </a:schemeClr>
                          </a:solidFill>
                          <a:effectLst/>
                          <a:latin typeface="Arial" panose="020B0604020202020204" pitchFamily="34" charset="0"/>
                          <a:cs typeface="Arial" panose="020B0604020202020204" pitchFamily="34" charset="0"/>
                        </a:rPr>
                        <a:t>100</a:t>
                      </a:r>
                      <a:r>
                        <a:rPr lang="es-CO" sz="820" b="1" i="1" spc="-7" dirty="0">
                          <a:solidFill>
                            <a:schemeClr val="tx1">
                              <a:lumMod val="75000"/>
                            </a:schemeClr>
                          </a:solidFill>
                          <a:effectLst/>
                          <a:latin typeface="Arial" panose="020B0604020202020204" pitchFamily="34" charset="0"/>
                          <a:cs typeface="Arial" panose="020B0604020202020204" pitchFamily="34" charset="0"/>
                        </a:rPr>
                        <a:t>% </a:t>
                      </a:r>
                      <a:r>
                        <a:rPr lang="es-CO" sz="820" i="1" dirty="0">
                          <a:solidFill>
                            <a:schemeClr val="tx1">
                              <a:lumMod val="75000"/>
                            </a:schemeClr>
                          </a:solidFill>
                          <a:latin typeface="Arial" panose="020B0604020202020204" pitchFamily="34" charset="0"/>
                          <a:cs typeface="Arial" panose="020B0604020202020204" pitchFamily="34" charset="0"/>
                        </a:rPr>
                        <a:t>establecido como meta para la vigencia realizando las siguientes actividades: </a:t>
                      </a:r>
                      <a:r>
                        <a:rPr lang="es-CO" sz="820" dirty="0">
                          <a:solidFill>
                            <a:schemeClr val="tx1">
                              <a:lumMod val="75000"/>
                            </a:schemeClr>
                          </a:solidFill>
                          <a:latin typeface="Arial" panose="020B0604020202020204" pitchFamily="34" charset="0"/>
                          <a:cs typeface="Arial" panose="020B0604020202020204" pitchFamily="34" charset="0"/>
                        </a:rPr>
                        <a:t>acompañamiento </a:t>
                      </a:r>
                      <a:r>
                        <a:rPr lang="es-ES" sz="820" dirty="0">
                          <a:solidFill>
                            <a:schemeClr val="tx1">
                              <a:lumMod val="75000"/>
                            </a:schemeClr>
                          </a:solidFill>
                          <a:latin typeface="Arial" panose="020B0604020202020204" pitchFamily="34" charset="0"/>
                          <a:cs typeface="Arial" panose="020B0604020202020204" pitchFamily="34" charset="0"/>
                        </a:rPr>
                        <a:t>a la postulación de servidores públicos a becas, a las cuales se postularon en el mes de septiembre 11 personas a 4 cursos de la Escuela Iberoamericana de Administración y Políticas Públicas - EIAPP del Centro Latinoamericano de Administración para el Desarrollo - CLAD y en el mes de noviembre se postularon 4 servidores públicos al curso sobre liderazgo público de la Escuela Iberoamericana de Administración y Políticas Públicas – EIAPP. Fortalecimiento de la participación en Organismos Multilaterales en cabeza del Director de Función Pública, participando en la </a:t>
                      </a:r>
                      <a:r>
                        <a:rPr lang="es-ES" sz="820" dirty="0">
                          <a:solidFill>
                            <a:schemeClr val="tx1"/>
                          </a:solidFill>
                          <a:latin typeface="Arial" panose="020B0604020202020204" pitchFamily="34" charset="0"/>
                          <a:cs typeface="Arial" panose="020B0604020202020204" pitchFamily="34" charset="0"/>
                        </a:rPr>
                        <a:t>versión 108 </a:t>
                      </a:r>
                      <a:r>
                        <a:rPr lang="es-ES" sz="820" dirty="0">
                          <a:solidFill>
                            <a:schemeClr val="tx1">
                              <a:lumMod val="75000"/>
                            </a:schemeClr>
                          </a:solidFill>
                          <a:latin typeface="Arial" panose="020B0604020202020204" pitchFamily="34" charset="0"/>
                          <a:cs typeface="Arial" panose="020B0604020202020204" pitchFamily="34" charset="0"/>
                        </a:rPr>
                        <a:t>de la conferencia internacional  del trabajo de la Organización Internacional del Trabajo - OIT. Elección como Presidente del Centro Latinoamericano de Administración para el Desarrollo - CLAD en el periodo del 2019-2021. Asesoría para la  participación en el World Government Summit en Dubái y en el XXI Congreso Internacional del Centro Latinoamericano de Administración para el Desarrollo - CLAD en el mes de noviembre.</a:t>
                      </a:r>
                      <a:endParaRPr lang="es-CO" sz="820" dirty="0">
                        <a:solidFill>
                          <a:schemeClr val="tx1">
                            <a:lumMod val="75000"/>
                          </a:schemeClr>
                        </a:solidFill>
                        <a:latin typeface="Arial" panose="020B0604020202020204" pitchFamily="34" charset="0"/>
                        <a:cs typeface="Arial" panose="020B0604020202020204" pitchFamily="34" charset="0"/>
                      </a:endParaRPr>
                    </a:p>
                  </a:txBody>
                  <a:tcPr marL="38576" marR="38576" marT="19289" marB="19289" anchor="ctr"/>
                </a:tc>
                <a:extLst>
                  <a:ext uri="{0D108BD9-81ED-4DB2-BD59-A6C34878D82A}">
                    <a16:rowId xmlns:a16="http://schemas.microsoft.com/office/drawing/2014/main" xmlns="" val="10003"/>
                  </a:ext>
                </a:extLst>
              </a:tr>
              <a:tr h="656211">
                <a:tc>
                  <a:txBody>
                    <a:bodyPr/>
                    <a:lstStyle/>
                    <a:p>
                      <a:pPr marL="0" lvl="1" indent="0" algn="ctr">
                        <a:lnSpc>
                          <a:spcPct val="100000"/>
                        </a:lnSpc>
                        <a:buFont typeface="+mj-lt"/>
                        <a:buNone/>
                      </a:pPr>
                      <a:r>
                        <a:rPr lang="es-CO" sz="820" kern="1200" dirty="0">
                          <a:solidFill>
                            <a:schemeClr val="tx1">
                              <a:lumMod val="75000"/>
                            </a:schemeClr>
                          </a:solidFill>
                          <a:latin typeface="Arial" panose="020B0604020202020204" pitchFamily="34" charset="0"/>
                          <a:ea typeface="+mn-ea"/>
                          <a:cs typeface="Arial" panose="020B0604020202020204" pitchFamily="34" charset="0"/>
                        </a:rPr>
                        <a:t>4.</a:t>
                      </a:r>
                      <a:r>
                        <a:rPr lang="es-CO" sz="820" kern="1200" baseline="0" dirty="0">
                          <a:solidFill>
                            <a:schemeClr val="tx1">
                              <a:lumMod val="75000"/>
                            </a:schemeClr>
                          </a:solidFill>
                          <a:latin typeface="Arial" panose="020B0604020202020204" pitchFamily="34" charset="0"/>
                          <a:ea typeface="+mn-ea"/>
                          <a:cs typeface="Arial" panose="020B0604020202020204" pitchFamily="34" charset="0"/>
                        </a:rPr>
                        <a:t> </a:t>
                      </a:r>
                      <a:r>
                        <a:rPr lang="es-ES" sz="820" dirty="0">
                          <a:solidFill>
                            <a:schemeClr val="tx1">
                              <a:lumMod val="75000"/>
                            </a:schemeClr>
                          </a:solidFill>
                          <a:latin typeface="Arial" panose="020B0604020202020204" pitchFamily="34" charset="0"/>
                          <a:cs typeface="Arial" panose="020B0604020202020204" pitchFamily="34" charset="0"/>
                        </a:rPr>
                        <a:t>Estrategia de comunicaciones institucional desarrollada</a:t>
                      </a:r>
                      <a:endParaRPr lang="es-ES" sz="82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tc>
                  <a:txBody>
                    <a:bodyPr/>
                    <a:lstStyle/>
                    <a:p>
                      <a:pPr algn="just"/>
                      <a:r>
                        <a:rPr lang="es-CO" sz="820" i="1" kern="1200" dirty="0">
                          <a:solidFill>
                            <a:schemeClr val="tx1">
                              <a:lumMod val="75000"/>
                            </a:schemeClr>
                          </a:solidFill>
                          <a:latin typeface="Arial" panose="020B0604020202020204" pitchFamily="34" charset="0"/>
                          <a:ea typeface="+mn-ea"/>
                          <a:cs typeface="Arial" panose="020B0604020202020204" pitchFamily="34" charset="0"/>
                        </a:rPr>
                        <a:t>Cumplimiento del </a:t>
                      </a:r>
                      <a:r>
                        <a:rPr lang="es-CO" sz="820" b="1" i="1" kern="1200" dirty="0">
                          <a:solidFill>
                            <a:schemeClr val="tx1">
                              <a:lumMod val="75000"/>
                            </a:schemeClr>
                          </a:solidFill>
                          <a:latin typeface="Arial" panose="020B0604020202020204" pitchFamily="34" charset="0"/>
                          <a:ea typeface="+mn-ea"/>
                          <a:cs typeface="Arial" panose="020B0604020202020204" pitchFamily="34" charset="0"/>
                        </a:rPr>
                        <a:t>100%</a:t>
                      </a:r>
                      <a:r>
                        <a:rPr lang="es-CO" sz="820" i="1" kern="1200" dirty="0">
                          <a:solidFill>
                            <a:schemeClr val="tx1">
                              <a:lumMod val="75000"/>
                            </a:schemeClr>
                          </a:solidFill>
                          <a:latin typeface="Arial" panose="020B0604020202020204" pitchFamily="34" charset="0"/>
                          <a:ea typeface="+mn-ea"/>
                          <a:cs typeface="Arial" panose="020B0604020202020204" pitchFamily="34" charset="0"/>
                        </a:rPr>
                        <a:t> de lo planificado. </a:t>
                      </a:r>
                      <a:r>
                        <a:rPr lang="es-CO" sz="820" kern="1200" dirty="0">
                          <a:solidFill>
                            <a:schemeClr val="tx1">
                              <a:lumMod val="75000"/>
                            </a:schemeClr>
                          </a:solidFill>
                          <a:latin typeface="Arial" panose="020B0604020202020204" pitchFamily="34" charset="0"/>
                          <a:ea typeface="+mn-ea"/>
                          <a:cs typeface="Arial" panose="020B0604020202020204" pitchFamily="34" charset="0"/>
                        </a:rPr>
                        <a:t>Elaboración de dos documentos internos, uno que identifica el nuevo enfoque institucional y uno </a:t>
                      </a:r>
                      <a:r>
                        <a:rPr lang="es-ES" sz="820" kern="1200" dirty="0">
                          <a:solidFill>
                            <a:schemeClr val="tx1">
                              <a:lumMod val="75000"/>
                            </a:schemeClr>
                          </a:solidFill>
                          <a:latin typeface="Arial" panose="020B0604020202020204" pitchFamily="34" charset="0"/>
                          <a:ea typeface="+mn-ea"/>
                          <a:cs typeface="Arial" panose="020B0604020202020204" pitchFamily="34" charset="0"/>
                        </a:rPr>
                        <a:t>sobre las necesidades internas y externas de comunicación. Se generaron contenidos para 243 servicios de noticias, 710 boletines de prensa, 6 boletines de sirvo a mi país, 7 Cartas Administrativas y 367 contenidos en la Intranet. Se brindó todo el apoyo para la organización y/o cubrimiento de eventos asociados a la entidad, la organización en el diseño de piezas y el cubrimiento periodístico desarrollando campañas. Se elaboraron 9 noticieros Función Pública en 1 minuto, 35 piezas de Función Pública en imágenes, 21 magazine de sirvo a mi país, 6 videos de actualidad Función Pública, 7 piezas de equipo DAFP y 176 videos de apoyo a la gestión de las áreas, para un total de 254 piezas audiovisuales.</a:t>
                      </a:r>
                      <a:endParaRPr lang="es-CO" sz="82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tc>
                <a:extLst>
                  <a:ext uri="{0D108BD9-81ED-4DB2-BD59-A6C34878D82A}">
                    <a16:rowId xmlns:a16="http://schemas.microsoft.com/office/drawing/2014/main" xmlns="" val="10004"/>
                  </a:ext>
                </a:extLst>
              </a:tr>
              <a:tr h="656211">
                <a:tc>
                  <a:txBody>
                    <a:bodyPr/>
                    <a:lstStyle/>
                    <a:p>
                      <a:pPr marL="0" indent="0" algn="ctr">
                        <a:lnSpc>
                          <a:spcPct val="100000"/>
                        </a:lnSpc>
                        <a:buFont typeface="+mj-lt"/>
                        <a:buNone/>
                      </a:pPr>
                      <a:r>
                        <a:rPr lang="es-ES" sz="820" kern="1200" dirty="0">
                          <a:solidFill>
                            <a:schemeClr val="tx1">
                              <a:lumMod val="75000"/>
                            </a:schemeClr>
                          </a:solidFill>
                          <a:latin typeface="Arial" panose="020B0604020202020204" pitchFamily="34" charset="0"/>
                          <a:ea typeface="+mn-ea"/>
                          <a:cs typeface="Arial" panose="020B0604020202020204" pitchFamily="34" charset="0"/>
                        </a:rPr>
                        <a:t>5.</a:t>
                      </a:r>
                      <a:r>
                        <a:rPr lang="es-ES" sz="820" kern="1200" baseline="0" dirty="0">
                          <a:solidFill>
                            <a:schemeClr val="tx1">
                              <a:lumMod val="75000"/>
                            </a:schemeClr>
                          </a:solidFill>
                          <a:latin typeface="Arial" panose="020B0604020202020204" pitchFamily="34" charset="0"/>
                          <a:ea typeface="+mn-ea"/>
                          <a:cs typeface="Arial" panose="020B0604020202020204" pitchFamily="34" charset="0"/>
                        </a:rPr>
                        <a:t> </a:t>
                      </a:r>
                      <a:r>
                        <a:rPr lang="es-ES" sz="820" kern="1200" dirty="0">
                          <a:solidFill>
                            <a:schemeClr val="tx1">
                              <a:lumMod val="75000"/>
                            </a:schemeClr>
                          </a:solidFill>
                          <a:latin typeface="Arial" panose="020B0604020202020204" pitchFamily="34" charset="0"/>
                          <a:ea typeface="+mn-ea"/>
                          <a:cs typeface="Arial" panose="020B0604020202020204" pitchFamily="34" charset="0"/>
                        </a:rPr>
                        <a:t>Política de gobierno y seguridad digital ejecutada.</a:t>
                      </a:r>
                    </a:p>
                  </a:txBody>
                  <a:tcPr marL="38576" marR="38576" marT="19289" marB="19289" anchor="ctr"/>
                </a:tc>
                <a:tc>
                  <a:txBody>
                    <a:bodyPr/>
                    <a:lstStyle/>
                    <a:p>
                      <a:pPr marL="0" indent="0" algn="just">
                        <a:lnSpc>
                          <a:spcPct val="100000"/>
                        </a:lnSpc>
                        <a:buFont typeface="+mj-lt"/>
                        <a:buNone/>
                      </a:pPr>
                      <a:r>
                        <a:rPr lang="es-CO" sz="820" b="1" i="1" spc="-7" dirty="0">
                          <a:solidFill>
                            <a:schemeClr val="accent2">
                              <a:lumMod val="25000"/>
                            </a:schemeClr>
                          </a:solidFill>
                          <a:effectLst/>
                          <a:latin typeface="Arial" panose="020B0604020202020204" pitchFamily="34" charset="0"/>
                          <a:cs typeface="Arial" panose="020B0604020202020204" pitchFamily="34" charset="0"/>
                        </a:rPr>
                        <a:t>25%</a:t>
                      </a:r>
                      <a:r>
                        <a:rPr lang="es-CO" sz="820" b="1" i="1" dirty="0">
                          <a:solidFill>
                            <a:schemeClr val="tx1">
                              <a:lumMod val="75000"/>
                            </a:schemeClr>
                          </a:solidFill>
                          <a:effectLst/>
                          <a:latin typeface="Arial" panose="020B0604020202020204" pitchFamily="34" charset="0"/>
                          <a:cs typeface="Arial" panose="020B0604020202020204" pitchFamily="34" charset="0"/>
                        </a:rPr>
                        <a:t> </a:t>
                      </a:r>
                      <a:r>
                        <a:rPr lang="es-CO" sz="820" i="1" dirty="0">
                          <a:solidFill>
                            <a:schemeClr val="tx1">
                              <a:lumMod val="75000"/>
                            </a:schemeClr>
                          </a:solidFill>
                          <a:effectLst/>
                          <a:latin typeface="Arial" panose="020B0604020202020204" pitchFamily="34" charset="0"/>
                          <a:cs typeface="Arial" panose="020B0604020202020204" pitchFamily="34" charset="0"/>
                        </a:rPr>
                        <a:t> </a:t>
                      </a:r>
                      <a:r>
                        <a:rPr lang="es-CO" sz="820" i="1" dirty="0">
                          <a:solidFill>
                            <a:schemeClr val="tx1">
                              <a:lumMod val="75000"/>
                            </a:schemeClr>
                          </a:solidFill>
                          <a:latin typeface="Arial" panose="020B0604020202020204" pitchFamily="34" charset="0"/>
                          <a:cs typeface="Arial" panose="020B0604020202020204" pitchFamily="34" charset="0"/>
                        </a:rPr>
                        <a:t>cumpliendo con lo establecido </a:t>
                      </a:r>
                      <a:r>
                        <a:rPr lang="es-CO" sz="820" dirty="0">
                          <a:solidFill>
                            <a:schemeClr val="tx1">
                              <a:lumMod val="75000"/>
                            </a:schemeClr>
                          </a:solidFill>
                          <a:latin typeface="Arial" panose="020B0604020202020204" pitchFamily="34" charset="0"/>
                          <a:cs typeface="Arial" panose="020B0604020202020204" pitchFamily="34" charset="0"/>
                        </a:rPr>
                        <a:t>en el </a:t>
                      </a:r>
                      <a:r>
                        <a:rPr lang="es-ES" sz="820" dirty="0">
                          <a:solidFill>
                            <a:schemeClr val="tx1">
                              <a:lumMod val="75000"/>
                            </a:schemeClr>
                          </a:solidFill>
                          <a:latin typeface="Arial" panose="020B0604020202020204" pitchFamily="34" charset="0"/>
                          <a:cs typeface="Arial" panose="020B0604020202020204" pitchFamily="34" charset="0"/>
                        </a:rPr>
                        <a:t>levantamiento</a:t>
                      </a:r>
                      <a:r>
                        <a:rPr lang="es-ES" sz="820" baseline="0" dirty="0">
                          <a:solidFill>
                            <a:schemeClr val="tx1">
                              <a:lumMod val="75000"/>
                            </a:schemeClr>
                          </a:solidFill>
                          <a:latin typeface="Arial" panose="020B0604020202020204" pitchFamily="34" charset="0"/>
                          <a:cs typeface="Arial" panose="020B0604020202020204" pitchFamily="34" charset="0"/>
                        </a:rPr>
                        <a:t> de</a:t>
                      </a:r>
                      <a:r>
                        <a:rPr lang="es-ES" sz="820" dirty="0">
                          <a:solidFill>
                            <a:schemeClr val="tx1">
                              <a:lumMod val="75000"/>
                            </a:schemeClr>
                          </a:solidFill>
                          <a:latin typeface="Arial" panose="020B0604020202020204" pitchFamily="34" charset="0"/>
                          <a:cs typeface="Arial" panose="020B0604020202020204" pitchFamily="34" charset="0"/>
                        </a:rPr>
                        <a:t> los riesgos de información asociados al Proceso de Tecnologías de la Información. Generación</a:t>
                      </a:r>
                      <a:r>
                        <a:rPr lang="es-ES" sz="820" baseline="0" dirty="0">
                          <a:solidFill>
                            <a:schemeClr val="tx1">
                              <a:lumMod val="75000"/>
                            </a:schemeClr>
                          </a:solidFill>
                          <a:latin typeface="Arial" panose="020B0604020202020204" pitchFamily="34" charset="0"/>
                          <a:cs typeface="Arial" panose="020B0604020202020204" pitchFamily="34" charset="0"/>
                        </a:rPr>
                        <a:t> d</a:t>
                      </a:r>
                      <a:r>
                        <a:rPr lang="es-ES" sz="820" dirty="0">
                          <a:solidFill>
                            <a:schemeClr val="tx1">
                              <a:lumMod val="75000"/>
                            </a:schemeClr>
                          </a:solidFill>
                          <a:latin typeface="Arial" panose="020B0604020202020204" pitchFamily="34" charset="0"/>
                          <a:cs typeface="Arial" panose="020B0604020202020204" pitchFamily="34" charset="0"/>
                        </a:rPr>
                        <a:t>el documento diagnóstico de la Política de Seguridad y Privacidad de la Información. Implementación</a:t>
                      </a:r>
                      <a:r>
                        <a:rPr lang="es-ES" sz="820" baseline="0" dirty="0">
                          <a:solidFill>
                            <a:schemeClr val="tx1">
                              <a:lumMod val="75000"/>
                            </a:schemeClr>
                          </a:solidFill>
                          <a:latin typeface="Arial" panose="020B0604020202020204" pitchFamily="34" charset="0"/>
                          <a:cs typeface="Arial" panose="020B0604020202020204" pitchFamily="34" charset="0"/>
                        </a:rPr>
                        <a:t> de </a:t>
                      </a:r>
                      <a:r>
                        <a:rPr lang="es-ES" sz="820" dirty="0">
                          <a:solidFill>
                            <a:schemeClr val="tx1">
                              <a:lumMod val="75000"/>
                            </a:schemeClr>
                          </a:solidFill>
                          <a:latin typeface="Arial" panose="020B0604020202020204" pitchFamily="34" charset="0"/>
                          <a:cs typeface="Arial" panose="020B0604020202020204" pitchFamily="34" charset="0"/>
                        </a:rPr>
                        <a:t> la estrategia de socialización diseñada en el marco del contrato 182 de 2019, con la Corporación Colombia Digital. Generación de capacidades institucionales a través de un proceso de gestión de cambio. Actualización del inventario de activos de información. </a:t>
                      </a:r>
                      <a:endParaRPr lang="es-CO" sz="820" dirty="0">
                        <a:solidFill>
                          <a:srgbClr val="FF0000"/>
                        </a:solidFill>
                        <a:latin typeface="Arial" panose="020B0604020202020204" pitchFamily="34" charset="0"/>
                        <a:cs typeface="Arial" panose="020B0604020202020204" pitchFamily="34" charset="0"/>
                      </a:endParaRPr>
                    </a:p>
                  </a:txBody>
                  <a:tcPr marL="38576" marR="38576" marT="19289" marB="19289"/>
                </a:tc>
                <a:extLst>
                  <a:ext uri="{0D108BD9-81ED-4DB2-BD59-A6C34878D82A}">
                    <a16:rowId xmlns:a16="http://schemas.microsoft.com/office/drawing/2014/main" xmlns="" val="10005"/>
                  </a:ext>
                </a:extLst>
              </a:tr>
              <a:tr h="656211">
                <a:tc>
                  <a:txBody>
                    <a:bodyPr/>
                    <a:lstStyle/>
                    <a:p>
                      <a:pPr marL="0" marR="0" lvl="1" indent="0" algn="ctr" defTabSz="685808" rtl="0" eaLnBrk="1" fontAlgn="auto" latinLnBrk="0" hangingPunct="1">
                        <a:lnSpc>
                          <a:spcPct val="100000"/>
                        </a:lnSpc>
                        <a:spcBef>
                          <a:spcPts val="0"/>
                        </a:spcBef>
                        <a:spcAft>
                          <a:spcPts val="0"/>
                        </a:spcAft>
                        <a:buClrTx/>
                        <a:buSzTx/>
                        <a:buFont typeface="+mj-lt"/>
                        <a:buNone/>
                        <a:tabLst/>
                        <a:defRPr/>
                      </a:pPr>
                      <a:r>
                        <a:rPr lang="es-ES" sz="820" kern="1200" dirty="0">
                          <a:solidFill>
                            <a:schemeClr val="tx1">
                              <a:lumMod val="75000"/>
                            </a:schemeClr>
                          </a:solidFill>
                          <a:latin typeface="Arial" panose="020B0604020202020204" pitchFamily="34" charset="0"/>
                          <a:ea typeface="+mn-ea"/>
                          <a:cs typeface="Arial" panose="020B0604020202020204" pitchFamily="34" charset="0"/>
                        </a:rPr>
                        <a:t>6. </a:t>
                      </a:r>
                      <a:r>
                        <a:rPr lang="es-ES" sz="820" dirty="0">
                          <a:solidFill>
                            <a:schemeClr val="tx1">
                              <a:lumMod val="75000"/>
                            </a:schemeClr>
                          </a:solidFill>
                          <a:latin typeface="Arial" panose="020B0604020202020204" pitchFamily="34" charset="0"/>
                          <a:cs typeface="Arial" panose="020B0604020202020204" pitchFamily="34" charset="0"/>
                        </a:rPr>
                        <a:t>Fortalecimiento de la estrategia de relación Estado ciudadano</a:t>
                      </a:r>
                    </a:p>
                    <a:p>
                      <a:pPr marL="0" lvl="1" indent="0" algn="ctr">
                        <a:lnSpc>
                          <a:spcPct val="100000"/>
                        </a:lnSpc>
                        <a:buFont typeface="+mj-lt"/>
                        <a:buNone/>
                      </a:pPr>
                      <a:endParaRPr lang="es-ES" sz="82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nchor="ctr"/>
                </a:tc>
                <a:tc>
                  <a:txBody>
                    <a:bodyPr/>
                    <a:lstStyle/>
                    <a:p>
                      <a:pPr marL="0" indent="0" algn="just">
                        <a:buFont typeface="+mj-lt"/>
                        <a:buNone/>
                      </a:pPr>
                      <a:r>
                        <a:rPr lang="es-CO" sz="820" b="1" i="1" kern="1200" dirty="0">
                          <a:solidFill>
                            <a:schemeClr val="tx1">
                              <a:lumMod val="75000"/>
                            </a:schemeClr>
                          </a:solidFill>
                          <a:latin typeface="Arial" panose="020B0604020202020204" pitchFamily="34" charset="0"/>
                          <a:ea typeface="+mn-ea"/>
                          <a:cs typeface="Arial" panose="020B0604020202020204" pitchFamily="34" charset="0"/>
                        </a:rPr>
                        <a:t>100% </a:t>
                      </a:r>
                      <a:r>
                        <a:rPr lang="es-CO" sz="820" i="1" kern="1200" dirty="0">
                          <a:solidFill>
                            <a:schemeClr val="tx1">
                              <a:lumMod val="75000"/>
                            </a:schemeClr>
                          </a:solidFill>
                          <a:latin typeface="Arial" panose="020B0604020202020204" pitchFamily="34" charset="0"/>
                          <a:ea typeface="+mn-ea"/>
                          <a:cs typeface="Arial" panose="020B0604020202020204" pitchFamily="34" charset="0"/>
                        </a:rPr>
                        <a:t>de cumplimiento de la meta establecida.</a:t>
                      </a:r>
                      <a:r>
                        <a:rPr lang="es-CO" sz="820" kern="1200" dirty="0">
                          <a:solidFill>
                            <a:schemeClr val="tx1">
                              <a:lumMod val="75000"/>
                            </a:schemeClr>
                          </a:solidFill>
                          <a:latin typeface="Arial" panose="020B0604020202020204" pitchFamily="34" charset="0"/>
                          <a:ea typeface="+mn-ea"/>
                          <a:cs typeface="Arial" panose="020B0604020202020204" pitchFamily="34" charset="0"/>
                        </a:rPr>
                        <a:t> Consolidación </a:t>
                      </a:r>
                      <a:r>
                        <a:rPr lang="es-ES" sz="820" kern="1200" dirty="0">
                          <a:solidFill>
                            <a:schemeClr val="tx1">
                              <a:lumMod val="75000"/>
                            </a:schemeClr>
                          </a:solidFill>
                          <a:latin typeface="Arial" panose="020B0604020202020204" pitchFamily="34" charset="0"/>
                          <a:ea typeface="+mn-ea"/>
                          <a:cs typeface="Arial" panose="020B0604020202020204" pitchFamily="34" charset="0"/>
                        </a:rPr>
                        <a:t>de la información para la audiencia pública, informe de rendición de cuentas publicado en el portal de la entidad. Registro oportuno de la información</a:t>
                      </a:r>
                      <a:r>
                        <a:rPr lang="es-ES" sz="820" kern="1200" baseline="0" dirty="0">
                          <a:solidFill>
                            <a:schemeClr val="tx1">
                              <a:lumMod val="75000"/>
                            </a:schemeClr>
                          </a:solidFill>
                          <a:latin typeface="Arial" panose="020B0604020202020204" pitchFamily="34" charset="0"/>
                          <a:ea typeface="+mn-ea"/>
                          <a:cs typeface="Arial" panose="020B0604020202020204" pitchFamily="34" charset="0"/>
                        </a:rPr>
                        <a:t> </a:t>
                      </a:r>
                      <a:r>
                        <a:rPr lang="es-ES" sz="820" kern="1200" dirty="0">
                          <a:solidFill>
                            <a:schemeClr val="tx1">
                              <a:lumMod val="75000"/>
                            </a:schemeClr>
                          </a:solidFill>
                          <a:latin typeface="Arial" panose="020B0604020202020204" pitchFamily="34" charset="0"/>
                          <a:ea typeface="+mn-ea"/>
                          <a:cs typeface="Arial" panose="020B0604020202020204" pitchFamily="34" charset="0"/>
                        </a:rPr>
                        <a:t>en el aplicativo de la procuraduría Índice de Transparencia y Acceso a la Información – ITA. Actualización de la información</a:t>
                      </a:r>
                      <a:r>
                        <a:rPr lang="es-ES" sz="820" kern="1200" baseline="0" dirty="0">
                          <a:solidFill>
                            <a:schemeClr val="tx1">
                              <a:lumMod val="75000"/>
                            </a:schemeClr>
                          </a:solidFill>
                          <a:latin typeface="Arial" panose="020B0604020202020204" pitchFamily="34" charset="0"/>
                          <a:ea typeface="+mn-ea"/>
                          <a:cs typeface="Arial" panose="020B0604020202020204" pitchFamily="34" charset="0"/>
                        </a:rPr>
                        <a:t> del botón de transparencia. M</a:t>
                      </a:r>
                      <a:r>
                        <a:rPr lang="es-ES" sz="820" kern="1200" dirty="0">
                          <a:solidFill>
                            <a:schemeClr val="tx1">
                              <a:lumMod val="75000"/>
                            </a:schemeClr>
                          </a:solidFill>
                          <a:latin typeface="Arial" panose="020B0604020202020204" pitchFamily="34" charset="0"/>
                          <a:ea typeface="+mn-ea"/>
                          <a:cs typeface="Arial" panose="020B0604020202020204" pitchFamily="34" charset="0"/>
                        </a:rPr>
                        <a:t>onitoreo de las acciones planificadas en los cronogramas de la relación estado-ciudadano, que permitió</a:t>
                      </a:r>
                      <a:r>
                        <a:rPr lang="es-ES" sz="820" kern="1200" baseline="0" dirty="0">
                          <a:solidFill>
                            <a:schemeClr val="tx1">
                              <a:lumMod val="75000"/>
                            </a:schemeClr>
                          </a:solidFill>
                          <a:latin typeface="Arial" panose="020B0604020202020204" pitchFamily="34" charset="0"/>
                          <a:ea typeface="+mn-ea"/>
                          <a:cs typeface="Arial" panose="020B0604020202020204" pitchFamily="34" charset="0"/>
                        </a:rPr>
                        <a:t> el cumplimiento del </a:t>
                      </a:r>
                      <a:r>
                        <a:rPr lang="es-ES" sz="820" b="1" kern="1200" baseline="0" dirty="0">
                          <a:solidFill>
                            <a:schemeClr val="accent4">
                              <a:lumMod val="50000"/>
                            </a:schemeClr>
                          </a:solidFill>
                          <a:latin typeface="Arial" panose="020B0604020202020204" pitchFamily="34" charset="0"/>
                          <a:ea typeface="+mn-ea"/>
                          <a:cs typeface="Arial" panose="020B0604020202020204" pitchFamily="34" charset="0"/>
                        </a:rPr>
                        <a:t>97% </a:t>
                      </a:r>
                      <a:r>
                        <a:rPr lang="es-ES" sz="820" kern="1200" baseline="0" dirty="0">
                          <a:solidFill>
                            <a:schemeClr val="tx1">
                              <a:lumMod val="75000"/>
                            </a:schemeClr>
                          </a:solidFill>
                          <a:latin typeface="Arial" panose="020B0604020202020204" pitchFamily="34" charset="0"/>
                          <a:ea typeface="+mn-ea"/>
                          <a:cs typeface="Arial" panose="020B0604020202020204" pitchFamily="34" charset="0"/>
                        </a:rPr>
                        <a:t>de las </a:t>
                      </a:r>
                      <a:r>
                        <a:rPr lang="es-ES" sz="820" b="1" kern="1200" dirty="0">
                          <a:solidFill>
                            <a:schemeClr val="accent4">
                              <a:lumMod val="50000"/>
                            </a:schemeClr>
                          </a:solidFill>
                          <a:latin typeface="Arial" panose="020B0604020202020204" pitchFamily="34" charset="0"/>
                          <a:ea typeface="+mn-ea"/>
                          <a:cs typeface="Arial" panose="020B0604020202020204" pitchFamily="34" charset="0"/>
                        </a:rPr>
                        <a:t>118</a:t>
                      </a:r>
                      <a:r>
                        <a:rPr lang="es-ES" sz="820" kern="1200" dirty="0">
                          <a:solidFill>
                            <a:schemeClr val="tx1">
                              <a:lumMod val="75000"/>
                            </a:schemeClr>
                          </a:solidFill>
                          <a:latin typeface="Arial" panose="020B0604020202020204" pitchFamily="34" charset="0"/>
                          <a:ea typeface="+mn-ea"/>
                          <a:cs typeface="Arial" panose="020B0604020202020204" pitchFamily="34" charset="0"/>
                        </a:rPr>
                        <a:t> actividades planificadas.</a:t>
                      </a:r>
                      <a:endParaRPr lang="es-CO" sz="820" kern="1200" dirty="0">
                        <a:solidFill>
                          <a:schemeClr val="tx1">
                            <a:lumMod val="75000"/>
                          </a:schemeClr>
                        </a:solidFill>
                        <a:latin typeface="Arial" panose="020B0604020202020204" pitchFamily="34" charset="0"/>
                        <a:ea typeface="+mn-ea"/>
                        <a:cs typeface="Arial" panose="020B0604020202020204" pitchFamily="34" charset="0"/>
                      </a:endParaRPr>
                    </a:p>
                  </a:txBody>
                  <a:tcPr marL="38576" marR="38576" marT="19289" marB="19289"/>
                </a:tc>
                <a:extLst>
                  <a:ext uri="{0D108BD9-81ED-4DB2-BD59-A6C34878D82A}">
                    <a16:rowId xmlns:a16="http://schemas.microsoft.com/office/drawing/2014/main" xmlns="" val="10006"/>
                  </a:ext>
                </a:extLst>
              </a:tr>
            </a:tbl>
          </a:graphicData>
        </a:graphic>
      </p:graphicFrame>
      <p:pic>
        <p:nvPicPr>
          <p:cNvPr id="7" name="Imagen 33"/>
          <p:cNvPicPr>
            <a:picLocks noChangeAspect="1"/>
          </p:cNvPicPr>
          <p:nvPr/>
        </p:nvPicPr>
        <p:blipFill rotWithShape="1">
          <a:blip r:embed="rId2"/>
          <a:srcRect l="7212" t="64303" r="84358" b="23686"/>
          <a:stretch/>
        </p:blipFill>
        <p:spPr>
          <a:xfrm>
            <a:off x="5546415" y="755160"/>
            <a:ext cx="1055107" cy="953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0687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211815"/>
            <a:ext cx="6503888" cy="553998"/>
          </a:xfrm>
          <a:prstGeom prst="rect">
            <a:avLst/>
          </a:prstGeom>
        </p:spPr>
        <p:txBody>
          <a:bodyPr wrap="square">
            <a:spAutoFit/>
          </a:bodyPr>
          <a:lstStyle/>
          <a:p>
            <a:pPr marL="313436" lvl="2" indent="-120553">
              <a:spcBef>
                <a:spcPts val="422"/>
              </a:spcBef>
            </a:pPr>
            <a:r>
              <a:rPr lang="es-ES" sz="1500" b="1" dirty="0">
                <a:solidFill>
                  <a:schemeClr val="accent5">
                    <a:lumMod val="50000"/>
                  </a:schemeClr>
                </a:solidFill>
                <a:latin typeface="Arial" panose="020B0604020202020204" pitchFamily="34" charset="0"/>
                <a:cs typeface="Arial" panose="020B0604020202020204" pitchFamily="34" charset="0"/>
              </a:rPr>
              <a:t>2. </a:t>
            </a:r>
            <a:r>
              <a:rPr lang="es-CO" sz="1500" b="1" dirty="0">
                <a:solidFill>
                  <a:schemeClr val="accent5">
                    <a:lumMod val="50000"/>
                  </a:schemeClr>
                </a:solidFill>
                <a:latin typeface="Arial" panose="020B0604020202020204" pitchFamily="34" charset="0"/>
                <a:ea typeface="+mj-ea"/>
                <a:cs typeface="Arial" panose="020B0604020202020204" pitchFamily="34" charset="0"/>
              </a:rPr>
              <a:t>Resultados plan estratégico institucional 2019 - 2022 y </a:t>
            </a:r>
            <a:r>
              <a:rPr lang="es-ES" sz="1500" b="1" dirty="0">
                <a:solidFill>
                  <a:schemeClr val="accent5">
                    <a:lumMod val="50000"/>
                  </a:schemeClr>
                </a:solidFill>
                <a:latin typeface="Arial" panose="020B0604020202020204" pitchFamily="34" charset="0"/>
                <a:ea typeface="+mj-ea"/>
                <a:cs typeface="Arial" panose="020B0604020202020204" pitchFamily="34" charset="0"/>
              </a:rPr>
              <a:t>plan de acción anual  PAA 2019</a:t>
            </a:r>
          </a:p>
        </p:txBody>
      </p:sp>
      <p:sp>
        <p:nvSpPr>
          <p:cNvPr id="13" name="Rectángulo 18">
            <a:extLst>
              <a:ext uri="{FF2B5EF4-FFF2-40B4-BE49-F238E27FC236}">
                <a16:creationId xmlns:a16="http://schemas.microsoft.com/office/drawing/2014/main" xmlns="" id="{C9995B56-4A29-4DFB-9213-E27EA8F7510D}"/>
              </a:ext>
            </a:extLst>
          </p:cNvPr>
          <p:cNvSpPr/>
          <p:nvPr/>
        </p:nvSpPr>
        <p:spPr>
          <a:xfrm>
            <a:off x="2126160" y="764413"/>
            <a:ext cx="2605678" cy="461665"/>
          </a:xfrm>
          <a:prstGeom prst="rect">
            <a:avLst/>
          </a:prstGeom>
        </p:spPr>
        <p:txBody>
          <a:bodyPr wrap="square">
            <a:spAutoFit/>
          </a:bodyPr>
          <a:lstStyle/>
          <a:p>
            <a:pPr algn="ctr">
              <a:buClr>
                <a:srgbClr val="000000"/>
              </a:buClr>
              <a:buFont typeface="Arial"/>
              <a:buNone/>
            </a:pPr>
            <a:r>
              <a:rPr lang="en-US" sz="1200" b="1" kern="0" dirty="0">
                <a:solidFill>
                  <a:srgbClr val="FFC000"/>
                </a:solidFill>
                <a:latin typeface="Arial" panose="020B0604020202020204" pitchFamily="34" charset="0"/>
                <a:ea typeface="Century Gothic"/>
                <a:cs typeface="Arial" panose="020B0604020202020204" pitchFamily="34" charset="0"/>
                <a:sym typeface="Arial"/>
              </a:rPr>
              <a:t>Productos Planeación por Objetivos Institucional</a:t>
            </a:r>
            <a:endParaRPr lang="es-CO" sz="1200" kern="0" spc="-5" dirty="0">
              <a:solidFill>
                <a:srgbClr val="07376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p:txBody>
      </p:sp>
      <p:sp>
        <p:nvSpPr>
          <p:cNvPr id="18" name="CuadroTexto 17">
            <a:extLst>
              <a:ext uri="{FF2B5EF4-FFF2-40B4-BE49-F238E27FC236}">
                <a16:creationId xmlns:a16="http://schemas.microsoft.com/office/drawing/2014/main" xmlns="" id="{1F3F09C0-4C6E-4019-A5FB-0D8CB09CD522}"/>
              </a:ext>
            </a:extLst>
          </p:cNvPr>
          <p:cNvSpPr txBox="1"/>
          <p:nvPr/>
        </p:nvSpPr>
        <p:spPr>
          <a:xfrm>
            <a:off x="694448" y="1329715"/>
            <a:ext cx="1636952" cy="400110"/>
          </a:xfrm>
          <a:prstGeom prst="rect">
            <a:avLst/>
          </a:prstGeom>
          <a:noFill/>
        </p:spPr>
        <p:txBody>
          <a:bodyPr wrap="square" rtlCol="0">
            <a:spAutoFit/>
          </a:bodyPr>
          <a:lstStyle/>
          <a:p>
            <a:pPr algn="just">
              <a:buClr>
                <a:srgbClr val="000000"/>
              </a:buClr>
              <a:buFont typeface="Arial"/>
              <a:buNone/>
            </a:pPr>
            <a:r>
              <a:rPr lang="es-CO" sz="1000" kern="0" dirty="0">
                <a:solidFill>
                  <a:srgbClr val="000000"/>
                </a:solidFill>
                <a:latin typeface="Arial" panose="020B0604020202020204" pitchFamily="34" charset="0"/>
                <a:cs typeface="Arial" panose="020B0604020202020204" pitchFamily="34" charset="0"/>
                <a:sym typeface="Arial"/>
              </a:rPr>
              <a:t>2. Enaltecer al Servidor Público y su labor. </a:t>
            </a:r>
          </a:p>
        </p:txBody>
      </p:sp>
      <p:sp>
        <p:nvSpPr>
          <p:cNvPr id="19" name="Rectángulo 18">
            <a:extLst>
              <a:ext uri="{FF2B5EF4-FFF2-40B4-BE49-F238E27FC236}">
                <a16:creationId xmlns:a16="http://schemas.microsoft.com/office/drawing/2014/main" xmlns="" id="{F2F3F252-84C9-46D1-89C4-86DEFE1380F3}"/>
              </a:ext>
            </a:extLst>
          </p:cNvPr>
          <p:cNvSpPr/>
          <p:nvPr/>
        </p:nvSpPr>
        <p:spPr>
          <a:xfrm>
            <a:off x="546980" y="2360002"/>
            <a:ext cx="1931888" cy="861774"/>
          </a:xfrm>
          <a:prstGeom prst="rect">
            <a:avLst/>
          </a:prstGeom>
          <a:noFill/>
        </p:spPr>
        <p:txBody>
          <a:bodyPr wrap="square" rtlCol="0">
            <a:spAutoFit/>
          </a:bodyPr>
          <a:lstStyle/>
          <a:p>
            <a:pPr algn="just">
              <a:buClr>
                <a:srgbClr val="000000"/>
              </a:buClr>
              <a:buFont typeface="Arial"/>
              <a:buNone/>
            </a:pPr>
            <a:r>
              <a:rPr lang="es-CO" sz="1000" kern="0" dirty="0">
                <a:solidFill>
                  <a:srgbClr val="000000"/>
                </a:solidFill>
                <a:latin typeface="Arial" panose="020B0604020202020204" pitchFamily="34" charset="0"/>
                <a:cs typeface="Arial" panose="020B0604020202020204" pitchFamily="34" charset="0"/>
                <a:sym typeface="Arial"/>
              </a:rPr>
              <a:t>1. Consolidar una gestión pública moderna, eficiente, transparente, focalizada y participativa al servicio de los ciudadanos.</a:t>
            </a:r>
          </a:p>
        </p:txBody>
      </p:sp>
      <p:sp>
        <p:nvSpPr>
          <p:cNvPr id="20" name="Rectángulo 19">
            <a:extLst>
              <a:ext uri="{FF2B5EF4-FFF2-40B4-BE49-F238E27FC236}">
                <a16:creationId xmlns:a16="http://schemas.microsoft.com/office/drawing/2014/main" xmlns="" id="{535583AA-35FB-465F-8FE3-14648CF05A17}"/>
              </a:ext>
            </a:extLst>
          </p:cNvPr>
          <p:cNvSpPr/>
          <p:nvPr/>
        </p:nvSpPr>
        <p:spPr>
          <a:xfrm>
            <a:off x="4823643" y="1958301"/>
            <a:ext cx="1538127" cy="707886"/>
          </a:xfrm>
          <a:prstGeom prst="rect">
            <a:avLst/>
          </a:prstGeom>
          <a:noFill/>
        </p:spPr>
        <p:txBody>
          <a:bodyPr wrap="square" rtlCol="0">
            <a:spAutoFit/>
          </a:bodyPr>
          <a:lstStyle/>
          <a:p>
            <a:pPr algn="just">
              <a:buClr>
                <a:srgbClr val="000000"/>
              </a:buClr>
              <a:buFont typeface="Arial"/>
              <a:buNone/>
            </a:pPr>
            <a:r>
              <a:rPr lang="es-CO" sz="1000" kern="0" dirty="0">
                <a:solidFill>
                  <a:srgbClr val="000000"/>
                </a:solidFill>
                <a:latin typeface="Arial"/>
                <a:cs typeface="Arial"/>
                <a:sym typeface="Arial"/>
              </a:rPr>
              <a:t>3. Consolidar a Función Pública como un Departamento eficiente, técnico e innovador.</a:t>
            </a:r>
          </a:p>
        </p:txBody>
      </p:sp>
      <p:pic>
        <p:nvPicPr>
          <p:cNvPr id="21" name="Imagen 20">
            <a:extLst>
              <a:ext uri="{FF2B5EF4-FFF2-40B4-BE49-F238E27FC236}">
                <a16:creationId xmlns:a16="http://schemas.microsoft.com/office/drawing/2014/main" xmlns="" id="{30AE04CD-BABE-4327-B6B3-5C518B3F5D5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772" b="89474" l="7583" r="94313">
                        <a14:foregroundMark x1="46445" y1="8772" x2="55924" y2="8772"/>
                        <a14:foregroundMark x1="7583" y1="43860" x2="7583" y2="53509"/>
                        <a14:foregroundMark x1="91469" y1="39912" x2="91469" y2="56140"/>
                        <a14:foregroundMark x1="71090" y1="53070" x2="87204" y2="55263"/>
                        <a14:foregroundMark x1="38389" y1="28070" x2="59242" y2="34211"/>
                        <a14:foregroundMark x1="24171" y1="53070" x2="41232" y2="54386"/>
                        <a14:foregroundMark x1="44550" y1="89474" x2="51185" y2="89474"/>
                        <a14:foregroundMark x1="94313" y1="50000" x2="94313" y2="47368"/>
                      </a14:backgroundRemoval>
                    </a14:imgEffect>
                  </a14:imgLayer>
                </a14:imgProps>
              </a:ext>
            </a:extLst>
          </a:blip>
          <a:srcRect t="4986"/>
          <a:stretch/>
        </p:blipFill>
        <p:spPr>
          <a:xfrm>
            <a:off x="2773754" y="1668203"/>
            <a:ext cx="1769168" cy="1816383"/>
          </a:xfrm>
          <a:prstGeom prst="rect">
            <a:avLst/>
          </a:prstGeom>
        </p:spPr>
      </p:pic>
      <p:cxnSp>
        <p:nvCxnSpPr>
          <p:cNvPr id="22" name="Conector angular 49">
            <a:extLst>
              <a:ext uri="{FF2B5EF4-FFF2-40B4-BE49-F238E27FC236}">
                <a16:creationId xmlns:a16="http://schemas.microsoft.com/office/drawing/2014/main" xmlns="" id="{153CF3F5-7C03-4108-BEEB-39DEF369EB97}"/>
              </a:ext>
            </a:extLst>
          </p:cNvPr>
          <p:cNvCxnSpPr>
            <a:cxnSpLocks/>
            <a:stCxn id="21" idx="0"/>
            <a:endCxn id="18" idx="3"/>
          </p:cNvCxnSpPr>
          <p:nvPr/>
        </p:nvCxnSpPr>
        <p:spPr>
          <a:xfrm rot="16200000" flipV="1">
            <a:off x="2925653" y="935518"/>
            <a:ext cx="138433" cy="132693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angular 49">
            <a:extLst>
              <a:ext uri="{FF2B5EF4-FFF2-40B4-BE49-F238E27FC236}">
                <a16:creationId xmlns:a16="http://schemas.microsoft.com/office/drawing/2014/main" xmlns="" id="{E3FC67DF-C3E3-438A-8CF4-40D5B20983B1}"/>
              </a:ext>
            </a:extLst>
          </p:cNvPr>
          <p:cNvCxnSpPr>
            <a:cxnSpLocks/>
            <a:stCxn id="21" idx="3"/>
            <a:endCxn id="20" idx="1"/>
          </p:cNvCxnSpPr>
          <p:nvPr/>
        </p:nvCxnSpPr>
        <p:spPr>
          <a:xfrm flipV="1">
            <a:off x="4542922" y="2312244"/>
            <a:ext cx="280721" cy="26415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angular 49">
            <a:extLst>
              <a:ext uri="{FF2B5EF4-FFF2-40B4-BE49-F238E27FC236}">
                <a16:creationId xmlns:a16="http://schemas.microsoft.com/office/drawing/2014/main" xmlns="" id="{2C4E37B6-7091-4704-9F85-79BCB3096B8D}"/>
              </a:ext>
            </a:extLst>
          </p:cNvPr>
          <p:cNvCxnSpPr>
            <a:cxnSpLocks/>
            <a:stCxn id="19" idx="3"/>
            <a:endCxn id="21" idx="1"/>
          </p:cNvCxnSpPr>
          <p:nvPr/>
        </p:nvCxnSpPr>
        <p:spPr>
          <a:xfrm flipV="1">
            <a:off x="2478868" y="2576395"/>
            <a:ext cx="294886" cy="2144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xmlns="" id="{45AA4088-8627-4B47-9371-B3EC162C49A1}"/>
              </a:ext>
            </a:extLst>
          </p:cNvPr>
          <p:cNvSpPr txBox="1"/>
          <p:nvPr/>
        </p:nvSpPr>
        <p:spPr>
          <a:xfrm>
            <a:off x="338980" y="3673352"/>
            <a:ext cx="6180038" cy="5447645"/>
          </a:xfrm>
          <a:prstGeom prst="rect">
            <a:avLst/>
          </a:prstGeom>
          <a:noFill/>
        </p:spPr>
        <p:txBody>
          <a:bodyPr wrap="square" rtlCol="0">
            <a:spAutoFit/>
          </a:bodyPr>
          <a:lstStyle/>
          <a:p>
            <a:pPr marL="228600" lvl="0" indent="-228600" algn="just">
              <a:buFont typeface="+mj-lt"/>
              <a:buAutoNum type="arabicPeriod"/>
            </a:pPr>
            <a:r>
              <a:rPr lang="es-CO" sz="1200" dirty="0">
                <a:latin typeface="Arial" panose="020B0604020202020204" pitchFamily="34" charset="0"/>
                <a:cs typeface="Arial" panose="020B0604020202020204" pitchFamily="34" charset="0"/>
              </a:rPr>
              <a:t>El Departamento Administrativo de la Función Pública lideró la articulación de los 24 sectores de Gobierno, así como las mesas de trabajo con las entidades territoriales y gremios empresariales.</a:t>
            </a:r>
          </a:p>
          <a:p>
            <a:pPr marL="228600" lvl="0" indent="-228600" algn="just">
              <a:buFont typeface="+mj-lt"/>
              <a:buAutoNum type="arabicPeriod"/>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a:pPr>
            <a:r>
              <a:rPr lang="es-CO" sz="1200" dirty="0">
                <a:latin typeface="Arial" panose="020B0604020202020204" pitchFamily="34" charset="0"/>
                <a:cs typeface="Arial" panose="020B0604020202020204" pitchFamily="34" charset="0"/>
              </a:rPr>
              <a:t>Se firmó entre el Gobierno Nacional, las Organizaciones Sociales y la Federación UNETE, el acta de acuerdo colectivo, donde pactaron entre otros, expedir decretos en materias de protección especial para empleados, requisitos para el desempeño de los cargos.</a:t>
            </a:r>
          </a:p>
          <a:p>
            <a:pPr marL="228600" lvl="0" indent="-228600" algn="just">
              <a:buFont typeface="+mj-lt"/>
              <a:buAutoNum type="arabicPeriod"/>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a:pPr>
            <a:r>
              <a:rPr lang="es-CO" sz="1200" dirty="0">
                <a:latin typeface="Arial" panose="020B0604020202020204" pitchFamily="34" charset="0"/>
                <a:cs typeface="Arial" panose="020B0604020202020204" pitchFamily="34" charset="0"/>
              </a:rPr>
              <a:t>Se expide el Decreto 2365 de 2019, por el cual se adiciona el capítulo 5 al título 1 de la parte 2 del libro 2 del Decreto 1083 de 2015 Reglamentario Único del Sector de Función Pública, en lo relacionado con el ingreso de los jóvenes al servicio público, así mismo, se diseña y publica el documento que contiene lineamientos sobre la vinculación de personas en situación de discapacidad en el sector público y que da cuenta de lo establecido en el Decreto 2011 de 2017.</a:t>
            </a:r>
          </a:p>
          <a:p>
            <a:pPr marL="228600" lvl="0" indent="-228600" algn="just">
              <a:buFont typeface="+mj-lt"/>
              <a:buAutoNum type="arabicPeriod"/>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a:pPr>
            <a:r>
              <a:rPr lang="es-CO" sz="1200" dirty="0">
                <a:latin typeface="Arial" panose="020B0604020202020204" pitchFamily="34" charset="0"/>
                <a:cs typeface="Arial" panose="020B0604020202020204" pitchFamily="34" charset="0"/>
              </a:rPr>
              <a:t>Colombia logra en la vigencia 2019, la presidencia del CLAD.</a:t>
            </a:r>
          </a:p>
          <a:p>
            <a:pPr marL="228600" lvl="0" indent="-228600" algn="just">
              <a:buFont typeface="+mj-lt"/>
              <a:buAutoNum type="arabicPeriod"/>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a:pPr>
            <a:r>
              <a:rPr lang="es-CO" sz="1200" dirty="0">
                <a:latin typeface="Arial" panose="020B0604020202020204" pitchFamily="34" charset="0"/>
                <a:cs typeface="Arial" panose="020B0604020202020204" pitchFamily="34" charset="0"/>
              </a:rPr>
              <a:t>Aprobación de Ley que moderniza el Empleo Público (Ley 1960 de 2019).</a:t>
            </a:r>
          </a:p>
          <a:p>
            <a:pPr marL="228600" lvl="0" indent="-228600" algn="just">
              <a:buFont typeface="+mj-lt"/>
              <a:buAutoNum type="arabicPeriod"/>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a:pPr>
            <a:r>
              <a:rPr lang="es-CO" sz="1200" dirty="0">
                <a:latin typeface="Arial" panose="020B0604020202020204" pitchFamily="34" charset="0"/>
                <a:cs typeface="Arial" panose="020B0604020202020204" pitchFamily="34" charset="0"/>
              </a:rPr>
              <a:t>Durante la vigencia se adelantó asistencia técnica en el diseño e implementación de los planes anticorrupción a 2.203 entidades y 6.218 servidores públicos.</a:t>
            </a:r>
          </a:p>
          <a:p>
            <a:pPr marL="228600" lvl="0" indent="-228600" algn="just">
              <a:buFont typeface="+mj-lt"/>
              <a:buAutoNum type="arabicPeriod"/>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a:pPr>
            <a:r>
              <a:rPr lang="es-CO" sz="1200" dirty="0">
                <a:latin typeface="Arial" panose="020B0604020202020204" pitchFamily="34" charset="0"/>
                <a:cs typeface="Arial" panose="020B0604020202020204" pitchFamily="34" charset="0"/>
              </a:rPr>
              <a:t>Se elaboró la propuesta de contenidos para servidores públicos para trato digno con enfoque étnico a las comunidades negras, afrocolombianas, raizales y Palenqueras (NARP).</a:t>
            </a:r>
          </a:p>
          <a:p>
            <a:pPr marL="228600" lvl="0" indent="-228600" algn="just">
              <a:buFont typeface="+mj-lt"/>
              <a:buAutoNum type="arabicPeriod"/>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a:pPr>
            <a:r>
              <a:rPr lang="es-CO" sz="1200" dirty="0">
                <a:latin typeface="Arial" panose="020B0604020202020204" pitchFamily="34" charset="0"/>
                <a:cs typeface="Arial" panose="020B0604020202020204" pitchFamily="34" charset="0"/>
              </a:rPr>
              <a:t>Se formaron 1435 multiplicadores en control social.</a:t>
            </a:r>
          </a:p>
        </p:txBody>
      </p:sp>
    </p:spTree>
    <p:extLst>
      <p:ext uri="{BB962C8B-B14F-4D97-AF65-F5344CB8AC3E}">
        <p14:creationId xmlns:p14="http://schemas.microsoft.com/office/powerpoint/2010/main" val="258155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312175"/>
            <a:ext cx="6503888" cy="553998"/>
          </a:xfrm>
          <a:prstGeom prst="rect">
            <a:avLst/>
          </a:prstGeom>
        </p:spPr>
        <p:txBody>
          <a:bodyPr wrap="square">
            <a:spAutoFit/>
          </a:bodyPr>
          <a:lstStyle/>
          <a:p>
            <a:pPr marL="313436" lvl="2" indent="-120553">
              <a:spcBef>
                <a:spcPts val="422"/>
              </a:spcBef>
            </a:pPr>
            <a:r>
              <a:rPr lang="es-ES" sz="1500" b="1" dirty="0">
                <a:solidFill>
                  <a:schemeClr val="accent5">
                    <a:lumMod val="50000"/>
                  </a:schemeClr>
                </a:solidFill>
                <a:latin typeface="Arial" panose="020B0604020202020204" pitchFamily="34" charset="0"/>
                <a:cs typeface="Arial" panose="020B0604020202020204" pitchFamily="34" charset="0"/>
              </a:rPr>
              <a:t>2. </a:t>
            </a:r>
            <a:r>
              <a:rPr lang="es-CO" sz="1500" b="1" dirty="0">
                <a:solidFill>
                  <a:schemeClr val="accent5">
                    <a:lumMod val="50000"/>
                  </a:schemeClr>
                </a:solidFill>
                <a:latin typeface="Arial" panose="020B0604020202020204" pitchFamily="34" charset="0"/>
                <a:ea typeface="+mj-ea"/>
                <a:cs typeface="Arial" panose="020B0604020202020204" pitchFamily="34" charset="0"/>
              </a:rPr>
              <a:t>Resultados plan estratégico institucional 2019 - 2022 y </a:t>
            </a:r>
            <a:r>
              <a:rPr lang="es-ES" sz="1500" b="1" dirty="0">
                <a:solidFill>
                  <a:schemeClr val="accent5">
                    <a:lumMod val="50000"/>
                  </a:schemeClr>
                </a:solidFill>
                <a:latin typeface="Arial" panose="020B0604020202020204" pitchFamily="34" charset="0"/>
                <a:ea typeface="+mj-ea"/>
                <a:cs typeface="Arial" panose="020B0604020202020204" pitchFamily="34" charset="0"/>
              </a:rPr>
              <a:t>plan de acción anual  PAA 2019</a:t>
            </a:r>
          </a:p>
        </p:txBody>
      </p:sp>
      <p:pic>
        <p:nvPicPr>
          <p:cNvPr id="33" name="Imagen 32">
            <a:extLst>
              <a:ext uri="{FF2B5EF4-FFF2-40B4-BE49-F238E27FC236}">
                <a16:creationId xmlns:a16="http://schemas.microsoft.com/office/drawing/2014/main" xmlns="" id="{563758BD-E519-42AF-8089-3BB0E9681ADE}"/>
              </a:ext>
            </a:extLst>
          </p:cNvPr>
          <p:cNvPicPr>
            <a:picLocks noChangeAspect="1"/>
          </p:cNvPicPr>
          <p:nvPr/>
        </p:nvPicPr>
        <p:blipFill>
          <a:blip r:embed="rId2"/>
          <a:stretch>
            <a:fillRect/>
          </a:stretch>
        </p:blipFill>
        <p:spPr>
          <a:xfrm>
            <a:off x="583522" y="6298452"/>
            <a:ext cx="5920365" cy="1863154"/>
          </a:xfrm>
          <a:prstGeom prst="rect">
            <a:avLst/>
          </a:prstGeom>
        </p:spPr>
      </p:pic>
      <p:sp>
        <p:nvSpPr>
          <p:cNvPr id="34" name="CuadroTexto 33">
            <a:extLst>
              <a:ext uri="{FF2B5EF4-FFF2-40B4-BE49-F238E27FC236}">
                <a16:creationId xmlns:a16="http://schemas.microsoft.com/office/drawing/2014/main" xmlns="" id="{45AA4088-8627-4B47-9371-B3EC162C49A1}"/>
              </a:ext>
            </a:extLst>
          </p:cNvPr>
          <p:cNvSpPr txBox="1"/>
          <p:nvPr/>
        </p:nvSpPr>
        <p:spPr>
          <a:xfrm>
            <a:off x="583521" y="982394"/>
            <a:ext cx="5920366" cy="5078313"/>
          </a:xfrm>
          <a:prstGeom prst="rect">
            <a:avLst/>
          </a:prstGeom>
          <a:noFill/>
        </p:spPr>
        <p:txBody>
          <a:bodyPr wrap="square" rtlCol="0">
            <a:spAutoFit/>
          </a:bodyPr>
          <a:lstStyle/>
          <a:p>
            <a:pPr marL="228600" lvl="0" indent="-228600" algn="just">
              <a:buFont typeface="+mj-lt"/>
              <a:buAutoNum type="arabicPeriod" startAt="9"/>
            </a:pPr>
            <a:r>
              <a:rPr lang="es-CO" sz="1200" dirty="0">
                <a:latin typeface="Arial" panose="020B0604020202020204" pitchFamily="34" charset="0"/>
                <a:cs typeface="Arial" panose="020B0604020202020204" pitchFamily="34" charset="0"/>
              </a:rPr>
              <a:t>Se realizó acompañamiento técnico a 4 reformas contempladas en la Ley 1955 de 2019, a través de la cual se otorgaron facultades extraordinarias al presidente de la República.</a:t>
            </a:r>
          </a:p>
          <a:p>
            <a:pPr marL="228600" lvl="0" indent="-228600" algn="just">
              <a:buFont typeface="+mj-lt"/>
              <a:buAutoNum type="arabicPeriod" startAt="9"/>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startAt="9"/>
            </a:pPr>
            <a:r>
              <a:rPr lang="es-CO" sz="1200" dirty="0">
                <a:latin typeface="Arial" panose="020B0604020202020204" pitchFamily="34" charset="0"/>
                <a:cs typeface="Arial" panose="020B0604020202020204" pitchFamily="34" charset="0"/>
              </a:rPr>
              <a:t>Se desarrolló la estrategia territorial a través de la asesoría a 292 entidades, de esta forma se llevaron a cabo 3.113 talleres de asesorías, 224 eventos masivos, y se obtuvo como resultado que 195 entidades priorizadas, contaran con un avance en Plan de Gestión Territorial - PGT superior al 80%.</a:t>
            </a:r>
          </a:p>
          <a:p>
            <a:pPr marL="228600" lvl="0" indent="-228600" algn="just">
              <a:buFont typeface="+mj-lt"/>
              <a:buAutoNum type="arabicPeriod" startAt="9"/>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startAt="9"/>
            </a:pPr>
            <a:r>
              <a:rPr lang="es-CO" sz="1200" dirty="0">
                <a:latin typeface="Arial" panose="020B0604020202020204" pitchFamily="34" charset="0"/>
                <a:cs typeface="Arial" panose="020B0604020202020204" pitchFamily="34" charset="0"/>
              </a:rPr>
              <a:t>Se desarrolla el evento Premio Nacional de Alta Gerencia 2019 en el salón Bolívar de la Casa de Nariño.</a:t>
            </a:r>
          </a:p>
          <a:p>
            <a:pPr marL="228600" lvl="0" indent="-228600" algn="just">
              <a:buFont typeface="+mj-lt"/>
              <a:buAutoNum type="arabicPeriod" startAt="9"/>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startAt="9"/>
            </a:pPr>
            <a:r>
              <a:rPr lang="es-CO" sz="1200" dirty="0">
                <a:latin typeface="Arial" panose="020B0604020202020204" pitchFamily="34" charset="0"/>
                <a:cs typeface="Arial" panose="020B0604020202020204" pitchFamily="34" charset="0"/>
              </a:rPr>
              <a:t>En el ámbito internacional, se generaron nuevas alianzas con países como Emiratos Árabes Unidos, Honduras, Paraguay y Costa Rica.</a:t>
            </a:r>
          </a:p>
          <a:p>
            <a:pPr marL="228600" lvl="0" indent="-228600" algn="just">
              <a:buFont typeface="+mj-lt"/>
              <a:buAutoNum type="arabicPeriod" startAt="9"/>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startAt="9"/>
            </a:pPr>
            <a:r>
              <a:rPr lang="es-CO" sz="1200" dirty="0">
                <a:latin typeface="Arial" panose="020B0604020202020204" pitchFamily="34" charset="0"/>
                <a:cs typeface="Arial" panose="020B0604020202020204" pitchFamily="34" charset="0"/>
              </a:rPr>
              <a:t>Se consolidó el Mapa de Aseguramiento de Función Pública, en coordinación con la Dirección de Gestión y Desempeño Institucional y la Oficina Asesora de Planeación.</a:t>
            </a:r>
          </a:p>
          <a:p>
            <a:pPr marL="228600" lvl="0" indent="-228600" algn="just">
              <a:buFont typeface="+mj-lt"/>
              <a:buAutoNum type="arabicPeriod" startAt="9"/>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startAt="9"/>
            </a:pPr>
            <a:r>
              <a:rPr lang="es-CO" sz="1200" dirty="0">
                <a:latin typeface="Arial" panose="020B0604020202020204" pitchFamily="34" charset="0"/>
                <a:cs typeface="Arial" panose="020B0604020202020204" pitchFamily="34" charset="0"/>
              </a:rPr>
              <a:t>Se expide el del Decreto 2106 de 2019 (Trámites), Ley 1960 (Modificación de la Ley 909 de 2004), Ley 2013 de 2019 (Publicación proactiva de Bienes y Rentas), entre otros.</a:t>
            </a:r>
          </a:p>
          <a:p>
            <a:pPr marL="228600" lvl="0" indent="-228600" algn="just">
              <a:buFont typeface="+mj-lt"/>
              <a:buAutoNum type="arabicPeriod" startAt="9"/>
            </a:pPr>
            <a:endParaRPr lang="es-CO" sz="1200" dirty="0">
              <a:latin typeface="Arial" panose="020B0604020202020204" pitchFamily="34" charset="0"/>
              <a:cs typeface="Arial" panose="020B0604020202020204" pitchFamily="34" charset="0"/>
            </a:endParaRPr>
          </a:p>
          <a:p>
            <a:pPr marL="228600" lvl="0" indent="-228600" algn="just">
              <a:buFont typeface="+mj-lt"/>
              <a:buAutoNum type="arabicPeriod" startAt="9"/>
            </a:pPr>
            <a:r>
              <a:rPr lang="es-CO" sz="1200" dirty="0">
                <a:latin typeface="Arial" panose="020B0604020202020204" pitchFamily="34" charset="0"/>
                <a:cs typeface="Arial" panose="020B0604020202020204" pitchFamily="34" charset="0"/>
              </a:rPr>
              <a:t>Se consolidó la estrategia de Equipos Transversales a través de la atención y fortalecimiento de los mecanismos de trabajo, se convocaron y desarrollaron 17 Encuentros de Equipo Transversal, se ofertaron 9 Diplomados en alianza con la </a:t>
            </a:r>
            <a:r>
              <a:rPr lang="es-ES" sz="1200" dirty="0">
                <a:latin typeface="Arial" panose="020B0604020202020204" pitchFamily="34" charset="0"/>
                <a:cs typeface="Arial" panose="020B0604020202020204" pitchFamily="34" charset="0"/>
              </a:rPr>
              <a:t>Escuela Superior de la Administración Pública  - </a:t>
            </a:r>
            <a:r>
              <a:rPr lang="es-CO" sz="1200" dirty="0">
                <a:latin typeface="Arial" panose="020B0604020202020204" pitchFamily="34" charset="0"/>
                <a:cs typeface="Arial" panose="020B0604020202020204" pitchFamily="34" charset="0"/>
              </a:rPr>
              <a:t>ESAP.</a:t>
            </a:r>
          </a:p>
        </p:txBody>
      </p:sp>
    </p:spTree>
    <p:extLst>
      <p:ext uri="{BB962C8B-B14F-4D97-AF65-F5344CB8AC3E}">
        <p14:creationId xmlns:p14="http://schemas.microsoft.com/office/powerpoint/2010/main" val="63476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411222"/>
            <a:ext cx="3715441" cy="400110"/>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2. </a:t>
            </a:r>
            <a:r>
              <a:rPr lang="es-CO" sz="2000" b="1" dirty="0">
                <a:solidFill>
                  <a:schemeClr val="accent5">
                    <a:lumMod val="50000"/>
                  </a:schemeClr>
                </a:solidFill>
                <a:latin typeface="Arial" panose="020B0604020202020204" pitchFamily="34" charset="0"/>
                <a:ea typeface="+mj-ea"/>
                <a:cs typeface="Arial" panose="020B0604020202020204" pitchFamily="34" charset="0"/>
              </a:rPr>
              <a:t>Resultados </a:t>
            </a:r>
            <a:r>
              <a:rPr lang="es-ES" sz="2000" b="1" dirty="0">
                <a:solidFill>
                  <a:schemeClr val="accent5">
                    <a:lumMod val="50000"/>
                  </a:schemeClr>
                </a:solidFill>
                <a:latin typeface="Arial" panose="020B0604020202020204" pitchFamily="34" charset="0"/>
                <a:ea typeface="+mj-ea"/>
                <a:cs typeface="Arial" panose="020B0604020202020204" pitchFamily="34" charset="0"/>
              </a:rPr>
              <a:t>Sinergia 2019</a:t>
            </a:r>
          </a:p>
        </p:txBody>
      </p:sp>
      <p:pic>
        <p:nvPicPr>
          <p:cNvPr id="2" name="Imagen 1">
            <a:extLst>
              <a:ext uri="{FF2B5EF4-FFF2-40B4-BE49-F238E27FC236}">
                <a16:creationId xmlns:a16="http://schemas.microsoft.com/office/drawing/2014/main" xmlns="" id="{87DF2B89-5A04-403F-BAE6-F1F006FE5707}"/>
              </a:ext>
            </a:extLst>
          </p:cNvPr>
          <p:cNvPicPr>
            <a:picLocks noChangeAspect="1"/>
          </p:cNvPicPr>
          <p:nvPr/>
        </p:nvPicPr>
        <p:blipFill>
          <a:blip r:embed="rId2"/>
          <a:stretch>
            <a:fillRect/>
          </a:stretch>
        </p:blipFill>
        <p:spPr>
          <a:xfrm>
            <a:off x="488970" y="1003640"/>
            <a:ext cx="5880045" cy="3245004"/>
          </a:xfrm>
          <a:prstGeom prst="rect">
            <a:avLst/>
          </a:prstGeom>
        </p:spPr>
      </p:pic>
      <p:sp>
        <p:nvSpPr>
          <p:cNvPr id="30" name="Rectángulo 29">
            <a:extLst>
              <a:ext uri="{FF2B5EF4-FFF2-40B4-BE49-F238E27FC236}">
                <a16:creationId xmlns:a16="http://schemas.microsoft.com/office/drawing/2014/main" xmlns="" id="{C3E00A40-4F2E-4536-AA08-1CC93D00B4CC}"/>
              </a:ext>
            </a:extLst>
          </p:cNvPr>
          <p:cNvSpPr/>
          <p:nvPr/>
        </p:nvSpPr>
        <p:spPr>
          <a:xfrm>
            <a:off x="488971" y="4895356"/>
            <a:ext cx="5880045" cy="1354217"/>
          </a:xfrm>
          <a:prstGeom prst="rect">
            <a:avLst/>
          </a:prstGeom>
          <a:ln>
            <a:noFill/>
            <a:prstDash val="sysDot"/>
          </a:ln>
        </p:spPr>
        <p:txBody>
          <a:bodyPr wrap="square">
            <a:spAutoFit/>
          </a:bodyPr>
          <a:lstStyle/>
          <a:p>
            <a:pPr algn="just">
              <a:spcAft>
                <a:spcPts val="1200"/>
              </a:spcAft>
            </a:pPr>
            <a:r>
              <a:rPr lang="es-CO" sz="1200" b="1" spc="-5" dirty="0">
                <a:solidFill>
                  <a:schemeClr val="accent4">
                    <a:lumMod val="75000"/>
                  </a:schemeClr>
                </a:solidFill>
                <a:latin typeface="Arial" panose="020B0604020202020204" pitchFamily="34" charset="0"/>
                <a:cs typeface="Arial" panose="020B0604020202020204" pitchFamily="34" charset="0"/>
              </a:rPr>
              <a:t>Indicador 1 y 2: </a:t>
            </a:r>
            <a:r>
              <a:rPr lang="es-CO" sz="1200" spc="-5" dirty="0">
                <a:latin typeface="Arial" panose="020B0604020202020204" pitchFamily="34" charset="0"/>
                <a:cs typeface="Arial" panose="020B0604020202020204" pitchFamily="34" charset="0"/>
              </a:rPr>
              <a:t>Se elaboró el curso a gerentes públicos del Gobierno Nacional capacitados en integridad, transparencia y herramientas de prevención de corrupción, además de incluir a servidores públicos y contratistas. </a:t>
            </a:r>
          </a:p>
          <a:p>
            <a:pPr algn="just">
              <a:spcAft>
                <a:spcPts val="1200"/>
              </a:spcAft>
            </a:pPr>
            <a:r>
              <a:rPr lang="es-CO" sz="1200" b="1" spc="-5" dirty="0">
                <a:solidFill>
                  <a:schemeClr val="accent4">
                    <a:lumMod val="75000"/>
                  </a:schemeClr>
                </a:solidFill>
                <a:latin typeface="Arial" panose="020B0604020202020204" pitchFamily="34" charset="0"/>
                <a:cs typeface="Arial" panose="020B0604020202020204" pitchFamily="34" charset="0"/>
              </a:rPr>
              <a:t>Indicador 3: </a:t>
            </a:r>
            <a:r>
              <a:rPr lang="es-CO" sz="1200" spc="-5" dirty="0">
                <a:latin typeface="Arial" panose="020B0604020202020204" pitchFamily="34" charset="0"/>
                <a:cs typeface="Arial" panose="020B0604020202020204" pitchFamily="34" charset="0"/>
              </a:rPr>
              <a:t>Los sectores que tuvieron acciones implementadas en la prevención de conflictos de interés y corrupción fueron “</a:t>
            </a:r>
            <a:r>
              <a:rPr lang="es-ES" sz="1200" i="1" spc="-5" dirty="0">
                <a:latin typeface="Arial" panose="020B0604020202020204" pitchFamily="34" charset="0"/>
                <a:cs typeface="Arial" panose="020B0604020202020204" pitchFamily="34" charset="0"/>
              </a:rPr>
              <a:t>Educación, estadística, justicia, salud y transporte”</a:t>
            </a:r>
            <a:endParaRPr lang="es-CO" sz="1200" i="1" spc="-5" dirty="0">
              <a:latin typeface="Arial" panose="020B0604020202020204" pitchFamily="34" charset="0"/>
              <a:cs typeface="Arial" panose="020B0604020202020204" pitchFamily="34" charset="0"/>
            </a:endParaRPr>
          </a:p>
        </p:txBody>
      </p:sp>
      <p:sp>
        <p:nvSpPr>
          <p:cNvPr id="31" name="Rectángulo 30">
            <a:extLst>
              <a:ext uri="{FF2B5EF4-FFF2-40B4-BE49-F238E27FC236}">
                <a16:creationId xmlns:a16="http://schemas.microsoft.com/office/drawing/2014/main" xmlns="" id="{8C8D7A5E-DB52-496E-A931-21A44DA436F5}"/>
              </a:ext>
            </a:extLst>
          </p:cNvPr>
          <p:cNvSpPr/>
          <p:nvPr/>
        </p:nvSpPr>
        <p:spPr>
          <a:xfrm>
            <a:off x="488972" y="6320171"/>
            <a:ext cx="5880045" cy="830997"/>
          </a:xfrm>
          <a:prstGeom prst="rect">
            <a:avLst/>
          </a:prstGeom>
          <a:ln>
            <a:noFill/>
            <a:prstDash val="sysDot"/>
          </a:ln>
        </p:spPr>
        <p:txBody>
          <a:bodyPr wrap="square">
            <a:spAutoFit/>
          </a:bodyPr>
          <a:lstStyle/>
          <a:p>
            <a:r>
              <a:rPr lang="es-CO" sz="1200" b="1" spc="-5" dirty="0">
                <a:solidFill>
                  <a:schemeClr val="accent4">
                    <a:lumMod val="75000"/>
                  </a:schemeClr>
                </a:solidFill>
                <a:latin typeface="Arial" panose="020B0604020202020204" pitchFamily="34" charset="0"/>
                <a:cs typeface="Arial" panose="020B0604020202020204" pitchFamily="34" charset="0"/>
              </a:rPr>
              <a:t>Indicador 4:  </a:t>
            </a:r>
            <a:r>
              <a:rPr lang="es-ES" sz="1200" dirty="0">
                <a:latin typeface="Arial" panose="020B0604020202020204" pitchFamily="34" charset="0"/>
                <a:cs typeface="Arial" panose="020B0604020202020204" pitchFamily="34" charset="0"/>
              </a:rPr>
              <a:t>En el año 2019 se realizó el diseño del Sistema Nacional de Rendición de Cuentas y su vinculación se hará mediante un decreto presidencial a través del cual inicie la implementación del mismo, vinculante para las entidades del orden nacional y territorial de la Rama Ejecutiva.</a:t>
            </a:r>
          </a:p>
        </p:txBody>
      </p:sp>
      <p:sp>
        <p:nvSpPr>
          <p:cNvPr id="32" name="Rectángulo 31">
            <a:extLst>
              <a:ext uri="{FF2B5EF4-FFF2-40B4-BE49-F238E27FC236}">
                <a16:creationId xmlns:a16="http://schemas.microsoft.com/office/drawing/2014/main" xmlns="" id="{8FB2FDE2-5A95-4522-B74D-1F499D1DDF4F}"/>
              </a:ext>
            </a:extLst>
          </p:cNvPr>
          <p:cNvSpPr/>
          <p:nvPr/>
        </p:nvSpPr>
        <p:spPr>
          <a:xfrm>
            <a:off x="488973" y="7279776"/>
            <a:ext cx="5880045" cy="830997"/>
          </a:xfrm>
          <a:prstGeom prst="rect">
            <a:avLst/>
          </a:prstGeom>
          <a:ln>
            <a:noFill/>
            <a:prstDash val="sysDot"/>
          </a:ln>
        </p:spPr>
        <p:txBody>
          <a:bodyPr wrap="square">
            <a:spAutoFit/>
          </a:bodyPr>
          <a:lstStyle/>
          <a:p>
            <a:pPr algn="just">
              <a:spcAft>
                <a:spcPts val="1200"/>
              </a:spcAft>
            </a:pPr>
            <a:r>
              <a:rPr lang="es-CO" sz="1200" b="1" spc="-5" dirty="0">
                <a:solidFill>
                  <a:schemeClr val="accent4">
                    <a:lumMod val="75000"/>
                  </a:schemeClr>
                </a:solidFill>
                <a:latin typeface="Arial" panose="020B0604020202020204" pitchFamily="34" charset="0"/>
                <a:cs typeface="Arial" panose="020B0604020202020204" pitchFamily="34" charset="0"/>
              </a:rPr>
              <a:t>Indicador 5: </a:t>
            </a:r>
            <a:r>
              <a:rPr lang="es-ES" sz="1200" dirty="0">
                <a:latin typeface="Arial" panose="020B0604020202020204" pitchFamily="34" charset="0"/>
                <a:cs typeface="Arial" panose="020B0604020202020204" pitchFamily="34" charset="0"/>
              </a:rPr>
              <a:t>Se brindó asistencia técnica adicional a 180 entidades que hacen parte de la formulación e implementación de acciones de participación en el ciclo de la gestión pública, dentro del marco de los planeas institucionales, durante la vigencia 2019.</a:t>
            </a:r>
            <a:endParaRPr lang="es-CO" sz="1200" i="1" spc="-5" dirty="0">
              <a:solidFill>
                <a:srgbClr val="FF0000"/>
              </a:solidFill>
              <a:latin typeface="Arial" panose="020B0604020202020204" pitchFamily="34" charset="0"/>
              <a:cs typeface="Arial" panose="020B0604020202020204" pitchFamily="34" charset="0"/>
            </a:endParaRPr>
          </a:p>
        </p:txBody>
      </p:sp>
      <p:sp>
        <p:nvSpPr>
          <p:cNvPr id="35" name="Rectángulo 34">
            <a:extLst>
              <a:ext uri="{FF2B5EF4-FFF2-40B4-BE49-F238E27FC236}">
                <a16:creationId xmlns:a16="http://schemas.microsoft.com/office/drawing/2014/main" xmlns="" id="{72EF7BEF-33B5-4FC8-9569-7108367380ED}"/>
              </a:ext>
            </a:extLst>
          </p:cNvPr>
          <p:cNvSpPr/>
          <p:nvPr/>
        </p:nvSpPr>
        <p:spPr>
          <a:xfrm>
            <a:off x="488974" y="8239381"/>
            <a:ext cx="5880044" cy="276999"/>
          </a:xfrm>
          <a:prstGeom prst="rect">
            <a:avLst/>
          </a:prstGeom>
          <a:ln>
            <a:noFill/>
            <a:prstDash val="sysDot"/>
          </a:ln>
        </p:spPr>
        <p:txBody>
          <a:bodyPr wrap="square">
            <a:spAutoFit/>
          </a:bodyPr>
          <a:lstStyle/>
          <a:p>
            <a:r>
              <a:rPr lang="es-CO" sz="1200" b="1" spc="-5" dirty="0">
                <a:solidFill>
                  <a:schemeClr val="accent4">
                    <a:lumMod val="75000"/>
                  </a:schemeClr>
                </a:solidFill>
                <a:latin typeface="Arial" panose="020B0604020202020204" pitchFamily="34" charset="0"/>
                <a:cs typeface="Arial" panose="020B0604020202020204" pitchFamily="34" charset="0"/>
              </a:rPr>
              <a:t>Indicador 6: </a:t>
            </a:r>
            <a:r>
              <a:rPr lang="es-CO" sz="1200" spc="-5" dirty="0">
                <a:latin typeface="Arial" panose="020B0604020202020204" pitchFamily="34" charset="0"/>
                <a:cs typeface="Arial" panose="020B0604020202020204" pitchFamily="34" charset="0"/>
              </a:rPr>
              <a:t>Aplicación del autodiagnóstico de control interno en 63 municipios.</a:t>
            </a:r>
          </a:p>
        </p:txBody>
      </p:sp>
      <p:sp>
        <p:nvSpPr>
          <p:cNvPr id="4" name="Rectángulo 3">
            <a:extLst>
              <a:ext uri="{FF2B5EF4-FFF2-40B4-BE49-F238E27FC236}">
                <a16:creationId xmlns:a16="http://schemas.microsoft.com/office/drawing/2014/main" xmlns="" id="{17B0FC5D-0428-4B89-85B1-C3C6A405121A}"/>
              </a:ext>
            </a:extLst>
          </p:cNvPr>
          <p:cNvSpPr/>
          <p:nvPr/>
        </p:nvSpPr>
        <p:spPr>
          <a:xfrm>
            <a:off x="488971" y="4458971"/>
            <a:ext cx="3793092" cy="307777"/>
          </a:xfrm>
          <a:prstGeom prst="rect">
            <a:avLst/>
          </a:prstGeom>
        </p:spPr>
        <p:txBody>
          <a:bodyPr wrap="square">
            <a:spAutoFit/>
          </a:bodyPr>
          <a:lstStyle/>
          <a:p>
            <a:r>
              <a:rPr lang="es-ES" sz="1400" b="1" dirty="0">
                <a:solidFill>
                  <a:schemeClr val="accent4">
                    <a:lumMod val="75000"/>
                  </a:schemeClr>
                </a:solidFill>
                <a:latin typeface="Arial" panose="020B0604020202020204" pitchFamily="34" charset="0"/>
                <a:cs typeface="Arial" panose="020B0604020202020204" pitchFamily="34" charset="0"/>
              </a:rPr>
              <a:t>Avance de Gestión diciembre 30 de 2019 </a:t>
            </a:r>
          </a:p>
        </p:txBody>
      </p:sp>
    </p:spTree>
    <p:extLst>
      <p:ext uri="{BB962C8B-B14F-4D97-AF65-F5344CB8AC3E}">
        <p14:creationId xmlns:p14="http://schemas.microsoft.com/office/powerpoint/2010/main" val="2562580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322058"/>
            <a:ext cx="3715441" cy="400110"/>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2. </a:t>
            </a:r>
            <a:r>
              <a:rPr lang="es-CO" sz="2000" b="1" dirty="0">
                <a:solidFill>
                  <a:schemeClr val="accent5">
                    <a:lumMod val="50000"/>
                  </a:schemeClr>
                </a:solidFill>
                <a:latin typeface="Arial" panose="020B0604020202020204" pitchFamily="34" charset="0"/>
                <a:ea typeface="+mj-ea"/>
                <a:cs typeface="Arial" panose="020B0604020202020204" pitchFamily="34" charset="0"/>
              </a:rPr>
              <a:t>Resultados </a:t>
            </a:r>
            <a:r>
              <a:rPr lang="es-ES" sz="2000" b="1" dirty="0">
                <a:solidFill>
                  <a:schemeClr val="accent5">
                    <a:lumMod val="50000"/>
                  </a:schemeClr>
                </a:solidFill>
                <a:latin typeface="Arial" panose="020B0604020202020204" pitchFamily="34" charset="0"/>
                <a:ea typeface="+mj-ea"/>
                <a:cs typeface="Arial" panose="020B0604020202020204" pitchFamily="34" charset="0"/>
              </a:rPr>
              <a:t>Sinergia 2019</a:t>
            </a:r>
          </a:p>
        </p:txBody>
      </p:sp>
      <p:sp>
        <p:nvSpPr>
          <p:cNvPr id="4" name="Rectángulo 3">
            <a:extLst>
              <a:ext uri="{FF2B5EF4-FFF2-40B4-BE49-F238E27FC236}">
                <a16:creationId xmlns:a16="http://schemas.microsoft.com/office/drawing/2014/main" xmlns="" id="{17B0FC5D-0428-4B89-85B1-C3C6A405121A}"/>
              </a:ext>
            </a:extLst>
          </p:cNvPr>
          <p:cNvSpPr/>
          <p:nvPr/>
        </p:nvSpPr>
        <p:spPr>
          <a:xfrm>
            <a:off x="508814" y="4698735"/>
            <a:ext cx="3808709" cy="307777"/>
          </a:xfrm>
          <a:prstGeom prst="rect">
            <a:avLst/>
          </a:prstGeom>
        </p:spPr>
        <p:txBody>
          <a:bodyPr wrap="square">
            <a:spAutoFit/>
          </a:bodyPr>
          <a:lstStyle/>
          <a:p>
            <a:r>
              <a:rPr lang="es-ES" sz="1400" b="1" dirty="0">
                <a:solidFill>
                  <a:schemeClr val="accent4">
                    <a:lumMod val="75000"/>
                  </a:schemeClr>
                </a:solidFill>
                <a:latin typeface="Arial" panose="020B0604020202020204" pitchFamily="34" charset="0"/>
                <a:cs typeface="Arial" panose="020B0604020202020204" pitchFamily="34" charset="0"/>
              </a:rPr>
              <a:t>Avance de Gestión diciembre 30 de 2019 </a:t>
            </a:r>
          </a:p>
        </p:txBody>
      </p:sp>
      <p:pic>
        <p:nvPicPr>
          <p:cNvPr id="5" name="Imagen 4">
            <a:extLst>
              <a:ext uri="{FF2B5EF4-FFF2-40B4-BE49-F238E27FC236}">
                <a16:creationId xmlns:a16="http://schemas.microsoft.com/office/drawing/2014/main" xmlns="" id="{22A93730-0095-485C-8643-84CFD4117495}"/>
              </a:ext>
            </a:extLst>
          </p:cNvPr>
          <p:cNvPicPr>
            <a:picLocks noChangeAspect="1"/>
          </p:cNvPicPr>
          <p:nvPr/>
        </p:nvPicPr>
        <p:blipFill>
          <a:blip r:embed="rId2"/>
          <a:stretch>
            <a:fillRect/>
          </a:stretch>
        </p:blipFill>
        <p:spPr>
          <a:xfrm>
            <a:off x="506813" y="881665"/>
            <a:ext cx="5860533" cy="917720"/>
          </a:xfrm>
          <a:prstGeom prst="rect">
            <a:avLst/>
          </a:prstGeom>
        </p:spPr>
      </p:pic>
      <p:pic>
        <p:nvPicPr>
          <p:cNvPr id="6" name="Imagen 5">
            <a:extLst>
              <a:ext uri="{FF2B5EF4-FFF2-40B4-BE49-F238E27FC236}">
                <a16:creationId xmlns:a16="http://schemas.microsoft.com/office/drawing/2014/main" xmlns="" id="{3D25273C-F2AA-4A48-9CD2-B4238CEF45AD}"/>
              </a:ext>
            </a:extLst>
          </p:cNvPr>
          <p:cNvPicPr>
            <a:picLocks noChangeAspect="1"/>
          </p:cNvPicPr>
          <p:nvPr/>
        </p:nvPicPr>
        <p:blipFill>
          <a:blip r:embed="rId3"/>
          <a:stretch>
            <a:fillRect/>
          </a:stretch>
        </p:blipFill>
        <p:spPr>
          <a:xfrm>
            <a:off x="508814" y="1997945"/>
            <a:ext cx="5860533" cy="891644"/>
          </a:xfrm>
          <a:prstGeom prst="rect">
            <a:avLst/>
          </a:prstGeom>
        </p:spPr>
      </p:pic>
      <p:pic>
        <p:nvPicPr>
          <p:cNvPr id="7" name="Imagen 6">
            <a:extLst>
              <a:ext uri="{FF2B5EF4-FFF2-40B4-BE49-F238E27FC236}">
                <a16:creationId xmlns:a16="http://schemas.microsoft.com/office/drawing/2014/main" xmlns="" id="{0CF75522-A1F7-4503-B92D-35A68D1DDA42}"/>
              </a:ext>
            </a:extLst>
          </p:cNvPr>
          <p:cNvPicPr>
            <a:picLocks noChangeAspect="1"/>
          </p:cNvPicPr>
          <p:nvPr/>
        </p:nvPicPr>
        <p:blipFill>
          <a:blip r:embed="rId4"/>
          <a:stretch>
            <a:fillRect/>
          </a:stretch>
        </p:blipFill>
        <p:spPr>
          <a:xfrm>
            <a:off x="500735" y="3088149"/>
            <a:ext cx="5856530" cy="1237637"/>
          </a:xfrm>
          <a:prstGeom prst="rect">
            <a:avLst/>
          </a:prstGeom>
        </p:spPr>
      </p:pic>
      <p:sp>
        <p:nvSpPr>
          <p:cNvPr id="33" name="Rectángulo 32">
            <a:extLst>
              <a:ext uri="{FF2B5EF4-FFF2-40B4-BE49-F238E27FC236}">
                <a16:creationId xmlns:a16="http://schemas.microsoft.com/office/drawing/2014/main" xmlns="" id="{D85256B4-4155-4D15-8E3E-E9FD9AD104DD}"/>
              </a:ext>
            </a:extLst>
          </p:cNvPr>
          <p:cNvSpPr/>
          <p:nvPr/>
        </p:nvSpPr>
        <p:spPr>
          <a:xfrm>
            <a:off x="500735" y="5152885"/>
            <a:ext cx="5856530" cy="461665"/>
          </a:xfrm>
          <a:prstGeom prst="rect">
            <a:avLst/>
          </a:prstGeom>
          <a:ln>
            <a:noFill/>
            <a:prstDash val="sysDot"/>
          </a:ln>
        </p:spPr>
        <p:txBody>
          <a:bodyPr wrap="square">
            <a:spAutoFit/>
          </a:bodyPr>
          <a:lstStyle/>
          <a:p>
            <a:r>
              <a:rPr lang="es-CO" sz="1200" b="1" spc="-5" dirty="0">
                <a:solidFill>
                  <a:schemeClr val="accent4">
                    <a:lumMod val="75000"/>
                  </a:schemeClr>
                </a:solidFill>
                <a:latin typeface="Arial" panose="020B0604020202020204" pitchFamily="34" charset="0"/>
                <a:cs typeface="Arial" panose="020B0604020202020204" pitchFamily="34" charset="0"/>
              </a:rPr>
              <a:t>Indicador 7: </a:t>
            </a:r>
            <a:r>
              <a:rPr lang="es-CO" sz="1200" spc="-5" dirty="0">
                <a:latin typeface="Arial" panose="020B0604020202020204" pitchFamily="34" charset="0"/>
                <a:cs typeface="Arial" panose="020B0604020202020204" pitchFamily="34" charset="0"/>
              </a:rPr>
              <a:t>1.097 acciones de racionalización, de las cuales 662 corresponden al orden territorial y 435 al orden nacional. </a:t>
            </a:r>
          </a:p>
        </p:txBody>
      </p:sp>
      <p:sp>
        <p:nvSpPr>
          <p:cNvPr id="34" name="Rectángulo 33">
            <a:extLst>
              <a:ext uri="{FF2B5EF4-FFF2-40B4-BE49-F238E27FC236}">
                <a16:creationId xmlns:a16="http://schemas.microsoft.com/office/drawing/2014/main" xmlns="" id="{2A446249-7121-47E4-83A2-402CE17202F8}"/>
              </a:ext>
            </a:extLst>
          </p:cNvPr>
          <p:cNvSpPr/>
          <p:nvPr/>
        </p:nvSpPr>
        <p:spPr>
          <a:xfrm>
            <a:off x="508814" y="5798728"/>
            <a:ext cx="5856530" cy="1200329"/>
          </a:xfrm>
          <a:prstGeom prst="rect">
            <a:avLst/>
          </a:prstGeom>
          <a:ln>
            <a:noFill/>
            <a:prstDash val="sysDot"/>
          </a:ln>
        </p:spPr>
        <p:txBody>
          <a:bodyPr wrap="square">
            <a:spAutoFit/>
          </a:bodyPr>
          <a:lstStyle/>
          <a:p>
            <a:pPr algn="just"/>
            <a:r>
              <a:rPr lang="es-CO" sz="1200" b="1" spc="-5" dirty="0">
                <a:solidFill>
                  <a:schemeClr val="accent4">
                    <a:lumMod val="75000"/>
                  </a:schemeClr>
                </a:solidFill>
                <a:latin typeface="Arial" panose="020B0604020202020204" pitchFamily="34" charset="0"/>
                <a:cs typeface="Arial" panose="020B0604020202020204" pitchFamily="34" charset="0"/>
              </a:rPr>
              <a:t>Indicador 8: </a:t>
            </a:r>
            <a:r>
              <a:rPr lang="es-CO" sz="1200" dirty="0">
                <a:latin typeface="Arial" panose="020B0604020202020204" pitchFamily="34" charset="0"/>
                <a:cs typeface="Arial" panose="020B0604020202020204" pitchFamily="34" charset="0"/>
              </a:rPr>
              <a:t> i) </a:t>
            </a:r>
            <a:r>
              <a:rPr lang="es-ES" sz="1200" dirty="0">
                <a:latin typeface="Arial" panose="020B0604020202020204" pitchFamily="34" charset="0"/>
                <a:cs typeface="Arial" panose="020B0604020202020204" pitchFamily="34" charset="0"/>
              </a:rPr>
              <a:t>Publicación el Informe sobre la participación de la mujer en los cargos de los niveles decisorios del Estado colombiano vigencia 2019</a:t>
            </a:r>
            <a:r>
              <a:rPr lang="es-CO" sz="1200" dirty="0">
                <a:latin typeface="Arial" panose="020B0604020202020204" pitchFamily="34" charset="0"/>
                <a:cs typeface="Arial" panose="020B0604020202020204" pitchFamily="34" charset="0"/>
              </a:rPr>
              <a:t>. </a:t>
            </a:r>
            <a:r>
              <a:rPr lang="es-CO" sz="1200" dirty="0" err="1">
                <a:latin typeface="Arial" panose="020B0604020202020204" pitchFamily="34" charset="0"/>
                <a:cs typeface="Arial" panose="020B0604020202020204" pitchFamily="34" charset="0"/>
              </a:rPr>
              <a:t>ii</a:t>
            </a:r>
            <a:r>
              <a:rPr lang="es-CO" sz="1200" dirty="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 actualización del informe de la Ley de Cuotas vigencia 2018. solicitada por la Procuraduría General de la Nación  </a:t>
            </a:r>
            <a:r>
              <a:rPr lang="es-ES" sz="1200" dirty="0" err="1">
                <a:latin typeface="Arial" panose="020B0604020202020204" pitchFamily="34" charset="0"/>
                <a:cs typeface="Arial" panose="020B0604020202020204" pitchFamily="34" charset="0"/>
              </a:rPr>
              <a:t>iii</a:t>
            </a:r>
            <a:r>
              <a:rPr lang="es-ES" sz="1200" dirty="0">
                <a:latin typeface="Arial" panose="020B0604020202020204" pitchFamily="34" charset="0"/>
                <a:cs typeface="Arial" panose="020B0604020202020204" pitchFamily="34" charset="0"/>
              </a:rPr>
              <a:t>) Aumento en las asesorías a las entidades en relación a la Política de Empleo Público y de Gestión Estratégica del Talento Humano.</a:t>
            </a:r>
            <a:endParaRPr lang="es-CO" sz="1200" dirty="0">
              <a:latin typeface="Arial" panose="020B0604020202020204" pitchFamily="34" charset="0"/>
              <a:cs typeface="Arial" panose="020B0604020202020204" pitchFamily="34" charset="0"/>
            </a:endParaRPr>
          </a:p>
        </p:txBody>
      </p:sp>
      <p:sp>
        <p:nvSpPr>
          <p:cNvPr id="36" name="Rectángulo 35">
            <a:extLst>
              <a:ext uri="{FF2B5EF4-FFF2-40B4-BE49-F238E27FC236}">
                <a16:creationId xmlns:a16="http://schemas.microsoft.com/office/drawing/2014/main" xmlns="" id="{C7989E8F-E11B-4224-A30D-CBCAD6D637A2}"/>
              </a:ext>
            </a:extLst>
          </p:cNvPr>
          <p:cNvSpPr/>
          <p:nvPr/>
        </p:nvSpPr>
        <p:spPr>
          <a:xfrm>
            <a:off x="508814" y="7176133"/>
            <a:ext cx="5856530" cy="461665"/>
          </a:xfrm>
          <a:prstGeom prst="rect">
            <a:avLst/>
          </a:prstGeom>
          <a:ln>
            <a:noFill/>
            <a:prstDash val="sysDot"/>
          </a:ln>
        </p:spPr>
        <p:txBody>
          <a:bodyPr wrap="square">
            <a:spAutoFit/>
          </a:bodyPr>
          <a:lstStyle/>
          <a:p>
            <a:pPr algn="just"/>
            <a:r>
              <a:rPr lang="es-CO" sz="1200" b="1" spc="-5" dirty="0">
                <a:solidFill>
                  <a:schemeClr val="accent4">
                    <a:lumMod val="75000"/>
                  </a:schemeClr>
                </a:solidFill>
                <a:latin typeface="Arial" panose="020B0604020202020204" pitchFamily="34" charset="0"/>
                <a:cs typeface="Arial" panose="020B0604020202020204" pitchFamily="34" charset="0"/>
              </a:rPr>
              <a:t>Indicador 9: </a:t>
            </a:r>
            <a:r>
              <a:rPr lang="es-CO" sz="1200" spc="-5" dirty="0">
                <a:latin typeface="Arial" panose="020B0604020202020204" pitchFamily="34" charset="0"/>
                <a:cs typeface="Arial" panose="020B0604020202020204" pitchFamily="34" charset="0"/>
              </a:rPr>
              <a:t>Reporte MIPG del 100% de entidades orden nacional. Definición de la línea base en el orden nacional del 74,3.</a:t>
            </a:r>
          </a:p>
        </p:txBody>
      </p:sp>
      <p:sp>
        <p:nvSpPr>
          <p:cNvPr id="37" name="Rectángulo 36">
            <a:extLst>
              <a:ext uri="{FF2B5EF4-FFF2-40B4-BE49-F238E27FC236}">
                <a16:creationId xmlns:a16="http://schemas.microsoft.com/office/drawing/2014/main" xmlns="" id="{DBA11EBA-9570-4AEA-965C-74712D24DF3B}"/>
              </a:ext>
            </a:extLst>
          </p:cNvPr>
          <p:cNvSpPr/>
          <p:nvPr/>
        </p:nvSpPr>
        <p:spPr>
          <a:xfrm>
            <a:off x="506813" y="7753332"/>
            <a:ext cx="5856530" cy="461665"/>
          </a:xfrm>
          <a:prstGeom prst="rect">
            <a:avLst/>
          </a:prstGeom>
          <a:ln>
            <a:noFill/>
            <a:prstDash val="sysDot"/>
          </a:ln>
        </p:spPr>
        <p:txBody>
          <a:bodyPr wrap="square">
            <a:spAutoFit/>
          </a:bodyPr>
          <a:lstStyle/>
          <a:p>
            <a:r>
              <a:rPr lang="es-CO" sz="1200" b="1" spc="-5" dirty="0">
                <a:solidFill>
                  <a:schemeClr val="accent4">
                    <a:lumMod val="75000"/>
                  </a:schemeClr>
                </a:solidFill>
                <a:latin typeface="Arial" panose="020B0604020202020204" pitchFamily="34" charset="0"/>
                <a:cs typeface="Arial" panose="020B0604020202020204" pitchFamily="34" charset="0"/>
              </a:rPr>
              <a:t>Indicador 10: </a:t>
            </a:r>
            <a:r>
              <a:rPr lang="es-CO" sz="1200" spc="-5" dirty="0">
                <a:latin typeface="Arial" panose="020B0604020202020204" pitchFamily="34" charset="0"/>
                <a:cs typeface="Arial" panose="020B0604020202020204" pitchFamily="34" charset="0"/>
              </a:rPr>
              <a:t>Reporte  en MIPG del 97 % de entidades orden territorial.  Definición de la línea base en el orden territorial del 56,5%</a:t>
            </a:r>
          </a:p>
        </p:txBody>
      </p:sp>
    </p:spTree>
    <p:extLst>
      <p:ext uri="{BB962C8B-B14F-4D97-AF65-F5344CB8AC3E}">
        <p14:creationId xmlns:p14="http://schemas.microsoft.com/office/powerpoint/2010/main" val="3419898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 y="302167"/>
            <a:ext cx="5212358" cy="584775"/>
          </a:xfrm>
          <a:prstGeom prst="rect">
            <a:avLst/>
          </a:prstGeom>
        </p:spPr>
        <p:txBody>
          <a:bodyPr wrap="square">
            <a:spAutoFit/>
          </a:bodyPr>
          <a:lstStyle/>
          <a:p>
            <a:pPr marL="313436" lvl="2" indent="-120553">
              <a:spcBef>
                <a:spcPts val="422"/>
              </a:spcBef>
            </a:pPr>
            <a:r>
              <a:rPr lang="es-ES" sz="1600" b="1" dirty="0">
                <a:solidFill>
                  <a:schemeClr val="accent5">
                    <a:lumMod val="50000"/>
                  </a:schemeClr>
                </a:solidFill>
              </a:rPr>
              <a:t>3. Resultados ejecución presupuestal, financiera y proyectos de inversión</a:t>
            </a:r>
          </a:p>
        </p:txBody>
      </p:sp>
      <p:sp>
        <p:nvSpPr>
          <p:cNvPr id="3" name="Rectángulo 2"/>
          <p:cNvSpPr/>
          <p:nvPr/>
        </p:nvSpPr>
        <p:spPr>
          <a:xfrm>
            <a:off x="278779" y="992459"/>
            <a:ext cx="6289289" cy="1773242"/>
          </a:xfrm>
          <a:prstGeom prst="rect">
            <a:avLst/>
          </a:prstGeom>
        </p:spPr>
        <p:txBody>
          <a:bodyPr wrap="square">
            <a:spAutoFit/>
          </a:bodyPr>
          <a:lstStyle/>
          <a:p>
            <a:pPr algn="just">
              <a:lnSpc>
                <a:spcPct val="115000"/>
              </a:lnSpc>
              <a:spcAft>
                <a:spcPts val="0"/>
              </a:spcAft>
            </a:pPr>
            <a:r>
              <a:rPr lang="es-CO" sz="1200" dirty="0">
                <a:latin typeface="Arial" panose="020B0604020202020204" pitchFamily="34" charset="0"/>
                <a:cs typeface="Arial" panose="020B0604020202020204" pitchFamily="34" charset="0"/>
              </a:rPr>
              <a:t>El Departamento Administrativo de la Función Pública para cumplir con su misión de fortalecer la gestión de las entidades públicas nacionales y territoriales y, mejorar el desempeño de los servidores públicos al servicio del Estado, contribuir al cumplimiento de los compromisos del gobierno con el ciudadano y aumentar la confianza en la administración pública y en sus servidores, contó con un presupuesto apropiado de $40.384.508.438. </a:t>
            </a:r>
            <a:r>
              <a:rPr lang="es-ES" sz="1200" dirty="0">
                <a:latin typeface="Arial" panose="020B0604020202020204" pitchFamily="34" charset="0"/>
                <a:cs typeface="Arial" panose="020B0604020202020204" pitchFamily="34" charset="0"/>
              </a:rPr>
              <a:t>A través del decreto 2412 de 2019 se reducen recursos de inversión al Departamento Administrativo de la  Función Pública por valor de $ 1,737.311.298. millones de pesos finalizando la vigencia con un presupuesto total apropiado de </a:t>
            </a:r>
            <a:r>
              <a:rPr lang="es-CO" sz="1200" dirty="0">
                <a:latin typeface="Arial" panose="020B0604020202020204" pitchFamily="34" charset="0"/>
                <a:cs typeface="Arial" panose="020B0604020202020204" pitchFamily="34" charset="0"/>
              </a:rPr>
              <a:t>$38.647.197.140.</a:t>
            </a:r>
            <a:endParaRPr lang="es-ES" sz="1200" dirty="0">
              <a:latin typeface="Arial" panose="020B0604020202020204" pitchFamily="34" charset="0"/>
              <a:cs typeface="Arial" panose="020B0604020202020204" pitchFamily="34" charset="0"/>
            </a:endParaRPr>
          </a:p>
        </p:txBody>
      </p:sp>
      <p:graphicFrame>
        <p:nvGraphicFramePr>
          <p:cNvPr id="5" name="Tabla 4">
            <a:extLst>
              <a:ext uri="{FF2B5EF4-FFF2-40B4-BE49-F238E27FC236}">
                <a16:creationId xmlns:a16="http://schemas.microsoft.com/office/drawing/2014/main" xmlns="" id="{5BB19723-94F0-409F-8674-3A66DFB0785D}"/>
              </a:ext>
            </a:extLst>
          </p:cNvPr>
          <p:cNvGraphicFramePr>
            <a:graphicFrameLocks noGrp="1"/>
          </p:cNvGraphicFramePr>
          <p:nvPr>
            <p:extLst>
              <p:ext uri="{D42A27DB-BD31-4B8C-83A1-F6EECF244321}">
                <p14:modId xmlns:p14="http://schemas.microsoft.com/office/powerpoint/2010/main" val="2011712979"/>
              </p:ext>
            </p:extLst>
          </p:nvPr>
        </p:nvGraphicFramePr>
        <p:xfrm>
          <a:off x="563975" y="4895850"/>
          <a:ext cx="6004093" cy="3671703"/>
        </p:xfrm>
        <a:graphic>
          <a:graphicData uri="http://schemas.openxmlformats.org/drawingml/2006/table">
            <a:tbl>
              <a:tblPr firstRow="1" firstCol="1" bandRow="1"/>
              <a:tblGrid>
                <a:gridCol w="3332542">
                  <a:extLst>
                    <a:ext uri="{9D8B030D-6E8A-4147-A177-3AD203B41FA5}">
                      <a16:colId xmlns:a16="http://schemas.microsoft.com/office/drawing/2014/main" xmlns="" val="3742814451"/>
                    </a:ext>
                  </a:extLst>
                </a:gridCol>
                <a:gridCol w="2671551">
                  <a:extLst>
                    <a:ext uri="{9D8B030D-6E8A-4147-A177-3AD203B41FA5}">
                      <a16:colId xmlns:a16="http://schemas.microsoft.com/office/drawing/2014/main" xmlns="" val="3510474158"/>
                    </a:ext>
                  </a:extLst>
                </a:gridCol>
              </a:tblGrid>
              <a:tr h="132137">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ES" sz="1200" dirty="0">
                          <a:solidFill>
                            <a:schemeClr val="tx1"/>
                          </a:solidFill>
                          <a:effectLst/>
                          <a:latin typeface="Arial" panose="020B0604020202020204" pitchFamily="34" charset="0"/>
                          <a:cs typeface="Arial" panose="020B0604020202020204" pitchFamily="34" charset="0"/>
                        </a:rPr>
                        <a:t>CONCEPTO</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ES" sz="1200" dirty="0">
                          <a:solidFill>
                            <a:schemeClr val="tx1"/>
                          </a:solidFill>
                          <a:effectLst/>
                          <a:latin typeface="Arial" panose="020B0604020202020204" pitchFamily="34" charset="0"/>
                          <a:cs typeface="Arial" panose="020B0604020202020204" pitchFamily="34" charset="0"/>
                        </a:rPr>
                        <a:t>APORTE NACIÓN</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2140575883"/>
                  </a:ext>
                </a:extLst>
              </a:tr>
              <a:tr h="136299">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ES" sz="1200" b="1" dirty="0">
                          <a:solidFill>
                            <a:schemeClr val="tx1"/>
                          </a:solidFill>
                          <a:effectLst/>
                          <a:latin typeface="Arial" panose="020B0604020202020204" pitchFamily="34" charset="0"/>
                          <a:cs typeface="Arial" panose="020B0604020202020204" pitchFamily="34" charset="0"/>
                        </a:rPr>
                        <a:t>FUNCIONAMIENTO</a:t>
                      </a:r>
                      <a:endParaRPr lang="es-CO"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$ 19.894 </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778058981"/>
                  </a:ext>
                </a:extLst>
              </a:tr>
              <a:tr h="153046">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ES" sz="1200" b="0" dirty="0">
                          <a:solidFill>
                            <a:schemeClr val="tx1"/>
                          </a:solidFill>
                          <a:effectLst/>
                          <a:latin typeface="Arial" panose="020B0604020202020204" pitchFamily="34" charset="0"/>
                          <a:cs typeface="Arial" panose="020B0604020202020204" pitchFamily="34" charset="0"/>
                        </a:rPr>
                        <a:t>Gastos de personal</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$ 16.763,00</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124631061"/>
                  </a:ext>
                </a:extLst>
              </a:tr>
              <a:tr h="118924">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CO" sz="1200" b="0" dirty="0">
                          <a:solidFill>
                            <a:schemeClr val="tx1"/>
                          </a:solidFill>
                          <a:effectLst/>
                          <a:latin typeface="Arial" panose="020B0604020202020204" pitchFamily="34" charset="0"/>
                          <a:cs typeface="Arial" panose="020B0604020202020204" pitchFamily="34" charset="0"/>
                        </a:rPr>
                        <a:t>Adquisición de bienes y servicios</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$ 2.509,36</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1716001616"/>
                  </a:ext>
                </a:extLst>
              </a:tr>
              <a:tr h="196983">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ES" sz="1200" b="0" dirty="0">
                          <a:solidFill>
                            <a:schemeClr val="tx1"/>
                          </a:solidFill>
                          <a:effectLst/>
                          <a:latin typeface="Arial" panose="020B0604020202020204" pitchFamily="34" charset="0"/>
                          <a:cs typeface="Arial" panose="020B0604020202020204" pitchFamily="34" charset="0"/>
                        </a:rPr>
                        <a:t>Transferencias corrientes</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$ 520,00</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2091764812"/>
                  </a:ext>
                </a:extLst>
              </a:tr>
              <a:tr h="118924">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CO" sz="1200" b="0" dirty="0">
                          <a:solidFill>
                            <a:schemeClr val="tx1"/>
                          </a:solidFill>
                          <a:effectLst/>
                          <a:latin typeface="Arial" panose="020B0604020202020204" pitchFamily="34" charset="0"/>
                          <a:cs typeface="Arial" panose="020B0604020202020204" pitchFamily="34" charset="0"/>
                        </a:rPr>
                        <a:t>Gastos por tributos, multas e intereses de mora</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$ 101,64</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676559078"/>
                  </a:ext>
                </a:extLst>
              </a:tr>
              <a:tr h="128391">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ES" sz="1200" b="1" dirty="0">
                          <a:solidFill>
                            <a:schemeClr val="tx1"/>
                          </a:solidFill>
                          <a:effectLst/>
                          <a:latin typeface="Arial" panose="020B0604020202020204" pitchFamily="34" charset="0"/>
                          <a:cs typeface="Arial" panose="020B0604020202020204" pitchFamily="34" charset="0"/>
                        </a:rPr>
                        <a:t>INVERSIÓN</a:t>
                      </a:r>
                      <a:endParaRPr lang="es-CO"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$ 8.929 </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19932621"/>
                  </a:ext>
                </a:extLst>
              </a:tr>
              <a:tr h="301441">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spcAft>
                          <a:spcPts val="0"/>
                        </a:spcAft>
                      </a:pPr>
                      <a:r>
                        <a:rPr lang="es-ES" sz="1200" b="0" dirty="0">
                          <a:solidFill>
                            <a:schemeClr val="tx1"/>
                          </a:solidFill>
                          <a:effectLst/>
                          <a:latin typeface="Arial" panose="020B0604020202020204" pitchFamily="34" charset="0"/>
                          <a:cs typeface="Arial" panose="020B0604020202020204" pitchFamily="34" charset="0"/>
                        </a:rPr>
                        <a:t>Desarrollo y fortalecimiento de capacidades de las entidades territoriales de la circunscripción Nacional </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$ 2.087,42</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2773486392"/>
                  </a:ext>
                </a:extLst>
              </a:tr>
              <a:tr h="301441">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spcAft>
                          <a:spcPts val="0"/>
                        </a:spcAft>
                      </a:pPr>
                      <a:r>
                        <a:rPr lang="es-CO" sz="1200" b="0" dirty="0">
                          <a:solidFill>
                            <a:schemeClr val="tx1"/>
                          </a:solidFill>
                          <a:effectLst/>
                          <a:latin typeface="Arial" panose="020B0604020202020204" pitchFamily="34" charset="0"/>
                          <a:cs typeface="Arial" panose="020B0604020202020204" pitchFamily="34" charset="0"/>
                        </a:rPr>
                        <a:t>Implementación y fortalecimiento de las políticas lideradas por Función Pública a nivel  Nacional</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$ 4.002,52</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2095184239"/>
                  </a:ext>
                </a:extLst>
              </a:tr>
              <a:tr h="237847">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spcAft>
                          <a:spcPts val="0"/>
                        </a:spcAft>
                      </a:pPr>
                      <a:r>
                        <a:rPr lang="es-CO" sz="1200" b="0" dirty="0">
                          <a:solidFill>
                            <a:schemeClr val="tx1"/>
                          </a:solidFill>
                          <a:effectLst/>
                          <a:latin typeface="Arial" panose="020B0604020202020204" pitchFamily="34" charset="0"/>
                          <a:cs typeface="Arial" panose="020B0604020202020204" pitchFamily="34" charset="0"/>
                        </a:rPr>
                        <a:t>Mejoramiento de la gestión de las políticas públicas a través de las tic  Nacional</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$ 2.538,56</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137962410"/>
                  </a:ext>
                </a:extLst>
              </a:tr>
              <a:tr h="301441">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spcAft>
                          <a:spcPts val="0"/>
                        </a:spcAft>
                      </a:pPr>
                      <a:r>
                        <a:rPr lang="es-CO" sz="1200" b="0" dirty="0">
                          <a:solidFill>
                            <a:schemeClr val="tx1"/>
                          </a:solidFill>
                          <a:effectLst/>
                          <a:latin typeface="Arial" panose="020B0604020202020204" pitchFamily="34" charset="0"/>
                          <a:cs typeface="Arial" panose="020B0604020202020204" pitchFamily="34" charset="0"/>
                        </a:rPr>
                        <a:t>Mejoramiento de la imagen y funcionalidad del edificio sede del departamento administrativo de la Función Pública  Bogotá</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$ 300,00</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1124874520"/>
                  </a:ext>
                </a:extLst>
              </a:tr>
              <a:tr h="128391">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ES" sz="1200" b="1" dirty="0">
                          <a:solidFill>
                            <a:schemeClr val="tx1"/>
                          </a:solidFill>
                          <a:effectLst/>
                          <a:latin typeface="Arial" panose="020B0604020202020204" pitchFamily="34" charset="0"/>
                          <a:cs typeface="Arial" panose="020B0604020202020204" pitchFamily="34" charset="0"/>
                        </a:rPr>
                        <a:t>TOTAL PRESUPUESTO 2019</a:t>
                      </a:r>
                      <a:endParaRPr lang="es-CO"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spcAft>
                          <a:spcPts val="0"/>
                        </a:spcAft>
                      </a:pPr>
                      <a:r>
                        <a:rPr lang="es-CO" sz="1200" dirty="0">
                          <a:solidFill>
                            <a:schemeClr val="tx1"/>
                          </a:solidFill>
                          <a:effectLst/>
                          <a:latin typeface="Arial" panose="020B0604020202020204" pitchFamily="34" charset="0"/>
                          <a:cs typeface="Arial" panose="020B0604020202020204" pitchFamily="34" charset="0"/>
                        </a:rPr>
                        <a:t>$ 28.823 </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345871897"/>
                  </a:ext>
                </a:extLst>
              </a:tr>
            </a:tbl>
          </a:graphicData>
        </a:graphic>
      </p:graphicFrame>
      <p:sp>
        <p:nvSpPr>
          <p:cNvPr id="7" name="Rectángulo 6">
            <a:extLst>
              <a:ext uri="{FF2B5EF4-FFF2-40B4-BE49-F238E27FC236}">
                <a16:creationId xmlns:a16="http://schemas.microsoft.com/office/drawing/2014/main" xmlns="" id="{5B66C131-AE60-4EC1-8CB6-8306CECA3921}"/>
              </a:ext>
            </a:extLst>
          </p:cNvPr>
          <p:cNvSpPr/>
          <p:nvPr/>
        </p:nvSpPr>
        <p:spPr>
          <a:xfrm>
            <a:off x="2343756" y="3138278"/>
            <a:ext cx="3794775" cy="1384995"/>
          </a:xfrm>
          <a:prstGeom prst="rect">
            <a:avLst/>
          </a:prstGeom>
        </p:spPr>
        <p:txBody>
          <a:bodyPr wrap="square">
            <a:spAutoFit/>
          </a:bodyPr>
          <a:lstStyle/>
          <a:p>
            <a:pPr algn="just">
              <a:buClr>
                <a:srgbClr val="000000"/>
              </a:buClr>
              <a:buFont typeface="Arial"/>
              <a:buNone/>
            </a:pPr>
            <a:r>
              <a:rPr lang="es-CO" sz="1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Según el Decreto 2467 del 2018, “Por el cual se liquida el presupuesto general de la Nación para la vigencia fiscal de 2019, se detallan las apropiaciones y se clasifican y definen los gastos”, se asigna una apropiación inicial a Función Pública de $28.822.508.438, distribuidos de las</a:t>
            </a:r>
            <a:r>
              <a:rPr lang="es-ES" sz="1200" kern="0" spc="-5"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siguientes manera:</a:t>
            </a:r>
            <a:endParaRPr lang="es-CO" sz="1200" kern="0" dirty="0">
              <a:solidFill>
                <a:srgbClr val="000000"/>
              </a:solidFill>
              <a:latin typeface="Arial" panose="020B0604020202020204" pitchFamily="34" charset="0"/>
              <a:cs typeface="Arial" panose="020B0604020202020204" pitchFamily="34" charset="0"/>
              <a:sym typeface="Arial"/>
            </a:endParaRPr>
          </a:p>
        </p:txBody>
      </p:sp>
      <p:cxnSp>
        <p:nvCxnSpPr>
          <p:cNvPr id="9" name="Conector angular 4">
            <a:extLst>
              <a:ext uri="{FF2B5EF4-FFF2-40B4-BE49-F238E27FC236}">
                <a16:creationId xmlns:a16="http://schemas.microsoft.com/office/drawing/2014/main" xmlns="" id="{FD197C6C-C0B9-4B9E-AE61-B579D80CC9F8}"/>
              </a:ext>
            </a:extLst>
          </p:cNvPr>
          <p:cNvCxnSpPr>
            <a:cxnSpLocks/>
            <a:stCxn id="7" idx="2"/>
            <a:endCxn id="5" idx="0"/>
          </p:cNvCxnSpPr>
          <p:nvPr/>
        </p:nvCxnSpPr>
        <p:spPr>
          <a:xfrm rot="5400000">
            <a:off x="3717295" y="4372000"/>
            <a:ext cx="372577" cy="675123"/>
          </a:xfrm>
          <a:prstGeom prst="bentConnector3">
            <a:avLst>
              <a:gd name="adj1" fmla="val 50000"/>
            </a:avLst>
          </a:prstGeom>
          <a:noFill/>
          <a:ln w="28575" cap="flat" cmpd="sng" algn="ctr">
            <a:solidFill>
              <a:srgbClr val="2A54A7">
                <a:shade val="95000"/>
                <a:satMod val="105000"/>
              </a:srgbClr>
            </a:solidFill>
            <a:prstDash val="solid"/>
            <a:tailEnd type="triangle"/>
          </a:ln>
          <a:effectLst/>
        </p:spPr>
      </p:cxnSp>
    </p:spTree>
    <p:extLst>
      <p:ext uri="{BB962C8B-B14F-4D97-AF65-F5344CB8AC3E}">
        <p14:creationId xmlns:p14="http://schemas.microsoft.com/office/powerpoint/2010/main" val="324372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00362" y="319549"/>
            <a:ext cx="6322740" cy="584775"/>
          </a:xfrm>
          <a:prstGeom prst="rect">
            <a:avLst/>
          </a:prstGeom>
        </p:spPr>
        <p:txBody>
          <a:bodyPr wrap="squar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3. Resultados ejecución presupuestal, financiera y proyectos de inversión</a:t>
            </a:r>
          </a:p>
        </p:txBody>
      </p:sp>
      <p:cxnSp>
        <p:nvCxnSpPr>
          <p:cNvPr id="9" name="Conector angular 4">
            <a:extLst>
              <a:ext uri="{FF2B5EF4-FFF2-40B4-BE49-F238E27FC236}">
                <a16:creationId xmlns:a16="http://schemas.microsoft.com/office/drawing/2014/main" xmlns="" id="{FD197C6C-C0B9-4B9E-AE61-B579D80CC9F8}"/>
              </a:ext>
            </a:extLst>
          </p:cNvPr>
          <p:cNvCxnSpPr>
            <a:cxnSpLocks/>
            <a:stCxn id="23" idx="2"/>
            <a:endCxn id="21" idx="0"/>
          </p:cNvCxnSpPr>
          <p:nvPr/>
        </p:nvCxnSpPr>
        <p:spPr>
          <a:xfrm rot="16200000" flipH="1">
            <a:off x="2908545" y="2419775"/>
            <a:ext cx="289722" cy="712611"/>
          </a:xfrm>
          <a:prstGeom prst="bentConnector3">
            <a:avLst>
              <a:gd name="adj1" fmla="val 50000"/>
            </a:avLst>
          </a:prstGeom>
          <a:noFill/>
          <a:ln w="28575" cap="flat" cmpd="sng" algn="ctr">
            <a:solidFill>
              <a:srgbClr val="2A54A7">
                <a:shade val="95000"/>
                <a:satMod val="105000"/>
              </a:srgbClr>
            </a:solidFill>
            <a:prstDash val="solid"/>
            <a:tailEnd type="triangle"/>
          </a:ln>
          <a:effectLst/>
        </p:spPr>
      </p:cxnSp>
      <p:graphicFrame>
        <p:nvGraphicFramePr>
          <p:cNvPr id="21" name="Tabla 20">
            <a:extLst>
              <a:ext uri="{FF2B5EF4-FFF2-40B4-BE49-F238E27FC236}">
                <a16:creationId xmlns:a16="http://schemas.microsoft.com/office/drawing/2014/main" xmlns="" id="{F263DEC4-3509-4A3E-B732-8CAAFE848AC5}"/>
              </a:ext>
            </a:extLst>
          </p:cNvPr>
          <p:cNvGraphicFramePr>
            <a:graphicFrameLocks noGrp="1"/>
          </p:cNvGraphicFramePr>
          <p:nvPr>
            <p:extLst>
              <p:ext uri="{D42A27DB-BD31-4B8C-83A1-F6EECF244321}">
                <p14:modId xmlns:p14="http://schemas.microsoft.com/office/powerpoint/2010/main" val="1477335002"/>
              </p:ext>
            </p:extLst>
          </p:nvPr>
        </p:nvGraphicFramePr>
        <p:xfrm>
          <a:off x="396322" y="2920942"/>
          <a:ext cx="6026780" cy="2194560"/>
        </p:xfrm>
        <a:graphic>
          <a:graphicData uri="http://schemas.openxmlformats.org/drawingml/2006/table">
            <a:tbl>
              <a:tblPr firstRow="1" firstCol="1" bandRow="1"/>
              <a:tblGrid>
                <a:gridCol w="4453175">
                  <a:extLst>
                    <a:ext uri="{9D8B030D-6E8A-4147-A177-3AD203B41FA5}">
                      <a16:colId xmlns:a16="http://schemas.microsoft.com/office/drawing/2014/main" xmlns="" val="501018897"/>
                    </a:ext>
                  </a:extLst>
                </a:gridCol>
                <a:gridCol w="1573605">
                  <a:extLst>
                    <a:ext uri="{9D8B030D-6E8A-4147-A177-3AD203B41FA5}">
                      <a16:colId xmlns:a16="http://schemas.microsoft.com/office/drawing/2014/main" xmlns="" val="2149140918"/>
                    </a:ext>
                  </a:extLst>
                </a:gridCol>
              </a:tblGrid>
              <a:tr h="121605">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ES" sz="1200" b="1" dirty="0">
                          <a:solidFill>
                            <a:schemeClr val="tx1"/>
                          </a:solidFill>
                          <a:effectLst/>
                          <a:latin typeface="Arial" panose="020B0604020202020204" pitchFamily="34" charset="0"/>
                          <a:cs typeface="Arial" panose="020B0604020202020204" pitchFamily="34" charset="0"/>
                        </a:rPr>
                        <a:t>CONCEPTO</a:t>
                      </a:r>
                      <a:endParaRPr lang="es-CO"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spcAft>
                          <a:spcPts val="0"/>
                        </a:spcAft>
                      </a:pPr>
                      <a:r>
                        <a:rPr lang="es-ES" sz="1200" b="1" dirty="0">
                          <a:solidFill>
                            <a:schemeClr val="tx1"/>
                          </a:solidFill>
                          <a:effectLst/>
                          <a:latin typeface="Arial" panose="020B0604020202020204" pitchFamily="34" charset="0"/>
                          <a:cs typeface="Arial" panose="020B0604020202020204" pitchFamily="34" charset="0"/>
                        </a:rPr>
                        <a:t>VALOR</a:t>
                      </a:r>
                      <a:endParaRPr lang="es-CO"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90294344"/>
                  </a:ext>
                </a:extLst>
              </a:tr>
              <a:tr h="238347">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spcAft>
                          <a:spcPts val="0"/>
                        </a:spcAft>
                      </a:pPr>
                      <a:r>
                        <a:rPr lang="es-ES" sz="1200" b="0" dirty="0">
                          <a:solidFill>
                            <a:schemeClr val="tx1"/>
                          </a:solidFill>
                          <a:effectLst/>
                          <a:latin typeface="Arial" panose="020B0604020202020204" pitchFamily="34" charset="0"/>
                          <a:cs typeface="Arial" panose="020B0604020202020204" pitchFamily="34" charset="0"/>
                        </a:rPr>
                        <a:t>Fortalecimiento de la gestión pública en las entidades nacionales y territoriales</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r">
                        <a:spcAft>
                          <a:spcPts val="0"/>
                        </a:spcAft>
                      </a:pPr>
                      <a:r>
                        <a:rPr lang="es-ES" sz="1200" dirty="0">
                          <a:solidFill>
                            <a:schemeClr val="tx1"/>
                          </a:solidFill>
                          <a:effectLst/>
                          <a:latin typeface="Arial" panose="020B0604020202020204" pitchFamily="34" charset="0"/>
                          <a:cs typeface="Arial" panose="020B0604020202020204" pitchFamily="34" charset="0"/>
                        </a:rPr>
                        <a:t>$ 7.091.510.000</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2030202878"/>
                  </a:ext>
                </a:extLst>
              </a:tr>
              <a:tr h="270185">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spcAft>
                          <a:spcPts val="0"/>
                        </a:spcAft>
                      </a:pPr>
                      <a:r>
                        <a:rPr lang="es-ES" sz="1200" b="0" dirty="0">
                          <a:solidFill>
                            <a:schemeClr val="tx1"/>
                          </a:solidFill>
                          <a:effectLst/>
                          <a:latin typeface="Arial" panose="020B0604020202020204" pitchFamily="34" charset="0"/>
                          <a:cs typeface="Arial" panose="020B0604020202020204" pitchFamily="34" charset="0"/>
                        </a:rPr>
                        <a:t>Desarrollo y fortalecimiento de capacidades de las entidades territoriales de la circunscripción nacional</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r">
                        <a:spcAft>
                          <a:spcPts val="0"/>
                        </a:spcAft>
                      </a:pPr>
                      <a:r>
                        <a:rPr lang="es-ES" sz="1200">
                          <a:solidFill>
                            <a:schemeClr val="tx1"/>
                          </a:solidFill>
                          <a:effectLst/>
                          <a:latin typeface="Arial" panose="020B0604020202020204" pitchFamily="34" charset="0"/>
                          <a:cs typeface="Arial" panose="020B0604020202020204" pitchFamily="34" charset="0"/>
                        </a:rPr>
                        <a:t>$    719.704.000</a:t>
                      </a:r>
                      <a:endParaRPr lang="es-CO"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1554007222"/>
                  </a:ext>
                </a:extLst>
              </a:tr>
              <a:tr h="207402">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spcAft>
                          <a:spcPts val="0"/>
                        </a:spcAft>
                      </a:pPr>
                      <a:r>
                        <a:rPr lang="es-ES" sz="1200" b="0" dirty="0">
                          <a:solidFill>
                            <a:schemeClr val="tx1"/>
                          </a:solidFill>
                          <a:effectLst/>
                          <a:latin typeface="Arial" panose="020B0604020202020204" pitchFamily="34" charset="0"/>
                          <a:cs typeface="Arial" panose="020B0604020202020204" pitchFamily="34" charset="0"/>
                        </a:rPr>
                        <a:t>Implementación y fortalecimiento de las políticas lideradas por Función Pública a nivel Nacional</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r">
                        <a:spcAft>
                          <a:spcPts val="0"/>
                        </a:spcAft>
                      </a:pPr>
                      <a:r>
                        <a:rPr lang="es-ES" sz="1200" dirty="0">
                          <a:solidFill>
                            <a:schemeClr val="tx1"/>
                          </a:solidFill>
                          <a:effectLst/>
                          <a:latin typeface="Arial" panose="020B0604020202020204" pitchFamily="34" charset="0"/>
                          <a:cs typeface="Arial" panose="020B0604020202020204" pitchFamily="34" charset="0"/>
                        </a:rPr>
                        <a:t>$ 6.371.806.000</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889806974"/>
                  </a:ext>
                </a:extLst>
              </a:tr>
              <a:tr h="252940">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spcAft>
                          <a:spcPts val="0"/>
                        </a:spcAft>
                      </a:pPr>
                      <a:r>
                        <a:rPr lang="es-ES" sz="1200" b="0" dirty="0">
                          <a:solidFill>
                            <a:schemeClr val="tx1"/>
                          </a:solidFill>
                          <a:effectLst/>
                          <a:latin typeface="Arial" panose="020B0604020202020204" pitchFamily="34" charset="0"/>
                          <a:cs typeface="Arial" panose="020B0604020202020204" pitchFamily="34" charset="0"/>
                        </a:rPr>
                        <a:t>Fortalecimiento de la gestión y dirección del sector Empleo Público</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r">
                        <a:spcAft>
                          <a:spcPts val="0"/>
                        </a:spcAft>
                      </a:pPr>
                      <a:r>
                        <a:rPr lang="es-ES" sz="1200" dirty="0">
                          <a:solidFill>
                            <a:schemeClr val="tx1"/>
                          </a:solidFill>
                          <a:effectLst/>
                          <a:latin typeface="Arial" panose="020B0604020202020204" pitchFamily="34" charset="0"/>
                          <a:cs typeface="Arial" panose="020B0604020202020204" pitchFamily="34" charset="0"/>
                        </a:rPr>
                        <a:t>$ 3.908.490.000</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2029480522"/>
                  </a:ext>
                </a:extLst>
              </a:tr>
              <a:tr h="207402">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spcAft>
                          <a:spcPts val="0"/>
                        </a:spcAft>
                      </a:pPr>
                      <a:r>
                        <a:rPr lang="es-ES" sz="1200" b="0" dirty="0">
                          <a:solidFill>
                            <a:schemeClr val="tx1"/>
                          </a:solidFill>
                          <a:effectLst/>
                          <a:latin typeface="Arial" panose="020B0604020202020204" pitchFamily="34" charset="0"/>
                          <a:cs typeface="Arial" panose="020B0604020202020204" pitchFamily="34" charset="0"/>
                        </a:rPr>
                        <a:t>Mejoramiento de la gestión de las políticas públicas a través de las tecnologías de la información TICS</a:t>
                      </a:r>
                      <a:endParaRPr lang="es-CO"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r">
                        <a:spcAft>
                          <a:spcPts val="0"/>
                        </a:spcAft>
                      </a:pPr>
                      <a:r>
                        <a:rPr lang="es-ES" sz="1200" dirty="0">
                          <a:solidFill>
                            <a:schemeClr val="tx1"/>
                          </a:solidFill>
                          <a:effectLst/>
                          <a:latin typeface="Arial" panose="020B0604020202020204" pitchFamily="34" charset="0"/>
                          <a:cs typeface="Arial" panose="020B0604020202020204" pitchFamily="34" charset="0"/>
                        </a:rPr>
                        <a:t>$ 3.908.490.000</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2698600645"/>
                  </a:ext>
                </a:extLst>
              </a:tr>
              <a:tr h="116742">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spcAft>
                          <a:spcPts val="0"/>
                        </a:spcAft>
                      </a:pPr>
                      <a:r>
                        <a:rPr lang="es-ES" sz="1200" dirty="0">
                          <a:solidFill>
                            <a:schemeClr val="tx1"/>
                          </a:solidFill>
                          <a:effectLst/>
                          <a:latin typeface="Arial" panose="020B0604020202020204" pitchFamily="34" charset="0"/>
                          <a:cs typeface="Arial" panose="020B0604020202020204" pitchFamily="34" charset="0"/>
                        </a:rPr>
                        <a:t>Total</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L="26670" algn="r">
                        <a:spcAft>
                          <a:spcPts val="0"/>
                        </a:spcAft>
                        <a:tabLst>
                          <a:tab pos="1123950" algn="l"/>
                        </a:tabLst>
                      </a:pPr>
                      <a:r>
                        <a:rPr lang="es-ES" sz="1200" dirty="0">
                          <a:solidFill>
                            <a:schemeClr val="tx1"/>
                          </a:solidFill>
                          <a:effectLst/>
                          <a:latin typeface="Arial" panose="020B0604020202020204" pitchFamily="34" charset="0"/>
                          <a:cs typeface="Arial" panose="020B0604020202020204" pitchFamily="34" charset="0"/>
                        </a:rPr>
                        <a:t>$ 11.000.000.000</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2753217230"/>
                  </a:ext>
                </a:extLst>
              </a:tr>
            </a:tbl>
          </a:graphicData>
        </a:graphic>
      </p:graphicFrame>
      <p:sp>
        <p:nvSpPr>
          <p:cNvPr id="23" name="Rectángulo 22">
            <a:extLst>
              <a:ext uri="{FF2B5EF4-FFF2-40B4-BE49-F238E27FC236}">
                <a16:creationId xmlns:a16="http://schemas.microsoft.com/office/drawing/2014/main" xmlns="" id="{423479E5-9F15-4B6C-9BCB-7A1861C4F47F}"/>
              </a:ext>
            </a:extLst>
          </p:cNvPr>
          <p:cNvSpPr/>
          <p:nvPr/>
        </p:nvSpPr>
        <p:spPr>
          <a:xfrm>
            <a:off x="625375" y="1061560"/>
            <a:ext cx="4143451" cy="1569660"/>
          </a:xfrm>
          <a:prstGeom prst="rect">
            <a:avLst/>
          </a:prstGeom>
        </p:spPr>
        <p:txBody>
          <a:bodyPr wrap="square">
            <a:spAutoFit/>
          </a:bodyPr>
          <a:lstStyle/>
          <a:p>
            <a:pPr algn="just">
              <a:buClr>
                <a:srgbClr val="000000"/>
              </a:buClr>
              <a:buFont typeface="Arial"/>
              <a:buNone/>
            </a:pPr>
            <a:r>
              <a:rPr lang="es-CO" sz="1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Mediante la Resolución No. 028 del 16 de enero de 2019, se incorporaron recursos por la suma de $11.000.000.000 en el presupuesto de gastos de inversión de Función Pública, provenientes del Convenio Interadministrativo No. BOG-051 de 2019, celebrado entre la Escuela Superior de Administración Pública – ESAP y el Departamento Administrativo de la Función Pública, los cuales fueron distribuidos en los proyectos de inversión, así:</a:t>
            </a:r>
          </a:p>
        </p:txBody>
      </p:sp>
      <p:sp>
        <p:nvSpPr>
          <p:cNvPr id="28" name="Rectángulo 27">
            <a:extLst>
              <a:ext uri="{FF2B5EF4-FFF2-40B4-BE49-F238E27FC236}">
                <a16:creationId xmlns:a16="http://schemas.microsoft.com/office/drawing/2014/main" xmlns="" id="{FB912BA3-D067-45E3-B92C-E7CBA1E6DC7E}"/>
              </a:ext>
            </a:extLst>
          </p:cNvPr>
          <p:cNvSpPr/>
          <p:nvPr/>
        </p:nvSpPr>
        <p:spPr>
          <a:xfrm>
            <a:off x="396322" y="5414749"/>
            <a:ext cx="6065356" cy="461665"/>
          </a:xfrm>
          <a:prstGeom prst="rect">
            <a:avLst/>
          </a:prstGeom>
        </p:spPr>
        <p:txBody>
          <a:bodyPr wrap="square">
            <a:spAutoFit/>
          </a:bodyPr>
          <a:lstStyle/>
          <a:p>
            <a:pPr algn="just">
              <a:buClr>
                <a:srgbClr val="000000"/>
              </a:buClr>
              <a:buFont typeface="Arial"/>
              <a:buNone/>
            </a:pPr>
            <a:r>
              <a:rPr lang="es-CO" sz="1200" i="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La ejecución presupuestal, con corte 31 de diciembre de 2019, a nivel de compromisos, alcanzó un avance de 96% y a nivel de obligación un 91%, así: </a:t>
            </a:r>
          </a:p>
        </p:txBody>
      </p:sp>
      <p:graphicFrame>
        <p:nvGraphicFramePr>
          <p:cNvPr id="31" name="8 Gráfico">
            <a:extLst>
              <a:ext uri="{FF2B5EF4-FFF2-40B4-BE49-F238E27FC236}">
                <a16:creationId xmlns:a16="http://schemas.microsoft.com/office/drawing/2014/main" xmlns="" id="{5016F0C1-A5E1-4875-BFDF-11D9526458AC}"/>
              </a:ext>
            </a:extLst>
          </p:cNvPr>
          <p:cNvGraphicFramePr>
            <a:graphicFrameLocks/>
          </p:cNvGraphicFramePr>
          <p:nvPr>
            <p:extLst>
              <p:ext uri="{D42A27DB-BD31-4B8C-83A1-F6EECF244321}">
                <p14:modId xmlns:p14="http://schemas.microsoft.com/office/powerpoint/2010/main" val="2431315264"/>
              </p:ext>
            </p:extLst>
          </p:nvPr>
        </p:nvGraphicFramePr>
        <p:xfrm>
          <a:off x="808917" y="5995699"/>
          <a:ext cx="5240166" cy="2542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925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02167"/>
            <a:ext cx="6579045" cy="276999"/>
          </a:xfrm>
          <a:prstGeom prst="rect">
            <a:avLst/>
          </a:prstGeom>
        </p:spPr>
        <p:txBody>
          <a:bodyPr wrap="square">
            <a:spAutoFit/>
          </a:bodyPr>
          <a:lstStyle/>
          <a:p>
            <a:pPr marL="313436" lvl="2" indent="-120553">
              <a:spcBef>
                <a:spcPts val="422"/>
              </a:spcBef>
            </a:pPr>
            <a:r>
              <a:rPr lang="es-ES" sz="1200" b="1" dirty="0">
                <a:solidFill>
                  <a:schemeClr val="accent5">
                    <a:lumMod val="50000"/>
                  </a:schemeClr>
                </a:solidFill>
                <a:latin typeface="Arial" panose="020B0604020202020204" pitchFamily="34" charset="0"/>
                <a:cs typeface="Arial" panose="020B0604020202020204" pitchFamily="34" charset="0"/>
              </a:rPr>
              <a:t>3. Resultados ejecución presupuestal, financiera y proyectos de inversión</a:t>
            </a:r>
          </a:p>
        </p:txBody>
      </p:sp>
      <p:sp>
        <p:nvSpPr>
          <p:cNvPr id="10" name="Rectángulo 9">
            <a:extLst>
              <a:ext uri="{FF2B5EF4-FFF2-40B4-BE49-F238E27FC236}">
                <a16:creationId xmlns:a16="http://schemas.microsoft.com/office/drawing/2014/main" xmlns="" id="{7B64BA17-1248-4265-8249-E568C83E9EF7}"/>
              </a:ext>
            </a:extLst>
          </p:cNvPr>
          <p:cNvSpPr/>
          <p:nvPr/>
        </p:nvSpPr>
        <p:spPr>
          <a:xfrm>
            <a:off x="444100" y="669725"/>
            <a:ext cx="2688557" cy="276999"/>
          </a:xfrm>
          <a:prstGeom prst="rect">
            <a:avLst/>
          </a:prstGeom>
        </p:spPr>
        <p:txBody>
          <a:bodyPr wrap="none">
            <a:spAutoFit/>
          </a:bodyPr>
          <a:lstStyle/>
          <a:p>
            <a:pPr>
              <a:buClr>
                <a:srgbClr val="000000"/>
              </a:buClr>
              <a:buFont typeface="Arial"/>
              <a:buNone/>
            </a:pPr>
            <a:r>
              <a:rPr lang="es-ES" sz="1200" i="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Detalle de la ejecución presupuestal:</a:t>
            </a:r>
            <a:endParaRPr lang="es-CO" sz="1200" i="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graphicFrame>
        <p:nvGraphicFramePr>
          <p:cNvPr id="12" name="Tabla 11">
            <a:extLst>
              <a:ext uri="{FF2B5EF4-FFF2-40B4-BE49-F238E27FC236}">
                <a16:creationId xmlns:a16="http://schemas.microsoft.com/office/drawing/2014/main" xmlns="" id="{EF747A24-B670-40F5-8AF7-741E3D945497}"/>
              </a:ext>
            </a:extLst>
          </p:cNvPr>
          <p:cNvGraphicFramePr>
            <a:graphicFrameLocks noGrp="1"/>
          </p:cNvGraphicFramePr>
          <p:nvPr>
            <p:extLst>
              <p:ext uri="{D42A27DB-BD31-4B8C-83A1-F6EECF244321}">
                <p14:modId xmlns:p14="http://schemas.microsoft.com/office/powerpoint/2010/main" val="119390791"/>
              </p:ext>
            </p:extLst>
          </p:nvPr>
        </p:nvGraphicFramePr>
        <p:xfrm>
          <a:off x="444100" y="975728"/>
          <a:ext cx="5992867" cy="2883408"/>
        </p:xfrm>
        <a:graphic>
          <a:graphicData uri="http://schemas.openxmlformats.org/drawingml/2006/table">
            <a:tbl>
              <a:tblPr firstRow="1" firstCol="1" bandRow="1"/>
              <a:tblGrid>
                <a:gridCol w="1234425">
                  <a:extLst>
                    <a:ext uri="{9D8B030D-6E8A-4147-A177-3AD203B41FA5}">
                      <a16:colId xmlns:a16="http://schemas.microsoft.com/office/drawing/2014/main" xmlns="" val="4114054891"/>
                    </a:ext>
                  </a:extLst>
                </a:gridCol>
                <a:gridCol w="760483">
                  <a:extLst>
                    <a:ext uri="{9D8B030D-6E8A-4147-A177-3AD203B41FA5}">
                      <a16:colId xmlns:a16="http://schemas.microsoft.com/office/drawing/2014/main" xmlns="" val="253543706"/>
                    </a:ext>
                  </a:extLst>
                </a:gridCol>
                <a:gridCol w="977762">
                  <a:extLst>
                    <a:ext uri="{9D8B030D-6E8A-4147-A177-3AD203B41FA5}">
                      <a16:colId xmlns:a16="http://schemas.microsoft.com/office/drawing/2014/main" xmlns="" val="2393069522"/>
                    </a:ext>
                  </a:extLst>
                </a:gridCol>
                <a:gridCol w="825665">
                  <a:extLst>
                    <a:ext uri="{9D8B030D-6E8A-4147-A177-3AD203B41FA5}">
                      <a16:colId xmlns:a16="http://schemas.microsoft.com/office/drawing/2014/main" xmlns="" val="3449536028"/>
                    </a:ext>
                  </a:extLst>
                </a:gridCol>
                <a:gridCol w="1249363">
                  <a:extLst>
                    <a:ext uri="{9D8B030D-6E8A-4147-A177-3AD203B41FA5}">
                      <a16:colId xmlns:a16="http://schemas.microsoft.com/office/drawing/2014/main" xmlns="" val="2454101180"/>
                    </a:ext>
                  </a:extLst>
                </a:gridCol>
                <a:gridCol w="945169">
                  <a:extLst>
                    <a:ext uri="{9D8B030D-6E8A-4147-A177-3AD203B41FA5}">
                      <a16:colId xmlns:a16="http://schemas.microsoft.com/office/drawing/2014/main" xmlns="" val="3115866352"/>
                    </a:ext>
                  </a:extLst>
                </a:gridCol>
              </a:tblGrid>
              <a:tr h="88789">
                <a:tc rowSpan="3">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00" b="1" dirty="0">
                          <a:solidFill>
                            <a:srgbClr val="000000"/>
                          </a:solidFill>
                          <a:effectLst/>
                          <a:latin typeface="Arial" panose="020B0604020202020204" pitchFamily="34" charset="0"/>
                          <a:cs typeface="Arial" panose="020B0604020202020204" pitchFamily="34" charset="0"/>
                        </a:rPr>
                        <a:t>Descripción</a:t>
                      </a:r>
                      <a:endParaRPr lang="es-C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tc rowSpan="3">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00" b="1" dirty="0">
                          <a:solidFill>
                            <a:srgbClr val="000000"/>
                          </a:solidFill>
                          <a:effectLst/>
                          <a:latin typeface="Arial" panose="020B0604020202020204" pitchFamily="34" charset="0"/>
                          <a:cs typeface="Arial" panose="020B0604020202020204" pitchFamily="34" charset="0"/>
                        </a:rPr>
                        <a:t>Apr. Vigente</a:t>
                      </a:r>
                      <a:endParaRPr lang="es-CO" sz="1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tc rowSpan="3">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00" b="1" dirty="0">
                          <a:solidFill>
                            <a:srgbClr val="000000"/>
                          </a:solidFill>
                          <a:effectLst/>
                          <a:latin typeface="Arial" panose="020B0604020202020204" pitchFamily="34" charset="0"/>
                          <a:cs typeface="Arial" panose="020B0604020202020204" pitchFamily="34" charset="0"/>
                        </a:rPr>
                        <a:t>Compromiso</a:t>
                      </a:r>
                      <a:endParaRPr lang="es-C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tc rowSpan="3">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00" b="1" dirty="0">
                          <a:solidFill>
                            <a:srgbClr val="000000"/>
                          </a:solidFill>
                          <a:effectLst/>
                          <a:latin typeface="Arial" panose="020B0604020202020204" pitchFamily="34" charset="0"/>
                          <a:cs typeface="Arial" panose="020B0604020202020204" pitchFamily="34" charset="0"/>
                        </a:rPr>
                        <a:t>Obligación</a:t>
                      </a:r>
                      <a:endParaRPr lang="es-CO"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00" dirty="0">
                          <a:solidFill>
                            <a:srgbClr val="000000"/>
                          </a:solidFill>
                          <a:effectLst/>
                          <a:latin typeface="Arial" panose="020B0604020202020204" pitchFamily="34" charset="0"/>
                          <a:cs typeface="Arial" panose="020B0604020202020204" pitchFamily="34" charset="0"/>
                        </a:rPr>
                        <a:t>%</a:t>
                      </a:r>
                      <a:endParaRPr lang="es-CO"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00" dirty="0">
                          <a:solidFill>
                            <a:srgbClr val="000000"/>
                          </a:solidFill>
                          <a:effectLst/>
                          <a:latin typeface="Arial" panose="020B0604020202020204" pitchFamily="34" charset="0"/>
                          <a:cs typeface="Arial" panose="020B0604020202020204" pitchFamily="34" charset="0"/>
                        </a:rPr>
                        <a:t>%</a:t>
                      </a:r>
                      <a:endParaRPr lang="es-CO"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extLst>
                  <a:ext uri="{0D108BD9-81ED-4DB2-BD59-A6C34878D82A}">
                    <a16:rowId xmlns:a16="http://schemas.microsoft.com/office/drawing/2014/main" xmlns="" val="1644150115"/>
                  </a:ext>
                </a:extLst>
              </a:tr>
              <a:tr h="118958">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cs typeface="Arial" panose="020B0604020202020204" pitchFamily="34" charset="0"/>
                        </a:rPr>
                        <a:t>Comp/</a:t>
                      </a:r>
                      <a:endPar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cs typeface="Arial" panose="020B0604020202020204" pitchFamily="34" charset="0"/>
                        </a:rPr>
                        <a:t>Oblig/</a:t>
                      </a:r>
                      <a:endPar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extLst>
                  <a:ext uri="{0D108BD9-81ED-4DB2-BD59-A6C34878D82A}">
                    <a16:rowId xmlns:a16="http://schemas.microsoft.com/office/drawing/2014/main" xmlns="" val="3949830170"/>
                  </a:ext>
                </a:extLst>
              </a:tr>
              <a:tr h="118958">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cs typeface="Arial" panose="020B0604020202020204" pitchFamily="34" charset="0"/>
                        </a:rPr>
                        <a:t>Aprop.</a:t>
                      </a:r>
                      <a:endPar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381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cs typeface="Arial" panose="020B0604020202020204" pitchFamily="34" charset="0"/>
                        </a:rPr>
                        <a:t>Aprop.</a:t>
                      </a:r>
                      <a:endPar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extLst>
                  <a:ext uri="{0D108BD9-81ED-4DB2-BD59-A6C34878D82A}">
                    <a16:rowId xmlns:a16="http://schemas.microsoft.com/office/drawing/2014/main" xmlns="" val="824903187"/>
                  </a:ext>
                </a:extLst>
              </a:tr>
              <a:tr h="241866">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l">
                        <a:lnSpc>
                          <a:spcPct val="107000"/>
                        </a:lnSpc>
                        <a:spcAft>
                          <a:spcPts val="0"/>
                        </a:spcAft>
                      </a:pPr>
                      <a:r>
                        <a:rPr lang="es-ES" sz="1000" b="0" dirty="0">
                          <a:solidFill>
                            <a:srgbClr val="000000"/>
                          </a:solidFill>
                          <a:effectLst/>
                          <a:latin typeface="Arial" panose="020B0604020202020204" pitchFamily="34" charset="0"/>
                          <a:cs typeface="Arial" panose="020B0604020202020204" pitchFamily="34" charset="0"/>
                        </a:rPr>
                        <a:t>Gastos de personal</a:t>
                      </a:r>
                      <a:endPar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$ 17.270 </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fontAlgn="b"/>
                      <a:r>
                        <a:rPr lang="es-CO" sz="100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$ 17.060 </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fontAlgn="b"/>
                      <a:r>
                        <a:rPr lang="es-CO" sz="100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$ 17.059 </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982158156"/>
                  </a:ext>
                </a:extLst>
              </a:tr>
              <a:tr h="241866">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l">
                        <a:lnSpc>
                          <a:spcPct val="107000"/>
                        </a:lnSpc>
                        <a:spcAft>
                          <a:spcPts val="0"/>
                        </a:spcAft>
                      </a:pPr>
                      <a:r>
                        <a:rPr lang="es-ES" sz="1000" b="0" dirty="0">
                          <a:solidFill>
                            <a:srgbClr val="000000"/>
                          </a:solidFill>
                          <a:effectLst/>
                          <a:latin typeface="Arial" panose="020B0604020202020204" pitchFamily="34" charset="0"/>
                          <a:cs typeface="Arial" panose="020B0604020202020204" pitchFamily="34" charset="0"/>
                        </a:rPr>
                        <a:t>Adquisición de bienes y servicios</a:t>
                      </a:r>
                      <a:endPar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$ 2.509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$ 2.165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$ 2.131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2197449468"/>
                  </a:ext>
                </a:extLst>
              </a:tr>
              <a:tr h="241866">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l">
                        <a:lnSpc>
                          <a:spcPct val="107000"/>
                        </a:lnSpc>
                        <a:spcAft>
                          <a:spcPts val="0"/>
                        </a:spcAft>
                      </a:pPr>
                      <a:r>
                        <a:rPr lang="es-ES" sz="1000" b="0">
                          <a:solidFill>
                            <a:srgbClr val="000000"/>
                          </a:solidFill>
                          <a:effectLst/>
                          <a:latin typeface="Arial" panose="020B0604020202020204" pitchFamily="34" charset="0"/>
                          <a:cs typeface="Arial" panose="020B0604020202020204" pitchFamily="34" charset="0"/>
                        </a:rPr>
                        <a:t>Transferencias corrientes</a:t>
                      </a:r>
                      <a:endParaRPr lang="es-CO" sz="1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$ 575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$ 330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$ 325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2551779760"/>
                  </a:ext>
                </a:extLst>
              </a:tr>
              <a:tr h="367573">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l">
                        <a:lnSpc>
                          <a:spcPct val="107000"/>
                        </a:lnSpc>
                        <a:spcAft>
                          <a:spcPts val="0"/>
                        </a:spcAft>
                      </a:pPr>
                      <a:r>
                        <a:rPr lang="es-ES" sz="1000" b="0">
                          <a:solidFill>
                            <a:srgbClr val="000000"/>
                          </a:solidFill>
                          <a:effectLst/>
                          <a:latin typeface="Arial" panose="020B0604020202020204" pitchFamily="34" charset="0"/>
                          <a:cs typeface="Arial" panose="020B0604020202020204" pitchFamily="34" charset="0"/>
                        </a:rPr>
                        <a:t>Gastos por tributos, multas e intereses de mora</a:t>
                      </a:r>
                      <a:endParaRPr lang="es-CO" sz="1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$ 102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$ 79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$ 79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1210266315"/>
                  </a:ext>
                </a:extLst>
              </a:tr>
              <a:tr h="241866">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l">
                        <a:lnSpc>
                          <a:spcPct val="107000"/>
                        </a:lnSpc>
                        <a:spcAft>
                          <a:spcPts val="0"/>
                        </a:spcAft>
                      </a:pPr>
                      <a:r>
                        <a:rPr lang="es-CO" sz="1000" b="0">
                          <a:solidFill>
                            <a:srgbClr val="000000"/>
                          </a:solidFill>
                          <a:effectLst/>
                          <a:latin typeface="Arial" panose="020B0604020202020204" pitchFamily="34" charset="0"/>
                          <a:cs typeface="Arial" panose="020B0604020202020204" pitchFamily="34" charset="0"/>
                        </a:rPr>
                        <a:t>Total presupuesto de funcionamiento</a:t>
                      </a:r>
                      <a:endParaRPr lang="es-CO" sz="1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$ 20.456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$ 19.634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$ 19.593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952095807"/>
                  </a:ext>
                </a:extLst>
              </a:tr>
              <a:tr h="118958">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l">
                        <a:lnSpc>
                          <a:spcPct val="107000"/>
                        </a:lnSpc>
                        <a:spcAft>
                          <a:spcPts val="0"/>
                        </a:spcAft>
                      </a:pPr>
                      <a:r>
                        <a:rPr lang="es-CO" sz="1000" b="0">
                          <a:solidFill>
                            <a:srgbClr val="000000"/>
                          </a:solidFill>
                          <a:effectLst/>
                          <a:latin typeface="Arial" panose="020B0604020202020204" pitchFamily="34" charset="0"/>
                          <a:cs typeface="Arial" panose="020B0604020202020204" pitchFamily="34" charset="0"/>
                        </a:rPr>
                        <a:t>Inversión CSF</a:t>
                      </a:r>
                      <a:endParaRPr lang="es-CO" sz="1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$ 8.589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$ 8.394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$ 8.376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4135078408"/>
                  </a:ext>
                </a:extLst>
              </a:tr>
              <a:tr h="118958">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l">
                        <a:lnSpc>
                          <a:spcPct val="107000"/>
                        </a:lnSpc>
                        <a:spcAft>
                          <a:spcPts val="0"/>
                        </a:spcAft>
                      </a:pPr>
                      <a:r>
                        <a:rPr lang="es-CO" sz="1000" b="0" dirty="0">
                          <a:solidFill>
                            <a:srgbClr val="000000"/>
                          </a:solidFill>
                          <a:effectLst/>
                          <a:latin typeface="Arial" panose="020B0604020202020204" pitchFamily="34" charset="0"/>
                          <a:cs typeface="Arial" panose="020B0604020202020204" pitchFamily="34" charset="0"/>
                        </a:rPr>
                        <a:t>Inversión SSF</a:t>
                      </a:r>
                      <a:endPar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$ 9.603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$ 8.939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$ 8.153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2398560099"/>
                  </a:ext>
                </a:extLst>
              </a:tr>
              <a:tr h="278303">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l">
                        <a:lnSpc>
                          <a:spcPct val="107000"/>
                        </a:lnSpc>
                        <a:spcAft>
                          <a:spcPts val="0"/>
                        </a:spcAft>
                      </a:pPr>
                      <a:r>
                        <a:rPr lang="es-CO" sz="1000" b="0" dirty="0">
                          <a:solidFill>
                            <a:srgbClr val="000000"/>
                          </a:solidFill>
                          <a:effectLst/>
                          <a:latin typeface="Arial" panose="020B0604020202020204" pitchFamily="34" charset="0"/>
                          <a:cs typeface="Arial" panose="020B0604020202020204" pitchFamily="34" charset="0"/>
                        </a:rPr>
                        <a:t>Total presupuesto inversión</a:t>
                      </a:r>
                      <a:endPar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$ 18.191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$ 17.333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$ 16.529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709301990"/>
                  </a:ext>
                </a:extLst>
              </a:tr>
              <a:tr h="118958">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cs typeface="Arial" panose="020B0604020202020204" pitchFamily="34" charset="0"/>
                        </a:rPr>
                        <a:t>Total </a:t>
                      </a:r>
                      <a:endPar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$ 38.647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$ 36.966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$ 36.122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96%</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2840512967"/>
                  </a:ext>
                </a:extLst>
              </a:tr>
            </a:tbl>
          </a:graphicData>
        </a:graphic>
      </p:graphicFrame>
      <p:sp>
        <p:nvSpPr>
          <p:cNvPr id="14" name="Rectángulo 13">
            <a:extLst>
              <a:ext uri="{FF2B5EF4-FFF2-40B4-BE49-F238E27FC236}">
                <a16:creationId xmlns:a16="http://schemas.microsoft.com/office/drawing/2014/main" xmlns="" id="{F782D499-DAED-439C-B660-18A46B95B33A}"/>
              </a:ext>
            </a:extLst>
          </p:cNvPr>
          <p:cNvSpPr/>
          <p:nvPr/>
        </p:nvSpPr>
        <p:spPr>
          <a:xfrm>
            <a:off x="408503" y="3982552"/>
            <a:ext cx="5992866" cy="400110"/>
          </a:xfrm>
          <a:prstGeom prst="rect">
            <a:avLst/>
          </a:prstGeom>
        </p:spPr>
        <p:txBody>
          <a:bodyPr wrap="square">
            <a:spAutoFit/>
          </a:bodyPr>
          <a:lstStyle/>
          <a:p>
            <a:pPr algn="just">
              <a:buClr>
                <a:srgbClr val="000000"/>
              </a:buClr>
              <a:buFont typeface="Arial"/>
              <a:buNone/>
            </a:pPr>
            <a:r>
              <a:rPr lang="es-ES" sz="1000" i="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Por inversión, al cierre del 31 de diciembre de 2019, se comprometió el 95% del presupuesto asignado, que equivale a $ 17.333 millones, y se obligó el 91% correspondiente a $ 16.529 millones </a:t>
            </a:r>
            <a:endParaRPr lang="es-CO" sz="1000" i="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graphicFrame>
        <p:nvGraphicFramePr>
          <p:cNvPr id="17" name="Tabla 16">
            <a:extLst>
              <a:ext uri="{FF2B5EF4-FFF2-40B4-BE49-F238E27FC236}">
                <a16:creationId xmlns:a16="http://schemas.microsoft.com/office/drawing/2014/main" xmlns="" id="{A97A8378-2C46-45A9-9E19-6797996AA3DA}"/>
              </a:ext>
            </a:extLst>
          </p:cNvPr>
          <p:cNvGraphicFramePr>
            <a:graphicFrameLocks noGrp="1"/>
          </p:cNvGraphicFramePr>
          <p:nvPr>
            <p:extLst>
              <p:ext uri="{D42A27DB-BD31-4B8C-83A1-F6EECF244321}">
                <p14:modId xmlns:p14="http://schemas.microsoft.com/office/powerpoint/2010/main" val="1044585309"/>
              </p:ext>
            </p:extLst>
          </p:nvPr>
        </p:nvGraphicFramePr>
        <p:xfrm>
          <a:off x="432567" y="4653964"/>
          <a:ext cx="5992866" cy="3876067"/>
        </p:xfrm>
        <a:graphic>
          <a:graphicData uri="http://schemas.openxmlformats.org/drawingml/2006/table">
            <a:tbl>
              <a:tblPr firstRow="1" firstCol="1" bandRow="1"/>
              <a:tblGrid>
                <a:gridCol w="1394932">
                  <a:extLst>
                    <a:ext uri="{9D8B030D-6E8A-4147-A177-3AD203B41FA5}">
                      <a16:colId xmlns:a16="http://schemas.microsoft.com/office/drawing/2014/main" xmlns="" val="2730486799"/>
                    </a:ext>
                  </a:extLst>
                </a:gridCol>
                <a:gridCol w="392333">
                  <a:extLst>
                    <a:ext uri="{9D8B030D-6E8A-4147-A177-3AD203B41FA5}">
                      <a16:colId xmlns:a16="http://schemas.microsoft.com/office/drawing/2014/main" xmlns="" val="4251053023"/>
                    </a:ext>
                  </a:extLst>
                </a:gridCol>
                <a:gridCol w="749328">
                  <a:extLst>
                    <a:ext uri="{9D8B030D-6E8A-4147-A177-3AD203B41FA5}">
                      <a16:colId xmlns:a16="http://schemas.microsoft.com/office/drawing/2014/main" xmlns="" val="3389931336"/>
                    </a:ext>
                  </a:extLst>
                </a:gridCol>
                <a:gridCol w="687609">
                  <a:extLst>
                    <a:ext uri="{9D8B030D-6E8A-4147-A177-3AD203B41FA5}">
                      <a16:colId xmlns:a16="http://schemas.microsoft.com/office/drawing/2014/main" xmlns="" val="1342287024"/>
                    </a:ext>
                  </a:extLst>
                </a:gridCol>
                <a:gridCol w="777356">
                  <a:extLst>
                    <a:ext uri="{9D8B030D-6E8A-4147-A177-3AD203B41FA5}">
                      <a16:colId xmlns:a16="http://schemas.microsoft.com/office/drawing/2014/main" xmlns="" val="2821542581"/>
                    </a:ext>
                  </a:extLst>
                </a:gridCol>
                <a:gridCol w="703671">
                  <a:extLst>
                    <a:ext uri="{9D8B030D-6E8A-4147-A177-3AD203B41FA5}">
                      <a16:colId xmlns:a16="http://schemas.microsoft.com/office/drawing/2014/main" xmlns="" val="1566849117"/>
                    </a:ext>
                  </a:extLst>
                </a:gridCol>
                <a:gridCol w="1287637">
                  <a:extLst>
                    <a:ext uri="{9D8B030D-6E8A-4147-A177-3AD203B41FA5}">
                      <a16:colId xmlns:a16="http://schemas.microsoft.com/office/drawing/2014/main" xmlns="" val="9861404"/>
                    </a:ext>
                  </a:extLst>
                </a:gridCol>
              </a:tblGrid>
              <a:tr h="246444">
                <a:tc row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950" b="1" dirty="0">
                          <a:solidFill>
                            <a:srgbClr val="000000"/>
                          </a:solidFill>
                          <a:effectLst/>
                          <a:latin typeface="Arial" panose="020B0604020202020204" pitchFamily="34" charset="0"/>
                          <a:cs typeface="Arial" panose="020B0604020202020204" pitchFamily="34" charset="0"/>
                        </a:rPr>
                        <a:t>PROYECTO DE INVERSIÓN </a:t>
                      </a:r>
                      <a:endParaRPr lang="es-CO" sz="9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tc row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950" b="1" dirty="0">
                          <a:solidFill>
                            <a:srgbClr val="000000"/>
                          </a:solidFill>
                          <a:effectLst/>
                          <a:latin typeface="Arial" panose="020B0604020202020204" pitchFamily="34" charset="0"/>
                          <a:cs typeface="Arial" panose="020B0604020202020204" pitchFamily="34" charset="0"/>
                        </a:rPr>
                        <a:t>SIT</a:t>
                      </a:r>
                      <a:endParaRPr lang="es-CO" sz="9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tc row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950" b="1" dirty="0">
                          <a:solidFill>
                            <a:srgbClr val="000000"/>
                          </a:solidFill>
                          <a:effectLst/>
                          <a:latin typeface="Arial" panose="020B0604020202020204" pitchFamily="34" charset="0"/>
                          <a:cs typeface="Arial" panose="020B0604020202020204" pitchFamily="34" charset="0"/>
                        </a:rPr>
                        <a:t>Apr. vigente</a:t>
                      </a:r>
                      <a:endParaRPr lang="es-CO" sz="9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tc grid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950" b="1" dirty="0">
                          <a:solidFill>
                            <a:srgbClr val="000000"/>
                          </a:solidFill>
                          <a:effectLst/>
                          <a:latin typeface="Arial" panose="020B0604020202020204" pitchFamily="34" charset="0"/>
                          <a:cs typeface="Arial" panose="020B0604020202020204" pitchFamily="34" charset="0"/>
                        </a:rPr>
                        <a:t>Ejecución a nivel de compromiso</a:t>
                      </a:r>
                      <a:endParaRPr lang="es-CO" sz="9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tc hMerge="1">
                  <a:txBody>
                    <a:bodyPr/>
                    <a:lstStyle/>
                    <a:p>
                      <a:endParaRPr lang="es-CO"/>
                    </a:p>
                  </a:txBody>
                  <a:tcPr/>
                </a:tc>
                <a:tc grid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950" b="1" dirty="0">
                          <a:solidFill>
                            <a:srgbClr val="000000"/>
                          </a:solidFill>
                          <a:effectLst/>
                          <a:latin typeface="Arial" panose="020B0604020202020204" pitchFamily="34" charset="0"/>
                          <a:cs typeface="Arial" panose="020B0604020202020204" pitchFamily="34" charset="0"/>
                        </a:rPr>
                        <a:t>Ejecución a nivel de obligación</a:t>
                      </a:r>
                      <a:endParaRPr lang="es-CO" sz="9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7AE46"/>
                    </a:solidFill>
                  </a:tcPr>
                </a:tc>
                <a:tc hMerge="1">
                  <a:txBody>
                    <a:bodyPr/>
                    <a:lstStyle/>
                    <a:p>
                      <a:endParaRPr lang="es-CO"/>
                    </a:p>
                  </a:txBody>
                  <a:tcPr/>
                </a:tc>
                <a:extLst>
                  <a:ext uri="{0D108BD9-81ED-4DB2-BD59-A6C34878D82A}">
                    <a16:rowId xmlns:a16="http://schemas.microsoft.com/office/drawing/2014/main" xmlns="" val="220879913"/>
                  </a:ext>
                </a:extLst>
              </a:tr>
              <a:tr h="224311">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extLst>
                  <a:ext uri="{0D108BD9-81ED-4DB2-BD59-A6C34878D82A}">
                    <a16:rowId xmlns:a16="http://schemas.microsoft.com/office/drawing/2014/main" xmlns="" val="2111091423"/>
                  </a:ext>
                </a:extLst>
              </a:tr>
              <a:tr h="159571">
                <a:tc row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Desarrollo y fortalecimiento de capacidades  de las entidades territoriales de la circunscripción.</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a:solidFill>
                            <a:srgbClr val="000000"/>
                          </a:solidFill>
                          <a:effectLst/>
                          <a:latin typeface="Arial" panose="020B0604020202020204" pitchFamily="34" charset="0"/>
                          <a:cs typeface="Arial" panose="020B0604020202020204" pitchFamily="34" charset="0"/>
                        </a:rPr>
                        <a:t>CSF</a:t>
                      </a:r>
                      <a:endParaRPr lang="es-CO" sz="95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$ 1.999</a:t>
                      </a:r>
                    </a:p>
                  </a:txBody>
                  <a:tcPr marL="42243" marR="42243"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$ 1.970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rowSpan="3">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97,99%</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a:t>
                      </a:r>
                      <a:r>
                        <a:rPr lang="es-CO" sz="950" b="0" i="0" u="none" strike="noStrike" cap="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1.970</a:t>
                      </a:r>
                      <a:endPar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rowSpan="3">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ctr"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97,93%</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1611239117"/>
                  </a:ext>
                </a:extLst>
              </a:tr>
              <a:tr h="456540">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SSF</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ctr"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$ 583</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ctr"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a:t>
                      </a:r>
                      <a:r>
                        <a:rPr lang="es-CO" sz="950" b="0" i="0" u="none" strike="noStrike" cap="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561</a:t>
                      </a:r>
                      <a:endPar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$ 559</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vMerge="1">
                  <a:txBody>
                    <a:bodyPr/>
                    <a:lstStyle/>
                    <a:p>
                      <a:endParaRPr lang="es-CO"/>
                    </a:p>
                  </a:txBody>
                  <a:tcPr/>
                </a:tc>
                <a:extLst>
                  <a:ext uri="{0D108BD9-81ED-4DB2-BD59-A6C34878D82A}">
                    <a16:rowId xmlns:a16="http://schemas.microsoft.com/office/drawing/2014/main" xmlns="" val="1192486610"/>
                  </a:ext>
                </a:extLst>
              </a:tr>
              <a:tr h="123222">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Subtotal</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 </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$ 2.530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$ 2.529</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$ 2.529</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vMerge="1">
                  <a:txBody>
                    <a:bodyPr/>
                    <a:lstStyle/>
                    <a:p>
                      <a:endParaRPr lang="es-CO"/>
                    </a:p>
                  </a:txBody>
                  <a:tcPr/>
                </a:tc>
                <a:extLst>
                  <a:ext uri="{0D108BD9-81ED-4DB2-BD59-A6C34878D82A}">
                    <a16:rowId xmlns:a16="http://schemas.microsoft.com/office/drawing/2014/main" xmlns="" val="1973276511"/>
                  </a:ext>
                </a:extLst>
              </a:tr>
              <a:tr h="159571">
                <a:tc row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nSpc>
                          <a:spcPct val="107000"/>
                        </a:lnSpc>
                        <a:spcAft>
                          <a:spcPts val="0"/>
                        </a:spcAft>
                      </a:pPr>
                      <a:r>
                        <a:rPr lang="es-CO" sz="950" b="0">
                          <a:solidFill>
                            <a:srgbClr val="000000"/>
                          </a:solidFill>
                          <a:effectLst/>
                          <a:latin typeface="Arial" panose="020B0604020202020204" pitchFamily="34" charset="0"/>
                          <a:cs typeface="Arial" panose="020B0604020202020204" pitchFamily="34" charset="0"/>
                        </a:rPr>
                        <a:t>Implementación y fortalecimiento de las políticas lideradas por Función Pública a nivel nacional.</a:t>
                      </a:r>
                      <a:endParaRPr lang="es-CO" sz="95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a:solidFill>
                            <a:srgbClr val="000000"/>
                          </a:solidFill>
                          <a:effectLst/>
                          <a:latin typeface="Arial" panose="020B0604020202020204" pitchFamily="34" charset="0"/>
                          <a:cs typeface="Arial" panose="020B0604020202020204" pitchFamily="34" charset="0"/>
                        </a:rPr>
                        <a:t>CSF</a:t>
                      </a:r>
                      <a:endParaRPr lang="es-CO" sz="95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$ 3.769</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$ 3.674</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rowSpan="4">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94,11%</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$ 3.656</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rowSpan="4">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93,43%</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284071212"/>
                  </a:ext>
                </a:extLst>
              </a:tr>
              <a:tr h="456540">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SSF</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$ 6.232</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$ 5.737</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vMerge="1">
                  <a:txBody>
                    <a:bodyPr/>
                    <a:lstStyle/>
                    <a:p>
                      <a:endParaRPr lang="es-CO"/>
                    </a:p>
                  </a:txBody>
                  <a:tcPr/>
                </a:tc>
                <a:tc rowSpan="2">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$ 5.687</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vMerge="1">
                  <a:txBody>
                    <a:bodyPr/>
                    <a:lstStyle/>
                    <a:p>
                      <a:endParaRPr lang="es-CO"/>
                    </a:p>
                  </a:txBody>
                  <a:tcPr/>
                </a:tc>
                <a:extLst>
                  <a:ext uri="{0D108BD9-81ED-4DB2-BD59-A6C34878D82A}">
                    <a16:rowId xmlns:a16="http://schemas.microsoft.com/office/drawing/2014/main" xmlns="" val="1951775106"/>
                  </a:ext>
                </a:extLst>
              </a:tr>
              <a:tr h="0">
                <a:tc row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Subtotal</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rowSpan="2">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 </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rowSpan="2">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$ 10.000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rowSpan="2">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$ 9.411</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xmlns="" val="202541575"/>
                  </a:ext>
                </a:extLst>
              </a:tr>
              <a:tr h="102049">
                <a:tc vMerge="1">
                  <a:txBody>
                    <a:bodyPr/>
                    <a:lstStyle/>
                    <a:p>
                      <a:pPr algn="ctr">
                        <a:lnSpc>
                          <a:spcPct val="107000"/>
                        </a:lnSpc>
                        <a:spcAft>
                          <a:spcPts val="0"/>
                        </a:spcAft>
                      </a:pPr>
                      <a:endParaRPr lang="es-CO" sz="600" b="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43" marR="42243" marT="0" marB="0" anchor="ctr">
                    <a:solidFill>
                      <a:schemeClr val="accent4"/>
                    </a:solidFill>
                  </a:tcPr>
                </a:tc>
                <a:tc vMerge="1">
                  <a:txBody>
                    <a:bodyPr/>
                    <a:lstStyle/>
                    <a:p>
                      <a:pPr>
                        <a:lnSpc>
                          <a:spcPct val="107000"/>
                        </a:lnSpc>
                        <a:spcAft>
                          <a:spcPts val="0"/>
                        </a:spcAft>
                      </a:pPr>
                      <a:endParaRPr lang="es-CO" sz="600" b="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43" marR="42243" marT="0" marB="0" anchor="ctr">
                    <a:solidFill>
                      <a:schemeClr val="accent4"/>
                    </a:solidFill>
                  </a:tcPr>
                </a:tc>
                <a:tc vMerge="1">
                  <a:txBody>
                    <a:bodyPr/>
                    <a:lstStyle/>
                    <a:p>
                      <a:pPr algn="ctr">
                        <a:lnSpc>
                          <a:spcPct val="107000"/>
                        </a:lnSpc>
                        <a:spcAft>
                          <a:spcPts val="0"/>
                        </a:spcAft>
                      </a:pPr>
                      <a:endParaRPr lang="es-CO" sz="600" b="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43" marR="42243" marT="0" marB="0" anchor="ctr">
                    <a:solidFill>
                      <a:schemeClr val="accent4"/>
                    </a:solidFill>
                  </a:tcPr>
                </a:tc>
                <a:tc vMerge="1">
                  <a:txBody>
                    <a:bodyPr/>
                    <a:lstStyle/>
                    <a:p>
                      <a:pPr algn="ctr">
                        <a:lnSpc>
                          <a:spcPct val="107000"/>
                        </a:lnSpc>
                        <a:spcAft>
                          <a:spcPts val="0"/>
                        </a:spcAft>
                      </a:pPr>
                      <a:endParaRPr lang="es-CO" sz="600" b="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43" marR="42243" marT="0" marB="0" anchor="ctr">
                    <a:solidFill>
                      <a:schemeClr val="accent4"/>
                    </a:solidFill>
                  </a:tcPr>
                </a:tc>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$ 9.343</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vMerge="1">
                  <a:txBody>
                    <a:bodyPr/>
                    <a:lstStyle/>
                    <a:p>
                      <a:endParaRPr lang="es-CO"/>
                    </a:p>
                  </a:txBody>
                  <a:tcPr/>
                </a:tc>
                <a:extLst>
                  <a:ext uri="{0D108BD9-81ED-4DB2-BD59-A6C34878D82A}">
                    <a16:rowId xmlns:a16="http://schemas.microsoft.com/office/drawing/2014/main" xmlns="" val="3337294612"/>
                  </a:ext>
                </a:extLst>
              </a:tr>
              <a:tr h="159571">
                <a:tc row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nSpc>
                          <a:spcPct val="107000"/>
                        </a:lnSpc>
                        <a:spcAft>
                          <a:spcPts val="0"/>
                        </a:spcAft>
                      </a:pPr>
                      <a:r>
                        <a:rPr lang="es-CO" sz="950" b="0">
                          <a:solidFill>
                            <a:srgbClr val="000000"/>
                          </a:solidFill>
                          <a:effectLst/>
                          <a:latin typeface="Arial" panose="020B0604020202020204" pitchFamily="34" charset="0"/>
                          <a:cs typeface="Arial" panose="020B0604020202020204" pitchFamily="34" charset="0"/>
                        </a:rPr>
                        <a:t>Mejoramiento de la gestión de las Políticas Públicas a través tics Nacional.</a:t>
                      </a:r>
                      <a:endParaRPr lang="es-CO" sz="95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a:solidFill>
                            <a:srgbClr val="000000"/>
                          </a:solidFill>
                          <a:effectLst/>
                          <a:latin typeface="Arial" panose="020B0604020202020204" pitchFamily="34" charset="0"/>
                          <a:cs typeface="Arial" panose="020B0604020202020204" pitchFamily="34" charset="0"/>
                        </a:rPr>
                        <a:t>CSF</a:t>
                      </a:r>
                      <a:endParaRPr lang="es-CO" sz="95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$ 2.521</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$ 2.450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rowSpan="3">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95,91%</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$ 2.450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rowSpan="3">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82,07%</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183653586"/>
                  </a:ext>
                </a:extLst>
              </a:tr>
              <a:tr h="333318">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a:solidFill>
                            <a:srgbClr val="000000"/>
                          </a:solidFill>
                          <a:effectLst/>
                          <a:latin typeface="Arial" panose="020B0604020202020204" pitchFamily="34" charset="0"/>
                          <a:cs typeface="Arial" panose="020B0604020202020204" pitchFamily="34" charset="0"/>
                        </a:rPr>
                        <a:t>SSF</a:t>
                      </a:r>
                      <a:endParaRPr lang="es-CO" sz="95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$ 2.788</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$ 2.641</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$ 1.907</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vMerge="1">
                  <a:txBody>
                    <a:bodyPr/>
                    <a:lstStyle/>
                    <a:p>
                      <a:endParaRPr lang="es-CO"/>
                    </a:p>
                  </a:txBody>
                  <a:tcPr/>
                </a:tc>
                <a:extLst>
                  <a:ext uri="{0D108BD9-81ED-4DB2-BD59-A6C34878D82A}">
                    <a16:rowId xmlns:a16="http://schemas.microsoft.com/office/drawing/2014/main" xmlns="" val="1980115062"/>
                  </a:ext>
                </a:extLst>
              </a:tr>
              <a:tr h="123222">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Subtotal</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 </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$ 5.309</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$ 5.092</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$ 4.357</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vMerge="1">
                  <a:txBody>
                    <a:bodyPr/>
                    <a:lstStyle/>
                    <a:p>
                      <a:endParaRPr lang="es-CO"/>
                    </a:p>
                  </a:txBody>
                  <a:tcPr/>
                </a:tc>
                <a:extLst>
                  <a:ext uri="{0D108BD9-81ED-4DB2-BD59-A6C34878D82A}">
                    <a16:rowId xmlns:a16="http://schemas.microsoft.com/office/drawing/2014/main" xmlns="" val="1229284250"/>
                  </a:ext>
                </a:extLst>
              </a:tr>
              <a:tr h="369667">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just">
                        <a:lnSpc>
                          <a:spcPct val="107000"/>
                        </a:lnSpc>
                        <a:spcAft>
                          <a:spcPts val="0"/>
                        </a:spcAft>
                      </a:pPr>
                      <a:r>
                        <a:rPr lang="es-CO" sz="950" b="0">
                          <a:solidFill>
                            <a:srgbClr val="000000"/>
                          </a:solidFill>
                          <a:effectLst/>
                          <a:latin typeface="Arial" panose="020B0604020202020204" pitchFamily="34" charset="0"/>
                          <a:cs typeface="Arial" panose="020B0604020202020204" pitchFamily="34" charset="0"/>
                        </a:rPr>
                        <a:t>Mejoramiento de la infraestructura propia del sector</a:t>
                      </a:r>
                      <a:endParaRPr lang="es-CO" sz="95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0">
                          <a:solidFill>
                            <a:srgbClr val="000000"/>
                          </a:solidFill>
                          <a:effectLst/>
                          <a:latin typeface="Arial" panose="020B0604020202020204" pitchFamily="34" charset="0"/>
                          <a:cs typeface="Arial" panose="020B0604020202020204" pitchFamily="34" charset="0"/>
                        </a:rPr>
                        <a:t>CSF</a:t>
                      </a:r>
                      <a:endParaRPr lang="es-CO" sz="95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a:t>
                      </a:r>
                      <a:r>
                        <a:rPr lang="es-CO" sz="950" b="0" i="0" u="none" strike="noStrike" cap="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300</a:t>
                      </a:r>
                      <a:endPar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$ 300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rowSpan="2">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100%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$ 300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rowSpan="2">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100%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3235344675"/>
                  </a:ext>
                </a:extLst>
              </a:tr>
              <a:tr h="123222">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Subtotal</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nSpc>
                          <a:spcPct val="107000"/>
                        </a:lnSpc>
                        <a:spcAft>
                          <a:spcPts val="0"/>
                        </a:spcAft>
                      </a:pPr>
                      <a:r>
                        <a:rPr lang="es-CO" sz="950" b="0" dirty="0">
                          <a:solidFill>
                            <a:srgbClr val="000000"/>
                          </a:solidFill>
                          <a:effectLst/>
                          <a:latin typeface="Arial" panose="020B0604020202020204" pitchFamily="34" charset="0"/>
                          <a:cs typeface="Arial" panose="020B0604020202020204" pitchFamily="34" charset="0"/>
                        </a:rPr>
                        <a:t> </a:t>
                      </a:r>
                      <a:endParaRPr lang="es-CO" sz="9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$ 300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R="0" algn="l" rtl="0">
                        <a:lnSpc>
                          <a:spcPct val="100000"/>
                        </a:lnSpc>
                        <a:spcBef>
                          <a:spcPts val="0"/>
                        </a:spcBef>
                        <a:spcAft>
                          <a:spcPts val="0"/>
                        </a:spcAft>
                        <a:buClr>
                          <a:srgbClr val="000000"/>
                        </a:buClr>
                        <a:buFont typeface="Arial"/>
                      </a:pPr>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$ 300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B8BFF"/>
                    </a:solidFill>
                  </a:tcPr>
                </a:tc>
                <a:tc vMerge="1">
                  <a:txBody>
                    <a:bodyPr/>
                    <a:lstStyle/>
                    <a:p>
                      <a:endParaRPr lang="es-CO"/>
                    </a:p>
                  </a:txBody>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r>
                        <a:rPr lang="es-CO" sz="950" b="0" i="0" u="none" strike="noStrike"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Arial"/>
                        </a:rPr>
                        <a:t>$ 300</a:t>
                      </a: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D98FF"/>
                    </a:solidFill>
                  </a:tcPr>
                </a:tc>
                <a:tc vMerge="1">
                  <a:txBody>
                    <a:bodyPr/>
                    <a:lstStyle/>
                    <a:p>
                      <a:endParaRPr lang="es-CO"/>
                    </a:p>
                  </a:txBody>
                  <a:tcPr/>
                </a:tc>
                <a:extLst>
                  <a:ext uri="{0D108BD9-81ED-4DB2-BD59-A6C34878D82A}">
                    <a16:rowId xmlns:a16="http://schemas.microsoft.com/office/drawing/2014/main" xmlns="" val="134217233"/>
                  </a:ext>
                </a:extLst>
              </a:tr>
              <a:tr h="159571">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950" b="1" dirty="0">
                          <a:solidFill>
                            <a:srgbClr val="000000"/>
                          </a:solidFill>
                          <a:effectLst/>
                          <a:latin typeface="Arial" panose="020B0604020202020204" pitchFamily="34" charset="0"/>
                          <a:cs typeface="Arial" panose="020B0604020202020204" pitchFamily="34" charset="0"/>
                        </a:rPr>
                        <a:t>TOTAL</a:t>
                      </a:r>
                      <a:endParaRPr lang="es-CO" sz="9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solidFill>
                  </a:tcPr>
                </a:tc>
                <a:tc gridSpan="2">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1" dirty="0">
                          <a:solidFill>
                            <a:srgbClr val="000000"/>
                          </a:solidFill>
                          <a:effectLst/>
                          <a:latin typeface="Arial" panose="020B0604020202020204" pitchFamily="34" charset="0"/>
                          <a:cs typeface="Arial" panose="020B0604020202020204" pitchFamily="34" charset="0"/>
                        </a:rPr>
                        <a:t>$ 18.191</a:t>
                      </a:r>
                      <a:r>
                        <a:rPr lang="es-CO" sz="950" b="1" dirty="0">
                          <a:solidFill>
                            <a:srgbClr val="FF0000"/>
                          </a:solidFill>
                          <a:effectLst/>
                          <a:latin typeface="Arial" panose="020B0604020202020204" pitchFamily="34" charset="0"/>
                          <a:cs typeface="Arial" panose="020B0604020202020204" pitchFamily="34" charset="0"/>
                        </a:rPr>
                        <a:t>*</a:t>
                      </a:r>
                      <a:r>
                        <a:rPr lang="es-CO" sz="950" b="1" dirty="0">
                          <a:solidFill>
                            <a:srgbClr val="000000"/>
                          </a:solidFill>
                          <a:effectLst/>
                          <a:latin typeface="Arial" panose="020B0604020202020204" pitchFamily="34" charset="0"/>
                          <a:cs typeface="Arial" panose="020B0604020202020204" pitchFamily="34" charset="0"/>
                        </a:rPr>
                        <a:t> </a:t>
                      </a:r>
                      <a:endParaRPr lang="es-CO" sz="9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hMerge="1">
                  <a:txBody>
                    <a:bodyPr/>
                    <a:lstStyle/>
                    <a:p>
                      <a:endParaRPr lang="es-CO"/>
                    </a:p>
                  </a:txBody>
                  <a:tcPr/>
                </a:tc>
                <a:tc gridSpan="2">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1" dirty="0">
                          <a:solidFill>
                            <a:srgbClr val="000000"/>
                          </a:solidFill>
                          <a:effectLst/>
                          <a:latin typeface="Arial" panose="020B0604020202020204" pitchFamily="34" charset="0"/>
                          <a:cs typeface="Arial" panose="020B0604020202020204" pitchFamily="34" charset="0"/>
                        </a:rPr>
                        <a:t>$ 17.333 </a:t>
                      </a:r>
                      <a:endParaRPr lang="es-CO" sz="9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hMerge="1">
                  <a:txBody>
                    <a:bodyPr/>
                    <a:lstStyle/>
                    <a:p>
                      <a:endParaRPr lang="es-CO"/>
                    </a:p>
                  </a:txBody>
                  <a:tcPr/>
                </a:tc>
                <a:tc gridSpan="2">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950" b="1" dirty="0">
                          <a:solidFill>
                            <a:srgbClr val="000000"/>
                          </a:solidFill>
                          <a:effectLst/>
                          <a:latin typeface="Arial" panose="020B0604020202020204" pitchFamily="34" charset="0"/>
                          <a:cs typeface="Arial" panose="020B0604020202020204" pitchFamily="34" charset="0"/>
                        </a:rPr>
                        <a:t>$ 16.529</a:t>
                      </a:r>
                      <a:endParaRPr lang="es-CO" sz="9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2243" marR="4224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hMerge="1">
                  <a:txBody>
                    <a:bodyPr/>
                    <a:lstStyle/>
                    <a:p>
                      <a:endParaRPr lang="es-CO"/>
                    </a:p>
                  </a:txBody>
                  <a:tcPr/>
                </a:tc>
                <a:extLst>
                  <a:ext uri="{0D108BD9-81ED-4DB2-BD59-A6C34878D82A}">
                    <a16:rowId xmlns:a16="http://schemas.microsoft.com/office/drawing/2014/main" xmlns="" val="774482021"/>
                  </a:ext>
                </a:extLst>
              </a:tr>
            </a:tbl>
          </a:graphicData>
        </a:graphic>
      </p:graphicFrame>
    </p:spTree>
    <p:extLst>
      <p:ext uri="{BB962C8B-B14F-4D97-AF65-F5344CB8AC3E}">
        <p14:creationId xmlns:p14="http://schemas.microsoft.com/office/powerpoint/2010/main" val="177156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xmlns="" id="{85AB730F-D45A-497A-86FF-610DD94A80BD}"/>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7" name="Rectangle 8">
            <a:extLst>
              <a:ext uri="{FF2B5EF4-FFF2-40B4-BE49-F238E27FC236}">
                <a16:creationId xmlns:a16="http://schemas.microsoft.com/office/drawing/2014/main" xmlns="" id="{A4308B42-452E-4875-9530-B2BAA6613BA5}"/>
              </a:ext>
            </a:extLst>
          </p:cNvPr>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CO"/>
          </a:p>
        </p:txBody>
      </p:sp>
      <p:sp>
        <p:nvSpPr>
          <p:cNvPr id="18" name="Rectángulo 17">
            <a:extLst>
              <a:ext uri="{FF2B5EF4-FFF2-40B4-BE49-F238E27FC236}">
                <a16:creationId xmlns:a16="http://schemas.microsoft.com/office/drawing/2014/main" xmlns="" id="{F7BFA15A-EA17-47A6-B00B-0828A105E774}"/>
              </a:ext>
            </a:extLst>
          </p:cNvPr>
          <p:cNvSpPr/>
          <p:nvPr/>
        </p:nvSpPr>
        <p:spPr>
          <a:xfrm>
            <a:off x="0" y="0"/>
            <a:ext cx="6858000" cy="278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ángulo 19">
            <a:extLst>
              <a:ext uri="{FF2B5EF4-FFF2-40B4-BE49-F238E27FC236}">
                <a16:creationId xmlns:a16="http://schemas.microsoft.com/office/drawing/2014/main" xmlns="" id="{DF8CFE1D-A2B4-46BF-8498-BEFF099DA8CB}"/>
              </a:ext>
            </a:extLst>
          </p:cNvPr>
          <p:cNvSpPr/>
          <p:nvPr/>
        </p:nvSpPr>
        <p:spPr>
          <a:xfrm>
            <a:off x="0" y="8864621"/>
            <a:ext cx="6858000" cy="315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xmlns="" id="{DAD49B43-5239-423B-9665-7D4602CD401A}"/>
              </a:ext>
            </a:extLst>
          </p:cNvPr>
          <p:cNvSpPr/>
          <p:nvPr/>
        </p:nvSpPr>
        <p:spPr>
          <a:xfrm>
            <a:off x="596900" y="1017180"/>
            <a:ext cx="5664200" cy="7109639"/>
          </a:xfrm>
          <a:prstGeom prst="rect">
            <a:avLst/>
          </a:prstGeom>
        </p:spPr>
        <p:txBody>
          <a:bodyPr wrap="square">
            <a:spAutoFit/>
          </a:bodyPr>
          <a:lstStyle/>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Fernando Antonio Grillo Rubiano</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Director</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Claudia Patricia Hernández León</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Subdirectora</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Ángela María González Lozada</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Secretaria General</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María Magdalena Forero Moreno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Directora de Gestión del Conocimiento</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Francisco Camargo Salas</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Director de Empleo Público</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Hugo Armando Pérez Ballesteros</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Director de Desarrollo Organizacional </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María del Pilar García González</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Directora de Gestión y Desempeño Institucional</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Fernando Augusto Segura Restrepo</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Director de Participación, Transparencia y Servicio al Ciudadano </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Armando López Cortés</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Director Jurídica</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Luz Stella Patiño Jurado</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Jefe de Oﬁcina de Control Interno</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Julio César Rivera Morato</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Jefe Oﬁcina de Tecnología de la Información y las Comunicaciones</a:t>
            </a: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Diana María Bohórquez Losada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15">
                <a:solidFill>
                  <a:srgbClr val="595959"/>
                </a:solidFill>
                <a:latin typeface="Arial" panose="020B0604020202020204" pitchFamily="34" charset="0"/>
                <a:ea typeface="Verdana" panose="020B0604030504040204" pitchFamily="34" charset="0"/>
                <a:cs typeface="Arial" panose="020B0604020202020204" pitchFamily="34" charset="0"/>
              </a:rPr>
              <a:t>Jefe Oﬁcina Asesora de Comunicaciones</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b="1" spc="80">
                <a:solidFill>
                  <a:srgbClr val="595959"/>
                </a:solidFill>
                <a:latin typeface="Arial" panose="020B0604020202020204" pitchFamily="34" charset="0"/>
                <a:ea typeface="Verdana" panose="020B0604030504040204" pitchFamily="34" charset="0"/>
                <a:cs typeface="Arial" panose="020B0604020202020204" pitchFamily="34" charset="0"/>
              </a:rPr>
              <a:t>Carlos Andrés Guzmán Rodríguez </a:t>
            </a:r>
            <a:endParaRPr lang="es-CO" sz="1200" spc="80">
              <a:solidFill>
                <a:srgbClr val="595959"/>
              </a:solidFill>
              <a:latin typeface="Arial" panose="020B0604020202020204" pitchFamily="34" charset="0"/>
              <a:ea typeface="Verdana" panose="020B0604030504040204" pitchFamily="34" charset="0"/>
              <a:cs typeface="Arial" panose="020B0604020202020204" pitchFamily="34" charset="0"/>
            </a:endParaRPr>
          </a:p>
          <a:p>
            <a:pPr algn="just"/>
            <a:r>
              <a:rPr lang="es-CO" sz="1200" spc="80">
                <a:solidFill>
                  <a:srgbClr val="595959"/>
                </a:solidFill>
                <a:latin typeface="Arial" panose="020B0604020202020204" pitchFamily="34" charset="0"/>
                <a:ea typeface="Verdana" panose="020B0604030504040204" pitchFamily="34" charset="0"/>
                <a:cs typeface="Arial" panose="020B0604020202020204" pitchFamily="34" charset="0"/>
              </a:rPr>
              <a:t>Jefe Oficina Asesora de Planeación</a:t>
            </a:r>
          </a:p>
        </p:txBody>
      </p:sp>
    </p:spTree>
    <p:extLst>
      <p:ext uri="{BB962C8B-B14F-4D97-AF65-F5344CB8AC3E}">
        <p14:creationId xmlns:p14="http://schemas.microsoft.com/office/powerpoint/2010/main" val="412879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438042"/>
            <a:ext cx="6657277" cy="307777"/>
          </a:xfrm>
          <a:prstGeom prst="rect">
            <a:avLst/>
          </a:prstGeom>
        </p:spPr>
        <p:txBody>
          <a:bodyPr wrap="square">
            <a:spAutoFit/>
          </a:bodyPr>
          <a:lstStyle/>
          <a:p>
            <a:pPr marL="313436" lvl="2" indent="-120553">
              <a:spcBef>
                <a:spcPts val="422"/>
              </a:spcBef>
            </a:pPr>
            <a:r>
              <a:rPr lang="es-ES" sz="1400" b="1" dirty="0">
                <a:solidFill>
                  <a:schemeClr val="accent5">
                    <a:lumMod val="50000"/>
                  </a:schemeClr>
                </a:solidFill>
                <a:latin typeface="Arial" panose="020B0604020202020204" pitchFamily="34" charset="0"/>
                <a:cs typeface="Arial" panose="020B0604020202020204" pitchFamily="34" charset="0"/>
              </a:rPr>
              <a:t>3. Resultados ejecución presupuestal, financiera y proyectos de inversión</a:t>
            </a:r>
          </a:p>
        </p:txBody>
      </p:sp>
      <p:sp>
        <p:nvSpPr>
          <p:cNvPr id="8" name="Rectángulo 18">
            <a:extLst>
              <a:ext uri="{FF2B5EF4-FFF2-40B4-BE49-F238E27FC236}">
                <a16:creationId xmlns:a16="http://schemas.microsoft.com/office/drawing/2014/main" xmlns="" id="{4D7E0CCC-37C3-4FBC-BB6D-1070CCCDCB0A}"/>
              </a:ext>
            </a:extLst>
          </p:cNvPr>
          <p:cNvSpPr/>
          <p:nvPr/>
        </p:nvSpPr>
        <p:spPr>
          <a:xfrm>
            <a:off x="334538" y="897770"/>
            <a:ext cx="2219092" cy="338554"/>
          </a:xfrm>
          <a:prstGeom prst="rect">
            <a:avLst/>
          </a:prstGeom>
        </p:spPr>
        <p:txBody>
          <a:bodyPr wrap="square">
            <a:spAutoFit/>
          </a:bodyPr>
          <a:lstStyle/>
          <a:p>
            <a:r>
              <a:rPr lang="en-US" sz="1600" b="1" spc="-5" dirty="0">
                <a:solidFill>
                  <a:schemeClr val="accent4">
                    <a:lumMod val="75000"/>
                  </a:schemeClr>
                </a:solidFill>
                <a:latin typeface="Arial" panose="020B0604020202020204" pitchFamily="34" charset="0"/>
                <a:cs typeface="Arial" panose="020B0604020202020204" pitchFamily="34" charset="0"/>
              </a:rPr>
              <a:t> Estados financieros </a:t>
            </a:r>
            <a:endParaRPr lang="es-CO" sz="16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a:extLst>
              <a:ext uri="{FF2B5EF4-FFF2-40B4-BE49-F238E27FC236}">
                <a16:creationId xmlns:a16="http://schemas.microsoft.com/office/drawing/2014/main" xmlns="" id="{8A86B08A-BDF3-4F17-801A-E3540D4479FC}"/>
              </a:ext>
            </a:extLst>
          </p:cNvPr>
          <p:cNvSpPr/>
          <p:nvPr/>
        </p:nvSpPr>
        <p:spPr>
          <a:xfrm>
            <a:off x="4198718" y="7608282"/>
            <a:ext cx="2207656" cy="261610"/>
          </a:xfrm>
          <a:prstGeom prst="rect">
            <a:avLst/>
          </a:prstGeom>
        </p:spPr>
        <p:txBody>
          <a:bodyPr wrap="none">
            <a:spAutoFit/>
          </a:bodyPr>
          <a:lstStyle/>
          <a:p>
            <a:r>
              <a:rPr lang="es-ES" sz="1100" b="1" spc="-5" dirty="0">
                <a:latin typeface="Arial Narrow" panose="020B0606020202030204" pitchFamily="34" charset="0"/>
                <a:ea typeface="Times New Roman" panose="02020603050405020304" pitchFamily="18" charset="0"/>
                <a:cs typeface="Arial" panose="020B0604020202020204" pitchFamily="34" charset="0"/>
              </a:rPr>
              <a:t>Con corte a 30 de Noviembre de 2019</a:t>
            </a:r>
            <a:endParaRPr lang="es-CO" sz="1100" b="1" spc="-5" dirty="0">
              <a:latin typeface="Arial Narrow" panose="020B0606020202030204" pitchFamily="34" charset="0"/>
              <a:ea typeface="Times New Roman" panose="02020603050405020304" pitchFamily="18" charset="0"/>
              <a:cs typeface="Arial" panose="020B0604020202020204" pitchFamily="34" charset="0"/>
            </a:endParaRPr>
          </a:p>
        </p:txBody>
      </p:sp>
      <p:graphicFrame>
        <p:nvGraphicFramePr>
          <p:cNvPr id="11" name="Tabla 10">
            <a:extLst>
              <a:ext uri="{FF2B5EF4-FFF2-40B4-BE49-F238E27FC236}">
                <a16:creationId xmlns:a16="http://schemas.microsoft.com/office/drawing/2014/main" xmlns="" id="{A6871FC4-64CB-49CF-97E8-D8B1A0A91F76}"/>
              </a:ext>
            </a:extLst>
          </p:cNvPr>
          <p:cNvGraphicFramePr>
            <a:graphicFrameLocks noGrp="1"/>
          </p:cNvGraphicFramePr>
          <p:nvPr>
            <p:extLst>
              <p:ext uri="{D42A27DB-BD31-4B8C-83A1-F6EECF244321}">
                <p14:modId xmlns:p14="http://schemas.microsoft.com/office/powerpoint/2010/main" val="4224967302"/>
              </p:ext>
            </p:extLst>
          </p:nvPr>
        </p:nvGraphicFramePr>
        <p:xfrm>
          <a:off x="451622" y="1416458"/>
          <a:ext cx="5954753" cy="4337339"/>
        </p:xfrm>
        <a:graphic>
          <a:graphicData uri="http://schemas.openxmlformats.org/drawingml/2006/table">
            <a:tbl>
              <a:tblPr>
                <a:tableStyleId>{2A488322-F2BA-4B5B-9748-0D474271808F}</a:tableStyleId>
              </a:tblPr>
              <a:tblGrid>
                <a:gridCol w="3902624">
                  <a:extLst>
                    <a:ext uri="{9D8B030D-6E8A-4147-A177-3AD203B41FA5}">
                      <a16:colId xmlns:a16="http://schemas.microsoft.com/office/drawing/2014/main" xmlns="" val="2937487557"/>
                    </a:ext>
                  </a:extLst>
                </a:gridCol>
                <a:gridCol w="976908">
                  <a:extLst>
                    <a:ext uri="{9D8B030D-6E8A-4147-A177-3AD203B41FA5}">
                      <a16:colId xmlns:a16="http://schemas.microsoft.com/office/drawing/2014/main" xmlns="" val="1241113115"/>
                    </a:ext>
                  </a:extLst>
                </a:gridCol>
                <a:gridCol w="919297">
                  <a:extLst>
                    <a:ext uri="{9D8B030D-6E8A-4147-A177-3AD203B41FA5}">
                      <a16:colId xmlns:a16="http://schemas.microsoft.com/office/drawing/2014/main" xmlns="" val="888144824"/>
                    </a:ext>
                  </a:extLst>
                </a:gridCol>
                <a:gridCol w="155924">
                  <a:extLst>
                    <a:ext uri="{9D8B030D-6E8A-4147-A177-3AD203B41FA5}">
                      <a16:colId xmlns:a16="http://schemas.microsoft.com/office/drawing/2014/main" xmlns="" val="3677297022"/>
                    </a:ext>
                  </a:extLst>
                </a:gridCol>
              </a:tblGrid>
              <a:tr h="186310">
                <a:tc rowSpan="2">
                  <a:txBody>
                    <a:bodyPr/>
                    <a:lstStyle/>
                    <a:p>
                      <a:pPr algn="ctr">
                        <a:lnSpc>
                          <a:spcPct val="107000"/>
                        </a:lnSpc>
                        <a:spcAft>
                          <a:spcPts val="0"/>
                        </a:spcAft>
                      </a:pPr>
                      <a:r>
                        <a:rPr lang="es-ES" sz="1100" b="1" spc="-5" dirty="0">
                          <a:effectLst/>
                          <a:latin typeface="Arial" panose="020B0604020202020204" pitchFamily="34" charset="0"/>
                          <a:cs typeface="Arial" panose="020B0604020202020204" pitchFamily="34" charset="0"/>
                        </a:rPr>
                        <a:t>ACTIVO</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solidFill>
                      <a:srgbClr val="F7AE46"/>
                    </a:solidFill>
                  </a:tcPr>
                </a:tc>
                <a:tc gridSpan="2">
                  <a:txBody>
                    <a:bodyPr/>
                    <a:lstStyle/>
                    <a:p>
                      <a:pPr algn="ctr">
                        <a:lnSpc>
                          <a:spcPct val="107000"/>
                        </a:lnSpc>
                        <a:spcAft>
                          <a:spcPts val="0"/>
                        </a:spcAft>
                      </a:pPr>
                      <a:r>
                        <a:rPr lang="es-ES" sz="1100" b="1" spc="-5" dirty="0">
                          <a:solidFill>
                            <a:schemeClr val="bg1"/>
                          </a:solidFill>
                          <a:effectLst/>
                          <a:latin typeface="Arial" panose="020B0604020202020204" pitchFamily="34" charset="0"/>
                          <a:cs typeface="Arial" panose="020B0604020202020204" pitchFamily="34" charset="0"/>
                        </a:rPr>
                        <a:t>Noviembre 2019</a:t>
                      </a:r>
                      <a:endParaRPr lang="es-CO"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solidFill>
                      <a:schemeClr val="accent5"/>
                    </a:solidFill>
                  </a:tcPr>
                </a:tc>
                <a:tc hMerge="1">
                  <a:txBody>
                    <a:bodyPr/>
                    <a:lstStyle/>
                    <a:p>
                      <a:endParaRPr lang="es-CO"/>
                    </a:p>
                  </a:txBody>
                  <a:tcP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159328879"/>
                  </a:ext>
                </a:extLst>
              </a:tr>
              <a:tr h="186310">
                <a:tc vMerge="1">
                  <a:txBody>
                    <a:bodyPr/>
                    <a:lstStyle/>
                    <a:p>
                      <a:endParaRPr lang="es-CO"/>
                    </a:p>
                  </a:txBody>
                  <a:tcP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solidFill>
                      <a:srgbClr val="F7AE46"/>
                    </a:solidFill>
                  </a:tcP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solidFill>
                      <a:srgbClr val="F7AE46"/>
                    </a:solidFill>
                  </a:tcP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619067873"/>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Activos corriente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nSpc>
                          <a:spcPct val="107000"/>
                        </a:lnSpc>
                      </a:pPr>
                      <a:endParaRPr lang="es-CO" sz="1100" dirty="0">
                        <a:effectLst/>
                        <a:latin typeface="Arial" panose="020B0604020202020204" pitchFamily="34" charset="0"/>
                        <a:cs typeface="Arial" panose="020B0604020202020204" pitchFamily="34" charset="0"/>
                      </a:endParaRPr>
                    </a:p>
                  </a:txBody>
                  <a:tcPr marL="7036" marR="7036" marT="7036" marB="0" anchor="ctr"/>
                </a:tc>
                <a:tc>
                  <a:txBody>
                    <a:bodyPr/>
                    <a:lstStyle/>
                    <a:p>
                      <a:pPr>
                        <a:lnSpc>
                          <a:spcPct val="107000"/>
                        </a:lnSpc>
                      </a:pPr>
                      <a:endParaRPr lang="es-CO" sz="1100" dirty="0">
                        <a:effectLst/>
                        <a:latin typeface="Arial" panose="020B0604020202020204" pitchFamily="34" charset="0"/>
                        <a:cs typeface="Arial" panose="020B0604020202020204" pitchFamily="34" charset="0"/>
                      </a:endParaRPr>
                    </a:p>
                  </a:txBody>
                  <a:tcPr marL="7036" marR="7036" marT="7036" marB="0" anchor="ct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1257410509"/>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Efectivo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15.500.000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spc="-5" dirty="0">
                          <a:solidFill>
                            <a:srgbClr val="000000"/>
                          </a:solidFill>
                          <a:effectLst/>
                          <a:latin typeface="Arial" panose="020B0604020202020204" pitchFamily="34" charset="0"/>
                          <a:cs typeface="Arial" panose="020B0604020202020204" pitchFamily="34" charset="0"/>
                        </a:rPr>
                        <a:t>0,11%</a:t>
                      </a:r>
                      <a:endParaRPr lang="es-CO"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1152942828"/>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Rentas por cobrar</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47.490.763</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spc="-5" dirty="0">
                          <a:solidFill>
                            <a:srgbClr val="000000"/>
                          </a:solidFill>
                          <a:effectLst/>
                          <a:latin typeface="Arial" panose="020B0604020202020204" pitchFamily="34" charset="0"/>
                          <a:cs typeface="Arial" panose="020B0604020202020204" pitchFamily="34" charset="0"/>
                        </a:rPr>
                        <a:t>0,34%</a:t>
                      </a:r>
                      <a:endParaRPr lang="es-CO"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1458142135"/>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Otros activos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7.291.221.352</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spc="-5" dirty="0">
                          <a:solidFill>
                            <a:srgbClr val="000000"/>
                          </a:solidFill>
                          <a:effectLst/>
                          <a:latin typeface="Arial" panose="020B0604020202020204" pitchFamily="34" charset="0"/>
                          <a:cs typeface="Arial" panose="020B0604020202020204" pitchFamily="34" charset="0"/>
                        </a:rPr>
                        <a:t>61.93%</a:t>
                      </a:r>
                      <a:endParaRPr lang="es-CO"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4136758049"/>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Total activos corriente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b="0" i="0" u="none" strike="noStrike" cap="none" spc="-5" dirty="0">
                          <a:solidFill>
                            <a:schemeClr val="dk1"/>
                          </a:solidFill>
                          <a:effectLst/>
                          <a:latin typeface="Arial" panose="020B0604020202020204" pitchFamily="34" charset="0"/>
                          <a:ea typeface="+mn-ea"/>
                          <a:cs typeface="Arial" panose="020B0604020202020204" pitchFamily="34" charset="0"/>
                          <a:sym typeface="Arial"/>
                        </a:rPr>
                        <a:t>7.354.212.115</a:t>
                      </a:r>
                      <a:endParaRPr lang="es-CO" sz="1100" b="0" i="0" u="none" strike="noStrike" cap="none" spc="-5" dirty="0">
                        <a:solidFill>
                          <a:schemeClr val="dk1"/>
                        </a:solidFill>
                        <a:effectLst/>
                        <a:latin typeface="Arial" panose="020B0604020202020204" pitchFamily="34" charset="0"/>
                        <a:ea typeface="+mn-ea"/>
                        <a:cs typeface="Arial" panose="020B0604020202020204" pitchFamily="34" charset="0"/>
                        <a:sym typeface="Arial"/>
                      </a:endParaRPr>
                    </a:p>
                  </a:txBody>
                  <a:tcPr marL="7036" marR="7036" marT="7036" marB="0" anchor="ctr"/>
                </a:tc>
                <a:tc>
                  <a:txBody>
                    <a:bodyPr/>
                    <a:lstStyle/>
                    <a:p>
                      <a:pPr algn="ctr">
                        <a:lnSpc>
                          <a:spcPct val="107000"/>
                        </a:lnSpc>
                        <a:spcAft>
                          <a:spcPts val="0"/>
                        </a:spcAft>
                      </a:pPr>
                      <a:r>
                        <a:rPr lang="es-ES" sz="1100" b="0" spc="-5" dirty="0">
                          <a:solidFill>
                            <a:srgbClr val="000000"/>
                          </a:solidFill>
                          <a:effectLst/>
                          <a:latin typeface="Arial" panose="020B0604020202020204" pitchFamily="34" charset="0"/>
                          <a:cs typeface="Arial" panose="020B0604020202020204" pitchFamily="34" charset="0"/>
                        </a:rPr>
                        <a:t>100,00%</a:t>
                      </a:r>
                      <a:endParaRPr lang="es-CO"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67199840"/>
                  </a:ext>
                </a:extLst>
              </a:tr>
              <a:tr h="195110">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solidFill>
                      <a:schemeClr val="accent1"/>
                    </a:solidFill>
                  </a:tcP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solidFill>
                      <a:schemeClr val="accent1"/>
                    </a:solidFill>
                  </a:tcPr>
                </a:tc>
                <a:tc>
                  <a:txBody>
                    <a:bodyPr/>
                    <a:lstStyle/>
                    <a:p>
                      <a:pPr algn="ctr">
                        <a:lnSpc>
                          <a:spcPct val="107000"/>
                        </a:lnSpc>
                        <a:spcAft>
                          <a:spcPts val="0"/>
                        </a:spcAft>
                      </a:pPr>
                      <a:r>
                        <a:rPr lang="es-ES" sz="1100" spc="-5" dirty="0">
                          <a:solidFill>
                            <a:srgbClr val="000000"/>
                          </a:solidFill>
                          <a:effectLst/>
                          <a:latin typeface="Arial" panose="020B0604020202020204" pitchFamily="34" charset="0"/>
                          <a:cs typeface="Arial" panose="020B0604020202020204" pitchFamily="34" charset="0"/>
                        </a:rPr>
                        <a:t> </a:t>
                      </a:r>
                      <a:endParaRPr lang="es-CO"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solidFill>
                      <a:schemeClr val="accent1"/>
                    </a:solidFill>
                  </a:tcP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3177545279"/>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Activos no corriente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nSpc>
                          <a:spcPct val="107000"/>
                        </a:lnSpc>
                      </a:pPr>
                      <a:endParaRPr lang="es-CO" sz="1100" dirty="0">
                        <a:effectLst/>
                        <a:latin typeface="Arial" panose="020B0604020202020204" pitchFamily="34" charset="0"/>
                        <a:cs typeface="Arial" panose="020B0604020202020204" pitchFamily="34" charset="0"/>
                      </a:endParaRPr>
                    </a:p>
                  </a:txBody>
                  <a:tcPr marL="7036" marR="7036" marT="7036" marB="0" anchor="ctr"/>
                </a:tc>
                <a:tc>
                  <a:txBody>
                    <a:bodyPr/>
                    <a:lstStyle/>
                    <a:p>
                      <a:pPr>
                        <a:lnSpc>
                          <a:spcPct val="107000"/>
                        </a:lnSpc>
                      </a:pPr>
                      <a:endParaRPr lang="es-CO" sz="1100" dirty="0">
                        <a:solidFill>
                          <a:srgbClr val="000000"/>
                        </a:solidFill>
                        <a:effectLst/>
                        <a:latin typeface="Arial" panose="020B0604020202020204" pitchFamily="34" charset="0"/>
                        <a:cs typeface="Arial" panose="020B0604020202020204" pitchFamily="34" charset="0"/>
                      </a:endParaRPr>
                    </a:p>
                  </a:txBody>
                  <a:tcPr marL="7036" marR="7036" marT="7036" marB="0" anchor="ct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1418234510"/>
                  </a:ext>
                </a:extLst>
              </a:tr>
              <a:tr h="222052">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Propiedades, planta y equipo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5.312.693.700</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spc="-5" dirty="0">
                          <a:solidFill>
                            <a:srgbClr val="000000"/>
                          </a:solidFill>
                          <a:effectLst/>
                          <a:latin typeface="Arial" panose="020B0604020202020204" pitchFamily="34" charset="0"/>
                          <a:cs typeface="Arial" panose="020B0604020202020204" pitchFamily="34" charset="0"/>
                        </a:rPr>
                        <a:t>37.62%</a:t>
                      </a:r>
                      <a:endParaRPr lang="es-CO"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390584966"/>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Otros activos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1.455.778.128</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spc="-5" dirty="0">
                          <a:solidFill>
                            <a:srgbClr val="000000"/>
                          </a:solidFill>
                          <a:effectLst/>
                          <a:latin typeface="Arial" panose="020B0604020202020204" pitchFamily="34" charset="0"/>
                          <a:cs typeface="Arial" panose="020B0604020202020204" pitchFamily="34" charset="0"/>
                        </a:rPr>
                        <a:t>3.90%</a:t>
                      </a:r>
                      <a:endParaRPr lang="es-CO"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3349063436"/>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Total activos no corriente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b="0" i="0" u="none" strike="noStrike" cap="none" spc="-5" dirty="0">
                          <a:solidFill>
                            <a:schemeClr val="dk1"/>
                          </a:solidFill>
                          <a:effectLst/>
                          <a:latin typeface="Arial" panose="020B0604020202020204" pitchFamily="34" charset="0"/>
                          <a:ea typeface="+mn-ea"/>
                          <a:cs typeface="Arial" panose="020B0604020202020204" pitchFamily="34" charset="0"/>
                          <a:sym typeface="Arial"/>
                        </a:rPr>
                        <a:t>6.768.471.828</a:t>
                      </a:r>
                      <a:endParaRPr lang="es-CO" sz="1100" b="0" i="0" u="none" strike="noStrike" cap="none" spc="-5" dirty="0">
                        <a:solidFill>
                          <a:schemeClr val="dk1"/>
                        </a:solidFill>
                        <a:effectLst/>
                        <a:latin typeface="Arial" panose="020B0604020202020204" pitchFamily="34" charset="0"/>
                        <a:ea typeface="+mn-ea"/>
                        <a:cs typeface="Arial" panose="020B0604020202020204" pitchFamily="34" charset="0"/>
                        <a:sym typeface="Arial"/>
                      </a:endParaRPr>
                    </a:p>
                  </a:txBody>
                  <a:tcPr marL="7036" marR="7036" marT="7036" marB="0" anchor="ctr"/>
                </a:tc>
                <a:tc>
                  <a:txBody>
                    <a:bodyPr/>
                    <a:lstStyle/>
                    <a:p>
                      <a:pPr algn="ctr">
                        <a:lnSpc>
                          <a:spcPct val="107000"/>
                        </a:lnSpc>
                        <a:spcAft>
                          <a:spcPts val="0"/>
                        </a:spcAft>
                      </a:pPr>
                      <a:r>
                        <a:rPr lang="es-ES" sz="1100" spc="-5" dirty="0">
                          <a:solidFill>
                            <a:srgbClr val="000000"/>
                          </a:solidFill>
                          <a:effectLst/>
                          <a:latin typeface="Arial" panose="020B0604020202020204" pitchFamily="34" charset="0"/>
                          <a:cs typeface="Arial" panose="020B0604020202020204" pitchFamily="34" charset="0"/>
                        </a:rPr>
                        <a:t>100,00%</a:t>
                      </a:r>
                      <a:endParaRPr lang="es-CO"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1111606400"/>
                  </a:ext>
                </a:extLst>
              </a:tr>
              <a:tr h="233333">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Total activo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gn="ctr">
                        <a:lnSpc>
                          <a:spcPct val="107000"/>
                        </a:lnSpc>
                        <a:spcAft>
                          <a:spcPts val="0"/>
                        </a:spcAft>
                      </a:pPr>
                      <a:r>
                        <a:rPr lang="es-ES" sz="1100" b="0" i="0" u="none" strike="noStrike" cap="none" spc="-5" dirty="0">
                          <a:solidFill>
                            <a:schemeClr val="dk1"/>
                          </a:solidFill>
                          <a:effectLst/>
                          <a:latin typeface="Arial" panose="020B0604020202020204" pitchFamily="34" charset="0"/>
                          <a:ea typeface="+mn-ea"/>
                          <a:cs typeface="Arial" panose="020B0604020202020204" pitchFamily="34" charset="0"/>
                          <a:sym typeface="Arial"/>
                        </a:rPr>
                        <a:t>14.122.953.943</a:t>
                      </a:r>
                      <a:endParaRPr lang="es-CO" sz="1100" b="0" i="0" u="none" strike="noStrike" cap="none" spc="-5" dirty="0">
                        <a:solidFill>
                          <a:schemeClr val="dk1"/>
                        </a:solidFill>
                        <a:effectLst/>
                        <a:latin typeface="Arial" panose="020B0604020202020204" pitchFamily="34" charset="0"/>
                        <a:ea typeface="+mn-ea"/>
                        <a:cs typeface="Arial" panose="020B0604020202020204" pitchFamily="34" charset="0"/>
                        <a:sym typeface="Arial"/>
                      </a:endParaRPr>
                    </a:p>
                  </a:txBody>
                  <a:tcPr marL="7036" marR="7036" marT="7036" marB="0" anchor="ctr"/>
                </a:tc>
                <a:tc>
                  <a:txBody>
                    <a:bodyPr/>
                    <a:lstStyle/>
                    <a:p>
                      <a:pPr algn="ctr">
                        <a:lnSpc>
                          <a:spcPct val="107000"/>
                        </a:lnSpc>
                        <a:spcAft>
                          <a:spcPts val="0"/>
                        </a:spcAft>
                      </a:pPr>
                      <a:r>
                        <a:rPr lang="es-ES" sz="1100" spc="-5" dirty="0">
                          <a:solidFill>
                            <a:srgbClr val="000000"/>
                          </a:solidFill>
                          <a:effectLst/>
                          <a:latin typeface="Arial" panose="020B0604020202020204" pitchFamily="34" charset="0"/>
                          <a:cs typeface="Arial" panose="020B0604020202020204" pitchFamily="34" charset="0"/>
                        </a:rPr>
                        <a:t>100,00%</a:t>
                      </a:r>
                      <a:endParaRPr lang="es-CO"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a:txBody>
                    <a:bodyPr/>
                    <a:lstStyle/>
                    <a:p>
                      <a:pPr>
                        <a:lnSpc>
                          <a:spcPct val="107000"/>
                        </a:lnSpc>
                        <a:spcAft>
                          <a:spcPts val="0"/>
                        </a:spcAft>
                      </a:pPr>
                      <a:r>
                        <a:rPr lang="es-CO" sz="1100">
                          <a:effectLst/>
                          <a:latin typeface="Arial" panose="020B0604020202020204" pitchFamily="34" charset="0"/>
                          <a:cs typeface="Arial" panose="020B0604020202020204" pitchFamily="34" charset="0"/>
                        </a:rPr>
                        <a:t> </a:t>
                      </a:r>
                      <a:endParaRPr lang="es-CO"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3886140153"/>
                  </a:ext>
                </a:extLst>
              </a:tr>
              <a:tr h="161417">
                <a:tc rowSpan="2">
                  <a:txBody>
                    <a:bodyPr/>
                    <a:lstStyle/>
                    <a:p>
                      <a:pPr algn="ctr">
                        <a:lnSpc>
                          <a:spcPct val="107000"/>
                        </a:lnSpc>
                        <a:spcAft>
                          <a:spcPts val="0"/>
                        </a:spcAft>
                      </a:pPr>
                      <a:r>
                        <a:rPr lang="es-ES" sz="1100" b="1" spc="-5" dirty="0">
                          <a:effectLst/>
                          <a:latin typeface="Arial" panose="020B0604020202020204" pitchFamily="34" charset="0"/>
                          <a:ea typeface="+mn-ea"/>
                          <a:cs typeface="Arial" panose="020B0604020202020204" pitchFamily="34" charset="0"/>
                        </a:rPr>
                        <a:t>PASIVO</a:t>
                      </a:r>
                      <a:r>
                        <a:rPr lang="es-ES" sz="1100" b="1" spc="-5" baseline="0" dirty="0">
                          <a:effectLst/>
                          <a:latin typeface="Arial" panose="020B0604020202020204" pitchFamily="34" charset="0"/>
                          <a:ea typeface="+mn-ea"/>
                          <a:cs typeface="Arial" panose="020B0604020202020204" pitchFamily="34" charset="0"/>
                        </a:rPr>
                        <a:t> </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solidFill>
                      <a:srgbClr val="F7AE46"/>
                    </a:solidFill>
                  </a:tcPr>
                </a:tc>
                <a:tc gridSpan="3">
                  <a:txBody>
                    <a:bodyPr/>
                    <a:lstStyle/>
                    <a:p>
                      <a:pPr algn="ctr">
                        <a:lnSpc>
                          <a:spcPct val="107000"/>
                        </a:lnSpc>
                        <a:spcAft>
                          <a:spcPts val="0"/>
                        </a:spcAft>
                      </a:pPr>
                      <a:r>
                        <a:rPr lang="es-ES" sz="1100" b="1" spc="-5" dirty="0">
                          <a:solidFill>
                            <a:schemeClr val="bg1"/>
                          </a:solidFill>
                          <a:effectLst/>
                          <a:latin typeface="Arial" panose="020B0604020202020204" pitchFamily="34" charset="0"/>
                          <a:cs typeface="Arial" panose="020B0604020202020204" pitchFamily="34" charset="0"/>
                        </a:rPr>
                        <a:t>Noviembre 2019</a:t>
                      </a:r>
                      <a:endParaRPr lang="es-CO"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solidFill>
                      <a:schemeClr val="accent4"/>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3465912739"/>
                  </a:ext>
                </a:extLst>
              </a:tr>
              <a:tr h="161391">
                <a:tc vMerge="1">
                  <a:txBody>
                    <a:bodyPr/>
                    <a:lstStyle/>
                    <a:p>
                      <a:endParaRPr lang="es-CO"/>
                    </a:p>
                  </a:txBody>
                  <a:tcP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solidFill>
                      <a:srgbClr val="F7AE46"/>
                    </a:solidFill>
                  </a:tcPr>
                </a:tc>
                <a:tc gridSpan="2">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solidFill>
                      <a:srgbClr val="F7AE46"/>
                    </a:solidFill>
                  </a:tcPr>
                </a:tc>
                <a:tc hMerge="1">
                  <a:txBody>
                    <a:bodyPr/>
                    <a:lstStyle/>
                    <a:p>
                      <a:endParaRPr lang="es-CO"/>
                    </a:p>
                  </a:txBody>
                  <a:tcPr/>
                </a:tc>
                <a:extLst>
                  <a:ext uri="{0D108BD9-81ED-4DB2-BD59-A6C34878D82A}">
                    <a16:rowId xmlns:a16="http://schemas.microsoft.com/office/drawing/2014/main" xmlns="" val="3698208189"/>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Pasivo corriente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tc>
                <a:tc>
                  <a:txBody>
                    <a:bodyPr/>
                    <a:lstStyle/>
                    <a:p>
                      <a:pPr>
                        <a:lnSpc>
                          <a:spcPct val="107000"/>
                        </a:lnSpc>
                      </a:pPr>
                      <a:endParaRPr lang="es-CO" sz="1100" dirty="0">
                        <a:effectLst/>
                        <a:latin typeface="Arial" panose="020B0604020202020204" pitchFamily="34" charset="0"/>
                        <a:cs typeface="Arial" panose="020B0604020202020204" pitchFamily="34" charset="0"/>
                      </a:endParaRPr>
                    </a:p>
                  </a:txBody>
                  <a:tcPr marL="7036" marR="7036" marT="7036" marB="0" anchor="ctr"/>
                </a:tc>
                <a:tc gridSpan="2">
                  <a:txBody>
                    <a:bodyPr/>
                    <a:lstStyle/>
                    <a:p>
                      <a:pPr>
                        <a:lnSpc>
                          <a:spcPct val="107000"/>
                        </a:lnSpc>
                      </a:pPr>
                      <a:endParaRPr lang="es-CO" sz="1100" dirty="0">
                        <a:effectLst/>
                        <a:latin typeface="Arial" panose="020B0604020202020204" pitchFamily="34" charset="0"/>
                        <a:cs typeface="Arial" panose="020B0604020202020204" pitchFamily="34" charset="0"/>
                      </a:endParaRPr>
                    </a:p>
                  </a:txBody>
                  <a:tcPr marL="7036" marR="7036" marT="7036" marB="0" anchor="ctr"/>
                </a:tc>
                <a:tc hMerge="1">
                  <a:txBody>
                    <a:bodyPr/>
                    <a:lstStyle/>
                    <a:p>
                      <a:endParaRPr lang="es-CO"/>
                    </a:p>
                  </a:txBody>
                  <a:tcPr/>
                </a:tc>
                <a:extLst>
                  <a:ext uri="{0D108BD9-81ED-4DB2-BD59-A6C34878D82A}">
                    <a16:rowId xmlns:a16="http://schemas.microsoft.com/office/drawing/2014/main" xmlns="" val="666928533"/>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Cuentas por pagar</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275.513.744</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gridSpan="2">
                  <a:txBody>
                    <a:bodyPr/>
                    <a:lstStyle/>
                    <a:p>
                      <a:pPr algn="ctr">
                        <a:lnSpc>
                          <a:spcPct val="107000"/>
                        </a:lnSpc>
                        <a:spcAft>
                          <a:spcPts val="0"/>
                        </a:spcAft>
                      </a:pPr>
                      <a:r>
                        <a:rPr lang="es-ES"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rPr>
                        <a:t>2.75%</a:t>
                      </a:r>
                      <a:endParaRPr lang="es-CO"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endParaRPr>
                    </a:p>
                  </a:txBody>
                  <a:tcPr marL="7036" marR="7036" marT="7036" marB="0" anchor="ctr"/>
                </a:tc>
                <a:tc hMerge="1">
                  <a:txBody>
                    <a:bodyPr/>
                    <a:lstStyle/>
                    <a:p>
                      <a:endParaRPr lang="es-CO"/>
                    </a:p>
                  </a:txBody>
                  <a:tcPr/>
                </a:tc>
                <a:extLst>
                  <a:ext uri="{0D108BD9-81ED-4DB2-BD59-A6C34878D82A}">
                    <a16:rowId xmlns:a16="http://schemas.microsoft.com/office/drawing/2014/main" xmlns="" val="1471426617"/>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Obligaciones laborales y de seguridad social integral</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3.133.001.927</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gridSpan="2">
                  <a:txBody>
                    <a:bodyPr/>
                    <a:lstStyle/>
                    <a:p>
                      <a:pPr algn="ctr">
                        <a:lnSpc>
                          <a:spcPct val="107000"/>
                        </a:lnSpc>
                        <a:spcAft>
                          <a:spcPts val="0"/>
                        </a:spcAft>
                      </a:pPr>
                      <a:r>
                        <a:rPr lang="es-ES"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rPr>
                        <a:t>31.31%</a:t>
                      </a:r>
                      <a:endParaRPr lang="es-CO"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endParaRPr>
                    </a:p>
                  </a:txBody>
                  <a:tcPr marL="7036" marR="7036" marT="7036" marB="0" anchor="ctr"/>
                </a:tc>
                <a:tc hMerge="1">
                  <a:txBody>
                    <a:bodyPr/>
                    <a:lstStyle/>
                    <a:p>
                      <a:endParaRPr lang="es-CO"/>
                    </a:p>
                  </a:txBody>
                  <a:tcPr/>
                </a:tc>
                <a:extLst>
                  <a:ext uri="{0D108BD9-81ED-4DB2-BD59-A6C34878D82A}">
                    <a16:rowId xmlns:a16="http://schemas.microsoft.com/office/drawing/2014/main" xmlns="" val="2008095893"/>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Provisiones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249.036.099</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gridSpan="2">
                  <a:txBody>
                    <a:bodyPr/>
                    <a:lstStyle/>
                    <a:p>
                      <a:pPr algn="ctr">
                        <a:lnSpc>
                          <a:spcPct val="107000"/>
                        </a:lnSpc>
                        <a:spcAft>
                          <a:spcPts val="0"/>
                        </a:spcAft>
                      </a:pPr>
                      <a:r>
                        <a:rPr lang="es-ES"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rPr>
                        <a:t>2.49%</a:t>
                      </a:r>
                      <a:endParaRPr lang="es-CO"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endParaRPr>
                    </a:p>
                  </a:txBody>
                  <a:tcPr marL="7036" marR="7036" marT="7036" marB="0" anchor="ctr"/>
                </a:tc>
                <a:tc hMerge="1">
                  <a:txBody>
                    <a:bodyPr/>
                    <a:lstStyle/>
                    <a:p>
                      <a:endParaRPr lang="es-CO"/>
                    </a:p>
                  </a:txBody>
                  <a:tcPr/>
                </a:tc>
                <a:extLst>
                  <a:ext uri="{0D108BD9-81ED-4DB2-BD59-A6C34878D82A}">
                    <a16:rowId xmlns:a16="http://schemas.microsoft.com/office/drawing/2014/main" xmlns="" val="2856610625"/>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Total pasivo corriente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3.921.385.574</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gridSpan="2">
                  <a:txBody>
                    <a:bodyPr/>
                    <a:lstStyle/>
                    <a:p>
                      <a:pPr algn="ctr">
                        <a:lnSpc>
                          <a:spcPct val="107000"/>
                        </a:lnSpc>
                        <a:spcAft>
                          <a:spcPts val="0"/>
                        </a:spcAft>
                      </a:pPr>
                      <a:r>
                        <a:rPr lang="es-ES"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rPr>
                        <a:t>63.45%</a:t>
                      </a:r>
                      <a:endParaRPr lang="es-CO"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endParaRPr>
                    </a:p>
                  </a:txBody>
                  <a:tcPr marL="7036" marR="7036" marT="7036" marB="0" anchor="ctr"/>
                </a:tc>
                <a:tc hMerge="1">
                  <a:txBody>
                    <a:bodyPr/>
                    <a:lstStyle/>
                    <a:p>
                      <a:endParaRPr lang="es-CO"/>
                    </a:p>
                  </a:txBody>
                  <a:tcPr/>
                </a:tc>
                <a:extLst>
                  <a:ext uri="{0D108BD9-81ED-4DB2-BD59-A6C34878D82A}">
                    <a16:rowId xmlns:a16="http://schemas.microsoft.com/office/drawing/2014/main" xmlns="" val="918805594"/>
                  </a:ext>
                </a:extLst>
              </a:tr>
              <a:tr h="211958">
                <a:tc>
                  <a:txBody>
                    <a:bodyPr/>
                    <a:lstStyle/>
                    <a:p>
                      <a:pPr>
                        <a:lnSpc>
                          <a:spcPct val="107000"/>
                        </a:lnSpc>
                        <a:spcAft>
                          <a:spcPts val="0"/>
                        </a:spcAft>
                      </a:pPr>
                      <a:r>
                        <a:rPr lang="es-ES" sz="1100" spc="-5" dirty="0">
                          <a:effectLst/>
                          <a:latin typeface="Arial" panose="020B0604020202020204" pitchFamily="34" charset="0"/>
                          <a:cs typeface="Arial" panose="020B0604020202020204" pitchFamily="34" charset="0"/>
                        </a:rPr>
                        <a:t>Total pasivo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b"/>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10.006.727.355</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7036" marR="7036" marT="7036" marB="0" anchor="ctr"/>
                </a:tc>
                <a:tc gridSpan="2">
                  <a:txBody>
                    <a:bodyPr/>
                    <a:lstStyle/>
                    <a:p>
                      <a:pPr algn="ctr">
                        <a:lnSpc>
                          <a:spcPct val="107000"/>
                        </a:lnSpc>
                        <a:spcAft>
                          <a:spcPts val="0"/>
                        </a:spcAft>
                      </a:pPr>
                      <a:r>
                        <a:rPr lang="es-ES"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rPr>
                        <a:t>100,00%</a:t>
                      </a:r>
                      <a:endParaRPr lang="es-CO"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endParaRPr>
                    </a:p>
                  </a:txBody>
                  <a:tcPr marL="7036" marR="7036" marT="7036" marB="0" anchor="ctr"/>
                </a:tc>
                <a:tc hMerge="1">
                  <a:txBody>
                    <a:bodyPr/>
                    <a:lstStyle/>
                    <a:p>
                      <a:endParaRPr lang="es-CO"/>
                    </a:p>
                  </a:txBody>
                  <a:tcPr/>
                </a:tc>
                <a:extLst>
                  <a:ext uri="{0D108BD9-81ED-4DB2-BD59-A6C34878D82A}">
                    <a16:rowId xmlns:a16="http://schemas.microsoft.com/office/drawing/2014/main" xmlns="" val="111947727"/>
                  </a:ext>
                </a:extLst>
              </a:tr>
            </a:tbl>
          </a:graphicData>
        </a:graphic>
      </p:graphicFrame>
      <p:graphicFrame>
        <p:nvGraphicFramePr>
          <p:cNvPr id="13" name="Tabla 12">
            <a:extLst>
              <a:ext uri="{FF2B5EF4-FFF2-40B4-BE49-F238E27FC236}">
                <a16:creationId xmlns:a16="http://schemas.microsoft.com/office/drawing/2014/main" xmlns="" id="{796F567B-CAB7-441F-98EF-8E113D3C6CB2}"/>
              </a:ext>
            </a:extLst>
          </p:cNvPr>
          <p:cNvGraphicFramePr>
            <a:graphicFrameLocks noGrp="1"/>
          </p:cNvGraphicFramePr>
          <p:nvPr>
            <p:extLst>
              <p:ext uri="{D42A27DB-BD31-4B8C-83A1-F6EECF244321}">
                <p14:modId xmlns:p14="http://schemas.microsoft.com/office/powerpoint/2010/main" val="1072979513"/>
              </p:ext>
            </p:extLst>
          </p:nvPr>
        </p:nvGraphicFramePr>
        <p:xfrm>
          <a:off x="451622" y="6274340"/>
          <a:ext cx="5954752" cy="1341278"/>
        </p:xfrm>
        <a:graphic>
          <a:graphicData uri="http://schemas.openxmlformats.org/drawingml/2006/table">
            <a:tbl>
              <a:tblPr>
                <a:tableStyleId>{5C22544A-7EE6-4342-B048-85BDC9FD1C3A}</a:tableStyleId>
              </a:tblPr>
              <a:tblGrid>
                <a:gridCol w="3981762">
                  <a:extLst>
                    <a:ext uri="{9D8B030D-6E8A-4147-A177-3AD203B41FA5}">
                      <a16:colId xmlns:a16="http://schemas.microsoft.com/office/drawing/2014/main" xmlns="" val="259142633"/>
                    </a:ext>
                  </a:extLst>
                </a:gridCol>
                <a:gridCol w="996718">
                  <a:extLst>
                    <a:ext uri="{9D8B030D-6E8A-4147-A177-3AD203B41FA5}">
                      <a16:colId xmlns:a16="http://schemas.microsoft.com/office/drawing/2014/main" xmlns="" val="3484142576"/>
                    </a:ext>
                  </a:extLst>
                </a:gridCol>
                <a:gridCol w="976272">
                  <a:extLst>
                    <a:ext uri="{9D8B030D-6E8A-4147-A177-3AD203B41FA5}">
                      <a16:colId xmlns:a16="http://schemas.microsoft.com/office/drawing/2014/main" xmlns="" val="309376586"/>
                    </a:ext>
                  </a:extLst>
                </a:gridCol>
              </a:tblGrid>
              <a:tr h="192847">
                <a:tc rowSpan="2">
                  <a:txBody>
                    <a:bodyPr/>
                    <a:lstStyle/>
                    <a:p>
                      <a:pPr algn="ctr">
                        <a:lnSpc>
                          <a:spcPct val="107000"/>
                        </a:lnSpc>
                        <a:spcAft>
                          <a:spcPts val="0"/>
                        </a:spcAft>
                      </a:pPr>
                      <a:r>
                        <a:rPr lang="es-ES" sz="1100" b="1" dirty="0">
                          <a:effectLst/>
                          <a:latin typeface="Arial" panose="020B0604020202020204" pitchFamily="34" charset="0"/>
                          <a:cs typeface="Arial" panose="020B0604020202020204" pitchFamily="34" charset="0"/>
                        </a:rPr>
                        <a:t>PATRIMONIO</a:t>
                      </a:r>
                      <a:endParaRPr lang="es-CO" sz="11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solidFill>
                      <a:srgbClr val="F7AE46"/>
                    </a:solidFill>
                  </a:tcPr>
                </a:tc>
                <a:tc gridSpan="2">
                  <a:txBody>
                    <a:bodyPr/>
                    <a:lstStyle/>
                    <a:p>
                      <a:pPr algn="ctr">
                        <a:lnSpc>
                          <a:spcPct val="107000"/>
                        </a:lnSpc>
                        <a:spcAft>
                          <a:spcPts val="0"/>
                        </a:spcAft>
                      </a:pPr>
                      <a:r>
                        <a:rPr lang="es-ES" sz="1100" b="1" spc="-5" dirty="0">
                          <a:solidFill>
                            <a:schemeClr val="accent2">
                              <a:lumMod val="25000"/>
                            </a:schemeClr>
                          </a:solidFill>
                          <a:effectLst/>
                          <a:latin typeface="Arial" panose="020B0604020202020204" pitchFamily="34" charset="0"/>
                          <a:cs typeface="Arial" panose="020B0604020202020204" pitchFamily="34" charset="0"/>
                        </a:rPr>
                        <a:t>Noviembre 2019</a:t>
                      </a:r>
                      <a:endParaRPr lang="es-CO" sz="1100" b="1" dirty="0">
                        <a:solidFill>
                          <a:schemeClr val="accent2">
                            <a:lumMod val="2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solidFill>
                      <a:srgbClr val="F7AE46"/>
                    </a:solidFill>
                  </a:tcPr>
                </a:tc>
                <a:tc hMerge="1">
                  <a:txBody>
                    <a:bodyPr/>
                    <a:lstStyle/>
                    <a:p>
                      <a:endParaRPr lang="es-CO"/>
                    </a:p>
                  </a:txBody>
                  <a:tcPr/>
                </a:tc>
                <a:extLst>
                  <a:ext uri="{0D108BD9-81ED-4DB2-BD59-A6C34878D82A}">
                    <a16:rowId xmlns:a16="http://schemas.microsoft.com/office/drawing/2014/main" xmlns="" val="2893373629"/>
                  </a:ext>
                </a:extLst>
              </a:tr>
              <a:tr h="193061">
                <a:tc vMerge="1">
                  <a:txBody>
                    <a:bodyPr/>
                    <a:lstStyle/>
                    <a:p>
                      <a:endParaRPr lang="es-CO"/>
                    </a:p>
                  </a:txBody>
                  <a:tcPr/>
                </a:tc>
                <a:tc>
                  <a:txBody>
                    <a:bodyPr/>
                    <a:lstStyle/>
                    <a:p>
                      <a:pPr algn="ctr">
                        <a:lnSpc>
                          <a:spcPct val="107000"/>
                        </a:lnSpc>
                        <a:spcAft>
                          <a:spcPts val="0"/>
                        </a:spcAft>
                      </a:pPr>
                      <a:r>
                        <a:rPr lang="es-ES" sz="1100"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solidFill>
                      <a:schemeClr val="accent5"/>
                    </a:solidFill>
                  </a:tcPr>
                </a:tc>
                <a:tc>
                  <a:txBody>
                    <a:bodyPr/>
                    <a:lstStyle/>
                    <a:p>
                      <a:pPr algn="ctr">
                        <a:lnSpc>
                          <a:spcPct val="107000"/>
                        </a:lnSpc>
                        <a:spcAft>
                          <a:spcPts val="0"/>
                        </a:spcAft>
                      </a:pPr>
                      <a:r>
                        <a:rPr lang="es-ES" sz="1100" dirty="0">
                          <a:effectLst/>
                          <a:latin typeface="Arial" panose="020B0604020202020204" pitchFamily="34" charset="0"/>
                          <a:cs typeface="Arial" panose="020B0604020202020204" pitchFamily="34" charset="0"/>
                        </a:rPr>
                        <a:t>%</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solidFill>
                      <a:schemeClr val="accent5"/>
                    </a:solidFill>
                  </a:tcPr>
                </a:tc>
                <a:extLst>
                  <a:ext uri="{0D108BD9-81ED-4DB2-BD59-A6C34878D82A}">
                    <a16:rowId xmlns:a16="http://schemas.microsoft.com/office/drawing/2014/main" xmlns="" val="803154493"/>
                  </a:ext>
                </a:extLst>
              </a:tr>
              <a:tr h="249893">
                <a:tc>
                  <a:txBody>
                    <a:bodyPr/>
                    <a:lstStyle/>
                    <a:p>
                      <a:pPr algn="l">
                        <a:lnSpc>
                          <a:spcPct val="107000"/>
                        </a:lnSpc>
                        <a:spcAft>
                          <a:spcPts val="0"/>
                        </a:spcAft>
                      </a:pPr>
                      <a:r>
                        <a:rPr lang="es-ES" sz="1100" dirty="0">
                          <a:effectLst/>
                          <a:latin typeface="Arial" panose="020B0604020202020204" pitchFamily="34" charset="0"/>
                          <a:cs typeface="Arial" panose="020B0604020202020204" pitchFamily="34" charset="0"/>
                        </a:rPr>
                        <a:t>Patrimonio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gn="ctr">
                        <a:lnSpc>
                          <a:spcPct val="107000"/>
                        </a:lnSpc>
                        <a:spcAft>
                          <a:spcPts val="0"/>
                        </a:spcAft>
                      </a:pPr>
                      <a:r>
                        <a:rPr lang="es-ES"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gn="ctr">
                        <a:lnSpc>
                          <a:spcPct val="107000"/>
                        </a:lnSpc>
                        <a:spcAft>
                          <a:spcPts val="0"/>
                        </a:spcAft>
                      </a:pPr>
                      <a:r>
                        <a:rPr lang="es-ES" sz="1100" dirty="0">
                          <a:effectLst/>
                          <a:latin typeface="Arial" panose="020B0604020202020204" pitchFamily="34" charset="0"/>
                          <a:cs typeface="Arial" panose="020B0604020202020204" pitchFamily="34" charset="0"/>
                        </a:rPr>
                        <a:t> </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423210750"/>
                  </a:ext>
                </a:extLst>
              </a:tr>
              <a:tr h="206676">
                <a:tc>
                  <a:txBody>
                    <a:bodyPr/>
                    <a:lstStyle/>
                    <a:p>
                      <a:pPr algn="l">
                        <a:lnSpc>
                          <a:spcPct val="107000"/>
                        </a:lnSpc>
                        <a:spcAft>
                          <a:spcPts val="0"/>
                        </a:spcAft>
                      </a:pPr>
                      <a:r>
                        <a:rPr lang="es-ES" sz="1100" spc="-5" dirty="0">
                          <a:effectLst/>
                          <a:latin typeface="Arial" panose="020B0604020202020204" pitchFamily="34" charset="0"/>
                          <a:cs typeface="Arial" panose="020B0604020202020204" pitchFamily="34" charset="0"/>
                        </a:rPr>
                        <a:t>Patrimonio entidades de gobierno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4.116.226.588</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gn="ctr">
                        <a:lnSpc>
                          <a:spcPct val="107000"/>
                        </a:lnSpc>
                        <a:spcAft>
                          <a:spcPts val="0"/>
                        </a:spcAft>
                      </a:pPr>
                      <a:r>
                        <a:rPr lang="es-ES"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rPr>
                        <a:t>100,00%</a:t>
                      </a:r>
                      <a:endParaRPr lang="es-CO"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xmlns="" val="3887223605"/>
                  </a:ext>
                </a:extLst>
              </a:tr>
              <a:tr h="205957">
                <a:tc>
                  <a:txBody>
                    <a:bodyPr/>
                    <a:lstStyle/>
                    <a:p>
                      <a:pPr algn="l">
                        <a:lnSpc>
                          <a:spcPct val="107000"/>
                        </a:lnSpc>
                        <a:spcAft>
                          <a:spcPts val="0"/>
                        </a:spcAft>
                      </a:pPr>
                      <a:r>
                        <a:rPr lang="es-ES" sz="1100" dirty="0">
                          <a:effectLst/>
                          <a:latin typeface="Arial" panose="020B0604020202020204" pitchFamily="34" charset="0"/>
                          <a:cs typeface="Arial" panose="020B0604020202020204" pitchFamily="34" charset="0"/>
                        </a:rPr>
                        <a:t>Total patrimonio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gn="ctr">
                        <a:lnSpc>
                          <a:spcPct val="107000"/>
                        </a:lnSpc>
                        <a:spcAft>
                          <a:spcPts val="0"/>
                        </a:spcAft>
                      </a:pPr>
                      <a:r>
                        <a:rPr lang="es-ES" sz="1100" spc="-5" dirty="0">
                          <a:effectLst/>
                          <a:latin typeface="Arial" panose="020B0604020202020204" pitchFamily="34" charset="0"/>
                          <a:cs typeface="Arial" panose="020B0604020202020204" pitchFamily="34" charset="0"/>
                        </a:rPr>
                        <a:t>4.116.226.588</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gn="ctr">
                        <a:lnSpc>
                          <a:spcPct val="107000"/>
                        </a:lnSpc>
                        <a:spcAft>
                          <a:spcPts val="0"/>
                        </a:spcAft>
                      </a:pPr>
                      <a:r>
                        <a:rPr lang="es-ES"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rPr>
                        <a:t>100,00%</a:t>
                      </a:r>
                      <a:endParaRPr lang="es-CO"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xmlns="" val="4015170315"/>
                  </a:ext>
                </a:extLst>
              </a:tr>
              <a:tr h="292844">
                <a:tc>
                  <a:txBody>
                    <a:bodyPr/>
                    <a:lstStyle/>
                    <a:p>
                      <a:pPr algn="l">
                        <a:lnSpc>
                          <a:spcPct val="107000"/>
                        </a:lnSpc>
                        <a:spcAft>
                          <a:spcPts val="0"/>
                        </a:spcAft>
                      </a:pPr>
                      <a:r>
                        <a:rPr lang="es-ES" sz="1100" dirty="0">
                          <a:effectLst/>
                          <a:latin typeface="Arial" panose="020B0604020202020204" pitchFamily="34" charset="0"/>
                          <a:cs typeface="Arial" panose="020B0604020202020204" pitchFamily="34" charset="0"/>
                        </a:rPr>
                        <a:t>Total pasivo y patrimonio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gn="ctr">
                        <a:lnSpc>
                          <a:spcPct val="107000"/>
                        </a:lnSpc>
                        <a:spcAft>
                          <a:spcPts val="0"/>
                        </a:spcAft>
                      </a:pPr>
                      <a:r>
                        <a:rPr lang="es-ES" sz="1100" dirty="0">
                          <a:effectLst/>
                          <a:latin typeface="Arial" panose="020B0604020202020204" pitchFamily="34" charset="0"/>
                          <a:cs typeface="Arial" panose="020B0604020202020204" pitchFamily="34" charset="0"/>
                        </a:rPr>
                        <a:t>14.122.953.943</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algn="ctr">
                        <a:lnSpc>
                          <a:spcPct val="107000"/>
                        </a:lnSpc>
                        <a:spcAft>
                          <a:spcPts val="0"/>
                        </a:spcAft>
                      </a:pPr>
                      <a:r>
                        <a:rPr lang="es-ES"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rPr>
                        <a:t>100,00%</a:t>
                      </a:r>
                      <a:endParaRPr lang="es-CO" sz="1100" b="0" i="0" u="none" strike="noStrike" cap="none" spc="-5" dirty="0">
                        <a:solidFill>
                          <a:srgbClr val="000000"/>
                        </a:solidFill>
                        <a:effectLst/>
                        <a:latin typeface="Arial" panose="020B0604020202020204" pitchFamily="34" charset="0"/>
                        <a:ea typeface="+mn-ea"/>
                        <a:cs typeface="Arial" panose="020B0604020202020204" pitchFamily="34" charset="0"/>
                        <a:sym typeface="Arial"/>
                      </a:endParaRPr>
                    </a:p>
                  </a:txBody>
                  <a:tcPr marL="9525" marR="9525" marT="9525" marB="0" anchor="ctr"/>
                </a:tc>
                <a:extLst>
                  <a:ext uri="{0D108BD9-81ED-4DB2-BD59-A6C34878D82A}">
                    <a16:rowId xmlns:a16="http://schemas.microsoft.com/office/drawing/2014/main" xmlns="" val="3013421435"/>
                  </a:ext>
                </a:extLst>
              </a:tr>
            </a:tbl>
          </a:graphicData>
        </a:graphic>
      </p:graphicFrame>
      <p:sp>
        <p:nvSpPr>
          <p:cNvPr id="18" name="Rectángulo 17">
            <a:extLst>
              <a:ext uri="{FF2B5EF4-FFF2-40B4-BE49-F238E27FC236}">
                <a16:creationId xmlns:a16="http://schemas.microsoft.com/office/drawing/2014/main" xmlns="" id="{E05AFADE-308F-4072-BEFA-8F77876B64AB}"/>
              </a:ext>
            </a:extLst>
          </p:cNvPr>
          <p:cNvSpPr/>
          <p:nvPr/>
        </p:nvSpPr>
        <p:spPr>
          <a:xfrm>
            <a:off x="4198718" y="5803126"/>
            <a:ext cx="2207656" cy="261610"/>
          </a:xfrm>
          <a:prstGeom prst="rect">
            <a:avLst/>
          </a:prstGeom>
        </p:spPr>
        <p:txBody>
          <a:bodyPr wrap="none">
            <a:spAutoFit/>
          </a:bodyPr>
          <a:lstStyle/>
          <a:p>
            <a:r>
              <a:rPr lang="es-ES" sz="1100" b="1" spc="-5" dirty="0">
                <a:latin typeface="Arial Narrow" panose="020B0606020202030204" pitchFamily="34" charset="0"/>
                <a:ea typeface="Times New Roman" panose="02020603050405020304" pitchFamily="18" charset="0"/>
                <a:cs typeface="Arial" panose="020B0604020202020204" pitchFamily="34" charset="0"/>
              </a:rPr>
              <a:t>Con corte a 30 de Noviembre de 2019</a:t>
            </a:r>
            <a:endParaRPr lang="es-CO" sz="1100" b="1" spc="-5" dirty="0">
              <a:latin typeface="Arial Narrow" panose="020B0606020202030204" pitchFamily="34" charset="0"/>
              <a:ea typeface="Times New Roman" panose="02020603050405020304" pitchFamily="18" charset="0"/>
              <a:cs typeface="Arial" panose="020B0604020202020204" pitchFamily="34" charset="0"/>
            </a:endParaRPr>
          </a:p>
        </p:txBody>
      </p:sp>
      <p:sp>
        <p:nvSpPr>
          <p:cNvPr id="20" name="Rectángulo 19">
            <a:extLst>
              <a:ext uri="{FF2B5EF4-FFF2-40B4-BE49-F238E27FC236}">
                <a16:creationId xmlns:a16="http://schemas.microsoft.com/office/drawing/2014/main" xmlns="" id="{22AFC4A4-637E-44F4-8497-5E46F53CDEE5}"/>
              </a:ext>
            </a:extLst>
          </p:cNvPr>
          <p:cNvSpPr/>
          <p:nvPr/>
        </p:nvSpPr>
        <p:spPr>
          <a:xfrm>
            <a:off x="451622" y="8136161"/>
            <a:ext cx="5954752" cy="461665"/>
          </a:xfrm>
          <a:prstGeom prst="rect">
            <a:avLst/>
          </a:prstGeom>
        </p:spPr>
        <p:txBody>
          <a:bodyPr wrap="square">
            <a:spAutoFit/>
          </a:bodyPr>
          <a:lstStyle/>
          <a:p>
            <a:pPr algn="just">
              <a:buClr>
                <a:srgbClr val="000000"/>
              </a:buClr>
              <a:buFont typeface="Arial"/>
              <a:buNone/>
            </a:pPr>
            <a:r>
              <a:rPr lang="es-ES" sz="800" b="1" i="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Los estados financieros se proyectan al mes de noviembre, debido a que el Sistema integrado de información financiera – SIIF, y la contaduría General de la Nación no ha realizado el cierre y del cuál tiene un plazo reporte para el mes de febrero del presente año, de acuerdo a lo establecido en la circular externa No. 001 del 2020</a:t>
            </a:r>
            <a:endParaRPr lang="es-CO" sz="800" b="1" i="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138035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02167"/>
            <a:ext cx="6490009" cy="584775"/>
          </a:xfrm>
          <a:prstGeom prst="rect">
            <a:avLst/>
          </a:prstGeom>
        </p:spPr>
        <p:txBody>
          <a:bodyPr wrap="squar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3. Resultados ejecución presupuestal, financiera y proyectos de inversión</a:t>
            </a:r>
          </a:p>
        </p:txBody>
      </p:sp>
      <p:sp>
        <p:nvSpPr>
          <p:cNvPr id="8" name="Rectángulo 18">
            <a:extLst>
              <a:ext uri="{FF2B5EF4-FFF2-40B4-BE49-F238E27FC236}">
                <a16:creationId xmlns:a16="http://schemas.microsoft.com/office/drawing/2014/main" xmlns="" id="{4D7E0CCC-37C3-4FBC-BB6D-1070CCCDCB0A}"/>
              </a:ext>
            </a:extLst>
          </p:cNvPr>
          <p:cNvSpPr/>
          <p:nvPr/>
        </p:nvSpPr>
        <p:spPr>
          <a:xfrm>
            <a:off x="3225394" y="928482"/>
            <a:ext cx="2854713" cy="338554"/>
          </a:xfrm>
          <a:prstGeom prst="rect">
            <a:avLst/>
          </a:prstGeom>
        </p:spPr>
        <p:txBody>
          <a:bodyPr wrap="square">
            <a:spAutoFit/>
          </a:bodyPr>
          <a:lstStyle/>
          <a:p>
            <a:pPr algn="ctr"/>
            <a:r>
              <a:rPr lang="en-US" sz="1600" b="1" spc="-5" dirty="0">
                <a:solidFill>
                  <a:schemeClr val="accent4">
                    <a:lumMod val="75000"/>
                  </a:schemeClr>
                </a:solidFill>
                <a:latin typeface="Arial" panose="020B0604020202020204" pitchFamily="34" charset="0"/>
                <a:cs typeface="Arial" panose="020B0604020202020204" pitchFamily="34" charset="0"/>
              </a:rPr>
              <a:t> Estados financieros </a:t>
            </a:r>
            <a:endParaRPr lang="es-CO" sz="1600"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6" name="Rectángulo 15">
            <a:extLst>
              <a:ext uri="{FF2B5EF4-FFF2-40B4-BE49-F238E27FC236}">
                <a16:creationId xmlns:a16="http://schemas.microsoft.com/office/drawing/2014/main" xmlns="" id="{C14E8575-C124-4BC8-9BF2-55F9ABAFC603}"/>
              </a:ext>
            </a:extLst>
          </p:cNvPr>
          <p:cNvSpPr/>
          <p:nvPr/>
        </p:nvSpPr>
        <p:spPr>
          <a:xfrm>
            <a:off x="312234" y="5533235"/>
            <a:ext cx="6177775" cy="3308598"/>
          </a:xfrm>
          <a:prstGeom prst="rect">
            <a:avLst/>
          </a:prstGeom>
        </p:spPr>
        <p:txBody>
          <a:bodyPr wrap="square">
            <a:spAutoFit/>
          </a:bodyPr>
          <a:lstStyle/>
          <a:p>
            <a:pPr algn="just"/>
            <a:r>
              <a:rPr lang="es-CO" sz="1100" dirty="0">
                <a:latin typeface="Arial" panose="020B0604020202020204" pitchFamily="34" charset="0"/>
                <a:cs typeface="Arial" panose="020B0604020202020204" pitchFamily="34" charset="0"/>
              </a:rPr>
              <a:t>El balance general del Departamento Administrativo de la Función Pública a 30 de noviembre de 2019 presentó saldos en sus activos por valor de $ 14.122.953.943; el 0.11% del total del activo corresponde al saldo del efectivo, el 0.34% del total del activo corresponde a rentas por cobrar por concepto de incapacidades, el 61.93% del total del activo corresponde a otros activos de los cuales el más representativo pertenece a recursos entregados en administración (CUN), el 37.62% del total del activo corresponde a las propiedades planta y equipo que posee la entidad.</a:t>
            </a:r>
          </a:p>
          <a:p>
            <a:pPr algn="just"/>
            <a:r>
              <a:rPr lang="es-CO" sz="1100" dirty="0">
                <a:latin typeface="Arial" panose="020B0604020202020204" pitchFamily="34" charset="0"/>
                <a:cs typeface="Arial" panose="020B0604020202020204" pitchFamily="34" charset="0"/>
              </a:rPr>
              <a:t> </a:t>
            </a:r>
          </a:p>
          <a:p>
            <a:pPr algn="just"/>
            <a:r>
              <a:rPr lang="es-CO" sz="1100" dirty="0">
                <a:latin typeface="Arial" panose="020B0604020202020204" pitchFamily="34" charset="0"/>
                <a:cs typeface="Arial" panose="020B0604020202020204" pitchFamily="34" charset="0"/>
              </a:rPr>
              <a:t>El pasivo total por valor de $ 10.006.727.355; el 2.75% se encuentra las cuentas por pagar, el 31.31% del total del pasivo corresponde a beneficios de empleados, el más representativo es el cálculo actuarial, el 2.49% del total del pasivo corresponde a la provisión de litigios y demandas; el 63.45% corresponde al saldo del convenio suscrito entre la Escuela Superior de la Administración Pública - ESAP y Función Pública que se encuentra por legalizar.</a:t>
            </a:r>
          </a:p>
          <a:p>
            <a:pPr algn="just"/>
            <a:endParaRPr lang="es-CO" sz="1100" dirty="0">
              <a:latin typeface="Arial" panose="020B0604020202020204" pitchFamily="34" charset="0"/>
              <a:cs typeface="Arial" panose="020B0604020202020204" pitchFamily="34" charset="0"/>
            </a:endParaRPr>
          </a:p>
          <a:p>
            <a:pPr algn="just"/>
            <a:r>
              <a:rPr lang="es-CO" sz="1100" dirty="0">
                <a:latin typeface="Arial" panose="020B0604020202020204" pitchFamily="34" charset="0"/>
                <a:cs typeface="Arial" panose="020B0604020202020204" pitchFamily="34" charset="0"/>
              </a:rPr>
              <a:t>En cuanto al patrimonio este corresponde al capital fiscal y al resultado del ejercicio de la vigencia.</a:t>
            </a:r>
          </a:p>
          <a:p>
            <a:pPr algn="just"/>
            <a:r>
              <a:rPr lang="es-CO" sz="1100" dirty="0">
                <a:latin typeface="Arial" panose="020B0604020202020204" pitchFamily="34" charset="0"/>
                <a:cs typeface="Arial" panose="020B0604020202020204" pitchFamily="34" charset="0"/>
              </a:rPr>
              <a:t> </a:t>
            </a:r>
          </a:p>
          <a:p>
            <a:pPr algn="just"/>
            <a:r>
              <a:rPr lang="es-CO" sz="1100" dirty="0">
                <a:latin typeface="Arial" panose="020B0604020202020204" pitchFamily="34" charset="0"/>
                <a:cs typeface="Arial" panose="020B0604020202020204" pitchFamily="34" charset="0"/>
              </a:rPr>
              <a:t>Por otra parte, el estado de resultados muestra los ingresos de acuerdo al presupuesto asignado a la Entidad y los ingresos por transferencias; los gastos corresponden a la ejecución del presupuesto y a los gastos de funcionamiento.</a:t>
            </a:r>
            <a:endParaRPr lang="es-CO" sz="1100" dirty="0">
              <a:latin typeface="Arial" panose="020B0604020202020204" pitchFamily="34" charset="0"/>
              <a:ea typeface="Times New Roman" panose="02020603050405020304" pitchFamily="18" charset="0"/>
              <a:cs typeface="Arial" panose="020B0604020202020204" pitchFamily="34" charset="0"/>
            </a:endParaRPr>
          </a:p>
        </p:txBody>
      </p:sp>
      <p:sp>
        <p:nvSpPr>
          <p:cNvPr id="10" name="Rectángulo 9">
            <a:extLst>
              <a:ext uri="{FF2B5EF4-FFF2-40B4-BE49-F238E27FC236}">
                <a16:creationId xmlns:a16="http://schemas.microsoft.com/office/drawing/2014/main" xmlns="" id="{D657301E-6780-45BD-B7EB-E0E1EB7B57A7}"/>
              </a:ext>
            </a:extLst>
          </p:cNvPr>
          <p:cNvSpPr/>
          <p:nvPr/>
        </p:nvSpPr>
        <p:spPr>
          <a:xfrm>
            <a:off x="3401121" y="5013393"/>
            <a:ext cx="2424062" cy="246221"/>
          </a:xfrm>
          <a:prstGeom prst="rect">
            <a:avLst/>
          </a:prstGeom>
        </p:spPr>
        <p:txBody>
          <a:bodyPr wrap="none">
            <a:spAutoFit/>
          </a:bodyPr>
          <a:lstStyle/>
          <a:p>
            <a:r>
              <a:rPr lang="es-ES" sz="1000" b="1" spc="-5" dirty="0">
                <a:latin typeface="Arial" panose="020B0604020202020204" pitchFamily="34" charset="0"/>
                <a:ea typeface="Times New Roman" panose="02020603050405020304" pitchFamily="18" charset="0"/>
                <a:cs typeface="Arial" panose="020B0604020202020204" pitchFamily="34" charset="0"/>
              </a:rPr>
              <a:t>Con corte a 30 de Noviembre de 2019</a:t>
            </a:r>
            <a:endParaRPr lang="es-CO" sz="1000" b="1" spc="-5"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Imagen 2">
            <a:extLst>
              <a:ext uri="{FF2B5EF4-FFF2-40B4-BE49-F238E27FC236}">
                <a16:creationId xmlns:a16="http://schemas.microsoft.com/office/drawing/2014/main" xmlns="" id="{640C1A90-420F-4348-9690-03DDCBAD6901}"/>
              </a:ext>
            </a:extLst>
          </p:cNvPr>
          <p:cNvPicPr>
            <a:picLocks noChangeAspect="1"/>
          </p:cNvPicPr>
          <p:nvPr/>
        </p:nvPicPr>
        <p:blipFill rotWithShape="1">
          <a:blip r:embed="rId2"/>
          <a:srcRect r="29844" b="5098"/>
          <a:stretch/>
        </p:blipFill>
        <p:spPr>
          <a:xfrm>
            <a:off x="1112430" y="1293409"/>
            <a:ext cx="4633140" cy="3719984"/>
          </a:xfrm>
          <a:prstGeom prst="rect">
            <a:avLst/>
          </a:prstGeom>
        </p:spPr>
      </p:pic>
    </p:spTree>
    <p:extLst>
      <p:ext uri="{BB962C8B-B14F-4D97-AF65-F5344CB8AC3E}">
        <p14:creationId xmlns:p14="http://schemas.microsoft.com/office/powerpoint/2010/main" val="167122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 y="434596"/>
            <a:ext cx="6858000" cy="584775"/>
          </a:xfrm>
          <a:prstGeom prst="rect">
            <a:avLst/>
          </a:prstGeom>
        </p:spPr>
        <p:txBody>
          <a:bodyPr wrap="squar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3. Resultados ejecución presupuestal, financiera y proyectos de inversión</a:t>
            </a:r>
          </a:p>
        </p:txBody>
      </p:sp>
      <p:grpSp>
        <p:nvGrpSpPr>
          <p:cNvPr id="10" name="Grupo 9">
            <a:extLst>
              <a:ext uri="{FF2B5EF4-FFF2-40B4-BE49-F238E27FC236}">
                <a16:creationId xmlns:a16="http://schemas.microsoft.com/office/drawing/2014/main" xmlns="" id="{A6100CB9-D3FB-4EB3-ADB6-4AFCCFA8C2DB}"/>
              </a:ext>
            </a:extLst>
          </p:cNvPr>
          <p:cNvGrpSpPr/>
          <p:nvPr/>
        </p:nvGrpSpPr>
        <p:grpSpPr>
          <a:xfrm>
            <a:off x="1861174" y="1482894"/>
            <a:ext cx="3665076" cy="984737"/>
            <a:chOff x="8429" y="416063"/>
            <a:chExt cx="3665076" cy="1159471"/>
          </a:xfrm>
        </p:grpSpPr>
        <p:sp>
          <p:nvSpPr>
            <p:cNvPr id="11" name="Rectángulo 10">
              <a:extLst>
                <a:ext uri="{FF2B5EF4-FFF2-40B4-BE49-F238E27FC236}">
                  <a16:creationId xmlns:a16="http://schemas.microsoft.com/office/drawing/2014/main" xmlns="" id="{8D314B7A-990C-4A5B-905E-9CB4D573DE57}"/>
                </a:ext>
              </a:extLst>
            </p:cNvPr>
            <p:cNvSpPr/>
            <p:nvPr/>
          </p:nvSpPr>
          <p:spPr>
            <a:xfrm>
              <a:off x="206153" y="416063"/>
              <a:ext cx="3467352" cy="1159471"/>
            </a:xfrm>
            <a:prstGeom prst="rect">
              <a:avLst/>
            </a:prstGeom>
          </p:spPr>
          <p:style>
            <a:lnRef idx="1">
              <a:schemeClr val="accent1">
                <a:hueOff val="0"/>
                <a:satOff val="0"/>
                <a:lumOff val="0"/>
                <a:alphaOff val="0"/>
              </a:schemeClr>
            </a:lnRef>
            <a:fillRef idx="1">
              <a:schemeClr val="accent1">
                <a:alpha val="40000"/>
                <a:tint val="40000"/>
                <a:hueOff val="0"/>
                <a:satOff val="0"/>
                <a:lumOff val="0"/>
                <a:alphaOff val="0"/>
              </a:schemeClr>
            </a:fillRef>
            <a:effectRef idx="0">
              <a:schemeClr val="accent1">
                <a:alpha val="40000"/>
                <a:tint val="40000"/>
                <a:hueOff val="0"/>
                <a:satOff val="0"/>
                <a:lumOff val="0"/>
                <a:alphaOff val="0"/>
              </a:schemeClr>
            </a:effectRef>
            <a:fontRef idx="minor">
              <a:schemeClr val="dk1">
                <a:hueOff val="0"/>
                <a:satOff val="0"/>
                <a:lumOff val="0"/>
                <a:alphaOff val="0"/>
              </a:schemeClr>
            </a:fontRef>
          </p:style>
        </p:sp>
        <p:sp>
          <p:nvSpPr>
            <p:cNvPr id="12" name="CuadroTexto 11">
              <a:extLst>
                <a:ext uri="{FF2B5EF4-FFF2-40B4-BE49-F238E27FC236}">
                  <a16:creationId xmlns:a16="http://schemas.microsoft.com/office/drawing/2014/main" xmlns="" id="{5344035E-873D-4C8D-B260-37F3EC427C06}"/>
                </a:ext>
              </a:extLst>
            </p:cNvPr>
            <p:cNvSpPr txBox="1"/>
            <p:nvPr/>
          </p:nvSpPr>
          <p:spPr>
            <a:xfrm>
              <a:off x="8429" y="572602"/>
              <a:ext cx="3467352" cy="6696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33923" tIns="45720" rIns="45720" bIns="45720" numCol="1" spcCol="1270" anchor="ctr" anchorCtr="0">
              <a:noAutofit/>
            </a:bodyPr>
            <a:lstStyle/>
            <a:p>
              <a:pPr marL="0" lvl="0" indent="0" algn="r" defTabSz="533400">
                <a:lnSpc>
                  <a:spcPct val="90000"/>
                </a:lnSpc>
                <a:spcBef>
                  <a:spcPct val="0"/>
                </a:spcBef>
                <a:spcAft>
                  <a:spcPct val="35000"/>
                </a:spcAft>
                <a:buNone/>
              </a:pPr>
              <a:r>
                <a:rPr lang="es-CO" sz="1100" kern="1200" dirty="0">
                  <a:solidFill>
                    <a:srgbClr val="000000"/>
                  </a:solidFill>
                  <a:latin typeface="Arial" panose="020B0604020202020204" pitchFamily="34" charset="0"/>
                  <a:cs typeface="Arial" panose="020B0604020202020204" pitchFamily="34" charset="0"/>
                </a:rPr>
                <a:t>Desarrollo y fortalecimiento de capacidades de las entidades territoriales de la circunscripción nacional.   </a:t>
              </a:r>
            </a:p>
          </p:txBody>
        </p:sp>
      </p:grpSp>
      <p:sp>
        <p:nvSpPr>
          <p:cNvPr id="8" name="Rectángulo 7">
            <a:extLst>
              <a:ext uri="{FF2B5EF4-FFF2-40B4-BE49-F238E27FC236}">
                <a16:creationId xmlns:a16="http://schemas.microsoft.com/office/drawing/2014/main" xmlns="" id="{CC6B9547-0564-458F-AB8A-C67F6DA6168D}"/>
              </a:ext>
            </a:extLst>
          </p:cNvPr>
          <p:cNvSpPr/>
          <p:nvPr/>
        </p:nvSpPr>
        <p:spPr>
          <a:xfrm>
            <a:off x="1884555" y="1206475"/>
            <a:ext cx="618993" cy="878270"/>
          </a:xfrm>
          <a:prstGeom prst="rect">
            <a:avLst/>
          </a:prstGeom>
          <a:blipFill rotWithShape="1">
            <a:blip r:embed="rId2"/>
            <a:stretch>
              <a:fillRect/>
            </a:stretch>
          </a:blipFill>
          <a:ln>
            <a:solidFill>
              <a:srgbClr val="FECC66"/>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aphicFrame>
        <p:nvGraphicFramePr>
          <p:cNvPr id="13" name="Tabla 12">
            <a:extLst>
              <a:ext uri="{FF2B5EF4-FFF2-40B4-BE49-F238E27FC236}">
                <a16:creationId xmlns:a16="http://schemas.microsoft.com/office/drawing/2014/main" xmlns="" id="{A0F21869-4ACE-488C-B96E-35082761342F}"/>
              </a:ext>
            </a:extLst>
          </p:cNvPr>
          <p:cNvGraphicFramePr>
            <a:graphicFrameLocks noGrp="1"/>
          </p:cNvGraphicFramePr>
          <p:nvPr>
            <p:extLst>
              <p:ext uri="{D42A27DB-BD31-4B8C-83A1-F6EECF244321}">
                <p14:modId xmlns:p14="http://schemas.microsoft.com/office/powerpoint/2010/main" val="2367244224"/>
              </p:ext>
            </p:extLst>
          </p:nvPr>
        </p:nvGraphicFramePr>
        <p:xfrm>
          <a:off x="3792574" y="2249179"/>
          <a:ext cx="2499919" cy="614045"/>
        </p:xfrm>
        <a:graphic>
          <a:graphicData uri="http://schemas.openxmlformats.org/drawingml/2006/table">
            <a:tbl>
              <a:tblPr firstRow="1" firstCol="1" bandRow="1">
                <a:tableStyleId>{5C22544A-7EE6-4342-B048-85BDC9FD1C3A}</a:tableStyleId>
              </a:tblPr>
              <a:tblGrid>
                <a:gridCol w="749976">
                  <a:extLst>
                    <a:ext uri="{9D8B030D-6E8A-4147-A177-3AD203B41FA5}">
                      <a16:colId xmlns:a16="http://schemas.microsoft.com/office/drawing/2014/main" xmlns="" val="1646646149"/>
                    </a:ext>
                  </a:extLst>
                </a:gridCol>
                <a:gridCol w="676154">
                  <a:extLst>
                    <a:ext uri="{9D8B030D-6E8A-4147-A177-3AD203B41FA5}">
                      <a16:colId xmlns:a16="http://schemas.microsoft.com/office/drawing/2014/main" xmlns="" val="3368661327"/>
                    </a:ext>
                  </a:extLst>
                </a:gridCol>
                <a:gridCol w="503339">
                  <a:extLst>
                    <a:ext uri="{9D8B030D-6E8A-4147-A177-3AD203B41FA5}">
                      <a16:colId xmlns:a16="http://schemas.microsoft.com/office/drawing/2014/main" xmlns="" val="1374797910"/>
                    </a:ext>
                  </a:extLst>
                </a:gridCol>
                <a:gridCol w="570450">
                  <a:extLst>
                    <a:ext uri="{9D8B030D-6E8A-4147-A177-3AD203B41FA5}">
                      <a16:colId xmlns:a16="http://schemas.microsoft.com/office/drawing/2014/main" xmlns="" val="317715108"/>
                    </a:ext>
                  </a:extLst>
                </a:gridCol>
              </a:tblGrid>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b="1" dirty="0">
                          <a:solidFill>
                            <a:srgbClr val="000000"/>
                          </a:solidFill>
                          <a:effectLst/>
                          <a:latin typeface="Arial Narrow" panose="020B0606020202030204" pitchFamily="34" charset="0"/>
                        </a:rPr>
                        <a:t>Apropiación</a:t>
                      </a:r>
                      <a:r>
                        <a:rPr lang="es-CO" sz="800" b="1" baseline="0" dirty="0">
                          <a:solidFill>
                            <a:srgbClr val="000000"/>
                          </a:solidFill>
                          <a:effectLst/>
                          <a:latin typeface="Arial Narrow" panose="020B0606020202030204" pitchFamily="34" charset="0"/>
                        </a:rPr>
                        <a:t> vigente </a:t>
                      </a: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ctr">
                        <a:spcAft>
                          <a:spcPts val="0"/>
                        </a:spcAft>
                      </a:pPr>
                      <a:endPar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dirty="0">
                          <a:solidFill>
                            <a:srgbClr val="000000"/>
                          </a:solidFill>
                          <a:effectLst/>
                          <a:latin typeface="Arial Narrow" panose="020B0606020202030204" pitchFamily="34" charset="0"/>
                        </a:rPr>
                        <a:t>Avance físico producto</a:t>
                      </a:r>
                      <a:endPar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dirty="0">
                          <a:solidFill>
                            <a:srgbClr val="000000"/>
                          </a:solidFill>
                          <a:effectLst/>
                          <a:latin typeface="Arial Narrow" panose="020B0606020202030204" pitchFamily="34" charset="0"/>
                        </a:rPr>
                        <a:t>Avance gestión</a:t>
                      </a:r>
                      <a:endPar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dirty="0">
                          <a:solidFill>
                            <a:srgbClr val="000000"/>
                          </a:solidFill>
                          <a:effectLst/>
                          <a:latin typeface="Arial Narrow" panose="020B0606020202030204" pitchFamily="34" charset="0"/>
                        </a:rPr>
                        <a:t>Avance financiero</a:t>
                      </a:r>
                      <a:endPar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extLst>
                  <a:ext uri="{0D108BD9-81ED-4DB2-BD59-A6C34878D82A}">
                    <a16:rowId xmlns:a16="http://schemas.microsoft.com/office/drawing/2014/main" xmlns="" val="2436046269"/>
                  </a:ext>
                </a:extLst>
              </a:tr>
              <a:tr h="248285">
                <a:tc>
                  <a:txBody>
                    <a:bodyPr/>
                    <a:lstStyle/>
                    <a:p>
                      <a:pPr algn="ctr">
                        <a:spcAft>
                          <a:spcPts val="0"/>
                        </a:spcAft>
                      </a:pPr>
                      <a:r>
                        <a:rPr lang="es-CO" sz="800" b="1" i="0" u="none" strike="noStrike" cap="none" dirty="0">
                          <a:solidFill>
                            <a:schemeClr val="tx1"/>
                          </a:solidFill>
                          <a:effectLst/>
                          <a:latin typeface="Arial Narrow" panose="020B0606020202030204" pitchFamily="34" charset="0"/>
                          <a:ea typeface="+mn-ea"/>
                          <a:cs typeface="+mn-cs"/>
                          <a:sym typeface="Arial"/>
                        </a:rPr>
                        <a:t>$ 2.582</a:t>
                      </a:r>
                    </a:p>
                  </a:txBody>
                  <a:tcPr marL="68580" marR="68580" marT="0" marB="0" anchor="ctr"/>
                </a:tc>
                <a:tc>
                  <a:txBody>
                    <a:bodyPr/>
                    <a:lstStyle/>
                    <a:p>
                      <a:pPr algn="ctr">
                        <a:spcAft>
                          <a:spcPts val="0"/>
                        </a:spcAft>
                      </a:pPr>
                      <a:r>
                        <a:rPr lang="es-CO" sz="800" dirty="0">
                          <a:solidFill>
                            <a:schemeClr val="tx1"/>
                          </a:solidFill>
                          <a:effectLst/>
                          <a:latin typeface="Arial Narrow" panose="020B0606020202030204" pitchFamily="34" charset="0"/>
                        </a:rPr>
                        <a:t>81,00%</a:t>
                      </a:r>
                      <a:endParaRPr lang="es-CO" sz="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800" dirty="0">
                          <a:solidFill>
                            <a:schemeClr val="tx1"/>
                          </a:solidFill>
                          <a:effectLst/>
                          <a:latin typeface="Arial Narrow" panose="020B0606020202030204" pitchFamily="34" charset="0"/>
                        </a:rPr>
                        <a:t>84,00%</a:t>
                      </a:r>
                      <a:endParaRPr lang="es-CO" sz="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800" dirty="0">
                          <a:solidFill>
                            <a:srgbClr val="000000"/>
                          </a:solidFill>
                          <a:effectLst/>
                          <a:latin typeface="Arial Narrow" panose="020B0606020202030204" pitchFamily="34" charset="0"/>
                        </a:rPr>
                        <a:t>97,93%</a:t>
                      </a:r>
                      <a:endPar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75962699"/>
                  </a:ext>
                </a:extLst>
              </a:tr>
            </a:tbl>
          </a:graphicData>
        </a:graphic>
      </p:graphicFrame>
      <p:grpSp>
        <p:nvGrpSpPr>
          <p:cNvPr id="14" name="Grupo 13">
            <a:extLst>
              <a:ext uri="{FF2B5EF4-FFF2-40B4-BE49-F238E27FC236}">
                <a16:creationId xmlns:a16="http://schemas.microsoft.com/office/drawing/2014/main" xmlns="" id="{D6B1222E-1E84-4A85-A887-F416AE784197}"/>
              </a:ext>
            </a:extLst>
          </p:cNvPr>
          <p:cNvGrpSpPr/>
          <p:nvPr/>
        </p:nvGrpSpPr>
        <p:grpSpPr>
          <a:xfrm>
            <a:off x="746647" y="3376196"/>
            <a:ext cx="3858465" cy="984736"/>
            <a:chOff x="3513292" y="372334"/>
            <a:chExt cx="3973077" cy="1083547"/>
          </a:xfrm>
        </p:grpSpPr>
        <p:sp>
          <p:nvSpPr>
            <p:cNvPr id="17" name="Rectángulo 16">
              <a:extLst>
                <a:ext uri="{FF2B5EF4-FFF2-40B4-BE49-F238E27FC236}">
                  <a16:creationId xmlns:a16="http://schemas.microsoft.com/office/drawing/2014/main" xmlns="" id="{2900D9A8-4EDF-462A-A3F0-171AD0020BAD}"/>
                </a:ext>
              </a:extLst>
            </p:cNvPr>
            <p:cNvSpPr/>
            <p:nvPr/>
          </p:nvSpPr>
          <p:spPr>
            <a:xfrm>
              <a:off x="4019017" y="372334"/>
              <a:ext cx="3467352" cy="1083547"/>
            </a:xfrm>
            <a:prstGeom prst="rect">
              <a:avLst/>
            </a:prstGeom>
          </p:spPr>
          <p:style>
            <a:lnRef idx="1">
              <a:schemeClr val="accent1">
                <a:hueOff val="0"/>
                <a:satOff val="0"/>
                <a:lumOff val="0"/>
                <a:alphaOff val="0"/>
              </a:schemeClr>
            </a:lnRef>
            <a:fillRef idx="1">
              <a:schemeClr val="accent1">
                <a:alpha val="40000"/>
                <a:tint val="40000"/>
                <a:hueOff val="0"/>
                <a:satOff val="0"/>
                <a:lumOff val="0"/>
                <a:alphaOff val="0"/>
              </a:schemeClr>
            </a:fillRef>
            <a:effectRef idx="0">
              <a:schemeClr val="accent1">
                <a:alpha val="40000"/>
                <a:tint val="40000"/>
                <a:hueOff val="0"/>
                <a:satOff val="0"/>
                <a:lumOff val="0"/>
                <a:alphaOff val="0"/>
              </a:schemeClr>
            </a:effectRef>
            <a:fontRef idx="minor">
              <a:schemeClr val="dk1">
                <a:hueOff val="0"/>
                <a:satOff val="0"/>
                <a:lumOff val="0"/>
                <a:alphaOff val="0"/>
              </a:schemeClr>
            </a:fontRef>
          </p:style>
        </p:sp>
        <p:sp>
          <p:nvSpPr>
            <p:cNvPr id="18" name="CuadroTexto 17">
              <a:extLst>
                <a:ext uri="{FF2B5EF4-FFF2-40B4-BE49-F238E27FC236}">
                  <a16:creationId xmlns:a16="http://schemas.microsoft.com/office/drawing/2014/main" xmlns="" id="{407A4560-3316-4210-82F8-179CC0767C46}"/>
                </a:ext>
              </a:extLst>
            </p:cNvPr>
            <p:cNvSpPr txBox="1"/>
            <p:nvPr/>
          </p:nvSpPr>
          <p:spPr>
            <a:xfrm>
              <a:off x="3513292" y="446387"/>
              <a:ext cx="3467352" cy="6434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33923" tIns="45720" rIns="45720" bIns="45720" numCol="1" spcCol="1270" anchor="ctr" anchorCtr="0">
              <a:noAutofit/>
            </a:bodyPr>
            <a:lstStyle/>
            <a:p>
              <a:pPr marL="0" lvl="0" indent="0" defTabSz="533400">
                <a:lnSpc>
                  <a:spcPct val="90000"/>
                </a:lnSpc>
                <a:spcBef>
                  <a:spcPct val="0"/>
                </a:spcBef>
                <a:spcAft>
                  <a:spcPct val="35000"/>
                </a:spcAft>
                <a:buNone/>
              </a:pPr>
              <a:r>
                <a:rPr lang="es-CO" sz="1100" kern="1200" dirty="0">
                  <a:solidFill>
                    <a:srgbClr val="000000"/>
                  </a:solidFill>
                  <a:latin typeface="Arial" panose="020B0604020202020204" pitchFamily="34" charset="0"/>
                  <a:cs typeface="Arial" panose="020B0604020202020204" pitchFamily="34" charset="0"/>
                </a:rPr>
                <a:t>Implementación y fortalecimiento de las políticas lideradas por Función Pública a nivel </a:t>
              </a:r>
              <a:r>
                <a:rPr lang="es-CO" sz="1100" dirty="0">
                  <a:solidFill>
                    <a:srgbClr val="000000"/>
                  </a:solidFill>
                  <a:latin typeface="Arial" panose="020B0604020202020204" pitchFamily="34" charset="0"/>
                  <a:cs typeface="Arial" panose="020B0604020202020204" pitchFamily="34" charset="0"/>
                </a:rPr>
                <a:t>Nacional</a:t>
              </a:r>
            </a:p>
          </p:txBody>
        </p:sp>
      </p:grpSp>
      <p:sp>
        <p:nvSpPr>
          <p:cNvPr id="16" name="Rectángulo 15">
            <a:extLst>
              <a:ext uri="{FF2B5EF4-FFF2-40B4-BE49-F238E27FC236}">
                <a16:creationId xmlns:a16="http://schemas.microsoft.com/office/drawing/2014/main" xmlns="" id="{A54D7E1C-D08B-4241-B433-543F82567CAF}"/>
              </a:ext>
            </a:extLst>
          </p:cNvPr>
          <p:cNvSpPr/>
          <p:nvPr/>
        </p:nvSpPr>
        <p:spPr>
          <a:xfrm>
            <a:off x="4271855" y="3029683"/>
            <a:ext cx="666514" cy="854707"/>
          </a:xfrm>
          <a:prstGeom prst="rect">
            <a:avLst/>
          </a:prstGeom>
          <a:blipFill>
            <a:blip r:embed="rId3" cstate="print">
              <a:extLst>
                <a:ext uri="{28A0092B-C50C-407E-A947-70E740481C1C}">
                  <a14:useLocalDpi xmlns:a14="http://schemas.microsoft.com/office/drawing/2010/main" val="0"/>
                </a:ext>
              </a:extLst>
            </a:blip>
            <a:srcRect/>
            <a:stretch>
              <a:fillRect l="-31000" r="-31000"/>
            </a:stretch>
          </a:blipFill>
          <a:ln>
            <a:solidFill>
              <a:srgbClr val="FECC66"/>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aphicFrame>
        <p:nvGraphicFramePr>
          <p:cNvPr id="19" name="Tabla 18">
            <a:extLst>
              <a:ext uri="{FF2B5EF4-FFF2-40B4-BE49-F238E27FC236}">
                <a16:creationId xmlns:a16="http://schemas.microsoft.com/office/drawing/2014/main" xmlns="" id="{B22C3324-4C5D-49CF-8B3D-C8DCC29DD533}"/>
              </a:ext>
            </a:extLst>
          </p:cNvPr>
          <p:cNvGraphicFramePr>
            <a:graphicFrameLocks noGrp="1"/>
          </p:cNvGraphicFramePr>
          <p:nvPr>
            <p:extLst>
              <p:ext uri="{D42A27DB-BD31-4B8C-83A1-F6EECF244321}">
                <p14:modId xmlns:p14="http://schemas.microsoft.com/office/powerpoint/2010/main" val="3925878366"/>
              </p:ext>
            </p:extLst>
          </p:nvPr>
        </p:nvGraphicFramePr>
        <p:xfrm>
          <a:off x="401701" y="4103285"/>
          <a:ext cx="2715065" cy="570582"/>
        </p:xfrm>
        <a:graphic>
          <a:graphicData uri="http://schemas.openxmlformats.org/drawingml/2006/table">
            <a:tbl>
              <a:tblPr firstRow="1" firstCol="1" bandRow="1">
                <a:tableStyleId>{5C22544A-7EE6-4342-B048-85BDC9FD1C3A}</a:tableStyleId>
              </a:tblPr>
              <a:tblGrid>
                <a:gridCol w="808894">
                  <a:extLst>
                    <a:ext uri="{9D8B030D-6E8A-4147-A177-3AD203B41FA5}">
                      <a16:colId xmlns:a16="http://schemas.microsoft.com/office/drawing/2014/main" xmlns="" val="1510543628"/>
                    </a:ext>
                  </a:extLst>
                </a:gridCol>
                <a:gridCol w="759655">
                  <a:extLst>
                    <a:ext uri="{9D8B030D-6E8A-4147-A177-3AD203B41FA5}">
                      <a16:colId xmlns:a16="http://schemas.microsoft.com/office/drawing/2014/main" xmlns="" val="3141181351"/>
                    </a:ext>
                  </a:extLst>
                </a:gridCol>
                <a:gridCol w="555674">
                  <a:extLst>
                    <a:ext uri="{9D8B030D-6E8A-4147-A177-3AD203B41FA5}">
                      <a16:colId xmlns:a16="http://schemas.microsoft.com/office/drawing/2014/main" xmlns="" val="2146938782"/>
                    </a:ext>
                  </a:extLst>
                </a:gridCol>
                <a:gridCol w="590842">
                  <a:extLst>
                    <a:ext uri="{9D8B030D-6E8A-4147-A177-3AD203B41FA5}">
                      <a16:colId xmlns:a16="http://schemas.microsoft.com/office/drawing/2014/main" xmlns="" val="2529078779"/>
                    </a:ext>
                  </a:extLst>
                </a:gridCol>
              </a:tblGrid>
              <a:tr h="30539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b="1" dirty="0">
                          <a:solidFill>
                            <a:srgbClr val="000000"/>
                          </a:solidFill>
                          <a:effectLst/>
                          <a:latin typeface="Arial Narrow" panose="020B0606020202030204" pitchFamily="34" charset="0"/>
                        </a:rPr>
                        <a:t>Apropiación</a:t>
                      </a:r>
                      <a:r>
                        <a:rPr lang="es-CO" sz="800" b="1" baseline="0" dirty="0">
                          <a:solidFill>
                            <a:srgbClr val="000000"/>
                          </a:solidFill>
                          <a:effectLst/>
                          <a:latin typeface="Arial Narrow" panose="020B0606020202030204" pitchFamily="34" charset="0"/>
                        </a:rPr>
                        <a:t> vigente </a:t>
                      </a: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ctr">
                        <a:spcAft>
                          <a:spcPts val="0"/>
                        </a:spcAft>
                      </a:pP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b="1" dirty="0">
                          <a:solidFill>
                            <a:srgbClr val="000000"/>
                          </a:solidFill>
                          <a:effectLst/>
                          <a:latin typeface="Arial Narrow" panose="020B0606020202030204" pitchFamily="34" charset="0"/>
                        </a:rPr>
                        <a:t>Avance físico producto</a:t>
                      </a: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b="1" dirty="0">
                          <a:solidFill>
                            <a:srgbClr val="000000"/>
                          </a:solidFill>
                          <a:effectLst/>
                          <a:latin typeface="Arial Narrow" panose="020B0606020202030204" pitchFamily="34" charset="0"/>
                        </a:rPr>
                        <a:t>Avance gestión</a:t>
                      </a: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b="1" dirty="0">
                          <a:solidFill>
                            <a:srgbClr val="000000"/>
                          </a:solidFill>
                          <a:effectLst/>
                          <a:latin typeface="Arial Narrow" panose="020B0606020202030204" pitchFamily="34" charset="0"/>
                        </a:rPr>
                        <a:t>Avance financiero</a:t>
                      </a: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extLst>
                  <a:ext uri="{0D108BD9-81ED-4DB2-BD59-A6C34878D82A}">
                    <a16:rowId xmlns:a16="http://schemas.microsoft.com/office/drawing/2014/main" xmlns="" val="1732938"/>
                  </a:ext>
                </a:extLst>
              </a:tr>
              <a:tr h="204822">
                <a:tc>
                  <a:txBody>
                    <a:bodyPr/>
                    <a:lstStyle/>
                    <a:p>
                      <a:pPr algn="ctr">
                        <a:spcAft>
                          <a:spcPts val="0"/>
                        </a:spcAft>
                      </a:pPr>
                      <a:r>
                        <a:rPr lang="es-CO" sz="800" b="1" i="0" u="none" strike="noStrike" cap="none" dirty="0">
                          <a:solidFill>
                            <a:srgbClr val="000000"/>
                          </a:solidFill>
                          <a:effectLst/>
                          <a:latin typeface="Arial Narrow" panose="020B0606020202030204" pitchFamily="34" charset="0"/>
                          <a:ea typeface="+mn-ea"/>
                          <a:cs typeface="+mn-cs"/>
                          <a:sym typeface="Arial"/>
                        </a:rPr>
                        <a:t>$ 10.000</a:t>
                      </a:r>
                    </a:p>
                  </a:txBody>
                  <a:tcPr marL="68580" marR="68580" marT="0" marB="0" anchor="ctr"/>
                </a:tc>
                <a:tc>
                  <a:txBody>
                    <a:bodyPr/>
                    <a:lstStyle/>
                    <a:p>
                      <a:pPr algn="ctr">
                        <a:spcAft>
                          <a:spcPts val="0"/>
                        </a:spcAft>
                      </a:pPr>
                      <a:r>
                        <a:rPr lang="es-CO" sz="800" b="0" dirty="0">
                          <a:solidFill>
                            <a:schemeClr val="tx1"/>
                          </a:solidFill>
                          <a:effectLst/>
                          <a:latin typeface="Arial Narrow" panose="020B0606020202030204" pitchFamily="34" charset="0"/>
                        </a:rPr>
                        <a:t>121,00%</a:t>
                      </a:r>
                      <a:endParaRPr lang="es-CO" sz="800" b="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800" b="0" dirty="0">
                          <a:solidFill>
                            <a:schemeClr val="tx1"/>
                          </a:solidFill>
                          <a:effectLst/>
                          <a:latin typeface="Arial Narrow" panose="020B0606020202030204" pitchFamily="34" charset="0"/>
                        </a:rPr>
                        <a:t>101,00%</a:t>
                      </a:r>
                      <a:endParaRPr lang="es-CO" sz="800" b="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800" b="0" dirty="0">
                          <a:solidFill>
                            <a:srgbClr val="000000"/>
                          </a:solidFill>
                          <a:effectLst/>
                          <a:latin typeface="Arial Narrow" panose="020B0606020202030204" pitchFamily="34" charset="0"/>
                        </a:rPr>
                        <a:t>93%</a:t>
                      </a:r>
                      <a:endParaRPr lang="es-CO" sz="800" b="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19649028"/>
                  </a:ext>
                </a:extLst>
              </a:tr>
            </a:tbl>
          </a:graphicData>
        </a:graphic>
      </p:graphicFrame>
      <p:grpSp>
        <p:nvGrpSpPr>
          <p:cNvPr id="21" name="Grupo 20">
            <a:extLst>
              <a:ext uri="{FF2B5EF4-FFF2-40B4-BE49-F238E27FC236}">
                <a16:creationId xmlns:a16="http://schemas.microsoft.com/office/drawing/2014/main" xmlns="" id="{7A5B07D4-A981-4170-9709-8E6A1991E5BF}"/>
              </a:ext>
            </a:extLst>
          </p:cNvPr>
          <p:cNvGrpSpPr/>
          <p:nvPr/>
        </p:nvGrpSpPr>
        <p:grpSpPr>
          <a:xfrm>
            <a:off x="2309719" y="5191984"/>
            <a:ext cx="3642632" cy="887583"/>
            <a:chOff x="12147" y="2527935"/>
            <a:chExt cx="3642632" cy="952589"/>
          </a:xfrm>
        </p:grpSpPr>
        <p:sp>
          <p:nvSpPr>
            <p:cNvPr id="22" name="Rectángulo 21">
              <a:extLst>
                <a:ext uri="{FF2B5EF4-FFF2-40B4-BE49-F238E27FC236}">
                  <a16:creationId xmlns:a16="http://schemas.microsoft.com/office/drawing/2014/main" xmlns="" id="{A37DE898-D3CA-46C3-9903-9FB3BEAD2221}"/>
                </a:ext>
              </a:extLst>
            </p:cNvPr>
            <p:cNvSpPr/>
            <p:nvPr/>
          </p:nvSpPr>
          <p:spPr>
            <a:xfrm>
              <a:off x="187427" y="2527935"/>
              <a:ext cx="3467352" cy="952589"/>
            </a:xfrm>
            <a:prstGeom prst="rect">
              <a:avLst/>
            </a:prstGeom>
          </p:spPr>
          <p:style>
            <a:lnRef idx="1">
              <a:schemeClr val="accent1">
                <a:hueOff val="0"/>
                <a:satOff val="0"/>
                <a:lumOff val="0"/>
                <a:alphaOff val="0"/>
              </a:schemeClr>
            </a:lnRef>
            <a:fillRef idx="1">
              <a:schemeClr val="accent1">
                <a:alpha val="40000"/>
                <a:tint val="40000"/>
                <a:hueOff val="0"/>
                <a:satOff val="0"/>
                <a:lumOff val="0"/>
                <a:alphaOff val="0"/>
              </a:schemeClr>
            </a:fillRef>
            <a:effectRef idx="0">
              <a:schemeClr val="accent1">
                <a:alpha val="40000"/>
                <a:tint val="40000"/>
                <a:hueOff val="0"/>
                <a:satOff val="0"/>
                <a:lumOff val="0"/>
                <a:alphaOff val="0"/>
              </a:schemeClr>
            </a:effectRef>
            <a:fontRef idx="minor">
              <a:schemeClr val="dk1">
                <a:hueOff val="0"/>
                <a:satOff val="0"/>
                <a:lumOff val="0"/>
                <a:alphaOff val="0"/>
              </a:schemeClr>
            </a:fontRef>
          </p:style>
        </p:sp>
        <p:sp>
          <p:nvSpPr>
            <p:cNvPr id="23" name="CuadroTexto 22">
              <a:extLst>
                <a:ext uri="{FF2B5EF4-FFF2-40B4-BE49-F238E27FC236}">
                  <a16:creationId xmlns:a16="http://schemas.microsoft.com/office/drawing/2014/main" xmlns="" id="{BD691C86-EC9E-431A-BA11-CC08CD23758B}"/>
                </a:ext>
              </a:extLst>
            </p:cNvPr>
            <p:cNvSpPr txBox="1"/>
            <p:nvPr/>
          </p:nvSpPr>
          <p:spPr>
            <a:xfrm>
              <a:off x="12147" y="2639645"/>
              <a:ext cx="3467352" cy="6590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33923" tIns="45720" rIns="45720" bIns="45720" numCol="1" spcCol="1270" anchor="ctr" anchorCtr="0">
              <a:noAutofit/>
            </a:bodyPr>
            <a:lstStyle/>
            <a:p>
              <a:pPr marL="0" lvl="0" indent="0" algn="r" defTabSz="533400">
                <a:lnSpc>
                  <a:spcPct val="90000"/>
                </a:lnSpc>
                <a:spcBef>
                  <a:spcPct val="0"/>
                </a:spcBef>
                <a:spcAft>
                  <a:spcPct val="35000"/>
                </a:spcAft>
                <a:buNone/>
              </a:pPr>
              <a:r>
                <a:rPr lang="es-CO" sz="1100" kern="1200" dirty="0">
                  <a:solidFill>
                    <a:srgbClr val="000000"/>
                  </a:solidFill>
                  <a:latin typeface="Arial" panose="020B0604020202020204" pitchFamily="34" charset="0"/>
                  <a:cs typeface="Arial" panose="020B0604020202020204" pitchFamily="34" charset="0"/>
                </a:rPr>
                <a:t>Mejoramiento de la gestión de las políticas públicas a través de las tecnologías de la información TICS</a:t>
              </a:r>
            </a:p>
          </p:txBody>
        </p:sp>
      </p:grpSp>
      <p:graphicFrame>
        <p:nvGraphicFramePr>
          <p:cNvPr id="24" name="Tabla 23">
            <a:extLst>
              <a:ext uri="{FF2B5EF4-FFF2-40B4-BE49-F238E27FC236}">
                <a16:creationId xmlns:a16="http://schemas.microsoft.com/office/drawing/2014/main" xmlns="" id="{8EBB31E4-DD53-4CAE-AB36-7667814F52AB}"/>
              </a:ext>
            </a:extLst>
          </p:cNvPr>
          <p:cNvGraphicFramePr>
            <a:graphicFrameLocks noGrp="1"/>
          </p:cNvGraphicFramePr>
          <p:nvPr>
            <p:extLst>
              <p:ext uri="{D42A27DB-BD31-4B8C-83A1-F6EECF244321}">
                <p14:modId xmlns:p14="http://schemas.microsoft.com/office/powerpoint/2010/main" val="3178404453"/>
              </p:ext>
            </p:extLst>
          </p:nvPr>
        </p:nvGraphicFramePr>
        <p:xfrm>
          <a:off x="3831602" y="5920091"/>
          <a:ext cx="2499920" cy="596653"/>
        </p:xfrm>
        <a:graphic>
          <a:graphicData uri="http://schemas.openxmlformats.org/drawingml/2006/table">
            <a:tbl>
              <a:tblPr firstRow="1" firstCol="1" bandRow="1">
                <a:tableStyleId>{5C22544A-7EE6-4342-B048-85BDC9FD1C3A}</a:tableStyleId>
              </a:tblPr>
              <a:tblGrid>
                <a:gridCol w="723673">
                  <a:extLst>
                    <a:ext uri="{9D8B030D-6E8A-4147-A177-3AD203B41FA5}">
                      <a16:colId xmlns:a16="http://schemas.microsoft.com/office/drawing/2014/main" xmlns="" val="1374141700"/>
                    </a:ext>
                  </a:extLst>
                </a:gridCol>
                <a:gridCol w="723673">
                  <a:extLst>
                    <a:ext uri="{9D8B030D-6E8A-4147-A177-3AD203B41FA5}">
                      <a16:colId xmlns:a16="http://schemas.microsoft.com/office/drawing/2014/main" xmlns="" val="3141181351"/>
                    </a:ext>
                  </a:extLst>
                </a:gridCol>
                <a:gridCol w="506654">
                  <a:extLst>
                    <a:ext uri="{9D8B030D-6E8A-4147-A177-3AD203B41FA5}">
                      <a16:colId xmlns:a16="http://schemas.microsoft.com/office/drawing/2014/main" xmlns="" val="2146938782"/>
                    </a:ext>
                  </a:extLst>
                </a:gridCol>
                <a:gridCol w="545920">
                  <a:extLst>
                    <a:ext uri="{9D8B030D-6E8A-4147-A177-3AD203B41FA5}">
                      <a16:colId xmlns:a16="http://schemas.microsoft.com/office/drawing/2014/main" xmlns="" val="2529078779"/>
                    </a:ext>
                  </a:extLst>
                </a:gridCol>
              </a:tblGrid>
              <a:tr h="38679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b="1" dirty="0">
                          <a:solidFill>
                            <a:srgbClr val="000000"/>
                          </a:solidFill>
                          <a:effectLst/>
                          <a:latin typeface="Arial Narrow" panose="020B0606020202030204" pitchFamily="34" charset="0"/>
                        </a:rPr>
                        <a:t>Apropiación</a:t>
                      </a:r>
                      <a:r>
                        <a:rPr lang="es-CO" sz="800" b="1" baseline="0" dirty="0">
                          <a:solidFill>
                            <a:srgbClr val="000000"/>
                          </a:solidFill>
                          <a:effectLst/>
                          <a:latin typeface="Arial Narrow" panose="020B0606020202030204" pitchFamily="34" charset="0"/>
                        </a:rPr>
                        <a:t> vigente </a:t>
                      </a: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b="1" dirty="0">
                          <a:solidFill>
                            <a:srgbClr val="000000"/>
                          </a:solidFill>
                          <a:effectLst/>
                          <a:latin typeface="Arial Narrow" panose="020B0606020202030204" pitchFamily="34" charset="0"/>
                        </a:rPr>
                        <a:t>Avance físico producto</a:t>
                      </a: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b="1" dirty="0">
                          <a:solidFill>
                            <a:srgbClr val="000000"/>
                          </a:solidFill>
                          <a:effectLst/>
                          <a:latin typeface="Arial Narrow" panose="020B0606020202030204" pitchFamily="34" charset="0"/>
                        </a:rPr>
                        <a:t>Avance gestión</a:t>
                      </a: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b="1" dirty="0">
                          <a:solidFill>
                            <a:srgbClr val="000000"/>
                          </a:solidFill>
                          <a:effectLst/>
                          <a:latin typeface="Arial Narrow" panose="020B0606020202030204" pitchFamily="34" charset="0"/>
                        </a:rPr>
                        <a:t>Avance financiero</a:t>
                      </a: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extLst>
                  <a:ext uri="{0D108BD9-81ED-4DB2-BD59-A6C34878D82A}">
                    <a16:rowId xmlns:a16="http://schemas.microsoft.com/office/drawing/2014/main" xmlns="" val="1732938"/>
                  </a:ext>
                </a:extLst>
              </a:tr>
              <a:tr h="209860">
                <a:tc>
                  <a:txBody>
                    <a:bodyPr/>
                    <a:lstStyle/>
                    <a:p>
                      <a:pPr algn="ctr">
                        <a:spcAft>
                          <a:spcPts val="0"/>
                        </a:spcAft>
                      </a:pPr>
                      <a:r>
                        <a:rPr lang="es-CO" sz="800" b="1" i="0" u="none" strike="noStrike" cap="none" dirty="0">
                          <a:solidFill>
                            <a:srgbClr val="000000"/>
                          </a:solidFill>
                          <a:effectLst/>
                          <a:latin typeface="Arial Narrow" panose="020B0606020202030204" pitchFamily="34" charset="0"/>
                          <a:ea typeface="+mn-ea"/>
                          <a:cs typeface="+mn-cs"/>
                          <a:sym typeface="Arial"/>
                        </a:rPr>
                        <a:t>$ 5.308</a:t>
                      </a:r>
                    </a:p>
                  </a:txBody>
                  <a:tcPr marL="68580" marR="68580" marT="0" marB="0" anchor="ctr"/>
                </a:tc>
                <a:tc>
                  <a:txBody>
                    <a:bodyPr/>
                    <a:lstStyle/>
                    <a:p>
                      <a:pPr algn="ctr">
                        <a:spcAft>
                          <a:spcPts val="0"/>
                        </a:spcAft>
                      </a:pPr>
                      <a:r>
                        <a:rPr lang="es-CO" sz="800" b="0" i="0" u="none" strike="noStrike" cap="none" dirty="0">
                          <a:solidFill>
                            <a:schemeClr val="tx1"/>
                          </a:solidFill>
                          <a:effectLst/>
                          <a:latin typeface="Arial Narrow" panose="020B0606020202030204" pitchFamily="34" charset="0"/>
                          <a:ea typeface="+mn-ea"/>
                          <a:cs typeface="+mn-cs"/>
                          <a:sym typeface="Arial"/>
                        </a:rPr>
                        <a:t>100,00%</a:t>
                      </a:r>
                    </a:p>
                  </a:txBody>
                  <a:tcPr marL="68580" marR="68580" marT="0" marB="0" anchor="ctr"/>
                </a:tc>
                <a:tc>
                  <a:txBody>
                    <a:bodyPr/>
                    <a:lstStyle/>
                    <a:p>
                      <a:pPr algn="ctr">
                        <a:spcAft>
                          <a:spcPts val="0"/>
                        </a:spcAft>
                      </a:pPr>
                      <a:r>
                        <a:rPr lang="es-CO" sz="800" b="0" dirty="0">
                          <a:solidFill>
                            <a:schemeClr val="tx1"/>
                          </a:solidFill>
                          <a:effectLst/>
                          <a:latin typeface="Arial Narrow" panose="020B0606020202030204" pitchFamily="34" charset="0"/>
                        </a:rPr>
                        <a:t>100,00%</a:t>
                      </a:r>
                      <a:endParaRPr lang="es-CO" sz="800" b="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800" b="0" dirty="0">
                          <a:solidFill>
                            <a:srgbClr val="000000"/>
                          </a:solidFill>
                          <a:effectLst/>
                          <a:latin typeface="Arial Narrow" panose="020B0606020202030204" pitchFamily="34" charset="0"/>
                        </a:rPr>
                        <a:t>82%</a:t>
                      </a:r>
                      <a:endParaRPr lang="es-CO" sz="800" b="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03944407"/>
                  </a:ext>
                </a:extLst>
              </a:tr>
            </a:tbl>
          </a:graphicData>
        </a:graphic>
      </p:graphicFrame>
      <p:sp>
        <p:nvSpPr>
          <p:cNvPr id="20" name="Rectángulo 19">
            <a:extLst>
              <a:ext uri="{FF2B5EF4-FFF2-40B4-BE49-F238E27FC236}">
                <a16:creationId xmlns:a16="http://schemas.microsoft.com/office/drawing/2014/main" xmlns="" id="{8AA4CB46-8186-4E85-B27E-EB2789272EC5}"/>
              </a:ext>
            </a:extLst>
          </p:cNvPr>
          <p:cNvSpPr/>
          <p:nvPr/>
        </p:nvSpPr>
        <p:spPr>
          <a:xfrm>
            <a:off x="2194962" y="4850945"/>
            <a:ext cx="695229" cy="786165"/>
          </a:xfrm>
          <a:prstGeom prst="rect">
            <a:avLst/>
          </a:prstGeom>
          <a:blipFill>
            <a:blip r:embed="rId4" cstate="print">
              <a:extLst>
                <a:ext uri="{28A0092B-C50C-407E-A947-70E740481C1C}">
                  <a14:useLocalDpi xmlns:a14="http://schemas.microsoft.com/office/drawing/2010/main" val="0"/>
                </a:ext>
              </a:extLst>
            </a:blip>
            <a:srcRect/>
            <a:stretch>
              <a:fillRect l="-55000" r="-55000"/>
            </a:stretch>
          </a:blipFill>
          <a:ln>
            <a:solidFill>
              <a:srgbClr val="FECC66"/>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25" name="Grupo 24">
            <a:extLst>
              <a:ext uri="{FF2B5EF4-FFF2-40B4-BE49-F238E27FC236}">
                <a16:creationId xmlns:a16="http://schemas.microsoft.com/office/drawing/2014/main" xmlns="" id="{556C5C06-18B3-4B6C-846F-92ECB61D5564}"/>
              </a:ext>
            </a:extLst>
          </p:cNvPr>
          <p:cNvGrpSpPr/>
          <p:nvPr/>
        </p:nvGrpSpPr>
        <p:grpSpPr>
          <a:xfrm>
            <a:off x="615525" y="7133483"/>
            <a:ext cx="3951876" cy="887583"/>
            <a:chOff x="3588406" y="2494675"/>
            <a:chExt cx="3951876" cy="1082702"/>
          </a:xfrm>
        </p:grpSpPr>
        <p:sp>
          <p:nvSpPr>
            <p:cNvPr id="27" name="Rectángulo 26">
              <a:extLst>
                <a:ext uri="{FF2B5EF4-FFF2-40B4-BE49-F238E27FC236}">
                  <a16:creationId xmlns:a16="http://schemas.microsoft.com/office/drawing/2014/main" xmlns="" id="{84F29397-1B9A-499D-A875-3768A07670D7}"/>
                </a:ext>
              </a:extLst>
            </p:cNvPr>
            <p:cNvSpPr/>
            <p:nvPr/>
          </p:nvSpPr>
          <p:spPr>
            <a:xfrm>
              <a:off x="4072930" y="2494675"/>
              <a:ext cx="3467352" cy="1082702"/>
            </a:xfrm>
            <a:prstGeom prst="rect">
              <a:avLst/>
            </a:prstGeom>
          </p:spPr>
          <p:style>
            <a:lnRef idx="1">
              <a:schemeClr val="accent1">
                <a:hueOff val="0"/>
                <a:satOff val="0"/>
                <a:lumOff val="0"/>
                <a:alphaOff val="0"/>
              </a:schemeClr>
            </a:lnRef>
            <a:fillRef idx="1">
              <a:schemeClr val="accent1">
                <a:alpha val="40000"/>
                <a:tint val="40000"/>
                <a:hueOff val="0"/>
                <a:satOff val="0"/>
                <a:lumOff val="0"/>
                <a:alphaOff val="0"/>
              </a:schemeClr>
            </a:fillRef>
            <a:effectRef idx="0">
              <a:schemeClr val="accent1">
                <a:alpha val="40000"/>
                <a:tint val="40000"/>
                <a:hueOff val="0"/>
                <a:satOff val="0"/>
                <a:lumOff val="0"/>
                <a:alphaOff val="0"/>
              </a:schemeClr>
            </a:effectRef>
            <a:fontRef idx="minor">
              <a:schemeClr val="dk1">
                <a:hueOff val="0"/>
                <a:satOff val="0"/>
                <a:lumOff val="0"/>
                <a:alphaOff val="0"/>
              </a:schemeClr>
            </a:fontRef>
          </p:style>
        </p:sp>
        <p:sp>
          <p:nvSpPr>
            <p:cNvPr id="28" name="CuadroTexto 27">
              <a:extLst>
                <a:ext uri="{FF2B5EF4-FFF2-40B4-BE49-F238E27FC236}">
                  <a16:creationId xmlns:a16="http://schemas.microsoft.com/office/drawing/2014/main" xmlns="" id="{E8418561-A678-4052-9A97-F20D320AF6D0}"/>
                </a:ext>
              </a:extLst>
            </p:cNvPr>
            <p:cNvSpPr txBox="1"/>
            <p:nvPr/>
          </p:nvSpPr>
          <p:spPr>
            <a:xfrm>
              <a:off x="3588406" y="2618517"/>
              <a:ext cx="3467352" cy="7490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33923" tIns="45720" rIns="45720" bIns="45720" numCol="1" spcCol="1270" anchor="ctr" anchorCtr="0">
              <a:noAutofit/>
            </a:bodyPr>
            <a:lstStyle/>
            <a:p>
              <a:pPr marL="0" lvl="0" indent="0" defTabSz="533400">
                <a:lnSpc>
                  <a:spcPct val="90000"/>
                </a:lnSpc>
                <a:spcBef>
                  <a:spcPct val="0"/>
                </a:spcBef>
                <a:spcAft>
                  <a:spcPct val="35000"/>
                </a:spcAft>
                <a:buNone/>
              </a:pPr>
              <a:r>
                <a:rPr lang="es-CO" sz="1100" kern="1200" dirty="0">
                  <a:solidFill>
                    <a:srgbClr val="000000"/>
                  </a:solidFill>
                  <a:latin typeface="Arial" panose="020B0604020202020204" pitchFamily="34" charset="0"/>
                  <a:cs typeface="Arial" panose="020B0604020202020204" pitchFamily="34" charset="0"/>
                </a:rPr>
                <a:t>Mejoramiento de  la imagen y funcionalidad del edificio sede del departamento administrativo de la Función Pública </a:t>
              </a:r>
            </a:p>
          </p:txBody>
        </p:sp>
      </p:grpSp>
      <p:sp>
        <p:nvSpPr>
          <p:cNvPr id="26" name="Rectángulo 25">
            <a:extLst>
              <a:ext uri="{FF2B5EF4-FFF2-40B4-BE49-F238E27FC236}">
                <a16:creationId xmlns:a16="http://schemas.microsoft.com/office/drawing/2014/main" xmlns="" id="{450086BB-7A2C-4881-BA9B-77898DD443EF}"/>
              </a:ext>
            </a:extLst>
          </p:cNvPr>
          <p:cNvSpPr/>
          <p:nvPr/>
        </p:nvSpPr>
        <p:spPr>
          <a:xfrm>
            <a:off x="4118856" y="6696306"/>
            <a:ext cx="666019" cy="845724"/>
          </a:xfrm>
          <a:prstGeom prst="rect">
            <a:avLst/>
          </a:prstGeom>
          <a:blipFill>
            <a:blip r:embed="rId5" cstate="print">
              <a:extLst>
                <a:ext uri="{28A0092B-C50C-407E-A947-70E740481C1C}">
                  <a14:useLocalDpi xmlns:a14="http://schemas.microsoft.com/office/drawing/2010/main" val="0"/>
                </a:ext>
              </a:extLst>
            </a:blip>
            <a:srcRect/>
            <a:stretch>
              <a:fillRect l="-45000" r="-45000"/>
            </a:stretch>
          </a:blipFill>
          <a:ln>
            <a:solidFill>
              <a:srgbClr val="FECC66"/>
            </a:solid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aphicFrame>
        <p:nvGraphicFramePr>
          <p:cNvPr id="29" name="Tabla 28">
            <a:extLst>
              <a:ext uri="{FF2B5EF4-FFF2-40B4-BE49-F238E27FC236}">
                <a16:creationId xmlns:a16="http://schemas.microsoft.com/office/drawing/2014/main" xmlns="" id="{D18F14C6-B3BE-40D2-9DF9-D59B2D9C46D4}"/>
              </a:ext>
            </a:extLst>
          </p:cNvPr>
          <p:cNvGraphicFramePr>
            <a:graphicFrameLocks noGrp="1"/>
          </p:cNvGraphicFramePr>
          <p:nvPr>
            <p:extLst>
              <p:ext uri="{D42A27DB-BD31-4B8C-83A1-F6EECF244321}">
                <p14:modId xmlns:p14="http://schemas.microsoft.com/office/powerpoint/2010/main" val="9757288"/>
              </p:ext>
            </p:extLst>
          </p:nvPr>
        </p:nvGraphicFramePr>
        <p:xfrm>
          <a:off x="379397" y="7820864"/>
          <a:ext cx="2715064" cy="527835"/>
        </p:xfrm>
        <a:graphic>
          <a:graphicData uri="http://schemas.openxmlformats.org/drawingml/2006/table">
            <a:tbl>
              <a:tblPr firstRow="1" firstCol="1" bandRow="1">
                <a:tableStyleId>{5C22544A-7EE6-4342-B048-85BDC9FD1C3A}</a:tableStyleId>
              </a:tblPr>
              <a:tblGrid>
                <a:gridCol w="785952">
                  <a:extLst>
                    <a:ext uri="{9D8B030D-6E8A-4147-A177-3AD203B41FA5}">
                      <a16:colId xmlns:a16="http://schemas.microsoft.com/office/drawing/2014/main" xmlns="" val="138396651"/>
                    </a:ext>
                  </a:extLst>
                </a:gridCol>
                <a:gridCol w="785952">
                  <a:extLst>
                    <a:ext uri="{9D8B030D-6E8A-4147-A177-3AD203B41FA5}">
                      <a16:colId xmlns:a16="http://schemas.microsoft.com/office/drawing/2014/main" xmlns="" val="3368661327"/>
                    </a:ext>
                  </a:extLst>
                </a:gridCol>
                <a:gridCol w="550258">
                  <a:extLst>
                    <a:ext uri="{9D8B030D-6E8A-4147-A177-3AD203B41FA5}">
                      <a16:colId xmlns:a16="http://schemas.microsoft.com/office/drawing/2014/main" xmlns="" val="1374797910"/>
                    </a:ext>
                  </a:extLst>
                </a:gridCol>
                <a:gridCol w="592902">
                  <a:extLst>
                    <a:ext uri="{9D8B030D-6E8A-4147-A177-3AD203B41FA5}">
                      <a16:colId xmlns:a16="http://schemas.microsoft.com/office/drawing/2014/main" xmlns="" val="317715108"/>
                    </a:ext>
                  </a:extLst>
                </a:gridCol>
              </a:tblGrid>
              <a:tr h="29156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800" b="1" dirty="0">
                          <a:solidFill>
                            <a:srgbClr val="000000"/>
                          </a:solidFill>
                          <a:effectLst/>
                          <a:latin typeface="Arial Narrow" panose="020B0606020202030204" pitchFamily="34" charset="0"/>
                        </a:rPr>
                        <a:t>Apropiación</a:t>
                      </a:r>
                      <a:r>
                        <a:rPr lang="es-CO" sz="800" b="1" baseline="0" dirty="0">
                          <a:solidFill>
                            <a:srgbClr val="000000"/>
                          </a:solidFill>
                          <a:effectLst/>
                          <a:latin typeface="Arial Narrow" panose="020B0606020202030204" pitchFamily="34" charset="0"/>
                        </a:rPr>
                        <a:t> vigente </a:t>
                      </a:r>
                      <a:endParaRPr lang="es-CO" sz="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dirty="0">
                          <a:solidFill>
                            <a:srgbClr val="000000"/>
                          </a:solidFill>
                          <a:effectLst/>
                          <a:latin typeface="Arial Narrow" panose="020B0606020202030204" pitchFamily="34" charset="0"/>
                        </a:rPr>
                        <a:t>Avance físico producto</a:t>
                      </a:r>
                      <a:endPar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dirty="0">
                          <a:solidFill>
                            <a:srgbClr val="000000"/>
                          </a:solidFill>
                          <a:effectLst/>
                          <a:latin typeface="Arial Narrow" panose="020B0606020202030204" pitchFamily="34" charset="0"/>
                        </a:rPr>
                        <a:t>Avance gestión</a:t>
                      </a:r>
                      <a:endPar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tc>
                  <a:txBody>
                    <a:bodyPr/>
                    <a:lstStyle/>
                    <a:p>
                      <a:pPr algn="ctr">
                        <a:spcAft>
                          <a:spcPts val="0"/>
                        </a:spcAft>
                      </a:pPr>
                      <a:r>
                        <a:rPr lang="es-CO" sz="800" dirty="0">
                          <a:solidFill>
                            <a:srgbClr val="000000"/>
                          </a:solidFill>
                          <a:effectLst/>
                          <a:latin typeface="Arial Narrow" panose="020B0606020202030204" pitchFamily="34" charset="0"/>
                        </a:rPr>
                        <a:t>Avance financiero</a:t>
                      </a:r>
                      <a:endPar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ECC66"/>
                    </a:solidFill>
                  </a:tcPr>
                </a:tc>
                <a:extLst>
                  <a:ext uri="{0D108BD9-81ED-4DB2-BD59-A6C34878D82A}">
                    <a16:rowId xmlns:a16="http://schemas.microsoft.com/office/drawing/2014/main" xmlns="" val="2436046269"/>
                  </a:ext>
                </a:extLst>
              </a:tr>
              <a:tr h="236270">
                <a:tc>
                  <a:txBody>
                    <a:bodyPr/>
                    <a:lstStyle/>
                    <a:p>
                      <a:pPr algn="ctr">
                        <a:spcAft>
                          <a:spcPts val="0"/>
                        </a:spcAft>
                      </a:pPr>
                      <a:r>
                        <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$ 300</a:t>
                      </a:r>
                    </a:p>
                  </a:txBody>
                  <a:tcPr marL="68580" marR="68580" marT="0" marB="0" anchor="ctr"/>
                </a:tc>
                <a:tc>
                  <a:txBody>
                    <a:bodyPr/>
                    <a:lstStyle/>
                    <a:p>
                      <a:pPr algn="ctr">
                        <a:spcAft>
                          <a:spcPts val="0"/>
                        </a:spcAft>
                      </a:pPr>
                      <a:r>
                        <a:rPr lang="es-CO" sz="800" dirty="0">
                          <a:solidFill>
                            <a:schemeClr val="tx1"/>
                          </a:solidFill>
                          <a:effectLst/>
                          <a:latin typeface="Arial Narrow" panose="020B0606020202030204" pitchFamily="34" charset="0"/>
                        </a:rPr>
                        <a:t>100,00%</a:t>
                      </a:r>
                      <a:endParaRPr lang="es-CO" sz="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800" dirty="0">
                          <a:solidFill>
                            <a:schemeClr val="tx1"/>
                          </a:solidFill>
                          <a:effectLst/>
                          <a:latin typeface="Arial Narrow" panose="020B0606020202030204" pitchFamily="34" charset="0"/>
                        </a:rPr>
                        <a:t>100%</a:t>
                      </a:r>
                      <a:endParaRPr lang="es-CO" sz="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a:t>
                      </a:r>
                    </a:p>
                  </a:txBody>
                  <a:tcPr marL="68580" marR="68580" marT="0" marB="0" anchor="ctr"/>
                </a:tc>
                <a:extLst>
                  <a:ext uri="{0D108BD9-81ED-4DB2-BD59-A6C34878D82A}">
                    <a16:rowId xmlns:a16="http://schemas.microsoft.com/office/drawing/2014/main" xmlns="" val="3575962699"/>
                  </a:ext>
                </a:extLst>
              </a:tr>
            </a:tbl>
          </a:graphicData>
        </a:graphic>
      </p:graphicFrame>
    </p:spTree>
    <p:extLst>
      <p:ext uri="{BB962C8B-B14F-4D97-AF65-F5344CB8AC3E}">
        <p14:creationId xmlns:p14="http://schemas.microsoft.com/office/powerpoint/2010/main" val="268123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47696"/>
            <a:ext cx="4493270" cy="574516"/>
          </a:xfrm>
          <a:prstGeom prst="rect">
            <a:avLst/>
          </a:prstGeom>
        </p:spPr>
        <p:txBody>
          <a:bodyPr wrap="square">
            <a:spAutoFit/>
          </a:bodyPr>
          <a:lstStyle/>
          <a:p>
            <a:pPr marL="313436" lvl="2" indent="-120553">
              <a:spcBef>
                <a:spcPts val="422"/>
              </a:spcBef>
            </a:pPr>
            <a:r>
              <a:rPr lang="es-ES" sz="1400" b="1" dirty="0">
                <a:solidFill>
                  <a:schemeClr val="accent5">
                    <a:lumMod val="50000"/>
                  </a:schemeClr>
                </a:solidFill>
                <a:latin typeface="Arial" panose="020B0604020202020204" pitchFamily="34" charset="0"/>
                <a:cs typeface="Arial" panose="020B0604020202020204" pitchFamily="34" charset="0"/>
              </a:rPr>
              <a:t>4. Resultados Plan Marco de Implementación</a:t>
            </a:r>
          </a:p>
          <a:p>
            <a:pPr marL="313436" lvl="2" indent="-120553">
              <a:spcBef>
                <a:spcPts val="422"/>
              </a:spcBef>
            </a:pPr>
            <a:r>
              <a:rPr lang="es-ES" sz="1400" b="1" dirty="0">
                <a:solidFill>
                  <a:schemeClr val="accent5">
                    <a:lumMod val="50000"/>
                  </a:schemeClr>
                </a:solidFill>
                <a:latin typeface="Arial" panose="020B0604020202020204" pitchFamily="34" charset="0"/>
                <a:cs typeface="Arial" panose="020B0604020202020204" pitchFamily="34" charset="0"/>
              </a:rPr>
              <a:t>     Acciones 2019</a:t>
            </a:r>
          </a:p>
        </p:txBody>
      </p:sp>
      <p:sp>
        <p:nvSpPr>
          <p:cNvPr id="19" name="2 Rectángulo">
            <a:extLst>
              <a:ext uri="{FF2B5EF4-FFF2-40B4-BE49-F238E27FC236}">
                <a16:creationId xmlns:a16="http://schemas.microsoft.com/office/drawing/2014/main" xmlns="" id="{51948379-E5E9-47A5-82A0-2B1FA9410A92}"/>
              </a:ext>
            </a:extLst>
          </p:cNvPr>
          <p:cNvSpPr/>
          <p:nvPr/>
        </p:nvSpPr>
        <p:spPr>
          <a:xfrm>
            <a:off x="1584812" y="1768808"/>
            <a:ext cx="4802844" cy="1938992"/>
          </a:xfrm>
          <a:prstGeom prst="rect">
            <a:avLst/>
          </a:prstGeom>
          <a:gradFill flip="none" rotWithShape="1">
            <a:gsLst>
              <a:gs pos="0">
                <a:srgbClr val="FFD03B">
                  <a:tint val="66000"/>
                  <a:satMod val="160000"/>
                </a:srgbClr>
              </a:gs>
              <a:gs pos="50000">
                <a:srgbClr val="FFD03B">
                  <a:tint val="44500"/>
                  <a:satMod val="160000"/>
                </a:srgbClr>
              </a:gs>
              <a:gs pos="100000">
                <a:srgbClr val="FFD03B">
                  <a:tint val="23500"/>
                  <a:satMod val="160000"/>
                </a:srgbClr>
              </a:gs>
            </a:gsLst>
            <a:lin ang="5400000" scaled="1"/>
            <a:tileRect/>
          </a:gradFill>
          <a:ln w="9525" cap="flat" cmpd="sng" algn="ctr">
            <a:solidFill>
              <a:srgbClr val="FFC000"/>
            </a:solidFill>
            <a:prstDash val="solid"/>
          </a:ln>
          <a:effectLst>
            <a:outerShdw blurRad="40000" dist="20000" dir="5400000" rotWithShape="0">
              <a:srgbClr val="000000">
                <a:alpha val="38000"/>
              </a:srgbClr>
            </a:outerShdw>
          </a:effectLst>
        </p:spPr>
        <p:txBody>
          <a:bodyPr wrap="square">
            <a:spAutoFit/>
          </a:bodyPr>
          <a:lstStyle/>
          <a:p>
            <a:pPr marL="268288"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es-CO" sz="800" b="1"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Avance: </a:t>
            </a:r>
            <a:r>
              <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Para el diseño de la capa territorial del Sistema de Rendición de Cuenta del acuerdo de paz, en el primer semestre de 2019 se llevó a cabo reunión con Departamento Nacional de Planeación - DNP para articulación de lineamientos. Así mismo y como aporte al diseño de la capa nacional, se actualizaron los lineamientos para el informe de rendición de cuentas del acuerdo de paz, los cuales fueron socializados en el en encuentro de equipos trasversales de planeación, llevado a cabo el 6 de mayo del 2019. </a:t>
            </a:r>
          </a:p>
          <a:p>
            <a:pPr marL="268288"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endParaRPr>
          </a:p>
          <a:p>
            <a:pPr marL="268288"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Bajo lo anterior, Función Pública realizó el monitoreo a las acciones de rendición de cuentas adelantadas por parte de las entidades del orden nacional y territorial con enfoque de paz, identificando que de las cincuenta y siete (57) entidades del orden nacional obligadas a presentar los informes de rendición de cuentas, de acuerdo a los lineamientos establecidos por el Sistema de Rendición de Cuentas de la Implementación del Acuerdo de Paz (SIRCAP), 43 habían publicado el segundo informe de rendición de cuentas, que comprende el periodo de enero a diciembre de 2018. Además se evidenció, que pese a no estar obligadas, dos (2) entidades  publicaron el informe. </a:t>
            </a:r>
          </a:p>
        </p:txBody>
      </p:sp>
      <p:sp>
        <p:nvSpPr>
          <p:cNvPr id="20" name="10 Rectángulo">
            <a:extLst>
              <a:ext uri="{FF2B5EF4-FFF2-40B4-BE49-F238E27FC236}">
                <a16:creationId xmlns:a16="http://schemas.microsoft.com/office/drawing/2014/main" xmlns="" id="{10D1C7FD-A289-41EE-BDCE-2DF800094D5E}"/>
              </a:ext>
            </a:extLst>
          </p:cNvPr>
          <p:cNvSpPr/>
          <p:nvPr/>
        </p:nvSpPr>
        <p:spPr>
          <a:xfrm>
            <a:off x="608535" y="1332577"/>
            <a:ext cx="1237429" cy="1069049"/>
          </a:xfrm>
          <a:prstGeom prst="rect">
            <a:avLst/>
          </a:prstGeom>
          <a:gradFill rotWithShape="1">
            <a:gsLst>
              <a:gs pos="0">
                <a:srgbClr val="B7CFFF">
                  <a:tint val="50000"/>
                  <a:satMod val="300000"/>
                </a:srgbClr>
              </a:gs>
              <a:gs pos="35000">
                <a:srgbClr val="B7CFFF">
                  <a:tint val="37000"/>
                  <a:satMod val="300000"/>
                </a:srgbClr>
              </a:gs>
              <a:gs pos="100000">
                <a:srgbClr val="B7CFFF">
                  <a:tint val="15000"/>
                  <a:satMod val="350000"/>
                </a:srgbClr>
              </a:gs>
            </a:gsLst>
            <a:lin ang="16200000" scaled="1"/>
          </a:gradFill>
          <a:ln w="9525" cap="flat" cmpd="sng" algn="ctr">
            <a:solidFill>
              <a:srgbClr val="B7CFFF">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56896" rIns="56896" bIns="56896" numCol="1" spcCol="1270" anchor="ctr" anchorCtr="0">
            <a:noAutofit/>
          </a:bodyPr>
          <a:lstStyle/>
          <a:p>
            <a:pPr marL="179388" marR="0" lvl="0" indent="0" algn="just" defTabSz="355600" eaLnBrk="1" fontAlgn="auto" latinLnBrk="0" hangingPunct="1">
              <a:lnSpc>
                <a:spcPct val="90000"/>
              </a:lnSpc>
              <a:spcBef>
                <a:spcPct val="0"/>
              </a:spcBef>
              <a:spcAft>
                <a:spcPct val="35000"/>
              </a:spcAft>
              <a:buClr>
                <a:srgbClr val="000000"/>
              </a:buClr>
              <a:buSzTx/>
              <a:buFont typeface="Arial"/>
              <a:buNone/>
              <a:tabLst/>
              <a:defRPr/>
            </a:pPr>
            <a:r>
              <a:rPr kumimoji="0" lang="es-ES" sz="800" b="1" i="0" u="none" strike="noStrike" kern="0" cap="none" spc="0" normalizeH="0" baseline="0" noProof="0" dirty="0">
                <a:ln>
                  <a:noFill/>
                </a:ln>
                <a:solidFill>
                  <a:srgbClr val="2A54A7"/>
                </a:solidFill>
                <a:effectLst/>
                <a:uLnTx/>
                <a:uFillTx/>
                <a:latin typeface="Arial" panose="020B0604020202020204" pitchFamily="34" charset="0"/>
                <a:cs typeface="Arial" panose="020B0604020202020204" pitchFamily="34" charset="0"/>
                <a:sym typeface="Arial"/>
              </a:rPr>
              <a:t>Indicador</a:t>
            </a:r>
            <a:r>
              <a:rPr kumimoji="0" lang="es-E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Sistema de rendición de cuentas - Con mecanismos de rendición de cuentas diseñado e implementado.</a:t>
            </a:r>
            <a:endParaRPr kumimoji="0" lang="es-CO"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21" name="6 Grupo">
            <a:extLst>
              <a:ext uri="{FF2B5EF4-FFF2-40B4-BE49-F238E27FC236}">
                <a16:creationId xmlns:a16="http://schemas.microsoft.com/office/drawing/2014/main" xmlns="" id="{493995BC-AE1A-4D9E-A21C-90739C00274B}"/>
              </a:ext>
            </a:extLst>
          </p:cNvPr>
          <p:cNvGrpSpPr/>
          <p:nvPr/>
        </p:nvGrpSpPr>
        <p:grpSpPr>
          <a:xfrm>
            <a:off x="181047" y="1451227"/>
            <a:ext cx="569322" cy="552827"/>
            <a:chOff x="-177884" y="241466"/>
            <a:chExt cx="569322" cy="607134"/>
          </a:xfrm>
        </p:grpSpPr>
        <p:sp>
          <p:nvSpPr>
            <p:cNvPr id="22" name="7 Elipse">
              <a:extLst>
                <a:ext uri="{FF2B5EF4-FFF2-40B4-BE49-F238E27FC236}">
                  <a16:creationId xmlns:a16="http://schemas.microsoft.com/office/drawing/2014/main" xmlns="" id="{1DC4B40A-9740-4112-AA9B-940B849F7498}"/>
                </a:ext>
              </a:extLst>
            </p:cNvPr>
            <p:cNvSpPr/>
            <p:nvPr/>
          </p:nvSpPr>
          <p:spPr>
            <a:xfrm>
              <a:off x="-177884" y="241466"/>
              <a:ext cx="569322" cy="607134"/>
            </a:xfrm>
            <a:prstGeom prst="ellipse">
              <a:avLst/>
            </a:prstGeom>
            <a:solidFill>
              <a:srgbClr val="3C78D8">
                <a:hueOff val="0"/>
                <a:satOff val="0"/>
                <a:lumOff val="0"/>
                <a:alphaOff val="0"/>
              </a:srgbClr>
            </a:solidFill>
            <a:ln w="25400" cap="flat" cmpd="sng" algn="ctr">
              <a:solidFill>
                <a:srgbClr val="A4C2F4">
                  <a:hueOff val="0"/>
                  <a:satOff val="0"/>
                  <a:lumOff val="0"/>
                  <a:alphaOff val="0"/>
                </a:srgbClr>
              </a:solidFill>
              <a:prstDash val="solid"/>
            </a:ln>
            <a:effectLst/>
          </p:spPr>
        </p:sp>
        <p:sp>
          <p:nvSpPr>
            <p:cNvPr id="23" name="Elipse 6">
              <a:extLst>
                <a:ext uri="{FF2B5EF4-FFF2-40B4-BE49-F238E27FC236}">
                  <a16:creationId xmlns:a16="http://schemas.microsoft.com/office/drawing/2014/main" xmlns="" id="{10AA8F51-A7B0-4FD5-809E-91AD525ACA19}"/>
                </a:ext>
              </a:extLst>
            </p:cNvPr>
            <p:cNvSpPr/>
            <p:nvPr/>
          </p:nvSpPr>
          <p:spPr>
            <a:xfrm>
              <a:off x="-94509" y="330379"/>
              <a:ext cx="402572" cy="429308"/>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333500" eaLnBrk="1" fontAlgn="auto" latinLnBrk="0" hangingPunct="1">
                <a:lnSpc>
                  <a:spcPct val="90000"/>
                </a:lnSpc>
                <a:spcBef>
                  <a:spcPct val="0"/>
                </a:spcBef>
                <a:spcAft>
                  <a:spcPct val="35000"/>
                </a:spcAft>
                <a:buClr>
                  <a:srgbClr val="000000"/>
                </a:buClr>
                <a:buSzTx/>
                <a:buFont typeface="Arial"/>
                <a:buNone/>
                <a:tabLst/>
                <a:defRPr/>
              </a:pPr>
              <a:r>
                <a:rPr kumimoji="0" lang="es-ES"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a:t>
              </a:r>
            </a:p>
          </p:txBody>
        </p:sp>
      </p:grpSp>
      <p:sp>
        <p:nvSpPr>
          <p:cNvPr id="24" name="12 Rectángulo">
            <a:extLst>
              <a:ext uri="{FF2B5EF4-FFF2-40B4-BE49-F238E27FC236}">
                <a16:creationId xmlns:a16="http://schemas.microsoft.com/office/drawing/2014/main" xmlns="" id="{7377AD28-AC69-40A1-BEAB-C14CA11D3AE3}"/>
              </a:ext>
            </a:extLst>
          </p:cNvPr>
          <p:cNvSpPr/>
          <p:nvPr/>
        </p:nvSpPr>
        <p:spPr>
          <a:xfrm>
            <a:off x="1549831" y="4022456"/>
            <a:ext cx="4837826" cy="2026096"/>
          </a:xfrm>
          <a:prstGeom prst="rect">
            <a:avLst/>
          </a:prstGeom>
          <a:gradFill rotWithShape="1">
            <a:gsLst>
              <a:gs pos="0">
                <a:srgbClr val="B7CFFF">
                  <a:tint val="50000"/>
                  <a:satMod val="300000"/>
                </a:srgbClr>
              </a:gs>
              <a:gs pos="35000">
                <a:srgbClr val="B7CFFF">
                  <a:tint val="37000"/>
                  <a:satMod val="300000"/>
                </a:srgbClr>
              </a:gs>
              <a:gs pos="100000">
                <a:srgbClr val="B7CFFF">
                  <a:tint val="15000"/>
                  <a:satMod val="350000"/>
                </a:srgbClr>
              </a:gs>
            </a:gsLst>
            <a:lin ang="16200000" scaled="1"/>
          </a:gradFill>
          <a:ln w="9525" cap="flat" cmpd="sng" algn="ctr">
            <a:solidFill>
              <a:srgbClr val="B7CFFF">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56896" rIns="56896" bIns="56896" numCol="1" spcCol="1270" anchor="ctr" anchorCtr="0">
            <a:noAutofit/>
          </a:bodyPr>
          <a:lstStyle/>
          <a:p>
            <a:pPr marL="447675" lvl="0" algn="just" defTabSz="355600">
              <a:lnSpc>
                <a:spcPct val="90000"/>
              </a:lnSpc>
              <a:spcBef>
                <a:spcPct val="0"/>
              </a:spcBef>
              <a:spcAft>
                <a:spcPct val="35000"/>
              </a:spcAft>
              <a:buClr>
                <a:srgbClr val="000000"/>
              </a:buClr>
              <a:defRPr/>
            </a:pPr>
            <a:r>
              <a:rPr kumimoji="0" lang="es-CO" sz="800" b="1"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Avance</a:t>
            </a:r>
            <a:r>
              <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se virtualizaron los módulos del Plan Nacional de Formación para el Control Social y están dispuestos en la plataforma de la </a:t>
            </a:r>
            <a:r>
              <a:rPr lang="es-CO" sz="800" dirty="0">
                <a:latin typeface="Arial" panose="020B0604020202020204" pitchFamily="34" charset="0"/>
                <a:cs typeface="Arial" panose="020B0604020202020204" pitchFamily="34" charset="0"/>
              </a:rPr>
              <a:t>Escuela Superior de la Administración Pública – </a:t>
            </a:r>
            <a:r>
              <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ESAP, de forma que se puedan recibir retroalimentaciones por parte de la ciudadanía. De igual forma, se elaboró el Módulo de Control Social a la Implementación del Acuerdo de Paz, el cual indica los pasos a seguir por parte de la ciudadanía, sus organizaciones y beneficiarios del acuerdo en general, para controlar sus temas de interés, en este módulo se articula una herramienta para efectuar este control ciudadano a través del Sistema de Rendición de Cuentas, dicho proceso de elaboración contó con la validación de los contenidos conceptuales y metodológicos por parte de entidades públicas líderes en materia y por parte de organizaciones no gubernamentales interesadas. </a:t>
            </a:r>
          </a:p>
          <a:p>
            <a:pPr marL="447675" marR="0" lvl="0" indent="0" algn="just" defTabSz="355600" eaLnBrk="1" fontAlgn="auto" latinLnBrk="0" hangingPunct="1">
              <a:lnSpc>
                <a:spcPct val="90000"/>
              </a:lnSpc>
              <a:spcBef>
                <a:spcPct val="0"/>
              </a:spcBef>
              <a:spcAft>
                <a:spcPct val="35000"/>
              </a:spcAft>
              <a:buClr>
                <a:srgbClr val="000000"/>
              </a:buClr>
              <a:buSzTx/>
              <a:buFont typeface="Arial"/>
              <a:buNone/>
              <a:tabLst/>
              <a:defRPr/>
            </a:pPr>
            <a:endPar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endParaRPr>
          </a:p>
          <a:p>
            <a:pPr marL="447675" marR="0" lvl="0" indent="0" algn="just" defTabSz="355600" eaLnBrk="1" fontAlgn="auto" latinLnBrk="0" hangingPunct="1">
              <a:lnSpc>
                <a:spcPct val="90000"/>
              </a:lnSpc>
              <a:spcBef>
                <a:spcPct val="0"/>
              </a:spcBef>
              <a:spcAft>
                <a:spcPct val="35000"/>
              </a:spcAft>
              <a:buClr>
                <a:srgbClr val="000000"/>
              </a:buClr>
              <a:buSzTx/>
              <a:buFont typeface="Arial"/>
              <a:buNone/>
              <a:tabLst/>
              <a:defRPr/>
            </a:pPr>
            <a:r>
              <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Finalmente, frente a la implementación de los módulos del Plan Nacional de Formación en Control Social, Función Pública desarrolló jornadas de formación de multiplicadores en control social en coordinación con la Red Institucional de Apoyo a las Veedurías Ciudadanas y las Redes Departamentales, logrando consolidar un total de 1.435 multiplicadores formados en control social.</a:t>
            </a:r>
          </a:p>
        </p:txBody>
      </p:sp>
      <p:sp>
        <p:nvSpPr>
          <p:cNvPr id="25" name="13 Rectángulo">
            <a:extLst>
              <a:ext uri="{FF2B5EF4-FFF2-40B4-BE49-F238E27FC236}">
                <a16:creationId xmlns:a16="http://schemas.microsoft.com/office/drawing/2014/main" xmlns="" id="{737930CC-1158-425D-9B45-F01A71D4BC60}"/>
              </a:ext>
            </a:extLst>
          </p:cNvPr>
          <p:cNvSpPr/>
          <p:nvPr/>
        </p:nvSpPr>
        <p:spPr>
          <a:xfrm>
            <a:off x="573555" y="3877819"/>
            <a:ext cx="1237429" cy="694540"/>
          </a:xfrm>
          <a:prstGeom prst="rect">
            <a:avLst/>
          </a:prstGeom>
          <a:gradFill flip="none" rotWithShape="1">
            <a:gsLst>
              <a:gs pos="0">
                <a:srgbClr val="FFD03B">
                  <a:tint val="66000"/>
                  <a:satMod val="160000"/>
                </a:srgbClr>
              </a:gs>
              <a:gs pos="50000">
                <a:srgbClr val="FFD03B">
                  <a:tint val="44500"/>
                  <a:satMod val="160000"/>
                </a:srgbClr>
              </a:gs>
              <a:gs pos="100000">
                <a:srgbClr val="FFD03B">
                  <a:tint val="23500"/>
                  <a:satMod val="160000"/>
                </a:srgbClr>
              </a:gs>
            </a:gsLst>
            <a:lin ang="2700000" scaled="1"/>
            <a:tileRect/>
          </a:gradFill>
          <a:ln w="9525" cap="flat" cmpd="sng" algn="ctr">
            <a:solidFill>
              <a:srgbClr val="FFC000"/>
            </a:solidFill>
            <a:prstDash val="solid"/>
          </a:ln>
          <a:effectLst>
            <a:outerShdw blurRad="40000" dist="20000" dir="5400000" rotWithShape="0">
              <a:srgbClr val="000000">
                <a:alpha val="38000"/>
              </a:srgbClr>
            </a:outerShdw>
          </a:effectLst>
        </p:spPr>
        <p:txBody>
          <a:bodyPr spcFirstLastPara="0" vert="horz" wrap="square" lIns="0" tIns="56896" rIns="56896" bIns="56896" numCol="1" spcCol="1270" anchor="ctr" anchorCtr="0">
            <a:noAutofit/>
          </a:bodyPr>
          <a:lstStyle/>
          <a:p>
            <a:pPr marL="179388" marR="0" lvl="0" indent="0" algn="just" defTabSz="355600" eaLnBrk="1" fontAlgn="auto" latinLnBrk="0" hangingPunct="1">
              <a:lnSpc>
                <a:spcPct val="90000"/>
              </a:lnSpc>
              <a:spcBef>
                <a:spcPct val="0"/>
              </a:spcBef>
              <a:spcAft>
                <a:spcPct val="35000"/>
              </a:spcAft>
              <a:buClr>
                <a:srgbClr val="000000"/>
              </a:buClr>
              <a:buSzTx/>
              <a:buFont typeface="Arial"/>
              <a:buNone/>
              <a:tabLst/>
              <a:defRPr/>
            </a:pPr>
            <a:r>
              <a:rPr kumimoji="0" lang="es-ES" sz="800" b="1" i="0" u="none" strike="noStrike" kern="0" cap="none" spc="0" normalizeH="0" baseline="0" noProof="0" dirty="0">
                <a:ln>
                  <a:noFill/>
                </a:ln>
                <a:solidFill>
                  <a:srgbClr val="2A54A7"/>
                </a:solidFill>
                <a:effectLst/>
                <a:uLnTx/>
                <a:uFillTx/>
                <a:latin typeface="Arial" panose="020B0604020202020204" pitchFamily="34" charset="0"/>
                <a:cs typeface="Arial" panose="020B0604020202020204" pitchFamily="34" charset="0"/>
                <a:sym typeface="Arial"/>
              </a:rPr>
              <a:t>Indicador</a:t>
            </a:r>
            <a:r>
              <a:rPr kumimoji="0" lang="es-E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Plan Nacional de Formación de Veedores actualizado e implementado </a:t>
            </a:r>
            <a:endParaRPr kumimoji="0" lang="es-CO"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26" name="16 Grupo">
            <a:extLst>
              <a:ext uri="{FF2B5EF4-FFF2-40B4-BE49-F238E27FC236}">
                <a16:creationId xmlns:a16="http://schemas.microsoft.com/office/drawing/2014/main" xmlns="" id="{47E9F7BE-29B0-4884-AB26-C4A9155098C0}"/>
              </a:ext>
            </a:extLst>
          </p:cNvPr>
          <p:cNvGrpSpPr/>
          <p:nvPr/>
        </p:nvGrpSpPr>
        <p:grpSpPr>
          <a:xfrm>
            <a:off x="146067" y="3704876"/>
            <a:ext cx="569322" cy="552827"/>
            <a:chOff x="-177884" y="241466"/>
            <a:chExt cx="569322" cy="607134"/>
          </a:xfrm>
          <a:solidFill>
            <a:srgbClr val="FFD03B"/>
          </a:solidFill>
        </p:grpSpPr>
        <p:sp>
          <p:nvSpPr>
            <p:cNvPr id="27" name="17 Elipse">
              <a:extLst>
                <a:ext uri="{FF2B5EF4-FFF2-40B4-BE49-F238E27FC236}">
                  <a16:creationId xmlns:a16="http://schemas.microsoft.com/office/drawing/2014/main" xmlns="" id="{9BFE6ADB-A8DF-4C7C-B7F8-732700686276}"/>
                </a:ext>
              </a:extLst>
            </p:cNvPr>
            <p:cNvSpPr/>
            <p:nvPr/>
          </p:nvSpPr>
          <p:spPr>
            <a:xfrm>
              <a:off x="-177884" y="241466"/>
              <a:ext cx="569322" cy="607134"/>
            </a:xfrm>
            <a:prstGeom prst="ellipse">
              <a:avLst/>
            </a:prstGeom>
            <a:grpFill/>
            <a:ln w="25400" cap="flat" cmpd="sng" algn="ctr">
              <a:solidFill>
                <a:srgbClr val="FFC000"/>
              </a:solidFill>
              <a:prstDash val="solid"/>
            </a:ln>
            <a:effectLst/>
          </p:spPr>
        </p:sp>
        <p:sp>
          <p:nvSpPr>
            <p:cNvPr id="28" name="Elipse 6">
              <a:extLst>
                <a:ext uri="{FF2B5EF4-FFF2-40B4-BE49-F238E27FC236}">
                  <a16:creationId xmlns:a16="http://schemas.microsoft.com/office/drawing/2014/main" xmlns="" id="{D5DEB15A-59F2-48E6-A4DD-AC119AF39DEB}"/>
                </a:ext>
              </a:extLst>
            </p:cNvPr>
            <p:cNvSpPr/>
            <p:nvPr/>
          </p:nvSpPr>
          <p:spPr>
            <a:xfrm>
              <a:off x="-94509" y="330379"/>
              <a:ext cx="402572" cy="429308"/>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1333500" eaLnBrk="1" fontAlgn="auto" latinLnBrk="0" hangingPunct="1">
                <a:lnSpc>
                  <a:spcPct val="90000"/>
                </a:lnSpc>
                <a:spcBef>
                  <a:spcPct val="0"/>
                </a:spcBef>
                <a:spcAft>
                  <a:spcPct val="35000"/>
                </a:spcAft>
                <a:buClr>
                  <a:srgbClr val="000000"/>
                </a:buClr>
                <a:buSzTx/>
                <a:buFont typeface="Arial"/>
                <a:buNone/>
                <a:tabLst/>
                <a:defRPr/>
              </a:pPr>
              <a:r>
                <a:rPr kumimoji="0" lang="es-ES"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2</a:t>
              </a:r>
            </a:p>
          </p:txBody>
        </p:sp>
      </p:grpSp>
      <p:sp>
        <p:nvSpPr>
          <p:cNvPr id="29" name="19 Rectángulo">
            <a:extLst>
              <a:ext uri="{FF2B5EF4-FFF2-40B4-BE49-F238E27FC236}">
                <a16:creationId xmlns:a16="http://schemas.microsoft.com/office/drawing/2014/main" xmlns="" id="{0588ACFE-3021-4296-A092-BAA485F010EE}"/>
              </a:ext>
            </a:extLst>
          </p:cNvPr>
          <p:cNvSpPr/>
          <p:nvPr/>
        </p:nvSpPr>
        <p:spPr>
          <a:xfrm>
            <a:off x="1549831" y="6449049"/>
            <a:ext cx="4837825" cy="1938992"/>
          </a:xfrm>
          <a:prstGeom prst="rect">
            <a:avLst/>
          </a:prstGeom>
          <a:gradFill flip="none" rotWithShape="1">
            <a:gsLst>
              <a:gs pos="0">
                <a:srgbClr val="FFD03B">
                  <a:tint val="66000"/>
                  <a:satMod val="160000"/>
                </a:srgbClr>
              </a:gs>
              <a:gs pos="50000">
                <a:srgbClr val="FFD03B">
                  <a:tint val="44500"/>
                  <a:satMod val="160000"/>
                </a:srgbClr>
              </a:gs>
              <a:gs pos="100000">
                <a:srgbClr val="FFD03B">
                  <a:tint val="23500"/>
                  <a:satMod val="160000"/>
                </a:srgbClr>
              </a:gs>
            </a:gsLst>
            <a:lin ang="5400000" scaled="1"/>
            <a:tileRect/>
          </a:gradFill>
          <a:ln w="9525" cap="flat" cmpd="sng" algn="ctr">
            <a:solidFill>
              <a:srgbClr val="FFC000"/>
            </a:solidFill>
            <a:prstDash val="solid"/>
          </a:ln>
          <a:effectLst>
            <a:outerShdw blurRad="40000" dist="20000" dir="5400000" rotWithShape="0">
              <a:srgbClr val="000000">
                <a:alpha val="38000"/>
              </a:srgbClr>
            </a:outerShdw>
          </a:effectLst>
        </p:spPr>
        <p:txBody>
          <a:bodyPr wrap="square">
            <a:spAutoFit/>
          </a:bodyPr>
          <a:lstStyle/>
          <a:p>
            <a:pPr marL="268288"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es-CO" sz="800" b="1"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Avance:  </a:t>
            </a:r>
            <a:r>
              <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En relación al compromiso “Municipios priorizados con asistencia técnica en control interno”, es imperativo señalar que Función Pública lleva a cabo el proceso de  acompañamiento para la consolidación de Modelo Integral de Planeación y Gestión - MIPG en las entidades del orden nacional y territorial, con los cuales se trabaja de manera integral en la asesoría para la comprensión de las dimensiones, que incluye control interno, así como en la creación de instancias y la adopción de cada política a través de los instrumentos correspondientes y el incremento de los conocimientos y habilidades de los servidores públicos, que debe reflejarse en avances en las mediciones de los indicadores de desempeño.</a:t>
            </a:r>
          </a:p>
          <a:p>
            <a:pPr marL="268288"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endParaRPr>
          </a:p>
          <a:p>
            <a:pPr marL="268288"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En el año 2019 han asesoraron 43 municipios PDET, Caucasia, El Bagre, Nechí, Segovia, Taraza</a:t>
            </a:r>
            <a:r>
              <a:rPr lang="es-CO" sz="800" kern="0" dirty="0">
                <a:solidFill>
                  <a:srgbClr val="050708"/>
                </a:solidFill>
                <a:latin typeface="Arial" panose="020B0604020202020204" pitchFamily="34" charset="0"/>
                <a:cs typeface="Arial" panose="020B0604020202020204" pitchFamily="34" charset="0"/>
                <a:sym typeface="Arial"/>
              </a:rPr>
              <a:t>, </a:t>
            </a:r>
            <a:r>
              <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Zaragoza, Apartado, Carepa, Chigorodó</a:t>
            </a:r>
            <a:r>
              <a:rPr lang="es-CO" sz="800" kern="0" dirty="0">
                <a:solidFill>
                  <a:srgbClr val="050708"/>
                </a:solidFill>
                <a:latin typeface="Arial" panose="020B0604020202020204" pitchFamily="34" charset="0"/>
                <a:cs typeface="Arial" panose="020B0604020202020204" pitchFamily="34" charset="0"/>
                <a:sym typeface="Arial"/>
              </a:rPr>
              <a:t>,</a:t>
            </a:r>
            <a:r>
              <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Necoclí, Turbo, Florencia, Curillo, El Paujil, Solano, </a:t>
            </a:r>
            <a:r>
              <a:rPr kumimoji="0" lang="es-CO" sz="8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Piendam</a:t>
            </a:r>
            <a:r>
              <a:rPr lang="es-CO" sz="800" kern="0" dirty="0" err="1">
                <a:solidFill>
                  <a:srgbClr val="050708"/>
                </a:solidFill>
                <a:latin typeface="Arial" panose="020B0604020202020204" pitchFamily="34" charset="0"/>
                <a:cs typeface="Arial" panose="020B0604020202020204" pitchFamily="34" charset="0"/>
                <a:sym typeface="Arial"/>
              </a:rPr>
              <a:t>ó</a:t>
            </a:r>
            <a:r>
              <a:rPr lang="es-CO" sz="800" kern="0" dirty="0">
                <a:solidFill>
                  <a:srgbClr val="050708"/>
                </a:solidFill>
                <a:latin typeface="Arial" panose="020B0604020202020204" pitchFamily="34" charset="0"/>
                <a:cs typeface="Arial" panose="020B0604020202020204" pitchFamily="34" charset="0"/>
                <a:sym typeface="Arial"/>
              </a:rPr>
              <a:t>,</a:t>
            </a:r>
            <a:r>
              <a:rPr kumimoji="0" lang="es-CO" sz="8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Valledupar, Manaure Balcón del Cesar, La Paz Robles, Istmina, Medio Atrato, Novita, Valencia, Dibulla, Fonseca, San Juan del Cesar, Santa Marta, Ciénaga, Uribe, Puerto Concordia, Ricaurte, Sardinata, Teorama, Tibú, Mocoa, Leguizamo, Los Palmitos, Ovejas, Ataco, Planadas, Rioblanco, Florida, y Pradera.</a:t>
            </a:r>
            <a:endParaRPr kumimoji="0" lang="es-CO" sz="800" b="1"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endParaRPr>
          </a:p>
        </p:txBody>
      </p:sp>
      <p:sp>
        <p:nvSpPr>
          <p:cNvPr id="30" name="20 Rectángulo">
            <a:extLst>
              <a:ext uri="{FF2B5EF4-FFF2-40B4-BE49-F238E27FC236}">
                <a16:creationId xmlns:a16="http://schemas.microsoft.com/office/drawing/2014/main" xmlns="" id="{72E33295-BAE9-4B63-B3E6-5833C7F86B81}"/>
              </a:ext>
            </a:extLst>
          </p:cNvPr>
          <p:cNvSpPr/>
          <p:nvPr/>
        </p:nvSpPr>
        <p:spPr>
          <a:xfrm>
            <a:off x="573555" y="6304410"/>
            <a:ext cx="1237429" cy="780381"/>
          </a:xfrm>
          <a:prstGeom prst="rect">
            <a:avLst/>
          </a:prstGeom>
          <a:gradFill rotWithShape="1">
            <a:gsLst>
              <a:gs pos="0">
                <a:srgbClr val="B7CFFF">
                  <a:tint val="50000"/>
                  <a:satMod val="300000"/>
                </a:srgbClr>
              </a:gs>
              <a:gs pos="35000">
                <a:srgbClr val="B7CFFF">
                  <a:tint val="37000"/>
                  <a:satMod val="300000"/>
                </a:srgbClr>
              </a:gs>
              <a:gs pos="100000">
                <a:srgbClr val="B7CFFF">
                  <a:tint val="15000"/>
                  <a:satMod val="350000"/>
                </a:srgbClr>
              </a:gs>
            </a:gsLst>
            <a:lin ang="16200000" scaled="1"/>
          </a:gradFill>
          <a:ln w="9525" cap="flat" cmpd="sng" algn="ctr">
            <a:solidFill>
              <a:srgbClr val="B7CFFF">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56896" rIns="56896" bIns="56896" numCol="1" spcCol="1270" anchor="ctr" anchorCtr="0">
            <a:noAutofit/>
          </a:bodyPr>
          <a:lstStyle/>
          <a:p>
            <a:pPr marL="179388" marR="0" lvl="0" indent="0" algn="just" defTabSz="355600" eaLnBrk="1" fontAlgn="auto" latinLnBrk="0" hangingPunct="1">
              <a:lnSpc>
                <a:spcPct val="90000"/>
              </a:lnSpc>
              <a:spcBef>
                <a:spcPct val="0"/>
              </a:spcBef>
              <a:spcAft>
                <a:spcPct val="35000"/>
              </a:spcAft>
              <a:buClr>
                <a:srgbClr val="000000"/>
              </a:buClr>
              <a:buSzTx/>
              <a:buFont typeface="Arial"/>
              <a:buNone/>
              <a:tabLst/>
              <a:defRPr/>
            </a:pPr>
            <a:r>
              <a:rPr kumimoji="0" lang="es-ES" sz="800" b="1" i="0" u="none" strike="noStrike" kern="0" cap="none" spc="0" normalizeH="0" baseline="0" noProof="0" dirty="0">
                <a:ln>
                  <a:noFill/>
                </a:ln>
                <a:solidFill>
                  <a:srgbClr val="2A54A7"/>
                </a:solidFill>
                <a:effectLst/>
                <a:uLnTx/>
                <a:uFillTx/>
                <a:latin typeface="Arial" panose="020B0604020202020204" pitchFamily="34" charset="0"/>
                <a:cs typeface="Arial" panose="020B0604020202020204" pitchFamily="34" charset="0"/>
                <a:sym typeface="Arial"/>
              </a:rPr>
              <a:t>Indicador</a:t>
            </a:r>
            <a:r>
              <a:rPr kumimoji="0" lang="es-ES"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s-CO"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Municipios priorizados con asistencia técnica en control interno, ejecutada. </a:t>
            </a:r>
          </a:p>
        </p:txBody>
      </p:sp>
      <p:grpSp>
        <p:nvGrpSpPr>
          <p:cNvPr id="31" name="21 Grupo">
            <a:extLst>
              <a:ext uri="{FF2B5EF4-FFF2-40B4-BE49-F238E27FC236}">
                <a16:creationId xmlns:a16="http://schemas.microsoft.com/office/drawing/2014/main" xmlns="" id="{AFF6743A-9193-4E66-9C86-0333BC6BE2C4}"/>
              </a:ext>
            </a:extLst>
          </p:cNvPr>
          <p:cNvGrpSpPr/>
          <p:nvPr/>
        </p:nvGrpSpPr>
        <p:grpSpPr>
          <a:xfrm>
            <a:off x="194463" y="6011149"/>
            <a:ext cx="569322" cy="552827"/>
            <a:chOff x="-177884" y="241466"/>
            <a:chExt cx="569322" cy="607134"/>
          </a:xfrm>
        </p:grpSpPr>
        <p:sp>
          <p:nvSpPr>
            <p:cNvPr id="32" name="22 Elipse">
              <a:extLst>
                <a:ext uri="{FF2B5EF4-FFF2-40B4-BE49-F238E27FC236}">
                  <a16:creationId xmlns:a16="http://schemas.microsoft.com/office/drawing/2014/main" xmlns="" id="{31EF5F91-124A-4CA9-B2E9-FC394E0BB902}"/>
                </a:ext>
              </a:extLst>
            </p:cNvPr>
            <p:cNvSpPr/>
            <p:nvPr/>
          </p:nvSpPr>
          <p:spPr>
            <a:xfrm>
              <a:off x="-177884" y="241466"/>
              <a:ext cx="569322" cy="607134"/>
            </a:xfrm>
            <a:prstGeom prst="ellipse">
              <a:avLst/>
            </a:prstGeom>
            <a:solidFill>
              <a:srgbClr val="3C78D8">
                <a:hueOff val="0"/>
                <a:satOff val="0"/>
                <a:lumOff val="0"/>
                <a:alphaOff val="0"/>
              </a:srgbClr>
            </a:solidFill>
            <a:ln w="25400" cap="flat" cmpd="sng" algn="ctr">
              <a:solidFill>
                <a:srgbClr val="A4C2F4">
                  <a:hueOff val="0"/>
                  <a:satOff val="0"/>
                  <a:lumOff val="0"/>
                  <a:alphaOff val="0"/>
                </a:srgbClr>
              </a:solidFill>
              <a:prstDash val="solid"/>
            </a:ln>
            <a:effectLst/>
          </p:spPr>
        </p:sp>
        <p:sp>
          <p:nvSpPr>
            <p:cNvPr id="33" name="Elipse 6">
              <a:extLst>
                <a:ext uri="{FF2B5EF4-FFF2-40B4-BE49-F238E27FC236}">
                  <a16:creationId xmlns:a16="http://schemas.microsoft.com/office/drawing/2014/main" xmlns="" id="{5D198033-599C-4D71-953D-10C08630020C}"/>
                </a:ext>
              </a:extLst>
            </p:cNvPr>
            <p:cNvSpPr/>
            <p:nvPr/>
          </p:nvSpPr>
          <p:spPr>
            <a:xfrm>
              <a:off x="-94509" y="330379"/>
              <a:ext cx="402572" cy="429308"/>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333500" eaLnBrk="1" fontAlgn="auto" latinLnBrk="0" hangingPunct="1">
                <a:lnSpc>
                  <a:spcPct val="90000"/>
                </a:lnSpc>
                <a:spcBef>
                  <a:spcPct val="0"/>
                </a:spcBef>
                <a:spcAft>
                  <a:spcPct val="35000"/>
                </a:spcAft>
                <a:buClr>
                  <a:srgbClr val="000000"/>
                </a:buClr>
                <a:buSzTx/>
                <a:buFont typeface="Arial"/>
                <a:buNone/>
                <a:tabLst/>
                <a:defRPr/>
              </a:pPr>
              <a:r>
                <a:rPr kumimoji="0" lang="es-ES"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3</a:t>
              </a:r>
            </a:p>
          </p:txBody>
        </p:sp>
      </p:grpSp>
      <p:pic>
        <p:nvPicPr>
          <p:cNvPr id="34" name="Imagen 33">
            <a:extLst>
              <a:ext uri="{FF2B5EF4-FFF2-40B4-BE49-F238E27FC236}">
                <a16:creationId xmlns:a16="http://schemas.microsoft.com/office/drawing/2014/main" xmlns="" id="{72B5235D-2ACE-4D82-907A-1AA752191949}"/>
              </a:ext>
            </a:extLst>
          </p:cNvPr>
          <p:cNvPicPr>
            <a:picLocks noChangeAspect="1"/>
          </p:cNvPicPr>
          <p:nvPr/>
        </p:nvPicPr>
        <p:blipFill rotWithShape="1">
          <a:blip r:embed="rId2" cstate="print">
            <a:clrChange>
              <a:clrFrom>
                <a:srgbClr val="E6E6E6"/>
              </a:clrFrom>
              <a:clrTo>
                <a:srgbClr val="E6E6E6">
                  <a:alpha val="0"/>
                </a:srgbClr>
              </a:clrTo>
            </a:clrChange>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1346" t="2815" r="2128" b="70074"/>
          <a:stretch/>
        </p:blipFill>
        <p:spPr>
          <a:xfrm>
            <a:off x="4493270" y="432950"/>
            <a:ext cx="1994756" cy="1080000"/>
          </a:xfrm>
          <a:prstGeom prst="rect">
            <a:avLst/>
          </a:prstGeom>
        </p:spPr>
      </p:pic>
    </p:spTree>
    <p:extLst>
      <p:ext uri="{BB962C8B-B14F-4D97-AF65-F5344CB8AC3E}">
        <p14:creationId xmlns:p14="http://schemas.microsoft.com/office/powerpoint/2010/main" val="178579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479800"/>
            <a:ext cx="4783041" cy="636072"/>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4. Resultados Plan Marco de Implementación</a:t>
            </a:r>
          </a:p>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     Acciones 2019</a:t>
            </a:r>
          </a:p>
        </p:txBody>
      </p:sp>
      <p:pic>
        <p:nvPicPr>
          <p:cNvPr id="3" name="Imagen 2"/>
          <p:cNvPicPr>
            <a:picLocks noChangeAspect="1"/>
          </p:cNvPicPr>
          <p:nvPr/>
        </p:nvPicPr>
        <p:blipFill rotWithShape="1">
          <a:blip r:embed="rId2" cstate="print">
            <a:clrChange>
              <a:clrFrom>
                <a:srgbClr val="E6E6E6"/>
              </a:clrFrom>
              <a:clrTo>
                <a:srgbClr val="E6E6E6">
                  <a:alpha val="0"/>
                </a:srgbClr>
              </a:clrTo>
            </a:clrChange>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1346" t="2815" r="2128" b="70074"/>
          <a:stretch/>
        </p:blipFill>
        <p:spPr>
          <a:xfrm>
            <a:off x="4402045" y="968353"/>
            <a:ext cx="1994756" cy="1080000"/>
          </a:xfrm>
          <a:prstGeom prst="rect">
            <a:avLst/>
          </a:prstGeom>
        </p:spPr>
      </p:pic>
      <p:sp>
        <p:nvSpPr>
          <p:cNvPr id="14" name="2 Rectángulo">
            <a:extLst>
              <a:ext uri="{FF2B5EF4-FFF2-40B4-BE49-F238E27FC236}">
                <a16:creationId xmlns:a16="http://schemas.microsoft.com/office/drawing/2014/main" xmlns="" id="{DF3B746E-75B9-432E-A0A2-20D70AF1623D}"/>
              </a:ext>
            </a:extLst>
          </p:cNvPr>
          <p:cNvSpPr/>
          <p:nvPr/>
        </p:nvSpPr>
        <p:spPr>
          <a:xfrm>
            <a:off x="1714676" y="2440047"/>
            <a:ext cx="4682125" cy="3277820"/>
          </a:xfrm>
          <a:prstGeom prst="rect">
            <a:avLst/>
          </a:prstGeom>
          <a:gradFill flip="none" rotWithShape="1">
            <a:gsLst>
              <a:gs pos="0">
                <a:srgbClr val="FFD03B">
                  <a:tint val="66000"/>
                  <a:satMod val="160000"/>
                </a:srgbClr>
              </a:gs>
              <a:gs pos="50000">
                <a:srgbClr val="FFD03B">
                  <a:tint val="44500"/>
                  <a:satMod val="160000"/>
                </a:srgbClr>
              </a:gs>
              <a:gs pos="100000">
                <a:srgbClr val="FFD03B">
                  <a:tint val="23500"/>
                  <a:satMod val="160000"/>
                </a:srgbClr>
              </a:gs>
            </a:gsLst>
            <a:lin ang="5400000" scaled="1"/>
            <a:tileRect/>
          </a:gradFill>
          <a:ln w="9525" cap="flat" cmpd="sng" algn="ctr">
            <a:solidFill>
              <a:srgbClr val="FFC000"/>
            </a:solidFill>
            <a:prstDash val="solid"/>
          </a:ln>
          <a:effectLst>
            <a:outerShdw blurRad="40000" dist="20000" dir="5400000" rotWithShape="0">
              <a:srgbClr val="000000">
                <a:alpha val="38000"/>
              </a:srgbClr>
            </a:outerShdw>
          </a:effectLst>
        </p:spPr>
        <p:txBody>
          <a:bodyPr wrap="square">
            <a:spAutoFit/>
          </a:bodyPr>
          <a:lstStyle/>
          <a:p>
            <a:pPr marL="268288"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es-CO" sz="900" b="1"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Avance:  </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Se ejecutó la fase de alistamiento, en la cual se ha llevado a cabo una coordinación interinstitucional en el marco de la Red Institucional de Apoyo a las Veedurías Ciudadanas, y se han realizado consultas a los pueblos y comunidades étnicas sobre los temas de interés y sus formas de enseñanza-aprendizaje respetando la diversidad, los enfoques étnico-territoriales, los espacios interétnicos e interculturales y los sistemas comunitarios propios de veeduría, control social y vigilancia especial de los organismos.</a:t>
            </a:r>
          </a:p>
          <a:p>
            <a:pPr marL="268288" marR="0" lvl="0" indent="0" algn="just" defTabSz="914400" eaLnBrk="1" fontAlgn="auto" latinLnBrk="0" hangingPunct="1">
              <a:lnSpc>
                <a:spcPct val="100000"/>
              </a:lnSpc>
              <a:spcBef>
                <a:spcPts val="0"/>
              </a:spcBef>
              <a:spcAft>
                <a:spcPts val="0"/>
              </a:spcAft>
              <a:buClr>
                <a:srgbClr val="000000"/>
              </a:buClr>
              <a:buSzTx/>
              <a:buFont typeface="Arial"/>
              <a:buNone/>
              <a:tabLst/>
              <a:defRPr/>
            </a:pPr>
            <a:endPar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endParaRPr>
          </a:p>
          <a:p>
            <a:pPr marL="268288" marR="0" lvl="0" indent="0" algn="just" defTabSz="91440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En el 2019 se han realizado 3 talleres de formación en control social con enfoque étnico en los departamentos de Chocó, Putumayo y San Andrés con la asistencia de 217 participantes pertenecientes a 24 pueblos y comunidades étnicas: Consejo comunitario de Rio Quito, Consejo comunitario de </a:t>
            </a:r>
            <a:r>
              <a:rPr kumimoji="0" lang="es-CO" sz="9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Tutendo</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Consejo comunitario de Quibdó, Consejo comunitario de Baudó, Consejo comunitario de </a:t>
            </a:r>
            <a:r>
              <a:rPr kumimoji="0" lang="es-CO" sz="9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Paimado</a:t>
            </a:r>
            <a:r>
              <a:rPr lang="es-CO" sz="900" kern="0" dirty="0">
                <a:solidFill>
                  <a:srgbClr val="050708"/>
                </a:solidFill>
                <a:latin typeface="Arial" panose="020B0604020202020204" pitchFamily="34" charset="0"/>
                <a:cs typeface="Arial" panose="020B0604020202020204" pitchFamily="34" charset="0"/>
                <a:sym typeface="Arial"/>
              </a:rPr>
              <a:t>,</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Consejo Comunitario Mayor de la Organización Popular y Campesina del Alto Atrato (COCOMOPOCA), Ruta Pacífica de las Mujeres; Consejo Comunitario Mayor de la Asociación Campesina Integral del Atrato, Fundación Mujer Afro Empoderada, Pastoral de la  salud, Consejo Parroquial, Resguardo  Inga de Mocoa, Resguardo Inga de </a:t>
            </a:r>
            <a:r>
              <a:rPr kumimoji="0" lang="es-CO" sz="9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Yunguillo</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Resguardo Inga Alto Mango, Resguardo Inga de </a:t>
            </a:r>
            <a:r>
              <a:rPr kumimoji="0" lang="es-CO" sz="9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Huasipongo</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Resguardo Inga San Miguel de la Castellana, Resguardo Inga de Santiago, Resguardo Inga Villa Catalina, Resguardo Inga </a:t>
            </a:r>
            <a:r>
              <a:rPr kumimoji="0" lang="es-CO" sz="9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Musu</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a:t>
            </a:r>
            <a:r>
              <a:rPr kumimoji="0" lang="es-CO" sz="9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Waira</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Sacha </a:t>
            </a:r>
            <a:r>
              <a:rPr kumimoji="0" lang="es-CO" sz="9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Nukanchipa</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Resguardo Inga </a:t>
            </a:r>
            <a:r>
              <a:rPr kumimoji="0" lang="es-CO" sz="9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Playaco</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Resguardo de Villa Garzón, Veeduría 'El tercer poder’, Junta de Acción Local </a:t>
            </a:r>
            <a:r>
              <a:rPr kumimoji="0" lang="es-CO" sz="9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Cobe</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Veeduría de la salud, Asociación ASOPACFA.</a:t>
            </a:r>
            <a:endParaRPr kumimoji="0" lang="es-CO" sz="900" b="1"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endParaRPr>
          </a:p>
        </p:txBody>
      </p:sp>
      <p:sp>
        <p:nvSpPr>
          <p:cNvPr id="16" name="10 Rectángulo">
            <a:extLst>
              <a:ext uri="{FF2B5EF4-FFF2-40B4-BE49-F238E27FC236}">
                <a16:creationId xmlns:a16="http://schemas.microsoft.com/office/drawing/2014/main" xmlns="" id="{A5232E1E-ACE0-493B-A006-A5D267E12515}"/>
              </a:ext>
            </a:extLst>
          </p:cNvPr>
          <p:cNvSpPr/>
          <p:nvPr/>
        </p:nvSpPr>
        <p:spPr>
          <a:xfrm>
            <a:off x="738402" y="2221295"/>
            <a:ext cx="1237429" cy="1209623"/>
          </a:xfrm>
          <a:prstGeom prst="rect">
            <a:avLst/>
          </a:prstGeom>
          <a:gradFill rotWithShape="1">
            <a:gsLst>
              <a:gs pos="0">
                <a:srgbClr val="B7CFFF">
                  <a:tint val="50000"/>
                  <a:satMod val="300000"/>
                </a:srgbClr>
              </a:gs>
              <a:gs pos="35000">
                <a:srgbClr val="B7CFFF">
                  <a:tint val="37000"/>
                  <a:satMod val="300000"/>
                </a:srgbClr>
              </a:gs>
              <a:gs pos="100000">
                <a:srgbClr val="B7CFFF">
                  <a:tint val="15000"/>
                  <a:satMod val="350000"/>
                </a:srgbClr>
              </a:gs>
            </a:gsLst>
            <a:lin ang="16200000" scaled="1"/>
          </a:gradFill>
          <a:ln w="9525" cap="flat" cmpd="sng" algn="ctr">
            <a:solidFill>
              <a:srgbClr val="B7CFFF">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56896" rIns="56896" bIns="56896" numCol="1" spcCol="1270" anchor="ctr" anchorCtr="0">
            <a:noAutofit/>
          </a:bodyPr>
          <a:lstStyle/>
          <a:p>
            <a:pPr marL="179388" marR="0" lvl="0" indent="0" algn="just" defTabSz="355600" eaLnBrk="1" fontAlgn="auto" latinLnBrk="0" hangingPunct="1">
              <a:lnSpc>
                <a:spcPct val="90000"/>
              </a:lnSpc>
              <a:spcBef>
                <a:spcPct val="0"/>
              </a:spcBef>
              <a:spcAft>
                <a:spcPct val="35000"/>
              </a:spcAft>
              <a:buClr>
                <a:srgbClr val="000000"/>
              </a:buClr>
              <a:buSzTx/>
              <a:buFont typeface="Arial"/>
              <a:buNone/>
              <a:tabLst/>
              <a:defRPr/>
            </a:pPr>
            <a:r>
              <a:rPr kumimoji="0" lang="es-ES" sz="900" b="1" i="0" u="none" strike="noStrike" kern="0" cap="none" spc="0" normalizeH="0" baseline="0" noProof="0" dirty="0">
                <a:ln>
                  <a:noFill/>
                </a:ln>
                <a:solidFill>
                  <a:srgbClr val="2A54A7"/>
                </a:solidFill>
                <a:effectLst/>
                <a:uLnTx/>
                <a:uFillTx/>
                <a:latin typeface="Arial" panose="020B0604020202020204" pitchFamily="34" charset="0"/>
                <a:cs typeface="Arial" panose="020B0604020202020204" pitchFamily="34" charset="0"/>
                <a:sym typeface="Arial"/>
              </a:rPr>
              <a:t>Indicador</a:t>
            </a:r>
            <a:r>
              <a:rPr kumimoji="0" lang="es-ES"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s-CO"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Pueblos y comunidades étnicas formados en temas de control social y veedurías</a:t>
            </a:r>
          </a:p>
        </p:txBody>
      </p:sp>
      <p:grpSp>
        <p:nvGrpSpPr>
          <p:cNvPr id="17" name="6 Grupo">
            <a:extLst>
              <a:ext uri="{FF2B5EF4-FFF2-40B4-BE49-F238E27FC236}">
                <a16:creationId xmlns:a16="http://schemas.microsoft.com/office/drawing/2014/main" xmlns="" id="{90375DAF-23E6-4A34-B100-DDA5A7C6DDB7}"/>
              </a:ext>
            </a:extLst>
          </p:cNvPr>
          <p:cNvGrpSpPr/>
          <p:nvPr/>
        </p:nvGrpSpPr>
        <p:grpSpPr>
          <a:xfrm>
            <a:off x="310914" y="2048353"/>
            <a:ext cx="569322" cy="552827"/>
            <a:chOff x="-177884" y="241466"/>
            <a:chExt cx="569322" cy="607134"/>
          </a:xfrm>
        </p:grpSpPr>
        <p:sp>
          <p:nvSpPr>
            <p:cNvPr id="18" name="7 Elipse">
              <a:extLst>
                <a:ext uri="{FF2B5EF4-FFF2-40B4-BE49-F238E27FC236}">
                  <a16:creationId xmlns:a16="http://schemas.microsoft.com/office/drawing/2014/main" xmlns="" id="{6482F4EF-286C-45F9-A256-CD0B099F730C}"/>
                </a:ext>
              </a:extLst>
            </p:cNvPr>
            <p:cNvSpPr/>
            <p:nvPr/>
          </p:nvSpPr>
          <p:spPr>
            <a:xfrm>
              <a:off x="-177884" y="241466"/>
              <a:ext cx="569322" cy="607134"/>
            </a:xfrm>
            <a:prstGeom prst="ellipse">
              <a:avLst/>
            </a:prstGeom>
            <a:solidFill>
              <a:srgbClr val="3C78D8">
                <a:hueOff val="0"/>
                <a:satOff val="0"/>
                <a:lumOff val="0"/>
                <a:alphaOff val="0"/>
              </a:srgbClr>
            </a:solidFill>
            <a:ln w="25400" cap="flat" cmpd="sng" algn="ctr">
              <a:solidFill>
                <a:srgbClr val="A4C2F4">
                  <a:hueOff val="0"/>
                  <a:satOff val="0"/>
                  <a:lumOff val="0"/>
                  <a:alphaOff val="0"/>
                </a:srgbClr>
              </a:solidFill>
              <a:prstDash val="solid"/>
            </a:ln>
            <a:effectLst/>
          </p:spPr>
        </p:sp>
        <p:sp>
          <p:nvSpPr>
            <p:cNvPr id="19" name="Elipse 6">
              <a:extLst>
                <a:ext uri="{FF2B5EF4-FFF2-40B4-BE49-F238E27FC236}">
                  <a16:creationId xmlns:a16="http://schemas.microsoft.com/office/drawing/2014/main" xmlns="" id="{1FD1CB51-7D53-4EA5-8680-E6336B3F4EEB}"/>
                </a:ext>
              </a:extLst>
            </p:cNvPr>
            <p:cNvSpPr/>
            <p:nvPr/>
          </p:nvSpPr>
          <p:spPr>
            <a:xfrm>
              <a:off x="-94509" y="330379"/>
              <a:ext cx="402572" cy="429308"/>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333500" eaLnBrk="1" fontAlgn="auto" latinLnBrk="0" hangingPunct="1">
                <a:lnSpc>
                  <a:spcPct val="90000"/>
                </a:lnSpc>
                <a:spcBef>
                  <a:spcPct val="0"/>
                </a:spcBef>
                <a:spcAft>
                  <a:spcPct val="35000"/>
                </a:spcAft>
                <a:buClr>
                  <a:srgbClr val="000000"/>
                </a:buClr>
                <a:buSzTx/>
                <a:buFont typeface="Arial"/>
                <a:buNone/>
                <a:tabLst/>
                <a:defRPr/>
              </a:pPr>
              <a:r>
                <a:rPr kumimoji="0" lang="es-ES"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4</a:t>
              </a:r>
            </a:p>
          </p:txBody>
        </p:sp>
      </p:grpSp>
      <p:sp>
        <p:nvSpPr>
          <p:cNvPr id="20" name="12 Rectángulo">
            <a:extLst>
              <a:ext uri="{FF2B5EF4-FFF2-40B4-BE49-F238E27FC236}">
                <a16:creationId xmlns:a16="http://schemas.microsoft.com/office/drawing/2014/main" xmlns="" id="{754B6074-EDE1-47DE-9410-C2321D214D2B}"/>
              </a:ext>
            </a:extLst>
          </p:cNvPr>
          <p:cNvSpPr/>
          <p:nvPr/>
        </p:nvSpPr>
        <p:spPr>
          <a:xfrm>
            <a:off x="1714676" y="6731308"/>
            <a:ext cx="4682125" cy="976733"/>
          </a:xfrm>
          <a:prstGeom prst="rect">
            <a:avLst/>
          </a:prstGeom>
          <a:gradFill rotWithShape="1">
            <a:gsLst>
              <a:gs pos="0">
                <a:srgbClr val="B7CFFF">
                  <a:tint val="50000"/>
                  <a:satMod val="300000"/>
                </a:srgbClr>
              </a:gs>
              <a:gs pos="35000">
                <a:srgbClr val="B7CFFF">
                  <a:tint val="37000"/>
                  <a:satMod val="300000"/>
                </a:srgbClr>
              </a:gs>
              <a:gs pos="100000">
                <a:srgbClr val="B7CFFF">
                  <a:tint val="15000"/>
                  <a:satMod val="350000"/>
                </a:srgbClr>
              </a:gs>
            </a:gsLst>
            <a:lin ang="16200000" scaled="1"/>
          </a:gradFill>
          <a:ln w="9525" cap="flat" cmpd="sng" algn="ctr">
            <a:solidFill>
              <a:srgbClr val="B7CFFF">
                <a:shade val="95000"/>
                <a:satMod val="105000"/>
              </a:srgbClr>
            </a:solidFill>
            <a:prstDash val="solid"/>
          </a:ln>
          <a:effectLst>
            <a:outerShdw blurRad="40000" dist="20000" dir="5400000" rotWithShape="0">
              <a:srgbClr val="000000">
                <a:alpha val="38000"/>
              </a:srgbClr>
            </a:outerShdw>
          </a:effectLst>
        </p:spPr>
        <p:txBody>
          <a:bodyPr spcFirstLastPara="0" vert="horz" wrap="square" lIns="0" tIns="56896" rIns="56896" bIns="56896" numCol="1" spcCol="1270" anchor="ctr" anchorCtr="0">
            <a:noAutofit/>
          </a:bodyPr>
          <a:lstStyle/>
          <a:p>
            <a:pPr marL="447675" marR="0" lvl="0" indent="0" algn="just" defTabSz="355600" eaLnBrk="1" fontAlgn="auto" latinLnBrk="0" hangingPunct="1">
              <a:lnSpc>
                <a:spcPct val="90000"/>
              </a:lnSpc>
              <a:spcBef>
                <a:spcPct val="0"/>
              </a:spcBef>
              <a:spcAft>
                <a:spcPct val="35000"/>
              </a:spcAft>
              <a:buClr>
                <a:srgbClr val="000000"/>
              </a:buClr>
              <a:buSzTx/>
              <a:buFont typeface="Arial"/>
              <a:buNone/>
              <a:tabLst/>
              <a:defRPr/>
            </a:pPr>
            <a:r>
              <a:rPr kumimoji="0" lang="es-CO" sz="900" b="1"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Avance</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 Se ha avanzado en el proceso de concertación de este compromiso, a través de la Red Institucional de Apoyo a las Veedurías Ciudadanas y se ha coordinado con el Ministerio del Interior en la caracterización y localización geográfica de los distintos pueblos y comunidades indígenas, negros, afros, raizales, palanqueros y </a:t>
            </a:r>
            <a:r>
              <a:rPr kumimoji="0" lang="es-CO" sz="900" b="0" i="0" u="none" strike="noStrike" kern="0" cap="none" spc="0" normalizeH="0" baseline="0" noProof="0" dirty="0" err="1">
                <a:ln>
                  <a:noFill/>
                </a:ln>
                <a:solidFill>
                  <a:srgbClr val="050708"/>
                </a:solidFill>
                <a:effectLst/>
                <a:uLnTx/>
                <a:uFillTx/>
                <a:latin typeface="Arial" panose="020B0604020202020204" pitchFamily="34" charset="0"/>
                <a:cs typeface="Arial" panose="020B0604020202020204" pitchFamily="34" charset="0"/>
                <a:sym typeface="Arial"/>
              </a:rPr>
              <a:t>Rrom</a:t>
            </a:r>
            <a:r>
              <a:rPr lang="es-CO" sz="900" kern="0" dirty="0">
                <a:solidFill>
                  <a:srgbClr val="050708"/>
                </a:solidFill>
                <a:latin typeface="Arial" panose="020B0604020202020204" pitchFamily="34" charset="0"/>
                <a:cs typeface="Arial" panose="020B0604020202020204" pitchFamily="34" charset="0"/>
                <a:sym typeface="Arial"/>
              </a:rPr>
              <a:t>, </a:t>
            </a:r>
            <a:r>
              <a:rPr kumimoji="0" lang="es-CO" sz="900" b="0" i="0" u="none" strike="noStrike" kern="0" cap="none" spc="0" normalizeH="0" baseline="0" noProof="0" dirty="0">
                <a:ln>
                  <a:noFill/>
                </a:ln>
                <a:solidFill>
                  <a:srgbClr val="050708"/>
                </a:solidFill>
                <a:effectLst/>
                <a:uLnTx/>
                <a:uFillTx/>
                <a:latin typeface="Arial" panose="020B0604020202020204" pitchFamily="34" charset="0"/>
                <a:cs typeface="Arial" panose="020B0604020202020204" pitchFamily="34" charset="0"/>
                <a:sym typeface="Arial"/>
              </a:rPr>
              <a:t>considerando diferencias culturales, regionales, prácticas y costumbres.</a:t>
            </a:r>
          </a:p>
        </p:txBody>
      </p:sp>
      <p:sp>
        <p:nvSpPr>
          <p:cNvPr id="21" name="13 Rectángulo">
            <a:extLst>
              <a:ext uri="{FF2B5EF4-FFF2-40B4-BE49-F238E27FC236}">
                <a16:creationId xmlns:a16="http://schemas.microsoft.com/office/drawing/2014/main" xmlns="" id="{A2C0F7DA-4268-48A8-8A1D-123CD837A898}"/>
              </a:ext>
            </a:extLst>
          </p:cNvPr>
          <p:cNvSpPr/>
          <p:nvPr/>
        </p:nvSpPr>
        <p:spPr>
          <a:xfrm>
            <a:off x="738402" y="6359935"/>
            <a:ext cx="1237429" cy="1102525"/>
          </a:xfrm>
          <a:prstGeom prst="rect">
            <a:avLst/>
          </a:prstGeom>
          <a:gradFill flip="none" rotWithShape="1">
            <a:gsLst>
              <a:gs pos="0">
                <a:srgbClr val="FFD03B">
                  <a:tint val="66000"/>
                  <a:satMod val="160000"/>
                </a:srgbClr>
              </a:gs>
              <a:gs pos="50000">
                <a:srgbClr val="FFD03B">
                  <a:tint val="44500"/>
                  <a:satMod val="160000"/>
                </a:srgbClr>
              </a:gs>
              <a:gs pos="100000">
                <a:srgbClr val="FFD03B">
                  <a:tint val="23500"/>
                  <a:satMod val="160000"/>
                </a:srgbClr>
              </a:gs>
            </a:gsLst>
            <a:lin ang="2700000" scaled="1"/>
            <a:tileRect/>
          </a:gradFill>
          <a:ln w="9525" cap="flat" cmpd="sng" algn="ctr">
            <a:solidFill>
              <a:srgbClr val="FFC000"/>
            </a:solidFill>
            <a:prstDash val="solid"/>
          </a:ln>
          <a:effectLst>
            <a:outerShdw blurRad="40000" dist="20000" dir="5400000" rotWithShape="0">
              <a:srgbClr val="000000">
                <a:alpha val="38000"/>
              </a:srgbClr>
            </a:outerShdw>
          </a:effectLst>
        </p:spPr>
        <p:txBody>
          <a:bodyPr spcFirstLastPara="0" vert="horz" wrap="square" lIns="0" tIns="56896" rIns="56896" bIns="56896" numCol="1" spcCol="1270" anchor="ctr" anchorCtr="0">
            <a:noAutofit/>
          </a:bodyPr>
          <a:lstStyle/>
          <a:p>
            <a:pPr marL="179388" marR="0" lvl="0" indent="0" algn="just" defTabSz="355600" eaLnBrk="1" fontAlgn="auto" latinLnBrk="0" hangingPunct="1">
              <a:lnSpc>
                <a:spcPct val="90000"/>
              </a:lnSpc>
              <a:spcBef>
                <a:spcPct val="0"/>
              </a:spcBef>
              <a:spcAft>
                <a:spcPct val="35000"/>
              </a:spcAft>
              <a:buClr>
                <a:srgbClr val="000000"/>
              </a:buClr>
              <a:buSzTx/>
              <a:buFont typeface="Arial"/>
              <a:buNone/>
              <a:tabLst/>
              <a:defRPr/>
            </a:pPr>
            <a:r>
              <a:rPr kumimoji="0" lang="es-ES" sz="900" b="1" i="0" u="none" strike="noStrike" kern="0" cap="none" spc="0" normalizeH="0" baseline="0" noProof="0" dirty="0">
                <a:ln>
                  <a:noFill/>
                </a:ln>
                <a:solidFill>
                  <a:srgbClr val="2A54A7"/>
                </a:solidFill>
                <a:effectLst/>
                <a:uLnTx/>
                <a:uFillTx/>
                <a:latin typeface="Arial" panose="020B0604020202020204" pitchFamily="34" charset="0"/>
                <a:cs typeface="Arial" panose="020B0604020202020204" pitchFamily="34" charset="0"/>
                <a:sym typeface="Arial"/>
              </a:rPr>
              <a:t>Indicador</a:t>
            </a:r>
            <a:r>
              <a:rPr kumimoji="0" lang="es-ES"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es-CO"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Plan de formación a veedores con pertinencia cultural, diseñado e implementado</a:t>
            </a:r>
          </a:p>
        </p:txBody>
      </p:sp>
      <p:grpSp>
        <p:nvGrpSpPr>
          <p:cNvPr id="22" name="16 Grupo">
            <a:extLst>
              <a:ext uri="{FF2B5EF4-FFF2-40B4-BE49-F238E27FC236}">
                <a16:creationId xmlns:a16="http://schemas.microsoft.com/office/drawing/2014/main" xmlns="" id="{0F580EDD-B775-4E8E-94DE-43DBD7C918C8}"/>
              </a:ext>
            </a:extLst>
          </p:cNvPr>
          <p:cNvGrpSpPr/>
          <p:nvPr/>
        </p:nvGrpSpPr>
        <p:grpSpPr>
          <a:xfrm>
            <a:off x="310914" y="6186993"/>
            <a:ext cx="569322" cy="552827"/>
            <a:chOff x="-177884" y="241466"/>
            <a:chExt cx="569322" cy="607134"/>
          </a:xfrm>
          <a:solidFill>
            <a:srgbClr val="FFD03B"/>
          </a:solidFill>
        </p:grpSpPr>
        <p:sp>
          <p:nvSpPr>
            <p:cNvPr id="23" name="17 Elipse">
              <a:extLst>
                <a:ext uri="{FF2B5EF4-FFF2-40B4-BE49-F238E27FC236}">
                  <a16:creationId xmlns:a16="http://schemas.microsoft.com/office/drawing/2014/main" xmlns="" id="{15F0F64A-9F7A-4178-B4D3-EABAD715E6F4}"/>
                </a:ext>
              </a:extLst>
            </p:cNvPr>
            <p:cNvSpPr/>
            <p:nvPr/>
          </p:nvSpPr>
          <p:spPr>
            <a:xfrm>
              <a:off x="-177884" y="241466"/>
              <a:ext cx="569322" cy="607134"/>
            </a:xfrm>
            <a:prstGeom prst="ellipse">
              <a:avLst/>
            </a:prstGeom>
            <a:grpFill/>
            <a:ln w="25400" cap="flat" cmpd="sng" algn="ctr">
              <a:solidFill>
                <a:srgbClr val="FFC000"/>
              </a:solidFill>
              <a:prstDash val="solid"/>
            </a:ln>
            <a:effectLst/>
          </p:spPr>
        </p:sp>
        <p:sp>
          <p:nvSpPr>
            <p:cNvPr id="24" name="Elipse 6">
              <a:extLst>
                <a:ext uri="{FF2B5EF4-FFF2-40B4-BE49-F238E27FC236}">
                  <a16:creationId xmlns:a16="http://schemas.microsoft.com/office/drawing/2014/main" xmlns="" id="{8949B612-91B7-4A39-8A26-DE3769127555}"/>
                </a:ext>
              </a:extLst>
            </p:cNvPr>
            <p:cNvSpPr/>
            <p:nvPr/>
          </p:nvSpPr>
          <p:spPr>
            <a:xfrm>
              <a:off x="-94509" y="330379"/>
              <a:ext cx="402572" cy="429308"/>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1333500" eaLnBrk="1" fontAlgn="auto" latinLnBrk="0" hangingPunct="1">
                <a:lnSpc>
                  <a:spcPct val="90000"/>
                </a:lnSpc>
                <a:spcBef>
                  <a:spcPct val="0"/>
                </a:spcBef>
                <a:spcAft>
                  <a:spcPct val="35000"/>
                </a:spcAft>
                <a:buClr>
                  <a:srgbClr val="000000"/>
                </a:buClr>
                <a:buSzTx/>
                <a:buFont typeface="Arial"/>
                <a:buNone/>
                <a:tabLst/>
                <a:defRPr/>
              </a:pPr>
              <a:r>
                <a:rPr kumimoji="0" lang="es-ES" sz="2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5</a:t>
              </a:r>
            </a:p>
          </p:txBody>
        </p:sp>
      </p:grpSp>
    </p:spTree>
    <p:extLst>
      <p:ext uri="{BB962C8B-B14F-4D97-AF65-F5344CB8AC3E}">
        <p14:creationId xmlns:p14="http://schemas.microsoft.com/office/powerpoint/2010/main" val="1374685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487753"/>
            <a:ext cx="4584268" cy="338554"/>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4. Resultados Compromisos CONPES 2019</a:t>
            </a:r>
          </a:p>
        </p:txBody>
      </p:sp>
      <p:graphicFrame>
        <p:nvGraphicFramePr>
          <p:cNvPr id="25" name="Tabla 24">
            <a:extLst>
              <a:ext uri="{FF2B5EF4-FFF2-40B4-BE49-F238E27FC236}">
                <a16:creationId xmlns:a16="http://schemas.microsoft.com/office/drawing/2014/main" xmlns="" id="{096B45C9-8D55-4D72-A49E-2199C551A508}"/>
              </a:ext>
            </a:extLst>
          </p:cNvPr>
          <p:cNvGraphicFramePr>
            <a:graphicFrameLocks noGrp="1"/>
          </p:cNvGraphicFramePr>
          <p:nvPr>
            <p:extLst>
              <p:ext uri="{D42A27DB-BD31-4B8C-83A1-F6EECF244321}">
                <p14:modId xmlns:p14="http://schemas.microsoft.com/office/powerpoint/2010/main" val="590846894"/>
              </p:ext>
            </p:extLst>
          </p:nvPr>
        </p:nvGraphicFramePr>
        <p:xfrm>
          <a:off x="390293" y="1104844"/>
          <a:ext cx="6088567" cy="2113598"/>
        </p:xfrm>
        <a:graphic>
          <a:graphicData uri="http://schemas.openxmlformats.org/drawingml/2006/table">
            <a:tbl>
              <a:tblPr firstRow="1" firstCol="1" bandRow="1"/>
              <a:tblGrid>
                <a:gridCol w="2004842">
                  <a:extLst>
                    <a:ext uri="{9D8B030D-6E8A-4147-A177-3AD203B41FA5}">
                      <a16:colId xmlns:a16="http://schemas.microsoft.com/office/drawing/2014/main" xmlns="" val="3354788991"/>
                    </a:ext>
                  </a:extLst>
                </a:gridCol>
                <a:gridCol w="2609181">
                  <a:extLst>
                    <a:ext uri="{9D8B030D-6E8A-4147-A177-3AD203B41FA5}">
                      <a16:colId xmlns:a16="http://schemas.microsoft.com/office/drawing/2014/main" xmlns="" val="1934702183"/>
                    </a:ext>
                  </a:extLst>
                </a:gridCol>
                <a:gridCol w="644393">
                  <a:extLst>
                    <a:ext uri="{9D8B030D-6E8A-4147-A177-3AD203B41FA5}">
                      <a16:colId xmlns:a16="http://schemas.microsoft.com/office/drawing/2014/main" xmlns="" val="136989849"/>
                    </a:ext>
                  </a:extLst>
                </a:gridCol>
                <a:gridCol w="830151">
                  <a:extLst>
                    <a:ext uri="{9D8B030D-6E8A-4147-A177-3AD203B41FA5}">
                      <a16:colId xmlns:a16="http://schemas.microsoft.com/office/drawing/2014/main" xmlns="" val="4092551360"/>
                    </a:ext>
                  </a:extLst>
                </a:gridCol>
              </a:tblGrid>
              <a:tr h="122210">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1" dirty="0">
                          <a:solidFill>
                            <a:srgbClr val="000000"/>
                          </a:solidFill>
                          <a:effectLst/>
                          <a:latin typeface="Arial" panose="020B0604020202020204" pitchFamily="34" charset="0"/>
                          <a:cs typeface="Arial" panose="020B0604020202020204" pitchFamily="34" charset="0"/>
                        </a:rPr>
                        <a:t>CONPES</a:t>
                      </a:r>
                      <a:r>
                        <a:rPr lang="es-CO" sz="1100" b="1" baseline="0" dirty="0">
                          <a:solidFill>
                            <a:srgbClr val="000000"/>
                          </a:solidFill>
                          <a:effectLst/>
                          <a:latin typeface="Arial" panose="020B0604020202020204" pitchFamily="34" charset="0"/>
                          <a:cs typeface="Arial" panose="020B0604020202020204" pitchFamily="34" charset="0"/>
                        </a:rPr>
                        <a:t> 3918</a:t>
                      </a:r>
                      <a:endParaRPr lang="es-CO"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Nombre de la  acción</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Meta  2019</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Avance </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extLst>
                  <a:ext uri="{0D108BD9-81ED-4DB2-BD59-A6C34878D82A}">
                    <a16:rowId xmlns:a16="http://schemas.microsoft.com/office/drawing/2014/main" xmlns="" val="3690507725"/>
                  </a:ext>
                </a:extLst>
              </a:tr>
              <a:tr h="543097">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endParaRPr lang="es-CO" sz="1100" dirty="0">
                        <a:solidFill>
                          <a:srgbClr val="000000"/>
                        </a:solidFill>
                        <a:effectLst/>
                        <a:latin typeface="Arial" panose="020B0604020202020204" pitchFamily="34" charset="0"/>
                        <a:cs typeface="Arial" panose="020B0604020202020204" pitchFamily="34" charset="0"/>
                      </a:endParaRPr>
                    </a:p>
                    <a:p>
                      <a:pPr algn="ctr">
                        <a:lnSpc>
                          <a:spcPct val="107000"/>
                        </a:lnSpc>
                        <a:spcAft>
                          <a:spcPts val="0"/>
                        </a:spcAft>
                      </a:pPr>
                      <a:r>
                        <a:rPr lang="es-CO" sz="1100" dirty="0">
                          <a:solidFill>
                            <a:srgbClr val="000000"/>
                          </a:solidFill>
                          <a:effectLst/>
                          <a:latin typeface="Arial" panose="020B0604020202020204" pitchFamily="34" charset="0"/>
                          <a:cs typeface="Arial" panose="020B0604020202020204" pitchFamily="34" charset="0"/>
                        </a:rPr>
                        <a:t>Estrategia para la implementación de los Objetivos de Desarrollo Sostenible (ODS) en Colombia</a:t>
                      </a:r>
                    </a:p>
                    <a:p>
                      <a:pPr algn="ctr">
                        <a:lnSpc>
                          <a:spcPct val="107000"/>
                        </a:lnSpc>
                        <a:spcAft>
                          <a:spcPts val="0"/>
                        </a:spcAft>
                      </a:pPr>
                      <a:r>
                        <a:rPr lang="es-CO" sz="1100" b="1" i="0" u="none" strike="noStrike" cap="none" dirty="0">
                          <a:solidFill>
                            <a:schemeClr val="accent6"/>
                          </a:solidFill>
                          <a:effectLst/>
                          <a:latin typeface="Arial" panose="020B0604020202020204" pitchFamily="34" charset="0"/>
                          <a:ea typeface="+mn-ea"/>
                          <a:cs typeface="Arial" panose="020B0604020202020204" pitchFamily="34" charset="0"/>
                          <a:sym typeface="Arial"/>
                        </a:rPr>
                        <a:t>Finaliza: </a:t>
                      </a: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31/12/2028 (1)</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just">
                        <a:lnSpc>
                          <a:spcPct val="107000"/>
                        </a:lnSpc>
                        <a:spcAft>
                          <a:spcPts val="0"/>
                        </a:spcAft>
                      </a:pPr>
                      <a:r>
                        <a:rPr lang="es-CO" sz="1100" b="1" dirty="0">
                          <a:solidFill>
                            <a:srgbClr val="000000"/>
                          </a:solidFill>
                          <a:effectLst/>
                          <a:latin typeface="Arial" panose="020B0604020202020204" pitchFamily="34" charset="0"/>
                          <a:cs typeface="Arial" panose="020B0604020202020204" pitchFamily="34" charset="0"/>
                        </a:rPr>
                        <a:t>Acción</a:t>
                      </a:r>
                      <a:r>
                        <a:rPr lang="es-CO" sz="1100" b="1" baseline="0" dirty="0">
                          <a:solidFill>
                            <a:srgbClr val="000000"/>
                          </a:solidFill>
                          <a:effectLst/>
                          <a:latin typeface="Arial" panose="020B0604020202020204" pitchFamily="34" charset="0"/>
                          <a:cs typeface="Arial" panose="020B0604020202020204" pitchFamily="34" charset="0"/>
                        </a:rPr>
                        <a:t> 1</a:t>
                      </a:r>
                      <a:r>
                        <a:rPr lang="es-CO" sz="1100" baseline="0" dirty="0">
                          <a:solidFill>
                            <a:srgbClr val="000000"/>
                          </a:solidFill>
                          <a:effectLst/>
                          <a:latin typeface="Arial" panose="020B0604020202020204" pitchFamily="34" charset="0"/>
                          <a:cs typeface="Arial" panose="020B0604020202020204" pitchFamily="34" charset="0"/>
                        </a:rPr>
                        <a:t> : </a:t>
                      </a:r>
                      <a:r>
                        <a:rPr lang="es-CO" sz="1100" dirty="0">
                          <a:solidFill>
                            <a:srgbClr val="000000"/>
                          </a:solidFill>
                          <a:effectLst/>
                          <a:latin typeface="Arial" panose="020B0604020202020204" pitchFamily="34" charset="0"/>
                          <a:cs typeface="Arial" panose="020B0604020202020204" pitchFamily="34" charset="0"/>
                        </a:rPr>
                        <a:t>Pedagogía sobre los ODS en para los entes territoriales, </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cs typeface="Arial" panose="020B0604020202020204" pitchFamily="34" charset="0"/>
                        </a:rPr>
                        <a:t>100%</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cs typeface="Arial" panose="020B0604020202020204" pitchFamily="34" charset="0"/>
                        </a:rPr>
                        <a:t>12%</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877149505"/>
                  </a:ext>
                </a:extLst>
              </a:tr>
              <a:tr h="467603">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1" i="0" u="none" strike="noStrike" cap="none" dirty="0">
                          <a:solidFill>
                            <a:schemeClr val="accent6"/>
                          </a:solidFill>
                          <a:effectLst/>
                          <a:latin typeface="Arial" panose="020B0604020202020204" pitchFamily="34" charset="0"/>
                          <a:ea typeface="+mn-ea"/>
                          <a:cs typeface="Arial" panose="020B0604020202020204" pitchFamily="34" charset="0"/>
                          <a:sym typeface="Arial"/>
                        </a:rPr>
                        <a:t>Finaliza: </a:t>
                      </a: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31/12/2027 (2) </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Acción 2</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 : Capacitar a los aspirantes a alcaldías y gobernaciones para la  apropiación de los ODS </a:t>
                      </a:r>
                    </a:p>
                  </a:txBody>
                  <a:tcPr marL="44450" marR="44450" marT="0" marB="0" anchor="ctr">
                    <a:lnL w="12700" cmpd="sng">
                      <a:no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100%</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100%</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3152938148"/>
                  </a:ext>
                </a:extLst>
              </a:tr>
            </a:tbl>
          </a:graphicData>
        </a:graphic>
      </p:graphicFrame>
      <p:graphicFrame>
        <p:nvGraphicFramePr>
          <p:cNvPr id="26" name="Tabla 25">
            <a:extLst>
              <a:ext uri="{FF2B5EF4-FFF2-40B4-BE49-F238E27FC236}">
                <a16:creationId xmlns:a16="http://schemas.microsoft.com/office/drawing/2014/main" xmlns="" id="{A00C4FB3-2EFC-4B89-ABB7-38B7370F1DBF}"/>
              </a:ext>
            </a:extLst>
          </p:cNvPr>
          <p:cNvGraphicFramePr>
            <a:graphicFrameLocks noGrp="1"/>
          </p:cNvGraphicFramePr>
          <p:nvPr>
            <p:extLst>
              <p:ext uri="{D42A27DB-BD31-4B8C-83A1-F6EECF244321}">
                <p14:modId xmlns:p14="http://schemas.microsoft.com/office/powerpoint/2010/main" val="1390105247"/>
              </p:ext>
            </p:extLst>
          </p:nvPr>
        </p:nvGraphicFramePr>
        <p:xfrm>
          <a:off x="390293" y="3665958"/>
          <a:ext cx="6088568" cy="1877222"/>
        </p:xfrm>
        <a:graphic>
          <a:graphicData uri="http://schemas.openxmlformats.org/drawingml/2006/table">
            <a:tbl>
              <a:tblPr firstRow="1" firstCol="1" bandRow="1"/>
              <a:tblGrid>
                <a:gridCol w="1984764">
                  <a:extLst>
                    <a:ext uri="{9D8B030D-6E8A-4147-A177-3AD203B41FA5}">
                      <a16:colId xmlns:a16="http://schemas.microsoft.com/office/drawing/2014/main" xmlns="" val="3354788991"/>
                    </a:ext>
                  </a:extLst>
                </a:gridCol>
                <a:gridCol w="2544381">
                  <a:extLst>
                    <a:ext uri="{9D8B030D-6E8A-4147-A177-3AD203B41FA5}">
                      <a16:colId xmlns:a16="http://schemas.microsoft.com/office/drawing/2014/main" xmlns="" val="1934702183"/>
                    </a:ext>
                  </a:extLst>
                </a:gridCol>
                <a:gridCol w="666737">
                  <a:extLst>
                    <a:ext uri="{9D8B030D-6E8A-4147-A177-3AD203B41FA5}">
                      <a16:colId xmlns:a16="http://schemas.microsoft.com/office/drawing/2014/main" xmlns="" val="136989849"/>
                    </a:ext>
                  </a:extLst>
                </a:gridCol>
                <a:gridCol w="892686">
                  <a:extLst>
                    <a:ext uri="{9D8B030D-6E8A-4147-A177-3AD203B41FA5}">
                      <a16:colId xmlns:a16="http://schemas.microsoft.com/office/drawing/2014/main" xmlns="" val="4092551360"/>
                    </a:ext>
                  </a:extLst>
                </a:gridCol>
              </a:tblGrid>
              <a:tr h="134717">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1" dirty="0">
                          <a:solidFill>
                            <a:srgbClr val="000000"/>
                          </a:solidFill>
                          <a:effectLst/>
                          <a:latin typeface="Arial" panose="020B0604020202020204" pitchFamily="34" charset="0"/>
                          <a:cs typeface="Arial" panose="020B0604020202020204" pitchFamily="34" charset="0"/>
                        </a:rPr>
                        <a:t>CONPES</a:t>
                      </a:r>
                      <a:r>
                        <a:rPr lang="es-CO" sz="1100" b="1" baseline="0" dirty="0">
                          <a:solidFill>
                            <a:srgbClr val="000000"/>
                          </a:solidFill>
                          <a:effectLst/>
                          <a:latin typeface="Arial" panose="020B0604020202020204" pitchFamily="34" charset="0"/>
                          <a:cs typeface="Arial" panose="020B0604020202020204" pitchFamily="34" charset="0"/>
                        </a:rPr>
                        <a:t> 3920 </a:t>
                      </a:r>
                      <a:endParaRPr lang="es-CO"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Nombre de la  acción</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Meta  2019</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Avance </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extLst>
                  <a:ext uri="{0D108BD9-81ED-4DB2-BD59-A6C34878D82A}">
                    <a16:rowId xmlns:a16="http://schemas.microsoft.com/office/drawing/2014/main" xmlns="" val="3690507725"/>
                  </a:ext>
                </a:extLst>
              </a:tr>
              <a:tr h="647544">
                <a:tc row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endPar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p>
                      <a:pPr algn="ctr">
                        <a:lnSpc>
                          <a:spcPct val="107000"/>
                        </a:lnSpc>
                        <a:spcAft>
                          <a:spcPts val="0"/>
                        </a:spcAft>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Política nacional de explotación de datos (Big Data)</a:t>
                      </a: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CO" sz="1100" b="1" i="0" u="none" strike="noStrike" cap="none" dirty="0">
                          <a:solidFill>
                            <a:schemeClr val="accent6"/>
                          </a:solidFill>
                          <a:effectLst/>
                          <a:latin typeface="Arial" panose="020B0604020202020204" pitchFamily="34" charset="0"/>
                          <a:ea typeface="+mn-ea"/>
                          <a:cs typeface="Arial" panose="020B0604020202020204" pitchFamily="34" charset="0"/>
                          <a:sym typeface="Arial"/>
                        </a:rPr>
                        <a:t>Finaliza:</a:t>
                      </a: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 31/12/2028</a:t>
                      </a:r>
                    </a:p>
                    <a:p>
                      <a:pPr algn="ctr">
                        <a:lnSpc>
                          <a:spcPct val="107000"/>
                        </a:lnSpc>
                        <a:spcAft>
                          <a:spcPts val="0"/>
                        </a:spcAft>
                      </a:pPr>
                      <a:endPar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just">
                        <a:lnSpc>
                          <a:spcPct val="107000"/>
                        </a:lnSpc>
                        <a:spcAft>
                          <a:spcPts val="0"/>
                        </a:spcAft>
                      </a:pPr>
                      <a:r>
                        <a:rPr lang="es-CO" sz="1100" b="1" dirty="0">
                          <a:solidFill>
                            <a:srgbClr val="000000"/>
                          </a:solidFill>
                          <a:effectLst/>
                          <a:latin typeface="Arial" panose="020B0604020202020204" pitchFamily="34" charset="0"/>
                          <a:cs typeface="Arial" panose="020B0604020202020204" pitchFamily="34" charset="0"/>
                        </a:rPr>
                        <a:t>Acción</a:t>
                      </a:r>
                      <a:r>
                        <a:rPr lang="es-CO" sz="1100" b="1" baseline="0" dirty="0">
                          <a:solidFill>
                            <a:srgbClr val="000000"/>
                          </a:solidFill>
                          <a:effectLst/>
                          <a:latin typeface="Arial" panose="020B0604020202020204" pitchFamily="34" charset="0"/>
                          <a:cs typeface="Arial" panose="020B0604020202020204" pitchFamily="34" charset="0"/>
                        </a:rPr>
                        <a:t> 3</a:t>
                      </a:r>
                      <a:r>
                        <a:rPr lang="es-CO" sz="1100" baseline="0" dirty="0">
                          <a:solidFill>
                            <a:srgbClr val="000000"/>
                          </a:solidFill>
                          <a:effectLst/>
                          <a:latin typeface="Arial" panose="020B0604020202020204" pitchFamily="34" charset="0"/>
                          <a:cs typeface="Arial" panose="020B0604020202020204" pitchFamily="34" charset="0"/>
                        </a:rPr>
                        <a:t> : </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Proponer la articulación de</a:t>
                      </a:r>
                      <a:r>
                        <a:rPr lang="es-CO" sz="1100" b="0" i="0" u="none" strike="noStrike" cap="none" baseline="0" dirty="0">
                          <a:solidFill>
                            <a:srgbClr val="000000"/>
                          </a:solidFill>
                          <a:effectLst/>
                          <a:latin typeface="Arial" panose="020B0604020202020204" pitchFamily="34" charset="0"/>
                          <a:ea typeface="+mn-ea"/>
                          <a:cs typeface="Arial" panose="020B0604020202020204" pitchFamily="34" charset="0"/>
                          <a:sym typeface="Arial"/>
                        </a:rPr>
                        <a:t> MIPG</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 para la explotación de datos con las políticas de gestión y desempeño </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cs typeface="Arial" panose="020B0604020202020204" pitchFamily="34" charset="0"/>
                        </a:rPr>
                        <a:t>100%</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877149505"/>
                  </a:ext>
                </a:extLst>
              </a:tr>
              <a:tr h="570381">
                <a:tc vMerge="1">
                  <a:txBody>
                    <a:bodyPr/>
                    <a:lstStyle/>
                    <a:p>
                      <a:pPr algn="ctr">
                        <a:lnSpc>
                          <a:spcPct val="107000"/>
                        </a:lnSpc>
                        <a:spcAft>
                          <a:spcPts val="0"/>
                        </a:spcAft>
                      </a:pPr>
                      <a:endParaRPr lang="es-CO" sz="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Acción  4</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 : Promover en el marco del PNFC</a:t>
                      </a:r>
                      <a:r>
                        <a:rPr lang="es-CO" sz="1100" b="0" i="0" u="none" strike="noStrike" cap="none" baseline="0" dirty="0">
                          <a:solidFill>
                            <a:srgbClr val="000000"/>
                          </a:solidFill>
                          <a:effectLst/>
                          <a:latin typeface="Arial" panose="020B0604020202020204" pitchFamily="34" charset="0"/>
                          <a:ea typeface="+mn-ea"/>
                          <a:cs typeface="Arial" panose="020B0604020202020204" pitchFamily="34" charset="0"/>
                          <a:sym typeface="Arial"/>
                        </a:rPr>
                        <a:t> </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que las entidades públicas incluyan</a:t>
                      </a:r>
                      <a:r>
                        <a:rPr lang="es-CO" sz="1100" b="0" i="0" u="none" strike="noStrike" cap="none" baseline="0" dirty="0">
                          <a:solidFill>
                            <a:srgbClr val="000000"/>
                          </a:solidFill>
                          <a:effectLst/>
                          <a:latin typeface="Arial" panose="020B0604020202020204" pitchFamily="34" charset="0"/>
                          <a:ea typeface="+mn-ea"/>
                          <a:cs typeface="Arial" panose="020B0604020202020204" pitchFamily="34" charset="0"/>
                          <a:sym typeface="Arial"/>
                        </a:rPr>
                        <a:t> en el PIC </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temáticas relacionadas con la explotación de datos </a:t>
                      </a:r>
                    </a:p>
                  </a:txBody>
                  <a:tcPr marL="44450" marR="44450" marT="0" marB="0" anchor="ctr">
                    <a:lnL w="12700" cmpd="sng">
                      <a:no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cs typeface="Arial" panose="020B0604020202020204" pitchFamily="34" charset="0"/>
                        </a:rPr>
                        <a:t>100%</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baseline="0" dirty="0">
                          <a:solidFill>
                            <a:srgbClr val="000000"/>
                          </a:solidFill>
                          <a:effectLst/>
                          <a:latin typeface="Arial" panose="020B0604020202020204" pitchFamily="34" charset="0"/>
                          <a:ea typeface="+mn-ea"/>
                          <a:cs typeface="Arial" panose="020B0604020202020204" pitchFamily="34" charset="0"/>
                        </a:rPr>
                        <a:t>40% </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3152938148"/>
                  </a:ext>
                </a:extLst>
              </a:tr>
            </a:tbl>
          </a:graphicData>
        </a:graphic>
      </p:graphicFrame>
      <p:graphicFrame>
        <p:nvGraphicFramePr>
          <p:cNvPr id="27" name="Tabla 26">
            <a:extLst>
              <a:ext uri="{FF2B5EF4-FFF2-40B4-BE49-F238E27FC236}">
                <a16:creationId xmlns:a16="http://schemas.microsoft.com/office/drawing/2014/main" xmlns="" id="{7BF411ED-B3D0-46CD-BC7C-A971A0EB6CE5}"/>
              </a:ext>
            </a:extLst>
          </p:cNvPr>
          <p:cNvGraphicFramePr>
            <a:graphicFrameLocks noGrp="1"/>
          </p:cNvGraphicFramePr>
          <p:nvPr>
            <p:extLst>
              <p:ext uri="{D42A27DB-BD31-4B8C-83A1-F6EECF244321}">
                <p14:modId xmlns:p14="http://schemas.microsoft.com/office/powerpoint/2010/main" val="359303133"/>
              </p:ext>
            </p:extLst>
          </p:nvPr>
        </p:nvGraphicFramePr>
        <p:xfrm>
          <a:off x="390294" y="6059718"/>
          <a:ext cx="6088567" cy="1754823"/>
        </p:xfrm>
        <a:graphic>
          <a:graphicData uri="http://schemas.openxmlformats.org/drawingml/2006/table">
            <a:tbl>
              <a:tblPr firstRow="1" firstCol="1" bandRow="1"/>
              <a:tblGrid>
                <a:gridCol w="1984762">
                  <a:extLst>
                    <a:ext uri="{9D8B030D-6E8A-4147-A177-3AD203B41FA5}">
                      <a16:colId xmlns:a16="http://schemas.microsoft.com/office/drawing/2014/main" xmlns="" val="3354788991"/>
                    </a:ext>
                  </a:extLst>
                </a:gridCol>
                <a:gridCol w="2247880">
                  <a:extLst>
                    <a:ext uri="{9D8B030D-6E8A-4147-A177-3AD203B41FA5}">
                      <a16:colId xmlns:a16="http://schemas.microsoft.com/office/drawing/2014/main" xmlns="" val="1934702183"/>
                    </a:ext>
                  </a:extLst>
                </a:gridCol>
                <a:gridCol w="729114">
                  <a:extLst>
                    <a:ext uri="{9D8B030D-6E8A-4147-A177-3AD203B41FA5}">
                      <a16:colId xmlns:a16="http://schemas.microsoft.com/office/drawing/2014/main" xmlns="" val="136989849"/>
                    </a:ext>
                  </a:extLst>
                </a:gridCol>
                <a:gridCol w="1126811">
                  <a:extLst>
                    <a:ext uri="{9D8B030D-6E8A-4147-A177-3AD203B41FA5}">
                      <a16:colId xmlns:a16="http://schemas.microsoft.com/office/drawing/2014/main" xmlns="" val="4092551360"/>
                    </a:ext>
                  </a:extLst>
                </a:gridCol>
              </a:tblGrid>
              <a:tr h="137907">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1" dirty="0">
                          <a:solidFill>
                            <a:srgbClr val="000000"/>
                          </a:solidFill>
                          <a:effectLst/>
                          <a:latin typeface="Arial" panose="020B0604020202020204" pitchFamily="34" charset="0"/>
                          <a:cs typeface="Arial" panose="020B0604020202020204" pitchFamily="34" charset="0"/>
                        </a:rPr>
                        <a:t>CONPES</a:t>
                      </a:r>
                      <a:r>
                        <a:rPr lang="es-CO" sz="1100" b="1" baseline="0" dirty="0">
                          <a:solidFill>
                            <a:srgbClr val="000000"/>
                          </a:solidFill>
                          <a:effectLst/>
                          <a:latin typeface="Arial" panose="020B0604020202020204" pitchFamily="34" charset="0"/>
                          <a:cs typeface="Arial" panose="020B0604020202020204" pitchFamily="34" charset="0"/>
                        </a:rPr>
                        <a:t> 3944 </a:t>
                      </a:r>
                      <a:endParaRPr lang="es-CO"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Nombre de la  acción</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Meta </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Avance </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extLst>
                  <a:ext uri="{0D108BD9-81ED-4DB2-BD59-A6C34878D82A}">
                    <a16:rowId xmlns:a16="http://schemas.microsoft.com/office/drawing/2014/main" xmlns="" val="3690507725"/>
                  </a:ext>
                </a:extLst>
              </a:tr>
              <a:tr h="848505">
                <a:tc rowSpan="2">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marR="0" algn="ctr" rtl="0">
                        <a:lnSpc>
                          <a:spcPct val="107000"/>
                        </a:lnSpc>
                        <a:spcBef>
                          <a:spcPts val="0"/>
                        </a:spcBef>
                        <a:spcAft>
                          <a:spcPts val="0"/>
                        </a:spcAft>
                        <a:buClr>
                          <a:srgbClr val="000000"/>
                        </a:buClr>
                        <a:buFont typeface="Arial"/>
                      </a:pPr>
                      <a:endPar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p>
                      <a:pPr marR="0" algn="ctr" rtl="0">
                        <a:lnSpc>
                          <a:spcPct val="107000"/>
                        </a:lnSpc>
                        <a:spcBef>
                          <a:spcPts val="0"/>
                        </a:spcBef>
                        <a:spcAft>
                          <a:spcPts val="0"/>
                        </a:spcAft>
                        <a:buClr>
                          <a:srgbClr val="000000"/>
                        </a:buClr>
                        <a:buFont typeface="Arial"/>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Estrategia para el desarrollo integral del departamento de La Guajira y sus pueblos indígenas</a:t>
                      </a: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CO" sz="1100" b="1" i="0" u="none" strike="noStrike" cap="none" dirty="0">
                          <a:solidFill>
                            <a:schemeClr val="accent6"/>
                          </a:solidFill>
                          <a:effectLst/>
                          <a:latin typeface="Arial" panose="020B0604020202020204" pitchFamily="34" charset="0"/>
                          <a:ea typeface="+mn-ea"/>
                          <a:cs typeface="Arial" panose="020B0604020202020204" pitchFamily="34" charset="0"/>
                          <a:sym typeface="Arial"/>
                        </a:rPr>
                        <a:t>Finaliza:</a:t>
                      </a: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 31/12/2022</a:t>
                      </a:r>
                    </a:p>
                    <a:p>
                      <a:pPr marR="0" algn="ctr" rtl="0">
                        <a:lnSpc>
                          <a:spcPct val="107000"/>
                        </a:lnSpc>
                        <a:spcBef>
                          <a:spcPts val="0"/>
                        </a:spcBef>
                        <a:spcAft>
                          <a:spcPts val="0"/>
                        </a:spcAft>
                        <a:buClr>
                          <a:srgbClr val="000000"/>
                        </a:buClr>
                        <a:buFont typeface="Arial"/>
                      </a:pPr>
                      <a:endPar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just">
                        <a:lnSpc>
                          <a:spcPct val="107000"/>
                        </a:lnSpc>
                        <a:spcAft>
                          <a:spcPts val="0"/>
                        </a:spcAft>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Acción 5</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 : Fortalecer capacidades institucionales con criterios de re-ingeniería institucional para la implementación de MIPG en la Gobernación y las Alcaldías de La Guajira</a:t>
                      </a:r>
                      <a:r>
                        <a:rPr lang="es-CO" sz="1100" dirty="0">
                          <a:effectLst/>
                          <a:latin typeface="Arial" panose="020B0604020202020204" pitchFamily="34" charset="0"/>
                          <a:ea typeface="Times New Roman" panose="02020603050405020304" pitchFamily="18" charset="0"/>
                          <a:cs typeface="Arial" panose="020B0604020202020204" pitchFamily="34" charset="0"/>
                        </a:rPr>
                        <a:t>.</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cs typeface="Arial" panose="020B0604020202020204" pitchFamily="34" charset="0"/>
                        </a:rPr>
                        <a:t>16</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877149505"/>
                  </a:ext>
                </a:extLst>
              </a:tr>
              <a:tr h="501303">
                <a:tc vMerge="1">
                  <a:txBody>
                    <a:bodyPr/>
                    <a:lstStyle/>
                    <a:p>
                      <a:pPr marR="0" algn="ctr" rtl="0">
                        <a:lnSpc>
                          <a:spcPct val="107000"/>
                        </a:lnSpc>
                        <a:spcBef>
                          <a:spcPts val="0"/>
                        </a:spcBef>
                        <a:spcAft>
                          <a:spcPts val="0"/>
                        </a:spcAft>
                        <a:buClr>
                          <a:srgbClr val="000000"/>
                        </a:buClr>
                        <a:buFont typeface="Arial"/>
                      </a:pPr>
                      <a:endParaRPr lang="es-CO" sz="800" b="1" i="0" u="none" strike="noStrike" cap="none" dirty="0">
                        <a:solidFill>
                          <a:srgbClr val="000000"/>
                        </a:solidFill>
                        <a:effectLst/>
                        <a:latin typeface="Arial Narrow" panose="020B0606020202030204" pitchFamily="34" charset="0"/>
                        <a:ea typeface="+mn-ea"/>
                        <a:cs typeface="+mn-cs"/>
                        <a:sym typeface="Arial"/>
                      </a:endParaRPr>
                    </a:p>
                  </a:txBody>
                  <a:tcPr marL="44450" marR="44450" marT="0" marB="0">
                    <a:lnB w="12700" cmpd="sng">
                      <a:noFill/>
                    </a:lnB>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just">
                        <a:lnSpc>
                          <a:spcPct val="107000"/>
                        </a:lnSpc>
                        <a:spcAft>
                          <a:spcPts val="0"/>
                        </a:spcAft>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Acción 6</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 : Actualizar el banco de buenas prácticas en participación para que las administraciones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2151585470"/>
                  </a:ext>
                </a:extLst>
              </a:tr>
            </a:tbl>
          </a:graphicData>
        </a:graphic>
      </p:graphicFrame>
    </p:spTree>
    <p:extLst>
      <p:ext uri="{BB962C8B-B14F-4D97-AF65-F5344CB8AC3E}">
        <p14:creationId xmlns:p14="http://schemas.microsoft.com/office/powerpoint/2010/main" val="188485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487753"/>
            <a:ext cx="4053674" cy="307777"/>
          </a:xfrm>
          <a:prstGeom prst="rect">
            <a:avLst/>
          </a:prstGeom>
        </p:spPr>
        <p:txBody>
          <a:bodyPr wrap="none">
            <a:spAutoFit/>
          </a:bodyPr>
          <a:lstStyle/>
          <a:p>
            <a:pPr marL="313436" lvl="2" indent="-120553">
              <a:spcBef>
                <a:spcPts val="422"/>
              </a:spcBef>
            </a:pPr>
            <a:r>
              <a:rPr lang="es-ES" sz="1400" b="1" dirty="0">
                <a:solidFill>
                  <a:schemeClr val="accent5">
                    <a:lumMod val="50000"/>
                  </a:schemeClr>
                </a:solidFill>
                <a:latin typeface="Arial" panose="020B0604020202020204" pitchFamily="34" charset="0"/>
                <a:cs typeface="Arial" panose="020B0604020202020204" pitchFamily="34" charset="0"/>
              </a:rPr>
              <a:t>4. Resultados Compromisos CONPES 2019</a:t>
            </a:r>
          </a:p>
        </p:txBody>
      </p:sp>
      <p:graphicFrame>
        <p:nvGraphicFramePr>
          <p:cNvPr id="10" name="Tabla 9">
            <a:extLst>
              <a:ext uri="{FF2B5EF4-FFF2-40B4-BE49-F238E27FC236}">
                <a16:creationId xmlns:a16="http://schemas.microsoft.com/office/drawing/2014/main" xmlns="" id="{3070C288-EDB7-4B62-BFB1-8E1C630B00D1}"/>
              </a:ext>
            </a:extLst>
          </p:cNvPr>
          <p:cNvGraphicFramePr>
            <a:graphicFrameLocks noGrp="1"/>
          </p:cNvGraphicFramePr>
          <p:nvPr>
            <p:extLst>
              <p:ext uri="{D42A27DB-BD31-4B8C-83A1-F6EECF244321}">
                <p14:modId xmlns:p14="http://schemas.microsoft.com/office/powerpoint/2010/main" val="2369060190"/>
              </p:ext>
            </p:extLst>
          </p:nvPr>
        </p:nvGraphicFramePr>
        <p:xfrm>
          <a:off x="479012" y="970960"/>
          <a:ext cx="5899973" cy="1229678"/>
        </p:xfrm>
        <a:graphic>
          <a:graphicData uri="http://schemas.openxmlformats.org/drawingml/2006/table">
            <a:tbl>
              <a:tblPr firstRow="1" firstCol="1" bandRow="1"/>
              <a:tblGrid>
                <a:gridCol w="1947957">
                  <a:extLst>
                    <a:ext uri="{9D8B030D-6E8A-4147-A177-3AD203B41FA5}">
                      <a16:colId xmlns:a16="http://schemas.microsoft.com/office/drawing/2014/main" xmlns="" val="3354788991"/>
                    </a:ext>
                  </a:extLst>
                </a:gridCol>
                <a:gridCol w="2509948">
                  <a:extLst>
                    <a:ext uri="{9D8B030D-6E8A-4147-A177-3AD203B41FA5}">
                      <a16:colId xmlns:a16="http://schemas.microsoft.com/office/drawing/2014/main" xmlns="" val="1934702183"/>
                    </a:ext>
                  </a:extLst>
                </a:gridCol>
                <a:gridCol w="603166">
                  <a:extLst>
                    <a:ext uri="{9D8B030D-6E8A-4147-A177-3AD203B41FA5}">
                      <a16:colId xmlns:a16="http://schemas.microsoft.com/office/drawing/2014/main" xmlns="" val="136989849"/>
                    </a:ext>
                  </a:extLst>
                </a:gridCol>
                <a:gridCol w="838902">
                  <a:extLst>
                    <a:ext uri="{9D8B030D-6E8A-4147-A177-3AD203B41FA5}">
                      <a16:colId xmlns:a16="http://schemas.microsoft.com/office/drawing/2014/main" xmlns="" val="4092551360"/>
                    </a:ext>
                  </a:extLst>
                </a:gridCol>
              </a:tblGrid>
              <a:tr h="124573">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1" dirty="0">
                          <a:solidFill>
                            <a:srgbClr val="000000"/>
                          </a:solidFill>
                          <a:effectLst/>
                          <a:latin typeface="Arial" panose="020B0604020202020204" pitchFamily="34" charset="0"/>
                          <a:cs typeface="Arial" panose="020B0604020202020204" pitchFamily="34" charset="0"/>
                        </a:rPr>
                        <a:t>CONPES</a:t>
                      </a:r>
                      <a:r>
                        <a:rPr lang="es-CO" sz="1100" b="1" baseline="0" dirty="0">
                          <a:solidFill>
                            <a:srgbClr val="000000"/>
                          </a:solidFill>
                          <a:effectLst/>
                          <a:latin typeface="Arial" panose="020B0604020202020204" pitchFamily="34" charset="0"/>
                          <a:cs typeface="Arial" panose="020B0604020202020204" pitchFamily="34" charset="0"/>
                        </a:rPr>
                        <a:t> 3932</a:t>
                      </a:r>
                      <a:endParaRPr lang="es-CO"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Nombre de la  acción</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Meta </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Avance </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extLst>
                  <a:ext uri="{0D108BD9-81ED-4DB2-BD59-A6C34878D82A}">
                    <a16:rowId xmlns:a16="http://schemas.microsoft.com/office/drawing/2014/main" xmlns="" val="3690507725"/>
                  </a:ext>
                </a:extLst>
              </a:tr>
              <a:tr h="598696">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endPar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p>
                      <a:pPr algn="ctr">
                        <a:lnSpc>
                          <a:spcPct val="107000"/>
                        </a:lnSpc>
                        <a:spcAft>
                          <a:spcPts val="0"/>
                        </a:spcAft>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Lineamientos para la articulación del Plan Marco de Implementación del Acuerdo Final</a:t>
                      </a:r>
                      <a:endParaRPr lang="es-CO" sz="1100" b="1" i="0" u="none" strike="noStrike" cap="none" dirty="0">
                        <a:solidFill>
                          <a:schemeClr val="accent6"/>
                        </a:solidFill>
                        <a:effectLst/>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CO" sz="1100" b="1" i="0" u="none" strike="noStrike" cap="none" dirty="0">
                          <a:solidFill>
                            <a:schemeClr val="accent6"/>
                          </a:solidFill>
                          <a:effectLst/>
                          <a:latin typeface="Arial" panose="020B0604020202020204" pitchFamily="34" charset="0"/>
                          <a:ea typeface="+mn-ea"/>
                          <a:cs typeface="Arial" panose="020B0604020202020204" pitchFamily="34" charset="0"/>
                          <a:sym typeface="Arial"/>
                        </a:rPr>
                        <a:t>Finaliza:</a:t>
                      </a: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 31/12/2031</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just">
                        <a:lnSpc>
                          <a:spcPct val="107000"/>
                        </a:lnSpc>
                        <a:spcAft>
                          <a:spcPts val="0"/>
                        </a:spcAft>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Acción 7</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 Monitoreo a la las acciones de rendición de cuentas adelantadas por parte de las entidades del orden nacional y territorial con enfoque de paz</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100%</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cs typeface="Arial" panose="020B0604020202020204" pitchFamily="34" charset="0"/>
                        </a:rPr>
                        <a:t>100% (reporte</a:t>
                      </a:r>
                      <a:r>
                        <a:rPr lang="es-CO" sz="1100" baseline="0" dirty="0">
                          <a:solidFill>
                            <a:srgbClr val="000000"/>
                          </a:solidFill>
                          <a:effectLst/>
                          <a:latin typeface="Arial" panose="020B0604020202020204" pitchFamily="34" charset="0"/>
                          <a:cs typeface="Arial" panose="020B0604020202020204" pitchFamily="34" charset="0"/>
                        </a:rPr>
                        <a:t> no validado)</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877149505"/>
                  </a:ext>
                </a:extLst>
              </a:tr>
            </a:tbl>
          </a:graphicData>
        </a:graphic>
      </p:graphicFrame>
      <p:graphicFrame>
        <p:nvGraphicFramePr>
          <p:cNvPr id="11" name="Tabla 10">
            <a:extLst>
              <a:ext uri="{FF2B5EF4-FFF2-40B4-BE49-F238E27FC236}">
                <a16:creationId xmlns:a16="http://schemas.microsoft.com/office/drawing/2014/main" xmlns="" id="{2463D6CC-DCC3-4839-948C-2D870779D0AC}"/>
              </a:ext>
            </a:extLst>
          </p:cNvPr>
          <p:cNvGraphicFramePr>
            <a:graphicFrameLocks noGrp="1"/>
          </p:cNvGraphicFramePr>
          <p:nvPr>
            <p:extLst>
              <p:ext uri="{D42A27DB-BD31-4B8C-83A1-F6EECF244321}">
                <p14:modId xmlns:p14="http://schemas.microsoft.com/office/powerpoint/2010/main" val="1485150589"/>
              </p:ext>
            </p:extLst>
          </p:nvPr>
        </p:nvGraphicFramePr>
        <p:xfrm>
          <a:off x="479010" y="2433097"/>
          <a:ext cx="5899974" cy="1344676"/>
        </p:xfrm>
        <a:graphic>
          <a:graphicData uri="http://schemas.openxmlformats.org/drawingml/2006/table">
            <a:tbl>
              <a:tblPr firstRow="1" firstCol="1" bandRow="1"/>
              <a:tblGrid>
                <a:gridCol w="1947957">
                  <a:extLst>
                    <a:ext uri="{9D8B030D-6E8A-4147-A177-3AD203B41FA5}">
                      <a16:colId xmlns:a16="http://schemas.microsoft.com/office/drawing/2014/main" xmlns="" val="3354788991"/>
                    </a:ext>
                  </a:extLst>
                </a:gridCol>
                <a:gridCol w="2509948">
                  <a:extLst>
                    <a:ext uri="{9D8B030D-6E8A-4147-A177-3AD203B41FA5}">
                      <a16:colId xmlns:a16="http://schemas.microsoft.com/office/drawing/2014/main" xmlns="" val="1934702183"/>
                    </a:ext>
                  </a:extLst>
                </a:gridCol>
                <a:gridCol w="611873">
                  <a:extLst>
                    <a:ext uri="{9D8B030D-6E8A-4147-A177-3AD203B41FA5}">
                      <a16:colId xmlns:a16="http://schemas.microsoft.com/office/drawing/2014/main" xmlns="" val="136989849"/>
                    </a:ext>
                  </a:extLst>
                </a:gridCol>
                <a:gridCol w="830196">
                  <a:extLst>
                    <a:ext uri="{9D8B030D-6E8A-4147-A177-3AD203B41FA5}">
                      <a16:colId xmlns:a16="http://schemas.microsoft.com/office/drawing/2014/main" xmlns="" val="4092551360"/>
                    </a:ext>
                  </a:extLst>
                </a:gridCol>
              </a:tblGrid>
              <a:tr h="134095">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50" b="1" dirty="0">
                          <a:solidFill>
                            <a:srgbClr val="000000"/>
                          </a:solidFill>
                          <a:effectLst/>
                          <a:latin typeface="Arial" panose="020B0604020202020204" pitchFamily="34" charset="0"/>
                          <a:cs typeface="Arial" panose="020B0604020202020204" pitchFamily="34" charset="0"/>
                        </a:rPr>
                        <a:t>CONPES</a:t>
                      </a:r>
                      <a:r>
                        <a:rPr lang="es-CO" sz="1050" b="1" baseline="0" dirty="0">
                          <a:solidFill>
                            <a:srgbClr val="000000"/>
                          </a:solidFill>
                          <a:effectLst/>
                          <a:latin typeface="Arial" panose="020B0604020202020204" pitchFamily="34" charset="0"/>
                          <a:cs typeface="Arial" panose="020B0604020202020204" pitchFamily="34" charset="0"/>
                        </a:rPr>
                        <a:t> 3957</a:t>
                      </a:r>
                      <a:endParaRPr lang="es-CO" sz="10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50" b="0" dirty="0">
                          <a:solidFill>
                            <a:srgbClr val="000000"/>
                          </a:solidFill>
                          <a:effectLst/>
                          <a:latin typeface="Arial" panose="020B0604020202020204" pitchFamily="34" charset="0"/>
                          <a:cs typeface="Arial" panose="020B0604020202020204" pitchFamily="34" charset="0"/>
                        </a:rPr>
                        <a:t>Nombre de la  acción</a:t>
                      </a:r>
                      <a:endParaRPr lang="es-CO" sz="10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50" b="0" dirty="0">
                          <a:solidFill>
                            <a:srgbClr val="000000"/>
                          </a:solidFill>
                          <a:effectLst/>
                          <a:latin typeface="Arial" panose="020B0604020202020204" pitchFamily="34" charset="0"/>
                          <a:cs typeface="Arial" panose="020B0604020202020204" pitchFamily="34" charset="0"/>
                        </a:rPr>
                        <a:t>Meta </a:t>
                      </a:r>
                      <a:endParaRPr lang="es-CO" sz="10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050" b="0" dirty="0">
                          <a:solidFill>
                            <a:srgbClr val="000000"/>
                          </a:solidFill>
                          <a:effectLst/>
                          <a:latin typeface="Arial" panose="020B0604020202020204" pitchFamily="34" charset="0"/>
                          <a:cs typeface="Arial" panose="020B0604020202020204" pitchFamily="34" charset="0"/>
                        </a:rPr>
                        <a:t>Avance </a:t>
                      </a:r>
                      <a:endParaRPr lang="es-CO" sz="105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extLst>
                  <a:ext uri="{0D108BD9-81ED-4DB2-BD59-A6C34878D82A}">
                    <a16:rowId xmlns:a16="http://schemas.microsoft.com/office/drawing/2014/main" xmlns="" val="3690507725"/>
                  </a:ext>
                </a:extLst>
              </a:tr>
              <a:tr h="422975">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endParaRPr lang="es-CO" sz="105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p>
                      <a:pPr algn="ctr">
                        <a:lnSpc>
                          <a:spcPct val="107000"/>
                        </a:lnSpc>
                        <a:spcAft>
                          <a:spcPts val="0"/>
                        </a:spcAft>
                      </a:pPr>
                      <a:r>
                        <a:rPr lang="es-CO" sz="1050" b="1" i="0" u="none" strike="noStrike" cap="none" dirty="0">
                          <a:solidFill>
                            <a:srgbClr val="000000"/>
                          </a:solidFill>
                          <a:effectLst/>
                          <a:latin typeface="Arial" panose="020B0604020202020204" pitchFamily="34" charset="0"/>
                          <a:ea typeface="+mn-ea"/>
                          <a:cs typeface="Arial" panose="020B0604020202020204" pitchFamily="34" charset="0"/>
                          <a:sym typeface="Arial"/>
                        </a:rPr>
                        <a:t>Política nacional de laboratorios: prioridades para mejorar el cumplimiento de estándares de calidad</a:t>
                      </a: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CO" sz="1050" b="1" i="0" u="none" strike="noStrike" cap="none" dirty="0">
                          <a:solidFill>
                            <a:schemeClr val="accent6"/>
                          </a:solidFill>
                          <a:effectLst/>
                          <a:latin typeface="Arial" panose="020B0604020202020204" pitchFamily="34" charset="0"/>
                          <a:ea typeface="+mn-ea"/>
                          <a:cs typeface="Arial" panose="020B0604020202020204" pitchFamily="34" charset="0"/>
                          <a:sym typeface="Arial"/>
                        </a:rPr>
                        <a:t>Finaliza:</a:t>
                      </a:r>
                      <a:r>
                        <a:rPr lang="es-CO" sz="1050" b="1" i="0" u="none" strike="noStrike" cap="none" dirty="0">
                          <a:solidFill>
                            <a:srgbClr val="000000"/>
                          </a:solidFill>
                          <a:effectLst/>
                          <a:latin typeface="Arial" panose="020B0604020202020204" pitchFamily="34" charset="0"/>
                          <a:ea typeface="+mn-ea"/>
                          <a:cs typeface="Arial" panose="020B0604020202020204" pitchFamily="34" charset="0"/>
                          <a:sym typeface="Arial"/>
                        </a:rPr>
                        <a:t> 31/12/2020</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just">
                        <a:lnSpc>
                          <a:spcPct val="107000"/>
                        </a:lnSpc>
                        <a:spcAft>
                          <a:spcPts val="0"/>
                        </a:spcAft>
                      </a:pPr>
                      <a:r>
                        <a:rPr lang="es-CO" sz="1050" b="1" i="0" u="none" strike="noStrike" cap="none" dirty="0">
                          <a:solidFill>
                            <a:srgbClr val="000000"/>
                          </a:solidFill>
                          <a:effectLst/>
                          <a:latin typeface="Arial" panose="020B0604020202020204" pitchFamily="34" charset="0"/>
                          <a:ea typeface="+mn-ea"/>
                          <a:cs typeface="Arial" panose="020B0604020202020204" pitchFamily="34" charset="0"/>
                          <a:sym typeface="Arial"/>
                        </a:rPr>
                        <a:t>Acción 8</a:t>
                      </a:r>
                      <a:r>
                        <a:rPr lang="es-CO" sz="1050" b="0" i="0" u="none" strike="noStrike" cap="none" dirty="0">
                          <a:solidFill>
                            <a:srgbClr val="000000"/>
                          </a:solidFill>
                          <a:effectLst/>
                          <a:latin typeface="Arial" panose="020B0604020202020204" pitchFamily="34" charset="0"/>
                          <a:ea typeface="+mn-ea"/>
                          <a:cs typeface="Arial" panose="020B0604020202020204" pitchFamily="34" charset="0"/>
                          <a:sym typeface="Arial"/>
                        </a:rPr>
                        <a:t>: Identificar oportunidades de fortalecimiento y desarrollo de capacidades organizacionales (estructura, planta, formación) del Instituto Nacional de Metrología para superar las falencias relacionadas con el capital humano</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s-CO" sz="105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 iniciar</a:t>
                      </a:r>
                      <a:endParaRPr lang="es-CO" sz="105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877149505"/>
                  </a:ext>
                </a:extLst>
              </a:tr>
            </a:tbl>
          </a:graphicData>
        </a:graphic>
      </p:graphicFrame>
      <p:graphicFrame>
        <p:nvGraphicFramePr>
          <p:cNvPr id="12" name="Tabla 11">
            <a:extLst>
              <a:ext uri="{FF2B5EF4-FFF2-40B4-BE49-F238E27FC236}">
                <a16:creationId xmlns:a16="http://schemas.microsoft.com/office/drawing/2014/main" xmlns="" id="{9AD098F4-F4F0-4987-A54A-16A3B6AE4B4A}"/>
              </a:ext>
            </a:extLst>
          </p:cNvPr>
          <p:cNvGraphicFramePr>
            <a:graphicFrameLocks noGrp="1"/>
          </p:cNvGraphicFramePr>
          <p:nvPr>
            <p:extLst>
              <p:ext uri="{D42A27DB-BD31-4B8C-83A1-F6EECF244321}">
                <p14:modId xmlns:p14="http://schemas.microsoft.com/office/powerpoint/2010/main" val="1335058723"/>
              </p:ext>
            </p:extLst>
          </p:nvPr>
        </p:nvGraphicFramePr>
        <p:xfrm>
          <a:off x="479010" y="3895552"/>
          <a:ext cx="5899973" cy="2818130"/>
        </p:xfrm>
        <a:graphic>
          <a:graphicData uri="http://schemas.openxmlformats.org/drawingml/2006/table">
            <a:tbl>
              <a:tblPr firstRow="1" firstCol="1" bandRow="1"/>
              <a:tblGrid>
                <a:gridCol w="1928500">
                  <a:extLst>
                    <a:ext uri="{9D8B030D-6E8A-4147-A177-3AD203B41FA5}">
                      <a16:colId xmlns:a16="http://schemas.microsoft.com/office/drawing/2014/main" xmlns="" val="3354788991"/>
                    </a:ext>
                  </a:extLst>
                </a:gridCol>
                <a:gridCol w="2480762">
                  <a:extLst>
                    <a:ext uri="{9D8B030D-6E8A-4147-A177-3AD203B41FA5}">
                      <a16:colId xmlns:a16="http://schemas.microsoft.com/office/drawing/2014/main" xmlns="" val="1934702183"/>
                    </a:ext>
                  </a:extLst>
                </a:gridCol>
                <a:gridCol w="686274">
                  <a:extLst>
                    <a:ext uri="{9D8B030D-6E8A-4147-A177-3AD203B41FA5}">
                      <a16:colId xmlns:a16="http://schemas.microsoft.com/office/drawing/2014/main" xmlns="" val="136989849"/>
                    </a:ext>
                  </a:extLst>
                </a:gridCol>
                <a:gridCol w="804437">
                  <a:extLst>
                    <a:ext uri="{9D8B030D-6E8A-4147-A177-3AD203B41FA5}">
                      <a16:colId xmlns:a16="http://schemas.microsoft.com/office/drawing/2014/main" xmlns="" val="4092551360"/>
                    </a:ext>
                  </a:extLst>
                </a:gridCol>
              </a:tblGrid>
              <a:tr h="144606">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1" dirty="0">
                          <a:solidFill>
                            <a:srgbClr val="000000"/>
                          </a:solidFill>
                          <a:effectLst/>
                          <a:latin typeface="Arial" panose="020B0604020202020204" pitchFamily="34" charset="0"/>
                          <a:cs typeface="Arial" panose="020B0604020202020204" pitchFamily="34" charset="0"/>
                        </a:rPr>
                        <a:t>CONPES</a:t>
                      </a:r>
                      <a:r>
                        <a:rPr lang="es-CO" sz="1100" b="1" baseline="0" dirty="0">
                          <a:solidFill>
                            <a:srgbClr val="000000"/>
                          </a:solidFill>
                          <a:effectLst/>
                          <a:latin typeface="Arial" panose="020B0604020202020204" pitchFamily="34" charset="0"/>
                          <a:cs typeface="Arial" panose="020B0604020202020204" pitchFamily="34" charset="0"/>
                        </a:rPr>
                        <a:t> 3956</a:t>
                      </a:r>
                      <a:endParaRPr lang="es-CO"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Nombre de la  acción</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Meta </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Avance </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extLst>
                  <a:ext uri="{0D108BD9-81ED-4DB2-BD59-A6C34878D82A}">
                    <a16:rowId xmlns:a16="http://schemas.microsoft.com/office/drawing/2014/main" xmlns="" val="3690507725"/>
                  </a:ext>
                </a:extLst>
              </a:tr>
              <a:tr h="627280">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endPar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p>
                      <a:pPr algn="ctr">
                        <a:lnSpc>
                          <a:spcPct val="107000"/>
                        </a:lnSpc>
                        <a:spcAft>
                          <a:spcPts val="0"/>
                        </a:spcAft>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Política de formalización empresarial</a:t>
                      </a: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CO" sz="1100" b="1" i="0" u="none" strike="noStrike" cap="none" dirty="0">
                          <a:solidFill>
                            <a:schemeClr val="accent6"/>
                          </a:solidFill>
                          <a:effectLst/>
                          <a:latin typeface="Arial" panose="020B0604020202020204" pitchFamily="34" charset="0"/>
                          <a:ea typeface="+mn-ea"/>
                          <a:cs typeface="Arial" panose="020B0604020202020204" pitchFamily="34" charset="0"/>
                          <a:sym typeface="Arial"/>
                        </a:rPr>
                        <a:t>Finaliza: </a:t>
                      </a: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31/12/2021</a:t>
                      </a:r>
                    </a:p>
                    <a:p>
                      <a:pPr algn="ctr">
                        <a:lnSpc>
                          <a:spcPct val="107000"/>
                        </a:lnSpc>
                        <a:spcAft>
                          <a:spcPts val="0"/>
                        </a:spcAft>
                      </a:pPr>
                      <a:endPar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just">
                        <a:lnSpc>
                          <a:spcPct val="107000"/>
                        </a:lnSpc>
                        <a:spcAft>
                          <a:spcPts val="0"/>
                        </a:spcAft>
                      </a:pPr>
                      <a:r>
                        <a:rPr lang="es-CO" sz="1100" b="1" dirty="0">
                          <a:solidFill>
                            <a:srgbClr val="000000"/>
                          </a:solidFill>
                          <a:effectLst/>
                          <a:latin typeface="Arial" panose="020B0604020202020204" pitchFamily="34" charset="0"/>
                          <a:cs typeface="Arial" panose="020B0604020202020204" pitchFamily="34" charset="0"/>
                        </a:rPr>
                        <a:t>Acción</a:t>
                      </a:r>
                      <a:r>
                        <a:rPr lang="es-CO" sz="1100" b="1" baseline="0" dirty="0">
                          <a:solidFill>
                            <a:srgbClr val="000000"/>
                          </a:solidFill>
                          <a:effectLst/>
                          <a:latin typeface="Arial" panose="020B0604020202020204" pitchFamily="34" charset="0"/>
                          <a:cs typeface="Arial" panose="020B0604020202020204" pitchFamily="34" charset="0"/>
                        </a:rPr>
                        <a:t> 9</a:t>
                      </a:r>
                      <a:r>
                        <a:rPr lang="es-CO" sz="1100" baseline="0" dirty="0">
                          <a:solidFill>
                            <a:srgbClr val="000000"/>
                          </a:solidFill>
                          <a:effectLst/>
                          <a:latin typeface="Arial" panose="020B0604020202020204" pitchFamily="34" charset="0"/>
                          <a:cs typeface="Arial" panose="020B0604020202020204" pitchFamily="34" charset="0"/>
                        </a:rPr>
                        <a:t> : </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Adaptar las páginas web del Sistema de Información de Trámites (SUIT) para incluir los trámites para empresarios que cada entidad tenga vigentes para cada CIIU</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cs typeface="Arial" panose="020B0604020202020204" pitchFamily="34" charset="0"/>
                        </a:rPr>
                        <a:t>100%</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dirty="0">
                          <a:solidFill>
                            <a:srgbClr val="000000"/>
                          </a:solidFill>
                          <a:effectLst/>
                          <a:latin typeface="Arial" panose="020B0604020202020204" pitchFamily="34" charset="0"/>
                          <a:cs typeface="Arial" panose="020B0604020202020204" pitchFamily="34" charset="0"/>
                        </a:rPr>
                        <a:t>Sin iniciar</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877149505"/>
                  </a:ext>
                </a:extLst>
              </a:tr>
              <a:tr h="627280">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endPar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CO" sz="1100" b="1" i="0" u="none" strike="noStrike" cap="none" dirty="0">
                          <a:solidFill>
                            <a:schemeClr val="accent6"/>
                          </a:solidFill>
                          <a:effectLst/>
                          <a:latin typeface="Arial" panose="020B0604020202020204" pitchFamily="34" charset="0"/>
                          <a:ea typeface="+mn-ea"/>
                          <a:cs typeface="Arial" panose="020B0604020202020204" pitchFamily="34" charset="0"/>
                          <a:sym typeface="Arial"/>
                        </a:rPr>
                        <a:t>Finaliza: </a:t>
                      </a: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31/12/2019</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Acción 10:</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 Establecer una metodología para optimizar los trámites empresariales a nivel territorial relacionados con la creación de empresas, formalización y emprendimiento y otros en el marco del Doing Business </a:t>
                      </a:r>
                    </a:p>
                  </a:txBody>
                  <a:tcPr marL="44450" marR="44450" marT="0" marB="0" anchor="ctr">
                    <a:lnL w="12700" cmpd="sng">
                      <a:no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100%</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100%</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20000"/>
                      </a:srgbClr>
                    </a:solidFill>
                  </a:tcPr>
                </a:tc>
                <a:extLst>
                  <a:ext uri="{0D108BD9-81ED-4DB2-BD59-A6C34878D82A}">
                    <a16:rowId xmlns:a16="http://schemas.microsoft.com/office/drawing/2014/main" xmlns="" val="3152938148"/>
                  </a:ext>
                </a:extLst>
              </a:tr>
              <a:tr h="509463">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1" i="0" u="none" strike="noStrike" cap="none" dirty="0">
                          <a:solidFill>
                            <a:schemeClr val="accent6"/>
                          </a:solidFill>
                          <a:effectLst/>
                          <a:latin typeface="Arial" panose="020B0604020202020204" pitchFamily="34" charset="0"/>
                          <a:ea typeface="+mn-ea"/>
                          <a:cs typeface="Arial" panose="020B0604020202020204" pitchFamily="34" charset="0"/>
                          <a:sym typeface="Arial"/>
                        </a:rPr>
                        <a:t>Finaliza:</a:t>
                      </a:r>
                      <a:r>
                        <a:rPr lang="es-CO" sz="1100" b="1" i="0" u="none" strike="noStrike" cap="none" baseline="0" dirty="0">
                          <a:solidFill>
                            <a:schemeClr val="accent6"/>
                          </a:solidFill>
                          <a:effectLst/>
                          <a:latin typeface="Arial" panose="020B0604020202020204" pitchFamily="34" charset="0"/>
                          <a:ea typeface="+mn-ea"/>
                          <a:cs typeface="Arial" panose="020B0604020202020204" pitchFamily="34" charset="0"/>
                          <a:sym typeface="Arial"/>
                        </a:rPr>
                        <a:t> </a:t>
                      </a: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31/12/2021</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Acción</a:t>
                      </a:r>
                      <a:r>
                        <a:rPr lang="es-CO" sz="1100" b="1" i="0" u="none" strike="noStrike" cap="none" baseline="0" dirty="0">
                          <a:solidFill>
                            <a:srgbClr val="000000"/>
                          </a:solidFill>
                          <a:effectLst/>
                          <a:latin typeface="Arial" panose="020B0604020202020204" pitchFamily="34" charset="0"/>
                          <a:ea typeface="+mn-ea"/>
                          <a:cs typeface="Arial" panose="020B0604020202020204" pitchFamily="34" charset="0"/>
                          <a:sym typeface="Arial"/>
                        </a:rPr>
                        <a:t> 11: </a:t>
                      </a:r>
                      <a:r>
                        <a:rPr lang="es-CO" sz="1100" b="0" i="0" u="none" strike="noStrike" cap="none" baseline="0" dirty="0">
                          <a:solidFill>
                            <a:srgbClr val="000000"/>
                          </a:solidFill>
                          <a:effectLst/>
                          <a:latin typeface="Arial" panose="020B0604020202020204" pitchFamily="34" charset="0"/>
                          <a:ea typeface="+mn-ea"/>
                          <a:cs typeface="Arial" panose="020B0604020202020204" pitchFamily="34" charset="0"/>
                          <a:sym typeface="Arial"/>
                        </a:rPr>
                        <a:t>i</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dentificar trámites que tengan cobros asociados sin sustento legal para eliminar el cobro</a:t>
                      </a:r>
                    </a:p>
                  </a:txBody>
                  <a:tcPr marL="44450" marR="44450" marT="0" marB="0" anchor="ctr">
                    <a:lnL w="12700" cmpd="sng">
                      <a:no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100%</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Sin iniciar </a:t>
                      </a:r>
                    </a:p>
                  </a:txBody>
                  <a:tcPr marL="44450" marR="4445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1265680747"/>
                  </a:ext>
                </a:extLst>
              </a:tr>
            </a:tbl>
          </a:graphicData>
        </a:graphic>
      </p:graphicFrame>
      <p:graphicFrame>
        <p:nvGraphicFramePr>
          <p:cNvPr id="13" name="Tabla 12">
            <a:extLst>
              <a:ext uri="{FF2B5EF4-FFF2-40B4-BE49-F238E27FC236}">
                <a16:creationId xmlns:a16="http://schemas.microsoft.com/office/drawing/2014/main" xmlns="" id="{55200C9D-00BB-4014-8306-09B595BC9B0E}"/>
              </a:ext>
            </a:extLst>
          </p:cNvPr>
          <p:cNvGraphicFramePr>
            <a:graphicFrameLocks noGrp="1"/>
          </p:cNvGraphicFramePr>
          <p:nvPr>
            <p:extLst>
              <p:ext uri="{D42A27DB-BD31-4B8C-83A1-F6EECF244321}">
                <p14:modId xmlns:p14="http://schemas.microsoft.com/office/powerpoint/2010/main" val="2758659964"/>
              </p:ext>
            </p:extLst>
          </p:nvPr>
        </p:nvGraphicFramePr>
        <p:xfrm>
          <a:off x="479010" y="6893819"/>
          <a:ext cx="5899973" cy="1229678"/>
        </p:xfrm>
        <a:graphic>
          <a:graphicData uri="http://schemas.openxmlformats.org/drawingml/2006/table">
            <a:tbl>
              <a:tblPr firstRow="1" firstCol="1" bandRow="1"/>
              <a:tblGrid>
                <a:gridCol w="2103611">
                  <a:extLst>
                    <a:ext uri="{9D8B030D-6E8A-4147-A177-3AD203B41FA5}">
                      <a16:colId xmlns:a16="http://schemas.microsoft.com/office/drawing/2014/main" xmlns="" val="3354788991"/>
                    </a:ext>
                  </a:extLst>
                </a:gridCol>
                <a:gridCol w="2354293">
                  <a:extLst>
                    <a:ext uri="{9D8B030D-6E8A-4147-A177-3AD203B41FA5}">
                      <a16:colId xmlns:a16="http://schemas.microsoft.com/office/drawing/2014/main" xmlns="" val="1934702183"/>
                    </a:ext>
                  </a:extLst>
                </a:gridCol>
                <a:gridCol w="652024">
                  <a:extLst>
                    <a:ext uri="{9D8B030D-6E8A-4147-A177-3AD203B41FA5}">
                      <a16:colId xmlns:a16="http://schemas.microsoft.com/office/drawing/2014/main" xmlns="" val="136989849"/>
                    </a:ext>
                  </a:extLst>
                </a:gridCol>
                <a:gridCol w="790045">
                  <a:extLst>
                    <a:ext uri="{9D8B030D-6E8A-4147-A177-3AD203B41FA5}">
                      <a16:colId xmlns:a16="http://schemas.microsoft.com/office/drawing/2014/main" xmlns="" val="4092551360"/>
                    </a:ext>
                  </a:extLst>
                </a:gridCol>
              </a:tblGrid>
              <a:tr h="124573">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1" dirty="0">
                          <a:solidFill>
                            <a:srgbClr val="000000"/>
                          </a:solidFill>
                          <a:effectLst/>
                          <a:latin typeface="Arial" panose="020B0604020202020204" pitchFamily="34" charset="0"/>
                          <a:cs typeface="Arial" panose="020B0604020202020204" pitchFamily="34" charset="0"/>
                        </a:rPr>
                        <a:t>CONPES</a:t>
                      </a:r>
                      <a:r>
                        <a:rPr lang="es-CO" sz="1100" b="1" baseline="0" dirty="0">
                          <a:solidFill>
                            <a:srgbClr val="000000"/>
                          </a:solidFill>
                          <a:effectLst/>
                          <a:latin typeface="Arial" panose="020B0604020202020204" pitchFamily="34" charset="0"/>
                          <a:cs typeface="Arial" panose="020B0604020202020204" pitchFamily="34" charset="0"/>
                        </a:rPr>
                        <a:t> 3932</a:t>
                      </a:r>
                      <a:endParaRPr lang="es-CO"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Nombre de la  acción</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Meta </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r>
                        <a:rPr lang="es-CO" sz="1100" b="0" dirty="0">
                          <a:solidFill>
                            <a:srgbClr val="000000"/>
                          </a:solidFill>
                          <a:effectLst/>
                          <a:latin typeface="Arial" panose="020B0604020202020204" pitchFamily="34" charset="0"/>
                          <a:cs typeface="Arial" panose="020B0604020202020204" pitchFamily="34" charset="0"/>
                        </a:rPr>
                        <a:t>Avance </a:t>
                      </a:r>
                      <a:endParaRPr lang="es-CO" sz="11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ECC66"/>
                    </a:solidFill>
                  </a:tcPr>
                </a:tc>
                <a:extLst>
                  <a:ext uri="{0D108BD9-81ED-4DB2-BD59-A6C34878D82A}">
                    <a16:rowId xmlns:a16="http://schemas.microsoft.com/office/drawing/2014/main" xmlns="" val="3690507725"/>
                  </a:ext>
                </a:extLst>
              </a:tr>
              <a:tr h="598696">
                <a:tc>
                  <a:txBody>
                    <a:bodyPr/>
                    <a:lstStyle>
                      <a:lvl1pPr marL="0" algn="l" defTabSz="685808" rtl="0" eaLnBrk="1" latinLnBrk="0" hangingPunct="1">
                        <a:defRPr sz="1350" b="1" kern="1200">
                          <a:solidFill>
                            <a:schemeClr val="lt1"/>
                          </a:solidFill>
                          <a:latin typeface="Arial"/>
                        </a:defRPr>
                      </a:lvl1pPr>
                      <a:lvl2pPr marL="342905" algn="l" defTabSz="685808" rtl="0" eaLnBrk="1" latinLnBrk="0" hangingPunct="1">
                        <a:defRPr sz="1350" b="1" kern="1200">
                          <a:solidFill>
                            <a:schemeClr val="lt1"/>
                          </a:solidFill>
                          <a:latin typeface="Arial"/>
                        </a:defRPr>
                      </a:lvl2pPr>
                      <a:lvl3pPr marL="685808" algn="l" defTabSz="685808" rtl="0" eaLnBrk="1" latinLnBrk="0" hangingPunct="1">
                        <a:defRPr sz="1350" b="1" kern="1200">
                          <a:solidFill>
                            <a:schemeClr val="lt1"/>
                          </a:solidFill>
                          <a:latin typeface="Arial"/>
                        </a:defRPr>
                      </a:lvl3pPr>
                      <a:lvl4pPr marL="1028713" algn="l" defTabSz="685808" rtl="0" eaLnBrk="1" latinLnBrk="0" hangingPunct="1">
                        <a:defRPr sz="1350" b="1" kern="1200">
                          <a:solidFill>
                            <a:schemeClr val="lt1"/>
                          </a:solidFill>
                          <a:latin typeface="Arial"/>
                        </a:defRPr>
                      </a:lvl4pPr>
                      <a:lvl5pPr marL="1371617" algn="l" defTabSz="685808" rtl="0" eaLnBrk="1" latinLnBrk="0" hangingPunct="1">
                        <a:defRPr sz="1350" b="1" kern="1200">
                          <a:solidFill>
                            <a:schemeClr val="lt1"/>
                          </a:solidFill>
                          <a:latin typeface="Arial"/>
                        </a:defRPr>
                      </a:lvl5pPr>
                      <a:lvl6pPr marL="1714521" algn="l" defTabSz="685808" rtl="0" eaLnBrk="1" latinLnBrk="0" hangingPunct="1">
                        <a:defRPr sz="1350" b="1" kern="1200">
                          <a:solidFill>
                            <a:schemeClr val="lt1"/>
                          </a:solidFill>
                          <a:latin typeface="Arial"/>
                        </a:defRPr>
                      </a:lvl6pPr>
                      <a:lvl7pPr marL="2057426" algn="l" defTabSz="685808" rtl="0" eaLnBrk="1" latinLnBrk="0" hangingPunct="1">
                        <a:defRPr sz="1350" b="1" kern="1200">
                          <a:solidFill>
                            <a:schemeClr val="lt1"/>
                          </a:solidFill>
                          <a:latin typeface="Arial"/>
                        </a:defRPr>
                      </a:lvl7pPr>
                      <a:lvl8pPr marL="2400330" algn="l" defTabSz="685808" rtl="0" eaLnBrk="1" latinLnBrk="0" hangingPunct="1">
                        <a:defRPr sz="1350" b="1" kern="1200">
                          <a:solidFill>
                            <a:schemeClr val="lt1"/>
                          </a:solidFill>
                          <a:latin typeface="Arial"/>
                        </a:defRPr>
                      </a:lvl8pPr>
                      <a:lvl9pPr marL="2743234" algn="l" defTabSz="685808" rtl="0" eaLnBrk="1" latinLnBrk="0" hangingPunct="1">
                        <a:defRPr sz="1350" b="1" kern="1200">
                          <a:solidFill>
                            <a:schemeClr val="lt1"/>
                          </a:solidFill>
                          <a:latin typeface="Arial"/>
                        </a:defRPr>
                      </a:lvl9pPr>
                    </a:lstStyle>
                    <a:p>
                      <a:pPr algn="ctr">
                        <a:lnSpc>
                          <a:spcPct val="107000"/>
                        </a:lnSpc>
                        <a:spcAft>
                          <a:spcPts val="0"/>
                        </a:spcAft>
                      </a:pPr>
                      <a:endPar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endParaRPr>
                    </a:p>
                    <a:p>
                      <a:pPr algn="ctr">
                        <a:lnSpc>
                          <a:spcPct val="107000"/>
                        </a:lnSpc>
                        <a:spcAft>
                          <a:spcPts val="0"/>
                        </a:spcAft>
                      </a:pP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Estrategia para la implementación de la política pública de catastro multipropósito</a:t>
                      </a:r>
                    </a:p>
                    <a:p>
                      <a:pPr marL="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s-CO" sz="1100" b="1" i="0" u="none" strike="noStrike" cap="none" dirty="0">
                          <a:solidFill>
                            <a:schemeClr val="accent6"/>
                          </a:solidFill>
                          <a:effectLst/>
                          <a:latin typeface="Arial" panose="020B0604020202020204" pitchFamily="34" charset="0"/>
                          <a:ea typeface="+mn-ea"/>
                          <a:cs typeface="Arial" panose="020B0604020202020204" pitchFamily="34" charset="0"/>
                          <a:sym typeface="Arial"/>
                        </a:rPr>
                        <a:t>Finaliza:</a:t>
                      </a:r>
                      <a:r>
                        <a:rPr lang="es-CO" sz="1100" b="1" i="0" u="none" strike="noStrike" cap="none" baseline="0" dirty="0">
                          <a:solidFill>
                            <a:schemeClr val="accent6"/>
                          </a:solidFill>
                          <a:effectLst/>
                          <a:latin typeface="Arial" panose="020B0604020202020204" pitchFamily="34" charset="0"/>
                          <a:ea typeface="+mn-ea"/>
                          <a:cs typeface="Arial" panose="020B0604020202020204" pitchFamily="34" charset="0"/>
                          <a:sym typeface="Arial"/>
                        </a:rPr>
                        <a:t> </a:t>
                      </a:r>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31/12/2019</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noFill/>
                    </a:lnB>
                    <a:lnTlToBr w="12700" cmpd="sng">
                      <a:noFill/>
                      <a:prstDash val="solid"/>
                    </a:lnTlToBr>
                    <a:lnBlToTr w="12700" cmpd="sng">
                      <a:noFill/>
                      <a:prstDash val="solid"/>
                    </a:lnBlToTr>
                    <a:solidFill>
                      <a:srgbClr val="E4EDFE"/>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just"/>
                      <a:r>
                        <a:rPr lang="es-CO"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Acción 12</a:t>
                      </a: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 </a:t>
                      </a:r>
                      <a:r>
                        <a:rPr lang="es-CO" sz="1100" b="0" i="0" u="none" strike="noStrike" cap="none" baseline="0" dirty="0">
                          <a:solidFill>
                            <a:srgbClr val="000000"/>
                          </a:solidFill>
                          <a:effectLst/>
                          <a:latin typeface="Arial" panose="020B0604020202020204" pitchFamily="34" charset="0"/>
                          <a:ea typeface="+mn-ea"/>
                          <a:cs typeface="Arial" panose="020B0604020202020204" pitchFamily="34" charset="0"/>
                          <a:sym typeface="Arial"/>
                        </a:rPr>
                        <a:t>Fortalecer las capacidades de las entidades territoriales para asumir la gestión catastral y para aprovechar la información catastral en el diseño y ejecución de políticas públicas</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100%</a:t>
                      </a: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tc>
                  <a:txBody>
                    <a:bodyPr/>
                    <a:lstStyle>
                      <a:lvl1pPr marL="0" algn="l" defTabSz="685808" rtl="0" eaLnBrk="1" latinLnBrk="0" hangingPunct="1">
                        <a:defRPr sz="1350" kern="1200">
                          <a:solidFill>
                            <a:schemeClr val="dk1"/>
                          </a:solidFill>
                          <a:latin typeface="Arial"/>
                        </a:defRPr>
                      </a:lvl1pPr>
                      <a:lvl2pPr marL="342905" algn="l" defTabSz="685808" rtl="0" eaLnBrk="1" latinLnBrk="0" hangingPunct="1">
                        <a:defRPr sz="1350" kern="1200">
                          <a:solidFill>
                            <a:schemeClr val="dk1"/>
                          </a:solidFill>
                          <a:latin typeface="Arial"/>
                        </a:defRPr>
                      </a:lvl2pPr>
                      <a:lvl3pPr marL="685808" algn="l" defTabSz="685808" rtl="0" eaLnBrk="1" latinLnBrk="0" hangingPunct="1">
                        <a:defRPr sz="1350" kern="1200">
                          <a:solidFill>
                            <a:schemeClr val="dk1"/>
                          </a:solidFill>
                          <a:latin typeface="Arial"/>
                        </a:defRPr>
                      </a:lvl3pPr>
                      <a:lvl4pPr marL="1028713" algn="l" defTabSz="685808" rtl="0" eaLnBrk="1" latinLnBrk="0" hangingPunct="1">
                        <a:defRPr sz="1350" kern="1200">
                          <a:solidFill>
                            <a:schemeClr val="dk1"/>
                          </a:solidFill>
                          <a:latin typeface="Arial"/>
                        </a:defRPr>
                      </a:lvl4pPr>
                      <a:lvl5pPr marL="1371617" algn="l" defTabSz="685808" rtl="0" eaLnBrk="1" latinLnBrk="0" hangingPunct="1">
                        <a:defRPr sz="1350" kern="1200">
                          <a:solidFill>
                            <a:schemeClr val="dk1"/>
                          </a:solidFill>
                          <a:latin typeface="Arial"/>
                        </a:defRPr>
                      </a:lvl5pPr>
                      <a:lvl6pPr marL="1714521" algn="l" defTabSz="685808" rtl="0" eaLnBrk="1" latinLnBrk="0" hangingPunct="1">
                        <a:defRPr sz="1350" kern="1200">
                          <a:solidFill>
                            <a:schemeClr val="dk1"/>
                          </a:solidFill>
                          <a:latin typeface="Arial"/>
                        </a:defRPr>
                      </a:lvl6pPr>
                      <a:lvl7pPr marL="2057426" algn="l" defTabSz="685808" rtl="0" eaLnBrk="1" latinLnBrk="0" hangingPunct="1">
                        <a:defRPr sz="1350" kern="1200">
                          <a:solidFill>
                            <a:schemeClr val="dk1"/>
                          </a:solidFill>
                          <a:latin typeface="Arial"/>
                        </a:defRPr>
                      </a:lvl7pPr>
                      <a:lvl8pPr marL="2400330" algn="l" defTabSz="685808" rtl="0" eaLnBrk="1" latinLnBrk="0" hangingPunct="1">
                        <a:defRPr sz="1350" kern="1200">
                          <a:solidFill>
                            <a:schemeClr val="dk1"/>
                          </a:solidFill>
                          <a:latin typeface="Arial"/>
                        </a:defRPr>
                      </a:lvl8pPr>
                      <a:lvl9pPr marL="2743234" algn="l" defTabSz="685808" rtl="0" eaLnBrk="1" latinLnBrk="0" hangingPunct="1">
                        <a:defRPr sz="1350" kern="1200">
                          <a:solidFill>
                            <a:schemeClr val="dk1"/>
                          </a:solidFill>
                          <a:latin typeface="Arial"/>
                        </a:defRPr>
                      </a:lvl9pPr>
                    </a:lstStyle>
                    <a:p>
                      <a:pPr algn="ctr">
                        <a:lnSpc>
                          <a:spcPct val="107000"/>
                        </a:lnSpc>
                        <a:spcAft>
                          <a:spcPts val="0"/>
                        </a:spcAft>
                      </a:pPr>
                      <a:r>
                        <a:rPr lang="es-CO" sz="1100" baseline="0" dirty="0">
                          <a:solidFill>
                            <a:srgbClr val="000000"/>
                          </a:solidFill>
                          <a:effectLst/>
                          <a:latin typeface="Arial" panose="020B0604020202020204" pitchFamily="34" charset="0"/>
                          <a:cs typeface="Arial" panose="020B0604020202020204" pitchFamily="34" charset="0"/>
                        </a:rPr>
                        <a:t>Sin iniciar </a:t>
                      </a:r>
                      <a:endPar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4EDFE">
                        <a:tint val="40000"/>
                      </a:srgbClr>
                    </a:solidFill>
                  </a:tcPr>
                </a:tc>
                <a:extLst>
                  <a:ext uri="{0D108BD9-81ED-4DB2-BD59-A6C34878D82A}">
                    <a16:rowId xmlns:a16="http://schemas.microsoft.com/office/drawing/2014/main" xmlns="" val="3877149505"/>
                  </a:ext>
                </a:extLst>
              </a:tr>
            </a:tbl>
          </a:graphicData>
        </a:graphic>
      </p:graphicFrame>
      <p:sp>
        <p:nvSpPr>
          <p:cNvPr id="14" name="Rectángulo 13">
            <a:extLst>
              <a:ext uri="{FF2B5EF4-FFF2-40B4-BE49-F238E27FC236}">
                <a16:creationId xmlns:a16="http://schemas.microsoft.com/office/drawing/2014/main" xmlns="" id="{D51E8DD8-AFAD-427A-932F-75D6D70809CC}"/>
              </a:ext>
            </a:extLst>
          </p:cNvPr>
          <p:cNvSpPr/>
          <p:nvPr/>
        </p:nvSpPr>
        <p:spPr>
          <a:xfrm>
            <a:off x="680224" y="8425414"/>
            <a:ext cx="5519854" cy="461665"/>
          </a:xfrm>
          <a:prstGeom prst="rect">
            <a:avLst/>
          </a:prstGeom>
          <a:ln>
            <a:noFill/>
            <a:prstDash val="sysDot"/>
          </a:ln>
        </p:spPr>
        <p:txBody>
          <a:bodyPr wrap="square">
            <a:spAutoFit/>
          </a:bodyPr>
          <a:lstStyle/>
          <a:p>
            <a:pPr algn="ctr">
              <a:spcAft>
                <a:spcPts val="1200"/>
              </a:spcAft>
            </a:pPr>
            <a:r>
              <a:rPr lang="es-CO" sz="800" spc="-5" dirty="0">
                <a:solidFill>
                  <a:schemeClr val="dk1"/>
                </a:solidFill>
                <a:latin typeface="Arial" panose="020B0604020202020204" pitchFamily="34" charset="0"/>
                <a:cs typeface="Arial" panose="020B0604020202020204" pitchFamily="34" charset="0"/>
              </a:rPr>
              <a:t>* </a:t>
            </a:r>
            <a:r>
              <a:rPr lang="es-CO" sz="800" dirty="0">
                <a:latin typeface="Arial" panose="020B0604020202020204" pitchFamily="34" charset="0"/>
                <a:cs typeface="Arial" panose="020B0604020202020204" pitchFamily="34" charset="0"/>
              </a:rPr>
              <a:t>Se identificaron consultas de acceso a información y otros procedimientos administrativos sobre las cuales se cobra, los cuales se intervendrán en el marco de las Facultades Extraordinarias otorgadas en el artículo 333 de la Ley 1599 de 2019</a:t>
            </a:r>
          </a:p>
        </p:txBody>
      </p:sp>
    </p:spTree>
    <p:extLst>
      <p:ext uri="{BB962C8B-B14F-4D97-AF65-F5344CB8AC3E}">
        <p14:creationId xmlns:p14="http://schemas.microsoft.com/office/powerpoint/2010/main" val="59153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8806" y="467724"/>
            <a:ext cx="5681812" cy="307777"/>
          </a:xfrm>
          <a:prstGeom prst="rect">
            <a:avLst/>
          </a:prstGeom>
        </p:spPr>
        <p:txBody>
          <a:bodyPr wrap="none">
            <a:spAutoFit/>
          </a:bodyPr>
          <a:lstStyle/>
          <a:p>
            <a:pPr marL="313436" lvl="2" indent="-120553">
              <a:spcBef>
                <a:spcPts val="422"/>
              </a:spcBef>
            </a:pPr>
            <a:r>
              <a:rPr lang="es-ES" sz="1400" b="1" dirty="0">
                <a:solidFill>
                  <a:schemeClr val="accent5">
                    <a:lumMod val="50000"/>
                  </a:schemeClr>
                </a:solidFill>
                <a:latin typeface="Arial" panose="020B0604020202020204" pitchFamily="34" charset="0"/>
                <a:cs typeface="Arial" panose="020B0604020202020204" pitchFamily="34" charset="0"/>
              </a:rPr>
              <a:t>5. Resultados Plan Anticorrupción y de Atención al Ciudadano</a:t>
            </a:r>
          </a:p>
        </p:txBody>
      </p:sp>
      <p:sp>
        <p:nvSpPr>
          <p:cNvPr id="6" name="Rectángulo 5">
            <a:extLst>
              <a:ext uri="{FF2B5EF4-FFF2-40B4-BE49-F238E27FC236}">
                <a16:creationId xmlns:a16="http://schemas.microsoft.com/office/drawing/2014/main" xmlns="" id="{888BA0D3-B748-4238-B088-BE1C5DE75CF1}"/>
              </a:ext>
            </a:extLst>
          </p:cNvPr>
          <p:cNvSpPr/>
          <p:nvPr/>
        </p:nvSpPr>
        <p:spPr>
          <a:xfrm>
            <a:off x="-252663" y="1538051"/>
            <a:ext cx="4631279" cy="1560877"/>
          </a:xfrm>
          <a:prstGeom prst="rect">
            <a:avLst/>
          </a:prstGeom>
        </p:spPr>
        <p:txBody>
          <a:bodyPr wrap="square">
            <a:spAutoFit/>
          </a:bodyPr>
          <a:lstStyle/>
          <a:p>
            <a:pPr marL="457200" algn="just">
              <a:lnSpc>
                <a:spcPct val="115000"/>
              </a:lnSpc>
              <a:spcAft>
                <a:spcPts val="0"/>
              </a:spcAft>
            </a:pPr>
            <a:r>
              <a:rPr lang="es-CO" sz="1200" spc="-7" dirty="0">
                <a:latin typeface="Arial" panose="020B0604020202020204" pitchFamily="34" charset="0"/>
                <a:ea typeface="Calibri" panose="020F0502020204030204" pitchFamily="34" charset="0"/>
                <a:cs typeface="Arial" panose="020B0604020202020204" pitchFamily="34" charset="0"/>
              </a:rPr>
              <a:t>Con el objeto de consolidar una gestión pública moderna, eficiente, transparente, focalizada y participativa al servicio de los ciudadanos, en el 2019 se adelantaron acciones planificadas que involucraron a todas las dependencias, el cual culminó con un resultado de </a:t>
            </a:r>
            <a:r>
              <a:rPr lang="es-CO" sz="1200" b="1" spc="-7" dirty="0">
                <a:latin typeface="Arial" panose="020B0604020202020204" pitchFamily="34" charset="0"/>
                <a:ea typeface="Calibri" panose="020F0502020204030204" pitchFamily="34" charset="0"/>
                <a:cs typeface="Arial" panose="020B0604020202020204" pitchFamily="34" charset="0"/>
              </a:rPr>
              <a:t>97 %</a:t>
            </a:r>
            <a:r>
              <a:rPr lang="es-CO" sz="1200" spc="-7" dirty="0">
                <a:latin typeface="Arial" panose="020B0604020202020204" pitchFamily="34" charset="0"/>
                <a:ea typeface="Calibri" panose="020F0502020204030204" pitchFamily="34" charset="0"/>
                <a:cs typeface="Arial" panose="020B0604020202020204" pitchFamily="34" charset="0"/>
              </a:rPr>
              <a:t> de cumplimiento resaltados así: </a:t>
            </a:r>
          </a:p>
          <a:p>
            <a:pPr marL="457200" algn="just">
              <a:lnSpc>
                <a:spcPct val="115000"/>
              </a:lnSpc>
            </a:pPr>
            <a:endParaRPr lang="es-CO" sz="1200" spc="-7" dirty="0">
              <a:latin typeface="Arial" panose="020B0604020202020204" pitchFamily="34" charset="0"/>
              <a:cs typeface="Arial" panose="020B0604020202020204" pitchFamily="34" charset="0"/>
            </a:endParaRPr>
          </a:p>
        </p:txBody>
      </p:sp>
      <p:graphicFrame>
        <p:nvGraphicFramePr>
          <p:cNvPr id="9" name="Tabla 8">
            <a:extLst>
              <a:ext uri="{FF2B5EF4-FFF2-40B4-BE49-F238E27FC236}">
                <a16:creationId xmlns:a16="http://schemas.microsoft.com/office/drawing/2014/main" xmlns="" id="{68D8149A-6E58-4621-AA6F-1E7E63FF1C44}"/>
              </a:ext>
            </a:extLst>
          </p:cNvPr>
          <p:cNvGraphicFramePr>
            <a:graphicFrameLocks noGrp="1"/>
          </p:cNvGraphicFramePr>
          <p:nvPr>
            <p:extLst>
              <p:ext uri="{D42A27DB-BD31-4B8C-83A1-F6EECF244321}">
                <p14:modId xmlns:p14="http://schemas.microsoft.com/office/powerpoint/2010/main" val="824232706"/>
              </p:ext>
            </p:extLst>
          </p:nvPr>
        </p:nvGraphicFramePr>
        <p:xfrm>
          <a:off x="262054" y="3345112"/>
          <a:ext cx="6333892" cy="1612028"/>
        </p:xfrm>
        <a:graphic>
          <a:graphicData uri="http://schemas.openxmlformats.org/drawingml/2006/table">
            <a:tbl>
              <a:tblPr firstRow="1" firstCol="1" bandRow="1">
                <a:tableStyleId>{5A111915-BE36-4E01-A7E5-04B1672EAD32}</a:tableStyleId>
              </a:tblPr>
              <a:tblGrid>
                <a:gridCol w="1090359">
                  <a:extLst>
                    <a:ext uri="{9D8B030D-6E8A-4147-A177-3AD203B41FA5}">
                      <a16:colId xmlns:a16="http://schemas.microsoft.com/office/drawing/2014/main" xmlns="" val="1570036489"/>
                    </a:ext>
                  </a:extLst>
                </a:gridCol>
                <a:gridCol w="931094">
                  <a:extLst>
                    <a:ext uri="{9D8B030D-6E8A-4147-A177-3AD203B41FA5}">
                      <a16:colId xmlns:a16="http://schemas.microsoft.com/office/drawing/2014/main" xmlns="" val="410983502"/>
                    </a:ext>
                  </a:extLst>
                </a:gridCol>
                <a:gridCol w="978225">
                  <a:extLst>
                    <a:ext uri="{9D8B030D-6E8A-4147-A177-3AD203B41FA5}">
                      <a16:colId xmlns:a16="http://schemas.microsoft.com/office/drawing/2014/main" xmlns="" val="868574492"/>
                    </a:ext>
                  </a:extLst>
                </a:gridCol>
                <a:gridCol w="1003610">
                  <a:extLst>
                    <a:ext uri="{9D8B030D-6E8A-4147-A177-3AD203B41FA5}">
                      <a16:colId xmlns:a16="http://schemas.microsoft.com/office/drawing/2014/main" xmlns="" val="1510454964"/>
                    </a:ext>
                  </a:extLst>
                </a:gridCol>
                <a:gridCol w="869795">
                  <a:extLst>
                    <a:ext uri="{9D8B030D-6E8A-4147-A177-3AD203B41FA5}">
                      <a16:colId xmlns:a16="http://schemas.microsoft.com/office/drawing/2014/main" xmlns="" val="91459025"/>
                    </a:ext>
                  </a:extLst>
                </a:gridCol>
                <a:gridCol w="914400">
                  <a:extLst>
                    <a:ext uri="{9D8B030D-6E8A-4147-A177-3AD203B41FA5}">
                      <a16:colId xmlns:a16="http://schemas.microsoft.com/office/drawing/2014/main" xmlns="" val="1350890244"/>
                    </a:ext>
                  </a:extLst>
                </a:gridCol>
                <a:gridCol w="546409">
                  <a:extLst>
                    <a:ext uri="{9D8B030D-6E8A-4147-A177-3AD203B41FA5}">
                      <a16:colId xmlns:a16="http://schemas.microsoft.com/office/drawing/2014/main" xmlns="" val="1047704558"/>
                    </a:ext>
                  </a:extLst>
                </a:gridCol>
              </a:tblGrid>
              <a:tr h="658734">
                <a:tc>
                  <a:txBody>
                    <a:bodyPr/>
                    <a:lstStyle/>
                    <a:p>
                      <a:pPr algn="ctr">
                        <a:spcAft>
                          <a:spcPts val="0"/>
                        </a:spcAft>
                      </a:pPr>
                      <a:r>
                        <a:rPr lang="es-CO" sz="900">
                          <a:effectLst/>
                          <a:latin typeface="Arial" panose="020B0604020202020204" pitchFamily="34" charset="0"/>
                          <a:cs typeface="Arial" panose="020B0604020202020204" pitchFamily="34" charset="0"/>
                        </a:rPr>
                        <a:t> </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Componente 1</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Componente 2</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Componente 3 </a:t>
                      </a:r>
                    </a:p>
                    <a:p>
                      <a:pPr algn="ctr">
                        <a:spcAft>
                          <a:spcPts val="0"/>
                        </a:spcAft>
                      </a:pPr>
                      <a:r>
                        <a:rPr lang="es-CO" sz="900" dirty="0">
                          <a:effectLst/>
                          <a:latin typeface="Arial" panose="020B0604020202020204" pitchFamily="34" charset="0"/>
                          <a:cs typeface="Arial" panose="020B0604020202020204" pitchFamily="34" charset="0"/>
                        </a:rPr>
                        <a:t>(incluido Cronograma Rendición de Cuentas y Participación)</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a:effectLst/>
                          <a:latin typeface="Arial" panose="020B0604020202020204" pitchFamily="34" charset="0"/>
                          <a:cs typeface="Arial" panose="020B0604020202020204" pitchFamily="34" charset="0"/>
                        </a:rPr>
                        <a:t>Componente 4</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Componente 5 </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Total</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extLst>
                  <a:ext uri="{0D108BD9-81ED-4DB2-BD59-A6C34878D82A}">
                    <a16:rowId xmlns:a16="http://schemas.microsoft.com/office/drawing/2014/main" xmlns="" val="2261073903"/>
                  </a:ext>
                </a:extLst>
              </a:tr>
              <a:tr h="148689">
                <a:tc>
                  <a:txBody>
                    <a:bodyPr/>
                    <a:lstStyle/>
                    <a:p>
                      <a:pPr algn="ctr">
                        <a:spcAft>
                          <a:spcPts val="0"/>
                        </a:spcAft>
                      </a:pPr>
                      <a:r>
                        <a:rPr lang="es-CO" sz="900">
                          <a:effectLst/>
                          <a:latin typeface="Arial" panose="020B0604020202020204" pitchFamily="34" charset="0"/>
                          <a:cs typeface="Arial" panose="020B0604020202020204" pitchFamily="34" charset="0"/>
                        </a:rPr>
                        <a:t>Actividades programadas</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b"/>
                </a:tc>
                <a:tc>
                  <a:txBody>
                    <a:bodyPr/>
                    <a:lstStyle/>
                    <a:p>
                      <a:pPr algn="ctr">
                        <a:spcAft>
                          <a:spcPts val="0"/>
                        </a:spcAft>
                      </a:pPr>
                      <a:r>
                        <a:rPr lang="es-CO" sz="900" dirty="0">
                          <a:effectLst/>
                          <a:latin typeface="Arial" panose="020B0604020202020204" pitchFamily="34" charset="0"/>
                          <a:cs typeface="Arial" panose="020B0604020202020204" pitchFamily="34" charset="0"/>
                        </a:rPr>
                        <a:t>16</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1</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48</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10</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43</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a:effectLst/>
                          <a:latin typeface="Arial" panose="020B0604020202020204" pitchFamily="34" charset="0"/>
                          <a:cs typeface="Arial" panose="020B0604020202020204" pitchFamily="34" charset="0"/>
                        </a:rPr>
                        <a:t>118</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extLst>
                  <a:ext uri="{0D108BD9-81ED-4DB2-BD59-A6C34878D82A}">
                    <a16:rowId xmlns:a16="http://schemas.microsoft.com/office/drawing/2014/main" xmlns="" val="816658261"/>
                  </a:ext>
                </a:extLst>
              </a:tr>
              <a:tr h="148689">
                <a:tc>
                  <a:txBody>
                    <a:bodyPr/>
                    <a:lstStyle/>
                    <a:p>
                      <a:pPr algn="ctr">
                        <a:spcAft>
                          <a:spcPts val="0"/>
                        </a:spcAft>
                      </a:pPr>
                      <a:r>
                        <a:rPr lang="es-CO" sz="900" dirty="0">
                          <a:effectLst/>
                          <a:latin typeface="Arial" panose="020B0604020202020204" pitchFamily="34" charset="0"/>
                          <a:cs typeface="Arial" panose="020B0604020202020204" pitchFamily="34" charset="0"/>
                        </a:rPr>
                        <a:t>Actividades cumplidas</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b"/>
                </a:tc>
                <a:tc>
                  <a:txBody>
                    <a:bodyPr/>
                    <a:lstStyle/>
                    <a:p>
                      <a:pPr algn="ctr">
                        <a:spcAft>
                          <a:spcPts val="0"/>
                        </a:spcAft>
                      </a:pPr>
                      <a:r>
                        <a:rPr lang="es-CO" sz="900">
                          <a:effectLst/>
                          <a:latin typeface="Arial" panose="020B0604020202020204" pitchFamily="34" charset="0"/>
                          <a:cs typeface="Arial" panose="020B0604020202020204" pitchFamily="34" charset="0"/>
                        </a:rPr>
                        <a:t>16</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a:effectLst/>
                          <a:latin typeface="Arial" panose="020B0604020202020204" pitchFamily="34" charset="0"/>
                          <a:cs typeface="Arial" panose="020B0604020202020204" pitchFamily="34" charset="0"/>
                        </a:rPr>
                        <a:t>1</a:t>
                      </a:r>
                      <a:endParaRPr lang="es-CO" sz="90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45</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10</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43</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115</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extLst>
                  <a:ext uri="{0D108BD9-81ED-4DB2-BD59-A6C34878D82A}">
                    <a16:rowId xmlns:a16="http://schemas.microsoft.com/office/drawing/2014/main" xmlns="" val="3745673953"/>
                  </a:ext>
                </a:extLst>
              </a:tr>
              <a:tr h="240428">
                <a:tc gridSpan="6">
                  <a:txBody>
                    <a:bodyPr/>
                    <a:lstStyle/>
                    <a:p>
                      <a:pPr algn="ctr">
                        <a:spcAft>
                          <a:spcPts val="0"/>
                        </a:spcAft>
                      </a:pPr>
                      <a:r>
                        <a:rPr lang="es-CO" sz="1000" dirty="0">
                          <a:solidFill>
                            <a:srgbClr val="0067B4"/>
                          </a:solidFill>
                          <a:effectLst/>
                          <a:latin typeface="Arial" panose="020B0604020202020204" pitchFamily="34" charset="0"/>
                          <a:cs typeface="Arial" panose="020B0604020202020204" pitchFamily="34" charset="0"/>
                        </a:rPr>
                        <a:t>Nivel de Cumplimiento = (Actividades cumplidas / Actividades programadas) *100</a:t>
                      </a:r>
                      <a:endParaRPr lang="es-CO" sz="1000" dirty="0">
                        <a:solidFill>
                          <a:srgbClr val="0067B4"/>
                        </a:solidFill>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a:spcAft>
                          <a:spcPts val="0"/>
                        </a:spcAft>
                      </a:pPr>
                      <a:r>
                        <a:rPr lang="es-CO" sz="1000" b="1" dirty="0">
                          <a:solidFill>
                            <a:srgbClr val="0067B4"/>
                          </a:solidFill>
                          <a:effectLst/>
                          <a:latin typeface="Arial" panose="020B0604020202020204" pitchFamily="34" charset="0"/>
                          <a:cs typeface="Arial" panose="020B0604020202020204" pitchFamily="34" charset="0"/>
                        </a:rPr>
                        <a:t>97%</a:t>
                      </a:r>
                      <a:endParaRPr lang="es-CO" sz="1000" b="1" dirty="0">
                        <a:solidFill>
                          <a:srgbClr val="0067B4"/>
                        </a:solidFill>
                        <a:effectLst/>
                        <a:latin typeface="Arial" panose="020B0604020202020204" pitchFamily="34" charset="0"/>
                        <a:ea typeface="Calibri" panose="020F0502020204030204" pitchFamily="34" charset="0"/>
                        <a:cs typeface="Arial" panose="020B0604020202020204" pitchFamily="34" charset="0"/>
                      </a:endParaRPr>
                    </a:p>
                  </a:txBody>
                  <a:tcPr marL="26440" marR="26440" marT="0" marB="0" anchor="ctr"/>
                </a:tc>
                <a:extLst>
                  <a:ext uri="{0D108BD9-81ED-4DB2-BD59-A6C34878D82A}">
                    <a16:rowId xmlns:a16="http://schemas.microsoft.com/office/drawing/2014/main" xmlns="" val="2424333961"/>
                  </a:ext>
                </a:extLst>
              </a:tr>
            </a:tbl>
          </a:graphicData>
        </a:graphic>
      </p:graphicFrame>
      <p:sp>
        <p:nvSpPr>
          <p:cNvPr id="2" name="Rectángulo 1">
            <a:extLst>
              <a:ext uri="{FF2B5EF4-FFF2-40B4-BE49-F238E27FC236}">
                <a16:creationId xmlns:a16="http://schemas.microsoft.com/office/drawing/2014/main" xmlns="" id="{7C9E4F0E-D44C-41C3-9556-6338A36A80D3}"/>
              </a:ext>
            </a:extLst>
          </p:cNvPr>
          <p:cNvSpPr/>
          <p:nvPr/>
        </p:nvSpPr>
        <p:spPr>
          <a:xfrm>
            <a:off x="-252663" y="5328595"/>
            <a:ext cx="6848609" cy="1773242"/>
          </a:xfrm>
          <a:prstGeom prst="rect">
            <a:avLst/>
          </a:prstGeom>
        </p:spPr>
        <p:txBody>
          <a:bodyPr wrap="square">
            <a:spAutoFit/>
          </a:bodyPr>
          <a:lstStyle/>
          <a:p>
            <a:pPr marL="457200" algn="just">
              <a:lnSpc>
                <a:spcPct val="115000"/>
              </a:lnSpc>
            </a:pPr>
            <a:r>
              <a:rPr lang="es-CO" sz="1200" spc="-7" dirty="0">
                <a:latin typeface="Arial" panose="020B0604020202020204" pitchFamily="34" charset="0"/>
                <a:cs typeface="Arial" panose="020B0604020202020204" pitchFamily="34" charset="0"/>
              </a:rPr>
              <a:t>A través del “Seguimiento Plan Anticorrupción Atención al Ciudadano” publicado en el portal Institucional, se describen por cada Componente, las respectivas evidencias. En general, el número de actividades cumplidas frente al número de actividades programadas por la entidad durante la vigencia 2019.</a:t>
            </a:r>
          </a:p>
          <a:p>
            <a:pPr marL="457200" algn="just">
              <a:lnSpc>
                <a:spcPct val="115000"/>
              </a:lnSpc>
            </a:pPr>
            <a:endParaRPr lang="es-ES" sz="1200" spc="-7" dirty="0">
              <a:latin typeface="Arial" panose="020B0604020202020204" pitchFamily="34" charset="0"/>
              <a:cs typeface="Arial" panose="020B0604020202020204" pitchFamily="34" charset="0"/>
            </a:endParaRPr>
          </a:p>
          <a:p>
            <a:pPr marL="457200" algn="just">
              <a:lnSpc>
                <a:spcPct val="115000"/>
              </a:lnSpc>
              <a:spcAft>
                <a:spcPts val="0"/>
              </a:spcAft>
            </a:pPr>
            <a:r>
              <a:rPr lang="es-CO" sz="1200" spc="-7" dirty="0">
                <a:latin typeface="Arial" panose="020B0604020202020204" pitchFamily="34" charset="0"/>
                <a:cs typeface="Arial" panose="020B0604020202020204" pitchFamily="34" charset="0"/>
              </a:rPr>
              <a:t>El detalle de avance a 31 de diciembre de 2019, de cada una de las actividades establecidas en el Plan Anticorrupción y de Atención al Ciudadano, se encuentra descrito en la dirección adjunta en el documento.</a:t>
            </a:r>
          </a:p>
        </p:txBody>
      </p:sp>
      <p:pic>
        <p:nvPicPr>
          <p:cNvPr id="4" name="Imagen 3">
            <a:extLst>
              <a:ext uri="{FF2B5EF4-FFF2-40B4-BE49-F238E27FC236}">
                <a16:creationId xmlns:a16="http://schemas.microsoft.com/office/drawing/2014/main" xmlns="" id="{BC15832D-61F2-4570-8918-D5691D304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616" y="1434981"/>
            <a:ext cx="2217330" cy="1478220"/>
          </a:xfrm>
          <a:prstGeom prst="rect">
            <a:avLst/>
          </a:prstGeom>
        </p:spPr>
      </p:pic>
    </p:spTree>
    <p:extLst>
      <p:ext uri="{BB962C8B-B14F-4D97-AF65-F5344CB8AC3E}">
        <p14:creationId xmlns:p14="http://schemas.microsoft.com/office/powerpoint/2010/main" val="3609535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02167"/>
            <a:ext cx="4281685" cy="338554"/>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5. Resultados de Atención al Ciudadano</a:t>
            </a:r>
          </a:p>
        </p:txBody>
      </p:sp>
      <p:pic>
        <p:nvPicPr>
          <p:cNvPr id="2" name="Imagen 1">
            <a:extLst>
              <a:ext uri="{FF2B5EF4-FFF2-40B4-BE49-F238E27FC236}">
                <a16:creationId xmlns:a16="http://schemas.microsoft.com/office/drawing/2014/main" xmlns="" id="{479FAAC8-0C31-4451-A254-7C301273E5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34" b="90094" l="10000" r="94681">
                        <a14:foregroundMark x1="27872" y1="69575" x2="28723" y2="77830"/>
                        <a14:foregroundMark x1="20426" y1="82783" x2="33830" y2="87028"/>
                        <a14:foregroundMark x1="94681" y1="26651" x2="94681" y2="26651"/>
                        <a14:foregroundMark x1="55106" y1="9434" x2="55106" y2="9434"/>
                        <a14:foregroundMark x1="26809" y1="62736" x2="28936" y2="67925"/>
                        <a14:foregroundMark x1="16170" y1="72877" x2="16170" y2="72877"/>
                        <a14:foregroundMark x1="40000" y1="76415" x2="17660" y2="76415"/>
                        <a14:foregroundMark x1="16596" y1="63443" x2="10638" y2="73821"/>
                        <a14:foregroundMark x1="10638" y1="73821" x2="10000" y2="78774"/>
                        <a14:foregroundMark x1="41915" y1="87500" x2="41915" y2="87500"/>
                        <a14:foregroundMark x1="43191" y1="88443" x2="40213" y2="88443"/>
                        <a14:foregroundMark x1="43404" y1="89858" x2="44681" y2="90094"/>
                        <a14:foregroundMark x1="18936" y1="67689" x2="37234" y2="68868"/>
                        <a14:foregroundMark x1="20213" y1="62500" x2="20426" y2="58019"/>
                        <a14:foregroundMark x1="35957" y1="62264" x2="27234" y2="58491"/>
                      </a14:backgroundRemoval>
                    </a14:imgEffect>
                  </a14:imgLayer>
                </a14:imgProps>
              </a:ext>
            </a:extLst>
          </a:blip>
          <a:stretch>
            <a:fillRect/>
          </a:stretch>
        </p:blipFill>
        <p:spPr>
          <a:xfrm>
            <a:off x="262804" y="719603"/>
            <a:ext cx="2580757" cy="2328172"/>
          </a:xfrm>
          <a:prstGeom prst="rect">
            <a:avLst/>
          </a:prstGeom>
        </p:spPr>
      </p:pic>
      <p:pic>
        <p:nvPicPr>
          <p:cNvPr id="4" name="Imagen 3">
            <a:extLst>
              <a:ext uri="{FF2B5EF4-FFF2-40B4-BE49-F238E27FC236}">
                <a16:creationId xmlns:a16="http://schemas.microsoft.com/office/drawing/2014/main" xmlns="" id="{A8D23B7B-FFBC-4B7A-8A79-869EE7DB72F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20" b="88740" l="840" r="97143">
                        <a14:foregroundMark x1="50252" y1="15282" x2="48571" y2="32172"/>
                        <a14:foregroundMark x1="48571" y1="32172" x2="49580" y2="44236"/>
                        <a14:foregroundMark x1="90084" y1="75603" x2="75462" y2="76408"/>
                        <a14:foregroundMark x1="23025" y1="40214" x2="39664" y2="58713"/>
                        <a14:foregroundMark x1="13950" y1="74531" x2="26723" y2="74531"/>
                        <a14:foregroundMark x1="26723" y1="74531" x2="34622" y2="73727"/>
                        <a14:foregroundMark x1="47563" y1="71046" x2="53445" y2="83378"/>
                        <a14:foregroundMark x1="53445" y1="83378" x2="53782" y2="83646"/>
                        <a14:foregroundMark x1="82017" y1="68633" x2="97143" y2="71582"/>
                        <a14:foregroundMark x1="74958" y1="34584" x2="66723" y2="44504"/>
                        <a14:foregroundMark x1="66723" y1="44504" x2="65210" y2="48794"/>
                        <a14:foregroundMark x1="71597" y1="26810" x2="79160" y2="32440"/>
                        <a14:foregroundMark x1="79160" y1="32440" x2="83025" y2="38606"/>
                        <a14:foregroundMark x1="16471" y1="69705" x2="11933" y2="81501"/>
                        <a14:foregroundMark x1="11933" y1="81501" x2="12941" y2="84182"/>
                        <a14:foregroundMark x1="8571" y1="65952" x2="9076" y2="82038"/>
                        <a14:foregroundMark x1="9076" y1="82038" x2="17815" y2="88204"/>
                        <a14:foregroundMark x1="17815" y1="88204" x2="21849" y2="87936"/>
                        <a14:foregroundMark x1="21345" y1="64879" x2="12941" y2="62198"/>
                        <a14:foregroundMark x1="12941" y1="62198" x2="5042" y2="68633"/>
                        <a14:foregroundMark x1="5042" y1="68633" x2="8571" y2="81501"/>
                        <a14:foregroundMark x1="8571" y1="81501" x2="10756" y2="82306"/>
                        <a14:foregroundMark x1="4202" y1="68901" x2="5714" y2="80965"/>
                        <a14:foregroundMark x1="840" y1="62198" x2="840" y2="62198"/>
                        <a14:foregroundMark x1="53109" y1="63539" x2="53109" y2="63539"/>
                        <a14:foregroundMark x1="57815" y1="71046" x2="49076" y2="68901"/>
                        <a14:foregroundMark x1="49076" y1="68901" x2="45714" y2="70777"/>
                        <a14:foregroundMark x1="63529" y1="53083" x2="61849" y2="56300"/>
                      </a14:backgroundRemoval>
                    </a14:imgEffect>
                  </a14:imgLayer>
                </a14:imgProps>
              </a:ext>
            </a:extLst>
          </a:blip>
          <a:stretch>
            <a:fillRect/>
          </a:stretch>
        </p:blipFill>
        <p:spPr>
          <a:xfrm>
            <a:off x="2479473" y="1576198"/>
            <a:ext cx="3713842" cy="2583427"/>
          </a:xfrm>
          <a:prstGeom prst="rect">
            <a:avLst/>
          </a:prstGeom>
        </p:spPr>
      </p:pic>
      <p:sp>
        <p:nvSpPr>
          <p:cNvPr id="5" name="Rectángulo 4">
            <a:extLst>
              <a:ext uri="{FF2B5EF4-FFF2-40B4-BE49-F238E27FC236}">
                <a16:creationId xmlns:a16="http://schemas.microsoft.com/office/drawing/2014/main" xmlns="" id="{2694A33C-3335-462A-AA07-DFF056ED21B0}"/>
              </a:ext>
            </a:extLst>
          </p:cNvPr>
          <p:cNvSpPr/>
          <p:nvPr/>
        </p:nvSpPr>
        <p:spPr>
          <a:xfrm>
            <a:off x="487446" y="4159625"/>
            <a:ext cx="5422360" cy="307777"/>
          </a:xfrm>
          <a:prstGeom prst="rect">
            <a:avLst/>
          </a:prstGeom>
        </p:spPr>
        <p:txBody>
          <a:bodyPr wrap="square">
            <a:spAutoFit/>
          </a:bodyPr>
          <a:lstStyle/>
          <a:p>
            <a:r>
              <a:rPr lang="es-ES" sz="1200" dirty="0">
                <a:solidFill>
                  <a:schemeClr val="accent4">
                    <a:lumMod val="75000"/>
                  </a:schemeClr>
                </a:solidFill>
                <a:latin typeface="Arial" panose="020B0604020202020204" pitchFamily="34" charset="0"/>
                <a:cs typeface="Arial" panose="020B0604020202020204" pitchFamily="34" charset="0"/>
              </a:rPr>
              <a:t>Consolidado</a:t>
            </a:r>
            <a:r>
              <a:rPr lang="es-ES" sz="1400" dirty="0">
                <a:solidFill>
                  <a:schemeClr val="accent4">
                    <a:lumMod val="75000"/>
                  </a:schemeClr>
                </a:solidFill>
                <a:latin typeface="Arial" panose="020B0604020202020204" pitchFamily="34" charset="0"/>
                <a:cs typeface="Arial" panose="020B0604020202020204" pitchFamily="34" charset="0"/>
              </a:rPr>
              <a:t> de PQRSD recibidas por canal de atención en el 2019</a:t>
            </a:r>
            <a:endParaRPr lang="es-CO" sz="1400" dirty="0">
              <a:solidFill>
                <a:schemeClr val="accent4">
                  <a:lumMod val="75000"/>
                </a:schemeClr>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xmlns="" id="{AB03F8FF-1315-4FFA-8AE2-813319B5169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316" b="91789" l="7231" r="95385">
                        <a14:foregroundMark x1="21231" y1="15789" x2="10462" y2="19158"/>
                        <a14:foregroundMark x1="10462" y1="19158" x2="10308" y2="21053"/>
                        <a14:foregroundMark x1="32462" y1="14737" x2="24154" y2="22316"/>
                        <a14:foregroundMark x1="24154" y1="22316" x2="24154" y2="22526"/>
                        <a14:foregroundMark x1="21692" y1="30105" x2="12000" y2="24211"/>
                        <a14:foregroundMark x1="12000" y1="24211" x2="7231" y2="12000"/>
                        <a14:foregroundMark x1="7231" y1="12000" x2="17538" y2="9474"/>
                        <a14:foregroundMark x1="17538" y1="9474" x2="28308" y2="9474"/>
                        <a14:foregroundMark x1="28308" y1="9474" x2="22000" y2="23158"/>
                        <a14:foregroundMark x1="11385" y1="26526" x2="7231" y2="13053"/>
                        <a14:foregroundMark x1="7231" y1="13053" x2="7692" y2="6737"/>
                        <a14:foregroundMark x1="36769" y1="9263" x2="27538" y2="12632"/>
                        <a14:foregroundMark x1="66154" y1="9895" x2="90615" y2="12842"/>
                        <a14:foregroundMark x1="90615" y1="12842" x2="91385" y2="26947"/>
                        <a14:foregroundMark x1="85846" y1="30316" x2="66154" y2="16000"/>
                        <a14:foregroundMark x1="66154" y1="16000" x2="62308" y2="8211"/>
                        <a14:foregroundMark x1="74308" y1="8632" x2="84923" y2="8632"/>
                        <a14:foregroundMark x1="84923" y1="8632" x2="95077" y2="12421"/>
                        <a14:foregroundMark x1="95077" y1="12421" x2="95385" y2="26526"/>
                        <a14:foregroundMark x1="95385" y1="26526" x2="93846" y2="30105"/>
                        <a14:foregroundMark x1="88000" y1="6316" x2="75692" y2="9263"/>
                        <a14:foregroundMark x1="69846" y1="84421" x2="80462" y2="91789"/>
                        <a14:foregroundMark x1="80462" y1="91789" x2="90154" y2="86526"/>
                        <a14:foregroundMark x1="90154" y1="86526" x2="87846" y2="73263"/>
                        <a14:foregroundMark x1="87846" y1="73263" x2="77692" y2="72211"/>
                        <a14:foregroundMark x1="77692" y1="72211" x2="77077" y2="79789"/>
                        <a14:foregroundMark x1="26462" y1="87789" x2="16462" y2="87789"/>
                        <a14:foregroundMark x1="16462" y1="87789" x2="9538" y2="77684"/>
                        <a14:foregroundMark x1="9538" y1="77684" x2="20000" y2="76211"/>
                        <a14:foregroundMark x1="20000" y1="76211" x2="20308" y2="82526"/>
                        <a14:foregroundMark x1="78000" y1="6316" x2="78000" y2="6316"/>
                        <a14:foregroundMark x1="62462" y1="33053" x2="62462" y2="33053"/>
                        <a14:foregroundMark x1="56000" y1="18105" x2="67385" y2="41053"/>
                        <a14:foregroundMark x1="67385" y1="41053" x2="67077" y2="41474"/>
                        <a14:foregroundMark x1="56000" y1="20421" x2="58154" y2="47579"/>
                        <a14:foregroundMark x1="58154" y1="47579" x2="68615" y2="48211"/>
                        <a14:foregroundMark x1="68615" y1="48211" x2="68462" y2="32632"/>
                        <a14:foregroundMark x1="68462" y1="32632" x2="62154" y2="21895"/>
                        <a14:foregroundMark x1="62154" y1="21895" x2="55231" y2="19368"/>
                        <a14:foregroundMark x1="44154" y1="40211" x2="46308" y2="23789"/>
                        <a14:foregroundMark x1="46308" y1="23789" x2="35692" y2="21684"/>
                        <a14:foregroundMark x1="35692" y1="21684" x2="28462" y2="30737"/>
                        <a14:foregroundMark x1="28462" y1="30737" x2="30769" y2="44000"/>
                        <a14:foregroundMark x1="30769" y1="44000" x2="41538" y2="46737"/>
                        <a14:foregroundMark x1="41538" y1="46737" x2="44615" y2="40632"/>
                        <a14:foregroundMark x1="58154" y1="57684" x2="66615" y2="64421"/>
                        <a14:foregroundMark x1="66615" y1="64421" x2="60308" y2="74737"/>
                        <a14:foregroundMark x1="60308" y1="74737" x2="54769" y2="61684"/>
                        <a14:foregroundMark x1="54769" y1="61684" x2="57538" y2="59158"/>
                        <a14:foregroundMark x1="70308" y1="56421" x2="60308" y2="53895"/>
                        <a14:foregroundMark x1="60308" y1="53895" x2="53231" y2="65895"/>
                        <a14:foregroundMark x1="53231" y1="65895" x2="53846" y2="80421"/>
                        <a14:foregroundMark x1="53846" y1="80421" x2="66308" y2="79368"/>
                        <a14:foregroundMark x1="66308" y1="79368" x2="70462" y2="66526"/>
                        <a14:foregroundMark x1="70462" y1="66526" x2="70000" y2="55789"/>
                        <a14:foregroundMark x1="51846" y1="54947" x2="48923" y2="56211"/>
                        <a14:foregroundMark x1="47077" y1="46737" x2="47077" y2="46737"/>
                        <a14:foregroundMark x1="52000" y1="46526" x2="52000" y2="46526"/>
                        <a14:foregroundMark x1="51538" y1="46526" x2="51538" y2="47789"/>
                        <a14:foregroundMark x1="51077" y1="45263" x2="51077" y2="44632"/>
                        <a14:foregroundMark x1="32308" y1="85053" x2="22462" y2="77684"/>
                        <a14:foregroundMark x1="22462" y1="77684" x2="22000" y2="74526"/>
                        <a14:foregroundMark x1="19538" y1="71158" x2="10000" y2="75579"/>
                        <a14:foregroundMark x1="10000" y1="75579" x2="9846" y2="78526"/>
                        <a14:foregroundMark x1="10769" y1="89053" x2="22923" y2="90105"/>
                        <a14:foregroundMark x1="22923" y1="90105" x2="33231" y2="88421"/>
                        <a14:foregroundMark x1="33231" y1="88421" x2="35231" y2="88421"/>
                      </a14:backgroundRemoval>
                    </a14:imgEffect>
                  </a14:imgLayer>
                </a14:imgProps>
              </a:ext>
            </a:extLst>
          </a:blip>
          <a:stretch>
            <a:fillRect/>
          </a:stretch>
        </p:blipFill>
        <p:spPr>
          <a:xfrm>
            <a:off x="914002" y="4676599"/>
            <a:ext cx="5029996" cy="3675766"/>
          </a:xfrm>
          <a:prstGeom prst="rect">
            <a:avLst/>
          </a:prstGeom>
        </p:spPr>
      </p:pic>
    </p:spTree>
    <p:extLst>
      <p:ext uri="{BB962C8B-B14F-4D97-AF65-F5344CB8AC3E}">
        <p14:creationId xmlns:p14="http://schemas.microsoft.com/office/powerpoint/2010/main" val="2253740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02167"/>
            <a:ext cx="4281685" cy="338554"/>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5. Resultados de Atención al Ciudadano</a:t>
            </a:r>
          </a:p>
        </p:txBody>
      </p:sp>
      <p:pic>
        <p:nvPicPr>
          <p:cNvPr id="8" name="Imagen 7">
            <a:extLst>
              <a:ext uri="{FF2B5EF4-FFF2-40B4-BE49-F238E27FC236}">
                <a16:creationId xmlns:a16="http://schemas.microsoft.com/office/drawing/2014/main" xmlns="" id="{3DE66921-7549-4985-811A-89C5136BE16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960" b="97070" l="3097" r="98894">
                        <a14:foregroundMark x1="16372" y1="50916" x2="15929" y2="68864"/>
                        <a14:foregroundMark x1="20354" y1="80586" x2="17699" y2="90110"/>
                        <a14:foregroundMark x1="22320" y1="88274" x2="14823" y2="89377"/>
                        <a14:foregroundMark x1="53761" y1="7692" x2="70354" y2="7692"/>
                        <a14:foregroundMark x1="70354" y1="7692" x2="80973" y2="13919"/>
                        <a14:foregroundMark x1="80973" y1="13919" x2="85398" y2="25275"/>
                        <a14:foregroundMark x1="93363" y1="31868" x2="91150" y2="23443"/>
                        <a14:foregroundMark x1="40265" y1="70696" x2="59312" y2="67757"/>
                        <a14:foregroundMark x1="75329" y1="67075" x2="90487" y2="67766"/>
                        <a14:foregroundMark x1="90487" y1="67766" x2="94912" y2="86813"/>
                        <a14:foregroundMark x1="94912" y1="86813" x2="48673" y2="93040"/>
                        <a14:foregroundMark x1="48673" y1="93040" x2="37832" y2="86813"/>
                        <a14:foregroundMark x1="37832" y1="86813" x2="39823" y2="69963"/>
                        <a14:foregroundMark x1="47124" y1="91209" x2="40265" y2="91209"/>
                        <a14:foregroundMark x1="42035" y1="80952" x2="53319" y2="80952"/>
                        <a14:foregroundMark x1="53319" y1="80952" x2="64159" y2="79121"/>
                        <a14:foregroundMark x1="64159" y1="83150" x2="45354" y2="84615"/>
                        <a14:foregroundMark x1="45575" y1="76557" x2="63717" y2="75824"/>
                        <a14:foregroundMark x1="63717" y1="75824" x2="51549" y2="87179"/>
                        <a14:foregroundMark x1="51549" y1="87179" x2="39602" y2="87912"/>
                        <a14:foregroundMark x1="39602" y1="87912" x2="41814" y2="87912"/>
                        <a14:foregroundMark x1="56416" y1="87179" x2="67035" y2="80586"/>
                        <a14:foregroundMark x1="67035" y1="80586" x2="67257" y2="77289"/>
                        <a14:foregroundMark x1="63053" y1="87912" x2="69690" y2="85714"/>
                        <a14:foregroundMark x1="45133" y1="93407" x2="38053" y2="93040"/>
                        <a14:foregroundMark x1="68584" y1="77289" x2="78319" y2="77289"/>
                        <a14:foregroundMark x1="94912" y1="75092" x2="95575" y2="92308"/>
                        <a14:foregroundMark x1="21239" y1="59341" x2="19027" y2="77656"/>
                        <a14:foregroundMark x1="19174" y1="77980" x2="19690" y2="79121"/>
                        <a14:foregroundMark x1="19027" y1="77656" x2="18965" y2="77519"/>
                        <a14:foregroundMark x1="22566" y1="53480" x2="22566" y2="53480"/>
                        <a14:foregroundMark x1="23009" y1="54212" x2="14823" y2="53480"/>
                        <a14:foregroundMark x1="13496" y1="83150" x2="13053" y2="89011"/>
                        <a14:foregroundMark x1="21460" y1="58608" x2="17920" y2="62637"/>
                        <a14:foregroundMark x1="24115" y1="80586" x2="25684" y2="85782"/>
                        <a14:foregroundMark x1="42920" y1="75458" x2="47124" y2="75458"/>
                        <a14:foregroundMark x1="74318" y1="69817" x2="82522" y2="70330"/>
                        <a14:foregroundMark x1="82522" y1="70330" x2="88717" y2="69231"/>
                        <a14:foregroundMark x1="89159" y1="68132" x2="74724" y2="68715"/>
                        <a14:foregroundMark x1="95796" y1="22711" x2="96239" y2="35531"/>
                        <a14:foregroundMark x1="10560" y1="83171" x2="12611" y2="86081"/>
                        <a14:foregroundMark x1="9513" y1="81685" x2="10466" y2="83037"/>
                        <a14:foregroundMark x1="13717" y1="79487" x2="11504" y2="83516"/>
                        <a14:foregroundMark x1="11454" y1="79302" x2="9956" y2="79853"/>
                        <a14:foregroundMark x1="11947" y1="79121" x2="11602" y2="79248"/>
                        <a14:foregroundMark x1="25198" y1="80278" x2="26770" y2="81319"/>
                        <a14:foregroundMark x1="25664" y1="79853" x2="26106" y2="78388"/>
                        <a14:foregroundMark x1="26991" y1="79121" x2="25831" y2="78993"/>
                        <a14:foregroundMark x1="13505" y1="77767" x2="10619" y2="80952"/>
                        <a14:foregroundMark x1="10674" y1="79248" x2="9735" y2="80220"/>
                        <a14:foregroundMark x1="13612" y1="77954" x2="11283" y2="82051"/>
                        <a14:foregroundMark x1="15453" y1="92308" x2="19508" y2="92308"/>
                        <a14:foregroundMark x1="10277" y1="79248" x2="9956" y2="79487"/>
                        <a14:foregroundMark x1="12845" y1="77334" x2="12509" y2="77584"/>
                        <a14:foregroundMark x1="13274" y1="77656" x2="13383" y2="77556"/>
                        <a14:foregroundMark x1="13449" y1="77670" x2="11504" y2="81319"/>
                        <a14:foregroundMark x1="12729" y1="77387" x2="10619" y2="82784"/>
                        <a14:foregroundMark x1="16034" y1="77139" x2="16814" y2="76923"/>
                        <a14:foregroundMark x1="11841" y1="78296" x2="13539" y2="77827"/>
                        <a14:foregroundMark x1="25891" y1="78872" x2="26106" y2="79121"/>
                        <a14:foregroundMark x1="19842" y1="76625" x2="19690" y2="76557"/>
                        <a14:foregroundMark x1="26991" y1="79853" x2="25695" y2="79268"/>
                        <a14:foregroundMark x1="19874" y1="76560" x2="18584" y2="75824"/>
                        <a14:foregroundMark x1="20905" y1="78675" x2="12389" y2="81319"/>
                        <a14:foregroundMark x1="13857" y1="78379" x2="11504" y2="79853"/>
                        <a14:foregroundMark x1="16927" y1="76456" x2="15976" y2="77053"/>
                        <a14:foregroundMark x1="19690" y1="74725" x2="17237" y2="76262"/>
                        <a14:foregroundMark x1="13634" y1="77992" x2="9956" y2="82051"/>
                        <a14:foregroundMark x1="15805" y1="75595" x2="15406" y2="76035"/>
                        <a14:foregroundMark x1="17181" y1="76448" x2="19847" y2="76615"/>
                        <a14:foregroundMark x1="15600" y1="76349" x2="16893" y2="76430"/>
                        <a14:foregroundMark x1="25404" y1="79858" x2="26106" y2="83150"/>
                        <a14:foregroundMark x1="26770" y1="80220" x2="19027" y2="77656"/>
                        <a14:foregroundMark x1="19841" y1="76626" x2="17699" y2="75092"/>
                        <a14:foregroundMark x1="25885" y1="80952" x2="25131" y2="80412"/>
                        <a14:foregroundMark x1="99336" y1="27839" x2="99336" y2="27106"/>
                        <a14:foregroundMark x1="19080" y1="91493" x2="16303" y2="92547"/>
                        <a14:foregroundMark x1="19301" y1="91915" x2="15418" y2="92382"/>
                        <a14:foregroundMark x1="15526" y1="92155" x2="16184" y2="92547"/>
                        <a14:foregroundMark x1="14257" y1="79077" x2="8419" y2="82478"/>
                        <a14:foregroundMark x1="18584" y1="76557" x2="16471" y2="77788"/>
                        <a14:foregroundMark x1="13356" y1="77509" x2="9441" y2="85474"/>
                        <a14:foregroundMark x1="11175" y1="79248" x2="11730" y2="88889"/>
                        <a14:foregroundMark x1="12168" y1="84615" x2="13536" y2="77821"/>
                        <a14:foregroundMark x1="16156" y1="80429" x2="22629" y2="88044"/>
                        <a14:foregroundMark x1="15421" y1="79564" x2="15818" y2="80031"/>
                        <a14:foregroundMark x1="20409" y1="75475" x2="19027" y2="72161"/>
                        <a14:foregroundMark x1="24937" y1="86335" x2="22021" y2="79341"/>
                        <a14:foregroundMark x1="19027" y1="72161" x2="17478" y2="72527"/>
                        <a14:backgroundMark x1="5310" y1="60073" x2="4204" y2="71062"/>
                        <a14:backgroundMark x1="11062" y1="72161" x2="6195" y2="74359"/>
                        <a14:backgroundMark x1="9071" y1="73993" x2="13496" y2="73993"/>
                        <a14:backgroundMark x1="13053" y1="73260" x2="14159" y2="70696"/>
                        <a14:backgroundMark x1="14602" y1="70330" x2="13938" y2="72894"/>
                        <a14:backgroundMark x1="14381" y1="71795" x2="13717" y2="73993"/>
                        <a14:backgroundMark x1="14159" y1="73993" x2="12611" y2="75092"/>
                        <a14:backgroundMark x1="13938" y1="74359" x2="12389" y2="75824"/>
                        <a14:backgroundMark x1="14159" y1="74359" x2="13053" y2="75824"/>
                        <a14:backgroundMark x1="14602" y1="74725" x2="13938" y2="75458"/>
                        <a14:backgroundMark x1="21681" y1="72894" x2="27212" y2="76190"/>
                        <a14:backgroundMark x1="5310" y1="73626" x2="4646" y2="74725"/>
                        <a14:backgroundMark x1="6637" y1="71429" x2="2212" y2="76557"/>
                        <a14:backgroundMark x1="6858" y1="82051" x2="6416" y2="86447"/>
                        <a14:backgroundMark x1="6858" y1="88278" x2="7080" y2="90110"/>
                        <a14:backgroundMark x1="6858" y1="86081" x2="7080" y2="88645"/>
                        <a14:backgroundMark x1="29425" y1="87546" x2="29646" y2="90476"/>
                        <a14:backgroundMark x1="9071" y1="97802" x2="23009" y2="97802"/>
                        <a14:backgroundMark x1="23009" y1="97802" x2="27876" y2="97436"/>
                        <a14:backgroundMark x1="29646" y1="89377" x2="21239" y2="95604"/>
                        <a14:backgroundMark x1="5752" y1="91941" x2="13717" y2="95971"/>
                        <a14:backgroundMark x1="60177" y1="65568" x2="70354" y2="66300"/>
                        <a14:backgroundMark x1="71018" y1="64835" x2="73673" y2="65201"/>
                        <a14:backgroundMark x1="72566" y1="65934" x2="75885" y2="65568"/>
                      </a14:backgroundRemoval>
                    </a14:imgEffect>
                  </a14:imgLayer>
                </a14:imgProps>
              </a:ext>
            </a:extLst>
          </a:blip>
          <a:stretch>
            <a:fillRect/>
          </a:stretch>
        </p:blipFill>
        <p:spPr>
          <a:xfrm>
            <a:off x="775491" y="1139178"/>
            <a:ext cx="5307016" cy="3432821"/>
          </a:xfrm>
          <a:prstGeom prst="rect">
            <a:avLst/>
          </a:prstGeom>
        </p:spPr>
      </p:pic>
      <p:pic>
        <p:nvPicPr>
          <p:cNvPr id="9" name="Imagen 8">
            <a:extLst>
              <a:ext uri="{FF2B5EF4-FFF2-40B4-BE49-F238E27FC236}">
                <a16:creationId xmlns:a16="http://schemas.microsoft.com/office/drawing/2014/main" xmlns="" id="{65F3AB7E-03CE-4A43-A736-1EFFB4EB7572}"/>
              </a:ext>
            </a:extLst>
          </p:cNvPr>
          <p:cNvPicPr>
            <a:picLocks noChangeAspect="1"/>
          </p:cNvPicPr>
          <p:nvPr/>
        </p:nvPicPr>
        <p:blipFill>
          <a:blip r:embed="rId4"/>
          <a:stretch>
            <a:fillRect/>
          </a:stretch>
        </p:blipFill>
        <p:spPr>
          <a:xfrm>
            <a:off x="832262" y="4673601"/>
            <a:ext cx="5193473" cy="3146424"/>
          </a:xfrm>
          <a:prstGeom prst="rect">
            <a:avLst/>
          </a:prstGeom>
        </p:spPr>
      </p:pic>
    </p:spTree>
    <p:extLst>
      <p:ext uri="{BB962C8B-B14F-4D97-AF65-F5344CB8AC3E}">
        <p14:creationId xmlns:p14="http://schemas.microsoft.com/office/powerpoint/2010/main" val="359195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581839" y="1980604"/>
            <a:ext cx="2312106" cy="361444"/>
          </a:xfrm>
          <a:prstGeom prst="rect">
            <a:avLst/>
          </a:prstGeom>
        </p:spPr>
        <p:txBody>
          <a:bodyPr>
            <a:normAutofit fontScale="90000"/>
          </a:bodyPr>
          <a:lstStyle/>
          <a:p>
            <a:r>
              <a:rPr lang="es-CO" sz="2200" b="1" dirty="0">
                <a:solidFill>
                  <a:schemeClr val="accent5">
                    <a:lumMod val="50000"/>
                  </a:schemeClr>
                </a:solidFill>
                <a:latin typeface="Calibri" panose="020F0502020204030204" pitchFamily="34" charset="0"/>
                <a:cs typeface="Calibri" panose="020F0502020204030204" pitchFamily="34" charset="0"/>
              </a:rPr>
              <a:t>Introducción</a:t>
            </a:r>
            <a:endParaRPr lang="es-CO" b="1" dirty="0">
              <a:solidFill>
                <a:schemeClr val="accent5">
                  <a:lumMod val="50000"/>
                </a:schemeClr>
              </a:solidFill>
              <a:latin typeface="Calibri" panose="020F0502020204030204" pitchFamily="34" charset="0"/>
              <a:cs typeface="Calibri" panose="020F0502020204030204" pitchFamily="34" charset="0"/>
            </a:endParaRPr>
          </a:p>
        </p:txBody>
      </p:sp>
      <p:sp>
        <p:nvSpPr>
          <p:cNvPr id="3" name="Marcador de texto 2"/>
          <p:cNvSpPr>
            <a:spLocks noGrp="1"/>
          </p:cNvSpPr>
          <p:nvPr>
            <p:ph type="body" sz="quarter" idx="4294967295"/>
          </p:nvPr>
        </p:nvSpPr>
        <p:spPr>
          <a:xfrm>
            <a:off x="803733" y="1236581"/>
            <a:ext cx="5399205" cy="7159371"/>
          </a:xfrm>
          <a:prstGeom prst="rect">
            <a:avLst/>
          </a:prstGeom>
        </p:spPr>
        <p:txBody>
          <a:bodyPr>
            <a:noAutofit/>
          </a:bodyPr>
          <a:lstStyle/>
          <a:p>
            <a:pPr marL="0" indent="0" algn="just">
              <a:buNone/>
            </a:pPr>
            <a:endParaRPr lang="es-CO" sz="1200" dirty="0">
              <a:latin typeface="Arial" panose="020B0604020202020204" pitchFamily="34" charset="0"/>
              <a:cs typeface="Arial" panose="020B0604020202020204" pitchFamily="34" charset="0"/>
            </a:endParaRPr>
          </a:p>
          <a:p>
            <a:pPr marL="0" indent="0" algn="just">
              <a:buNone/>
            </a:pPr>
            <a:endParaRPr lang="es-CO" sz="1200" dirty="0">
              <a:latin typeface="Arial" panose="020B0604020202020204" pitchFamily="34" charset="0"/>
              <a:cs typeface="Arial" panose="020B0604020202020204" pitchFamily="34" charset="0"/>
            </a:endParaRPr>
          </a:p>
          <a:p>
            <a:pPr marL="0" indent="0" algn="just">
              <a:buNone/>
            </a:pPr>
            <a:endParaRPr lang="es-CO" sz="1200" dirty="0">
              <a:latin typeface="Arial" panose="020B0604020202020204" pitchFamily="34" charset="0"/>
              <a:cs typeface="Arial" panose="020B0604020202020204" pitchFamily="34" charset="0"/>
            </a:endParaRPr>
          </a:p>
          <a:p>
            <a:pPr marL="0" indent="0" algn="just">
              <a:buNone/>
            </a:pPr>
            <a:endParaRPr lang="es-CO" sz="1200" dirty="0">
              <a:latin typeface="Arial" panose="020B0604020202020204" pitchFamily="34" charset="0"/>
              <a:cs typeface="Arial" panose="020B0604020202020204" pitchFamily="34" charset="0"/>
            </a:endParaRPr>
          </a:p>
          <a:p>
            <a:pPr marL="0" indent="0" algn="just">
              <a:buNone/>
            </a:pPr>
            <a:endParaRPr lang="es-CO" sz="1200" dirty="0">
              <a:latin typeface="Arial" panose="020B0604020202020204" pitchFamily="34" charset="0"/>
              <a:cs typeface="Arial" panose="020B0604020202020204" pitchFamily="34" charset="0"/>
            </a:endParaRPr>
          </a:p>
          <a:p>
            <a:pPr marL="0" indent="0" algn="just">
              <a:buNone/>
            </a:pPr>
            <a:endParaRPr lang="es-CO" sz="1200" dirty="0">
              <a:latin typeface="Arial" panose="020B0604020202020204" pitchFamily="34" charset="0"/>
              <a:cs typeface="Arial" panose="020B0604020202020204" pitchFamily="34" charset="0"/>
            </a:endParaRPr>
          </a:p>
          <a:p>
            <a:pPr marL="0" indent="0" algn="just">
              <a:buNone/>
            </a:pPr>
            <a:r>
              <a:rPr lang="es-CO" sz="1200" dirty="0">
                <a:latin typeface="Arial" panose="020B0604020202020204" pitchFamily="34" charset="0"/>
                <a:cs typeface="Arial" panose="020B0604020202020204" pitchFamily="34" charset="0"/>
              </a:rPr>
              <a:t>Una vez finalizada la vigencia anterior, el Departamento Administrativo de la Función Pública presenta de manera oportuna y transparente los grandes resultados de la gestión adelantada durante el año 2019, con el fin de rendirle cuentas a todos nuestros grupos de valor interesados y participantes del desarrollo de nuestros productos y servicios:  </a:t>
            </a:r>
            <a:r>
              <a:rPr lang="es-CO" sz="1200" spc="-7" dirty="0">
                <a:solidFill>
                  <a:srgbClr val="0070C0"/>
                </a:solidFill>
                <a:latin typeface="Arial" panose="020B0604020202020204" pitchFamily="34" charset="0"/>
                <a:ea typeface="Calibri" panose="020F0502020204030204" pitchFamily="34" charset="0"/>
                <a:cs typeface="Arial" panose="020B0604020202020204" pitchFamily="34" charset="0"/>
              </a:rPr>
              <a:t>Entidades, Servidores Públicos y Ciudadanos. </a:t>
            </a:r>
          </a:p>
          <a:p>
            <a:pPr marL="0" indent="0" algn="just">
              <a:buNone/>
            </a:pPr>
            <a:r>
              <a:rPr lang="es-CO" sz="1200" dirty="0">
                <a:latin typeface="Arial" panose="020B0604020202020204" pitchFamily="34" charset="0"/>
                <a:cs typeface="Arial" panose="020B0604020202020204" pitchFamily="34" charset="0"/>
              </a:rPr>
              <a:t>Función Pública definió una ruta de trabajo en el Plan de Acción Anual, a partir del direccionamiento estratégico del Gobierno Nacional establecido en el </a:t>
            </a:r>
            <a:r>
              <a:rPr lang="es-CO" sz="1200" spc="-7" dirty="0">
                <a:solidFill>
                  <a:srgbClr val="0070C0"/>
                </a:solidFill>
                <a:latin typeface="Arial" panose="020B0604020202020204" pitchFamily="34" charset="0"/>
                <a:ea typeface="Calibri" panose="020F0502020204030204" pitchFamily="34" charset="0"/>
                <a:cs typeface="Arial" panose="020B0604020202020204" pitchFamily="34" charset="0"/>
              </a:rPr>
              <a:t>Plan Nacional de Desarrollo 2018-2022 Pacto por Colombia, Pacto por la Equidad,</a:t>
            </a:r>
            <a:r>
              <a:rPr lang="es-CO" sz="1200" dirty="0">
                <a:latin typeface="Arial" panose="020B0604020202020204" pitchFamily="34" charset="0"/>
                <a:cs typeface="Arial" panose="020B0604020202020204" pitchFamily="34" charset="0"/>
              </a:rPr>
              <a:t>  la cual contempla la ejecución planificada de productos y  estrategias institucionales que permitieran dar cumplimiento a todos los compromisos y requerimientos legales de la Entidad, a la satisfacción de necesidades nuestros grupos de valor y al uso adecuado de los recursos asociados. </a:t>
            </a:r>
          </a:p>
          <a:p>
            <a:pPr marL="0" indent="0" algn="just">
              <a:buNone/>
            </a:pPr>
            <a:r>
              <a:rPr lang="es-CO" sz="1200" dirty="0">
                <a:latin typeface="Arial" panose="020B0604020202020204" pitchFamily="34" charset="0"/>
                <a:cs typeface="Arial" panose="020B0604020202020204" pitchFamily="34" charset="0"/>
              </a:rPr>
              <a:t>El informe presentará los resultados estratégicos y operativos de manera articulada a nuestros 3 grandes objetivos: i) </a:t>
            </a:r>
            <a:r>
              <a:rPr lang="es-CO" sz="1200" spc="-7" dirty="0">
                <a:solidFill>
                  <a:srgbClr val="0070C0"/>
                </a:solidFill>
                <a:latin typeface="Arial" panose="020B0604020202020204" pitchFamily="34" charset="0"/>
                <a:ea typeface="Calibri" panose="020F0502020204030204" pitchFamily="34" charset="0"/>
                <a:cs typeface="Arial" panose="020B0604020202020204" pitchFamily="34" charset="0"/>
              </a:rPr>
              <a:t>Consolidar una gestión pública moderna, eficiente, transparente, focalizada y participativa al servicio de los ciudadanos,</a:t>
            </a:r>
            <a:r>
              <a:rPr lang="es-CO" sz="1200" dirty="0">
                <a:latin typeface="Arial" panose="020B0604020202020204" pitchFamily="34" charset="0"/>
                <a:cs typeface="Arial" panose="020B0604020202020204" pitchFamily="34" charset="0"/>
              </a:rPr>
              <a:t> ii) </a:t>
            </a:r>
            <a:r>
              <a:rPr lang="es-CO" sz="1200" spc="-7" dirty="0">
                <a:solidFill>
                  <a:srgbClr val="0070C0"/>
                </a:solidFill>
                <a:latin typeface="Arial" panose="020B0604020202020204" pitchFamily="34" charset="0"/>
                <a:ea typeface="Calibri" panose="020F0502020204030204" pitchFamily="34" charset="0"/>
                <a:cs typeface="Arial" panose="020B0604020202020204" pitchFamily="34" charset="0"/>
              </a:rPr>
              <a:t>Enaltecer al servidor público y su labor, y </a:t>
            </a:r>
            <a:r>
              <a:rPr lang="es-CO" sz="1200" dirty="0">
                <a:latin typeface="Arial" panose="020B0604020202020204" pitchFamily="34" charset="0"/>
                <a:cs typeface="Arial" panose="020B0604020202020204" pitchFamily="34" charset="0"/>
              </a:rPr>
              <a:t>iii) </a:t>
            </a:r>
            <a:r>
              <a:rPr lang="es-CO" sz="1200" spc="-7" dirty="0">
                <a:solidFill>
                  <a:srgbClr val="0070C0"/>
                </a:solidFill>
                <a:latin typeface="Arial" panose="020B0604020202020204" pitchFamily="34" charset="0"/>
                <a:ea typeface="Calibri" panose="020F0502020204030204" pitchFamily="34" charset="0"/>
                <a:cs typeface="Arial" panose="020B0604020202020204" pitchFamily="34" charset="0"/>
              </a:rPr>
              <a:t>Consolidar a Función Pública como un Departamento eficiente, técnico e innovador</a:t>
            </a:r>
            <a:r>
              <a:rPr lang="es-CO" sz="1200" spc="-7" dirty="0">
                <a:latin typeface="Arial" panose="020B0604020202020204" pitchFamily="34" charset="0"/>
                <a:ea typeface="Calibri" panose="020F0502020204030204" pitchFamily="34" charset="0"/>
                <a:cs typeface="Arial" panose="020B0604020202020204" pitchFamily="34" charset="0"/>
              </a:rPr>
              <a:t>,  al igual  que los resultados de la  gestión presupuestal y  la estrategia de fortalecimiento de la relación Estado Ciudadano.</a:t>
            </a:r>
          </a:p>
          <a:p>
            <a:pPr marL="0" indent="0" algn="just">
              <a:buNone/>
            </a:pPr>
            <a:r>
              <a:rPr lang="es-CO" sz="1200" spc="-7" dirty="0">
                <a:latin typeface="Arial" panose="020B0604020202020204" pitchFamily="34" charset="0"/>
                <a:cs typeface="Arial" panose="020B0604020202020204" pitchFamily="34" charset="0"/>
              </a:rPr>
              <a:t>Los invitamos a continuar esta lectura y les reiteramos nuestro interés de recibir permanentemente sus comentarios y sugerencias acerca de nuestra gestión mediante todos los canales virtuales, escritos y presenciales dispuestos en la siguiente página </a:t>
            </a:r>
            <a:r>
              <a:rPr lang="es-CO" sz="1200" spc="-7" dirty="0">
                <a:latin typeface="Arial" panose="020B0604020202020204" pitchFamily="34" charset="0"/>
                <a:cs typeface="Arial" panose="020B0604020202020204" pitchFamily="34" charset="0"/>
                <a:hlinkClick r:id="rId2"/>
              </a:rPr>
              <a:t>www.funcionpublica.gov.co</a:t>
            </a:r>
            <a:r>
              <a:rPr lang="es-CO" sz="1200" spc="-7" dirty="0">
                <a:latin typeface="Arial" panose="020B0604020202020204" pitchFamily="34" charset="0"/>
                <a:cs typeface="Arial" panose="020B0604020202020204" pitchFamily="34" charset="0"/>
              </a:rPr>
              <a:t>.</a:t>
            </a:r>
          </a:p>
          <a:p>
            <a:pPr marL="0" indent="0" algn="just">
              <a:buNone/>
            </a:pPr>
            <a:endParaRPr lang="es-CO" sz="1200" spc="-7" dirty="0">
              <a:latin typeface="Arial" panose="020B0604020202020204" pitchFamily="34" charset="0"/>
              <a:cs typeface="Arial" panose="020B0604020202020204" pitchFamily="34" charset="0"/>
            </a:endParaRPr>
          </a:p>
          <a:p>
            <a:pPr marL="0" indent="0" algn="just">
              <a:lnSpc>
                <a:spcPct val="150000"/>
              </a:lnSpc>
              <a:buNone/>
            </a:pPr>
            <a:endParaRPr lang="es-CO" sz="1200" dirty="0">
              <a:latin typeface="Arial" panose="020B0604020202020204" pitchFamily="34" charset="0"/>
              <a:cs typeface="Arial" panose="020B0604020202020204" pitchFamily="34" charset="0"/>
            </a:endParaRPr>
          </a:p>
          <a:p>
            <a:pPr marL="313436" lvl="2" indent="-120553" algn="just">
              <a:lnSpc>
                <a:spcPct val="150000"/>
              </a:lnSpc>
              <a:spcBef>
                <a:spcPts val="422"/>
              </a:spcBef>
            </a:pPr>
            <a:endParaRPr lang="es-ES" sz="12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l="68370" t="10865" r="17582" b="9150"/>
          <a:stretch/>
        </p:blipFill>
        <p:spPr>
          <a:xfrm>
            <a:off x="5020946" y="639019"/>
            <a:ext cx="1181992" cy="1195123"/>
          </a:xfrm>
          <a:prstGeom prst="rect">
            <a:avLst/>
          </a:prstGeom>
        </p:spPr>
      </p:pic>
    </p:spTree>
    <p:extLst>
      <p:ext uri="{BB962C8B-B14F-4D97-AF65-F5344CB8AC3E}">
        <p14:creationId xmlns:p14="http://schemas.microsoft.com/office/powerpoint/2010/main" val="2563192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02167"/>
            <a:ext cx="4281685" cy="338554"/>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5. Resultados de Atención al Ciudadano</a:t>
            </a:r>
          </a:p>
        </p:txBody>
      </p:sp>
      <p:sp>
        <p:nvSpPr>
          <p:cNvPr id="2" name="Rectángulo 1">
            <a:extLst>
              <a:ext uri="{FF2B5EF4-FFF2-40B4-BE49-F238E27FC236}">
                <a16:creationId xmlns:a16="http://schemas.microsoft.com/office/drawing/2014/main" xmlns="" id="{EF1A09C7-0213-4983-A84F-CAE62839932A}"/>
              </a:ext>
            </a:extLst>
          </p:cNvPr>
          <p:cNvSpPr/>
          <p:nvPr/>
        </p:nvSpPr>
        <p:spPr>
          <a:xfrm>
            <a:off x="1867659" y="757535"/>
            <a:ext cx="4913382" cy="523220"/>
          </a:xfrm>
          <a:prstGeom prst="rect">
            <a:avLst/>
          </a:prstGeom>
        </p:spPr>
        <p:txBody>
          <a:bodyPr wrap="square">
            <a:spAutoFit/>
          </a:bodyPr>
          <a:lstStyle/>
          <a:p>
            <a:r>
              <a:rPr lang="es-ES" sz="1400" dirty="0">
                <a:solidFill>
                  <a:schemeClr val="accent4">
                    <a:lumMod val="75000"/>
                  </a:schemeClr>
                </a:solidFill>
                <a:latin typeface="Arial" panose="020B0604020202020204" pitchFamily="34" charset="0"/>
                <a:cs typeface="Arial" panose="020B0604020202020204" pitchFamily="34" charset="0"/>
              </a:rPr>
              <a:t>Comparativo de PQRSD recibidas en últimos años y consolidado por dependencia en el 2019</a:t>
            </a:r>
            <a:endParaRPr lang="es-CO" sz="1400" dirty="0">
              <a:solidFill>
                <a:schemeClr val="accent4">
                  <a:lumMod val="75000"/>
                </a:schemeClr>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xmlns="" id="{29F848A3-A57F-4276-8AF7-360368AC75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399" y="2528157"/>
            <a:ext cx="798860" cy="798860"/>
          </a:xfrm>
          <a:prstGeom prst="rect">
            <a:avLst/>
          </a:prstGeom>
        </p:spPr>
      </p:pic>
      <p:sp>
        <p:nvSpPr>
          <p:cNvPr id="7" name="Llamada ovalada 9">
            <a:extLst>
              <a:ext uri="{FF2B5EF4-FFF2-40B4-BE49-F238E27FC236}">
                <a16:creationId xmlns:a16="http://schemas.microsoft.com/office/drawing/2014/main" xmlns="" id="{4C3EA953-C2CC-4E11-88AB-1C056206BCFE}"/>
              </a:ext>
            </a:extLst>
          </p:cNvPr>
          <p:cNvSpPr/>
          <p:nvPr/>
        </p:nvSpPr>
        <p:spPr>
          <a:xfrm flipH="1">
            <a:off x="2386360" y="1453137"/>
            <a:ext cx="3430239" cy="1213863"/>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CO" sz="1100" dirty="0">
                <a:latin typeface="Arial" panose="020B0604020202020204" pitchFamily="34" charset="0"/>
                <a:cs typeface="Arial" panose="020B0604020202020204" pitchFamily="34" charset="0"/>
              </a:rPr>
              <a:t>Al comparar las PQRSD recibidas durante los últimos años, se observa un incremento en los registros a partir del año 2015.</a:t>
            </a:r>
          </a:p>
        </p:txBody>
      </p:sp>
      <p:sp>
        <p:nvSpPr>
          <p:cNvPr id="10" name="1219 Rectángulo redondeado">
            <a:extLst>
              <a:ext uri="{FF2B5EF4-FFF2-40B4-BE49-F238E27FC236}">
                <a16:creationId xmlns:a16="http://schemas.microsoft.com/office/drawing/2014/main" xmlns="" id="{8E9BD96B-A5CC-41BC-BD61-AD4F8CE9FFD3}"/>
              </a:ext>
            </a:extLst>
          </p:cNvPr>
          <p:cNvSpPr/>
          <p:nvPr/>
        </p:nvSpPr>
        <p:spPr>
          <a:xfrm>
            <a:off x="4480550" y="4098509"/>
            <a:ext cx="1972154" cy="1363870"/>
          </a:xfrm>
          <a:prstGeom prst="roundRect">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984806"/>
                </a:solidFill>
                <a:effectLst/>
                <a:uLnTx/>
                <a:uFillTx/>
                <a:latin typeface="Arial" panose="020B0604020202020204" pitchFamily="34" charset="0"/>
                <a:ea typeface="Calibri" panose="020F0502020204030204" pitchFamily="34" charset="0"/>
                <a:cs typeface="Arial" panose="020B0604020202020204" pitchFamily="34" charset="0"/>
              </a:rPr>
              <a:t>El </a:t>
            </a:r>
            <a:r>
              <a:rPr kumimoji="0" lang="es-CO" sz="1200" b="1" i="0" u="none" strike="noStrike" kern="0" cap="none" spc="0" normalizeH="0" baseline="0" noProof="0" dirty="0">
                <a:ln>
                  <a:noFill/>
                </a:ln>
                <a:solidFill>
                  <a:srgbClr val="984806"/>
                </a:solidFill>
                <a:effectLst/>
                <a:uLnTx/>
                <a:uFillTx/>
                <a:latin typeface="Arial" panose="020B0604020202020204" pitchFamily="34" charset="0"/>
                <a:ea typeface="Calibri" panose="020F0502020204030204" pitchFamily="34" charset="0"/>
                <a:cs typeface="Arial" panose="020B0604020202020204" pitchFamily="34" charset="0"/>
              </a:rPr>
              <a:t>72,0% </a:t>
            </a:r>
            <a:r>
              <a:rPr kumimoji="0" lang="es-CO" sz="1200" b="0" i="0" u="none" strike="noStrike" kern="0" cap="none" spc="0" normalizeH="0" baseline="0" noProof="0" dirty="0">
                <a:ln>
                  <a:noFill/>
                </a:ln>
                <a:solidFill>
                  <a:srgbClr val="984806"/>
                </a:solidFill>
                <a:effectLst/>
                <a:uLnTx/>
                <a:uFillTx/>
                <a:latin typeface="Arial" panose="020B0604020202020204" pitchFamily="34" charset="0"/>
                <a:ea typeface="Calibri" panose="020F0502020204030204" pitchFamily="34" charset="0"/>
                <a:cs typeface="Arial" panose="020B0604020202020204" pitchFamily="34" charset="0"/>
              </a:rPr>
              <a:t>de las peticiones radicadas en el 2019, fueron atendidas por el Grupo de Servicio al Ciudadano Institucional</a:t>
            </a:r>
          </a:p>
        </p:txBody>
      </p:sp>
      <p:sp>
        <p:nvSpPr>
          <p:cNvPr id="11" name="1219 Rectángulo redondeado">
            <a:extLst>
              <a:ext uri="{FF2B5EF4-FFF2-40B4-BE49-F238E27FC236}">
                <a16:creationId xmlns:a16="http://schemas.microsoft.com/office/drawing/2014/main" xmlns="" id="{D78F1C3D-325C-41D6-9ECC-CFCA3CD5F0DC}"/>
              </a:ext>
            </a:extLst>
          </p:cNvPr>
          <p:cNvSpPr/>
          <p:nvPr/>
        </p:nvSpPr>
        <p:spPr>
          <a:xfrm>
            <a:off x="4480550" y="5604903"/>
            <a:ext cx="1972154" cy="2625489"/>
          </a:xfrm>
          <a:prstGeom prst="roundRect">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1200" b="0" i="0" u="none" strike="noStrike" kern="0" cap="none" spc="0" normalizeH="0" baseline="0" noProof="0" dirty="0">
                <a:ln>
                  <a:noFill/>
                </a:ln>
                <a:solidFill>
                  <a:srgbClr val="984806"/>
                </a:solidFill>
                <a:effectLst/>
                <a:uLnTx/>
                <a:uFillTx/>
                <a:latin typeface="Arial" panose="020B0604020202020204" pitchFamily="34" charset="0"/>
                <a:ea typeface="Calibri" panose="020F0502020204030204" pitchFamily="34" charset="0"/>
                <a:cs typeface="Arial" panose="020B0604020202020204" pitchFamily="34" charset="0"/>
              </a:rPr>
              <a:t>De las 126.302 peticiones tramitadas por el Grupo de Servicio al Ciudadano Institucional, 61.331 (48,60%) tuvieron respuesta por medio de autogestión digital y las 64.971 restantes (51,40%) tuvieron respuesta a través de un asesor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sz="1200" b="0" i="0" u="none" strike="noStrike" kern="0" cap="none" spc="0" normalizeH="0" baseline="0" noProof="0" dirty="0">
              <a:ln>
                <a:noFill/>
              </a:ln>
              <a:solidFill>
                <a:srgbClr val="984806"/>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CuadroTexto 50">
            <a:extLst>
              <a:ext uri="{FF2B5EF4-FFF2-40B4-BE49-F238E27FC236}">
                <a16:creationId xmlns:a16="http://schemas.microsoft.com/office/drawing/2014/main" xmlns="" id="{D03EBDA0-C27B-4194-A992-CE6DF512F8EE}"/>
              </a:ext>
            </a:extLst>
          </p:cNvPr>
          <p:cNvSpPr txBox="1"/>
          <p:nvPr/>
        </p:nvSpPr>
        <p:spPr>
          <a:xfrm>
            <a:off x="1161740" y="3569211"/>
            <a:ext cx="4534519" cy="276999"/>
          </a:xfrm>
          <a:prstGeom prst="rect">
            <a:avLst/>
          </a:prstGeom>
          <a:solidFill>
            <a:sysClr val="window" lastClr="FFFFFF"/>
          </a:solidFill>
          <a:ln w="12700" cap="flat" cmpd="sng" algn="ctr">
            <a:solidFill>
              <a:srgbClr val="ED7D31">
                <a:lumMod val="75000"/>
              </a:srgbClr>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srgbClr val="ED7D31">
                    <a:lumMod val="50000"/>
                  </a:srgbClr>
                </a:solidFill>
                <a:effectLst/>
                <a:uLnTx/>
                <a:uFillTx/>
                <a:latin typeface="Arial" panose="020B0604020202020204" pitchFamily="34" charset="0"/>
                <a:ea typeface="Arial" charset="0"/>
                <a:cs typeface="Arial" panose="020B0604020202020204" pitchFamily="34" charset="0"/>
              </a:rPr>
              <a:t>Consolidado PQRSD por dependencia 2019 </a:t>
            </a:r>
            <a:endParaRPr kumimoji="0" lang="es-ES" sz="1200" b="1" i="0" u="none" strike="noStrike" kern="0" cap="none" spc="0" normalizeH="0" baseline="0" noProof="0" dirty="0">
              <a:ln>
                <a:noFill/>
              </a:ln>
              <a:solidFill>
                <a:srgbClr val="ED7D31">
                  <a:lumMod val="50000"/>
                </a:srgbClr>
              </a:solidFill>
              <a:effectLst/>
              <a:uLnTx/>
              <a:uFillTx/>
              <a:latin typeface="Arial" panose="020B0604020202020204" pitchFamily="34" charset="0"/>
              <a:ea typeface="Arial" charset="0"/>
              <a:cs typeface="Arial" panose="020B0604020202020204" pitchFamily="34" charset="0"/>
            </a:endParaRPr>
          </a:p>
        </p:txBody>
      </p:sp>
      <p:pic>
        <p:nvPicPr>
          <p:cNvPr id="13" name="Imagen 12">
            <a:extLst>
              <a:ext uri="{FF2B5EF4-FFF2-40B4-BE49-F238E27FC236}">
                <a16:creationId xmlns:a16="http://schemas.microsoft.com/office/drawing/2014/main" xmlns="" id="{1F77C3F8-D08C-4487-A726-E8799C764327}"/>
              </a:ext>
            </a:extLst>
          </p:cNvPr>
          <p:cNvPicPr>
            <a:picLocks noChangeAspect="1"/>
          </p:cNvPicPr>
          <p:nvPr/>
        </p:nvPicPr>
        <p:blipFill>
          <a:blip r:embed="rId3"/>
          <a:stretch>
            <a:fillRect/>
          </a:stretch>
        </p:blipFill>
        <p:spPr>
          <a:xfrm>
            <a:off x="405296" y="4098509"/>
            <a:ext cx="3952036" cy="4131883"/>
          </a:xfrm>
          <a:prstGeom prst="rect">
            <a:avLst/>
          </a:prstGeom>
        </p:spPr>
      </p:pic>
    </p:spTree>
    <p:extLst>
      <p:ext uri="{BB962C8B-B14F-4D97-AF65-F5344CB8AC3E}">
        <p14:creationId xmlns:p14="http://schemas.microsoft.com/office/powerpoint/2010/main" val="2721023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02167"/>
            <a:ext cx="4281685" cy="338554"/>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5. Resultados de Atención al Ciudadano</a:t>
            </a:r>
          </a:p>
        </p:txBody>
      </p:sp>
      <p:sp>
        <p:nvSpPr>
          <p:cNvPr id="2" name="Rectángulo 1">
            <a:extLst>
              <a:ext uri="{FF2B5EF4-FFF2-40B4-BE49-F238E27FC236}">
                <a16:creationId xmlns:a16="http://schemas.microsoft.com/office/drawing/2014/main" xmlns="" id="{EF1A09C7-0213-4983-A84F-CAE62839932A}"/>
              </a:ext>
            </a:extLst>
          </p:cNvPr>
          <p:cNvSpPr/>
          <p:nvPr/>
        </p:nvSpPr>
        <p:spPr>
          <a:xfrm>
            <a:off x="1867659" y="757535"/>
            <a:ext cx="4913382" cy="523220"/>
          </a:xfrm>
          <a:prstGeom prst="rect">
            <a:avLst/>
          </a:prstGeom>
        </p:spPr>
        <p:txBody>
          <a:bodyPr wrap="square">
            <a:spAutoFit/>
          </a:bodyPr>
          <a:lstStyle/>
          <a:p>
            <a:r>
              <a:rPr lang="es-ES" sz="1400" dirty="0">
                <a:solidFill>
                  <a:schemeClr val="accent4">
                    <a:lumMod val="75000"/>
                  </a:schemeClr>
                </a:solidFill>
                <a:latin typeface="Arial" panose="020B0604020202020204" pitchFamily="34" charset="0"/>
                <a:cs typeface="Arial" panose="020B0604020202020204" pitchFamily="34" charset="0"/>
              </a:rPr>
              <a:t>Comparativo de PQRSD recibidas en últimos años y consolidado por dependencia en el 2019</a:t>
            </a:r>
            <a:endParaRPr lang="es-CO" sz="1400" dirty="0">
              <a:solidFill>
                <a:schemeClr val="accent4">
                  <a:lumMod val="75000"/>
                </a:schemeClr>
              </a:solidFill>
              <a:latin typeface="Arial" panose="020B0604020202020204" pitchFamily="34" charset="0"/>
              <a:cs typeface="Arial" panose="020B0604020202020204" pitchFamily="34" charset="0"/>
            </a:endParaRPr>
          </a:p>
        </p:txBody>
      </p:sp>
      <p:sp>
        <p:nvSpPr>
          <p:cNvPr id="14" name="CuadroTexto 50">
            <a:extLst>
              <a:ext uri="{FF2B5EF4-FFF2-40B4-BE49-F238E27FC236}">
                <a16:creationId xmlns:a16="http://schemas.microsoft.com/office/drawing/2014/main" xmlns="" id="{94C4DBE1-E551-4E15-9FA2-DA53447FC759}"/>
              </a:ext>
            </a:extLst>
          </p:cNvPr>
          <p:cNvSpPr txBox="1"/>
          <p:nvPr/>
        </p:nvSpPr>
        <p:spPr>
          <a:xfrm>
            <a:off x="2404603" y="1418691"/>
            <a:ext cx="2048793" cy="461665"/>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200" b="1" dirty="0">
                <a:solidFill>
                  <a:schemeClr val="accent2">
                    <a:lumMod val="50000"/>
                  </a:schemeClr>
                </a:solidFill>
                <a:latin typeface="Arial" panose="020B0604020202020204" pitchFamily="34" charset="0"/>
                <a:ea typeface="Arial" charset="0"/>
                <a:cs typeface="Arial" panose="020B0604020202020204" pitchFamily="34" charset="0"/>
              </a:rPr>
              <a:t>Comparativo de PQRSD de últimos años </a:t>
            </a:r>
            <a:endParaRPr lang="es-ES" sz="1200" b="1" dirty="0">
              <a:solidFill>
                <a:schemeClr val="accent2">
                  <a:lumMod val="50000"/>
                </a:schemeClr>
              </a:solidFill>
              <a:latin typeface="Arial" panose="020B0604020202020204" pitchFamily="34" charset="0"/>
              <a:ea typeface="Arial" charset="0"/>
              <a:cs typeface="Arial" panose="020B0604020202020204" pitchFamily="34" charset="0"/>
            </a:endParaRPr>
          </a:p>
        </p:txBody>
      </p:sp>
      <p:pic>
        <p:nvPicPr>
          <p:cNvPr id="16" name="Imagen 15">
            <a:extLst>
              <a:ext uri="{FF2B5EF4-FFF2-40B4-BE49-F238E27FC236}">
                <a16:creationId xmlns:a16="http://schemas.microsoft.com/office/drawing/2014/main" xmlns="" id="{9CD3869A-02B3-4126-9E4B-A46462879DE0}"/>
              </a:ext>
            </a:extLst>
          </p:cNvPr>
          <p:cNvPicPr>
            <a:picLocks noChangeAspect="1"/>
          </p:cNvPicPr>
          <p:nvPr/>
        </p:nvPicPr>
        <p:blipFill>
          <a:blip r:embed="rId2"/>
          <a:stretch>
            <a:fillRect/>
          </a:stretch>
        </p:blipFill>
        <p:spPr>
          <a:xfrm>
            <a:off x="2014078" y="1987600"/>
            <a:ext cx="2829844" cy="1696001"/>
          </a:xfrm>
          <a:prstGeom prst="rect">
            <a:avLst/>
          </a:prstGeom>
        </p:spPr>
      </p:pic>
      <p:sp>
        <p:nvSpPr>
          <p:cNvPr id="3" name="Rectángulo 2">
            <a:extLst>
              <a:ext uri="{FF2B5EF4-FFF2-40B4-BE49-F238E27FC236}">
                <a16:creationId xmlns:a16="http://schemas.microsoft.com/office/drawing/2014/main" xmlns="" id="{3C119E53-FD23-4FCB-9393-8134103A09EA}"/>
              </a:ext>
            </a:extLst>
          </p:cNvPr>
          <p:cNvSpPr/>
          <p:nvPr/>
        </p:nvSpPr>
        <p:spPr>
          <a:xfrm>
            <a:off x="466725" y="3867226"/>
            <a:ext cx="4610100" cy="523220"/>
          </a:xfrm>
          <a:prstGeom prst="rect">
            <a:avLst/>
          </a:prstGeom>
        </p:spPr>
        <p:txBody>
          <a:bodyPr wrap="square">
            <a:spAutoFit/>
          </a:bodyPr>
          <a:lstStyle/>
          <a:p>
            <a:r>
              <a:rPr lang="es-ES" sz="1400" dirty="0">
                <a:solidFill>
                  <a:schemeClr val="accent4">
                    <a:lumMod val="75000"/>
                  </a:schemeClr>
                </a:solidFill>
                <a:latin typeface="Arial" panose="020B0604020202020204" pitchFamily="34" charset="0"/>
                <a:cs typeface="Arial" panose="020B0604020202020204" pitchFamily="34" charset="0"/>
              </a:rPr>
              <a:t>Consolidado de encuestas de percepción de los grupos de valor en el año 2019</a:t>
            </a:r>
            <a:endParaRPr lang="es-CO" sz="1400" dirty="0">
              <a:solidFill>
                <a:schemeClr val="accent4">
                  <a:lumMod val="75000"/>
                </a:schemeClr>
              </a:solidFill>
              <a:latin typeface="Arial" panose="020B0604020202020204" pitchFamily="34" charset="0"/>
              <a:cs typeface="Arial" panose="020B0604020202020204" pitchFamily="34" charset="0"/>
            </a:endParaRPr>
          </a:p>
        </p:txBody>
      </p:sp>
      <p:sp>
        <p:nvSpPr>
          <p:cNvPr id="17" name="Llamada de nube 12">
            <a:extLst>
              <a:ext uri="{FF2B5EF4-FFF2-40B4-BE49-F238E27FC236}">
                <a16:creationId xmlns:a16="http://schemas.microsoft.com/office/drawing/2014/main" xmlns="" id="{FC4F37CF-1928-486E-8B66-B60AFAF59EEC}"/>
              </a:ext>
            </a:extLst>
          </p:cNvPr>
          <p:cNvSpPr/>
          <p:nvPr/>
        </p:nvSpPr>
        <p:spPr>
          <a:xfrm>
            <a:off x="4058293" y="4466827"/>
            <a:ext cx="2325368" cy="1435477"/>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100" dirty="0">
                <a:latin typeface="Arial" panose="020B0604020202020204" pitchFamily="34" charset="0"/>
                <a:cs typeface="Arial" panose="020B0604020202020204" pitchFamily="34" charset="0"/>
              </a:rPr>
              <a:t>La herramienta más utilizada para evaluar la percepción por parte de los grupos de valor, fue a través del portal Web, con un total de 4.675 (52,0%)</a:t>
            </a:r>
          </a:p>
        </p:txBody>
      </p:sp>
      <p:pic>
        <p:nvPicPr>
          <p:cNvPr id="18" name="Imagen 17">
            <a:extLst>
              <a:ext uri="{FF2B5EF4-FFF2-40B4-BE49-F238E27FC236}">
                <a16:creationId xmlns:a16="http://schemas.microsoft.com/office/drawing/2014/main" xmlns="" id="{77B5C260-21E2-4570-AB19-21C186E94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456" y="5353760"/>
            <a:ext cx="1097088" cy="1097088"/>
          </a:xfrm>
          <a:prstGeom prst="rect">
            <a:avLst/>
          </a:prstGeom>
        </p:spPr>
      </p:pic>
      <p:sp>
        <p:nvSpPr>
          <p:cNvPr id="19" name="Llamada de nube 14">
            <a:extLst>
              <a:ext uri="{FF2B5EF4-FFF2-40B4-BE49-F238E27FC236}">
                <a16:creationId xmlns:a16="http://schemas.microsoft.com/office/drawing/2014/main" xmlns="" id="{88A1B3EF-9C0B-49CF-BC7D-2F0EE066ADF1}"/>
              </a:ext>
            </a:extLst>
          </p:cNvPr>
          <p:cNvSpPr/>
          <p:nvPr/>
        </p:nvSpPr>
        <p:spPr>
          <a:xfrm flipH="1">
            <a:off x="474340" y="4466827"/>
            <a:ext cx="2325368" cy="1435477"/>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100" dirty="0">
                <a:latin typeface="Arial" panose="020B0604020202020204" pitchFamily="34" charset="0"/>
                <a:cs typeface="Arial" panose="020B0604020202020204" pitchFamily="34" charset="0"/>
              </a:rPr>
              <a:t>En el 2019 se registraron 8.998 encuestas, diligenciando en el  3° trimestre el mayor número 2.716 (30,2%)</a:t>
            </a:r>
          </a:p>
        </p:txBody>
      </p:sp>
      <p:pic>
        <p:nvPicPr>
          <p:cNvPr id="20" name="Imagen 19">
            <a:extLst>
              <a:ext uri="{FF2B5EF4-FFF2-40B4-BE49-F238E27FC236}">
                <a16:creationId xmlns:a16="http://schemas.microsoft.com/office/drawing/2014/main" xmlns="" id="{F156B47A-424B-4182-8B7A-5437C113B0DA}"/>
              </a:ext>
            </a:extLst>
          </p:cNvPr>
          <p:cNvPicPr>
            <a:picLocks noChangeAspect="1"/>
          </p:cNvPicPr>
          <p:nvPr/>
        </p:nvPicPr>
        <p:blipFill>
          <a:blip r:embed="rId4"/>
          <a:stretch>
            <a:fillRect/>
          </a:stretch>
        </p:blipFill>
        <p:spPr>
          <a:xfrm>
            <a:off x="474336" y="6761173"/>
            <a:ext cx="2865675" cy="1807562"/>
          </a:xfrm>
          <a:prstGeom prst="rect">
            <a:avLst/>
          </a:prstGeom>
        </p:spPr>
      </p:pic>
      <p:pic>
        <p:nvPicPr>
          <p:cNvPr id="21" name="Imagen 20">
            <a:extLst>
              <a:ext uri="{FF2B5EF4-FFF2-40B4-BE49-F238E27FC236}">
                <a16:creationId xmlns:a16="http://schemas.microsoft.com/office/drawing/2014/main" xmlns="" id="{3480D8CF-FBED-409D-BA62-CE42129D238B}"/>
              </a:ext>
            </a:extLst>
          </p:cNvPr>
          <p:cNvPicPr>
            <a:picLocks noChangeAspect="1"/>
          </p:cNvPicPr>
          <p:nvPr/>
        </p:nvPicPr>
        <p:blipFill>
          <a:blip r:embed="rId5"/>
          <a:stretch>
            <a:fillRect/>
          </a:stretch>
        </p:blipFill>
        <p:spPr>
          <a:xfrm>
            <a:off x="3429000" y="6741786"/>
            <a:ext cx="2857633" cy="1807562"/>
          </a:xfrm>
          <a:prstGeom prst="rect">
            <a:avLst/>
          </a:prstGeom>
        </p:spPr>
      </p:pic>
    </p:spTree>
    <p:extLst>
      <p:ext uri="{BB962C8B-B14F-4D97-AF65-F5344CB8AC3E}">
        <p14:creationId xmlns:p14="http://schemas.microsoft.com/office/powerpoint/2010/main" val="338592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02167"/>
            <a:ext cx="4281685" cy="338554"/>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5. Resultados de Atención al Ciudadano</a:t>
            </a:r>
          </a:p>
        </p:txBody>
      </p:sp>
      <p:sp>
        <p:nvSpPr>
          <p:cNvPr id="2" name="Rectángulo 1">
            <a:extLst>
              <a:ext uri="{FF2B5EF4-FFF2-40B4-BE49-F238E27FC236}">
                <a16:creationId xmlns:a16="http://schemas.microsoft.com/office/drawing/2014/main" xmlns="" id="{EF1A09C7-0213-4983-A84F-CAE62839932A}"/>
              </a:ext>
            </a:extLst>
          </p:cNvPr>
          <p:cNvSpPr/>
          <p:nvPr/>
        </p:nvSpPr>
        <p:spPr>
          <a:xfrm>
            <a:off x="2201034" y="851376"/>
            <a:ext cx="3914016" cy="523220"/>
          </a:xfrm>
          <a:prstGeom prst="rect">
            <a:avLst/>
          </a:prstGeom>
        </p:spPr>
        <p:txBody>
          <a:bodyPr wrap="square">
            <a:spAutoFit/>
          </a:bodyPr>
          <a:lstStyle/>
          <a:p>
            <a:r>
              <a:rPr lang="es-ES" sz="1400" dirty="0">
                <a:solidFill>
                  <a:schemeClr val="accent4">
                    <a:lumMod val="75000"/>
                  </a:schemeClr>
                </a:solidFill>
                <a:latin typeface="Arial" panose="020B0604020202020204" pitchFamily="34" charset="0"/>
                <a:cs typeface="Arial" panose="020B0604020202020204" pitchFamily="34" charset="0"/>
              </a:rPr>
              <a:t>Consolidado de encuestas de percepción en el año 2019</a:t>
            </a:r>
            <a:endParaRPr lang="es-CO" sz="1400" dirty="0">
              <a:solidFill>
                <a:schemeClr val="accent4">
                  <a:lumMod val="75000"/>
                </a:schemeClr>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xmlns="" id="{6DEE2C5D-84FF-49F1-B956-677110BE8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50" y="1405025"/>
            <a:ext cx="997192" cy="2282327"/>
          </a:xfrm>
          <a:prstGeom prst="rect">
            <a:avLst/>
          </a:prstGeom>
        </p:spPr>
      </p:pic>
      <p:sp>
        <p:nvSpPr>
          <p:cNvPr id="13" name="1219 Rectángulo redondeado">
            <a:extLst>
              <a:ext uri="{FF2B5EF4-FFF2-40B4-BE49-F238E27FC236}">
                <a16:creationId xmlns:a16="http://schemas.microsoft.com/office/drawing/2014/main" xmlns="" id="{225B592F-9346-489A-9EF4-49767AAFD8F3}"/>
              </a:ext>
            </a:extLst>
          </p:cNvPr>
          <p:cNvSpPr/>
          <p:nvPr/>
        </p:nvSpPr>
        <p:spPr>
          <a:xfrm>
            <a:off x="476252" y="4087114"/>
            <a:ext cx="2724149" cy="1276168"/>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s-CO" sz="1600" dirty="0">
                <a:solidFill>
                  <a:srgbClr val="984806"/>
                </a:solidFill>
                <a:latin typeface="Arial" panose="020B0604020202020204" pitchFamily="34" charset="0"/>
                <a:ea typeface="Calibri" panose="020F0502020204030204" pitchFamily="34" charset="0"/>
                <a:cs typeface="Arial" panose="020B0604020202020204" pitchFamily="34" charset="0"/>
              </a:rPr>
              <a:t>El 39,6% (3.565) de las encuestas calificadas, son de orientación</a:t>
            </a:r>
          </a:p>
        </p:txBody>
      </p:sp>
      <p:sp>
        <p:nvSpPr>
          <p:cNvPr id="22" name="1219 Rectángulo redondeado">
            <a:extLst>
              <a:ext uri="{FF2B5EF4-FFF2-40B4-BE49-F238E27FC236}">
                <a16:creationId xmlns:a16="http://schemas.microsoft.com/office/drawing/2014/main" xmlns="" id="{4E10A05C-BA1C-403A-8EB1-236FC75CC32F}"/>
              </a:ext>
            </a:extLst>
          </p:cNvPr>
          <p:cNvSpPr/>
          <p:nvPr/>
        </p:nvSpPr>
        <p:spPr>
          <a:xfrm>
            <a:off x="3657601" y="4081652"/>
            <a:ext cx="2724150" cy="1276169"/>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600" dirty="0">
                <a:solidFill>
                  <a:srgbClr val="984806"/>
                </a:solidFill>
                <a:latin typeface="Arial" panose="020B0604020202020204" pitchFamily="34" charset="0"/>
                <a:ea typeface="Calibri" panose="020F0502020204030204" pitchFamily="34" charset="0"/>
                <a:cs typeface="Arial" panose="020B0604020202020204" pitchFamily="34" charset="0"/>
              </a:rPr>
              <a:t>El 54,1% (4.866) de las encuestas calificadas, son por el servicio de orientación</a:t>
            </a:r>
          </a:p>
        </p:txBody>
      </p:sp>
      <p:pic>
        <p:nvPicPr>
          <p:cNvPr id="23" name="Imagen 22">
            <a:extLst>
              <a:ext uri="{FF2B5EF4-FFF2-40B4-BE49-F238E27FC236}">
                <a16:creationId xmlns:a16="http://schemas.microsoft.com/office/drawing/2014/main" xmlns="" id="{DC9C4EE7-7453-4D61-93F1-EBEC0062A0A2}"/>
              </a:ext>
            </a:extLst>
          </p:cNvPr>
          <p:cNvPicPr>
            <a:picLocks noChangeAspect="1"/>
          </p:cNvPicPr>
          <p:nvPr/>
        </p:nvPicPr>
        <p:blipFill>
          <a:blip r:embed="rId3"/>
          <a:stretch>
            <a:fillRect/>
          </a:stretch>
        </p:blipFill>
        <p:spPr>
          <a:xfrm>
            <a:off x="457334" y="5739117"/>
            <a:ext cx="5943332" cy="2704814"/>
          </a:xfrm>
          <a:prstGeom prst="rect">
            <a:avLst/>
          </a:prstGeom>
        </p:spPr>
      </p:pic>
      <p:pic>
        <p:nvPicPr>
          <p:cNvPr id="24" name="Imagen 23">
            <a:extLst>
              <a:ext uri="{FF2B5EF4-FFF2-40B4-BE49-F238E27FC236}">
                <a16:creationId xmlns:a16="http://schemas.microsoft.com/office/drawing/2014/main" xmlns="" id="{8074F78D-74B7-4887-84EF-56FEC57DF4C6}"/>
              </a:ext>
            </a:extLst>
          </p:cNvPr>
          <p:cNvPicPr>
            <a:picLocks noChangeAspect="1"/>
          </p:cNvPicPr>
          <p:nvPr/>
        </p:nvPicPr>
        <p:blipFill>
          <a:blip r:embed="rId4"/>
          <a:stretch>
            <a:fillRect/>
          </a:stretch>
        </p:blipFill>
        <p:spPr>
          <a:xfrm>
            <a:off x="1435612" y="1405026"/>
            <a:ext cx="4946139" cy="2282327"/>
          </a:xfrm>
          <a:prstGeom prst="rect">
            <a:avLst/>
          </a:prstGeom>
        </p:spPr>
      </p:pic>
    </p:spTree>
    <p:extLst>
      <p:ext uri="{BB962C8B-B14F-4D97-AF65-F5344CB8AC3E}">
        <p14:creationId xmlns:p14="http://schemas.microsoft.com/office/powerpoint/2010/main" val="1164639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02167"/>
            <a:ext cx="4281685" cy="338554"/>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5. Resultados de Atención al Ciudadano</a:t>
            </a:r>
          </a:p>
        </p:txBody>
      </p:sp>
      <p:sp>
        <p:nvSpPr>
          <p:cNvPr id="2" name="Rectángulo 1">
            <a:extLst>
              <a:ext uri="{FF2B5EF4-FFF2-40B4-BE49-F238E27FC236}">
                <a16:creationId xmlns:a16="http://schemas.microsoft.com/office/drawing/2014/main" xmlns="" id="{EF1A09C7-0213-4983-A84F-CAE62839932A}"/>
              </a:ext>
            </a:extLst>
          </p:cNvPr>
          <p:cNvSpPr/>
          <p:nvPr/>
        </p:nvSpPr>
        <p:spPr>
          <a:xfrm>
            <a:off x="2174129" y="1120122"/>
            <a:ext cx="4056891" cy="523220"/>
          </a:xfrm>
          <a:prstGeom prst="rect">
            <a:avLst/>
          </a:prstGeom>
        </p:spPr>
        <p:txBody>
          <a:bodyPr wrap="square">
            <a:spAutoFit/>
          </a:bodyPr>
          <a:lstStyle/>
          <a:p>
            <a:r>
              <a:rPr lang="es-ES" sz="1400" dirty="0">
                <a:solidFill>
                  <a:schemeClr val="accent4">
                    <a:lumMod val="75000"/>
                  </a:schemeClr>
                </a:solidFill>
                <a:latin typeface="Arial" panose="020B0604020202020204" pitchFamily="34" charset="0"/>
                <a:cs typeface="Arial" panose="020B0604020202020204" pitchFamily="34" charset="0"/>
              </a:rPr>
              <a:t>Consolidado de calificaciones de las encuestas efectuadas en el año 2019</a:t>
            </a:r>
            <a:endParaRPr lang="es-CO" sz="1400" dirty="0">
              <a:solidFill>
                <a:schemeClr val="accent4">
                  <a:lumMod val="75000"/>
                </a:schemeClr>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xmlns="" id="{4C199F10-6FD1-4588-98C5-1CA4EE5F5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264" y="3223693"/>
            <a:ext cx="1729731" cy="1729731"/>
          </a:xfrm>
          <a:prstGeom prst="rect">
            <a:avLst/>
          </a:prstGeom>
        </p:spPr>
      </p:pic>
      <p:sp>
        <p:nvSpPr>
          <p:cNvPr id="10" name="Llamada de nube 8">
            <a:extLst>
              <a:ext uri="{FF2B5EF4-FFF2-40B4-BE49-F238E27FC236}">
                <a16:creationId xmlns:a16="http://schemas.microsoft.com/office/drawing/2014/main" xmlns="" id="{C526B1AA-8C67-44C7-94FD-1A393D9F2921}"/>
              </a:ext>
            </a:extLst>
          </p:cNvPr>
          <p:cNvSpPr/>
          <p:nvPr/>
        </p:nvSpPr>
        <p:spPr>
          <a:xfrm>
            <a:off x="2612654" y="1998602"/>
            <a:ext cx="2898740" cy="1729212"/>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15000"/>
              </a:lnSpc>
              <a:spcAft>
                <a:spcPts val="0"/>
              </a:spcAft>
            </a:pPr>
            <a:r>
              <a:rPr lang="es-CO" sz="1100" dirty="0">
                <a:latin typeface="Arial" panose="020B0604020202020204" pitchFamily="34" charset="0"/>
                <a:ea typeface="Calibri" panose="020F0502020204030204" pitchFamily="34" charset="0"/>
                <a:cs typeface="Arial" panose="020B0604020202020204" pitchFamily="34" charset="0"/>
              </a:rPr>
              <a:t>La calificación promedio  del total de encuestas registradas durante el 2019, fue Excelente en un </a:t>
            </a:r>
            <a:r>
              <a:rPr lang="es-CO" sz="1200" b="1" dirty="0">
                <a:solidFill>
                  <a:schemeClr val="tx1"/>
                </a:solidFill>
                <a:latin typeface="Arial" panose="020B0604020202020204" pitchFamily="34" charset="0"/>
                <a:ea typeface="Calibri" panose="020F0502020204030204" pitchFamily="34" charset="0"/>
                <a:cs typeface="Arial" panose="020B0604020202020204" pitchFamily="34" charset="0"/>
              </a:rPr>
              <a:t>79,0%</a:t>
            </a:r>
          </a:p>
        </p:txBody>
      </p:sp>
      <p:pic>
        <p:nvPicPr>
          <p:cNvPr id="11" name="Imagen 10">
            <a:extLst>
              <a:ext uri="{FF2B5EF4-FFF2-40B4-BE49-F238E27FC236}">
                <a16:creationId xmlns:a16="http://schemas.microsoft.com/office/drawing/2014/main" xmlns="" id="{580DDDA2-5E88-4FF9-9E15-24F375C472FC}"/>
              </a:ext>
            </a:extLst>
          </p:cNvPr>
          <p:cNvPicPr>
            <a:picLocks noChangeAspect="1"/>
          </p:cNvPicPr>
          <p:nvPr/>
        </p:nvPicPr>
        <p:blipFill>
          <a:blip r:embed="rId3"/>
          <a:stretch>
            <a:fillRect/>
          </a:stretch>
        </p:blipFill>
        <p:spPr>
          <a:xfrm>
            <a:off x="1142802" y="5274344"/>
            <a:ext cx="4572396" cy="2749534"/>
          </a:xfrm>
          <a:prstGeom prst="rect">
            <a:avLst/>
          </a:prstGeom>
        </p:spPr>
      </p:pic>
    </p:spTree>
    <p:extLst>
      <p:ext uri="{BB962C8B-B14F-4D97-AF65-F5344CB8AC3E}">
        <p14:creationId xmlns:p14="http://schemas.microsoft.com/office/powerpoint/2010/main" val="3794877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0C254284-1CD7-4A1A-BC84-9DD990D0B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667" y="4191000"/>
            <a:ext cx="5167966"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a:extLst>
              <a:ext uri="{FF2B5EF4-FFF2-40B4-BE49-F238E27FC236}">
                <a16:creationId xmlns:a16="http://schemas.microsoft.com/office/drawing/2014/main" xmlns="" id="{C3B278FE-17EA-4F4E-BEE3-DE2960B94E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390371"/>
            <a:ext cx="3263900" cy="625754"/>
          </a:xfrm>
          <a:prstGeom prst="rect">
            <a:avLst/>
          </a:prstGeom>
        </p:spPr>
      </p:pic>
    </p:spTree>
    <p:extLst>
      <p:ext uri="{BB962C8B-B14F-4D97-AF65-F5344CB8AC3E}">
        <p14:creationId xmlns:p14="http://schemas.microsoft.com/office/powerpoint/2010/main" val="294910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571301" y="1432243"/>
            <a:ext cx="2312106" cy="361444"/>
          </a:xfrm>
          <a:prstGeom prst="rect">
            <a:avLst/>
          </a:prstGeom>
        </p:spPr>
        <p:txBody>
          <a:bodyPr>
            <a:noAutofit/>
          </a:bodyPr>
          <a:lstStyle/>
          <a:p>
            <a:r>
              <a:rPr lang="es-CO" sz="2000" b="1" dirty="0">
                <a:solidFill>
                  <a:schemeClr val="accent5">
                    <a:lumMod val="50000"/>
                  </a:schemeClr>
                </a:solidFill>
                <a:latin typeface="Arial" panose="020B0604020202020204" pitchFamily="34" charset="0"/>
                <a:cs typeface="Arial" panose="020B0604020202020204" pitchFamily="34" charset="0"/>
              </a:rPr>
              <a:t>Contenido</a:t>
            </a:r>
          </a:p>
        </p:txBody>
      </p:sp>
      <p:sp>
        <p:nvSpPr>
          <p:cNvPr id="3" name="Marcador de texto 2"/>
          <p:cNvSpPr>
            <a:spLocks noGrp="1"/>
          </p:cNvSpPr>
          <p:nvPr>
            <p:ph type="body" sz="quarter" idx="4294967295"/>
          </p:nvPr>
        </p:nvSpPr>
        <p:spPr>
          <a:xfrm>
            <a:off x="514280" y="1250679"/>
            <a:ext cx="5833725" cy="7159371"/>
          </a:xfrm>
          <a:prstGeom prst="rect">
            <a:avLst/>
          </a:prstGeom>
        </p:spPr>
        <p:txBody>
          <a:bodyPr>
            <a:noAutofit/>
          </a:bodyPr>
          <a:lstStyle/>
          <a:p>
            <a:pPr marL="0" indent="0" algn="just">
              <a:buNone/>
            </a:pPr>
            <a:endParaRPr lang="es-CO" sz="1200" dirty="0"/>
          </a:p>
          <a:p>
            <a:pPr marL="0" indent="0" algn="just">
              <a:buNone/>
            </a:pPr>
            <a:endParaRPr lang="es-CO" sz="1200" dirty="0"/>
          </a:p>
          <a:p>
            <a:pPr marL="0" indent="0" algn="just">
              <a:buNone/>
            </a:pPr>
            <a:endParaRPr lang="es-CO" sz="1200" dirty="0"/>
          </a:p>
          <a:p>
            <a:pPr marL="0" indent="0" algn="just">
              <a:buNone/>
            </a:pPr>
            <a:endParaRPr lang="es-CO" sz="1200" dirty="0"/>
          </a:p>
          <a:p>
            <a:pPr marL="0" indent="0" algn="just">
              <a:buNone/>
            </a:pPr>
            <a:endParaRPr lang="es-CO" sz="1200" dirty="0"/>
          </a:p>
          <a:p>
            <a:pPr marL="0" indent="0" algn="just">
              <a:buNone/>
            </a:pPr>
            <a:endParaRPr lang="es-CO" sz="1200" dirty="0"/>
          </a:p>
        </p:txBody>
      </p:sp>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l="68370" t="10865" r="17582" b="9150"/>
          <a:stretch/>
        </p:blipFill>
        <p:spPr>
          <a:xfrm>
            <a:off x="5198745" y="417842"/>
            <a:ext cx="1181992" cy="1195123"/>
          </a:xfrm>
          <a:prstGeom prst="rect">
            <a:avLst/>
          </a:prstGeom>
        </p:spPr>
      </p:pic>
      <p:graphicFrame>
        <p:nvGraphicFramePr>
          <p:cNvPr id="5" name="Diagrama 4">
            <a:extLst>
              <a:ext uri="{FF2B5EF4-FFF2-40B4-BE49-F238E27FC236}">
                <a16:creationId xmlns:a16="http://schemas.microsoft.com/office/drawing/2014/main" xmlns="" id="{AB815FE4-374E-4CB7-9808-80D02B57170C}"/>
              </a:ext>
            </a:extLst>
          </p:cNvPr>
          <p:cNvGraphicFramePr/>
          <p:nvPr>
            <p:extLst>
              <p:ext uri="{D42A27DB-BD31-4B8C-83A1-F6EECF244321}">
                <p14:modId xmlns:p14="http://schemas.microsoft.com/office/powerpoint/2010/main" val="519547217"/>
              </p:ext>
            </p:extLst>
          </p:nvPr>
        </p:nvGraphicFramePr>
        <p:xfrm>
          <a:off x="291380" y="2481749"/>
          <a:ext cx="6056625" cy="4697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684111" y="2854186"/>
            <a:ext cx="397565" cy="420564"/>
          </a:xfrm>
          <a:prstGeom prst="rect">
            <a:avLst/>
          </a:prstGeom>
          <a:noFill/>
        </p:spPr>
        <p:txBody>
          <a:bodyPr wrap="square" rtlCol="0">
            <a:spAutoFit/>
          </a:bodyPr>
          <a:lstStyle/>
          <a:p>
            <a:r>
              <a:rPr lang="es-CO" sz="2133" b="1" dirty="0">
                <a:solidFill>
                  <a:srgbClr val="FECC66"/>
                </a:solidFill>
              </a:rPr>
              <a:t>1</a:t>
            </a:r>
          </a:p>
        </p:txBody>
      </p:sp>
      <p:sp>
        <p:nvSpPr>
          <p:cNvPr id="8" name="CuadroTexto 7"/>
          <p:cNvSpPr txBox="1"/>
          <p:nvPr/>
        </p:nvSpPr>
        <p:spPr>
          <a:xfrm>
            <a:off x="1090402" y="3731833"/>
            <a:ext cx="419875" cy="420564"/>
          </a:xfrm>
          <a:prstGeom prst="rect">
            <a:avLst/>
          </a:prstGeom>
          <a:noFill/>
        </p:spPr>
        <p:txBody>
          <a:bodyPr wrap="square" rtlCol="0">
            <a:spAutoFit/>
          </a:bodyPr>
          <a:lstStyle/>
          <a:p>
            <a:r>
              <a:rPr lang="es-CO" sz="2133" b="1" dirty="0">
                <a:solidFill>
                  <a:srgbClr val="FECC66"/>
                </a:solidFill>
              </a:rPr>
              <a:t>2</a:t>
            </a:r>
          </a:p>
        </p:txBody>
      </p:sp>
      <p:sp>
        <p:nvSpPr>
          <p:cNvPr id="9" name="CuadroTexto 8"/>
          <p:cNvSpPr txBox="1"/>
          <p:nvPr/>
        </p:nvSpPr>
        <p:spPr>
          <a:xfrm>
            <a:off x="1211700" y="4608931"/>
            <a:ext cx="354809" cy="420564"/>
          </a:xfrm>
          <a:prstGeom prst="rect">
            <a:avLst/>
          </a:prstGeom>
          <a:noFill/>
        </p:spPr>
        <p:txBody>
          <a:bodyPr wrap="square" rtlCol="0">
            <a:spAutoFit/>
          </a:bodyPr>
          <a:lstStyle/>
          <a:p>
            <a:r>
              <a:rPr lang="es-CO" sz="2133" b="1" dirty="0">
                <a:solidFill>
                  <a:srgbClr val="FECC66"/>
                </a:solidFill>
              </a:rPr>
              <a:t>3</a:t>
            </a:r>
          </a:p>
        </p:txBody>
      </p:sp>
      <p:sp>
        <p:nvSpPr>
          <p:cNvPr id="10" name="CuadroTexto 9"/>
          <p:cNvSpPr txBox="1"/>
          <p:nvPr/>
        </p:nvSpPr>
        <p:spPr>
          <a:xfrm>
            <a:off x="1081676" y="5504274"/>
            <a:ext cx="366497" cy="420564"/>
          </a:xfrm>
          <a:prstGeom prst="rect">
            <a:avLst/>
          </a:prstGeom>
          <a:noFill/>
        </p:spPr>
        <p:txBody>
          <a:bodyPr wrap="square" rtlCol="0">
            <a:spAutoFit/>
          </a:bodyPr>
          <a:lstStyle/>
          <a:p>
            <a:r>
              <a:rPr lang="es-CO" sz="2133" b="1" dirty="0">
                <a:solidFill>
                  <a:srgbClr val="FECC66"/>
                </a:solidFill>
              </a:rPr>
              <a:t>4</a:t>
            </a:r>
          </a:p>
        </p:txBody>
      </p:sp>
      <p:sp>
        <p:nvSpPr>
          <p:cNvPr id="11" name="CuadroTexto 10"/>
          <p:cNvSpPr txBox="1"/>
          <p:nvPr/>
        </p:nvSpPr>
        <p:spPr>
          <a:xfrm>
            <a:off x="668606" y="6367182"/>
            <a:ext cx="318616" cy="420564"/>
          </a:xfrm>
          <a:prstGeom prst="rect">
            <a:avLst/>
          </a:prstGeom>
          <a:noFill/>
        </p:spPr>
        <p:txBody>
          <a:bodyPr wrap="square" rtlCol="0">
            <a:spAutoFit/>
          </a:bodyPr>
          <a:lstStyle/>
          <a:p>
            <a:r>
              <a:rPr lang="es-CO" sz="2133" b="1" dirty="0">
                <a:solidFill>
                  <a:srgbClr val="FECC66"/>
                </a:solidFill>
              </a:rPr>
              <a:t>5</a:t>
            </a:r>
          </a:p>
        </p:txBody>
      </p:sp>
    </p:spTree>
    <p:extLst>
      <p:ext uri="{BB962C8B-B14F-4D97-AF65-F5344CB8AC3E}">
        <p14:creationId xmlns:p14="http://schemas.microsoft.com/office/powerpoint/2010/main" val="415791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557744"/>
            <a:ext cx="4627549" cy="400110"/>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1. </a:t>
            </a:r>
            <a:r>
              <a:rPr lang="es-CO" sz="2000" b="1" dirty="0">
                <a:solidFill>
                  <a:schemeClr val="accent5">
                    <a:lumMod val="50000"/>
                  </a:schemeClr>
                </a:solidFill>
                <a:latin typeface="Arial" panose="020B0604020202020204" pitchFamily="34" charset="0"/>
                <a:ea typeface="+mj-ea"/>
                <a:cs typeface="Arial" panose="020B0604020202020204" pitchFamily="34" charset="0"/>
              </a:rPr>
              <a:t>Resultados grandes logros 2019 </a:t>
            </a:r>
            <a:endParaRPr lang="es-ES" sz="2000" b="1" dirty="0">
              <a:solidFill>
                <a:schemeClr val="accent5">
                  <a:lumMod val="50000"/>
                </a:schemeClr>
              </a:solidFill>
              <a:latin typeface="Arial" panose="020B0604020202020204" pitchFamily="34" charset="0"/>
              <a:ea typeface="+mj-ea"/>
              <a:cs typeface="Arial" panose="020B0604020202020204" pitchFamily="34" charset="0"/>
            </a:endParaRPr>
          </a:p>
        </p:txBody>
      </p:sp>
      <p:sp>
        <p:nvSpPr>
          <p:cNvPr id="9" name="Rectángulo 8"/>
          <p:cNvSpPr/>
          <p:nvPr/>
        </p:nvSpPr>
        <p:spPr>
          <a:xfrm>
            <a:off x="3825807" y="4232232"/>
            <a:ext cx="2731109" cy="3170099"/>
          </a:xfrm>
          <a:prstGeom prst="rect">
            <a:avLst/>
          </a:prstGeom>
        </p:spPr>
        <p:txBody>
          <a:bodyPr wrap="square">
            <a:spAutoFit/>
          </a:bodyPr>
          <a:lstStyle/>
          <a:p>
            <a:pPr algn="just"/>
            <a:endParaRPr lang="es-CO" sz="1000" b="1" spc="-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 typeface="Arial" panose="020B0604020202020204" pitchFamily="34" charset="0"/>
              <a:buChar char="•"/>
            </a:pPr>
            <a:r>
              <a:rPr lang="es-CO" sz="1000" dirty="0">
                <a:latin typeface="Arial" panose="020B0604020202020204" pitchFamily="34" charset="0"/>
                <a:cs typeface="Arial" panose="020B0604020202020204" pitchFamily="34" charset="0"/>
              </a:rPr>
              <a:t>Se definió la </a:t>
            </a:r>
            <a:r>
              <a:rPr lang="es-CO" sz="1000" b="1" dirty="0">
                <a:latin typeface="Arial" panose="020B0604020202020204" pitchFamily="34" charset="0"/>
                <a:cs typeface="Arial" panose="020B0604020202020204" pitchFamily="34" charset="0"/>
              </a:rPr>
              <a:t>línea base </a:t>
            </a:r>
            <a:r>
              <a:rPr lang="es-CO" sz="1000" dirty="0">
                <a:latin typeface="Arial" panose="020B0604020202020204" pitchFamily="34" charset="0"/>
                <a:cs typeface="Arial" panose="020B0604020202020204" pitchFamily="34" charset="0"/>
              </a:rPr>
              <a:t>para la Medición del Índice de Desempeño Institucional a partir del año 2018, con el fin de contar con cifras de crecimiento a partir de la medición del 2020 </a:t>
            </a:r>
          </a:p>
          <a:p>
            <a:pPr lvl="0" algn="just"/>
            <a:endParaRPr lang="es-CO" sz="10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s-CO" sz="1000" dirty="0">
                <a:latin typeface="Arial" panose="020B0604020202020204" pitchFamily="34" charset="0"/>
                <a:cs typeface="Arial" panose="020B0604020202020204" pitchFamily="34" charset="0"/>
              </a:rPr>
              <a:t>Logramos el </a:t>
            </a:r>
            <a:r>
              <a:rPr lang="es-CO" sz="1000" b="1" dirty="0">
                <a:latin typeface="Arial" panose="020B0604020202020204" pitchFamily="34" charset="0"/>
                <a:cs typeface="Arial" panose="020B0604020202020204" pitchFamily="34" charset="0"/>
              </a:rPr>
              <a:t>reporte en MECI del 99% </a:t>
            </a:r>
            <a:r>
              <a:rPr lang="es-CO" sz="1000" dirty="0">
                <a:latin typeface="Arial" panose="020B0604020202020204" pitchFamily="34" charset="0"/>
                <a:cs typeface="Arial" panose="020B0604020202020204" pitchFamily="34" charset="0"/>
              </a:rPr>
              <a:t>en entidades nacionales y del 85% en entidades de territorio.</a:t>
            </a:r>
          </a:p>
          <a:p>
            <a:pPr lvl="0" algn="just"/>
            <a:endParaRPr lang="es-CO" sz="10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s-CO" sz="1000" dirty="0">
                <a:latin typeface="Arial" panose="020B0604020202020204" pitchFamily="34" charset="0"/>
                <a:cs typeface="Arial" panose="020B0604020202020204" pitchFamily="34" charset="0"/>
              </a:rPr>
              <a:t>Capacitación a servidores públicos con una cobertura de aproximadamente </a:t>
            </a:r>
            <a:r>
              <a:rPr lang="es-CO" sz="1000" b="1" dirty="0">
                <a:latin typeface="Arial" panose="020B0604020202020204" pitchFamily="34" charset="0"/>
                <a:cs typeface="Arial" panose="020B0604020202020204" pitchFamily="34" charset="0"/>
              </a:rPr>
              <a:t>62.000 servidores </a:t>
            </a:r>
            <a:r>
              <a:rPr lang="es-CO" sz="1000" dirty="0">
                <a:latin typeface="Arial" panose="020B0604020202020204" pitchFamily="34" charset="0"/>
                <a:cs typeface="Arial" panose="020B0604020202020204" pitchFamily="34" charset="0"/>
              </a:rPr>
              <a:t>(curso virtual MIPG, videoconferencias y capacitaciones presenciales)</a:t>
            </a:r>
          </a:p>
          <a:p>
            <a:pPr lvl="0" algn="just"/>
            <a:endParaRPr lang="es-CO" sz="10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s-CO" sz="1000" dirty="0">
                <a:latin typeface="Arial" panose="020B0604020202020204" pitchFamily="34" charset="0"/>
                <a:cs typeface="Arial" panose="020B0604020202020204" pitchFamily="34" charset="0"/>
              </a:rPr>
              <a:t>Actualización de la Guía de Riesgos para entidades pequeñas, de la Guía de Auditoria y de la Guía de Procesos</a:t>
            </a:r>
          </a:p>
        </p:txBody>
      </p:sp>
      <p:sp>
        <p:nvSpPr>
          <p:cNvPr id="2" name="Rectángulo 1"/>
          <p:cNvSpPr/>
          <p:nvPr/>
        </p:nvSpPr>
        <p:spPr>
          <a:xfrm>
            <a:off x="408214" y="1274239"/>
            <a:ext cx="6148702" cy="1046440"/>
          </a:xfrm>
          <a:prstGeom prst="rect">
            <a:avLst/>
          </a:prstGeom>
        </p:spPr>
        <p:txBody>
          <a:bodyPr wrap="square">
            <a:spAutoFit/>
          </a:bodyPr>
          <a:lstStyle/>
          <a:p>
            <a:pPr algn="just"/>
            <a:r>
              <a:rPr lang="es-CO" sz="1200" spc="-7" dirty="0">
                <a:latin typeface="Arial" panose="020B0604020202020204" pitchFamily="34" charset="0"/>
                <a:ea typeface="Calibri" panose="020F0502020204030204" pitchFamily="34" charset="0"/>
                <a:cs typeface="Arial" panose="020B0604020202020204" pitchFamily="34" charset="0"/>
              </a:rPr>
              <a:t>Función Pública enfocó sus mayores esfuerzos y recursos de la vigencia 2019 en desarrollar productos y servicios de alta impacto y calidad, que permitieran cumplir con las funciones delegadas a la entidad en beneficio de sus grupos de valor, es así, como agrupamos </a:t>
            </a:r>
            <a:r>
              <a:rPr lang="es-CO" sz="1400" spc="-7" dirty="0">
                <a:latin typeface="Arial" panose="020B0604020202020204" pitchFamily="34" charset="0"/>
                <a:ea typeface="Calibri" panose="020F0502020204030204" pitchFamily="34" charset="0"/>
                <a:cs typeface="Arial" panose="020B0604020202020204" pitchFamily="34" charset="0"/>
              </a:rPr>
              <a:t>los</a:t>
            </a:r>
            <a:r>
              <a:rPr lang="es-CO" sz="1200" spc="-7" dirty="0">
                <a:latin typeface="Arial" panose="020B0604020202020204" pitchFamily="34" charset="0"/>
                <a:ea typeface="Calibri" panose="020F0502020204030204" pitchFamily="34" charset="0"/>
                <a:cs typeface="Arial" panose="020B0604020202020204" pitchFamily="34" charset="0"/>
              </a:rPr>
              <a:t> grandes resultados  según las expectativas de los usuarios y las competencias misionales: </a:t>
            </a:r>
          </a:p>
        </p:txBody>
      </p:sp>
      <p:sp>
        <p:nvSpPr>
          <p:cNvPr id="6" name="Rectángulo 5">
            <a:extLst>
              <a:ext uri="{FF2B5EF4-FFF2-40B4-BE49-F238E27FC236}">
                <a16:creationId xmlns:a16="http://schemas.microsoft.com/office/drawing/2014/main" xmlns="" id="{11CBEB7E-15A9-4934-BB4A-14113AB8524F}"/>
              </a:ext>
            </a:extLst>
          </p:cNvPr>
          <p:cNvSpPr/>
          <p:nvPr/>
        </p:nvSpPr>
        <p:spPr>
          <a:xfrm>
            <a:off x="396808" y="2637064"/>
            <a:ext cx="6160108" cy="830997"/>
          </a:xfrm>
          <a:prstGeom prst="rect">
            <a:avLst/>
          </a:prstGeom>
        </p:spPr>
        <p:txBody>
          <a:bodyPr wrap="square">
            <a:spAutoFit/>
          </a:bodyPr>
          <a:lstStyle/>
          <a:p>
            <a:pPr algn="just"/>
            <a:r>
              <a:rPr lang="es-CO" sz="1600" b="1" spc="-5" dirty="0">
                <a:solidFill>
                  <a:srgbClr val="0070C0"/>
                </a:solidFill>
                <a:latin typeface="Arial" panose="020B0604020202020204" pitchFamily="34" charset="0"/>
                <a:ea typeface="Times New Roman" panose="02020603050405020304" pitchFamily="18" charset="0"/>
                <a:cs typeface="Arial" panose="020B0604020202020204" pitchFamily="34" charset="0"/>
              </a:rPr>
              <a:t>1.1. Mejoramiento de la gestión y el desempeño de las entidades nacionales y territoriales a través de la implementación de MIPG: </a:t>
            </a:r>
          </a:p>
        </p:txBody>
      </p:sp>
      <p:pic>
        <p:nvPicPr>
          <p:cNvPr id="14" name="Imagen 13">
            <a:extLst>
              <a:ext uri="{FF2B5EF4-FFF2-40B4-BE49-F238E27FC236}">
                <a16:creationId xmlns:a16="http://schemas.microsoft.com/office/drawing/2014/main" xmlns="" id="{86B5F4A4-7D1A-4798-969D-2CC80F83C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14" y="4786230"/>
            <a:ext cx="3417593" cy="2278395"/>
          </a:xfrm>
          <a:prstGeom prst="rect">
            <a:avLst/>
          </a:prstGeom>
          <a:ln w="22225">
            <a:solidFill>
              <a:srgbClr val="FFC000"/>
            </a:solidFill>
            <a:prstDash val="sysDot"/>
          </a:ln>
        </p:spPr>
      </p:pic>
      <p:sp>
        <p:nvSpPr>
          <p:cNvPr id="15" name="Rectángulo 14">
            <a:extLst>
              <a:ext uri="{FF2B5EF4-FFF2-40B4-BE49-F238E27FC236}">
                <a16:creationId xmlns:a16="http://schemas.microsoft.com/office/drawing/2014/main" xmlns="" id="{2C925C48-09B5-4D7B-A0AC-F670FCF480AC}"/>
              </a:ext>
            </a:extLst>
          </p:cNvPr>
          <p:cNvSpPr/>
          <p:nvPr/>
        </p:nvSpPr>
        <p:spPr>
          <a:xfrm>
            <a:off x="1180773" y="3707446"/>
            <a:ext cx="4219335" cy="553998"/>
          </a:xfrm>
          <a:prstGeom prst="rect">
            <a:avLst/>
          </a:prstGeom>
        </p:spPr>
        <p:txBody>
          <a:bodyPr wrap="square">
            <a:spAutoFit/>
          </a:bodyPr>
          <a:lstStyle/>
          <a:p>
            <a:pPr marL="171450" lvl="0" indent="-171450" algn="just">
              <a:buFont typeface="Arial" panose="020B0604020202020204" pitchFamily="34" charset="0"/>
              <a:buChar char="•"/>
            </a:pPr>
            <a:r>
              <a:rPr lang="es-CO" sz="1000" dirty="0">
                <a:latin typeface="Arial" panose="020B0604020202020204" pitchFamily="34" charset="0"/>
                <a:cs typeface="Arial" panose="020B0604020202020204" pitchFamily="34" charset="0"/>
              </a:rPr>
              <a:t>Aumentamos la participación de las entidades en el reporte del </a:t>
            </a:r>
            <a:r>
              <a:rPr lang="es-CO" sz="1000" b="1" dirty="0">
                <a:latin typeface="Arial" panose="020B0604020202020204" pitchFamily="34" charset="0"/>
                <a:cs typeface="Arial" panose="020B0604020202020204" pitchFamily="34" charset="0"/>
              </a:rPr>
              <a:t>FURAG, </a:t>
            </a:r>
            <a:r>
              <a:rPr lang="es-CO" sz="1000" dirty="0">
                <a:latin typeface="Arial" panose="020B0604020202020204" pitchFamily="34" charset="0"/>
                <a:cs typeface="Arial" panose="020B0604020202020204" pitchFamily="34" charset="0"/>
              </a:rPr>
              <a:t>logrando el </a:t>
            </a:r>
            <a:r>
              <a:rPr lang="es-CO" sz="1000" b="1" dirty="0">
                <a:latin typeface="Arial" panose="020B0604020202020204" pitchFamily="34" charset="0"/>
                <a:cs typeface="Arial" panose="020B0604020202020204" pitchFamily="34" charset="0"/>
              </a:rPr>
              <a:t>100% de las entidades del orden nacional </a:t>
            </a:r>
            <a:r>
              <a:rPr lang="es-CO" sz="1000" dirty="0">
                <a:latin typeface="Arial" panose="020B0604020202020204" pitchFamily="34" charset="0"/>
                <a:cs typeface="Arial" panose="020B0604020202020204" pitchFamily="34" charset="0"/>
              </a:rPr>
              <a:t>y del </a:t>
            </a:r>
            <a:r>
              <a:rPr lang="es-CO" sz="1000" b="1" dirty="0">
                <a:latin typeface="Arial" panose="020B0604020202020204" pitchFamily="34" charset="0"/>
                <a:cs typeface="Arial" panose="020B0604020202020204" pitchFamily="34" charset="0"/>
              </a:rPr>
              <a:t>97% de las Alcaldías y Gobernaciones en el orden territorial</a:t>
            </a:r>
          </a:p>
        </p:txBody>
      </p:sp>
      <p:sp>
        <p:nvSpPr>
          <p:cNvPr id="16" name="Rectángulo 15">
            <a:extLst>
              <a:ext uri="{FF2B5EF4-FFF2-40B4-BE49-F238E27FC236}">
                <a16:creationId xmlns:a16="http://schemas.microsoft.com/office/drawing/2014/main" xmlns="" id="{FA37A236-33A4-480D-B3A6-3359F1B8888F}"/>
              </a:ext>
            </a:extLst>
          </p:cNvPr>
          <p:cNvSpPr/>
          <p:nvPr/>
        </p:nvSpPr>
        <p:spPr>
          <a:xfrm>
            <a:off x="976665" y="7654105"/>
            <a:ext cx="4627549" cy="861774"/>
          </a:xfrm>
          <a:prstGeom prst="rect">
            <a:avLst/>
          </a:prstGeom>
        </p:spPr>
        <p:txBody>
          <a:bodyPr wrap="square">
            <a:spAutoFit/>
          </a:bodyPr>
          <a:lstStyle/>
          <a:p>
            <a:pPr marL="171450" lvl="0" indent="-171450" algn="just">
              <a:buFont typeface="Arial" panose="020B0604020202020204" pitchFamily="34" charset="0"/>
              <a:buChar char="•"/>
            </a:pPr>
            <a:r>
              <a:rPr lang="es-ES_tradnl" sz="1000" dirty="0">
                <a:latin typeface="Arial" panose="020B0604020202020204" pitchFamily="34" charset="0"/>
                <a:cs typeface="Arial" panose="020B0604020202020204" pitchFamily="34" charset="0"/>
              </a:rPr>
              <a:t>Según el FURAG 2018, el </a:t>
            </a:r>
            <a:r>
              <a:rPr lang="es-ES_tradnl" sz="1000" b="1" dirty="0">
                <a:latin typeface="Arial" panose="020B0604020202020204" pitchFamily="34" charset="0"/>
                <a:cs typeface="Arial" panose="020B0604020202020204" pitchFamily="34" charset="0"/>
              </a:rPr>
              <a:t>86% de las entidades del orden nacional </a:t>
            </a:r>
            <a:r>
              <a:rPr lang="es-ES_tradnl" sz="1000" dirty="0">
                <a:latin typeface="Arial" panose="020B0604020202020204" pitchFamily="34" charset="0"/>
                <a:cs typeface="Arial" panose="020B0604020202020204" pitchFamily="34" charset="0"/>
              </a:rPr>
              <a:t>y el </a:t>
            </a:r>
            <a:r>
              <a:rPr lang="es-ES_tradnl" sz="1000" b="1" dirty="0">
                <a:latin typeface="Arial" panose="020B0604020202020204" pitchFamily="34" charset="0"/>
                <a:cs typeface="Arial" panose="020B0604020202020204" pitchFamily="34" charset="0"/>
              </a:rPr>
              <a:t>62% de alcaldías y gobernaciones </a:t>
            </a:r>
            <a:r>
              <a:rPr lang="es-ES_tradnl" sz="1000" dirty="0">
                <a:latin typeface="Arial" panose="020B0604020202020204" pitchFamily="34" charset="0"/>
                <a:cs typeface="Arial" panose="020B0604020202020204" pitchFamily="34" charset="0"/>
              </a:rPr>
              <a:t>han llevado a cabo estrategias para la socialización e implementación del Código de Integridad: Valores del Servicio Público.</a:t>
            </a:r>
            <a:r>
              <a:rPr lang="es-CO" sz="1000" dirty="0">
                <a:latin typeface="Arial" panose="020B0604020202020204" pitchFamily="34" charset="0"/>
                <a:cs typeface="Arial" panose="020B0604020202020204" pitchFamily="34" charset="0"/>
              </a:rPr>
              <a:t> Adicional, implementamos </a:t>
            </a:r>
            <a:r>
              <a:rPr lang="es-ES_tradnl" sz="1000" dirty="0">
                <a:latin typeface="Arial" panose="020B0604020202020204" pitchFamily="34" charset="0"/>
                <a:cs typeface="Arial" panose="020B0604020202020204" pitchFamily="34" charset="0"/>
              </a:rPr>
              <a:t>estrategias para la gestión de conflictos de interés.</a:t>
            </a:r>
            <a:endParaRPr lang="es-C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86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ED11976E-6621-4806-86AD-121131D6A982}"/>
              </a:ext>
            </a:extLst>
          </p:cNvPr>
          <p:cNvSpPr/>
          <p:nvPr/>
        </p:nvSpPr>
        <p:spPr>
          <a:xfrm>
            <a:off x="238484" y="1969705"/>
            <a:ext cx="6381032" cy="1323439"/>
          </a:xfrm>
          <a:prstGeom prst="rect">
            <a:avLst/>
          </a:prstGeom>
        </p:spPr>
        <p:txBody>
          <a:bodyPr wrap="square">
            <a:spAutoFit/>
          </a:bodyPr>
          <a:lstStyle/>
          <a:p>
            <a:pPr algn="just"/>
            <a:endParaRPr lang="es-CO" sz="1000" b="1" spc="-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buFont typeface="Arial" panose="020B0604020202020204" pitchFamily="34" charset="0"/>
              <a:buChar char="•"/>
            </a:pPr>
            <a:r>
              <a:rPr lang="es-CO" sz="1000" dirty="0">
                <a:latin typeface="Arial" panose="020B0604020202020204" pitchFamily="34" charset="0"/>
                <a:cs typeface="Arial" panose="020B0604020202020204" pitchFamily="34" charset="0"/>
              </a:rPr>
              <a:t>Lideramos el proyecto </a:t>
            </a:r>
            <a:r>
              <a:rPr lang="es-CO" sz="1000" b="1" dirty="0">
                <a:latin typeface="Arial" panose="020B0604020202020204" pitchFamily="34" charset="0"/>
                <a:cs typeface="Arial" panose="020B0604020202020204" pitchFamily="34" charset="0"/>
              </a:rPr>
              <a:t>de transformacional del Gobierno Nacional </a:t>
            </a:r>
            <a:r>
              <a:rPr lang="es-CO" sz="1000" dirty="0">
                <a:latin typeface="Arial" panose="020B0604020202020204" pitchFamily="34" charset="0"/>
                <a:cs typeface="Arial" panose="020B0604020202020204" pitchFamily="34" charset="0"/>
              </a:rPr>
              <a:t>con la expedición del </a:t>
            </a:r>
            <a:r>
              <a:rPr lang="es-ES_tradnl" sz="1000" dirty="0">
                <a:latin typeface="Arial" panose="020B0604020202020204" pitchFamily="34" charset="0"/>
                <a:cs typeface="Arial" panose="020B0604020202020204" pitchFamily="34" charset="0"/>
              </a:rPr>
              <a:t>Decreto Ley – Facultades extraordinarias para simplificar, suprimir o reformar trámites, procesos y procedimientos innecesarios en la administración pública,</a:t>
            </a:r>
            <a:r>
              <a:rPr lang="es-CO" sz="1000" dirty="0">
                <a:latin typeface="Arial" panose="020B0604020202020204" pitchFamily="34" charset="0"/>
                <a:cs typeface="Arial" panose="020B0604020202020204" pitchFamily="34" charset="0"/>
              </a:rPr>
              <a:t> en el que se materializaron 1.800 propuestas recibidas en los más de 150 artículos normativos.</a:t>
            </a:r>
          </a:p>
          <a:p>
            <a:pPr algn="just"/>
            <a:endParaRPr lang="es-CO"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_tradnl" sz="1000" dirty="0">
                <a:latin typeface="Arial" panose="020B0604020202020204" pitchFamily="34" charset="0"/>
                <a:cs typeface="Arial" panose="020B0604020202020204" pitchFamily="34" charset="0"/>
              </a:rPr>
              <a:t>Consolidamos una </a:t>
            </a:r>
            <a:r>
              <a:rPr lang="es-ES_tradnl" sz="1000" b="1" dirty="0">
                <a:latin typeface="Arial" panose="020B0604020202020204" pitchFamily="34" charset="0"/>
                <a:cs typeface="Arial" panose="020B0604020202020204" pitchFamily="34" charset="0"/>
              </a:rPr>
              <a:t>Estrategia Territorial integral </a:t>
            </a:r>
            <a:r>
              <a:rPr lang="es-ES_tradnl" sz="1000" dirty="0">
                <a:latin typeface="Arial" panose="020B0604020202020204" pitchFamily="34" charset="0"/>
                <a:cs typeface="Arial" panose="020B0604020202020204" pitchFamily="34" charset="0"/>
              </a:rPr>
              <a:t>que fortaleció el desempeño institucional de las entidades territoriales en los temas de Función Pública. </a:t>
            </a:r>
          </a:p>
        </p:txBody>
      </p:sp>
      <p:pic>
        <p:nvPicPr>
          <p:cNvPr id="5" name="Imagen 4">
            <a:extLst>
              <a:ext uri="{FF2B5EF4-FFF2-40B4-BE49-F238E27FC236}">
                <a16:creationId xmlns:a16="http://schemas.microsoft.com/office/drawing/2014/main" xmlns="" id="{A3B50FF0-FB5A-40E4-A3E6-A2C511099E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788" y="3557632"/>
            <a:ext cx="4910423" cy="3273615"/>
          </a:xfrm>
          <a:prstGeom prst="rect">
            <a:avLst/>
          </a:prstGeom>
          <a:ln w="25400">
            <a:solidFill>
              <a:srgbClr val="0070C0"/>
            </a:solidFill>
            <a:prstDash val="sysDot"/>
          </a:ln>
        </p:spPr>
      </p:pic>
      <p:sp>
        <p:nvSpPr>
          <p:cNvPr id="6" name="Rectángulo 5">
            <a:extLst>
              <a:ext uri="{FF2B5EF4-FFF2-40B4-BE49-F238E27FC236}">
                <a16:creationId xmlns:a16="http://schemas.microsoft.com/office/drawing/2014/main" xmlns="" id="{D079991E-4F26-427E-9CCA-BA40E2E62FBA}"/>
              </a:ext>
            </a:extLst>
          </p:cNvPr>
          <p:cNvSpPr/>
          <p:nvPr/>
        </p:nvSpPr>
        <p:spPr>
          <a:xfrm>
            <a:off x="238484" y="6951874"/>
            <a:ext cx="6381032" cy="1631216"/>
          </a:xfrm>
          <a:prstGeom prst="rect">
            <a:avLst/>
          </a:prstGeom>
        </p:spPr>
        <p:txBody>
          <a:bodyPr wrap="square">
            <a:spAutoFit/>
          </a:bodyPr>
          <a:lstStyle/>
          <a:p>
            <a:pPr marL="171450" indent="-171450" algn="just">
              <a:buFont typeface="Arial" panose="020B0604020202020204" pitchFamily="34" charset="0"/>
              <a:buChar char="•"/>
            </a:pPr>
            <a:r>
              <a:rPr lang="es-ES_tradnl" sz="1000" dirty="0">
                <a:latin typeface="Arial" panose="020B0604020202020204" pitchFamily="34" charset="0"/>
                <a:cs typeface="Arial" panose="020B0604020202020204" pitchFamily="34" charset="0"/>
              </a:rPr>
              <a:t>Cumplimos con lo previsto en las Facultades Extraordinarias del Plan Nacional de Desarrollo, modernización y eficiencia de las entidades públicas del Sector Financiero, por el cual se crea una sociedad: el </a:t>
            </a:r>
            <a:r>
              <a:rPr lang="es-ES_tradnl" sz="1000" b="1" dirty="0">
                <a:latin typeface="Arial" panose="020B0604020202020204" pitchFamily="34" charset="0"/>
                <a:cs typeface="Arial" panose="020B0604020202020204" pitchFamily="34" charset="0"/>
              </a:rPr>
              <a:t>Grupo Bicentenario. </a:t>
            </a:r>
          </a:p>
          <a:p>
            <a:pPr algn="just"/>
            <a:endParaRPr lang="es-CO" sz="1000" b="1"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s-ES_tradnl" sz="1000" dirty="0">
                <a:latin typeface="Arial" panose="020B0604020202020204" pitchFamily="34" charset="0"/>
                <a:cs typeface="Arial" panose="020B0604020202020204" pitchFamily="34" charset="0"/>
              </a:rPr>
              <a:t>Con la </a:t>
            </a:r>
            <a:r>
              <a:rPr lang="es-ES_tradnl" sz="1000" b="1" dirty="0">
                <a:latin typeface="Arial" panose="020B0604020202020204" pitchFamily="34" charset="0"/>
                <a:cs typeface="Arial" panose="020B0604020202020204" pitchFamily="34" charset="0"/>
              </a:rPr>
              <a:t>reestructuración de la Contraloría General de la República</a:t>
            </a:r>
            <a:r>
              <a:rPr lang="es-ES_tradnl" sz="1000" dirty="0">
                <a:latin typeface="Arial" panose="020B0604020202020204" pitchFamily="34" charset="0"/>
                <a:cs typeface="Arial" panose="020B0604020202020204" pitchFamily="34" charset="0"/>
              </a:rPr>
              <a:t>, se desarrolla la estructura y se crea la Dirección de Información, Análisis y Reacción Inmediata y otras dependencias requeridas para el funcionamiento de la Entidad y se modifica la planta de empleos.</a:t>
            </a:r>
          </a:p>
          <a:p>
            <a:pPr lvl="0" algn="just"/>
            <a:endParaRPr lang="es-CO" sz="10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s-ES_tradnl" sz="1000" b="1" dirty="0">
                <a:latin typeface="Arial" panose="020B0604020202020204" pitchFamily="34" charset="0"/>
                <a:cs typeface="Arial" panose="020B0604020202020204" pitchFamily="34" charset="0"/>
              </a:rPr>
              <a:t>Autonomía presupuestal del Consejo Nacional Electoral</a:t>
            </a:r>
            <a:r>
              <a:rPr lang="es-ES_tradnl" sz="1000" dirty="0">
                <a:latin typeface="Arial" panose="020B0604020202020204" pitchFamily="34" charset="0"/>
                <a:cs typeface="Arial" panose="020B0604020202020204" pitchFamily="34" charset="0"/>
              </a:rPr>
              <a:t>, estableciendo la estructura orgánica e interna y creando la planta de personal del Consejo Nacional Electoral</a:t>
            </a:r>
          </a:p>
        </p:txBody>
      </p:sp>
      <p:sp>
        <p:nvSpPr>
          <p:cNvPr id="7" name="Rectángulo 6">
            <a:extLst>
              <a:ext uri="{FF2B5EF4-FFF2-40B4-BE49-F238E27FC236}">
                <a16:creationId xmlns:a16="http://schemas.microsoft.com/office/drawing/2014/main" xmlns="" id="{B0EA03A6-5578-4DCC-A9AE-A4310D7DA4FA}"/>
              </a:ext>
            </a:extLst>
          </p:cNvPr>
          <p:cNvSpPr/>
          <p:nvPr/>
        </p:nvSpPr>
        <p:spPr>
          <a:xfrm>
            <a:off x="267629" y="1277904"/>
            <a:ext cx="6322742" cy="646331"/>
          </a:xfrm>
          <a:prstGeom prst="rect">
            <a:avLst/>
          </a:prstGeom>
        </p:spPr>
        <p:txBody>
          <a:bodyPr wrap="square">
            <a:spAutoFit/>
          </a:bodyPr>
          <a:lstStyle/>
          <a:p>
            <a:pPr algn="just"/>
            <a:r>
              <a:rPr lang="es-CO" b="1" spc="-5" dirty="0">
                <a:solidFill>
                  <a:srgbClr val="0070C0"/>
                </a:solidFill>
                <a:latin typeface="Arial" panose="020B0604020202020204" pitchFamily="34" charset="0"/>
                <a:cs typeface="Arial" panose="020B0604020202020204" pitchFamily="34" charset="0"/>
              </a:rPr>
              <a:t>1.2. Proceso de Asesoría para la modernización institucional del Estado Colombiano </a:t>
            </a:r>
          </a:p>
        </p:txBody>
      </p:sp>
      <p:sp>
        <p:nvSpPr>
          <p:cNvPr id="14" name="Rectángulo 13">
            <a:extLst>
              <a:ext uri="{FF2B5EF4-FFF2-40B4-BE49-F238E27FC236}">
                <a16:creationId xmlns:a16="http://schemas.microsoft.com/office/drawing/2014/main" xmlns="" id="{1CD22F30-8DAC-41B2-9CB1-2EF3B000F46F}"/>
              </a:ext>
            </a:extLst>
          </p:cNvPr>
          <p:cNvSpPr/>
          <p:nvPr/>
        </p:nvSpPr>
        <p:spPr>
          <a:xfrm>
            <a:off x="0" y="557744"/>
            <a:ext cx="4627549" cy="400110"/>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1. </a:t>
            </a:r>
            <a:r>
              <a:rPr lang="es-CO" sz="2000" b="1" dirty="0">
                <a:solidFill>
                  <a:schemeClr val="accent5">
                    <a:lumMod val="50000"/>
                  </a:schemeClr>
                </a:solidFill>
                <a:latin typeface="Arial" panose="020B0604020202020204" pitchFamily="34" charset="0"/>
                <a:ea typeface="+mj-ea"/>
                <a:cs typeface="Arial" panose="020B0604020202020204" pitchFamily="34" charset="0"/>
              </a:rPr>
              <a:t>Resultados grandes logros 2019 </a:t>
            </a:r>
            <a:endParaRPr lang="es-ES" sz="2000" b="1" dirty="0">
              <a:solidFill>
                <a:schemeClr val="accent5">
                  <a:lumMod val="50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3865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B005071-D809-4EFC-A5AB-4AE3701E24C4}"/>
              </a:ext>
            </a:extLst>
          </p:cNvPr>
          <p:cNvSpPr/>
          <p:nvPr/>
        </p:nvSpPr>
        <p:spPr>
          <a:xfrm>
            <a:off x="542398" y="2208152"/>
            <a:ext cx="5842408" cy="1477328"/>
          </a:xfrm>
          <a:prstGeom prst="rect">
            <a:avLst/>
          </a:prstGeom>
        </p:spPr>
        <p:txBody>
          <a:bodyPr wrap="square">
            <a:spAutoFit/>
          </a:bodyPr>
          <a:lstStyle/>
          <a:p>
            <a:pPr algn="just"/>
            <a:endParaRPr lang="es-CO" sz="1000" b="1" spc="-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 typeface="Arial" panose="020B0604020202020204" pitchFamily="34" charset="0"/>
              <a:buChar char="•"/>
            </a:pPr>
            <a:r>
              <a:rPr lang="es-CO" sz="1000" dirty="0">
                <a:latin typeface="Arial" panose="020B0604020202020204" pitchFamily="34" charset="0"/>
                <a:cs typeface="Arial" panose="020B0604020202020204" pitchFamily="34" charset="0"/>
              </a:rPr>
              <a:t>Evaluamos el desempeño de 26 Jefes de Control Interno de entidades</a:t>
            </a:r>
            <a:r>
              <a:rPr lang="es-CO" sz="1000" dirty="0">
                <a:solidFill>
                  <a:srgbClr val="FF0000"/>
                </a:solidFill>
                <a:latin typeface="Arial" panose="020B0604020202020204" pitchFamily="34" charset="0"/>
                <a:cs typeface="Arial" panose="020B0604020202020204" pitchFamily="34" charset="0"/>
              </a:rPr>
              <a:t> </a:t>
            </a:r>
            <a:r>
              <a:rPr lang="es-CO" sz="1000" dirty="0">
                <a:latin typeface="Arial" panose="020B0604020202020204" pitchFamily="34" charset="0"/>
                <a:cs typeface="Arial" panose="020B0604020202020204" pitchFamily="34" charset="0"/>
              </a:rPr>
              <a:t>del orden nacional y apoyamos a la Presidencia de la República en el proceso de selección de los Jefes de Control Interno del orden nacional.</a:t>
            </a:r>
          </a:p>
          <a:p>
            <a:pPr lvl="0" algn="just"/>
            <a:endParaRPr lang="es-CO"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Posicionamiento en la evaluación cargos de libre nombramiento y remoción a 26 candidatos.</a:t>
            </a:r>
          </a:p>
          <a:p>
            <a:pPr algn="just"/>
            <a:endParaRPr lang="es-ES"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En año 2019 se evaluaron a </a:t>
            </a:r>
            <a:r>
              <a:rPr lang="es-ES" sz="1000" dirty="0">
                <a:solidFill>
                  <a:srgbClr val="FF0000"/>
                </a:solidFill>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rPr>
              <a:t>3773 personas.</a:t>
            </a:r>
          </a:p>
          <a:p>
            <a:pPr algn="just"/>
            <a:endParaRPr lang="es-ES" sz="10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xmlns="" id="{E32DAE78-DF05-4F96-8B05-9E74BDE8E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2235" y="3685480"/>
            <a:ext cx="4233530" cy="2660862"/>
          </a:xfrm>
          <a:prstGeom prst="rect">
            <a:avLst/>
          </a:prstGeom>
          <a:ln w="25400">
            <a:solidFill>
              <a:srgbClr val="FFC000"/>
            </a:solidFill>
            <a:prstDash val="sysDot"/>
          </a:ln>
        </p:spPr>
      </p:pic>
      <p:sp>
        <p:nvSpPr>
          <p:cNvPr id="8" name="Rectángulo 7">
            <a:extLst>
              <a:ext uri="{FF2B5EF4-FFF2-40B4-BE49-F238E27FC236}">
                <a16:creationId xmlns:a16="http://schemas.microsoft.com/office/drawing/2014/main" xmlns="" id="{CCAE4199-6483-48D9-B6BB-DFBD92A1D7C0}"/>
              </a:ext>
            </a:extLst>
          </p:cNvPr>
          <p:cNvSpPr/>
          <p:nvPr/>
        </p:nvSpPr>
        <p:spPr>
          <a:xfrm>
            <a:off x="542400" y="6593692"/>
            <a:ext cx="5842407" cy="1323439"/>
          </a:xfrm>
          <a:prstGeom prst="rect">
            <a:avLst/>
          </a:prstGeom>
        </p:spPr>
        <p:txBody>
          <a:bodyPr wrap="square">
            <a:spAutoFit/>
          </a:bodyPr>
          <a:lstStyle/>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150 concursos públicos y abiertos.</a:t>
            </a:r>
          </a:p>
          <a:p>
            <a:pPr algn="just"/>
            <a:endParaRPr lang="es-ES"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En el año 2019 se realizaron 150 procesos donde se evaluaron a 3184 candidatos.</a:t>
            </a:r>
          </a:p>
          <a:p>
            <a:pPr algn="just"/>
            <a:endParaRPr lang="es-ES"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Posicionamiento en procesos de selección en entidades no pertenecientes a la Rama Ejecutiva del Orden Nacional como lo son Alcaldías, Gobernaciones, Altas cortes, Consejo Superior, Defensoría, Contraloría General, Contralorías Departamentales, Distritales y Municipales y </a:t>
            </a:r>
            <a:r>
              <a:rPr lang="es-ES" sz="1000" dirty="0" err="1">
                <a:latin typeface="Arial" panose="020B0604020202020204" pitchFamily="34" charset="0"/>
                <a:cs typeface="Arial" panose="020B0604020202020204" pitchFamily="34" charset="0"/>
              </a:rPr>
              <a:t>Fonprecom</a:t>
            </a:r>
            <a:r>
              <a:rPr lang="es-ES" sz="1000" dirty="0">
                <a:latin typeface="Arial" panose="020B0604020202020204" pitchFamily="34" charset="0"/>
                <a:cs typeface="Arial" panose="020B0604020202020204" pitchFamily="34" charset="0"/>
              </a:rPr>
              <a:t>.</a:t>
            </a:r>
            <a:endParaRPr lang="es-CO" sz="1000"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xmlns="" id="{C476994A-3F24-4888-8E27-60E428FFD04B}"/>
              </a:ext>
            </a:extLst>
          </p:cNvPr>
          <p:cNvSpPr/>
          <p:nvPr/>
        </p:nvSpPr>
        <p:spPr>
          <a:xfrm>
            <a:off x="542398" y="1465032"/>
            <a:ext cx="5842408" cy="584775"/>
          </a:xfrm>
          <a:prstGeom prst="rect">
            <a:avLst/>
          </a:prstGeom>
        </p:spPr>
        <p:txBody>
          <a:bodyPr wrap="square">
            <a:spAutoFit/>
          </a:bodyPr>
          <a:lstStyle/>
          <a:p>
            <a:pPr algn="just"/>
            <a:r>
              <a:rPr lang="es-CO" sz="1600" b="1" spc="-5" dirty="0">
                <a:solidFill>
                  <a:srgbClr val="0070C0"/>
                </a:solidFill>
                <a:latin typeface="Arial" panose="020B0604020202020204" pitchFamily="34" charset="0"/>
                <a:cs typeface="Arial" panose="020B0604020202020204" pitchFamily="34" charset="0"/>
              </a:rPr>
              <a:t>1.3. Gestión Meritocracia para una gestión pública transparente</a:t>
            </a:r>
          </a:p>
        </p:txBody>
      </p:sp>
      <p:sp>
        <p:nvSpPr>
          <p:cNvPr id="10" name="Rectángulo 9">
            <a:extLst>
              <a:ext uri="{FF2B5EF4-FFF2-40B4-BE49-F238E27FC236}">
                <a16:creationId xmlns:a16="http://schemas.microsoft.com/office/drawing/2014/main" xmlns="" id="{BEC4B4FF-3C4D-4DC8-A658-4B128BAC5AC1}"/>
              </a:ext>
            </a:extLst>
          </p:cNvPr>
          <p:cNvSpPr/>
          <p:nvPr/>
        </p:nvSpPr>
        <p:spPr>
          <a:xfrm>
            <a:off x="0" y="514587"/>
            <a:ext cx="4627549" cy="400110"/>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1. </a:t>
            </a:r>
            <a:r>
              <a:rPr lang="es-CO" sz="2000" b="1" dirty="0">
                <a:solidFill>
                  <a:schemeClr val="accent5">
                    <a:lumMod val="50000"/>
                  </a:schemeClr>
                </a:solidFill>
                <a:latin typeface="Arial" panose="020B0604020202020204" pitchFamily="34" charset="0"/>
                <a:ea typeface="+mj-ea"/>
                <a:cs typeface="Arial" panose="020B0604020202020204" pitchFamily="34" charset="0"/>
              </a:rPr>
              <a:t>Resultados grandes logros 2019 </a:t>
            </a:r>
            <a:endParaRPr lang="es-ES" sz="2000" b="1" dirty="0">
              <a:solidFill>
                <a:schemeClr val="accent5">
                  <a:lumMod val="50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6428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BA99651-8DEC-4423-96C8-7FFA0BD5DB30}"/>
              </a:ext>
            </a:extLst>
          </p:cNvPr>
          <p:cNvSpPr/>
          <p:nvPr/>
        </p:nvSpPr>
        <p:spPr>
          <a:xfrm>
            <a:off x="1115122" y="2423443"/>
            <a:ext cx="5187305" cy="1938992"/>
          </a:xfrm>
          <a:prstGeom prst="rect">
            <a:avLst/>
          </a:prstGeom>
        </p:spPr>
        <p:txBody>
          <a:bodyPr wrap="square">
            <a:spAutoFit/>
          </a:bodyPr>
          <a:lstStyle/>
          <a:p>
            <a:pPr algn="just"/>
            <a:endParaRPr lang="es-CO" sz="1000" b="1" spc="-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Se implementó a nivel nacional el Sistema de Rendición de Cuentas de la implementación del Acuerdo de Paz – SIRCAP - y avanzamos en los diseños de participación ciudadana tanto en las entidades nacionales como territoriales</a:t>
            </a:r>
          </a:p>
          <a:p>
            <a:pPr algn="just"/>
            <a:endParaRPr lang="es-ES"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Se realizó la consolidación de la información para la Audiencia de Rendición de cuentas y se publicó el informe de Rendición de Cuentas. </a:t>
            </a:r>
          </a:p>
          <a:p>
            <a:pPr algn="just"/>
            <a:endParaRPr lang="es-ES"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Se registro la información oportunamente en el aplicativo de la procuraduría (ITA), índice de transparencia y acceso a la Información, que permitió dar cumplimiento al registro de las acciones de los enlaces que intervienen en el botón de transparencia de la entidad.</a:t>
            </a:r>
          </a:p>
        </p:txBody>
      </p:sp>
      <p:pic>
        <p:nvPicPr>
          <p:cNvPr id="3" name="Imagen 2">
            <a:extLst>
              <a:ext uri="{FF2B5EF4-FFF2-40B4-BE49-F238E27FC236}">
                <a16:creationId xmlns:a16="http://schemas.microsoft.com/office/drawing/2014/main" xmlns="" id="{54923620-542A-4750-BEDA-CC8ADF06AA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81565"/>
            <a:ext cx="4090269" cy="2726846"/>
          </a:xfrm>
          <a:prstGeom prst="rect">
            <a:avLst/>
          </a:prstGeom>
          <a:ln w="25400">
            <a:solidFill>
              <a:srgbClr val="0070C0"/>
            </a:solidFill>
            <a:prstDash val="sysDot"/>
          </a:ln>
        </p:spPr>
      </p:pic>
      <p:sp>
        <p:nvSpPr>
          <p:cNvPr id="4" name="Rectángulo 3">
            <a:extLst>
              <a:ext uri="{FF2B5EF4-FFF2-40B4-BE49-F238E27FC236}">
                <a16:creationId xmlns:a16="http://schemas.microsoft.com/office/drawing/2014/main" xmlns="" id="{707F3879-9012-45B6-94F7-FB674496B29E}"/>
              </a:ext>
            </a:extLst>
          </p:cNvPr>
          <p:cNvSpPr/>
          <p:nvPr/>
        </p:nvSpPr>
        <p:spPr>
          <a:xfrm>
            <a:off x="0" y="1635589"/>
            <a:ext cx="6129583" cy="584775"/>
          </a:xfrm>
          <a:prstGeom prst="rect">
            <a:avLst/>
          </a:prstGeom>
        </p:spPr>
        <p:txBody>
          <a:bodyPr wrap="square">
            <a:spAutoFit/>
          </a:bodyPr>
          <a:lstStyle/>
          <a:p>
            <a:pPr lvl="1" algn="just"/>
            <a:r>
              <a:rPr lang="es-CO" sz="1600" b="1" spc="-5" dirty="0">
                <a:solidFill>
                  <a:srgbClr val="0070C0"/>
                </a:solidFill>
                <a:latin typeface="Arial" panose="020B0604020202020204" pitchFamily="34" charset="0"/>
                <a:cs typeface="Arial" panose="020B0604020202020204" pitchFamily="34" charset="0"/>
              </a:rPr>
              <a:t>1.4. Acciones de para el fortalecimiento de la relación estado-ciudadano</a:t>
            </a:r>
          </a:p>
        </p:txBody>
      </p:sp>
      <p:sp>
        <p:nvSpPr>
          <p:cNvPr id="6" name="Rectángulo 5">
            <a:extLst>
              <a:ext uri="{FF2B5EF4-FFF2-40B4-BE49-F238E27FC236}">
                <a16:creationId xmlns:a16="http://schemas.microsoft.com/office/drawing/2014/main" xmlns="" id="{A5A7F629-8F1F-411E-9E67-4F783F4C1683}"/>
              </a:ext>
            </a:extLst>
          </p:cNvPr>
          <p:cNvSpPr/>
          <p:nvPr/>
        </p:nvSpPr>
        <p:spPr>
          <a:xfrm>
            <a:off x="4176349" y="5483268"/>
            <a:ext cx="2126078" cy="1323439"/>
          </a:xfrm>
          <a:prstGeom prst="rect">
            <a:avLst/>
          </a:prstGeom>
        </p:spPr>
        <p:txBody>
          <a:bodyPr wrap="square">
            <a:spAutoFit/>
          </a:bodyPr>
          <a:lstStyle/>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Se realizó monitoreo de las acciones planificadas en los cronogramas de la relación estado-ciudadano, en donde al mes de diciembre se realizaron los seguimientos pertinentes donde las 117 actividades cumplieron en un 95.7%</a:t>
            </a:r>
          </a:p>
        </p:txBody>
      </p:sp>
      <p:sp>
        <p:nvSpPr>
          <p:cNvPr id="7" name="Rectángulo 6">
            <a:extLst>
              <a:ext uri="{FF2B5EF4-FFF2-40B4-BE49-F238E27FC236}">
                <a16:creationId xmlns:a16="http://schemas.microsoft.com/office/drawing/2014/main" xmlns="" id="{696CABF5-8204-47FA-934A-056BA98160E8}"/>
              </a:ext>
            </a:extLst>
          </p:cNvPr>
          <p:cNvSpPr/>
          <p:nvPr/>
        </p:nvSpPr>
        <p:spPr>
          <a:xfrm>
            <a:off x="0" y="514587"/>
            <a:ext cx="4627549" cy="400110"/>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1. </a:t>
            </a:r>
            <a:r>
              <a:rPr lang="es-CO" sz="2000" b="1" dirty="0">
                <a:solidFill>
                  <a:schemeClr val="accent5">
                    <a:lumMod val="50000"/>
                  </a:schemeClr>
                </a:solidFill>
                <a:latin typeface="Arial" panose="020B0604020202020204" pitchFamily="34" charset="0"/>
                <a:ea typeface="+mj-ea"/>
                <a:cs typeface="Arial" panose="020B0604020202020204" pitchFamily="34" charset="0"/>
              </a:rPr>
              <a:t>Resultados grandes logros 2019 </a:t>
            </a:r>
            <a:endParaRPr lang="es-ES" sz="2000" b="1" dirty="0">
              <a:solidFill>
                <a:schemeClr val="accent5">
                  <a:lumMod val="50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5667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483AA5D-F3D9-45C3-895D-570810F175C4}"/>
              </a:ext>
            </a:extLst>
          </p:cNvPr>
          <p:cNvSpPr/>
          <p:nvPr/>
        </p:nvSpPr>
        <p:spPr>
          <a:xfrm>
            <a:off x="727617" y="2020988"/>
            <a:ext cx="5402766" cy="2246769"/>
          </a:xfrm>
          <a:prstGeom prst="rect">
            <a:avLst/>
          </a:prstGeom>
        </p:spPr>
        <p:txBody>
          <a:bodyPr wrap="square">
            <a:spAutoFit/>
          </a:bodyPr>
          <a:lstStyle/>
          <a:p>
            <a:pPr algn="just"/>
            <a:endParaRPr lang="es-CO" sz="1000" b="1" spc="-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El 27 de junio de 2019, Día Nacional del Servidor Público, se sancionó la Ley 1960 en favor de los servidores públicos donde se beneficia a más de 250.000 servidores públicos permitiendo la movilidad en la carrera administrativa a través de concursos cerrados de ascenso y se promueven mecanismos de estímulo para el servidor público.</a:t>
            </a:r>
          </a:p>
          <a:p>
            <a:pPr marL="171450" indent="-171450" algn="just">
              <a:buFont typeface="Arial" panose="020B0604020202020204" pitchFamily="34" charset="0"/>
              <a:buChar char="•"/>
            </a:pPr>
            <a:endParaRPr lang="es-ES"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Promovimos el empleo público diverso e incluyente, abriendo, mediante el Decreto 2011 de 2017, el espacio para que las personas con discapacidad se vinculen a las entidades del Estado.</a:t>
            </a:r>
          </a:p>
          <a:p>
            <a:pPr algn="just"/>
            <a:endParaRPr lang="es-ES" sz="10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ES" sz="1000" dirty="0">
                <a:latin typeface="Arial" panose="020B0604020202020204" pitchFamily="34" charset="0"/>
                <a:cs typeface="Arial" panose="020B0604020202020204" pitchFamily="34" charset="0"/>
              </a:rPr>
              <a:t>Desde finales de 2018 y durante 2019 se han venido llevando a cabo las cátedras del mar y cultura de la legalidad, las cuales tienen como fin desarrollar competencias en los Servidores Públicos que les permitan orientar sus actuaciones en la prestación de dicho servicio.</a:t>
            </a:r>
          </a:p>
        </p:txBody>
      </p:sp>
      <p:pic>
        <p:nvPicPr>
          <p:cNvPr id="4" name="Imagen 3">
            <a:extLst>
              <a:ext uri="{FF2B5EF4-FFF2-40B4-BE49-F238E27FC236}">
                <a16:creationId xmlns:a16="http://schemas.microsoft.com/office/drawing/2014/main" xmlns="" id="{B635735A-93E4-4315-B7E8-40E42AA7CA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617" y="4572000"/>
            <a:ext cx="5402766" cy="3601844"/>
          </a:xfrm>
          <a:prstGeom prst="rect">
            <a:avLst/>
          </a:prstGeom>
          <a:ln w="25400">
            <a:solidFill>
              <a:srgbClr val="FFC000"/>
            </a:solidFill>
            <a:prstDash val="sysDot"/>
          </a:ln>
        </p:spPr>
      </p:pic>
      <p:sp>
        <p:nvSpPr>
          <p:cNvPr id="6" name="Rectángulo 5">
            <a:extLst>
              <a:ext uri="{FF2B5EF4-FFF2-40B4-BE49-F238E27FC236}">
                <a16:creationId xmlns:a16="http://schemas.microsoft.com/office/drawing/2014/main" xmlns="" id="{42459457-A9F1-4352-BECD-DCCBA5671CCF}"/>
              </a:ext>
            </a:extLst>
          </p:cNvPr>
          <p:cNvSpPr/>
          <p:nvPr/>
        </p:nvSpPr>
        <p:spPr>
          <a:xfrm>
            <a:off x="299286" y="1417947"/>
            <a:ext cx="5831097" cy="584775"/>
          </a:xfrm>
          <a:prstGeom prst="rect">
            <a:avLst/>
          </a:prstGeom>
        </p:spPr>
        <p:txBody>
          <a:bodyPr wrap="square">
            <a:spAutoFit/>
          </a:bodyPr>
          <a:lstStyle/>
          <a:p>
            <a:pPr algn="just"/>
            <a:r>
              <a:rPr lang="es-CO" sz="1600" b="1" spc="-5" dirty="0">
                <a:solidFill>
                  <a:srgbClr val="0070C0"/>
                </a:solidFill>
                <a:latin typeface="Arial" panose="020B0604020202020204" pitchFamily="34" charset="0"/>
                <a:cs typeface="Arial" panose="020B0604020202020204" pitchFamily="34" charset="0"/>
              </a:rPr>
              <a:t>1.5 Un Empleo Público fortalecido y servidores públicos empoderados</a:t>
            </a:r>
          </a:p>
        </p:txBody>
      </p:sp>
      <p:sp>
        <p:nvSpPr>
          <p:cNvPr id="7" name="Rectángulo 6">
            <a:extLst>
              <a:ext uri="{FF2B5EF4-FFF2-40B4-BE49-F238E27FC236}">
                <a16:creationId xmlns:a16="http://schemas.microsoft.com/office/drawing/2014/main" xmlns="" id="{0E4A0685-BAB5-4CC7-9C1F-844C6226F11B}"/>
              </a:ext>
            </a:extLst>
          </p:cNvPr>
          <p:cNvSpPr/>
          <p:nvPr/>
        </p:nvSpPr>
        <p:spPr>
          <a:xfrm>
            <a:off x="0" y="514587"/>
            <a:ext cx="4627549" cy="400110"/>
          </a:xfrm>
          <a:prstGeom prst="rect">
            <a:avLst/>
          </a:prstGeom>
        </p:spPr>
        <p:txBody>
          <a:bodyPr wrap="none">
            <a:spAutoFit/>
          </a:bodyPr>
          <a:lstStyle/>
          <a:p>
            <a:pPr marL="313436" lvl="2" indent="-120553">
              <a:spcBef>
                <a:spcPts val="422"/>
              </a:spcBef>
            </a:pPr>
            <a:r>
              <a:rPr lang="es-ES" sz="1600" b="1" dirty="0">
                <a:solidFill>
                  <a:schemeClr val="accent5">
                    <a:lumMod val="50000"/>
                  </a:schemeClr>
                </a:solidFill>
                <a:latin typeface="Arial" panose="020B0604020202020204" pitchFamily="34" charset="0"/>
                <a:cs typeface="Arial" panose="020B0604020202020204" pitchFamily="34" charset="0"/>
              </a:rPr>
              <a:t>1. </a:t>
            </a:r>
            <a:r>
              <a:rPr lang="es-CO" sz="2000" b="1" dirty="0">
                <a:solidFill>
                  <a:schemeClr val="accent5">
                    <a:lumMod val="50000"/>
                  </a:schemeClr>
                </a:solidFill>
                <a:latin typeface="Arial" panose="020B0604020202020204" pitchFamily="34" charset="0"/>
                <a:ea typeface="+mj-ea"/>
                <a:cs typeface="Arial" panose="020B0604020202020204" pitchFamily="34" charset="0"/>
              </a:rPr>
              <a:t>Resultados grandes logros 2019 </a:t>
            </a:r>
            <a:endParaRPr lang="es-ES" sz="2000" b="1" dirty="0">
              <a:solidFill>
                <a:schemeClr val="accent5">
                  <a:lumMod val="50000"/>
                </a:schemeClr>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02400821"/>
      </p:ext>
    </p:extLst>
  </p:cSld>
  <p:clrMapOvr>
    <a:masterClrMapping/>
  </p:clrMapOvr>
</p:sld>
</file>

<file path=ppt/theme/theme1.xml><?xml version="1.0" encoding="utf-8"?>
<a:theme xmlns:a="http://schemas.openxmlformats.org/drawingml/2006/main" name="Función Pública">
  <a:themeElements>
    <a:clrScheme name="Personalizado 8">
      <a:dk1>
        <a:sysClr val="windowText" lastClr="000000"/>
      </a:dk1>
      <a:lt1>
        <a:sysClr val="window" lastClr="FFFFFF"/>
      </a:lt1>
      <a:dk2>
        <a:srgbClr val="44546A"/>
      </a:dk2>
      <a:lt2>
        <a:srgbClr val="E7E6E6"/>
      </a:lt2>
      <a:accent1>
        <a:srgbClr val="D3D92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unción Pública">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7071</TotalTime>
  <Words>8171</Words>
  <Application>Microsoft Office PowerPoint</Application>
  <PresentationFormat>Carta (216 x 279 mm)</PresentationFormat>
  <Paragraphs>721</Paragraphs>
  <Slides>34</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34</vt:i4>
      </vt:variant>
    </vt:vector>
  </HeadingPairs>
  <TitlesOfParts>
    <vt:vector size="43" baseType="lpstr">
      <vt:lpstr>Arial</vt:lpstr>
      <vt:lpstr>Arial Black</vt:lpstr>
      <vt:lpstr>Arial Narrow</vt:lpstr>
      <vt:lpstr>Calibri</vt:lpstr>
      <vt:lpstr>Century Gothic</vt:lpstr>
      <vt:lpstr>Times New Roman</vt:lpstr>
      <vt:lpstr>Verdana</vt:lpstr>
      <vt:lpstr>Función Pública</vt:lpstr>
      <vt:lpstr>1_Función Pública</vt:lpstr>
      <vt:lpstr>Presentación de PowerPoint</vt:lpstr>
      <vt:lpstr>Presentación de PowerPoint</vt:lpstr>
      <vt:lpstr>Introducción</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Arango Corrales</dc:creator>
  <cp:lastModifiedBy>Personal-Pc</cp:lastModifiedBy>
  <cp:revision>327</cp:revision>
  <dcterms:created xsi:type="dcterms:W3CDTF">2018-09-13T19:41:21Z</dcterms:created>
  <dcterms:modified xsi:type="dcterms:W3CDTF">2020-02-01T14:07:15Z</dcterms:modified>
</cp:coreProperties>
</file>