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532" r:id="rId2"/>
    <p:sldId id="544" r:id="rId3"/>
    <p:sldId id="538" r:id="rId4"/>
    <p:sldId id="539" r:id="rId5"/>
    <p:sldId id="540" r:id="rId6"/>
    <p:sldId id="485" r:id="rId7"/>
  </p:sldIdLst>
  <p:sldSz cx="9144000" cy="6858000" type="screen4x3"/>
  <p:notesSz cx="7010400" cy="92360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ía Juliana Ruiz" initials="MJR" lastIdx="13" clrIdx="0">
    <p:extLst/>
  </p:cmAuthor>
  <p:cmAuthor id="2" name="Myriam Cubillos Benavides" initials="MCB" lastIdx="1" clrIdx="1">
    <p:extLst/>
  </p:cmAuthor>
  <p:cmAuthor id="3" name="Función Pública" initials="DAFP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CC00"/>
    <a:srgbClr val="009999"/>
    <a:srgbClr val="9CCA7C"/>
    <a:srgbClr val="FF9900"/>
    <a:srgbClr val="EAB200"/>
    <a:srgbClr val="00A8A4"/>
    <a:srgbClr val="008000"/>
    <a:srgbClr val="DAA600"/>
    <a:srgbClr val="FFD7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5" autoAdjust="0"/>
    <p:restoredTop sz="96089" autoAdjust="0"/>
  </p:normalViewPr>
  <p:slideViewPr>
    <p:cSldViewPr snapToGrid="0">
      <p:cViewPr varScale="1">
        <p:scale>
          <a:sx n="55" d="100"/>
          <a:sy n="55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D1988A-7A61-4790-9FCE-1DD7807FBBF1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O"/>
        </a:p>
      </dgm:t>
    </dgm:pt>
    <dgm:pt modelId="{97ACC3F4-EB16-4397-AC65-771044BE6C0C}">
      <dgm:prSet phldrT="[Texto]"/>
      <dgm:spPr/>
      <dgm:t>
        <a:bodyPr/>
        <a:lstStyle/>
        <a:p>
          <a:r>
            <a:rPr lang="es-CO" dirty="0" smtClean="0"/>
            <a:t>1</a:t>
          </a:r>
          <a:endParaRPr lang="es-CO" dirty="0"/>
        </a:p>
      </dgm:t>
    </dgm:pt>
    <dgm:pt modelId="{1C5A9A33-EC13-46E9-818F-D0217D24E60E}" type="parTrans" cxnId="{73563BC0-15BE-4765-8A3F-FEB5D4061ABF}">
      <dgm:prSet/>
      <dgm:spPr/>
      <dgm:t>
        <a:bodyPr/>
        <a:lstStyle/>
        <a:p>
          <a:endParaRPr lang="es-CO"/>
        </a:p>
      </dgm:t>
    </dgm:pt>
    <dgm:pt modelId="{2706742C-F18C-4952-814D-5E225B1A8430}" type="sibTrans" cxnId="{73563BC0-15BE-4765-8A3F-FEB5D4061ABF}">
      <dgm:prSet/>
      <dgm:spPr/>
      <dgm:t>
        <a:bodyPr/>
        <a:lstStyle/>
        <a:p>
          <a:endParaRPr lang="es-CO"/>
        </a:p>
      </dgm:t>
    </dgm:pt>
    <dgm:pt modelId="{14BB15F9-2F8F-41E9-8BBD-BAE8E5B2AEDF}">
      <dgm:prSet phldrT="[Texto]" custT="1"/>
      <dgm:spPr/>
      <dgm:t>
        <a:bodyPr/>
        <a:lstStyle/>
        <a:p>
          <a:pPr algn="l"/>
          <a:r>
            <a:rPr lang="es-CO" sz="1300" b="1" u="sng" dirty="0" smtClean="0"/>
            <a:t>Publicidad SECOP.   Vigencia 2015                                                                                        Responsable:  </a:t>
          </a:r>
          <a:r>
            <a:rPr lang="es-CO" sz="1300" b="1" u="sng" dirty="0" smtClean="0">
              <a:solidFill>
                <a:srgbClr val="008080"/>
              </a:solidFill>
            </a:rPr>
            <a:t>Grupo Gestión Contractual</a:t>
          </a:r>
          <a:r>
            <a:rPr lang="es-CO" sz="1300" b="1" u="sng" dirty="0" smtClean="0"/>
            <a:t>                                                                             </a:t>
          </a:r>
          <a:r>
            <a:rPr lang="es-CO" sz="1300" b="1" u="none" dirty="0" smtClean="0"/>
            <a:t>“</a:t>
          </a:r>
          <a:r>
            <a:rPr lang="es-CO" sz="1300" b="1" i="1" u="none" dirty="0" smtClean="0"/>
            <a:t>Una vez analizada y evaluada la muestra contractual seleccionada, se evidenciaron debilidades en la publicación y oportunidad de la misma…”.</a:t>
          </a:r>
          <a:endParaRPr lang="es-CO" sz="1300" b="1" u="sng" dirty="0"/>
        </a:p>
      </dgm:t>
    </dgm:pt>
    <dgm:pt modelId="{4124A915-C2D1-47A5-8561-F8EE624FDEAC}" type="parTrans" cxnId="{F19E3F0A-C4FD-4EB4-9EA7-48387F747857}">
      <dgm:prSet/>
      <dgm:spPr/>
      <dgm:t>
        <a:bodyPr/>
        <a:lstStyle/>
        <a:p>
          <a:endParaRPr lang="es-CO"/>
        </a:p>
      </dgm:t>
    </dgm:pt>
    <dgm:pt modelId="{6B3DC7F6-EC02-4110-B9DE-286B0461CE2A}" type="sibTrans" cxnId="{F19E3F0A-C4FD-4EB4-9EA7-48387F747857}">
      <dgm:prSet/>
      <dgm:spPr/>
      <dgm:t>
        <a:bodyPr/>
        <a:lstStyle/>
        <a:p>
          <a:endParaRPr lang="es-CO"/>
        </a:p>
      </dgm:t>
    </dgm:pt>
    <dgm:pt modelId="{FFE070C0-1AFB-4AC1-9FBF-51DB6444A69D}">
      <dgm:prSet phldrT="[Texto]"/>
      <dgm:spPr/>
      <dgm:t>
        <a:bodyPr/>
        <a:lstStyle/>
        <a:p>
          <a:r>
            <a:rPr lang="es-CO" dirty="0" smtClean="0"/>
            <a:t>2</a:t>
          </a:r>
          <a:endParaRPr lang="es-CO" dirty="0"/>
        </a:p>
      </dgm:t>
    </dgm:pt>
    <dgm:pt modelId="{F7A36362-562B-4387-820F-87EEE721CCF9}" type="parTrans" cxnId="{19E74017-3FD8-42D2-8A1A-009282276E4B}">
      <dgm:prSet/>
      <dgm:spPr/>
      <dgm:t>
        <a:bodyPr/>
        <a:lstStyle/>
        <a:p>
          <a:endParaRPr lang="es-CO"/>
        </a:p>
      </dgm:t>
    </dgm:pt>
    <dgm:pt modelId="{C2907618-CC3A-45E5-B4CD-75B7FDF2EB5E}" type="sibTrans" cxnId="{19E74017-3FD8-42D2-8A1A-009282276E4B}">
      <dgm:prSet/>
      <dgm:spPr/>
      <dgm:t>
        <a:bodyPr/>
        <a:lstStyle/>
        <a:p>
          <a:endParaRPr lang="es-CO"/>
        </a:p>
      </dgm:t>
    </dgm:pt>
    <dgm:pt modelId="{74D3B2E1-36B9-4FD9-A5C1-F8B999DBC5AF}">
      <dgm:prSet phldrT="[Texto]" custT="1"/>
      <dgm:spPr/>
      <dgm:t>
        <a:bodyPr/>
        <a:lstStyle/>
        <a:p>
          <a:pPr algn="l"/>
          <a:r>
            <a:rPr lang="es-CO" sz="1300" b="1" u="sng" dirty="0" smtClean="0"/>
            <a:t>Planes de Continuidad del Negocio.  Vigencia 2015                                         Responsable: </a:t>
          </a:r>
          <a:r>
            <a:rPr lang="es-CO" sz="1300" b="1" u="sng" dirty="0" smtClean="0">
              <a:solidFill>
                <a:srgbClr val="008080"/>
              </a:solidFill>
            </a:rPr>
            <a:t>Tecnologías de la Información y la Comunicación – Oficina Planeación </a:t>
          </a:r>
          <a:r>
            <a:rPr lang="es-CO" sz="1300" b="1" dirty="0" smtClean="0">
              <a:solidFill>
                <a:srgbClr val="008080"/>
              </a:solidFill>
            </a:rPr>
            <a:t>                                                                                                               </a:t>
          </a:r>
          <a:r>
            <a:rPr lang="es-CO" sz="1300" b="1" dirty="0" smtClean="0">
              <a:solidFill>
                <a:schemeClr val="tx1"/>
              </a:solidFill>
            </a:rPr>
            <a:t>“</a:t>
          </a:r>
          <a:r>
            <a:rPr lang="es-CO" sz="1300" b="1" i="1" u="none" dirty="0" smtClean="0">
              <a:solidFill>
                <a:schemeClr val="tx1"/>
              </a:solidFill>
            </a:rPr>
            <a:t>El DAFP presenta algunos planes de continuidad y planes de recuperación  únicamente para los servicios de Internet, Correo Electrónico, Usuarios y Contraseñas de Red y de Orfeo…”. </a:t>
          </a:r>
          <a:endParaRPr lang="es-CO" sz="1300" b="1" i="1" u="none" dirty="0">
            <a:solidFill>
              <a:schemeClr val="tx1"/>
            </a:solidFill>
          </a:endParaRPr>
        </a:p>
      </dgm:t>
    </dgm:pt>
    <dgm:pt modelId="{335B9B82-11FC-4885-80B1-ED4BE549D752}" type="parTrans" cxnId="{B9038DA9-7295-4E7E-AEE9-8D4D2AFC76D7}">
      <dgm:prSet/>
      <dgm:spPr/>
      <dgm:t>
        <a:bodyPr/>
        <a:lstStyle/>
        <a:p>
          <a:endParaRPr lang="es-CO"/>
        </a:p>
      </dgm:t>
    </dgm:pt>
    <dgm:pt modelId="{D6401C6C-9695-4162-9351-B327B2D2BE3F}" type="sibTrans" cxnId="{B9038DA9-7295-4E7E-AEE9-8D4D2AFC76D7}">
      <dgm:prSet/>
      <dgm:spPr/>
      <dgm:t>
        <a:bodyPr/>
        <a:lstStyle/>
        <a:p>
          <a:endParaRPr lang="es-CO"/>
        </a:p>
      </dgm:t>
    </dgm:pt>
    <dgm:pt modelId="{D01B3CE5-288D-4FDA-BF0B-74091FC87F57}">
      <dgm:prSet phldrT="[Texto]"/>
      <dgm:spPr/>
      <dgm:t>
        <a:bodyPr/>
        <a:lstStyle/>
        <a:p>
          <a:r>
            <a:rPr lang="es-CO" dirty="0" smtClean="0"/>
            <a:t>3</a:t>
          </a:r>
          <a:endParaRPr lang="es-CO" dirty="0"/>
        </a:p>
      </dgm:t>
    </dgm:pt>
    <dgm:pt modelId="{A41B6716-FB3E-4803-AA7C-604D5016CCF0}" type="parTrans" cxnId="{7F5C0894-F417-4085-9027-7E972E946D25}">
      <dgm:prSet/>
      <dgm:spPr/>
      <dgm:t>
        <a:bodyPr/>
        <a:lstStyle/>
        <a:p>
          <a:endParaRPr lang="es-CO"/>
        </a:p>
      </dgm:t>
    </dgm:pt>
    <dgm:pt modelId="{644BF66D-1229-47FE-9646-EAF774B540E2}" type="sibTrans" cxnId="{7F5C0894-F417-4085-9027-7E972E946D25}">
      <dgm:prSet/>
      <dgm:spPr/>
      <dgm:t>
        <a:bodyPr/>
        <a:lstStyle/>
        <a:p>
          <a:endParaRPr lang="es-CO"/>
        </a:p>
      </dgm:t>
    </dgm:pt>
    <dgm:pt modelId="{06D79335-62D6-4C15-987C-C348DB907B83}">
      <dgm:prSet phldrT="[Texto]" custT="1"/>
      <dgm:spPr/>
      <dgm:t>
        <a:bodyPr/>
        <a:lstStyle/>
        <a:p>
          <a:r>
            <a:rPr lang="es-CO" sz="1300" b="1" u="sng" dirty="0" smtClean="0"/>
            <a:t>Reporte Cuenta Fiscal en el SIRECI</a:t>
          </a:r>
          <a:endParaRPr lang="es-CO" sz="1300" b="1" u="sng" dirty="0"/>
        </a:p>
      </dgm:t>
    </dgm:pt>
    <dgm:pt modelId="{3732E94F-6070-479A-946D-F2AD61FA9F6E}" type="parTrans" cxnId="{FA51F41A-AE2B-4809-8FF4-F0281E039C0D}">
      <dgm:prSet/>
      <dgm:spPr/>
      <dgm:t>
        <a:bodyPr/>
        <a:lstStyle/>
        <a:p>
          <a:endParaRPr lang="es-CO"/>
        </a:p>
      </dgm:t>
    </dgm:pt>
    <dgm:pt modelId="{A9F71B83-05DA-4DA0-9BA4-EF71C5B0854F}" type="sibTrans" cxnId="{FA51F41A-AE2B-4809-8FF4-F0281E039C0D}">
      <dgm:prSet/>
      <dgm:spPr/>
      <dgm:t>
        <a:bodyPr/>
        <a:lstStyle/>
        <a:p>
          <a:endParaRPr lang="es-CO"/>
        </a:p>
      </dgm:t>
    </dgm:pt>
    <dgm:pt modelId="{15668494-CB16-4957-A2D6-2803AB4CCFC2}">
      <dgm:prSet phldrT="[Texto]" custT="1"/>
      <dgm:spPr/>
      <dgm:t>
        <a:bodyPr/>
        <a:lstStyle/>
        <a:p>
          <a:r>
            <a:rPr lang="es-CO" sz="1300" b="1" u="sng" dirty="0" smtClean="0"/>
            <a:t>Responsable:  </a:t>
          </a:r>
          <a:r>
            <a:rPr lang="es-CO" sz="1300" b="1" u="sng" dirty="0" smtClean="0">
              <a:solidFill>
                <a:srgbClr val="008080"/>
              </a:solidFill>
            </a:rPr>
            <a:t>Grupo Defensa Jurídica</a:t>
          </a:r>
          <a:r>
            <a:rPr lang="es-CO" sz="1300" b="1" u="sng" dirty="0" smtClean="0"/>
            <a:t>                                                                                                                              </a:t>
          </a:r>
          <a:r>
            <a:rPr lang="es-CO" sz="1300" b="1" u="none" dirty="0" smtClean="0"/>
            <a:t>“</a:t>
          </a:r>
          <a:r>
            <a:rPr lang="es-CO" sz="1300" b="1" i="1" u="none" dirty="0" smtClean="0"/>
            <a:t>El DAFP remitió informe de los procesos judiciales el 30 de agosto indicado el valor correspondiente en $34.585,8 millones. Sin embargo, revisado el reporte en el SIRECI relacionado con la información de los procesos judiciales FORMATO 9, el total de la cuantía estimada de los procesos asciende a $34.540,4 millones, presentando una diferencia de $ 45.4 millones”. </a:t>
          </a:r>
          <a:r>
            <a:rPr lang="es-CO" sz="1300" b="1" i="1" u="none" dirty="0" smtClean="0">
              <a:solidFill>
                <a:srgbClr val="0070C0"/>
              </a:solidFill>
            </a:rPr>
            <a:t> </a:t>
          </a:r>
          <a:endParaRPr lang="es-CO" sz="1300" b="1" i="1" u="none" dirty="0"/>
        </a:p>
      </dgm:t>
    </dgm:pt>
    <dgm:pt modelId="{7EDC62AA-F582-40F0-A5B1-9BC8E9C7EC16}" type="parTrans" cxnId="{981CF270-08FD-432F-8750-3E44C080B3CD}">
      <dgm:prSet/>
      <dgm:spPr/>
      <dgm:t>
        <a:bodyPr/>
        <a:lstStyle/>
        <a:p>
          <a:endParaRPr lang="es-CO"/>
        </a:p>
      </dgm:t>
    </dgm:pt>
    <dgm:pt modelId="{A1641BCD-C741-4145-B393-070944FDD228}" type="sibTrans" cxnId="{981CF270-08FD-432F-8750-3E44C080B3CD}">
      <dgm:prSet/>
      <dgm:spPr/>
      <dgm:t>
        <a:bodyPr/>
        <a:lstStyle/>
        <a:p>
          <a:endParaRPr lang="es-CO"/>
        </a:p>
      </dgm:t>
    </dgm:pt>
    <dgm:pt modelId="{B32E8569-8A25-494A-9E19-EF72B357F4C9}" type="pres">
      <dgm:prSet presAssocID="{5BD1988A-7A61-4790-9FCE-1DD7807FBB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5D66307-FE10-4B57-997D-5122B32AA9F5}" type="pres">
      <dgm:prSet presAssocID="{97ACC3F4-EB16-4397-AC65-771044BE6C0C}" presName="linNode" presStyleCnt="0"/>
      <dgm:spPr/>
    </dgm:pt>
    <dgm:pt modelId="{553113C0-6177-4E69-B93D-22D2D34A8E4B}" type="pres">
      <dgm:prSet presAssocID="{97ACC3F4-EB16-4397-AC65-771044BE6C0C}" presName="parentText" presStyleLbl="node1" presStyleIdx="0" presStyleCnt="3" custScaleX="3195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5DA71CA-C925-4EAA-B3D5-E1C2D5B86AFE}" type="pres">
      <dgm:prSet presAssocID="{97ACC3F4-EB16-4397-AC65-771044BE6C0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6921276-891C-408D-9CD4-8553507087AF}" type="pres">
      <dgm:prSet presAssocID="{2706742C-F18C-4952-814D-5E225B1A8430}" presName="sp" presStyleCnt="0"/>
      <dgm:spPr/>
    </dgm:pt>
    <dgm:pt modelId="{81BB23F0-1BFF-4156-BAF2-A04F1AF55E93}" type="pres">
      <dgm:prSet presAssocID="{FFE070C0-1AFB-4AC1-9FBF-51DB6444A69D}" presName="linNode" presStyleCnt="0"/>
      <dgm:spPr/>
    </dgm:pt>
    <dgm:pt modelId="{C9F37A5C-DC1B-4707-A899-08D352078F75}" type="pres">
      <dgm:prSet presAssocID="{FFE070C0-1AFB-4AC1-9FBF-51DB6444A69D}" presName="parentText" presStyleLbl="node1" presStyleIdx="1" presStyleCnt="3" custScaleX="31367" custLinFactNeighborX="1017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6AD722E-6469-4837-AD22-04A2B5211D26}" type="pres">
      <dgm:prSet presAssocID="{FFE070C0-1AFB-4AC1-9FBF-51DB6444A69D}" presName="descendantText" presStyleLbl="alignAccFollowNode1" presStyleIdx="1" presStyleCnt="3" custLinFactNeighborX="180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B33A9A9-9295-4BE6-82D3-65429A269F6B}" type="pres">
      <dgm:prSet presAssocID="{C2907618-CC3A-45E5-B4CD-75B7FDF2EB5E}" presName="sp" presStyleCnt="0"/>
      <dgm:spPr/>
    </dgm:pt>
    <dgm:pt modelId="{9BC96B2A-E510-4C6B-9695-2C003B826A6A}" type="pres">
      <dgm:prSet presAssocID="{D01B3CE5-288D-4FDA-BF0B-74091FC87F57}" presName="linNode" presStyleCnt="0"/>
      <dgm:spPr/>
    </dgm:pt>
    <dgm:pt modelId="{9B7B43EA-0618-4B96-8575-080B3DF7023C}" type="pres">
      <dgm:prSet presAssocID="{D01B3CE5-288D-4FDA-BF0B-74091FC87F57}" presName="parentText" presStyleLbl="node1" presStyleIdx="2" presStyleCnt="3" custScaleX="32547" custLinFactNeighborX="353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44AC4AA-539F-458B-9E3E-5CD0C0C82B20}" type="pres">
      <dgm:prSet presAssocID="{D01B3CE5-288D-4FDA-BF0B-74091FC87F57}" presName="descendantText" presStyleLbl="alignAccFollowNode1" presStyleIdx="2" presStyleCnt="3" custLinFactNeighborX="628" custLinFactNeighborY="-1140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23B7084-1556-4FB8-A156-BB0DD98452CC}" type="presOf" srcId="{FFE070C0-1AFB-4AC1-9FBF-51DB6444A69D}" destId="{C9F37A5C-DC1B-4707-A899-08D352078F75}" srcOrd="0" destOrd="0" presId="urn:microsoft.com/office/officeart/2005/8/layout/vList5"/>
    <dgm:cxn modelId="{7F5C0894-F417-4085-9027-7E972E946D25}" srcId="{5BD1988A-7A61-4790-9FCE-1DD7807FBBF1}" destId="{D01B3CE5-288D-4FDA-BF0B-74091FC87F57}" srcOrd="2" destOrd="0" parTransId="{A41B6716-FB3E-4803-AA7C-604D5016CCF0}" sibTransId="{644BF66D-1229-47FE-9646-EAF774B540E2}"/>
    <dgm:cxn modelId="{9ACE7325-E4E3-4710-A10F-5DC652EDB6A0}" type="presOf" srcId="{74D3B2E1-36B9-4FD9-A5C1-F8B999DBC5AF}" destId="{16AD722E-6469-4837-AD22-04A2B5211D26}" srcOrd="0" destOrd="0" presId="urn:microsoft.com/office/officeart/2005/8/layout/vList5"/>
    <dgm:cxn modelId="{F4D50DB5-24FE-448C-97DE-CE4589848BF7}" type="presOf" srcId="{97ACC3F4-EB16-4397-AC65-771044BE6C0C}" destId="{553113C0-6177-4E69-B93D-22D2D34A8E4B}" srcOrd="0" destOrd="0" presId="urn:microsoft.com/office/officeart/2005/8/layout/vList5"/>
    <dgm:cxn modelId="{BA2755D7-463A-4494-80CA-7AC8A5BF502D}" type="presOf" srcId="{14BB15F9-2F8F-41E9-8BBD-BAE8E5B2AEDF}" destId="{85DA71CA-C925-4EAA-B3D5-E1C2D5B86AFE}" srcOrd="0" destOrd="0" presId="urn:microsoft.com/office/officeart/2005/8/layout/vList5"/>
    <dgm:cxn modelId="{F19E3F0A-C4FD-4EB4-9EA7-48387F747857}" srcId="{97ACC3F4-EB16-4397-AC65-771044BE6C0C}" destId="{14BB15F9-2F8F-41E9-8BBD-BAE8E5B2AEDF}" srcOrd="0" destOrd="0" parTransId="{4124A915-C2D1-47A5-8561-F8EE624FDEAC}" sibTransId="{6B3DC7F6-EC02-4110-B9DE-286B0461CE2A}"/>
    <dgm:cxn modelId="{FDC89BD2-709D-47E7-8957-062498DAE04E}" type="presOf" srcId="{15668494-CB16-4957-A2D6-2803AB4CCFC2}" destId="{544AC4AA-539F-458B-9E3E-5CD0C0C82B20}" srcOrd="0" destOrd="1" presId="urn:microsoft.com/office/officeart/2005/8/layout/vList5"/>
    <dgm:cxn modelId="{B9038DA9-7295-4E7E-AEE9-8D4D2AFC76D7}" srcId="{FFE070C0-1AFB-4AC1-9FBF-51DB6444A69D}" destId="{74D3B2E1-36B9-4FD9-A5C1-F8B999DBC5AF}" srcOrd="0" destOrd="0" parTransId="{335B9B82-11FC-4885-80B1-ED4BE549D752}" sibTransId="{D6401C6C-9695-4162-9351-B327B2D2BE3F}"/>
    <dgm:cxn modelId="{FA51F41A-AE2B-4809-8FF4-F0281E039C0D}" srcId="{D01B3CE5-288D-4FDA-BF0B-74091FC87F57}" destId="{06D79335-62D6-4C15-987C-C348DB907B83}" srcOrd="0" destOrd="0" parTransId="{3732E94F-6070-479A-946D-F2AD61FA9F6E}" sibTransId="{A9F71B83-05DA-4DA0-9BA4-EF71C5B0854F}"/>
    <dgm:cxn modelId="{73563BC0-15BE-4765-8A3F-FEB5D4061ABF}" srcId="{5BD1988A-7A61-4790-9FCE-1DD7807FBBF1}" destId="{97ACC3F4-EB16-4397-AC65-771044BE6C0C}" srcOrd="0" destOrd="0" parTransId="{1C5A9A33-EC13-46E9-818F-D0217D24E60E}" sibTransId="{2706742C-F18C-4952-814D-5E225B1A8430}"/>
    <dgm:cxn modelId="{19E74017-3FD8-42D2-8A1A-009282276E4B}" srcId="{5BD1988A-7A61-4790-9FCE-1DD7807FBBF1}" destId="{FFE070C0-1AFB-4AC1-9FBF-51DB6444A69D}" srcOrd="1" destOrd="0" parTransId="{F7A36362-562B-4387-820F-87EEE721CCF9}" sibTransId="{C2907618-CC3A-45E5-B4CD-75B7FDF2EB5E}"/>
    <dgm:cxn modelId="{5FD4250A-494C-44F9-B23C-3E4BD4DE3886}" type="presOf" srcId="{5BD1988A-7A61-4790-9FCE-1DD7807FBBF1}" destId="{B32E8569-8A25-494A-9E19-EF72B357F4C9}" srcOrd="0" destOrd="0" presId="urn:microsoft.com/office/officeart/2005/8/layout/vList5"/>
    <dgm:cxn modelId="{981CF270-08FD-432F-8750-3E44C080B3CD}" srcId="{D01B3CE5-288D-4FDA-BF0B-74091FC87F57}" destId="{15668494-CB16-4957-A2D6-2803AB4CCFC2}" srcOrd="1" destOrd="0" parTransId="{7EDC62AA-F582-40F0-A5B1-9BC8E9C7EC16}" sibTransId="{A1641BCD-C741-4145-B393-070944FDD228}"/>
    <dgm:cxn modelId="{DD9C3A60-718A-4BBE-9A81-DCD8F8C8E832}" type="presOf" srcId="{06D79335-62D6-4C15-987C-C348DB907B83}" destId="{544AC4AA-539F-458B-9E3E-5CD0C0C82B20}" srcOrd="0" destOrd="0" presId="urn:microsoft.com/office/officeart/2005/8/layout/vList5"/>
    <dgm:cxn modelId="{D9B95809-4210-4A6C-BD22-0507F97908C9}" type="presOf" srcId="{D01B3CE5-288D-4FDA-BF0B-74091FC87F57}" destId="{9B7B43EA-0618-4B96-8575-080B3DF7023C}" srcOrd="0" destOrd="0" presId="urn:microsoft.com/office/officeart/2005/8/layout/vList5"/>
    <dgm:cxn modelId="{EA75B86C-E83A-4AFA-85E0-6D9710BEBA8E}" type="presParOf" srcId="{B32E8569-8A25-494A-9E19-EF72B357F4C9}" destId="{C5D66307-FE10-4B57-997D-5122B32AA9F5}" srcOrd="0" destOrd="0" presId="urn:microsoft.com/office/officeart/2005/8/layout/vList5"/>
    <dgm:cxn modelId="{208C56B7-224A-41E7-842B-C634958EAB66}" type="presParOf" srcId="{C5D66307-FE10-4B57-997D-5122B32AA9F5}" destId="{553113C0-6177-4E69-B93D-22D2D34A8E4B}" srcOrd="0" destOrd="0" presId="urn:microsoft.com/office/officeart/2005/8/layout/vList5"/>
    <dgm:cxn modelId="{6C25F286-14F1-46E4-812D-16FA7A2DD068}" type="presParOf" srcId="{C5D66307-FE10-4B57-997D-5122B32AA9F5}" destId="{85DA71CA-C925-4EAA-B3D5-E1C2D5B86AFE}" srcOrd="1" destOrd="0" presId="urn:microsoft.com/office/officeart/2005/8/layout/vList5"/>
    <dgm:cxn modelId="{CC3B5E69-39BD-423D-977F-31E516BD2B75}" type="presParOf" srcId="{B32E8569-8A25-494A-9E19-EF72B357F4C9}" destId="{F6921276-891C-408D-9CD4-8553507087AF}" srcOrd="1" destOrd="0" presId="urn:microsoft.com/office/officeart/2005/8/layout/vList5"/>
    <dgm:cxn modelId="{BA2DC1C7-F6B1-49BC-81CF-768DF549F129}" type="presParOf" srcId="{B32E8569-8A25-494A-9E19-EF72B357F4C9}" destId="{81BB23F0-1BFF-4156-BAF2-A04F1AF55E93}" srcOrd="2" destOrd="0" presId="urn:microsoft.com/office/officeart/2005/8/layout/vList5"/>
    <dgm:cxn modelId="{225D9C8C-4270-450C-83D0-13AA380593D2}" type="presParOf" srcId="{81BB23F0-1BFF-4156-BAF2-A04F1AF55E93}" destId="{C9F37A5C-DC1B-4707-A899-08D352078F75}" srcOrd="0" destOrd="0" presId="urn:microsoft.com/office/officeart/2005/8/layout/vList5"/>
    <dgm:cxn modelId="{2FB5993A-F37E-4C1C-9A3F-B3F4B831455A}" type="presParOf" srcId="{81BB23F0-1BFF-4156-BAF2-A04F1AF55E93}" destId="{16AD722E-6469-4837-AD22-04A2B5211D26}" srcOrd="1" destOrd="0" presId="urn:microsoft.com/office/officeart/2005/8/layout/vList5"/>
    <dgm:cxn modelId="{1BF4DD4B-AEEE-442F-A073-37EE9ACBF349}" type="presParOf" srcId="{B32E8569-8A25-494A-9E19-EF72B357F4C9}" destId="{3B33A9A9-9295-4BE6-82D3-65429A269F6B}" srcOrd="3" destOrd="0" presId="urn:microsoft.com/office/officeart/2005/8/layout/vList5"/>
    <dgm:cxn modelId="{CD12952E-CC6C-4DF4-A2C5-B967B0AAE4DE}" type="presParOf" srcId="{B32E8569-8A25-494A-9E19-EF72B357F4C9}" destId="{9BC96B2A-E510-4C6B-9695-2C003B826A6A}" srcOrd="4" destOrd="0" presId="urn:microsoft.com/office/officeart/2005/8/layout/vList5"/>
    <dgm:cxn modelId="{8CE9E31C-E9CD-447C-BBF3-E348D66D434C}" type="presParOf" srcId="{9BC96B2A-E510-4C6B-9695-2C003B826A6A}" destId="{9B7B43EA-0618-4B96-8575-080B3DF7023C}" srcOrd="0" destOrd="0" presId="urn:microsoft.com/office/officeart/2005/8/layout/vList5"/>
    <dgm:cxn modelId="{38DD81A0-BE55-4DFB-B262-FC3ACBF552CC}" type="presParOf" srcId="{9BC96B2A-E510-4C6B-9695-2C003B826A6A}" destId="{544AC4AA-539F-458B-9E3E-5CD0C0C82B2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D1988A-7A61-4790-9FCE-1DD7807FBBF1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O"/>
        </a:p>
      </dgm:t>
    </dgm:pt>
    <dgm:pt modelId="{97ACC3F4-EB16-4397-AC65-771044BE6C0C}">
      <dgm:prSet phldrT="[Texto]"/>
      <dgm:spPr/>
      <dgm:t>
        <a:bodyPr/>
        <a:lstStyle/>
        <a:p>
          <a:r>
            <a:rPr lang="es-CO" dirty="0" smtClean="0"/>
            <a:t>4</a:t>
          </a:r>
          <a:endParaRPr lang="es-CO" dirty="0"/>
        </a:p>
      </dgm:t>
    </dgm:pt>
    <dgm:pt modelId="{1C5A9A33-EC13-46E9-818F-D0217D24E60E}" type="parTrans" cxnId="{73563BC0-15BE-4765-8A3F-FEB5D4061ABF}">
      <dgm:prSet/>
      <dgm:spPr/>
      <dgm:t>
        <a:bodyPr/>
        <a:lstStyle/>
        <a:p>
          <a:endParaRPr lang="es-CO"/>
        </a:p>
      </dgm:t>
    </dgm:pt>
    <dgm:pt modelId="{2706742C-F18C-4952-814D-5E225B1A8430}" type="sibTrans" cxnId="{73563BC0-15BE-4765-8A3F-FEB5D4061ABF}">
      <dgm:prSet/>
      <dgm:spPr/>
      <dgm:t>
        <a:bodyPr/>
        <a:lstStyle/>
        <a:p>
          <a:endParaRPr lang="es-CO"/>
        </a:p>
      </dgm:t>
    </dgm:pt>
    <dgm:pt modelId="{14BB15F9-2F8F-41E9-8BBD-BAE8E5B2AEDF}">
      <dgm:prSet phldrT="[Texto]" custT="1"/>
      <dgm:spPr/>
      <dgm:t>
        <a:bodyPr/>
        <a:lstStyle/>
        <a:p>
          <a:pPr algn="l"/>
          <a:endParaRPr lang="es-CO" sz="1300" b="1" u="sng" dirty="0">
            <a:solidFill>
              <a:srgbClr val="0070C0"/>
            </a:solidFill>
          </a:endParaRPr>
        </a:p>
      </dgm:t>
    </dgm:pt>
    <dgm:pt modelId="{4124A915-C2D1-47A5-8561-F8EE624FDEAC}" type="parTrans" cxnId="{F19E3F0A-C4FD-4EB4-9EA7-48387F747857}">
      <dgm:prSet/>
      <dgm:spPr/>
      <dgm:t>
        <a:bodyPr/>
        <a:lstStyle/>
        <a:p>
          <a:endParaRPr lang="es-CO"/>
        </a:p>
      </dgm:t>
    </dgm:pt>
    <dgm:pt modelId="{6B3DC7F6-EC02-4110-B9DE-286B0461CE2A}" type="sibTrans" cxnId="{F19E3F0A-C4FD-4EB4-9EA7-48387F747857}">
      <dgm:prSet/>
      <dgm:spPr/>
      <dgm:t>
        <a:bodyPr/>
        <a:lstStyle/>
        <a:p>
          <a:endParaRPr lang="es-CO"/>
        </a:p>
      </dgm:t>
    </dgm:pt>
    <dgm:pt modelId="{FFE070C0-1AFB-4AC1-9FBF-51DB6444A69D}">
      <dgm:prSet phldrT="[Texto]"/>
      <dgm:spPr/>
      <dgm:t>
        <a:bodyPr/>
        <a:lstStyle/>
        <a:p>
          <a:r>
            <a:rPr lang="es-CO" dirty="0" smtClean="0"/>
            <a:t>5</a:t>
          </a:r>
          <a:endParaRPr lang="es-CO" dirty="0"/>
        </a:p>
      </dgm:t>
    </dgm:pt>
    <dgm:pt modelId="{F7A36362-562B-4387-820F-87EEE721CCF9}" type="parTrans" cxnId="{19E74017-3FD8-42D2-8A1A-009282276E4B}">
      <dgm:prSet/>
      <dgm:spPr/>
      <dgm:t>
        <a:bodyPr/>
        <a:lstStyle/>
        <a:p>
          <a:endParaRPr lang="es-CO"/>
        </a:p>
      </dgm:t>
    </dgm:pt>
    <dgm:pt modelId="{C2907618-CC3A-45E5-B4CD-75B7FDF2EB5E}" type="sibTrans" cxnId="{19E74017-3FD8-42D2-8A1A-009282276E4B}">
      <dgm:prSet/>
      <dgm:spPr/>
      <dgm:t>
        <a:bodyPr/>
        <a:lstStyle/>
        <a:p>
          <a:endParaRPr lang="es-CO"/>
        </a:p>
      </dgm:t>
    </dgm:pt>
    <dgm:pt modelId="{74D3B2E1-36B9-4FD9-A5C1-F8B999DBC5AF}">
      <dgm:prSet phldrT="[Texto]" custT="1"/>
      <dgm:spPr/>
      <dgm:t>
        <a:bodyPr/>
        <a:lstStyle/>
        <a:p>
          <a:pPr algn="l"/>
          <a:endParaRPr lang="es-CO" sz="1300" b="1" u="sng" dirty="0"/>
        </a:p>
      </dgm:t>
    </dgm:pt>
    <dgm:pt modelId="{335B9B82-11FC-4885-80B1-ED4BE549D752}" type="parTrans" cxnId="{B9038DA9-7295-4E7E-AEE9-8D4D2AFC76D7}">
      <dgm:prSet/>
      <dgm:spPr/>
      <dgm:t>
        <a:bodyPr/>
        <a:lstStyle/>
        <a:p>
          <a:endParaRPr lang="es-CO"/>
        </a:p>
      </dgm:t>
    </dgm:pt>
    <dgm:pt modelId="{D6401C6C-9695-4162-9351-B327B2D2BE3F}" type="sibTrans" cxnId="{B9038DA9-7295-4E7E-AEE9-8D4D2AFC76D7}">
      <dgm:prSet/>
      <dgm:spPr/>
      <dgm:t>
        <a:bodyPr/>
        <a:lstStyle/>
        <a:p>
          <a:endParaRPr lang="es-CO"/>
        </a:p>
      </dgm:t>
    </dgm:pt>
    <dgm:pt modelId="{D01B3CE5-288D-4FDA-BF0B-74091FC87F57}">
      <dgm:prSet phldrT="[Texto]"/>
      <dgm:spPr/>
      <dgm:t>
        <a:bodyPr/>
        <a:lstStyle/>
        <a:p>
          <a:r>
            <a:rPr lang="es-CO" dirty="0" smtClean="0"/>
            <a:t>6</a:t>
          </a:r>
          <a:endParaRPr lang="es-CO" dirty="0"/>
        </a:p>
      </dgm:t>
    </dgm:pt>
    <dgm:pt modelId="{A41B6716-FB3E-4803-AA7C-604D5016CCF0}" type="parTrans" cxnId="{7F5C0894-F417-4085-9027-7E972E946D25}">
      <dgm:prSet/>
      <dgm:spPr/>
      <dgm:t>
        <a:bodyPr/>
        <a:lstStyle/>
        <a:p>
          <a:endParaRPr lang="es-CO"/>
        </a:p>
      </dgm:t>
    </dgm:pt>
    <dgm:pt modelId="{644BF66D-1229-47FE-9646-EAF774B540E2}" type="sibTrans" cxnId="{7F5C0894-F417-4085-9027-7E972E946D25}">
      <dgm:prSet/>
      <dgm:spPr/>
      <dgm:t>
        <a:bodyPr/>
        <a:lstStyle/>
        <a:p>
          <a:endParaRPr lang="es-CO"/>
        </a:p>
      </dgm:t>
    </dgm:pt>
    <dgm:pt modelId="{5A33FD54-65DA-47B1-A962-6EED79D09C41}">
      <dgm:prSet phldrT="[Texto]" custT="1"/>
      <dgm:spPr/>
      <dgm:t>
        <a:bodyPr/>
        <a:lstStyle/>
        <a:p>
          <a:r>
            <a:rPr lang="es-CO" sz="1300" b="1" u="sng" dirty="0" smtClean="0"/>
            <a:t>Inventario Almacén.  Vigencia 2015                                                                    Responsable: </a:t>
          </a:r>
          <a:r>
            <a:rPr lang="es-CO" sz="1300" b="1" i="0" u="sng" dirty="0" smtClean="0">
              <a:solidFill>
                <a:srgbClr val="008080"/>
              </a:solidFill>
            </a:rPr>
            <a:t>Grupo de Gestión Financiera – Grupo de Gestión Administrativa</a:t>
          </a:r>
          <a:r>
            <a:rPr lang="es-CO" sz="1300" b="1" u="sng" dirty="0" smtClean="0"/>
            <a:t>                                               </a:t>
          </a:r>
          <a:r>
            <a:rPr lang="es-CO" sz="1300" b="1" u="none" dirty="0" smtClean="0"/>
            <a:t>“</a:t>
          </a:r>
          <a:r>
            <a:rPr lang="es-CO" sz="1300" b="1" i="1" dirty="0" smtClean="0"/>
            <a:t>Al verificar la conciliación a 31 de diciembre de 2015 entre Contabilidad y Almacén, se observa una diferencia de $9,1 millones en la cuenta 191004 Dotación a Trabajadores, debido a que contabilidad registro la salida de almacén No. 018 de fecha 15 de enero de 2016 en el mes de diciembre de 2015”.</a:t>
          </a:r>
          <a:endParaRPr lang="es-CO" sz="1300" b="1" i="1" u="sng" dirty="0"/>
        </a:p>
      </dgm:t>
    </dgm:pt>
    <dgm:pt modelId="{E484D31F-CA20-43E1-A7B0-DC661733445B}" type="parTrans" cxnId="{FB63DE6D-D9CF-4B5A-9D9C-473CFDB90ACE}">
      <dgm:prSet/>
      <dgm:spPr/>
      <dgm:t>
        <a:bodyPr/>
        <a:lstStyle/>
        <a:p>
          <a:endParaRPr lang="es-CO"/>
        </a:p>
      </dgm:t>
    </dgm:pt>
    <dgm:pt modelId="{08F9CBB0-D324-4930-8489-D67C913ABF5B}" type="sibTrans" cxnId="{FB63DE6D-D9CF-4B5A-9D9C-473CFDB90ACE}">
      <dgm:prSet/>
      <dgm:spPr/>
      <dgm:t>
        <a:bodyPr/>
        <a:lstStyle/>
        <a:p>
          <a:endParaRPr lang="es-CO"/>
        </a:p>
      </dgm:t>
    </dgm:pt>
    <dgm:pt modelId="{D92DB3E0-58D1-4B16-AE8B-A65FF572EDBF}">
      <dgm:prSet custT="1"/>
      <dgm:spPr/>
      <dgm:t>
        <a:bodyPr/>
        <a:lstStyle/>
        <a:p>
          <a:pPr algn="l"/>
          <a:r>
            <a:rPr lang="es-CO" sz="1300" b="1" u="sng" dirty="0">
              <a:solidFill>
                <a:schemeClr val="tx1"/>
              </a:solidFill>
            </a:rPr>
            <a:t>Conciliación Convenio </a:t>
          </a:r>
          <a:r>
            <a:rPr lang="es-CO" sz="1300" b="1" u="sng" dirty="0" smtClean="0">
              <a:solidFill>
                <a:schemeClr val="tx1"/>
              </a:solidFill>
            </a:rPr>
            <a:t>ICETEX.  </a:t>
          </a:r>
          <a:r>
            <a:rPr lang="es-CO" sz="1300" b="1" u="sng" dirty="0">
              <a:solidFill>
                <a:schemeClr val="tx1"/>
              </a:solidFill>
            </a:rPr>
            <a:t>Vigencia 2015                                                   Responsable: </a:t>
          </a:r>
          <a:r>
            <a:rPr lang="es-CO" sz="1300" b="1" u="sng" dirty="0">
              <a:solidFill>
                <a:srgbClr val="008080"/>
              </a:solidFill>
            </a:rPr>
            <a:t>Grupo de Gestión Financiera – Grupo Gestión Humana</a:t>
          </a:r>
          <a:r>
            <a:rPr lang="es-CO" sz="1300" b="1" u="sng" dirty="0">
              <a:solidFill>
                <a:schemeClr val="tx1"/>
              </a:solidFill>
            </a:rPr>
            <a:t>                                                                                   </a:t>
          </a:r>
          <a:r>
            <a:rPr lang="es-CO" sz="1300" b="1" u="sng" dirty="0" smtClean="0">
              <a:solidFill>
                <a:schemeClr val="tx1"/>
              </a:solidFill>
            </a:rPr>
            <a:t>“</a:t>
          </a:r>
          <a:r>
            <a:rPr lang="es-CO" sz="1300" b="1" i="1" u="none" dirty="0" smtClean="0">
              <a:solidFill>
                <a:schemeClr val="tx1"/>
              </a:solidFill>
            </a:rPr>
            <a:t>Con ocasión del convenio celebrado con el ICETEX, el cual tiene como objeto, la creación de un fondo para créditos educativos, con el ánimo de financiar la formación y capacitación de los funcionarios del DAFP, al revisar los saldos de la cuenta 1424 Recursos Entregados en Administración presentan a 31 de diciembre de 2015 una subvaluación de $ 60.8 millones…”.</a:t>
          </a:r>
          <a:endParaRPr lang="es-CO" sz="1300" b="1" i="1" u="none" dirty="0">
            <a:solidFill>
              <a:schemeClr val="tx1"/>
            </a:solidFill>
          </a:endParaRPr>
        </a:p>
      </dgm:t>
    </dgm:pt>
    <dgm:pt modelId="{4A263D01-2CC0-4BC6-9E1D-879152C3C6A4}" type="parTrans" cxnId="{5521DF84-5E4C-44FA-BF84-266F6F6C0796}">
      <dgm:prSet/>
      <dgm:spPr/>
      <dgm:t>
        <a:bodyPr/>
        <a:lstStyle/>
        <a:p>
          <a:endParaRPr lang="es-CO"/>
        </a:p>
      </dgm:t>
    </dgm:pt>
    <dgm:pt modelId="{F0FC9D2D-DA76-4D12-B479-42638705F013}" type="sibTrans" cxnId="{5521DF84-5E4C-44FA-BF84-266F6F6C0796}">
      <dgm:prSet/>
      <dgm:spPr/>
      <dgm:t>
        <a:bodyPr/>
        <a:lstStyle/>
        <a:p>
          <a:endParaRPr lang="es-CO"/>
        </a:p>
      </dgm:t>
    </dgm:pt>
    <dgm:pt modelId="{5DEFE4C2-E5F1-4774-B803-4FF71084CA0A}">
      <dgm:prSet custT="1"/>
      <dgm:spPr/>
      <dgm:t>
        <a:bodyPr/>
        <a:lstStyle/>
        <a:p>
          <a:pPr algn="l"/>
          <a:endParaRPr lang="es-CO" sz="1300" b="1" u="sng" dirty="0">
            <a:solidFill>
              <a:srgbClr val="0070C0"/>
            </a:solidFill>
          </a:endParaRPr>
        </a:p>
      </dgm:t>
    </dgm:pt>
    <dgm:pt modelId="{B8014CF0-65A0-4745-AEB3-885EDCA46F65}" type="parTrans" cxnId="{9A0A52D9-A366-4603-8928-DD5B7AA62381}">
      <dgm:prSet/>
      <dgm:spPr/>
      <dgm:t>
        <a:bodyPr/>
        <a:lstStyle/>
        <a:p>
          <a:endParaRPr lang="es-CO"/>
        </a:p>
      </dgm:t>
    </dgm:pt>
    <dgm:pt modelId="{A0F5BA4E-33DC-4BEF-8A88-06E99BEA173D}" type="sibTrans" cxnId="{9A0A52D9-A366-4603-8928-DD5B7AA62381}">
      <dgm:prSet/>
      <dgm:spPr/>
      <dgm:t>
        <a:bodyPr/>
        <a:lstStyle/>
        <a:p>
          <a:endParaRPr lang="es-CO"/>
        </a:p>
      </dgm:t>
    </dgm:pt>
    <dgm:pt modelId="{C74ADB97-0A62-4A89-82D8-13FF4139811B}">
      <dgm:prSet custT="1"/>
      <dgm:spPr/>
      <dgm:t>
        <a:bodyPr/>
        <a:lstStyle/>
        <a:p>
          <a:pPr algn="l"/>
          <a:r>
            <a:rPr lang="es-CO" sz="1300" b="1" u="sng" dirty="0"/>
            <a:t>Cobro de </a:t>
          </a:r>
          <a:r>
            <a:rPr lang="es-CO" sz="1300" b="1" u="sng" dirty="0" smtClean="0"/>
            <a:t>Incapacidades.  </a:t>
          </a:r>
          <a:r>
            <a:rPr lang="es-CO" sz="1300" b="1" u="sng" dirty="0"/>
            <a:t>Vigencias 2013 a 2015                                                Responsable: </a:t>
          </a:r>
          <a:r>
            <a:rPr lang="es-CO" sz="1300" b="1" u="sng" dirty="0">
              <a:solidFill>
                <a:srgbClr val="008080"/>
              </a:solidFill>
            </a:rPr>
            <a:t>Grupo Gestión </a:t>
          </a:r>
          <a:r>
            <a:rPr lang="es-CO" sz="1300" b="1" u="sng" dirty="0" smtClean="0">
              <a:solidFill>
                <a:srgbClr val="008080"/>
              </a:solidFill>
            </a:rPr>
            <a:t>Humana</a:t>
          </a:r>
          <a:r>
            <a:rPr lang="es-CO" sz="1300" b="1" u="sng" dirty="0" smtClean="0"/>
            <a:t>                                                                                    </a:t>
          </a:r>
          <a:r>
            <a:rPr lang="es-CO" sz="1300" b="1" i="1" u="none" dirty="0" smtClean="0"/>
            <a:t>“A 31 de diciembre de 2015 en la cuenta 1470 otros deudores, se presenta una sobrevaluación por $3,7 millones, por incapacidades que fueron canceladas a los funcionarios y no se han recibido los desembolsos respectivos por las Entidades Promotoras de Salud (EPS)…”.</a:t>
          </a:r>
          <a:endParaRPr lang="es-CO" sz="1300" b="1" i="1" u="none" dirty="0"/>
        </a:p>
      </dgm:t>
    </dgm:pt>
    <dgm:pt modelId="{B3B37A23-91ED-43A5-B55D-7E6BE5B76DCF}" type="parTrans" cxnId="{1A674FA4-D0E1-41FE-B045-3C5B88FDB4DA}">
      <dgm:prSet/>
      <dgm:spPr/>
      <dgm:t>
        <a:bodyPr/>
        <a:lstStyle/>
        <a:p>
          <a:endParaRPr lang="es-CO"/>
        </a:p>
      </dgm:t>
    </dgm:pt>
    <dgm:pt modelId="{B703776B-289E-4FBE-9D4E-8CE5CF3E9737}" type="sibTrans" cxnId="{1A674FA4-D0E1-41FE-B045-3C5B88FDB4DA}">
      <dgm:prSet/>
      <dgm:spPr/>
      <dgm:t>
        <a:bodyPr/>
        <a:lstStyle/>
        <a:p>
          <a:endParaRPr lang="es-CO"/>
        </a:p>
      </dgm:t>
    </dgm:pt>
    <dgm:pt modelId="{56514341-EFF4-4323-8BE6-A161A84BDA25}">
      <dgm:prSet custT="1"/>
      <dgm:spPr/>
      <dgm:t>
        <a:bodyPr/>
        <a:lstStyle/>
        <a:p>
          <a:pPr algn="l"/>
          <a:endParaRPr lang="es-CO" sz="1300" b="1" u="sng" dirty="0"/>
        </a:p>
      </dgm:t>
    </dgm:pt>
    <dgm:pt modelId="{432B597A-A0F2-4F61-8318-D11B30997B37}" type="sibTrans" cxnId="{7DCBB2E3-6F83-4C40-B84C-DD8BEAD2247C}">
      <dgm:prSet/>
      <dgm:spPr/>
      <dgm:t>
        <a:bodyPr/>
        <a:lstStyle/>
        <a:p>
          <a:endParaRPr lang="es-CO"/>
        </a:p>
      </dgm:t>
    </dgm:pt>
    <dgm:pt modelId="{33942D26-0362-4FD3-A00D-6369BE68BD93}" type="parTrans" cxnId="{7DCBB2E3-6F83-4C40-B84C-DD8BEAD2247C}">
      <dgm:prSet/>
      <dgm:spPr/>
      <dgm:t>
        <a:bodyPr/>
        <a:lstStyle/>
        <a:p>
          <a:endParaRPr lang="es-CO"/>
        </a:p>
      </dgm:t>
    </dgm:pt>
    <dgm:pt modelId="{B32E8569-8A25-494A-9E19-EF72B357F4C9}" type="pres">
      <dgm:prSet presAssocID="{5BD1988A-7A61-4790-9FCE-1DD7807FBB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5D66307-FE10-4B57-997D-5122B32AA9F5}" type="pres">
      <dgm:prSet presAssocID="{97ACC3F4-EB16-4397-AC65-771044BE6C0C}" presName="linNode" presStyleCnt="0"/>
      <dgm:spPr/>
    </dgm:pt>
    <dgm:pt modelId="{553113C0-6177-4E69-B93D-22D2D34A8E4B}" type="pres">
      <dgm:prSet presAssocID="{97ACC3F4-EB16-4397-AC65-771044BE6C0C}" presName="parentText" presStyleLbl="node1" presStyleIdx="0" presStyleCnt="3" custScaleX="3195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5DA71CA-C925-4EAA-B3D5-E1C2D5B86AFE}" type="pres">
      <dgm:prSet presAssocID="{97ACC3F4-EB16-4397-AC65-771044BE6C0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6921276-891C-408D-9CD4-8553507087AF}" type="pres">
      <dgm:prSet presAssocID="{2706742C-F18C-4952-814D-5E225B1A8430}" presName="sp" presStyleCnt="0"/>
      <dgm:spPr/>
    </dgm:pt>
    <dgm:pt modelId="{81BB23F0-1BFF-4156-BAF2-A04F1AF55E93}" type="pres">
      <dgm:prSet presAssocID="{FFE070C0-1AFB-4AC1-9FBF-51DB6444A69D}" presName="linNode" presStyleCnt="0"/>
      <dgm:spPr/>
    </dgm:pt>
    <dgm:pt modelId="{C9F37A5C-DC1B-4707-A899-08D352078F75}" type="pres">
      <dgm:prSet presAssocID="{FFE070C0-1AFB-4AC1-9FBF-51DB6444A69D}" presName="parentText" presStyleLbl="node1" presStyleIdx="1" presStyleCnt="3" custScaleX="3136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6AD722E-6469-4837-AD22-04A2B5211D26}" type="pres">
      <dgm:prSet presAssocID="{FFE070C0-1AFB-4AC1-9FBF-51DB6444A69D}" presName="descendantText" presStyleLbl="alignAccFollowNode1" presStyleIdx="1" presStyleCnt="3" custLinFactNeighborX="180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B33A9A9-9295-4BE6-82D3-65429A269F6B}" type="pres">
      <dgm:prSet presAssocID="{C2907618-CC3A-45E5-B4CD-75B7FDF2EB5E}" presName="sp" presStyleCnt="0"/>
      <dgm:spPr/>
    </dgm:pt>
    <dgm:pt modelId="{9BC96B2A-E510-4C6B-9695-2C003B826A6A}" type="pres">
      <dgm:prSet presAssocID="{D01B3CE5-288D-4FDA-BF0B-74091FC87F57}" presName="linNode" presStyleCnt="0"/>
      <dgm:spPr/>
    </dgm:pt>
    <dgm:pt modelId="{9B7B43EA-0618-4B96-8575-080B3DF7023C}" type="pres">
      <dgm:prSet presAssocID="{D01B3CE5-288D-4FDA-BF0B-74091FC87F57}" presName="parentText" presStyleLbl="node1" presStyleIdx="2" presStyleCnt="3" custScaleX="3254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44AC4AA-539F-458B-9E3E-5CD0C0C82B20}" type="pres">
      <dgm:prSet presAssocID="{D01B3CE5-288D-4FDA-BF0B-74091FC87F5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F5C0894-F417-4085-9027-7E972E946D25}" srcId="{5BD1988A-7A61-4790-9FCE-1DD7807FBBF1}" destId="{D01B3CE5-288D-4FDA-BF0B-74091FC87F57}" srcOrd="2" destOrd="0" parTransId="{A41B6716-FB3E-4803-AA7C-604D5016CCF0}" sibTransId="{644BF66D-1229-47FE-9646-EAF774B540E2}"/>
    <dgm:cxn modelId="{1942C7CE-E763-4E13-86DB-0F2D60373439}" type="presOf" srcId="{97ACC3F4-EB16-4397-AC65-771044BE6C0C}" destId="{553113C0-6177-4E69-B93D-22D2D34A8E4B}" srcOrd="0" destOrd="0" presId="urn:microsoft.com/office/officeart/2005/8/layout/vList5"/>
    <dgm:cxn modelId="{17AD0CD3-C72E-4BDA-9E03-0FF1AFEA35BC}" type="presOf" srcId="{D01B3CE5-288D-4FDA-BF0B-74091FC87F57}" destId="{9B7B43EA-0618-4B96-8575-080B3DF7023C}" srcOrd="0" destOrd="0" presId="urn:microsoft.com/office/officeart/2005/8/layout/vList5"/>
    <dgm:cxn modelId="{F19E3F0A-C4FD-4EB4-9EA7-48387F747857}" srcId="{97ACC3F4-EB16-4397-AC65-771044BE6C0C}" destId="{14BB15F9-2F8F-41E9-8BBD-BAE8E5B2AEDF}" srcOrd="0" destOrd="0" parTransId="{4124A915-C2D1-47A5-8561-F8EE624FDEAC}" sibTransId="{6B3DC7F6-EC02-4110-B9DE-286B0461CE2A}"/>
    <dgm:cxn modelId="{B9038DA9-7295-4E7E-AEE9-8D4D2AFC76D7}" srcId="{FFE070C0-1AFB-4AC1-9FBF-51DB6444A69D}" destId="{74D3B2E1-36B9-4FD9-A5C1-F8B999DBC5AF}" srcOrd="0" destOrd="0" parTransId="{335B9B82-11FC-4885-80B1-ED4BE549D752}" sibTransId="{D6401C6C-9695-4162-9351-B327B2D2BE3F}"/>
    <dgm:cxn modelId="{AF61CC39-8AEB-4E35-BD96-8641BCFF9B5E}" type="presOf" srcId="{14BB15F9-2F8F-41E9-8BBD-BAE8E5B2AEDF}" destId="{85DA71CA-C925-4EAA-B3D5-E1C2D5B86AFE}" srcOrd="0" destOrd="0" presId="urn:microsoft.com/office/officeart/2005/8/layout/vList5"/>
    <dgm:cxn modelId="{73563BC0-15BE-4765-8A3F-FEB5D4061ABF}" srcId="{5BD1988A-7A61-4790-9FCE-1DD7807FBBF1}" destId="{97ACC3F4-EB16-4397-AC65-771044BE6C0C}" srcOrd="0" destOrd="0" parTransId="{1C5A9A33-EC13-46E9-818F-D0217D24E60E}" sibTransId="{2706742C-F18C-4952-814D-5E225B1A8430}"/>
    <dgm:cxn modelId="{19E74017-3FD8-42D2-8A1A-009282276E4B}" srcId="{5BD1988A-7A61-4790-9FCE-1DD7807FBBF1}" destId="{FFE070C0-1AFB-4AC1-9FBF-51DB6444A69D}" srcOrd="1" destOrd="0" parTransId="{F7A36362-562B-4387-820F-87EEE721CCF9}" sibTransId="{C2907618-CC3A-45E5-B4CD-75B7FDF2EB5E}"/>
    <dgm:cxn modelId="{13811757-42CD-4951-82F5-2FBEAF4C0B92}" type="presOf" srcId="{D92DB3E0-58D1-4B16-AE8B-A65FF572EDBF}" destId="{85DA71CA-C925-4EAA-B3D5-E1C2D5B86AFE}" srcOrd="0" destOrd="1" presId="urn:microsoft.com/office/officeart/2005/8/layout/vList5"/>
    <dgm:cxn modelId="{5F9F2732-9415-4EC7-9CE1-18114F946F0E}" type="presOf" srcId="{FFE070C0-1AFB-4AC1-9FBF-51DB6444A69D}" destId="{C9F37A5C-DC1B-4707-A899-08D352078F75}" srcOrd="0" destOrd="0" presId="urn:microsoft.com/office/officeart/2005/8/layout/vList5"/>
    <dgm:cxn modelId="{9A0A52D9-A366-4603-8928-DD5B7AA62381}" srcId="{97ACC3F4-EB16-4397-AC65-771044BE6C0C}" destId="{5DEFE4C2-E5F1-4774-B803-4FF71084CA0A}" srcOrd="2" destOrd="0" parTransId="{B8014CF0-65A0-4745-AEB3-885EDCA46F65}" sibTransId="{A0F5BA4E-33DC-4BEF-8A88-06E99BEA173D}"/>
    <dgm:cxn modelId="{7DCBB2E3-6F83-4C40-B84C-DD8BEAD2247C}" srcId="{FFE070C0-1AFB-4AC1-9FBF-51DB6444A69D}" destId="{56514341-EFF4-4323-8BE6-A161A84BDA25}" srcOrd="2" destOrd="0" parTransId="{33942D26-0362-4FD3-A00D-6369BE68BD93}" sibTransId="{432B597A-A0F2-4F61-8318-D11B30997B37}"/>
    <dgm:cxn modelId="{7DAC5EB9-1812-4F8B-BC66-2448F1B35D04}" type="presOf" srcId="{C74ADB97-0A62-4A89-82D8-13FF4139811B}" destId="{16AD722E-6469-4837-AD22-04A2B5211D26}" srcOrd="0" destOrd="1" presId="urn:microsoft.com/office/officeart/2005/8/layout/vList5"/>
    <dgm:cxn modelId="{41EFD392-9F55-49C2-9E98-9C08157F7C0B}" type="presOf" srcId="{74D3B2E1-36B9-4FD9-A5C1-F8B999DBC5AF}" destId="{16AD722E-6469-4837-AD22-04A2B5211D26}" srcOrd="0" destOrd="0" presId="urn:microsoft.com/office/officeart/2005/8/layout/vList5"/>
    <dgm:cxn modelId="{FB63DE6D-D9CF-4B5A-9D9C-473CFDB90ACE}" srcId="{D01B3CE5-288D-4FDA-BF0B-74091FC87F57}" destId="{5A33FD54-65DA-47B1-A962-6EED79D09C41}" srcOrd="0" destOrd="0" parTransId="{E484D31F-CA20-43E1-A7B0-DC661733445B}" sibTransId="{08F9CBB0-D324-4930-8489-D67C913ABF5B}"/>
    <dgm:cxn modelId="{7C0383F6-8F6E-4ADA-8E50-AE463F112472}" type="presOf" srcId="{5BD1988A-7A61-4790-9FCE-1DD7807FBBF1}" destId="{B32E8569-8A25-494A-9E19-EF72B357F4C9}" srcOrd="0" destOrd="0" presId="urn:microsoft.com/office/officeart/2005/8/layout/vList5"/>
    <dgm:cxn modelId="{3BDB5DF9-16B3-4382-B949-6C1BCD761057}" type="presOf" srcId="{5A33FD54-65DA-47B1-A962-6EED79D09C41}" destId="{544AC4AA-539F-458B-9E3E-5CD0C0C82B20}" srcOrd="0" destOrd="0" presId="urn:microsoft.com/office/officeart/2005/8/layout/vList5"/>
    <dgm:cxn modelId="{27180FF0-E0EF-4142-88A3-F05B55D4D540}" type="presOf" srcId="{5DEFE4C2-E5F1-4774-B803-4FF71084CA0A}" destId="{85DA71CA-C925-4EAA-B3D5-E1C2D5B86AFE}" srcOrd="0" destOrd="2" presId="urn:microsoft.com/office/officeart/2005/8/layout/vList5"/>
    <dgm:cxn modelId="{6E1ACFC4-DA08-4F94-A2B4-D73BF49B52F8}" type="presOf" srcId="{56514341-EFF4-4323-8BE6-A161A84BDA25}" destId="{16AD722E-6469-4837-AD22-04A2B5211D26}" srcOrd="0" destOrd="2" presId="urn:microsoft.com/office/officeart/2005/8/layout/vList5"/>
    <dgm:cxn modelId="{1A674FA4-D0E1-41FE-B045-3C5B88FDB4DA}" srcId="{FFE070C0-1AFB-4AC1-9FBF-51DB6444A69D}" destId="{C74ADB97-0A62-4A89-82D8-13FF4139811B}" srcOrd="1" destOrd="0" parTransId="{B3B37A23-91ED-43A5-B55D-7E6BE5B76DCF}" sibTransId="{B703776B-289E-4FBE-9D4E-8CE5CF3E9737}"/>
    <dgm:cxn modelId="{5521DF84-5E4C-44FA-BF84-266F6F6C0796}" srcId="{97ACC3F4-EB16-4397-AC65-771044BE6C0C}" destId="{D92DB3E0-58D1-4B16-AE8B-A65FF572EDBF}" srcOrd="1" destOrd="0" parTransId="{4A263D01-2CC0-4BC6-9E1D-879152C3C6A4}" sibTransId="{F0FC9D2D-DA76-4D12-B479-42638705F013}"/>
    <dgm:cxn modelId="{A3E07A03-1567-4523-B4B6-3B9891F61B8D}" type="presParOf" srcId="{B32E8569-8A25-494A-9E19-EF72B357F4C9}" destId="{C5D66307-FE10-4B57-997D-5122B32AA9F5}" srcOrd="0" destOrd="0" presId="urn:microsoft.com/office/officeart/2005/8/layout/vList5"/>
    <dgm:cxn modelId="{F980F9A7-F73D-4788-B1FE-9F20A381F5EF}" type="presParOf" srcId="{C5D66307-FE10-4B57-997D-5122B32AA9F5}" destId="{553113C0-6177-4E69-B93D-22D2D34A8E4B}" srcOrd="0" destOrd="0" presId="urn:microsoft.com/office/officeart/2005/8/layout/vList5"/>
    <dgm:cxn modelId="{2845E02B-C3DE-4754-99C6-BF474CE215E5}" type="presParOf" srcId="{C5D66307-FE10-4B57-997D-5122B32AA9F5}" destId="{85DA71CA-C925-4EAA-B3D5-E1C2D5B86AFE}" srcOrd="1" destOrd="0" presId="urn:microsoft.com/office/officeart/2005/8/layout/vList5"/>
    <dgm:cxn modelId="{D4FED209-2717-4E05-A2F1-098B8F5A92C4}" type="presParOf" srcId="{B32E8569-8A25-494A-9E19-EF72B357F4C9}" destId="{F6921276-891C-408D-9CD4-8553507087AF}" srcOrd="1" destOrd="0" presId="urn:microsoft.com/office/officeart/2005/8/layout/vList5"/>
    <dgm:cxn modelId="{823306A6-87C4-4A65-AA16-E34A10C22CE0}" type="presParOf" srcId="{B32E8569-8A25-494A-9E19-EF72B357F4C9}" destId="{81BB23F0-1BFF-4156-BAF2-A04F1AF55E93}" srcOrd="2" destOrd="0" presId="urn:microsoft.com/office/officeart/2005/8/layout/vList5"/>
    <dgm:cxn modelId="{F7A41EF4-9D41-48C0-B379-FC23EB248DF7}" type="presParOf" srcId="{81BB23F0-1BFF-4156-BAF2-A04F1AF55E93}" destId="{C9F37A5C-DC1B-4707-A899-08D352078F75}" srcOrd="0" destOrd="0" presId="urn:microsoft.com/office/officeart/2005/8/layout/vList5"/>
    <dgm:cxn modelId="{24C552B9-A9F4-40B1-8713-2AB724289E52}" type="presParOf" srcId="{81BB23F0-1BFF-4156-BAF2-A04F1AF55E93}" destId="{16AD722E-6469-4837-AD22-04A2B5211D26}" srcOrd="1" destOrd="0" presId="urn:microsoft.com/office/officeart/2005/8/layout/vList5"/>
    <dgm:cxn modelId="{D8016507-0F28-44E9-8B13-3A52CA24F041}" type="presParOf" srcId="{B32E8569-8A25-494A-9E19-EF72B357F4C9}" destId="{3B33A9A9-9295-4BE6-82D3-65429A269F6B}" srcOrd="3" destOrd="0" presId="urn:microsoft.com/office/officeart/2005/8/layout/vList5"/>
    <dgm:cxn modelId="{3F624D50-2BB2-4AFB-8BD0-B3F4AEB4000A}" type="presParOf" srcId="{B32E8569-8A25-494A-9E19-EF72B357F4C9}" destId="{9BC96B2A-E510-4C6B-9695-2C003B826A6A}" srcOrd="4" destOrd="0" presId="urn:microsoft.com/office/officeart/2005/8/layout/vList5"/>
    <dgm:cxn modelId="{3B11B68C-EB61-4B19-9C7F-E66A6F704943}" type="presParOf" srcId="{9BC96B2A-E510-4C6B-9695-2C003B826A6A}" destId="{9B7B43EA-0618-4B96-8575-080B3DF7023C}" srcOrd="0" destOrd="0" presId="urn:microsoft.com/office/officeart/2005/8/layout/vList5"/>
    <dgm:cxn modelId="{E98CB693-C061-4924-81F6-A7C0753D26E6}" type="presParOf" srcId="{9BC96B2A-E510-4C6B-9695-2C003B826A6A}" destId="{544AC4AA-539F-458B-9E3E-5CD0C0C82B2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D1988A-7A61-4790-9FCE-1DD7807FBBF1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O"/>
        </a:p>
      </dgm:t>
    </dgm:pt>
    <dgm:pt modelId="{97ACC3F4-EB16-4397-AC65-771044BE6C0C}">
      <dgm:prSet phldrT="[Texto]"/>
      <dgm:spPr/>
      <dgm:t>
        <a:bodyPr/>
        <a:lstStyle/>
        <a:p>
          <a:r>
            <a:rPr lang="es-CO" dirty="0" smtClean="0"/>
            <a:t>7</a:t>
          </a:r>
          <a:endParaRPr lang="es-CO" dirty="0"/>
        </a:p>
      </dgm:t>
    </dgm:pt>
    <dgm:pt modelId="{1C5A9A33-EC13-46E9-818F-D0217D24E60E}" type="parTrans" cxnId="{73563BC0-15BE-4765-8A3F-FEB5D4061ABF}">
      <dgm:prSet/>
      <dgm:spPr/>
      <dgm:t>
        <a:bodyPr/>
        <a:lstStyle/>
        <a:p>
          <a:endParaRPr lang="es-CO"/>
        </a:p>
      </dgm:t>
    </dgm:pt>
    <dgm:pt modelId="{2706742C-F18C-4952-814D-5E225B1A8430}" type="sibTrans" cxnId="{73563BC0-15BE-4765-8A3F-FEB5D4061ABF}">
      <dgm:prSet/>
      <dgm:spPr/>
      <dgm:t>
        <a:bodyPr/>
        <a:lstStyle/>
        <a:p>
          <a:endParaRPr lang="es-CO"/>
        </a:p>
      </dgm:t>
    </dgm:pt>
    <dgm:pt modelId="{14BB15F9-2F8F-41E9-8BBD-BAE8E5B2AEDF}">
      <dgm:prSet phldrT="[Texto]" custT="1"/>
      <dgm:spPr/>
      <dgm:t>
        <a:bodyPr/>
        <a:lstStyle/>
        <a:p>
          <a:r>
            <a:rPr lang="es-CO" sz="1300" b="1" u="sng" dirty="0" smtClean="0"/>
            <a:t>Amortización de Intangibles.   Vigencia 2015                                                                               Responsable:  </a:t>
          </a:r>
          <a:r>
            <a:rPr lang="es-CO" sz="1300" b="1" u="sng" dirty="0" smtClean="0">
              <a:solidFill>
                <a:srgbClr val="008080"/>
              </a:solidFill>
            </a:rPr>
            <a:t>Grupo Gestión Financiera – Grupo Gestión Administrativa – Oficina Tecnologías de la Información y las Tecnologías</a:t>
          </a:r>
          <a:r>
            <a:rPr lang="es-CO" sz="1300" b="1" u="sng" dirty="0" smtClean="0"/>
            <a:t>                                                                                                          </a:t>
          </a:r>
          <a:r>
            <a:rPr lang="es-CO" sz="1300" b="1" i="1" u="none" dirty="0" smtClean="0"/>
            <a:t>“El</a:t>
          </a:r>
          <a:r>
            <a:rPr lang="es-CO" sz="1300" b="1" i="1" dirty="0" smtClean="0"/>
            <a:t> grupo otros activos a 31 de diciembre presenta un saldo de $4.267,4 millones, de los cuales hacen parte los intangibles por $3.479,7 millones; una vez verificado su estado y uso, se observa que en contabilidad aparecen completamente amortizados $558,3 millones, como se observa en el siguiente cuadro, situación que no es real por cuanto los mismos están prestando un servicio al interior del DAFP”.</a:t>
          </a:r>
          <a:endParaRPr lang="es-CO" sz="1300" b="1" i="1" u="sng" dirty="0">
            <a:solidFill>
              <a:srgbClr val="0070C0"/>
            </a:solidFill>
          </a:endParaRPr>
        </a:p>
      </dgm:t>
    </dgm:pt>
    <dgm:pt modelId="{4124A915-C2D1-47A5-8561-F8EE624FDEAC}" type="parTrans" cxnId="{F19E3F0A-C4FD-4EB4-9EA7-48387F747857}">
      <dgm:prSet/>
      <dgm:spPr/>
      <dgm:t>
        <a:bodyPr/>
        <a:lstStyle/>
        <a:p>
          <a:endParaRPr lang="es-CO"/>
        </a:p>
      </dgm:t>
    </dgm:pt>
    <dgm:pt modelId="{6B3DC7F6-EC02-4110-B9DE-286B0461CE2A}" type="sibTrans" cxnId="{F19E3F0A-C4FD-4EB4-9EA7-48387F747857}">
      <dgm:prSet/>
      <dgm:spPr/>
      <dgm:t>
        <a:bodyPr/>
        <a:lstStyle/>
        <a:p>
          <a:endParaRPr lang="es-CO"/>
        </a:p>
      </dgm:t>
    </dgm:pt>
    <dgm:pt modelId="{FFE070C0-1AFB-4AC1-9FBF-51DB6444A69D}">
      <dgm:prSet phldrT="[Texto]"/>
      <dgm:spPr/>
      <dgm:t>
        <a:bodyPr/>
        <a:lstStyle/>
        <a:p>
          <a:r>
            <a:rPr lang="es-CO" dirty="0" smtClean="0"/>
            <a:t>8</a:t>
          </a:r>
          <a:endParaRPr lang="es-CO" dirty="0"/>
        </a:p>
      </dgm:t>
    </dgm:pt>
    <dgm:pt modelId="{F7A36362-562B-4387-820F-87EEE721CCF9}" type="parTrans" cxnId="{19E74017-3FD8-42D2-8A1A-009282276E4B}">
      <dgm:prSet/>
      <dgm:spPr/>
      <dgm:t>
        <a:bodyPr/>
        <a:lstStyle/>
        <a:p>
          <a:endParaRPr lang="es-CO"/>
        </a:p>
      </dgm:t>
    </dgm:pt>
    <dgm:pt modelId="{C2907618-CC3A-45E5-B4CD-75B7FDF2EB5E}" type="sibTrans" cxnId="{19E74017-3FD8-42D2-8A1A-009282276E4B}">
      <dgm:prSet/>
      <dgm:spPr/>
      <dgm:t>
        <a:bodyPr/>
        <a:lstStyle/>
        <a:p>
          <a:endParaRPr lang="es-CO"/>
        </a:p>
      </dgm:t>
    </dgm:pt>
    <dgm:pt modelId="{D01B3CE5-288D-4FDA-BF0B-74091FC87F57}">
      <dgm:prSet phldrT="[Texto]"/>
      <dgm:spPr/>
      <dgm:t>
        <a:bodyPr/>
        <a:lstStyle/>
        <a:p>
          <a:r>
            <a:rPr lang="es-CO" dirty="0" smtClean="0"/>
            <a:t>9</a:t>
          </a:r>
          <a:endParaRPr lang="es-CO" dirty="0"/>
        </a:p>
      </dgm:t>
    </dgm:pt>
    <dgm:pt modelId="{A41B6716-FB3E-4803-AA7C-604D5016CCF0}" type="parTrans" cxnId="{7F5C0894-F417-4085-9027-7E972E946D25}">
      <dgm:prSet/>
      <dgm:spPr/>
      <dgm:t>
        <a:bodyPr/>
        <a:lstStyle/>
        <a:p>
          <a:endParaRPr lang="es-CO"/>
        </a:p>
      </dgm:t>
    </dgm:pt>
    <dgm:pt modelId="{644BF66D-1229-47FE-9646-EAF774B540E2}" type="sibTrans" cxnId="{7F5C0894-F417-4085-9027-7E972E946D25}">
      <dgm:prSet/>
      <dgm:spPr/>
      <dgm:t>
        <a:bodyPr/>
        <a:lstStyle/>
        <a:p>
          <a:endParaRPr lang="es-CO"/>
        </a:p>
      </dgm:t>
    </dgm:pt>
    <dgm:pt modelId="{5A33FD54-65DA-47B1-A962-6EED79D09C41}">
      <dgm:prSet phldrT="[Texto]" custT="1"/>
      <dgm:spPr/>
      <dgm:t>
        <a:bodyPr/>
        <a:lstStyle/>
        <a:p>
          <a:r>
            <a:rPr lang="es-CO" sz="1300" b="1" u="sng" dirty="0" smtClean="0"/>
            <a:t>Cuentas de Orden Procesos Judiciales (A).    Vigencia 2015                                                           Responsable: </a:t>
          </a:r>
          <a:r>
            <a:rPr lang="es-CO" sz="1300" b="1" u="sng" dirty="0" smtClean="0">
              <a:solidFill>
                <a:srgbClr val="008080"/>
              </a:solidFill>
            </a:rPr>
            <a:t>Grupo Defensa Jurídica – Dirección Jurídica</a:t>
          </a:r>
          <a:r>
            <a:rPr lang="es-CO" sz="1300" b="1" u="sng" dirty="0" smtClean="0"/>
            <a:t>                                                    </a:t>
          </a:r>
          <a:r>
            <a:rPr lang="es-CO" sz="1300" b="1" i="1" u="none" dirty="0" smtClean="0"/>
            <a:t>“L</a:t>
          </a:r>
          <a:r>
            <a:rPr lang="es-CO" sz="1300" b="1" i="1" dirty="0" smtClean="0"/>
            <a:t>as cuentas de orden acreedoras se encuentran sobrevaluadas en $235 millones, de acuerdo con el informe de los procesos judiciales entregados por la oficina jurídica con fecha de corte 31 de diciembre de 2015 se observa un saldo de $34.573,3 millones y en el saldo contable aparece un registro $34.317,9 millones…”.</a:t>
          </a:r>
          <a:endParaRPr lang="es-CO" sz="1300" b="1" i="1" u="sng" dirty="0">
            <a:solidFill>
              <a:srgbClr val="0070C0"/>
            </a:solidFill>
          </a:endParaRPr>
        </a:p>
      </dgm:t>
    </dgm:pt>
    <dgm:pt modelId="{E484D31F-CA20-43E1-A7B0-DC661733445B}" type="parTrans" cxnId="{FB63DE6D-D9CF-4B5A-9D9C-473CFDB90ACE}">
      <dgm:prSet/>
      <dgm:spPr/>
      <dgm:t>
        <a:bodyPr/>
        <a:lstStyle/>
        <a:p>
          <a:endParaRPr lang="es-CO"/>
        </a:p>
      </dgm:t>
    </dgm:pt>
    <dgm:pt modelId="{08F9CBB0-D324-4930-8489-D67C913ABF5B}" type="sibTrans" cxnId="{FB63DE6D-D9CF-4B5A-9D9C-473CFDB90ACE}">
      <dgm:prSet/>
      <dgm:spPr/>
      <dgm:t>
        <a:bodyPr/>
        <a:lstStyle/>
        <a:p>
          <a:endParaRPr lang="es-CO"/>
        </a:p>
      </dgm:t>
    </dgm:pt>
    <dgm:pt modelId="{73552E00-F5D6-4EA5-9B4E-F3DD16FF6694}">
      <dgm:prSet phldrT="[Texto]" custT="1"/>
      <dgm:spPr/>
      <dgm:t>
        <a:bodyPr/>
        <a:lstStyle/>
        <a:p>
          <a:endParaRPr lang="es-CO" sz="1300" b="1" u="sng" dirty="0"/>
        </a:p>
      </dgm:t>
    </dgm:pt>
    <dgm:pt modelId="{26CEF985-2A27-48E8-AEA8-269943862E8D}" type="parTrans" cxnId="{20E40975-303E-4077-84C6-D5A9F999D37E}">
      <dgm:prSet/>
      <dgm:spPr/>
      <dgm:t>
        <a:bodyPr/>
        <a:lstStyle/>
        <a:p>
          <a:endParaRPr lang="es-CO"/>
        </a:p>
      </dgm:t>
    </dgm:pt>
    <dgm:pt modelId="{16AB8172-6A9D-44D9-B868-0FB69A255613}" type="sibTrans" cxnId="{20E40975-303E-4077-84C6-D5A9F999D37E}">
      <dgm:prSet/>
      <dgm:spPr/>
      <dgm:t>
        <a:bodyPr/>
        <a:lstStyle/>
        <a:p>
          <a:endParaRPr lang="es-CO"/>
        </a:p>
      </dgm:t>
    </dgm:pt>
    <dgm:pt modelId="{C723C858-3703-4869-8C48-073E26B583B3}">
      <dgm:prSet custT="1"/>
      <dgm:spPr/>
      <dgm:t>
        <a:bodyPr/>
        <a:lstStyle/>
        <a:p>
          <a:r>
            <a:rPr lang="es-CO" sz="1300" b="1" u="sng" dirty="0" smtClean="0"/>
            <a:t>Consistencia </a:t>
          </a:r>
          <a:r>
            <a:rPr lang="es-CO" sz="1300" b="1" u="sng" dirty="0"/>
            <a:t>en el Estado de Cambios en el </a:t>
          </a:r>
          <a:r>
            <a:rPr lang="es-CO" sz="1300" b="1" u="sng" dirty="0" smtClean="0"/>
            <a:t>Patrimonio.  </a:t>
          </a:r>
          <a:r>
            <a:rPr lang="es-CO" sz="1300" b="1" u="sng" dirty="0"/>
            <a:t>Vigencia </a:t>
          </a:r>
          <a:r>
            <a:rPr lang="es-CO" sz="1300" b="1" u="sng" dirty="0" smtClean="0"/>
            <a:t>2015      Responsable:  </a:t>
          </a:r>
          <a:r>
            <a:rPr lang="es-CO" sz="1300" b="1" u="sng" dirty="0" smtClean="0">
              <a:solidFill>
                <a:srgbClr val="008080"/>
              </a:solidFill>
            </a:rPr>
            <a:t>Grupo de Gestión Financiera</a:t>
          </a:r>
          <a:r>
            <a:rPr lang="es-CO" sz="1300" b="1" u="sng" dirty="0" smtClean="0"/>
            <a:t>                                                                            </a:t>
          </a:r>
          <a:r>
            <a:rPr lang="es-CO" sz="1300" b="1" u="none" dirty="0" smtClean="0"/>
            <a:t>“</a:t>
          </a:r>
          <a:r>
            <a:rPr lang="es-CO" sz="1300" b="1" i="1" u="none" dirty="0" smtClean="0"/>
            <a:t>El Estado de Cambios en el Patrimonio reportado al cierre del 31 de diciembre de 2015, muestra como saldos de los periodos 2014 y 2015, los siguientes valores: $6.115,2 millones y $5.605,7 millones respectivamente, que difieren con los valores reportados en el Balance General de la misma fecha, $7.698,1 millones y $7.188,6 millones”.</a:t>
          </a:r>
          <a:endParaRPr lang="es-CO" sz="1300" b="1" i="1" u="none" dirty="0"/>
        </a:p>
      </dgm:t>
    </dgm:pt>
    <dgm:pt modelId="{DBCA294A-288C-452F-887C-FDCCFD73466F}" type="parTrans" cxnId="{71BFCC09-1CA1-482D-831B-982E90F7BCD3}">
      <dgm:prSet/>
      <dgm:spPr/>
      <dgm:t>
        <a:bodyPr/>
        <a:lstStyle/>
        <a:p>
          <a:endParaRPr lang="es-CO"/>
        </a:p>
      </dgm:t>
    </dgm:pt>
    <dgm:pt modelId="{89FE13B9-4624-4CB6-B89E-F3088D2225A0}" type="sibTrans" cxnId="{71BFCC09-1CA1-482D-831B-982E90F7BCD3}">
      <dgm:prSet/>
      <dgm:spPr/>
      <dgm:t>
        <a:bodyPr/>
        <a:lstStyle/>
        <a:p>
          <a:endParaRPr lang="es-CO"/>
        </a:p>
      </dgm:t>
    </dgm:pt>
    <dgm:pt modelId="{E22DA460-9B04-491B-BFB2-FEAE361D817A}">
      <dgm:prSet custT="1"/>
      <dgm:spPr/>
      <dgm:t>
        <a:bodyPr/>
        <a:lstStyle/>
        <a:p>
          <a:endParaRPr lang="es-CO" sz="1300" b="1" u="sng" dirty="0"/>
        </a:p>
      </dgm:t>
    </dgm:pt>
    <dgm:pt modelId="{49FA78A1-11A8-4628-BFF0-E132C60A1564}" type="parTrans" cxnId="{C20A6041-30A3-402B-8B8F-D8D0522CE383}">
      <dgm:prSet/>
      <dgm:spPr/>
      <dgm:t>
        <a:bodyPr/>
        <a:lstStyle/>
        <a:p>
          <a:endParaRPr lang="es-CO"/>
        </a:p>
      </dgm:t>
    </dgm:pt>
    <dgm:pt modelId="{DEB668DE-BB12-48F1-B0A9-428A06FA8179}" type="sibTrans" cxnId="{C20A6041-30A3-402B-8B8F-D8D0522CE383}">
      <dgm:prSet/>
      <dgm:spPr/>
      <dgm:t>
        <a:bodyPr/>
        <a:lstStyle/>
        <a:p>
          <a:endParaRPr lang="es-CO"/>
        </a:p>
      </dgm:t>
    </dgm:pt>
    <dgm:pt modelId="{B32E8569-8A25-494A-9E19-EF72B357F4C9}" type="pres">
      <dgm:prSet presAssocID="{5BD1988A-7A61-4790-9FCE-1DD7807FBB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5D66307-FE10-4B57-997D-5122B32AA9F5}" type="pres">
      <dgm:prSet presAssocID="{97ACC3F4-EB16-4397-AC65-771044BE6C0C}" presName="linNode" presStyleCnt="0"/>
      <dgm:spPr/>
    </dgm:pt>
    <dgm:pt modelId="{553113C0-6177-4E69-B93D-22D2D34A8E4B}" type="pres">
      <dgm:prSet presAssocID="{97ACC3F4-EB16-4397-AC65-771044BE6C0C}" presName="parentText" presStyleLbl="node1" presStyleIdx="0" presStyleCnt="3" custScaleX="3195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5DA71CA-C925-4EAA-B3D5-E1C2D5B86AFE}" type="pres">
      <dgm:prSet presAssocID="{97ACC3F4-EB16-4397-AC65-771044BE6C0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6921276-891C-408D-9CD4-8553507087AF}" type="pres">
      <dgm:prSet presAssocID="{2706742C-F18C-4952-814D-5E225B1A8430}" presName="sp" presStyleCnt="0"/>
      <dgm:spPr/>
    </dgm:pt>
    <dgm:pt modelId="{81BB23F0-1BFF-4156-BAF2-A04F1AF55E93}" type="pres">
      <dgm:prSet presAssocID="{FFE070C0-1AFB-4AC1-9FBF-51DB6444A69D}" presName="linNode" presStyleCnt="0"/>
      <dgm:spPr/>
    </dgm:pt>
    <dgm:pt modelId="{C9F37A5C-DC1B-4707-A899-08D352078F75}" type="pres">
      <dgm:prSet presAssocID="{FFE070C0-1AFB-4AC1-9FBF-51DB6444A69D}" presName="parentText" presStyleLbl="node1" presStyleIdx="1" presStyleCnt="3" custScaleX="3136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6AD722E-6469-4837-AD22-04A2B5211D26}" type="pres">
      <dgm:prSet presAssocID="{FFE070C0-1AFB-4AC1-9FBF-51DB6444A69D}" presName="descendantText" presStyleLbl="alignAccFollowNode1" presStyleIdx="1" presStyleCnt="3" custLinFactNeighborX="180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B33A9A9-9295-4BE6-82D3-65429A269F6B}" type="pres">
      <dgm:prSet presAssocID="{C2907618-CC3A-45E5-B4CD-75B7FDF2EB5E}" presName="sp" presStyleCnt="0"/>
      <dgm:spPr/>
    </dgm:pt>
    <dgm:pt modelId="{9BC96B2A-E510-4C6B-9695-2C003B826A6A}" type="pres">
      <dgm:prSet presAssocID="{D01B3CE5-288D-4FDA-BF0B-74091FC87F57}" presName="linNode" presStyleCnt="0"/>
      <dgm:spPr/>
    </dgm:pt>
    <dgm:pt modelId="{9B7B43EA-0618-4B96-8575-080B3DF7023C}" type="pres">
      <dgm:prSet presAssocID="{D01B3CE5-288D-4FDA-BF0B-74091FC87F57}" presName="parentText" presStyleLbl="node1" presStyleIdx="2" presStyleCnt="3" custScaleX="3254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44AC4AA-539F-458B-9E3E-5CD0C0C82B20}" type="pres">
      <dgm:prSet presAssocID="{D01B3CE5-288D-4FDA-BF0B-74091FC87F5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19E3F0A-C4FD-4EB4-9EA7-48387F747857}" srcId="{97ACC3F4-EB16-4397-AC65-771044BE6C0C}" destId="{14BB15F9-2F8F-41E9-8BBD-BAE8E5B2AEDF}" srcOrd="0" destOrd="0" parTransId="{4124A915-C2D1-47A5-8561-F8EE624FDEAC}" sibTransId="{6B3DC7F6-EC02-4110-B9DE-286B0461CE2A}"/>
    <dgm:cxn modelId="{BA5FD33D-F706-40C8-A2F0-2C61FA2C589F}" type="presOf" srcId="{FFE070C0-1AFB-4AC1-9FBF-51DB6444A69D}" destId="{C9F37A5C-DC1B-4707-A899-08D352078F75}" srcOrd="0" destOrd="0" presId="urn:microsoft.com/office/officeart/2005/8/layout/vList5"/>
    <dgm:cxn modelId="{71BFCC09-1CA1-482D-831B-982E90F7BCD3}" srcId="{FFE070C0-1AFB-4AC1-9FBF-51DB6444A69D}" destId="{C723C858-3703-4869-8C48-073E26B583B3}" srcOrd="1" destOrd="0" parTransId="{DBCA294A-288C-452F-887C-FDCCFD73466F}" sibTransId="{89FE13B9-4624-4CB6-B89E-F3088D2225A0}"/>
    <dgm:cxn modelId="{8C04B6C1-1AC4-4D11-B0A5-DC4A99C45BCF}" type="presOf" srcId="{D01B3CE5-288D-4FDA-BF0B-74091FC87F57}" destId="{9B7B43EA-0618-4B96-8575-080B3DF7023C}" srcOrd="0" destOrd="0" presId="urn:microsoft.com/office/officeart/2005/8/layout/vList5"/>
    <dgm:cxn modelId="{7F5C0894-F417-4085-9027-7E972E946D25}" srcId="{5BD1988A-7A61-4790-9FCE-1DD7807FBBF1}" destId="{D01B3CE5-288D-4FDA-BF0B-74091FC87F57}" srcOrd="2" destOrd="0" parTransId="{A41B6716-FB3E-4803-AA7C-604D5016CCF0}" sibTransId="{644BF66D-1229-47FE-9646-EAF774B540E2}"/>
    <dgm:cxn modelId="{FB63DE6D-D9CF-4B5A-9D9C-473CFDB90ACE}" srcId="{D01B3CE5-288D-4FDA-BF0B-74091FC87F57}" destId="{5A33FD54-65DA-47B1-A962-6EED79D09C41}" srcOrd="0" destOrd="0" parTransId="{E484D31F-CA20-43E1-A7B0-DC661733445B}" sibTransId="{08F9CBB0-D324-4930-8489-D67C913ABF5B}"/>
    <dgm:cxn modelId="{73563BC0-15BE-4765-8A3F-FEB5D4061ABF}" srcId="{5BD1988A-7A61-4790-9FCE-1DD7807FBBF1}" destId="{97ACC3F4-EB16-4397-AC65-771044BE6C0C}" srcOrd="0" destOrd="0" parTransId="{1C5A9A33-EC13-46E9-818F-D0217D24E60E}" sibTransId="{2706742C-F18C-4952-814D-5E225B1A8430}"/>
    <dgm:cxn modelId="{56F75365-ED82-4C98-8A2F-790E993EDF4D}" type="presOf" srcId="{E22DA460-9B04-491B-BFB2-FEAE361D817A}" destId="{16AD722E-6469-4837-AD22-04A2B5211D26}" srcOrd="0" destOrd="2" presId="urn:microsoft.com/office/officeart/2005/8/layout/vList5"/>
    <dgm:cxn modelId="{92BA8CAF-EC04-4277-89B7-049D1F80206C}" type="presOf" srcId="{14BB15F9-2F8F-41E9-8BBD-BAE8E5B2AEDF}" destId="{85DA71CA-C925-4EAA-B3D5-E1C2D5B86AFE}" srcOrd="0" destOrd="0" presId="urn:microsoft.com/office/officeart/2005/8/layout/vList5"/>
    <dgm:cxn modelId="{CA56F720-AC8B-467A-96A8-318EB71BEB53}" type="presOf" srcId="{73552E00-F5D6-4EA5-9B4E-F3DD16FF6694}" destId="{16AD722E-6469-4837-AD22-04A2B5211D26}" srcOrd="0" destOrd="0" presId="urn:microsoft.com/office/officeart/2005/8/layout/vList5"/>
    <dgm:cxn modelId="{67A698F0-505D-4394-B11A-A97047D864CE}" type="presOf" srcId="{C723C858-3703-4869-8C48-073E26B583B3}" destId="{16AD722E-6469-4837-AD22-04A2B5211D26}" srcOrd="0" destOrd="1" presId="urn:microsoft.com/office/officeart/2005/8/layout/vList5"/>
    <dgm:cxn modelId="{FC02EB27-EF2E-4B59-A586-6248FF6F25C1}" type="presOf" srcId="{5BD1988A-7A61-4790-9FCE-1DD7807FBBF1}" destId="{B32E8569-8A25-494A-9E19-EF72B357F4C9}" srcOrd="0" destOrd="0" presId="urn:microsoft.com/office/officeart/2005/8/layout/vList5"/>
    <dgm:cxn modelId="{2215E6B1-5889-4DA9-8C1E-27CC912110AA}" type="presOf" srcId="{97ACC3F4-EB16-4397-AC65-771044BE6C0C}" destId="{553113C0-6177-4E69-B93D-22D2D34A8E4B}" srcOrd="0" destOrd="0" presId="urn:microsoft.com/office/officeart/2005/8/layout/vList5"/>
    <dgm:cxn modelId="{19E74017-3FD8-42D2-8A1A-009282276E4B}" srcId="{5BD1988A-7A61-4790-9FCE-1DD7807FBBF1}" destId="{FFE070C0-1AFB-4AC1-9FBF-51DB6444A69D}" srcOrd="1" destOrd="0" parTransId="{F7A36362-562B-4387-820F-87EEE721CCF9}" sibTransId="{C2907618-CC3A-45E5-B4CD-75B7FDF2EB5E}"/>
    <dgm:cxn modelId="{D6E2002E-F3B4-4B6E-8CAA-66BE49DDCFB9}" type="presOf" srcId="{5A33FD54-65DA-47B1-A962-6EED79D09C41}" destId="{544AC4AA-539F-458B-9E3E-5CD0C0C82B20}" srcOrd="0" destOrd="0" presId="urn:microsoft.com/office/officeart/2005/8/layout/vList5"/>
    <dgm:cxn modelId="{C20A6041-30A3-402B-8B8F-D8D0522CE383}" srcId="{FFE070C0-1AFB-4AC1-9FBF-51DB6444A69D}" destId="{E22DA460-9B04-491B-BFB2-FEAE361D817A}" srcOrd="2" destOrd="0" parTransId="{49FA78A1-11A8-4628-BFF0-E132C60A1564}" sibTransId="{DEB668DE-BB12-48F1-B0A9-428A06FA8179}"/>
    <dgm:cxn modelId="{20E40975-303E-4077-84C6-D5A9F999D37E}" srcId="{FFE070C0-1AFB-4AC1-9FBF-51DB6444A69D}" destId="{73552E00-F5D6-4EA5-9B4E-F3DD16FF6694}" srcOrd="0" destOrd="0" parTransId="{26CEF985-2A27-48E8-AEA8-269943862E8D}" sibTransId="{16AB8172-6A9D-44D9-B868-0FB69A255613}"/>
    <dgm:cxn modelId="{725C1995-1C56-4511-928D-EEA1687DF6C4}" type="presParOf" srcId="{B32E8569-8A25-494A-9E19-EF72B357F4C9}" destId="{C5D66307-FE10-4B57-997D-5122B32AA9F5}" srcOrd="0" destOrd="0" presId="urn:microsoft.com/office/officeart/2005/8/layout/vList5"/>
    <dgm:cxn modelId="{400B38E8-311D-4B8F-A0EC-0A75E80228F7}" type="presParOf" srcId="{C5D66307-FE10-4B57-997D-5122B32AA9F5}" destId="{553113C0-6177-4E69-B93D-22D2D34A8E4B}" srcOrd="0" destOrd="0" presId="urn:microsoft.com/office/officeart/2005/8/layout/vList5"/>
    <dgm:cxn modelId="{81B68D70-E346-4F46-B005-04EE32A3CC6C}" type="presParOf" srcId="{C5D66307-FE10-4B57-997D-5122B32AA9F5}" destId="{85DA71CA-C925-4EAA-B3D5-E1C2D5B86AFE}" srcOrd="1" destOrd="0" presId="urn:microsoft.com/office/officeart/2005/8/layout/vList5"/>
    <dgm:cxn modelId="{6AF06F15-3D6E-42FE-9FB3-05DBED1241DC}" type="presParOf" srcId="{B32E8569-8A25-494A-9E19-EF72B357F4C9}" destId="{F6921276-891C-408D-9CD4-8553507087AF}" srcOrd="1" destOrd="0" presId="urn:microsoft.com/office/officeart/2005/8/layout/vList5"/>
    <dgm:cxn modelId="{E9D8B5FE-D13C-4C8D-9004-D54CAEA7A839}" type="presParOf" srcId="{B32E8569-8A25-494A-9E19-EF72B357F4C9}" destId="{81BB23F0-1BFF-4156-BAF2-A04F1AF55E93}" srcOrd="2" destOrd="0" presId="urn:microsoft.com/office/officeart/2005/8/layout/vList5"/>
    <dgm:cxn modelId="{C2CA82AA-0D14-49B2-BC94-82D775C1AC25}" type="presParOf" srcId="{81BB23F0-1BFF-4156-BAF2-A04F1AF55E93}" destId="{C9F37A5C-DC1B-4707-A899-08D352078F75}" srcOrd="0" destOrd="0" presId="urn:microsoft.com/office/officeart/2005/8/layout/vList5"/>
    <dgm:cxn modelId="{91BF9589-9DFB-4FBE-B4C1-D92261DD8D91}" type="presParOf" srcId="{81BB23F0-1BFF-4156-BAF2-A04F1AF55E93}" destId="{16AD722E-6469-4837-AD22-04A2B5211D26}" srcOrd="1" destOrd="0" presId="urn:microsoft.com/office/officeart/2005/8/layout/vList5"/>
    <dgm:cxn modelId="{FE6CE6DA-73E8-4313-884E-5DD47EF094EA}" type="presParOf" srcId="{B32E8569-8A25-494A-9E19-EF72B357F4C9}" destId="{3B33A9A9-9295-4BE6-82D3-65429A269F6B}" srcOrd="3" destOrd="0" presId="urn:microsoft.com/office/officeart/2005/8/layout/vList5"/>
    <dgm:cxn modelId="{1C7FEA91-5612-49A7-9B78-9A3925E49B64}" type="presParOf" srcId="{B32E8569-8A25-494A-9E19-EF72B357F4C9}" destId="{9BC96B2A-E510-4C6B-9695-2C003B826A6A}" srcOrd="4" destOrd="0" presId="urn:microsoft.com/office/officeart/2005/8/layout/vList5"/>
    <dgm:cxn modelId="{143688D1-F0B6-49A5-A690-70993F10F599}" type="presParOf" srcId="{9BC96B2A-E510-4C6B-9695-2C003B826A6A}" destId="{9B7B43EA-0618-4B96-8575-080B3DF7023C}" srcOrd="0" destOrd="0" presId="urn:microsoft.com/office/officeart/2005/8/layout/vList5"/>
    <dgm:cxn modelId="{785E1352-4E84-4D20-A6C9-886546DAC2F4}" type="presParOf" srcId="{9BC96B2A-E510-4C6B-9695-2C003B826A6A}" destId="{544AC4AA-539F-458B-9E3E-5CD0C0C82B2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A71CA-C925-4EAA-B3D5-E1C2D5B86AFE}">
      <dsp:nvSpPr>
        <dsp:cNvPr id="0" name=""/>
        <dsp:cNvSpPr/>
      </dsp:nvSpPr>
      <dsp:spPr>
        <a:xfrm rot="5400000">
          <a:off x="4909203" y="-2335691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Publicidad SECOP.   Vigencia 2015                                                                                        Responsable:  </a:t>
          </a:r>
          <a:r>
            <a:rPr lang="es-CO" sz="1300" b="1" u="sng" kern="1200" dirty="0" smtClean="0">
              <a:solidFill>
                <a:srgbClr val="008080"/>
              </a:solidFill>
            </a:rPr>
            <a:t>Grupo Gestión Contractual</a:t>
          </a:r>
          <a:r>
            <a:rPr lang="es-CO" sz="1300" b="1" u="sng" kern="1200" dirty="0" smtClean="0"/>
            <a:t>                                                                             </a:t>
          </a:r>
          <a:r>
            <a:rPr lang="es-CO" sz="1300" b="1" u="none" kern="1200" dirty="0" smtClean="0"/>
            <a:t>“</a:t>
          </a:r>
          <a:r>
            <a:rPr lang="es-CO" sz="1300" b="1" i="1" u="none" kern="1200" dirty="0" smtClean="0"/>
            <a:t>Una vez analizada y evaluada la muestra contractual seleccionada, se evidenciaron debilidades en la publicación y oportunidad de la misma…”.</a:t>
          </a:r>
          <a:endParaRPr lang="es-CO" sz="1300" b="1" u="sng" kern="1200" dirty="0"/>
        </a:p>
      </dsp:txBody>
      <dsp:txXfrm rot="-5400000">
        <a:off x="2391260" y="252364"/>
        <a:ext cx="6402028" cy="1296030"/>
      </dsp:txXfrm>
    </dsp:sp>
    <dsp:sp modelId="{553113C0-6177-4E69-B93D-22D2D34A8E4B}">
      <dsp:nvSpPr>
        <dsp:cNvPr id="0" name=""/>
        <dsp:cNvSpPr/>
      </dsp:nvSpPr>
      <dsp:spPr>
        <a:xfrm>
          <a:off x="1227839" y="2720"/>
          <a:ext cx="1163419" cy="179531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1</a:t>
          </a:r>
          <a:endParaRPr lang="es-CO" sz="6500" kern="1200" dirty="0"/>
        </a:p>
      </dsp:txBody>
      <dsp:txXfrm>
        <a:off x="1284632" y="59513"/>
        <a:ext cx="1049833" cy="1681731"/>
      </dsp:txXfrm>
    </dsp:sp>
    <dsp:sp modelId="{16AD722E-6469-4837-AD22-04A2B5211D26}">
      <dsp:nvSpPr>
        <dsp:cNvPr id="0" name=""/>
        <dsp:cNvSpPr/>
      </dsp:nvSpPr>
      <dsp:spPr>
        <a:xfrm rot="5400000">
          <a:off x="4953545" y="-450607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Planes de Continuidad del Negocio.  Vigencia 2015                                         Responsable: </a:t>
          </a:r>
          <a:r>
            <a:rPr lang="es-CO" sz="1300" b="1" u="sng" kern="1200" dirty="0" smtClean="0">
              <a:solidFill>
                <a:srgbClr val="008080"/>
              </a:solidFill>
            </a:rPr>
            <a:t>Tecnologías de la Información y la Comunicación – Oficina Planeación </a:t>
          </a:r>
          <a:r>
            <a:rPr lang="es-CO" sz="1300" b="1" kern="1200" dirty="0" smtClean="0">
              <a:solidFill>
                <a:srgbClr val="008080"/>
              </a:solidFill>
            </a:rPr>
            <a:t>                                                                                                               </a:t>
          </a:r>
          <a:r>
            <a:rPr lang="es-CO" sz="1300" b="1" kern="1200" dirty="0" smtClean="0">
              <a:solidFill>
                <a:schemeClr val="tx1"/>
              </a:solidFill>
            </a:rPr>
            <a:t>“</a:t>
          </a:r>
          <a:r>
            <a:rPr lang="es-CO" sz="1300" b="1" i="1" u="none" kern="1200" dirty="0" smtClean="0">
              <a:solidFill>
                <a:schemeClr val="tx1"/>
              </a:solidFill>
            </a:rPr>
            <a:t>El DAFP presenta algunos planes de continuidad y planes de recuperación  únicamente para los servicios de Internet, Correo Electrónico, Usuarios y Contraseñas de Red y de Orfeo…”. </a:t>
          </a:r>
          <a:endParaRPr lang="es-CO" sz="1300" b="1" i="1" u="none" kern="1200" dirty="0">
            <a:solidFill>
              <a:schemeClr val="tx1"/>
            </a:solidFill>
          </a:endParaRPr>
        </a:p>
      </dsp:txBody>
      <dsp:txXfrm rot="-5400000">
        <a:off x="2435602" y="2137448"/>
        <a:ext cx="6402028" cy="1296030"/>
      </dsp:txXfrm>
    </dsp:sp>
    <dsp:sp modelId="{C9F37A5C-DC1B-4707-A899-08D352078F75}">
      <dsp:nvSpPr>
        <dsp:cNvPr id="0" name=""/>
        <dsp:cNvSpPr/>
      </dsp:nvSpPr>
      <dsp:spPr>
        <a:xfrm>
          <a:off x="1293661" y="1887803"/>
          <a:ext cx="1141940" cy="1795317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2</a:t>
          </a:r>
          <a:endParaRPr lang="es-CO" sz="6500" kern="1200" dirty="0"/>
        </a:p>
      </dsp:txBody>
      <dsp:txXfrm>
        <a:off x="1349406" y="1943548"/>
        <a:ext cx="1030450" cy="1683827"/>
      </dsp:txXfrm>
    </dsp:sp>
    <dsp:sp modelId="{544AC4AA-539F-458B-9E3E-5CD0C0C82B20}">
      <dsp:nvSpPr>
        <dsp:cNvPr id="0" name=""/>
        <dsp:cNvSpPr/>
      </dsp:nvSpPr>
      <dsp:spPr>
        <a:xfrm rot="5400000">
          <a:off x="4953545" y="1270699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Reporte Cuenta Fiscal en el SIRECI</a:t>
          </a:r>
          <a:endParaRPr lang="es-CO" sz="1300" b="1" u="sng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Responsable:  </a:t>
          </a:r>
          <a:r>
            <a:rPr lang="es-CO" sz="1300" b="1" u="sng" kern="1200" dirty="0" smtClean="0">
              <a:solidFill>
                <a:srgbClr val="008080"/>
              </a:solidFill>
            </a:rPr>
            <a:t>Grupo Defensa Jurídica</a:t>
          </a:r>
          <a:r>
            <a:rPr lang="es-CO" sz="1300" b="1" u="sng" kern="1200" dirty="0" smtClean="0"/>
            <a:t>                                                                                                                              </a:t>
          </a:r>
          <a:r>
            <a:rPr lang="es-CO" sz="1300" b="1" u="none" kern="1200" dirty="0" smtClean="0"/>
            <a:t>“</a:t>
          </a:r>
          <a:r>
            <a:rPr lang="es-CO" sz="1300" b="1" i="1" u="none" kern="1200" dirty="0" smtClean="0"/>
            <a:t>El DAFP remitió informe de los procesos judiciales el 30 de agosto indicado el valor correspondiente en $34.585,8 millones. Sin embargo, revisado el reporte en el SIRECI relacionado con la información de los procesos judiciales FORMATO 9, el total de la cuantía estimada de los procesos asciende a $34.540,4 millones, presentando una diferencia de $ 45.4 millones”. </a:t>
          </a:r>
          <a:r>
            <a:rPr lang="es-CO" sz="1300" b="1" i="1" u="none" kern="1200" dirty="0" smtClean="0">
              <a:solidFill>
                <a:srgbClr val="0070C0"/>
              </a:solidFill>
            </a:rPr>
            <a:t> </a:t>
          </a:r>
          <a:endParaRPr lang="es-CO" sz="1300" b="1" i="1" u="none" kern="1200" dirty="0"/>
        </a:p>
      </dsp:txBody>
      <dsp:txXfrm rot="-5400000">
        <a:off x="2435602" y="3858754"/>
        <a:ext cx="6402028" cy="1296030"/>
      </dsp:txXfrm>
    </dsp:sp>
    <dsp:sp modelId="{9B7B43EA-0618-4B96-8575-080B3DF7023C}">
      <dsp:nvSpPr>
        <dsp:cNvPr id="0" name=""/>
        <dsp:cNvSpPr/>
      </dsp:nvSpPr>
      <dsp:spPr>
        <a:xfrm>
          <a:off x="1250686" y="3775607"/>
          <a:ext cx="1184899" cy="1795317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3</a:t>
          </a:r>
          <a:endParaRPr lang="es-CO" sz="6500" kern="1200" dirty="0"/>
        </a:p>
      </dsp:txBody>
      <dsp:txXfrm>
        <a:off x="1308528" y="3833449"/>
        <a:ext cx="1069215" cy="1679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A71CA-C925-4EAA-B3D5-E1C2D5B86AFE}">
      <dsp:nvSpPr>
        <dsp:cNvPr id="0" name=""/>
        <dsp:cNvSpPr/>
      </dsp:nvSpPr>
      <dsp:spPr>
        <a:xfrm rot="5400000">
          <a:off x="4909203" y="-2335691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300" b="1" u="sng" kern="1200" dirty="0">
            <a:solidFill>
              <a:srgbClr val="0070C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>
              <a:solidFill>
                <a:schemeClr val="tx1"/>
              </a:solidFill>
            </a:rPr>
            <a:t>Conciliación Convenio </a:t>
          </a:r>
          <a:r>
            <a:rPr lang="es-CO" sz="1300" b="1" u="sng" kern="1200" dirty="0" smtClean="0">
              <a:solidFill>
                <a:schemeClr val="tx1"/>
              </a:solidFill>
            </a:rPr>
            <a:t>ICETEX.  </a:t>
          </a:r>
          <a:r>
            <a:rPr lang="es-CO" sz="1300" b="1" u="sng" kern="1200" dirty="0">
              <a:solidFill>
                <a:schemeClr val="tx1"/>
              </a:solidFill>
            </a:rPr>
            <a:t>Vigencia 2015                                                   Responsable: </a:t>
          </a:r>
          <a:r>
            <a:rPr lang="es-CO" sz="1300" b="1" u="sng" kern="1200" dirty="0">
              <a:solidFill>
                <a:srgbClr val="008080"/>
              </a:solidFill>
            </a:rPr>
            <a:t>Grupo de Gestión Financiera – Grupo Gestión Humana</a:t>
          </a:r>
          <a:r>
            <a:rPr lang="es-CO" sz="1300" b="1" u="sng" kern="1200" dirty="0">
              <a:solidFill>
                <a:schemeClr val="tx1"/>
              </a:solidFill>
            </a:rPr>
            <a:t>                                                                                   </a:t>
          </a:r>
          <a:r>
            <a:rPr lang="es-CO" sz="1300" b="1" u="sng" kern="1200" dirty="0" smtClean="0">
              <a:solidFill>
                <a:schemeClr val="tx1"/>
              </a:solidFill>
            </a:rPr>
            <a:t>“</a:t>
          </a:r>
          <a:r>
            <a:rPr lang="es-CO" sz="1300" b="1" i="1" u="none" kern="1200" dirty="0" smtClean="0">
              <a:solidFill>
                <a:schemeClr val="tx1"/>
              </a:solidFill>
            </a:rPr>
            <a:t>Con ocasión del convenio celebrado con el ICETEX, el cual tiene como objeto, la creación de un fondo para créditos educativos, con el ánimo de financiar la formación y capacitación de los funcionarios del DAFP, al revisar los saldos de la cuenta 1424 Recursos Entregados en Administración presentan a 31 de diciembre de 2015 una subvaluación de $ 60.8 millones…”.</a:t>
          </a:r>
          <a:endParaRPr lang="es-CO" sz="1300" b="1" i="1" u="none" kern="1200" dirty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300" b="1" u="sng" kern="1200" dirty="0">
            <a:solidFill>
              <a:srgbClr val="0070C0"/>
            </a:solidFill>
          </a:endParaRPr>
        </a:p>
      </dsp:txBody>
      <dsp:txXfrm rot="-5400000">
        <a:off x="2391260" y="252364"/>
        <a:ext cx="6402028" cy="1296030"/>
      </dsp:txXfrm>
    </dsp:sp>
    <dsp:sp modelId="{553113C0-6177-4E69-B93D-22D2D34A8E4B}">
      <dsp:nvSpPr>
        <dsp:cNvPr id="0" name=""/>
        <dsp:cNvSpPr/>
      </dsp:nvSpPr>
      <dsp:spPr>
        <a:xfrm>
          <a:off x="1227839" y="2720"/>
          <a:ext cx="1163419" cy="179531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4</a:t>
          </a:r>
          <a:endParaRPr lang="es-CO" sz="6500" kern="1200" dirty="0"/>
        </a:p>
      </dsp:txBody>
      <dsp:txXfrm>
        <a:off x="1284632" y="59513"/>
        <a:ext cx="1049833" cy="1681731"/>
      </dsp:txXfrm>
    </dsp:sp>
    <dsp:sp modelId="{16AD722E-6469-4837-AD22-04A2B5211D26}">
      <dsp:nvSpPr>
        <dsp:cNvPr id="0" name=""/>
        <dsp:cNvSpPr/>
      </dsp:nvSpPr>
      <dsp:spPr>
        <a:xfrm rot="5400000">
          <a:off x="4953545" y="-450607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300" b="1" u="sng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/>
            <a:t>Cobro de </a:t>
          </a:r>
          <a:r>
            <a:rPr lang="es-CO" sz="1300" b="1" u="sng" kern="1200" dirty="0" smtClean="0"/>
            <a:t>Incapacidades.  </a:t>
          </a:r>
          <a:r>
            <a:rPr lang="es-CO" sz="1300" b="1" u="sng" kern="1200" dirty="0"/>
            <a:t>Vigencias 2013 a 2015                                                Responsable: </a:t>
          </a:r>
          <a:r>
            <a:rPr lang="es-CO" sz="1300" b="1" u="sng" kern="1200" dirty="0">
              <a:solidFill>
                <a:srgbClr val="008080"/>
              </a:solidFill>
            </a:rPr>
            <a:t>Grupo Gestión </a:t>
          </a:r>
          <a:r>
            <a:rPr lang="es-CO" sz="1300" b="1" u="sng" kern="1200" dirty="0" smtClean="0">
              <a:solidFill>
                <a:srgbClr val="008080"/>
              </a:solidFill>
            </a:rPr>
            <a:t>Humana</a:t>
          </a:r>
          <a:r>
            <a:rPr lang="es-CO" sz="1300" b="1" u="sng" kern="1200" dirty="0" smtClean="0"/>
            <a:t>                                                                                    </a:t>
          </a:r>
          <a:r>
            <a:rPr lang="es-CO" sz="1300" b="1" i="1" u="none" kern="1200" dirty="0" smtClean="0"/>
            <a:t>“A 31 de diciembre de 2015 en la cuenta 1470 otros deudores, se presenta una sobrevaluación por $3,7 millones, por incapacidades que fueron canceladas a los funcionarios y no se han recibido los desembolsos respectivos por las Entidades Promotoras de Salud (EPS)…”.</a:t>
          </a:r>
          <a:endParaRPr lang="es-CO" sz="1300" b="1" i="1" u="none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300" b="1" u="sng" kern="1200" dirty="0"/>
        </a:p>
      </dsp:txBody>
      <dsp:txXfrm rot="-5400000">
        <a:off x="2435602" y="2137448"/>
        <a:ext cx="6402028" cy="1296030"/>
      </dsp:txXfrm>
    </dsp:sp>
    <dsp:sp modelId="{C9F37A5C-DC1B-4707-A899-08D352078F75}">
      <dsp:nvSpPr>
        <dsp:cNvPr id="0" name=""/>
        <dsp:cNvSpPr/>
      </dsp:nvSpPr>
      <dsp:spPr>
        <a:xfrm>
          <a:off x="1227839" y="1887803"/>
          <a:ext cx="1141940" cy="1795317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5</a:t>
          </a:r>
          <a:endParaRPr lang="es-CO" sz="6500" kern="1200" dirty="0"/>
        </a:p>
      </dsp:txBody>
      <dsp:txXfrm>
        <a:off x="1283584" y="1943548"/>
        <a:ext cx="1030450" cy="1683827"/>
      </dsp:txXfrm>
    </dsp:sp>
    <dsp:sp modelId="{544AC4AA-539F-458B-9E3E-5CD0C0C82B20}">
      <dsp:nvSpPr>
        <dsp:cNvPr id="0" name=""/>
        <dsp:cNvSpPr/>
      </dsp:nvSpPr>
      <dsp:spPr>
        <a:xfrm rot="5400000">
          <a:off x="4930682" y="1434475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Inventario Almacén.  Vigencia 2015                                                                    Responsable: </a:t>
          </a:r>
          <a:r>
            <a:rPr lang="es-CO" sz="1300" b="1" i="0" u="sng" kern="1200" dirty="0" smtClean="0">
              <a:solidFill>
                <a:srgbClr val="008080"/>
              </a:solidFill>
            </a:rPr>
            <a:t>Grupo de Gestión Financiera – Grupo de Gestión Administrativa</a:t>
          </a:r>
          <a:r>
            <a:rPr lang="es-CO" sz="1300" b="1" u="sng" kern="1200" dirty="0" smtClean="0"/>
            <a:t>                                               </a:t>
          </a:r>
          <a:r>
            <a:rPr lang="es-CO" sz="1300" b="1" u="none" kern="1200" dirty="0" smtClean="0"/>
            <a:t>“</a:t>
          </a:r>
          <a:r>
            <a:rPr lang="es-CO" sz="1300" b="1" i="1" kern="1200" dirty="0" smtClean="0"/>
            <a:t>Al verificar la conciliación a 31 de diciembre de 2015 entre Contabilidad y Almacén, se observa una diferencia de $9,1 millones en la cuenta 191004 Dotación a Trabajadores, debido a que contabilidad registro la salida de almacén No. 018 de fecha 15 de enero de 2016 en el mes de diciembre de 2015”.</a:t>
          </a:r>
          <a:endParaRPr lang="es-CO" sz="1300" b="1" i="1" u="sng" kern="1200" dirty="0"/>
        </a:p>
      </dsp:txBody>
      <dsp:txXfrm rot="-5400000">
        <a:off x="2412739" y="4022530"/>
        <a:ext cx="6402028" cy="1296030"/>
      </dsp:txXfrm>
    </dsp:sp>
    <dsp:sp modelId="{9B7B43EA-0618-4B96-8575-080B3DF7023C}">
      <dsp:nvSpPr>
        <dsp:cNvPr id="0" name=""/>
        <dsp:cNvSpPr/>
      </dsp:nvSpPr>
      <dsp:spPr>
        <a:xfrm>
          <a:off x="1227839" y="3772887"/>
          <a:ext cx="1184899" cy="1795317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6</a:t>
          </a:r>
          <a:endParaRPr lang="es-CO" sz="6500" kern="1200" dirty="0"/>
        </a:p>
      </dsp:txBody>
      <dsp:txXfrm>
        <a:off x="1285681" y="3830729"/>
        <a:ext cx="1069215" cy="16796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A71CA-C925-4EAA-B3D5-E1C2D5B86AFE}">
      <dsp:nvSpPr>
        <dsp:cNvPr id="0" name=""/>
        <dsp:cNvSpPr/>
      </dsp:nvSpPr>
      <dsp:spPr>
        <a:xfrm rot="5400000">
          <a:off x="4909203" y="-2335691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Amortización de Intangibles.   Vigencia 2015                                                                               Responsable:  </a:t>
          </a:r>
          <a:r>
            <a:rPr lang="es-CO" sz="1300" b="1" u="sng" kern="1200" dirty="0" smtClean="0">
              <a:solidFill>
                <a:srgbClr val="008080"/>
              </a:solidFill>
            </a:rPr>
            <a:t>Grupo Gestión Financiera – Grupo Gestión Administrativa – Oficina Tecnologías de la Información y las Tecnologías</a:t>
          </a:r>
          <a:r>
            <a:rPr lang="es-CO" sz="1300" b="1" u="sng" kern="1200" dirty="0" smtClean="0"/>
            <a:t>                                                                                                          </a:t>
          </a:r>
          <a:r>
            <a:rPr lang="es-CO" sz="1300" b="1" i="1" u="none" kern="1200" dirty="0" smtClean="0"/>
            <a:t>“El</a:t>
          </a:r>
          <a:r>
            <a:rPr lang="es-CO" sz="1300" b="1" i="1" kern="1200" dirty="0" smtClean="0"/>
            <a:t> grupo otros activos a 31 de diciembre presenta un saldo de $4.267,4 millones, de los cuales hacen parte los intangibles por $3.479,7 millones; una vez verificado su estado y uso, se observa que en contabilidad aparecen completamente amortizados $558,3 millones, como se observa en el siguiente cuadro, situación que no es real por cuanto los mismos están prestando un servicio al interior del DAFP”.</a:t>
          </a:r>
          <a:endParaRPr lang="es-CO" sz="1300" b="1" i="1" u="sng" kern="1200" dirty="0">
            <a:solidFill>
              <a:srgbClr val="0070C0"/>
            </a:solidFill>
          </a:endParaRPr>
        </a:p>
      </dsp:txBody>
      <dsp:txXfrm rot="-5400000">
        <a:off x="2391260" y="252364"/>
        <a:ext cx="6402028" cy="1296030"/>
      </dsp:txXfrm>
    </dsp:sp>
    <dsp:sp modelId="{553113C0-6177-4E69-B93D-22D2D34A8E4B}">
      <dsp:nvSpPr>
        <dsp:cNvPr id="0" name=""/>
        <dsp:cNvSpPr/>
      </dsp:nvSpPr>
      <dsp:spPr>
        <a:xfrm>
          <a:off x="1227839" y="2720"/>
          <a:ext cx="1163419" cy="179531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7</a:t>
          </a:r>
          <a:endParaRPr lang="es-CO" sz="6500" kern="1200" dirty="0"/>
        </a:p>
      </dsp:txBody>
      <dsp:txXfrm>
        <a:off x="1284632" y="59513"/>
        <a:ext cx="1049833" cy="1681731"/>
      </dsp:txXfrm>
    </dsp:sp>
    <dsp:sp modelId="{16AD722E-6469-4837-AD22-04A2B5211D26}">
      <dsp:nvSpPr>
        <dsp:cNvPr id="0" name=""/>
        <dsp:cNvSpPr/>
      </dsp:nvSpPr>
      <dsp:spPr>
        <a:xfrm rot="5400000">
          <a:off x="4953545" y="-450607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300" b="1" u="sng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Consistencia </a:t>
          </a:r>
          <a:r>
            <a:rPr lang="es-CO" sz="1300" b="1" u="sng" kern="1200" dirty="0"/>
            <a:t>en el Estado de Cambios en el </a:t>
          </a:r>
          <a:r>
            <a:rPr lang="es-CO" sz="1300" b="1" u="sng" kern="1200" dirty="0" smtClean="0"/>
            <a:t>Patrimonio.  </a:t>
          </a:r>
          <a:r>
            <a:rPr lang="es-CO" sz="1300" b="1" u="sng" kern="1200" dirty="0"/>
            <a:t>Vigencia </a:t>
          </a:r>
          <a:r>
            <a:rPr lang="es-CO" sz="1300" b="1" u="sng" kern="1200" dirty="0" smtClean="0"/>
            <a:t>2015      Responsable:  </a:t>
          </a:r>
          <a:r>
            <a:rPr lang="es-CO" sz="1300" b="1" u="sng" kern="1200" dirty="0" smtClean="0">
              <a:solidFill>
                <a:srgbClr val="008080"/>
              </a:solidFill>
            </a:rPr>
            <a:t>Grupo de Gestión Financiera</a:t>
          </a:r>
          <a:r>
            <a:rPr lang="es-CO" sz="1300" b="1" u="sng" kern="1200" dirty="0" smtClean="0"/>
            <a:t>                                                                            </a:t>
          </a:r>
          <a:r>
            <a:rPr lang="es-CO" sz="1300" b="1" u="none" kern="1200" dirty="0" smtClean="0"/>
            <a:t>“</a:t>
          </a:r>
          <a:r>
            <a:rPr lang="es-CO" sz="1300" b="1" i="1" u="none" kern="1200" dirty="0" smtClean="0"/>
            <a:t>El Estado de Cambios en el Patrimonio reportado al cierre del 31 de diciembre de 2015, muestra como saldos de los periodos 2014 y 2015, los siguientes valores: $6.115,2 millones y $5.605,7 millones respectivamente, que difieren con los valores reportados en el Balance General de la misma fecha, $7.698,1 millones y $7.188,6 millones”.</a:t>
          </a:r>
          <a:endParaRPr lang="es-CO" sz="1300" b="1" i="1" u="none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300" b="1" u="sng" kern="1200" dirty="0"/>
        </a:p>
      </dsp:txBody>
      <dsp:txXfrm rot="-5400000">
        <a:off x="2435602" y="2137448"/>
        <a:ext cx="6402028" cy="1296030"/>
      </dsp:txXfrm>
    </dsp:sp>
    <dsp:sp modelId="{C9F37A5C-DC1B-4707-A899-08D352078F75}">
      <dsp:nvSpPr>
        <dsp:cNvPr id="0" name=""/>
        <dsp:cNvSpPr/>
      </dsp:nvSpPr>
      <dsp:spPr>
        <a:xfrm>
          <a:off x="1227839" y="1887803"/>
          <a:ext cx="1141940" cy="1795317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8</a:t>
          </a:r>
          <a:endParaRPr lang="es-CO" sz="6500" kern="1200" dirty="0"/>
        </a:p>
      </dsp:txBody>
      <dsp:txXfrm>
        <a:off x="1283584" y="1943548"/>
        <a:ext cx="1030450" cy="1683827"/>
      </dsp:txXfrm>
    </dsp:sp>
    <dsp:sp modelId="{544AC4AA-539F-458B-9E3E-5CD0C0C82B20}">
      <dsp:nvSpPr>
        <dsp:cNvPr id="0" name=""/>
        <dsp:cNvSpPr/>
      </dsp:nvSpPr>
      <dsp:spPr>
        <a:xfrm rot="5400000">
          <a:off x="4930682" y="1434475"/>
          <a:ext cx="1436254" cy="6472140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300" b="1" u="sng" kern="1200" dirty="0" smtClean="0"/>
            <a:t>Cuentas de Orden Procesos Judiciales (A).    Vigencia 2015                                                           Responsable: </a:t>
          </a:r>
          <a:r>
            <a:rPr lang="es-CO" sz="1300" b="1" u="sng" kern="1200" dirty="0" smtClean="0">
              <a:solidFill>
                <a:srgbClr val="008080"/>
              </a:solidFill>
            </a:rPr>
            <a:t>Grupo Defensa Jurídica – Dirección Jurídica</a:t>
          </a:r>
          <a:r>
            <a:rPr lang="es-CO" sz="1300" b="1" u="sng" kern="1200" dirty="0" smtClean="0"/>
            <a:t>                                                    </a:t>
          </a:r>
          <a:r>
            <a:rPr lang="es-CO" sz="1300" b="1" i="1" u="none" kern="1200" dirty="0" smtClean="0"/>
            <a:t>“L</a:t>
          </a:r>
          <a:r>
            <a:rPr lang="es-CO" sz="1300" b="1" i="1" kern="1200" dirty="0" smtClean="0"/>
            <a:t>as cuentas de orden acreedoras se encuentran sobrevaluadas en $235 millones, de acuerdo con el informe de los procesos judiciales entregados por la oficina jurídica con fecha de corte 31 de diciembre de 2015 se observa un saldo de $34.573,3 millones y en el saldo contable aparece un registro $34.317,9 millones…”.</a:t>
          </a:r>
          <a:endParaRPr lang="es-CO" sz="1300" b="1" i="1" u="sng" kern="1200" dirty="0">
            <a:solidFill>
              <a:srgbClr val="0070C0"/>
            </a:solidFill>
          </a:endParaRPr>
        </a:p>
      </dsp:txBody>
      <dsp:txXfrm rot="-5400000">
        <a:off x="2412739" y="4022530"/>
        <a:ext cx="6402028" cy="1296030"/>
      </dsp:txXfrm>
    </dsp:sp>
    <dsp:sp modelId="{9B7B43EA-0618-4B96-8575-080B3DF7023C}">
      <dsp:nvSpPr>
        <dsp:cNvPr id="0" name=""/>
        <dsp:cNvSpPr/>
      </dsp:nvSpPr>
      <dsp:spPr>
        <a:xfrm>
          <a:off x="1227839" y="3772887"/>
          <a:ext cx="1184899" cy="1795317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6500" kern="1200" dirty="0" smtClean="0"/>
            <a:t>9</a:t>
          </a:r>
          <a:endParaRPr lang="es-CO" sz="6500" kern="1200" dirty="0"/>
        </a:p>
      </dsp:txBody>
      <dsp:txXfrm>
        <a:off x="1285681" y="3830729"/>
        <a:ext cx="1069215" cy="1679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9" y="2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B5965-B281-4E5F-8674-21236C40BD8B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44547"/>
            <a:ext cx="5607050" cy="36370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8772380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9" y="8772380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7D141-C105-4CD5-AE2B-FE02A32314A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5460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568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343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097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1731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587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05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879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97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8624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047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28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FF5C7-FBF4-4845-9257-89467FEE26EA}" type="datetimeFigureOut">
              <a:rPr lang="es-CO" smtClean="0"/>
              <a:t>05/01/2017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6D1F5-53F3-4459-B79A-6029A2F790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888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>
            <a:off x="3326860" y="561896"/>
            <a:ext cx="0" cy="3835006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12"/>
          <p:cNvSpPr txBox="1">
            <a:spLocks noChangeArrowheads="1"/>
          </p:cNvSpPr>
          <p:nvPr/>
        </p:nvSpPr>
        <p:spPr bwMode="auto">
          <a:xfrm>
            <a:off x="3715973" y="561896"/>
            <a:ext cx="5252934" cy="5469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lvl="1" indent="0" defTabSz="418178" fontAlgn="base">
              <a:spcBef>
                <a:spcPct val="0"/>
              </a:spcBef>
              <a:spcAft>
                <a:spcPct val="0"/>
              </a:spcAft>
              <a:buNone/>
            </a:pPr>
            <a:endParaRPr lang="es-CO" sz="4000" b="1" dirty="0">
              <a:solidFill>
                <a:srgbClr val="858585"/>
              </a:solidFill>
            </a:endParaRPr>
          </a:p>
          <a:p>
            <a:pPr marL="0" lvl="1" indent="0" algn="just" defTabSz="41817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CO" sz="4000" b="1" dirty="0" smtClean="0">
                <a:solidFill>
                  <a:srgbClr val="858585"/>
                </a:solidFill>
              </a:rPr>
              <a:t>RESULTADOS INFORME  AUDITORÍA VIGENCIA  2015 – CONTRALORIA GENERAL DE LA REPÚBLICA</a:t>
            </a:r>
            <a:endParaRPr lang="es-ES_tradnl" altLang="es-CO" sz="2800" dirty="0">
              <a:solidFill>
                <a:srgbClr val="7F7F7F"/>
              </a:solidFill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altLang="es-CO" sz="3200" b="0" i="0" u="none" strike="noStrike" kern="120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altLang="es-CO" sz="3200" b="0" i="0" u="none" strike="noStrike" kern="120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  <a:p>
            <a:pPr lvl="0" algn="r">
              <a:lnSpc>
                <a:spcPct val="100000"/>
              </a:lnSpc>
              <a:spcBef>
                <a:spcPct val="0"/>
              </a:spcBef>
              <a:buNone/>
            </a:pPr>
            <a:r>
              <a:rPr lang="es-ES_tradnl" altLang="es-CO" sz="2500" dirty="0">
                <a:solidFill>
                  <a:srgbClr val="7F7F7F"/>
                </a:solidFill>
                <a:latin typeface="Calibri" panose="020F0502020204030204"/>
                <a:ea typeface="+mn-ea"/>
              </a:rPr>
              <a:t>Departamento Administrativo </a:t>
            </a:r>
            <a:r>
              <a:rPr lang="es-ES_tradnl" altLang="es-CO" sz="2500" dirty="0" smtClean="0">
                <a:solidFill>
                  <a:srgbClr val="7F7F7F"/>
                </a:solidFill>
                <a:latin typeface="Calibri" panose="020F0502020204030204"/>
                <a:ea typeface="+mn-ea"/>
              </a:rPr>
              <a:t>de la Función </a:t>
            </a:r>
            <a:r>
              <a:rPr lang="es-ES_tradnl" altLang="es-CO" sz="2500" dirty="0">
                <a:solidFill>
                  <a:srgbClr val="7F7F7F"/>
                </a:solidFill>
                <a:latin typeface="Calibri" panose="020F0502020204030204"/>
                <a:ea typeface="+mn-ea"/>
              </a:rPr>
              <a:t>Pública</a:t>
            </a:r>
          </a:p>
          <a:p>
            <a:pPr lvl="0" algn="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_tradnl" altLang="es-CO" sz="1800" dirty="0">
                <a:solidFill>
                  <a:srgbClr val="7F7F7F"/>
                </a:solidFill>
                <a:latin typeface="Calibri" panose="020F0502020204030204"/>
                <a:ea typeface="+mn-ea"/>
              </a:rPr>
              <a:t>Fecha: </a:t>
            </a:r>
            <a:r>
              <a:rPr lang="es-ES_tradnl" altLang="es-CO" sz="1800" dirty="0" smtClean="0">
                <a:solidFill>
                  <a:srgbClr val="7F7F7F"/>
                </a:solidFill>
                <a:latin typeface="Calibri" panose="020F0502020204030204"/>
                <a:ea typeface="+mn-ea"/>
              </a:rPr>
              <a:t>Diciembre 2016</a:t>
            </a:r>
            <a:endParaRPr lang="es-ES_tradnl" altLang="es-CO" sz="1800" b="1" dirty="0">
              <a:solidFill>
                <a:srgbClr val="7F7F7F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5587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7"/>
          <p:cNvSpPr txBox="1"/>
          <p:nvPr/>
        </p:nvSpPr>
        <p:spPr>
          <a:xfrm>
            <a:off x="299278" y="599071"/>
            <a:ext cx="88447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sz="2800" b="1" dirty="0" smtClean="0">
              <a:solidFill>
                <a:srgbClr val="E7E6E6">
                  <a:lumMod val="50000"/>
                </a:srgbClr>
              </a:solidFill>
            </a:endParaRPr>
          </a:p>
          <a:p>
            <a:pPr algn="ctr"/>
            <a:r>
              <a:rPr lang="es-CO" sz="2800" b="1" dirty="0" smtClean="0">
                <a:solidFill>
                  <a:srgbClr val="E7E6E6">
                    <a:lumMod val="50000"/>
                  </a:srgbClr>
                </a:solidFill>
              </a:rPr>
              <a:t>RESULTADOS AUDITORIA VIGENCIA 2015 – CONTRALORIA GENERAL DE LA REPÚBLICA</a:t>
            </a:r>
            <a:endParaRPr lang="es-CO" sz="2800" b="1" dirty="0">
              <a:solidFill>
                <a:srgbClr val="FFC000">
                  <a:lumMod val="75000"/>
                </a:srgb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41445" y="2537989"/>
            <a:ext cx="7219666" cy="104644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s-CO" b="1" dirty="0" smtClean="0">
              <a:solidFill>
                <a:schemeClr val="bg1"/>
              </a:solidFill>
            </a:endParaRPr>
          </a:p>
          <a:p>
            <a:pPr algn="ctr"/>
            <a:r>
              <a:rPr lang="es-CO" sz="2600" b="1" dirty="0" smtClean="0"/>
              <a:t>FENECIMIENTO DE LA CUENTA</a:t>
            </a:r>
            <a:endParaRPr lang="es-CO" dirty="0" smtClean="0"/>
          </a:p>
          <a:p>
            <a:endParaRPr lang="es-CO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111806" y="4186821"/>
            <a:ext cx="7219666" cy="116955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s-CO" b="1" dirty="0" smtClean="0">
              <a:solidFill>
                <a:schemeClr val="bg1"/>
              </a:solidFill>
            </a:endParaRPr>
          </a:p>
          <a:p>
            <a:pPr algn="ctr"/>
            <a:r>
              <a:rPr lang="es-CO" sz="2600" b="1" dirty="0" smtClean="0"/>
              <a:t>NUEVE (9) HALLAZGOS ADMINISTRATIVOS – PLAN DE MEJORAMIENTO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37462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7"/>
          <p:cNvSpPr txBox="1"/>
          <p:nvPr/>
        </p:nvSpPr>
        <p:spPr>
          <a:xfrm>
            <a:off x="299278" y="364018"/>
            <a:ext cx="884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E7E6E6">
                    <a:lumMod val="50000"/>
                  </a:srgbClr>
                </a:solidFill>
              </a:rPr>
              <a:t>DESCRIPCIÓN HALLAZGOS </a:t>
            </a:r>
            <a:endParaRPr lang="es-CO" sz="2800" b="1" dirty="0">
              <a:solidFill>
                <a:srgbClr val="FFC000">
                  <a:lumMod val="75000"/>
                </a:srgbClr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504040269"/>
              </p:ext>
            </p:extLst>
          </p:nvPr>
        </p:nvGraphicFramePr>
        <p:xfrm>
          <a:off x="-552260" y="887239"/>
          <a:ext cx="10112720" cy="5570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721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7"/>
          <p:cNvSpPr txBox="1"/>
          <p:nvPr/>
        </p:nvSpPr>
        <p:spPr>
          <a:xfrm>
            <a:off x="299278" y="364018"/>
            <a:ext cx="884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E7E6E6">
                    <a:lumMod val="50000"/>
                  </a:srgbClr>
                </a:solidFill>
              </a:rPr>
              <a:t>DESCRIPCIÓN HALAZGOS</a:t>
            </a:r>
            <a:endParaRPr lang="es-CO" sz="2800" b="1" dirty="0">
              <a:solidFill>
                <a:srgbClr val="FFC000">
                  <a:lumMod val="75000"/>
                </a:srgbClr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6386853"/>
              </p:ext>
            </p:extLst>
          </p:nvPr>
        </p:nvGraphicFramePr>
        <p:xfrm>
          <a:off x="-552260" y="887239"/>
          <a:ext cx="10112720" cy="5570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80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7"/>
          <p:cNvSpPr txBox="1"/>
          <p:nvPr/>
        </p:nvSpPr>
        <p:spPr>
          <a:xfrm>
            <a:off x="299278" y="364018"/>
            <a:ext cx="884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E7E6E6">
                    <a:lumMod val="50000"/>
                  </a:srgbClr>
                </a:solidFill>
              </a:rPr>
              <a:t>DESCRIPCIÓN HALLAZGOS</a:t>
            </a:r>
            <a:endParaRPr lang="es-CO" sz="2800" b="1" dirty="0">
              <a:solidFill>
                <a:srgbClr val="FFC000">
                  <a:lumMod val="75000"/>
                </a:srgbClr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183152060"/>
              </p:ext>
            </p:extLst>
          </p:nvPr>
        </p:nvGraphicFramePr>
        <p:xfrm>
          <a:off x="-552260" y="887239"/>
          <a:ext cx="10112720" cy="5570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273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3"/>
          <p:cNvCxnSpPr/>
          <p:nvPr/>
        </p:nvCxnSpPr>
        <p:spPr>
          <a:xfrm>
            <a:off x="4529706" y="1973263"/>
            <a:ext cx="0" cy="3341687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4"/>
          <p:cNvSpPr txBox="1">
            <a:spLocks noChangeArrowheads="1"/>
          </p:cNvSpPr>
          <p:nvPr/>
        </p:nvSpPr>
        <p:spPr bwMode="auto">
          <a:xfrm>
            <a:off x="4652298" y="2300940"/>
            <a:ext cx="3275012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ES_tradnl" altLang="es-CO" sz="6000" b="1" dirty="0">
                <a:solidFill>
                  <a:srgbClr val="7F7F7F"/>
                </a:solidFill>
              </a:rPr>
              <a:t>¡Gracias!</a:t>
            </a:r>
            <a:endParaRPr lang="es-ES_tradnl" altLang="es-CO" sz="1800" b="1" i="1" dirty="0">
              <a:solidFill>
                <a:srgbClr val="7F7F7F"/>
              </a:solidFill>
            </a:endParaRPr>
          </a:p>
        </p:txBody>
      </p:sp>
      <p:sp>
        <p:nvSpPr>
          <p:cNvPr id="9" name="Rectángulo 7"/>
          <p:cNvSpPr>
            <a:spLocks noChangeArrowheads="1"/>
          </p:cNvSpPr>
          <p:nvPr/>
        </p:nvSpPr>
        <p:spPr bwMode="auto">
          <a:xfrm>
            <a:off x="4168189" y="3063180"/>
            <a:ext cx="32750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O" sz="1200" dirty="0">
                <a:solidFill>
                  <a:prstClr val="black"/>
                </a:solidFill>
              </a:rPr>
              <a:t> </a:t>
            </a:r>
            <a:endParaRPr lang="es-CO" sz="1200" dirty="0" smtClean="0">
              <a:solidFill>
                <a:prstClr val="black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s-CO" altLang="es-CO" sz="1200" dirty="0">
              <a:solidFill>
                <a:srgbClr val="7F7F7F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CO" sz="1200" dirty="0">
              <a:solidFill>
                <a:srgbClr val="7F7F7F"/>
              </a:solidFill>
            </a:endParaRPr>
          </a:p>
        </p:txBody>
      </p:sp>
      <p:cxnSp>
        <p:nvCxnSpPr>
          <p:cNvPr id="10" name="Conector recto 2"/>
          <p:cNvCxnSpPr/>
          <p:nvPr/>
        </p:nvCxnSpPr>
        <p:spPr>
          <a:xfrm>
            <a:off x="3127142" y="3875088"/>
            <a:ext cx="34925" cy="2416175"/>
          </a:xfrm>
          <a:prstGeom prst="line">
            <a:avLst/>
          </a:prstGeom>
          <a:ln>
            <a:solidFill>
              <a:schemeClr val="bg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4744289" y="3517644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 indent="0" defTabSz="52854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ES_tradnl" sz="1400" b="1" i="1" dirty="0" smtClean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Oficina de Control Interno.</a:t>
            </a:r>
            <a:endParaRPr lang="es-ES_tradnl" sz="1400" b="1" i="1" dirty="0"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29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6349</TotalTime>
  <Words>702</Words>
  <Application>Microsoft Office PowerPoint</Application>
  <PresentationFormat>Presentación en pantalla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5_Tema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Hernandez</dc:creator>
  <cp:lastModifiedBy>Carmenza Alarcon</cp:lastModifiedBy>
  <cp:revision>421</cp:revision>
  <cp:lastPrinted>2016-08-02T20:39:06Z</cp:lastPrinted>
  <dcterms:created xsi:type="dcterms:W3CDTF">2016-05-26T20:25:00Z</dcterms:created>
  <dcterms:modified xsi:type="dcterms:W3CDTF">2017-01-05T15:41:58Z</dcterms:modified>
</cp:coreProperties>
</file>