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68" r:id="rId5"/>
    <p:sldId id="263" r:id="rId6"/>
    <p:sldId id="267" r:id="rId7"/>
    <p:sldId id="259" r:id="rId8"/>
    <p:sldId id="270" r:id="rId9"/>
    <p:sldId id="271" r:id="rId10"/>
    <p:sldId id="260" r:id="rId11"/>
    <p:sldId id="276" r:id="rId12"/>
    <p:sldId id="273" r:id="rId13"/>
    <p:sldId id="261" r:id="rId14"/>
    <p:sldId id="274" r:id="rId15"/>
    <p:sldId id="275" r:id="rId16"/>
    <p:sldId id="278" r:id="rId17"/>
    <p:sldId id="277"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6012904636920384E-2"/>
          <c:y val="0.20601851851851852"/>
          <c:w val="0.50584973753280837"/>
          <c:h val="0.68055555555555547"/>
        </c:manualLayout>
      </c:layout>
      <c:pie3DChart>
        <c:varyColors val="1"/>
        <c:ser>
          <c:idx val="0"/>
          <c:order val="0"/>
          <c:explosion val="25"/>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CONSOLIDADO!$J$3:$J$5</c:f>
              <c:strCache>
                <c:ptCount val="3"/>
                <c:pt idx="0">
                  <c:v>Satisfecho con la respuesta</c:v>
                </c:pt>
                <c:pt idx="1">
                  <c:v>Insatisfecho con la respuesta</c:v>
                </c:pt>
                <c:pt idx="2">
                  <c:v>No fue posible la comunicación</c:v>
                </c:pt>
              </c:strCache>
            </c:strRef>
          </c:cat>
          <c:val>
            <c:numRef>
              <c:f>CONSOLIDADO!$K$3:$K$5</c:f>
              <c:numCache>
                <c:formatCode>General</c:formatCode>
                <c:ptCount val="3"/>
                <c:pt idx="0">
                  <c:v>34</c:v>
                </c:pt>
                <c:pt idx="1">
                  <c:v>12</c:v>
                </c:pt>
                <c:pt idx="2">
                  <c:v>30</c:v>
                </c:pt>
              </c:numCache>
            </c:numRef>
          </c:val>
          <c:extLst xmlns:c16r2="http://schemas.microsoft.com/office/drawing/2015/06/chart">
            <c:ext xmlns:c16="http://schemas.microsoft.com/office/drawing/2014/chart" uri="{C3380CC4-5D6E-409C-BE32-E72D297353CC}">
              <c16:uniqueId val="{00000000-9692-4B66-9B20-B6D95581F832}"/>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spPr>
    <a:solidFill>
      <a:schemeClr val="lt1"/>
    </a:solidFill>
    <a:ln w="12700" cap="flat" cmpd="sng" algn="ctr">
      <a:solidFill>
        <a:schemeClr val="accent5"/>
      </a:solidFill>
      <a:prstDash val="solid"/>
      <a:miter lim="800000"/>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2257217847769032E-2"/>
          <c:y val="0.17702707083238056"/>
          <c:w val="0.45836785499503502"/>
          <c:h val="0.7178330718153727"/>
        </c:manualLayout>
      </c:layout>
      <c:doughnutChart>
        <c:varyColors val="1"/>
        <c:ser>
          <c:idx val="0"/>
          <c:order val="0"/>
          <c:explosion val="25"/>
          <c:dLbls>
            <c:dLbl>
              <c:idx val="1"/>
              <c:layout>
                <c:manualLayout>
                  <c:x val="-4.7365304914150494E-3"/>
                  <c:y val="-1.53733147970746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829-46DF-B1D2-D8AB1BACECA7}"/>
                </c:ext>
                <c:ext xmlns:c15="http://schemas.microsoft.com/office/drawing/2012/chart" uri="{CE6537A1-D6FC-4f65-9D91-7224C49458BB}">
                  <c15:layout/>
                </c:ext>
              </c:extLst>
            </c:dLbl>
            <c:dLbl>
              <c:idx val="2"/>
              <c:layout>
                <c:manualLayout>
                  <c:x val="-9.4730609828300658E-3"/>
                  <c:y val="-1.329762377625713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829-46DF-B1D2-D8AB1BACECA7}"/>
                </c:ext>
                <c:ext xmlns:c15="http://schemas.microsoft.com/office/drawing/2012/chart" uri="{CE6537A1-D6FC-4f65-9D91-7224C49458BB}">
                  <c15:layout/>
                </c:ext>
              </c:extLst>
            </c:dLbl>
            <c:dLbl>
              <c:idx val="3"/>
              <c:layout>
                <c:manualLayout>
                  <c:x val="-7.1047957371225363E-3"/>
                  <c:y val="-1.12677866305287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829-46DF-B1D2-D8AB1BACECA7}"/>
                </c:ext>
                <c:ext xmlns:c15="http://schemas.microsoft.com/office/drawing/2012/chart" uri="{CE6537A1-D6FC-4f65-9D91-7224C49458BB}">
                  <c15:layout/>
                </c:ext>
              </c:extLst>
            </c:dLbl>
            <c:dLbl>
              <c:idx val="4"/>
              <c:layout>
                <c:manualLayout>
                  <c:x val="-1.6519123602352054E-2"/>
                  <c:y val="-2.95901399381649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829-46DF-B1D2-D8AB1BACECA7}"/>
                </c:ext>
                <c:ext xmlns:c15="http://schemas.microsoft.com/office/drawing/2012/chart" uri="{CE6537A1-D6FC-4f65-9D91-7224C49458BB}">
                  <c15:layout/>
                </c:ext>
              </c:extLst>
            </c:dLbl>
            <c:dLbl>
              <c:idx val="5"/>
              <c:layout>
                <c:manualLayout>
                  <c:x val="-5.7530711414925833E-17"/>
                  <c:y val="-3.70469508278443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477594267651115E-2"/>
                  <c:y val="-3.68717684834029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'APLICATIVO ESTADISTICAS'!$K$2:$K$8</c:f>
              <c:strCache>
                <c:ptCount val="7"/>
                <c:pt idx="0">
                  <c:v>GRUPO DE SERVICIO AL CIUDADANO</c:v>
                </c:pt>
                <c:pt idx="1">
                  <c:v>DIRECCIÓN JURIDICA</c:v>
                </c:pt>
                <c:pt idx="2">
                  <c:v>DIRECCIÓN EMPLEO PÚBLICO</c:v>
                </c:pt>
                <c:pt idx="3">
                  <c:v>DIRECCIÓN DE GESTIÓN Y DESEMPEÑO</c:v>
                </c:pt>
                <c:pt idx="4">
                  <c:v>DIR. DESARROLLO ORGANIZACIONAL</c:v>
                </c:pt>
                <c:pt idx="5">
                  <c:v>DIRECCIÓN DE TRANSPARENCIA</c:v>
                </c:pt>
                <c:pt idx="6">
                  <c:v>MERITOCRACIA</c:v>
                </c:pt>
              </c:strCache>
            </c:strRef>
          </c:cat>
          <c:val>
            <c:numRef>
              <c:f>'APLICATIVO ESTADISTICAS'!$L$2:$L$8</c:f>
              <c:numCache>
                <c:formatCode>General</c:formatCode>
                <c:ptCount val="7"/>
                <c:pt idx="0">
                  <c:v>4431</c:v>
                </c:pt>
                <c:pt idx="1">
                  <c:v>838</c:v>
                </c:pt>
                <c:pt idx="2">
                  <c:v>690</c:v>
                </c:pt>
                <c:pt idx="3">
                  <c:v>456</c:v>
                </c:pt>
                <c:pt idx="4">
                  <c:v>197</c:v>
                </c:pt>
                <c:pt idx="5">
                  <c:v>157</c:v>
                </c:pt>
                <c:pt idx="6">
                  <c:v>1</c:v>
                </c:pt>
              </c:numCache>
            </c:numRef>
          </c:val>
          <c:extLst xmlns:c16r2="http://schemas.microsoft.com/office/drawing/2015/06/chart">
            <c:ext xmlns:c16="http://schemas.microsoft.com/office/drawing/2014/chart" uri="{C3380CC4-5D6E-409C-BE32-E72D297353CC}">
              <c16:uniqueId val="{00000006-0829-46DF-B1D2-D8AB1BACECA7}"/>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0982867372484306"/>
          <c:y val="0.20202717716970389"/>
          <c:w val="0.35092080264547137"/>
          <c:h val="0.7434205704830682"/>
        </c:manualLayout>
      </c:layout>
      <c:overlay val="0"/>
      <c:txPr>
        <a:bodyPr/>
        <a:lstStyle/>
        <a:p>
          <a:pPr>
            <a:defRPr sz="900"/>
          </a:pPr>
          <a:endParaRPr lang="es-CO"/>
        </a:p>
      </c:txPr>
    </c:legend>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0.04583</cdr:x>
      <cdr:y>0.0191</cdr:y>
    </cdr:from>
    <cdr:to>
      <cdr:x>0.9125</cdr:x>
      <cdr:y>0.17882</cdr:y>
    </cdr:to>
    <cdr:sp macro="" textlink="">
      <cdr:nvSpPr>
        <cdr:cNvPr id="2" name="1 CuadroTexto"/>
        <cdr:cNvSpPr txBox="1"/>
      </cdr:nvSpPr>
      <cdr:spPr>
        <a:xfrm xmlns:a="http://schemas.openxmlformats.org/drawingml/2006/main">
          <a:off x="209550" y="52389"/>
          <a:ext cx="3962399" cy="438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0.05833</cdr:x>
      <cdr:y>0.07813</cdr:y>
    </cdr:from>
    <cdr:to>
      <cdr:x>0.95625</cdr:x>
      <cdr:y>0.22743</cdr:y>
    </cdr:to>
    <cdr:sp macro="" textlink="">
      <cdr:nvSpPr>
        <cdr:cNvPr id="3" name="2 CuadroTexto"/>
        <cdr:cNvSpPr txBox="1"/>
      </cdr:nvSpPr>
      <cdr:spPr>
        <a:xfrm xmlns:a="http://schemas.openxmlformats.org/drawingml/2006/main">
          <a:off x="266699" y="214313"/>
          <a:ext cx="4105275" cy="4095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a:p>
      </cdr:txBody>
    </cdr:sp>
  </cdr:relSizeAnchor>
  <cdr:relSizeAnchor xmlns:cdr="http://schemas.openxmlformats.org/drawingml/2006/chartDrawing">
    <cdr:from>
      <cdr:x>0.0364</cdr:x>
      <cdr:y>0.00521</cdr:y>
    </cdr:from>
    <cdr:to>
      <cdr:x>0.63958</cdr:x>
      <cdr:y>0.11632</cdr:y>
    </cdr:to>
    <cdr:sp macro="" textlink="">
      <cdr:nvSpPr>
        <cdr:cNvPr id="4" name="3 CuadroTexto"/>
        <cdr:cNvSpPr txBox="1"/>
      </cdr:nvSpPr>
      <cdr:spPr>
        <a:xfrm xmlns:a="http://schemas.openxmlformats.org/drawingml/2006/main">
          <a:off x="131235" y="10432"/>
          <a:ext cx="2174770" cy="2224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400" dirty="0">
              <a:solidFill>
                <a:schemeClr val="tx2">
                  <a:lumMod val="75000"/>
                </a:schemeClr>
              </a:solidFill>
              <a:latin typeface="Futura Md BT" panose="020B0602020204020303" pitchFamily="34" charset="0"/>
            </a:rPr>
            <a:t>Encuesta de satisfacción -</a:t>
          </a:r>
          <a:r>
            <a:rPr lang="es-CO" sz="1400" baseline="0" dirty="0">
              <a:solidFill>
                <a:schemeClr val="tx2">
                  <a:lumMod val="75000"/>
                </a:schemeClr>
              </a:solidFill>
              <a:latin typeface="Futura Md BT" panose="020B0602020204020303" pitchFamily="34" charset="0"/>
            </a:rPr>
            <a:t> Canal escrito</a:t>
          </a:r>
          <a:endParaRPr lang="es-CO" sz="1400" dirty="0">
            <a:solidFill>
              <a:schemeClr val="tx2">
                <a:lumMod val="75000"/>
              </a:schemeClr>
            </a:solidFill>
            <a:latin typeface="Futura Md BT" panose="020B0602020204020303" pitchFamily="34" charset="0"/>
          </a:endParaRPr>
        </a:p>
      </cdr:txBody>
    </cdr:sp>
  </cdr:relSizeAnchor>
  <cdr:relSizeAnchor xmlns:cdr="http://schemas.openxmlformats.org/drawingml/2006/chartDrawing">
    <cdr:from>
      <cdr:x>0.5</cdr:x>
      <cdr:y>0.79489</cdr:y>
    </cdr:from>
    <cdr:to>
      <cdr:x>0.92291</cdr:x>
      <cdr:y>0.90426</cdr:y>
    </cdr:to>
    <cdr:sp macro="" textlink="">
      <cdr:nvSpPr>
        <cdr:cNvPr id="5" name="4 CuadroTexto"/>
        <cdr:cNvSpPr txBox="1"/>
      </cdr:nvSpPr>
      <cdr:spPr>
        <a:xfrm xmlns:a="http://schemas.openxmlformats.org/drawingml/2006/main">
          <a:off x="1802749" y="1591668"/>
          <a:ext cx="1524801" cy="218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000" dirty="0">
              <a:latin typeface="Futura Md BT" panose="020B0602020204020303" pitchFamily="34" charset="0"/>
            </a:rPr>
            <a:t>Total</a:t>
          </a:r>
          <a:r>
            <a:rPr lang="es-CO" sz="1000" baseline="0" dirty="0">
              <a:latin typeface="Futura Md BT" panose="020B0602020204020303" pitchFamily="34" charset="0"/>
            </a:rPr>
            <a:t> muestra 76 peticiones</a:t>
          </a:r>
          <a:endParaRPr lang="es-CO" sz="1000" dirty="0">
            <a:latin typeface="Futura Md BT" panose="020B06020202040203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0.36057</cdr:x>
      <cdr:y>0</cdr:y>
    </cdr:from>
    <cdr:to>
      <cdr:x>0.5897</cdr:x>
      <cdr:y>0.32684</cdr:y>
    </cdr:to>
    <cdr:sp macro="" textlink="">
      <cdr:nvSpPr>
        <cdr:cNvPr id="2" name="1 CuadroTexto"/>
        <cdr:cNvSpPr txBox="1"/>
      </cdr:nvSpPr>
      <cdr:spPr>
        <a:xfrm xmlns:a="http://schemas.openxmlformats.org/drawingml/2006/main">
          <a:off x="1933576" y="0"/>
          <a:ext cx="1228725" cy="1119189"/>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pPr algn="ctr"/>
          <a:r>
            <a:rPr lang="es-CO" sz="1400" dirty="0">
              <a:solidFill>
                <a:schemeClr val="tx2">
                  <a:lumMod val="75000"/>
                </a:schemeClr>
              </a:solidFill>
              <a:latin typeface="Futura Md BT" panose="020B0602020204020303" pitchFamily="34" charset="0"/>
            </a:rPr>
            <a:t>ESTADISTICAS CANAL TELEFÓNICO</a:t>
          </a:r>
        </a:p>
      </cdr:txBody>
    </cdr:sp>
  </cdr:relSizeAnchor>
  <cdr:relSizeAnchor xmlns:cdr="http://schemas.openxmlformats.org/drawingml/2006/chartDrawing">
    <cdr:from>
      <cdr:x>0.08787</cdr:x>
      <cdr:y>0.80109</cdr:y>
    </cdr:from>
    <cdr:to>
      <cdr:x>0.75844</cdr:x>
      <cdr:y>1</cdr:y>
    </cdr:to>
    <cdr:sp macro="" textlink="">
      <cdr:nvSpPr>
        <cdr:cNvPr id="3" name="2 CuadroTexto"/>
        <cdr:cNvSpPr txBox="1"/>
      </cdr:nvSpPr>
      <cdr:spPr>
        <a:xfrm xmlns:a="http://schemas.openxmlformats.org/drawingml/2006/main">
          <a:off x="355601" y="2044090"/>
          <a:ext cx="2713858" cy="5075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smtClean="0">
            <a:solidFill>
              <a:schemeClr val="accent1">
                <a:lumMod val="50000"/>
              </a:schemeClr>
            </a:solidFill>
            <a:latin typeface="Futura Md BT" panose="020B0602020204020303" pitchFamily="34" charset="0"/>
          </a:endParaRPr>
        </a:p>
        <a:p xmlns:a="http://schemas.openxmlformats.org/drawingml/2006/main">
          <a:r>
            <a:rPr lang="es-CO" sz="1100" dirty="0" smtClean="0">
              <a:solidFill>
                <a:schemeClr val="accent1">
                  <a:lumMod val="50000"/>
                </a:schemeClr>
              </a:solidFill>
              <a:latin typeface="Futura Md BT" panose="020B0602020204020303" pitchFamily="34" charset="0"/>
            </a:rPr>
            <a:t>Total </a:t>
          </a:r>
          <a:r>
            <a:rPr lang="es-CO" sz="1100" dirty="0">
              <a:solidFill>
                <a:schemeClr val="accent1">
                  <a:lumMod val="50000"/>
                </a:schemeClr>
              </a:solidFill>
              <a:latin typeface="Futura Md BT" panose="020B0602020204020303" pitchFamily="34" charset="0"/>
            </a:rPr>
            <a:t>llamadas 6770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07/07/2016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8455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07/07/2016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235890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07/07/2016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308284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5FF5C7-FBF4-4845-9257-89467FEE26EA}" type="datetimeFigureOut">
              <a:rPr lang="es-CO" smtClean="0"/>
              <a:t>07/07/2016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48518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5FF5C7-FBF4-4845-9257-89467FEE26EA}" type="datetimeFigureOut">
              <a:rPr lang="es-CO" smtClean="0"/>
              <a:t>07/07/2016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427893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95FF5C7-FBF4-4845-9257-89467FEE26EA}" type="datetimeFigureOut">
              <a:rPr lang="es-CO" smtClean="0"/>
              <a:t>07/07/2016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88535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95FF5C7-FBF4-4845-9257-89467FEE26EA}" type="datetimeFigureOut">
              <a:rPr lang="es-CO" smtClean="0"/>
              <a:t>07/07/2016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09814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95FF5C7-FBF4-4845-9257-89467FEE26EA}" type="datetimeFigureOut">
              <a:rPr lang="es-CO" smtClean="0"/>
              <a:t>07/07/2016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401385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FF5C7-FBF4-4845-9257-89467FEE26EA}" type="datetimeFigureOut">
              <a:rPr lang="es-CO" smtClean="0"/>
              <a:t>07/07/2016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68111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t>07/07/2016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396557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5FF5C7-FBF4-4845-9257-89467FEE26EA}" type="datetimeFigureOut">
              <a:rPr lang="es-CO" smtClean="0"/>
              <a:t>07/07/2016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CB6D1F5-53F3-4459-B79A-6029A2F790D9}" type="slidenum">
              <a:rPr lang="es-CO" smtClean="0"/>
              <a:t>‹Nº›</a:t>
            </a:fld>
            <a:endParaRPr lang="es-CO"/>
          </a:p>
        </p:txBody>
      </p:sp>
    </p:spTree>
    <p:extLst>
      <p:ext uri="{BB962C8B-B14F-4D97-AF65-F5344CB8AC3E}">
        <p14:creationId xmlns:p14="http://schemas.microsoft.com/office/powerpoint/2010/main" val="18416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FF5C7-FBF4-4845-9257-89467FEE26EA}" type="datetimeFigureOut">
              <a:rPr lang="es-CO" smtClean="0"/>
              <a:t>07/07/2016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6D1F5-53F3-4459-B79A-6029A2F790D9}" type="slidenum">
              <a:rPr lang="es-CO" smtClean="0"/>
              <a:t>‹Nº›</a:t>
            </a:fld>
            <a:endParaRPr lang="es-CO"/>
          </a:p>
        </p:txBody>
      </p:sp>
    </p:spTree>
    <p:extLst>
      <p:ext uri="{BB962C8B-B14F-4D97-AF65-F5344CB8AC3E}">
        <p14:creationId xmlns:p14="http://schemas.microsoft.com/office/powerpoint/2010/main" val="239525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ector recto 5"/>
          <p:cNvCxnSpPr/>
          <p:nvPr/>
        </p:nvCxnSpPr>
        <p:spPr>
          <a:xfrm flipH="1">
            <a:off x="3340100" y="1939925"/>
            <a:ext cx="11113" cy="26844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CuadroTexto 12"/>
          <p:cNvSpPr txBox="1">
            <a:spLocks noChangeArrowheads="1"/>
          </p:cNvSpPr>
          <p:nvPr/>
        </p:nvSpPr>
        <p:spPr bwMode="auto">
          <a:xfrm>
            <a:off x="3494088" y="1714500"/>
            <a:ext cx="5548312" cy="30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lvl="1" indent="0" defTabSz="418178" fontAlgn="base">
              <a:spcBef>
                <a:spcPct val="0"/>
              </a:spcBef>
              <a:spcAft>
                <a:spcPct val="0"/>
              </a:spcAft>
              <a:buNone/>
            </a:pPr>
            <a:r>
              <a:rPr lang="es-CO" sz="4000" b="1" dirty="0" smtClean="0">
                <a:solidFill>
                  <a:srgbClr val="858585"/>
                </a:solidFill>
              </a:rPr>
              <a:t>RESULTADOS AUDITORIA SERVICIO AL CIUDADANO</a:t>
            </a:r>
          </a:p>
          <a:p>
            <a:pPr marL="0" lvl="1" indent="0" defTabSz="418178" fontAlgn="base">
              <a:spcBef>
                <a:spcPct val="0"/>
              </a:spcBef>
              <a:spcAft>
                <a:spcPct val="0"/>
              </a:spcAft>
              <a:buNone/>
            </a:pPr>
            <a:r>
              <a:rPr lang="es-ES_tradnl" altLang="es-CO" sz="2500" dirty="0" smtClean="0">
                <a:solidFill>
                  <a:srgbClr val="7F7F7F"/>
                </a:solidFill>
              </a:rPr>
              <a:t>Departamento Administrativo de la </a:t>
            </a:r>
          </a:p>
          <a:p>
            <a:pPr>
              <a:lnSpc>
                <a:spcPct val="100000"/>
              </a:lnSpc>
              <a:spcBef>
                <a:spcPct val="0"/>
              </a:spcBef>
              <a:buFontTx/>
              <a:buNone/>
            </a:pPr>
            <a:r>
              <a:rPr lang="es-ES_tradnl" altLang="es-CO" sz="2500" dirty="0" smtClean="0">
                <a:solidFill>
                  <a:srgbClr val="7F7F7F"/>
                </a:solidFill>
              </a:rPr>
              <a:t>Función Pública.</a:t>
            </a:r>
          </a:p>
          <a:p>
            <a:pPr eaLnBrk="1" hangingPunct="1">
              <a:lnSpc>
                <a:spcPct val="80000"/>
              </a:lnSpc>
              <a:spcBef>
                <a:spcPts val="600"/>
              </a:spcBef>
              <a:spcAft>
                <a:spcPts val="600"/>
              </a:spcAft>
              <a:buFontTx/>
              <a:buNone/>
            </a:pPr>
            <a:r>
              <a:rPr lang="es-ES_tradnl" altLang="es-CO" sz="2500" dirty="0" smtClean="0">
                <a:solidFill>
                  <a:srgbClr val="7F7F7F"/>
                </a:solidFill>
              </a:rPr>
              <a:t>Comité Directivo</a:t>
            </a:r>
            <a:endParaRPr lang="es-ES_tradnl" altLang="es-CO" sz="2500" dirty="0">
              <a:solidFill>
                <a:srgbClr val="7F7F7F"/>
              </a:solidFill>
            </a:endParaRPr>
          </a:p>
          <a:p>
            <a:pPr eaLnBrk="1" hangingPunct="1">
              <a:lnSpc>
                <a:spcPct val="80000"/>
              </a:lnSpc>
              <a:spcBef>
                <a:spcPts val="600"/>
              </a:spcBef>
              <a:spcAft>
                <a:spcPts val="600"/>
              </a:spcAft>
              <a:buFontTx/>
              <a:buNone/>
            </a:pPr>
            <a:r>
              <a:rPr lang="es-ES_tradnl" altLang="es-CO" sz="1800" dirty="0" smtClean="0">
                <a:solidFill>
                  <a:srgbClr val="7F7F7F"/>
                </a:solidFill>
              </a:rPr>
              <a:t>Fecha: 7 de julio de 2016</a:t>
            </a:r>
          </a:p>
          <a:p>
            <a:pPr eaLnBrk="1" hangingPunct="1">
              <a:lnSpc>
                <a:spcPct val="80000"/>
              </a:lnSpc>
              <a:spcBef>
                <a:spcPts val="600"/>
              </a:spcBef>
              <a:spcAft>
                <a:spcPts val="600"/>
              </a:spcAft>
              <a:buFontTx/>
              <a:buNone/>
            </a:pPr>
            <a:endParaRPr lang="es-ES_tradnl" altLang="es-CO" sz="1800" b="1" dirty="0">
              <a:solidFill>
                <a:srgbClr val="7F7F7F"/>
              </a:solidFill>
            </a:endParaRPr>
          </a:p>
        </p:txBody>
      </p:sp>
    </p:spTree>
    <p:extLst>
      <p:ext uri="{BB962C8B-B14F-4D97-AF65-F5344CB8AC3E}">
        <p14:creationId xmlns:p14="http://schemas.microsoft.com/office/powerpoint/2010/main" val="109149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uadroTexto 15"/>
          <p:cNvSpPr txBox="1">
            <a:spLocks noChangeArrowheads="1"/>
          </p:cNvSpPr>
          <p:nvPr/>
        </p:nvSpPr>
        <p:spPr bwMode="auto">
          <a:xfrm>
            <a:off x="2207201" y="2974560"/>
            <a:ext cx="5655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s-ES_tradnl" altLang="es-CO" sz="4800" b="1" dirty="0" smtClean="0">
                <a:solidFill>
                  <a:srgbClr val="7F7F7F"/>
                </a:solidFill>
              </a:rPr>
              <a:t>Canal Presencial</a:t>
            </a:r>
            <a:endParaRPr lang="es-ES_tradnl" altLang="es-CO" sz="4800" b="1" dirty="0">
              <a:solidFill>
                <a:srgbClr val="7F7F7F"/>
              </a:solidFill>
            </a:endParaRPr>
          </a:p>
        </p:txBody>
      </p:sp>
      <p:sp>
        <p:nvSpPr>
          <p:cNvPr id="9" name="CuadroTexto 15"/>
          <p:cNvSpPr txBox="1">
            <a:spLocks noChangeArrowheads="1"/>
          </p:cNvSpPr>
          <p:nvPr/>
        </p:nvSpPr>
        <p:spPr bwMode="auto">
          <a:xfrm>
            <a:off x="1320800" y="3004348"/>
            <a:ext cx="677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b="1" dirty="0" smtClean="0">
                <a:solidFill>
                  <a:schemeClr val="bg1"/>
                </a:solidFill>
              </a:rPr>
              <a:t>1.3</a:t>
            </a:r>
            <a:endParaRPr lang="es-ES_tradnl" altLang="es-CO" b="1" dirty="0">
              <a:solidFill>
                <a:schemeClr val="bg1"/>
              </a:solidFill>
            </a:endParaRPr>
          </a:p>
        </p:txBody>
      </p:sp>
    </p:spTree>
    <p:extLst>
      <p:ext uri="{BB962C8B-B14F-4D97-AF65-F5344CB8AC3E}">
        <p14:creationId xmlns:p14="http://schemas.microsoft.com/office/powerpoint/2010/main" val="277981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9" y="35646"/>
            <a:ext cx="9064627" cy="6661948"/>
          </a:xfrm>
          <a:prstGeom prst="rect">
            <a:avLst/>
          </a:prstGeom>
        </p:spPr>
      </p:pic>
      <p:sp>
        <p:nvSpPr>
          <p:cNvPr id="11" name="CuadroTexto 15"/>
          <p:cNvSpPr txBox="1">
            <a:spLocks noChangeArrowheads="1"/>
          </p:cNvSpPr>
          <p:nvPr/>
        </p:nvSpPr>
        <p:spPr bwMode="auto">
          <a:xfrm>
            <a:off x="247849" y="268231"/>
            <a:ext cx="8739521" cy="5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100" b="1" dirty="0" smtClean="0">
                <a:solidFill>
                  <a:schemeClr val="bg1">
                    <a:lumMod val="50000"/>
                  </a:schemeClr>
                </a:solidFill>
              </a:rPr>
              <a:t>1.3 Canal </a:t>
            </a:r>
            <a:r>
              <a:rPr lang="es-CO" sz="3100" b="1" dirty="0" smtClean="0">
                <a:solidFill>
                  <a:schemeClr val="tx1">
                    <a:lumMod val="50000"/>
                    <a:lumOff val="50000"/>
                  </a:schemeClr>
                </a:solidFill>
              </a:rPr>
              <a:t>Presencial</a:t>
            </a:r>
            <a:endParaRPr lang="es-CO" sz="3100" b="1" dirty="0">
              <a:solidFill>
                <a:schemeClr val="tx1">
                  <a:lumMod val="50000"/>
                  <a:lumOff val="50000"/>
                </a:schemeClr>
              </a:solidFill>
            </a:endParaRPr>
          </a:p>
        </p:txBody>
      </p:sp>
      <p:sp>
        <p:nvSpPr>
          <p:cNvPr id="12" name="11 Rectángulo"/>
          <p:cNvSpPr/>
          <p:nvPr/>
        </p:nvSpPr>
        <p:spPr>
          <a:xfrm>
            <a:off x="2802468" y="1149946"/>
            <a:ext cx="2506132" cy="338554"/>
          </a:xfrm>
          <a:prstGeom prst="rect">
            <a:avLst/>
          </a:prstGeom>
        </p:spPr>
        <p:txBody>
          <a:bodyPr wrap="square">
            <a:spAutoFit/>
          </a:bodyPr>
          <a:lstStyle/>
          <a:p>
            <a:pPr algn="ctr"/>
            <a:r>
              <a:rPr lang="es-CO" sz="1600" b="1" dirty="0" smtClean="0">
                <a:solidFill>
                  <a:schemeClr val="tx1">
                    <a:lumMod val="50000"/>
                    <a:lumOff val="50000"/>
                  </a:schemeClr>
                </a:solidFill>
              </a:rPr>
              <a:t>     </a:t>
            </a:r>
            <a:endParaRPr lang="es-CO" sz="1600" b="1" dirty="0">
              <a:solidFill>
                <a:schemeClr val="tx1">
                  <a:lumMod val="50000"/>
                  <a:lumOff val="50000"/>
                </a:schemeClr>
              </a:solidFill>
            </a:endParaRPr>
          </a:p>
        </p:txBody>
      </p:sp>
      <p:sp>
        <p:nvSpPr>
          <p:cNvPr id="17" name="AutoShape 4" descr="Resultado de imagen para logo faceboo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1 Rectángulo"/>
          <p:cNvSpPr/>
          <p:nvPr/>
        </p:nvSpPr>
        <p:spPr>
          <a:xfrm>
            <a:off x="193674" y="2175533"/>
            <a:ext cx="8610122" cy="415498"/>
          </a:xfrm>
          <a:prstGeom prst="rect">
            <a:avLst/>
          </a:prstGeom>
          <a:solidFill>
            <a:schemeClr val="accent2">
              <a:lumMod val="40000"/>
              <a:lumOff val="60000"/>
            </a:schemeClr>
          </a:solidFill>
        </p:spPr>
        <p:txBody>
          <a:bodyPr wrap="square">
            <a:spAutoFit/>
          </a:bodyPr>
          <a:lstStyle/>
          <a:p>
            <a:r>
              <a:rPr lang="es-ES" sz="2100" b="1" dirty="0">
                <a:solidFill>
                  <a:schemeClr val="bg1">
                    <a:lumMod val="50000"/>
                  </a:schemeClr>
                </a:solidFill>
              </a:rPr>
              <a:t>Total 7108 </a:t>
            </a:r>
            <a:r>
              <a:rPr lang="es-ES" sz="1700" dirty="0">
                <a:solidFill>
                  <a:schemeClr val="tx1">
                    <a:lumMod val="65000"/>
                    <a:lumOff val="35000"/>
                  </a:schemeClr>
                </a:solidFill>
              </a:rPr>
              <a:t>consultas y </a:t>
            </a:r>
            <a:r>
              <a:rPr lang="es-ES" sz="1700" dirty="0" smtClean="0">
                <a:solidFill>
                  <a:schemeClr val="tx1">
                    <a:lumMod val="65000"/>
                    <a:lumOff val="35000"/>
                  </a:schemeClr>
                </a:solidFill>
              </a:rPr>
              <a:t>asesorías en sistemas Estadísticas  y SGI</a:t>
            </a:r>
            <a:r>
              <a:rPr lang="es-ES" dirty="0" smtClean="0">
                <a:solidFill>
                  <a:schemeClr val="tx1">
                    <a:lumMod val="65000"/>
                    <a:lumOff val="35000"/>
                  </a:schemeClr>
                </a:solidFill>
              </a:rPr>
              <a:t> </a:t>
            </a:r>
            <a:r>
              <a:rPr lang="es-ES" sz="1100" b="1" dirty="0">
                <a:solidFill>
                  <a:schemeClr val="tx1">
                    <a:lumMod val="85000"/>
                    <a:lumOff val="15000"/>
                  </a:schemeClr>
                </a:solidFill>
              </a:rPr>
              <a:t>(este esquema no incluye Digiturno)</a:t>
            </a:r>
          </a:p>
        </p:txBody>
      </p:sp>
      <p:graphicFrame>
        <p:nvGraphicFramePr>
          <p:cNvPr id="3" name="2 Tabla"/>
          <p:cNvGraphicFramePr>
            <a:graphicFrameLocks noGrp="1"/>
          </p:cNvGraphicFramePr>
          <p:nvPr>
            <p:extLst>
              <p:ext uri="{D42A27DB-BD31-4B8C-83A1-F6EECF244321}">
                <p14:modId xmlns:p14="http://schemas.microsoft.com/office/powerpoint/2010/main" val="1653885405"/>
              </p:ext>
            </p:extLst>
          </p:nvPr>
        </p:nvGraphicFramePr>
        <p:xfrm>
          <a:off x="3564082" y="1165244"/>
          <a:ext cx="5423288" cy="1016508"/>
        </p:xfrm>
        <a:graphic>
          <a:graphicData uri="http://schemas.openxmlformats.org/drawingml/2006/table">
            <a:tbl>
              <a:tblPr firstRow="1" firstCol="1" bandRow="1">
                <a:tableStyleId>{5C22544A-7EE6-4342-B048-85BDC9FD1C3A}</a:tableStyleId>
              </a:tblPr>
              <a:tblGrid>
                <a:gridCol w="675446"/>
                <a:gridCol w="561072"/>
                <a:gridCol w="539359"/>
                <a:gridCol w="658646"/>
                <a:gridCol w="526056"/>
                <a:gridCol w="551224"/>
                <a:gridCol w="562887"/>
                <a:gridCol w="412498"/>
                <a:gridCol w="551224"/>
                <a:gridCol w="384876"/>
              </a:tblGrid>
              <a:tr h="351633">
                <a:tc gridSpan="10">
                  <a:txBody>
                    <a:bodyPr/>
                    <a:lstStyle/>
                    <a:p>
                      <a:pPr marL="0" algn="ctr" defTabSz="914400" rtl="0" eaLnBrk="1" latinLnBrk="0" hangingPunct="1">
                        <a:lnSpc>
                          <a:spcPct val="115000"/>
                        </a:lnSpc>
                        <a:spcAft>
                          <a:spcPts val="0"/>
                        </a:spcAft>
                      </a:pPr>
                      <a:r>
                        <a:rPr lang="es-ES" sz="1200" dirty="0">
                          <a:effectLst/>
                        </a:rPr>
                        <a:t>      </a:t>
                      </a:r>
                      <a:r>
                        <a:rPr lang="es-ES" sz="1300" b="1" kern="1200" dirty="0">
                          <a:solidFill>
                            <a:schemeClr val="tx1">
                              <a:lumMod val="85000"/>
                              <a:lumOff val="15000"/>
                            </a:schemeClr>
                          </a:solidFill>
                          <a:effectLst/>
                          <a:latin typeface="+mn-lt"/>
                          <a:ea typeface="+mn-ea"/>
                          <a:cs typeface="+mn-cs"/>
                        </a:rPr>
                        <a:t>SISTEMA DE GESTIÓN INSTITUCIONAL -SGI </a:t>
                      </a:r>
                      <a:r>
                        <a:rPr lang="es-ES" sz="1100" b="1" kern="1200" dirty="0">
                          <a:solidFill>
                            <a:schemeClr val="tx1">
                              <a:lumMod val="85000"/>
                              <a:lumOff val="15000"/>
                            </a:schemeClr>
                          </a:solidFill>
                          <a:effectLst/>
                          <a:latin typeface="+mn-lt"/>
                          <a:ea typeface="+mn-ea"/>
                          <a:cs typeface="+mn-cs"/>
                        </a:rPr>
                        <a:t>(septiembre 9/15 - 15 abril/16</a:t>
                      </a:r>
                      <a:r>
                        <a:rPr lang="es-ES" sz="1100" b="1" kern="1200" dirty="0" smtClean="0">
                          <a:solidFill>
                            <a:schemeClr val="tx1">
                              <a:lumMod val="85000"/>
                              <a:lumOff val="15000"/>
                            </a:schemeClr>
                          </a:solidFill>
                          <a:effectLst/>
                          <a:latin typeface="+mn-lt"/>
                          <a:ea typeface="+mn-ea"/>
                          <a:cs typeface="+mn-cs"/>
                        </a:rPr>
                        <a:t>)</a:t>
                      </a:r>
                      <a:br>
                        <a:rPr lang="es-ES" sz="1100" b="1" kern="1200" dirty="0" smtClean="0">
                          <a:solidFill>
                            <a:schemeClr val="tx1">
                              <a:lumMod val="85000"/>
                              <a:lumOff val="15000"/>
                            </a:schemeClr>
                          </a:solidFill>
                          <a:effectLst/>
                          <a:latin typeface="+mn-lt"/>
                          <a:ea typeface="+mn-ea"/>
                          <a:cs typeface="+mn-cs"/>
                        </a:rPr>
                      </a:br>
                      <a:r>
                        <a:rPr lang="es-ES" sz="1100" b="1" kern="1200" dirty="0" smtClean="0">
                          <a:solidFill>
                            <a:schemeClr val="tx1">
                              <a:lumMod val="85000"/>
                              <a:lumOff val="15000"/>
                            </a:schemeClr>
                          </a:solidFill>
                          <a:effectLst/>
                          <a:latin typeface="+mn-lt"/>
                          <a:ea typeface="+mn-ea"/>
                          <a:cs typeface="+mn-cs"/>
                        </a:rPr>
                        <a:t>(Nuevo sistema)</a:t>
                      </a:r>
                      <a:endParaRPr lang="es-CO" sz="1100" b="1" kern="1200" dirty="0">
                        <a:solidFill>
                          <a:schemeClr val="tx1">
                            <a:lumMod val="85000"/>
                            <a:lumOff val="15000"/>
                          </a:schemeClr>
                        </a:solidFill>
                        <a:effectLst/>
                        <a:latin typeface="+mn-lt"/>
                        <a:ea typeface="+mn-ea"/>
                        <a:cs typeface="+mn-cs"/>
                      </a:endParaRPr>
                    </a:p>
                  </a:txBody>
                  <a:tcPr marL="44450" marR="44450" marT="0" marB="0" anchor="b">
                    <a:gradFill>
                      <a:gsLst>
                        <a:gs pos="0">
                          <a:schemeClr val="accent1">
                            <a:tint val="66000"/>
                            <a:satMod val="160000"/>
                          </a:schemeClr>
                        </a:gs>
                        <a:gs pos="39000">
                          <a:schemeClr val="accent1">
                            <a:tint val="44500"/>
                            <a:satMod val="160000"/>
                          </a:schemeClr>
                        </a:gs>
                        <a:gs pos="100000">
                          <a:schemeClr val="accent1">
                            <a:tint val="23500"/>
                            <a:satMod val="160000"/>
                          </a:schemeClr>
                        </a:gs>
                      </a:gsLst>
                      <a:lin ang="5400000" scaled="0"/>
                    </a:gra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07665">
                <a:tc>
                  <a:txBody>
                    <a:bodyPr/>
                    <a:lstStyle/>
                    <a:p>
                      <a:pPr algn="ctr">
                        <a:lnSpc>
                          <a:spcPct val="115000"/>
                        </a:lnSpc>
                        <a:spcAft>
                          <a:spcPts val="0"/>
                        </a:spcAft>
                      </a:pPr>
                      <a:r>
                        <a:rPr lang="es-ES" sz="1300" dirty="0">
                          <a:effectLst/>
                        </a:rPr>
                        <a:t>Asesoría</a:t>
                      </a:r>
                      <a:endParaRPr lang="es-CO"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Capacitación</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Cita</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Entrevista</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Control Interno</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Petición</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Reunión</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Otros</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Pruebas</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Total</a:t>
                      </a:r>
                      <a:endParaRPr lang="es-CO" sz="1050" dirty="0">
                        <a:effectLst/>
                        <a:latin typeface="Calibri"/>
                        <a:ea typeface="Calibri"/>
                        <a:cs typeface="Times New Roman"/>
                      </a:endParaRPr>
                    </a:p>
                  </a:txBody>
                  <a:tcPr marL="44450" marR="44450" marT="0" marB="0" anchor="ctr"/>
                </a:tc>
              </a:tr>
              <a:tr h="170512">
                <a:tc>
                  <a:txBody>
                    <a:bodyPr/>
                    <a:lstStyle/>
                    <a:p>
                      <a:pPr algn="ctr">
                        <a:lnSpc>
                          <a:spcPct val="115000"/>
                        </a:lnSpc>
                        <a:spcAft>
                          <a:spcPts val="0"/>
                        </a:spcAft>
                      </a:pPr>
                      <a:r>
                        <a:rPr lang="es-ES" sz="1300" dirty="0">
                          <a:effectLst/>
                        </a:rPr>
                        <a:t>1615</a:t>
                      </a:r>
                      <a:endParaRPr lang="es-CO" sz="13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838</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1308</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105</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3</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6</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726</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192</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1152</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b="1" dirty="0">
                          <a:effectLst/>
                        </a:rPr>
                        <a:t>5945</a:t>
                      </a:r>
                      <a:endParaRPr lang="es-CO" sz="1050" b="1" dirty="0">
                        <a:effectLst/>
                        <a:latin typeface="Calibri"/>
                        <a:ea typeface="Calibri"/>
                        <a:cs typeface="Times New Roman"/>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735902590"/>
              </p:ext>
            </p:extLst>
          </p:nvPr>
        </p:nvGraphicFramePr>
        <p:xfrm>
          <a:off x="179395" y="1140642"/>
          <a:ext cx="3024043" cy="1029958"/>
        </p:xfrm>
        <a:graphic>
          <a:graphicData uri="http://schemas.openxmlformats.org/drawingml/2006/table">
            <a:tbl>
              <a:tblPr firstRow="1" firstCol="1" bandRow="1">
                <a:tableStyleId>{00A15C55-8517-42AA-B614-E9B94910E393}</a:tableStyleId>
              </a:tblPr>
              <a:tblGrid>
                <a:gridCol w="862734"/>
                <a:gridCol w="547680"/>
                <a:gridCol w="653486"/>
                <a:gridCol w="593423"/>
                <a:gridCol w="366720"/>
              </a:tblGrid>
              <a:tr h="382907">
                <a:tc gridSpan="5">
                  <a:txBody>
                    <a:bodyPr/>
                    <a:lstStyle/>
                    <a:p>
                      <a:pPr algn="ctr">
                        <a:lnSpc>
                          <a:spcPct val="115000"/>
                        </a:lnSpc>
                        <a:spcAft>
                          <a:spcPts val="0"/>
                        </a:spcAft>
                      </a:pPr>
                      <a:r>
                        <a:rPr lang="es-CO" sz="1300" dirty="0">
                          <a:effectLst/>
                        </a:rPr>
                        <a:t> </a:t>
                      </a:r>
                      <a:r>
                        <a:rPr lang="es-ES" sz="1300" dirty="0">
                          <a:solidFill>
                            <a:schemeClr val="tx1">
                              <a:lumMod val="85000"/>
                              <a:lumOff val="15000"/>
                            </a:schemeClr>
                          </a:solidFill>
                          <a:effectLst/>
                        </a:rPr>
                        <a:t>SISTEMA ESTADISTICAS </a:t>
                      </a:r>
                      <a:r>
                        <a:rPr lang="es-ES" sz="1100" dirty="0">
                          <a:solidFill>
                            <a:schemeClr val="tx1">
                              <a:lumMod val="85000"/>
                              <a:lumOff val="15000"/>
                            </a:schemeClr>
                          </a:solidFill>
                          <a:effectLst/>
                        </a:rPr>
                        <a:t>(Jul- Dic 2015</a:t>
                      </a:r>
                      <a:r>
                        <a:rPr lang="es-ES" sz="1100" dirty="0" smtClean="0">
                          <a:solidFill>
                            <a:schemeClr val="tx1">
                              <a:lumMod val="85000"/>
                              <a:lumOff val="15000"/>
                            </a:schemeClr>
                          </a:solidFill>
                          <a:effectLst/>
                        </a:rPr>
                        <a:t>)</a:t>
                      </a:r>
                    </a:p>
                    <a:p>
                      <a:pPr algn="ctr">
                        <a:lnSpc>
                          <a:spcPct val="115000"/>
                        </a:lnSpc>
                        <a:spcAft>
                          <a:spcPts val="0"/>
                        </a:spcAft>
                      </a:pPr>
                      <a:r>
                        <a:rPr lang="es-ES" sz="1100" dirty="0" smtClean="0">
                          <a:solidFill>
                            <a:schemeClr val="tx1">
                              <a:lumMod val="85000"/>
                              <a:lumOff val="15000"/>
                            </a:schemeClr>
                          </a:solidFill>
                          <a:effectLst/>
                          <a:latin typeface="Calibri"/>
                          <a:ea typeface="Calibri"/>
                          <a:cs typeface="Times New Roman"/>
                        </a:rPr>
                        <a:t>(Sistema</a:t>
                      </a:r>
                      <a:r>
                        <a:rPr lang="es-ES" sz="1100" baseline="0" dirty="0" smtClean="0">
                          <a:solidFill>
                            <a:schemeClr val="tx1">
                              <a:lumMod val="85000"/>
                              <a:lumOff val="15000"/>
                            </a:schemeClr>
                          </a:solidFill>
                          <a:effectLst/>
                          <a:latin typeface="Calibri"/>
                          <a:ea typeface="Calibri"/>
                          <a:cs typeface="Times New Roman"/>
                        </a:rPr>
                        <a:t> anterior</a:t>
                      </a:r>
                      <a:r>
                        <a:rPr lang="es-ES" sz="1100" baseline="0" dirty="0" smtClean="0">
                          <a:solidFill>
                            <a:schemeClr val="tx1">
                              <a:lumMod val="75000"/>
                              <a:lumOff val="25000"/>
                            </a:schemeClr>
                          </a:solidFill>
                          <a:effectLst/>
                          <a:latin typeface="Calibri"/>
                          <a:ea typeface="Calibri"/>
                          <a:cs typeface="Times New Roman"/>
                        </a:rPr>
                        <a:t>)</a:t>
                      </a:r>
                      <a:endParaRPr lang="es-CO" sz="1100" dirty="0">
                        <a:solidFill>
                          <a:schemeClr val="tx1">
                            <a:lumMod val="75000"/>
                            <a:lumOff val="25000"/>
                          </a:schemeClr>
                        </a:solidFill>
                        <a:effectLst/>
                        <a:latin typeface="Calibri"/>
                        <a:ea typeface="Calibri"/>
                        <a:cs typeface="Times New Roman"/>
                      </a:endParaRPr>
                    </a:p>
                  </a:txBody>
                  <a:tcPr marL="44450" marR="44450" marT="0" marB="0" anchor="ctr">
                    <a:solidFill>
                      <a:schemeClr val="accent4">
                        <a:lumMod val="60000"/>
                        <a:lumOff val="4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03634">
                <a:tc>
                  <a:txBody>
                    <a:bodyPr/>
                    <a:lstStyle/>
                    <a:p>
                      <a:pPr algn="ctr">
                        <a:lnSpc>
                          <a:spcPct val="115000"/>
                        </a:lnSpc>
                        <a:spcAft>
                          <a:spcPts val="0"/>
                        </a:spcAft>
                      </a:pPr>
                      <a:r>
                        <a:rPr lang="es-ES" sz="1300" dirty="0" smtClean="0">
                          <a:effectLst/>
                        </a:rPr>
                        <a:t>Presencial</a:t>
                      </a:r>
                      <a:endParaRPr lang="es-CO"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Capacitación</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Varios</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Reunión</a:t>
                      </a:r>
                      <a:endParaRPr lang="es-CO" sz="105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50" dirty="0">
                          <a:effectLst/>
                        </a:rPr>
                        <a:t>Total</a:t>
                      </a:r>
                      <a:endParaRPr lang="es-CO" sz="1050" dirty="0">
                        <a:effectLst/>
                        <a:latin typeface="Calibri"/>
                        <a:ea typeface="Calibri"/>
                        <a:cs typeface="Times New Roman"/>
                      </a:endParaRPr>
                    </a:p>
                  </a:txBody>
                  <a:tcPr marL="44450" marR="44450" marT="0" marB="0" anchor="ctr"/>
                </a:tc>
              </a:tr>
              <a:tr h="241288">
                <a:tc>
                  <a:txBody>
                    <a:bodyPr/>
                    <a:lstStyle/>
                    <a:p>
                      <a:pPr algn="ctr">
                        <a:lnSpc>
                          <a:spcPct val="115000"/>
                        </a:lnSpc>
                        <a:spcAft>
                          <a:spcPts val="0"/>
                        </a:spcAft>
                      </a:pPr>
                      <a:r>
                        <a:rPr lang="es-ES" sz="1300" dirty="0">
                          <a:effectLst/>
                        </a:rPr>
                        <a:t> 600</a:t>
                      </a:r>
                      <a:endParaRPr lang="es-CO" sz="13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470</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11</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dirty="0">
                          <a:effectLst/>
                        </a:rPr>
                        <a:t>82</a:t>
                      </a:r>
                      <a:endParaRPr lang="es-CO" sz="105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50" b="1" dirty="0">
                          <a:effectLst/>
                        </a:rPr>
                        <a:t>1163</a:t>
                      </a:r>
                      <a:endParaRPr lang="es-CO" sz="1050" b="1" dirty="0">
                        <a:effectLst/>
                        <a:latin typeface="Calibri"/>
                        <a:ea typeface="Calibri"/>
                        <a:cs typeface="Times New Roman"/>
                      </a:endParaRPr>
                    </a:p>
                  </a:txBody>
                  <a:tcPr marL="44450" marR="44450" marT="0" marB="0" anchor="b"/>
                </a:tc>
              </a:tr>
            </a:tbl>
          </a:graphicData>
        </a:graphic>
      </p:graphicFrame>
      <p:sp>
        <p:nvSpPr>
          <p:cNvPr id="5" name="4 CuadroTexto"/>
          <p:cNvSpPr txBox="1"/>
          <p:nvPr/>
        </p:nvSpPr>
        <p:spPr>
          <a:xfrm>
            <a:off x="110546" y="6025071"/>
            <a:ext cx="5355072" cy="738664"/>
          </a:xfrm>
          <a:prstGeom prst="rect">
            <a:avLst/>
          </a:prstGeom>
          <a:gradFill>
            <a:gsLst>
              <a:gs pos="0">
                <a:schemeClr val="accent1">
                  <a:tint val="66000"/>
                  <a:satMod val="160000"/>
                </a:schemeClr>
              </a:gs>
              <a:gs pos="39000">
                <a:schemeClr val="accent1">
                  <a:tint val="44500"/>
                  <a:satMod val="160000"/>
                </a:schemeClr>
              </a:gs>
              <a:gs pos="100000">
                <a:schemeClr val="accent1">
                  <a:tint val="23500"/>
                  <a:satMod val="160000"/>
                </a:schemeClr>
              </a:gs>
            </a:gsLst>
            <a:lin ang="5400000" scaled="0"/>
          </a:gradFill>
        </p:spPr>
        <p:txBody>
          <a:bodyPr wrap="square" rtlCol="0">
            <a:spAutoFit/>
          </a:bodyPr>
          <a:lstStyle/>
          <a:p>
            <a:pPr lvl="0" algn="just"/>
            <a:r>
              <a:rPr lang="es-ES" sz="1400" b="1" dirty="0" smtClean="0">
                <a:solidFill>
                  <a:schemeClr val="tx1">
                    <a:lumMod val="75000"/>
                    <a:lumOff val="25000"/>
                  </a:schemeClr>
                </a:solidFill>
                <a:latin typeface="Aparajita" panose="020B0604020202020204" pitchFamily="34" charset="0"/>
                <a:cs typeface="Aparajita" panose="020B0604020202020204" pitchFamily="34" charset="0"/>
              </a:rPr>
              <a:t>NOTA: Los consolidados A y B no son  correlacionables, entre otras, por diferencias en los periodos y por ser mutuamente incluyentes (duplicidad de información). </a:t>
            </a:r>
            <a:endParaRPr lang="es-ES" sz="1400" b="1" dirty="0">
              <a:solidFill>
                <a:schemeClr val="tx1">
                  <a:lumMod val="75000"/>
                  <a:lumOff val="25000"/>
                </a:schemeClr>
              </a:solidFill>
              <a:latin typeface="Aparajita" panose="020B0604020202020204" pitchFamily="34" charset="0"/>
              <a:cs typeface="Aparajita"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927384326"/>
              </p:ext>
            </p:extLst>
          </p:nvPr>
        </p:nvGraphicFramePr>
        <p:xfrm>
          <a:off x="216676" y="3089800"/>
          <a:ext cx="3731869" cy="2366010"/>
        </p:xfrm>
        <a:graphic>
          <a:graphicData uri="http://schemas.openxmlformats.org/drawingml/2006/table">
            <a:tbl>
              <a:tblPr firstRow="1" firstCol="1" bandRow="1">
                <a:tableStyleId>{93296810-A885-4BE3-A3E7-6D5BEEA58F35}</a:tableStyleId>
              </a:tblPr>
              <a:tblGrid>
                <a:gridCol w="884760"/>
                <a:gridCol w="821722"/>
                <a:gridCol w="443735"/>
                <a:gridCol w="739806"/>
                <a:gridCol w="841846"/>
              </a:tblGrid>
              <a:tr h="430572">
                <a:tc gridSpan="5">
                  <a:txBody>
                    <a:bodyPr/>
                    <a:lstStyle/>
                    <a:p>
                      <a:pPr algn="ctr">
                        <a:lnSpc>
                          <a:spcPct val="115000"/>
                        </a:lnSpc>
                        <a:spcAft>
                          <a:spcPts val="0"/>
                        </a:spcAft>
                      </a:pPr>
                      <a:r>
                        <a:rPr lang="es-ES" sz="1700" dirty="0">
                          <a:effectLst/>
                        </a:rPr>
                        <a:t>Servicio al Ciudadano - Digiturno </a:t>
                      </a:r>
                      <a:endParaRPr lang="es-CO" sz="1700" dirty="0">
                        <a:effectLst/>
                      </a:endParaRPr>
                    </a:p>
                    <a:p>
                      <a:pPr algn="ctr">
                        <a:lnSpc>
                          <a:spcPct val="115000"/>
                        </a:lnSpc>
                        <a:spcAft>
                          <a:spcPts val="0"/>
                        </a:spcAft>
                      </a:pPr>
                      <a:r>
                        <a:rPr lang="es-ES" sz="1200" dirty="0">
                          <a:effectLst/>
                        </a:rPr>
                        <a:t>Julio 01 de 2015 - abril 15 de 2016 </a:t>
                      </a:r>
                      <a:endParaRPr lang="es-CO"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64363">
                <a:tc>
                  <a:txBody>
                    <a:bodyPr/>
                    <a:lstStyle/>
                    <a:p>
                      <a:pPr algn="ctr">
                        <a:lnSpc>
                          <a:spcPct val="115000"/>
                        </a:lnSpc>
                        <a:spcAft>
                          <a:spcPts val="0"/>
                        </a:spcAft>
                      </a:pPr>
                      <a:r>
                        <a:rPr lang="es-ES" sz="1200" dirty="0">
                          <a:effectLst/>
                        </a:rPr>
                        <a:t>Servicio</a:t>
                      </a:r>
                      <a:endParaRPr lang="es-CO" sz="12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ES" sz="1100" dirty="0">
                          <a:effectLst/>
                        </a:rPr>
                        <a:t>Calificación Promedio</a:t>
                      </a:r>
                      <a:endParaRPr lang="es-CO" sz="1100" dirty="0">
                        <a:effectLst/>
                        <a:latin typeface="Calibri"/>
                        <a:ea typeface="Calibri"/>
                        <a:cs typeface="Times New Roman"/>
                      </a:endParaRPr>
                    </a:p>
                  </a:txBody>
                  <a:tcPr marL="68580" marR="68580" marT="0" marB="0"/>
                </a:tc>
                <a:tc hMerge="1">
                  <a:txBody>
                    <a:bodyPr/>
                    <a:lstStyle/>
                    <a:p>
                      <a:endParaRPr lang="es-CO"/>
                    </a:p>
                  </a:txBody>
                  <a:tcPr/>
                </a:tc>
                <a:tc>
                  <a:txBody>
                    <a:bodyPr/>
                    <a:lstStyle/>
                    <a:p>
                      <a:pPr algn="ctr">
                        <a:lnSpc>
                          <a:spcPct val="115000"/>
                        </a:lnSpc>
                        <a:spcAft>
                          <a:spcPts val="0"/>
                        </a:spcAft>
                      </a:pPr>
                      <a:r>
                        <a:rPr lang="es-ES" sz="1100" dirty="0">
                          <a:effectLst/>
                        </a:rPr>
                        <a:t>Total Atendidos</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Total Evaluados</a:t>
                      </a:r>
                      <a:endParaRPr lang="es-CO" sz="1100" dirty="0">
                        <a:effectLst/>
                        <a:latin typeface="Calibri"/>
                        <a:ea typeface="Calibri"/>
                        <a:cs typeface="Times New Roman"/>
                      </a:endParaRPr>
                    </a:p>
                  </a:txBody>
                  <a:tcPr marL="68580" marR="68580" marT="0" marB="0"/>
                </a:tc>
              </a:tr>
              <a:tr h="364363">
                <a:tc>
                  <a:txBody>
                    <a:bodyPr/>
                    <a:lstStyle/>
                    <a:p>
                      <a:pPr>
                        <a:lnSpc>
                          <a:spcPct val="115000"/>
                        </a:lnSpc>
                        <a:spcAft>
                          <a:spcPts val="0"/>
                        </a:spcAft>
                      </a:pPr>
                      <a:r>
                        <a:rPr lang="es-ES" sz="1200" dirty="0">
                          <a:effectLst/>
                        </a:rPr>
                        <a:t>Atención al Ciudadano</a:t>
                      </a:r>
                      <a:endParaRPr lang="es-CO" sz="12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100" dirty="0">
                          <a:effectLst/>
                        </a:rPr>
                        <a:t>Excelente</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3.98</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3020</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2799</a:t>
                      </a:r>
                      <a:endParaRPr lang="es-CO" sz="1100" dirty="0">
                        <a:effectLst/>
                        <a:latin typeface="Calibri"/>
                        <a:ea typeface="Calibri"/>
                        <a:cs typeface="Times New Roman"/>
                      </a:endParaRPr>
                    </a:p>
                  </a:txBody>
                  <a:tcPr marL="68580" marR="68580" marT="0" marB="0"/>
                </a:tc>
              </a:tr>
              <a:tr h="176680">
                <a:tc>
                  <a:txBody>
                    <a:bodyPr/>
                    <a:lstStyle/>
                    <a:p>
                      <a:pPr>
                        <a:lnSpc>
                          <a:spcPct val="115000"/>
                        </a:lnSpc>
                        <a:spcAft>
                          <a:spcPts val="0"/>
                        </a:spcAft>
                      </a:pPr>
                      <a:r>
                        <a:rPr lang="es-ES" sz="1200" dirty="0">
                          <a:effectLst/>
                        </a:rPr>
                        <a:t>Mesa SUIT</a:t>
                      </a:r>
                      <a:endParaRPr lang="es-CO" sz="12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100" dirty="0">
                          <a:effectLst/>
                        </a:rPr>
                        <a:t>Excelente</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3.99</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372</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351</a:t>
                      </a:r>
                      <a:endParaRPr lang="es-CO" sz="1100" dirty="0">
                        <a:effectLst/>
                        <a:latin typeface="Calibri"/>
                        <a:ea typeface="Calibri"/>
                        <a:cs typeface="Times New Roman"/>
                      </a:endParaRPr>
                    </a:p>
                  </a:txBody>
                  <a:tcPr marL="68580" marR="68580" marT="0" marB="0"/>
                </a:tc>
              </a:tr>
              <a:tr h="364363">
                <a:tc>
                  <a:txBody>
                    <a:bodyPr/>
                    <a:lstStyle/>
                    <a:p>
                      <a:pPr>
                        <a:lnSpc>
                          <a:spcPct val="115000"/>
                        </a:lnSpc>
                        <a:spcAft>
                          <a:spcPts val="0"/>
                        </a:spcAft>
                      </a:pPr>
                      <a:r>
                        <a:rPr lang="es-ES" sz="1200" dirty="0">
                          <a:effectLst/>
                        </a:rPr>
                        <a:t>Documentación</a:t>
                      </a:r>
                      <a:endParaRPr lang="es-CO" sz="12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100" dirty="0">
                          <a:effectLst/>
                        </a:rPr>
                        <a:t>Excelente</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4</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140</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120</a:t>
                      </a:r>
                      <a:endParaRPr lang="es-CO" sz="1100" dirty="0">
                        <a:effectLst/>
                        <a:latin typeface="Calibri"/>
                        <a:ea typeface="Calibri"/>
                        <a:cs typeface="Times New Roman"/>
                      </a:endParaRPr>
                    </a:p>
                  </a:txBody>
                  <a:tcPr marL="68580" marR="68580" marT="0" marB="0"/>
                </a:tc>
              </a:tr>
              <a:tr h="176680">
                <a:tc>
                  <a:txBody>
                    <a:bodyPr/>
                    <a:lstStyle/>
                    <a:p>
                      <a:pPr>
                        <a:lnSpc>
                          <a:spcPct val="115000"/>
                        </a:lnSpc>
                        <a:spcAft>
                          <a:spcPts val="0"/>
                        </a:spcAft>
                      </a:pPr>
                      <a:r>
                        <a:rPr lang="es-ES" sz="1200" dirty="0">
                          <a:effectLst/>
                        </a:rPr>
                        <a:t>Mesa SIGEP</a:t>
                      </a:r>
                      <a:endParaRPr lang="es-CO" sz="12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Excelente</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3.99</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2328</a:t>
                      </a:r>
                      <a:endParaRPr lang="es-CO"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2319</a:t>
                      </a:r>
                      <a:endParaRPr lang="es-CO" sz="1100" dirty="0">
                        <a:effectLst/>
                        <a:latin typeface="Calibri"/>
                        <a:ea typeface="Calibri"/>
                        <a:cs typeface="Times New Roman"/>
                      </a:endParaRPr>
                    </a:p>
                  </a:txBody>
                  <a:tcPr marL="68580" marR="68580" marT="0" marB="0"/>
                </a:tc>
              </a:tr>
              <a:tr h="176680">
                <a:tc>
                  <a:txBody>
                    <a:bodyPr/>
                    <a:lstStyle/>
                    <a:p>
                      <a:pPr>
                        <a:lnSpc>
                          <a:spcPct val="115000"/>
                        </a:lnSpc>
                        <a:spcAft>
                          <a:spcPts val="0"/>
                        </a:spcAft>
                      </a:pPr>
                      <a:r>
                        <a:rPr lang="es-ES" sz="1200" dirty="0">
                          <a:effectLst/>
                        </a:rPr>
                        <a:t>TOTAL</a:t>
                      </a:r>
                      <a:endParaRPr lang="es-CO" sz="12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a:t>
                      </a:r>
                      <a:endParaRPr lang="es-CO" sz="1100">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effectLst/>
                        </a:rPr>
                        <a:t>5860</a:t>
                      </a:r>
                      <a:endParaRPr lang="es-CO"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5589</a:t>
                      </a:r>
                      <a:endParaRPr lang="es-CO" sz="1100" dirty="0">
                        <a:effectLst/>
                        <a:latin typeface="Calibri"/>
                        <a:ea typeface="Calibri"/>
                        <a:cs typeface="Times New Roman"/>
                      </a:endParaRPr>
                    </a:p>
                  </a:txBody>
                  <a:tcPr marL="68580" marR="68580" marT="0" marB="0"/>
                </a:tc>
              </a:tr>
            </a:tbl>
          </a:graphicData>
        </a:graphic>
      </p:graphicFrame>
      <p:sp>
        <p:nvSpPr>
          <p:cNvPr id="9" name="8 CuadroTexto"/>
          <p:cNvSpPr txBox="1"/>
          <p:nvPr/>
        </p:nvSpPr>
        <p:spPr>
          <a:xfrm>
            <a:off x="110546" y="2730069"/>
            <a:ext cx="1763280" cy="383182"/>
          </a:xfrm>
          <a:prstGeom prst="rect">
            <a:avLst/>
          </a:prstGeom>
          <a:noFill/>
        </p:spPr>
        <p:txBody>
          <a:bodyPr wrap="square" rtlCol="0">
            <a:spAutoFit/>
          </a:bodyPr>
          <a:lstStyle/>
          <a:p>
            <a:pPr algn="ctr">
              <a:lnSpc>
                <a:spcPct val="90000"/>
              </a:lnSpc>
              <a:spcBef>
                <a:spcPts val="1000"/>
              </a:spcBef>
            </a:pPr>
            <a:r>
              <a:rPr lang="es-CO" sz="2100" b="1" dirty="0">
                <a:solidFill>
                  <a:schemeClr val="bg1">
                    <a:lumMod val="50000"/>
                  </a:schemeClr>
                </a:solidFill>
              </a:rPr>
              <a:t>B. Digiturno</a:t>
            </a:r>
          </a:p>
        </p:txBody>
      </p:sp>
      <p:sp>
        <p:nvSpPr>
          <p:cNvPr id="14" name="13 CuadroTexto"/>
          <p:cNvSpPr txBox="1"/>
          <p:nvPr/>
        </p:nvSpPr>
        <p:spPr>
          <a:xfrm>
            <a:off x="143939" y="5401851"/>
            <a:ext cx="4116334" cy="323165"/>
          </a:xfrm>
          <a:prstGeom prst="rect">
            <a:avLst/>
          </a:prstGeom>
          <a:noFill/>
        </p:spPr>
        <p:txBody>
          <a:bodyPr wrap="square" rtlCol="0">
            <a:spAutoFit/>
          </a:bodyPr>
          <a:lstStyle/>
          <a:p>
            <a:pPr fontAlgn="t"/>
            <a:r>
              <a:rPr lang="es-ES" sz="1500" b="1" dirty="0">
                <a:solidFill>
                  <a:schemeClr val="tx1">
                    <a:lumMod val="65000"/>
                    <a:lumOff val="35000"/>
                  </a:schemeClr>
                </a:solidFill>
              </a:rPr>
              <a:t>L</a:t>
            </a:r>
            <a:r>
              <a:rPr lang="es-ES" sz="1500" b="1" dirty="0" smtClean="0">
                <a:solidFill>
                  <a:schemeClr val="tx1">
                    <a:lumMod val="65000"/>
                    <a:lumOff val="35000"/>
                  </a:schemeClr>
                </a:solidFill>
              </a:rPr>
              <a:t>a evaluación promedio es “Excelente </a:t>
            </a:r>
            <a:r>
              <a:rPr lang="es-ES" sz="1500" b="1" dirty="0">
                <a:solidFill>
                  <a:schemeClr val="tx1">
                    <a:lumMod val="65000"/>
                    <a:lumOff val="35000"/>
                  </a:schemeClr>
                </a:solidFill>
              </a:rPr>
              <a:t>(3.99</a:t>
            </a:r>
            <a:r>
              <a:rPr lang="es-ES" sz="1500" b="1" dirty="0" smtClean="0">
                <a:solidFill>
                  <a:schemeClr val="tx1">
                    <a:lumMod val="65000"/>
                    <a:lumOff val="35000"/>
                  </a:schemeClr>
                </a:solidFill>
              </a:rPr>
              <a:t>)”</a:t>
            </a:r>
            <a:endParaRPr lang="es-CO" sz="1500" b="1" dirty="0">
              <a:solidFill>
                <a:schemeClr val="tx1">
                  <a:lumMod val="65000"/>
                  <a:lumOff val="35000"/>
                </a:schemeClr>
              </a:solidFill>
            </a:endParaRPr>
          </a:p>
        </p:txBody>
      </p:sp>
      <p:sp>
        <p:nvSpPr>
          <p:cNvPr id="18" name="17 CuadroTexto"/>
          <p:cNvSpPr txBox="1"/>
          <p:nvPr/>
        </p:nvSpPr>
        <p:spPr>
          <a:xfrm>
            <a:off x="4668454" y="2591031"/>
            <a:ext cx="4339697" cy="3262432"/>
          </a:xfrm>
          <a:prstGeom prst="rect">
            <a:avLst/>
          </a:prstGeom>
          <a:noFill/>
        </p:spPr>
        <p:txBody>
          <a:bodyPr wrap="square" rtlCol="0">
            <a:spAutoFit/>
          </a:bodyPr>
          <a:lstStyle/>
          <a:p>
            <a:pPr algn="just"/>
            <a:r>
              <a:rPr lang="es-ES" sz="1900" b="1" dirty="0">
                <a:solidFill>
                  <a:schemeClr val="tx1">
                    <a:lumMod val="65000"/>
                    <a:lumOff val="35000"/>
                  </a:schemeClr>
                </a:solidFill>
              </a:rPr>
              <a:t>Consolidado </a:t>
            </a:r>
            <a:r>
              <a:rPr lang="es-ES" sz="1900" b="1" dirty="0" smtClean="0">
                <a:solidFill>
                  <a:schemeClr val="tx1">
                    <a:lumMod val="65000"/>
                    <a:lumOff val="35000"/>
                  </a:schemeClr>
                </a:solidFill>
              </a:rPr>
              <a:t>A -</a:t>
            </a:r>
            <a:r>
              <a:rPr lang="es-ES" sz="2300" b="1" dirty="0" smtClean="0">
                <a:solidFill>
                  <a:schemeClr val="tx1">
                    <a:lumMod val="65000"/>
                    <a:lumOff val="35000"/>
                  </a:schemeClr>
                </a:solidFill>
              </a:rPr>
              <a:t> </a:t>
            </a:r>
            <a:r>
              <a:rPr lang="es-ES" sz="1500" dirty="0" smtClean="0">
                <a:solidFill>
                  <a:schemeClr val="tx1">
                    <a:lumMod val="65000"/>
                    <a:lumOff val="35000"/>
                  </a:schemeClr>
                </a:solidFill>
              </a:rPr>
              <a:t>(Anterior sistema de estadísticas, más nuevo sistema en SGI), tuvo aplicación  simultáneamente de septiembre a diciembre 2015, lo cual presupone duplicidad de información. (este consolidado reporta medición)</a:t>
            </a:r>
          </a:p>
          <a:p>
            <a:pPr algn="just"/>
            <a:endParaRPr lang="es-ES" sz="500" dirty="0">
              <a:solidFill>
                <a:schemeClr val="tx1">
                  <a:lumMod val="65000"/>
                  <a:lumOff val="35000"/>
                </a:schemeClr>
              </a:solidFill>
            </a:endParaRPr>
          </a:p>
          <a:p>
            <a:pPr algn="just"/>
            <a:r>
              <a:rPr lang="es-ES" sz="1500" dirty="0" smtClean="0">
                <a:solidFill>
                  <a:schemeClr val="tx1">
                    <a:lumMod val="65000"/>
                    <a:lumOff val="35000"/>
                  </a:schemeClr>
                </a:solidFill>
              </a:rPr>
              <a:t>La auditoria evidenció que el registro en el SGI, dispuesto para todas las áreas, no se realiza de forma regular (en muchos casos no se deja registro)</a:t>
            </a:r>
          </a:p>
          <a:p>
            <a:pPr algn="just"/>
            <a:endParaRPr lang="es-CO" sz="500" b="1" dirty="0">
              <a:solidFill>
                <a:schemeClr val="tx1">
                  <a:lumMod val="65000"/>
                  <a:lumOff val="35000"/>
                </a:schemeClr>
              </a:solidFill>
            </a:endParaRPr>
          </a:p>
          <a:p>
            <a:pPr algn="just"/>
            <a:r>
              <a:rPr lang="es-CO" sz="1900" b="1" dirty="0">
                <a:solidFill>
                  <a:schemeClr val="tx1">
                    <a:lumMod val="65000"/>
                    <a:lumOff val="35000"/>
                  </a:schemeClr>
                </a:solidFill>
              </a:rPr>
              <a:t>Consolidado B. Digiturno –</a:t>
            </a:r>
            <a:r>
              <a:rPr lang="es-CO" sz="2300" b="1" dirty="0">
                <a:solidFill>
                  <a:schemeClr val="tx1">
                    <a:lumMod val="65000"/>
                    <a:lumOff val="35000"/>
                  </a:schemeClr>
                </a:solidFill>
              </a:rPr>
              <a:t> </a:t>
            </a:r>
            <a:r>
              <a:rPr lang="es-CO" sz="1500" dirty="0">
                <a:solidFill>
                  <a:schemeClr val="tx1">
                    <a:lumMod val="65000"/>
                    <a:lumOff val="35000"/>
                  </a:schemeClr>
                </a:solidFill>
              </a:rPr>
              <a:t>Exclusivo para registro del servicio prestado por el Grupo de Servicio al Ciudadano. Los reportes reflejan cultura de registro y control</a:t>
            </a:r>
            <a:r>
              <a:rPr lang="es-CO" sz="1500" dirty="0" smtClean="0">
                <a:solidFill>
                  <a:schemeClr val="tx1">
                    <a:lumMod val="65000"/>
                    <a:lumOff val="35000"/>
                  </a:schemeClr>
                </a:solidFill>
              </a:rPr>
              <a:t>. (reporta medición y evaluación)</a:t>
            </a:r>
            <a:endParaRPr lang="es-CO" sz="1500" dirty="0">
              <a:solidFill>
                <a:schemeClr val="tx1">
                  <a:lumMod val="65000"/>
                  <a:lumOff val="35000"/>
                </a:schemeClr>
              </a:solidFill>
            </a:endParaRPr>
          </a:p>
        </p:txBody>
      </p:sp>
      <p:sp>
        <p:nvSpPr>
          <p:cNvPr id="16" name="15 Rectángulo"/>
          <p:cNvSpPr/>
          <p:nvPr/>
        </p:nvSpPr>
        <p:spPr>
          <a:xfrm>
            <a:off x="193674" y="770547"/>
            <a:ext cx="8679395" cy="415498"/>
          </a:xfrm>
          <a:prstGeom prst="rect">
            <a:avLst/>
          </a:prstGeom>
        </p:spPr>
        <p:txBody>
          <a:bodyPr wrap="square">
            <a:spAutoFit/>
          </a:bodyPr>
          <a:lstStyle/>
          <a:p>
            <a:r>
              <a:rPr lang="es-ES" sz="2100" b="1" dirty="0" smtClean="0">
                <a:solidFill>
                  <a:schemeClr val="bg1">
                    <a:lumMod val="50000"/>
                  </a:schemeClr>
                </a:solidFill>
              </a:rPr>
              <a:t>A. Estadísticas canal presencial (Julio 01 2015 - Abril 15 2016)</a:t>
            </a:r>
          </a:p>
        </p:txBody>
      </p:sp>
    </p:spTree>
    <p:extLst>
      <p:ext uri="{BB962C8B-B14F-4D97-AF65-F5344CB8AC3E}">
        <p14:creationId xmlns:p14="http://schemas.microsoft.com/office/powerpoint/2010/main" val="154050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13611"/>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1.3 Canal Presencial</a:t>
            </a:r>
            <a:endParaRPr lang="es-CO" sz="3200" b="1" dirty="0">
              <a:solidFill>
                <a:srgbClr val="858585"/>
              </a:solidFill>
            </a:endParaRPr>
          </a:p>
        </p:txBody>
      </p:sp>
      <p:sp>
        <p:nvSpPr>
          <p:cNvPr id="9" name="8 CuadroTexto"/>
          <p:cNvSpPr txBox="1"/>
          <p:nvPr/>
        </p:nvSpPr>
        <p:spPr>
          <a:xfrm>
            <a:off x="414867" y="1116599"/>
            <a:ext cx="8373533" cy="461665"/>
          </a:xfrm>
          <a:prstGeom prst="rect">
            <a:avLst/>
          </a:prstGeom>
          <a:noFill/>
        </p:spPr>
        <p:txBody>
          <a:bodyPr wrap="square" rtlCol="0">
            <a:spAutoFit/>
          </a:bodyPr>
          <a:lstStyle/>
          <a:p>
            <a:pPr algn="ctr"/>
            <a:r>
              <a:rPr lang="es-ES" sz="2400" b="1" i="1" dirty="0">
                <a:solidFill>
                  <a:schemeClr val="tx1">
                    <a:lumMod val="50000"/>
                    <a:lumOff val="50000"/>
                  </a:schemeClr>
                </a:solidFill>
              </a:rPr>
              <a:t>Conclusiones y </a:t>
            </a:r>
            <a:r>
              <a:rPr lang="es-ES" sz="2400" b="1" i="1" dirty="0" smtClean="0">
                <a:solidFill>
                  <a:schemeClr val="tx1">
                    <a:lumMod val="50000"/>
                    <a:lumOff val="50000"/>
                  </a:schemeClr>
                </a:solidFill>
              </a:rPr>
              <a:t>recomendaciones</a:t>
            </a:r>
            <a:endParaRPr lang="es-CO" sz="2400" dirty="0">
              <a:solidFill>
                <a:schemeClr val="tx1">
                  <a:lumMod val="50000"/>
                  <a:lumOff val="50000"/>
                </a:schemeClr>
              </a:solidFill>
            </a:endParaRPr>
          </a:p>
        </p:txBody>
      </p:sp>
      <p:sp>
        <p:nvSpPr>
          <p:cNvPr id="2" name="1 Rectángulo"/>
          <p:cNvSpPr/>
          <p:nvPr/>
        </p:nvSpPr>
        <p:spPr>
          <a:xfrm>
            <a:off x="338667" y="1537163"/>
            <a:ext cx="8373533" cy="4524315"/>
          </a:xfrm>
          <a:prstGeom prst="rect">
            <a:avLst/>
          </a:prstGeom>
        </p:spPr>
        <p:txBody>
          <a:bodyPr wrap="square">
            <a:spAutoFit/>
          </a:bodyPr>
          <a:lstStyle/>
          <a:p>
            <a:pPr marL="285750" lvl="0" indent="-285750" algn="just">
              <a:buFont typeface="Wingdings" panose="05000000000000000000" pitchFamily="2" charset="2"/>
              <a:buChar char="q"/>
            </a:pPr>
            <a:r>
              <a:rPr lang="es-ES" dirty="0">
                <a:solidFill>
                  <a:schemeClr val="tx1">
                    <a:lumMod val="50000"/>
                    <a:lumOff val="50000"/>
                  </a:schemeClr>
                </a:solidFill>
              </a:rPr>
              <a:t>El canal presencial no cuenta con datos estadísticos confiables, por lo que se sugiere revisar el tema para que se den lineamientos claros, considerando de forma integral tanto las herramientas que se utilizan para el registro de datos, como los usuarios de dichas </a:t>
            </a:r>
            <a:r>
              <a:rPr lang="es-ES" dirty="0" smtClean="0">
                <a:solidFill>
                  <a:schemeClr val="tx1">
                    <a:lumMod val="50000"/>
                    <a:lumOff val="50000"/>
                  </a:schemeClr>
                </a:solidFill>
              </a:rPr>
              <a:t>herramientas.</a:t>
            </a:r>
          </a:p>
          <a:p>
            <a:pPr lvl="0" algn="just"/>
            <a:endParaRPr lang="es-ES" dirty="0" smtClean="0">
              <a:solidFill>
                <a:schemeClr val="tx1">
                  <a:lumMod val="50000"/>
                  <a:lumOff val="50000"/>
                </a:schemeClr>
              </a:solidFill>
            </a:endParaRPr>
          </a:p>
          <a:p>
            <a:pPr marL="285750" lvl="0" indent="-285750" algn="just">
              <a:buFont typeface="Wingdings" panose="05000000000000000000" pitchFamily="2" charset="2"/>
              <a:buChar char="q"/>
            </a:pPr>
            <a:r>
              <a:rPr lang="es-CO" dirty="0">
                <a:solidFill>
                  <a:schemeClr val="tx1">
                    <a:lumMod val="50000"/>
                    <a:lumOff val="50000"/>
                  </a:schemeClr>
                </a:solidFill>
              </a:rPr>
              <a:t>Dada la importancia de las estadísticas para la gestión institucional,  la naturaleza técnica del            Departamento y las  características de sus roles,  que en la práctica han conllevado amplio y denso manejo de terminología para la denominación de sus servicios; Esta Oficina de Control Interno, estima conveniente, se reconsidere el registro de los datos de usuarios que ingresan a la Entidad, por parte de la recepcionista de la </a:t>
            </a:r>
            <a:r>
              <a:rPr lang="es-CO" dirty="0" smtClean="0">
                <a:solidFill>
                  <a:schemeClr val="tx1">
                    <a:lumMod val="50000"/>
                    <a:lumOff val="50000"/>
                  </a:schemeClr>
                </a:solidFill>
              </a:rPr>
              <a:t>misma.</a:t>
            </a:r>
          </a:p>
          <a:p>
            <a:pPr lvl="0" algn="just"/>
            <a:endParaRPr lang="es-CO" dirty="0" smtClean="0">
              <a:solidFill>
                <a:schemeClr val="tx1">
                  <a:lumMod val="50000"/>
                  <a:lumOff val="50000"/>
                </a:schemeClr>
              </a:solidFill>
            </a:endParaRPr>
          </a:p>
          <a:p>
            <a:pPr marL="285750" lvl="0" indent="-285750" algn="just">
              <a:buFont typeface="Wingdings" panose="05000000000000000000" pitchFamily="2" charset="2"/>
              <a:buChar char="q"/>
            </a:pPr>
            <a:r>
              <a:rPr lang="es-ES" dirty="0">
                <a:solidFill>
                  <a:schemeClr val="tx1">
                    <a:lumMod val="50000"/>
                    <a:lumOff val="50000"/>
                  </a:schemeClr>
                </a:solidFill>
              </a:rPr>
              <a:t>En cuanto al </a:t>
            </a:r>
            <a:r>
              <a:rPr lang="es-ES" dirty="0" err="1">
                <a:solidFill>
                  <a:schemeClr val="tx1">
                    <a:lumMod val="50000"/>
                    <a:lumOff val="50000"/>
                  </a:schemeClr>
                </a:solidFill>
              </a:rPr>
              <a:t>digiturno</a:t>
            </a:r>
            <a:r>
              <a:rPr lang="es-ES" dirty="0">
                <a:solidFill>
                  <a:schemeClr val="tx1">
                    <a:lumMod val="50000"/>
                    <a:lumOff val="50000"/>
                  </a:schemeClr>
                </a:solidFill>
              </a:rPr>
              <a:t>, conviene revisar los casos en los cuales se presentan diferencias significativas entre los servidores atendidos y los evaluados, en razón a lo observado en el </a:t>
            </a:r>
            <a:r>
              <a:rPr lang="es-ES" dirty="0" smtClean="0">
                <a:solidFill>
                  <a:schemeClr val="tx1">
                    <a:lumMod val="50000"/>
                    <a:lumOff val="50000"/>
                  </a:schemeClr>
                </a:solidFill>
              </a:rPr>
              <a:t>consolidado.</a:t>
            </a:r>
            <a:endParaRPr lang="es-ES" dirty="0">
              <a:solidFill>
                <a:schemeClr val="tx1">
                  <a:lumMod val="50000"/>
                  <a:lumOff val="50000"/>
                </a:schemeClr>
              </a:solidFill>
            </a:endParaRPr>
          </a:p>
          <a:p>
            <a:pPr lvl="0" algn="just"/>
            <a:endParaRPr lang="es-ES" dirty="0">
              <a:solidFill>
                <a:schemeClr val="tx1">
                  <a:lumMod val="50000"/>
                  <a:lumOff val="50000"/>
                </a:schemeClr>
              </a:solidFill>
            </a:endParaRPr>
          </a:p>
        </p:txBody>
      </p:sp>
    </p:spTree>
    <p:extLst>
      <p:ext uri="{BB962C8B-B14F-4D97-AF65-F5344CB8AC3E}">
        <p14:creationId xmlns:p14="http://schemas.microsoft.com/office/powerpoint/2010/main" val="332982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uadroTexto 15"/>
          <p:cNvSpPr txBox="1">
            <a:spLocks noChangeArrowheads="1"/>
          </p:cNvSpPr>
          <p:nvPr/>
        </p:nvSpPr>
        <p:spPr bwMode="auto">
          <a:xfrm>
            <a:off x="2207201" y="2974560"/>
            <a:ext cx="5655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s-ES_tradnl" altLang="es-CO" sz="4800" b="1" dirty="0" smtClean="0">
                <a:solidFill>
                  <a:srgbClr val="7F7F7F"/>
                </a:solidFill>
              </a:rPr>
              <a:t>Canal Telefónico</a:t>
            </a:r>
            <a:endParaRPr lang="es-ES_tradnl" altLang="es-CO" sz="4800" b="1" dirty="0">
              <a:solidFill>
                <a:srgbClr val="7F7F7F"/>
              </a:solidFill>
            </a:endParaRPr>
          </a:p>
        </p:txBody>
      </p:sp>
      <p:sp>
        <p:nvSpPr>
          <p:cNvPr id="9" name="CuadroTexto 15"/>
          <p:cNvSpPr txBox="1">
            <a:spLocks noChangeArrowheads="1"/>
          </p:cNvSpPr>
          <p:nvPr/>
        </p:nvSpPr>
        <p:spPr bwMode="auto">
          <a:xfrm>
            <a:off x="1109134" y="3004348"/>
            <a:ext cx="9313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600" b="1" dirty="0" smtClean="0">
                <a:solidFill>
                  <a:schemeClr val="bg1"/>
                </a:solidFill>
              </a:rPr>
              <a:t>1.4</a:t>
            </a:r>
            <a:endParaRPr lang="es-ES_tradnl" altLang="es-CO" sz="3600" b="1" dirty="0">
              <a:solidFill>
                <a:schemeClr val="bg1"/>
              </a:solidFill>
            </a:endParaRPr>
          </a:p>
        </p:txBody>
      </p:sp>
    </p:spTree>
    <p:extLst>
      <p:ext uri="{BB962C8B-B14F-4D97-AF65-F5344CB8AC3E}">
        <p14:creationId xmlns:p14="http://schemas.microsoft.com/office/powerpoint/2010/main" val="281068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1.4 Canal Telefónico</a:t>
            </a:r>
            <a:endParaRPr lang="es-CO" sz="3200" b="1" dirty="0">
              <a:solidFill>
                <a:srgbClr val="858585"/>
              </a:solidFill>
            </a:endParaRPr>
          </a:p>
        </p:txBody>
      </p:sp>
      <p:sp>
        <p:nvSpPr>
          <p:cNvPr id="12" name="11 Rectángulo"/>
          <p:cNvSpPr/>
          <p:nvPr/>
        </p:nvSpPr>
        <p:spPr>
          <a:xfrm>
            <a:off x="2802468" y="1149946"/>
            <a:ext cx="2506132" cy="338554"/>
          </a:xfrm>
          <a:prstGeom prst="rect">
            <a:avLst/>
          </a:prstGeom>
        </p:spPr>
        <p:txBody>
          <a:bodyPr wrap="square">
            <a:spAutoFit/>
          </a:bodyPr>
          <a:lstStyle/>
          <a:p>
            <a:pPr algn="ctr"/>
            <a:r>
              <a:rPr lang="es-CO" sz="1600" b="1" dirty="0" smtClean="0">
                <a:solidFill>
                  <a:schemeClr val="tx1">
                    <a:lumMod val="50000"/>
                    <a:lumOff val="50000"/>
                  </a:schemeClr>
                </a:solidFill>
              </a:rPr>
              <a:t>     </a:t>
            </a:r>
            <a:endParaRPr lang="es-CO" sz="1600" b="1" dirty="0">
              <a:solidFill>
                <a:schemeClr val="tx1">
                  <a:lumMod val="50000"/>
                  <a:lumOff val="50000"/>
                </a:schemeClr>
              </a:solidFill>
            </a:endParaRPr>
          </a:p>
        </p:txBody>
      </p:sp>
      <p:sp>
        <p:nvSpPr>
          <p:cNvPr id="17" name="AutoShape 4" descr="Resultado de imagen para logo faceboo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15" name="14 Gráfico"/>
          <p:cNvGraphicFramePr/>
          <p:nvPr>
            <p:extLst>
              <p:ext uri="{D42A27DB-BD31-4B8C-83A1-F6EECF244321}">
                <p14:modId xmlns:p14="http://schemas.microsoft.com/office/powerpoint/2010/main" val="1069714790"/>
              </p:ext>
            </p:extLst>
          </p:nvPr>
        </p:nvGraphicFramePr>
        <p:xfrm>
          <a:off x="494049" y="1380010"/>
          <a:ext cx="4047067" cy="2551627"/>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4766733" y="1210733"/>
            <a:ext cx="3949977" cy="338554"/>
          </a:xfrm>
          <a:prstGeom prst="rect">
            <a:avLst/>
          </a:prstGeom>
          <a:noFill/>
        </p:spPr>
        <p:txBody>
          <a:bodyPr wrap="square" rtlCol="0">
            <a:spAutoFit/>
          </a:bodyPr>
          <a:lstStyle/>
          <a:p>
            <a:pPr algn="just"/>
            <a:r>
              <a:rPr lang="es-ES" sz="1600" dirty="0">
                <a:solidFill>
                  <a:schemeClr val="tx1">
                    <a:lumMod val="65000"/>
                    <a:lumOff val="35000"/>
                  </a:schemeClr>
                </a:solidFill>
              </a:rPr>
              <a:t>A</a:t>
            </a:r>
            <a:r>
              <a:rPr lang="es-ES" sz="1600" dirty="0" smtClean="0">
                <a:solidFill>
                  <a:schemeClr val="tx1">
                    <a:lumMod val="65000"/>
                    <a:lumOff val="35000"/>
                  </a:schemeClr>
                </a:solidFill>
              </a:rPr>
              <a:t>plicación </a:t>
            </a:r>
            <a:r>
              <a:rPr lang="es-ES" sz="1600" dirty="0">
                <a:solidFill>
                  <a:schemeClr val="tx1">
                    <a:lumMod val="65000"/>
                    <a:lumOff val="35000"/>
                  </a:schemeClr>
                </a:solidFill>
              </a:rPr>
              <a:t>de cinco (5) </a:t>
            </a:r>
            <a:r>
              <a:rPr lang="es-ES" sz="1600" dirty="0" smtClean="0">
                <a:solidFill>
                  <a:schemeClr val="tx1">
                    <a:lumMod val="65000"/>
                    <a:lumOff val="35000"/>
                  </a:schemeClr>
                </a:solidFill>
              </a:rPr>
              <a:t>protocolos </a:t>
            </a:r>
            <a:endParaRPr lang="es-CO" sz="1600" dirty="0">
              <a:solidFill>
                <a:schemeClr val="tx1">
                  <a:lumMod val="65000"/>
                  <a:lumOff val="35000"/>
                </a:schemeClr>
              </a:solidFill>
            </a:endParaRPr>
          </a:p>
        </p:txBody>
      </p:sp>
      <p:sp>
        <p:nvSpPr>
          <p:cNvPr id="13" name="12 CuadroTexto"/>
          <p:cNvSpPr txBox="1"/>
          <p:nvPr/>
        </p:nvSpPr>
        <p:spPr>
          <a:xfrm>
            <a:off x="492652" y="4452701"/>
            <a:ext cx="4111625" cy="1600438"/>
          </a:xfrm>
          <a:prstGeom prst="rect">
            <a:avLst/>
          </a:prstGeom>
          <a:noFill/>
        </p:spPr>
        <p:txBody>
          <a:bodyPr wrap="square" rtlCol="0">
            <a:spAutoFit/>
          </a:bodyPr>
          <a:lstStyle/>
          <a:p>
            <a:pPr algn="just"/>
            <a:r>
              <a:rPr lang="es-ES" sz="1400" dirty="0">
                <a:solidFill>
                  <a:schemeClr val="tx1">
                    <a:lumMod val="50000"/>
                    <a:lumOff val="50000"/>
                  </a:schemeClr>
                </a:solidFill>
              </a:rPr>
              <a:t>E</a:t>
            </a:r>
            <a:r>
              <a:rPr lang="es-ES" sz="1400" dirty="0" smtClean="0">
                <a:solidFill>
                  <a:schemeClr val="tx1">
                    <a:lumMod val="50000"/>
                    <a:lumOff val="50000"/>
                  </a:schemeClr>
                </a:solidFill>
              </a:rPr>
              <a:t>l </a:t>
            </a:r>
            <a:r>
              <a:rPr lang="es-ES" sz="1400" dirty="0">
                <a:solidFill>
                  <a:schemeClr val="tx1">
                    <a:lumMod val="50000"/>
                    <a:lumOff val="50000"/>
                  </a:schemeClr>
                </a:solidFill>
              </a:rPr>
              <a:t>Grupo de Servicio al Ciudadano durante el periodo evaluado atendió el 65.45% de las llamadas registradas (4431) en los aplicativos de Estadísticas y </a:t>
            </a:r>
            <a:r>
              <a:rPr lang="es-ES" sz="1400" dirty="0" smtClean="0">
                <a:solidFill>
                  <a:schemeClr val="tx1">
                    <a:lumMod val="50000"/>
                    <a:lumOff val="50000"/>
                  </a:schemeClr>
                </a:solidFill>
              </a:rPr>
              <a:t>ORFEO.</a:t>
            </a:r>
          </a:p>
          <a:p>
            <a:pPr algn="just"/>
            <a:endParaRPr lang="es-ES" sz="1400" dirty="0" smtClean="0">
              <a:solidFill>
                <a:schemeClr val="tx1">
                  <a:lumMod val="50000"/>
                  <a:lumOff val="50000"/>
                </a:schemeClr>
              </a:solidFill>
            </a:endParaRPr>
          </a:p>
          <a:p>
            <a:pPr algn="just"/>
            <a:r>
              <a:rPr lang="es-ES" sz="1400" dirty="0">
                <a:solidFill>
                  <a:schemeClr val="tx1">
                    <a:lumMod val="50000"/>
                    <a:lumOff val="50000"/>
                  </a:schemeClr>
                </a:solidFill>
              </a:rPr>
              <a:t>Las áreas no están registrando en el aplicativo ORFEO el total de llamadas atendidas</a:t>
            </a:r>
            <a:r>
              <a:rPr lang="es-ES" sz="1400" dirty="0" smtClean="0">
                <a:solidFill>
                  <a:schemeClr val="tx1">
                    <a:lumMod val="50000"/>
                    <a:lumOff val="50000"/>
                  </a:schemeClr>
                </a:solidFill>
              </a:rPr>
              <a:t>.</a:t>
            </a:r>
            <a:endParaRPr lang="es-CO" sz="1400" dirty="0">
              <a:solidFill>
                <a:schemeClr val="tx1">
                  <a:lumMod val="50000"/>
                  <a:lumOff val="50000"/>
                </a:schemeClr>
              </a:solidFill>
            </a:endParaRPr>
          </a:p>
        </p:txBody>
      </p:sp>
      <p:sp>
        <p:nvSpPr>
          <p:cNvPr id="16" name="15 CuadroTexto"/>
          <p:cNvSpPr txBox="1"/>
          <p:nvPr/>
        </p:nvSpPr>
        <p:spPr>
          <a:xfrm>
            <a:off x="4766733" y="904397"/>
            <a:ext cx="4343901" cy="369332"/>
          </a:xfrm>
          <a:prstGeom prst="rect">
            <a:avLst/>
          </a:prstGeom>
          <a:noFill/>
        </p:spPr>
        <p:txBody>
          <a:bodyPr wrap="square" rtlCol="0">
            <a:spAutoFit/>
          </a:bodyPr>
          <a:lstStyle/>
          <a:p>
            <a:r>
              <a:rPr lang="es-ES" b="1" i="1" dirty="0">
                <a:solidFill>
                  <a:schemeClr val="tx1">
                    <a:lumMod val="50000"/>
                    <a:lumOff val="50000"/>
                  </a:schemeClr>
                </a:solidFill>
              </a:rPr>
              <a:t>Verificación del servicio Canal Telefónico </a:t>
            </a:r>
            <a:endParaRPr lang="es-CO" dirty="0">
              <a:solidFill>
                <a:schemeClr val="tx1">
                  <a:lumMod val="50000"/>
                  <a:lumOff val="50000"/>
                </a:schemeClr>
              </a:solidFill>
            </a:endParaRPr>
          </a:p>
        </p:txBody>
      </p:sp>
      <p:graphicFrame>
        <p:nvGraphicFramePr>
          <p:cNvPr id="19" name="18 Tabla"/>
          <p:cNvGraphicFramePr>
            <a:graphicFrameLocks noGrp="1"/>
          </p:cNvGraphicFramePr>
          <p:nvPr>
            <p:extLst>
              <p:ext uri="{D42A27DB-BD31-4B8C-83A1-F6EECF244321}">
                <p14:modId xmlns:p14="http://schemas.microsoft.com/office/powerpoint/2010/main" val="1002816380"/>
              </p:ext>
            </p:extLst>
          </p:nvPr>
        </p:nvGraphicFramePr>
        <p:xfrm>
          <a:off x="4809065" y="1580065"/>
          <a:ext cx="3945467" cy="2363010"/>
        </p:xfrm>
        <a:graphic>
          <a:graphicData uri="http://schemas.openxmlformats.org/drawingml/2006/table">
            <a:tbl>
              <a:tblPr firstRow="1" firstCol="1" bandRow="1">
                <a:tableStyleId>{9DCAF9ED-07DC-4A11-8D7F-57B35C25682E}</a:tableStyleId>
              </a:tblPr>
              <a:tblGrid>
                <a:gridCol w="2514601"/>
                <a:gridCol w="474133"/>
                <a:gridCol w="516467"/>
                <a:gridCol w="440266"/>
              </a:tblGrid>
              <a:tr h="192036">
                <a:tc gridSpan="4">
                  <a:txBody>
                    <a:bodyPr/>
                    <a:lstStyle/>
                    <a:p>
                      <a:pPr algn="ctr">
                        <a:lnSpc>
                          <a:spcPct val="115000"/>
                        </a:lnSpc>
                        <a:spcAft>
                          <a:spcPts val="0"/>
                        </a:spcAft>
                      </a:pPr>
                      <a:r>
                        <a:rPr lang="es-ES" sz="1100" dirty="0">
                          <a:effectLst/>
                        </a:rPr>
                        <a:t>Porcentaje de cumplimiento de protocolos - Canal Telefónico</a:t>
                      </a:r>
                      <a:endParaRPr lang="es-CO" sz="1100" dirty="0">
                        <a:effectLst/>
                        <a:latin typeface="Calibri"/>
                        <a:ea typeface="Calibri"/>
                        <a:cs typeface="Times New Roman"/>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r>
              <a:tr h="192036">
                <a:tc>
                  <a:txBody>
                    <a:bodyPr/>
                    <a:lstStyle/>
                    <a:p>
                      <a:pPr algn="ctr">
                        <a:lnSpc>
                          <a:spcPct val="115000"/>
                        </a:lnSpc>
                        <a:spcAft>
                          <a:spcPts val="0"/>
                        </a:spcAft>
                      </a:pPr>
                      <a:r>
                        <a:rPr lang="es-ES" sz="1000" b="1" dirty="0">
                          <a:solidFill>
                            <a:schemeClr val="tx1">
                              <a:lumMod val="65000"/>
                              <a:lumOff val="35000"/>
                            </a:schemeClr>
                          </a:solidFill>
                          <a:effectLst/>
                        </a:rPr>
                        <a:t>Protocolos  evaluados</a:t>
                      </a:r>
                      <a:endParaRPr lang="es-CO" sz="1100" b="1"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b="1" dirty="0">
                          <a:effectLst/>
                        </a:rPr>
                        <a:t>SI</a:t>
                      </a:r>
                      <a:endParaRPr lang="es-CO"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b="1" dirty="0">
                          <a:effectLst/>
                        </a:rPr>
                        <a:t>NO </a:t>
                      </a:r>
                      <a:endParaRPr lang="es-CO"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b="1" dirty="0">
                          <a:effectLst/>
                        </a:rPr>
                        <a:t>N/A</a:t>
                      </a:r>
                      <a:endParaRPr lang="es-CO" sz="1100" b="1" dirty="0">
                        <a:effectLst/>
                        <a:latin typeface="Calibri"/>
                        <a:ea typeface="Calibri"/>
                        <a:cs typeface="Times New Roman"/>
                      </a:endParaRPr>
                    </a:p>
                  </a:txBody>
                  <a:tcPr marL="68580" marR="68580" marT="0" marB="0"/>
                </a:tc>
              </a:tr>
              <a:tr h="192036">
                <a:tc>
                  <a:txBody>
                    <a:bodyPr/>
                    <a:lstStyle/>
                    <a:p>
                      <a:pPr algn="l">
                        <a:lnSpc>
                          <a:spcPct val="115000"/>
                        </a:lnSpc>
                        <a:spcAft>
                          <a:spcPts val="0"/>
                        </a:spcAft>
                      </a:pPr>
                      <a:r>
                        <a:rPr lang="es-ES" sz="1000" dirty="0">
                          <a:solidFill>
                            <a:schemeClr val="tx1">
                              <a:lumMod val="65000"/>
                              <a:lumOff val="35000"/>
                            </a:schemeClr>
                          </a:solidFill>
                          <a:effectLst/>
                        </a:rPr>
                        <a:t>1. Contestar (antes del tercer timbre)</a:t>
                      </a:r>
                      <a:endParaRPr lang="es-CO" sz="1100"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54.76</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45.24</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0</a:t>
                      </a:r>
                      <a:endParaRPr lang="es-CO" sz="1100">
                        <a:effectLst/>
                        <a:latin typeface="Calibri"/>
                        <a:ea typeface="Calibri"/>
                        <a:cs typeface="Times New Roman"/>
                      </a:endParaRPr>
                    </a:p>
                  </a:txBody>
                  <a:tcPr marL="68580" marR="68580" marT="0" marB="0"/>
                </a:tc>
              </a:tr>
              <a:tr h="422480">
                <a:tc>
                  <a:txBody>
                    <a:bodyPr/>
                    <a:lstStyle/>
                    <a:p>
                      <a:pPr algn="l">
                        <a:lnSpc>
                          <a:spcPct val="115000"/>
                        </a:lnSpc>
                        <a:spcAft>
                          <a:spcPts val="0"/>
                        </a:spcAft>
                      </a:pPr>
                      <a:r>
                        <a:rPr lang="es-ES" sz="1000" dirty="0">
                          <a:solidFill>
                            <a:schemeClr val="tx1">
                              <a:lumMod val="65000"/>
                              <a:lumOff val="35000"/>
                            </a:schemeClr>
                          </a:solidFill>
                          <a:effectLst/>
                        </a:rPr>
                        <a:t>2. Saludo (Función Pública. Buenos (días o tardes). Le habla (nombre) (área). ¿En qué le puedo servir?</a:t>
                      </a:r>
                      <a:endParaRPr lang="es-CO" sz="1100"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38.10</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28.57</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33.33</a:t>
                      </a:r>
                      <a:endParaRPr lang="es-CO" sz="1100">
                        <a:effectLst/>
                        <a:latin typeface="Calibri"/>
                        <a:ea typeface="Calibri"/>
                        <a:cs typeface="Times New Roman"/>
                      </a:endParaRPr>
                    </a:p>
                  </a:txBody>
                  <a:tcPr marL="68580" marR="68580" marT="0" marB="0"/>
                </a:tc>
              </a:tr>
              <a:tr h="624118">
                <a:tc>
                  <a:txBody>
                    <a:bodyPr/>
                    <a:lstStyle/>
                    <a:p>
                      <a:pPr algn="l">
                        <a:lnSpc>
                          <a:spcPct val="115000"/>
                        </a:lnSpc>
                        <a:spcAft>
                          <a:spcPts val="0"/>
                        </a:spcAft>
                      </a:pPr>
                      <a:r>
                        <a:rPr lang="es-ES" sz="1000" dirty="0">
                          <a:solidFill>
                            <a:schemeClr val="tx1">
                              <a:lumMod val="65000"/>
                              <a:lumOff val="35000"/>
                            </a:schemeClr>
                          </a:solidFill>
                          <a:effectLst/>
                        </a:rPr>
                        <a:t>3. Transferencia de llamada (pedirle al usuario que espere unos minutos en línea y comunicarlo con quien lo va a atender. (Informarle al ciudadano porque se deja en espera)</a:t>
                      </a:r>
                      <a:endParaRPr lang="es-CO" sz="1100"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23.81</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7.14</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a:t>
                      </a:r>
                      <a:endParaRPr lang="es-CO" sz="1100">
                        <a:effectLst/>
                      </a:endParaRPr>
                    </a:p>
                    <a:p>
                      <a:pPr algn="ctr">
                        <a:lnSpc>
                          <a:spcPct val="115000"/>
                        </a:lnSpc>
                        <a:spcAft>
                          <a:spcPts val="0"/>
                        </a:spcAft>
                      </a:pPr>
                      <a:r>
                        <a:rPr lang="es-ES" sz="1000">
                          <a:effectLst/>
                        </a:rPr>
                        <a:t>69.05</a:t>
                      </a:r>
                      <a:endParaRPr lang="es-CO" sz="1100">
                        <a:effectLst/>
                        <a:latin typeface="Calibri"/>
                        <a:ea typeface="Calibri"/>
                        <a:cs typeface="Times New Roman"/>
                      </a:endParaRPr>
                    </a:p>
                  </a:txBody>
                  <a:tcPr marL="68580" marR="68580" marT="0" marB="0"/>
                </a:tc>
              </a:tr>
              <a:tr h="192036">
                <a:tc>
                  <a:txBody>
                    <a:bodyPr/>
                    <a:lstStyle/>
                    <a:p>
                      <a:pPr algn="l">
                        <a:lnSpc>
                          <a:spcPct val="115000"/>
                        </a:lnSpc>
                        <a:spcAft>
                          <a:spcPts val="0"/>
                        </a:spcAft>
                      </a:pPr>
                      <a:r>
                        <a:rPr lang="es-ES" sz="1000" dirty="0">
                          <a:solidFill>
                            <a:schemeClr val="tx1">
                              <a:lumMod val="65000"/>
                              <a:lumOff val="35000"/>
                            </a:schemeClr>
                          </a:solidFill>
                          <a:effectLst/>
                        </a:rPr>
                        <a:t>4. Claridad de la información</a:t>
                      </a:r>
                      <a:endParaRPr lang="es-CO" sz="1100"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35.71</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16.67</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47.62</a:t>
                      </a:r>
                      <a:endParaRPr lang="es-CO" sz="1100">
                        <a:effectLst/>
                        <a:latin typeface="Calibri"/>
                        <a:ea typeface="Calibri"/>
                        <a:cs typeface="Times New Roman"/>
                      </a:endParaRPr>
                    </a:p>
                  </a:txBody>
                  <a:tcPr marL="68580" marR="68580" marT="0" marB="0"/>
                </a:tc>
              </a:tr>
              <a:tr h="192036">
                <a:tc>
                  <a:txBody>
                    <a:bodyPr/>
                    <a:lstStyle/>
                    <a:p>
                      <a:pPr algn="l">
                        <a:lnSpc>
                          <a:spcPct val="115000"/>
                        </a:lnSpc>
                        <a:spcAft>
                          <a:spcPts val="0"/>
                        </a:spcAft>
                      </a:pPr>
                      <a:r>
                        <a:rPr lang="es-ES" sz="1000" dirty="0">
                          <a:solidFill>
                            <a:schemeClr val="tx1">
                              <a:lumMod val="65000"/>
                              <a:lumOff val="35000"/>
                            </a:schemeClr>
                          </a:solidFill>
                          <a:effectLst/>
                        </a:rPr>
                        <a:t>5. Despedida (amabilidad)</a:t>
                      </a:r>
                      <a:endParaRPr lang="es-CO" sz="1100" dirty="0">
                        <a:solidFill>
                          <a:schemeClr val="tx1">
                            <a:lumMod val="65000"/>
                            <a:lumOff val="3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59.52</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4.76</a:t>
                      </a:r>
                      <a:endParaRPr lang="es-CO"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35.72</a:t>
                      </a:r>
                      <a:endParaRPr lang="es-CO" sz="1100" dirty="0">
                        <a:effectLst/>
                        <a:latin typeface="Calibri"/>
                        <a:ea typeface="Calibri"/>
                        <a:cs typeface="Times New Roman"/>
                      </a:endParaRPr>
                    </a:p>
                  </a:txBody>
                  <a:tcPr marL="68580" marR="68580" marT="0" marB="0"/>
                </a:tc>
              </a:tr>
            </a:tbl>
          </a:graphicData>
        </a:graphic>
      </p:graphicFrame>
      <p:sp>
        <p:nvSpPr>
          <p:cNvPr id="20" name="19 CuadroTexto"/>
          <p:cNvSpPr txBox="1"/>
          <p:nvPr/>
        </p:nvSpPr>
        <p:spPr>
          <a:xfrm>
            <a:off x="4766733" y="4140200"/>
            <a:ext cx="4009798" cy="2031325"/>
          </a:xfrm>
          <a:prstGeom prst="rect">
            <a:avLst/>
          </a:prstGeom>
          <a:noFill/>
        </p:spPr>
        <p:txBody>
          <a:bodyPr wrap="square" rtlCol="0">
            <a:spAutoFit/>
          </a:bodyPr>
          <a:lstStyle/>
          <a:p>
            <a:pPr lvl="0"/>
            <a:r>
              <a:rPr lang="es-ES" sz="1400" dirty="0" smtClean="0">
                <a:solidFill>
                  <a:schemeClr val="tx1">
                    <a:lumMod val="50000"/>
                    <a:lumOff val="50000"/>
                  </a:schemeClr>
                </a:solidFill>
              </a:rPr>
              <a:t>*El </a:t>
            </a:r>
            <a:r>
              <a:rPr lang="es-ES" sz="1400" dirty="0">
                <a:solidFill>
                  <a:schemeClr val="tx1">
                    <a:lumMod val="50000"/>
                    <a:lumOff val="50000"/>
                  </a:schemeClr>
                </a:solidFill>
              </a:rPr>
              <a:t>45,24% no fueron contestadas o se contestaron después del tercer </a:t>
            </a:r>
            <a:r>
              <a:rPr lang="es-ES" sz="1400" dirty="0" smtClean="0">
                <a:solidFill>
                  <a:schemeClr val="tx1">
                    <a:lumMod val="50000"/>
                    <a:lumOff val="50000"/>
                  </a:schemeClr>
                </a:solidFill>
              </a:rPr>
              <a:t>timbre</a:t>
            </a:r>
          </a:p>
          <a:p>
            <a:pPr lvl="0"/>
            <a:r>
              <a:rPr lang="es-ES" sz="1400" dirty="0" smtClean="0">
                <a:solidFill>
                  <a:schemeClr val="tx1">
                    <a:lumMod val="50000"/>
                    <a:lumOff val="50000"/>
                  </a:schemeClr>
                </a:solidFill>
              </a:rPr>
              <a:t>*</a:t>
            </a:r>
            <a:r>
              <a:rPr lang="es-ES" sz="1400" dirty="0">
                <a:solidFill>
                  <a:schemeClr val="tx1">
                    <a:lumMod val="50000"/>
                    <a:lumOff val="50000"/>
                  </a:schemeClr>
                </a:solidFill>
              </a:rPr>
              <a:t>E</a:t>
            </a:r>
            <a:r>
              <a:rPr lang="es-ES" sz="1400" dirty="0" smtClean="0">
                <a:solidFill>
                  <a:schemeClr val="tx1">
                    <a:lumMod val="50000"/>
                    <a:lumOff val="50000"/>
                  </a:schemeClr>
                </a:solidFill>
              </a:rPr>
              <a:t>l </a:t>
            </a:r>
            <a:r>
              <a:rPr lang="es-ES" sz="1400" dirty="0">
                <a:solidFill>
                  <a:schemeClr val="tx1">
                    <a:lumMod val="50000"/>
                    <a:lumOff val="50000"/>
                  </a:schemeClr>
                </a:solidFill>
              </a:rPr>
              <a:t>38.10% de los servidores saluda diciendo su nombre y área donde </a:t>
            </a:r>
            <a:r>
              <a:rPr lang="es-ES" sz="1400" dirty="0" smtClean="0">
                <a:solidFill>
                  <a:schemeClr val="tx1">
                    <a:lumMod val="50000"/>
                    <a:lumOff val="50000"/>
                  </a:schemeClr>
                </a:solidFill>
              </a:rPr>
              <a:t>labora</a:t>
            </a:r>
            <a:endParaRPr lang="es-ES" sz="1400" dirty="0"/>
          </a:p>
          <a:p>
            <a:pPr lvl="0"/>
            <a:r>
              <a:rPr lang="es-ES" sz="1400" dirty="0" smtClean="0">
                <a:solidFill>
                  <a:schemeClr val="tx1">
                    <a:lumMod val="50000"/>
                    <a:lumOff val="50000"/>
                  </a:schemeClr>
                </a:solidFill>
              </a:rPr>
              <a:t>*</a:t>
            </a:r>
            <a:r>
              <a:rPr lang="es-ES" sz="1400" dirty="0">
                <a:solidFill>
                  <a:schemeClr val="tx1">
                    <a:lumMod val="50000"/>
                    <a:lumOff val="50000"/>
                  </a:schemeClr>
                </a:solidFill>
              </a:rPr>
              <a:t>El 23.81% de los servidores al transferir la llamada, le solicita al usuario que espere y le comunica con el servidor que lo va a </a:t>
            </a:r>
            <a:r>
              <a:rPr lang="es-ES" sz="1400" dirty="0" smtClean="0">
                <a:solidFill>
                  <a:schemeClr val="tx1">
                    <a:lumMod val="50000"/>
                    <a:lumOff val="50000"/>
                  </a:schemeClr>
                </a:solidFill>
              </a:rPr>
              <a:t>atender</a:t>
            </a:r>
          </a:p>
          <a:p>
            <a:pPr lvl="0"/>
            <a:r>
              <a:rPr lang="es-ES" sz="1400" dirty="0" smtClean="0">
                <a:solidFill>
                  <a:schemeClr val="tx1">
                    <a:lumMod val="50000"/>
                    <a:lumOff val="50000"/>
                  </a:schemeClr>
                </a:solidFill>
              </a:rPr>
              <a:t>*Al </a:t>
            </a:r>
            <a:r>
              <a:rPr lang="es-ES" sz="1400" dirty="0">
                <a:solidFill>
                  <a:schemeClr val="tx1">
                    <a:lumMod val="50000"/>
                    <a:lumOff val="50000"/>
                  </a:schemeClr>
                </a:solidFill>
              </a:rPr>
              <a:t>despedirse el 59.52% de los servidores, lo hacen con </a:t>
            </a:r>
            <a:r>
              <a:rPr lang="es-ES" sz="1400" dirty="0" smtClean="0">
                <a:solidFill>
                  <a:schemeClr val="tx1">
                    <a:lumMod val="50000"/>
                    <a:lumOff val="50000"/>
                  </a:schemeClr>
                </a:solidFill>
              </a:rPr>
              <a:t>amabilidad</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45051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13611"/>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1.4 Canal Telefónico</a:t>
            </a:r>
            <a:endParaRPr lang="es-CO" sz="3200" b="1" dirty="0">
              <a:solidFill>
                <a:srgbClr val="858585"/>
              </a:solidFill>
            </a:endParaRPr>
          </a:p>
        </p:txBody>
      </p:sp>
      <p:sp>
        <p:nvSpPr>
          <p:cNvPr id="9" name="8 CuadroTexto"/>
          <p:cNvSpPr txBox="1"/>
          <p:nvPr/>
        </p:nvSpPr>
        <p:spPr>
          <a:xfrm>
            <a:off x="414867" y="1116599"/>
            <a:ext cx="8373533" cy="461665"/>
          </a:xfrm>
          <a:prstGeom prst="rect">
            <a:avLst/>
          </a:prstGeom>
          <a:noFill/>
        </p:spPr>
        <p:txBody>
          <a:bodyPr wrap="square" rtlCol="0">
            <a:spAutoFit/>
          </a:bodyPr>
          <a:lstStyle/>
          <a:p>
            <a:pPr algn="ctr"/>
            <a:r>
              <a:rPr lang="es-ES" sz="2400" b="1" i="1" dirty="0">
                <a:solidFill>
                  <a:schemeClr val="tx1">
                    <a:lumMod val="50000"/>
                    <a:lumOff val="50000"/>
                  </a:schemeClr>
                </a:solidFill>
              </a:rPr>
              <a:t>Conclusiones y </a:t>
            </a:r>
            <a:r>
              <a:rPr lang="es-ES" sz="2400" b="1" i="1" dirty="0" smtClean="0">
                <a:solidFill>
                  <a:schemeClr val="tx1">
                    <a:lumMod val="50000"/>
                    <a:lumOff val="50000"/>
                  </a:schemeClr>
                </a:solidFill>
              </a:rPr>
              <a:t>recomendaciones</a:t>
            </a:r>
            <a:endParaRPr lang="es-CO" sz="2400" dirty="0">
              <a:solidFill>
                <a:schemeClr val="tx1">
                  <a:lumMod val="50000"/>
                  <a:lumOff val="50000"/>
                </a:schemeClr>
              </a:solidFill>
            </a:endParaRPr>
          </a:p>
        </p:txBody>
      </p:sp>
      <p:sp>
        <p:nvSpPr>
          <p:cNvPr id="3" name="2 Rectángulo"/>
          <p:cNvSpPr/>
          <p:nvPr/>
        </p:nvSpPr>
        <p:spPr>
          <a:xfrm>
            <a:off x="414867" y="1578264"/>
            <a:ext cx="8297332" cy="4801314"/>
          </a:xfrm>
          <a:prstGeom prst="rect">
            <a:avLst/>
          </a:prstGeom>
        </p:spPr>
        <p:txBody>
          <a:bodyPr wrap="square">
            <a:spAutoFit/>
          </a:bodyPr>
          <a:lstStyle/>
          <a:p>
            <a:pPr marL="285750" lvl="0" indent="-285750" algn="just">
              <a:buFont typeface="Wingdings" panose="05000000000000000000" pitchFamily="2" charset="2"/>
              <a:buChar char="v"/>
            </a:pPr>
            <a:r>
              <a:rPr lang="es-ES" sz="1500" dirty="0">
                <a:solidFill>
                  <a:schemeClr val="tx1">
                    <a:lumMod val="50000"/>
                    <a:lumOff val="50000"/>
                  </a:schemeClr>
                </a:solidFill>
              </a:rPr>
              <a:t>Con el fin de contar con estadísticas reales sobre la atención que brinda el Departamento a través del canal telefónico, es importante fortalecer la cultura del registro de la información en los aplicativos dispuestos para tal fin. </a:t>
            </a:r>
            <a:endParaRPr lang="es-ES" sz="1500" dirty="0" smtClean="0">
              <a:solidFill>
                <a:schemeClr val="tx1">
                  <a:lumMod val="50000"/>
                  <a:lumOff val="50000"/>
                </a:schemeClr>
              </a:solidFill>
            </a:endParaRPr>
          </a:p>
          <a:p>
            <a:pPr marL="285750" lvl="0" indent="-285750" algn="just">
              <a:buFont typeface="Wingdings" panose="05000000000000000000" pitchFamily="2" charset="2"/>
              <a:buChar char="v"/>
            </a:pPr>
            <a:endParaRPr lang="es-ES" sz="1500" dirty="0" smtClean="0">
              <a:solidFill>
                <a:schemeClr val="tx1">
                  <a:lumMod val="50000"/>
                  <a:lumOff val="50000"/>
                </a:schemeClr>
              </a:solidFill>
            </a:endParaRPr>
          </a:p>
          <a:p>
            <a:pPr marL="285750" indent="-285750" algn="just">
              <a:buFont typeface="Wingdings" panose="05000000000000000000" pitchFamily="2" charset="2"/>
              <a:buChar char="v"/>
            </a:pPr>
            <a:r>
              <a:rPr lang="es-ES" sz="1500" dirty="0">
                <a:solidFill>
                  <a:schemeClr val="tx1">
                    <a:lumMod val="50000"/>
                    <a:lumOff val="50000"/>
                  </a:schemeClr>
                </a:solidFill>
              </a:rPr>
              <a:t>Como resultado de las pruebas realizadas por parte de la Oficina de Control Interno, se pudo establecer que la comunicación a través del conmutador es bastante difícil. De igual manera se evidenció que en algunas áreas sus líneas directas no son contestadas. Por lo anterior es necesario agilizar el proceso de modernización de la planta telefónica y sensibilizar a todos los servidores de la Entidad, para que se atienda este canal de manera oportuna y cumpliendo los protocolos definidos por el Departamento</a:t>
            </a:r>
            <a:r>
              <a:rPr lang="es-ES" sz="1500" dirty="0" smtClean="0">
                <a:solidFill>
                  <a:schemeClr val="tx1">
                    <a:lumMod val="50000"/>
                    <a:lumOff val="50000"/>
                  </a:schemeClr>
                </a:solidFill>
              </a:rPr>
              <a:t>.</a:t>
            </a:r>
          </a:p>
          <a:p>
            <a:pPr marL="285750" indent="-285750" algn="just">
              <a:buFont typeface="Wingdings" panose="05000000000000000000" pitchFamily="2" charset="2"/>
              <a:buChar char="v"/>
            </a:pPr>
            <a:endParaRPr lang="es-ES" sz="1500" dirty="0" smtClean="0">
              <a:solidFill>
                <a:schemeClr val="tx1">
                  <a:lumMod val="50000"/>
                  <a:lumOff val="50000"/>
                </a:schemeClr>
              </a:solidFill>
            </a:endParaRPr>
          </a:p>
          <a:p>
            <a:pPr marL="285750" lvl="0" indent="-285750" algn="just">
              <a:buFont typeface="Wingdings" panose="05000000000000000000" pitchFamily="2" charset="2"/>
              <a:buChar char="v"/>
            </a:pPr>
            <a:r>
              <a:rPr lang="es-ES" sz="1500" dirty="0">
                <a:solidFill>
                  <a:schemeClr val="tx1">
                    <a:lumMod val="50000"/>
                    <a:lumOff val="50000"/>
                  </a:schemeClr>
                </a:solidFill>
              </a:rPr>
              <a:t>En las llamadas efectuadas a diferentes áreas, se observó que cuando por algún motivo no se encuentra la persona encargada del tema, no se toman los datos para devolver la llamada, lo que podría generar inconformidad por parte de los usuarios, debido a la no atención de la consulta, razón por la cual se sugiere que con la ayuda del área “Cambio Cultural” se realicen campañas que permitan concientizar a los servidores frente a la correcta atención al ciudadano a través del canal telefónico.</a:t>
            </a:r>
            <a:endParaRPr lang="es-CO" sz="1500" dirty="0">
              <a:solidFill>
                <a:schemeClr val="tx1">
                  <a:lumMod val="50000"/>
                  <a:lumOff val="50000"/>
                </a:schemeClr>
              </a:solidFill>
            </a:endParaRPr>
          </a:p>
          <a:p>
            <a:pPr algn="just"/>
            <a:r>
              <a:rPr lang="es-ES" sz="1500" dirty="0">
                <a:solidFill>
                  <a:schemeClr val="tx1">
                    <a:lumMod val="50000"/>
                    <a:lumOff val="50000"/>
                  </a:schemeClr>
                </a:solidFill>
              </a:rPr>
              <a:t> </a:t>
            </a:r>
            <a:endParaRPr lang="es-CO" sz="1500" dirty="0">
              <a:solidFill>
                <a:schemeClr val="tx1">
                  <a:lumMod val="50000"/>
                  <a:lumOff val="50000"/>
                </a:schemeClr>
              </a:solidFill>
            </a:endParaRPr>
          </a:p>
          <a:p>
            <a:pPr marL="285750" indent="-285750" algn="just">
              <a:buFont typeface="Wingdings" panose="05000000000000000000" pitchFamily="2" charset="2"/>
              <a:buChar char="v"/>
            </a:pPr>
            <a:endParaRPr lang="es-CO" dirty="0">
              <a:solidFill>
                <a:schemeClr val="tx1">
                  <a:lumMod val="50000"/>
                  <a:lumOff val="50000"/>
                </a:schemeClr>
              </a:solidFill>
            </a:endParaRPr>
          </a:p>
          <a:p>
            <a:pPr marL="285750" lvl="0" indent="-285750" algn="just">
              <a:buFont typeface="Wingdings" panose="05000000000000000000" pitchFamily="2" charset="2"/>
              <a:buChar char="v"/>
            </a:pPr>
            <a:endParaRPr lang="es-CO" dirty="0">
              <a:solidFill>
                <a:schemeClr val="tx1">
                  <a:lumMod val="50000"/>
                  <a:lumOff val="50000"/>
                </a:schemeClr>
              </a:solidFill>
            </a:endParaRPr>
          </a:p>
        </p:txBody>
      </p:sp>
    </p:spTree>
    <p:extLst>
      <p:ext uri="{BB962C8B-B14F-4D97-AF65-F5344CB8AC3E}">
        <p14:creationId xmlns:p14="http://schemas.microsoft.com/office/powerpoint/2010/main" val="66063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13611"/>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2. Mediciones y Evaluaciones</a:t>
            </a:r>
            <a:endParaRPr lang="es-CO" sz="3200" b="1" dirty="0">
              <a:solidFill>
                <a:srgbClr val="858585"/>
              </a:solidFill>
            </a:endParaRPr>
          </a:p>
        </p:txBody>
      </p:sp>
      <p:sp>
        <p:nvSpPr>
          <p:cNvPr id="9" name="8 CuadroTexto"/>
          <p:cNvSpPr txBox="1"/>
          <p:nvPr/>
        </p:nvSpPr>
        <p:spPr>
          <a:xfrm>
            <a:off x="414867" y="1116599"/>
            <a:ext cx="8373533" cy="461665"/>
          </a:xfrm>
          <a:prstGeom prst="rect">
            <a:avLst/>
          </a:prstGeom>
          <a:noFill/>
        </p:spPr>
        <p:txBody>
          <a:bodyPr wrap="square" rtlCol="0">
            <a:spAutoFit/>
          </a:bodyPr>
          <a:lstStyle/>
          <a:p>
            <a:pPr algn="ctr"/>
            <a:r>
              <a:rPr lang="es-ES" sz="2400" b="1" i="1" dirty="0">
                <a:solidFill>
                  <a:schemeClr val="tx1">
                    <a:lumMod val="50000"/>
                    <a:lumOff val="50000"/>
                  </a:schemeClr>
                </a:solidFill>
              </a:rPr>
              <a:t>Conclusiones y </a:t>
            </a:r>
            <a:r>
              <a:rPr lang="es-ES" sz="2400" b="1" i="1" dirty="0" smtClean="0">
                <a:solidFill>
                  <a:schemeClr val="tx1">
                    <a:lumMod val="50000"/>
                    <a:lumOff val="50000"/>
                  </a:schemeClr>
                </a:solidFill>
              </a:rPr>
              <a:t>recomendaciones</a:t>
            </a:r>
            <a:endParaRPr lang="es-CO" sz="2400" dirty="0">
              <a:solidFill>
                <a:schemeClr val="tx1">
                  <a:lumMod val="50000"/>
                  <a:lumOff val="50000"/>
                </a:schemeClr>
              </a:solidFill>
            </a:endParaRPr>
          </a:p>
        </p:txBody>
      </p:sp>
      <p:sp>
        <p:nvSpPr>
          <p:cNvPr id="3" name="2 Rectángulo"/>
          <p:cNvSpPr/>
          <p:nvPr/>
        </p:nvSpPr>
        <p:spPr>
          <a:xfrm>
            <a:off x="414867" y="1578264"/>
            <a:ext cx="8297332" cy="4062651"/>
          </a:xfrm>
          <a:prstGeom prst="rect">
            <a:avLst/>
          </a:prstGeom>
        </p:spPr>
        <p:txBody>
          <a:bodyPr wrap="square">
            <a:spAutoFit/>
          </a:bodyPr>
          <a:lstStyle/>
          <a:p>
            <a:pPr algn="just"/>
            <a:r>
              <a:rPr lang="es-ES" sz="1500" dirty="0">
                <a:solidFill>
                  <a:schemeClr val="tx1">
                    <a:lumMod val="50000"/>
                    <a:lumOff val="50000"/>
                  </a:schemeClr>
                </a:solidFill>
              </a:rPr>
              <a:t>Sobre las varias herramientas que conforman el esquema para el registro y manejo de información, se evidenció que a excepción del Digiturno, en términos generales estas no se están utilizando de forma adecuada. Se observan vacíos de direccionamiento, y operación desarticulada. Por lo tanto se recomienda</a:t>
            </a:r>
            <a:r>
              <a:rPr lang="es-ES" sz="1500" dirty="0" smtClean="0">
                <a:solidFill>
                  <a:schemeClr val="tx1">
                    <a:lumMod val="50000"/>
                    <a:lumOff val="50000"/>
                  </a:schemeClr>
                </a:solidFill>
              </a:rPr>
              <a:t>:</a:t>
            </a:r>
            <a:endParaRPr lang="es-CO" sz="1500" dirty="0">
              <a:solidFill>
                <a:schemeClr val="tx1">
                  <a:lumMod val="50000"/>
                  <a:lumOff val="50000"/>
                </a:schemeClr>
              </a:solidFill>
            </a:endParaRPr>
          </a:p>
          <a:p>
            <a:pPr marL="285750" indent="-285750" algn="just">
              <a:buFont typeface="Wingdings" panose="05000000000000000000" pitchFamily="2" charset="2"/>
              <a:buChar char="v"/>
            </a:pPr>
            <a:r>
              <a:rPr lang="es-ES" sz="1500" dirty="0" smtClean="0">
                <a:solidFill>
                  <a:schemeClr val="tx1">
                    <a:lumMod val="50000"/>
                    <a:lumOff val="50000"/>
                  </a:schemeClr>
                </a:solidFill>
              </a:rPr>
              <a:t> </a:t>
            </a:r>
            <a:r>
              <a:rPr lang="es-ES" sz="1500" dirty="0">
                <a:solidFill>
                  <a:schemeClr val="tx1">
                    <a:lumMod val="50000"/>
                    <a:lumOff val="50000"/>
                  </a:schemeClr>
                </a:solidFill>
              </a:rPr>
              <a:t>Revisión del esquema y reestructuración, en un sistema integrado incorporando adecuadamente  todos los elementos </a:t>
            </a:r>
            <a:r>
              <a:rPr lang="es-ES" sz="1500" dirty="0" smtClean="0">
                <a:solidFill>
                  <a:schemeClr val="tx1">
                    <a:lumMod val="50000"/>
                    <a:lumOff val="50000"/>
                  </a:schemeClr>
                </a:solidFill>
              </a:rPr>
              <a:t>correspondientes.</a:t>
            </a:r>
          </a:p>
          <a:p>
            <a:pPr marL="285750" indent="-285750" algn="just">
              <a:buFont typeface="Wingdings" panose="05000000000000000000" pitchFamily="2" charset="2"/>
              <a:buChar char="v"/>
            </a:pPr>
            <a:r>
              <a:rPr lang="es-ES" sz="1500" dirty="0" smtClean="0">
                <a:solidFill>
                  <a:schemeClr val="tx1">
                    <a:lumMod val="50000"/>
                    <a:lumOff val="50000"/>
                  </a:schemeClr>
                </a:solidFill>
              </a:rPr>
              <a:t>Definición </a:t>
            </a:r>
            <a:r>
              <a:rPr lang="es-ES" sz="1500" dirty="0">
                <a:solidFill>
                  <a:schemeClr val="tx1">
                    <a:lumMod val="50000"/>
                    <a:lumOff val="50000"/>
                  </a:schemeClr>
                </a:solidFill>
              </a:rPr>
              <a:t>de lineamientos puntuales para operación coordinada del </a:t>
            </a:r>
            <a:r>
              <a:rPr lang="es-ES" sz="1500" dirty="0" smtClean="0">
                <a:solidFill>
                  <a:schemeClr val="tx1">
                    <a:lumMod val="50000"/>
                    <a:lumOff val="50000"/>
                  </a:schemeClr>
                </a:solidFill>
              </a:rPr>
              <a:t>Sistema. </a:t>
            </a:r>
          </a:p>
          <a:p>
            <a:pPr marL="285750" indent="-285750" algn="just">
              <a:buFont typeface="Wingdings" panose="05000000000000000000" pitchFamily="2" charset="2"/>
              <a:buChar char="v"/>
            </a:pPr>
            <a:r>
              <a:rPr lang="es-ES" sz="1500" dirty="0" smtClean="0">
                <a:solidFill>
                  <a:schemeClr val="tx1">
                    <a:lumMod val="50000"/>
                    <a:lumOff val="50000"/>
                  </a:schemeClr>
                </a:solidFill>
              </a:rPr>
              <a:t>Depuración </a:t>
            </a:r>
            <a:r>
              <a:rPr lang="es-ES" sz="1500" dirty="0">
                <a:solidFill>
                  <a:schemeClr val="tx1">
                    <a:lumMod val="50000"/>
                    <a:lumOff val="50000"/>
                  </a:schemeClr>
                </a:solidFill>
              </a:rPr>
              <a:t>de variables y ajuste de herramientas. Lenguaje unificado (igual denominación de cada servicio en cada sistema</a:t>
            </a:r>
            <a:r>
              <a:rPr lang="es-ES" sz="1500" dirty="0" smtClean="0">
                <a:solidFill>
                  <a:schemeClr val="tx1">
                    <a:lumMod val="50000"/>
                    <a:lumOff val="50000"/>
                  </a:schemeClr>
                </a:solidFill>
              </a:rPr>
              <a:t>).</a:t>
            </a:r>
          </a:p>
          <a:p>
            <a:pPr algn="just"/>
            <a:endParaRPr lang="es-ES" sz="1500" dirty="0" smtClean="0">
              <a:solidFill>
                <a:schemeClr val="tx1">
                  <a:lumMod val="50000"/>
                  <a:lumOff val="50000"/>
                </a:schemeClr>
              </a:solidFill>
            </a:endParaRPr>
          </a:p>
          <a:p>
            <a:pPr algn="just"/>
            <a:r>
              <a:rPr lang="es-ES" sz="1500" dirty="0" smtClean="0">
                <a:solidFill>
                  <a:schemeClr val="tx1">
                    <a:lumMod val="50000"/>
                    <a:lumOff val="50000"/>
                  </a:schemeClr>
                </a:solidFill>
              </a:rPr>
              <a:t>De </a:t>
            </a:r>
            <a:r>
              <a:rPr lang="es-ES" sz="1500" dirty="0">
                <a:solidFill>
                  <a:schemeClr val="tx1">
                    <a:lumMod val="50000"/>
                    <a:lumOff val="50000"/>
                  </a:schemeClr>
                </a:solidFill>
              </a:rPr>
              <a:t>otra parte, no se cuenta con estadísticas consistentes, confiables y completas, sobre los servicios, y la percepción que de los mismos tienen los usuarios. Esto dificulta la producción de informes, y en la presente vigencia aún no se han publicado, por lo que se sugiere:</a:t>
            </a:r>
            <a:endParaRPr lang="es-CO" sz="1500" dirty="0">
              <a:solidFill>
                <a:schemeClr val="tx1">
                  <a:lumMod val="50000"/>
                  <a:lumOff val="50000"/>
                </a:schemeClr>
              </a:solidFill>
            </a:endParaRPr>
          </a:p>
          <a:p>
            <a:pPr marL="285750" indent="-285750" algn="just">
              <a:buFont typeface="Wingdings" panose="05000000000000000000" pitchFamily="2" charset="2"/>
              <a:buChar char="v"/>
            </a:pPr>
            <a:r>
              <a:rPr lang="es-ES" sz="1500" dirty="0" smtClean="0">
                <a:solidFill>
                  <a:schemeClr val="tx1">
                    <a:lumMod val="50000"/>
                    <a:lumOff val="50000"/>
                  </a:schemeClr>
                </a:solidFill>
              </a:rPr>
              <a:t>Consideración </a:t>
            </a:r>
            <a:r>
              <a:rPr lang="es-ES" sz="1500" dirty="0">
                <a:solidFill>
                  <a:schemeClr val="tx1">
                    <a:lumMod val="50000"/>
                    <a:lumOff val="50000"/>
                  </a:schemeClr>
                </a:solidFill>
              </a:rPr>
              <a:t>específica del tema de estadísticas en las funciones desde el nivel estratégico de la Entidad</a:t>
            </a:r>
            <a:r>
              <a:rPr lang="es-ES" sz="1500" dirty="0" smtClean="0">
                <a:solidFill>
                  <a:schemeClr val="tx1">
                    <a:lumMod val="50000"/>
                    <a:lumOff val="50000"/>
                  </a:schemeClr>
                </a:solidFill>
              </a:rPr>
              <a:t>. </a:t>
            </a:r>
            <a:endParaRPr lang="es-CO" sz="1500" dirty="0">
              <a:solidFill>
                <a:schemeClr val="tx1">
                  <a:lumMod val="50000"/>
                  <a:lumOff val="50000"/>
                </a:schemeClr>
              </a:solidFill>
            </a:endParaRPr>
          </a:p>
          <a:p>
            <a:pPr marL="285750" indent="-285750" algn="just">
              <a:buFont typeface="Wingdings" panose="05000000000000000000" pitchFamily="2" charset="2"/>
              <a:buChar char="v"/>
            </a:pPr>
            <a:r>
              <a:rPr lang="es-ES" sz="1500" dirty="0" smtClean="0">
                <a:solidFill>
                  <a:schemeClr val="tx1">
                    <a:lumMod val="50000"/>
                    <a:lumOff val="50000"/>
                  </a:schemeClr>
                </a:solidFill>
              </a:rPr>
              <a:t>Publicar </a:t>
            </a:r>
            <a:r>
              <a:rPr lang="es-ES" sz="1500" dirty="0">
                <a:solidFill>
                  <a:schemeClr val="tx1">
                    <a:lumMod val="50000"/>
                    <a:lumOff val="50000"/>
                  </a:schemeClr>
                </a:solidFill>
              </a:rPr>
              <a:t>oportunamente los informes de gestión y los relacionados con el Servicio al </a:t>
            </a:r>
            <a:r>
              <a:rPr lang="es-ES" sz="1500" dirty="0" smtClean="0">
                <a:solidFill>
                  <a:schemeClr val="tx1">
                    <a:lumMod val="50000"/>
                    <a:lumOff val="50000"/>
                  </a:schemeClr>
                </a:solidFill>
              </a:rPr>
              <a:t>Ciudadano.</a:t>
            </a:r>
            <a:endParaRPr lang="es-CO" dirty="0">
              <a:solidFill>
                <a:schemeClr val="tx1">
                  <a:lumMod val="50000"/>
                  <a:lumOff val="50000"/>
                </a:schemeClr>
              </a:solidFill>
            </a:endParaRPr>
          </a:p>
          <a:p>
            <a:pPr marL="285750" lvl="0" indent="-285750" algn="just">
              <a:buFont typeface="Wingdings" panose="05000000000000000000" pitchFamily="2" charset="2"/>
              <a:buChar char="v"/>
            </a:pPr>
            <a:endParaRPr lang="es-CO" dirty="0">
              <a:solidFill>
                <a:schemeClr val="tx1">
                  <a:lumMod val="50000"/>
                  <a:lumOff val="50000"/>
                </a:schemeClr>
              </a:solidFill>
            </a:endParaRPr>
          </a:p>
        </p:txBody>
      </p:sp>
    </p:spTree>
    <p:extLst>
      <p:ext uri="{BB962C8B-B14F-4D97-AF65-F5344CB8AC3E}">
        <p14:creationId xmlns:p14="http://schemas.microsoft.com/office/powerpoint/2010/main" val="2204547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13611"/>
            <a:ext cx="9144000" cy="6763638"/>
          </a:xfrm>
          <a:prstGeom prst="rect">
            <a:avLst/>
          </a:prstGeom>
        </p:spPr>
      </p:pic>
      <p:sp>
        <p:nvSpPr>
          <p:cNvPr id="3" name="2 Rectángulo"/>
          <p:cNvSpPr/>
          <p:nvPr/>
        </p:nvSpPr>
        <p:spPr>
          <a:xfrm>
            <a:off x="414867" y="1578264"/>
            <a:ext cx="8297332" cy="646331"/>
          </a:xfrm>
          <a:prstGeom prst="rect">
            <a:avLst/>
          </a:prstGeom>
        </p:spPr>
        <p:txBody>
          <a:bodyPr wrap="square">
            <a:spAutoFit/>
          </a:bodyPr>
          <a:lstStyle/>
          <a:p>
            <a:pPr algn="just"/>
            <a:endParaRPr lang="es-CO" dirty="0">
              <a:solidFill>
                <a:schemeClr val="tx1">
                  <a:lumMod val="50000"/>
                  <a:lumOff val="50000"/>
                </a:schemeClr>
              </a:solidFill>
            </a:endParaRPr>
          </a:p>
          <a:p>
            <a:pPr marL="285750" lvl="0" indent="-285750" algn="just">
              <a:buFont typeface="Wingdings" panose="05000000000000000000" pitchFamily="2" charset="2"/>
              <a:buChar char="v"/>
            </a:pPr>
            <a:endParaRPr lang="es-CO" dirty="0">
              <a:solidFill>
                <a:schemeClr val="tx1">
                  <a:lumMod val="50000"/>
                  <a:lumOff val="50000"/>
                </a:schemeClr>
              </a:solidFill>
            </a:endParaRPr>
          </a:p>
        </p:txBody>
      </p:sp>
      <p:sp>
        <p:nvSpPr>
          <p:cNvPr id="2" name="1 Título"/>
          <p:cNvSpPr>
            <a:spLocks noGrp="1"/>
          </p:cNvSpPr>
          <p:nvPr>
            <p:ph type="title"/>
          </p:nvPr>
        </p:nvSpPr>
        <p:spPr>
          <a:xfrm>
            <a:off x="628650" y="365127"/>
            <a:ext cx="7886700" cy="850610"/>
          </a:xfrm>
        </p:spPr>
        <p:txBody>
          <a:bodyPr>
            <a:normAutofit/>
          </a:bodyPr>
          <a:lstStyle/>
          <a:p>
            <a:pPr algn="ctr"/>
            <a:r>
              <a:rPr lang="es-CO" sz="3200" b="1" dirty="0" smtClean="0">
                <a:solidFill>
                  <a:srgbClr val="858585"/>
                </a:solidFill>
                <a:latin typeface="Calibri" panose="020F0502020204030204" pitchFamily="34" charset="0"/>
                <a:ea typeface="MS PGothic" panose="020B0600070205080204" pitchFamily="34" charset="-128"/>
                <a:cs typeface="+mn-cs"/>
              </a:rPr>
              <a:t>3. Riesgos y Plan de Mejoramiento</a:t>
            </a:r>
            <a:endParaRPr lang="es-CO" sz="3200" b="1" dirty="0">
              <a:solidFill>
                <a:srgbClr val="858585"/>
              </a:solidFill>
              <a:latin typeface="Calibri" panose="020F0502020204030204" pitchFamily="34" charset="0"/>
              <a:ea typeface="MS PGothic" panose="020B0600070205080204" pitchFamily="34" charset="-128"/>
              <a:cs typeface="+mn-cs"/>
            </a:endParaRPr>
          </a:p>
        </p:txBody>
      </p:sp>
      <p:sp>
        <p:nvSpPr>
          <p:cNvPr id="4" name="3 Marcador de contenido"/>
          <p:cNvSpPr>
            <a:spLocks noGrp="1"/>
          </p:cNvSpPr>
          <p:nvPr>
            <p:ph sz="half" idx="1"/>
          </p:nvPr>
        </p:nvSpPr>
        <p:spPr>
          <a:xfrm>
            <a:off x="628650" y="1704109"/>
            <a:ext cx="8193232" cy="4472854"/>
          </a:xfrm>
        </p:spPr>
        <p:txBody>
          <a:bodyPr>
            <a:normAutofit/>
          </a:bodyPr>
          <a:lstStyle/>
          <a:p>
            <a:pPr lvl="0" algn="just">
              <a:buFont typeface="Wingdings" panose="05000000000000000000" pitchFamily="2" charset="2"/>
              <a:buChar char="ü"/>
            </a:pPr>
            <a:r>
              <a:rPr lang="es-ES" sz="1800" dirty="0">
                <a:solidFill>
                  <a:schemeClr val="tx1">
                    <a:lumMod val="50000"/>
                    <a:lumOff val="50000"/>
                  </a:schemeClr>
                </a:solidFill>
              </a:rPr>
              <a:t>Teniendo en cuenta la revisión y definición de los riesgos con ocasión del proceso de reingeniería, se recomienda de manera especial el seguimiento por parte de las áreas, de acuerdo con la política de operación. </a:t>
            </a:r>
            <a:endParaRPr lang="es-ES" sz="1800" dirty="0" smtClean="0">
              <a:solidFill>
                <a:schemeClr val="tx1">
                  <a:lumMod val="50000"/>
                  <a:lumOff val="50000"/>
                </a:schemeClr>
              </a:solidFill>
            </a:endParaRPr>
          </a:p>
          <a:p>
            <a:pPr marL="0" lvl="0" indent="0" algn="just">
              <a:buNone/>
            </a:pPr>
            <a:endParaRPr lang="es-ES" sz="1800" dirty="0">
              <a:solidFill>
                <a:schemeClr val="tx1">
                  <a:lumMod val="50000"/>
                  <a:lumOff val="50000"/>
                </a:schemeClr>
              </a:solidFill>
            </a:endParaRPr>
          </a:p>
          <a:p>
            <a:pPr lvl="0" algn="just">
              <a:buFont typeface="Wingdings" panose="05000000000000000000" pitchFamily="2" charset="2"/>
              <a:buChar char="ü"/>
            </a:pPr>
            <a:r>
              <a:rPr lang="es-ES" sz="1800" dirty="0">
                <a:solidFill>
                  <a:schemeClr val="tx1">
                    <a:lumMod val="50000"/>
                    <a:lumOff val="50000"/>
                  </a:schemeClr>
                </a:solidFill>
              </a:rPr>
              <a:t>Aunque la Entidad durante el año 2015 implementó estrategias que permitieron disminuir las respuestas fuera de términos, es importante continuar con esta labor, ya que en informes anteriores de la Oficina de Control Interno, se viene advirtiendo sobre la materialización del riesgo denominado “Incumplimiento de los términos de respuesta a las peticiones hechas al DAFP”, del cual no se observó el tratamiento respectivo</a:t>
            </a:r>
            <a:r>
              <a:rPr lang="es-ES" sz="1800" dirty="0" smtClean="0">
                <a:solidFill>
                  <a:schemeClr val="tx1">
                    <a:lumMod val="50000"/>
                    <a:lumOff val="50000"/>
                  </a:schemeClr>
                </a:solidFill>
              </a:rPr>
              <a:t>.</a:t>
            </a:r>
          </a:p>
          <a:p>
            <a:pPr marL="0" lvl="0" indent="0" algn="just">
              <a:buNone/>
            </a:pPr>
            <a:endParaRPr lang="es-CO" sz="1800" dirty="0">
              <a:solidFill>
                <a:schemeClr val="tx1">
                  <a:lumMod val="50000"/>
                  <a:lumOff val="50000"/>
                </a:schemeClr>
              </a:solidFill>
            </a:endParaRPr>
          </a:p>
          <a:p>
            <a:pPr algn="just">
              <a:buFont typeface="Wingdings" panose="05000000000000000000" pitchFamily="2" charset="2"/>
              <a:buChar char="ü"/>
            </a:pPr>
            <a:r>
              <a:rPr lang="es-ES" sz="1800" dirty="0">
                <a:solidFill>
                  <a:schemeClr val="tx1">
                    <a:lumMod val="50000"/>
                    <a:lumOff val="50000"/>
                  </a:schemeClr>
                </a:solidFill>
              </a:rPr>
              <a:t> Es necesario que por parte de las áreas, se realice el monitoreo permanente a las acciones de mejora </a:t>
            </a:r>
            <a:r>
              <a:rPr lang="es-ES" sz="1800" dirty="0" smtClean="0">
                <a:solidFill>
                  <a:schemeClr val="tx1">
                    <a:lumMod val="50000"/>
                    <a:lumOff val="50000"/>
                  </a:schemeClr>
                </a:solidFill>
              </a:rPr>
              <a:t>definidas </a:t>
            </a:r>
            <a:r>
              <a:rPr lang="es-ES" sz="1800" dirty="0">
                <a:solidFill>
                  <a:schemeClr val="tx1">
                    <a:lumMod val="50000"/>
                    <a:lumOff val="50000"/>
                  </a:schemeClr>
                </a:solidFill>
              </a:rPr>
              <a:t>en el plan de mejoramiento institucional, por cuanto se observó que varias acciones no tienen seguimiento en el SGI, a pesar de que las fechas de cumplimiento ya se vencieron.</a:t>
            </a:r>
            <a:endParaRPr lang="es-CO" sz="1800" dirty="0">
              <a:solidFill>
                <a:schemeClr val="tx1">
                  <a:lumMod val="50000"/>
                  <a:lumOff val="50000"/>
                </a:schemeClr>
              </a:solidFill>
            </a:endParaRPr>
          </a:p>
          <a:p>
            <a:endParaRPr lang="es-CO" sz="3800" dirty="0">
              <a:solidFill>
                <a:schemeClr val="tx1">
                  <a:lumMod val="50000"/>
                  <a:lumOff val="50000"/>
                </a:schemeClr>
              </a:solidFill>
            </a:endParaRPr>
          </a:p>
          <a:p>
            <a:endParaRPr lang="es-CO" dirty="0"/>
          </a:p>
        </p:txBody>
      </p:sp>
      <p:sp>
        <p:nvSpPr>
          <p:cNvPr id="7" name="6 CuadroTexto"/>
          <p:cNvSpPr txBox="1"/>
          <p:nvPr/>
        </p:nvSpPr>
        <p:spPr>
          <a:xfrm>
            <a:off x="1194955" y="1130239"/>
            <a:ext cx="7003472" cy="400110"/>
          </a:xfrm>
          <a:prstGeom prst="rect">
            <a:avLst/>
          </a:prstGeom>
          <a:noFill/>
        </p:spPr>
        <p:txBody>
          <a:bodyPr wrap="square" rtlCol="0">
            <a:spAutoFit/>
          </a:bodyPr>
          <a:lstStyle/>
          <a:p>
            <a:pPr algn="ctr"/>
            <a:r>
              <a:rPr lang="es-ES" sz="2000" b="1" i="1" dirty="0">
                <a:solidFill>
                  <a:schemeClr val="tx1">
                    <a:lumMod val="50000"/>
                    <a:lumOff val="50000"/>
                  </a:schemeClr>
                </a:solidFill>
              </a:rPr>
              <a:t>Conclusiones y recomendaciones</a:t>
            </a:r>
            <a:endParaRPr lang="es-CO" sz="2000" dirty="0">
              <a:solidFill>
                <a:schemeClr val="tx1">
                  <a:lumMod val="50000"/>
                  <a:lumOff val="50000"/>
                </a:schemeClr>
              </a:solidFill>
            </a:endParaRPr>
          </a:p>
        </p:txBody>
      </p:sp>
    </p:spTree>
    <p:extLst>
      <p:ext uri="{BB962C8B-B14F-4D97-AF65-F5344CB8AC3E}">
        <p14:creationId xmlns:p14="http://schemas.microsoft.com/office/powerpoint/2010/main" val="227955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6" name="Conector recto 5"/>
          <p:cNvCxnSpPr/>
          <p:nvPr/>
        </p:nvCxnSpPr>
        <p:spPr>
          <a:xfrm flipH="1">
            <a:off x="3340100" y="1939925"/>
            <a:ext cx="11113" cy="26844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CuadroTexto 12"/>
          <p:cNvSpPr txBox="1">
            <a:spLocks noChangeArrowheads="1"/>
          </p:cNvSpPr>
          <p:nvPr/>
        </p:nvSpPr>
        <p:spPr bwMode="auto">
          <a:xfrm>
            <a:off x="3494088" y="1714500"/>
            <a:ext cx="5548312" cy="339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ts val="600"/>
              </a:spcBef>
              <a:spcAft>
                <a:spcPts val="600"/>
              </a:spcAft>
              <a:buFontTx/>
              <a:buNone/>
            </a:pPr>
            <a:r>
              <a:rPr lang="es-ES_tradnl" altLang="es-CO" sz="1800" b="1" dirty="0" smtClean="0">
                <a:solidFill>
                  <a:srgbClr val="7F7F7F"/>
                </a:solidFill>
              </a:rPr>
              <a:t>OBJETIVOS DE LA AUDITORIA</a:t>
            </a:r>
          </a:p>
          <a:p>
            <a:r>
              <a:rPr lang="es-ES" sz="1800" dirty="0" smtClean="0">
                <a:solidFill>
                  <a:schemeClr val="tx1">
                    <a:lumMod val="50000"/>
                    <a:lumOff val="50000"/>
                  </a:schemeClr>
                </a:solidFill>
              </a:rPr>
              <a:t>Verificar el cumplimiento de los requisitos legales, las políticas y procedimientos establecidos para la atención al ciudadano.</a:t>
            </a:r>
            <a:endParaRPr lang="es-CO" sz="1800" dirty="0" smtClean="0">
              <a:solidFill>
                <a:schemeClr val="tx1">
                  <a:lumMod val="50000"/>
                  <a:lumOff val="50000"/>
                </a:schemeClr>
              </a:solidFill>
            </a:endParaRPr>
          </a:p>
          <a:p>
            <a:r>
              <a:rPr lang="es-ES" sz="1800" dirty="0" smtClean="0">
                <a:solidFill>
                  <a:schemeClr val="tx1">
                    <a:lumMod val="50000"/>
                    <a:lumOff val="50000"/>
                  </a:schemeClr>
                </a:solidFill>
              </a:rPr>
              <a:t>Determinar </a:t>
            </a:r>
            <a:r>
              <a:rPr lang="es-ES" sz="1800" dirty="0">
                <a:solidFill>
                  <a:schemeClr val="tx1">
                    <a:lumMod val="50000"/>
                    <a:lumOff val="50000"/>
                  </a:schemeClr>
                </a:solidFill>
              </a:rPr>
              <a:t>el estado de los mecanismos de percepción y satisfacción de los grupos de valor (ciudadanos,  entidades y servidores públicos).</a:t>
            </a:r>
            <a:endParaRPr lang="es-CO" sz="1800" dirty="0">
              <a:solidFill>
                <a:schemeClr val="tx1">
                  <a:lumMod val="50000"/>
                  <a:lumOff val="50000"/>
                </a:schemeClr>
              </a:solidFill>
            </a:endParaRPr>
          </a:p>
          <a:p>
            <a:r>
              <a:rPr lang="es-ES" sz="1800" dirty="0" smtClean="0">
                <a:solidFill>
                  <a:schemeClr val="tx1">
                    <a:lumMod val="50000"/>
                    <a:lumOff val="50000"/>
                  </a:schemeClr>
                </a:solidFill>
              </a:rPr>
              <a:t>Evaluar </a:t>
            </a:r>
            <a:r>
              <a:rPr lang="es-ES" sz="1800" dirty="0">
                <a:solidFill>
                  <a:schemeClr val="tx1">
                    <a:lumMod val="50000"/>
                    <a:lumOff val="50000"/>
                  </a:schemeClr>
                </a:solidFill>
              </a:rPr>
              <a:t>a través de los diferentes canales, el trámite y oportunidad  de las peticiones que llegan a la Función Púbica. </a:t>
            </a:r>
            <a:endParaRPr lang="es-ES" sz="1800" dirty="0" smtClean="0">
              <a:solidFill>
                <a:schemeClr val="tx1">
                  <a:lumMod val="50000"/>
                  <a:lumOff val="50000"/>
                </a:schemeClr>
              </a:solidFill>
            </a:endParaRPr>
          </a:p>
          <a:p>
            <a:pPr>
              <a:buNone/>
            </a:pPr>
            <a:r>
              <a:rPr lang="es-ES" sz="1800" b="1" dirty="0" smtClean="0">
                <a:solidFill>
                  <a:schemeClr val="tx1">
                    <a:lumMod val="50000"/>
                    <a:lumOff val="50000"/>
                  </a:schemeClr>
                </a:solidFill>
              </a:rPr>
              <a:t>Periodo evaluado: </a:t>
            </a:r>
            <a:r>
              <a:rPr lang="es-ES" sz="1400" b="1" dirty="0">
                <a:solidFill>
                  <a:schemeClr val="tx1">
                    <a:lumMod val="50000"/>
                    <a:lumOff val="50000"/>
                  </a:schemeClr>
                </a:solidFill>
              </a:rPr>
              <a:t> </a:t>
            </a:r>
            <a:r>
              <a:rPr lang="es-ES" sz="1400" b="1" dirty="0" smtClean="0">
                <a:solidFill>
                  <a:schemeClr val="tx1">
                    <a:lumMod val="50000"/>
                    <a:lumOff val="50000"/>
                  </a:schemeClr>
                </a:solidFill>
              </a:rPr>
              <a:t>Julio 1 de 2015 – Abril 15 de 2016 </a:t>
            </a:r>
            <a:endParaRPr lang="es-ES" sz="1400" b="1" dirty="0">
              <a:solidFill>
                <a:schemeClr val="tx1">
                  <a:lumMod val="50000"/>
                  <a:lumOff val="50000"/>
                </a:schemeClr>
              </a:solidFill>
            </a:endParaRPr>
          </a:p>
        </p:txBody>
      </p:sp>
    </p:spTree>
    <p:extLst>
      <p:ext uri="{BB962C8B-B14F-4D97-AF65-F5344CB8AC3E}">
        <p14:creationId xmlns:p14="http://schemas.microsoft.com/office/powerpoint/2010/main" val="345683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10" name="CuadroTexto 15"/>
          <p:cNvSpPr txBox="1">
            <a:spLocks noChangeArrowheads="1"/>
          </p:cNvSpPr>
          <p:nvPr/>
        </p:nvSpPr>
        <p:spPr bwMode="auto">
          <a:xfrm>
            <a:off x="2207201" y="2974560"/>
            <a:ext cx="56551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s-ES_tradnl" altLang="es-CO" sz="4800" b="1" dirty="0" smtClean="0">
                <a:solidFill>
                  <a:srgbClr val="7F7F7F"/>
                </a:solidFill>
              </a:rPr>
              <a:t>Canales de atención al ciudadano</a:t>
            </a:r>
            <a:endParaRPr lang="es-ES_tradnl" altLang="es-CO" sz="4800" b="1" dirty="0">
              <a:solidFill>
                <a:srgbClr val="7F7F7F"/>
              </a:solidFill>
            </a:endParaRPr>
          </a:p>
        </p:txBody>
      </p:sp>
      <p:sp>
        <p:nvSpPr>
          <p:cNvPr id="11" name="CuadroTexto 15"/>
          <p:cNvSpPr txBox="1">
            <a:spLocks noChangeArrowheads="1"/>
          </p:cNvSpPr>
          <p:nvPr/>
        </p:nvSpPr>
        <p:spPr bwMode="auto">
          <a:xfrm>
            <a:off x="1463302" y="3004348"/>
            <a:ext cx="36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4800" b="1" dirty="0">
                <a:solidFill>
                  <a:schemeClr val="bg1"/>
                </a:solidFill>
              </a:rPr>
              <a:t>1</a:t>
            </a:r>
          </a:p>
        </p:txBody>
      </p:sp>
    </p:spTree>
    <p:extLst>
      <p:ext uri="{BB962C8B-B14F-4D97-AF65-F5344CB8AC3E}">
        <p14:creationId xmlns:p14="http://schemas.microsoft.com/office/powerpoint/2010/main" val="131373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10" name="CuadroTexto 15"/>
          <p:cNvSpPr txBox="1">
            <a:spLocks noChangeArrowheads="1"/>
          </p:cNvSpPr>
          <p:nvPr/>
        </p:nvSpPr>
        <p:spPr bwMode="auto">
          <a:xfrm>
            <a:off x="2207201" y="2974560"/>
            <a:ext cx="5655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s-ES_tradnl" altLang="es-CO" sz="4800" b="1" dirty="0" smtClean="0">
                <a:solidFill>
                  <a:srgbClr val="7F7F7F"/>
                </a:solidFill>
              </a:rPr>
              <a:t>Canal Escrito</a:t>
            </a:r>
            <a:endParaRPr lang="es-ES_tradnl" altLang="es-CO" sz="4800" b="1" dirty="0">
              <a:solidFill>
                <a:srgbClr val="7F7F7F"/>
              </a:solidFill>
            </a:endParaRPr>
          </a:p>
        </p:txBody>
      </p:sp>
      <p:sp>
        <p:nvSpPr>
          <p:cNvPr id="11" name="CuadroTexto 15"/>
          <p:cNvSpPr txBox="1">
            <a:spLocks noChangeArrowheads="1"/>
          </p:cNvSpPr>
          <p:nvPr/>
        </p:nvSpPr>
        <p:spPr bwMode="auto">
          <a:xfrm>
            <a:off x="804334" y="3004348"/>
            <a:ext cx="1210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smtClean="0">
                <a:solidFill>
                  <a:schemeClr val="bg1"/>
                </a:solidFill>
              </a:rPr>
              <a:t>1.1</a:t>
            </a:r>
            <a:endParaRPr lang="es-ES_tradnl" altLang="es-CO" sz="3200" b="1" dirty="0">
              <a:solidFill>
                <a:schemeClr val="bg1"/>
              </a:solidFill>
            </a:endParaRPr>
          </a:p>
        </p:txBody>
      </p:sp>
    </p:spTree>
    <p:extLst>
      <p:ext uri="{BB962C8B-B14F-4D97-AF65-F5344CB8AC3E}">
        <p14:creationId xmlns:p14="http://schemas.microsoft.com/office/powerpoint/2010/main" val="397225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13611"/>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1.1 Canal Escrito</a:t>
            </a:r>
            <a:endParaRPr lang="es-CO" sz="3200" b="1" dirty="0">
              <a:solidFill>
                <a:srgbClr val="858585"/>
              </a:solidFill>
            </a:endParaRPr>
          </a:p>
        </p:txBody>
      </p:sp>
      <p:sp>
        <p:nvSpPr>
          <p:cNvPr id="3" name="2 Rectángulo"/>
          <p:cNvSpPr/>
          <p:nvPr/>
        </p:nvSpPr>
        <p:spPr>
          <a:xfrm>
            <a:off x="508000" y="1151809"/>
            <a:ext cx="2362200" cy="821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t>Solicitudes Ingresadas</a:t>
            </a:r>
          </a:p>
          <a:p>
            <a:r>
              <a:rPr lang="es-ES" sz="1200" dirty="0"/>
              <a:t>Noviembre de 2015 al 15 de abril de 2016</a:t>
            </a:r>
            <a:endParaRPr lang="es-CO" sz="1200" dirty="0"/>
          </a:p>
        </p:txBody>
      </p:sp>
      <p:sp>
        <p:nvSpPr>
          <p:cNvPr id="4" name="3 CuadroTexto"/>
          <p:cNvSpPr txBox="1"/>
          <p:nvPr/>
        </p:nvSpPr>
        <p:spPr>
          <a:xfrm>
            <a:off x="3395134" y="1134186"/>
            <a:ext cx="2496743" cy="369332"/>
          </a:xfrm>
          <a:prstGeom prst="rect">
            <a:avLst/>
          </a:prstGeom>
          <a:noFill/>
        </p:spPr>
        <p:txBody>
          <a:bodyPr wrap="square" rtlCol="0">
            <a:spAutoFit/>
          </a:bodyPr>
          <a:lstStyle/>
          <a:p>
            <a:r>
              <a:rPr lang="es-ES" dirty="0">
                <a:solidFill>
                  <a:schemeClr val="tx1">
                    <a:lumMod val="50000"/>
                    <a:lumOff val="50000"/>
                  </a:schemeClr>
                </a:solidFill>
              </a:rPr>
              <a:t>(</a:t>
            </a:r>
            <a:r>
              <a:rPr lang="es-ES" dirty="0" smtClean="0">
                <a:solidFill>
                  <a:schemeClr val="tx1">
                    <a:lumMod val="50000"/>
                    <a:lumOff val="50000"/>
                  </a:schemeClr>
                </a:solidFill>
              </a:rPr>
              <a:t>Proactivanet) 26.050</a:t>
            </a:r>
            <a:endParaRPr lang="es-CO" dirty="0">
              <a:solidFill>
                <a:schemeClr val="tx1">
                  <a:lumMod val="50000"/>
                  <a:lumOff val="50000"/>
                </a:schemeClr>
              </a:solidFill>
            </a:endParaRPr>
          </a:p>
        </p:txBody>
      </p:sp>
      <p:sp>
        <p:nvSpPr>
          <p:cNvPr id="5" name="4 CuadroTexto"/>
          <p:cNvSpPr txBox="1"/>
          <p:nvPr/>
        </p:nvSpPr>
        <p:spPr>
          <a:xfrm>
            <a:off x="3530861" y="1440929"/>
            <a:ext cx="2082278" cy="369332"/>
          </a:xfrm>
          <a:prstGeom prst="rect">
            <a:avLst/>
          </a:prstGeom>
          <a:noFill/>
        </p:spPr>
        <p:txBody>
          <a:bodyPr wrap="square" rtlCol="0">
            <a:spAutoFit/>
          </a:bodyPr>
          <a:lstStyle/>
          <a:p>
            <a:r>
              <a:rPr lang="es-ES" dirty="0" smtClean="0">
                <a:solidFill>
                  <a:schemeClr val="tx1">
                    <a:lumMod val="50000"/>
                    <a:lumOff val="50000"/>
                  </a:schemeClr>
                </a:solidFill>
              </a:rPr>
              <a:t>ORFEO           14.746</a:t>
            </a:r>
            <a:endParaRPr lang="es-CO" dirty="0">
              <a:solidFill>
                <a:schemeClr val="tx1">
                  <a:lumMod val="50000"/>
                  <a:lumOff val="50000"/>
                </a:schemeClr>
              </a:solidFill>
            </a:endParaRPr>
          </a:p>
        </p:txBody>
      </p:sp>
      <p:sp>
        <p:nvSpPr>
          <p:cNvPr id="6" name="5 Flecha derecha"/>
          <p:cNvSpPr/>
          <p:nvPr/>
        </p:nvSpPr>
        <p:spPr>
          <a:xfrm>
            <a:off x="2921000" y="1397909"/>
            <a:ext cx="474134" cy="411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3530861" y="1742243"/>
            <a:ext cx="2089290" cy="369332"/>
          </a:xfrm>
          <a:prstGeom prst="rect">
            <a:avLst/>
          </a:prstGeom>
          <a:noFill/>
        </p:spPr>
        <p:txBody>
          <a:bodyPr wrap="none" rtlCol="0">
            <a:spAutoFit/>
          </a:bodyPr>
          <a:lstStyle/>
          <a:p>
            <a:r>
              <a:rPr lang="es-CO" b="1" dirty="0" smtClean="0">
                <a:solidFill>
                  <a:schemeClr val="tx1">
                    <a:lumMod val="50000"/>
                    <a:lumOff val="50000"/>
                  </a:schemeClr>
                </a:solidFill>
              </a:rPr>
              <a:t>Total </a:t>
            </a:r>
            <a:r>
              <a:rPr lang="es-CO" dirty="0" smtClean="0">
                <a:solidFill>
                  <a:schemeClr val="tx1">
                    <a:lumMod val="50000"/>
                    <a:lumOff val="50000"/>
                  </a:schemeClr>
                </a:solidFill>
              </a:rPr>
              <a:t> </a:t>
            </a:r>
            <a:r>
              <a:rPr lang="es-CO" dirty="0" smtClean="0"/>
              <a:t>            </a:t>
            </a:r>
            <a:r>
              <a:rPr lang="es-CO" b="1" dirty="0" smtClean="0">
                <a:solidFill>
                  <a:schemeClr val="tx1">
                    <a:lumMod val="50000"/>
                    <a:lumOff val="50000"/>
                  </a:schemeClr>
                </a:solidFill>
              </a:rPr>
              <a:t>40.796</a:t>
            </a:r>
            <a:endParaRPr lang="es-CO" b="1" dirty="0">
              <a:solidFill>
                <a:schemeClr val="tx1">
                  <a:lumMod val="50000"/>
                  <a:lumOff val="50000"/>
                </a:schemeClr>
              </a:solidFill>
            </a:endParaRPr>
          </a:p>
        </p:txBody>
      </p:sp>
      <p:sp>
        <p:nvSpPr>
          <p:cNvPr id="8" name="7 Flecha derecha"/>
          <p:cNvSpPr/>
          <p:nvPr/>
        </p:nvSpPr>
        <p:spPr>
          <a:xfrm>
            <a:off x="5602957" y="1413335"/>
            <a:ext cx="596700" cy="380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6142447" y="1311293"/>
            <a:ext cx="1180002" cy="584775"/>
          </a:xfrm>
          <a:prstGeom prst="rect">
            <a:avLst/>
          </a:prstGeom>
          <a:noFill/>
        </p:spPr>
        <p:txBody>
          <a:bodyPr wrap="none" rtlCol="0">
            <a:spAutoFit/>
          </a:bodyPr>
          <a:lstStyle/>
          <a:p>
            <a:pPr algn="ctr"/>
            <a:r>
              <a:rPr lang="es-CO" sz="1600" dirty="0" smtClean="0">
                <a:solidFill>
                  <a:schemeClr val="tx1">
                    <a:lumMod val="50000"/>
                    <a:lumOff val="50000"/>
                  </a:schemeClr>
                </a:solidFill>
              </a:rPr>
              <a:t>Muestra 5%</a:t>
            </a:r>
          </a:p>
          <a:p>
            <a:pPr algn="ctr"/>
            <a:r>
              <a:rPr lang="es-CO" sz="1600" dirty="0" smtClean="0">
                <a:solidFill>
                  <a:schemeClr val="tx1">
                    <a:lumMod val="50000"/>
                    <a:lumOff val="50000"/>
                  </a:schemeClr>
                </a:solidFill>
              </a:rPr>
              <a:t>2.041</a:t>
            </a:r>
            <a:endParaRPr lang="es-CO" sz="1600" dirty="0">
              <a:solidFill>
                <a:schemeClr val="tx1">
                  <a:lumMod val="50000"/>
                  <a:lumOff val="50000"/>
                </a:schemeClr>
              </a:solidFill>
            </a:endParaRPr>
          </a:p>
        </p:txBody>
      </p:sp>
      <p:sp>
        <p:nvSpPr>
          <p:cNvPr id="13" name="12 CuadroTexto"/>
          <p:cNvSpPr txBox="1"/>
          <p:nvPr/>
        </p:nvSpPr>
        <p:spPr>
          <a:xfrm>
            <a:off x="7433734" y="985079"/>
            <a:ext cx="1342868" cy="369332"/>
          </a:xfrm>
          <a:prstGeom prst="rect">
            <a:avLst/>
          </a:prstGeom>
          <a:noFill/>
        </p:spPr>
        <p:txBody>
          <a:bodyPr wrap="none" rtlCol="0">
            <a:spAutoFit/>
          </a:bodyPr>
          <a:lstStyle/>
          <a:p>
            <a:r>
              <a:rPr lang="es-CO" b="1" dirty="0" smtClean="0">
                <a:solidFill>
                  <a:schemeClr val="tx1">
                    <a:lumMod val="50000"/>
                    <a:lumOff val="50000"/>
                  </a:schemeClr>
                </a:solidFill>
              </a:rPr>
              <a:t>   Categorías</a:t>
            </a:r>
            <a:endParaRPr lang="es-CO" b="1" dirty="0">
              <a:solidFill>
                <a:schemeClr val="tx1">
                  <a:lumMod val="50000"/>
                  <a:lumOff val="50000"/>
                </a:schemeClr>
              </a:solidFill>
            </a:endParaRPr>
          </a:p>
        </p:txBody>
      </p:sp>
      <p:sp>
        <p:nvSpPr>
          <p:cNvPr id="14" name="13 CuadroTexto"/>
          <p:cNvSpPr txBox="1"/>
          <p:nvPr/>
        </p:nvSpPr>
        <p:spPr>
          <a:xfrm>
            <a:off x="7322449" y="1271856"/>
            <a:ext cx="1658122" cy="830997"/>
          </a:xfrm>
          <a:prstGeom prst="rect">
            <a:avLst/>
          </a:prstGeom>
          <a:noFill/>
        </p:spPr>
        <p:txBody>
          <a:bodyPr wrap="square" rtlCol="0">
            <a:spAutoFit/>
          </a:bodyPr>
          <a:lstStyle/>
          <a:p>
            <a:pPr marL="285750" indent="-285750">
              <a:buFont typeface="Arial" panose="020B0604020202020204" pitchFamily="34" charset="0"/>
              <a:buChar char="•"/>
            </a:pPr>
            <a:r>
              <a:rPr lang="es-CO" sz="1600" dirty="0" smtClean="0">
                <a:solidFill>
                  <a:schemeClr val="tx1">
                    <a:lumMod val="50000"/>
                    <a:lumOff val="50000"/>
                  </a:schemeClr>
                </a:solidFill>
              </a:rPr>
              <a:t>Oportunidad</a:t>
            </a:r>
          </a:p>
          <a:p>
            <a:pPr marL="285750" indent="-285750">
              <a:buFont typeface="Arial" panose="020B0604020202020204" pitchFamily="34" charset="0"/>
              <a:buChar char="•"/>
            </a:pPr>
            <a:r>
              <a:rPr lang="es-CO" sz="1600" dirty="0" smtClean="0">
                <a:solidFill>
                  <a:schemeClr val="tx1">
                    <a:lumMod val="50000"/>
                    <a:lumOff val="50000"/>
                  </a:schemeClr>
                </a:solidFill>
              </a:rPr>
              <a:t>Materialidad</a:t>
            </a:r>
          </a:p>
          <a:p>
            <a:pPr marL="285750" indent="-285750">
              <a:buFont typeface="Arial" panose="020B0604020202020204" pitchFamily="34" charset="0"/>
              <a:buChar char="•"/>
            </a:pPr>
            <a:r>
              <a:rPr lang="es-CO" sz="1600" dirty="0" smtClean="0">
                <a:solidFill>
                  <a:schemeClr val="tx1">
                    <a:lumMod val="50000"/>
                    <a:lumOff val="50000"/>
                  </a:schemeClr>
                </a:solidFill>
              </a:rPr>
              <a:t>Trazabilidad</a:t>
            </a:r>
            <a:endParaRPr lang="es-CO" sz="1600" dirty="0">
              <a:solidFill>
                <a:schemeClr val="tx1">
                  <a:lumMod val="50000"/>
                  <a:lumOff val="50000"/>
                </a:schemeClr>
              </a:solidFill>
            </a:endParaRPr>
          </a:p>
        </p:txBody>
      </p:sp>
      <p:sp>
        <p:nvSpPr>
          <p:cNvPr id="15" name="14 CuadroTexto"/>
          <p:cNvSpPr txBox="1"/>
          <p:nvPr/>
        </p:nvSpPr>
        <p:spPr>
          <a:xfrm>
            <a:off x="508000" y="2111575"/>
            <a:ext cx="2362200" cy="923330"/>
          </a:xfrm>
          <a:prstGeom prst="rect">
            <a:avLst/>
          </a:prstGeom>
          <a:noFill/>
        </p:spPr>
        <p:txBody>
          <a:bodyPr wrap="square" rtlCol="0">
            <a:spAutoFit/>
          </a:bodyPr>
          <a:lstStyle/>
          <a:p>
            <a:r>
              <a:rPr lang="es-CO" dirty="0" smtClean="0">
                <a:solidFill>
                  <a:schemeClr val="tx1">
                    <a:lumMod val="50000"/>
                    <a:lumOff val="50000"/>
                  </a:schemeClr>
                </a:solidFill>
              </a:rPr>
              <a:t>Resultados:</a:t>
            </a:r>
          </a:p>
          <a:p>
            <a:endParaRPr lang="es-CO" dirty="0">
              <a:solidFill>
                <a:schemeClr val="tx1">
                  <a:lumMod val="50000"/>
                  <a:lumOff val="50000"/>
                </a:schemeClr>
              </a:solidFill>
            </a:endParaRPr>
          </a:p>
          <a:p>
            <a:endParaRPr lang="es-CO" dirty="0">
              <a:solidFill>
                <a:schemeClr val="tx1">
                  <a:lumMod val="50000"/>
                  <a:lumOff val="50000"/>
                </a:schemeClr>
              </a:solidFill>
            </a:endParaRPr>
          </a:p>
        </p:txBody>
      </p:sp>
      <p:graphicFrame>
        <p:nvGraphicFramePr>
          <p:cNvPr id="16" name="15 Tabla"/>
          <p:cNvGraphicFramePr>
            <a:graphicFrameLocks noGrp="1"/>
          </p:cNvGraphicFramePr>
          <p:nvPr>
            <p:extLst>
              <p:ext uri="{D42A27DB-BD31-4B8C-83A1-F6EECF244321}">
                <p14:modId xmlns:p14="http://schemas.microsoft.com/office/powerpoint/2010/main" val="2217101781"/>
              </p:ext>
            </p:extLst>
          </p:nvPr>
        </p:nvGraphicFramePr>
        <p:xfrm>
          <a:off x="601137" y="2552933"/>
          <a:ext cx="4334930" cy="2000059"/>
        </p:xfrm>
        <a:graphic>
          <a:graphicData uri="http://schemas.openxmlformats.org/drawingml/2006/table">
            <a:tbl>
              <a:tblPr firstRow="1" firstCol="1" bandRow="1">
                <a:tableStyleId>{5C22544A-7EE6-4342-B048-85BDC9FD1C3A}</a:tableStyleId>
              </a:tblPr>
              <a:tblGrid>
                <a:gridCol w="745063"/>
                <a:gridCol w="443280"/>
                <a:gridCol w="339528"/>
                <a:gridCol w="371864"/>
                <a:gridCol w="485039"/>
                <a:gridCol w="355696"/>
                <a:gridCol w="404200"/>
                <a:gridCol w="420368"/>
                <a:gridCol w="363780"/>
                <a:gridCol w="406112"/>
              </a:tblGrid>
              <a:tr h="189089">
                <a:tc gridSpan="10">
                  <a:txBody>
                    <a:bodyPr/>
                    <a:lstStyle/>
                    <a:p>
                      <a:pPr algn="ctr">
                        <a:lnSpc>
                          <a:spcPct val="115000"/>
                        </a:lnSpc>
                        <a:spcAft>
                          <a:spcPts val="0"/>
                        </a:spcAft>
                      </a:pPr>
                      <a:r>
                        <a:rPr lang="es-CO" sz="1200" dirty="0">
                          <a:effectLst/>
                        </a:rPr>
                        <a:t>Resultados Canal Escrito</a:t>
                      </a:r>
                      <a:endParaRPr lang="es-CO" sz="1100" dirty="0">
                        <a:effectLst/>
                        <a:latin typeface="Calibri"/>
                        <a:ea typeface="Calibri"/>
                        <a:cs typeface="Times New Roman"/>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46663">
                <a:tc rowSpan="2">
                  <a:txBody>
                    <a:bodyPr/>
                    <a:lstStyle/>
                    <a:p>
                      <a:pPr algn="ctr">
                        <a:lnSpc>
                          <a:spcPct val="115000"/>
                        </a:lnSpc>
                        <a:spcAft>
                          <a:spcPts val="0"/>
                        </a:spcAft>
                      </a:pPr>
                      <a:r>
                        <a:rPr lang="es-CO" sz="1000" dirty="0">
                          <a:effectLst/>
                        </a:rPr>
                        <a:t>Descripción </a:t>
                      </a:r>
                      <a:endParaRPr lang="es-CO" sz="1000" dirty="0">
                        <a:effectLst/>
                        <a:latin typeface="Calibri"/>
                        <a:ea typeface="Calibri"/>
                        <a:cs typeface="Times New Roman"/>
                      </a:endParaRPr>
                    </a:p>
                  </a:txBody>
                  <a:tcPr marL="44450" marR="44450" marT="0" marB="0" anchor="ctr"/>
                </a:tc>
                <a:tc gridSpan="3">
                  <a:txBody>
                    <a:bodyPr/>
                    <a:lstStyle/>
                    <a:p>
                      <a:pPr algn="ctr">
                        <a:lnSpc>
                          <a:spcPct val="115000"/>
                        </a:lnSpc>
                        <a:spcAft>
                          <a:spcPts val="0"/>
                        </a:spcAft>
                      </a:pPr>
                      <a:r>
                        <a:rPr lang="es-CO" sz="1000" b="1" dirty="0" smtClean="0">
                          <a:solidFill>
                            <a:schemeClr val="accent2">
                              <a:lumMod val="50000"/>
                            </a:schemeClr>
                          </a:solidFill>
                          <a:effectLst/>
                        </a:rPr>
                        <a:t>Oportunidad (</a:t>
                      </a:r>
                      <a:r>
                        <a:rPr lang="es-CO" sz="1000" b="1" dirty="0">
                          <a:solidFill>
                            <a:schemeClr val="accent2">
                              <a:lumMod val="50000"/>
                            </a:schemeClr>
                          </a:solidFill>
                          <a:effectLst/>
                        </a:rPr>
                        <a:t>En términos)</a:t>
                      </a:r>
                      <a:endParaRPr lang="es-CO" sz="1000" b="1" dirty="0">
                        <a:solidFill>
                          <a:schemeClr val="accent2">
                            <a:lumMod val="50000"/>
                          </a:schemeClr>
                        </a:solidFill>
                        <a:effectLst/>
                        <a:latin typeface="Calibri"/>
                        <a:ea typeface="Calibri"/>
                        <a:cs typeface="Times New Roman"/>
                      </a:endParaRPr>
                    </a:p>
                  </a:txBody>
                  <a:tcPr marL="44450" marR="44450" marT="0" marB="0" anchor="ctr">
                    <a:solidFill>
                      <a:schemeClr val="accent2">
                        <a:lumMod val="60000"/>
                        <a:lumOff val="40000"/>
                      </a:schemeClr>
                    </a:solidFill>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000" b="1" dirty="0">
                          <a:solidFill>
                            <a:schemeClr val="accent2">
                              <a:lumMod val="50000"/>
                            </a:schemeClr>
                          </a:solidFill>
                          <a:effectLst/>
                        </a:rPr>
                        <a:t>Materialidad (Idoneidad)</a:t>
                      </a:r>
                      <a:endParaRPr lang="es-CO" sz="1000" b="1" dirty="0">
                        <a:solidFill>
                          <a:schemeClr val="accent2">
                            <a:lumMod val="50000"/>
                          </a:schemeClr>
                        </a:solidFill>
                        <a:effectLst/>
                        <a:latin typeface="Calibri"/>
                        <a:ea typeface="Calibri"/>
                        <a:cs typeface="Times New Roman"/>
                      </a:endParaRPr>
                    </a:p>
                  </a:txBody>
                  <a:tcPr marL="44450" marR="44450" marT="0" marB="0" anchor="ctr">
                    <a:solidFill>
                      <a:schemeClr val="accent2">
                        <a:lumMod val="40000"/>
                        <a:lumOff val="60000"/>
                      </a:schemeClr>
                    </a:solidFill>
                  </a:tcPr>
                </a:tc>
                <a:tc hMerge="1">
                  <a:txBody>
                    <a:bodyPr/>
                    <a:lstStyle/>
                    <a:p>
                      <a:endParaRPr lang="es-CO"/>
                    </a:p>
                  </a:txBody>
                  <a:tcPr/>
                </a:tc>
                <a:tc hMerge="1">
                  <a:txBody>
                    <a:bodyPr/>
                    <a:lstStyle/>
                    <a:p>
                      <a:endParaRPr lang="es-CO"/>
                    </a:p>
                  </a:txBody>
                  <a:tcPr/>
                </a:tc>
                <a:tc gridSpan="3">
                  <a:txBody>
                    <a:bodyPr/>
                    <a:lstStyle/>
                    <a:p>
                      <a:pPr algn="ctr">
                        <a:lnSpc>
                          <a:spcPct val="115000"/>
                        </a:lnSpc>
                        <a:spcAft>
                          <a:spcPts val="0"/>
                        </a:spcAft>
                      </a:pPr>
                      <a:r>
                        <a:rPr lang="es-CO" sz="1000" b="1" dirty="0">
                          <a:solidFill>
                            <a:schemeClr val="accent2">
                              <a:lumMod val="50000"/>
                            </a:schemeClr>
                          </a:solidFill>
                          <a:effectLst/>
                        </a:rPr>
                        <a:t>Trazabilidad     </a:t>
                      </a:r>
                      <a:endParaRPr lang="es-CO" sz="1000" b="1" dirty="0">
                        <a:solidFill>
                          <a:schemeClr val="accent2">
                            <a:lumMod val="50000"/>
                          </a:schemeClr>
                        </a:solidFill>
                        <a:effectLst/>
                        <a:latin typeface="Calibri"/>
                        <a:ea typeface="Calibri"/>
                        <a:cs typeface="Times New Roman"/>
                      </a:endParaRPr>
                    </a:p>
                  </a:txBody>
                  <a:tcPr marL="44450" marR="44450" marT="0" marB="0" anchor="ctr">
                    <a:solidFill>
                      <a:schemeClr val="accent2">
                        <a:lumMod val="20000"/>
                        <a:lumOff val="80000"/>
                      </a:schemeClr>
                    </a:solidFill>
                  </a:tcPr>
                </a:tc>
                <a:tc hMerge="1">
                  <a:txBody>
                    <a:bodyPr/>
                    <a:lstStyle/>
                    <a:p>
                      <a:endParaRPr lang="es-CO"/>
                    </a:p>
                  </a:txBody>
                  <a:tcPr/>
                </a:tc>
                <a:tc hMerge="1">
                  <a:txBody>
                    <a:bodyPr/>
                    <a:lstStyle/>
                    <a:p>
                      <a:endParaRPr lang="es-CO"/>
                    </a:p>
                  </a:txBody>
                  <a:tcPr/>
                </a:tc>
              </a:tr>
              <a:tr h="272144">
                <a:tc vMerge="1">
                  <a:txBody>
                    <a:bodyPr/>
                    <a:lstStyle/>
                    <a:p>
                      <a:endParaRPr lang="es-CO"/>
                    </a:p>
                  </a:txBody>
                  <a:tcPr/>
                </a:tc>
                <a:tc>
                  <a:txBody>
                    <a:bodyPr/>
                    <a:lstStyle/>
                    <a:p>
                      <a:pPr algn="ctr">
                        <a:lnSpc>
                          <a:spcPct val="115000"/>
                        </a:lnSpc>
                        <a:spcAft>
                          <a:spcPts val="0"/>
                        </a:spcAft>
                      </a:pPr>
                      <a:r>
                        <a:rPr lang="es-CO" sz="1000" dirty="0">
                          <a:effectLst/>
                        </a:rPr>
                        <a:t>SI</a:t>
                      </a:r>
                      <a:endParaRPr lang="es-CO" sz="1000" dirty="0">
                        <a:effectLst/>
                        <a:latin typeface="Calibri"/>
                        <a:ea typeface="Calibri"/>
                        <a:cs typeface="Times New Roman"/>
                      </a:endParaRPr>
                    </a:p>
                  </a:txBody>
                  <a:tcPr marL="44450" marR="44450" marT="0" marB="0" anchor="ctr">
                    <a:solidFill>
                      <a:schemeClr val="accent2">
                        <a:lumMod val="60000"/>
                        <a:lumOff val="40000"/>
                      </a:schemeClr>
                    </a:solidFill>
                  </a:tcPr>
                </a:tc>
                <a:tc>
                  <a:txBody>
                    <a:bodyPr/>
                    <a:lstStyle/>
                    <a:p>
                      <a:pPr algn="ctr">
                        <a:lnSpc>
                          <a:spcPct val="115000"/>
                        </a:lnSpc>
                        <a:spcAft>
                          <a:spcPts val="0"/>
                        </a:spcAft>
                      </a:pPr>
                      <a:r>
                        <a:rPr lang="es-CO" sz="1000" dirty="0">
                          <a:effectLst/>
                        </a:rPr>
                        <a:t>NO</a:t>
                      </a:r>
                      <a:endParaRPr lang="es-CO" sz="1000" dirty="0">
                        <a:effectLst/>
                        <a:latin typeface="Calibri"/>
                        <a:ea typeface="Calibri"/>
                        <a:cs typeface="Times New Roman"/>
                      </a:endParaRPr>
                    </a:p>
                  </a:txBody>
                  <a:tcPr marL="44450" marR="44450" marT="0" marB="0" anchor="ctr">
                    <a:solidFill>
                      <a:schemeClr val="accent2">
                        <a:lumMod val="60000"/>
                        <a:lumOff val="40000"/>
                      </a:schemeClr>
                    </a:solidFill>
                  </a:tcPr>
                </a:tc>
                <a:tc>
                  <a:txBody>
                    <a:bodyPr/>
                    <a:lstStyle/>
                    <a:p>
                      <a:pPr algn="ctr">
                        <a:lnSpc>
                          <a:spcPct val="115000"/>
                        </a:lnSpc>
                        <a:spcAft>
                          <a:spcPts val="0"/>
                        </a:spcAft>
                      </a:pPr>
                      <a:r>
                        <a:rPr lang="es-CO" sz="1000" dirty="0">
                          <a:effectLst/>
                        </a:rPr>
                        <a:t>N/A</a:t>
                      </a:r>
                      <a:endParaRPr lang="es-CO" sz="1000" dirty="0">
                        <a:effectLst/>
                        <a:latin typeface="Calibri"/>
                        <a:ea typeface="Calibri"/>
                        <a:cs typeface="Times New Roman"/>
                      </a:endParaRPr>
                    </a:p>
                  </a:txBody>
                  <a:tcPr marL="44450" marR="44450" marT="0" marB="0" anchor="ctr">
                    <a:solidFill>
                      <a:schemeClr val="accent2">
                        <a:lumMod val="60000"/>
                        <a:lumOff val="40000"/>
                      </a:schemeClr>
                    </a:solidFill>
                  </a:tcPr>
                </a:tc>
                <a:tc>
                  <a:txBody>
                    <a:bodyPr/>
                    <a:lstStyle/>
                    <a:p>
                      <a:pPr algn="ctr">
                        <a:lnSpc>
                          <a:spcPct val="115000"/>
                        </a:lnSpc>
                        <a:spcAft>
                          <a:spcPts val="0"/>
                        </a:spcAft>
                      </a:pPr>
                      <a:r>
                        <a:rPr lang="es-CO" sz="1000" dirty="0">
                          <a:effectLst/>
                        </a:rPr>
                        <a:t>SI</a:t>
                      </a:r>
                      <a:endParaRPr lang="es-CO" sz="10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CO" sz="1000" dirty="0">
                          <a:effectLst/>
                        </a:rPr>
                        <a:t>NO</a:t>
                      </a:r>
                      <a:endParaRPr lang="es-CO" sz="10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CO" sz="1000" dirty="0">
                          <a:effectLst/>
                        </a:rPr>
                        <a:t>N/A</a:t>
                      </a:r>
                      <a:endParaRPr lang="es-CO" sz="1000" dirty="0">
                        <a:effectLst/>
                        <a:latin typeface="Calibri"/>
                        <a:ea typeface="Calibri"/>
                        <a:cs typeface="Times New Roman"/>
                      </a:endParaRPr>
                    </a:p>
                  </a:txBody>
                  <a:tcPr marL="44450" marR="44450" marT="0" marB="0" anchor="ctr">
                    <a:solidFill>
                      <a:schemeClr val="accent2">
                        <a:lumMod val="40000"/>
                        <a:lumOff val="60000"/>
                      </a:schemeClr>
                    </a:solidFill>
                  </a:tcPr>
                </a:tc>
                <a:tc>
                  <a:txBody>
                    <a:bodyPr/>
                    <a:lstStyle/>
                    <a:p>
                      <a:pPr algn="ctr">
                        <a:lnSpc>
                          <a:spcPct val="115000"/>
                        </a:lnSpc>
                        <a:spcAft>
                          <a:spcPts val="0"/>
                        </a:spcAft>
                      </a:pPr>
                      <a:r>
                        <a:rPr lang="es-CO" sz="1000" dirty="0">
                          <a:effectLst/>
                        </a:rPr>
                        <a:t>SI</a:t>
                      </a:r>
                      <a:endParaRPr lang="es-CO" sz="1000" dirty="0">
                        <a:effectLst/>
                        <a:latin typeface="Calibri"/>
                        <a:ea typeface="Calibri"/>
                        <a:cs typeface="Times New Roman"/>
                      </a:endParaRPr>
                    </a:p>
                  </a:txBody>
                  <a:tcPr marL="44450" marR="44450" marT="0" marB="0" anchor="ctr">
                    <a:solidFill>
                      <a:schemeClr val="accent2">
                        <a:lumMod val="20000"/>
                        <a:lumOff val="80000"/>
                      </a:schemeClr>
                    </a:solidFill>
                  </a:tcPr>
                </a:tc>
                <a:tc>
                  <a:txBody>
                    <a:bodyPr/>
                    <a:lstStyle/>
                    <a:p>
                      <a:pPr algn="ctr">
                        <a:lnSpc>
                          <a:spcPct val="115000"/>
                        </a:lnSpc>
                        <a:spcAft>
                          <a:spcPts val="0"/>
                        </a:spcAft>
                      </a:pPr>
                      <a:r>
                        <a:rPr lang="es-CO" sz="1000" dirty="0">
                          <a:effectLst/>
                        </a:rPr>
                        <a:t>NO</a:t>
                      </a:r>
                      <a:endParaRPr lang="es-CO" sz="1000" dirty="0">
                        <a:effectLst/>
                        <a:latin typeface="Calibri"/>
                        <a:ea typeface="Calibri"/>
                        <a:cs typeface="Times New Roman"/>
                      </a:endParaRPr>
                    </a:p>
                  </a:txBody>
                  <a:tcPr marL="44450" marR="44450" marT="0" marB="0" anchor="ctr">
                    <a:solidFill>
                      <a:schemeClr val="accent2">
                        <a:lumMod val="20000"/>
                        <a:lumOff val="80000"/>
                      </a:schemeClr>
                    </a:solidFill>
                  </a:tcPr>
                </a:tc>
                <a:tc>
                  <a:txBody>
                    <a:bodyPr/>
                    <a:lstStyle/>
                    <a:p>
                      <a:pPr algn="ctr">
                        <a:lnSpc>
                          <a:spcPct val="115000"/>
                        </a:lnSpc>
                        <a:spcAft>
                          <a:spcPts val="0"/>
                        </a:spcAft>
                      </a:pPr>
                      <a:r>
                        <a:rPr lang="es-CO" sz="1000" dirty="0">
                          <a:effectLst/>
                        </a:rPr>
                        <a:t>N/A</a:t>
                      </a:r>
                      <a:endParaRPr lang="es-CO" sz="1000" dirty="0">
                        <a:effectLst/>
                        <a:latin typeface="Calibri"/>
                        <a:ea typeface="Calibri"/>
                        <a:cs typeface="Times New Roman"/>
                      </a:endParaRPr>
                    </a:p>
                  </a:txBody>
                  <a:tcPr marL="44450" marR="44450" marT="0" marB="0" anchor="ctr">
                    <a:solidFill>
                      <a:schemeClr val="accent2">
                        <a:lumMod val="20000"/>
                        <a:lumOff val="80000"/>
                      </a:schemeClr>
                    </a:solidFill>
                  </a:tcPr>
                </a:tc>
              </a:tr>
              <a:tr h="237066">
                <a:tc>
                  <a:txBody>
                    <a:bodyPr/>
                    <a:lstStyle/>
                    <a:p>
                      <a:pPr algn="l">
                        <a:lnSpc>
                          <a:spcPct val="115000"/>
                        </a:lnSpc>
                        <a:spcAft>
                          <a:spcPts val="0"/>
                        </a:spcAft>
                      </a:pPr>
                      <a:r>
                        <a:rPr lang="es-CO" sz="1000" dirty="0">
                          <a:effectLst/>
                        </a:rPr>
                        <a:t>ORFEO</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479</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40</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217</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497</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22</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217</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484</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35</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217</a:t>
                      </a:r>
                      <a:endParaRPr lang="es-CO" sz="1000">
                        <a:effectLst/>
                        <a:latin typeface="Calibri"/>
                        <a:ea typeface="Calibri"/>
                        <a:cs typeface="Times New Roman"/>
                      </a:endParaRPr>
                    </a:p>
                  </a:txBody>
                  <a:tcPr marL="44450" marR="44450" marT="0" marB="0" anchor="b"/>
                </a:tc>
              </a:tr>
              <a:tr h="211667">
                <a:tc>
                  <a:txBody>
                    <a:bodyPr/>
                    <a:lstStyle/>
                    <a:p>
                      <a:pPr algn="l">
                        <a:lnSpc>
                          <a:spcPct val="115000"/>
                        </a:lnSpc>
                        <a:spcAft>
                          <a:spcPts val="0"/>
                        </a:spcAft>
                      </a:pPr>
                      <a:r>
                        <a:rPr lang="es-CO" sz="1000" dirty="0">
                          <a:effectLst/>
                        </a:rPr>
                        <a:t>SIGEP</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565</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62</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476</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600</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27</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476</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599</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28</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476</a:t>
                      </a:r>
                      <a:endParaRPr lang="es-CO" sz="1000">
                        <a:effectLst/>
                        <a:latin typeface="Calibri"/>
                        <a:ea typeface="Calibri"/>
                        <a:cs typeface="Times New Roman"/>
                      </a:endParaRPr>
                    </a:p>
                  </a:txBody>
                  <a:tcPr marL="44450" marR="44450" marT="0" marB="0" anchor="b"/>
                </a:tc>
              </a:tr>
              <a:tr h="186267">
                <a:tc>
                  <a:txBody>
                    <a:bodyPr/>
                    <a:lstStyle/>
                    <a:p>
                      <a:pPr algn="l">
                        <a:lnSpc>
                          <a:spcPct val="115000"/>
                        </a:lnSpc>
                        <a:spcAft>
                          <a:spcPts val="0"/>
                        </a:spcAft>
                      </a:pPr>
                      <a:r>
                        <a:rPr lang="es-CO" sz="1000">
                          <a:effectLst/>
                        </a:rPr>
                        <a:t>SUIT</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57</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11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34</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57</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11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34</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57</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11</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34</a:t>
                      </a:r>
                      <a:endParaRPr lang="es-CO" sz="1000">
                        <a:effectLst/>
                        <a:latin typeface="Calibri"/>
                        <a:ea typeface="Calibri"/>
                        <a:cs typeface="Times New Roman"/>
                      </a:endParaRPr>
                    </a:p>
                  </a:txBody>
                  <a:tcPr marL="44450" marR="44450" marT="0" marB="0" anchor="b"/>
                </a:tc>
              </a:tr>
              <a:tr h="173332">
                <a:tc>
                  <a:txBody>
                    <a:bodyPr/>
                    <a:lstStyle/>
                    <a:p>
                      <a:pPr algn="l">
                        <a:lnSpc>
                          <a:spcPct val="115000"/>
                        </a:lnSpc>
                        <a:spcAft>
                          <a:spcPts val="0"/>
                        </a:spcAft>
                      </a:pPr>
                      <a:r>
                        <a:rPr lang="es-CO" sz="1000">
                          <a:effectLst/>
                        </a:rPr>
                        <a:t>MECI</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49</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22</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22</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51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20</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22</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51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20</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22</a:t>
                      </a:r>
                      <a:endParaRPr lang="es-CO" sz="1000" dirty="0">
                        <a:effectLst/>
                        <a:latin typeface="Calibri"/>
                        <a:ea typeface="Calibri"/>
                        <a:cs typeface="Times New Roman"/>
                      </a:endParaRPr>
                    </a:p>
                  </a:txBody>
                  <a:tcPr marL="44450" marR="44450" marT="0" marB="0" anchor="b"/>
                </a:tc>
              </a:tr>
              <a:tr h="173332">
                <a:tc>
                  <a:txBody>
                    <a:bodyPr/>
                    <a:lstStyle/>
                    <a:p>
                      <a:pPr algn="l">
                        <a:lnSpc>
                          <a:spcPct val="115000"/>
                        </a:lnSpc>
                        <a:spcAft>
                          <a:spcPts val="0"/>
                        </a:spcAft>
                      </a:pPr>
                      <a:r>
                        <a:rPr lang="es-CO" sz="1000">
                          <a:effectLst/>
                        </a:rPr>
                        <a:t>EVA</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6</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1</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0</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6</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0</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6</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a:effectLst/>
                        </a:rPr>
                        <a:t>1</a:t>
                      </a:r>
                      <a:endParaRPr lang="es-CO"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dirty="0">
                          <a:effectLst/>
                        </a:rPr>
                        <a:t>0</a:t>
                      </a:r>
                      <a:endParaRPr lang="es-CO" sz="1000" dirty="0">
                        <a:effectLst/>
                        <a:latin typeface="Calibri"/>
                        <a:ea typeface="Calibri"/>
                        <a:cs typeface="Times New Roman"/>
                      </a:endParaRPr>
                    </a:p>
                  </a:txBody>
                  <a:tcPr marL="44450" marR="44450" marT="0" marB="0" anchor="b"/>
                </a:tc>
              </a:tr>
              <a:tr h="181563">
                <a:tc>
                  <a:txBody>
                    <a:bodyPr/>
                    <a:lstStyle/>
                    <a:p>
                      <a:pPr algn="l">
                        <a:lnSpc>
                          <a:spcPct val="115000"/>
                        </a:lnSpc>
                        <a:spcAft>
                          <a:spcPts val="0"/>
                        </a:spcAft>
                      </a:pPr>
                      <a:r>
                        <a:rPr lang="es-CO" sz="1000" dirty="0">
                          <a:effectLst/>
                        </a:rPr>
                        <a:t>TOTAL</a:t>
                      </a:r>
                      <a:endParaRPr lang="es-CO"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1156</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136</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749</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1211</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81</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749</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1197</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95</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CO" sz="1000" b="1" dirty="0">
                          <a:solidFill>
                            <a:schemeClr val="tx1">
                              <a:lumMod val="65000"/>
                              <a:lumOff val="35000"/>
                            </a:schemeClr>
                          </a:solidFill>
                          <a:effectLst/>
                        </a:rPr>
                        <a:t>749</a:t>
                      </a:r>
                      <a:endParaRPr lang="es-CO" sz="1000" b="1" dirty="0">
                        <a:solidFill>
                          <a:schemeClr val="tx1">
                            <a:lumMod val="65000"/>
                            <a:lumOff val="35000"/>
                          </a:schemeClr>
                        </a:solidFill>
                        <a:effectLst/>
                        <a:latin typeface="Calibri"/>
                        <a:ea typeface="Calibri"/>
                        <a:cs typeface="Times New Roman"/>
                      </a:endParaRPr>
                    </a:p>
                  </a:txBody>
                  <a:tcPr marL="44450" marR="44450" marT="0" marB="0" anchor="b"/>
                </a:tc>
              </a:tr>
            </a:tbl>
          </a:graphicData>
        </a:graphic>
      </p:graphicFrame>
      <p:sp>
        <p:nvSpPr>
          <p:cNvPr id="17" name="16 Rectángulo redondeado"/>
          <p:cNvSpPr/>
          <p:nvPr/>
        </p:nvSpPr>
        <p:spPr>
          <a:xfrm>
            <a:off x="566878" y="4723228"/>
            <a:ext cx="3039533" cy="161713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endParaRPr lang="es-ES" sz="1100" b="1" dirty="0" smtClean="0">
              <a:solidFill>
                <a:schemeClr val="tx1">
                  <a:lumMod val="65000"/>
                  <a:lumOff val="35000"/>
                </a:schemeClr>
              </a:solidFill>
            </a:endParaRPr>
          </a:p>
          <a:p>
            <a:endParaRPr lang="es-ES" sz="1100" b="1" dirty="0">
              <a:solidFill>
                <a:schemeClr val="tx1">
                  <a:lumMod val="65000"/>
                  <a:lumOff val="35000"/>
                </a:schemeClr>
              </a:solidFill>
            </a:endParaRPr>
          </a:p>
          <a:p>
            <a:endParaRPr lang="es-ES" sz="1100" b="1" dirty="0" smtClean="0">
              <a:solidFill>
                <a:schemeClr val="tx1">
                  <a:lumMod val="65000"/>
                  <a:lumOff val="35000"/>
                </a:schemeClr>
              </a:solidFill>
            </a:endParaRPr>
          </a:p>
          <a:p>
            <a:endParaRPr lang="es-ES" sz="1100" b="1" dirty="0" smtClean="0">
              <a:solidFill>
                <a:schemeClr val="tx1">
                  <a:lumMod val="65000"/>
                  <a:lumOff val="35000"/>
                </a:schemeClr>
              </a:solidFill>
            </a:endParaRPr>
          </a:p>
          <a:p>
            <a:r>
              <a:rPr lang="es-ES" sz="1100" b="1" dirty="0" smtClean="0">
                <a:solidFill>
                  <a:schemeClr val="tx1">
                    <a:lumMod val="65000"/>
                    <a:lumOff val="35000"/>
                  </a:schemeClr>
                </a:solidFill>
              </a:rPr>
              <a:t>Oportunidad:</a:t>
            </a:r>
            <a:r>
              <a:rPr lang="es-ES" sz="1100" dirty="0" smtClean="0">
                <a:solidFill>
                  <a:schemeClr val="tx1">
                    <a:lumMod val="65000"/>
                    <a:lumOff val="35000"/>
                  </a:schemeClr>
                </a:solidFill>
              </a:rPr>
              <a:t> 89.47% (1156) y el </a:t>
            </a:r>
            <a:r>
              <a:rPr lang="es-ES" sz="1100" dirty="0" smtClean="0">
                <a:solidFill>
                  <a:schemeClr val="tx1">
                    <a:lumMod val="50000"/>
                    <a:lumOff val="50000"/>
                  </a:schemeClr>
                </a:solidFill>
              </a:rPr>
              <a:t>10.53</a:t>
            </a:r>
            <a:r>
              <a:rPr lang="es-ES" sz="1100" dirty="0">
                <a:solidFill>
                  <a:schemeClr val="tx1">
                    <a:lumMod val="50000"/>
                    <a:lumOff val="50000"/>
                  </a:schemeClr>
                </a:solidFill>
              </a:rPr>
              <a:t>% (136) se respondieron extemporáneamente o no se </a:t>
            </a:r>
            <a:r>
              <a:rPr lang="es-ES" sz="1100" dirty="0" smtClean="0">
                <a:solidFill>
                  <a:schemeClr val="tx1">
                    <a:lumMod val="50000"/>
                    <a:lumOff val="50000"/>
                  </a:schemeClr>
                </a:solidFill>
              </a:rPr>
              <a:t>contestaron.</a:t>
            </a:r>
          </a:p>
          <a:p>
            <a:r>
              <a:rPr lang="es-ES" sz="1100" b="1" dirty="0" smtClean="0">
                <a:solidFill>
                  <a:schemeClr val="tx1">
                    <a:lumMod val="65000"/>
                    <a:lumOff val="35000"/>
                  </a:schemeClr>
                </a:solidFill>
              </a:rPr>
              <a:t>Materialidad:</a:t>
            </a:r>
            <a:r>
              <a:rPr lang="es-ES" sz="1100" dirty="0" smtClean="0">
                <a:solidFill>
                  <a:schemeClr val="tx1">
                    <a:lumMod val="65000"/>
                    <a:lumOff val="35000"/>
                  </a:schemeClr>
                </a:solidFill>
              </a:rPr>
              <a:t> </a:t>
            </a:r>
            <a:r>
              <a:rPr lang="es-ES" sz="1100" dirty="0">
                <a:solidFill>
                  <a:schemeClr val="tx1">
                    <a:lumMod val="50000"/>
                    <a:lumOff val="50000"/>
                  </a:schemeClr>
                </a:solidFill>
              </a:rPr>
              <a:t>93.73% (1211) de las peticiones, se evidenció respuesta puntual a lo solicitado.</a:t>
            </a:r>
            <a:r>
              <a:rPr lang="es-ES" sz="1100" dirty="0"/>
              <a:t> </a:t>
            </a:r>
            <a:endParaRPr lang="es-ES" sz="1100" dirty="0" smtClean="0"/>
          </a:p>
          <a:p>
            <a:r>
              <a:rPr lang="es-ES" sz="1100" b="1" dirty="0">
                <a:solidFill>
                  <a:schemeClr val="tx1">
                    <a:lumMod val="65000"/>
                    <a:lumOff val="35000"/>
                  </a:schemeClr>
                </a:solidFill>
              </a:rPr>
              <a:t>Trazabilidad: </a:t>
            </a:r>
            <a:r>
              <a:rPr lang="es-ES" sz="1100" dirty="0">
                <a:solidFill>
                  <a:schemeClr val="tx1">
                    <a:lumMod val="50000"/>
                    <a:lumOff val="50000"/>
                  </a:schemeClr>
                </a:solidFill>
              </a:rPr>
              <a:t>92.65% (1197</a:t>
            </a:r>
            <a:r>
              <a:rPr lang="es-ES" sz="1100" dirty="0" smtClean="0">
                <a:solidFill>
                  <a:schemeClr val="tx1">
                    <a:lumMod val="50000"/>
                    <a:lumOff val="50000"/>
                  </a:schemeClr>
                </a:solidFill>
              </a:rPr>
              <a:t>), </a:t>
            </a:r>
            <a:r>
              <a:rPr lang="es-ES" sz="1100" dirty="0">
                <a:solidFill>
                  <a:schemeClr val="tx1">
                    <a:lumMod val="50000"/>
                    <a:lumOff val="50000"/>
                  </a:schemeClr>
                </a:solidFill>
              </a:rPr>
              <a:t>sistemas ORFEO y PROACTIVANET, el 7.35% restante (95) se gestionó por correo </a:t>
            </a:r>
            <a:r>
              <a:rPr lang="es-ES" sz="1100" dirty="0" smtClean="0">
                <a:solidFill>
                  <a:schemeClr val="tx1">
                    <a:lumMod val="50000"/>
                    <a:lumOff val="50000"/>
                  </a:schemeClr>
                </a:solidFill>
              </a:rPr>
              <a:t>electrónico.</a:t>
            </a:r>
          </a:p>
          <a:p>
            <a:endParaRPr lang="es-ES" sz="1100" dirty="0" smtClean="0">
              <a:solidFill>
                <a:schemeClr val="tx1">
                  <a:lumMod val="50000"/>
                  <a:lumOff val="50000"/>
                </a:schemeClr>
              </a:solidFill>
            </a:endParaRPr>
          </a:p>
          <a:p>
            <a:endParaRPr lang="es-ES" sz="1100" dirty="0">
              <a:solidFill>
                <a:schemeClr val="tx1">
                  <a:lumMod val="50000"/>
                  <a:lumOff val="50000"/>
                </a:schemeClr>
              </a:solidFill>
            </a:endParaRPr>
          </a:p>
          <a:p>
            <a:endParaRPr lang="es-CO" sz="1100" dirty="0">
              <a:solidFill>
                <a:schemeClr val="tx1">
                  <a:lumMod val="50000"/>
                  <a:lumOff val="50000"/>
                </a:schemeClr>
              </a:solidFill>
            </a:endParaRPr>
          </a:p>
          <a:p>
            <a:endParaRPr lang="es-CO" sz="1100" dirty="0">
              <a:solidFill>
                <a:schemeClr val="tx1">
                  <a:lumMod val="50000"/>
                  <a:lumOff val="50000"/>
                </a:schemeClr>
              </a:solidFill>
            </a:endParaRPr>
          </a:p>
        </p:txBody>
      </p:sp>
      <p:sp>
        <p:nvSpPr>
          <p:cNvPr id="19" name="18 Cubo"/>
          <p:cNvSpPr/>
          <p:nvPr/>
        </p:nvSpPr>
        <p:spPr>
          <a:xfrm>
            <a:off x="3778109" y="4892890"/>
            <a:ext cx="1324535" cy="1216152"/>
          </a:xfrm>
          <a:prstGeom prst="cub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i="1" dirty="0">
                <a:solidFill>
                  <a:schemeClr val="accent2">
                    <a:lumMod val="75000"/>
                  </a:schemeClr>
                </a:solidFill>
              </a:rPr>
              <a:t>Buzón de sugerencias</a:t>
            </a:r>
            <a:r>
              <a:rPr lang="es-ES" sz="1200" b="1" i="1" dirty="0">
                <a:solidFill>
                  <a:schemeClr val="tx1">
                    <a:lumMod val="50000"/>
                    <a:lumOff val="50000"/>
                  </a:schemeClr>
                </a:solidFill>
              </a:rPr>
              <a:t/>
            </a:r>
            <a:br>
              <a:rPr lang="es-ES" sz="1200" b="1" i="1" dirty="0">
                <a:solidFill>
                  <a:schemeClr val="tx1">
                    <a:lumMod val="50000"/>
                    <a:lumOff val="50000"/>
                  </a:schemeClr>
                </a:solidFill>
              </a:rPr>
            </a:br>
            <a:r>
              <a:rPr lang="es-ES" b="1" i="1" dirty="0">
                <a:solidFill>
                  <a:schemeClr val="tx1">
                    <a:lumMod val="50000"/>
                    <a:lumOff val="50000"/>
                  </a:schemeClr>
                </a:solidFill>
              </a:rPr>
              <a:t>  </a:t>
            </a:r>
            <a:r>
              <a:rPr lang="es-ES" sz="1400" b="1" i="1" dirty="0" smtClean="0">
                <a:solidFill>
                  <a:schemeClr val="tx1">
                    <a:lumMod val="50000"/>
                    <a:lumOff val="50000"/>
                  </a:schemeClr>
                </a:solidFill>
              </a:rPr>
              <a:t>No se recibieron</a:t>
            </a:r>
            <a:endParaRPr lang="es-CO" sz="1400" dirty="0">
              <a:solidFill>
                <a:schemeClr val="tx1">
                  <a:lumMod val="50000"/>
                  <a:lumOff val="50000"/>
                </a:schemeClr>
              </a:solidFill>
            </a:endParaRPr>
          </a:p>
        </p:txBody>
      </p:sp>
      <p:sp>
        <p:nvSpPr>
          <p:cNvPr id="20" name="19 CuadroTexto"/>
          <p:cNvSpPr txBox="1"/>
          <p:nvPr/>
        </p:nvSpPr>
        <p:spPr>
          <a:xfrm>
            <a:off x="5433571" y="2226733"/>
            <a:ext cx="3343031" cy="1231106"/>
          </a:xfrm>
          <a:prstGeom prst="rect">
            <a:avLst/>
          </a:prstGeom>
          <a:noFill/>
        </p:spPr>
        <p:txBody>
          <a:bodyPr wrap="none" rtlCol="0">
            <a:spAutoFit/>
          </a:bodyPr>
          <a:lstStyle/>
          <a:p>
            <a:r>
              <a:rPr lang="es-ES" b="1" dirty="0">
                <a:solidFill>
                  <a:schemeClr val="accent2">
                    <a:lumMod val="75000"/>
                  </a:schemeClr>
                </a:solidFill>
              </a:rPr>
              <a:t>Quejas, Reclamos y </a:t>
            </a:r>
            <a:r>
              <a:rPr lang="es-ES" b="1" dirty="0" smtClean="0">
                <a:solidFill>
                  <a:schemeClr val="accent2">
                    <a:lumMod val="75000"/>
                  </a:schemeClr>
                </a:solidFill>
              </a:rPr>
              <a:t>Denuncias</a:t>
            </a:r>
          </a:p>
          <a:p>
            <a:pPr marL="285750" indent="-285750">
              <a:buFont typeface="Wingdings" panose="05000000000000000000" pitchFamily="2" charset="2"/>
              <a:buChar char="q"/>
            </a:pPr>
            <a:r>
              <a:rPr lang="es-ES" sz="1400" b="1" dirty="0" smtClean="0">
                <a:solidFill>
                  <a:schemeClr val="tx1">
                    <a:lumMod val="50000"/>
                    <a:lumOff val="50000"/>
                  </a:schemeClr>
                </a:solidFill>
              </a:rPr>
              <a:t>No se presentaron quejas ni denuncias</a:t>
            </a:r>
          </a:p>
          <a:p>
            <a:pPr marL="285750" indent="-285750">
              <a:buFont typeface="Wingdings" panose="05000000000000000000" pitchFamily="2" charset="2"/>
              <a:buChar char="q"/>
            </a:pPr>
            <a:r>
              <a:rPr lang="es-ES" sz="1400" b="1" dirty="0" smtClean="0">
                <a:solidFill>
                  <a:schemeClr val="tx1">
                    <a:lumMod val="50000"/>
                    <a:lumOff val="50000"/>
                  </a:schemeClr>
                </a:solidFill>
              </a:rPr>
              <a:t>Se recibieron 216 reclamos</a:t>
            </a:r>
          </a:p>
          <a:p>
            <a:pPr marL="285750" indent="-285750">
              <a:buFont typeface="Wingdings" panose="05000000000000000000" pitchFamily="2" charset="2"/>
              <a:buChar char="q"/>
            </a:pPr>
            <a:endParaRPr lang="es-ES" sz="1400" b="1" dirty="0" smtClean="0">
              <a:solidFill>
                <a:schemeClr val="tx1">
                  <a:lumMod val="50000"/>
                  <a:lumOff val="50000"/>
                </a:schemeClr>
              </a:solidFill>
            </a:endParaRPr>
          </a:p>
          <a:p>
            <a:endParaRPr lang="es-CO" sz="1400" b="1" dirty="0">
              <a:solidFill>
                <a:schemeClr val="tx1">
                  <a:lumMod val="50000"/>
                  <a:lumOff val="50000"/>
                </a:schemeClr>
              </a:solidFill>
            </a:endParaRPr>
          </a:p>
        </p:txBody>
      </p:sp>
      <p:sp>
        <p:nvSpPr>
          <p:cNvPr id="21" name="20 Menos"/>
          <p:cNvSpPr/>
          <p:nvPr/>
        </p:nvSpPr>
        <p:spPr>
          <a:xfrm>
            <a:off x="4326467" y="4964500"/>
            <a:ext cx="245533"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22" name="21 Gráfico"/>
          <p:cNvGraphicFramePr/>
          <p:nvPr>
            <p:extLst>
              <p:ext uri="{D42A27DB-BD31-4B8C-83A1-F6EECF244321}">
                <p14:modId xmlns:p14="http://schemas.microsoft.com/office/powerpoint/2010/main" val="4268532140"/>
              </p:ext>
            </p:extLst>
          </p:nvPr>
        </p:nvGraphicFramePr>
        <p:xfrm>
          <a:off x="5405966" y="3153833"/>
          <a:ext cx="3605498" cy="2002368"/>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CuadroTexto"/>
          <p:cNvSpPr txBox="1"/>
          <p:nvPr/>
        </p:nvSpPr>
        <p:spPr>
          <a:xfrm>
            <a:off x="5367868" y="5266268"/>
            <a:ext cx="3612704" cy="861774"/>
          </a:xfrm>
          <a:prstGeom prst="rect">
            <a:avLst/>
          </a:prstGeom>
          <a:noFill/>
        </p:spPr>
        <p:txBody>
          <a:bodyPr wrap="square" rtlCol="0">
            <a:spAutoFit/>
          </a:bodyPr>
          <a:lstStyle/>
          <a:p>
            <a:r>
              <a:rPr lang="es-ES" sz="1000" b="1" dirty="0">
                <a:solidFill>
                  <a:schemeClr val="tx1">
                    <a:lumMod val="50000"/>
                    <a:lumOff val="50000"/>
                  </a:schemeClr>
                </a:solidFill>
              </a:rPr>
              <a:t>44.74% </a:t>
            </a:r>
            <a:r>
              <a:rPr lang="es-ES" sz="1000" b="1" dirty="0" smtClean="0">
                <a:solidFill>
                  <a:schemeClr val="tx1">
                    <a:lumMod val="50000"/>
                    <a:lumOff val="50000"/>
                  </a:schemeClr>
                </a:solidFill>
              </a:rPr>
              <a:t>satisfechos </a:t>
            </a:r>
            <a:r>
              <a:rPr lang="es-ES" sz="1000" b="1" dirty="0">
                <a:solidFill>
                  <a:schemeClr val="tx1">
                    <a:lumMod val="50000"/>
                    <a:lumOff val="50000"/>
                  </a:schemeClr>
                </a:solidFill>
              </a:rPr>
              <a:t>con las respuestas </a:t>
            </a:r>
            <a:r>
              <a:rPr lang="es-ES" sz="1000" b="1" dirty="0" smtClean="0">
                <a:solidFill>
                  <a:schemeClr val="tx1">
                    <a:lumMod val="50000"/>
                    <a:lumOff val="50000"/>
                  </a:schemeClr>
                </a:solidFill>
              </a:rPr>
              <a:t>que </a:t>
            </a:r>
            <a:r>
              <a:rPr lang="es-ES" sz="1000" b="1" dirty="0">
                <a:solidFill>
                  <a:schemeClr val="tx1">
                    <a:lumMod val="50000"/>
                    <a:lumOff val="50000"/>
                  </a:schemeClr>
                </a:solidFill>
              </a:rPr>
              <a:t>emite el </a:t>
            </a:r>
            <a:r>
              <a:rPr lang="es-ES" sz="1000" b="1" dirty="0" smtClean="0">
                <a:solidFill>
                  <a:schemeClr val="tx1">
                    <a:lumMod val="50000"/>
                    <a:lumOff val="50000"/>
                  </a:schemeClr>
                </a:solidFill>
              </a:rPr>
              <a:t>Departamento</a:t>
            </a:r>
          </a:p>
          <a:p>
            <a:r>
              <a:rPr lang="es-ES" sz="1000" b="1" dirty="0">
                <a:solidFill>
                  <a:schemeClr val="tx1">
                    <a:lumMod val="50000"/>
                    <a:lumOff val="50000"/>
                  </a:schemeClr>
                </a:solidFill>
              </a:rPr>
              <a:t>15.79% </a:t>
            </a:r>
            <a:r>
              <a:rPr lang="es-ES" sz="1000" b="1" dirty="0" smtClean="0">
                <a:solidFill>
                  <a:schemeClr val="tx1">
                    <a:lumMod val="50000"/>
                    <a:lumOff val="50000"/>
                  </a:schemeClr>
                </a:solidFill>
              </a:rPr>
              <a:t>manifestaron inconformidad</a:t>
            </a:r>
          </a:p>
          <a:p>
            <a:r>
              <a:rPr lang="es-ES" sz="1000" b="1" dirty="0">
                <a:solidFill>
                  <a:schemeClr val="tx1">
                    <a:lumMod val="50000"/>
                    <a:lumOff val="50000"/>
                  </a:schemeClr>
                </a:solidFill>
              </a:rPr>
              <a:t>39.47% de las llamadas realizadas no fue posible la comunicación con el </a:t>
            </a:r>
            <a:r>
              <a:rPr lang="es-ES" sz="1000" b="1" dirty="0" smtClean="0">
                <a:solidFill>
                  <a:schemeClr val="tx1">
                    <a:lumMod val="50000"/>
                    <a:lumOff val="50000"/>
                  </a:schemeClr>
                </a:solidFill>
              </a:rPr>
              <a:t>peticionario.</a:t>
            </a:r>
            <a:endParaRPr lang="es-CO" sz="1000" b="1" dirty="0">
              <a:solidFill>
                <a:schemeClr val="tx1">
                  <a:lumMod val="50000"/>
                  <a:lumOff val="50000"/>
                </a:schemeClr>
              </a:solidFill>
            </a:endParaRPr>
          </a:p>
        </p:txBody>
      </p:sp>
    </p:spTree>
    <p:extLst>
      <p:ext uri="{BB962C8B-B14F-4D97-AF65-F5344CB8AC3E}">
        <p14:creationId xmlns:p14="http://schemas.microsoft.com/office/powerpoint/2010/main" val="409030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24002"/>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1.1 Canal Escrito</a:t>
            </a:r>
            <a:endParaRPr lang="es-CO" sz="3200" b="1" dirty="0">
              <a:solidFill>
                <a:srgbClr val="858585"/>
              </a:solidFill>
            </a:endParaRPr>
          </a:p>
        </p:txBody>
      </p:sp>
      <p:sp>
        <p:nvSpPr>
          <p:cNvPr id="9" name="8 CuadroTexto"/>
          <p:cNvSpPr txBox="1"/>
          <p:nvPr/>
        </p:nvSpPr>
        <p:spPr>
          <a:xfrm>
            <a:off x="414867" y="916545"/>
            <a:ext cx="8373533" cy="430887"/>
          </a:xfrm>
          <a:prstGeom prst="rect">
            <a:avLst/>
          </a:prstGeom>
          <a:noFill/>
        </p:spPr>
        <p:txBody>
          <a:bodyPr wrap="square" rtlCol="0">
            <a:spAutoFit/>
          </a:bodyPr>
          <a:lstStyle/>
          <a:p>
            <a:pPr algn="ctr"/>
            <a:r>
              <a:rPr lang="es-ES" sz="2200" b="1" i="1" dirty="0">
                <a:solidFill>
                  <a:schemeClr val="tx1">
                    <a:lumMod val="50000"/>
                    <a:lumOff val="50000"/>
                  </a:schemeClr>
                </a:solidFill>
              </a:rPr>
              <a:t>Conclusiones y </a:t>
            </a:r>
            <a:r>
              <a:rPr lang="es-ES" sz="2200" b="1" i="1" dirty="0" smtClean="0">
                <a:solidFill>
                  <a:schemeClr val="tx1">
                    <a:lumMod val="50000"/>
                    <a:lumOff val="50000"/>
                  </a:schemeClr>
                </a:solidFill>
              </a:rPr>
              <a:t>recomendaciones - </a:t>
            </a:r>
            <a:r>
              <a:rPr lang="es-ES" sz="2200" b="1" i="1" dirty="0">
                <a:solidFill>
                  <a:schemeClr val="tx1">
                    <a:lumMod val="50000"/>
                    <a:lumOff val="50000"/>
                  </a:schemeClr>
                </a:solidFill>
              </a:rPr>
              <a:t>canal escrito</a:t>
            </a:r>
            <a:endParaRPr lang="es-CO" sz="2200" dirty="0">
              <a:solidFill>
                <a:schemeClr val="tx1">
                  <a:lumMod val="50000"/>
                  <a:lumOff val="50000"/>
                </a:schemeClr>
              </a:solidFill>
            </a:endParaRPr>
          </a:p>
        </p:txBody>
      </p:sp>
      <p:sp>
        <p:nvSpPr>
          <p:cNvPr id="18" name="17 CuadroTexto"/>
          <p:cNvSpPr txBox="1"/>
          <p:nvPr/>
        </p:nvSpPr>
        <p:spPr>
          <a:xfrm>
            <a:off x="245533" y="1278467"/>
            <a:ext cx="8644467" cy="4616648"/>
          </a:xfrm>
          <a:prstGeom prst="rect">
            <a:avLst/>
          </a:prstGeom>
          <a:noFill/>
        </p:spPr>
        <p:txBody>
          <a:bodyPr wrap="square" rtlCol="0">
            <a:spAutoFit/>
          </a:bodyPr>
          <a:lstStyle/>
          <a:p>
            <a:pPr marL="285750" indent="-285750" algn="just">
              <a:buFont typeface="Wingdings" panose="05000000000000000000" pitchFamily="2" charset="2"/>
              <a:buChar char="ü"/>
            </a:pPr>
            <a:endParaRPr lang="es-ES" sz="1400" dirty="0" smtClean="0">
              <a:solidFill>
                <a:schemeClr val="tx1">
                  <a:lumMod val="50000"/>
                  <a:lumOff val="50000"/>
                </a:schemeClr>
              </a:solidFill>
            </a:endParaRPr>
          </a:p>
          <a:p>
            <a:pPr marL="285750" indent="-285750" algn="just">
              <a:buFont typeface="Wingdings" panose="05000000000000000000" pitchFamily="2" charset="2"/>
              <a:buChar char="ü"/>
            </a:pPr>
            <a:r>
              <a:rPr lang="es-ES" sz="1400" dirty="0" smtClean="0">
                <a:solidFill>
                  <a:schemeClr val="tx1">
                    <a:lumMod val="50000"/>
                    <a:lumOff val="50000"/>
                  </a:schemeClr>
                </a:solidFill>
              </a:rPr>
              <a:t>En </a:t>
            </a:r>
            <a:r>
              <a:rPr lang="es-ES" sz="1400" dirty="0">
                <a:solidFill>
                  <a:schemeClr val="tx1">
                    <a:lumMod val="50000"/>
                    <a:lumOff val="50000"/>
                  </a:schemeClr>
                </a:solidFill>
              </a:rPr>
              <a:t>varios casos se observó que las dependencias solicitan al ciudadano prórroga del plazo para resolver la petición, sin embargo no se evidenció respuesta de fondo a las respectivas peticiones. De acuerdo con lo anterior, es importante efectuar ajustes en </a:t>
            </a:r>
            <a:r>
              <a:rPr lang="es-ES" sz="1400" dirty="0" smtClean="0">
                <a:solidFill>
                  <a:schemeClr val="tx1">
                    <a:lumMod val="50000"/>
                    <a:lumOff val="50000"/>
                  </a:schemeClr>
                </a:solidFill>
              </a:rPr>
              <a:t>ORFEO.  </a:t>
            </a:r>
            <a:endParaRPr lang="es-CO" sz="1400" dirty="0">
              <a:solidFill>
                <a:schemeClr val="tx1">
                  <a:lumMod val="50000"/>
                  <a:lumOff val="50000"/>
                </a:schemeClr>
              </a:solidFill>
            </a:endParaRPr>
          </a:p>
          <a:p>
            <a:pPr marL="285750" lvl="0" indent="-285750" algn="just">
              <a:buFont typeface="Wingdings" panose="05000000000000000000" pitchFamily="2" charset="2"/>
              <a:buChar char="ü"/>
            </a:pPr>
            <a:r>
              <a:rPr lang="es-ES" sz="1400" dirty="0">
                <a:solidFill>
                  <a:schemeClr val="tx1">
                    <a:lumMod val="50000"/>
                    <a:lumOff val="50000"/>
                  </a:schemeClr>
                </a:solidFill>
              </a:rPr>
              <a:t>En los informes realizados por parte de la Oficina de Control Interno durante la vigencia 2015, se evidenció que las respuestas a las peticiones no están siendo relacionadas al radicado de entrada, lo cual no permite visualizar la trazabilidad, situación que se presenta  nuevamente con ocasión de esta auditoría  </a:t>
            </a:r>
            <a:endParaRPr lang="es-ES" sz="1400" dirty="0" smtClean="0">
              <a:solidFill>
                <a:schemeClr val="tx1">
                  <a:lumMod val="50000"/>
                  <a:lumOff val="50000"/>
                </a:schemeClr>
              </a:solidFill>
            </a:endParaRPr>
          </a:p>
          <a:p>
            <a:pPr marL="285750" indent="-285750" algn="just">
              <a:buFont typeface="Wingdings" panose="05000000000000000000" pitchFamily="2" charset="2"/>
              <a:buChar char="ü"/>
            </a:pPr>
            <a:r>
              <a:rPr lang="es-ES" sz="1400" dirty="0">
                <a:solidFill>
                  <a:schemeClr val="tx1">
                    <a:lumMod val="50000"/>
                    <a:lumOff val="50000"/>
                  </a:schemeClr>
                </a:solidFill>
              </a:rPr>
              <a:t>En repetidas ocasiones se observó que la dependencia archiva la petición en ORFEO dejando la anotación “se tramitará por </a:t>
            </a:r>
            <a:r>
              <a:rPr lang="es-ES" sz="1400" dirty="0" err="1">
                <a:solidFill>
                  <a:schemeClr val="tx1">
                    <a:lumMod val="50000"/>
                    <a:lumOff val="50000"/>
                  </a:schemeClr>
                </a:solidFill>
              </a:rPr>
              <a:t>proactivanet</a:t>
            </a:r>
            <a:r>
              <a:rPr lang="es-ES" sz="1400" dirty="0">
                <a:solidFill>
                  <a:schemeClr val="tx1">
                    <a:lumMod val="50000"/>
                    <a:lumOff val="50000"/>
                  </a:schemeClr>
                </a:solidFill>
              </a:rPr>
              <a:t>”, no obstante lo anterior revisado este sistema, no se observa la respuesta.  </a:t>
            </a:r>
            <a:endParaRPr lang="es-ES" sz="1400" dirty="0" smtClean="0">
              <a:solidFill>
                <a:schemeClr val="tx1">
                  <a:lumMod val="50000"/>
                  <a:lumOff val="50000"/>
                </a:schemeClr>
              </a:solidFill>
            </a:endParaRPr>
          </a:p>
          <a:p>
            <a:pPr marL="285750" indent="-285750" algn="just">
              <a:buFont typeface="Wingdings" panose="05000000000000000000" pitchFamily="2" charset="2"/>
              <a:buChar char="ü"/>
            </a:pPr>
            <a:r>
              <a:rPr lang="es-ES" sz="1400" dirty="0">
                <a:solidFill>
                  <a:schemeClr val="tx1">
                    <a:lumMod val="50000"/>
                    <a:lumOff val="50000"/>
                  </a:schemeClr>
                </a:solidFill>
              </a:rPr>
              <a:t>Aunque se han implementado estrategias para disminuir las respuestas a las peticiones fuera de los términos de ley, aún persiste esta debilidad.</a:t>
            </a:r>
          </a:p>
          <a:p>
            <a:pPr marL="285750" indent="-285750" algn="just">
              <a:buFont typeface="Wingdings" panose="05000000000000000000" pitchFamily="2" charset="2"/>
              <a:buChar char="ü"/>
            </a:pPr>
            <a:r>
              <a:rPr lang="es-ES" sz="1400" dirty="0">
                <a:solidFill>
                  <a:schemeClr val="tx1">
                    <a:lumMod val="50000"/>
                    <a:lumOff val="50000"/>
                  </a:schemeClr>
                </a:solidFill>
              </a:rPr>
              <a:t>Si bien el buzón se encuentra en un lugar visible, se sugiere ver la posibilidad de buscarle otra ubicación que le dé mayor visibilidad y posibilidades de uso para todas las personas que ingresan a las distintas áreas y espacios del Departamento, incluido el Auditorio (actualmente es básicamente para quienes acuden al Grupo de Servicio al ciudadano).</a:t>
            </a:r>
            <a:endParaRPr lang="es-CO" sz="1400" dirty="0">
              <a:solidFill>
                <a:schemeClr val="tx1">
                  <a:lumMod val="50000"/>
                  <a:lumOff val="50000"/>
                </a:schemeClr>
              </a:solidFill>
            </a:endParaRPr>
          </a:p>
          <a:p>
            <a:pPr marL="285750" lvl="0" indent="-285750" algn="just">
              <a:buFont typeface="Wingdings" panose="05000000000000000000" pitchFamily="2" charset="2"/>
              <a:buChar char="ü"/>
            </a:pPr>
            <a:r>
              <a:rPr lang="es-ES" sz="1400" dirty="0">
                <a:solidFill>
                  <a:schemeClr val="tx1">
                    <a:lumMod val="50000"/>
                    <a:lumOff val="50000"/>
                  </a:schemeClr>
                </a:solidFill>
              </a:rPr>
              <a:t>Una vez realizadas las llamadas para la verificación del servicio, se pudo establecer que el 15.79% (12) de los encuestados, manifestaron falta de claridad en las respuestas recibidas, razón por la cual, se sugiere analizar las posibles causas que generan esta inconformidad. Así mismo, sería conveniente llevar a cabo evaluaciones periódicas en este sentido, con el fin de implementar las mejoras del caso.</a:t>
            </a:r>
            <a:endParaRPr lang="es-CO" sz="1400" dirty="0">
              <a:solidFill>
                <a:schemeClr val="tx1">
                  <a:lumMod val="50000"/>
                  <a:lumOff val="50000"/>
                </a:schemeClr>
              </a:solidFill>
            </a:endParaRPr>
          </a:p>
          <a:p>
            <a:pPr marL="285750" indent="-285750" algn="just">
              <a:buFont typeface="Wingdings" panose="05000000000000000000" pitchFamily="2" charset="2"/>
              <a:buChar char="ü"/>
            </a:pPr>
            <a:endParaRPr lang="es-CO" sz="1400" dirty="0">
              <a:solidFill>
                <a:schemeClr val="tx1">
                  <a:lumMod val="50000"/>
                  <a:lumOff val="50000"/>
                </a:schemeClr>
              </a:solidFill>
            </a:endParaRPr>
          </a:p>
          <a:p>
            <a:pPr marL="285750" lvl="0" indent="-285750" algn="just">
              <a:buFont typeface="Wingdings" panose="05000000000000000000" pitchFamily="2" charset="2"/>
              <a:buChar char="ü"/>
            </a:pPr>
            <a:endParaRPr lang="es-CO" sz="1400" dirty="0">
              <a:solidFill>
                <a:schemeClr val="tx1">
                  <a:lumMod val="50000"/>
                  <a:lumOff val="50000"/>
                </a:schemeClr>
              </a:solidFill>
            </a:endParaRPr>
          </a:p>
        </p:txBody>
      </p:sp>
    </p:spTree>
    <p:extLst>
      <p:ext uri="{BB962C8B-B14F-4D97-AF65-F5344CB8AC3E}">
        <p14:creationId xmlns:p14="http://schemas.microsoft.com/office/powerpoint/2010/main" val="121231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uadroTexto 15"/>
          <p:cNvSpPr txBox="1">
            <a:spLocks noChangeArrowheads="1"/>
          </p:cNvSpPr>
          <p:nvPr/>
        </p:nvSpPr>
        <p:spPr bwMode="auto">
          <a:xfrm>
            <a:off x="2207201" y="2974560"/>
            <a:ext cx="5655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s-ES_tradnl" altLang="es-CO" sz="4800" b="1" dirty="0" smtClean="0">
                <a:solidFill>
                  <a:srgbClr val="7F7F7F"/>
                </a:solidFill>
              </a:rPr>
              <a:t>Canal Virtual </a:t>
            </a:r>
            <a:endParaRPr lang="es-ES_tradnl" altLang="es-CO" sz="4800" b="1" dirty="0">
              <a:solidFill>
                <a:srgbClr val="7F7F7F"/>
              </a:solidFill>
            </a:endParaRPr>
          </a:p>
        </p:txBody>
      </p:sp>
      <p:sp>
        <p:nvSpPr>
          <p:cNvPr id="10" name="CuadroTexto 15"/>
          <p:cNvSpPr txBox="1">
            <a:spLocks noChangeArrowheads="1"/>
          </p:cNvSpPr>
          <p:nvPr/>
        </p:nvSpPr>
        <p:spPr bwMode="auto">
          <a:xfrm>
            <a:off x="1007533" y="3004349"/>
            <a:ext cx="1024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r">
              <a:lnSpc>
                <a:spcPct val="100000"/>
              </a:lnSpc>
              <a:spcBef>
                <a:spcPct val="0"/>
              </a:spcBef>
              <a:buFontTx/>
              <a:buNone/>
            </a:pPr>
            <a:r>
              <a:rPr lang="es-ES_tradnl" altLang="es-CO" sz="3200" b="1" dirty="0" smtClean="0">
                <a:solidFill>
                  <a:schemeClr val="bg1"/>
                </a:solidFill>
              </a:rPr>
              <a:t>1.2</a:t>
            </a:r>
            <a:endParaRPr lang="es-ES_tradnl" altLang="es-CO" sz="3200" b="1" dirty="0">
              <a:solidFill>
                <a:schemeClr val="bg1"/>
              </a:solidFill>
            </a:endParaRPr>
          </a:p>
        </p:txBody>
      </p:sp>
    </p:spTree>
    <p:extLst>
      <p:ext uri="{BB962C8B-B14F-4D97-AF65-F5344CB8AC3E}">
        <p14:creationId xmlns:p14="http://schemas.microsoft.com/office/powerpoint/2010/main" val="420435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1.2 Canal Virtual</a:t>
            </a:r>
            <a:endParaRPr lang="es-CO" sz="3200" b="1" dirty="0">
              <a:solidFill>
                <a:srgbClr val="858585"/>
              </a:solidFill>
            </a:endParaRPr>
          </a:p>
        </p:txBody>
      </p:sp>
      <p:pic>
        <p:nvPicPr>
          <p:cNvPr id="2050" name="Picture 2" descr="C:\Users\egamboa\Pictures\logo e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3" y="970507"/>
            <a:ext cx="3047999" cy="9436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92131" y="2592356"/>
            <a:ext cx="1180003" cy="584775"/>
          </a:xfrm>
          <a:prstGeom prst="rect">
            <a:avLst/>
          </a:prstGeom>
          <a:noFill/>
        </p:spPr>
        <p:txBody>
          <a:bodyPr wrap="none" rtlCol="0">
            <a:spAutoFit/>
          </a:bodyPr>
          <a:lstStyle/>
          <a:p>
            <a:r>
              <a:rPr lang="es-CO" sz="1600" dirty="0" smtClean="0">
                <a:solidFill>
                  <a:schemeClr val="tx1">
                    <a:lumMod val="50000"/>
                    <a:lumOff val="50000"/>
                  </a:schemeClr>
                </a:solidFill>
              </a:rPr>
              <a:t>Muestra 5%</a:t>
            </a:r>
          </a:p>
          <a:p>
            <a:r>
              <a:rPr lang="es-CO" sz="1600" dirty="0" smtClean="0">
                <a:solidFill>
                  <a:schemeClr val="tx1">
                    <a:lumMod val="50000"/>
                    <a:lumOff val="50000"/>
                  </a:schemeClr>
                </a:solidFill>
              </a:rPr>
              <a:t> 272 chats</a:t>
            </a:r>
            <a:endParaRPr lang="es-CO" sz="1600" dirty="0">
              <a:solidFill>
                <a:schemeClr val="tx1">
                  <a:lumMod val="50000"/>
                  <a:lumOff val="50000"/>
                </a:schemeClr>
              </a:solidFill>
            </a:endParaRPr>
          </a:p>
        </p:txBody>
      </p:sp>
      <p:sp>
        <p:nvSpPr>
          <p:cNvPr id="8" name="7 Rectángulo"/>
          <p:cNvSpPr/>
          <p:nvPr/>
        </p:nvSpPr>
        <p:spPr>
          <a:xfrm>
            <a:off x="270934" y="3242733"/>
            <a:ext cx="4228372" cy="32501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spcBef>
                <a:spcPts val="1000"/>
              </a:spcBef>
            </a:pPr>
            <a:r>
              <a:rPr lang="es-ES" sz="2800" b="1" dirty="0" smtClean="0">
                <a:solidFill>
                  <a:srgbClr val="858585"/>
                </a:solidFill>
                <a:latin typeface="Calibri" panose="020F0502020204030204" pitchFamily="34" charset="0"/>
                <a:ea typeface="MS PGothic" panose="020B0600070205080204" pitchFamily="34" charset="-128"/>
              </a:rPr>
              <a:t>Conclusión</a:t>
            </a:r>
          </a:p>
          <a:p>
            <a:r>
              <a:rPr lang="es-ES" dirty="0" smtClean="0">
                <a:solidFill>
                  <a:schemeClr val="tx1">
                    <a:lumMod val="50000"/>
                    <a:lumOff val="50000"/>
                  </a:schemeClr>
                </a:solidFill>
              </a:rPr>
              <a:t>El </a:t>
            </a:r>
            <a:r>
              <a:rPr lang="es-ES" dirty="0">
                <a:solidFill>
                  <a:schemeClr val="tx1">
                    <a:lumMod val="50000"/>
                    <a:lumOff val="50000"/>
                  </a:schemeClr>
                </a:solidFill>
              </a:rPr>
              <a:t>30.88% (84) chat no fueron </a:t>
            </a:r>
            <a:r>
              <a:rPr lang="es-ES" dirty="0" smtClean="0">
                <a:solidFill>
                  <a:schemeClr val="tx1">
                    <a:lumMod val="50000"/>
                    <a:lumOff val="50000"/>
                  </a:schemeClr>
                </a:solidFill>
              </a:rPr>
              <a:t>atendidos por las siguientes causas:</a:t>
            </a:r>
          </a:p>
          <a:p>
            <a:pPr marL="285750" lvl="0" indent="-285750">
              <a:buFont typeface="Courier New" panose="02070309020205020404" pitchFamily="49" charset="0"/>
              <a:buChar char="o"/>
            </a:pPr>
            <a:r>
              <a:rPr lang="es-ES" dirty="0">
                <a:solidFill>
                  <a:schemeClr val="tx1">
                    <a:lumMod val="50000"/>
                    <a:lumOff val="50000"/>
                  </a:schemeClr>
                </a:solidFill>
              </a:rPr>
              <a:t>Alto volumen de usuarios entrando al mismo tiempo al chat.</a:t>
            </a:r>
            <a:endParaRPr lang="es-CO" dirty="0">
              <a:solidFill>
                <a:schemeClr val="tx1">
                  <a:lumMod val="50000"/>
                  <a:lumOff val="50000"/>
                </a:schemeClr>
              </a:solidFill>
            </a:endParaRPr>
          </a:p>
          <a:p>
            <a:pPr marL="285750" lvl="0" indent="-285750">
              <a:buFont typeface="Courier New" panose="02070309020205020404" pitchFamily="49" charset="0"/>
              <a:buChar char="o"/>
            </a:pPr>
            <a:r>
              <a:rPr lang="es-ES" dirty="0">
                <a:solidFill>
                  <a:schemeClr val="tx1">
                    <a:lumMod val="50000"/>
                    <a:lumOff val="50000"/>
                  </a:schemeClr>
                </a:solidFill>
              </a:rPr>
              <a:t>Falta de servidores para atender el chat.</a:t>
            </a:r>
            <a:endParaRPr lang="es-CO" dirty="0">
              <a:solidFill>
                <a:schemeClr val="tx1">
                  <a:lumMod val="50000"/>
                  <a:lumOff val="50000"/>
                </a:schemeClr>
              </a:solidFill>
            </a:endParaRPr>
          </a:p>
          <a:p>
            <a:pPr marL="285750" indent="-285750">
              <a:buFont typeface="Courier New" panose="02070309020205020404" pitchFamily="49" charset="0"/>
              <a:buChar char="o"/>
            </a:pPr>
            <a:r>
              <a:rPr lang="es-ES" dirty="0">
                <a:solidFill>
                  <a:schemeClr val="tx1">
                    <a:lumMod val="50000"/>
                    <a:lumOff val="50000"/>
                  </a:schemeClr>
                </a:solidFill>
              </a:rPr>
              <a:t>El servicio de chat, estaba configurado con tres (3) minutos como tiempo de respuesta, el cual no era suficiente para atender al ciudadano debido a la alta demanda </a:t>
            </a:r>
            <a:r>
              <a:rPr lang="es-ES" dirty="0" smtClean="0">
                <a:solidFill>
                  <a:schemeClr val="tx1">
                    <a:lumMod val="50000"/>
                    <a:lumOff val="50000"/>
                  </a:schemeClr>
                </a:solidFill>
              </a:rPr>
              <a:t>presentada.</a:t>
            </a:r>
            <a:endParaRPr lang="es-CO" dirty="0">
              <a:solidFill>
                <a:schemeClr val="tx1">
                  <a:lumMod val="50000"/>
                  <a:lumOff val="50000"/>
                </a:schemeClr>
              </a:solidFill>
            </a:endParaRPr>
          </a:p>
        </p:txBody>
      </p:sp>
      <p:sp>
        <p:nvSpPr>
          <p:cNvPr id="12" name="11 Rectángulo"/>
          <p:cNvSpPr/>
          <p:nvPr/>
        </p:nvSpPr>
        <p:spPr>
          <a:xfrm>
            <a:off x="2802468" y="1149946"/>
            <a:ext cx="2506132" cy="338554"/>
          </a:xfrm>
          <a:prstGeom prst="rect">
            <a:avLst/>
          </a:prstGeom>
        </p:spPr>
        <p:txBody>
          <a:bodyPr wrap="square">
            <a:spAutoFit/>
          </a:bodyPr>
          <a:lstStyle/>
          <a:p>
            <a:pPr algn="ctr"/>
            <a:r>
              <a:rPr lang="es-CO" sz="1600" b="1" dirty="0" smtClean="0">
                <a:solidFill>
                  <a:schemeClr val="tx1">
                    <a:lumMod val="50000"/>
                    <a:lumOff val="50000"/>
                  </a:schemeClr>
                </a:solidFill>
              </a:rPr>
              <a:t>     </a:t>
            </a:r>
            <a:endParaRPr lang="es-CO" sz="1600" b="1" dirty="0">
              <a:solidFill>
                <a:schemeClr val="tx1">
                  <a:lumMod val="50000"/>
                  <a:lumOff val="50000"/>
                </a:schemeClr>
              </a:solidFill>
            </a:endParaRPr>
          </a:p>
        </p:txBody>
      </p:sp>
      <p:sp>
        <p:nvSpPr>
          <p:cNvPr id="15" name="14 CuadroTexto"/>
          <p:cNvSpPr txBox="1"/>
          <p:nvPr/>
        </p:nvSpPr>
        <p:spPr>
          <a:xfrm>
            <a:off x="5122334" y="1003146"/>
            <a:ext cx="3234267" cy="22395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90000"/>
              </a:lnSpc>
              <a:spcBef>
                <a:spcPts val="1000"/>
              </a:spcBef>
            </a:pPr>
            <a:r>
              <a:rPr lang="es-ES" sz="2800" b="1" dirty="0" smtClean="0">
                <a:solidFill>
                  <a:srgbClr val="858585"/>
                </a:solidFill>
                <a:latin typeface="Calibri" panose="020F0502020204030204" pitchFamily="34" charset="0"/>
                <a:ea typeface="MS PGothic" panose="020B0600070205080204" pitchFamily="34" charset="-128"/>
              </a:rPr>
              <a:t>Chats temáticos</a:t>
            </a:r>
          </a:p>
          <a:p>
            <a:pPr>
              <a:lnSpc>
                <a:spcPct val="90000"/>
              </a:lnSpc>
              <a:spcBef>
                <a:spcPts val="1000"/>
              </a:spcBef>
            </a:pPr>
            <a:r>
              <a:rPr lang="es-ES" dirty="0">
                <a:solidFill>
                  <a:schemeClr val="tx1">
                    <a:lumMod val="50000"/>
                    <a:lumOff val="50000"/>
                  </a:schemeClr>
                </a:solidFill>
              </a:rPr>
              <a:t>34 </a:t>
            </a:r>
            <a:r>
              <a:rPr lang="es-ES" dirty="0" smtClean="0">
                <a:solidFill>
                  <a:schemeClr val="tx1">
                    <a:lumMod val="50000"/>
                    <a:lumOff val="50000"/>
                  </a:schemeClr>
                </a:solidFill>
              </a:rPr>
              <a:t>programados- 27 </a:t>
            </a:r>
            <a:r>
              <a:rPr lang="es-ES" dirty="0">
                <a:solidFill>
                  <a:schemeClr val="tx1">
                    <a:lumMod val="50000"/>
                    <a:lumOff val="50000"/>
                  </a:schemeClr>
                </a:solidFill>
              </a:rPr>
              <a:t>revisados</a:t>
            </a:r>
          </a:p>
          <a:p>
            <a:pPr marL="285750" indent="-285750">
              <a:lnSpc>
                <a:spcPct val="90000"/>
              </a:lnSpc>
              <a:spcBef>
                <a:spcPts val="1000"/>
              </a:spcBef>
              <a:buFont typeface="Wingdings" panose="05000000000000000000" pitchFamily="2" charset="2"/>
              <a:buChar char="v"/>
            </a:pPr>
            <a:r>
              <a:rPr lang="es-ES" dirty="0" smtClean="0">
                <a:solidFill>
                  <a:schemeClr val="tx1">
                    <a:lumMod val="50000"/>
                    <a:lumOff val="50000"/>
                  </a:schemeClr>
                </a:solidFill>
              </a:rPr>
              <a:t>Adecuada asesoría</a:t>
            </a:r>
          </a:p>
          <a:p>
            <a:pPr marL="285750" indent="-285750">
              <a:lnSpc>
                <a:spcPct val="90000"/>
              </a:lnSpc>
              <a:spcBef>
                <a:spcPts val="1000"/>
              </a:spcBef>
              <a:buFont typeface="Wingdings" panose="05000000000000000000" pitchFamily="2" charset="2"/>
              <a:buChar char="v"/>
            </a:pPr>
            <a:r>
              <a:rPr lang="es-ES" dirty="0">
                <a:solidFill>
                  <a:schemeClr val="tx1">
                    <a:lumMod val="50000"/>
                    <a:lumOff val="50000"/>
                  </a:schemeClr>
                </a:solidFill>
              </a:rPr>
              <a:t>Algunos chats iniciaron después de la hora anunciada</a:t>
            </a:r>
          </a:p>
          <a:p>
            <a:pPr marL="285750" indent="-285750">
              <a:lnSpc>
                <a:spcPct val="90000"/>
              </a:lnSpc>
              <a:spcBef>
                <a:spcPts val="1000"/>
              </a:spcBef>
              <a:buFont typeface="Wingdings" panose="05000000000000000000" pitchFamily="2" charset="2"/>
              <a:buChar char="v"/>
            </a:pPr>
            <a:r>
              <a:rPr lang="es-ES" dirty="0" smtClean="0">
                <a:solidFill>
                  <a:schemeClr val="tx1">
                    <a:lumMod val="50000"/>
                    <a:lumOff val="50000"/>
                  </a:schemeClr>
                </a:solidFill>
              </a:rPr>
              <a:t>Algunos con mala ortografía</a:t>
            </a:r>
            <a:endParaRPr lang="es-CO" dirty="0">
              <a:solidFill>
                <a:schemeClr val="tx1">
                  <a:lumMod val="50000"/>
                  <a:lumOff val="50000"/>
                </a:schemeClr>
              </a:solidFill>
            </a:endParaRPr>
          </a:p>
        </p:txBody>
      </p:sp>
      <p:sp>
        <p:nvSpPr>
          <p:cNvPr id="16" name="15 CuadroTexto"/>
          <p:cNvSpPr txBox="1"/>
          <p:nvPr/>
        </p:nvSpPr>
        <p:spPr>
          <a:xfrm>
            <a:off x="5122333" y="3497740"/>
            <a:ext cx="3484159" cy="369332"/>
          </a:xfrm>
          <a:prstGeom prst="rect">
            <a:avLst/>
          </a:prstGeom>
          <a:noFill/>
        </p:spPr>
        <p:txBody>
          <a:bodyPr wrap="none" rtlCol="0">
            <a:spAutoFit/>
          </a:bodyPr>
          <a:lstStyle/>
          <a:p>
            <a:r>
              <a:rPr lang="es-ES" b="1" dirty="0">
                <a:solidFill>
                  <a:schemeClr val="tx1">
                    <a:lumMod val="50000"/>
                    <a:lumOff val="50000"/>
                  </a:schemeClr>
                </a:solidFill>
              </a:rPr>
              <a:t>Redes Sociales (Facebook- Twitter)</a:t>
            </a:r>
            <a:endParaRPr lang="es-CO" dirty="0">
              <a:solidFill>
                <a:schemeClr val="tx1">
                  <a:lumMod val="50000"/>
                  <a:lumOff val="50000"/>
                </a:schemeClr>
              </a:solidFill>
            </a:endParaRPr>
          </a:p>
        </p:txBody>
      </p:sp>
      <p:sp>
        <p:nvSpPr>
          <p:cNvPr id="17" name="AutoShape 4" descr="Resultado de imagen para logo faceboo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744" y="3910001"/>
            <a:ext cx="441868" cy="4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1802" y="3910000"/>
            <a:ext cx="436003" cy="44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CuadroTexto"/>
          <p:cNvSpPr txBox="1"/>
          <p:nvPr/>
        </p:nvSpPr>
        <p:spPr>
          <a:xfrm>
            <a:off x="5122333" y="4394797"/>
            <a:ext cx="3484159" cy="1200329"/>
          </a:xfrm>
          <a:prstGeom prst="rect">
            <a:avLst/>
          </a:prstGeom>
          <a:noFill/>
        </p:spPr>
        <p:txBody>
          <a:bodyPr wrap="square" rtlCol="0">
            <a:spAutoFit/>
          </a:bodyPr>
          <a:lstStyle/>
          <a:p>
            <a:pPr algn="just"/>
            <a:r>
              <a:rPr lang="es-ES" dirty="0">
                <a:solidFill>
                  <a:schemeClr val="tx1">
                    <a:lumMod val="50000"/>
                    <a:lumOff val="50000"/>
                  </a:schemeClr>
                </a:solidFill>
              </a:rPr>
              <a:t>L</a:t>
            </a:r>
            <a:r>
              <a:rPr lang="es-ES" dirty="0" smtClean="0">
                <a:solidFill>
                  <a:schemeClr val="tx1">
                    <a:lumMod val="50000"/>
                    <a:lumOff val="50000"/>
                  </a:schemeClr>
                </a:solidFill>
              </a:rPr>
              <a:t>os </a:t>
            </a:r>
            <a:r>
              <a:rPr lang="es-ES" dirty="0">
                <a:solidFill>
                  <a:schemeClr val="tx1">
                    <a:lumMod val="50000"/>
                    <a:lumOff val="50000"/>
                  </a:schemeClr>
                </a:solidFill>
              </a:rPr>
              <a:t>usuarios a través de mensajes internos solicitan orientación en diversos temas, los cuales son atendidos </a:t>
            </a:r>
            <a:r>
              <a:rPr lang="es-ES" dirty="0" smtClean="0">
                <a:solidFill>
                  <a:schemeClr val="tx1">
                    <a:lumMod val="50000"/>
                    <a:lumOff val="50000"/>
                  </a:schemeClr>
                </a:solidFill>
              </a:rPr>
              <a:t>oportunamente.</a:t>
            </a:r>
            <a:endParaRPr lang="es-CO" dirty="0">
              <a:solidFill>
                <a:schemeClr val="tx1">
                  <a:lumMod val="50000"/>
                  <a:lumOff val="50000"/>
                </a:schemeClr>
              </a:solidFill>
            </a:endParaRPr>
          </a:p>
        </p:txBody>
      </p:sp>
      <p:sp>
        <p:nvSpPr>
          <p:cNvPr id="20" name="19 Rectángulo redondeado"/>
          <p:cNvSpPr/>
          <p:nvPr/>
        </p:nvSpPr>
        <p:spPr>
          <a:xfrm>
            <a:off x="5213411" y="5655413"/>
            <a:ext cx="3674533" cy="3152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 sz="1600" dirty="0" smtClean="0">
                <a:solidFill>
                  <a:schemeClr val="tx1">
                    <a:lumMod val="50000"/>
                    <a:lumOff val="50000"/>
                  </a:schemeClr>
                </a:solidFill>
              </a:rPr>
              <a:t>No </a:t>
            </a:r>
            <a:r>
              <a:rPr lang="es-ES" sz="1600" dirty="0">
                <a:solidFill>
                  <a:schemeClr val="tx1">
                    <a:lumMod val="50000"/>
                    <a:lumOff val="50000"/>
                  </a:schemeClr>
                </a:solidFill>
              </a:rPr>
              <a:t>existen lineamientos </a:t>
            </a:r>
            <a:r>
              <a:rPr lang="es-ES" sz="1600" dirty="0" smtClean="0">
                <a:solidFill>
                  <a:schemeClr val="tx1">
                    <a:lumMod val="50000"/>
                    <a:lumOff val="50000"/>
                  </a:schemeClr>
                </a:solidFill>
              </a:rPr>
              <a:t>documentados</a:t>
            </a:r>
            <a:endParaRPr lang="es-CO" dirty="0"/>
          </a:p>
        </p:txBody>
      </p:sp>
      <p:sp>
        <p:nvSpPr>
          <p:cNvPr id="22" name="21 Rectángulo"/>
          <p:cNvSpPr/>
          <p:nvPr/>
        </p:nvSpPr>
        <p:spPr>
          <a:xfrm>
            <a:off x="982133" y="1853692"/>
            <a:ext cx="2565400" cy="738664"/>
          </a:xfrm>
          <a:prstGeom prst="rect">
            <a:avLst/>
          </a:prstGeom>
        </p:spPr>
        <p:txBody>
          <a:bodyPr wrap="square">
            <a:spAutoFit/>
          </a:bodyPr>
          <a:lstStyle/>
          <a:p>
            <a:pPr algn="ctr"/>
            <a:r>
              <a:rPr lang="es-CO" sz="1400" dirty="0">
                <a:solidFill>
                  <a:schemeClr val="tx1">
                    <a:lumMod val="50000"/>
                    <a:lumOff val="50000"/>
                  </a:schemeClr>
                </a:solidFill>
              </a:rPr>
              <a:t>Comenzó a operar en  diciembre de 2015</a:t>
            </a:r>
          </a:p>
          <a:p>
            <a:pPr algn="ctr"/>
            <a:r>
              <a:rPr lang="es-ES" sz="1400" b="1" dirty="0">
                <a:solidFill>
                  <a:schemeClr val="tx1">
                    <a:lumMod val="50000"/>
                    <a:lumOff val="50000"/>
                  </a:schemeClr>
                </a:solidFill>
              </a:rPr>
              <a:t>5441 chats </a:t>
            </a:r>
            <a:endParaRPr lang="es-CO" sz="1400" b="1" dirty="0">
              <a:solidFill>
                <a:schemeClr val="tx1">
                  <a:lumMod val="50000"/>
                  <a:lumOff val="50000"/>
                </a:schemeClr>
              </a:solidFill>
            </a:endParaRPr>
          </a:p>
        </p:txBody>
      </p:sp>
    </p:spTree>
    <p:extLst>
      <p:ext uri="{BB962C8B-B14F-4D97-AF65-F5344CB8AC3E}">
        <p14:creationId xmlns:p14="http://schemas.microsoft.com/office/powerpoint/2010/main" val="401551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 y="24002"/>
            <a:ext cx="9144000" cy="6763638"/>
          </a:xfrm>
          <a:prstGeom prst="rect">
            <a:avLst/>
          </a:prstGeom>
        </p:spPr>
      </p:pic>
      <p:sp>
        <p:nvSpPr>
          <p:cNvPr id="11" name="CuadroTexto 15"/>
          <p:cNvSpPr txBox="1">
            <a:spLocks noChangeArrowheads="1"/>
          </p:cNvSpPr>
          <p:nvPr/>
        </p:nvSpPr>
        <p:spPr bwMode="auto">
          <a:xfrm>
            <a:off x="88390" y="434975"/>
            <a:ext cx="91440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buNone/>
            </a:pPr>
            <a:r>
              <a:rPr lang="es-CO" sz="3200" b="1" dirty="0" smtClean="0">
                <a:solidFill>
                  <a:srgbClr val="858585"/>
                </a:solidFill>
              </a:rPr>
              <a:t>1.2 Canal Virtual</a:t>
            </a:r>
            <a:endParaRPr lang="es-CO" sz="3200" b="1" dirty="0">
              <a:solidFill>
                <a:srgbClr val="858585"/>
              </a:solidFill>
            </a:endParaRPr>
          </a:p>
        </p:txBody>
      </p:sp>
      <p:sp>
        <p:nvSpPr>
          <p:cNvPr id="9" name="8 CuadroTexto"/>
          <p:cNvSpPr txBox="1"/>
          <p:nvPr/>
        </p:nvSpPr>
        <p:spPr>
          <a:xfrm>
            <a:off x="414867" y="1116599"/>
            <a:ext cx="8373533" cy="461665"/>
          </a:xfrm>
          <a:prstGeom prst="rect">
            <a:avLst/>
          </a:prstGeom>
          <a:noFill/>
        </p:spPr>
        <p:txBody>
          <a:bodyPr wrap="square" rtlCol="0">
            <a:spAutoFit/>
          </a:bodyPr>
          <a:lstStyle/>
          <a:p>
            <a:pPr algn="ctr"/>
            <a:r>
              <a:rPr lang="es-ES" sz="2400" b="1" i="1" dirty="0">
                <a:solidFill>
                  <a:schemeClr val="tx1">
                    <a:lumMod val="50000"/>
                    <a:lumOff val="50000"/>
                  </a:schemeClr>
                </a:solidFill>
              </a:rPr>
              <a:t>Conclusiones y </a:t>
            </a:r>
            <a:r>
              <a:rPr lang="es-ES" sz="2400" b="1" i="1" dirty="0" smtClean="0">
                <a:solidFill>
                  <a:schemeClr val="tx1">
                    <a:lumMod val="50000"/>
                    <a:lumOff val="50000"/>
                  </a:schemeClr>
                </a:solidFill>
              </a:rPr>
              <a:t>recomendaciones – Canal Virtual</a:t>
            </a:r>
            <a:endParaRPr lang="es-CO" sz="2400" dirty="0">
              <a:solidFill>
                <a:schemeClr val="tx1">
                  <a:lumMod val="50000"/>
                  <a:lumOff val="50000"/>
                </a:schemeClr>
              </a:solidFill>
            </a:endParaRPr>
          </a:p>
        </p:txBody>
      </p:sp>
      <p:sp>
        <p:nvSpPr>
          <p:cNvPr id="2" name="1 Rectángulo"/>
          <p:cNvSpPr/>
          <p:nvPr/>
        </p:nvSpPr>
        <p:spPr>
          <a:xfrm>
            <a:off x="604639" y="1724357"/>
            <a:ext cx="7941734" cy="3416320"/>
          </a:xfrm>
          <a:prstGeom prst="rect">
            <a:avLst/>
          </a:prstGeom>
        </p:spPr>
        <p:txBody>
          <a:bodyPr wrap="square">
            <a:spAutoFit/>
          </a:bodyPr>
          <a:lstStyle/>
          <a:p>
            <a:pPr lvl="0" algn="just"/>
            <a:endParaRPr lang="es-ES" dirty="0">
              <a:solidFill>
                <a:schemeClr val="tx1">
                  <a:lumMod val="50000"/>
                  <a:lumOff val="50000"/>
                </a:schemeClr>
              </a:solidFill>
            </a:endParaRPr>
          </a:p>
          <a:p>
            <a:pPr marL="285750" lvl="0" indent="-285750" algn="just">
              <a:buFont typeface="Wingdings" panose="05000000000000000000" pitchFamily="2" charset="2"/>
              <a:buChar char="Ø"/>
            </a:pPr>
            <a:r>
              <a:rPr lang="es-CO" dirty="0">
                <a:solidFill>
                  <a:schemeClr val="tx1">
                    <a:lumMod val="50000"/>
                    <a:lumOff val="50000"/>
                  </a:schemeClr>
                </a:solidFill>
              </a:rPr>
              <a:t>Es importante  definir lineamientos para el manejo de la información referente a los chat, en los cuales se considere de manera particular, el tema  de los datos estadísticos (número de chat, temas, usuarios que ingresan y tendencias en las consultas, entre otros), datos que deben ser consolidados en una sola fuente</a:t>
            </a:r>
            <a:r>
              <a:rPr lang="es-CO" dirty="0" smtClean="0">
                <a:solidFill>
                  <a:schemeClr val="tx1">
                    <a:lumMod val="50000"/>
                    <a:lumOff val="50000"/>
                  </a:schemeClr>
                </a:solidFill>
              </a:rPr>
              <a:t>.</a:t>
            </a:r>
          </a:p>
          <a:p>
            <a:pPr lvl="0" algn="just"/>
            <a:r>
              <a:rPr lang="es-CO" dirty="0" smtClean="0">
                <a:solidFill>
                  <a:schemeClr val="tx1">
                    <a:lumMod val="50000"/>
                    <a:lumOff val="50000"/>
                  </a:schemeClr>
                </a:solidFill>
              </a:rPr>
              <a:t> </a:t>
            </a:r>
            <a:endParaRPr lang="es-CO" dirty="0">
              <a:solidFill>
                <a:schemeClr val="tx1">
                  <a:lumMod val="50000"/>
                  <a:lumOff val="50000"/>
                </a:schemeClr>
              </a:solidFill>
            </a:endParaRPr>
          </a:p>
          <a:p>
            <a:pPr marL="285750" lvl="0" indent="-285750" algn="just">
              <a:buFont typeface="Wingdings" panose="05000000000000000000" pitchFamily="2" charset="2"/>
              <a:buChar char="Ø"/>
            </a:pPr>
            <a:r>
              <a:rPr lang="es-CO" dirty="0" smtClean="0">
                <a:solidFill>
                  <a:schemeClr val="tx1">
                    <a:lumMod val="50000"/>
                    <a:lumOff val="50000"/>
                  </a:schemeClr>
                </a:solidFill>
              </a:rPr>
              <a:t>Tener </a:t>
            </a:r>
            <a:r>
              <a:rPr lang="es-CO" dirty="0">
                <a:solidFill>
                  <a:schemeClr val="tx1">
                    <a:lumMod val="50000"/>
                    <a:lumOff val="50000"/>
                  </a:schemeClr>
                </a:solidFill>
              </a:rPr>
              <a:t>en cuenta el cumplimiento del horario publicado para el chat, ya que se pudo evidenciar que en algunos, no se dio inicio a la hora señalada</a:t>
            </a:r>
            <a:r>
              <a:rPr lang="es-CO" dirty="0" smtClean="0">
                <a:solidFill>
                  <a:schemeClr val="tx1">
                    <a:lumMod val="50000"/>
                    <a:lumOff val="50000"/>
                  </a:schemeClr>
                </a:solidFill>
              </a:rPr>
              <a:t>.</a:t>
            </a:r>
          </a:p>
          <a:p>
            <a:pPr marL="285750" lvl="0" indent="-285750" algn="just">
              <a:buFont typeface="Wingdings" panose="05000000000000000000" pitchFamily="2" charset="2"/>
              <a:buChar char="Ø"/>
            </a:pPr>
            <a:endParaRPr lang="es-CO" dirty="0">
              <a:solidFill>
                <a:schemeClr val="tx1">
                  <a:lumMod val="50000"/>
                  <a:lumOff val="50000"/>
                </a:schemeClr>
              </a:solidFill>
            </a:endParaRPr>
          </a:p>
          <a:p>
            <a:pPr marL="285750" lvl="0" indent="-285750" algn="just">
              <a:buFont typeface="Wingdings" panose="05000000000000000000" pitchFamily="2" charset="2"/>
              <a:buChar char="Ø"/>
            </a:pPr>
            <a:r>
              <a:rPr lang="es-CO" dirty="0">
                <a:solidFill>
                  <a:schemeClr val="tx1">
                    <a:lumMod val="50000"/>
                    <a:lumOff val="50000"/>
                  </a:schemeClr>
                </a:solidFill>
              </a:rPr>
              <a:t>Documentar los lineamientos para la orientación que se brinda a los grupos de valor, a través de las redes sociales. </a:t>
            </a:r>
          </a:p>
          <a:p>
            <a:pPr marL="285750" lvl="0" indent="-285750" algn="just">
              <a:buFont typeface="Wingdings" panose="05000000000000000000" pitchFamily="2" charset="2"/>
              <a:buChar char="Ø"/>
            </a:pPr>
            <a:endParaRPr lang="es-CO" dirty="0">
              <a:solidFill>
                <a:schemeClr val="tx1">
                  <a:lumMod val="50000"/>
                  <a:lumOff val="50000"/>
                </a:schemeClr>
              </a:solidFill>
            </a:endParaRPr>
          </a:p>
        </p:txBody>
      </p:sp>
    </p:spTree>
    <p:extLst>
      <p:ext uri="{BB962C8B-B14F-4D97-AF65-F5344CB8AC3E}">
        <p14:creationId xmlns:p14="http://schemas.microsoft.com/office/powerpoint/2010/main" val="1550579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TotalTime>
  <Words>2141</Words>
  <Application>Microsoft Office PowerPoint</Application>
  <PresentationFormat>Presentación en pantalla (4:3)</PresentationFormat>
  <Paragraphs>314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Riesgos y Plan de Mejoramiento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Hernandez</dc:creator>
  <cp:lastModifiedBy>Carmenza Alarcon</cp:lastModifiedBy>
  <cp:revision>56</cp:revision>
  <dcterms:created xsi:type="dcterms:W3CDTF">2016-05-26T20:25:00Z</dcterms:created>
  <dcterms:modified xsi:type="dcterms:W3CDTF">2016-07-07T21:20:52Z</dcterms:modified>
</cp:coreProperties>
</file>