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  <p:sldMasterId id="2147483688" r:id="rId4"/>
    <p:sldMasterId id="2147483700" r:id="rId5"/>
    <p:sldMasterId id="2147483712" r:id="rId6"/>
    <p:sldMasterId id="2147483726" r:id="rId7"/>
    <p:sldMasterId id="2147483740" r:id="rId8"/>
  </p:sldMasterIdLst>
  <p:notesMasterIdLst>
    <p:notesMasterId r:id="rId60"/>
  </p:notesMasterIdLst>
  <p:sldIdLst>
    <p:sldId id="332" r:id="rId9"/>
    <p:sldId id="418" r:id="rId10"/>
    <p:sldId id="391" r:id="rId11"/>
    <p:sldId id="396" r:id="rId12"/>
    <p:sldId id="393" r:id="rId13"/>
    <p:sldId id="394" r:id="rId14"/>
    <p:sldId id="397" r:id="rId15"/>
    <p:sldId id="405" r:id="rId16"/>
    <p:sldId id="406" r:id="rId17"/>
    <p:sldId id="424" r:id="rId18"/>
    <p:sldId id="404" r:id="rId19"/>
    <p:sldId id="403" r:id="rId20"/>
    <p:sldId id="347" r:id="rId21"/>
    <p:sldId id="430" r:id="rId22"/>
    <p:sldId id="456" r:id="rId23"/>
    <p:sldId id="398" r:id="rId24"/>
    <p:sldId id="425" r:id="rId25"/>
    <p:sldId id="455" r:id="rId26"/>
    <p:sldId id="450" r:id="rId27"/>
    <p:sldId id="342" r:id="rId28"/>
    <p:sldId id="353" r:id="rId29"/>
    <p:sldId id="395" r:id="rId30"/>
    <p:sldId id="401" r:id="rId31"/>
    <p:sldId id="453" r:id="rId32"/>
    <p:sldId id="444" r:id="rId33"/>
    <p:sldId id="433" r:id="rId34"/>
    <p:sldId id="411" r:id="rId35"/>
    <p:sldId id="363" r:id="rId36"/>
    <p:sldId id="364" r:id="rId37"/>
    <p:sldId id="438" r:id="rId38"/>
    <p:sldId id="412" r:id="rId39"/>
    <p:sldId id="434" r:id="rId40"/>
    <p:sldId id="428" r:id="rId41"/>
    <p:sldId id="415" r:id="rId42"/>
    <p:sldId id="435" r:id="rId43"/>
    <p:sldId id="416" r:id="rId44"/>
    <p:sldId id="417" r:id="rId45"/>
    <p:sldId id="445" r:id="rId46"/>
    <p:sldId id="373" r:id="rId47"/>
    <p:sldId id="420" r:id="rId48"/>
    <p:sldId id="421" r:id="rId49"/>
    <p:sldId id="426" r:id="rId50"/>
    <p:sldId id="382" r:id="rId51"/>
    <p:sldId id="427" r:id="rId52"/>
    <p:sldId id="436" r:id="rId53"/>
    <p:sldId id="437" r:id="rId54"/>
    <p:sldId id="439" r:id="rId55"/>
    <p:sldId id="454" r:id="rId56"/>
    <p:sldId id="441" r:id="rId57"/>
    <p:sldId id="381" r:id="rId58"/>
    <p:sldId id="305" r:id="rId5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61C"/>
    <a:srgbClr val="497DAB"/>
    <a:srgbClr val="8ECBDE"/>
    <a:srgbClr val="D6DCE5"/>
    <a:srgbClr val="00B0F0"/>
    <a:srgbClr val="001016"/>
    <a:srgbClr val="31859C"/>
    <a:srgbClr val="F4BBA2"/>
    <a:srgbClr val="8965B6"/>
    <a:srgbClr val="F19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1" autoAdjust="0"/>
    <p:restoredTop sz="94613"/>
  </p:normalViewPr>
  <p:slideViewPr>
    <p:cSldViewPr snapToGrid="0" snapToObjects="1" showGuides="1">
      <p:cViewPr>
        <p:scale>
          <a:sx n="40" d="100"/>
          <a:sy n="40" d="100"/>
        </p:scale>
        <p:origin x="30" y="1092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aura%20C&#243;rdoba\Presentaciones\2017%2008%2029%20Encuentro%20con%20la%20Directora%20-%20Agos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Inversión</c:v>
          </c:tx>
          <c:spPr>
            <a:solidFill>
              <a:srgbClr val="E46B1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Presupuesto!$G$3:$G$10</c:f>
              <c:numCache>
                <c:formatCode>_("$"\ * #,##0_);_("$"\ * \(#,##0\);_("$"\ * "-"??_);_(@_)</c:formatCode>
                <c:ptCount val="8"/>
                <c:pt idx="0">
                  <c:v>700</c:v>
                </c:pt>
                <c:pt idx="1">
                  <c:v>3500</c:v>
                </c:pt>
                <c:pt idx="2">
                  <c:v>9812.1414339999992</c:v>
                </c:pt>
                <c:pt idx="3">
                  <c:v>6968.2</c:v>
                </c:pt>
                <c:pt idx="4">
                  <c:v>9079.4900929999985</c:v>
                </c:pt>
                <c:pt idx="5">
                  <c:v>9006.1572799999976</c:v>
                </c:pt>
                <c:pt idx="6">
                  <c:v>14907.12</c:v>
                </c:pt>
                <c:pt idx="7">
                  <c:v>21323.561481000001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FB-4608-9215-921E3E97E0E2}"/>
            </c:ext>
          </c:extLst>
        </c:ser>
        <c:ser>
          <c:idx val="0"/>
          <c:order val="1"/>
          <c:tx>
            <c:v>Funcionamiento</c:v>
          </c:tx>
          <c:spPr>
            <a:solidFill>
              <a:srgbClr val="F3C73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8762151726012199E-3"/>
                  <c:y val="7.363828318662890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5048606904049E-2"/>
                  <c:y val="3.68191415933133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381075863006099E-3"/>
                  <c:y val="-1.69368051329247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381075863006099E-3"/>
                  <c:y val="-1.10457424779942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7.363828318662890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7524303452024398E-3"/>
                  <c:y val="6.62744548679653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8762151726013201E-3"/>
                  <c:y val="7.363828318662350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FB-4608-9215-921E3E97E0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Presupuesto!$E$3:$E$10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Presupuesto!$H$3:$H$10</c:f>
              <c:numCache>
                <c:formatCode>_("$"\ * #,##0_);_("$"\ * \(#,##0\);_("$"\ * "-"??_);_(@_)</c:formatCode>
                <c:ptCount val="8"/>
                <c:pt idx="0">
                  <c:v>9824.7677999999978</c:v>
                </c:pt>
                <c:pt idx="1">
                  <c:v>10217.200000000001</c:v>
                </c:pt>
                <c:pt idx="2">
                  <c:v>12713.026908</c:v>
                </c:pt>
                <c:pt idx="3">
                  <c:v>14172.55</c:v>
                </c:pt>
                <c:pt idx="4">
                  <c:v>16229.625</c:v>
                </c:pt>
                <c:pt idx="5">
                  <c:v>16181.139343000001</c:v>
                </c:pt>
                <c:pt idx="6">
                  <c:v>17446.950029</c:v>
                </c:pt>
                <c:pt idx="7">
                  <c:v>17180.475896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EFB-4608-9215-921E3E97E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62413696"/>
        <c:axId val="1062414088"/>
      </c:barChart>
      <c:catAx>
        <c:axId val="106241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062414088"/>
        <c:crosses val="autoZero"/>
        <c:auto val="1"/>
        <c:lblAlgn val="ctr"/>
        <c:lblOffset val="100"/>
        <c:noMultiLvlLbl val="0"/>
      </c:catAx>
      <c:valAx>
        <c:axId val="10624140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\ * #,##0_);_(&quot;$&quot;\ * \(#,##0\);_(&quot;$&quot;\ * &quot;-&quot;??_);_(@_)" sourceLinked="1"/>
        <c:majorTickMark val="none"/>
        <c:minorTickMark val="none"/>
        <c:tickLblPos val="nextTo"/>
        <c:crossAx val="106241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2AC8A-EEDC-43CA-8399-866CC12904C1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A8367-3EF2-47AD-A507-B1D964C9D46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042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C4CC2-29CD-C24D-BD73-075769EA7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06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9F9DE-10D8-49AC-B233-94466B4A698E}" type="slidenum">
              <a:rPr lang="es-CO" smtClean="0">
                <a:solidFill>
                  <a:prstClr val="black"/>
                </a:solidFill>
              </a:rPr>
              <a:pPr/>
              <a:t>18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 smtClean="0"/>
              <a:t>Arreglar animación</a:t>
            </a:r>
          </a:p>
        </p:txBody>
      </p:sp>
      <p:sp>
        <p:nvSpPr>
          <p:cNvPr id="471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CF9D4D-2841-48D7-A18A-5446C47A7FAA}" type="slidenum">
              <a:rPr lang="es-CO" altLang="es-CO">
                <a:solidFill>
                  <a:srgbClr val="000000"/>
                </a:solidFill>
              </a:rPr>
              <a:pPr/>
              <a:t>19</a:t>
            </a:fld>
            <a:endParaRPr lang="es-C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C4CC2-29CD-C24D-BD73-075769EA7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8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8B0B3-173B-45E1-8017-50DF6AB1C77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4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8B0B3-173B-45E1-8017-50DF6AB1C771}" type="slidenum">
              <a:rPr lang="es-CO" smtClean="0"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55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8B0B3-173B-45E1-8017-50DF6AB1C77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0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06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1353800" cy="6858000"/>
          </a:xfrm>
        </p:spPr>
        <p:txBody>
          <a:bodyPr anchor="t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Fotografías a pantalla completa con o sin frase </a:t>
            </a:r>
            <a:r>
              <a:rPr lang="es-ES_tradnl"/>
              <a:t>de apoyo.</a:t>
            </a:r>
            <a:endParaRPr lang="es-ES_tradnl" dirty="0"/>
          </a:p>
        </p:txBody>
      </p:sp>
      <p:sp>
        <p:nvSpPr>
          <p:cNvPr id="9" name="Título 8"/>
          <p:cNvSpPr>
            <a:spLocks noGrp="1"/>
          </p:cNvSpPr>
          <p:nvPr>
            <p:ph type="title" hasCustomPrompt="1"/>
          </p:nvPr>
        </p:nvSpPr>
        <p:spPr>
          <a:xfrm>
            <a:off x="938560" y="959006"/>
            <a:ext cx="5573751" cy="3173800"/>
          </a:xfrm>
        </p:spPr>
        <p:txBody>
          <a:bodyPr/>
          <a:lstStyle>
            <a:lvl1pPr>
              <a:defRPr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Texto de apoyo o frase que acompañe la diapositiva si </a:t>
            </a:r>
            <a:r>
              <a:rPr lang="es-ES_tradnl"/>
              <a:t>es necesario.</a:t>
            </a:r>
            <a:endParaRPr lang="es-ES_tradnl" dirty="0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373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60097" r="27535" b="17335"/>
          <a:stretch/>
        </p:blipFill>
        <p:spPr>
          <a:xfrm>
            <a:off x="1427356" y="711873"/>
            <a:ext cx="2553630" cy="1074128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-127662" y="303338"/>
            <a:ext cx="823566" cy="6828726"/>
            <a:chOff x="5626266" y="783429"/>
            <a:chExt cx="823566" cy="6828726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26266" y="6786103"/>
              <a:ext cx="823565" cy="826052"/>
            </a:xfrm>
            <a:prstGeom prst="line">
              <a:avLst/>
            </a:prstGeom>
            <a:ln w="254000">
              <a:solidFill>
                <a:srgbClr val="239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5626267" y="783429"/>
              <a:ext cx="823565" cy="826052"/>
            </a:xfrm>
            <a:prstGeom prst="line">
              <a:avLst/>
            </a:prstGeom>
            <a:ln w="254000">
              <a:solidFill>
                <a:srgbClr val="EB90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066694" y="1373389"/>
            <a:ext cx="9039922" cy="4289640"/>
          </a:xfrm>
        </p:spPr>
        <p:txBody>
          <a:bodyPr>
            <a:noAutofit/>
          </a:bodyPr>
          <a:lstStyle>
            <a:lvl1pPr>
              <a:defRPr sz="7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Alguna frase que quieras resaltar en </a:t>
            </a:r>
            <a:r>
              <a:rPr lang="es-ES_tradnl"/>
              <a:t>tu presentación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5706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C660F-8BFD-4D0D-9B87-764D0D1518CC}" type="datetimeFigureOut">
              <a:rPr lang="es-CO"/>
              <a:pPr>
                <a:defRPr/>
              </a:pPr>
              <a:t>23/11/2017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24A34-D7AB-4ADF-BA02-3D0B601B10FD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34956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765276" y="3321278"/>
            <a:ext cx="22573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- NOMBRE DE LA SECCIÓN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98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84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16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8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92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77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40655" r="27535" b="17335"/>
          <a:stretch/>
        </p:blipFill>
        <p:spPr>
          <a:xfrm>
            <a:off x="954" y="18091"/>
            <a:ext cx="2294151" cy="17963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631729" y="1457566"/>
            <a:ext cx="7182196" cy="3314081"/>
          </a:xfrm>
        </p:spPr>
        <p:txBody>
          <a:bodyPr>
            <a:noAutofit/>
          </a:bodyPr>
          <a:lstStyle>
            <a:lvl1pPr>
              <a:defRPr sz="8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El título de tu presentación aquí.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80" y="5653467"/>
            <a:ext cx="3898027" cy="801463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2631729" y="4902220"/>
            <a:ext cx="5257861" cy="631825"/>
          </a:xfrm>
        </p:spPr>
        <p:txBody>
          <a:bodyPr/>
          <a:lstStyle>
            <a:lvl1pPr marL="0" indent="0">
              <a:buNone/>
              <a:defRPr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s-ES_tradnl" dirty="0"/>
              <a:t>Texto descriptivo aquí si lo hay.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 flipV="1">
            <a:off x="-1132597" y="-1370192"/>
            <a:ext cx="4859666" cy="4807223"/>
          </a:xfrm>
          <a:prstGeom prst="line">
            <a:avLst/>
          </a:prstGeom>
          <a:ln w="1270000">
            <a:solidFill>
              <a:srgbClr val="EB90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7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65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72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50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6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02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90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765276" y="3321278"/>
            <a:ext cx="22573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NOMBRE DE LA SECCIÓN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0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698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8750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587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 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36" y="2154773"/>
            <a:ext cx="4388676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1.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36" y="4183079"/>
            <a:ext cx="4388676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2.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2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949440" y="2646379"/>
            <a:ext cx="4404360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3.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3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6949440" y="4674685"/>
            <a:ext cx="4404360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4.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4" name="Título 13"/>
          <p:cNvSpPr>
            <a:spLocks noGrp="1"/>
          </p:cNvSpPr>
          <p:nvPr>
            <p:ph type="title" hasCustomPrompt="1"/>
          </p:nvPr>
        </p:nvSpPr>
        <p:spPr>
          <a:xfrm>
            <a:off x="838200" y="412232"/>
            <a:ext cx="10515600" cy="1325563"/>
          </a:xfrm>
        </p:spPr>
        <p:txBody>
          <a:bodyPr>
            <a:normAutofit/>
          </a:bodyPr>
          <a:lstStyle>
            <a:lvl1pPr algn="r">
              <a:defRPr sz="6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Tu índice </a:t>
            </a:r>
            <a:r>
              <a:rPr lang="es-ES_tradnl"/>
              <a:t>o agenda</a:t>
            </a:r>
            <a:endParaRPr lang="es-ES_tradnl" dirty="0"/>
          </a:p>
        </p:txBody>
      </p:sp>
      <p:sp>
        <p:nvSpPr>
          <p:cNvPr id="17" name="CuadroTexto 16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3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3560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599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641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958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4163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098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1455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3412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04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853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Tu título aquí.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anchor="ctr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Tu ícono aquí.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6234545" y="1825625"/>
            <a:ext cx="5119255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Tu texto aquí.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19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" y="18091"/>
            <a:ext cx="2294151" cy="17963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631729" y="1457566"/>
            <a:ext cx="7182196" cy="3314081"/>
          </a:xfrm>
        </p:spPr>
        <p:txBody>
          <a:bodyPr>
            <a:noAutofit/>
          </a:bodyPr>
          <a:lstStyle>
            <a:lvl1pPr>
              <a:defRPr sz="8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El título de tu presentación aquí.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80" y="5653467"/>
            <a:ext cx="3898027" cy="801463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2631729" y="4902220"/>
            <a:ext cx="5257861" cy="631825"/>
          </a:xfrm>
        </p:spPr>
        <p:txBody>
          <a:bodyPr/>
          <a:lstStyle>
            <a:lvl1pPr marL="0" indent="0">
              <a:buNone/>
              <a:defRPr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s-ES_tradnl" dirty="0"/>
              <a:t>Texto descriptivo aquí si lo hay.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 flipV="1">
            <a:off x="-1132597" y="-1370192"/>
            <a:ext cx="4859666" cy="4807223"/>
          </a:xfrm>
          <a:prstGeom prst="line">
            <a:avLst/>
          </a:prstGeom>
          <a:ln w="1270000">
            <a:solidFill>
              <a:srgbClr val="EB90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19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 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36" y="2154773"/>
            <a:ext cx="4388676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1.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36" y="4183079"/>
            <a:ext cx="4388676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2.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2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949440" y="2646379"/>
            <a:ext cx="4404360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3.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3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6949440" y="4674685"/>
            <a:ext cx="4404360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4.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4" name="Título 13"/>
          <p:cNvSpPr>
            <a:spLocks noGrp="1"/>
          </p:cNvSpPr>
          <p:nvPr>
            <p:ph type="title" hasCustomPrompt="1"/>
          </p:nvPr>
        </p:nvSpPr>
        <p:spPr>
          <a:xfrm>
            <a:off x="838200" y="412232"/>
            <a:ext cx="10515600" cy="1325563"/>
          </a:xfrm>
        </p:spPr>
        <p:txBody>
          <a:bodyPr>
            <a:normAutofit/>
          </a:bodyPr>
          <a:lstStyle>
            <a:lvl1pPr algn="r">
              <a:defRPr sz="6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Tu índice </a:t>
            </a:r>
            <a:r>
              <a:rPr lang="es-ES_tradnl"/>
              <a:t>o agenda</a:t>
            </a:r>
            <a:endParaRPr lang="es-ES_tradnl" dirty="0"/>
          </a:p>
        </p:txBody>
      </p:sp>
      <p:sp>
        <p:nvSpPr>
          <p:cNvPr id="17" name="CuadroTexto 16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35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Tu título aquí.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anchor="ctr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Tu ícono aquí.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6234545" y="1825625"/>
            <a:ext cx="5119255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Tu texto aquí.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23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1799064" y="2352908"/>
            <a:ext cx="9039922" cy="1765882"/>
          </a:xfrm>
        </p:spPr>
        <p:txBody>
          <a:bodyPr>
            <a:noAutofit/>
          </a:bodyPr>
          <a:lstStyle>
            <a:lvl1pPr>
              <a:defRPr sz="6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El título de la sección de tu presentación aquí.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356" y="4719511"/>
            <a:ext cx="2553630" cy="1074128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-294277" y="180675"/>
            <a:ext cx="823566" cy="6828726"/>
            <a:chOff x="5626266" y="783429"/>
            <a:chExt cx="823566" cy="6828726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26266" y="6786103"/>
              <a:ext cx="823565" cy="826052"/>
            </a:xfrm>
            <a:prstGeom prst="line">
              <a:avLst/>
            </a:prstGeom>
            <a:ln w="254000">
              <a:solidFill>
                <a:srgbClr val="239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5626267" y="783429"/>
              <a:ext cx="823565" cy="826052"/>
            </a:xfrm>
            <a:prstGeom prst="line">
              <a:avLst/>
            </a:prstGeom>
            <a:ln w="254000">
              <a:solidFill>
                <a:srgbClr val="EB90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1849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28439" cy="72702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838200" y="387428"/>
            <a:ext cx="10335322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Título </a:t>
            </a:r>
            <a:r>
              <a:rPr lang="es-ES_tradnl" dirty="0"/>
              <a:t>de </a:t>
            </a:r>
            <a:r>
              <a:rPr lang="es-ES_tradnl"/>
              <a:t>tu dispositiva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0" hasCustomPrompt="1"/>
          </p:nvPr>
        </p:nvSpPr>
        <p:spPr>
          <a:xfrm>
            <a:off x="85914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5" name="Marcador de imagen 13"/>
          <p:cNvSpPr>
            <a:spLocks noGrp="1"/>
          </p:cNvSpPr>
          <p:nvPr>
            <p:ph type="pic" sz="quarter" idx="11" hasCustomPrompt="1"/>
          </p:nvPr>
        </p:nvSpPr>
        <p:spPr>
          <a:xfrm>
            <a:off x="3546592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6" name="Marcador de imagen 13"/>
          <p:cNvSpPr>
            <a:spLocks noGrp="1"/>
          </p:cNvSpPr>
          <p:nvPr>
            <p:ph type="pic" sz="quarter" idx="12" hasCustomPrompt="1"/>
          </p:nvPr>
        </p:nvSpPr>
        <p:spPr>
          <a:xfrm>
            <a:off x="6234035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7" name="Marcador de imagen 13"/>
          <p:cNvSpPr>
            <a:spLocks noGrp="1"/>
          </p:cNvSpPr>
          <p:nvPr>
            <p:ph type="pic" sz="quarter" idx="13" hasCustomPrompt="1"/>
          </p:nvPr>
        </p:nvSpPr>
        <p:spPr>
          <a:xfrm>
            <a:off x="878255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22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46592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3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546592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4" name="Marcador de texto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2701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5" name="Marcador de texto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12701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6" name="Marcador de texto 18"/>
          <p:cNvSpPr>
            <a:spLocks noGrp="1"/>
          </p:cNvSpPr>
          <p:nvPr>
            <p:ph type="body" sz="quarter" idx="20" hasCustomPrompt="1"/>
          </p:nvPr>
        </p:nvSpPr>
        <p:spPr>
          <a:xfrm>
            <a:off x="8782559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7" name="Marcador de texto 20"/>
          <p:cNvSpPr>
            <a:spLocks noGrp="1"/>
          </p:cNvSpPr>
          <p:nvPr>
            <p:ph type="body" sz="quarter" idx="21" hasCustomPrompt="1"/>
          </p:nvPr>
        </p:nvSpPr>
        <p:spPr>
          <a:xfrm>
            <a:off x="8782559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54049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imagen 9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5422900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7" name="CuadroTexto 6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715536" y="287067"/>
            <a:ext cx="4770863" cy="5957616"/>
          </a:xfrm>
        </p:spPr>
        <p:txBody>
          <a:bodyPr>
            <a:noAutofit/>
          </a:bodyPr>
          <a:lstStyle>
            <a:lvl1pPr>
              <a:defRPr sz="4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Este espacio es para una frase, </a:t>
            </a:r>
            <a:r>
              <a:rPr lang="es-ES_tradnl"/>
              <a:t>un texto importante,</a:t>
            </a:r>
            <a:br>
              <a:rPr lang="es-ES_tradnl"/>
            </a:br>
            <a:r>
              <a:rPr lang="es-ES_tradnl"/>
              <a:t>una </a:t>
            </a:r>
            <a:r>
              <a:rPr lang="es-ES_tradnl" dirty="0"/>
              <a:t>cifra que quieras resaltar en tu presentación.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6182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fotografí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imagen 9"/>
          <p:cNvSpPr>
            <a:spLocks noGrp="1"/>
          </p:cNvSpPr>
          <p:nvPr>
            <p:ph type="pic" sz="quarter" idx="10" hasCustomPrompt="1"/>
          </p:nvPr>
        </p:nvSpPr>
        <p:spPr>
          <a:xfrm>
            <a:off x="5921298" y="0"/>
            <a:ext cx="5597602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6" name="CuadroTexto 5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Marcador de imagen 9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5711392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9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758999" y="504419"/>
            <a:ext cx="3557774" cy="1999488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10" name="Marcador de tex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6613388" y="504418"/>
            <a:ext cx="3557774" cy="1999488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909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594624"/>
          </a:xfrm>
        </p:spPr>
        <p:txBody>
          <a:bodyPr anchor="b">
            <a:normAutofit/>
          </a:bodyPr>
          <a:lstStyle>
            <a:lvl1pPr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Título de tu diapositiva aquí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86000"/>
            <a:ext cx="3932237" cy="4114800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 descriptivo o complementario aquí.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 hasCustomPrompt="1"/>
          </p:nvPr>
        </p:nvSpPr>
        <p:spPr>
          <a:xfrm>
            <a:off x="5196469" y="457200"/>
            <a:ext cx="6157331" cy="5943600"/>
          </a:xfrm>
        </p:spPr>
        <p:txBody>
          <a:bodyPr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Gráficas de datos aquí.</a:t>
            </a:r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931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1353800" cy="6858000"/>
          </a:xfrm>
        </p:spPr>
        <p:txBody>
          <a:bodyPr anchor="t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Fotografías a pantalla completa con o sin frase </a:t>
            </a:r>
            <a:r>
              <a:rPr lang="es-ES_tradnl"/>
              <a:t>de apoyo.</a:t>
            </a:r>
            <a:endParaRPr lang="es-ES_tradnl" dirty="0"/>
          </a:p>
        </p:txBody>
      </p:sp>
      <p:sp>
        <p:nvSpPr>
          <p:cNvPr id="9" name="Título 8"/>
          <p:cNvSpPr>
            <a:spLocks noGrp="1"/>
          </p:cNvSpPr>
          <p:nvPr>
            <p:ph type="title" hasCustomPrompt="1"/>
          </p:nvPr>
        </p:nvSpPr>
        <p:spPr>
          <a:xfrm>
            <a:off x="938560" y="959006"/>
            <a:ext cx="5573751" cy="3173800"/>
          </a:xfrm>
        </p:spPr>
        <p:txBody>
          <a:bodyPr/>
          <a:lstStyle>
            <a:lvl1pPr>
              <a:defRPr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Texto de apoyo o frase que acompañe la diapositiva si </a:t>
            </a:r>
            <a:r>
              <a:rPr lang="es-ES_tradnl"/>
              <a:t>es necesario.</a:t>
            </a:r>
            <a:endParaRPr lang="es-ES_tradnl" dirty="0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7559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356" y="711873"/>
            <a:ext cx="2553630" cy="1074128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-127662" y="303338"/>
            <a:ext cx="823566" cy="6828726"/>
            <a:chOff x="5626266" y="783429"/>
            <a:chExt cx="823566" cy="6828726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26266" y="6786103"/>
              <a:ext cx="823565" cy="826052"/>
            </a:xfrm>
            <a:prstGeom prst="line">
              <a:avLst/>
            </a:prstGeom>
            <a:ln w="254000">
              <a:solidFill>
                <a:srgbClr val="239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5626267" y="783429"/>
              <a:ext cx="823565" cy="826052"/>
            </a:xfrm>
            <a:prstGeom prst="line">
              <a:avLst/>
            </a:prstGeom>
            <a:ln w="254000">
              <a:solidFill>
                <a:srgbClr val="EB90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066694" y="1373389"/>
            <a:ext cx="9039922" cy="4289640"/>
          </a:xfrm>
        </p:spPr>
        <p:txBody>
          <a:bodyPr>
            <a:noAutofit/>
          </a:bodyPr>
          <a:lstStyle>
            <a:lvl1pPr>
              <a:defRPr sz="7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Alguna frase que quieras resaltar en </a:t>
            </a:r>
            <a:r>
              <a:rPr lang="es-ES_tradnl"/>
              <a:t>tu presentación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3491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1799064" y="2352908"/>
            <a:ext cx="9039922" cy="1765882"/>
          </a:xfrm>
        </p:spPr>
        <p:txBody>
          <a:bodyPr>
            <a:noAutofit/>
          </a:bodyPr>
          <a:lstStyle>
            <a:lvl1pPr>
              <a:defRPr sz="6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El título de la sección de tu presentación aquí.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60097" r="27535" b="17335"/>
          <a:stretch/>
        </p:blipFill>
        <p:spPr>
          <a:xfrm>
            <a:off x="8285356" y="4719511"/>
            <a:ext cx="2553630" cy="1074128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-294277" y="180675"/>
            <a:ext cx="823566" cy="6828726"/>
            <a:chOff x="5626266" y="783429"/>
            <a:chExt cx="823566" cy="6828726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26266" y="6786103"/>
              <a:ext cx="823565" cy="826052"/>
            </a:xfrm>
            <a:prstGeom prst="line">
              <a:avLst/>
            </a:prstGeom>
            <a:ln w="254000">
              <a:solidFill>
                <a:srgbClr val="239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5626267" y="783429"/>
              <a:ext cx="823565" cy="826052"/>
            </a:xfrm>
            <a:prstGeom prst="line">
              <a:avLst/>
            </a:prstGeom>
            <a:ln w="254000">
              <a:solidFill>
                <a:srgbClr val="EB90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5121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09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" y="18091"/>
            <a:ext cx="2294151" cy="17963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631729" y="1457566"/>
            <a:ext cx="7182196" cy="3314081"/>
          </a:xfrm>
        </p:spPr>
        <p:txBody>
          <a:bodyPr>
            <a:noAutofit/>
          </a:bodyPr>
          <a:lstStyle>
            <a:lvl1pPr>
              <a:defRPr sz="8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El título de tu presentación aquí.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80" y="5653467"/>
            <a:ext cx="3898027" cy="801463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2631729" y="4902220"/>
            <a:ext cx="5257861" cy="631825"/>
          </a:xfrm>
        </p:spPr>
        <p:txBody>
          <a:bodyPr/>
          <a:lstStyle>
            <a:lvl1pPr marL="0" indent="0">
              <a:buNone/>
              <a:defRPr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s-ES_tradnl" dirty="0"/>
              <a:t>Texto descriptivo aquí si lo hay.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 flipV="1">
            <a:off x="-1132597" y="-1370192"/>
            <a:ext cx="4859666" cy="4807223"/>
          </a:xfrm>
          <a:prstGeom prst="line">
            <a:avLst/>
          </a:prstGeom>
          <a:ln w="1270000">
            <a:solidFill>
              <a:srgbClr val="EB90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76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 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36" y="2154773"/>
            <a:ext cx="4388676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1.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36" y="4183079"/>
            <a:ext cx="4388676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2.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2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949440" y="2646379"/>
            <a:ext cx="4404360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3.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3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6949440" y="4674685"/>
            <a:ext cx="4404360" cy="15367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4. </a:t>
            </a:r>
            <a:r>
              <a:rPr lang="es-ES_tradnl" dirty="0" err="1"/>
              <a:t>Items</a:t>
            </a:r>
            <a:r>
              <a:rPr lang="es-ES_tradnl" dirty="0"/>
              <a:t> del índice aquí.</a:t>
            </a:r>
          </a:p>
        </p:txBody>
      </p:sp>
      <p:sp>
        <p:nvSpPr>
          <p:cNvPr id="14" name="Título 13"/>
          <p:cNvSpPr>
            <a:spLocks noGrp="1"/>
          </p:cNvSpPr>
          <p:nvPr>
            <p:ph type="title" hasCustomPrompt="1"/>
          </p:nvPr>
        </p:nvSpPr>
        <p:spPr>
          <a:xfrm>
            <a:off x="838200" y="412232"/>
            <a:ext cx="10515600" cy="1325563"/>
          </a:xfrm>
        </p:spPr>
        <p:txBody>
          <a:bodyPr>
            <a:normAutofit/>
          </a:bodyPr>
          <a:lstStyle>
            <a:lvl1pPr algn="r">
              <a:defRPr sz="6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Tu índice </a:t>
            </a:r>
            <a:r>
              <a:rPr lang="es-ES_tradnl"/>
              <a:t>o agenda</a:t>
            </a:r>
            <a:endParaRPr lang="es-ES_tradnl" dirty="0"/>
          </a:p>
        </p:txBody>
      </p:sp>
      <p:sp>
        <p:nvSpPr>
          <p:cNvPr id="17" name="CuadroTexto 16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46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Tu título aquí.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anchor="ctr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Tu ícono aquí.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6234545" y="1825625"/>
            <a:ext cx="5119255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Tu texto aquí.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5" name="CuadroTexto 14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03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1799064" y="2352908"/>
            <a:ext cx="9039922" cy="1765882"/>
          </a:xfrm>
        </p:spPr>
        <p:txBody>
          <a:bodyPr>
            <a:noAutofit/>
          </a:bodyPr>
          <a:lstStyle>
            <a:lvl1pPr>
              <a:defRPr sz="6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El título de la sección de tu presentación aquí.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356" y="4719511"/>
            <a:ext cx="2553630" cy="1074128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-294277" y="180675"/>
            <a:ext cx="823566" cy="6828726"/>
            <a:chOff x="5626266" y="783429"/>
            <a:chExt cx="823566" cy="6828726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26266" y="6786103"/>
              <a:ext cx="823565" cy="826052"/>
            </a:xfrm>
            <a:prstGeom prst="line">
              <a:avLst/>
            </a:prstGeom>
            <a:ln w="254000">
              <a:solidFill>
                <a:srgbClr val="239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5626267" y="783429"/>
              <a:ext cx="823565" cy="826052"/>
            </a:xfrm>
            <a:prstGeom prst="line">
              <a:avLst/>
            </a:prstGeom>
            <a:ln w="254000">
              <a:solidFill>
                <a:srgbClr val="EB90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8567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28439" cy="72702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838200" y="387428"/>
            <a:ext cx="10335322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Título </a:t>
            </a:r>
            <a:r>
              <a:rPr lang="es-ES_tradnl" dirty="0"/>
              <a:t>de </a:t>
            </a:r>
            <a:r>
              <a:rPr lang="es-ES_tradnl"/>
              <a:t>tu dispositiva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0" hasCustomPrompt="1"/>
          </p:nvPr>
        </p:nvSpPr>
        <p:spPr>
          <a:xfrm>
            <a:off x="85914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5" name="Marcador de imagen 13"/>
          <p:cNvSpPr>
            <a:spLocks noGrp="1"/>
          </p:cNvSpPr>
          <p:nvPr>
            <p:ph type="pic" sz="quarter" idx="11" hasCustomPrompt="1"/>
          </p:nvPr>
        </p:nvSpPr>
        <p:spPr>
          <a:xfrm>
            <a:off x="3546592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6" name="Marcador de imagen 13"/>
          <p:cNvSpPr>
            <a:spLocks noGrp="1"/>
          </p:cNvSpPr>
          <p:nvPr>
            <p:ph type="pic" sz="quarter" idx="12" hasCustomPrompt="1"/>
          </p:nvPr>
        </p:nvSpPr>
        <p:spPr>
          <a:xfrm>
            <a:off x="6234035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7" name="Marcador de imagen 13"/>
          <p:cNvSpPr>
            <a:spLocks noGrp="1"/>
          </p:cNvSpPr>
          <p:nvPr>
            <p:ph type="pic" sz="quarter" idx="13" hasCustomPrompt="1"/>
          </p:nvPr>
        </p:nvSpPr>
        <p:spPr>
          <a:xfrm>
            <a:off x="878255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22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46592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3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546592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4" name="Marcador de texto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2701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5" name="Marcador de texto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12701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6" name="Marcador de texto 18"/>
          <p:cNvSpPr>
            <a:spLocks noGrp="1"/>
          </p:cNvSpPr>
          <p:nvPr>
            <p:ph type="body" sz="quarter" idx="20" hasCustomPrompt="1"/>
          </p:nvPr>
        </p:nvSpPr>
        <p:spPr>
          <a:xfrm>
            <a:off x="8782559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7" name="Marcador de texto 20"/>
          <p:cNvSpPr>
            <a:spLocks noGrp="1"/>
          </p:cNvSpPr>
          <p:nvPr>
            <p:ph type="body" sz="quarter" idx="21" hasCustomPrompt="1"/>
          </p:nvPr>
        </p:nvSpPr>
        <p:spPr>
          <a:xfrm>
            <a:off x="8782559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3269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imagen 9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5422900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7" name="CuadroTexto 6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715536" y="287067"/>
            <a:ext cx="4770863" cy="5957616"/>
          </a:xfrm>
        </p:spPr>
        <p:txBody>
          <a:bodyPr>
            <a:noAutofit/>
          </a:bodyPr>
          <a:lstStyle>
            <a:lvl1pPr>
              <a:defRPr sz="4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Este espacio es para una frase, </a:t>
            </a:r>
            <a:r>
              <a:rPr lang="es-ES_tradnl"/>
              <a:t>un texto importante,</a:t>
            </a:r>
            <a:br>
              <a:rPr lang="es-ES_tradnl"/>
            </a:br>
            <a:r>
              <a:rPr lang="es-ES_tradnl"/>
              <a:t>una </a:t>
            </a:r>
            <a:r>
              <a:rPr lang="es-ES_tradnl" dirty="0"/>
              <a:t>cifra que quieras resaltar en tu presentación.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64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fotografí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imagen 9"/>
          <p:cNvSpPr>
            <a:spLocks noGrp="1"/>
          </p:cNvSpPr>
          <p:nvPr>
            <p:ph type="pic" sz="quarter" idx="10" hasCustomPrompt="1"/>
          </p:nvPr>
        </p:nvSpPr>
        <p:spPr>
          <a:xfrm>
            <a:off x="5921298" y="0"/>
            <a:ext cx="5597602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6" name="CuadroTexto 5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Marcador de imagen 9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5711392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9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758999" y="504419"/>
            <a:ext cx="3557774" cy="1999488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10" name="Marcador de tex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6613388" y="504418"/>
            <a:ext cx="3557774" cy="1999488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30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594624"/>
          </a:xfrm>
        </p:spPr>
        <p:txBody>
          <a:bodyPr anchor="b">
            <a:normAutofit/>
          </a:bodyPr>
          <a:lstStyle>
            <a:lvl1pPr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Título de tu diapositiva aquí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86000"/>
            <a:ext cx="3932237" cy="4114800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 descriptivo o complementario aquí.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 hasCustomPrompt="1"/>
          </p:nvPr>
        </p:nvSpPr>
        <p:spPr>
          <a:xfrm>
            <a:off x="5196469" y="457200"/>
            <a:ext cx="6157331" cy="5943600"/>
          </a:xfrm>
        </p:spPr>
        <p:txBody>
          <a:bodyPr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Gráficas de datos aquí.</a:t>
            </a:r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889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1353800" cy="6858000"/>
          </a:xfrm>
        </p:spPr>
        <p:txBody>
          <a:bodyPr anchor="t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Fotografías a pantalla completa con o sin frase </a:t>
            </a:r>
            <a:r>
              <a:rPr lang="es-ES_tradnl"/>
              <a:t>de apoyo.</a:t>
            </a:r>
            <a:endParaRPr lang="es-ES_tradnl" dirty="0"/>
          </a:p>
        </p:txBody>
      </p:sp>
      <p:sp>
        <p:nvSpPr>
          <p:cNvPr id="9" name="Título 8"/>
          <p:cNvSpPr>
            <a:spLocks noGrp="1"/>
          </p:cNvSpPr>
          <p:nvPr>
            <p:ph type="title" hasCustomPrompt="1"/>
          </p:nvPr>
        </p:nvSpPr>
        <p:spPr>
          <a:xfrm>
            <a:off x="938560" y="959006"/>
            <a:ext cx="5573751" cy="3173800"/>
          </a:xfrm>
        </p:spPr>
        <p:txBody>
          <a:bodyPr/>
          <a:lstStyle>
            <a:lvl1pPr>
              <a:defRPr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Texto de apoyo o frase que acompañe la diapositiva si </a:t>
            </a:r>
            <a:r>
              <a:rPr lang="es-ES_tradnl"/>
              <a:t>es necesario.</a:t>
            </a:r>
            <a:endParaRPr lang="es-ES_tradnl" dirty="0"/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4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60097" r="27535" b="17335"/>
          <a:stretch/>
        </p:blipFill>
        <p:spPr>
          <a:xfrm>
            <a:off x="0" y="0"/>
            <a:ext cx="1728439" cy="72702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838200" y="387428"/>
            <a:ext cx="10335322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Título </a:t>
            </a:r>
            <a:r>
              <a:rPr lang="es-ES_tradnl" dirty="0"/>
              <a:t>de </a:t>
            </a:r>
            <a:r>
              <a:rPr lang="es-ES_tradnl"/>
              <a:t>tu dispositiva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0" hasCustomPrompt="1"/>
          </p:nvPr>
        </p:nvSpPr>
        <p:spPr>
          <a:xfrm>
            <a:off x="85914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5" name="Marcador de imagen 13"/>
          <p:cNvSpPr>
            <a:spLocks noGrp="1"/>
          </p:cNvSpPr>
          <p:nvPr>
            <p:ph type="pic" sz="quarter" idx="11" hasCustomPrompt="1"/>
          </p:nvPr>
        </p:nvSpPr>
        <p:spPr>
          <a:xfrm>
            <a:off x="3546592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6" name="Marcador de imagen 13"/>
          <p:cNvSpPr>
            <a:spLocks noGrp="1"/>
          </p:cNvSpPr>
          <p:nvPr>
            <p:ph type="pic" sz="quarter" idx="12" hasCustomPrompt="1"/>
          </p:nvPr>
        </p:nvSpPr>
        <p:spPr>
          <a:xfrm>
            <a:off x="6234035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7" name="Marcador de imagen 13"/>
          <p:cNvSpPr>
            <a:spLocks noGrp="1"/>
          </p:cNvSpPr>
          <p:nvPr>
            <p:ph type="pic" sz="quarter" idx="13" hasCustomPrompt="1"/>
          </p:nvPr>
        </p:nvSpPr>
        <p:spPr>
          <a:xfrm>
            <a:off x="878255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22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46592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3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546592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4" name="Marcador de texto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2701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5" name="Marcador de texto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12701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6" name="Marcador de texto 18"/>
          <p:cNvSpPr>
            <a:spLocks noGrp="1"/>
          </p:cNvSpPr>
          <p:nvPr>
            <p:ph type="body" sz="quarter" idx="20" hasCustomPrompt="1"/>
          </p:nvPr>
        </p:nvSpPr>
        <p:spPr>
          <a:xfrm>
            <a:off x="8782559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7" name="Marcador de texto 20"/>
          <p:cNvSpPr>
            <a:spLocks noGrp="1"/>
          </p:cNvSpPr>
          <p:nvPr>
            <p:ph type="body" sz="quarter" idx="21" hasCustomPrompt="1"/>
          </p:nvPr>
        </p:nvSpPr>
        <p:spPr>
          <a:xfrm>
            <a:off x="8782559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642448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356" y="711873"/>
            <a:ext cx="2553630" cy="1074128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>
                  <a:lumMod val="75000"/>
                  <a:lumOff val="2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-127662" y="303338"/>
            <a:ext cx="823566" cy="6828726"/>
            <a:chOff x="5626266" y="783429"/>
            <a:chExt cx="823566" cy="6828726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26266" y="6786103"/>
              <a:ext cx="823565" cy="826052"/>
            </a:xfrm>
            <a:prstGeom prst="line">
              <a:avLst/>
            </a:prstGeom>
            <a:ln w="254000">
              <a:solidFill>
                <a:srgbClr val="239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5626267" y="783429"/>
              <a:ext cx="823565" cy="826052"/>
            </a:xfrm>
            <a:prstGeom prst="line">
              <a:avLst/>
            </a:prstGeom>
            <a:ln w="254000">
              <a:solidFill>
                <a:srgbClr val="EB90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066694" y="1373389"/>
            <a:ext cx="9039922" cy="4289640"/>
          </a:xfrm>
        </p:spPr>
        <p:txBody>
          <a:bodyPr>
            <a:noAutofit/>
          </a:bodyPr>
          <a:lstStyle>
            <a:lvl1pPr>
              <a:defRPr sz="7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Alguna frase que quieras resaltar en </a:t>
            </a:r>
            <a:r>
              <a:rPr lang="es-ES_tradnl"/>
              <a:t>tu presentación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24581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5840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7531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3195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95304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7551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7439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8827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2021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974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imagen 9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5422900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7" name="CuadroTexto 6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715536" y="287067"/>
            <a:ext cx="4770863" cy="5957616"/>
          </a:xfrm>
        </p:spPr>
        <p:txBody>
          <a:bodyPr>
            <a:noAutofit/>
          </a:bodyPr>
          <a:lstStyle>
            <a:lvl1pPr>
              <a:defRPr sz="4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Este espacio es para una frase, </a:t>
            </a:r>
            <a:r>
              <a:rPr lang="es-ES_tradnl"/>
              <a:t>un texto importante,</a:t>
            </a:r>
            <a:br>
              <a:rPr lang="es-ES_tradnl"/>
            </a:br>
            <a:r>
              <a:rPr lang="es-ES_tradnl"/>
              <a:t>una </a:t>
            </a:r>
            <a:r>
              <a:rPr lang="es-ES_tradnl" dirty="0"/>
              <a:t>cifra que quieras resaltar en tu presentación.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4370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259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719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23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con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60097" r="27535" b="17335"/>
          <a:stretch/>
        </p:blipFill>
        <p:spPr>
          <a:xfrm>
            <a:off x="0" y="0"/>
            <a:ext cx="1728439" cy="72702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838200" y="387428"/>
            <a:ext cx="10335322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Título </a:t>
            </a:r>
            <a:r>
              <a:rPr lang="es-ES_tradnl" dirty="0"/>
              <a:t>de </a:t>
            </a:r>
            <a:r>
              <a:rPr lang="es-ES_tradnl"/>
              <a:t>tu dispositiva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0" hasCustomPrompt="1"/>
          </p:nvPr>
        </p:nvSpPr>
        <p:spPr>
          <a:xfrm>
            <a:off x="85914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5" name="Marcador de imagen 13"/>
          <p:cNvSpPr>
            <a:spLocks noGrp="1"/>
          </p:cNvSpPr>
          <p:nvPr>
            <p:ph type="pic" sz="quarter" idx="11" hasCustomPrompt="1"/>
          </p:nvPr>
        </p:nvSpPr>
        <p:spPr>
          <a:xfrm>
            <a:off x="3546592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6" name="Marcador de imagen 13"/>
          <p:cNvSpPr>
            <a:spLocks noGrp="1"/>
          </p:cNvSpPr>
          <p:nvPr>
            <p:ph type="pic" sz="quarter" idx="12" hasCustomPrompt="1"/>
          </p:nvPr>
        </p:nvSpPr>
        <p:spPr>
          <a:xfrm>
            <a:off x="6234035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7" name="Marcador de imagen 13"/>
          <p:cNvSpPr>
            <a:spLocks noGrp="1"/>
          </p:cNvSpPr>
          <p:nvPr>
            <p:ph type="pic" sz="quarter" idx="13" hasCustomPrompt="1"/>
          </p:nvPr>
        </p:nvSpPr>
        <p:spPr>
          <a:xfrm>
            <a:off x="878255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22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46592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3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546592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4" name="Marcador de texto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2701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5" name="Marcador de texto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12701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6" name="Marcador de texto 18"/>
          <p:cNvSpPr>
            <a:spLocks noGrp="1"/>
          </p:cNvSpPr>
          <p:nvPr>
            <p:ph type="body" sz="quarter" idx="20" hasCustomPrompt="1"/>
          </p:nvPr>
        </p:nvSpPr>
        <p:spPr>
          <a:xfrm>
            <a:off x="8782559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7" name="Marcador de texto 20"/>
          <p:cNvSpPr>
            <a:spLocks noGrp="1"/>
          </p:cNvSpPr>
          <p:nvPr>
            <p:ph type="body" sz="quarter" idx="21" hasCustomPrompt="1"/>
          </p:nvPr>
        </p:nvSpPr>
        <p:spPr>
          <a:xfrm>
            <a:off x="8782559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625551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46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7399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658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0388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359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99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fotografí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imagen 9"/>
          <p:cNvSpPr>
            <a:spLocks noGrp="1"/>
          </p:cNvSpPr>
          <p:nvPr>
            <p:ph type="pic" sz="quarter" idx="10" hasCustomPrompt="1"/>
          </p:nvPr>
        </p:nvSpPr>
        <p:spPr>
          <a:xfrm>
            <a:off x="5921298" y="0"/>
            <a:ext cx="5597602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6" name="CuadroTexto 5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Marcador de imagen 9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5711392" cy="6858000"/>
          </a:xfrm>
        </p:spPr>
        <p:txBody>
          <a:bodyPr anchor="ctr"/>
          <a:lstStyle>
            <a:lvl1pPr marL="0" indent="0" algn="ctr">
              <a:buNone/>
              <a:defRPr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Una fotografía que</a:t>
            </a:r>
          </a:p>
          <a:p>
            <a:r>
              <a:rPr lang="es-ES_tradnl" dirty="0"/>
              <a:t>apoye el texto aquí.</a:t>
            </a:r>
          </a:p>
        </p:txBody>
      </p:sp>
      <p:sp>
        <p:nvSpPr>
          <p:cNvPr id="9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758999" y="504419"/>
            <a:ext cx="3557774" cy="1999488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10" name="Marcador de tex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6613388" y="504418"/>
            <a:ext cx="3557774" cy="1999488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7715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747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1582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47979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3888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57968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05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765276" y="3321278"/>
            <a:ext cx="22573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- NOMBRE DE LA SECCIÓN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26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430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765276" y="3321278"/>
            <a:ext cx="22573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spc="300" dirty="0">
                <a:latin typeface="Arial Narrow" charset="0"/>
                <a:ea typeface="Arial Narrow" charset="0"/>
                <a:cs typeface="Arial Narrow" charset="0"/>
              </a:rPr>
              <a:t>- NOMBRE DE LA SECCIÓN -</a:t>
            </a:r>
            <a:endParaRPr lang="es-ES_tradnl" sz="800" spc="3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77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968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594624"/>
          </a:xfrm>
        </p:spPr>
        <p:txBody>
          <a:bodyPr anchor="b">
            <a:normAutofit/>
          </a:bodyPr>
          <a:lstStyle>
            <a:lvl1pPr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dirty="0"/>
              <a:t>Título de tu diapositiva aquí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86000"/>
            <a:ext cx="3932237" cy="4114800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 descriptivo o complementario aquí.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 hasCustomPrompt="1"/>
          </p:nvPr>
        </p:nvSpPr>
        <p:spPr>
          <a:xfrm>
            <a:off x="5196469" y="457200"/>
            <a:ext cx="6157331" cy="5943600"/>
          </a:xfrm>
        </p:spPr>
        <p:txBody>
          <a:bodyPr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Gráficas de datos aquí.</a:t>
            </a:r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151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24063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12811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16032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4446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4828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3616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20306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99597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81315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con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28439" cy="72702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53800" y="0"/>
            <a:ext cx="838200" cy="1248937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b="0" spc="300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838200" y="387428"/>
            <a:ext cx="10335322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Título </a:t>
            </a:r>
            <a:r>
              <a:rPr lang="es-ES_tradnl" dirty="0"/>
              <a:t>de </a:t>
            </a:r>
            <a:r>
              <a:rPr lang="es-ES_tradnl"/>
              <a:t>tu dispositiva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0" hasCustomPrompt="1"/>
          </p:nvPr>
        </p:nvSpPr>
        <p:spPr>
          <a:xfrm>
            <a:off x="85914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5" name="Marcador de imagen 13"/>
          <p:cNvSpPr>
            <a:spLocks noGrp="1"/>
          </p:cNvSpPr>
          <p:nvPr>
            <p:ph type="pic" sz="quarter" idx="11" hasCustomPrompt="1"/>
          </p:nvPr>
        </p:nvSpPr>
        <p:spPr>
          <a:xfrm>
            <a:off x="3546592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6" name="Marcador de imagen 13"/>
          <p:cNvSpPr>
            <a:spLocks noGrp="1"/>
          </p:cNvSpPr>
          <p:nvPr>
            <p:ph type="pic" sz="quarter" idx="12" hasCustomPrompt="1"/>
          </p:nvPr>
        </p:nvSpPr>
        <p:spPr>
          <a:xfrm>
            <a:off x="6234035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7" name="Marcador de imagen 13"/>
          <p:cNvSpPr>
            <a:spLocks noGrp="1"/>
          </p:cNvSpPr>
          <p:nvPr>
            <p:ph type="pic" sz="quarter" idx="13" hasCustomPrompt="1"/>
          </p:nvPr>
        </p:nvSpPr>
        <p:spPr>
          <a:xfrm>
            <a:off x="8782559" y="1839455"/>
            <a:ext cx="2229741" cy="2046288"/>
          </a:xfrm>
        </p:spPr>
        <p:txBody>
          <a:bodyPr>
            <a:normAutofit/>
          </a:bodyPr>
          <a:lstStyle>
            <a:lvl1pPr>
              <a:defRPr sz="2400" b="0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Un ícono aquí.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texto complementario aquí.</a:t>
            </a:r>
          </a:p>
        </p:txBody>
      </p:sp>
      <p:sp>
        <p:nvSpPr>
          <p:cNvPr id="22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46592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3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546592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4" name="Marcador de texto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2701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5" name="Marcador de texto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12701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  <p:sp>
        <p:nvSpPr>
          <p:cNvPr id="26" name="Marcador de texto 18"/>
          <p:cNvSpPr>
            <a:spLocks noGrp="1"/>
          </p:cNvSpPr>
          <p:nvPr>
            <p:ph type="body" sz="quarter" idx="20" hasCustomPrompt="1"/>
          </p:nvPr>
        </p:nvSpPr>
        <p:spPr>
          <a:xfrm>
            <a:off x="8782559" y="4145598"/>
            <a:ext cx="2251075" cy="43532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Nombre </a:t>
            </a:r>
            <a:r>
              <a:rPr lang="es-ES_tradnl" dirty="0" err="1"/>
              <a:t>item</a:t>
            </a:r>
            <a:endParaRPr lang="es-ES_tradnl" dirty="0"/>
          </a:p>
        </p:txBody>
      </p:sp>
      <p:sp>
        <p:nvSpPr>
          <p:cNvPr id="27" name="Marcador de texto 20"/>
          <p:cNvSpPr>
            <a:spLocks noGrp="1"/>
          </p:cNvSpPr>
          <p:nvPr>
            <p:ph type="body" sz="quarter" idx="21" hasCustomPrompt="1"/>
          </p:nvPr>
        </p:nvSpPr>
        <p:spPr>
          <a:xfrm>
            <a:off x="8782559" y="4761649"/>
            <a:ext cx="2251075" cy="142716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Descripción o </a:t>
            </a:r>
            <a:r>
              <a:rPr lang="es-ES_tradnl"/>
              <a:t>texto complementario aquí.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7760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87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1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754" r:id="rId12"/>
    <p:sldLayoutId id="21474837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935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185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4693-B692-1149-A585-2A958D2C3E7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EA24-FF3B-6F48-8FAB-35ED59382B4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4D27-5EDF-4E62-9118-F59E5C1FB7CF}" type="datetimeFigureOut">
              <a:rPr lang="es-CO" smtClean="0"/>
              <a:t>23/11/2017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AAAD8-4476-4F9F-A1C6-01052330A9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286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55C2-3E97-D84B-86C4-354517CBEA10}" type="datetimeFigureOut">
              <a:rPr lang="es-ES_tradnl" smtClean="0"/>
              <a:pPr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67C0-AA1E-DC41-8021-C624EF3F6ED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332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4693-B692-1149-A585-2A958D2C3E71}" type="datetimeFigureOut">
              <a:rPr lang="es-ES_tradnl" smtClean="0"/>
              <a:t>23/11/2017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EA24-FF3B-6F48-8FAB-35ED59382B4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421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sv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6.gif"/><Relationship Id="rId7" Type="http://schemas.openxmlformats.org/officeDocument/2006/relationships/image" Target="../media/image27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5" Type="http://schemas.openxmlformats.org/officeDocument/2006/relationships/image" Target="../media/image68.pn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8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image" Target="../media/image27.pn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0.jpeg"/><Relationship Id="rId11" Type="http://schemas.openxmlformats.org/officeDocument/2006/relationships/image" Target="../media/image95.emf"/><Relationship Id="rId5" Type="http://schemas.openxmlformats.org/officeDocument/2006/relationships/image" Target="../media/image29.png"/><Relationship Id="rId10" Type="http://schemas.openxmlformats.org/officeDocument/2006/relationships/image" Target="../media/image94.emf"/><Relationship Id="rId4" Type="http://schemas.openxmlformats.org/officeDocument/2006/relationships/image" Target="../media/image2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8.png"/><Relationship Id="rId3" Type="http://schemas.openxmlformats.org/officeDocument/2006/relationships/image" Target="../media/image52.png"/><Relationship Id="rId7" Type="http://schemas.openxmlformats.org/officeDocument/2006/relationships/image" Target="../media/image103.png"/><Relationship Id="rId12" Type="http://schemas.openxmlformats.org/officeDocument/2006/relationships/image" Target="../media/image10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11" Type="http://schemas.openxmlformats.org/officeDocument/2006/relationships/image" Target="../media/image105.PNG"/><Relationship Id="rId5" Type="http://schemas.openxmlformats.org/officeDocument/2006/relationships/image" Target="../media/image54.png"/><Relationship Id="rId10" Type="http://schemas.openxmlformats.org/officeDocument/2006/relationships/hyperlink" Target="http://www.funcionpublica.gov.co/eva/es/alistemonos-paz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98.png"/><Relationship Id="rId14" Type="http://schemas.openxmlformats.org/officeDocument/2006/relationships/image" Target="../media/image10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0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112.png"/><Relationship Id="rId3" Type="http://schemas.openxmlformats.org/officeDocument/2006/relationships/image" Target="../media/image27.png"/><Relationship Id="rId7" Type="http://schemas.openxmlformats.org/officeDocument/2006/relationships/image" Target="../media/image91.jpeg"/><Relationship Id="rId12" Type="http://schemas.openxmlformats.org/officeDocument/2006/relationships/image" Target="../media/image1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0.jpeg"/><Relationship Id="rId11" Type="http://schemas.openxmlformats.org/officeDocument/2006/relationships/image" Target="../media/image110.png"/><Relationship Id="rId5" Type="http://schemas.openxmlformats.org/officeDocument/2006/relationships/image" Target="../media/image29.png"/><Relationship Id="rId10" Type="http://schemas.openxmlformats.org/officeDocument/2006/relationships/image" Target="../media/image109.png"/><Relationship Id="rId4" Type="http://schemas.openxmlformats.org/officeDocument/2006/relationships/image" Target="../media/image28.png"/><Relationship Id="rId9" Type="http://schemas.openxmlformats.org/officeDocument/2006/relationships/image" Target="../media/image93.png"/><Relationship Id="rId1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117.png"/><Relationship Id="rId3" Type="http://schemas.openxmlformats.org/officeDocument/2006/relationships/image" Target="../media/image27.png"/><Relationship Id="rId7" Type="http://schemas.openxmlformats.org/officeDocument/2006/relationships/image" Target="../media/image91.jpeg"/><Relationship Id="rId12" Type="http://schemas.openxmlformats.org/officeDocument/2006/relationships/image" Target="../media/image1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0.jpeg"/><Relationship Id="rId11" Type="http://schemas.openxmlformats.org/officeDocument/2006/relationships/image" Target="../media/image115.png"/><Relationship Id="rId5" Type="http://schemas.openxmlformats.org/officeDocument/2006/relationships/image" Target="../media/image29.png"/><Relationship Id="rId10" Type="http://schemas.openxmlformats.org/officeDocument/2006/relationships/image" Target="../media/image114.png"/><Relationship Id="rId4" Type="http://schemas.openxmlformats.org/officeDocument/2006/relationships/image" Target="../media/image28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52.png"/><Relationship Id="rId7" Type="http://schemas.openxmlformats.org/officeDocument/2006/relationships/image" Target="../media/image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2.wdp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6.png"/><Relationship Id="rId7" Type="http://schemas.openxmlformats.org/officeDocument/2006/relationships/image" Target="../media/image90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11" Type="http://schemas.openxmlformats.org/officeDocument/2006/relationships/image" Target="../media/image121.png"/><Relationship Id="rId5" Type="http://schemas.openxmlformats.org/officeDocument/2006/relationships/image" Target="../media/image28.png"/><Relationship Id="rId10" Type="http://schemas.openxmlformats.org/officeDocument/2006/relationships/image" Target="../media/image93.png"/><Relationship Id="rId4" Type="http://schemas.openxmlformats.org/officeDocument/2006/relationships/image" Target="../media/image27.png"/><Relationship Id="rId9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7.png"/><Relationship Id="rId7" Type="http://schemas.openxmlformats.org/officeDocument/2006/relationships/image" Target="../media/image91.jpeg"/><Relationship Id="rId12" Type="http://schemas.openxmlformats.org/officeDocument/2006/relationships/image" Target="../media/image1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0.jpeg"/><Relationship Id="rId11" Type="http://schemas.openxmlformats.org/officeDocument/2006/relationships/image" Target="../media/image123.png"/><Relationship Id="rId5" Type="http://schemas.openxmlformats.org/officeDocument/2006/relationships/image" Target="../media/image29.png"/><Relationship Id="rId10" Type="http://schemas.openxmlformats.org/officeDocument/2006/relationships/image" Target="../media/image122.png"/><Relationship Id="rId4" Type="http://schemas.openxmlformats.org/officeDocument/2006/relationships/image" Target="../media/image2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11" Type="http://schemas.openxmlformats.org/officeDocument/2006/relationships/image" Target="../media/image93.png"/><Relationship Id="rId5" Type="http://schemas.openxmlformats.org/officeDocument/2006/relationships/image" Target="../media/image27.png"/><Relationship Id="rId10" Type="http://schemas.openxmlformats.org/officeDocument/2006/relationships/image" Target="../media/image92.jpeg"/><Relationship Id="rId4" Type="http://schemas.openxmlformats.org/officeDocument/2006/relationships/image" Target="../media/image26.png"/><Relationship Id="rId9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52.png"/><Relationship Id="rId7" Type="http://schemas.openxmlformats.org/officeDocument/2006/relationships/image" Target="../media/image10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54.png"/><Relationship Id="rId10" Type="http://schemas.openxmlformats.org/officeDocument/2006/relationships/image" Target="../media/image126.png"/><Relationship Id="rId4" Type="http://schemas.openxmlformats.org/officeDocument/2006/relationships/image" Target="../media/image53.pn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2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5.emf"/><Relationship Id="rId5" Type="http://schemas.openxmlformats.org/officeDocument/2006/relationships/image" Target="../media/image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3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D887B54-6909-4342-B5EF-6673DC30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51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632"/>
            <a:ext cx="5044047" cy="1556450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8FC51E8A-4958-46B7-8F13-8CC50332B658}"/>
              </a:ext>
            </a:extLst>
          </p:cNvPr>
          <p:cNvSpPr txBox="1"/>
          <p:nvPr/>
        </p:nvSpPr>
        <p:spPr>
          <a:xfrm>
            <a:off x="5411040" y="396521"/>
            <a:ext cx="5903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una mejor manera de hacer y no más cosas por hacer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6780961" y="1653520"/>
            <a:ext cx="4311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Tiempo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 planes, reportes, procedimientos, comités y comisiones  </a:t>
            </a:r>
            <a:endParaRPr kumimoji="0" lang="es-ES" sz="1400" b="0" i="0" u="none" strike="noStrike" kern="1200" cap="none" spc="0" normalizeH="0" baseline="0" noProof="0" dirty="0">
              <a:ln/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780961" y="2415267"/>
            <a:ext cx="4311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Sencillez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Adopta un solo instrumento de reporte (FURAG II) que permite evaluar y mejorar la gestión</a:t>
            </a:r>
            <a:endParaRPr kumimoji="0" lang="es-ES" sz="1400" b="0" i="0" u="none" strike="noStrike" kern="1200" cap="none" spc="0" normalizeH="0" baseline="0" noProof="0" dirty="0">
              <a:ln/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780960" y="3184708"/>
            <a:ext cx="4630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Ajustable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/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Reconoce las particularidades, capacidad y necesidades de las entidades nacionales y territoriales 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6780960" y="3903349"/>
            <a:ext cx="44874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Integralidad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/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Promueve la articulación de las políticas y de </a:t>
            </a:r>
            <a:r>
              <a:rPr kumimoji="0" lang="es-CO" sz="1400" b="0" i="0" u="none" strike="noStrike" kern="1200" cap="none" spc="0" normalizeH="0" baseline="0" noProof="0" dirty="0">
                <a:ln/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planeación y la gestión institucional </a:t>
            </a:r>
            <a:endParaRPr kumimoji="0" lang="es-ES" sz="1400" b="0" i="0" u="none" strike="noStrike" kern="1200" cap="none" spc="0" normalizeH="0" baseline="0" noProof="0" dirty="0">
              <a:ln/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780961" y="4672790"/>
            <a:ext cx="53125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/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Guía la toma de decisiones de políticas y la gestión institucional hacia metas estratégicas y cumplimiento de objetivos al servicio de los ciudadanos </a:t>
            </a:r>
            <a:endParaRPr kumimoji="0" lang="es-ES" sz="1400" b="0" i="0" u="none" strike="noStrike" kern="1200" cap="none" spc="0" normalizeH="0" baseline="0" noProof="0" dirty="0">
              <a:ln/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780961" y="5608919"/>
            <a:ext cx="5312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/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Garantiza derechos, soluciona problemas y atiende necesidades ciudadanos</a:t>
            </a:r>
            <a:endParaRPr kumimoji="0" lang="es-ES" sz="1400" b="0" i="0" u="none" strike="noStrike" kern="1200" cap="none" spc="0" normalizeH="0" baseline="0" noProof="0" dirty="0">
              <a:ln/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6679141" y="1771082"/>
            <a:ext cx="101820" cy="10182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6679141" y="2524880"/>
            <a:ext cx="101820" cy="10182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6679141" y="3286627"/>
            <a:ext cx="101820" cy="10182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6679141" y="4013311"/>
            <a:ext cx="101820" cy="10182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6679141" y="4790795"/>
            <a:ext cx="101820" cy="10182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6679141" y="5688104"/>
            <a:ext cx="101820" cy="10182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Conector recto 42"/>
          <p:cNvCxnSpPr/>
          <p:nvPr/>
        </p:nvCxnSpPr>
        <p:spPr>
          <a:xfrm>
            <a:off x="6360795" y="1821992"/>
            <a:ext cx="318346" cy="0"/>
          </a:xfrm>
          <a:prstGeom prst="line">
            <a:avLst/>
          </a:prstGeom>
          <a:ln w="254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6360795" y="2575790"/>
            <a:ext cx="318346" cy="0"/>
          </a:xfrm>
          <a:prstGeom prst="line">
            <a:avLst/>
          </a:prstGeom>
          <a:ln w="254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6360795" y="3337537"/>
            <a:ext cx="318346" cy="0"/>
          </a:xfrm>
          <a:prstGeom prst="line">
            <a:avLst/>
          </a:prstGeom>
          <a:ln w="254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6360795" y="4064221"/>
            <a:ext cx="318346" cy="0"/>
          </a:xfrm>
          <a:prstGeom prst="line">
            <a:avLst/>
          </a:prstGeom>
          <a:ln w="254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6360795" y="4841705"/>
            <a:ext cx="318346" cy="0"/>
          </a:xfrm>
          <a:prstGeom prst="line">
            <a:avLst/>
          </a:prstGeom>
          <a:ln w="254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116" y="3875829"/>
            <a:ext cx="376042" cy="3767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50" y="3124376"/>
            <a:ext cx="429506" cy="4263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232" y="1596551"/>
            <a:ext cx="436653" cy="45088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0553" y="2368221"/>
            <a:ext cx="368503" cy="4533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673" y="4621705"/>
            <a:ext cx="454685" cy="4546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553" y="5436546"/>
            <a:ext cx="564663" cy="623448"/>
          </a:xfrm>
          <a:prstGeom prst="rect">
            <a:avLst/>
          </a:prstGeom>
        </p:spPr>
      </p:pic>
      <p:cxnSp>
        <p:nvCxnSpPr>
          <p:cNvPr id="57" name="Conector recto 56"/>
          <p:cNvCxnSpPr/>
          <p:nvPr/>
        </p:nvCxnSpPr>
        <p:spPr>
          <a:xfrm>
            <a:off x="6360795" y="5739014"/>
            <a:ext cx="318346" cy="0"/>
          </a:xfrm>
          <a:prstGeom prst="line">
            <a:avLst/>
          </a:prstGeom>
          <a:ln w="254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xmlns="" id="{6FC8451C-EF99-40C4-8703-57E8B1E32AAC}"/>
              </a:ext>
            </a:extLst>
          </p:cNvPr>
          <p:cNvSpPr/>
          <p:nvPr/>
        </p:nvSpPr>
        <p:spPr>
          <a:xfrm>
            <a:off x="2857856" y="2557157"/>
            <a:ext cx="1325886" cy="4977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Gerentes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DE3463EA-77AF-4875-A503-9E609E75ECEC}"/>
              </a:ext>
            </a:extLst>
          </p:cNvPr>
          <p:cNvSpPr/>
          <p:nvPr/>
        </p:nvSpPr>
        <p:spPr>
          <a:xfrm>
            <a:off x="2674654" y="3748345"/>
            <a:ext cx="1492878" cy="4977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Servidores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D8146E62-85F4-4F44-9041-CE05C2738204}"/>
              </a:ext>
            </a:extLst>
          </p:cNvPr>
          <p:cNvSpPr/>
          <p:nvPr/>
        </p:nvSpPr>
        <p:spPr>
          <a:xfrm>
            <a:off x="2595031" y="4798446"/>
            <a:ext cx="1539822" cy="4977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Ciudadanos</a:t>
            </a:r>
          </a:p>
        </p:txBody>
      </p:sp>
      <p:sp>
        <p:nvSpPr>
          <p:cNvPr id="55" name="Arco 10">
            <a:extLst>
              <a:ext uri="{FF2B5EF4-FFF2-40B4-BE49-F238E27FC236}">
                <a16:creationId xmlns:a16="http://schemas.microsoft.com/office/drawing/2014/main" xmlns="" id="{CB06C039-9951-4048-A224-9E4CC255471E}"/>
              </a:ext>
            </a:extLst>
          </p:cNvPr>
          <p:cNvSpPr/>
          <p:nvPr/>
        </p:nvSpPr>
        <p:spPr>
          <a:xfrm rot="13190654">
            <a:off x="2781541" y="2095445"/>
            <a:ext cx="1492014" cy="1502371"/>
          </a:xfrm>
          <a:prstGeom prst="arc">
            <a:avLst>
              <a:gd name="adj1" fmla="val 18344429"/>
              <a:gd name="adj2" fmla="val 14111917"/>
            </a:avLst>
          </a:prstGeom>
          <a:ln w="76200">
            <a:solidFill>
              <a:srgbClr val="ED5F3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Arco 10">
            <a:extLst>
              <a:ext uri="{FF2B5EF4-FFF2-40B4-BE49-F238E27FC236}">
                <a16:creationId xmlns:a16="http://schemas.microsoft.com/office/drawing/2014/main" xmlns="" id="{FCE12141-CB1A-4AFC-B41C-4C96D7E1B8FE}"/>
              </a:ext>
            </a:extLst>
          </p:cNvPr>
          <p:cNvSpPr/>
          <p:nvPr/>
        </p:nvSpPr>
        <p:spPr>
          <a:xfrm rot="5176374" flipH="1">
            <a:off x="2241541" y="3258594"/>
            <a:ext cx="1515313" cy="1502371"/>
          </a:xfrm>
          <a:prstGeom prst="arc">
            <a:avLst>
              <a:gd name="adj1" fmla="val 19309559"/>
              <a:gd name="adj2" fmla="val 10512898"/>
            </a:avLst>
          </a:prstGeom>
          <a:ln w="76200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Arco 10">
            <a:extLst>
              <a:ext uri="{FF2B5EF4-FFF2-40B4-BE49-F238E27FC236}">
                <a16:creationId xmlns:a16="http://schemas.microsoft.com/office/drawing/2014/main" xmlns="" id="{B7A315B7-1AE2-458B-B198-4BF2F576C2A2}"/>
              </a:ext>
            </a:extLst>
          </p:cNvPr>
          <p:cNvSpPr/>
          <p:nvPr/>
        </p:nvSpPr>
        <p:spPr>
          <a:xfrm rot="16394336">
            <a:off x="2770635" y="4284832"/>
            <a:ext cx="1492014" cy="1502371"/>
          </a:xfrm>
          <a:prstGeom prst="arc">
            <a:avLst>
              <a:gd name="adj1" fmla="val 19089621"/>
              <a:gd name="adj2" fmla="val 15003379"/>
            </a:avLst>
          </a:prstGeom>
          <a:noFill/>
          <a:ln w="76200">
            <a:solidFill>
              <a:srgbClr val="00A5A3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8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5885236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8432570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21113805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3376674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5316200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5316200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8024592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8024592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20690701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20690701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3260559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3260559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xmlns="" id="{AD96708A-6C61-49CB-9215-3614DCA44246}"/>
              </a:ext>
            </a:extLst>
          </p:cNvPr>
          <p:cNvSpPr txBox="1"/>
          <p:nvPr/>
        </p:nvSpPr>
        <p:spPr>
          <a:xfrm>
            <a:off x="239828" y="117135"/>
            <a:ext cx="456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Código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 Integridad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6304" y="1360125"/>
            <a:ext cx="2572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Valores del Servicio Público</a:t>
            </a:r>
            <a:endParaRPr kumimoji="0" lang="es-ES" sz="1400" b="1" i="0" u="sng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AD96708A-6C61-49CB-9215-3614DCA44246}"/>
              </a:ext>
            </a:extLst>
          </p:cNvPr>
          <p:cNvSpPr txBox="1"/>
          <p:nvPr/>
        </p:nvSpPr>
        <p:spPr>
          <a:xfrm>
            <a:off x="508752" y="1974249"/>
            <a:ext cx="271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Fomentando la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integridad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en el servicio público</a:t>
            </a:r>
            <a:endParaRPr kumimoji="0" lang="es-CO" sz="2400" b="1" i="0" u="sng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588887" y="3372208"/>
            <a:ext cx="2742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Construcción participativa y lanzamiento del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Código de Integridad del Servicio Público Colombiano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1360"/>
          <a:stretch/>
        </p:blipFill>
        <p:spPr bwMode="auto">
          <a:xfrm>
            <a:off x="5470060" y="230618"/>
            <a:ext cx="6595579" cy="643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04" y="4381802"/>
            <a:ext cx="4754973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1600" dirty="0">
                <a:solidFill>
                  <a:srgbClr val="333733"/>
                </a:solidFill>
              </a:rPr>
              <a:t>Desarrollo de capacitaciones y construcción de la caja de herramientas para el proceso de apropiación pedagógica del Código</a:t>
            </a:r>
          </a:p>
        </p:txBody>
      </p:sp>
      <p:sp>
        <p:nvSpPr>
          <p:cNvPr id="23" name="Rectángulo 12">
            <a:extLst>
              <a:ext uri="{FF2B5EF4-FFF2-40B4-BE49-F238E27FC236}">
                <a16:creationId xmlns:a16="http://schemas.microsoft.com/office/drawing/2014/main" xmlns="" id="{9BDB3E0E-8E91-4067-AD71-E65C113253AC}"/>
              </a:ext>
            </a:extLst>
          </p:cNvPr>
          <p:cNvSpPr/>
          <p:nvPr/>
        </p:nvSpPr>
        <p:spPr>
          <a:xfrm>
            <a:off x="3534764" y="5887510"/>
            <a:ext cx="2096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Entidades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capacitadas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E07BBA36-08FA-4C52-AACD-A25E50174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60" y="5716324"/>
            <a:ext cx="1149879" cy="1090719"/>
          </a:xfrm>
          <a:prstGeom prst="rect">
            <a:avLst/>
          </a:prstGeom>
        </p:spPr>
      </p:pic>
      <p:sp>
        <p:nvSpPr>
          <p:cNvPr id="28" name="Rectángulo 12">
            <a:extLst>
              <a:ext uri="{FF2B5EF4-FFF2-40B4-BE49-F238E27FC236}">
                <a16:creationId xmlns:a16="http://schemas.microsoft.com/office/drawing/2014/main" xmlns="" id="{7DD47BC3-8558-4E72-BAA1-3AA03DECF5C9}"/>
              </a:ext>
            </a:extLst>
          </p:cNvPr>
          <p:cNvSpPr/>
          <p:nvPr/>
        </p:nvSpPr>
        <p:spPr>
          <a:xfrm>
            <a:off x="2321922" y="5716324"/>
            <a:ext cx="1234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72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980" y="1047865"/>
            <a:ext cx="4662635" cy="697511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2400" dirty="0">
                <a:solidFill>
                  <a:srgbClr val="333733"/>
                </a:solidFill>
              </a:rPr>
              <a:t>Patologías de las Entidades</a:t>
            </a:r>
            <a:endParaRPr lang="es-ES" sz="2400" u="sng" dirty="0">
              <a:solidFill>
                <a:srgbClr val="333733"/>
              </a:solidFill>
            </a:endParaRPr>
          </a:p>
        </p:txBody>
      </p:sp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5885236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8432570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21113805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3376674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5316200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5316200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8024592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8024592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20690701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20690701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3260559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3260559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xmlns="" id="{56A235D5-0D1B-49ED-A836-B6EF72B0F05B}"/>
              </a:ext>
            </a:extLst>
          </p:cNvPr>
          <p:cNvSpPr/>
          <p:nvPr/>
        </p:nvSpPr>
        <p:spPr>
          <a:xfrm>
            <a:off x="597980" y="2601693"/>
            <a:ext cx="279908" cy="225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A593342D-A7AF-46F3-9A98-25EF81CA3D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7" y="2580657"/>
            <a:ext cx="369979" cy="46082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9FF7BAC8-C37B-41B3-AEE2-194C3BA5D1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08" y="3280851"/>
            <a:ext cx="543897" cy="486330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17ABC55D-7AE6-4028-BEE2-402DF0DE5C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91" y="4006549"/>
            <a:ext cx="611331" cy="61133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BD89FDF7-4A7B-4B0C-B438-BA4B3B9AAE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8" y="4857248"/>
            <a:ext cx="511776" cy="511776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92552925-0BB3-4075-AF53-D2899A4D897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90" y="5608392"/>
            <a:ext cx="631133" cy="395021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D493B931-9544-4170-99A9-F5196B25885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05" y="6242782"/>
            <a:ext cx="458302" cy="411503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1B017093-A898-42D7-8B00-601571408E49}"/>
              </a:ext>
            </a:extLst>
          </p:cNvPr>
          <p:cNvSpPr txBox="1"/>
          <p:nvPr/>
        </p:nvSpPr>
        <p:spPr>
          <a:xfrm>
            <a:off x="1285141" y="2007877"/>
            <a:ext cx="308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Trabajo en islas</a:t>
            </a:r>
            <a:endParaRPr kumimoji="0" lang="es-ES_tradnl" sz="16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xmlns="" id="{3D093F86-988D-41F7-9D94-1788E484766C}"/>
              </a:ext>
            </a:extLst>
          </p:cNvPr>
          <p:cNvSpPr txBox="1"/>
          <p:nvPr/>
        </p:nvSpPr>
        <p:spPr>
          <a:xfrm>
            <a:off x="1285141" y="2727468"/>
            <a:ext cx="308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Datos e información dispersa</a:t>
            </a:r>
            <a:endParaRPr kumimoji="0" lang="es-ES_tradnl" sz="16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CuadroTexto 11">
            <a:extLst>
              <a:ext uri="{FF2B5EF4-FFF2-40B4-BE49-F238E27FC236}">
                <a16:creationId xmlns:a16="http://schemas.microsoft.com/office/drawing/2014/main" xmlns="" id="{55C2729A-F094-4539-BBD2-F9BD6B8D0573}"/>
              </a:ext>
            </a:extLst>
          </p:cNvPr>
          <p:cNvSpPr txBox="1"/>
          <p:nvPr/>
        </p:nvSpPr>
        <p:spPr>
          <a:xfrm>
            <a:off x="1285140" y="4886241"/>
            <a:ext cx="38570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Decisiones no</a:t>
            </a:r>
            <a:r>
              <a:rPr kumimoji="0" lang="es-ES_tradnl" sz="1600" b="1" i="0" u="none" strike="noStrike" kern="1200" cap="none" spc="0" normalizeH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basadas en evidencias</a:t>
            </a:r>
            <a:endParaRPr kumimoji="0" lang="es-ES_tradnl" sz="16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CuadroTexto 12">
            <a:extLst>
              <a:ext uri="{FF2B5EF4-FFF2-40B4-BE49-F238E27FC236}">
                <a16:creationId xmlns:a16="http://schemas.microsoft.com/office/drawing/2014/main" xmlns="" id="{2FD7823E-D116-405E-A8A6-6127EE15FAFD}"/>
              </a:ext>
            </a:extLst>
          </p:cNvPr>
          <p:cNvSpPr txBox="1"/>
          <p:nvPr/>
        </p:nvSpPr>
        <p:spPr>
          <a:xfrm>
            <a:off x="1285142" y="4166650"/>
            <a:ext cx="308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Investigaciones repetitivas</a:t>
            </a:r>
            <a:endParaRPr kumimoji="0" lang="es-ES_tradnl" sz="16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CuadroTexto 12">
            <a:extLst>
              <a:ext uri="{FF2B5EF4-FFF2-40B4-BE49-F238E27FC236}">
                <a16:creationId xmlns:a16="http://schemas.microsoft.com/office/drawing/2014/main" xmlns="" id="{DEB75F03-1BE3-4D95-AADC-4C8A4A7D88C8}"/>
              </a:ext>
            </a:extLst>
          </p:cNvPr>
          <p:cNvSpPr txBox="1"/>
          <p:nvPr/>
        </p:nvSpPr>
        <p:spPr>
          <a:xfrm>
            <a:off x="1285141" y="5605832"/>
            <a:ext cx="30878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s-ES_tradnl"/>
            </a:defPPr>
            <a:lvl1pPr algn="ctr">
              <a:defRPr sz="2000" b="1">
                <a:solidFill>
                  <a:srgbClr val="5AACC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cs typeface="Arial" charset="0"/>
              </a:rPr>
              <a:t>Se repiten los mismos errores</a:t>
            </a:r>
          </a:p>
        </p:txBody>
      </p:sp>
      <p:sp>
        <p:nvSpPr>
          <p:cNvPr id="64" name="CuadroTexto 11">
            <a:extLst>
              <a:ext uri="{FF2B5EF4-FFF2-40B4-BE49-F238E27FC236}">
                <a16:creationId xmlns:a16="http://schemas.microsoft.com/office/drawing/2014/main" xmlns="" id="{D1736135-949B-48C5-B671-39648398338D}"/>
              </a:ext>
            </a:extLst>
          </p:cNvPr>
          <p:cNvSpPr txBox="1"/>
          <p:nvPr/>
        </p:nvSpPr>
        <p:spPr>
          <a:xfrm>
            <a:off x="1285142" y="6325422"/>
            <a:ext cx="308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00" b="1" noProof="0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Planes reiterativos</a:t>
            </a:r>
            <a:endParaRPr kumimoji="0" lang="es-ES_tradnl" sz="16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CuadroTexto 13">
            <a:extLst>
              <a:ext uri="{FF2B5EF4-FFF2-40B4-BE49-F238E27FC236}">
                <a16:creationId xmlns:a16="http://schemas.microsoft.com/office/drawing/2014/main" xmlns="" id="{017497F9-D28F-4124-B5C6-1EBEE0C7E7AE}"/>
              </a:ext>
            </a:extLst>
          </p:cNvPr>
          <p:cNvSpPr txBox="1"/>
          <p:nvPr/>
        </p:nvSpPr>
        <p:spPr>
          <a:xfrm>
            <a:off x="1285141" y="3447059"/>
            <a:ext cx="308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Fuga de capital intelectual</a:t>
            </a:r>
            <a:endParaRPr kumimoji="0" lang="es-ES_tradnl" sz="16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xmlns="" id="{169DB99C-DE7C-402D-A4EB-4BBD763330B0}"/>
              </a:ext>
            </a:extLst>
          </p:cNvPr>
          <p:cNvSpPr txBox="1"/>
          <p:nvPr/>
        </p:nvSpPr>
        <p:spPr>
          <a:xfrm>
            <a:off x="373479" y="193595"/>
            <a:ext cx="723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Gestionamos el Conocimiento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EB903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xmlns="" id="{F218BD73-F029-4051-A505-1C338CBFC472}"/>
              </a:ext>
            </a:extLst>
          </p:cNvPr>
          <p:cNvSpPr txBox="1"/>
          <p:nvPr/>
        </p:nvSpPr>
        <p:spPr>
          <a:xfrm>
            <a:off x="7320624" y="3199211"/>
            <a:ext cx="4076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Generado interna y externamente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Tendencias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Mejores prácticas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Nuevas ideas para incrementar el valor público generado por las entidades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C8E0A2F4-1225-465B-B3ED-3A7AD04D2B82}"/>
              </a:ext>
            </a:extLst>
          </p:cNvPr>
          <p:cNvSpPr txBox="1"/>
          <p:nvPr/>
        </p:nvSpPr>
        <p:spPr>
          <a:xfrm>
            <a:off x="7582293" y="5130706"/>
            <a:ext cx="392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Creada por medio del Decreto 430 de 2016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9A86A610-551B-4C3B-8F1D-80E44E24A1CE}"/>
              </a:ext>
            </a:extLst>
          </p:cNvPr>
          <p:cNvSpPr txBox="1"/>
          <p:nvPr/>
        </p:nvSpPr>
        <p:spPr>
          <a:xfrm>
            <a:off x="7580926" y="4817138"/>
            <a:ext cx="4125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Dirección de Gestión del Conocimiento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2" name="Gráfico 3" descr="Estrella">
            <a:extLst>
              <a:ext uri="{FF2B5EF4-FFF2-40B4-BE49-F238E27FC236}">
                <a16:creationId xmlns:a16="http://schemas.microsoft.com/office/drawing/2014/main" xmlns="" id="{C1E53C45-5939-42C5-AAF9-1BF31CE74E9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303636" y="4817138"/>
            <a:ext cx="324332" cy="32433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65A74603-F66D-4FD6-A6D6-920A9091F8A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19" y="1846870"/>
            <a:ext cx="628875" cy="494419"/>
          </a:xfrm>
          <a:prstGeom prst="rect">
            <a:avLst/>
          </a:prstGeom>
        </p:spPr>
      </p:pic>
      <p:sp>
        <p:nvSpPr>
          <p:cNvPr id="85" name="Triángulo isósceles 84"/>
          <p:cNvSpPr/>
          <p:nvPr/>
        </p:nvSpPr>
        <p:spPr>
          <a:xfrm rot="5400000">
            <a:off x="6135920" y="3592971"/>
            <a:ext cx="1284281" cy="335048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6471465-8485-401A-A1EC-0D61FA7F0B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912" y="1615408"/>
            <a:ext cx="1450314" cy="13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/>
      <p:bldP spid="71" grpId="0"/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838200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Trabajo en Red e Intercambio de Conocimiento</a:t>
            </a:r>
            <a:endParaRPr lang="es-ES" sz="3200" dirty="0">
              <a:solidFill>
                <a:srgbClr val="333733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28408566-924C-4F4E-A540-7DD83EF97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9" y="1648833"/>
            <a:ext cx="4662954" cy="4608716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xmlns="" id="{73D1A372-DF52-43B6-A388-2340AA248463}"/>
              </a:ext>
            </a:extLst>
          </p:cNvPr>
          <p:cNvSpPr txBox="1"/>
          <p:nvPr/>
        </p:nvSpPr>
        <p:spPr>
          <a:xfrm>
            <a:off x="5858974" y="2510713"/>
            <a:ext cx="5105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Experiencias, dudas, entre otros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xmlns="" id="{F4F739FC-7287-48E8-9235-910C47BEE433}"/>
              </a:ext>
            </a:extLst>
          </p:cNvPr>
          <p:cNvSpPr txBox="1"/>
          <p:nvPr/>
        </p:nvSpPr>
        <p:spPr>
          <a:xfrm>
            <a:off x="5858974" y="3274030"/>
            <a:ext cx="5105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Soluciones Transversales, Lineamientos, entre otros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E82F7DEF-7E4C-4C72-80B2-2F94F421F564}"/>
              </a:ext>
            </a:extLst>
          </p:cNvPr>
          <p:cNvSpPr txBox="1"/>
          <p:nvPr/>
        </p:nvSpPr>
        <p:spPr>
          <a:xfrm>
            <a:off x="5858974" y="4345124"/>
            <a:ext cx="5105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Intercambio de Experiencias y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Conocimientos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Capacitación de alto nivel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2" y="5506453"/>
            <a:ext cx="2499561" cy="1249781"/>
          </a:xfrm>
          <a:prstGeom prst="rect">
            <a:avLst/>
          </a:prstGeom>
        </p:spPr>
      </p:pic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93" y="1011671"/>
            <a:ext cx="10335322" cy="4396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prácticas, lecciones aprendidas e incorporación de mejoras</a:t>
            </a:r>
            <a:b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srgbClr val="333733"/>
                </a:solidFill>
              </a:rPr>
              <a:t/>
            </a:r>
            <a:br>
              <a:rPr lang="es-CO" sz="3200" dirty="0">
                <a:solidFill>
                  <a:srgbClr val="333733"/>
                </a:solidFill>
              </a:rPr>
            </a:br>
            <a:endParaRPr lang="es-CO" sz="3200" dirty="0">
              <a:solidFill>
                <a:srgbClr val="3337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ángulo 2">
            <a:extLst>
              <a:ext uri="{FF2B5EF4-FFF2-40B4-BE49-F238E27FC236}">
                <a16:creationId xmlns:a16="http://schemas.microsoft.com/office/drawing/2014/main" xmlns="" id="{22BF5CCB-AB0A-464A-8C51-F0ECD9535CB8}"/>
              </a:ext>
            </a:extLst>
          </p:cNvPr>
          <p:cNvSpPr/>
          <p:nvPr/>
        </p:nvSpPr>
        <p:spPr>
          <a:xfrm>
            <a:off x="2030508" y="1907290"/>
            <a:ext cx="37254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Presidencia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CLAD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noviembre de 2015 a noviembre de 2017</a:t>
            </a:r>
          </a:p>
        </p:txBody>
      </p:sp>
      <p:pic>
        <p:nvPicPr>
          <p:cNvPr id="42" name="8 Imagen">
            <a:extLst>
              <a:ext uri="{FF2B5EF4-FFF2-40B4-BE49-F238E27FC236}">
                <a16:creationId xmlns:a16="http://schemas.microsoft.com/office/drawing/2014/main" xmlns="" id="{5EEF0CB3-2C5E-4291-B83F-954433246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2" y="1678600"/>
            <a:ext cx="1644426" cy="1644426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EB422E41-1825-42B9-8A85-114D2B8A0FD9}"/>
              </a:ext>
            </a:extLst>
          </p:cNvPr>
          <p:cNvSpPr/>
          <p:nvPr/>
        </p:nvSpPr>
        <p:spPr>
          <a:xfrm>
            <a:off x="7535204" y="1701810"/>
            <a:ext cx="389610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600" b="1" dirty="0" smtClean="0">
                <a:solidFill>
                  <a:srgbClr val="EB9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Cooperación con </a:t>
            </a:r>
            <a:r>
              <a:rPr lang="es-CO" sz="2600" b="1" dirty="0">
                <a:solidFill>
                  <a:srgbClr val="EB9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s-CO" sz="2600" b="1" i="0" u="none" strike="noStrike" kern="1200" cap="none" spc="0" normalizeH="0" baseline="0" noProof="0" dirty="0" smtClean="0">
              <a:ln>
                <a:noFill/>
              </a:ln>
              <a:solidFill>
                <a:srgbClr val="EB90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3663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600" b="1" dirty="0" smtClean="0">
                <a:solidFill>
                  <a:srgbClr val="EB9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kumimoji="0" lang="es-CO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Salvador, México, Chile, </a:t>
            </a: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Perú,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Emiratos Árabes </a:t>
            </a: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Unidos y España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8904E4-89C2-4A0B-B4ED-380CE1951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9258">
            <a:off x="6395495" y="1793753"/>
            <a:ext cx="1051550" cy="1251324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321666" y="3925390"/>
            <a:ext cx="95456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Llevamos a cabo importantes actividades como: </a:t>
            </a:r>
          </a:p>
          <a:p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s-CO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Conferencia de Ministras y Ministros de administración pública y reforma de Estado </a:t>
            </a:r>
          </a:p>
          <a:p>
            <a:pPr lvl="8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7 de julio de 2016</a:t>
            </a:r>
          </a:p>
          <a:p>
            <a:pPr lvl="8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s-CO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Foro Iberoamericano la Gestión Pública para los Objetivos de Desarrollo Sostenible </a:t>
            </a:r>
          </a:p>
          <a:p>
            <a:pPr lvl="8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27 de julio de 2017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9"/>
          <a:srcRect l="57418" t="23569" r="16604" b="27427"/>
          <a:stretch/>
        </p:blipFill>
        <p:spPr>
          <a:xfrm>
            <a:off x="443001" y="4513942"/>
            <a:ext cx="3097171" cy="205923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867332" y="4328387"/>
            <a:ext cx="2415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Aprobado el Comité de Gobernanza de la OCDE</a:t>
            </a:r>
            <a:endParaRPr lang="es-CO" sz="2000" b="1" dirty="0">
              <a:solidFill>
                <a:srgbClr val="E46B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85530" y="2370138"/>
            <a:ext cx="333583" cy="2266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0" name="Grupo 28"/>
          <p:cNvGrpSpPr>
            <a:grpSpLocks/>
          </p:cNvGrpSpPr>
          <p:nvPr/>
        </p:nvGrpSpPr>
        <p:grpSpPr bwMode="auto">
          <a:xfrm>
            <a:off x="3681216" y="1341047"/>
            <a:ext cx="7277100" cy="5345113"/>
            <a:chOff x="951360" y="917629"/>
            <a:chExt cx="7277716" cy="5344787"/>
          </a:xfrm>
        </p:grpSpPr>
        <p:sp>
          <p:nvSpPr>
            <p:cNvPr id="37" name="Rectángulo 36"/>
            <p:cNvSpPr>
              <a:spLocks noChangeArrowheads="1"/>
            </p:cNvSpPr>
            <p:nvPr/>
          </p:nvSpPr>
          <p:spPr bwMode="auto">
            <a:xfrm>
              <a:off x="3901454" y="5298396"/>
              <a:ext cx="1198208" cy="5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7" rIns="91416" bIns="45707">
              <a:spAutoFit/>
            </a:bodyPr>
            <a:lstStyle>
              <a:lvl1pPr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s-CO" altLang="es-CO" sz="1400" b="1">
                  <a:solidFill>
                    <a:srgbClr val="E46C0A"/>
                  </a:solidFill>
                </a:rPr>
                <a:t>Colaboración y confianza</a:t>
              </a:r>
              <a:endParaRPr lang="es-ES" altLang="es-CO" sz="1400" b="1">
                <a:solidFill>
                  <a:srgbClr val="E46C0A"/>
                </a:solidFill>
              </a:endParaRPr>
            </a:p>
          </p:txBody>
        </p:sp>
        <p:pic>
          <p:nvPicPr>
            <p:cNvPr id="38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35" y="917629"/>
              <a:ext cx="5542516" cy="505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ángulo 46"/>
            <p:cNvSpPr>
              <a:spLocks noChangeArrowheads="1"/>
            </p:cNvSpPr>
            <p:nvPr/>
          </p:nvSpPr>
          <p:spPr bwMode="auto">
            <a:xfrm>
              <a:off x="2353733" y="3154973"/>
              <a:ext cx="1031859" cy="5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7" rIns="91416" bIns="45707">
              <a:spAutoFit/>
            </a:bodyPr>
            <a:lstStyle>
              <a:lvl1pPr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es-CO" altLang="es-CO" sz="1400" b="1">
                  <a:solidFill>
                    <a:srgbClr val="E46C0A"/>
                  </a:solidFill>
                </a:rPr>
                <a:t>Rendición de Cuentas</a:t>
              </a:r>
            </a:p>
          </p:txBody>
        </p:sp>
        <p:sp>
          <p:nvSpPr>
            <p:cNvPr id="44" name="Rectángulo 50"/>
            <p:cNvSpPr>
              <a:spLocks noChangeArrowheads="1"/>
            </p:cNvSpPr>
            <p:nvPr/>
          </p:nvSpPr>
          <p:spPr bwMode="auto">
            <a:xfrm>
              <a:off x="5636112" y="3154973"/>
              <a:ext cx="2592964" cy="5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7" rIns="91416" bIns="45707">
              <a:spAutoFit/>
            </a:bodyPr>
            <a:lstStyle>
              <a:lvl1pPr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85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85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CO" altLang="es-CO" sz="1400" b="1" dirty="0">
                  <a:solidFill>
                    <a:srgbClr val="E46C0A"/>
                  </a:solidFill>
                </a:rPr>
                <a:t>Corresponsabilidad y participación ciudadana</a:t>
              </a:r>
              <a:endParaRPr lang="es-ES" altLang="es-CO" sz="1400" b="1" dirty="0">
                <a:solidFill>
                  <a:srgbClr val="E46C0A"/>
                </a:solidFill>
              </a:endParaRP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951360" y="5924299"/>
              <a:ext cx="2805350" cy="3381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19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Comprometidos y meritorios</a:t>
              </a: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5423727" y="5924299"/>
              <a:ext cx="2805349" cy="3381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19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Participativos e informados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r="42922" b="24712"/>
          <a:stretch/>
        </p:blipFill>
        <p:spPr>
          <a:xfrm>
            <a:off x="32518" y="7844"/>
            <a:ext cx="3495686" cy="386541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0123" y="540168"/>
            <a:ext cx="33722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Todas nuestras </a:t>
            </a:r>
            <a:r>
              <a:rPr lang="es-CO" sz="3200" b="1" dirty="0" smtClean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intervenciones deben buscar la  generación de </a:t>
            </a:r>
            <a:r>
              <a:rPr lang="es-CO" sz="4800" b="1" u="sng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confianza</a:t>
            </a:r>
          </a:p>
        </p:txBody>
      </p:sp>
      <p:sp>
        <p:nvSpPr>
          <p:cNvPr id="13" name="Rectangle 6"/>
          <p:cNvSpPr/>
          <p:nvPr/>
        </p:nvSpPr>
        <p:spPr>
          <a:xfrm>
            <a:off x="3994029" y="177137"/>
            <a:ext cx="6866627" cy="84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10000"/>
              </a:lnSpc>
            </a:pPr>
            <a:r>
              <a:rPr lang="es-CO" sz="4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Triángulo de la </a:t>
            </a:r>
            <a:r>
              <a:rPr lang="es-CO" sz="4800" b="1" dirty="0" smtClean="0">
                <a:solidFill>
                  <a:srgbClr val="44546A">
                    <a:lumMod val="75000"/>
                  </a:srgbClr>
                </a:solidFill>
                <a:latin typeface="Arial"/>
                <a:cs typeface="Arial"/>
              </a:rPr>
              <a:t>integridad</a:t>
            </a:r>
            <a:endParaRPr lang="es-CO" sz="32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0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-250120" y="72604"/>
            <a:ext cx="10512975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_tradnl" sz="3200" dirty="0">
                <a:solidFill>
                  <a:srgbClr val="333733"/>
                </a:solidFill>
              </a:rPr>
              <a:t>Relaci</a:t>
            </a:r>
            <a:r>
              <a:rPr lang="es-ES" sz="3200" dirty="0" err="1">
                <a:solidFill>
                  <a:srgbClr val="333733"/>
                </a:solidFill>
              </a:rPr>
              <a:t>ón</a:t>
            </a:r>
            <a:r>
              <a:rPr lang="es-ES" sz="3200" dirty="0">
                <a:solidFill>
                  <a:srgbClr val="333733"/>
                </a:solidFill>
              </a:rPr>
              <a:t> Estado – Ciudadano  </a:t>
            </a:r>
            <a:endParaRPr lang="es-CO" sz="3200" dirty="0">
              <a:solidFill>
                <a:srgbClr val="333733"/>
              </a:solidFill>
            </a:endParaRPr>
          </a:p>
        </p:txBody>
      </p:sp>
      <p:sp>
        <p:nvSpPr>
          <p:cNvPr id="35" name="Triángulo isósceles 47"/>
          <p:cNvSpPr/>
          <p:nvPr/>
        </p:nvSpPr>
        <p:spPr>
          <a:xfrm rot="5400000">
            <a:off x="5558931" y="2185898"/>
            <a:ext cx="312433" cy="156358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xmlns="" id="{9A86A610-551B-4C3B-8F1D-80E44E24A1CE}"/>
              </a:ext>
            </a:extLst>
          </p:cNvPr>
          <p:cNvSpPr txBox="1"/>
          <p:nvPr/>
        </p:nvSpPr>
        <p:spPr>
          <a:xfrm>
            <a:off x="288338" y="3022187"/>
            <a:ext cx="3140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Dirección de </a:t>
            </a:r>
            <a:r>
              <a:rPr lang="es-CO" sz="22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articipaci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ón, transparencia y servicio al ciudadano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C8E0A2F4-1225-465B-B3ED-3A7AD04D2B82}"/>
              </a:ext>
            </a:extLst>
          </p:cNvPr>
          <p:cNvSpPr txBox="1"/>
          <p:nvPr/>
        </p:nvSpPr>
        <p:spPr>
          <a:xfrm>
            <a:off x="288338" y="4491788"/>
            <a:ext cx="424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Decreto 430 de 2016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60E4DB63-83C8-47A3-9BAE-820DCFD348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807" y="2928051"/>
            <a:ext cx="1786101" cy="1433793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776" y="3554791"/>
            <a:ext cx="638908" cy="855614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506" y="5138275"/>
            <a:ext cx="745979" cy="92104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859976" y="1950879"/>
            <a:ext cx="4990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ciudadana y</a:t>
            </a:r>
            <a:b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</a:t>
            </a: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cuentas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219" y="1855805"/>
            <a:ext cx="888023" cy="898033"/>
          </a:xfrm>
          <a:prstGeom prst="rect">
            <a:avLst/>
          </a:prstGeom>
        </p:spPr>
      </p:pic>
      <p:sp>
        <p:nvSpPr>
          <p:cNvPr id="68" name="Triángulo isósceles 47"/>
          <p:cNvSpPr/>
          <p:nvPr/>
        </p:nvSpPr>
        <p:spPr>
          <a:xfrm rot="5400000">
            <a:off x="5556799" y="3924786"/>
            <a:ext cx="312433" cy="156358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Rectángulo 68"/>
          <p:cNvSpPr/>
          <p:nvPr/>
        </p:nvSpPr>
        <p:spPr>
          <a:xfrm>
            <a:off x="5859976" y="3645301"/>
            <a:ext cx="3613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a la información, transparencia e integridad</a:t>
            </a:r>
          </a:p>
        </p:txBody>
      </p:sp>
      <p:sp>
        <p:nvSpPr>
          <p:cNvPr id="71" name="Triángulo isósceles 47"/>
          <p:cNvSpPr/>
          <p:nvPr/>
        </p:nvSpPr>
        <p:spPr>
          <a:xfrm rot="5400000">
            <a:off x="5556799" y="5520617"/>
            <a:ext cx="312433" cy="156358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ángulo 71"/>
          <p:cNvSpPr/>
          <p:nvPr/>
        </p:nvSpPr>
        <p:spPr>
          <a:xfrm>
            <a:off x="5859976" y="5107008"/>
            <a:ext cx="33986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</a:t>
            </a: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 de servicios al ciudadano y simplificación de trámites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3" descr="Sin-título-3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560" y="1138534"/>
            <a:ext cx="7152880" cy="3861694"/>
          </a:xfrm>
          <a:prstGeom prst="rect">
            <a:avLst/>
          </a:prstGeom>
        </p:spPr>
      </p:pic>
      <p:grpSp>
        <p:nvGrpSpPr>
          <p:cNvPr id="23" name="Grupo 38"/>
          <p:cNvGrpSpPr/>
          <p:nvPr/>
        </p:nvGrpSpPr>
        <p:grpSpPr>
          <a:xfrm>
            <a:off x="6832285" y="3521050"/>
            <a:ext cx="442522" cy="344627"/>
            <a:chOff x="5617437" y="1754717"/>
            <a:chExt cx="671014" cy="495405"/>
          </a:xfrm>
        </p:grpSpPr>
        <p:sp>
          <p:nvSpPr>
            <p:cNvPr id="24" name="Rectángulo redondeado 5"/>
            <p:cNvSpPr/>
            <p:nvPr/>
          </p:nvSpPr>
          <p:spPr>
            <a:xfrm>
              <a:off x="5617437" y="1754717"/>
              <a:ext cx="671014" cy="199072"/>
            </a:xfrm>
            <a:prstGeom prst="roundRect">
              <a:avLst>
                <a:gd name="adj" fmla="val 50000"/>
              </a:avLst>
            </a:prstGeom>
            <a:solidFill>
              <a:srgbClr val="ED6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F58634"/>
                </a:solidFill>
              </a:endParaRPr>
            </a:p>
          </p:txBody>
        </p:sp>
        <p:sp>
          <p:nvSpPr>
            <p:cNvPr id="28" name="Rectángulo redondeado 6"/>
            <p:cNvSpPr/>
            <p:nvPr/>
          </p:nvSpPr>
          <p:spPr>
            <a:xfrm>
              <a:off x="5617437" y="2051050"/>
              <a:ext cx="671014" cy="199072"/>
            </a:xfrm>
            <a:prstGeom prst="roundRect">
              <a:avLst>
                <a:gd name="adj" fmla="val 50000"/>
              </a:avLst>
            </a:prstGeom>
            <a:solidFill>
              <a:srgbClr val="ED6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F58634"/>
                </a:solidFill>
              </a:endParaRPr>
            </a:p>
          </p:txBody>
        </p:sp>
      </p:grpSp>
      <p:grpSp>
        <p:nvGrpSpPr>
          <p:cNvPr id="30" name="Grupo 37"/>
          <p:cNvGrpSpPr/>
          <p:nvPr/>
        </p:nvGrpSpPr>
        <p:grpSpPr>
          <a:xfrm>
            <a:off x="3999552" y="3420708"/>
            <a:ext cx="466695" cy="466695"/>
            <a:chOff x="2398426" y="1613996"/>
            <a:chExt cx="671014" cy="671014"/>
          </a:xfrm>
        </p:grpSpPr>
        <p:sp>
          <p:nvSpPr>
            <p:cNvPr id="31" name="Rectángulo redondeado 8"/>
            <p:cNvSpPr/>
            <p:nvPr/>
          </p:nvSpPr>
          <p:spPr>
            <a:xfrm>
              <a:off x="2398426" y="1849967"/>
              <a:ext cx="671014" cy="199072"/>
            </a:xfrm>
            <a:prstGeom prst="roundRect">
              <a:avLst>
                <a:gd name="adj" fmla="val 50000"/>
              </a:avLst>
            </a:prstGeom>
            <a:solidFill>
              <a:srgbClr val="ED6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F58634"/>
                </a:solidFill>
              </a:endParaRPr>
            </a:p>
          </p:txBody>
        </p:sp>
        <p:sp>
          <p:nvSpPr>
            <p:cNvPr id="32" name="Rectángulo redondeado 9"/>
            <p:cNvSpPr/>
            <p:nvPr/>
          </p:nvSpPr>
          <p:spPr>
            <a:xfrm rot="5400000">
              <a:off x="2398426" y="1849967"/>
              <a:ext cx="671014" cy="199072"/>
            </a:xfrm>
            <a:prstGeom prst="roundRect">
              <a:avLst>
                <a:gd name="adj" fmla="val 50000"/>
              </a:avLst>
            </a:prstGeom>
            <a:solidFill>
              <a:srgbClr val="ED6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F58634"/>
                </a:solidFill>
              </a:endParaRPr>
            </a:p>
          </p:txBody>
        </p:sp>
      </p:grpSp>
      <p:pic>
        <p:nvPicPr>
          <p:cNvPr id="33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880" y="2834612"/>
            <a:ext cx="1859234" cy="1344845"/>
          </a:xfrm>
          <a:prstGeom prst="rect">
            <a:avLst/>
          </a:prstGeom>
        </p:spPr>
      </p:pic>
      <p:pic>
        <p:nvPicPr>
          <p:cNvPr id="34" name="Imagen 12" descr="noun_institution_107447.png"/>
          <p:cNvPicPr>
            <a:picLocks noChangeAspect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94" y="2870132"/>
            <a:ext cx="1314222" cy="13142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uadroTexto 3">
                <a:extLst>
                  <a:ext uri="{FF2B5EF4-FFF2-40B4-BE49-F238E27FC236}">
                    <a16:creationId xmlns:a16="http://schemas.microsoft.com/office/drawing/2014/main" xmlns="" id="{9F1B2301-A22E-461B-9781-6E215FA1F467}"/>
                  </a:ext>
                </a:extLst>
              </p:cNvPr>
              <p:cNvSpPr txBox="1"/>
              <p:nvPr/>
            </p:nvSpPr>
            <p:spPr>
              <a:xfrm>
                <a:off x="588285" y="4937981"/>
                <a:ext cx="103708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4000" dirty="0">
                    <a:solidFill>
                      <a:schemeClr val="bg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Ʈ = Tradición </a:t>
                </a:r>
                <a:r>
                  <a:rPr lang="es-CO" sz="4000" dirty="0" smtClean="0">
                    <a:solidFill>
                      <a:schemeClr val="bg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+  </a:t>
                </a:r>
                <a14:m>
                  <m:oMath xmlns:m="http://schemas.openxmlformats.org/officeDocument/2006/math">
                    <m:r>
                      <a:rPr lang="es-CO" sz="40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𝑖</m:t>
                    </m:r>
                  </m:oMath>
                </a14:m>
                <a:r>
                  <a:rPr lang="es-CO" sz="4000" dirty="0">
                    <a:solidFill>
                      <a:schemeClr val="bg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= Innovación   </a:t>
                </a:r>
                <a14:m>
                  <m:oMath xmlns:m="http://schemas.openxmlformats.org/officeDocument/2006/math">
                    <m:r>
                      <a:rPr lang="es-CO" sz="40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∆</m:t>
                    </m:r>
                  </m:oMath>
                </a14:m>
                <a:r>
                  <a:rPr lang="es-CO" sz="4000" dirty="0">
                    <a:solidFill>
                      <a:schemeClr val="bg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= Cambio</a:t>
                </a:r>
              </a:p>
            </p:txBody>
          </p:sp>
        </mc:Choice>
        <mc:Fallback>
          <p:sp>
            <p:nvSpPr>
              <p:cNvPr id="35" name="CuadroTexto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F1B2301-A22E-461B-9781-6E215FA1F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5" y="4937981"/>
                <a:ext cx="10370867" cy="707886"/>
              </a:xfrm>
              <a:prstGeom prst="rect">
                <a:avLst/>
              </a:prstGeom>
              <a:blipFill rotWithShape="0"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5885236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8432570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21113805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3376674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5316200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5316200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8024592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8024592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20690701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20690701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3260559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3260559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xmlns="" id="{AD96708A-6C61-49CB-9215-3614DCA44246}"/>
              </a:ext>
            </a:extLst>
          </p:cNvPr>
          <p:cNvSpPr txBox="1"/>
          <p:nvPr/>
        </p:nvSpPr>
        <p:spPr>
          <a:xfrm>
            <a:off x="2172957" y="431138"/>
            <a:ext cx="456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Estrategia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Cambio Cultural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72957" y="1354468"/>
            <a:ext cx="2961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Por mejores servidores públicos</a:t>
            </a:r>
            <a:endParaRPr kumimoji="0" lang="es-ES" sz="1400" b="1" i="0" u="sng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" y="320191"/>
            <a:ext cx="1241657" cy="13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4811697" cy="6858000"/>
          </a:xfrm>
          <a:prstGeom prst="rect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445721" y="1234174"/>
            <a:ext cx="39202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El Cambio </a:t>
            </a:r>
            <a:r>
              <a:rPr lang="es-CO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Cultural implica, </a:t>
            </a:r>
            <a:r>
              <a:rPr lang="es-CO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 </a:t>
            </a:r>
            <a:r>
              <a:rPr lang="es-CO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posibilidad de pensar </a:t>
            </a:r>
            <a:r>
              <a:rPr lang="es-CO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 </a:t>
            </a: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una manera distinta de hacer las cosas en el día a día</a:t>
            </a:r>
            <a:r>
              <a:rPr lang="es-CO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que </a:t>
            </a:r>
            <a:r>
              <a:rPr lang="es-CO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 </a:t>
            </a:r>
            <a:r>
              <a:rPr lang="es-CO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traduzca en una modificación real en los comportamientos de los individuos</a:t>
            </a:r>
            <a:endParaRPr lang="es-CO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7735674" y="3264250"/>
            <a:ext cx="2374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Comunicativas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7 Rectángulo"/>
          <p:cNvSpPr/>
          <p:nvPr/>
        </p:nvSpPr>
        <p:spPr>
          <a:xfrm>
            <a:off x="7735674" y="4357975"/>
            <a:ext cx="2082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Pedagógicas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 Rectángulo"/>
          <p:cNvSpPr/>
          <p:nvPr/>
        </p:nvSpPr>
        <p:spPr>
          <a:xfrm>
            <a:off x="7804603" y="5451700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Innovadoras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5 Imagen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9"/>
          <a:stretch/>
        </p:blipFill>
        <p:spPr>
          <a:xfrm>
            <a:off x="6599652" y="4123968"/>
            <a:ext cx="1052410" cy="904247"/>
          </a:xfrm>
          <a:prstGeom prst="rect">
            <a:avLst/>
          </a:prstGeom>
        </p:spPr>
      </p:pic>
      <p:pic>
        <p:nvPicPr>
          <p:cNvPr id="12" name="16 Imagen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 b="20054"/>
          <a:stretch/>
        </p:blipFill>
        <p:spPr>
          <a:xfrm>
            <a:off x="6422744" y="3026634"/>
            <a:ext cx="1214763" cy="880954"/>
          </a:xfrm>
          <a:prstGeom prst="rect">
            <a:avLst/>
          </a:prstGeom>
        </p:spPr>
      </p:pic>
      <p:pic>
        <p:nvPicPr>
          <p:cNvPr id="13" name="17 Imagen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b="19977"/>
          <a:stretch/>
        </p:blipFill>
        <p:spPr>
          <a:xfrm>
            <a:off x="6589840" y="5264292"/>
            <a:ext cx="1214763" cy="869517"/>
          </a:xfrm>
          <a:prstGeom prst="rect">
            <a:avLst/>
          </a:prstGeom>
        </p:spPr>
      </p:pic>
      <p:sp>
        <p:nvSpPr>
          <p:cNvPr id="14" name="14 Rectángulo"/>
          <p:cNvSpPr/>
          <p:nvPr/>
        </p:nvSpPr>
        <p:spPr>
          <a:xfrm>
            <a:off x="6096007" y="956052"/>
            <a:ext cx="45604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</a:t>
            </a:r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tangibles </a:t>
            </a:r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cambio de comportamientos para transformar las dinámicas y en la administración pública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1"/>
          <p:cNvSpPr/>
          <p:nvPr/>
        </p:nvSpPr>
        <p:spPr>
          <a:xfrm>
            <a:off x="6096007" y="772192"/>
            <a:ext cx="4560450" cy="1859998"/>
          </a:xfrm>
          <a:prstGeom prst="round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smtClean="0"/>
              <a:t>v</a:t>
            </a:r>
            <a:endParaRPr lang="es-ES_tradnl" sz="2000"/>
          </a:p>
        </p:txBody>
      </p:sp>
    </p:spTree>
    <p:extLst>
      <p:ext uri="{BB962C8B-B14F-4D97-AF65-F5344CB8AC3E}">
        <p14:creationId xmlns:p14="http://schemas.microsoft.com/office/powerpoint/2010/main" val="24808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/>
          <p:cNvSpPr/>
          <p:nvPr/>
        </p:nvSpPr>
        <p:spPr>
          <a:xfrm>
            <a:off x="4029075" y="5170488"/>
            <a:ext cx="4133850" cy="635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sz="3527" b="1" kern="0" dirty="0">
                <a:solidFill>
                  <a:srgbClr val="E7E6E6">
                    <a:lumMod val="25000"/>
                  </a:srgbClr>
                </a:solidFill>
              </a:rPr>
              <a:t>COMPORTAMIENTO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1524000" y="6280150"/>
            <a:ext cx="7773988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sz="1000" i="1" dirty="0">
                <a:solidFill>
                  <a:prstClr val="black"/>
                </a:solidFill>
                <a:ea typeface="Calibri" panose="020F0502020204030204" pitchFamily="34" charset="0"/>
              </a:rPr>
              <a:t>Fuente: </a:t>
            </a:r>
          </a:p>
          <a:p>
            <a:pPr indent="-188989" algn="just">
              <a:buFont typeface="Arial" charset="0"/>
              <a:buChar char="•"/>
              <a:defRPr/>
            </a:pPr>
            <a:r>
              <a:rPr lang="es-ES_tradnl" sz="1000" i="1" dirty="0">
                <a:solidFill>
                  <a:prstClr val="black"/>
                </a:solidFill>
                <a:ea typeface="Calibri" panose="020F0502020204030204" pitchFamily="34" charset="0"/>
              </a:rPr>
              <a:t>A.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Mockus</a:t>
            </a:r>
            <a:r>
              <a:rPr lang="en-GB" sz="1000" i="1" dirty="0">
                <a:solidFill>
                  <a:prstClr val="black"/>
                </a:solidFill>
                <a:ea typeface="Calibri" panose="020F0502020204030204" pitchFamily="34" charset="0"/>
              </a:rPr>
              <a:t> (2002)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Convivencia</a:t>
            </a:r>
            <a:r>
              <a:rPr lang="en-GB" sz="1000" i="1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como</a:t>
            </a:r>
            <a:r>
              <a:rPr lang="en-GB" sz="1000" i="1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armonización</a:t>
            </a:r>
            <a:r>
              <a:rPr lang="en-GB" sz="1000" i="1" dirty="0">
                <a:solidFill>
                  <a:prstClr val="black"/>
                </a:solidFill>
                <a:ea typeface="Calibri" panose="020F0502020204030204" pitchFamily="34" charset="0"/>
              </a:rPr>
              <a:t> de ley, moral y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cultura</a:t>
            </a:r>
            <a:r>
              <a:rPr lang="en-GB" sz="1000" i="1" dirty="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  <a:endParaRPr lang="es-ES_tradnl" sz="1000" i="1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indent="-188989" algn="just">
              <a:buFont typeface="Arial" charset="0"/>
              <a:buChar char="•"/>
              <a:defRPr/>
            </a:pPr>
            <a:r>
              <a:rPr lang="es-ES_tradnl" sz="1000" i="1" dirty="0">
                <a:solidFill>
                  <a:prstClr val="black"/>
                </a:solidFill>
                <a:ea typeface="Calibri" panose="020F0502020204030204" pitchFamily="34" charset="0"/>
              </a:rPr>
              <a:t>J.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Elster</a:t>
            </a:r>
            <a:r>
              <a:rPr lang="en-GB" sz="1000" i="1" dirty="0">
                <a:solidFill>
                  <a:prstClr val="black"/>
                </a:solidFill>
                <a:ea typeface="Calibri" panose="020F0502020204030204" pitchFamily="34" charset="0"/>
              </a:rPr>
              <a:t> (2007). Explaining Social </a:t>
            </a:r>
            <a:r>
              <a:rPr lang="en-GB" sz="1000" i="1" dirty="0" err="1">
                <a:solidFill>
                  <a:prstClr val="black"/>
                </a:solidFill>
                <a:ea typeface="Calibri" panose="020F0502020204030204" pitchFamily="34" charset="0"/>
              </a:rPr>
              <a:t>Behavior</a:t>
            </a:r>
            <a:r>
              <a:rPr lang="es-ES_tradnl" sz="1000" i="1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2867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1358900"/>
            <a:ext cx="2822575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4" y="1358900"/>
            <a:ext cx="282257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354138"/>
            <a:ext cx="282257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1928813" y="1492250"/>
            <a:ext cx="2176462" cy="566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>
                <a:solidFill>
                  <a:srgbClr val="E7E6E6">
                    <a:lumMod val="25000"/>
                  </a:srgbClr>
                </a:solidFill>
              </a:rPr>
              <a:t>LEY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8050213" y="1493839"/>
            <a:ext cx="2176462" cy="566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>
                <a:solidFill>
                  <a:srgbClr val="E7E6E6">
                    <a:lumMod val="25000"/>
                  </a:srgbClr>
                </a:solidFill>
              </a:rPr>
              <a:t>MORAL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4929188" y="1506539"/>
            <a:ext cx="2176462" cy="566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>
                <a:solidFill>
                  <a:srgbClr val="E7E6E6">
                    <a:lumMod val="25000"/>
                  </a:srgbClr>
                </a:solidFill>
              </a:rPr>
              <a:t>CULTURA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889126" y="2032000"/>
            <a:ext cx="236537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i="1" kern="0" dirty="0">
                <a:solidFill>
                  <a:srgbClr val="E7E6E6">
                    <a:lumMod val="25000"/>
                  </a:srgbClr>
                </a:solidFill>
              </a:rPr>
              <a:t>Normas formales (Constitución, Leyes, Decretos, etc.)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8050213" y="2120901"/>
            <a:ext cx="21764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i="1" kern="0" dirty="0">
                <a:solidFill>
                  <a:srgbClr val="E7E6E6">
                    <a:lumMod val="25000"/>
                  </a:srgbClr>
                </a:solidFill>
              </a:rPr>
              <a:t>Principios éticos personales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4997451" y="2032000"/>
            <a:ext cx="2176463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i="1" kern="0" dirty="0">
                <a:solidFill>
                  <a:srgbClr val="E7E6E6">
                    <a:lumMod val="25000"/>
                  </a:srgbClr>
                </a:solidFill>
              </a:rPr>
              <a:t>Reglas y valores imperantes en una sociedad</a:t>
            </a:r>
            <a:endParaRPr lang="es-ES_tradnl" sz="2000" i="1" kern="0" dirty="0">
              <a:solidFill>
                <a:srgbClr val="E7E6E6">
                  <a:lumMod val="25000"/>
                </a:srgbClr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879601" y="3130551"/>
            <a:ext cx="2176463" cy="860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b="1" kern="0" dirty="0">
                <a:solidFill>
                  <a:prstClr val="white"/>
                </a:solidFill>
              </a:rPr>
              <a:t>REGULACIÓN LEGAL</a:t>
            </a:r>
          </a:p>
          <a:p>
            <a:pPr marL="314982" indent="-314982" defTabSz="1007943">
              <a:buFont typeface="Arial" charset="0"/>
              <a:buChar char="•"/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Sanciones</a:t>
            </a:r>
          </a:p>
          <a:p>
            <a:pPr marL="314982" indent="-314982" defTabSz="1007943">
              <a:buFont typeface="Arial" charset="0"/>
              <a:buChar char="•"/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Respeto por la Ley</a:t>
            </a:r>
            <a:endParaRPr lang="es-ES_tradnl" kern="0" dirty="0">
              <a:solidFill>
                <a:prstClr val="white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831139" y="3125789"/>
            <a:ext cx="2555875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b="1" kern="0" dirty="0">
                <a:solidFill>
                  <a:prstClr val="white"/>
                </a:solidFill>
              </a:rPr>
              <a:t>AUTORREGULACIÓN</a:t>
            </a:r>
          </a:p>
          <a:p>
            <a:pPr marL="314982" indent="-314982" defTabSz="1007943">
              <a:buFont typeface="Arial" charset="0"/>
              <a:buChar char="•"/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Culpa</a:t>
            </a:r>
          </a:p>
          <a:p>
            <a:pPr marL="314982" indent="-314982" defTabSz="1007943">
              <a:buFont typeface="Arial" charset="0"/>
              <a:buChar char="•"/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Sentirse bien con uno mismo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4900614" y="3130550"/>
            <a:ext cx="2327275" cy="1106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b="1" kern="0" dirty="0">
                <a:solidFill>
                  <a:prstClr val="white"/>
                </a:solidFill>
              </a:rPr>
              <a:t>REGULACIÓN MUTUA</a:t>
            </a:r>
          </a:p>
          <a:p>
            <a:pPr marL="314982" indent="-314982" defTabSz="1007943">
              <a:buFont typeface="Arial" charset="0"/>
              <a:buChar char="•"/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Vergüenza</a:t>
            </a:r>
          </a:p>
          <a:p>
            <a:pPr marL="314982" indent="-314982" defTabSz="1007943">
              <a:buFont typeface="Arial" charset="0"/>
              <a:buChar char="•"/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Reconocimiento mutuo</a:t>
            </a:r>
          </a:p>
        </p:txBody>
      </p:sp>
      <p:pic>
        <p:nvPicPr>
          <p:cNvPr id="28688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41363"/>
            <a:ext cx="88392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641475" y="706439"/>
            <a:ext cx="874395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es-ES_tradnl" sz="2400" b="1" kern="0" dirty="0">
                <a:solidFill>
                  <a:prstClr val="black"/>
                </a:solidFill>
                <a:cs typeface="Helvetica" panose="020B0604020202020204" pitchFamily="34" charset="0"/>
              </a:rPr>
              <a:t>Sistemas de regulación del comportamiento humano</a:t>
            </a:r>
            <a:endParaRPr lang="es-CO" sz="2400" b="1" kern="0" dirty="0">
              <a:solidFill>
                <a:prstClr val="black"/>
              </a:solidFill>
            </a:endParaRPr>
          </a:p>
        </p:txBody>
      </p:sp>
      <p:pic>
        <p:nvPicPr>
          <p:cNvPr id="2869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9" y="4776788"/>
            <a:ext cx="74263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4368800" y="5795963"/>
            <a:ext cx="355758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7943">
              <a:defRPr/>
            </a:pPr>
            <a:r>
              <a:rPr lang="es-ES_tradnl" b="1" kern="0" dirty="0">
                <a:solidFill>
                  <a:srgbClr val="E7E6E6">
                    <a:lumMod val="25000"/>
                  </a:srgbClr>
                </a:solidFill>
              </a:rPr>
              <a:t>Existen tensiones y contradicciones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4322763" y="5813426"/>
            <a:ext cx="3638550" cy="365125"/>
          </a:xfrm>
          <a:prstGeom prst="roundRect">
            <a:avLst/>
          </a:prstGeom>
          <a:noFill/>
          <a:ln w="28575">
            <a:solidFill>
              <a:srgbClr val="F5863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687774" y="471249"/>
            <a:ext cx="407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33732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60 años de historia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732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86975" y="968711"/>
            <a:ext cx="3665169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445218" y="5924498"/>
            <a:ext cx="1951546" cy="436567"/>
            <a:chOff x="1892972" y="5433313"/>
            <a:chExt cx="898563" cy="436567"/>
          </a:xfrm>
        </p:grpSpPr>
        <p:sp>
          <p:nvSpPr>
            <p:cNvPr id="51" name="Rectangle 50"/>
            <p:cNvSpPr/>
            <p:nvPr/>
          </p:nvSpPr>
          <p:spPr>
            <a:xfrm>
              <a:off x="1892972" y="5433313"/>
              <a:ext cx="898563" cy="436567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76837" y="5495380"/>
              <a:ext cx="75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1958 - 1968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504466" y="5850393"/>
            <a:ext cx="69333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6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Sector Función Pública: servicio civil y la carrera administrativa. </a:t>
            </a:r>
            <a:r>
              <a:rPr lang="pt-BR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Reforma administrativa y Estatuto de </a:t>
            </a:r>
            <a:r>
              <a:rPr lang="pt-BR" sz="1600" b="1" kern="1400" spc="100" dirty="0" err="1">
                <a:solidFill>
                  <a:srgbClr val="595959"/>
                </a:solidFill>
                <a:latin typeface="Arial Narrow"/>
                <a:cs typeface="Arial Narrow"/>
              </a:rPr>
              <a:t>personal</a:t>
            </a:r>
            <a:endParaRPr kumimoji="0" lang="en-US" sz="1600" b="1" i="0" u="none" strike="noStrike" kern="1400" cap="none" spc="10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420991" y="4397463"/>
            <a:ext cx="1951546" cy="436567"/>
            <a:chOff x="1892972" y="4789853"/>
            <a:chExt cx="898563" cy="436567"/>
          </a:xfrm>
        </p:grpSpPr>
        <p:sp>
          <p:nvSpPr>
            <p:cNvPr id="68" name="Rectangle 67"/>
            <p:cNvSpPr/>
            <p:nvPr/>
          </p:nvSpPr>
          <p:spPr>
            <a:xfrm>
              <a:off x="1892972" y="4789853"/>
              <a:ext cx="898563" cy="436567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76837" y="4850160"/>
              <a:ext cx="75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1969 - 1998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396764" y="2870429"/>
            <a:ext cx="1951546" cy="436567"/>
            <a:chOff x="1892972" y="3502935"/>
            <a:chExt cx="898563" cy="436567"/>
          </a:xfrm>
        </p:grpSpPr>
        <p:sp>
          <p:nvSpPr>
            <p:cNvPr id="78" name="Rectangle 77"/>
            <p:cNvSpPr/>
            <p:nvPr/>
          </p:nvSpPr>
          <p:spPr>
            <a:xfrm>
              <a:off x="1892972" y="3502935"/>
              <a:ext cx="898563" cy="436567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76837" y="3559724"/>
              <a:ext cx="75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1999 - 2008</a:t>
              </a:r>
            </a:p>
          </p:txBody>
        </p:sp>
      </p:grpSp>
      <p:grpSp>
        <p:nvGrpSpPr>
          <p:cNvPr id="65" name="Group 75">
            <a:extLst>
              <a:ext uri="{FF2B5EF4-FFF2-40B4-BE49-F238E27FC236}">
                <a16:creationId xmlns:a16="http://schemas.microsoft.com/office/drawing/2014/main" xmlns="" id="{421B0C3F-2C7C-4D70-90A6-0AEEC434BFD8}"/>
              </a:ext>
            </a:extLst>
          </p:cNvPr>
          <p:cNvGrpSpPr/>
          <p:nvPr/>
        </p:nvGrpSpPr>
        <p:grpSpPr>
          <a:xfrm>
            <a:off x="4480239" y="1343395"/>
            <a:ext cx="1951546" cy="436567"/>
            <a:chOff x="1892972" y="3502935"/>
            <a:chExt cx="898563" cy="436567"/>
          </a:xfrm>
        </p:grpSpPr>
        <p:sp>
          <p:nvSpPr>
            <p:cNvPr id="66" name="Rectangle 77">
              <a:extLst>
                <a:ext uri="{FF2B5EF4-FFF2-40B4-BE49-F238E27FC236}">
                  <a16:creationId xmlns:a16="http://schemas.microsoft.com/office/drawing/2014/main" xmlns="" id="{174C813B-4626-41EE-BD9F-4A42B3C3E993}"/>
                </a:ext>
              </a:extLst>
            </p:cNvPr>
            <p:cNvSpPr/>
            <p:nvPr/>
          </p:nvSpPr>
          <p:spPr>
            <a:xfrm>
              <a:off x="1892972" y="3502935"/>
              <a:ext cx="898563" cy="436567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78">
              <a:extLst>
                <a:ext uri="{FF2B5EF4-FFF2-40B4-BE49-F238E27FC236}">
                  <a16:creationId xmlns:a16="http://schemas.microsoft.com/office/drawing/2014/main" xmlns="" id="{B355D722-9438-4616-B53B-7BF16DE3BDB8}"/>
                </a:ext>
              </a:extLst>
            </p:cNvPr>
            <p:cNvSpPr txBox="1"/>
            <p:nvPr/>
          </p:nvSpPr>
          <p:spPr>
            <a:xfrm>
              <a:off x="1976837" y="3559724"/>
              <a:ext cx="75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2009 - 2014</a:t>
              </a:r>
            </a:p>
          </p:txBody>
        </p:sp>
      </p:grpSp>
      <p:sp>
        <p:nvSpPr>
          <p:cNvPr id="53" name="TextBox 71">
            <a:extLst>
              <a:ext uri="{FF2B5EF4-FFF2-40B4-BE49-F238E27FC236}">
                <a16:creationId xmlns:a16="http://schemas.microsoft.com/office/drawing/2014/main" xmlns="" id="{EA2D3867-C7CF-42BD-9E05-DD96D963C656}"/>
              </a:ext>
            </a:extLst>
          </p:cNvPr>
          <p:cNvSpPr txBox="1"/>
          <p:nvPr/>
        </p:nvSpPr>
        <p:spPr>
          <a:xfrm>
            <a:off x="4480238" y="4096724"/>
            <a:ext cx="678877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6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CP: Reforma del Estado y política salarial. CNSC y Control interno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Ley de carrera administrativa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Control interno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SISTEDA, democratización de la administración, incentivos y calidad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2" name="TextBox 81">
            <a:extLst>
              <a:ext uri="{FF2B5EF4-FFF2-40B4-BE49-F238E27FC236}">
                <a16:creationId xmlns:a16="http://schemas.microsoft.com/office/drawing/2014/main" xmlns="" id="{E3B364F8-7802-48CE-ABAE-CEECA073C394}"/>
              </a:ext>
            </a:extLst>
          </p:cNvPr>
          <p:cNvSpPr txBox="1"/>
          <p:nvPr/>
        </p:nvSpPr>
        <p:spPr>
          <a:xfrm>
            <a:off x="5456012" y="2564630"/>
            <a:ext cx="512795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Pérdida de competencias en materia de carrera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Calidad y fenecimiento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Nueva Ley de Empleo Público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Fortalecimiento en trámites y transparencia</a:t>
            </a:r>
            <a:endParaRPr kumimoji="0" lang="en-US" sz="1600" b="1" i="0" u="none" strike="noStrike" kern="1400" cap="none" spc="10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80" name="TextBox 81">
            <a:extLst>
              <a:ext uri="{FF2B5EF4-FFF2-40B4-BE49-F238E27FC236}">
                <a16:creationId xmlns:a16="http://schemas.microsoft.com/office/drawing/2014/main" xmlns="" id="{B8641BEC-CD45-4EFF-99A2-C04555923E10}"/>
              </a:ext>
            </a:extLst>
          </p:cNvPr>
          <p:cNvSpPr txBox="1"/>
          <p:nvPr/>
        </p:nvSpPr>
        <p:spPr>
          <a:xfrm>
            <a:off x="6539487" y="1263301"/>
            <a:ext cx="512795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Fortalecimiento de control interno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Modelo integrado de planeación y gestión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977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62" grpId="0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167425" y="14963"/>
            <a:ext cx="10932886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Productividad, valor público y mejoramiento continuo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8" y="2113451"/>
            <a:ext cx="1262688" cy="1080938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30A74C0A-CFE5-40D5-BAFC-B0BADC8719CF}"/>
              </a:ext>
            </a:extLst>
          </p:cNvPr>
          <p:cNvSpPr/>
          <p:nvPr/>
        </p:nvSpPr>
        <p:spPr>
          <a:xfrm>
            <a:off x="2975565" y="2081187"/>
            <a:ext cx="357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Conceptos</a:t>
            </a:r>
            <a:r>
              <a:rPr kumimoji="0" lang="es-ES_tradnl" sz="2000" b="1" i="0" u="none" strike="noStrike" kern="1200" cap="none" spc="0" normalizeH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Jurídicos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18 Rectángulo">
            <a:extLst>
              <a:ext uri="{FF2B5EF4-FFF2-40B4-BE49-F238E27FC236}">
                <a16:creationId xmlns:a16="http://schemas.microsoft.com/office/drawing/2014/main" xmlns="" id="{9313BAF7-C5C1-421E-B260-12DC398DF083}"/>
              </a:ext>
            </a:extLst>
          </p:cNvPr>
          <p:cNvSpPr/>
          <p:nvPr/>
        </p:nvSpPr>
        <p:spPr>
          <a:xfrm>
            <a:off x="1798327" y="1963390"/>
            <a:ext cx="1285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18.000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0A74C0A-CFE5-40D5-BAFC-B0BADC8719CF}"/>
              </a:ext>
            </a:extLst>
          </p:cNvPr>
          <p:cNvSpPr/>
          <p:nvPr/>
        </p:nvSpPr>
        <p:spPr>
          <a:xfrm>
            <a:off x="1932882" y="2486610"/>
            <a:ext cx="393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sólo </a:t>
            </a:r>
            <a:r>
              <a:rPr lang="es-CO" sz="2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dichos conceptos generaron ahorros al país por más de </a:t>
            </a:r>
            <a:r>
              <a:rPr lang="es-CO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$108 mil millones  </a:t>
            </a:r>
          </a:p>
        </p:txBody>
      </p:sp>
      <p:sp>
        <p:nvSpPr>
          <p:cNvPr id="46" name="Rectángulo 9"/>
          <p:cNvSpPr/>
          <p:nvPr/>
        </p:nvSpPr>
        <p:spPr>
          <a:xfrm>
            <a:off x="8161572" y="2964124"/>
            <a:ext cx="3234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706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trámites mejorados </a:t>
            </a:r>
            <a:r>
              <a:rPr kumimoji="0" lang="es-CO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CO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88% </a:t>
            </a:r>
            <a:r>
              <a:rPr kumimoji="0" lang="es-CO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 Mega Meta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24531" r="37899" b="39740"/>
          <a:stretch/>
        </p:blipFill>
        <p:spPr>
          <a:xfrm>
            <a:off x="6941528" y="2964124"/>
            <a:ext cx="1385796" cy="1317599"/>
          </a:xfrm>
          <a:prstGeom prst="rect">
            <a:avLst/>
          </a:prstGeom>
        </p:spPr>
      </p:pic>
      <p:sp>
        <p:nvSpPr>
          <p:cNvPr id="55" name="Rectángulo 54"/>
          <p:cNvSpPr/>
          <p:nvPr/>
        </p:nvSpPr>
        <p:spPr>
          <a:xfrm>
            <a:off x="7668791" y="3918231"/>
            <a:ext cx="3591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CO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$30 mil </a:t>
            </a:r>
            <a:r>
              <a:rPr lang="es-CO" sz="2000" b="1" dirty="0">
                <a:solidFill>
                  <a:srgbClr val="E3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defRPr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pesos en ahorros  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xmlns="" id="{30A74C0A-CFE5-40D5-BAFC-B0BADC8719CF}"/>
              </a:ext>
            </a:extLst>
          </p:cNvPr>
          <p:cNvSpPr/>
          <p:nvPr/>
        </p:nvSpPr>
        <p:spPr>
          <a:xfrm>
            <a:off x="3467217" y="4512380"/>
            <a:ext cx="2760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Asesorías</a:t>
            </a:r>
            <a:r>
              <a:rPr kumimoji="0" lang="es-ES_tradnl" sz="2000" b="1" i="0" u="none" strike="noStrike" kern="1200" cap="none" spc="0" normalizeH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Integrales en territorio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18 Rectángulo">
            <a:extLst>
              <a:ext uri="{FF2B5EF4-FFF2-40B4-BE49-F238E27FC236}">
                <a16:creationId xmlns:a16="http://schemas.microsoft.com/office/drawing/2014/main" xmlns="" id="{9313BAF7-C5C1-421E-B260-12DC398DF083}"/>
              </a:ext>
            </a:extLst>
          </p:cNvPr>
          <p:cNvSpPr/>
          <p:nvPr/>
        </p:nvSpPr>
        <p:spPr>
          <a:xfrm>
            <a:off x="2176940" y="4604713"/>
            <a:ext cx="129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+1.000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xmlns="" id="{30A74C0A-CFE5-40D5-BAFC-B0BADC8719CF}"/>
              </a:ext>
            </a:extLst>
          </p:cNvPr>
          <p:cNvSpPr/>
          <p:nvPr/>
        </p:nvSpPr>
        <p:spPr>
          <a:xfrm>
            <a:off x="2176940" y="5178377"/>
            <a:ext cx="3870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y 2017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generaron ahorros al país cercanos a</a:t>
            </a:r>
          </a:p>
          <a:p>
            <a:pPr lvl="0">
              <a:defRPr/>
            </a:pPr>
            <a:r>
              <a:rPr lang="es-CO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 mil millones  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68680669-57A0-40B9-8968-272B0729C5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56" b="14192"/>
          <a:stretch/>
        </p:blipFill>
        <p:spPr>
          <a:xfrm>
            <a:off x="524018" y="4809200"/>
            <a:ext cx="1652922" cy="12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 flipH="1">
            <a:off x="8049816" y="1530109"/>
            <a:ext cx="4011561" cy="378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3543" y="1801364"/>
            <a:ext cx="3468631" cy="325527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flipH="1">
            <a:off x="1301254" y="2620019"/>
            <a:ext cx="6597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Cómo lo hemos </a:t>
            </a:r>
          </a:p>
          <a:p>
            <a:r>
              <a:rPr lang="es-CO" sz="40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logrado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DD4D3D9-0AD5-402A-823E-383AF377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208" y="1403700"/>
            <a:ext cx="2883460" cy="41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39786"/>
            <a:ext cx="10335322" cy="1325563"/>
          </a:xfrm>
        </p:spPr>
        <p:txBody>
          <a:bodyPr>
            <a:normAutofit/>
          </a:bodyPr>
          <a:lstStyle/>
          <a:p>
            <a:r>
              <a:rPr lang="es-ES_tradnl" sz="3200" dirty="0">
                <a:solidFill>
                  <a:srgbClr val="333733"/>
                </a:solidFill>
              </a:rPr>
              <a:t>Reestructuramos y diseñamos un nuevo modelo de gestión</a:t>
            </a:r>
            <a:endParaRPr lang="es-CO" sz="3200" dirty="0">
              <a:solidFill>
                <a:srgbClr val="333733"/>
              </a:solidFill>
            </a:endParaRPr>
          </a:p>
        </p:txBody>
      </p:sp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5885236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8432570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21113805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3376674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5316200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5316200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8024592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8024592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20690701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20690701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3260559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3260559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cxnSp>
        <p:nvCxnSpPr>
          <p:cNvPr id="24" name="Conector angular 23"/>
          <p:cNvCxnSpPr>
            <a:cxnSpLocks noChangeShapeType="1"/>
            <a:stCxn id="38" idx="3"/>
            <a:endCxn id="31" idx="3"/>
          </p:cNvCxnSpPr>
          <p:nvPr/>
        </p:nvCxnSpPr>
        <p:spPr bwMode="auto">
          <a:xfrm flipH="1" flipV="1">
            <a:off x="9129721" y="1541312"/>
            <a:ext cx="1974017" cy="4490365"/>
          </a:xfrm>
          <a:prstGeom prst="bentConnector3">
            <a:avLst>
              <a:gd name="adj1" fmla="val -11580"/>
            </a:avLst>
          </a:prstGeom>
          <a:noFill/>
          <a:ln w="28575">
            <a:solidFill>
              <a:srgbClr val="7030A0"/>
            </a:solidFill>
            <a:prstDash val="dash"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Conector angular 29"/>
          <p:cNvCxnSpPr>
            <a:cxnSpLocks noChangeShapeType="1"/>
            <a:stCxn id="42" idx="1"/>
            <a:endCxn id="36" idx="1"/>
          </p:cNvCxnSpPr>
          <p:nvPr/>
        </p:nvCxnSpPr>
        <p:spPr bwMode="auto">
          <a:xfrm rot="10800000">
            <a:off x="1948345" y="2829365"/>
            <a:ext cx="179382" cy="2664764"/>
          </a:xfrm>
          <a:prstGeom prst="bentConnector3">
            <a:avLst>
              <a:gd name="adj1" fmla="val 568159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ector recto 22"/>
          <p:cNvCxnSpPr>
            <a:cxnSpLocks/>
            <a:stCxn id="40" idx="0"/>
          </p:cNvCxnSpPr>
          <p:nvPr/>
        </p:nvCxnSpPr>
        <p:spPr>
          <a:xfrm flipH="1" flipV="1">
            <a:off x="8314119" y="3100179"/>
            <a:ext cx="48518" cy="21542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58DD0381-3A30-4BD8-AAAC-8C5E90B12095}"/>
              </a:ext>
            </a:extLst>
          </p:cNvPr>
          <p:cNvGrpSpPr/>
          <p:nvPr/>
        </p:nvGrpSpPr>
        <p:grpSpPr>
          <a:xfrm>
            <a:off x="605052" y="841734"/>
            <a:ext cx="10351738" cy="4259078"/>
            <a:chOff x="605052" y="841734"/>
            <a:chExt cx="10351738" cy="4259078"/>
          </a:xfrm>
        </p:grpSpPr>
        <p:sp>
          <p:nvSpPr>
            <p:cNvPr id="33" name="86 Rectángulo redondeado"/>
            <p:cNvSpPr>
              <a:spLocks noChangeArrowheads="1"/>
            </p:cNvSpPr>
            <p:nvPr/>
          </p:nvSpPr>
          <p:spPr bwMode="auto">
            <a:xfrm>
              <a:off x="605052" y="3506962"/>
              <a:ext cx="1630366" cy="74453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altLang="es-CO" sz="1400" b="1" dirty="0">
                  <a:solidFill>
                    <a:prstClr val="black"/>
                  </a:solidFill>
                </a:rPr>
                <a:t>Dirección</a:t>
              </a:r>
              <a:r>
                <a:rPr lang="es-ES_tradnl" altLang="es-CO" sz="1400" b="1" dirty="0">
                  <a:solidFill>
                    <a:prstClr val="black"/>
                  </a:solidFill>
                </a:rPr>
                <a:t> de Gestión del Conocimiento</a:t>
              </a:r>
              <a:endParaRPr lang="es-CO" altLang="es-CO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4" name="82 Rectángulo redondeado"/>
            <p:cNvSpPr/>
            <p:nvPr/>
          </p:nvSpPr>
          <p:spPr>
            <a:xfrm>
              <a:off x="9272151" y="3543474"/>
              <a:ext cx="1684639" cy="708025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altLang="es-CO" sz="1400" b="1" dirty="0">
                  <a:solidFill>
                    <a:prstClr val="black"/>
                  </a:solidFill>
                </a:rPr>
                <a:t>Dirección Jurídica</a:t>
              </a:r>
            </a:p>
          </p:txBody>
        </p:sp>
        <p:sp>
          <p:nvSpPr>
            <p:cNvPr id="35" name="83 Rectángulo redondeado"/>
            <p:cNvSpPr>
              <a:spLocks noChangeArrowheads="1"/>
            </p:cNvSpPr>
            <p:nvPr/>
          </p:nvSpPr>
          <p:spPr bwMode="auto">
            <a:xfrm>
              <a:off x="3715283" y="4372148"/>
              <a:ext cx="1795357" cy="712788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altLang="es-CO" sz="1400" b="1" dirty="0">
                  <a:solidFill>
                    <a:prstClr val="black"/>
                  </a:solidFill>
                </a:rPr>
                <a:t>Dirección de Gestión</a:t>
              </a:r>
              <a:r>
                <a:rPr lang="es-ES_tradnl" altLang="es-CO" sz="1400" b="1" dirty="0">
                  <a:solidFill>
                    <a:prstClr val="black"/>
                  </a:solidFill>
                </a:rPr>
                <a:t> y Desempeño Institucional</a:t>
              </a:r>
              <a:endParaRPr lang="es-CO" altLang="es-CO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82 Rectángulo redondeado"/>
            <p:cNvSpPr/>
            <p:nvPr/>
          </p:nvSpPr>
          <p:spPr>
            <a:xfrm>
              <a:off x="1435808" y="4370562"/>
              <a:ext cx="2079750" cy="714375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674688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altLang="es-CO" sz="1400" b="1" dirty="0">
                  <a:solidFill>
                    <a:prstClr val="black"/>
                  </a:solidFill>
                </a:rPr>
                <a:t>Dirección</a:t>
              </a:r>
              <a:r>
                <a:rPr lang="es-ES_tradnl" altLang="es-CO" sz="1400" b="1" dirty="0">
                  <a:solidFill>
                    <a:prstClr val="black"/>
                  </a:solidFill>
                </a:rPr>
                <a:t> de Participación, Transparencia y SC</a:t>
              </a:r>
              <a:endParaRPr lang="es-CO" altLang="es-CO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46" name="82 Rectángulo redondeado"/>
            <p:cNvSpPr>
              <a:spLocks noChangeArrowheads="1"/>
            </p:cNvSpPr>
            <p:nvPr/>
          </p:nvSpPr>
          <p:spPr bwMode="auto">
            <a:xfrm>
              <a:off x="5647407" y="4370561"/>
              <a:ext cx="1626025" cy="717550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altLang="es-CO" sz="1400" b="1" dirty="0">
                  <a:solidFill>
                    <a:prstClr val="black"/>
                  </a:solidFill>
                </a:rPr>
                <a:t>Dirección de Empleo Público</a:t>
              </a:r>
            </a:p>
          </p:txBody>
        </p:sp>
        <p:sp>
          <p:nvSpPr>
            <p:cNvPr id="49" name="85 Rectángulo redondeado"/>
            <p:cNvSpPr>
              <a:spLocks noChangeArrowheads="1"/>
            </p:cNvSpPr>
            <p:nvPr/>
          </p:nvSpPr>
          <p:spPr bwMode="auto">
            <a:xfrm>
              <a:off x="7473157" y="4372149"/>
              <a:ext cx="1830092" cy="728663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674688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674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altLang="es-CO" sz="1400" b="1" dirty="0">
                  <a:solidFill>
                    <a:prstClr val="black"/>
                  </a:solidFill>
                </a:rPr>
                <a:t>Dirección de Desarrollo Organizacional </a:t>
              </a:r>
            </a:p>
          </p:txBody>
        </p:sp>
        <p:cxnSp>
          <p:nvCxnSpPr>
            <p:cNvPr id="28" name="Conector recto 27"/>
            <p:cNvCxnSpPr>
              <a:cxnSpLocks/>
              <a:stCxn id="50" idx="2"/>
              <a:endCxn id="32" idx="0"/>
            </p:cNvCxnSpPr>
            <p:nvPr/>
          </p:nvCxnSpPr>
          <p:spPr>
            <a:xfrm>
              <a:off x="5829158" y="1309734"/>
              <a:ext cx="0" cy="532712"/>
            </a:xfrm>
            <a:prstGeom prst="line">
              <a:avLst/>
            </a:prstGeom>
            <a:ln w="28575">
              <a:solidFill>
                <a:srgbClr val="F4BBA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46 Rectángulo redondeado"/>
            <p:cNvSpPr/>
            <p:nvPr/>
          </p:nvSpPr>
          <p:spPr>
            <a:xfrm>
              <a:off x="7149721" y="1361312"/>
              <a:ext cx="1980000" cy="360000"/>
            </a:xfrm>
            <a:prstGeom prst="roundRect">
              <a:avLst/>
            </a:prstGeom>
            <a:ln w="28575">
              <a:solidFill>
                <a:srgbClr val="8ECBD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5810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5810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5810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5810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5810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altLang="es-CO" sz="1600" b="1" dirty="0">
                  <a:solidFill>
                    <a:prstClr val="black"/>
                  </a:solidFill>
                </a:rPr>
                <a:t>Secretaría General</a:t>
              </a:r>
            </a:p>
          </p:txBody>
        </p:sp>
        <p:sp>
          <p:nvSpPr>
            <p:cNvPr id="32" name="27 Rectángulo redondeado"/>
            <p:cNvSpPr/>
            <p:nvPr/>
          </p:nvSpPr>
          <p:spPr>
            <a:xfrm>
              <a:off x="4881548" y="1842446"/>
              <a:ext cx="1895219" cy="360000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altLang="es-CO" sz="1600" b="1" dirty="0">
                  <a:solidFill>
                    <a:prstClr val="black"/>
                  </a:solidFill>
                </a:rPr>
                <a:t>Subdirección</a:t>
              </a:r>
            </a:p>
          </p:txBody>
        </p:sp>
        <p:sp>
          <p:nvSpPr>
            <p:cNvPr id="43" name="46 Rectángulo redondeado"/>
            <p:cNvSpPr/>
            <p:nvPr/>
          </p:nvSpPr>
          <p:spPr>
            <a:xfrm>
              <a:off x="2528595" y="1472487"/>
              <a:ext cx="1980000" cy="360000"/>
            </a:xfrm>
            <a:prstGeom prst="roundRect">
              <a:avLst/>
            </a:prstGeom>
            <a:ln w="28575">
              <a:solidFill>
                <a:srgbClr val="D6DCE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/>
            <a:p>
              <a:pPr algn="ctr" defTabSz="5811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600" b="1" dirty="0">
                  <a:solidFill>
                    <a:prstClr val="black"/>
                  </a:solidFill>
                </a:rPr>
                <a:t>Oficinas Asesoras</a:t>
              </a:r>
            </a:p>
          </p:txBody>
        </p:sp>
        <p:cxnSp>
          <p:nvCxnSpPr>
            <p:cNvPr id="44" name="34 Conector angular"/>
            <p:cNvCxnSpPr>
              <a:cxnSpLocks/>
              <a:stCxn id="50" idx="2"/>
              <a:endCxn id="43" idx="3"/>
            </p:cNvCxnSpPr>
            <p:nvPr/>
          </p:nvCxnSpPr>
          <p:spPr>
            <a:xfrm rot="5400000">
              <a:off x="4997501" y="820829"/>
              <a:ext cx="342753" cy="1320563"/>
            </a:xfrm>
            <a:prstGeom prst="bentConnector2">
              <a:avLst/>
            </a:prstGeom>
            <a:ln w="28575">
              <a:solidFill>
                <a:srgbClr val="F4BBA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34 Conector angular"/>
            <p:cNvCxnSpPr>
              <a:cxnSpLocks/>
              <a:stCxn id="50" idx="2"/>
              <a:endCxn id="31" idx="1"/>
            </p:cNvCxnSpPr>
            <p:nvPr/>
          </p:nvCxnSpPr>
          <p:spPr>
            <a:xfrm rot="16200000" flipH="1">
              <a:off x="6373650" y="765241"/>
              <a:ext cx="231578" cy="1320563"/>
            </a:xfrm>
            <a:prstGeom prst="bentConnector2">
              <a:avLst/>
            </a:prstGeom>
            <a:ln w="28575">
              <a:solidFill>
                <a:srgbClr val="F4BBA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27 Rectángulo redondeado"/>
            <p:cNvSpPr/>
            <p:nvPr/>
          </p:nvSpPr>
          <p:spPr>
            <a:xfrm>
              <a:off x="4504892" y="841734"/>
              <a:ext cx="2648531" cy="468000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325" tIns="45664" rIns="91325" bIns="45664" anchor="ctr"/>
            <a:lstStyle>
              <a:lvl1pPr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581025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581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altLang="es-CO" sz="1600" b="1" dirty="0">
                  <a:solidFill>
                    <a:prstClr val="black"/>
                  </a:solidFill>
                </a:rPr>
                <a:t>Dirección</a:t>
              </a:r>
              <a:r>
                <a:rPr lang="es-ES_tradnl" altLang="es-CO" sz="1600" b="1" dirty="0">
                  <a:solidFill>
                    <a:prstClr val="black"/>
                  </a:solidFill>
                </a:rPr>
                <a:t> General</a:t>
              </a:r>
              <a:endParaRPr lang="es-CO" altLang="es-CO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xmlns="" id="{149D22F0-87C3-4351-88BB-6C25D942CF78}"/>
              </a:ext>
            </a:extLst>
          </p:cNvPr>
          <p:cNvGrpSpPr/>
          <p:nvPr/>
        </p:nvGrpSpPr>
        <p:grpSpPr>
          <a:xfrm>
            <a:off x="1678345" y="2379365"/>
            <a:ext cx="7593806" cy="900000"/>
            <a:chOff x="1678345" y="2379365"/>
            <a:chExt cx="7593806" cy="900000"/>
          </a:xfrm>
        </p:grpSpPr>
        <p:sp>
          <p:nvSpPr>
            <p:cNvPr id="36" name="Cheurón 35"/>
            <p:cNvSpPr>
              <a:spLocks noChangeArrowheads="1"/>
            </p:cNvSpPr>
            <p:nvPr/>
          </p:nvSpPr>
          <p:spPr bwMode="auto">
            <a:xfrm>
              <a:off x="1678345" y="2379365"/>
              <a:ext cx="2520000" cy="900000"/>
            </a:xfrm>
            <a:prstGeom prst="chevron">
              <a:avLst>
                <a:gd name="adj" fmla="val 30000"/>
              </a:avLst>
            </a:prstGeom>
            <a:ln w="38100">
              <a:solidFill>
                <a:srgbClr val="31859C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3833" tIns="36917" rIns="73833" bIns="36917" anchor="ctr"/>
            <a:lstStyle>
              <a:lvl1pPr defTabSz="3413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3413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3413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3413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3413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S_tradnl" altLang="es-CO" sz="1600" b="1" dirty="0"/>
                <a:t>Gestión del conocimiento </a:t>
              </a:r>
              <a:br>
                <a:rPr lang="es-ES_tradnl" altLang="es-CO" sz="1600" b="1" dirty="0"/>
              </a:br>
              <a:r>
                <a:rPr lang="es-ES_tradnl" altLang="es-CO" sz="1600" b="1" dirty="0"/>
                <a:t>de grupos de valor </a:t>
              </a:r>
              <a:endParaRPr lang="es-CO" altLang="es-CO" sz="1600" b="1" dirty="0"/>
            </a:p>
          </p:txBody>
        </p:sp>
        <p:sp>
          <p:nvSpPr>
            <p:cNvPr id="37" name="Cheurón 36"/>
            <p:cNvSpPr>
              <a:spLocks noChangeArrowheads="1"/>
            </p:cNvSpPr>
            <p:nvPr/>
          </p:nvSpPr>
          <p:spPr bwMode="auto">
            <a:xfrm>
              <a:off x="6752151" y="2379365"/>
              <a:ext cx="2520000" cy="900000"/>
            </a:xfrm>
            <a:prstGeom prst="chevron">
              <a:avLst>
                <a:gd name="adj" fmla="val 30004"/>
              </a:avLst>
            </a:prstGeom>
            <a:ln w="38100"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3833" tIns="36917" rIns="73833" bIns="36917" anchor="ctr"/>
            <a:lstStyle>
              <a:lvl1pPr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altLang="es-CO" sz="1600" b="1" dirty="0">
                  <a:solidFill>
                    <a:prstClr val="black"/>
                  </a:solidFill>
                  <a:ea typeface="Verdana" panose="020B0604030504040204" pitchFamily="34" charset="0"/>
                </a:rPr>
                <a:t>Acción integral en la administración pública nacional y territorial</a:t>
              </a:r>
            </a:p>
          </p:txBody>
        </p:sp>
        <p:sp>
          <p:nvSpPr>
            <p:cNvPr id="47" name="Cheurón 46"/>
            <p:cNvSpPr>
              <a:spLocks noChangeArrowheads="1"/>
            </p:cNvSpPr>
            <p:nvPr/>
          </p:nvSpPr>
          <p:spPr bwMode="auto">
            <a:xfrm>
              <a:off x="4215248" y="2379365"/>
              <a:ext cx="2520000" cy="900000"/>
            </a:xfrm>
            <a:prstGeom prst="chevron">
              <a:avLst>
                <a:gd name="adj" fmla="val 30005"/>
              </a:avLst>
            </a:prstGeom>
            <a:ln w="38100">
              <a:solidFill>
                <a:srgbClr val="31859C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3833" tIns="36917" rIns="73833" bIns="36917" anchor="ctr"/>
            <a:lstStyle>
              <a:lvl1pPr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413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altLang="es-CO" sz="1600" b="1" dirty="0">
                  <a:ea typeface="Verdana" panose="020B0604030504040204" pitchFamily="34" charset="0"/>
                </a:rPr>
                <a:t>Generación de productos y servicios para la gestión pública</a:t>
              </a:r>
            </a:p>
          </p:txBody>
        </p:sp>
      </p:grpSp>
      <p:grpSp>
        <p:nvGrpSpPr>
          <p:cNvPr id="97" name="Grupo 96">
            <a:extLst>
              <a:ext uri="{FF2B5EF4-FFF2-40B4-BE49-F238E27FC236}">
                <a16:creationId xmlns:a16="http://schemas.microsoft.com/office/drawing/2014/main" xmlns="" id="{23F53EAC-751B-472E-9933-AD3E40274194}"/>
              </a:ext>
            </a:extLst>
          </p:cNvPr>
          <p:cNvGrpSpPr/>
          <p:nvPr/>
        </p:nvGrpSpPr>
        <p:grpSpPr>
          <a:xfrm>
            <a:off x="605052" y="2185346"/>
            <a:ext cx="10981898" cy="4504327"/>
            <a:chOff x="605052" y="2185346"/>
            <a:chExt cx="10981898" cy="4504327"/>
          </a:xfrm>
        </p:grpSpPr>
        <p:grpSp>
          <p:nvGrpSpPr>
            <p:cNvPr id="95" name="Grupo 94">
              <a:extLst>
                <a:ext uri="{FF2B5EF4-FFF2-40B4-BE49-F238E27FC236}">
                  <a16:creationId xmlns:a16="http://schemas.microsoft.com/office/drawing/2014/main" xmlns="" id="{A56080E2-A074-4669-9F01-85268A0CC997}"/>
                </a:ext>
              </a:extLst>
            </p:cNvPr>
            <p:cNvGrpSpPr/>
            <p:nvPr/>
          </p:nvGrpSpPr>
          <p:grpSpPr>
            <a:xfrm>
              <a:off x="605052" y="5254417"/>
              <a:ext cx="10981898" cy="1435256"/>
              <a:chOff x="605052" y="5254417"/>
              <a:chExt cx="10981898" cy="1435256"/>
            </a:xfrm>
          </p:grpSpPr>
          <p:sp>
            <p:nvSpPr>
              <p:cNvPr id="38" name="Rectángulo 37"/>
              <p:cNvSpPr>
                <a:spLocks noChangeArrowheads="1"/>
              </p:cNvSpPr>
              <p:nvPr/>
            </p:nvSpPr>
            <p:spPr bwMode="auto">
              <a:xfrm>
                <a:off x="1088264" y="5873721"/>
                <a:ext cx="10015474" cy="315912"/>
              </a:xfrm>
              <a:prstGeom prst="rect">
                <a:avLst/>
              </a:prstGeom>
              <a:ln w="28575">
                <a:solidFill>
                  <a:srgbClr val="8965B6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91325" tIns="45664" rIns="91325" bIns="45664" anchor="ctr"/>
              <a:lstStyle/>
              <a:p>
                <a:pPr algn="ctr" defTabSz="4290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CO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MS PGothic" pitchFamily="34" charset="-128"/>
                  </a:rPr>
                  <a:t>Enlaces Administrativos</a:t>
                </a:r>
              </a:p>
            </p:txBody>
          </p:sp>
          <p:sp>
            <p:nvSpPr>
              <p:cNvPr id="41" name="Flecha izquierda y derecha 40"/>
              <p:cNvSpPr>
                <a:spLocks noChangeArrowheads="1"/>
              </p:cNvSpPr>
              <p:nvPr/>
            </p:nvSpPr>
            <p:spPr bwMode="auto">
              <a:xfrm>
                <a:off x="605052" y="6167386"/>
                <a:ext cx="10981898" cy="522287"/>
              </a:xfrm>
              <a:prstGeom prst="leftRightArrow">
                <a:avLst>
                  <a:gd name="adj1" fmla="val 50000"/>
                  <a:gd name="adj2" fmla="val 50007"/>
                </a:avLst>
              </a:prstGeom>
              <a:ln w="28575"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325" tIns="45664" rIns="91325" bIns="45664" anchor="ctr"/>
              <a:lstStyle>
                <a:lvl1pPr defTabSz="428625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defTabSz="428625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defTabSz="428625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defTabSz="428625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defTabSz="428625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286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286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286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286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CO" altLang="es-CO" sz="2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Gestión Territorial</a:t>
                </a:r>
              </a:p>
            </p:txBody>
          </p:sp>
          <p:sp>
            <p:nvSpPr>
              <p:cNvPr id="40" name="86 Rectángulo redondeado"/>
              <p:cNvSpPr/>
              <p:nvPr/>
            </p:nvSpPr>
            <p:spPr>
              <a:xfrm>
                <a:off x="7462637" y="5254417"/>
                <a:ext cx="1800000" cy="474662"/>
              </a:xfrm>
              <a:prstGeom prst="roundRect">
                <a:avLst>
                  <a:gd name="adj" fmla="val 50000"/>
                </a:avLst>
              </a:prstGeom>
              <a:ln w="28575">
                <a:solidFill>
                  <a:srgbClr val="F4BBA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325" tIns="45664" rIns="91325" bIns="45664" anchor="ctr"/>
              <a:lstStyle>
                <a:lvl1pPr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altLang="es-CO" sz="1400" b="1" dirty="0">
                    <a:solidFill>
                      <a:prstClr val="black"/>
                    </a:solidFill>
                  </a:rPr>
                  <a:t>Grupos de </a:t>
                </a:r>
                <a:r>
                  <a:rPr lang="es-ES_tradnl" altLang="es-CO" sz="1400" b="1" dirty="0">
                    <a:solidFill>
                      <a:prstClr val="black"/>
                    </a:solidFill>
                  </a:rPr>
                  <a:t>Asesoría y Gestión</a:t>
                </a:r>
                <a:endParaRPr lang="es-CO" altLang="es-CO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86 Rectángulo redondeado"/>
              <p:cNvSpPr/>
              <p:nvPr/>
            </p:nvSpPr>
            <p:spPr>
              <a:xfrm>
                <a:off x="2127727" y="5256004"/>
                <a:ext cx="1800000" cy="476250"/>
              </a:xfrm>
              <a:prstGeom prst="roundRect">
                <a:avLst>
                  <a:gd name="adj" fmla="val 50000"/>
                </a:avLst>
              </a:prstGeom>
              <a:ln w="28575">
                <a:solidFill>
                  <a:srgbClr val="F4BBA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325" tIns="45664" rIns="91325" bIns="45664" anchor="ctr"/>
              <a:lstStyle>
                <a:lvl1pPr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674688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674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altLang="es-CO" sz="1400" b="1" dirty="0">
                    <a:solidFill>
                      <a:prstClr val="black"/>
                    </a:solidFill>
                  </a:rPr>
                  <a:t>Grupos de Análisis</a:t>
                </a:r>
                <a:r>
                  <a:rPr lang="es-ES_tradnl" altLang="es-CO" sz="1400" b="1" dirty="0">
                    <a:solidFill>
                      <a:prstClr val="black"/>
                    </a:solidFill>
                  </a:rPr>
                  <a:t> y Políticas</a:t>
                </a:r>
                <a:endParaRPr lang="es-CO" altLang="es-CO" sz="1400" b="1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8" name="Imagen 4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EEFF0"/>
                </a:clrFrom>
                <a:clrTo>
                  <a:srgbClr val="EEEFF0">
                    <a:alpha val="0"/>
                  </a:srgbClr>
                </a:clrTo>
              </a:clrChange>
            </a:blip>
            <a:srcRect b="62914"/>
            <a:stretch/>
          </p:blipFill>
          <p:spPr>
            <a:xfrm>
              <a:off x="9410119" y="2185346"/>
              <a:ext cx="1524000" cy="441551"/>
            </a:xfrm>
            <a:prstGeom prst="rect">
              <a:avLst/>
            </a:prstGeom>
          </p:spPr>
        </p:pic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xmlns="" id="{15A5A1FC-FB5B-4138-8E88-F8734EF5159A}"/>
                </a:ext>
              </a:extLst>
            </p:cNvPr>
            <p:cNvGrpSpPr/>
            <p:nvPr/>
          </p:nvGrpSpPr>
          <p:grpSpPr>
            <a:xfrm>
              <a:off x="9369142" y="2672855"/>
              <a:ext cx="1605955" cy="726951"/>
              <a:chOff x="11510105" y="2009146"/>
              <a:chExt cx="3011908" cy="1363369"/>
            </a:xfrm>
          </p:grpSpPr>
          <p:pic>
            <p:nvPicPr>
              <p:cNvPr id="67" name="Picture 4" descr="Resultado de imagen para logo eva funcion publica">
                <a:extLst>
                  <a:ext uri="{FF2B5EF4-FFF2-40B4-BE49-F238E27FC236}">
                    <a16:creationId xmlns:a16="http://schemas.microsoft.com/office/drawing/2014/main" xmlns="" id="{DC8D7DE9-6DF1-49E1-9E0A-AA9EC3E76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62" r="32535" b="58607"/>
              <a:stretch/>
            </p:blipFill>
            <p:spPr bwMode="auto">
              <a:xfrm>
                <a:off x="11510105" y="2009146"/>
                <a:ext cx="1253050" cy="1363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Resultado de imagen para logo eva funcion publica">
                <a:extLst>
                  <a:ext uri="{FF2B5EF4-FFF2-40B4-BE49-F238E27FC236}">
                    <a16:creationId xmlns:a16="http://schemas.microsoft.com/office/drawing/2014/main" xmlns="" id="{D6FC1AE3-F6E3-41C6-B7FD-2092DB5C3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3447" y="2233527"/>
                <a:ext cx="1788566" cy="113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769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546091" y="1517611"/>
            <a:ext cx="5046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Política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 Talento Humano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000" b="0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Fortalecemos las capacidades de nuestros servidores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 través de más de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325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actividades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formación y capacitación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66449" y="4477902"/>
            <a:ext cx="388027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Política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 Integridad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000" b="0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Fomentamos la integridad en el servicio público y reconocimos las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historias de integridad de nuestros servidores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9" y="1460100"/>
            <a:ext cx="2210276" cy="22102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23" y="3670376"/>
            <a:ext cx="2264926" cy="22649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356797" y="354079"/>
            <a:ext cx="995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32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La aplicación de nuestras estrategias </a:t>
            </a:r>
            <a:endParaRPr lang="es-CO" sz="3200" b="1" dirty="0">
              <a:solidFill>
                <a:srgbClr val="3337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874240" y="513523"/>
            <a:ext cx="1102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Contamos con </a:t>
            </a:r>
            <a:r>
              <a:rPr kumimoji="0" lang="es-ES_tradnl" sz="2800" b="1" i="0" u="sng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más recursos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para cumplir nuestros sueños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 rot="16200000">
            <a:off x="7823676" y="3166745"/>
            <a:ext cx="3502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Valores en millones, precios corrientes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67425" y="2286718"/>
            <a:ext cx="321972" cy="2375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497464" y="1164510"/>
          <a:ext cx="8831050" cy="431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2962141" y="5904734"/>
            <a:ext cx="244699" cy="255071"/>
          </a:xfrm>
          <a:prstGeom prst="rect">
            <a:avLst/>
          </a:prstGeom>
          <a:solidFill>
            <a:srgbClr val="E46B1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387142" y="5862992"/>
            <a:ext cx="124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Inversión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707235" y="5904734"/>
            <a:ext cx="244699" cy="255071"/>
          </a:xfrm>
          <a:prstGeom prst="rect">
            <a:avLst/>
          </a:prstGeom>
          <a:solidFill>
            <a:srgbClr val="F3C7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148902" y="5862992"/>
            <a:ext cx="2277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Funcionamiento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38753" y="53705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$10.525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767840" y="53705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$13.717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814978" y="53705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$22.525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862116" y="53705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$21.141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960007" y="53582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$25.309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057898" y="53705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$25.187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093194" y="53705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$32.354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188057" y="53582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$38.594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217393" y="5358266"/>
            <a:ext cx="99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9938087" y="2370409"/>
            <a:ext cx="1612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accent2"/>
                </a:solidFill>
              </a:rPr>
              <a:t>Nos fenecieron la cuenta en 2016</a:t>
            </a:r>
            <a:endParaRPr lang="es-CO" sz="2400" b="1" dirty="0">
              <a:solidFill>
                <a:schemeClr val="accent2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09" y="4296553"/>
            <a:ext cx="946058" cy="17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D887B54-6909-4342-B5EF-6673DC30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510C6509-53A4-4EA0-9329-6294E1E5DFF3}"/>
              </a:ext>
            </a:extLst>
          </p:cNvPr>
          <p:cNvGrpSpPr/>
          <p:nvPr/>
        </p:nvGrpSpPr>
        <p:grpSpPr>
          <a:xfrm>
            <a:off x="3924229" y="2240180"/>
            <a:ext cx="4343542" cy="2908489"/>
            <a:chOff x="630516" y="2047927"/>
            <a:chExt cx="4343542" cy="2908489"/>
          </a:xfrm>
        </p:grpSpPr>
        <p:sp>
          <p:nvSpPr>
            <p:cNvPr id="11" name="25 CuadroTexto">
              <a:extLst>
                <a:ext uri="{FF2B5EF4-FFF2-40B4-BE49-F238E27FC236}">
                  <a16:creationId xmlns:a16="http://schemas.microsoft.com/office/drawing/2014/main" xmlns="" id="{9C54615C-21FA-4150-AEED-91DD9656B234}"/>
                </a:ext>
              </a:extLst>
            </p:cNvPr>
            <p:cNvSpPr txBox="1"/>
            <p:nvPr/>
          </p:nvSpPr>
          <p:spPr>
            <a:xfrm>
              <a:off x="630516" y="4173333"/>
              <a:ext cx="31151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b="1" dirty="0"/>
            </a:p>
          </p:txBody>
        </p:sp>
        <p:sp>
          <p:nvSpPr>
            <p:cNvPr id="13" name="27 CuadroTexto">
              <a:extLst>
                <a:ext uri="{FF2B5EF4-FFF2-40B4-BE49-F238E27FC236}">
                  <a16:creationId xmlns:a16="http://schemas.microsoft.com/office/drawing/2014/main" xmlns="" id="{963180B3-54E3-48E0-8C09-4CA136701219}"/>
                </a:ext>
              </a:extLst>
            </p:cNvPr>
            <p:cNvSpPr txBox="1"/>
            <p:nvPr/>
          </p:nvSpPr>
          <p:spPr>
            <a:xfrm>
              <a:off x="982865" y="2047927"/>
              <a:ext cx="3991193" cy="29084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F08B10"/>
                  </a:solidFill>
                </a:rPr>
                <a:t>Grandes objetivos:</a:t>
              </a:r>
            </a:p>
            <a:p>
              <a:endParaRPr lang="es-CO" sz="500" b="1" dirty="0">
                <a:solidFill>
                  <a:srgbClr val="F08B10"/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a Función Pública como  un Departamento </a:t>
              </a:r>
              <a:r>
                <a:rPr lang="es-CO" sz="1600" b="1" dirty="0"/>
                <a:t>EFICIENTE,  TÉCNICO E INNOVADOR</a:t>
              </a:r>
            </a:p>
            <a:p>
              <a:endParaRPr lang="es-CO" sz="16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Enaltecer al </a:t>
              </a:r>
              <a:r>
                <a:rPr lang="es-CO" sz="1600" b="1" dirty="0"/>
                <a:t>SERVIDOR PÚBLICO</a:t>
              </a:r>
            </a:p>
            <a:p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una Gestión Pública Moderna, Eficiente, Transparente, Focalizada y </a:t>
              </a:r>
              <a:r>
                <a:rPr lang="es-CO" sz="1600" b="1" dirty="0"/>
                <a:t>PARTICIPATIVA AL SERVICIO DE LOS CIUDADANOS</a:t>
              </a:r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6F2FCDAE-D58F-421F-B07D-E8881B20BBA2}"/>
                </a:ext>
              </a:extLst>
            </p:cNvPr>
            <p:cNvSpPr/>
            <p:nvPr/>
          </p:nvSpPr>
          <p:spPr>
            <a:xfrm>
              <a:off x="642901" y="2495034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1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xmlns="" id="{16A9F3CF-1611-4F79-9457-D45A00C931B3}"/>
                </a:ext>
              </a:extLst>
            </p:cNvPr>
            <p:cNvSpPr/>
            <p:nvPr/>
          </p:nvSpPr>
          <p:spPr>
            <a:xfrm>
              <a:off x="642901" y="3366334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2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0C9DD9AB-8DC3-47E8-AF83-C11B7EDC3E6C}"/>
                </a:ext>
              </a:extLst>
            </p:cNvPr>
            <p:cNvSpPr/>
            <p:nvPr/>
          </p:nvSpPr>
          <p:spPr>
            <a:xfrm>
              <a:off x="642901" y="3987666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3</a:t>
              </a: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766C4248-255F-4C77-8A79-8591DDBBF1C8}"/>
              </a:ext>
            </a:extLst>
          </p:cNvPr>
          <p:cNvSpPr/>
          <p:nvPr/>
        </p:nvSpPr>
        <p:spPr>
          <a:xfrm>
            <a:off x="1554724" y="1305935"/>
            <a:ext cx="7854204" cy="1993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3F3720A-93DD-4A06-BF19-989DF0A1315E}"/>
              </a:ext>
            </a:extLst>
          </p:cNvPr>
          <p:cNvSpPr txBox="1"/>
          <p:nvPr/>
        </p:nvSpPr>
        <p:spPr>
          <a:xfrm>
            <a:off x="0" y="15519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Nuestra apuesta estratégica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7CB74FEE-CF9F-46A2-B5B0-F31FFB6129DB}"/>
              </a:ext>
            </a:extLst>
          </p:cNvPr>
          <p:cNvSpPr/>
          <p:nvPr/>
        </p:nvSpPr>
        <p:spPr>
          <a:xfrm>
            <a:off x="1554724" y="4112084"/>
            <a:ext cx="7854204" cy="1851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755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10090392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85" name="Rectángulo 84">
            <a:extLst>
              <a:ext uri="{FF2B5EF4-FFF2-40B4-BE49-F238E27FC236}">
                <a16:creationId xmlns:a16="http://schemas.microsoft.com/office/drawing/2014/main" xmlns="" id="{292F0AD3-90A1-476B-84F6-02B6DA1E39EC}"/>
              </a:ext>
            </a:extLst>
          </p:cNvPr>
          <p:cNvSpPr/>
          <p:nvPr/>
        </p:nvSpPr>
        <p:spPr>
          <a:xfrm>
            <a:off x="2776539" y="7887227"/>
            <a:ext cx="28668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Actualización de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TRD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xmlns="" id="{028A581A-88C9-4AF5-BD4C-BB1DB4CA5D90}"/>
              </a:ext>
            </a:extLst>
          </p:cNvPr>
          <p:cNvSpPr/>
          <p:nvPr/>
        </p:nvSpPr>
        <p:spPr>
          <a:xfrm>
            <a:off x="1167518" y="8894240"/>
            <a:ext cx="4348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 TVD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7 reestructuraciones que ha tenido la Entidad</a:t>
            </a:r>
          </a:p>
        </p:txBody>
      </p:sp>
      <p:cxnSp>
        <p:nvCxnSpPr>
          <p:cNvPr id="88" name="Conector angular 21">
            <a:extLst>
              <a:ext uri="{FF2B5EF4-FFF2-40B4-BE49-F238E27FC236}">
                <a16:creationId xmlns:a16="http://schemas.microsoft.com/office/drawing/2014/main" xmlns="" id="{F170B775-23C0-417D-9B81-844E13BFBC08}"/>
              </a:ext>
            </a:extLst>
          </p:cNvPr>
          <p:cNvCxnSpPr>
            <a:cxnSpLocks/>
          </p:cNvCxnSpPr>
          <p:nvPr/>
        </p:nvCxnSpPr>
        <p:spPr>
          <a:xfrm rot="5400000">
            <a:off x="6001122" y="3057417"/>
            <a:ext cx="389695" cy="8871340"/>
          </a:xfrm>
          <a:prstGeom prst="bentConnector3">
            <a:avLst/>
          </a:prstGeom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Conector angular 23">
            <a:extLst>
              <a:ext uri="{FF2B5EF4-FFF2-40B4-BE49-F238E27FC236}">
                <a16:creationId xmlns:a16="http://schemas.microsoft.com/office/drawing/2014/main" xmlns="" id="{D9211407-E494-4E87-9A72-83486E7DAC6F}"/>
              </a:ext>
            </a:extLst>
          </p:cNvPr>
          <p:cNvCxnSpPr>
            <a:stCxn id="93" idx="2"/>
            <a:endCxn id="90" idx="0"/>
          </p:cNvCxnSpPr>
          <p:nvPr/>
        </p:nvCxnSpPr>
        <p:spPr>
          <a:xfrm rot="16200000" flipH="1">
            <a:off x="5127654" y="4983558"/>
            <a:ext cx="472718" cy="7255347"/>
          </a:xfrm>
          <a:prstGeom prst="bentConnector3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gen 89">
            <a:extLst>
              <a:ext uri="{FF2B5EF4-FFF2-40B4-BE49-F238E27FC236}">
                <a16:creationId xmlns:a16="http://schemas.microsoft.com/office/drawing/2014/main" xmlns="" id="{6F82325F-354B-4380-AB7E-BADECC977B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157" y="8847591"/>
            <a:ext cx="897060" cy="6717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xmlns="" id="{CDF9F190-9ABF-4101-B389-EA8A3F60170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32" y="7687932"/>
            <a:ext cx="881415" cy="6869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4" name="Triángulo isósceles 123">
            <a:extLst>
              <a:ext uri="{FF2B5EF4-FFF2-40B4-BE49-F238E27FC236}">
                <a16:creationId xmlns:a16="http://schemas.microsoft.com/office/drawing/2014/main" xmlns="" id="{592BA3EE-8FA6-4C2D-A223-67CBBC04E277}"/>
              </a:ext>
            </a:extLst>
          </p:cNvPr>
          <p:cNvSpPr/>
          <p:nvPr/>
        </p:nvSpPr>
        <p:spPr>
          <a:xfrm rot="5400000">
            <a:off x="2374672" y="7980752"/>
            <a:ext cx="425734" cy="213060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Servidores públicos capacitados que trabajan por el bienestar de los ciudadanos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22D3B44-F8D7-4CA4-86BE-E69A9169FEC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45" y="1757770"/>
            <a:ext cx="2086793" cy="2166783"/>
          </a:xfrm>
          <a:prstGeom prst="rect">
            <a:avLst/>
          </a:prstGeom>
        </p:spPr>
      </p:pic>
      <p:sp>
        <p:nvSpPr>
          <p:cNvPr id="52" name="Triángulo isósceles 51">
            <a:extLst>
              <a:ext uri="{FF2B5EF4-FFF2-40B4-BE49-F238E27FC236}">
                <a16:creationId xmlns:a16="http://schemas.microsoft.com/office/drawing/2014/main" xmlns="" id="{E152D9ED-CC4B-4770-9496-05DE36024CC5}"/>
              </a:ext>
            </a:extLst>
          </p:cNvPr>
          <p:cNvSpPr/>
          <p:nvPr/>
        </p:nvSpPr>
        <p:spPr>
          <a:xfrm rot="5400000">
            <a:off x="3234620" y="2660730"/>
            <a:ext cx="312433" cy="156358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xmlns="" id="{6B53324B-E264-43BA-B1F1-178EB0885B04}"/>
              </a:ext>
            </a:extLst>
          </p:cNvPr>
          <p:cNvCxnSpPr/>
          <p:nvPr/>
        </p:nvCxnSpPr>
        <p:spPr>
          <a:xfrm>
            <a:off x="2625652" y="2738909"/>
            <a:ext cx="678340" cy="0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9B8E5BE-A475-4C17-A783-32C2275A66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17" y="4781918"/>
            <a:ext cx="1465250" cy="1253634"/>
          </a:xfrm>
          <a:prstGeom prst="rect">
            <a:avLst/>
          </a:prstGeom>
        </p:spPr>
      </p:pic>
      <p:sp>
        <p:nvSpPr>
          <p:cNvPr id="58" name="Triángulo isósceles 57">
            <a:extLst>
              <a:ext uri="{FF2B5EF4-FFF2-40B4-BE49-F238E27FC236}">
                <a16:creationId xmlns:a16="http://schemas.microsoft.com/office/drawing/2014/main" xmlns="" id="{55AE1D27-7357-4F2A-912D-DD5FD206D7CF}"/>
              </a:ext>
            </a:extLst>
          </p:cNvPr>
          <p:cNvSpPr/>
          <p:nvPr/>
        </p:nvSpPr>
        <p:spPr>
          <a:xfrm rot="5400000">
            <a:off x="3234620" y="5201815"/>
            <a:ext cx="312433" cy="156358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AA491ED4-2AC9-4E91-BD23-6BD8C2E94B8D}"/>
              </a:ext>
            </a:extLst>
          </p:cNvPr>
          <p:cNvCxnSpPr/>
          <p:nvPr/>
        </p:nvCxnSpPr>
        <p:spPr>
          <a:xfrm>
            <a:off x="2625652" y="5279994"/>
            <a:ext cx="678340" cy="0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1 Rectángulo">
            <a:extLst>
              <a:ext uri="{FF2B5EF4-FFF2-40B4-BE49-F238E27FC236}">
                <a16:creationId xmlns:a16="http://schemas.microsoft.com/office/drawing/2014/main" xmlns="" id="{122EA610-2EB9-471C-ACAA-A3392217CACB}"/>
              </a:ext>
            </a:extLst>
          </p:cNvPr>
          <p:cNvSpPr/>
          <p:nvPr/>
        </p:nvSpPr>
        <p:spPr>
          <a:xfrm>
            <a:off x="3642455" y="4679829"/>
            <a:ext cx="7948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gerentes públicos participantes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diplomados en Alta Dirección del Estado</a:t>
            </a:r>
            <a:endParaRPr kumimoji="0" lang="es-ES_trad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869C7F4F-BC09-4001-882B-17F92A762226}"/>
              </a:ext>
            </a:extLst>
          </p:cNvPr>
          <p:cNvSpPr/>
          <p:nvPr/>
        </p:nvSpPr>
        <p:spPr>
          <a:xfrm>
            <a:off x="3660414" y="2351856"/>
            <a:ext cx="7706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Nacional de Formación y Capacitación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actualizado.</a:t>
            </a:r>
          </a:p>
        </p:txBody>
      </p:sp>
    </p:spTree>
    <p:extLst>
      <p:ext uri="{BB962C8B-B14F-4D97-AF65-F5344CB8AC3E}">
        <p14:creationId xmlns:p14="http://schemas.microsoft.com/office/powerpoint/2010/main" val="214039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Servidores públicos Constructores de Paz</a:t>
            </a:r>
            <a:endParaRPr lang="es-ES" sz="3200" dirty="0">
              <a:solidFill>
                <a:srgbClr val="333733"/>
              </a:solidFill>
            </a:endParaRPr>
          </a:p>
        </p:txBody>
      </p:sp>
      <p:pic>
        <p:nvPicPr>
          <p:cNvPr id="60" name="9 Imagen">
            <a:extLst>
              <a:ext uri="{FF2B5EF4-FFF2-40B4-BE49-F238E27FC236}">
                <a16:creationId xmlns:a16="http://schemas.microsoft.com/office/drawing/2014/main" xmlns="" id="{EFAA1653-1BB5-4E09-98FF-332C19DC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b="2388"/>
          <a:stretch/>
        </p:blipFill>
        <p:spPr>
          <a:xfrm>
            <a:off x="219853" y="1423339"/>
            <a:ext cx="6045825" cy="4561128"/>
          </a:xfrm>
          <a:prstGeom prst="rect">
            <a:avLst/>
          </a:prstGeom>
        </p:spPr>
      </p:pic>
      <p:sp>
        <p:nvSpPr>
          <p:cNvPr id="61" name="Rectángulo 60">
            <a:extLst>
              <a:ext uri="{FF2B5EF4-FFF2-40B4-BE49-F238E27FC236}">
                <a16:creationId xmlns:a16="http://schemas.microsoft.com/office/drawing/2014/main" xmlns="" id="{AB01E6CE-640D-4DA1-80B1-31052CCDA0C4}"/>
              </a:ext>
            </a:extLst>
          </p:cNvPr>
          <p:cNvSpPr/>
          <p:nvPr/>
        </p:nvSpPr>
        <p:spPr>
          <a:xfrm>
            <a:off x="11743148" y="2598975"/>
            <a:ext cx="385011" cy="197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xmlns="" id="{F2B8EF20-BF05-4E91-BCF5-88F9690EC34E}"/>
              </a:ext>
            </a:extLst>
          </p:cNvPr>
          <p:cNvGrpSpPr/>
          <p:nvPr/>
        </p:nvGrpSpPr>
        <p:grpSpPr>
          <a:xfrm>
            <a:off x="6691207" y="1667766"/>
            <a:ext cx="1800000" cy="1171548"/>
            <a:chOff x="6694235" y="2240038"/>
            <a:chExt cx="1800000" cy="1171548"/>
          </a:xfrm>
        </p:grpSpPr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857A5C78-390E-451F-94FF-2AAD270632F2}"/>
                </a:ext>
              </a:extLst>
            </p:cNvPr>
            <p:cNvSpPr txBox="1"/>
            <p:nvPr/>
          </p:nvSpPr>
          <p:spPr>
            <a:xfrm>
              <a:off x="6694235" y="301147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Plan 100 días</a:t>
              </a:r>
              <a:endParaRPr kumimoji="0" lang="es-ES" sz="2000" b="1" i="0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xmlns="" id="{C1D1B906-11A8-4A7F-A556-8A7B203D8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29" b="23232"/>
            <a:stretch/>
          </p:blipFill>
          <p:spPr>
            <a:xfrm>
              <a:off x="6694235" y="2240038"/>
              <a:ext cx="1800000" cy="816108"/>
            </a:xfrm>
            <a:prstGeom prst="rect">
              <a:avLst/>
            </a:prstGeom>
          </p:spPr>
        </p:pic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C5F0AB6C-22EA-45CD-8014-B54BC3E34F34}"/>
              </a:ext>
            </a:extLst>
          </p:cNvPr>
          <p:cNvSpPr txBox="1"/>
          <p:nvPr/>
        </p:nvSpPr>
        <p:spPr>
          <a:xfrm>
            <a:off x="9249112" y="1645855"/>
            <a:ext cx="26865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621</a:t>
            </a: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Servidores públicos y líderes sociales  de 20 municipios afectados por el conflicto armado capacitados en participación ciudadana, control social rendición de cuentas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endParaRPr kumimoji="0" lang="es-ES_tradnl" sz="14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CuadroTexto 11">
            <a:extLst>
              <a:ext uri="{FF2B5EF4-FFF2-40B4-BE49-F238E27FC236}">
                <a16:creationId xmlns:a16="http://schemas.microsoft.com/office/drawing/2014/main" xmlns="" id="{B48EC62F-ACB0-4DF8-9D89-BAE9A7D304F0}"/>
              </a:ext>
            </a:extLst>
          </p:cNvPr>
          <p:cNvSpPr txBox="1"/>
          <p:nvPr/>
        </p:nvSpPr>
        <p:spPr>
          <a:xfrm>
            <a:off x="9328648" y="4162571"/>
            <a:ext cx="26070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439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Servidores Públicos de 11 entidades capacitados para la implementación del Acuerdo y construcción de paz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xmlns="" id="{CF6CB7E7-4D6E-4561-986C-AB80A05F94E5}"/>
              </a:ext>
            </a:extLst>
          </p:cNvPr>
          <p:cNvGrpSpPr/>
          <p:nvPr/>
        </p:nvGrpSpPr>
        <p:grpSpPr>
          <a:xfrm>
            <a:off x="6564785" y="4011940"/>
            <a:ext cx="2052841" cy="1904958"/>
            <a:chOff x="6567813" y="4227205"/>
            <a:chExt cx="2052841" cy="1904958"/>
          </a:xfrm>
        </p:grpSpPr>
        <p:pic>
          <p:nvPicPr>
            <p:cNvPr id="73" name="5 Imagen">
              <a:extLst>
                <a:ext uri="{FF2B5EF4-FFF2-40B4-BE49-F238E27FC236}">
                  <a16:creationId xmlns:a16="http://schemas.microsoft.com/office/drawing/2014/main" xmlns="" id="{375DF9A3-9517-496E-9BF2-0A98C4EBB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b="13740"/>
            <a:stretch/>
          </p:blipFill>
          <p:spPr>
            <a:xfrm>
              <a:off x="6718297" y="4227205"/>
              <a:ext cx="1751875" cy="1194077"/>
            </a:xfrm>
            <a:prstGeom prst="rect">
              <a:avLst/>
            </a:prstGeom>
          </p:spPr>
        </p:pic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xmlns="" id="{2889515C-91DF-4F67-9F82-71B79A8685A5}"/>
                </a:ext>
              </a:extLst>
            </p:cNvPr>
            <p:cNvSpPr txBox="1"/>
            <p:nvPr/>
          </p:nvSpPr>
          <p:spPr>
            <a:xfrm>
              <a:off x="6567813" y="5208833"/>
              <a:ext cx="20528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Talleres de Fortalecimiento de Capacidades</a:t>
              </a:r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A5A626F8-A3D5-4C03-B1BD-E9A1852EBC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2" y="269134"/>
            <a:ext cx="988011" cy="7861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950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26" b="1"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10090392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Servidores públicos Constructores de Paz</a:t>
            </a:r>
            <a:endParaRPr lang="es-ES" sz="3200" dirty="0">
              <a:solidFill>
                <a:srgbClr val="333733"/>
              </a:solidFill>
            </a:endParaRPr>
          </a:p>
        </p:txBody>
      </p:sp>
      <p:pic>
        <p:nvPicPr>
          <p:cNvPr id="53" name="0 Imagen">
            <a:hlinkClick r:id="rId10"/>
            <a:extLst>
              <a:ext uri="{FF2B5EF4-FFF2-40B4-BE49-F238E27FC236}">
                <a16:creationId xmlns:a16="http://schemas.microsoft.com/office/drawing/2014/main" xmlns="" id="{2B9021C3-1849-4235-BD33-F193A9A97786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0" y="1427053"/>
            <a:ext cx="3503278" cy="144655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5198A16D-7480-436F-BC2F-506DF342FB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9" b="23232"/>
          <a:stretch/>
        </p:blipFill>
        <p:spPr>
          <a:xfrm>
            <a:off x="1206650" y="3523731"/>
            <a:ext cx="2442537" cy="1118006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B2DA2529-2CB6-4699-A972-9A6C0CECD380}"/>
              </a:ext>
            </a:extLst>
          </p:cNvPr>
          <p:cNvSpPr txBox="1"/>
          <p:nvPr/>
        </p:nvSpPr>
        <p:spPr>
          <a:xfrm>
            <a:off x="749599" y="4550131"/>
            <a:ext cx="33566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89.325</a:t>
            </a:r>
            <a:endParaRPr kumimoji="0" lang="es-ES_tradnl" sz="3600" b="1" i="0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Servidores Públicos informados sobre el proceso de negociación de paz</a:t>
            </a:r>
            <a:endParaRPr kumimoji="0" lang="es-ES_tradnl" sz="1800" b="1" i="0" u="none" strike="noStrike" kern="1200" cap="none" spc="30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xmlns="" id="{38B067AE-E1C5-4E6B-9EF2-A9C0AD8130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2" y="269134"/>
            <a:ext cx="988011" cy="7861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DDD886DD-779A-4A7F-8310-DBE7D84AB1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r="11207"/>
          <a:stretch/>
        </p:blipFill>
        <p:spPr>
          <a:xfrm>
            <a:off x="4747446" y="1141066"/>
            <a:ext cx="6100664" cy="53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1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">
            <a:extLst>
              <a:ext uri="{FF2B5EF4-FFF2-40B4-BE49-F238E27FC236}">
                <a16:creationId xmlns:a16="http://schemas.microsoft.com/office/drawing/2014/main" xmlns="" id="{E9C5D8DE-74C2-4A3B-8001-344811E03536}"/>
              </a:ext>
            </a:extLst>
          </p:cNvPr>
          <p:cNvSpPr/>
          <p:nvPr/>
        </p:nvSpPr>
        <p:spPr>
          <a:xfrm>
            <a:off x="1404578" y="471714"/>
            <a:ext cx="3155327" cy="907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1520" y="3842411"/>
            <a:ext cx="799103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Autoridad jurídica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520" y="4382371"/>
            <a:ext cx="87366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Promotora de eficiencia administrativa y mejora de trámites</a:t>
            </a:r>
            <a:endParaRPr kumimoji="0" lang="en-US" sz="2000" b="1" i="0" u="none" strike="noStrike" kern="1400" cap="none" spc="10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520" y="3271673"/>
            <a:ext cx="771284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Líder de la política de Control Interno</a:t>
            </a:r>
            <a:endParaRPr kumimoji="0" lang="en-US" sz="2000" b="1" i="0" u="none" strike="noStrike" kern="1400" cap="none" spc="10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90362" y="2409604"/>
            <a:ext cx="7204841" cy="0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0362" y="5797195"/>
            <a:ext cx="7204841" cy="0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1520" y="4951569"/>
            <a:ext cx="667265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Ente rector del diseño organizacional y salarios</a:t>
            </a:r>
            <a:endParaRPr kumimoji="0" lang="en-US" sz="2000" b="1" i="0" u="none" strike="noStrike" kern="1400" cap="none" spc="10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48" y="856612"/>
            <a:ext cx="3928513" cy="12975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0362" y="736034"/>
            <a:ext cx="7295117" cy="1203545"/>
            <a:chOff x="1007826" y="1290020"/>
            <a:chExt cx="7295117" cy="1203545"/>
          </a:xfrm>
        </p:grpSpPr>
        <p:grpSp>
          <p:nvGrpSpPr>
            <p:cNvPr id="24" name="Group 23"/>
            <p:cNvGrpSpPr/>
            <p:nvPr/>
          </p:nvGrpSpPr>
          <p:grpSpPr>
            <a:xfrm>
              <a:off x="1007826" y="1672049"/>
              <a:ext cx="6799080" cy="821516"/>
              <a:chOff x="1515826" y="1023827"/>
              <a:chExt cx="6799080" cy="82151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515826" y="1023827"/>
                <a:ext cx="6799080" cy="821516"/>
              </a:xfrm>
              <a:prstGeom prst="rect">
                <a:avLst/>
              </a:prstGeom>
              <a:solidFill>
                <a:srgbClr val="159EB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98625" y="1139198"/>
                <a:ext cx="65132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30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/>
                    <a:ea typeface="+mn-ea"/>
                    <a:cs typeface="Arial Narrow"/>
                  </a:rPr>
                  <a:t>Fortalezas</a:t>
                </a:r>
                <a:r>
                  <a:rPr kumimoji="0" lang="en-US" sz="3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/>
                    <a:ea typeface="+mn-ea"/>
                    <a:cs typeface="Arial Narrow"/>
                  </a:rPr>
                  <a:t> </a:t>
                </a:r>
                <a:r>
                  <a:rPr kumimoji="0" lang="en-US" sz="3200" b="1" i="0" u="none" strike="noStrike" kern="1200" cap="none" spc="30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/>
                    <a:ea typeface="+mn-ea"/>
                    <a:cs typeface="Arial Narrow"/>
                  </a:rPr>
                  <a:t>encontradas</a:t>
                </a:r>
                <a:r>
                  <a:rPr kumimoji="0" lang="en-US" sz="3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/>
                    <a:ea typeface="+mn-ea"/>
                    <a:cs typeface="Arial Narrow"/>
                  </a:rPr>
                  <a:t> en 2014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3470" y="1290020"/>
              <a:ext cx="919473" cy="876102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477129" y="2738261"/>
            <a:ext cx="318871" cy="344398"/>
            <a:chOff x="994593" y="2711757"/>
            <a:chExt cx="318871" cy="344398"/>
          </a:xfrm>
        </p:grpSpPr>
        <p:sp>
          <p:nvSpPr>
            <p:cNvPr id="23" name="Shape 3191"/>
            <p:cNvSpPr/>
            <p:nvPr/>
          </p:nvSpPr>
          <p:spPr>
            <a:xfrm>
              <a:off x="1011924" y="2754615"/>
              <a:ext cx="301540" cy="301540"/>
            </a:xfrm>
            <a:prstGeom prst="ellipse">
              <a:avLst/>
            </a:prstGeom>
            <a:noFill/>
            <a:ln w="28575" cap="flat" cmpd="sng">
              <a:solidFill>
                <a:srgbClr val="009E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 3195"/>
            <p:cNvSpPr/>
            <p:nvPr/>
          </p:nvSpPr>
          <p:spPr>
            <a:xfrm>
              <a:off x="994593" y="2711757"/>
              <a:ext cx="226760" cy="344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77129" y="3299778"/>
            <a:ext cx="318871" cy="344398"/>
            <a:chOff x="1011924" y="3178817"/>
            <a:chExt cx="318871" cy="344398"/>
          </a:xfrm>
        </p:grpSpPr>
        <p:sp>
          <p:nvSpPr>
            <p:cNvPr id="38" name="Shape 3191"/>
            <p:cNvSpPr/>
            <p:nvPr/>
          </p:nvSpPr>
          <p:spPr>
            <a:xfrm>
              <a:off x="1029255" y="3221675"/>
              <a:ext cx="301540" cy="301540"/>
            </a:xfrm>
            <a:prstGeom prst="ellipse">
              <a:avLst/>
            </a:prstGeom>
            <a:noFill/>
            <a:ln w="28575" cap="flat" cmpd="sng">
              <a:solidFill>
                <a:srgbClr val="009E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3195"/>
            <p:cNvSpPr/>
            <p:nvPr/>
          </p:nvSpPr>
          <p:spPr>
            <a:xfrm>
              <a:off x="1011924" y="3178817"/>
              <a:ext cx="226760" cy="344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477129" y="3861295"/>
            <a:ext cx="318871" cy="344398"/>
            <a:chOff x="1011924" y="3789216"/>
            <a:chExt cx="318871" cy="344398"/>
          </a:xfrm>
        </p:grpSpPr>
        <p:sp>
          <p:nvSpPr>
            <p:cNvPr id="40" name="Shape 3191"/>
            <p:cNvSpPr/>
            <p:nvPr/>
          </p:nvSpPr>
          <p:spPr>
            <a:xfrm>
              <a:off x="1029255" y="3832074"/>
              <a:ext cx="301540" cy="301540"/>
            </a:xfrm>
            <a:prstGeom prst="ellipse">
              <a:avLst/>
            </a:prstGeom>
            <a:noFill/>
            <a:ln w="28575" cap="flat" cmpd="sng">
              <a:solidFill>
                <a:srgbClr val="009E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Shape 3195"/>
            <p:cNvSpPr/>
            <p:nvPr/>
          </p:nvSpPr>
          <p:spPr>
            <a:xfrm>
              <a:off x="1011924" y="3789216"/>
              <a:ext cx="226760" cy="344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77129" y="4422812"/>
            <a:ext cx="318871" cy="344398"/>
            <a:chOff x="1013554" y="4416491"/>
            <a:chExt cx="318871" cy="344398"/>
          </a:xfrm>
        </p:grpSpPr>
        <p:sp>
          <p:nvSpPr>
            <p:cNvPr id="42" name="Shape 3191"/>
            <p:cNvSpPr/>
            <p:nvPr/>
          </p:nvSpPr>
          <p:spPr>
            <a:xfrm>
              <a:off x="1030885" y="4459349"/>
              <a:ext cx="301540" cy="301540"/>
            </a:xfrm>
            <a:prstGeom prst="ellipse">
              <a:avLst/>
            </a:prstGeom>
            <a:noFill/>
            <a:ln w="28575" cap="flat" cmpd="sng">
              <a:solidFill>
                <a:srgbClr val="009E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3195"/>
            <p:cNvSpPr/>
            <p:nvPr/>
          </p:nvSpPr>
          <p:spPr>
            <a:xfrm>
              <a:off x="1013554" y="4416491"/>
              <a:ext cx="226760" cy="344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477129" y="4984329"/>
            <a:ext cx="318871" cy="344398"/>
            <a:chOff x="1011924" y="5018070"/>
            <a:chExt cx="318871" cy="344398"/>
          </a:xfrm>
        </p:grpSpPr>
        <p:sp>
          <p:nvSpPr>
            <p:cNvPr id="44" name="Shape 3191"/>
            <p:cNvSpPr/>
            <p:nvPr/>
          </p:nvSpPr>
          <p:spPr>
            <a:xfrm>
              <a:off x="1029255" y="5060928"/>
              <a:ext cx="301540" cy="301540"/>
            </a:xfrm>
            <a:prstGeom prst="ellipse">
              <a:avLst/>
            </a:prstGeom>
            <a:noFill/>
            <a:ln w="28575" cap="flat" cmpd="sng">
              <a:solidFill>
                <a:srgbClr val="009E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Shape 3195"/>
            <p:cNvSpPr/>
            <p:nvPr/>
          </p:nvSpPr>
          <p:spPr>
            <a:xfrm>
              <a:off x="1011924" y="5018070"/>
              <a:ext cx="226760" cy="344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49" name="TextBox 6">
            <a:extLst>
              <a:ext uri="{FF2B5EF4-FFF2-40B4-BE49-F238E27FC236}">
                <a16:creationId xmlns:a16="http://schemas.microsoft.com/office/drawing/2014/main" xmlns="" id="{A41F922C-119C-47F4-9A6F-8487C272FF95}"/>
              </a:ext>
            </a:extLst>
          </p:cNvPr>
          <p:cNvSpPr txBox="1"/>
          <p:nvPr/>
        </p:nvSpPr>
        <p:spPr>
          <a:xfrm>
            <a:off x="881520" y="2731713"/>
            <a:ext cx="799103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Asesora en Gestión Pública</a:t>
            </a:r>
          </a:p>
        </p:txBody>
      </p:sp>
      <p:pic>
        <p:nvPicPr>
          <p:cNvPr id="51" name="Picture 29">
            <a:extLst>
              <a:ext uri="{FF2B5EF4-FFF2-40B4-BE49-F238E27FC236}">
                <a16:creationId xmlns:a16="http://schemas.microsoft.com/office/drawing/2014/main" xmlns="" id="{C538748C-4C0A-48AD-A7A3-C95731E4B4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40000"/>
          </a:blip>
          <a:stretch>
            <a:fillRect/>
          </a:stretch>
        </p:blipFill>
        <p:spPr>
          <a:xfrm>
            <a:off x="8549893" y="1612136"/>
            <a:ext cx="2387317" cy="3853224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427B53EA-C60A-47F6-A931-9A3695DCEC78}"/>
              </a:ext>
            </a:extLst>
          </p:cNvPr>
          <p:cNvSpPr txBox="1"/>
          <p:nvPr/>
        </p:nvSpPr>
        <p:spPr>
          <a:xfrm>
            <a:off x="9775980" y="4793714"/>
            <a:ext cx="65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Futura Std Medium" panose="020B0702020204020203" pitchFamily="34" charset="0"/>
              </a:rPr>
              <a:t>FP</a:t>
            </a:r>
          </a:p>
        </p:txBody>
      </p:sp>
    </p:spTree>
    <p:extLst>
      <p:ext uri="{BB962C8B-B14F-4D97-AF65-F5344CB8AC3E}">
        <p14:creationId xmlns:p14="http://schemas.microsoft.com/office/powerpoint/2010/main" val="33480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8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1285870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1285870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1323152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1363320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3113554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3729605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3113554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3729605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3113554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3729605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3113554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3729605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350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Gestión Estratégica del Talento Humano - MIPG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476BAF2F-32AD-4AD7-A603-0594FDCACBB3}"/>
              </a:ext>
            </a:extLst>
          </p:cNvPr>
          <p:cNvGrpSpPr/>
          <p:nvPr/>
        </p:nvGrpSpPr>
        <p:grpSpPr>
          <a:xfrm>
            <a:off x="772643" y="3729605"/>
            <a:ext cx="10646714" cy="2860806"/>
            <a:chOff x="826281" y="3729605"/>
            <a:chExt cx="10646714" cy="2860806"/>
          </a:xfrm>
        </p:grpSpPr>
        <p:sp>
          <p:nvSpPr>
            <p:cNvPr id="119" name="Título 1">
              <a:extLst>
                <a:ext uri="{FF2B5EF4-FFF2-40B4-BE49-F238E27FC236}">
                  <a16:creationId xmlns:a16="http://schemas.microsoft.com/office/drawing/2014/main" xmlns="" id="{2BA74D76-107F-4977-952A-FBCA90081B48}"/>
                </a:ext>
              </a:extLst>
            </p:cNvPr>
            <p:cNvSpPr txBox="1">
              <a:spLocks/>
            </p:cNvSpPr>
            <p:nvPr/>
          </p:nvSpPr>
          <p:spPr>
            <a:xfrm>
              <a:off x="2596304" y="3729605"/>
              <a:ext cx="868513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s-CO" sz="2800" dirty="0">
                  <a:solidFill>
                    <a:srgbClr val="333733"/>
                  </a:solidFill>
                </a:rPr>
                <a:t>Información para la planeación y caracterización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s-CO" sz="2800" dirty="0">
                  <a:solidFill>
                    <a:srgbClr val="333733"/>
                  </a:solidFill>
                </a:rPr>
                <a:t>del Empleo Público</a:t>
              </a: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:a16="http://schemas.microsoft.com/office/drawing/2014/main" xmlns="" id="{C56B08CF-7F55-432A-9741-8C1C5A5B4344}"/>
                </a:ext>
              </a:extLst>
            </p:cNvPr>
            <p:cNvSpPr/>
            <p:nvPr/>
          </p:nvSpPr>
          <p:spPr>
            <a:xfrm>
              <a:off x="2596304" y="4897640"/>
              <a:ext cx="8876691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100% 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las de las entidades de la Rama Ejecutiva del orden Nacional con información en el SIGEP </a:t>
              </a: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(vigencia 2016)</a:t>
              </a:r>
            </a:p>
            <a:p>
              <a:pPr marL="0" marR="0" lvl="1" indent="0" defTabSz="418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724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entidades del orden territorial con información en SIGEP</a:t>
              </a:r>
            </a:p>
            <a:p>
              <a:pPr marL="0" marR="0" lvl="1" indent="0" defTabSz="418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55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entidades ubicadas en los municipios de paz con información en SIGEP</a:t>
              </a:r>
              <a:endParaRPr kumimoji="0" lang="es-CO" alt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xmlns="" id="{879B8DCA-65D2-4D17-A20C-E47306C3A961}"/>
                </a:ext>
              </a:extLst>
            </p:cNvPr>
            <p:cNvGrpSpPr/>
            <p:nvPr/>
          </p:nvGrpSpPr>
          <p:grpSpPr>
            <a:xfrm>
              <a:off x="826281" y="4376131"/>
              <a:ext cx="1282603" cy="1704124"/>
              <a:chOff x="1022620" y="4403830"/>
              <a:chExt cx="1282603" cy="1704124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xmlns="" id="{9E3F4027-20F2-410E-9E52-80A2B19DD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2620" y="4403830"/>
                <a:ext cx="1282602" cy="1704124"/>
              </a:xfrm>
              <a:prstGeom prst="rect">
                <a:avLst/>
              </a:prstGeom>
            </p:spPr>
          </p:pic>
          <p:sp>
            <p:nvSpPr>
              <p:cNvPr id="136" name="Título 1">
                <a:extLst>
                  <a:ext uri="{FF2B5EF4-FFF2-40B4-BE49-F238E27FC236}">
                    <a16:creationId xmlns:a16="http://schemas.microsoft.com/office/drawing/2014/main" xmlns="" id="{415CFEB5-D1B6-4587-970D-F2648EBC61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2620" y="4861010"/>
                <a:ext cx="1282603" cy="7897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s-CO" sz="2000" dirty="0">
                    <a:solidFill>
                      <a:srgbClr val="EB903F"/>
                    </a:solidFill>
                  </a:rPr>
                  <a:t>SIGEP</a:t>
                </a:r>
              </a:p>
            </p:txBody>
          </p: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5F846401-AA1F-4A6C-B9A6-D81FFE9590B2}"/>
              </a:ext>
            </a:extLst>
          </p:cNvPr>
          <p:cNvGrpSpPr/>
          <p:nvPr/>
        </p:nvGrpSpPr>
        <p:grpSpPr>
          <a:xfrm>
            <a:off x="1370999" y="1380150"/>
            <a:ext cx="9450003" cy="2262346"/>
            <a:chOff x="826281" y="1196380"/>
            <a:chExt cx="9450003" cy="2262346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xmlns="" id="{46BCA5F9-9340-4DE5-9591-0F42B7661019}"/>
                </a:ext>
              </a:extLst>
            </p:cNvPr>
            <p:cNvSpPr/>
            <p:nvPr/>
          </p:nvSpPr>
          <p:spPr>
            <a:xfrm>
              <a:off x="5429576" y="2261662"/>
              <a:ext cx="484670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214</a:t>
              </a: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diagnósticos y planes de acción de Gestión Estratégica del Talento Humano</a:t>
              </a:r>
            </a:p>
          </p:txBody>
        </p: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xmlns="" id="{B249E502-55BC-47E5-B50E-24C0107DF462}"/>
                </a:ext>
              </a:extLst>
            </p:cNvPr>
            <p:cNvGrpSpPr/>
            <p:nvPr/>
          </p:nvGrpSpPr>
          <p:grpSpPr>
            <a:xfrm>
              <a:off x="826281" y="1196380"/>
              <a:ext cx="4501820" cy="2262346"/>
              <a:chOff x="354011" y="1111660"/>
              <a:chExt cx="3975275" cy="1997735"/>
            </a:xfrm>
          </p:grpSpPr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xmlns="" id="{E7B2662A-8A23-4D7F-9FAE-4B46D6E8C18D}"/>
                  </a:ext>
                </a:extLst>
              </p:cNvPr>
              <p:cNvSpPr/>
              <p:nvPr/>
            </p:nvSpPr>
            <p:spPr>
              <a:xfrm>
                <a:off x="446907" y="1111660"/>
                <a:ext cx="1306987" cy="806439"/>
              </a:xfrm>
              <a:prstGeom prst="rect">
                <a:avLst/>
              </a:prstGeom>
              <a:solidFill>
                <a:srgbClr val="28A89C"/>
              </a:solidFill>
              <a:ln>
                <a:solidFill>
                  <a:srgbClr val="28A8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2" name="19 Forma libre">
                <a:extLst>
                  <a:ext uri="{FF2B5EF4-FFF2-40B4-BE49-F238E27FC236}">
                    <a16:creationId xmlns:a16="http://schemas.microsoft.com/office/drawing/2014/main" xmlns="" id="{F5403D17-24DB-4240-9A3B-06D25817D81A}"/>
                  </a:ext>
                </a:extLst>
              </p:cNvPr>
              <p:cNvSpPr/>
              <p:nvPr/>
            </p:nvSpPr>
            <p:spPr>
              <a:xfrm flipH="1">
                <a:off x="354011" y="1240928"/>
                <a:ext cx="1433274" cy="432702"/>
              </a:xfrm>
              <a:custGeom>
                <a:avLst/>
                <a:gdLst>
                  <a:gd name="connsiteX0" fmla="*/ 0 w 2042090"/>
                  <a:gd name="connsiteY0" fmla="*/ 0 h 1790011"/>
                  <a:gd name="connsiteX1" fmla="*/ 2042090 w 2042090"/>
                  <a:gd name="connsiteY1" fmla="*/ 0 h 1790011"/>
                  <a:gd name="connsiteX2" fmla="*/ 2042090 w 2042090"/>
                  <a:gd name="connsiteY2" fmla="*/ 1790011 h 1790011"/>
                  <a:gd name="connsiteX3" fmla="*/ 0 w 2042090"/>
                  <a:gd name="connsiteY3" fmla="*/ 1790011 h 1790011"/>
                  <a:gd name="connsiteX4" fmla="*/ 0 w 2042090"/>
                  <a:gd name="connsiteY4" fmla="*/ 0 h 17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090" h="1790011">
                    <a:moveTo>
                      <a:pt x="0" y="0"/>
                    </a:moveTo>
                    <a:lnTo>
                      <a:pt x="2042090" y="0"/>
                    </a:lnTo>
                    <a:lnTo>
                      <a:pt x="2042090" y="1790011"/>
                    </a:lnTo>
                    <a:lnTo>
                      <a:pt x="0" y="17900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marL="0" marR="0" lvl="0" indent="0" algn="ctr" defTabSz="111111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Consolidación (Desarrollo robusto)</a:t>
                </a:r>
              </a:p>
            </p:txBody>
          </p:sp>
          <p:sp>
            <p:nvSpPr>
              <p:cNvPr id="156" name="Rectángulo 155">
                <a:extLst>
                  <a:ext uri="{FF2B5EF4-FFF2-40B4-BE49-F238E27FC236}">
                    <a16:creationId xmlns:a16="http://schemas.microsoft.com/office/drawing/2014/main" xmlns="" id="{BEF8BF03-CA0D-4233-9F66-1DEF27928D66}"/>
                  </a:ext>
                </a:extLst>
              </p:cNvPr>
              <p:cNvSpPr/>
              <p:nvPr/>
            </p:nvSpPr>
            <p:spPr>
              <a:xfrm>
                <a:off x="1443607" y="1726632"/>
                <a:ext cx="1349261" cy="806439"/>
              </a:xfrm>
              <a:prstGeom prst="rect">
                <a:avLst/>
              </a:prstGeom>
              <a:solidFill>
                <a:srgbClr val="F3C73D"/>
              </a:solidFill>
              <a:ln>
                <a:solidFill>
                  <a:srgbClr val="F3C7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200"/>
              </a:p>
            </p:txBody>
          </p:sp>
          <p:cxnSp>
            <p:nvCxnSpPr>
              <p:cNvPr id="157" name="Conector recto 156">
                <a:extLst>
                  <a:ext uri="{FF2B5EF4-FFF2-40B4-BE49-F238E27FC236}">
                    <a16:creationId xmlns:a16="http://schemas.microsoft.com/office/drawing/2014/main" xmlns="" id="{1839591B-923B-49A7-AF34-9460077FB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7958" y="2314166"/>
                <a:ext cx="686416" cy="0"/>
              </a:xfrm>
              <a:prstGeom prst="line">
                <a:avLst/>
              </a:prstGeom>
              <a:ln w="34925" cap="rnd">
                <a:solidFill>
                  <a:srgbClr val="28A89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ector recto 157">
                <a:extLst>
                  <a:ext uri="{FF2B5EF4-FFF2-40B4-BE49-F238E27FC236}">
                    <a16:creationId xmlns:a16="http://schemas.microsoft.com/office/drawing/2014/main" xmlns="" id="{EAF455F5-0F24-44A7-A690-7B66CC72E7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4374" y="2314166"/>
                <a:ext cx="0" cy="423740"/>
              </a:xfrm>
              <a:prstGeom prst="line">
                <a:avLst/>
              </a:prstGeom>
              <a:ln w="34925" cap="rnd">
                <a:solidFill>
                  <a:srgbClr val="28A89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ángulo 158">
                <a:extLst>
                  <a:ext uri="{FF2B5EF4-FFF2-40B4-BE49-F238E27FC236}">
                    <a16:creationId xmlns:a16="http://schemas.microsoft.com/office/drawing/2014/main" xmlns="" id="{8E187D29-CF69-4D96-A0C1-C2EAAC077D54}"/>
                  </a:ext>
                </a:extLst>
              </p:cNvPr>
              <p:cNvSpPr/>
              <p:nvPr/>
            </p:nvSpPr>
            <p:spPr>
              <a:xfrm>
                <a:off x="2558150" y="2302956"/>
                <a:ext cx="1306987" cy="806439"/>
              </a:xfrm>
              <a:prstGeom prst="rect">
                <a:avLst/>
              </a:prstGeom>
              <a:solidFill>
                <a:srgbClr val="B06E0E"/>
              </a:solidFill>
              <a:ln>
                <a:solidFill>
                  <a:srgbClr val="B06E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200"/>
              </a:p>
            </p:txBody>
          </p:sp>
          <p:cxnSp>
            <p:nvCxnSpPr>
              <p:cNvPr id="160" name="Conector recto 159">
                <a:extLst>
                  <a:ext uri="{FF2B5EF4-FFF2-40B4-BE49-F238E27FC236}">
                    <a16:creationId xmlns:a16="http://schemas.microsoft.com/office/drawing/2014/main" xmlns="" id="{CB15E9E1-5DD2-4FD7-818E-94207C094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3894" y="1492538"/>
                <a:ext cx="686416" cy="0"/>
              </a:xfrm>
              <a:prstGeom prst="line">
                <a:avLst/>
              </a:prstGeom>
              <a:ln w="34925" cap="rnd">
                <a:solidFill>
                  <a:srgbClr val="28A89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cto 160">
                <a:extLst>
                  <a:ext uri="{FF2B5EF4-FFF2-40B4-BE49-F238E27FC236}">
                    <a16:creationId xmlns:a16="http://schemas.microsoft.com/office/drawing/2014/main" xmlns="" id="{C7D22666-2D51-4793-A323-AA75DD7107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40310" y="1492538"/>
                <a:ext cx="0" cy="225988"/>
              </a:xfrm>
              <a:prstGeom prst="line">
                <a:avLst/>
              </a:prstGeom>
              <a:ln w="34925" cap="rnd">
                <a:solidFill>
                  <a:srgbClr val="28A89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19 Forma libre">
                <a:extLst>
                  <a:ext uri="{FF2B5EF4-FFF2-40B4-BE49-F238E27FC236}">
                    <a16:creationId xmlns:a16="http://schemas.microsoft.com/office/drawing/2014/main" xmlns="" id="{FC4CD129-969A-4B87-8F79-2EE7C567F402}"/>
                  </a:ext>
                </a:extLst>
              </p:cNvPr>
              <p:cNvSpPr/>
              <p:nvPr/>
            </p:nvSpPr>
            <p:spPr>
              <a:xfrm flipH="1">
                <a:off x="1340069" y="1813080"/>
                <a:ext cx="1535008" cy="432702"/>
              </a:xfrm>
              <a:custGeom>
                <a:avLst/>
                <a:gdLst>
                  <a:gd name="connsiteX0" fmla="*/ 0 w 2042090"/>
                  <a:gd name="connsiteY0" fmla="*/ 0 h 1790011"/>
                  <a:gd name="connsiteX1" fmla="*/ 2042090 w 2042090"/>
                  <a:gd name="connsiteY1" fmla="*/ 0 h 1790011"/>
                  <a:gd name="connsiteX2" fmla="*/ 2042090 w 2042090"/>
                  <a:gd name="connsiteY2" fmla="*/ 1790011 h 1790011"/>
                  <a:gd name="connsiteX3" fmla="*/ 0 w 2042090"/>
                  <a:gd name="connsiteY3" fmla="*/ 1790011 h 1790011"/>
                  <a:gd name="connsiteX4" fmla="*/ 0 w 2042090"/>
                  <a:gd name="connsiteY4" fmla="*/ 0 h 17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090" h="1790011">
                    <a:moveTo>
                      <a:pt x="0" y="0"/>
                    </a:moveTo>
                    <a:lnTo>
                      <a:pt x="2042090" y="0"/>
                    </a:lnTo>
                    <a:lnTo>
                      <a:pt x="2042090" y="1790011"/>
                    </a:lnTo>
                    <a:lnTo>
                      <a:pt x="0" y="179001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lvl="0" algn="ctr" defTabSz="1111115">
                  <a:spcBef>
                    <a:spcPct val="0"/>
                  </a:spcBef>
                  <a:defRPr/>
                </a:pPr>
                <a:r>
                  <a:rPr lang="es-CO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Transformación (Desarrollo Intermedio) </a:t>
                </a:r>
              </a:p>
            </p:txBody>
          </p:sp>
          <p:cxnSp>
            <p:nvCxnSpPr>
              <p:cNvPr id="163" name="Conector recto 162">
                <a:extLst>
                  <a:ext uri="{FF2B5EF4-FFF2-40B4-BE49-F238E27FC236}">
                    <a16:creationId xmlns:a16="http://schemas.microsoft.com/office/drawing/2014/main" xmlns="" id="{F508EDB6-44D0-48F6-8EA0-AF23DF44F7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337" y="1972121"/>
                <a:ext cx="686416" cy="0"/>
              </a:xfrm>
              <a:prstGeom prst="line">
                <a:avLst/>
              </a:prstGeom>
              <a:ln w="34925" cap="rnd">
                <a:solidFill>
                  <a:srgbClr val="F3C73D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>
                <a:extLst>
                  <a:ext uri="{FF2B5EF4-FFF2-40B4-BE49-F238E27FC236}">
                    <a16:creationId xmlns:a16="http://schemas.microsoft.com/office/drawing/2014/main" xmlns="" id="{3EDA3C9D-6A5B-4F4C-9E1F-652A2B3820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2753" y="1972122"/>
                <a:ext cx="0" cy="279375"/>
              </a:xfrm>
              <a:prstGeom prst="line">
                <a:avLst/>
              </a:prstGeom>
              <a:ln w="34925" cap="rnd">
                <a:solidFill>
                  <a:srgbClr val="F3C73D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19 Forma libre">
                <a:extLst>
                  <a:ext uri="{FF2B5EF4-FFF2-40B4-BE49-F238E27FC236}">
                    <a16:creationId xmlns:a16="http://schemas.microsoft.com/office/drawing/2014/main" xmlns="" id="{C67BB4AB-F370-4AF9-83F3-708DD7379F35}"/>
                  </a:ext>
                </a:extLst>
              </p:cNvPr>
              <p:cNvSpPr/>
              <p:nvPr/>
            </p:nvSpPr>
            <p:spPr>
              <a:xfrm flipH="1">
                <a:off x="2452227" y="2433890"/>
                <a:ext cx="1535008" cy="432702"/>
              </a:xfrm>
              <a:custGeom>
                <a:avLst/>
                <a:gdLst>
                  <a:gd name="connsiteX0" fmla="*/ 0 w 2042090"/>
                  <a:gd name="connsiteY0" fmla="*/ 0 h 1790011"/>
                  <a:gd name="connsiteX1" fmla="*/ 2042090 w 2042090"/>
                  <a:gd name="connsiteY1" fmla="*/ 0 h 1790011"/>
                  <a:gd name="connsiteX2" fmla="*/ 2042090 w 2042090"/>
                  <a:gd name="connsiteY2" fmla="*/ 1790011 h 1790011"/>
                  <a:gd name="connsiteX3" fmla="*/ 0 w 2042090"/>
                  <a:gd name="connsiteY3" fmla="*/ 1790011 h 1790011"/>
                  <a:gd name="connsiteX4" fmla="*/ 0 w 2042090"/>
                  <a:gd name="connsiteY4" fmla="*/ 0 h 17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090" h="1790011">
                    <a:moveTo>
                      <a:pt x="0" y="0"/>
                    </a:moveTo>
                    <a:lnTo>
                      <a:pt x="2042090" y="0"/>
                    </a:lnTo>
                    <a:lnTo>
                      <a:pt x="2042090" y="1790011"/>
                    </a:lnTo>
                    <a:lnTo>
                      <a:pt x="0" y="179001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lvl="0" algn="ctr" defTabSz="1111115">
                  <a:spcBef>
                    <a:spcPct val="0"/>
                  </a:spcBef>
                  <a:defRPr/>
                </a:pPr>
                <a:r>
                  <a:rPr lang="es-CO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Transformación (Desarrollo Incipiente) </a:t>
                </a:r>
              </a:p>
            </p:txBody>
          </p:sp>
          <p:cxnSp>
            <p:nvCxnSpPr>
              <p:cNvPr id="166" name="Conector recto 165">
                <a:extLst>
                  <a:ext uri="{FF2B5EF4-FFF2-40B4-BE49-F238E27FC236}">
                    <a16:creationId xmlns:a16="http://schemas.microsoft.com/office/drawing/2014/main" xmlns="" id="{06D989F9-CFB0-4B5B-94B9-C497D3F9D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5137" y="2417560"/>
                <a:ext cx="464149" cy="0"/>
              </a:xfrm>
              <a:prstGeom prst="line">
                <a:avLst/>
              </a:prstGeom>
              <a:ln w="34925" cap="rnd">
                <a:solidFill>
                  <a:srgbClr val="B06E0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82804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10090392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Bienestar para quienes sirven al país</a:t>
            </a:r>
          </a:p>
        </p:txBody>
      </p:sp>
      <p:sp>
        <p:nvSpPr>
          <p:cNvPr id="109" name="3 CuadroTexto">
            <a:extLst>
              <a:ext uri="{FF2B5EF4-FFF2-40B4-BE49-F238E27FC236}">
                <a16:creationId xmlns:a16="http://schemas.microsoft.com/office/drawing/2014/main" xmlns="" id="{F40FCFE1-D856-4BA4-899F-6B07BBBDD2B7}"/>
              </a:ext>
            </a:extLst>
          </p:cNvPr>
          <p:cNvSpPr txBox="1"/>
          <p:nvPr/>
        </p:nvSpPr>
        <p:spPr>
          <a:xfrm>
            <a:off x="7552437" y="1589933"/>
            <a:ext cx="32778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Entidades Públicas implementando</a:t>
            </a:r>
          </a:p>
        </p:txBody>
      </p:sp>
      <p:sp>
        <p:nvSpPr>
          <p:cNvPr id="110" name="4 Rectángulo">
            <a:extLst>
              <a:ext uri="{FF2B5EF4-FFF2-40B4-BE49-F238E27FC236}">
                <a16:creationId xmlns:a16="http://schemas.microsoft.com/office/drawing/2014/main" xmlns="" id="{0A524CF0-2A46-492D-9D1D-12912346B0CF}"/>
              </a:ext>
            </a:extLst>
          </p:cNvPr>
          <p:cNvSpPr/>
          <p:nvPr/>
        </p:nvSpPr>
        <p:spPr>
          <a:xfrm>
            <a:off x="9013820" y="3260900"/>
            <a:ext cx="1340110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Horarios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Flexibles</a:t>
            </a:r>
          </a:p>
        </p:txBody>
      </p:sp>
      <p:sp>
        <p:nvSpPr>
          <p:cNvPr id="111" name="6 Rectángulo">
            <a:extLst>
              <a:ext uri="{FF2B5EF4-FFF2-40B4-BE49-F238E27FC236}">
                <a16:creationId xmlns:a16="http://schemas.microsoft.com/office/drawing/2014/main" xmlns="" id="{F305A75B-6AEF-47ED-8368-9F1FB12297FB}"/>
              </a:ext>
            </a:extLst>
          </p:cNvPr>
          <p:cNvSpPr/>
          <p:nvPr/>
        </p:nvSpPr>
        <p:spPr>
          <a:xfrm flipH="1">
            <a:off x="10490267" y="2374887"/>
            <a:ext cx="1028851" cy="6155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400" b="1" i="0" u="none" strike="noStrike" kern="1200" cap="none" spc="0" normalizeH="0" baseline="0" noProof="0" dirty="0">
                <a:ln>
                  <a:noFill/>
                </a:ln>
                <a:solidFill>
                  <a:srgbClr val="50A5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671B96D-A77B-440E-A73B-A9EBE05D339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63096" y="2348016"/>
            <a:ext cx="819385" cy="632705"/>
          </a:xfrm>
          <a:prstGeom prst="rect">
            <a:avLst/>
          </a:prstGeom>
        </p:spPr>
      </p:pic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xmlns="" id="{F922063D-EFFA-40E0-ADD3-E4A98DDC37D0}"/>
              </a:ext>
            </a:extLst>
          </p:cNvPr>
          <p:cNvCxnSpPr>
            <a:cxnSpLocks/>
          </p:cNvCxnSpPr>
          <p:nvPr/>
        </p:nvCxnSpPr>
        <p:spPr>
          <a:xfrm>
            <a:off x="8351885" y="2677109"/>
            <a:ext cx="373450" cy="0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4 Rectángulo">
            <a:extLst>
              <a:ext uri="{FF2B5EF4-FFF2-40B4-BE49-F238E27FC236}">
                <a16:creationId xmlns:a16="http://schemas.microsoft.com/office/drawing/2014/main" xmlns="" id="{FB34679A-AD68-457F-B3B4-460865963903}"/>
              </a:ext>
            </a:extLst>
          </p:cNvPr>
          <p:cNvSpPr/>
          <p:nvPr/>
        </p:nvSpPr>
        <p:spPr>
          <a:xfrm flipH="1">
            <a:off x="8964164" y="2441304"/>
            <a:ext cx="1617559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Teletrabajo</a:t>
            </a:r>
          </a:p>
        </p:txBody>
      </p: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xmlns="" id="{936563E7-FBB5-41F6-866C-7A50D76F1F07}"/>
              </a:ext>
            </a:extLst>
          </p:cNvPr>
          <p:cNvCxnSpPr>
            <a:cxnSpLocks/>
          </p:cNvCxnSpPr>
          <p:nvPr/>
        </p:nvCxnSpPr>
        <p:spPr>
          <a:xfrm>
            <a:off x="8351885" y="3584484"/>
            <a:ext cx="373450" cy="0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82317E2B-82C1-4BD5-A4ED-946688B6106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436" y="3236166"/>
            <a:ext cx="630045" cy="650574"/>
          </a:xfrm>
          <a:prstGeom prst="rect">
            <a:avLst/>
          </a:prstGeom>
        </p:spPr>
      </p:pic>
      <p:sp>
        <p:nvSpPr>
          <p:cNvPr id="124" name="6 Rectángulo">
            <a:extLst>
              <a:ext uri="{FF2B5EF4-FFF2-40B4-BE49-F238E27FC236}">
                <a16:creationId xmlns:a16="http://schemas.microsoft.com/office/drawing/2014/main" xmlns="" id="{3D0663A8-01DE-4A2F-9CD1-764D007E08CD}"/>
              </a:ext>
            </a:extLst>
          </p:cNvPr>
          <p:cNvSpPr/>
          <p:nvPr/>
        </p:nvSpPr>
        <p:spPr>
          <a:xfrm flipH="1">
            <a:off x="10490267" y="3342764"/>
            <a:ext cx="1028851" cy="6155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400" b="1" i="0" u="none" strike="noStrike" kern="1200" cap="none" spc="0" normalizeH="0" baseline="0" noProof="0" dirty="0">
                <a:ln>
                  <a:noFill/>
                </a:ln>
                <a:solidFill>
                  <a:srgbClr val="50A5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121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F989B9F3-67B3-4C8C-B268-88507AD1949D}"/>
              </a:ext>
            </a:extLst>
          </p:cNvPr>
          <p:cNvGrpSpPr/>
          <p:nvPr/>
        </p:nvGrpSpPr>
        <p:grpSpPr>
          <a:xfrm>
            <a:off x="6259791" y="5078952"/>
            <a:ext cx="5013819" cy="1082605"/>
            <a:chOff x="-172376" y="1110450"/>
            <a:chExt cx="4950155" cy="1082605"/>
          </a:xfrm>
        </p:grpSpPr>
        <p:pic>
          <p:nvPicPr>
            <p:cNvPr id="65" name="Picture 2" descr="C:\Users\vmoreno\Pictures\descarga.png">
              <a:extLst>
                <a:ext uri="{FF2B5EF4-FFF2-40B4-BE49-F238E27FC236}">
                  <a16:creationId xmlns:a16="http://schemas.microsoft.com/office/drawing/2014/main" xmlns="" id="{B72B0B61-3B75-4E5F-BBC6-078F565298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30" t="8873" r="7143" b="7238"/>
            <a:stretch/>
          </p:blipFill>
          <p:spPr bwMode="auto">
            <a:xfrm>
              <a:off x="-172376" y="1110450"/>
              <a:ext cx="1831468" cy="8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27 CuadroTexto">
              <a:extLst>
                <a:ext uri="{FF2B5EF4-FFF2-40B4-BE49-F238E27FC236}">
                  <a16:creationId xmlns:a16="http://schemas.microsoft.com/office/drawing/2014/main" xmlns="" id="{ACEFFC63-344F-424A-B670-5637723F4B3E}"/>
                </a:ext>
              </a:extLst>
            </p:cNvPr>
            <p:cNvSpPr txBox="1"/>
            <p:nvPr/>
          </p:nvSpPr>
          <p:spPr>
            <a:xfrm>
              <a:off x="2476713" y="1238948"/>
              <a:ext cx="23010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158 </a:t>
              </a: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Participantes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2 </a:t>
              </a: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Versiones</a:t>
              </a:r>
            </a:p>
          </p:txBody>
        </p:sp>
        <p:cxnSp>
          <p:nvCxnSpPr>
            <p:cNvPr id="87" name="Conector recto 86">
              <a:extLst>
                <a:ext uri="{FF2B5EF4-FFF2-40B4-BE49-F238E27FC236}">
                  <a16:creationId xmlns:a16="http://schemas.microsoft.com/office/drawing/2014/main" xmlns="" id="{A1DCEA1B-2ADE-49BF-B808-5A0B0BE19576}"/>
                </a:ext>
              </a:extLst>
            </p:cNvPr>
            <p:cNvCxnSpPr>
              <a:cxnSpLocks/>
              <a:endCxn id="128" idx="6"/>
            </p:cNvCxnSpPr>
            <p:nvPr/>
          </p:nvCxnSpPr>
          <p:spPr>
            <a:xfrm flipV="1">
              <a:off x="1864433" y="1514450"/>
              <a:ext cx="584149" cy="659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418D2655-77E6-4312-9BB9-73A181239FC3}"/>
                </a:ext>
              </a:extLst>
            </p:cNvPr>
            <p:cNvSpPr/>
            <p:nvPr/>
          </p:nvSpPr>
          <p:spPr>
            <a:xfrm>
              <a:off x="2292422" y="1436370"/>
              <a:ext cx="156160" cy="156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3262ECF2-012B-4AE4-97A2-A89ADB1E3AE7}"/>
              </a:ext>
            </a:extLst>
          </p:cNvPr>
          <p:cNvGrpSpPr/>
          <p:nvPr/>
        </p:nvGrpSpPr>
        <p:grpSpPr>
          <a:xfrm>
            <a:off x="891709" y="1153992"/>
            <a:ext cx="5730856" cy="1895705"/>
            <a:chOff x="917267" y="3822434"/>
            <a:chExt cx="5730856" cy="1895705"/>
          </a:xfrm>
        </p:grpSpPr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xmlns="" id="{6E106E19-51F6-4D93-BA1D-C7C26271E5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7267" y="4386380"/>
              <a:ext cx="1259675" cy="79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ángulo 32">
              <a:extLst>
                <a:ext uri="{FF2B5EF4-FFF2-40B4-BE49-F238E27FC236}">
                  <a16:creationId xmlns:a16="http://schemas.microsoft.com/office/drawing/2014/main" xmlns="" id="{E36FC357-2D70-4A58-9D84-78CF8F096155}"/>
                </a:ext>
              </a:extLst>
            </p:cNvPr>
            <p:cNvSpPr/>
            <p:nvPr/>
          </p:nvSpPr>
          <p:spPr>
            <a:xfrm>
              <a:off x="2506860" y="5194919"/>
              <a:ext cx="41412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33</a:t>
              </a: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CLAD. Cursos internacionales </a:t>
              </a:r>
            </a:p>
          </p:txBody>
        </p:sp>
        <p:sp>
          <p:nvSpPr>
            <p:cNvPr id="97" name="Rectángulo 32">
              <a:extLst>
                <a:ext uri="{FF2B5EF4-FFF2-40B4-BE49-F238E27FC236}">
                  <a16:creationId xmlns:a16="http://schemas.microsoft.com/office/drawing/2014/main" xmlns="" id="{2DE381C1-62A0-41D8-BB8D-6EC6AA8678BC}"/>
                </a:ext>
              </a:extLst>
            </p:cNvPr>
            <p:cNvSpPr/>
            <p:nvPr/>
          </p:nvSpPr>
          <p:spPr>
            <a:xfrm>
              <a:off x="2514458" y="3822434"/>
              <a:ext cx="41260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1.000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46B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ESAP. </a:t>
              </a: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Pregrado y posgrado</a:t>
              </a:r>
            </a:p>
          </p:txBody>
        </p:sp>
        <p:sp>
          <p:nvSpPr>
            <p:cNvPr id="101" name="Rectángulo 32">
              <a:extLst>
                <a:ext uri="{FF2B5EF4-FFF2-40B4-BE49-F238E27FC236}">
                  <a16:creationId xmlns:a16="http://schemas.microsoft.com/office/drawing/2014/main" xmlns="" id="{1C344D82-3BBD-42ED-9BCB-9978AD9DA753}"/>
                </a:ext>
              </a:extLst>
            </p:cNvPr>
            <p:cNvSpPr/>
            <p:nvPr/>
          </p:nvSpPr>
          <p:spPr>
            <a:xfrm>
              <a:off x="2514458" y="4535238"/>
              <a:ext cx="41260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82 </a:t>
              </a: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UNIR. Maestrías virtuales 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xmlns="" id="{F89625B8-736E-465E-9112-69F579D819B2}"/>
                </a:ext>
              </a:extLst>
            </p:cNvPr>
            <p:cNvSpPr/>
            <p:nvPr/>
          </p:nvSpPr>
          <p:spPr>
            <a:xfrm>
              <a:off x="2292422" y="3970911"/>
              <a:ext cx="156160" cy="156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xmlns="" id="{2B97CC68-842E-4886-B284-1CF47AB7352A}"/>
                </a:ext>
              </a:extLst>
            </p:cNvPr>
            <p:cNvSpPr/>
            <p:nvPr/>
          </p:nvSpPr>
          <p:spPr>
            <a:xfrm>
              <a:off x="2292422" y="4707416"/>
              <a:ext cx="156160" cy="156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Elipse 142">
              <a:extLst>
                <a:ext uri="{FF2B5EF4-FFF2-40B4-BE49-F238E27FC236}">
                  <a16:creationId xmlns:a16="http://schemas.microsoft.com/office/drawing/2014/main" xmlns="" id="{523A4BC7-B9BC-4B55-AE12-0772C40DA13A}"/>
                </a:ext>
              </a:extLst>
            </p:cNvPr>
            <p:cNvSpPr/>
            <p:nvPr/>
          </p:nvSpPr>
          <p:spPr>
            <a:xfrm>
              <a:off x="2292422" y="5494968"/>
              <a:ext cx="156160" cy="156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Elipse 146">
            <a:extLst>
              <a:ext uri="{FF2B5EF4-FFF2-40B4-BE49-F238E27FC236}">
                <a16:creationId xmlns:a16="http://schemas.microsoft.com/office/drawing/2014/main" xmlns="" id="{03BE4AA2-5B61-4D9D-B42E-0DE1F3FF275B}"/>
              </a:ext>
            </a:extLst>
          </p:cNvPr>
          <p:cNvSpPr/>
          <p:nvPr/>
        </p:nvSpPr>
        <p:spPr>
          <a:xfrm>
            <a:off x="8711508" y="2600338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Elipse 147">
            <a:extLst>
              <a:ext uri="{FF2B5EF4-FFF2-40B4-BE49-F238E27FC236}">
                <a16:creationId xmlns:a16="http://schemas.microsoft.com/office/drawing/2014/main" xmlns="" id="{83624849-71F1-460D-84F8-98621CF34CF1}"/>
              </a:ext>
            </a:extLst>
          </p:cNvPr>
          <p:cNvSpPr/>
          <p:nvPr/>
        </p:nvSpPr>
        <p:spPr>
          <a:xfrm>
            <a:off x="8711508" y="3506404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">
            <a:extLst>
              <a:ext uri="{FF2B5EF4-FFF2-40B4-BE49-F238E27FC236}">
                <a16:creationId xmlns:a16="http://schemas.microsoft.com/office/drawing/2014/main" xmlns="" id="{698473A4-6033-4E86-A8EF-6774513621F3}"/>
              </a:ext>
            </a:extLst>
          </p:cNvPr>
          <p:cNvSpPr/>
          <p:nvPr/>
        </p:nvSpPr>
        <p:spPr>
          <a:xfrm>
            <a:off x="1046767" y="3260900"/>
            <a:ext cx="324395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Bilingüismo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954524" y="3783863"/>
            <a:ext cx="3249222" cy="2827559"/>
            <a:chOff x="954524" y="3783863"/>
            <a:chExt cx="3249222" cy="2981448"/>
          </a:xfrm>
        </p:grpSpPr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24" y="3783863"/>
              <a:ext cx="3249222" cy="272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1207391" y="6457534"/>
              <a:ext cx="2996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Número de servidores inscritos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967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10090392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Bienestar para quienes sirven al país</a:t>
            </a:r>
          </a:p>
        </p:txBody>
      </p:sp>
      <p:sp>
        <p:nvSpPr>
          <p:cNvPr id="73" name="Rectángulo 2">
            <a:extLst>
              <a:ext uri="{FF2B5EF4-FFF2-40B4-BE49-F238E27FC236}">
                <a16:creationId xmlns:a16="http://schemas.microsoft.com/office/drawing/2014/main" xmlns="" id="{FA7AB06D-9E14-42A2-BB2A-0186C78FC37C}"/>
              </a:ext>
            </a:extLst>
          </p:cNvPr>
          <p:cNvSpPr/>
          <p:nvPr/>
        </p:nvSpPr>
        <p:spPr>
          <a:xfrm>
            <a:off x="575018" y="1296031"/>
            <a:ext cx="60703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16.683</a:t>
            </a:r>
            <a:r>
              <a:rPr kumimoji="0" lang="es-CO" sz="240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CO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servidores públicos beneficiados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0" lang="es-CO" sz="240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CO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entidades participantes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2400" dirty="0">
              <a:solidFill>
                <a:srgbClr val="E46B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$9.988 </a:t>
            </a:r>
            <a:r>
              <a:rPr kumimoji="0" lang="es-CO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millones en beneficios</a:t>
            </a:r>
          </a:p>
        </p:txBody>
      </p:sp>
      <p:pic>
        <p:nvPicPr>
          <p:cNvPr id="75" name="Imagen 22">
            <a:extLst>
              <a:ext uri="{FF2B5EF4-FFF2-40B4-BE49-F238E27FC236}">
                <a16:creationId xmlns:a16="http://schemas.microsoft.com/office/drawing/2014/main" xmlns="" id="{236A14DA-6CF4-430C-9F3D-1D808B0124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418" y="1272007"/>
            <a:ext cx="4205147" cy="1929419"/>
          </a:xfrm>
          <a:prstGeom prst="rect">
            <a:avLst/>
          </a:prstGeom>
        </p:spPr>
      </p:pic>
      <p:pic>
        <p:nvPicPr>
          <p:cNvPr id="77" name="Picture 2" descr="C:\Users\ymartinezf\AppData\LocalLow\WINZIP_P3c3a\Estado joven Color.png">
            <a:extLst>
              <a:ext uri="{FF2B5EF4-FFF2-40B4-BE49-F238E27FC236}">
                <a16:creationId xmlns:a16="http://schemas.microsoft.com/office/drawing/2014/main" xmlns="" id="{3BBE126A-0237-48CE-B49E-3CFA8548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625" y="4204976"/>
            <a:ext cx="3703784" cy="17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Shape 3190">
            <a:extLst>
              <a:ext uri="{FF2B5EF4-FFF2-40B4-BE49-F238E27FC236}">
                <a16:creationId xmlns:a16="http://schemas.microsoft.com/office/drawing/2014/main" xmlns="" id="{7033CEB3-8C2C-43DF-A1AD-5511D08E7C00}"/>
              </a:ext>
            </a:extLst>
          </p:cNvPr>
          <p:cNvSpPr/>
          <p:nvPr/>
        </p:nvSpPr>
        <p:spPr>
          <a:xfrm>
            <a:off x="5767839" y="4431039"/>
            <a:ext cx="5503506" cy="1731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just">
              <a:buSzPct val="25000"/>
              <a:defRPr/>
            </a:pPr>
            <a:r>
              <a:rPr lang="es-CO" sz="24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$ 35.427 millones </a:t>
            </a:r>
            <a:r>
              <a:rPr lang="es-C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</a:t>
            </a:r>
            <a:r>
              <a:rPr lang="es-CO" sz="2400" dirty="0">
                <a:solidFill>
                  <a:prstClr val="black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financiación del programa</a:t>
            </a:r>
          </a:p>
          <a:p>
            <a:pPr lvl="0" algn="just">
              <a:buSzPct val="25000"/>
              <a:defRPr/>
            </a:pPr>
            <a:r>
              <a:rPr lang="es-CO" sz="2400" dirty="0">
                <a:solidFill>
                  <a:prstClr val="black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</a:t>
            </a:r>
          </a:p>
          <a:p>
            <a:pPr lvl="0" algn="just">
              <a:buSzPct val="25000"/>
              <a:defRPr/>
            </a:pPr>
            <a:r>
              <a:rPr lang="es-CO" sz="24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5.890</a:t>
            </a:r>
            <a:r>
              <a:rPr lang="es-CO" sz="2400" dirty="0">
                <a:solidFill>
                  <a:prstClr val="black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Plazas de práctica</a:t>
            </a:r>
            <a:endParaRPr kumimoji="0" lang="es-CO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Narrow"/>
              <a:cs typeface="Arial" panose="020B0604020202020204" pitchFamily="34" charset="0"/>
              <a:sym typeface="Arial Narrow"/>
            </a:endParaRPr>
          </a:p>
        </p:txBody>
      </p:sp>
      <p:sp>
        <p:nvSpPr>
          <p:cNvPr id="8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 txBox="1">
            <a:spLocks/>
          </p:cNvSpPr>
          <p:nvPr/>
        </p:nvSpPr>
        <p:spPr>
          <a:xfrm>
            <a:off x="1732161" y="3160482"/>
            <a:ext cx="82731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Atracción y retención de nuevos talentos</a:t>
            </a:r>
            <a:endParaRPr lang="es-ES" sz="3200" dirty="0">
              <a:solidFill>
                <a:srgbClr val="333733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CF886CAE-BDF6-4C5A-9D4D-5983F6D184EC}"/>
              </a:ext>
            </a:extLst>
          </p:cNvPr>
          <p:cNvGrpSpPr/>
          <p:nvPr/>
        </p:nvGrpSpPr>
        <p:grpSpPr>
          <a:xfrm>
            <a:off x="446955" y="5440729"/>
            <a:ext cx="4431444" cy="1472448"/>
            <a:chOff x="-659475" y="3871870"/>
            <a:chExt cx="6755475" cy="2244660"/>
          </a:xfrm>
        </p:grpSpPr>
        <p:pic>
          <p:nvPicPr>
            <p:cNvPr id="1026" name="Picture 2" descr="Resultado de imagen para logo min trabajo">
              <a:extLst>
                <a:ext uri="{FF2B5EF4-FFF2-40B4-BE49-F238E27FC236}">
                  <a16:creationId xmlns:a16="http://schemas.microsoft.com/office/drawing/2014/main" xmlns="" id="{40F4D867-00B5-4402-9E14-BB8CFF6F3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343" y="3871870"/>
              <a:ext cx="3479657" cy="2244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608EC318-2ACE-41F9-B23B-5CAE52C7C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0180" r="54466" b="14403"/>
            <a:stretch/>
          </p:blipFill>
          <p:spPr>
            <a:xfrm>
              <a:off x="-659475" y="4634998"/>
              <a:ext cx="3630642" cy="941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429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838200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Trabajo en Red</a:t>
            </a:r>
            <a:endParaRPr lang="es-ES" sz="3200" dirty="0">
              <a:solidFill>
                <a:srgbClr val="333733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28408566-924C-4F4E-A540-7DD83EF97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9" y="1648833"/>
            <a:ext cx="4662954" cy="4608716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198CB87D-505D-4D8F-87C1-2195A12AE0F2}"/>
              </a:ext>
            </a:extLst>
          </p:cNvPr>
          <p:cNvSpPr txBox="1"/>
          <p:nvPr/>
        </p:nvSpPr>
        <p:spPr>
          <a:xfrm>
            <a:off x="7449316" y="2553883"/>
            <a:ext cx="144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CO" sz="2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1.418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7E9F4A87-984E-4026-BD52-0633E01AF802}"/>
              </a:ext>
            </a:extLst>
          </p:cNvPr>
          <p:cNvSpPr txBox="1"/>
          <p:nvPr/>
        </p:nvSpPr>
        <p:spPr>
          <a:xfrm>
            <a:off x="7998622" y="4504425"/>
            <a:ext cx="899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8000" b="1">
                <a:solidFill>
                  <a:srgbClr val="ED6608"/>
                </a:solidFill>
              </a:defRPr>
            </a:lvl1pPr>
          </a:lstStyle>
          <a:p>
            <a:pPr>
              <a:defRPr/>
            </a:pPr>
            <a:r>
              <a:rPr lang="es-CO" sz="2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FA6C20EE-7CA7-4FA7-A285-5709A1AD575A}"/>
              </a:ext>
            </a:extLst>
          </p:cNvPr>
          <p:cNvSpPr txBox="1"/>
          <p:nvPr/>
        </p:nvSpPr>
        <p:spPr>
          <a:xfrm>
            <a:off x="7761624" y="3349917"/>
            <a:ext cx="1136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8000" b="1">
                <a:solidFill>
                  <a:srgbClr val="ED6608"/>
                </a:solidFill>
              </a:defRPr>
            </a:lvl1pPr>
          </a:lstStyle>
          <a:p>
            <a:pPr>
              <a:defRPr/>
            </a:pPr>
            <a:r>
              <a:rPr lang="es-CO" sz="2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343</a:t>
            </a: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B0F53548-0415-4A7B-A06A-F0519080C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667" y="2492327"/>
            <a:ext cx="24980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Servidores</a:t>
            </a:r>
            <a:b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Nacional</a:t>
            </a: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xmlns="" id="{4BE60D6D-CC4F-4C05-AD1F-9A2E055A3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667" y="3288361"/>
            <a:ext cx="24980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Servidores</a:t>
            </a:r>
            <a:b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Territorial</a:t>
            </a: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xmlns="" id="{21BAE10E-3B35-4BFF-89CE-42F4DC3F1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667" y="4581369"/>
            <a:ext cx="2498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Encuentros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50B8A39B-C213-4A3E-B455-6BFA75BA9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33" y="2965952"/>
            <a:ext cx="1072010" cy="531784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CA28CEAE-A0AE-40CB-896C-D430AA61E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39" y="4388912"/>
            <a:ext cx="980128" cy="7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07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7" descr="http://www.funcionpublica.gov.co/eva/admon/files/empresas/ZW1wcmVzYV83Ng==/imagenes/1501437008_6741ed930c7116179b5ac54ee86cb38d.png">
            <a:extLst>
              <a:ext uri="{FF2B5EF4-FFF2-40B4-BE49-F238E27FC236}">
                <a16:creationId xmlns:a16="http://schemas.microsoft.com/office/drawing/2014/main" xmlns="" id="{723B0AAA-C99E-430A-BF0C-B2FF1BA19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187025"/>
            <a:ext cx="5633607" cy="13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2278209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pic>
        <p:nvPicPr>
          <p:cNvPr id="83" name="Imagen 82" descr="dia-serv-publico-6.jpg">
            <a:extLst>
              <a:ext uri="{FF2B5EF4-FFF2-40B4-BE49-F238E27FC236}">
                <a16:creationId xmlns:a16="http://schemas.microsoft.com/office/drawing/2014/main" xmlns="" id="{0C88BDAF-3B45-42C6-A6A4-9A74CC2B1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607" y="-550"/>
            <a:ext cx="6574409" cy="6858549"/>
          </a:xfrm>
          <a:prstGeom prst="rect">
            <a:avLst/>
          </a:prstGeom>
        </p:spPr>
      </p:pic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329" y="-83021"/>
            <a:ext cx="10335322" cy="1325563"/>
          </a:xfrm>
        </p:spPr>
        <p:txBody>
          <a:bodyPr>
            <a:normAutofit/>
          </a:bodyPr>
          <a:lstStyle/>
          <a:p>
            <a:r>
              <a:rPr lang="es-CO" sz="3500" dirty="0">
                <a:solidFill>
                  <a:srgbClr val="333733"/>
                </a:solidFill>
              </a:rPr>
              <a:t>Enaltecimiento del </a:t>
            </a:r>
            <a:r>
              <a:rPr lang="es-CO" sz="3500" dirty="0">
                <a:solidFill>
                  <a:srgbClr val="ED7D31"/>
                </a:solidFill>
              </a:rPr>
              <a:t>servidor público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xmlns="" id="{F6075ED0-2BDF-4F57-8951-083FF4495C85}"/>
              </a:ext>
            </a:extLst>
          </p:cNvPr>
          <p:cNvSpPr txBox="1"/>
          <p:nvPr/>
        </p:nvSpPr>
        <p:spPr>
          <a:xfrm>
            <a:off x="619208" y="3114072"/>
            <a:ext cx="4395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2017: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Concurso Historias de Integridad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147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servidores públicos fueron reconocidos</a:t>
            </a:r>
          </a:p>
        </p:txBody>
      </p:sp>
    </p:spTree>
    <p:extLst>
      <p:ext uri="{BB962C8B-B14F-4D97-AF65-F5344CB8AC3E}">
        <p14:creationId xmlns:p14="http://schemas.microsoft.com/office/powerpoint/2010/main" val="2316470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454" y="2401661"/>
            <a:ext cx="946058" cy="17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10012821" y="2487465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ES_tradnl" sz="3200" dirty="0">
                <a:solidFill>
                  <a:srgbClr val="333733"/>
                </a:solidFill>
              </a:rPr>
              <a:t>Meritocracia para un servicio público calificado </a:t>
            </a:r>
            <a:br>
              <a:rPr lang="es-ES_tradnl" sz="3200" dirty="0">
                <a:solidFill>
                  <a:srgbClr val="333733"/>
                </a:solidFill>
              </a:rPr>
            </a:br>
            <a:r>
              <a:rPr lang="es-ES_tradnl" sz="3200" dirty="0">
                <a:solidFill>
                  <a:srgbClr val="333733"/>
                </a:solidFill>
              </a:rPr>
              <a:t>y competente</a:t>
            </a:r>
            <a:endParaRPr lang="es-CO" sz="3200" dirty="0">
              <a:solidFill>
                <a:srgbClr val="333733"/>
              </a:solidFill>
            </a:endParaRPr>
          </a:p>
        </p:txBody>
      </p: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xmlns="" id="{100ED1CE-64C1-44C6-B97F-27930319FF43}"/>
              </a:ext>
            </a:extLst>
          </p:cNvPr>
          <p:cNvCxnSpPr>
            <a:cxnSpLocks/>
            <a:endCxn id="106" idx="6"/>
          </p:cNvCxnSpPr>
          <p:nvPr/>
        </p:nvCxnSpPr>
        <p:spPr>
          <a:xfrm flipV="1">
            <a:off x="-3310885" y="1473487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ipse 105">
            <a:extLst>
              <a:ext uri="{FF2B5EF4-FFF2-40B4-BE49-F238E27FC236}">
                <a16:creationId xmlns:a16="http://schemas.microsoft.com/office/drawing/2014/main" xmlns="" id="{AB2C3FA0-2C01-47C2-8B06-403805A0407E}"/>
              </a:ext>
            </a:extLst>
          </p:cNvPr>
          <p:cNvSpPr/>
          <p:nvPr/>
        </p:nvSpPr>
        <p:spPr>
          <a:xfrm>
            <a:off x="-2882896" y="1395407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xmlns="" id="{05756FD9-32D1-49AB-B018-D001399A7E98}"/>
              </a:ext>
            </a:extLst>
          </p:cNvPr>
          <p:cNvCxnSpPr>
            <a:cxnSpLocks/>
            <a:endCxn id="111" idx="6"/>
          </p:cNvCxnSpPr>
          <p:nvPr/>
        </p:nvCxnSpPr>
        <p:spPr>
          <a:xfrm flipV="1">
            <a:off x="-3310885" y="2356714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ipse 110">
            <a:extLst>
              <a:ext uri="{FF2B5EF4-FFF2-40B4-BE49-F238E27FC236}">
                <a16:creationId xmlns:a16="http://schemas.microsoft.com/office/drawing/2014/main" xmlns="" id="{E4E5FC2E-C6AD-435E-989D-6CCE16E0DCF8}"/>
              </a:ext>
            </a:extLst>
          </p:cNvPr>
          <p:cNvSpPr/>
          <p:nvPr/>
        </p:nvSpPr>
        <p:spPr>
          <a:xfrm>
            <a:off x="-2882896" y="2278634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xmlns="" id="{3E9B8DE3-3FA3-49D1-B2DC-D874D45C0C8D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-3310885" y="3258949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ipse 112">
            <a:extLst>
              <a:ext uri="{FF2B5EF4-FFF2-40B4-BE49-F238E27FC236}">
                <a16:creationId xmlns:a16="http://schemas.microsoft.com/office/drawing/2014/main" xmlns="" id="{EC20DE17-65E9-4702-B65E-281F5E16545B}"/>
              </a:ext>
            </a:extLst>
          </p:cNvPr>
          <p:cNvSpPr/>
          <p:nvPr/>
        </p:nvSpPr>
        <p:spPr>
          <a:xfrm>
            <a:off x="-2882896" y="3180869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xmlns="" id="{6CE8F229-99BB-43D8-9CB3-1D58B7410F84}"/>
              </a:ext>
            </a:extLst>
          </p:cNvPr>
          <p:cNvCxnSpPr>
            <a:cxnSpLocks/>
            <a:endCxn id="117" idx="6"/>
          </p:cNvCxnSpPr>
          <p:nvPr/>
        </p:nvCxnSpPr>
        <p:spPr>
          <a:xfrm flipV="1">
            <a:off x="-3310885" y="4089696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ipse 116">
            <a:extLst>
              <a:ext uri="{FF2B5EF4-FFF2-40B4-BE49-F238E27FC236}">
                <a16:creationId xmlns:a16="http://schemas.microsoft.com/office/drawing/2014/main" xmlns="" id="{B220FCFC-1D59-4AA8-A7E2-0CCD960B2115}"/>
              </a:ext>
            </a:extLst>
          </p:cNvPr>
          <p:cNvSpPr/>
          <p:nvPr/>
        </p:nvSpPr>
        <p:spPr>
          <a:xfrm>
            <a:off x="-2882896" y="4011616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xmlns="" id="{4A12C3B4-1920-4013-8814-145BFFDC2997}"/>
              </a:ext>
            </a:extLst>
          </p:cNvPr>
          <p:cNvCxnSpPr>
            <a:cxnSpLocks/>
            <a:endCxn id="121" idx="6"/>
          </p:cNvCxnSpPr>
          <p:nvPr/>
        </p:nvCxnSpPr>
        <p:spPr>
          <a:xfrm flipV="1">
            <a:off x="-3310885" y="4937945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e 120">
            <a:extLst>
              <a:ext uri="{FF2B5EF4-FFF2-40B4-BE49-F238E27FC236}">
                <a16:creationId xmlns:a16="http://schemas.microsoft.com/office/drawing/2014/main" xmlns="" id="{F4458D02-FF72-4EE7-88C0-4902E92B89E3}"/>
              </a:ext>
            </a:extLst>
          </p:cNvPr>
          <p:cNvSpPr/>
          <p:nvPr/>
        </p:nvSpPr>
        <p:spPr>
          <a:xfrm>
            <a:off x="-2882896" y="4859865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xmlns="" id="{DA78A0CF-9D65-41A3-91C7-EA0F772FD26E}"/>
              </a:ext>
            </a:extLst>
          </p:cNvPr>
          <p:cNvCxnSpPr>
            <a:cxnSpLocks/>
            <a:endCxn id="123" idx="6"/>
          </p:cNvCxnSpPr>
          <p:nvPr/>
        </p:nvCxnSpPr>
        <p:spPr>
          <a:xfrm flipV="1">
            <a:off x="-3310885" y="5837165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ipse 122">
            <a:extLst>
              <a:ext uri="{FF2B5EF4-FFF2-40B4-BE49-F238E27FC236}">
                <a16:creationId xmlns:a16="http://schemas.microsoft.com/office/drawing/2014/main" xmlns="" id="{BF557F98-9B13-4A06-AB92-902BB7534B1C}"/>
              </a:ext>
            </a:extLst>
          </p:cNvPr>
          <p:cNvSpPr/>
          <p:nvPr/>
        </p:nvSpPr>
        <p:spPr>
          <a:xfrm>
            <a:off x="-2882896" y="5759085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18 Rectángulo">
            <a:extLst>
              <a:ext uri="{FF2B5EF4-FFF2-40B4-BE49-F238E27FC236}">
                <a16:creationId xmlns:a16="http://schemas.microsoft.com/office/drawing/2014/main" xmlns="" id="{A977D5D0-3C84-4D7B-A2E1-562C132994C6}"/>
              </a:ext>
            </a:extLst>
          </p:cNvPr>
          <p:cNvSpPr/>
          <p:nvPr/>
        </p:nvSpPr>
        <p:spPr>
          <a:xfrm>
            <a:off x="3828221" y="1767296"/>
            <a:ext cx="705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8.720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18 Rectángulo">
            <a:extLst>
              <a:ext uri="{FF2B5EF4-FFF2-40B4-BE49-F238E27FC236}">
                <a16:creationId xmlns:a16="http://schemas.microsoft.com/office/drawing/2014/main" xmlns="" id="{DF99DED0-F966-4D83-98AB-2EE26E8D3376}"/>
              </a:ext>
            </a:extLst>
          </p:cNvPr>
          <p:cNvSpPr/>
          <p:nvPr/>
        </p:nvSpPr>
        <p:spPr>
          <a:xfrm>
            <a:off x="3828221" y="2585311"/>
            <a:ext cx="705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5.776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18 Rectángulo">
            <a:extLst>
              <a:ext uri="{FF2B5EF4-FFF2-40B4-BE49-F238E27FC236}">
                <a16:creationId xmlns:a16="http://schemas.microsoft.com/office/drawing/2014/main" xmlns="" id="{03540FCA-630A-4BC8-9EB4-D5FDBDE5EB0E}"/>
              </a:ext>
            </a:extLst>
          </p:cNvPr>
          <p:cNvSpPr/>
          <p:nvPr/>
        </p:nvSpPr>
        <p:spPr>
          <a:xfrm>
            <a:off x="4010374" y="3521396"/>
            <a:ext cx="523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152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18 Rectángulo">
            <a:extLst>
              <a:ext uri="{FF2B5EF4-FFF2-40B4-BE49-F238E27FC236}">
                <a16:creationId xmlns:a16="http://schemas.microsoft.com/office/drawing/2014/main" xmlns="" id="{F6C96D3F-E9AC-4361-B187-D9D6DD5EDD39}"/>
              </a:ext>
            </a:extLst>
          </p:cNvPr>
          <p:cNvSpPr/>
          <p:nvPr/>
        </p:nvSpPr>
        <p:spPr>
          <a:xfrm>
            <a:off x="4010374" y="4193899"/>
            <a:ext cx="523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233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18 Rectángulo">
            <a:extLst>
              <a:ext uri="{FF2B5EF4-FFF2-40B4-BE49-F238E27FC236}">
                <a16:creationId xmlns:a16="http://schemas.microsoft.com/office/drawing/2014/main" xmlns="" id="{C96396ED-0E96-4AB4-9AD9-C8CB039E2998}"/>
              </a:ext>
            </a:extLst>
          </p:cNvPr>
          <p:cNvSpPr/>
          <p:nvPr/>
        </p:nvSpPr>
        <p:spPr>
          <a:xfrm>
            <a:off x="4010374" y="5037940"/>
            <a:ext cx="523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424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18 Rectángulo">
            <a:extLst>
              <a:ext uri="{FF2B5EF4-FFF2-40B4-BE49-F238E27FC236}">
                <a16:creationId xmlns:a16="http://schemas.microsoft.com/office/drawing/2014/main" xmlns="" id="{A61E0200-D8A3-48BB-8A81-0EBD5DB7E3C6}"/>
              </a:ext>
            </a:extLst>
          </p:cNvPr>
          <p:cNvSpPr/>
          <p:nvPr/>
        </p:nvSpPr>
        <p:spPr>
          <a:xfrm>
            <a:off x="3828221" y="5888894"/>
            <a:ext cx="705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4.680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xmlns="" id="{DE743F93-F144-4D01-913E-3CCCDF95A528}"/>
              </a:ext>
            </a:extLst>
          </p:cNvPr>
          <p:cNvSpPr/>
          <p:nvPr/>
        </p:nvSpPr>
        <p:spPr>
          <a:xfrm>
            <a:off x="4621935" y="1767296"/>
            <a:ext cx="3025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Gerentes Públicos</a:t>
            </a: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xmlns="" id="{EC43C353-BEFD-432D-90E6-51807BDC0189}"/>
              </a:ext>
            </a:extLst>
          </p:cNvPr>
          <p:cNvSpPr/>
          <p:nvPr/>
        </p:nvSpPr>
        <p:spPr>
          <a:xfrm>
            <a:off x="4621935" y="2277535"/>
            <a:ext cx="3678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Directores territoriales de ICBF, ESAP, ICA, IGAC, INCODER, INVIAS, SENA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xmlns="" id="{00B4F44D-1C4C-4920-97E0-BDFBBF4D0728}"/>
              </a:ext>
            </a:extLst>
          </p:cNvPr>
          <p:cNvSpPr/>
          <p:nvPr/>
        </p:nvSpPr>
        <p:spPr>
          <a:xfrm>
            <a:off x="4621935" y="3521396"/>
            <a:ext cx="3550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Directores o Gerentes de ESE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xmlns="" id="{40DAB34C-A355-4A6A-963B-1762B238E43F}"/>
              </a:ext>
            </a:extLst>
          </p:cNvPr>
          <p:cNvSpPr/>
          <p:nvPr/>
        </p:nvSpPr>
        <p:spPr>
          <a:xfrm>
            <a:off x="4621935" y="4193899"/>
            <a:ext cx="2873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Jefes de Control Interno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xmlns="" id="{5BE59E11-47A3-44BB-B4CB-EAA0CED20864}"/>
              </a:ext>
            </a:extLst>
          </p:cNvPr>
          <p:cNvSpPr/>
          <p:nvPr/>
        </p:nvSpPr>
        <p:spPr>
          <a:xfrm>
            <a:off x="4621935" y="4884052"/>
            <a:ext cx="3290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Jefes de Control Interno del Distrito Capital</a:t>
            </a: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xmlns="" id="{28F6DAF3-669C-4945-BAFB-1671E832B116}"/>
              </a:ext>
            </a:extLst>
          </p:cNvPr>
          <p:cNvSpPr/>
          <p:nvPr/>
        </p:nvSpPr>
        <p:spPr>
          <a:xfrm>
            <a:off x="4621935" y="5735006"/>
            <a:ext cx="3290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Personeros municipales y departamentales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xmlns="" id="{ED2A2D2A-2A30-4594-A837-E4D21D3388D9}"/>
              </a:ext>
            </a:extLst>
          </p:cNvPr>
          <p:cNvSpPr/>
          <p:nvPr/>
        </p:nvSpPr>
        <p:spPr>
          <a:xfrm>
            <a:off x="192765" y="3398162"/>
            <a:ext cx="3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Pruebas de competencias comportamentales a: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3337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18 Rectángulo">
            <a:extLst>
              <a:ext uri="{FF2B5EF4-FFF2-40B4-BE49-F238E27FC236}">
                <a16:creationId xmlns:a16="http://schemas.microsoft.com/office/drawing/2014/main" xmlns="" id="{A60A803A-E4E3-4BBC-BF63-8130E8915D40}"/>
              </a:ext>
            </a:extLst>
          </p:cNvPr>
          <p:cNvSpPr/>
          <p:nvPr/>
        </p:nvSpPr>
        <p:spPr>
          <a:xfrm>
            <a:off x="774660" y="4588585"/>
            <a:ext cx="22365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19.985</a:t>
            </a:r>
            <a:endParaRPr lang="en-US" sz="2000" b="1" dirty="0">
              <a:solidFill>
                <a:srgbClr val="E46B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cargos de LNyR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2A32F7E-2F29-44EA-9E73-0382F196475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094" y="1966287"/>
            <a:ext cx="1431642" cy="1292662"/>
          </a:xfrm>
          <a:prstGeom prst="rect">
            <a:avLst/>
          </a:prstGeom>
        </p:spPr>
      </p:pic>
      <p:sp>
        <p:nvSpPr>
          <p:cNvPr id="97" name="Rectángulo 98">
            <a:extLst>
              <a:ext uri="{FF2B5EF4-FFF2-40B4-BE49-F238E27FC236}">
                <a16:creationId xmlns:a16="http://schemas.microsoft.com/office/drawing/2014/main" xmlns="" id="{ED2A2D2A-2A30-4594-A837-E4D21D3388D9}"/>
              </a:ext>
            </a:extLst>
          </p:cNvPr>
          <p:cNvSpPr/>
          <p:nvPr/>
        </p:nvSpPr>
        <p:spPr>
          <a:xfrm>
            <a:off x="8227206" y="1778531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Concursos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18 Rectángulo">
            <a:extLst>
              <a:ext uri="{FF2B5EF4-FFF2-40B4-BE49-F238E27FC236}">
                <a16:creationId xmlns:a16="http://schemas.microsoft.com/office/drawing/2014/main" xmlns="" id="{A977D5D0-3C84-4D7B-A2E1-562C132994C6}"/>
              </a:ext>
            </a:extLst>
          </p:cNvPr>
          <p:cNvSpPr/>
          <p:nvPr/>
        </p:nvSpPr>
        <p:spPr>
          <a:xfrm>
            <a:off x="9013413" y="4814694"/>
            <a:ext cx="2321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Convocatorias adelantadas (orden nacional y territorial)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9854189" y="427625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endParaRPr kumimoji="0" lang="es-CO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utoShape 4" descr="Resultado de imagen para medalla dibujo para color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61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10090392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ES_tradnl" sz="3200" dirty="0">
                <a:solidFill>
                  <a:srgbClr val="333733"/>
                </a:solidFill>
              </a:rPr>
              <a:t>Gestión del Empleo Público</a:t>
            </a:r>
            <a:endParaRPr lang="es-ES_tradnl" sz="3200" spc="300" dirty="0">
              <a:solidFill>
                <a:srgbClr val="333733"/>
              </a:solidFill>
            </a:endParaRPr>
          </a:p>
        </p:txBody>
      </p: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xmlns="" id="{05756FD9-32D1-49AB-B018-D001399A7E98}"/>
              </a:ext>
            </a:extLst>
          </p:cNvPr>
          <p:cNvCxnSpPr>
            <a:cxnSpLocks/>
            <a:endCxn id="111" idx="6"/>
          </p:cNvCxnSpPr>
          <p:nvPr/>
        </p:nvCxnSpPr>
        <p:spPr>
          <a:xfrm flipV="1">
            <a:off x="-3310885" y="2356714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ipse 110">
            <a:extLst>
              <a:ext uri="{FF2B5EF4-FFF2-40B4-BE49-F238E27FC236}">
                <a16:creationId xmlns:a16="http://schemas.microsoft.com/office/drawing/2014/main" xmlns="" id="{E4E5FC2E-C6AD-435E-989D-6CCE16E0DCF8}"/>
              </a:ext>
            </a:extLst>
          </p:cNvPr>
          <p:cNvSpPr/>
          <p:nvPr/>
        </p:nvSpPr>
        <p:spPr>
          <a:xfrm>
            <a:off x="-2882896" y="2278634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xmlns="" id="{3E9B8DE3-3FA3-49D1-B2DC-D874D45C0C8D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-3310885" y="3258949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ipse 112">
            <a:extLst>
              <a:ext uri="{FF2B5EF4-FFF2-40B4-BE49-F238E27FC236}">
                <a16:creationId xmlns:a16="http://schemas.microsoft.com/office/drawing/2014/main" xmlns="" id="{EC20DE17-65E9-4702-B65E-281F5E16545B}"/>
              </a:ext>
            </a:extLst>
          </p:cNvPr>
          <p:cNvSpPr/>
          <p:nvPr/>
        </p:nvSpPr>
        <p:spPr>
          <a:xfrm>
            <a:off x="-2882896" y="3180869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xmlns="" id="{6CE8F229-99BB-43D8-9CB3-1D58B7410F84}"/>
              </a:ext>
            </a:extLst>
          </p:cNvPr>
          <p:cNvCxnSpPr>
            <a:cxnSpLocks/>
            <a:endCxn id="117" idx="6"/>
          </p:cNvCxnSpPr>
          <p:nvPr/>
        </p:nvCxnSpPr>
        <p:spPr>
          <a:xfrm flipV="1">
            <a:off x="-3310885" y="4089696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ipse 116">
            <a:extLst>
              <a:ext uri="{FF2B5EF4-FFF2-40B4-BE49-F238E27FC236}">
                <a16:creationId xmlns:a16="http://schemas.microsoft.com/office/drawing/2014/main" xmlns="" id="{B220FCFC-1D59-4AA8-A7E2-0CCD960B2115}"/>
              </a:ext>
            </a:extLst>
          </p:cNvPr>
          <p:cNvSpPr/>
          <p:nvPr/>
        </p:nvSpPr>
        <p:spPr>
          <a:xfrm>
            <a:off x="-2882896" y="4011616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xmlns="" id="{4A12C3B4-1920-4013-8814-145BFFDC2997}"/>
              </a:ext>
            </a:extLst>
          </p:cNvPr>
          <p:cNvCxnSpPr>
            <a:cxnSpLocks/>
            <a:endCxn id="121" idx="6"/>
          </p:cNvCxnSpPr>
          <p:nvPr/>
        </p:nvCxnSpPr>
        <p:spPr>
          <a:xfrm flipV="1">
            <a:off x="-3310885" y="4937945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e 120">
            <a:extLst>
              <a:ext uri="{FF2B5EF4-FFF2-40B4-BE49-F238E27FC236}">
                <a16:creationId xmlns:a16="http://schemas.microsoft.com/office/drawing/2014/main" xmlns="" id="{F4458D02-FF72-4EE7-88C0-4902E92B89E3}"/>
              </a:ext>
            </a:extLst>
          </p:cNvPr>
          <p:cNvSpPr/>
          <p:nvPr/>
        </p:nvSpPr>
        <p:spPr>
          <a:xfrm>
            <a:off x="-2882896" y="4859865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xmlns="" id="{DA78A0CF-9D65-41A3-91C7-EA0F772FD26E}"/>
              </a:ext>
            </a:extLst>
          </p:cNvPr>
          <p:cNvCxnSpPr>
            <a:cxnSpLocks/>
            <a:endCxn id="123" idx="6"/>
          </p:cNvCxnSpPr>
          <p:nvPr/>
        </p:nvCxnSpPr>
        <p:spPr>
          <a:xfrm flipV="1">
            <a:off x="-3310885" y="5837165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ipse 122">
            <a:extLst>
              <a:ext uri="{FF2B5EF4-FFF2-40B4-BE49-F238E27FC236}">
                <a16:creationId xmlns:a16="http://schemas.microsoft.com/office/drawing/2014/main" xmlns="" id="{BF557F98-9B13-4A06-AB92-902BB7534B1C}"/>
              </a:ext>
            </a:extLst>
          </p:cNvPr>
          <p:cNvSpPr/>
          <p:nvPr/>
        </p:nvSpPr>
        <p:spPr>
          <a:xfrm>
            <a:off x="-2882896" y="5759085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1" name="Grupo 130">
            <a:extLst>
              <a:ext uri="{FF2B5EF4-FFF2-40B4-BE49-F238E27FC236}">
                <a16:creationId xmlns:a16="http://schemas.microsoft.com/office/drawing/2014/main" xmlns="" id="{B92A502A-84AD-43A5-99D4-9C9B7CBC6165}"/>
              </a:ext>
            </a:extLst>
          </p:cNvPr>
          <p:cNvGrpSpPr/>
          <p:nvPr/>
        </p:nvGrpSpPr>
        <p:grpSpPr>
          <a:xfrm rot="5400000" flipV="1">
            <a:off x="2534846" y="4884648"/>
            <a:ext cx="690698" cy="4639750"/>
            <a:chOff x="6547936" y="1463752"/>
            <a:chExt cx="690698" cy="4639750"/>
          </a:xfrm>
        </p:grpSpPr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xmlns="" id="{FB2773BF-7F0C-4660-84BE-E7C275FCB5A9}"/>
                </a:ext>
              </a:extLst>
            </p:cNvPr>
            <p:cNvCxnSpPr/>
            <p:nvPr/>
          </p:nvCxnSpPr>
          <p:spPr>
            <a:xfrm>
              <a:off x="6547936" y="1463752"/>
              <a:ext cx="424942" cy="0"/>
            </a:xfrm>
            <a:prstGeom prst="line">
              <a:avLst/>
            </a:prstGeom>
            <a:ln w="34925" cap="rnd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cto 132">
              <a:extLst>
                <a:ext uri="{FF2B5EF4-FFF2-40B4-BE49-F238E27FC236}">
                  <a16:creationId xmlns:a16="http://schemas.microsoft.com/office/drawing/2014/main" xmlns="" id="{B1E834AE-15EF-40CE-B7E9-FA047335D819}"/>
                </a:ext>
              </a:extLst>
            </p:cNvPr>
            <p:cNvCxnSpPr/>
            <p:nvPr/>
          </p:nvCxnSpPr>
          <p:spPr>
            <a:xfrm>
              <a:off x="6547936" y="6087619"/>
              <a:ext cx="424942" cy="0"/>
            </a:xfrm>
            <a:prstGeom prst="line">
              <a:avLst/>
            </a:prstGeom>
            <a:ln w="34925" cap="rnd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133">
              <a:extLst>
                <a:ext uri="{FF2B5EF4-FFF2-40B4-BE49-F238E27FC236}">
                  <a16:creationId xmlns:a16="http://schemas.microsoft.com/office/drawing/2014/main" xmlns="" id="{C51A2A13-C8A9-49A3-B69D-9D722EFC5B78}"/>
                </a:ext>
              </a:extLst>
            </p:cNvPr>
            <p:cNvCxnSpPr>
              <a:cxnSpLocks/>
            </p:cNvCxnSpPr>
            <p:nvPr/>
          </p:nvCxnSpPr>
          <p:spPr>
            <a:xfrm>
              <a:off x="6996373" y="1480079"/>
              <a:ext cx="0" cy="4623423"/>
            </a:xfrm>
            <a:prstGeom prst="line">
              <a:avLst/>
            </a:prstGeom>
            <a:ln w="34925" cap="rnd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riángulo isósceles 134">
              <a:extLst>
                <a:ext uri="{FF2B5EF4-FFF2-40B4-BE49-F238E27FC236}">
                  <a16:creationId xmlns:a16="http://schemas.microsoft.com/office/drawing/2014/main" xmlns="" id="{DE03495D-B9C1-41C1-A5AA-5AA44C757536}"/>
                </a:ext>
              </a:extLst>
            </p:cNvPr>
            <p:cNvSpPr/>
            <p:nvPr/>
          </p:nvSpPr>
          <p:spPr>
            <a:xfrm rot="5400000">
              <a:off x="6478825" y="3550371"/>
              <a:ext cx="1284020" cy="23559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12 Rectángulo">
            <a:extLst>
              <a:ext uri="{FF2B5EF4-FFF2-40B4-BE49-F238E27FC236}">
                <a16:creationId xmlns:a16="http://schemas.microsoft.com/office/drawing/2014/main" xmlns="" id="{6CE212CB-2600-49E1-8302-F59BB9D5F5AD}"/>
              </a:ext>
            </a:extLst>
          </p:cNvPr>
          <p:cNvSpPr/>
          <p:nvPr/>
        </p:nvSpPr>
        <p:spPr>
          <a:xfrm>
            <a:off x="2912873" y="1536807"/>
            <a:ext cx="83843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Decreto 648 de 2017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flexibilizar y modernizar aspectos de administración de personal y situaciones administrativas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Decreto Ley 894 de 2017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el fortalecimiento del empleo público en los territorios priorizados para el posconflicto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Proyecto de Ley 006 de 2017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empleo público, radicado el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de julio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el Congreso de la República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C59EA97-3E68-4526-877D-57279EECE1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354" y="1714971"/>
            <a:ext cx="912404" cy="9223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B0F1B87-1E98-4C8B-A8C2-E6DE723A6A5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24" y="3606362"/>
            <a:ext cx="1013134" cy="8105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0F4880A-68B4-4DBB-8B7B-663F046B85B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974" y="5380856"/>
            <a:ext cx="841784" cy="631016"/>
          </a:xfrm>
          <a:prstGeom prst="rect">
            <a:avLst/>
          </a:prstGeom>
        </p:spPr>
      </p:pic>
      <p:sp>
        <p:nvSpPr>
          <p:cNvPr id="105" name="Triángulo isósceles 104">
            <a:extLst>
              <a:ext uri="{FF2B5EF4-FFF2-40B4-BE49-F238E27FC236}">
                <a16:creationId xmlns:a16="http://schemas.microsoft.com/office/drawing/2014/main" xmlns="" id="{4B116A74-BFB3-4E86-A573-8D3AFA436524}"/>
              </a:ext>
            </a:extLst>
          </p:cNvPr>
          <p:cNvSpPr/>
          <p:nvPr/>
        </p:nvSpPr>
        <p:spPr>
          <a:xfrm rot="5400000">
            <a:off x="-1607123" y="1971151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riángulo isósceles 106">
            <a:extLst>
              <a:ext uri="{FF2B5EF4-FFF2-40B4-BE49-F238E27FC236}">
                <a16:creationId xmlns:a16="http://schemas.microsoft.com/office/drawing/2014/main" xmlns="" id="{493E0C24-FCFF-4712-90A7-FCD0A9F4566E}"/>
              </a:ext>
            </a:extLst>
          </p:cNvPr>
          <p:cNvSpPr/>
          <p:nvPr/>
        </p:nvSpPr>
        <p:spPr>
          <a:xfrm rot="5400000">
            <a:off x="-1607123" y="3660850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riángulo isósceles 107">
            <a:extLst>
              <a:ext uri="{FF2B5EF4-FFF2-40B4-BE49-F238E27FC236}">
                <a16:creationId xmlns:a16="http://schemas.microsoft.com/office/drawing/2014/main" xmlns="" id="{3284EF31-2B98-448F-AEF7-6E9A87523DBB}"/>
              </a:ext>
            </a:extLst>
          </p:cNvPr>
          <p:cNvSpPr/>
          <p:nvPr/>
        </p:nvSpPr>
        <p:spPr>
          <a:xfrm rot="5400000">
            <a:off x="-1607123" y="5266511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17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13">
            <a:extLst>
              <a:ext uri="{FF2B5EF4-FFF2-40B4-BE49-F238E27FC236}">
                <a16:creationId xmlns:a16="http://schemas.microsoft.com/office/drawing/2014/main" xmlns="" id="{C098AC28-DFCD-4608-BBE5-536B66E7C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52" t="34401" r="41740"/>
          <a:stretch/>
        </p:blipFill>
        <p:spPr>
          <a:xfrm>
            <a:off x="7845254" y="0"/>
            <a:ext cx="4346746" cy="6890748"/>
          </a:xfrm>
          <a:prstGeom prst="rect">
            <a:avLst/>
          </a:prstGeom>
        </p:spPr>
      </p:pic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325EB8-3AAE-4A85-8A4E-957DC697037A}"/>
              </a:ext>
            </a:extLst>
          </p:cNvPr>
          <p:cNvGrpSpPr/>
          <p:nvPr/>
        </p:nvGrpSpPr>
        <p:grpSpPr>
          <a:xfrm rot="16200000">
            <a:off x="4366722" y="2506764"/>
            <a:ext cx="7193375" cy="1844215"/>
            <a:chOff x="6704357" y="1633798"/>
            <a:chExt cx="7193375" cy="184421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C6126BF2-0892-4FA7-8617-527EF66A9E2F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xmlns="" id="{C5017AB2-B76C-472A-858B-09C9490AC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xmlns="" id="{78F7E127-96BF-468D-AF69-E032F4CB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xmlns="" id="{8BEB1A4C-56DA-4A5C-8835-7C07AB54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AE1CF6C5-FD01-4FB7-B919-9553B5F01ACC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xmlns="" id="{2025CC1D-3425-45B4-8208-262FDA9CE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8" name="Imagen 67">
                <a:extLst>
                  <a:ext uri="{FF2B5EF4-FFF2-40B4-BE49-F238E27FC236}">
                    <a16:creationId xmlns:a16="http://schemas.microsoft.com/office/drawing/2014/main" xmlns="" id="{CF8922CF-1AB3-4402-8674-D111D54B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xmlns="" id="{586A1417-E17A-4C12-97F2-7EBC15E7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xmlns="" id="{05756FD9-32D1-49AB-B018-D001399A7E98}"/>
              </a:ext>
            </a:extLst>
          </p:cNvPr>
          <p:cNvCxnSpPr>
            <a:cxnSpLocks/>
            <a:endCxn id="111" idx="6"/>
          </p:cNvCxnSpPr>
          <p:nvPr/>
        </p:nvCxnSpPr>
        <p:spPr>
          <a:xfrm flipV="1">
            <a:off x="-3310885" y="2356714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ipse 110">
            <a:extLst>
              <a:ext uri="{FF2B5EF4-FFF2-40B4-BE49-F238E27FC236}">
                <a16:creationId xmlns:a16="http://schemas.microsoft.com/office/drawing/2014/main" xmlns="" id="{E4E5FC2E-C6AD-435E-989D-6CCE16E0DCF8}"/>
              </a:ext>
            </a:extLst>
          </p:cNvPr>
          <p:cNvSpPr/>
          <p:nvPr/>
        </p:nvSpPr>
        <p:spPr>
          <a:xfrm>
            <a:off x="-2882896" y="2278634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xmlns="" id="{3E9B8DE3-3FA3-49D1-B2DC-D874D45C0C8D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-3310885" y="3258949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ipse 112">
            <a:extLst>
              <a:ext uri="{FF2B5EF4-FFF2-40B4-BE49-F238E27FC236}">
                <a16:creationId xmlns:a16="http://schemas.microsoft.com/office/drawing/2014/main" xmlns="" id="{EC20DE17-65E9-4702-B65E-281F5E16545B}"/>
              </a:ext>
            </a:extLst>
          </p:cNvPr>
          <p:cNvSpPr/>
          <p:nvPr/>
        </p:nvSpPr>
        <p:spPr>
          <a:xfrm>
            <a:off x="-2882896" y="3180869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xmlns="" id="{6CE8F229-99BB-43D8-9CB3-1D58B7410F84}"/>
              </a:ext>
            </a:extLst>
          </p:cNvPr>
          <p:cNvCxnSpPr>
            <a:cxnSpLocks/>
            <a:endCxn id="117" idx="6"/>
          </p:cNvCxnSpPr>
          <p:nvPr/>
        </p:nvCxnSpPr>
        <p:spPr>
          <a:xfrm flipV="1">
            <a:off x="-3310885" y="4089696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ipse 116">
            <a:extLst>
              <a:ext uri="{FF2B5EF4-FFF2-40B4-BE49-F238E27FC236}">
                <a16:creationId xmlns:a16="http://schemas.microsoft.com/office/drawing/2014/main" xmlns="" id="{B220FCFC-1D59-4AA8-A7E2-0CCD960B2115}"/>
              </a:ext>
            </a:extLst>
          </p:cNvPr>
          <p:cNvSpPr/>
          <p:nvPr/>
        </p:nvSpPr>
        <p:spPr>
          <a:xfrm>
            <a:off x="-2882896" y="4011616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xmlns="" id="{4A12C3B4-1920-4013-8814-145BFFDC2997}"/>
              </a:ext>
            </a:extLst>
          </p:cNvPr>
          <p:cNvCxnSpPr>
            <a:cxnSpLocks/>
            <a:endCxn id="121" idx="6"/>
          </p:cNvCxnSpPr>
          <p:nvPr/>
        </p:nvCxnSpPr>
        <p:spPr>
          <a:xfrm flipV="1">
            <a:off x="-3310885" y="4937945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e 120">
            <a:extLst>
              <a:ext uri="{FF2B5EF4-FFF2-40B4-BE49-F238E27FC236}">
                <a16:creationId xmlns:a16="http://schemas.microsoft.com/office/drawing/2014/main" xmlns="" id="{F4458D02-FF72-4EE7-88C0-4902E92B89E3}"/>
              </a:ext>
            </a:extLst>
          </p:cNvPr>
          <p:cNvSpPr/>
          <p:nvPr/>
        </p:nvSpPr>
        <p:spPr>
          <a:xfrm>
            <a:off x="-2882896" y="4859865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xmlns="" id="{DA78A0CF-9D65-41A3-91C7-EA0F772FD26E}"/>
              </a:ext>
            </a:extLst>
          </p:cNvPr>
          <p:cNvCxnSpPr>
            <a:cxnSpLocks/>
            <a:endCxn id="123" idx="6"/>
          </p:cNvCxnSpPr>
          <p:nvPr/>
        </p:nvCxnSpPr>
        <p:spPr>
          <a:xfrm flipV="1">
            <a:off x="-3310885" y="5837165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ipse 122">
            <a:extLst>
              <a:ext uri="{FF2B5EF4-FFF2-40B4-BE49-F238E27FC236}">
                <a16:creationId xmlns:a16="http://schemas.microsoft.com/office/drawing/2014/main" xmlns="" id="{BF557F98-9B13-4A06-AB92-902BB7534B1C}"/>
              </a:ext>
            </a:extLst>
          </p:cNvPr>
          <p:cNvSpPr/>
          <p:nvPr/>
        </p:nvSpPr>
        <p:spPr>
          <a:xfrm>
            <a:off x="-2882896" y="5759085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1" name="Grupo 130">
            <a:extLst>
              <a:ext uri="{FF2B5EF4-FFF2-40B4-BE49-F238E27FC236}">
                <a16:creationId xmlns:a16="http://schemas.microsoft.com/office/drawing/2014/main" xmlns="" id="{B92A502A-84AD-43A5-99D4-9C9B7CBC6165}"/>
              </a:ext>
            </a:extLst>
          </p:cNvPr>
          <p:cNvGrpSpPr/>
          <p:nvPr/>
        </p:nvGrpSpPr>
        <p:grpSpPr>
          <a:xfrm rot="5400000" flipV="1">
            <a:off x="2534846" y="4884648"/>
            <a:ext cx="690698" cy="4639750"/>
            <a:chOff x="6547936" y="1463752"/>
            <a:chExt cx="690698" cy="4639750"/>
          </a:xfrm>
        </p:grpSpPr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xmlns="" id="{FB2773BF-7F0C-4660-84BE-E7C275FCB5A9}"/>
                </a:ext>
              </a:extLst>
            </p:cNvPr>
            <p:cNvCxnSpPr/>
            <p:nvPr/>
          </p:nvCxnSpPr>
          <p:spPr>
            <a:xfrm>
              <a:off x="6547936" y="1463752"/>
              <a:ext cx="424942" cy="0"/>
            </a:xfrm>
            <a:prstGeom prst="line">
              <a:avLst/>
            </a:prstGeom>
            <a:ln w="34925" cap="rnd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cto 132">
              <a:extLst>
                <a:ext uri="{FF2B5EF4-FFF2-40B4-BE49-F238E27FC236}">
                  <a16:creationId xmlns:a16="http://schemas.microsoft.com/office/drawing/2014/main" xmlns="" id="{B1E834AE-15EF-40CE-B7E9-FA047335D819}"/>
                </a:ext>
              </a:extLst>
            </p:cNvPr>
            <p:cNvCxnSpPr/>
            <p:nvPr/>
          </p:nvCxnSpPr>
          <p:spPr>
            <a:xfrm>
              <a:off x="6547936" y="6087619"/>
              <a:ext cx="424942" cy="0"/>
            </a:xfrm>
            <a:prstGeom prst="line">
              <a:avLst/>
            </a:prstGeom>
            <a:ln w="34925" cap="rnd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133">
              <a:extLst>
                <a:ext uri="{FF2B5EF4-FFF2-40B4-BE49-F238E27FC236}">
                  <a16:creationId xmlns:a16="http://schemas.microsoft.com/office/drawing/2014/main" xmlns="" id="{C51A2A13-C8A9-49A3-B69D-9D722EFC5B78}"/>
                </a:ext>
              </a:extLst>
            </p:cNvPr>
            <p:cNvCxnSpPr>
              <a:cxnSpLocks/>
            </p:cNvCxnSpPr>
            <p:nvPr/>
          </p:nvCxnSpPr>
          <p:spPr>
            <a:xfrm>
              <a:off x="6996373" y="1480079"/>
              <a:ext cx="0" cy="4623423"/>
            </a:xfrm>
            <a:prstGeom prst="line">
              <a:avLst/>
            </a:prstGeom>
            <a:ln w="34925" cap="rnd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riángulo isósceles 134">
              <a:extLst>
                <a:ext uri="{FF2B5EF4-FFF2-40B4-BE49-F238E27FC236}">
                  <a16:creationId xmlns:a16="http://schemas.microsoft.com/office/drawing/2014/main" xmlns="" id="{DE03495D-B9C1-41C1-A5AA-5AA44C757536}"/>
                </a:ext>
              </a:extLst>
            </p:cNvPr>
            <p:cNvSpPr/>
            <p:nvPr/>
          </p:nvSpPr>
          <p:spPr>
            <a:xfrm rot="5400000">
              <a:off x="6478825" y="3550371"/>
              <a:ext cx="1284020" cy="23559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" name="Triángulo isósceles 104">
            <a:extLst>
              <a:ext uri="{FF2B5EF4-FFF2-40B4-BE49-F238E27FC236}">
                <a16:creationId xmlns:a16="http://schemas.microsoft.com/office/drawing/2014/main" xmlns="" id="{4B116A74-BFB3-4E86-A573-8D3AFA436524}"/>
              </a:ext>
            </a:extLst>
          </p:cNvPr>
          <p:cNvSpPr/>
          <p:nvPr/>
        </p:nvSpPr>
        <p:spPr>
          <a:xfrm rot="5400000">
            <a:off x="-1607123" y="1971151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riángulo isósceles 106">
            <a:extLst>
              <a:ext uri="{FF2B5EF4-FFF2-40B4-BE49-F238E27FC236}">
                <a16:creationId xmlns:a16="http://schemas.microsoft.com/office/drawing/2014/main" xmlns="" id="{493E0C24-FCFF-4712-90A7-FCD0A9F4566E}"/>
              </a:ext>
            </a:extLst>
          </p:cNvPr>
          <p:cNvSpPr/>
          <p:nvPr/>
        </p:nvSpPr>
        <p:spPr>
          <a:xfrm rot="5400000">
            <a:off x="-1607123" y="3660850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riángulo isósceles 107">
            <a:extLst>
              <a:ext uri="{FF2B5EF4-FFF2-40B4-BE49-F238E27FC236}">
                <a16:creationId xmlns:a16="http://schemas.microsoft.com/office/drawing/2014/main" xmlns="" id="{3284EF31-2B98-448F-AEF7-6E9A87523DBB}"/>
              </a:ext>
            </a:extLst>
          </p:cNvPr>
          <p:cNvSpPr/>
          <p:nvPr/>
        </p:nvSpPr>
        <p:spPr>
          <a:xfrm rot="5400000">
            <a:off x="-1607123" y="5266511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161B1E5A-588E-4B36-A944-759979AD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-166312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Diálogo y concertación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04F33FA-CCE9-4CB7-BA9A-24E7A51B5D6A}"/>
              </a:ext>
            </a:extLst>
          </p:cNvPr>
          <p:cNvSpPr/>
          <p:nvPr/>
        </p:nvSpPr>
        <p:spPr>
          <a:xfrm rot="16200000">
            <a:off x="11148060" y="-208898"/>
            <a:ext cx="838200" cy="124968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11 CuadroTexto">
            <a:extLst>
              <a:ext uri="{FF2B5EF4-FFF2-40B4-BE49-F238E27FC236}">
                <a16:creationId xmlns:a16="http://schemas.microsoft.com/office/drawing/2014/main" xmlns="" id="{88AF8694-DE3D-415E-A650-2107699B84EE}"/>
              </a:ext>
            </a:extLst>
          </p:cNvPr>
          <p:cNvSpPr txBox="1"/>
          <p:nvPr/>
        </p:nvSpPr>
        <p:spPr>
          <a:xfrm>
            <a:off x="293665" y="1159251"/>
            <a:ext cx="72598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procesos de negociación adelantados con las organizaciones sindicales de empleados públicos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Incremento salarial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 del diálogo social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Formalización de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25.000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empleos en entidades de la Rama Ejecutiva del orden nacional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Reconocimiento de beneficios salariales para docentes del </a:t>
            </a:r>
            <a:r>
              <a:rPr kumimoji="0" lang="es-CO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territorial y servidores de la Rama Judicial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Directrices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materia de administración de personal: horarios flexibles, teletrabajo, entre otros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Seguimiento permanente al cumplimiento de los acuerdos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33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D887B54-6909-4342-B5EF-6673DC30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5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510C6509-53A4-4EA0-9329-6294E1E5DFF3}"/>
              </a:ext>
            </a:extLst>
          </p:cNvPr>
          <p:cNvGrpSpPr/>
          <p:nvPr/>
        </p:nvGrpSpPr>
        <p:grpSpPr>
          <a:xfrm>
            <a:off x="3924229" y="2240180"/>
            <a:ext cx="4343542" cy="2908489"/>
            <a:chOff x="630516" y="2047927"/>
            <a:chExt cx="4343542" cy="2908489"/>
          </a:xfrm>
        </p:grpSpPr>
        <p:sp>
          <p:nvSpPr>
            <p:cNvPr id="11" name="25 CuadroTexto">
              <a:extLst>
                <a:ext uri="{FF2B5EF4-FFF2-40B4-BE49-F238E27FC236}">
                  <a16:creationId xmlns:a16="http://schemas.microsoft.com/office/drawing/2014/main" xmlns="" id="{9C54615C-21FA-4150-AEED-91DD9656B234}"/>
                </a:ext>
              </a:extLst>
            </p:cNvPr>
            <p:cNvSpPr txBox="1"/>
            <p:nvPr/>
          </p:nvSpPr>
          <p:spPr>
            <a:xfrm>
              <a:off x="630516" y="4173333"/>
              <a:ext cx="31151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b="1" dirty="0"/>
            </a:p>
          </p:txBody>
        </p:sp>
        <p:sp>
          <p:nvSpPr>
            <p:cNvPr id="13" name="27 CuadroTexto">
              <a:extLst>
                <a:ext uri="{FF2B5EF4-FFF2-40B4-BE49-F238E27FC236}">
                  <a16:creationId xmlns:a16="http://schemas.microsoft.com/office/drawing/2014/main" xmlns="" id="{963180B3-54E3-48E0-8C09-4CA136701219}"/>
                </a:ext>
              </a:extLst>
            </p:cNvPr>
            <p:cNvSpPr txBox="1"/>
            <p:nvPr/>
          </p:nvSpPr>
          <p:spPr>
            <a:xfrm>
              <a:off x="982865" y="2047927"/>
              <a:ext cx="3991193" cy="29084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F08B10"/>
                  </a:solidFill>
                </a:rPr>
                <a:t>Grandes objetivos:</a:t>
              </a:r>
            </a:p>
            <a:p>
              <a:endParaRPr lang="es-CO" sz="500" b="1" dirty="0">
                <a:solidFill>
                  <a:srgbClr val="F08B10"/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a Función Pública como  un Departamento </a:t>
              </a:r>
              <a:r>
                <a:rPr lang="es-CO" sz="1600" b="1" dirty="0"/>
                <a:t>EFICIENTE,  TÉCNICO E INNOVADOR</a:t>
              </a:r>
            </a:p>
            <a:p>
              <a:endParaRPr lang="es-CO" sz="16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Enaltecer al </a:t>
              </a:r>
              <a:r>
                <a:rPr lang="es-CO" sz="1600" b="1" dirty="0"/>
                <a:t>SERVIDOR PÚBLICO</a:t>
              </a:r>
            </a:p>
            <a:p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una Gestión Pública Moderna, Eficiente, Transparente, Focalizada y </a:t>
              </a:r>
              <a:r>
                <a:rPr lang="es-CO" sz="1600" b="1" dirty="0"/>
                <a:t>PARTICIPATIVA AL SERVICIO DE LOS CIUDADANOS</a:t>
              </a:r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6F2FCDAE-D58F-421F-B07D-E8881B20BBA2}"/>
                </a:ext>
              </a:extLst>
            </p:cNvPr>
            <p:cNvSpPr/>
            <p:nvPr/>
          </p:nvSpPr>
          <p:spPr>
            <a:xfrm>
              <a:off x="642901" y="2495034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1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xmlns="" id="{16A9F3CF-1611-4F79-9457-D45A00C931B3}"/>
                </a:ext>
              </a:extLst>
            </p:cNvPr>
            <p:cNvSpPr/>
            <p:nvPr/>
          </p:nvSpPr>
          <p:spPr>
            <a:xfrm>
              <a:off x="642901" y="3366334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2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0C9DD9AB-8DC3-47E8-AF83-C11B7EDC3E6C}"/>
                </a:ext>
              </a:extLst>
            </p:cNvPr>
            <p:cNvSpPr/>
            <p:nvPr/>
          </p:nvSpPr>
          <p:spPr>
            <a:xfrm>
              <a:off x="642901" y="3987666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3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3F3720A-93DD-4A06-BF19-989DF0A1315E}"/>
              </a:ext>
            </a:extLst>
          </p:cNvPr>
          <p:cNvSpPr txBox="1"/>
          <p:nvPr/>
        </p:nvSpPr>
        <p:spPr>
          <a:xfrm>
            <a:off x="0" y="15519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Nuestra apuesta estratégica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7CB74FEE-CF9F-46A2-B5B0-F31FFB6129DB}"/>
              </a:ext>
            </a:extLst>
          </p:cNvPr>
          <p:cNvSpPr/>
          <p:nvPr/>
        </p:nvSpPr>
        <p:spPr>
          <a:xfrm>
            <a:off x="1554724" y="1327392"/>
            <a:ext cx="7854204" cy="290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367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4804" y="2249177"/>
            <a:ext cx="779750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Estratégica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4804" y="2887397"/>
            <a:ext cx="799103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Líder / Proactiva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4804" y="4105359"/>
            <a:ext cx="66726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Asesora / Facilitadora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4804" y="3496378"/>
            <a:ext cx="771284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Articuladora de sus políticas nacionales en territorio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12" y="886490"/>
            <a:ext cx="6473595" cy="9817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41237" y="1141495"/>
            <a:ext cx="6489281" cy="718297"/>
            <a:chOff x="1515826" y="893108"/>
            <a:chExt cx="6489281" cy="1221548"/>
          </a:xfrm>
        </p:grpSpPr>
        <p:sp>
          <p:nvSpPr>
            <p:cNvPr id="21" name="Rectangle 20"/>
            <p:cNvSpPr/>
            <p:nvPr/>
          </p:nvSpPr>
          <p:spPr>
            <a:xfrm>
              <a:off x="1515826" y="893108"/>
              <a:ext cx="6489281" cy="1221548"/>
            </a:xfrm>
            <a:prstGeom prst="rect">
              <a:avLst/>
            </a:prstGeom>
            <a:solidFill>
              <a:srgbClr val="E366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22179" y="950801"/>
              <a:ext cx="6369695" cy="994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Queremos que </a:t>
              </a:r>
              <a:r>
                <a:rPr kumimoji="0" lang="en-US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en</a:t>
              </a: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 2018 FP sea:</a:t>
              </a: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994593" y="6580007"/>
            <a:ext cx="6322692" cy="0"/>
          </a:xfrm>
          <a:prstGeom prst="line">
            <a:avLst/>
          </a:prstGeom>
          <a:ln w="57150" cmpd="sng">
            <a:solidFill>
              <a:srgbClr val="E566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94804" y="4712801"/>
            <a:ext cx="667265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Modelo / Referente / Transversal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41237" y="2073687"/>
            <a:ext cx="6489281" cy="0"/>
          </a:xfrm>
          <a:prstGeom prst="line">
            <a:avLst/>
          </a:prstGeom>
          <a:ln w="57150" cmpd="sng">
            <a:solidFill>
              <a:srgbClr val="E566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hape 3191"/>
          <p:cNvSpPr/>
          <p:nvPr/>
        </p:nvSpPr>
        <p:spPr>
          <a:xfrm>
            <a:off x="1011924" y="2320391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3191"/>
          <p:cNvSpPr/>
          <p:nvPr/>
        </p:nvSpPr>
        <p:spPr>
          <a:xfrm>
            <a:off x="1011924" y="2942488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191"/>
          <p:cNvSpPr/>
          <p:nvPr/>
        </p:nvSpPr>
        <p:spPr>
          <a:xfrm>
            <a:off x="1011924" y="3564585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191"/>
          <p:cNvSpPr/>
          <p:nvPr/>
        </p:nvSpPr>
        <p:spPr>
          <a:xfrm>
            <a:off x="1011924" y="4186682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3191"/>
          <p:cNvSpPr/>
          <p:nvPr/>
        </p:nvSpPr>
        <p:spPr>
          <a:xfrm>
            <a:off x="1011924" y="4808779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1394804" y="5349482"/>
            <a:ext cx="667265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Generadora de conocimiento</a:t>
            </a:r>
          </a:p>
        </p:txBody>
      </p:sp>
      <p:sp>
        <p:nvSpPr>
          <p:cNvPr id="39" name="TextBox 7"/>
          <p:cNvSpPr txBox="1"/>
          <p:nvPr/>
        </p:nvSpPr>
        <p:spPr>
          <a:xfrm>
            <a:off x="1394804" y="5986164"/>
            <a:ext cx="667265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Enlace entre el Estado y el ciudadano </a:t>
            </a:r>
          </a:p>
        </p:txBody>
      </p:sp>
      <p:sp>
        <p:nvSpPr>
          <p:cNvPr id="40" name="Shape 3191"/>
          <p:cNvSpPr/>
          <p:nvPr/>
        </p:nvSpPr>
        <p:spPr>
          <a:xfrm>
            <a:off x="1011924" y="5430876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3191"/>
          <p:cNvSpPr/>
          <p:nvPr/>
        </p:nvSpPr>
        <p:spPr>
          <a:xfrm>
            <a:off x="1011924" y="6052976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7</a:t>
            </a:r>
            <a:endParaRPr kumimoji="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Picture 29">
            <a:extLst>
              <a:ext uri="{FF2B5EF4-FFF2-40B4-BE49-F238E27FC236}">
                <a16:creationId xmlns:a16="http://schemas.microsoft.com/office/drawing/2014/main" xmlns="" id="{046747B2-C016-400B-9FB3-241B484AA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40000"/>
          </a:blip>
          <a:stretch>
            <a:fillRect/>
          </a:stretch>
        </p:blipFill>
        <p:spPr>
          <a:xfrm>
            <a:off x="8549893" y="1715247"/>
            <a:ext cx="2387317" cy="3853224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B6BEBFA5-4010-4678-9F38-FEDA8E3B2978}"/>
              </a:ext>
            </a:extLst>
          </p:cNvPr>
          <p:cNvSpPr txBox="1"/>
          <p:nvPr/>
        </p:nvSpPr>
        <p:spPr>
          <a:xfrm>
            <a:off x="9775980" y="4896825"/>
            <a:ext cx="65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Futura Std Medium" panose="020B0702020204020203" pitchFamily="34" charset="0"/>
              </a:rPr>
              <a:t>FP</a:t>
            </a:r>
          </a:p>
        </p:txBody>
      </p:sp>
      <p:sp>
        <p:nvSpPr>
          <p:cNvPr id="2" name="Estrella: 5 puntas 1">
            <a:extLst>
              <a:ext uri="{FF2B5EF4-FFF2-40B4-BE49-F238E27FC236}">
                <a16:creationId xmlns:a16="http://schemas.microsoft.com/office/drawing/2014/main" xmlns="" id="{C7EC5778-9DE5-4521-AD8C-451BC2630967}"/>
              </a:ext>
            </a:extLst>
          </p:cNvPr>
          <p:cNvSpPr/>
          <p:nvPr/>
        </p:nvSpPr>
        <p:spPr>
          <a:xfrm>
            <a:off x="6932000" y="754642"/>
            <a:ext cx="797036" cy="797036"/>
          </a:xfrm>
          <a:prstGeom prst="star5">
            <a:avLst>
              <a:gd name="adj" fmla="val 22152"/>
              <a:gd name="hf" fmla="val 105146"/>
              <a:gd name="vf" fmla="val 110557"/>
            </a:avLst>
          </a:prstGeom>
          <a:solidFill>
            <a:schemeClr val="bg1"/>
          </a:solidFill>
          <a:ln w="57150">
            <a:solidFill>
              <a:srgbClr val="E366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extBox 4"/>
          <p:cNvSpPr txBox="1"/>
          <p:nvPr/>
        </p:nvSpPr>
        <p:spPr>
          <a:xfrm>
            <a:off x="450820" y="227784"/>
            <a:ext cx="1133167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Para seguir </a:t>
            </a:r>
            <a:r>
              <a:rPr kumimoji="0" lang="es-CO" sz="2400" b="1" i="0" u="none" strike="noStrike" kern="1400" cap="none" spc="100" normalizeH="0" baseline="0" noProof="0" dirty="0">
                <a:ln>
                  <a:noFill/>
                </a:ln>
                <a:solidFill>
                  <a:srgbClr val="E3661C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construyendo sobre lo construido</a:t>
            </a:r>
            <a:r>
              <a:rPr kumimoji="0" lang="es-CO" sz="2400" b="1" i="0" u="none" strike="noStrike" kern="1400" cap="none" spc="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, en 2014</a:t>
            </a:r>
            <a:r>
              <a:rPr kumimoji="0" lang="es-CO" sz="2400" b="1" i="0" u="none" strike="noStrike" kern="1400" cap="none" spc="10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identificamos nuestros retos</a:t>
            </a:r>
            <a:endParaRPr kumimoji="0" lang="es-CO" sz="2400" b="1" i="0" u="none" strike="noStrike" kern="1400" cap="none" spc="10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78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8" grpId="0"/>
      <p:bldP spid="18" grpId="0" animBg="1"/>
      <p:bldP spid="28" grpId="0" animBg="1"/>
      <p:bldP spid="30" grpId="0" animBg="1"/>
      <p:bldP spid="32" grpId="0" animBg="1"/>
      <p:bldP spid="34" grpId="0" animBg="1"/>
      <p:bldP spid="37" grpId="0"/>
      <p:bldP spid="39" grpId="0"/>
      <p:bldP spid="40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40" name="Picture 4" descr="C:\Users\mdonado\AppData\Local\Microsoft\Windows\Temporary Internet Files\Content.Outlook\OQ39SR3N\IMG_20171110_115751.jpg">
            <a:extLst>
              <a:ext uri="{FF2B5EF4-FFF2-40B4-BE49-F238E27FC236}">
                <a16:creationId xmlns:a16="http://schemas.microsoft.com/office/drawing/2014/main" xmlns="" id="{4A097C68-4C3E-4A47-9185-12E678E7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7437" y="5015646"/>
            <a:ext cx="1055037" cy="71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D8B9C69-D03E-4614-B7FD-943BE4A6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26" b="1"/>
          <a:stretch/>
        </p:blipFill>
        <p:spPr>
          <a:xfrm>
            <a:off x="-12762137" y="2406375"/>
            <a:ext cx="1004799" cy="698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F7A79AA1-2251-4D70-89B9-8B743B1A4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2304" y="3703903"/>
            <a:ext cx="1004769" cy="712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xmlns="" id="{05756FD9-32D1-49AB-B018-D001399A7E98}"/>
              </a:ext>
            </a:extLst>
          </p:cNvPr>
          <p:cNvCxnSpPr>
            <a:cxnSpLocks/>
            <a:endCxn id="111" idx="6"/>
          </p:cNvCxnSpPr>
          <p:nvPr/>
        </p:nvCxnSpPr>
        <p:spPr>
          <a:xfrm flipV="1">
            <a:off x="-3310885" y="-3935163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ipse 110">
            <a:extLst>
              <a:ext uri="{FF2B5EF4-FFF2-40B4-BE49-F238E27FC236}">
                <a16:creationId xmlns:a16="http://schemas.microsoft.com/office/drawing/2014/main" xmlns="" id="{E4E5FC2E-C6AD-435E-989D-6CCE16E0DCF8}"/>
              </a:ext>
            </a:extLst>
          </p:cNvPr>
          <p:cNvSpPr/>
          <p:nvPr/>
        </p:nvSpPr>
        <p:spPr>
          <a:xfrm>
            <a:off x="-2882896" y="-4013243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xmlns="" id="{3E9B8DE3-3FA3-49D1-B2DC-D874D45C0C8D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-3310885" y="-3032928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ipse 112">
            <a:extLst>
              <a:ext uri="{FF2B5EF4-FFF2-40B4-BE49-F238E27FC236}">
                <a16:creationId xmlns:a16="http://schemas.microsoft.com/office/drawing/2014/main" xmlns="" id="{EC20DE17-65E9-4702-B65E-281F5E16545B}"/>
              </a:ext>
            </a:extLst>
          </p:cNvPr>
          <p:cNvSpPr/>
          <p:nvPr/>
        </p:nvSpPr>
        <p:spPr>
          <a:xfrm>
            <a:off x="-2882896" y="-3111008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xmlns="" id="{6CE8F229-99BB-43D8-9CB3-1D58B7410F84}"/>
              </a:ext>
            </a:extLst>
          </p:cNvPr>
          <p:cNvCxnSpPr>
            <a:cxnSpLocks/>
            <a:endCxn id="117" idx="6"/>
          </p:cNvCxnSpPr>
          <p:nvPr/>
        </p:nvCxnSpPr>
        <p:spPr>
          <a:xfrm flipV="1">
            <a:off x="-3310885" y="-2202181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ipse 116">
            <a:extLst>
              <a:ext uri="{FF2B5EF4-FFF2-40B4-BE49-F238E27FC236}">
                <a16:creationId xmlns:a16="http://schemas.microsoft.com/office/drawing/2014/main" xmlns="" id="{B220FCFC-1D59-4AA8-A7E2-0CCD960B2115}"/>
              </a:ext>
            </a:extLst>
          </p:cNvPr>
          <p:cNvSpPr/>
          <p:nvPr/>
        </p:nvSpPr>
        <p:spPr>
          <a:xfrm>
            <a:off x="-2882896" y="-2280261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xmlns="" id="{4A12C3B4-1920-4013-8814-145BFFDC2997}"/>
              </a:ext>
            </a:extLst>
          </p:cNvPr>
          <p:cNvCxnSpPr>
            <a:cxnSpLocks/>
            <a:endCxn id="121" idx="6"/>
          </p:cNvCxnSpPr>
          <p:nvPr/>
        </p:nvCxnSpPr>
        <p:spPr>
          <a:xfrm flipV="1">
            <a:off x="-3310885" y="-1353932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e 120">
            <a:extLst>
              <a:ext uri="{FF2B5EF4-FFF2-40B4-BE49-F238E27FC236}">
                <a16:creationId xmlns:a16="http://schemas.microsoft.com/office/drawing/2014/main" xmlns="" id="{F4458D02-FF72-4EE7-88C0-4902E92B89E3}"/>
              </a:ext>
            </a:extLst>
          </p:cNvPr>
          <p:cNvSpPr/>
          <p:nvPr/>
        </p:nvSpPr>
        <p:spPr>
          <a:xfrm>
            <a:off x="-2882896" y="-1432012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xmlns="" id="{DA78A0CF-9D65-41A3-91C7-EA0F772FD26E}"/>
              </a:ext>
            </a:extLst>
          </p:cNvPr>
          <p:cNvCxnSpPr>
            <a:cxnSpLocks/>
            <a:endCxn id="123" idx="6"/>
          </p:cNvCxnSpPr>
          <p:nvPr/>
        </p:nvCxnSpPr>
        <p:spPr>
          <a:xfrm flipV="1">
            <a:off x="-3310885" y="-454712"/>
            <a:ext cx="584149" cy="6592"/>
          </a:xfrm>
          <a:prstGeom prst="line">
            <a:avLst/>
          </a:prstGeom>
          <a:ln w="50800" cap="rnd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ipse 122">
            <a:extLst>
              <a:ext uri="{FF2B5EF4-FFF2-40B4-BE49-F238E27FC236}">
                <a16:creationId xmlns:a16="http://schemas.microsoft.com/office/drawing/2014/main" xmlns="" id="{BF557F98-9B13-4A06-AB92-902BB7534B1C}"/>
              </a:ext>
            </a:extLst>
          </p:cNvPr>
          <p:cNvSpPr/>
          <p:nvPr/>
        </p:nvSpPr>
        <p:spPr>
          <a:xfrm>
            <a:off x="-2882896" y="-532792"/>
            <a:ext cx="156160" cy="156160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riángulo isósceles 104">
            <a:extLst>
              <a:ext uri="{FF2B5EF4-FFF2-40B4-BE49-F238E27FC236}">
                <a16:creationId xmlns:a16="http://schemas.microsoft.com/office/drawing/2014/main" xmlns="" id="{4B116A74-BFB3-4E86-A573-8D3AFA436524}"/>
              </a:ext>
            </a:extLst>
          </p:cNvPr>
          <p:cNvSpPr/>
          <p:nvPr/>
        </p:nvSpPr>
        <p:spPr>
          <a:xfrm rot="5400000">
            <a:off x="-1607123" y="-4320726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riángulo isósceles 106">
            <a:extLst>
              <a:ext uri="{FF2B5EF4-FFF2-40B4-BE49-F238E27FC236}">
                <a16:creationId xmlns:a16="http://schemas.microsoft.com/office/drawing/2014/main" xmlns="" id="{493E0C24-FCFF-4712-90A7-FCD0A9F4566E}"/>
              </a:ext>
            </a:extLst>
          </p:cNvPr>
          <p:cNvSpPr/>
          <p:nvPr/>
        </p:nvSpPr>
        <p:spPr>
          <a:xfrm rot="5400000">
            <a:off x="-1607123" y="-2631027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riángulo isósceles 107">
            <a:extLst>
              <a:ext uri="{FF2B5EF4-FFF2-40B4-BE49-F238E27FC236}">
                <a16:creationId xmlns:a16="http://schemas.microsoft.com/office/drawing/2014/main" xmlns="" id="{3284EF31-2B98-448F-AEF7-6E9A87523DBB}"/>
              </a:ext>
            </a:extLst>
          </p:cNvPr>
          <p:cNvSpPr/>
          <p:nvPr/>
        </p:nvSpPr>
        <p:spPr>
          <a:xfrm rot="5400000">
            <a:off x="-1607123" y="-1025366"/>
            <a:ext cx="580412" cy="290469"/>
          </a:xfrm>
          <a:prstGeom prst="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04F33FA-CCE9-4CB7-BA9A-24E7A51B5D6A}"/>
              </a:ext>
            </a:extLst>
          </p:cNvPr>
          <p:cNvSpPr/>
          <p:nvPr/>
        </p:nvSpPr>
        <p:spPr>
          <a:xfrm rot="16200000">
            <a:off x="11148060" y="-1901701"/>
            <a:ext cx="838200" cy="124968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ángulo 9">
            <a:extLst>
              <a:ext uri="{FF2B5EF4-FFF2-40B4-BE49-F238E27FC236}">
                <a16:creationId xmlns:a16="http://schemas.microsoft.com/office/drawing/2014/main" xmlns="" id="{624BD923-07C5-498B-8A61-9B30FC40728C}"/>
              </a:ext>
            </a:extLst>
          </p:cNvPr>
          <p:cNvSpPr/>
          <p:nvPr/>
        </p:nvSpPr>
        <p:spPr>
          <a:xfrm>
            <a:off x="13615994" y="1714103"/>
            <a:ext cx="7900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Nuevo Esquema de Prestación de Servicios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Acción Integral</a:t>
            </a:r>
          </a:p>
        </p:txBody>
      </p:sp>
      <p:sp>
        <p:nvSpPr>
          <p:cNvPr id="54" name="Rectángulo 9">
            <a:extLst>
              <a:ext uri="{FF2B5EF4-FFF2-40B4-BE49-F238E27FC236}">
                <a16:creationId xmlns:a16="http://schemas.microsoft.com/office/drawing/2014/main" xmlns="" id="{94FC542B-08EA-4463-A8F6-DBC5B6D3A4CF}"/>
              </a:ext>
            </a:extLst>
          </p:cNvPr>
          <p:cNvSpPr/>
          <p:nvPr/>
        </p:nvSpPr>
        <p:spPr>
          <a:xfrm>
            <a:off x="13620477" y="2283360"/>
            <a:ext cx="79003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Herramientas para acompañamiento técnico: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Abordaje 360° de entidades  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09" y="112908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Desarrollo y fortalecimiento de capacidades de entidades</a:t>
            </a:r>
            <a:endParaRPr lang="es-CO" sz="3200" u="sng" dirty="0">
              <a:solidFill>
                <a:srgbClr val="333733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273892" y="1710498"/>
            <a:ext cx="492000" cy="523200"/>
            <a:chOff x="6397965" y="2374332"/>
            <a:chExt cx="492000" cy="523200"/>
          </a:xfrm>
        </p:grpSpPr>
        <p:sp>
          <p:nvSpPr>
            <p:cNvPr id="91" name="Shape 3191">
              <a:extLst>
                <a:ext uri="{FF2B5EF4-FFF2-40B4-BE49-F238E27FC236}">
                  <a16:creationId xmlns:a16="http://schemas.microsoft.com/office/drawing/2014/main" xmlns="" id="{3C88EC3E-E231-4DC2-AB26-BAC8560A296B}"/>
                </a:ext>
              </a:extLst>
            </p:cNvPr>
            <p:cNvSpPr/>
            <p:nvPr/>
          </p:nvSpPr>
          <p:spPr>
            <a:xfrm>
              <a:off x="6397965" y="2386482"/>
              <a:ext cx="492000" cy="492000"/>
            </a:xfrm>
            <a:prstGeom prst="ellipse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3195">
              <a:extLst>
                <a:ext uri="{FF2B5EF4-FFF2-40B4-BE49-F238E27FC236}">
                  <a16:creationId xmlns:a16="http://schemas.microsoft.com/office/drawing/2014/main" xmlns="" id="{899D30C9-F2D6-43E1-B838-E4EB10989B32}"/>
                </a:ext>
              </a:extLst>
            </p:cNvPr>
            <p:cNvSpPr/>
            <p:nvPr/>
          </p:nvSpPr>
          <p:spPr>
            <a:xfrm>
              <a:off x="6439139" y="2374332"/>
              <a:ext cx="352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93" name="Shape 3190">
            <a:extLst>
              <a:ext uri="{FF2B5EF4-FFF2-40B4-BE49-F238E27FC236}">
                <a16:creationId xmlns:a16="http://schemas.microsoft.com/office/drawing/2014/main" xmlns="" id="{74020F02-9AFF-46C1-A962-5227DCDEDD67}"/>
              </a:ext>
            </a:extLst>
          </p:cNvPr>
          <p:cNvSpPr/>
          <p:nvPr/>
        </p:nvSpPr>
        <p:spPr>
          <a:xfrm>
            <a:off x="7103963" y="1714103"/>
            <a:ext cx="3871063" cy="429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Nuevo Esquema de Prestación de Servicios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Acción Integral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Narrow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275132" y="3227013"/>
            <a:ext cx="492000" cy="523200"/>
            <a:chOff x="6395401" y="3311121"/>
            <a:chExt cx="492000" cy="523200"/>
          </a:xfrm>
        </p:grpSpPr>
        <p:sp>
          <p:nvSpPr>
            <p:cNvPr id="94" name="Shape 3191">
              <a:extLst>
                <a:ext uri="{FF2B5EF4-FFF2-40B4-BE49-F238E27FC236}">
                  <a16:creationId xmlns:a16="http://schemas.microsoft.com/office/drawing/2014/main" xmlns="" id="{670D4ABB-23BD-48F7-81FA-C9534EA2384F}"/>
                </a:ext>
              </a:extLst>
            </p:cNvPr>
            <p:cNvSpPr/>
            <p:nvPr/>
          </p:nvSpPr>
          <p:spPr>
            <a:xfrm>
              <a:off x="6395401" y="3323271"/>
              <a:ext cx="492000" cy="492000"/>
            </a:xfrm>
            <a:prstGeom prst="ellipse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3195">
              <a:extLst>
                <a:ext uri="{FF2B5EF4-FFF2-40B4-BE49-F238E27FC236}">
                  <a16:creationId xmlns:a16="http://schemas.microsoft.com/office/drawing/2014/main" xmlns="" id="{24FB2D0B-C209-46F3-B172-F8A2071B9B7C}"/>
                </a:ext>
              </a:extLst>
            </p:cNvPr>
            <p:cNvSpPr/>
            <p:nvPr/>
          </p:nvSpPr>
          <p:spPr>
            <a:xfrm>
              <a:off x="6439139" y="3311121"/>
              <a:ext cx="352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</p:grpSp>
      <p:sp>
        <p:nvSpPr>
          <p:cNvPr id="96" name="Shape 3190">
            <a:extLst>
              <a:ext uri="{FF2B5EF4-FFF2-40B4-BE49-F238E27FC236}">
                <a16:creationId xmlns:a16="http://schemas.microsoft.com/office/drawing/2014/main" xmlns="" id="{B334E6F5-12F8-462E-84CA-E88319F5B073}"/>
              </a:ext>
            </a:extLst>
          </p:cNvPr>
          <p:cNvSpPr/>
          <p:nvPr/>
        </p:nvSpPr>
        <p:spPr>
          <a:xfrm>
            <a:off x="7022639" y="3105128"/>
            <a:ext cx="4343933" cy="429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Herramientas para acompañamiento técnico: Asesoramiento en todos nuestros temas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315066" y="4736628"/>
            <a:ext cx="492000" cy="523200"/>
            <a:chOff x="6395401" y="4331978"/>
            <a:chExt cx="492000" cy="523200"/>
          </a:xfrm>
        </p:grpSpPr>
        <p:sp>
          <p:nvSpPr>
            <p:cNvPr id="97" name="Shape 3191">
              <a:extLst>
                <a:ext uri="{FF2B5EF4-FFF2-40B4-BE49-F238E27FC236}">
                  <a16:creationId xmlns:a16="http://schemas.microsoft.com/office/drawing/2014/main" xmlns="" id="{F7C4C876-F6E9-4396-868B-6404C4A5A0D9}"/>
                </a:ext>
              </a:extLst>
            </p:cNvPr>
            <p:cNvSpPr/>
            <p:nvPr/>
          </p:nvSpPr>
          <p:spPr>
            <a:xfrm>
              <a:off x="6395401" y="4344128"/>
              <a:ext cx="492000" cy="492000"/>
            </a:xfrm>
            <a:prstGeom prst="ellipse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Shape 3195">
              <a:extLst>
                <a:ext uri="{FF2B5EF4-FFF2-40B4-BE49-F238E27FC236}">
                  <a16:creationId xmlns:a16="http://schemas.microsoft.com/office/drawing/2014/main" xmlns="" id="{33F8084B-1416-425D-9C49-BC8EF0A3223F}"/>
                </a:ext>
              </a:extLst>
            </p:cNvPr>
            <p:cNvSpPr/>
            <p:nvPr/>
          </p:nvSpPr>
          <p:spPr>
            <a:xfrm>
              <a:off x="6439139" y="4331978"/>
              <a:ext cx="352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99" name="Shape 3190">
            <a:extLst>
              <a:ext uri="{FF2B5EF4-FFF2-40B4-BE49-F238E27FC236}">
                <a16:creationId xmlns:a16="http://schemas.microsoft.com/office/drawing/2014/main" xmlns="" id="{ECDA11D5-D94F-4EF8-A363-5441E7673D44}"/>
              </a:ext>
            </a:extLst>
          </p:cNvPr>
          <p:cNvSpPr/>
          <p:nvPr/>
        </p:nvSpPr>
        <p:spPr>
          <a:xfrm>
            <a:off x="7103963" y="4672890"/>
            <a:ext cx="4343933" cy="429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Buenas prácticas, lecciones aprendidas e incorporación de mejoras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Shape 3190">
            <a:extLst>
              <a:ext uri="{FF2B5EF4-FFF2-40B4-BE49-F238E27FC236}">
                <a16:creationId xmlns:a16="http://schemas.microsoft.com/office/drawing/2014/main" xmlns="" id="{9578F8EB-3158-4AD6-8B2D-D294A81E8845}"/>
              </a:ext>
            </a:extLst>
          </p:cNvPr>
          <p:cNvSpPr/>
          <p:nvPr/>
        </p:nvSpPr>
        <p:spPr>
          <a:xfrm>
            <a:off x="5717504" y="7661541"/>
            <a:ext cx="960171" cy="2550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3DD9B26-4C6F-431E-B66F-FFCDB56CC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957" y="2068046"/>
            <a:ext cx="4730174" cy="33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7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31" y="39146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 Esquema de Prestación de Servicios:</a:t>
            </a:r>
            <a:b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 Integral</a:t>
            </a:r>
          </a:p>
        </p:txBody>
      </p:sp>
      <p:sp>
        <p:nvSpPr>
          <p:cNvPr id="129" name="2 CuadroTexto">
            <a:extLst>
              <a:ext uri="{FF2B5EF4-FFF2-40B4-BE49-F238E27FC236}">
                <a16:creationId xmlns:a16="http://schemas.microsoft.com/office/drawing/2014/main" xmlns="" id="{75C97144-7DEA-4A59-8D3E-ED8F86962D43}"/>
              </a:ext>
            </a:extLst>
          </p:cNvPr>
          <p:cNvSpPr txBox="1"/>
          <p:nvPr/>
        </p:nvSpPr>
        <p:spPr>
          <a:xfrm>
            <a:off x="511248" y="3347284"/>
            <a:ext cx="2448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Entidades del orden nacional</a:t>
            </a:r>
          </a:p>
        </p:txBody>
      </p:sp>
      <p:sp>
        <p:nvSpPr>
          <p:cNvPr id="130" name="Rectángulo 20">
            <a:extLst>
              <a:ext uri="{FF2B5EF4-FFF2-40B4-BE49-F238E27FC236}">
                <a16:creationId xmlns:a16="http://schemas.microsoft.com/office/drawing/2014/main" xmlns="" id="{F961A2A2-E5BF-44B7-931E-3492B19A8BB7}"/>
              </a:ext>
            </a:extLst>
          </p:cNvPr>
          <p:cNvSpPr/>
          <p:nvPr/>
        </p:nvSpPr>
        <p:spPr>
          <a:xfrm>
            <a:off x="846230" y="4442494"/>
            <a:ext cx="2113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Asesorías integrales 2017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200173" y="3653924"/>
            <a:ext cx="654231" cy="156160"/>
            <a:chOff x="9091788" y="2481276"/>
            <a:chExt cx="654231" cy="156160"/>
          </a:xfrm>
        </p:grpSpPr>
        <p:cxnSp>
          <p:nvCxnSpPr>
            <p:cNvPr id="137" name="Conector recto 136">
              <a:extLst>
                <a:ext uri="{FF2B5EF4-FFF2-40B4-BE49-F238E27FC236}">
                  <a16:creationId xmlns:a16="http://schemas.microsoft.com/office/drawing/2014/main" xmlns="" id="{0C9FA15E-E6D1-410F-A708-B9F191E96B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1788" y="2559356"/>
              <a:ext cx="584149" cy="659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ipse 137">
              <a:extLst>
                <a:ext uri="{FF2B5EF4-FFF2-40B4-BE49-F238E27FC236}">
                  <a16:creationId xmlns:a16="http://schemas.microsoft.com/office/drawing/2014/main" xmlns="" id="{34780EB5-D2B1-4487-A26D-B1ECBB904427}"/>
                </a:ext>
              </a:extLst>
            </p:cNvPr>
            <p:cNvSpPr/>
            <p:nvPr/>
          </p:nvSpPr>
          <p:spPr>
            <a:xfrm>
              <a:off x="9589859" y="2481276"/>
              <a:ext cx="156160" cy="156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182046" y="4749134"/>
            <a:ext cx="654231" cy="156160"/>
            <a:chOff x="9091788" y="3136874"/>
            <a:chExt cx="654231" cy="156160"/>
          </a:xfrm>
        </p:grpSpPr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xmlns="" id="{BF10933D-5B46-4CC8-B5C9-08C2D8AE1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1788" y="3214954"/>
              <a:ext cx="584149" cy="659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xmlns="" id="{01B8CC19-5B58-4AF9-8C20-6A732B256199}"/>
                </a:ext>
              </a:extLst>
            </p:cNvPr>
            <p:cNvSpPr/>
            <p:nvPr/>
          </p:nvSpPr>
          <p:spPr>
            <a:xfrm>
              <a:off x="9589859" y="3136874"/>
              <a:ext cx="156160" cy="156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177958" y="3501172"/>
            <a:ext cx="1232420" cy="461665"/>
            <a:chOff x="10014023" y="2300908"/>
            <a:chExt cx="1232420" cy="461665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xmlns="" id="{09D88973-42A1-4B68-9E28-1736909CA18E}"/>
                </a:ext>
              </a:extLst>
            </p:cNvPr>
            <p:cNvSpPr/>
            <p:nvPr/>
          </p:nvSpPr>
          <p:spPr>
            <a:xfrm>
              <a:off x="10014023" y="2327297"/>
              <a:ext cx="1232420" cy="432936"/>
            </a:xfrm>
            <a:prstGeom prst="roundRect">
              <a:avLst/>
            </a:prstGeom>
            <a:solidFill>
              <a:srgbClr val="EB903F"/>
            </a:solidFill>
            <a:ln>
              <a:solidFill>
                <a:srgbClr val="EB9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18 Rectángulo">
              <a:extLst>
                <a:ext uri="{FF2B5EF4-FFF2-40B4-BE49-F238E27FC236}">
                  <a16:creationId xmlns:a16="http://schemas.microsoft.com/office/drawing/2014/main" xmlns="" id="{CEC8E4D3-A188-4734-A821-4F934BD83995}"/>
                </a:ext>
              </a:extLst>
            </p:cNvPr>
            <p:cNvSpPr/>
            <p:nvPr/>
          </p:nvSpPr>
          <p:spPr>
            <a:xfrm>
              <a:off x="10280369" y="2300908"/>
              <a:ext cx="6992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164279" y="4596382"/>
            <a:ext cx="1232420" cy="461665"/>
            <a:chOff x="10014023" y="3002974"/>
            <a:chExt cx="1232420" cy="461665"/>
          </a:xfrm>
        </p:grpSpPr>
        <p:sp>
          <p:nvSpPr>
            <p:cNvPr id="145" name="Rectángulo: esquinas redondeadas 144">
              <a:extLst>
                <a:ext uri="{FF2B5EF4-FFF2-40B4-BE49-F238E27FC236}">
                  <a16:creationId xmlns:a16="http://schemas.microsoft.com/office/drawing/2014/main" xmlns="" id="{7FFB8C13-55AC-48B4-B134-55452EE20B40}"/>
                </a:ext>
              </a:extLst>
            </p:cNvPr>
            <p:cNvSpPr/>
            <p:nvPr/>
          </p:nvSpPr>
          <p:spPr>
            <a:xfrm>
              <a:off x="10014023" y="3002974"/>
              <a:ext cx="1232420" cy="432936"/>
            </a:xfrm>
            <a:prstGeom prst="roundRect">
              <a:avLst/>
            </a:prstGeom>
            <a:solidFill>
              <a:srgbClr val="EB903F"/>
            </a:solidFill>
            <a:ln>
              <a:solidFill>
                <a:srgbClr val="EB9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18 Rectángulo">
              <a:extLst>
                <a:ext uri="{FF2B5EF4-FFF2-40B4-BE49-F238E27FC236}">
                  <a16:creationId xmlns:a16="http://schemas.microsoft.com/office/drawing/2014/main" xmlns="" id="{4BECA2A5-C251-460B-9193-021752B8A794}"/>
                </a:ext>
              </a:extLst>
            </p:cNvPr>
            <p:cNvSpPr/>
            <p:nvPr/>
          </p:nvSpPr>
          <p:spPr>
            <a:xfrm>
              <a:off x="10451890" y="3002974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2 CuadroTexto">
            <a:extLst>
              <a:ext uri="{FF2B5EF4-FFF2-40B4-BE49-F238E27FC236}">
                <a16:creationId xmlns:a16="http://schemas.microsoft.com/office/drawing/2014/main" xmlns="" id="{74417365-95DA-47E9-B579-3ACDCAF4291D}"/>
              </a:ext>
            </a:extLst>
          </p:cNvPr>
          <p:cNvSpPr txBox="1"/>
          <p:nvPr/>
        </p:nvSpPr>
        <p:spPr>
          <a:xfrm>
            <a:off x="846230" y="2458841"/>
            <a:ext cx="4550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Asesorías en rediseños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xmlns="" id="{5F55683C-69C6-44AF-81C4-B2216099D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784" y="1949926"/>
            <a:ext cx="3874848" cy="383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11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F08347C-5890-43FF-8A0E-425BD3CECBE0}"/>
              </a:ext>
            </a:extLst>
          </p:cNvPr>
          <p:cNvGrpSpPr/>
          <p:nvPr/>
        </p:nvGrpSpPr>
        <p:grpSpPr>
          <a:xfrm rot="10800000">
            <a:off x="1518133" y="10610082"/>
            <a:ext cx="7193375" cy="1844215"/>
            <a:chOff x="6704357" y="1633798"/>
            <a:chExt cx="7193375" cy="184421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xmlns="" id="{7D75D1BD-C610-41D2-9EA4-D669566E1290}"/>
                </a:ext>
              </a:extLst>
            </p:cNvPr>
            <p:cNvGrpSpPr/>
            <p:nvPr/>
          </p:nvGrpSpPr>
          <p:grpSpPr>
            <a:xfrm>
              <a:off x="6704357" y="2597141"/>
              <a:ext cx="7193375" cy="880872"/>
              <a:chOff x="5979863" y="1069848"/>
              <a:chExt cx="7193375" cy="880872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xmlns="" id="{72E8178E-495A-4B12-954D-D62DFE28D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xmlns="" id="{26F40EAA-0ACC-4754-925C-F0ED38F40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xmlns="" id="{A9929204-A987-4777-92A4-815102AC7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2DA71EC2-09D0-4291-91A2-18B57968DE62}"/>
                </a:ext>
              </a:extLst>
            </p:cNvPr>
            <p:cNvGrpSpPr/>
            <p:nvPr/>
          </p:nvGrpSpPr>
          <p:grpSpPr>
            <a:xfrm>
              <a:off x="6704357" y="1633798"/>
              <a:ext cx="7193375" cy="880872"/>
              <a:chOff x="5979863" y="1069848"/>
              <a:chExt cx="7193375" cy="880872"/>
            </a:xfrm>
          </p:grpSpPr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xmlns="" id="{D04204DD-9CAA-4B99-99F5-3E9CBDE03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5979863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xmlns="" id="{55FF4E8E-F18F-4949-A12C-372244782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8417479" y="1069848"/>
                <a:ext cx="2318143" cy="880872"/>
              </a:xfrm>
              <a:prstGeom prst="rect">
                <a:avLst/>
              </a:prstGeom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xmlns="" id="{B4DC35F0-B657-41E8-9AE6-C9639E59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8642"/>
              <a:stretch/>
            </p:blipFill>
            <p:spPr>
              <a:xfrm>
                <a:off x="10855095" y="1069848"/>
                <a:ext cx="2318143" cy="880872"/>
              </a:xfrm>
              <a:prstGeom prst="rect">
                <a:avLst/>
              </a:prstGeom>
            </p:spPr>
          </p:pic>
        </p:grpSp>
      </p:grpSp>
      <p:sp>
        <p:nvSpPr>
          <p:cNvPr id="76" name="Rectángulo 75">
            <a:extLst>
              <a:ext uri="{FF2B5EF4-FFF2-40B4-BE49-F238E27FC236}">
                <a16:creationId xmlns:a16="http://schemas.microsoft.com/office/drawing/2014/main" xmlns="" id="{E6181A4D-9018-4988-AE9C-0571D8803007}"/>
              </a:ext>
            </a:extLst>
          </p:cNvPr>
          <p:cNvSpPr/>
          <p:nvPr/>
        </p:nvSpPr>
        <p:spPr>
          <a:xfrm>
            <a:off x="6776826" y="1808357"/>
            <a:ext cx="440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E366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Asesorías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entidades del orden territorial</a:t>
            </a:r>
          </a:p>
        </p:txBody>
      </p:sp>
      <p:sp>
        <p:nvSpPr>
          <p:cNvPr id="77" name="18 Rectángulo">
            <a:extLst>
              <a:ext uri="{FF2B5EF4-FFF2-40B4-BE49-F238E27FC236}">
                <a16:creationId xmlns:a16="http://schemas.microsoft.com/office/drawing/2014/main" xmlns="" id="{AF1BB237-5830-437A-BE66-4E40CEAFC7E3}"/>
              </a:ext>
            </a:extLst>
          </p:cNvPr>
          <p:cNvSpPr/>
          <p:nvPr/>
        </p:nvSpPr>
        <p:spPr>
          <a:xfrm>
            <a:off x="5185340" y="1808357"/>
            <a:ext cx="1468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1.330</a:t>
            </a:r>
          </a:p>
        </p:txBody>
      </p:sp>
      <p:sp>
        <p:nvSpPr>
          <p:cNvPr id="83" name="18 Rectángulo">
            <a:extLst>
              <a:ext uri="{FF2B5EF4-FFF2-40B4-BE49-F238E27FC236}">
                <a16:creationId xmlns:a16="http://schemas.microsoft.com/office/drawing/2014/main" xmlns="" id="{46F6315A-A535-4C81-B941-023FFDFF0C86}"/>
              </a:ext>
            </a:extLst>
          </p:cNvPr>
          <p:cNvSpPr/>
          <p:nvPr/>
        </p:nvSpPr>
        <p:spPr>
          <a:xfrm>
            <a:off x="5185340" y="3049578"/>
            <a:ext cx="1468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1.049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xmlns="" id="{A561961D-4631-42C7-9C04-90D5B00007A0}"/>
              </a:ext>
            </a:extLst>
          </p:cNvPr>
          <p:cNvSpPr/>
          <p:nvPr/>
        </p:nvSpPr>
        <p:spPr>
          <a:xfrm>
            <a:off x="6776826" y="2890942"/>
            <a:ext cx="4408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Asesorías integrales a entidades del orden territorial sectores central y descentralizado.</a:t>
            </a:r>
          </a:p>
        </p:txBody>
      </p:sp>
      <p:sp>
        <p:nvSpPr>
          <p:cNvPr id="85" name="18 Rectángulo">
            <a:extLst>
              <a:ext uri="{FF2B5EF4-FFF2-40B4-BE49-F238E27FC236}">
                <a16:creationId xmlns:a16="http://schemas.microsoft.com/office/drawing/2014/main" xmlns="" id="{7621352D-443D-49ED-87FC-C67C00372771}"/>
              </a:ext>
            </a:extLst>
          </p:cNvPr>
          <p:cNvSpPr/>
          <p:nvPr/>
        </p:nvSpPr>
        <p:spPr>
          <a:xfrm>
            <a:off x="5303809" y="4290799"/>
            <a:ext cx="1350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281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xmlns="" id="{A5668A1C-233B-4E6F-8D22-B53284BC1302}"/>
              </a:ext>
            </a:extLst>
          </p:cNvPr>
          <p:cNvSpPr/>
          <p:nvPr/>
        </p:nvSpPr>
        <p:spPr>
          <a:xfrm>
            <a:off x="6776826" y="4136910"/>
            <a:ext cx="4399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Asesorías focalizadas desarrolladas por los equipos especializados de Función Pública</a:t>
            </a:r>
          </a:p>
        </p:txBody>
      </p:sp>
      <p:sp>
        <p:nvSpPr>
          <p:cNvPr id="21" name="18 Rectángulo">
            <a:extLst>
              <a:ext uri="{FF2B5EF4-FFF2-40B4-BE49-F238E27FC236}">
                <a16:creationId xmlns:a16="http://schemas.microsoft.com/office/drawing/2014/main" xmlns="" id="{D1A5C05A-130D-42F1-83CF-DEB0EDE3743E}"/>
              </a:ext>
            </a:extLst>
          </p:cNvPr>
          <p:cNvSpPr/>
          <p:nvPr/>
        </p:nvSpPr>
        <p:spPr>
          <a:xfrm>
            <a:off x="5303809" y="5532021"/>
            <a:ext cx="1350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9BF07F01-4BB6-43D5-BE66-56F7994547EF}"/>
              </a:ext>
            </a:extLst>
          </p:cNvPr>
          <p:cNvSpPr/>
          <p:nvPr/>
        </p:nvSpPr>
        <p:spPr>
          <a:xfrm>
            <a:off x="6776826" y="5382878"/>
            <a:ext cx="4399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Municipios PDET han sido beneficiados a través de estas asesorías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3415C82-13B3-41AB-9946-18B95817E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5" r="23184"/>
          <a:stretch/>
        </p:blipFill>
        <p:spPr>
          <a:xfrm>
            <a:off x="366151" y="1704390"/>
            <a:ext cx="4689522" cy="4662891"/>
          </a:xfrm>
          <a:prstGeom prst="rect">
            <a:avLst/>
          </a:prstGeom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594E0F5D-1734-4F80-936C-58C591F9B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31" y="39146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 Esquema de Prestación de Servicios:</a:t>
            </a:r>
            <a:br>
              <a:rPr lang="es-CO" sz="3200" dirty="0">
                <a:solidFill>
                  <a:srgbClr val="333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 Integral</a:t>
            </a:r>
          </a:p>
        </p:txBody>
      </p:sp>
    </p:spTree>
    <p:extLst>
      <p:ext uri="{BB962C8B-B14F-4D97-AF65-F5344CB8AC3E}">
        <p14:creationId xmlns:p14="http://schemas.microsoft.com/office/powerpoint/2010/main" val="3007694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21" y="236944"/>
            <a:ext cx="10335322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s-C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prácticas, lecciones aprendidas e incorporación de mejoras</a:t>
            </a:r>
            <a:r>
              <a:rPr lang="es-CO" sz="3200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3200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dirty="0">
                <a:solidFill>
                  <a:srgbClr val="333733"/>
                </a:solidFill>
              </a:rPr>
              <a:t/>
            </a:r>
            <a:br>
              <a:rPr lang="es-CO" sz="3200" dirty="0">
                <a:solidFill>
                  <a:srgbClr val="333733"/>
                </a:solidFill>
              </a:rPr>
            </a:br>
            <a:endParaRPr lang="es-CO" sz="3200" dirty="0">
              <a:solidFill>
                <a:srgbClr val="E46B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A3707D4A-85BF-4F4D-BBDC-7C9394DDC5EB}"/>
              </a:ext>
            </a:extLst>
          </p:cNvPr>
          <p:cNvSpPr/>
          <p:nvPr/>
        </p:nvSpPr>
        <p:spPr>
          <a:xfrm>
            <a:off x="5090786" y="2118075"/>
            <a:ext cx="55322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análisis sectoriales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Brindan un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diagnóstico completo de los sectores administrativos priorizados y propuestas de ajustes/rediseños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C2314DBB-C405-4CFB-8606-01C110A0B7D4}"/>
              </a:ext>
            </a:extLst>
          </p:cNvPr>
          <p:cNvSpPr/>
          <p:nvPr/>
        </p:nvSpPr>
        <p:spPr>
          <a:xfrm>
            <a:off x="5090786" y="4555821"/>
            <a:ext cx="60285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Facilitación de procesos para el fortalecimiento de capacidades</a:t>
            </a: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Mediante diferentes documentos guía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7F47D19-A5FB-41A8-8317-2321D801B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58" y="2062823"/>
            <a:ext cx="3104695" cy="1851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4860B5C-7001-4488-B116-27778F555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756" y="4414873"/>
            <a:ext cx="2935597" cy="14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1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99" name="Rectangle 44"/>
          <p:cNvSpPr/>
          <p:nvPr/>
        </p:nvSpPr>
        <p:spPr>
          <a:xfrm>
            <a:off x="4528298" y="1500189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Planeación Institucional </a:t>
            </a:r>
          </a:p>
        </p:txBody>
      </p:sp>
      <p:grpSp>
        <p:nvGrpSpPr>
          <p:cNvPr id="100" name="Group 81"/>
          <p:cNvGrpSpPr/>
          <p:nvPr/>
        </p:nvGrpSpPr>
        <p:grpSpPr>
          <a:xfrm>
            <a:off x="4154355" y="584702"/>
            <a:ext cx="5872563" cy="543575"/>
            <a:chOff x="4139414" y="567274"/>
            <a:chExt cx="5872563" cy="543575"/>
          </a:xfrm>
        </p:grpSpPr>
        <p:sp>
          <p:nvSpPr>
            <p:cNvPr id="101" name="Rectangle 66"/>
            <p:cNvSpPr/>
            <p:nvPr/>
          </p:nvSpPr>
          <p:spPr>
            <a:xfrm>
              <a:off x="4139414" y="649184"/>
              <a:ext cx="58725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10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 Entidades     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16 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Políticas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/>
                <a:ea typeface="+mn-ea"/>
                <a:cs typeface="Arial Black"/>
              </a:endParaRPr>
            </a:p>
          </p:txBody>
        </p:sp>
        <p:cxnSp>
          <p:nvCxnSpPr>
            <p:cNvPr id="102" name="Straight Connector 74"/>
            <p:cNvCxnSpPr/>
            <p:nvPr/>
          </p:nvCxnSpPr>
          <p:spPr>
            <a:xfrm>
              <a:off x="6665154" y="567274"/>
              <a:ext cx="0" cy="543575"/>
            </a:xfrm>
            <a:prstGeom prst="line">
              <a:avLst/>
            </a:prstGeom>
            <a:ln w="38100" cmpd="sng">
              <a:solidFill>
                <a:srgbClr val="E566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3">
            <a:extLst>
              <a:ext uri="{FF2B5EF4-FFF2-40B4-BE49-F238E27FC236}">
                <a16:creationId xmlns:a16="http://schemas.microsoft.com/office/drawing/2014/main" xmlns="" id="{1272E373-340A-4F60-AB86-DB5FEA70D4DD}"/>
              </a:ext>
            </a:extLst>
          </p:cNvPr>
          <p:cNvSpPr txBox="1"/>
          <p:nvPr/>
        </p:nvSpPr>
        <p:spPr>
          <a:xfrm>
            <a:off x="3868858" y="1484290"/>
            <a:ext cx="659440" cy="510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3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4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5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8D46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6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7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8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9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10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11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12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13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14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15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8D4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16</a:t>
            </a:r>
          </a:p>
        </p:txBody>
      </p:sp>
      <p:pic>
        <p:nvPicPr>
          <p:cNvPr id="104" name="Picture 10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24" y="3302915"/>
            <a:ext cx="1386367" cy="479895"/>
          </a:xfrm>
          <a:prstGeom prst="rect">
            <a:avLst/>
          </a:prstGeom>
        </p:spPr>
      </p:pic>
      <p:pic>
        <p:nvPicPr>
          <p:cNvPr id="105" name="Picture 10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24" y="3766062"/>
            <a:ext cx="533219" cy="628013"/>
          </a:xfrm>
          <a:prstGeom prst="rect">
            <a:avLst/>
          </a:prstGeom>
        </p:spPr>
      </p:pic>
      <p:pic>
        <p:nvPicPr>
          <p:cNvPr id="106" name="Picture 46" descr="Captura de pantalla 2017-09-08 a las 10.25.40 a.m.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24" y="4515725"/>
            <a:ext cx="903465" cy="334722"/>
          </a:xfrm>
          <a:prstGeom prst="rect">
            <a:avLst/>
          </a:prstGeom>
        </p:spPr>
      </p:pic>
      <p:pic>
        <p:nvPicPr>
          <p:cNvPr id="107" name="Picture 4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624" y="2828387"/>
            <a:ext cx="1341757" cy="436116"/>
          </a:xfrm>
          <a:prstGeom prst="rect">
            <a:avLst/>
          </a:prstGeom>
        </p:spPr>
      </p:pic>
      <p:pic>
        <p:nvPicPr>
          <p:cNvPr id="108" name="Picture 4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387" y="1181822"/>
            <a:ext cx="1691904" cy="647869"/>
          </a:xfrm>
          <a:prstGeom prst="rect">
            <a:avLst/>
          </a:prstGeom>
        </p:spPr>
      </p:pic>
      <p:pic>
        <p:nvPicPr>
          <p:cNvPr id="109" name="Picture 54"/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2217" t="18350" r="37886" b="15055"/>
          <a:stretch/>
        </p:blipFill>
        <p:spPr>
          <a:xfrm>
            <a:off x="1224624" y="5970961"/>
            <a:ext cx="2228556" cy="577663"/>
          </a:xfrm>
          <a:prstGeom prst="rect">
            <a:avLst/>
          </a:prstGeom>
        </p:spPr>
      </p:pic>
      <p:pic>
        <p:nvPicPr>
          <p:cNvPr id="110" name="Picture 6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24" y="5543961"/>
            <a:ext cx="712338" cy="374561"/>
          </a:xfrm>
          <a:prstGeom prst="rect">
            <a:avLst/>
          </a:prstGeom>
        </p:spPr>
      </p:pic>
      <p:pic>
        <p:nvPicPr>
          <p:cNvPr id="111" name="Picture 6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328" y="1714681"/>
            <a:ext cx="1251843" cy="574691"/>
          </a:xfrm>
          <a:prstGeom prst="rect">
            <a:avLst/>
          </a:prstGeom>
        </p:spPr>
      </p:pic>
      <p:pic>
        <p:nvPicPr>
          <p:cNvPr id="112" name="Picture 68"/>
          <p:cNvPicPr>
            <a:picLocks noChangeAspect="1"/>
          </p:cNvPicPr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624" y="4888637"/>
            <a:ext cx="1785687" cy="629752"/>
          </a:xfrm>
          <a:prstGeom prst="rect">
            <a:avLst/>
          </a:prstGeom>
        </p:spPr>
      </p:pic>
      <p:sp>
        <p:nvSpPr>
          <p:cNvPr id="113" name="Rectangle 44"/>
          <p:cNvSpPr/>
          <p:nvPr/>
        </p:nvSpPr>
        <p:spPr>
          <a:xfrm>
            <a:off x="4528298" y="1773457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Gestión Presupuestal y eficiencia del gasto público </a:t>
            </a:r>
          </a:p>
        </p:txBody>
      </p:sp>
      <p:sp>
        <p:nvSpPr>
          <p:cNvPr id="114" name="Rectangle 44"/>
          <p:cNvSpPr/>
          <p:nvPr/>
        </p:nvSpPr>
        <p:spPr>
          <a:xfrm>
            <a:off x="4528298" y="2099278"/>
            <a:ext cx="597206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Talento Humano </a:t>
            </a:r>
          </a:p>
        </p:txBody>
      </p:sp>
      <p:sp>
        <p:nvSpPr>
          <p:cNvPr id="115" name="Rectangle 44"/>
          <p:cNvSpPr/>
          <p:nvPr/>
        </p:nvSpPr>
        <p:spPr>
          <a:xfrm>
            <a:off x="4528298" y="2372547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Integridad </a:t>
            </a:r>
          </a:p>
        </p:txBody>
      </p:sp>
      <p:sp>
        <p:nvSpPr>
          <p:cNvPr id="116" name="Rectangle 44"/>
          <p:cNvSpPr/>
          <p:nvPr/>
        </p:nvSpPr>
        <p:spPr>
          <a:xfrm>
            <a:off x="4528298" y="2677346"/>
            <a:ext cx="597206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Transparencia, acceso a la información pública y lucha contra la corrupción</a:t>
            </a:r>
          </a:p>
        </p:txBody>
      </p:sp>
      <p:sp>
        <p:nvSpPr>
          <p:cNvPr id="117" name="Rectangle 44"/>
          <p:cNvSpPr/>
          <p:nvPr/>
        </p:nvSpPr>
        <p:spPr>
          <a:xfrm>
            <a:off x="4528298" y="3248728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Fortalecimiento organizacional  y simplificación de procesos </a:t>
            </a:r>
          </a:p>
        </p:txBody>
      </p:sp>
      <p:sp>
        <p:nvSpPr>
          <p:cNvPr id="118" name="Rectangle 44"/>
          <p:cNvSpPr/>
          <p:nvPr/>
        </p:nvSpPr>
        <p:spPr>
          <a:xfrm>
            <a:off x="4528298" y="3539191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Servicio al ciudadano </a:t>
            </a:r>
          </a:p>
        </p:txBody>
      </p:sp>
      <p:sp>
        <p:nvSpPr>
          <p:cNvPr id="119" name="Rectangle 44"/>
          <p:cNvSpPr/>
          <p:nvPr/>
        </p:nvSpPr>
        <p:spPr>
          <a:xfrm>
            <a:off x="4528298" y="3848992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Participación ciudadana en la gestión pública</a:t>
            </a:r>
          </a:p>
        </p:txBody>
      </p:sp>
      <p:sp>
        <p:nvSpPr>
          <p:cNvPr id="120" name="Rectangle 44"/>
          <p:cNvSpPr/>
          <p:nvPr/>
        </p:nvSpPr>
        <p:spPr>
          <a:xfrm>
            <a:off x="4528298" y="4124909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Racionalización de trámites </a:t>
            </a:r>
          </a:p>
        </p:txBody>
      </p:sp>
      <p:sp>
        <p:nvSpPr>
          <p:cNvPr id="121" name="Rectangle 44"/>
          <p:cNvSpPr/>
          <p:nvPr/>
        </p:nvSpPr>
        <p:spPr>
          <a:xfrm>
            <a:off x="4528298" y="4418613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Gestión documental </a:t>
            </a:r>
          </a:p>
        </p:txBody>
      </p:sp>
      <p:sp>
        <p:nvSpPr>
          <p:cNvPr id="122" name="Rectangle 44"/>
          <p:cNvSpPr/>
          <p:nvPr/>
        </p:nvSpPr>
        <p:spPr>
          <a:xfrm>
            <a:off x="4528298" y="4729361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Gobierno Digital, antes Gobierno en Línea </a:t>
            </a:r>
          </a:p>
        </p:txBody>
      </p:sp>
      <p:sp>
        <p:nvSpPr>
          <p:cNvPr id="123" name="Rectangle 44"/>
          <p:cNvSpPr/>
          <p:nvPr/>
        </p:nvSpPr>
        <p:spPr>
          <a:xfrm>
            <a:off x="4528298" y="4995809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Seguridad Digital </a:t>
            </a:r>
          </a:p>
        </p:txBody>
      </p:sp>
      <p:sp>
        <p:nvSpPr>
          <p:cNvPr id="124" name="Rectangle 44"/>
          <p:cNvSpPr/>
          <p:nvPr/>
        </p:nvSpPr>
        <p:spPr>
          <a:xfrm>
            <a:off x="4528298" y="5268818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Defensa jurídica </a:t>
            </a:r>
          </a:p>
        </p:txBody>
      </p:sp>
      <p:sp>
        <p:nvSpPr>
          <p:cNvPr id="125" name="Rectangle 44"/>
          <p:cNvSpPr/>
          <p:nvPr/>
        </p:nvSpPr>
        <p:spPr>
          <a:xfrm>
            <a:off x="4528298" y="5581541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Gestión del conocimiento y la innovación </a:t>
            </a:r>
          </a:p>
        </p:txBody>
      </p:sp>
      <p:sp>
        <p:nvSpPr>
          <p:cNvPr id="126" name="Rectangle 44"/>
          <p:cNvSpPr/>
          <p:nvPr/>
        </p:nvSpPr>
        <p:spPr>
          <a:xfrm>
            <a:off x="4528298" y="5882601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Interno </a:t>
            </a:r>
          </a:p>
        </p:txBody>
      </p:sp>
      <p:sp>
        <p:nvSpPr>
          <p:cNvPr id="127" name="Rectangle 44"/>
          <p:cNvSpPr/>
          <p:nvPr/>
        </p:nvSpPr>
        <p:spPr>
          <a:xfrm>
            <a:off x="4528298" y="6153483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Seguimiento y evaluación del desempeño institucional </a:t>
            </a:r>
          </a:p>
        </p:txBody>
      </p:sp>
      <p:pic>
        <p:nvPicPr>
          <p:cNvPr id="128" name="Imagen 1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24" y="2345608"/>
            <a:ext cx="2254419" cy="425835"/>
          </a:xfrm>
          <a:prstGeom prst="rect">
            <a:avLst/>
          </a:prstGeom>
        </p:spPr>
      </p:pic>
      <p:pic>
        <p:nvPicPr>
          <p:cNvPr id="129" name="Picture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33" y="88255"/>
            <a:ext cx="3057517" cy="9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1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1"/>
            <a:ext cx="12188952" cy="6859715"/>
          </a:xfrm>
          <a:prstGeom prst="rect">
            <a:avLst/>
          </a:prstGeom>
        </p:spPr>
      </p:pic>
      <p:grpSp>
        <p:nvGrpSpPr>
          <p:cNvPr id="33" name="Grupo 9"/>
          <p:cNvGrpSpPr/>
          <p:nvPr/>
        </p:nvGrpSpPr>
        <p:grpSpPr>
          <a:xfrm>
            <a:off x="8971223" y="412073"/>
            <a:ext cx="2854394" cy="1631339"/>
            <a:chOff x="2901820" y="4432041"/>
            <a:chExt cx="3181739" cy="1448323"/>
          </a:xfrm>
        </p:grpSpPr>
        <p:pic>
          <p:nvPicPr>
            <p:cNvPr id="34" name="Imagen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2" t="64610" r="50115" b="11586"/>
            <a:stretch/>
          </p:blipFill>
          <p:spPr>
            <a:xfrm>
              <a:off x="2901820" y="4432041"/>
              <a:ext cx="3181739" cy="1448323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ángulo 8"/>
            <p:cNvSpPr/>
            <p:nvPr/>
          </p:nvSpPr>
          <p:spPr>
            <a:xfrm>
              <a:off x="3125787" y="4540523"/>
              <a:ext cx="2833546" cy="12296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Las entidades y servidores públicos son además sujetos de: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Control social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Control fiscal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Control disciplinario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Control político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127022" y="2923822"/>
            <a:ext cx="3251200" cy="2144889"/>
            <a:chOff x="3127022" y="2923822"/>
            <a:chExt cx="3251200" cy="2144889"/>
          </a:xfrm>
        </p:grpSpPr>
        <p:sp>
          <p:nvSpPr>
            <p:cNvPr id="30" name="TextBox 17"/>
            <p:cNvSpPr txBox="1"/>
            <p:nvPr/>
          </p:nvSpPr>
          <p:spPr>
            <a:xfrm>
              <a:off x="3458187" y="3703711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EB7A24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Evaluación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EB7A24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de Resultados</a:t>
              </a:r>
              <a:endParaRPr kumimoji="0" lang="en-US" sz="1100" b="1" i="0" u="none" strike="noStrike" kern="1400" cap="none" spc="100" normalizeH="0" baseline="0" noProof="0" dirty="0">
                <a:ln>
                  <a:noFill/>
                </a:ln>
                <a:solidFill>
                  <a:srgbClr val="EB7A24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0" t="42623" r="47697" b="26109"/>
            <a:stretch/>
          </p:blipFill>
          <p:spPr>
            <a:xfrm>
              <a:off x="3127022" y="2923822"/>
              <a:ext cx="3251200" cy="2144889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2652888" y="1411111"/>
            <a:ext cx="6728179" cy="4176889"/>
            <a:chOff x="2652888" y="1411111"/>
            <a:chExt cx="6728179" cy="4176889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20571" r="23062" b="18539"/>
            <a:stretch/>
          </p:blipFill>
          <p:spPr>
            <a:xfrm>
              <a:off x="2652888" y="1411111"/>
              <a:ext cx="6728179" cy="4176889"/>
            </a:xfrm>
            <a:prstGeom prst="rect">
              <a:avLst/>
            </a:prstGeom>
          </p:spPr>
        </p:pic>
        <p:sp>
          <p:nvSpPr>
            <p:cNvPr id="40" name="TextBox 17"/>
            <p:cNvSpPr txBox="1"/>
            <p:nvPr/>
          </p:nvSpPr>
          <p:spPr>
            <a:xfrm>
              <a:off x="5211750" y="1579673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DE693A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Información 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DE693A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Comunicación</a:t>
              </a:r>
              <a:endParaRPr kumimoji="0" lang="en-US" sz="1100" b="1" i="0" u="none" strike="noStrike" kern="1400" cap="none" spc="100" normalizeH="0" baseline="0" noProof="0" dirty="0">
                <a:ln>
                  <a:noFill/>
                </a:ln>
                <a:solidFill>
                  <a:srgbClr val="DE693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endParaRPr>
            </a:p>
          </p:txBody>
        </p:sp>
      </p:grpSp>
      <p:sp>
        <p:nvSpPr>
          <p:cNvPr id="37" name="TextBox 8"/>
          <p:cNvSpPr txBox="1"/>
          <p:nvPr/>
        </p:nvSpPr>
        <p:spPr>
          <a:xfrm>
            <a:off x="248566" y="364227"/>
            <a:ext cx="49631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sng" strike="noStrike" kern="140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Operación</a:t>
            </a:r>
            <a:endParaRPr kumimoji="0" lang="en-US" sz="3600" b="1" i="0" u="sng" strike="noStrike" kern="1400" cap="none" spc="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08909" y="1149928"/>
            <a:ext cx="7994074" cy="4932218"/>
            <a:chOff x="2008909" y="1149928"/>
            <a:chExt cx="7994074" cy="493221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6" t="16764" r="17959" b="11335"/>
            <a:stretch/>
          </p:blipFill>
          <p:spPr>
            <a:xfrm>
              <a:off x="2008909" y="1149928"/>
              <a:ext cx="7994074" cy="4932218"/>
            </a:xfrm>
            <a:prstGeom prst="rect">
              <a:avLst/>
            </a:prstGeom>
          </p:spPr>
        </p:pic>
        <p:sp>
          <p:nvSpPr>
            <p:cNvPr id="49" name="TextBox 17"/>
            <p:cNvSpPr txBox="1"/>
            <p:nvPr/>
          </p:nvSpPr>
          <p:spPr>
            <a:xfrm>
              <a:off x="2353769" y="1878829"/>
              <a:ext cx="2047075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20567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Gestión del Conocimiento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20567F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y la Innovación</a:t>
              </a:r>
              <a:endParaRPr kumimoji="0" lang="en-US" sz="1100" b="1" i="0" u="none" strike="noStrike" kern="1400" cap="none" spc="100" normalizeH="0" baseline="0" noProof="0" dirty="0">
                <a:ln>
                  <a:noFill/>
                </a:ln>
                <a:solidFill>
                  <a:srgbClr val="20567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47890" r="79650" b="22488"/>
          <a:stretch/>
        </p:blipFill>
        <p:spPr>
          <a:xfrm>
            <a:off x="372532" y="3285068"/>
            <a:ext cx="2111023" cy="203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41143" r="45659" b="49806"/>
          <a:stretch/>
        </p:blipFill>
        <p:spPr>
          <a:xfrm>
            <a:off x="5350933" y="2794003"/>
            <a:ext cx="1264356" cy="620887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138311" y="1930400"/>
            <a:ext cx="5012268" cy="1501422"/>
            <a:chOff x="3138311" y="1930400"/>
            <a:chExt cx="5012268" cy="150142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2" t="28142" r="33156" b="49971"/>
            <a:stretch/>
          </p:blipFill>
          <p:spPr>
            <a:xfrm>
              <a:off x="3138311" y="1930400"/>
              <a:ext cx="5012268" cy="1501422"/>
            </a:xfrm>
            <a:prstGeom prst="rect">
              <a:avLst/>
            </a:prstGeom>
          </p:spPr>
        </p:pic>
        <p:sp>
          <p:nvSpPr>
            <p:cNvPr id="26" name="TextBox 17"/>
            <p:cNvSpPr txBox="1"/>
            <p:nvPr/>
          </p:nvSpPr>
          <p:spPr>
            <a:xfrm>
              <a:off x="5503930" y="2094273"/>
              <a:ext cx="185642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9A6780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Direccionamiento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9A6780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Estratégico y Planeación</a:t>
              </a:r>
              <a:endParaRPr kumimoji="0" lang="en-US" sz="1100" b="1" i="0" u="none" strike="noStrike" kern="1400" cap="none" spc="100" normalizeH="0" baseline="0" noProof="0" dirty="0">
                <a:ln>
                  <a:noFill/>
                </a:ln>
                <a:solidFill>
                  <a:srgbClr val="9A678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870222" y="2427111"/>
            <a:ext cx="2980267" cy="2528711"/>
            <a:chOff x="5870222" y="2427111"/>
            <a:chExt cx="2980267" cy="252871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5" t="35382" r="27414" b="27755"/>
            <a:stretch/>
          </p:blipFill>
          <p:spPr>
            <a:xfrm>
              <a:off x="5870222" y="2427111"/>
              <a:ext cx="2980267" cy="2528711"/>
            </a:xfrm>
            <a:prstGeom prst="rect">
              <a:avLst/>
            </a:prstGeom>
          </p:spPr>
        </p:pic>
        <p:sp>
          <p:nvSpPr>
            <p:cNvPr id="29" name="TextBox 17"/>
            <p:cNvSpPr txBox="1"/>
            <p:nvPr/>
          </p:nvSpPr>
          <p:spPr>
            <a:xfrm>
              <a:off x="7645102" y="3403629"/>
              <a:ext cx="1166472" cy="60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5CC9DC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Gestión con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5CC9DC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Valores para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400" cap="none" spc="100" normalizeH="0" baseline="0" noProof="0" dirty="0">
                  <a:ln>
                    <a:noFill/>
                  </a:ln>
                  <a:solidFill>
                    <a:srgbClr val="5CC9DC"/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Resultados</a:t>
              </a:r>
              <a:endParaRPr kumimoji="0" lang="en-US" sz="1100" b="1" i="0" u="none" strike="noStrike" kern="1400" cap="none" spc="100" normalizeH="0" baseline="0" noProof="0" dirty="0">
                <a:ln>
                  <a:noFill/>
                </a:ln>
                <a:solidFill>
                  <a:srgbClr val="5CC9DC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endParaRPr>
            </a:p>
          </p:txBody>
        </p:sp>
      </p:grp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3" t="47396" r="3983" b="23311"/>
          <a:stretch/>
        </p:blipFill>
        <p:spPr>
          <a:xfrm>
            <a:off x="9832622" y="3251200"/>
            <a:ext cx="1873956" cy="2009422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048000" y="1930400"/>
            <a:ext cx="5870222" cy="3409244"/>
            <a:chOff x="3048000" y="1930400"/>
            <a:chExt cx="5870222" cy="340924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1" t="28141" r="26859" b="22160"/>
            <a:stretch/>
          </p:blipFill>
          <p:spPr>
            <a:xfrm>
              <a:off x="3048000" y="1930400"/>
              <a:ext cx="5870222" cy="3409244"/>
            </a:xfrm>
            <a:prstGeom prst="rect">
              <a:avLst/>
            </a:prstGeom>
          </p:spPr>
        </p:pic>
        <p:sp>
          <p:nvSpPr>
            <p:cNvPr id="41" name="21 CuadroTexto"/>
            <p:cNvSpPr txBox="1"/>
            <p:nvPr/>
          </p:nvSpPr>
          <p:spPr>
            <a:xfrm>
              <a:off x="3703141" y="3465858"/>
              <a:ext cx="4617111" cy="1638230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VALORES,  TRANSPARENCIA  Y  CAMBIO  CULTURAL</a:t>
              </a:r>
            </a:p>
          </p:txBody>
        </p:sp>
        <p:sp>
          <p:nvSpPr>
            <p:cNvPr id="42" name="21 CuadroTexto"/>
            <p:cNvSpPr txBox="1"/>
            <p:nvPr/>
          </p:nvSpPr>
          <p:spPr>
            <a:xfrm rot="21241711">
              <a:off x="4820432" y="3131302"/>
              <a:ext cx="3155032" cy="110204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MÉRITO  E  INTEGRIDAD</a:t>
              </a:r>
            </a:p>
          </p:txBody>
        </p:sp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712C9BEC-82AB-47DE-AFBE-3F1197323A0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00" y="979860"/>
            <a:ext cx="2094693" cy="6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68991" y="354842"/>
            <a:ext cx="750627" cy="1555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9077710" y="2523777"/>
            <a:ext cx="3007442" cy="3123672"/>
            <a:chOff x="8787430" y="2523777"/>
            <a:chExt cx="3007442" cy="31236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669"/>
            <a:stretch/>
          </p:blipFill>
          <p:spPr>
            <a:xfrm>
              <a:off x="9241909" y="2523777"/>
              <a:ext cx="2029666" cy="2188837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8787430" y="4939563"/>
              <a:ext cx="300744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A5A3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Índice Sistémico de Desempeño Institucional</a:t>
              </a:r>
            </a:p>
          </p:txBody>
        </p:sp>
      </p:grpSp>
      <p:sp>
        <p:nvSpPr>
          <p:cNvPr id="3" name="Rectángulo 2"/>
          <p:cNvSpPr/>
          <p:nvPr/>
        </p:nvSpPr>
        <p:spPr>
          <a:xfrm>
            <a:off x="11667744" y="2642099"/>
            <a:ext cx="278642" cy="175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20814" y="372760"/>
            <a:ext cx="48014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Medición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grpSp>
        <p:nvGrpSpPr>
          <p:cNvPr id="22" name="Grupo 1"/>
          <p:cNvGrpSpPr/>
          <p:nvPr/>
        </p:nvGrpSpPr>
        <p:grpSpPr>
          <a:xfrm>
            <a:off x="2769156" y="1237466"/>
            <a:ext cx="5142192" cy="7067489"/>
            <a:chOff x="3750971" y="1096764"/>
            <a:chExt cx="6670552" cy="9168086"/>
          </a:xfrm>
        </p:grpSpPr>
        <p:sp>
          <p:nvSpPr>
            <p:cNvPr id="23" name="Arco 10"/>
            <p:cNvSpPr/>
            <p:nvPr/>
          </p:nvSpPr>
          <p:spPr>
            <a:xfrm rot="2768132">
              <a:off x="2580235" y="2423562"/>
              <a:ext cx="9012024" cy="6670552"/>
            </a:xfrm>
            <a:prstGeom prst="arc">
              <a:avLst>
                <a:gd name="adj1" fmla="val 11140732"/>
                <a:gd name="adj2" fmla="val 14111917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uadroTexto 13"/>
            <p:cNvSpPr txBox="1"/>
            <p:nvPr/>
          </p:nvSpPr>
          <p:spPr>
            <a:xfrm>
              <a:off x="5310342" y="1096764"/>
              <a:ext cx="1683391" cy="59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30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"/>
                  <a:cs typeface="Arial"/>
                </a:rPr>
                <a:t>Ahora</a:t>
              </a:r>
            </a:p>
          </p:txBody>
        </p:sp>
      </p:grpSp>
      <p:grpSp>
        <p:nvGrpSpPr>
          <p:cNvPr id="34" name="Grupo 1"/>
          <p:cNvGrpSpPr/>
          <p:nvPr/>
        </p:nvGrpSpPr>
        <p:grpSpPr>
          <a:xfrm>
            <a:off x="7164282" y="1275600"/>
            <a:ext cx="5142192" cy="7067489"/>
            <a:chOff x="3750971" y="1096764"/>
            <a:chExt cx="6670552" cy="9168086"/>
          </a:xfrm>
        </p:grpSpPr>
        <p:sp>
          <p:nvSpPr>
            <p:cNvPr id="35" name="Arco 10"/>
            <p:cNvSpPr/>
            <p:nvPr/>
          </p:nvSpPr>
          <p:spPr>
            <a:xfrm rot="2768132">
              <a:off x="2580235" y="2423562"/>
              <a:ext cx="9012024" cy="6670552"/>
            </a:xfrm>
            <a:prstGeom prst="arc">
              <a:avLst>
                <a:gd name="adj1" fmla="val 11140732"/>
                <a:gd name="adj2" fmla="val 14111917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CuadroTexto 13"/>
            <p:cNvSpPr txBox="1"/>
            <p:nvPr/>
          </p:nvSpPr>
          <p:spPr>
            <a:xfrm>
              <a:off x="5310342" y="1096764"/>
              <a:ext cx="1683391" cy="59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30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"/>
                  <a:cs typeface="Arial"/>
                </a:rPr>
                <a:t>Info</a:t>
              </a: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557096" y="2425079"/>
            <a:ext cx="4340380" cy="2868427"/>
            <a:chOff x="266816" y="2425079"/>
            <a:chExt cx="4340380" cy="2868427"/>
          </a:xfrm>
        </p:grpSpPr>
        <p:sp>
          <p:nvSpPr>
            <p:cNvPr id="25" name="24 CuadroTexto"/>
            <p:cNvSpPr txBox="1"/>
            <p:nvPr/>
          </p:nvSpPr>
          <p:spPr>
            <a:xfrm>
              <a:off x="370478" y="4954952"/>
              <a:ext cx="1909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700 preguntas</a:t>
              </a:r>
            </a:p>
          </p:txBody>
        </p:sp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9602" y="2425079"/>
              <a:ext cx="2047594" cy="2283115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16" y="2450433"/>
              <a:ext cx="2047594" cy="2283115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370478" y="4274288"/>
              <a:ext cx="1817565" cy="350875"/>
            </a:xfrm>
            <a:prstGeom prst="rect">
              <a:avLst/>
            </a:prstGeom>
            <a:solidFill>
              <a:srgbClr val="ED5F3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2615670" y="4325610"/>
              <a:ext cx="1817565" cy="350875"/>
            </a:xfrm>
            <a:prstGeom prst="rect">
              <a:avLst/>
            </a:prstGeom>
            <a:solidFill>
              <a:srgbClr val="ED5F3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20 CuadroTexto"/>
            <p:cNvSpPr txBox="1"/>
            <p:nvPr/>
          </p:nvSpPr>
          <p:spPr>
            <a:xfrm>
              <a:off x="3112442" y="4261565"/>
              <a:ext cx="1267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MECI</a:t>
              </a:r>
            </a:p>
          </p:txBody>
        </p:sp>
        <p:sp>
          <p:nvSpPr>
            <p:cNvPr id="33" name="20 CuadroTexto"/>
            <p:cNvSpPr txBox="1"/>
            <p:nvPr/>
          </p:nvSpPr>
          <p:spPr>
            <a:xfrm>
              <a:off x="615670" y="4299085"/>
              <a:ext cx="1448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FURAG</a:t>
              </a:r>
            </a:p>
          </p:txBody>
        </p:sp>
        <p:sp>
          <p:nvSpPr>
            <p:cNvPr id="37" name="CuadroTexto 13"/>
            <p:cNvSpPr txBox="1"/>
            <p:nvPr/>
          </p:nvSpPr>
          <p:spPr>
            <a:xfrm>
              <a:off x="2060347" y="2570652"/>
              <a:ext cx="9079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"/>
                  <a:cs typeface="Arial"/>
                </a:rPr>
                <a:t>+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4531345" y="2425080"/>
            <a:ext cx="4396354" cy="4015817"/>
            <a:chOff x="4241065" y="2425080"/>
            <a:chExt cx="4396354" cy="40158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3956" y="2425080"/>
              <a:ext cx="2047594" cy="2283115"/>
            </a:xfrm>
            <a:prstGeom prst="rect">
              <a:avLst/>
            </a:prstGeom>
          </p:spPr>
        </p:pic>
        <p:sp>
          <p:nvSpPr>
            <p:cNvPr id="38" name="24 CuadroTexto"/>
            <p:cNvSpPr txBox="1"/>
            <p:nvPr/>
          </p:nvSpPr>
          <p:spPr>
            <a:xfrm>
              <a:off x="5558418" y="4972952"/>
              <a:ext cx="1909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267 preguntas</a:t>
              </a:r>
            </a:p>
          </p:txBody>
        </p:sp>
        <p:sp>
          <p:nvSpPr>
            <p:cNvPr id="39" name="24 CuadroTexto"/>
            <p:cNvSpPr txBox="1"/>
            <p:nvPr/>
          </p:nvSpPr>
          <p:spPr>
            <a:xfrm>
              <a:off x="4241065" y="5841190"/>
              <a:ext cx="1909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217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evidencia</a:t>
              </a:r>
            </a:p>
          </p:txBody>
        </p:sp>
        <p:sp>
          <p:nvSpPr>
            <p:cNvPr id="40" name="24 CuadroTexto"/>
            <p:cNvSpPr txBox="1"/>
            <p:nvPr/>
          </p:nvSpPr>
          <p:spPr>
            <a:xfrm>
              <a:off x="6727816" y="5856122"/>
              <a:ext cx="1909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percepción</a:t>
              </a:r>
            </a:p>
          </p:txBody>
        </p:sp>
        <p:grpSp>
          <p:nvGrpSpPr>
            <p:cNvPr id="42" name="Grupo 41"/>
            <p:cNvGrpSpPr/>
            <p:nvPr/>
          </p:nvGrpSpPr>
          <p:grpSpPr>
            <a:xfrm>
              <a:off x="5184345" y="5407819"/>
              <a:ext cx="2509796" cy="433371"/>
              <a:chOff x="5184345" y="5407819"/>
              <a:chExt cx="2509796" cy="433371"/>
            </a:xfrm>
          </p:grpSpPr>
          <p:sp>
            <p:nvSpPr>
              <p:cNvPr id="19" name="Forma libre 18"/>
              <p:cNvSpPr/>
              <p:nvPr/>
            </p:nvSpPr>
            <p:spPr>
              <a:xfrm>
                <a:off x="5184345" y="5548357"/>
                <a:ext cx="2509796" cy="292833"/>
              </a:xfrm>
              <a:custGeom>
                <a:avLst/>
                <a:gdLst>
                  <a:gd name="connsiteX0" fmla="*/ 0 w 3530009"/>
                  <a:gd name="connsiteY0" fmla="*/ 361507 h 414670"/>
                  <a:gd name="connsiteX1" fmla="*/ 0 w 3530009"/>
                  <a:gd name="connsiteY1" fmla="*/ 361507 h 414670"/>
                  <a:gd name="connsiteX2" fmla="*/ 10632 w 3530009"/>
                  <a:gd name="connsiteY2" fmla="*/ 0 h 414670"/>
                  <a:gd name="connsiteX3" fmla="*/ 3530009 w 3530009"/>
                  <a:gd name="connsiteY3" fmla="*/ 10633 h 414670"/>
                  <a:gd name="connsiteX4" fmla="*/ 3530009 w 3530009"/>
                  <a:gd name="connsiteY4" fmla="*/ 10633 h 414670"/>
                  <a:gd name="connsiteX5" fmla="*/ 3530009 w 3530009"/>
                  <a:gd name="connsiteY5" fmla="*/ 414670 h 41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30009" h="414670">
                    <a:moveTo>
                      <a:pt x="0" y="361507"/>
                    </a:moveTo>
                    <a:lnTo>
                      <a:pt x="0" y="361507"/>
                    </a:lnTo>
                    <a:lnTo>
                      <a:pt x="10632" y="0"/>
                    </a:lnTo>
                    <a:lnTo>
                      <a:pt x="3530009" y="10633"/>
                    </a:lnTo>
                    <a:lnTo>
                      <a:pt x="3530009" y="10633"/>
                    </a:lnTo>
                    <a:lnTo>
                      <a:pt x="3530009" y="414670"/>
                    </a:lnTo>
                  </a:path>
                </a:pathLst>
              </a:custGeom>
              <a:noFill/>
              <a:ln w="19050">
                <a:solidFill>
                  <a:srgbClr val="40404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riángulo isósceles 40"/>
              <p:cNvSpPr/>
              <p:nvPr/>
            </p:nvSpPr>
            <p:spPr>
              <a:xfrm>
                <a:off x="6348912" y="5407819"/>
                <a:ext cx="207169" cy="140538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EFA13487-2A68-4890-83F7-85FCB075DD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00" y="979860"/>
            <a:ext cx="2094693" cy="6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0" y="4840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Una gestión publica más </a:t>
            </a:r>
            <a:r>
              <a:rPr kumimoji="0" lang="es-CO" sz="2800" b="1" i="0" u="sng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transparente y al servicio al ciudadano 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" y="1667922"/>
            <a:ext cx="1245319" cy="124531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ángulo 18"/>
          <p:cNvSpPr/>
          <p:nvPr/>
        </p:nvSpPr>
        <p:spPr>
          <a:xfrm>
            <a:off x="2223804" y="1875083"/>
            <a:ext cx="9368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Entidades del orden nacional, Gobernaciones y alcaldías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Plan Anticorrupción y de Atención al Ciudadano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290025" y="2881022"/>
            <a:ext cx="830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499 entidades acompañadas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rendición de cuentas y participación ciudadana: 155  nacionales y 344 territoriales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3.040 servidores públicos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capacitados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249307" y="2430193"/>
            <a:ext cx="321972" cy="2375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Conector recto 39"/>
          <p:cNvCxnSpPr/>
          <p:nvPr/>
        </p:nvCxnSpPr>
        <p:spPr>
          <a:xfrm flipH="1" flipV="1">
            <a:off x="-1621226" y="6399210"/>
            <a:ext cx="488969" cy="3402"/>
          </a:xfrm>
          <a:prstGeom prst="line">
            <a:avLst/>
          </a:prstGeom>
          <a:noFill/>
          <a:ln w="38100">
            <a:solidFill>
              <a:srgbClr val="0099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ángulo 43"/>
          <p:cNvSpPr/>
          <p:nvPr/>
        </p:nvSpPr>
        <p:spPr>
          <a:xfrm>
            <a:off x="2223804" y="4811142"/>
            <a:ext cx="9368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Acceso a información completa, oportuna y veraz de trámites para los ciudadanos de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1.978 entidades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nacionales y territoriales en el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SUIT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24531" r="37899" b="39740"/>
          <a:stretch/>
        </p:blipFill>
        <p:spPr>
          <a:xfrm>
            <a:off x="698324" y="4811142"/>
            <a:ext cx="1325222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0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1249079" y="190700"/>
            <a:ext cx="4358919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5000" dirty="0">
                <a:solidFill>
                  <a:srgbClr val="333733"/>
                </a:solidFill>
              </a:rPr>
              <a:t>Mega Meta</a:t>
            </a:r>
            <a:endParaRPr lang="es-CO" sz="5000" dirty="0">
              <a:solidFill>
                <a:srgbClr val="333733"/>
              </a:solidFill>
            </a:endParaRPr>
          </a:p>
        </p:txBody>
      </p:sp>
      <p:pic>
        <p:nvPicPr>
          <p:cNvPr id="31" name="Marcador de 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677401" y="399617"/>
            <a:ext cx="834684" cy="1461054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C8E0A2F4-1225-465B-B3ED-3A7AD04D2B82}"/>
              </a:ext>
            </a:extLst>
          </p:cNvPr>
          <p:cNvSpPr txBox="1"/>
          <p:nvPr/>
        </p:nvSpPr>
        <p:spPr>
          <a:xfrm>
            <a:off x="28274" y="6497051"/>
            <a:ext cx="4247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*Fecha de corte: Octubre 2017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11" r="51553" b="14364"/>
          <a:stretch/>
        </p:blipFill>
        <p:spPr>
          <a:xfrm>
            <a:off x="-1929350" y="4055751"/>
            <a:ext cx="1728373" cy="274162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344992" y="387834"/>
            <a:ext cx="42098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CO" sz="36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$30.866 </a:t>
            </a:r>
            <a:br>
              <a:rPr lang="es-CO" sz="36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millones de pesos ahorrados 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35682" r="38528" b="26442"/>
          <a:stretch/>
        </p:blipFill>
        <p:spPr>
          <a:xfrm>
            <a:off x="9812541" y="387834"/>
            <a:ext cx="911246" cy="943746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194724" y="1860671"/>
            <a:ext cx="1932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36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  <a:br>
              <a:rPr lang="es-CO" sz="36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avance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6062511" y="4494857"/>
            <a:ext cx="187072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7" t="25941" r="38632" b="41818"/>
          <a:stretch/>
        </p:blipFill>
        <p:spPr>
          <a:xfrm>
            <a:off x="9731261" y="2523947"/>
            <a:ext cx="1294461" cy="126000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370846" y="4055751"/>
            <a:ext cx="201529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Alianzas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estrat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égicas con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 civil </a:t>
            </a:r>
            <a:br>
              <a:rPr lang="es-ES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solidFill>
                  <a:srgbClr val="E46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privado</a:t>
            </a:r>
            <a:endParaRPr lang="es-ES_tradnl" sz="2000" b="1" dirty="0">
              <a:solidFill>
                <a:srgbClr val="E46B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texto&#10;&#10;Descripción generada con confianza alta">
            <a:extLst>
              <a:ext uri="{FF2B5EF4-FFF2-40B4-BE49-F238E27FC236}">
                <a16:creationId xmlns:a16="http://schemas.microsoft.com/office/drawing/2014/main" xmlns="" id="{5A920882-BD42-49E0-AA01-21AEC2DE36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5141"/>
          <a:stretch/>
        </p:blipFill>
        <p:spPr>
          <a:xfrm>
            <a:off x="2293910" y="1565874"/>
            <a:ext cx="6847685" cy="501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17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06868" y="1726956"/>
            <a:ext cx="717581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3.968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multiplicadores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formados en control social fortaleciendo la capacidad ciudadana de cuidar los asuntos públicos entre 2015 y octubre 2017</a:t>
            </a:r>
          </a:p>
        </p:txBody>
      </p:sp>
      <p:pic>
        <p:nvPicPr>
          <p:cNvPr id="3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4" t="50574" r="52867" b="28614"/>
          <a:stretch/>
        </p:blipFill>
        <p:spPr bwMode="auto">
          <a:xfrm>
            <a:off x="1032252" y="1442607"/>
            <a:ext cx="1774616" cy="16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4"/>
          <p:cNvCxnSpPr/>
          <p:nvPr/>
        </p:nvCxnSpPr>
        <p:spPr>
          <a:xfrm flipH="1">
            <a:off x="2052220" y="4155998"/>
            <a:ext cx="1182478" cy="0"/>
          </a:xfrm>
          <a:prstGeom prst="line">
            <a:avLst/>
          </a:prstGeom>
          <a:noFill/>
          <a:ln w="38100">
            <a:solidFill>
              <a:srgbClr val="1561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Rectángulo 6"/>
          <p:cNvSpPr/>
          <p:nvPr/>
        </p:nvSpPr>
        <p:spPr>
          <a:xfrm>
            <a:off x="249307" y="2430193"/>
            <a:ext cx="321972" cy="2375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52263" y="3588932"/>
            <a:ext cx="620124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municipios de posconflicto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veedores formados durante 2017, en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departamentos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2052220" y="3073511"/>
            <a:ext cx="0" cy="1030841"/>
          </a:xfrm>
          <a:prstGeom prst="line">
            <a:avLst/>
          </a:prstGeom>
          <a:noFill/>
          <a:ln w="38100">
            <a:solidFill>
              <a:srgbClr val="1561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CuadroTexto 13"/>
          <p:cNvSpPr txBox="1"/>
          <p:nvPr/>
        </p:nvSpPr>
        <p:spPr>
          <a:xfrm>
            <a:off x="743610" y="484081"/>
            <a:ext cx="1131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Una gestión publica más </a:t>
            </a:r>
            <a:r>
              <a:rPr kumimoji="0" lang="es-CO" sz="2800" b="1" i="0" u="sng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transparente y al servicio al ciudadano 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/>
          <a:srcRect l="66320" t="25893" r="24795" b="48593"/>
          <a:stretch/>
        </p:blipFill>
        <p:spPr>
          <a:xfrm>
            <a:off x="1066768" y="5294452"/>
            <a:ext cx="1210356" cy="1142336"/>
          </a:xfrm>
          <a:prstGeom prst="rect">
            <a:avLst/>
          </a:prstGeom>
          <a:ln w="28575">
            <a:solidFill>
              <a:srgbClr val="15616C"/>
            </a:solidFill>
            <a:prstDash val="sysDot"/>
          </a:ln>
        </p:spPr>
      </p:pic>
      <p:sp>
        <p:nvSpPr>
          <p:cNvPr id="22" name="Rectángulo 21"/>
          <p:cNvSpPr/>
          <p:nvPr/>
        </p:nvSpPr>
        <p:spPr>
          <a:xfrm>
            <a:off x="2552296" y="5265455"/>
            <a:ext cx="8990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Diseñamos el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Sistema de Rendición de Cuentas del Acuerdo de Paz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 identifica actores y define lineamientos para entregar información y generar dialogo ciudadano para la paz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4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4" y="900725"/>
            <a:ext cx="7356475" cy="89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462" y="1996738"/>
            <a:ext cx="685800" cy="34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0" y="15519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Nuestra apuesta estratégica</a:t>
            </a:r>
          </a:p>
        </p:txBody>
      </p:sp>
      <p:sp>
        <p:nvSpPr>
          <p:cNvPr id="20" name="25 CuadroTexto"/>
          <p:cNvSpPr txBox="1"/>
          <p:nvPr/>
        </p:nvSpPr>
        <p:spPr>
          <a:xfrm>
            <a:off x="630516" y="4173333"/>
            <a:ext cx="31151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b="1" dirty="0"/>
          </a:p>
        </p:txBody>
      </p:sp>
      <p:sp>
        <p:nvSpPr>
          <p:cNvPr id="21" name="27 CuadroTexto"/>
          <p:cNvSpPr txBox="1"/>
          <p:nvPr/>
        </p:nvSpPr>
        <p:spPr>
          <a:xfrm>
            <a:off x="982865" y="1983532"/>
            <a:ext cx="3991193" cy="2908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08B10"/>
                </a:solidFill>
              </a:rPr>
              <a:t>Grandes objetivos:</a:t>
            </a:r>
          </a:p>
          <a:p>
            <a:endParaRPr lang="es-CO" sz="500" b="1" dirty="0">
              <a:solidFill>
                <a:srgbClr val="F08B10"/>
              </a:solidFill>
            </a:endParaRPr>
          </a:p>
          <a:p>
            <a:r>
              <a:rPr lang="es-CO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Consolidar a Función Pública como  un Departamento </a:t>
            </a:r>
            <a:r>
              <a:rPr lang="es-CO" sz="1600" b="1" dirty="0"/>
              <a:t>EFICIENTE,  TÉCNICO E INNOVADOR</a:t>
            </a:r>
          </a:p>
          <a:p>
            <a:endParaRPr lang="es-CO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s-CO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Enaltecer al </a:t>
            </a:r>
            <a:r>
              <a:rPr lang="es-CO" sz="1600" b="1" dirty="0"/>
              <a:t>SERVIDOR PÚBLICO</a:t>
            </a:r>
          </a:p>
          <a:p>
            <a:endParaRPr lang="es-CO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s-CO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Consolidar una Gestión Pública Moderna, Eficiente, Transparente, Focalizada y </a:t>
            </a:r>
            <a:r>
              <a:rPr lang="es-CO" sz="1600" b="1" dirty="0"/>
              <a:t>PARTICIPATIVA AL SERVICIO DE LOS CIUDADANOS</a:t>
            </a:r>
            <a:endParaRPr lang="es-CO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CD9FAAEF-440E-46BB-A7CA-E48AA2BE8913}"/>
              </a:ext>
            </a:extLst>
          </p:cNvPr>
          <p:cNvSpPr/>
          <p:nvPr/>
        </p:nvSpPr>
        <p:spPr>
          <a:xfrm>
            <a:off x="642901" y="2456397"/>
            <a:ext cx="366892" cy="366892"/>
          </a:xfrm>
          <a:prstGeom prst="ellipse">
            <a:avLst/>
          </a:prstGeom>
          <a:noFill/>
          <a:ln w="19050">
            <a:solidFill>
              <a:srgbClr val="F19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1921E"/>
                </a:solidFill>
              </a:rPr>
              <a:t>1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68E9530C-A89B-41A3-AABB-BB6C99ACC0E9}"/>
              </a:ext>
            </a:extLst>
          </p:cNvPr>
          <p:cNvSpPr/>
          <p:nvPr/>
        </p:nvSpPr>
        <p:spPr>
          <a:xfrm>
            <a:off x="642901" y="3289060"/>
            <a:ext cx="366892" cy="366892"/>
          </a:xfrm>
          <a:prstGeom prst="ellipse">
            <a:avLst/>
          </a:prstGeom>
          <a:noFill/>
          <a:ln w="19050">
            <a:solidFill>
              <a:srgbClr val="F19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1921E"/>
                </a:solidFill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7D61E048-54EA-4334-96F1-A9B6EEC2C1C1}"/>
              </a:ext>
            </a:extLst>
          </p:cNvPr>
          <p:cNvSpPr/>
          <p:nvPr/>
        </p:nvSpPr>
        <p:spPr>
          <a:xfrm>
            <a:off x="642901" y="3910392"/>
            <a:ext cx="366892" cy="366892"/>
          </a:xfrm>
          <a:prstGeom prst="ellipse">
            <a:avLst/>
          </a:prstGeom>
          <a:noFill/>
          <a:ln w="19050">
            <a:solidFill>
              <a:srgbClr val="F19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1921E"/>
                </a:solidFill>
              </a:rPr>
              <a:t>3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721417" y="4872238"/>
            <a:ext cx="3744913" cy="1920719"/>
            <a:chOff x="557352" y="4782084"/>
            <a:chExt cx="3744913" cy="1920719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52" y="4782084"/>
              <a:ext cx="3744913" cy="192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800" y="5580517"/>
              <a:ext cx="3417640" cy="912561"/>
            </a:xfrm>
            <a:prstGeom prst="rect">
              <a:avLst/>
            </a:prstGeom>
          </p:spPr>
        </p:pic>
      </p:grpSp>
      <p:sp>
        <p:nvSpPr>
          <p:cNvPr id="17" name="CuadroTexto 12"/>
          <p:cNvSpPr txBox="1">
            <a:spLocks noChangeArrowheads="1"/>
          </p:cNvSpPr>
          <p:nvPr/>
        </p:nvSpPr>
        <p:spPr bwMode="auto">
          <a:xfrm>
            <a:off x="956552" y="5560396"/>
            <a:ext cx="3600679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Mayor y mejor presencia en el territorio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Articulación y redes de trabajo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Mejor Comunicación interna y externa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Cambio cultural y cultura de la legalidad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Gestión de la información y del conocimiento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B81E44-0BAA-4D4F-87F7-7087B20D0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666" y="1993425"/>
            <a:ext cx="4767485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636"/>
          <a:stretch/>
        </p:blipFill>
        <p:spPr>
          <a:xfrm>
            <a:off x="14185030" y="-4252941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8" b="-1617"/>
          <a:stretch/>
        </p:blipFill>
        <p:spPr>
          <a:xfrm>
            <a:off x="16732364" y="-4252941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" b="149"/>
          <a:stretch/>
        </p:blipFill>
        <p:spPr>
          <a:xfrm>
            <a:off x="19413599" y="-4215659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r="-2380"/>
          <a:stretch/>
        </p:blipFill>
        <p:spPr>
          <a:xfrm>
            <a:off x="21676468" y="-4175491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-2425257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-1809206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16C34550-152E-4EC1-A240-F54F2A16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39" y="316037"/>
            <a:ext cx="10335322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s-C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prácticas, lecciones aprendidas e incorporación de mejoras</a:t>
            </a:r>
            <a:endParaRPr lang="es-CO" sz="3200" dirty="0">
              <a:solidFill>
                <a:srgbClr val="E46B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xmlns="" id="{13776182-E5FB-4408-ADC8-69CB13F152ED}"/>
              </a:ext>
            </a:extLst>
          </p:cNvPr>
          <p:cNvSpPr txBox="1"/>
          <p:nvPr/>
        </p:nvSpPr>
        <p:spPr>
          <a:xfrm>
            <a:off x="4390662" y="2746110"/>
            <a:ext cx="687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strike="noStrike" kern="1200" cap="none" spc="0" normalizeH="0" baseline="0" noProof="0" dirty="0">
                <a:ln>
                  <a:noFill/>
                </a:ln>
                <a:solidFill>
                  <a:srgbClr val="EB903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Recopilamos y exaltamos las iniciativas que transforman realidades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xmlns="" id="{D39A5EC7-DF2E-401F-9BBC-E0CC1CE2BE96}"/>
              </a:ext>
            </a:extLst>
          </p:cNvPr>
          <p:cNvSpPr/>
          <p:nvPr/>
        </p:nvSpPr>
        <p:spPr>
          <a:xfrm>
            <a:off x="4390662" y="3827394"/>
            <a:ext cx="43037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922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experiencias postuladas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 Premio Nacional de Alta Gerencia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experiencias exitosas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Mención de Honor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5FD1970-E84C-4A52-99FA-1EAE0BD0B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39" y="1828299"/>
            <a:ext cx="3034075" cy="453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2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60097" r="27535" b="17335"/>
          <a:stretch/>
        </p:blipFill>
        <p:spPr>
          <a:xfrm>
            <a:off x="7063872" y="884844"/>
            <a:ext cx="2217648" cy="93280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727069" y="1033419"/>
            <a:ext cx="3950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Gracias</a:t>
            </a:r>
            <a:endParaRPr lang="es-ES_tradnl" sz="8000" b="1" dirty="0">
              <a:solidFill>
                <a:srgbClr val="3337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15" y="5670093"/>
            <a:ext cx="3898027" cy="8014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36479" y="2587787"/>
            <a:ext cx="4828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Departamento Administrativo de la Función Pública</a:t>
            </a: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Carrera 6 No 12-62, Bogotá, D.C., Colombia</a:t>
            </a: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Conmutador: 7395656 Fax: 7395657</a:t>
            </a: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Web: </a:t>
            </a:r>
            <a:r>
              <a:rPr lang="es-ES_tradnl" sz="1400" b="1" dirty="0" err="1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www.funcionpublica.gov.co</a:t>
            </a:r>
            <a:endParaRPr lang="es-ES_tradnl" sz="1400" b="1" dirty="0">
              <a:solidFill>
                <a:srgbClr val="33373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e-mail: </a:t>
            </a:r>
            <a:r>
              <a:rPr lang="es-ES_tradnl" sz="1400" b="1" dirty="0" err="1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eva@funcionpublica.gov.co</a:t>
            </a:r>
            <a:endParaRPr lang="es-ES_tradnl" sz="1400" b="1" dirty="0">
              <a:solidFill>
                <a:srgbClr val="33373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Línea gratuita de atención al usuario: 018000 917770</a:t>
            </a:r>
          </a:p>
          <a:p>
            <a:pPr>
              <a:lnSpc>
                <a:spcPct val="150000"/>
              </a:lnSpc>
            </a:pPr>
            <a:endParaRPr lang="es-ES_tradnl" sz="1400" b="1" dirty="0">
              <a:solidFill>
                <a:srgbClr val="33373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Bogotá, D.C., Colombia.</a:t>
            </a: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-1132597" y="-1370192"/>
            <a:ext cx="4859666" cy="4807223"/>
          </a:xfrm>
          <a:prstGeom prst="line">
            <a:avLst/>
          </a:prstGeom>
          <a:ln w="1270000">
            <a:solidFill>
              <a:srgbClr val="EB90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92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B1D14C4F-192B-4BC9-91DF-C30A2B02B185}"/>
              </a:ext>
            </a:extLst>
          </p:cNvPr>
          <p:cNvGrpSpPr/>
          <p:nvPr/>
        </p:nvGrpSpPr>
        <p:grpSpPr>
          <a:xfrm>
            <a:off x="630516" y="2047927"/>
            <a:ext cx="4343542" cy="2908489"/>
            <a:chOff x="630516" y="2047927"/>
            <a:chExt cx="4343542" cy="2908489"/>
          </a:xfrm>
        </p:grpSpPr>
        <p:sp>
          <p:nvSpPr>
            <p:cNvPr id="20" name="25 CuadroTexto"/>
            <p:cNvSpPr txBox="1"/>
            <p:nvPr/>
          </p:nvSpPr>
          <p:spPr>
            <a:xfrm>
              <a:off x="630516" y="4173333"/>
              <a:ext cx="31151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b="1" dirty="0"/>
            </a:p>
          </p:txBody>
        </p:sp>
        <p:sp>
          <p:nvSpPr>
            <p:cNvPr id="21" name="27 CuadroTexto"/>
            <p:cNvSpPr txBox="1"/>
            <p:nvPr/>
          </p:nvSpPr>
          <p:spPr>
            <a:xfrm>
              <a:off x="982865" y="2047927"/>
              <a:ext cx="3991193" cy="29084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F08B10"/>
                  </a:solidFill>
                </a:rPr>
                <a:t>Grandes objetivos:</a:t>
              </a:r>
            </a:p>
            <a:p>
              <a:endParaRPr lang="es-CO" sz="500" b="1" dirty="0">
                <a:solidFill>
                  <a:srgbClr val="F08B10"/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a Función Pública como  un Departamento </a:t>
              </a:r>
              <a:r>
                <a:rPr lang="es-CO" sz="1600" b="1" dirty="0"/>
                <a:t>EFICIENTE,  TÉCNICO E INNOVADOR</a:t>
              </a:r>
            </a:p>
            <a:p>
              <a:endParaRPr lang="es-CO" sz="16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Enaltecer al </a:t>
              </a:r>
              <a:r>
                <a:rPr lang="es-CO" sz="1600" b="1" dirty="0"/>
                <a:t>SERVIDOR PÚBLICO</a:t>
              </a:r>
            </a:p>
            <a:p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una Gestión Pública Moderna, Eficiente, Transparente, Focalizada y </a:t>
              </a:r>
              <a:r>
                <a:rPr lang="es-CO" sz="1600" b="1" dirty="0"/>
                <a:t>PARTICIPATIVA AL SERVICIO DE LOS CIUDADANOS</a:t>
              </a:r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xmlns="" id="{CD9FAAEF-440E-46BB-A7CA-E48AA2BE8913}"/>
                </a:ext>
              </a:extLst>
            </p:cNvPr>
            <p:cNvSpPr/>
            <p:nvPr/>
          </p:nvSpPr>
          <p:spPr>
            <a:xfrm>
              <a:off x="642901" y="2520792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1</a:t>
              </a: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xmlns="" id="{68E9530C-A89B-41A3-AABB-BB6C99ACC0E9}"/>
                </a:ext>
              </a:extLst>
            </p:cNvPr>
            <p:cNvSpPr/>
            <p:nvPr/>
          </p:nvSpPr>
          <p:spPr>
            <a:xfrm>
              <a:off x="642901" y="3392092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2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7D61E048-54EA-4334-96F1-A9B6EEC2C1C1}"/>
                </a:ext>
              </a:extLst>
            </p:cNvPr>
            <p:cNvSpPr/>
            <p:nvPr/>
          </p:nvSpPr>
          <p:spPr>
            <a:xfrm>
              <a:off x="642901" y="4039179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3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6283C571-8740-4DB6-90E4-2DE395973EA9}"/>
              </a:ext>
            </a:extLst>
          </p:cNvPr>
          <p:cNvGrpSpPr/>
          <p:nvPr/>
        </p:nvGrpSpPr>
        <p:grpSpPr>
          <a:xfrm>
            <a:off x="3924229" y="2240180"/>
            <a:ext cx="4343542" cy="2908489"/>
            <a:chOff x="630516" y="2047927"/>
            <a:chExt cx="4343542" cy="2908489"/>
          </a:xfrm>
        </p:grpSpPr>
        <p:sp>
          <p:nvSpPr>
            <p:cNvPr id="30" name="25 CuadroTexto">
              <a:extLst>
                <a:ext uri="{FF2B5EF4-FFF2-40B4-BE49-F238E27FC236}">
                  <a16:creationId xmlns:a16="http://schemas.microsoft.com/office/drawing/2014/main" xmlns="" id="{7D2767F5-2F6A-4577-B271-0FAB12576D83}"/>
                </a:ext>
              </a:extLst>
            </p:cNvPr>
            <p:cNvSpPr txBox="1"/>
            <p:nvPr/>
          </p:nvSpPr>
          <p:spPr>
            <a:xfrm>
              <a:off x="630516" y="4173333"/>
              <a:ext cx="31151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b="1" dirty="0"/>
            </a:p>
          </p:txBody>
        </p:sp>
        <p:sp>
          <p:nvSpPr>
            <p:cNvPr id="31" name="27 CuadroTexto">
              <a:extLst>
                <a:ext uri="{FF2B5EF4-FFF2-40B4-BE49-F238E27FC236}">
                  <a16:creationId xmlns:a16="http://schemas.microsoft.com/office/drawing/2014/main" xmlns="" id="{E48E3FAC-B719-4478-B1C0-244AB0BD0F27}"/>
                </a:ext>
              </a:extLst>
            </p:cNvPr>
            <p:cNvSpPr txBox="1"/>
            <p:nvPr/>
          </p:nvSpPr>
          <p:spPr>
            <a:xfrm>
              <a:off x="982865" y="2047927"/>
              <a:ext cx="3991193" cy="29084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F08B10"/>
                  </a:solidFill>
                </a:rPr>
                <a:t>Grandes objetivos:</a:t>
              </a:r>
            </a:p>
            <a:p>
              <a:endParaRPr lang="es-CO" sz="500" b="1" dirty="0">
                <a:solidFill>
                  <a:srgbClr val="F08B10"/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a Función Pública como  un Departamento </a:t>
              </a:r>
              <a:r>
                <a:rPr lang="es-CO" sz="1600" b="1" dirty="0"/>
                <a:t>EFICIENTE,  TÉCNICO E INNOVADOR</a:t>
              </a:r>
            </a:p>
            <a:p>
              <a:endParaRPr lang="es-CO" sz="16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Enaltecer al </a:t>
              </a:r>
              <a:r>
                <a:rPr lang="es-CO" sz="1600" b="1" dirty="0"/>
                <a:t>SERVIDOR PÚBLICO</a:t>
              </a:r>
            </a:p>
            <a:p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r>
                <a:rPr lang="es-CO" sz="16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Consolidar una Gestión Pública Moderna, Eficiente, Transparente, Focalizada y </a:t>
              </a:r>
              <a:r>
                <a:rPr lang="es-CO" sz="1600" b="1" dirty="0"/>
                <a:t>PARTICIPATIVA AL SERVICIO DE LOS CIUDADANOS</a:t>
              </a:r>
              <a:endParaRPr lang="es-CO" sz="16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xmlns="" id="{DD06E8D5-1D35-48EC-91F6-BB0DF59C181A}"/>
                </a:ext>
              </a:extLst>
            </p:cNvPr>
            <p:cNvSpPr/>
            <p:nvPr/>
          </p:nvSpPr>
          <p:spPr>
            <a:xfrm>
              <a:off x="642901" y="2495034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1</a:t>
              </a: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xmlns="" id="{04AFCAC4-12B2-4382-87F2-8E8D65811E82}"/>
                </a:ext>
              </a:extLst>
            </p:cNvPr>
            <p:cNvSpPr/>
            <p:nvPr/>
          </p:nvSpPr>
          <p:spPr>
            <a:xfrm>
              <a:off x="642901" y="3366334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2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AEB47CC2-80EB-45F1-A0CB-6FE643E12E54}"/>
                </a:ext>
              </a:extLst>
            </p:cNvPr>
            <p:cNvSpPr/>
            <p:nvPr/>
          </p:nvSpPr>
          <p:spPr>
            <a:xfrm>
              <a:off x="642901" y="3987666"/>
              <a:ext cx="366892" cy="366892"/>
            </a:xfrm>
            <a:prstGeom prst="ellipse">
              <a:avLst/>
            </a:prstGeom>
            <a:noFill/>
            <a:ln w="19050">
              <a:solidFill>
                <a:srgbClr val="F1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F1921E"/>
                  </a:solidFill>
                </a:rPr>
                <a:t>3</a:t>
              </a: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99796C1-997B-41A1-8BEA-C6A1AFDB5397}"/>
              </a:ext>
            </a:extLst>
          </p:cNvPr>
          <p:cNvSpPr/>
          <p:nvPr/>
        </p:nvSpPr>
        <p:spPr>
          <a:xfrm>
            <a:off x="1349757" y="3469329"/>
            <a:ext cx="7854204" cy="291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A00BACA0-1AB0-4139-A70E-698ABABB3301}"/>
              </a:ext>
            </a:extLst>
          </p:cNvPr>
          <p:cNvSpPr txBox="1"/>
          <p:nvPr/>
        </p:nvSpPr>
        <p:spPr>
          <a:xfrm>
            <a:off x="0" y="15519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333733"/>
                </a:solidFill>
                <a:latin typeface="Arial" charset="0"/>
                <a:ea typeface="Arial" charset="0"/>
                <a:cs typeface="Arial" charset="0"/>
              </a:rPr>
              <a:t>Nuestra apuesta estratégica</a:t>
            </a:r>
          </a:p>
        </p:txBody>
      </p:sp>
    </p:spTree>
    <p:extLst>
      <p:ext uri="{BB962C8B-B14F-4D97-AF65-F5344CB8AC3E}">
        <p14:creationId xmlns:p14="http://schemas.microsoft.com/office/powerpoint/2010/main" val="8655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7018 0.02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o 106"/>
          <p:cNvGrpSpPr/>
          <p:nvPr/>
        </p:nvGrpSpPr>
        <p:grpSpPr>
          <a:xfrm>
            <a:off x="538003" y="3155437"/>
            <a:ext cx="11115994" cy="547126"/>
            <a:chOff x="402751" y="978701"/>
            <a:chExt cx="11115994" cy="547126"/>
          </a:xfrm>
        </p:grpSpPr>
        <p:sp>
          <p:nvSpPr>
            <p:cNvPr id="25" name="Rectangle 87"/>
            <p:cNvSpPr/>
            <p:nvPr/>
          </p:nvSpPr>
          <p:spPr>
            <a:xfrm>
              <a:off x="7093415" y="985827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5" name="Rectangle 87"/>
            <p:cNvSpPr/>
            <p:nvPr/>
          </p:nvSpPr>
          <p:spPr>
            <a:xfrm>
              <a:off x="402751" y="985827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10" name="Rectangle 92"/>
            <p:cNvSpPr/>
            <p:nvPr/>
          </p:nvSpPr>
          <p:spPr>
            <a:xfrm>
              <a:off x="2075415" y="978701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15" name="Rectangle 87"/>
            <p:cNvSpPr/>
            <p:nvPr/>
          </p:nvSpPr>
          <p:spPr>
            <a:xfrm>
              <a:off x="3748083" y="985827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2013</a:t>
              </a:r>
            </a:p>
          </p:txBody>
        </p:sp>
        <p:sp>
          <p:nvSpPr>
            <p:cNvPr id="20" name="Rectangle 87"/>
            <p:cNvSpPr/>
            <p:nvPr/>
          </p:nvSpPr>
          <p:spPr>
            <a:xfrm>
              <a:off x="5420749" y="985827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2014</a:t>
              </a:r>
            </a:p>
          </p:txBody>
        </p:sp>
        <p:sp>
          <p:nvSpPr>
            <p:cNvPr id="30" name="Rectangle 87"/>
            <p:cNvSpPr/>
            <p:nvPr/>
          </p:nvSpPr>
          <p:spPr>
            <a:xfrm>
              <a:off x="8766081" y="985827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2016</a:t>
              </a:r>
            </a:p>
          </p:txBody>
        </p:sp>
        <p:sp>
          <p:nvSpPr>
            <p:cNvPr id="35" name="Rectangle 87"/>
            <p:cNvSpPr/>
            <p:nvPr/>
          </p:nvSpPr>
          <p:spPr>
            <a:xfrm>
              <a:off x="10438745" y="985827"/>
              <a:ext cx="1080000" cy="540000"/>
            </a:xfrm>
            <a:prstGeom prst="rect">
              <a:avLst/>
            </a:prstGeom>
            <a:solidFill>
              <a:srgbClr val="00ABC9"/>
            </a:solidFill>
            <a:ln>
              <a:solidFill>
                <a:srgbClr val="00ABC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2017</a:t>
              </a:r>
            </a:p>
          </p:txBody>
        </p:sp>
      </p:grpSp>
      <p:sp>
        <p:nvSpPr>
          <p:cNvPr id="83" name="CuadroTexto 82"/>
          <p:cNvSpPr txBox="1"/>
          <p:nvPr/>
        </p:nvSpPr>
        <p:spPr>
          <a:xfrm>
            <a:off x="-163918" y="42168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Función Pública Estratégica en las políticas de Gobierno </a:t>
            </a:r>
            <a:r>
              <a:rPr kumimoji="0" lang="es-CO" sz="2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1" name="Grupo 100"/>
          <p:cNvGrpSpPr/>
          <p:nvPr/>
        </p:nvGrpSpPr>
        <p:grpSpPr>
          <a:xfrm>
            <a:off x="538003" y="1548322"/>
            <a:ext cx="4013141" cy="897743"/>
            <a:chOff x="402751" y="4399189"/>
            <a:chExt cx="4013141" cy="897743"/>
          </a:xfrm>
        </p:grpSpPr>
        <p:sp>
          <p:nvSpPr>
            <p:cNvPr id="50" name="Rectángulo 49"/>
            <p:cNvSpPr/>
            <p:nvPr/>
          </p:nvSpPr>
          <p:spPr>
            <a:xfrm>
              <a:off x="1025220" y="4576643"/>
              <a:ext cx="33906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b="1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Reorganización institucional </a:t>
              </a:r>
            </a:p>
            <a:p>
              <a:r>
                <a:rPr lang="es-CO" b="1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la paz </a:t>
              </a:r>
              <a:endParaRPr lang="es-CO" dirty="0"/>
            </a:p>
          </p:txBody>
        </p:sp>
        <p:pic>
          <p:nvPicPr>
            <p:cNvPr id="65" name="Picture 29">
              <a:extLst>
                <a:ext uri="{FF2B5EF4-FFF2-40B4-BE49-F238E27FC236}">
                  <a16:creationId xmlns:a16="http://schemas.microsoft.com/office/drawing/2014/main" xmlns="" id="{046747B2-C016-400B-9FB3-241B484AA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2751" y="4399189"/>
              <a:ext cx="556209" cy="897743"/>
            </a:xfrm>
            <a:prstGeom prst="rect">
              <a:avLst/>
            </a:prstGeom>
          </p:spPr>
        </p:pic>
      </p:grpSp>
      <p:grpSp>
        <p:nvGrpSpPr>
          <p:cNvPr id="104" name="Grupo 103"/>
          <p:cNvGrpSpPr/>
          <p:nvPr/>
        </p:nvGrpSpPr>
        <p:grpSpPr>
          <a:xfrm>
            <a:off x="6498169" y="1646014"/>
            <a:ext cx="5092948" cy="923330"/>
            <a:chOff x="5324000" y="3872512"/>
            <a:chExt cx="5092948" cy="923330"/>
          </a:xfrm>
        </p:grpSpPr>
        <p:sp>
          <p:nvSpPr>
            <p:cNvPr id="58" name="Rectángulo 57"/>
            <p:cNvSpPr/>
            <p:nvPr/>
          </p:nvSpPr>
          <p:spPr>
            <a:xfrm>
              <a:off x="6422898" y="3872512"/>
              <a:ext cx="399405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b="1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6.602 servidores públicos </a:t>
              </a:r>
            </a:p>
            <a:p>
              <a:r>
                <a:rPr lang="es-CO" b="1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informados sobre su participación </a:t>
              </a:r>
            </a:p>
            <a:p>
              <a:r>
                <a:rPr lang="es-CO" b="1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la refrendación del Acuerdo</a:t>
              </a:r>
            </a:p>
          </p:txBody>
        </p:sp>
        <p:pic>
          <p:nvPicPr>
            <p:cNvPr id="103" name="Imagen 102">
              <a:extLst>
                <a:ext uri="{FF2B5EF4-FFF2-40B4-BE49-F238E27FC236}">
                  <a16:creationId xmlns:a16="http://schemas.microsoft.com/office/drawing/2014/main" xmlns="" id="{50B8A39B-C213-4A3E-B455-6BFA75BA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00" y="4068285"/>
              <a:ext cx="1072010" cy="531784"/>
            </a:xfrm>
            <a:prstGeom prst="rect">
              <a:avLst/>
            </a:prstGeom>
          </p:spPr>
        </p:pic>
      </p:grpSp>
      <p:grpSp>
        <p:nvGrpSpPr>
          <p:cNvPr id="106" name="Grupo 105"/>
          <p:cNvGrpSpPr/>
          <p:nvPr/>
        </p:nvGrpSpPr>
        <p:grpSpPr>
          <a:xfrm>
            <a:off x="6255163" y="4602373"/>
            <a:ext cx="5398834" cy="1477328"/>
            <a:chOff x="4977066" y="5219112"/>
            <a:chExt cx="5398834" cy="1477328"/>
          </a:xfrm>
        </p:grpSpPr>
        <p:sp>
          <p:nvSpPr>
            <p:cNvPr id="64" name="CuadroTexto 63"/>
            <p:cNvSpPr txBox="1"/>
            <p:nvPr/>
          </p:nvSpPr>
          <p:spPr>
            <a:xfrm>
              <a:off x="5712004" y="5219112"/>
              <a:ext cx="466389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_tradnl"/>
              </a:defPPr>
              <a:lvl1pPr algn="r">
                <a:defRPr b="1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s-CO" dirty="0"/>
                <a:t>Implementación del Acuerdo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CO" dirty="0"/>
                <a:t>Decreto 894 de 2017: Empleo Público 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CO" dirty="0" smtClean="0"/>
                <a:t>Sistema de Rendición de Cuentas</a:t>
              </a:r>
              <a:endParaRPr lang="es-CO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CO" dirty="0" err="1"/>
                <a:t>Paza</a:t>
              </a:r>
              <a:r>
                <a:rPr lang="es-CO" dirty="0"/>
                <a:t> la Experiencia 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CO" dirty="0"/>
                <a:t>Asesoría integral a municipios </a:t>
              </a:r>
              <a:r>
                <a:rPr lang="es-CO" dirty="0" err="1"/>
                <a:t>PDETs</a:t>
              </a:r>
              <a:endParaRPr lang="es-CO" dirty="0"/>
            </a:p>
          </p:txBody>
        </p:sp>
        <p:pic>
          <p:nvPicPr>
            <p:cNvPr id="105" name="Imagen 10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7066" y="5529969"/>
              <a:ext cx="638908" cy="855614"/>
            </a:xfrm>
            <a:prstGeom prst="rect">
              <a:avLst/>
            </a:prstGeom>
          </p:spPr>
        </p:pic>
      </p:grpSp>
      <p:sp>
        <p:nvSpPr>
          <p:cNvPr id="108" name="Rectángulo 107"/>
          <p:cNvSpPr/>
          <p:nvPr/>
        </p:nvSpPr>
        <p:spPr>
          <a:xfrm>
            <a:off x="5556001" y="3810000"/>
            <a:ext cx="2772000" cy="76200"/>
          </a:xfrm>
          <a:prstGeom prst="rect">
            <a:avLst/>
          </a:prstGeom>
          <a:solidFill>
            <a:srgbClr val="E36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21" name="Grupo 120"/>
          <p:cNvGrpSpPr/>
          <p:nvPr/>
        </p:nvGrpSpPr>
        <p:grpSpPr>
          <a:xfrm>
            <a:off x="10573997" y="3974154"/>
            <a:ext cx="1080000" cy="217744"/>
            <a:chOff x="10573997" y="3974154"/>
            <a:chExt cx="1080000" cy="217744"/>
          </a:xfrm>
        </p:grpSpPr>
        <p:sp>
          <p:nvSpPr>
            <p:cNvPr id="112" name="Rectángulo 111"/>
            <p:cNvSpPr/>
            <p:nvPr/>
          </p:nvSpPr>
          <p:spPr>
            <a:xfrm>
              <a:off x="10573997" y="4044926"/>
              <a:ext cx="970303" cy="76200"/>
            </a:xfrm>
            <a:prstGeom prst="rect">
              <a:avLst/>
            </a:prstGeom>
            <a:solidFill>
              <a:srgbClr val="E36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3" name="Triángulo isósceles 112"/>
            <p:cNvSpPr/>
            <p:nvPr/>
          </p:nvSpPr>
          <p:spPr>
            <a:xfrm rot="5400000">
              <a:off x="11477859" y="4015760"/>
              <a:ext cx="217744" cy="134532"/>
            </a:xfrm>
            <a:prstGeom prst="triangle">
              <a:avLst/>
            </a:prstGeom>
            <a:solidFill>
              <a:srgbClr val="E36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Rectángulo 114"/>
          <p:cNvSpPr/>
          <p:nvPr/>
        </p:nvSpPr>
        <p:spPr>
          <a:xfrm>
            <a:off x="8901333" y="2978926"/>
            <a:ext cx="1080000" cy="76200"/>
          </a:xfrm>
          <a:prstGeom prst="rect">
            <a:avLst/>
          </a:prstGeom>
          <a:solidFill>
            <a:srgbClr val="E36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20" name="Grupo 119"/>
          <p:cNvGrpSpPr/>
          <p:nvPr/>
        </p:nvGrpSpPr>
        <p:grpSpPr>
          <a:xfrm>
            <a:off x="538003" y="2654625"/>
            <a:ext cx="11115994" cy="217744"/>
            <a:chOff x="538003" y="2654625"/>
            <a:chExt cx="11115994" cy="217744"/>
          </a:xfrm>
        </p:grpSpPr>
        <p:sp>
          <p:nvSpPr>
            <p:cNvPr id="118" name="Rectángulo 117"/>
            <p:cNvSpPr/>
            <p:nvPr/>
          </p:nvSpPr>
          <p:spPr>
            <a:xfrm>
              <a:off x="538003" y="2725397"/>
              <a:ext cx="11006297" cy="76200"/>
            </a:xfrm>
            <a:prstGeom prst="rect">
              <a:avLst/>
            </a:prstGeom>
            <a:solidFill>
              <a:srgbClr val="E36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9" name="Triángulo isósceles 118"/>
            <p:cNvSpPr/>
            <p:nvPr/>
          </p:nvSpPr>
          <p:spPr>
            <a:xfrm rot="5400000">
              <a:off x="11477859" y="2696231"/>
              <a:ext cx="217744" cy="134532"/>
            </a:xfrm>
            <a:prstGeom prst="triangle">
              <a:avLst/>
            </a:prstGeom>
            <a:solidFill>
              <a:srgbClr val="E36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upo 122"/>
          <p:cNvGrpSpPr/>
          <p:nvPr/>
        </p:nvGrpSpPr>
        <p:grpSpPr>
          <a:xfrm>
            <a:off x="486913" y="4701773"/>
            <a:ext cx="4476422" cy="1200329"/>
            <a:chOff x="486913" y="4701773"/>
            <a:chExt cx="4476422" cy="1200329"/>
          </a:xfrm>
        </p:grpSpPr>
        <p:sp>
          <p:nvSpPr>
            <p:cNvPr id="52" name="CuadroTexto 51"/>
            <p:cNvSpPr txBox="1"/>
            <p:nvPr/>
          </p:nvSpPr>
          <p:spPr>
            <a:xfrm>
              <a:off x="1618003" y="4701773"/>
              <a:ext cx="33453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_tradnl"/>
              </a:defPPr>
              <a:lvl1pPr>
                <a:defRPr sz="2000" b="1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800" dirty="0"/>
                <a:t>Formación </a:t>
              </a:r>
              <a:r>
                <a:rPr lang="es-CO" sz="1800" dirty="0">
                  <a:solidFill>
                    <a:srgbClr val="E3661C"/>
                  </a:solidFill>
                </a:rPr>
                <a:t>de 89.325 servidores públicos</a:t>
              </a:r>
              <a:r>
                <a:rPr lang="es-CO" sz="1800" dirty="0"/>
                <a:t> como Constructores de paz en 71 entidades </a:t>
              </a:r>
            </a:p>
          </p:txBody>
        </p:sp>
        <p:pic>
          <p:nvPicPr>
            <p:cNvPr id="122" name="Imagen 1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13" y="4893025"/>
              <a:ext cx="988011" cy="786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9780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213947" y="1575426"/>
            <a:ext cx="1564852" cy="1823873"/>
            <a:chOff x="213947" y="1575426"/>
            <a:chExt cx="1564852" cy="182387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55" y="1575426"/>
              <a:ext cx="1489434" cy="1226593"/>
            </a:xfrm>
            <a:prstGeom prst="rect">
              <a:avLst/>
            </a:prstGeom>
          </p:spPr>
        </p:pic>
        <p:sp>
          <p:nvSpPr>
            <p:cNvPr id="33" name="Rectángulo 32"/>
            <p:cNvSpPr/>
            <p:nvPr/>
          </p:nvSpPr>
          <p:spPr>
            <a:xfrm>
              <a:off x="213947" y="2876079"/>
              <a:ext cx="15648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Pronóstico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Función Pública</a:t>
              </a:r>
              <a:endPara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2004739" y="2215053"/>
            <a:ext cx="1164535" cy="425734"/>
            <a:chOff x="2004739" y="2215053"/>
            <a:chExt cx="1164535" cy="425734"/>
          </a:xfrm>
        </p:grpSpPr>
        <p:cxnSp>
          <p:nvCxnSpPr>
            <p:cNvPr id="35" name="Conector recto 34"/>
            <p:cNvCxnSpPr>
              <a:endCxn id="36" idx="3"/>
            </p:cNvCxnSpPr>
            <p:nvPr/>
          </p:nvCxnSpPr>
          <p:spPr>
            <a:xfrm>
              <a:off x="2004739" y="2422778"/>
              <a:ext cx="951475" cy="514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iángulo isósceles 35"/>
            <p:cNvSpPr/>
            <p:nvPr/>
          </p:nvSpPr>
          <p:spPr>
            <a:xfrm rot="5400000">
              <a:off x="2849877" y="2321390"/>
              <a:ext cx="425734" cy="21306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3505308" y="1541718"/>
            <a:ext cx="1211126" cy="1857581"/>
            <a:chOff x="3505308" y="1541718"/>
            <a:chExt cx="1211126" cy="185758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5308" y="1541718"/>
              <a:ext cx="1104740" cy="1294007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3529891" y="2876079"/>
              <a:ext cx="11865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Validación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diagnóstico</a:t>
              </a:r>
              <a:endPara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014678" y="2215053"/>
            <a:ext cx="1164535" cy="425734"/>
            <a:chOff x="5014678" y="2215053"/>
            <a:chExt cx="1164535" cy="425734"/>
          </a:xfrm>
        </p:grpSpPr>
        <p:cxnSp>
          <p:nvCxnSpPr>
            <p:cNvPr id="24" name="Conector recto 23"/>
            <p:cNvCxnSpPr>
              <a:endCxn id="28" idx="3"/>
            </p:cNvCxnSpPr>
            <p:nvPr/>
          </p:nvCxnSpPr>
          <p:spPr>
            <a:xfrm>
              <a:off x="5014678" y="2422778"/>
              <a:ext cx="951475" cy="514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ángulo isósceles 27"/>
            <p:cNvSpPr/>
            <p:nvPr/>
          </p:nvSpPr>
          <p:spPr>
            <a:xfrm rot="5400000">
              <a:off x="5859816" y="2321390"/>
              <a:ext cx="425734" cy="21306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397829" y="1625967"/>
            <a:ext cx="1277914" cy="1773332"/>
            <a:chOff x="6397829" y="1625967"/>
            <a:chExt cx="1277914" cy="17733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5178" y="1625967"/>
              <a:ext cx="1063195" cy="1109604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6397829" y="2876079"/>
              <a:ext cx="12779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Portafolio 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productos</a:t>
              </a:r>
              <a:endPara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7800197" y="2215053"/>
            <a:ext cx="1164535" cy="425734"/>
            <a:chOff x="7800197" y="2215053"/>
            <a:chExt cx="1164535" cy="425734"/>
          </a:xfrm>
        </p:grpSpPr>
        <p:cxnSp>
          <p:nvCxnSpPr>
            <p:cNvPr id="31" name="Conector recto 30"/>
            <p:cNvCxnSpPr/>
            <p:nvPr/>
          </p:nvCxnSpPr>
          <p:spPr>
            <a:xfrm>
              <a:off x="7800197" y="2422778"/>
              <a:ext cx="951475" cy="514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ángulo isósceles 31"/>
            <p:cNvSpPr/>
            <p:nvPr/>
          </p:nvSpPr>
          <p:spPr>
            <a:xfrm rot="5400000">
              <a:off x="8645335" y="2321390"/>
              <a:ext cx="425734" cy="21306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 flipH="1">
            <a:off x="3350791" y="4789725"/>
            <a:ext cx="1164535" cy="425734"/>
            <a:chOff x="3328339" y="4789725"/>
            <a:chExt cx="1164535" cy="425734"/>
          </a:xfrm>
        </p:grpSpPr>
        <p:cxnSp>
          <p:nvCxnSpPr>
            <p:cNvPr id="39" name="Conector recto 38"/>
            <p:cNvCxnSpPr>
              <a:endCxn id="40" idx="3"/>
            </p:cNvCxnSpPr>
            <p:nvPr/>
          </p:nvCxnSpPr>
          <p:spPr>
            <a:xfrm>
              <a:off x="3328339" y="4997450"/>
              <a:ext cx="951475" cy="514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ángulo isósceles 39"/>
            <p:cNvSpPr/>
            <p:nvPr/>
          </p:nvSpPr>
          <p:spPr>
            <a:xfrm rot="5400000">
              <a:off x="4173477" y="4896062"/>
              <a:ext cx="425734" cy="21306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976436" y="4307504"/>
            <a:ext cx="1289134" cy="1715615"/>
            <a:chOff x="1976436" y="4307504"/>
            <a:chExt cx="1289134" cy="171561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2592" y="4307504"/>
              <a:ext cx="1068807" cy="1192395"/>
            </a:xfrm>
            <a:prstGeom prst="rect">
              <a:avLst/>
            </a:prstGeom>
          </p:spPr>
        </p:pic>
        <p:sp>
          <p:nvSpPr>
            <p:cNvPr id="41" name="Rectángulo 40"/>
            <p:cNvSpPr/>
            <p:nvPr/>
          </p:nvSpPr>
          <p:spPr>
            <a:xfrm>
              <a:off x="1976436" y="5499899"/>
              <a:ext cx="12891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Esquema 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seguimiento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363349" y="4240029"/>
            <a:ext cx="1984839" cy="1787692"/>
            <a:chOff x="4363349" y="4240029"/>
            <a:chExt cx="1984839" cy="178769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8978" y="4240029"/>
              <a:ext cx="1099392" cy="1099392"/>
            </a:xfrm>
            <a:prstGeom prst="rect">
              <a:avLst/>
            </a:prstGeom>
          </p:spPr>
        </p:pic>
        <p:sp>
          <p:nvSpPr>
            <p:cNvPr id="43" name="Rectángulo 42"/>
            <p:cNvSpPr/>
            <p:nvPr/>
          </p:nvSpPr>
          <p:spPr>
            <a:xfrm>
              <a:off x="4363349" y="5504501"/>
              <a:ext cx="19848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Evaluación 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Procesos de impacto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 flipH="1">
            <a:off x="6340151" y="4789725"/>
            <a:ext cx="1164535" cy="425734"/>
            <a:chOff x="6317699" y="4789725"/>
            <a:chExt cx="1164535" cy="425734"/>
          </a:xfrm>
        </p:grpSpPr>
        <p:cxnSp>
          <p:nvCxnSpPr>
            <p:cNvPr id="44" name="Conector recto 43"/>
            <p:cNvCxnSpPr>
              <a:endCxn id="45" idx="3"/>
            </p:cNvCxnSpPr>
            <p:nvPr/>
          </p:nvCxnSpPr>
          <p:spPr>
            <a:xfrm>
              <a:off x="6317699" y="4997450"/>
              <a:ext cx="951475" cy="5142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riángulo isósceles 44"/>
            <p:cNvSpPr/>
            <p:nvPr/>
          </p:nvSpPr>
          <p:spPr>
            <a:xfrm rot="5400000">
              <a:off x="7162837" y="4896062"/>
              <a:ext cx="425734" cy="21306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9474604" y="2422778"/>
            <a:ext cx="1999651" cy="2792681"/>
            <a:chOff x="9474604" y="2422778"/>
            <a:chExt cx="1999651" cy="2792681"/>
          </a:xfrm>
        </p:grpSpPr>
        <p:cxnSp>
          <p:nvCxnSpPr>
            <p:cNvPr id="37" name="Conector recto 36"/>
            <p:cNvCxnSpPr/>
            <p:nvPr/>
          </p:nvCxnSpPr>
          <p:spPr>
            <a:xfrm>
              <a:off x="10762733" y="2422778"/>
              <a:ext cx="699714" cy="0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1474255" y="2469762"/>
              <a:ext cx="0" cy="2527688"/>
            </a:xfrm>
            <a:prstGeom prst="line">
              <a:avLst/>
            </a:prstGeom>
            <a:ln w="50800" cap="rnd">
              <a:solidFill>
                <a:srgbClr val="ED7D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o 46"/>
            <p:cNvGrpSpPr/>
            <p:nvPr/>
          </p:nvGrpSpPr>
          <p:grpSpPr>
            <a:xfrm flipH="1">
              <a:off x="9474604" y="4789725"/>
              <a:ext cx="1975940" cy="425734"/>
              <a:chOff x="6317699" y="4789725"/>
              <a:chExt cx="1164535" cy="425734"/>
            </a:xfrm>
          </p:grpSpPr>
          <p:cxnSp>
            <p:nvCxnSpPr>
              <p:cNvPr id="48" name="Conector recto 47"/>
              <p:cNvCxnSpPr>
                <a:endCxn id="49" idx="3"/>
              </p:cNvCxnSpPr>
              <p:nvPr/>
            </p:nvCxnSpPr>
            <p:spPr>
              <a:xfrm>
                <a:off x="6317699" y="4997450"/>
                <a:ext cx="951475" cy="5142"/>
              </a:xfrm>
              <a:prstGeom prst="line">
                <a:avLst/>
              </a:prstGeom>
              <a:ln w="50800" cap="rnd">
                <a:solidFill>
                  <a:srgbClr val="ED7D3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riángulo isósceles 48"/>
              <p:cNvSpPr/>
              <p:nvPr/>
            </p:nvSpPr>
            <p:spPr>
              <a:xfrm rot="5400000">
                <a:off x="7162837" y="4896062"/>
                <a:ext cx="425734" cy="213060"/>
              </a:xfrm>
              <a:prstGeom prst="triangle">
                <a:avLst/>
              </a:prstGeom>
              <a:solidFill>
                <a:srgbClr val="ED7D31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upo 13"/>
          <p:cNvGrpSpPr/>
          <p:nvPr/>
        </p:nvGrpSpPr>
        <p:grpSpPr>
          <a:xfrm>
            <a:off x="7769592" y="4377678"/>
            <a:ext cx="1440106" cy="1650043"/>
            <a:chOff x="7769592" y="4377678"/>
            <a:chExt cx="1440106" cy="1650043"/>
          </a:xfrm>
        </p:grpSpPr>
        <p:sp>
          <p:nvSpPr>
            <p:cNvPr id="46" name="Rectángulo 45"/>
            <p:cNvSpPr/>
            <p:nvPr/>
          </p:nvSpPr>
          <p:spPr>
            <a:xfrm>
              <a:off x="7894454" y="5504501"/>
              <a:ext cx="1138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Lecciones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aprendidas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9592" y="4377678"/>
              <a:ext cx="1440106" cy="1052046"/>
            </a:xfrm>
            <a:prstGeom prst="rect">
              <a:avLst/>
            </a:prstGeom>
          </p:spPr>
        </p:pic>
      </p:grpSp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838200" y="-550"/>
            <a:ext cx="1033532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sz="3200" dirty="0">
                <a:solidFill>
                  <a:srgbClr val="333733"/>
                </a:solidFill>
              </a:rPr>
              <a:t>Acción Integral para el Fortalecimiento Institucional</a:t>
            </a:r>
            <a:endParaRPr lang="es-ES" sz="3200" dirty="0">
              <a:solidFill>
                <a:srgbClr val="333733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106509" y="1280842"/>
            <a:ext cx="1656224" cy="2118457"/>
            <a:chOff x="9106509" y="1280842"/>
            <a:chExt cx="1656224" cy="211845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1080" y="1280842"/>
              <a:ext cx="1410253" cy="1410253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9106509" y="2876079"/>
              <a:ext cx="16562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Asesoría 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73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acompañamiento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0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3" b="-1636"/>
          <a:stretch/>
        </p:blipFill>
        <p:spPr>
          <a:xfrm>
            <a:off x="14185030" y="2262159"/>
            <a:ext cx="799032" cy="1366680"/>
          </a:xfrm>
        </p:spPr>
      </p:pic>
      <p:pic>
        <p:nvPicPr>
          <p:cNvPr id="26" name="Marcador de imagen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8" b="-1617"/>
          <a:stretch/>
        </p:blipFill>
        <p:spPr>
          <a:xfrm>
            <a:off x="16732364" y="2262159"/>
            <a:ext cx="1253050" cy="1461054"/>
          </a:xfrm>
        </p:spPr>
      </p:pic>
      <p:pic>
        <p:nvPicPr>
          <p:cNvPr id="27" name="Marcador de imagen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7"/>
          <a:stretch/>
        </p:blipFill>
        <p:spPr>
          <a:xfrm>
            <a:off x="19413599" y="2299441"/>
            <a:ext cx="834684" cy="1461054"/>
          </a:xfrm>
        </p:spPr>
      </p:pic>
      <p:pic>
        <p:nvPicPr>
          <p:cNvPr id="29" name="Marcador de imagen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 r="-2380"/>
          <a:stretch/>
        </p:blipFill>
        <p:spPr>
          <a:xfrm>
            <a:off x="21676468" y="2339609"/>
            <a:ext cx="1700206" cy="128923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13615994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3615994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16324386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7"/>
          </p:nvPr>
        </p:nvSpPr>
        <p:spPr>
          <a:xfrm>
            <a:off x="16324386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/>
          </p:nvPr>
        </p:nvSpPr>
        <p:spPr>
          <a:xfrm>
            <a:off x="18990495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8990495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, </a:t>
            </a:r>
            <a:r>
              <a:rPr lang="es-ES_tradnl" dirty="0" err="1"/>
              <a:t>sunt</a:t>
            </a:r>
            <a:r>
              <a:rPr lang="es-ES_tradnl" dirty="0"/>
              <a:t> in culpa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officia</a:t>
            </a:r>
            <a:r>
              <a:rPr lang="es-ES_tradnl" dirty="0"/>
              <a:t> </a:t>
            </a:r>
            <a:r>
              <a:rPr lang="es-ES_tradnl" dirty="0" err="1"/>
              <a:t>deserunt</a:t>
            </a:r>
            <a:r>
              <a:rPr lang="es-ES_tradnl" dirty="0"/>
              <a:t> </a:t>
            </a:r>
            <a:r>
              <a:rPr lang="es-ES_tradnl" dirty="0" err="1"/>
              <a:t>mollit</a:t>
            </a:r>
            <a:r>
              <a:rPr lang="es-ES_tradnl" dirty="0"/>
              <a:t> </a:t>
            </a:r>
            <a:r>
              <a:rPr lang="es-ES_tradnl" dirty="0" err="1"/>
              <a:t>anim</a:t>
            </a:r>
            <a:r>
              <a:rPr lang="es-ES_tradnl" dirty="0"/>
              <a:t> id 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laborum</a:t>
            </a:r>
            <a:r>
              <a:rPr lang="es-ES_tradnl" dirty="0"/>
              <a:t>.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20"/>
          </p:nvPr>
        </p:nvSpPr>
        <p:spPr>
          <a:xfrm>
            <a:off x="21560353" y="4089843"/>
            <a:ext cx="2251075" cy="435323"/>
          </a:xfrm>
        </p:spPr>
        <p:txBody>
          <a:bodyPr/>
          <a:lstStyle/>
          <a:p>
            <a:r>
              <a:rPr lang="es-ES_tradnl" dirty="0" err="1"/>
              <a:t>Item</a:t>
            </a:r>
            <a:r>
              <a:rPr lang="es-ES_tradnl" dirty="0"/>
              <a:t> prueba</a:t>
            </a:r>
          </a:p>
          <a:p>
            <a:endParaRPr lang="es-ES_tradnl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21"/>
          </p:nvPr>
        </p:nvSpPr>
        <p:spPr>
          <a:xfrm>
            <a:off x="21560353" y="4705894"/>
            <a:ext cx="2251075" cy="1427163"/>
          </a:xfrm>
        </p:spPr>
        <p:txBody>
          <a:bodyPr>
            <a:normAutofit/>
          </a:bodyPr>
          <a:lstStyle/>
          <a:p>
            <a:r>
              <a:rPr lang="es-ES_tradnl" dirty="0" err="1"/>
              <a:t>Excepteur</a:t>
            </a:r>
            <a:r>
              <a:rPr lang="es-ES_tradnl" dirty="0"/>
              <a:t> </a:t>
            </a:r>
            <a:r>
              <a:rPr lang="es-ES_tradnl" dirty="0" err="1"/>
              <a:t>sint</a:t>
            </a:r>
            <a:r>
              <a:rPr lang="es-ES_tradnl" dirty="0"/>
              <a:t> </a:t>
            </a:r>
            <a:r>
              <a:rPr lang="es-ES_tradnl" dirty="0" err="1"/>
              <a:t>occaecat</a:t>
            </a:r>
            <a:r>
              <a:rPr lang="es-ES_tradnl" dirty="0"/>
              <a:t> </a:t>
            </a:r>
            <a:r>
              <a:rPr lang="es-ES_tradnl" dirty="0" err="1"/>
              <a:t>cupidatat</a:t>
            </a:r>
            <a:r>
              <a:rPr lang="es-ES_tradnl" dirty="0"/>
              <a:t> non </a:t>
            </a:r>
            <a:r>
              <a:rPr lang="es-ES_tradnl" dirty="0" err="1"/>
              <a:t>proident</a:t>
            </a:r>
            <a:r>
              <a:rPr lang="es-ES_tradnl" dirty="0"/>
              <a:t>.</a:t>
            </a:r>
          </a:p>
        </p:txBody>
      </p:sp>
      <p:pic>
        <p:nvPicPr>
          <p:cNvPr id="51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325"/>
            <a:ext cx="5495083" cy="1695627"/>
          </a:xfrm>
          <a:prstGeom prst="rect">
            <a:avLst/>
          </a:prstGeom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xmlns="" id="{B7736EAA-CFFB-48CC-9C35-AB9BD967AF34}"/>
              </a:ext>
            </a:extLst>
          </p:cNvPr>
          <p:cNvSpPr/>
          <p:nvPr/>
        </p:nvSpPr>
        <p:spPr>
          <a:xfrm>
            <a:off x="495388" y="2850721"/>
            <a:ext cx="44961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Enmarcado </a:t>
            </a:r>
            <a:r>
              <a:rPr kumimoji="0" lang="es-CO" sz="35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la </a:t>
            </a:r>
            <a:r>
              <a:rPr kumimoji="0" lang="es-CO" sz="35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legalidad</a:t>
            </a:r>
            <a:r>
              <a:rPr kumimoji="0" lang="es-CO" sz="3500" b="1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s-CO" sz="35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35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integridad pública </a:t>
            </a:r>
            <a:r>
              <a:rPr kumimoji="0" lang="es-CO" sz="3500" b="0" i="0" u="none" strike="noStrike" kern="1200" cap="none" spc="0" normalizeH="0" baseline="0" noProof="0" dirty="0">
                <a:ln>
                  <a:noFill/>
                </a:ln>
                <a:solidFill>
                  <a:srgbClr val="3337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</a:t>
            </a:r>
            <a:r>
              <a:rPr kumimoji="0" lang="es-CO" sz="3500" b="1" i="0" u="none" strike="noStrike" kern="1200" cap="none" spc="0" normalizeH="0" baseline="0" noProof="0" dirty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cambio </a:t>
            </a:r>
            <a:r>
              <a:rPr kumimoji="0" lang="es-CO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6B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cultural</a:t>
            </a:r>
            <a:endParaRPr kumimoji="0" lang="es-CO" sz="3500" b="1" i="0" u="none" strike="noStrike" kern="1200" cap="none" spc="0" normalizeH="0" baseline="0" noProof="0" dirty="0">
              <a:ln>
                <a:noFill/>
              </a:ln>
              <a:solidFill>
                <a:srgbClr val="E46B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xmlns="" id="{011340E6-8716-41F9-86F4-EBA5D36184AB}"/>
              </a:ext>
            </a:extLst>
          </p:cNvPr>
          <p:cNvSpPr/>
          <p:nvPr/>
        </p:nvSpPr>
        <p:spPr>
          <a:xfrm>
            <a:off x="5865604" y="2288384"/>
            <a:ext cx="5465012" cy="2962504"/>
          </a:xfrm>
          <a:prstGeom prst="roundRect">
            <a:avLst>
              <a:gd name="adj" fmla="val 50000"/>
            </a:avLst>
          </a:prstGeom>
          <a:noFill/>
          <a:ln w="28575" cmpd="sng">
            <a:solidFill>
              <a:srgbClr val="2A2C29"/>
            </a:solidFill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5">
            <a:extLst>
              <a:ext uri="{FF2B5EF4-FFF2-40B4-BE49-F238E27FC236}">
                <a16:creationId xmlns:a16="http://schemas.microsoft.com/office/drawing/2014/main" xmlns="" id="{91705F55-0F30-41BD-B55B-E3226A073308}"/>
              </a:ext>
            </a:extLst>
          </p:cNvPr>
          <p:cNvSpPr/>
          <p:nvPr/>
        </p:nvSpPr>
        <p:spPr>
          <a:xfrm>
            <a:off x="6224260" y="2606290"/>
            <a:ext cx="4747702" cy="23810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76200" cmpd="sng">
            <a:solidFill>
              <a:srgbClr val="2A2C29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xmlns="" id="{6FD287F3-AD96-4897-BA09-8369AA1DB997}"/>
              </a:ext>
            </a:extLst>
          </p:cNvPr>
          <p:cNvSpPr txBox="1"/>
          <p:nvPr/>
        </p:nvSpPr>
        <p:spPr>
          <a:xfrm>
            <a:off x="6671099" y="5897216"/>
            <a:ext cx="385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300" normalizeH="0" baseline="0" noProof="0" dirty="0">
                <a:ln>
                  <a:noFill/>
                </a:ln>
                <a:solidFill>
                  <a:srgbClr val="33373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ARTICULACIÓN</a:t>
            </a:r>
          </a:p>
        </p:txBody>
      </p:sp>
      <p:grpSp>
        <p:nvGrpSpPr>
          <p:cNvPr id="69" name="Group 1">
            <a:extLst>
              <a:ext uri="{FF2B5EF4-FFF2-40B4-BE49-F238E27FC236}">
                <a16:creationId xmlns:a16="http://schemas.microsoft.com/office/drawing/2014/main" xmlns="" id="{446F2B11-02AD-47E3-B456-D05A4280C495}"/>
              </a:ext>
            </a:extLst>
          </p:cNvPr>
          <p:cNvGrpSpPr/>
          <p:nvPr/>
        </p:nvGrpSpPr>
        <p:grpSpPr>
          <a:xfrm>
            <a:off x="6665957" y="2911587"/>
            <a:ext cx="3900518" cy="1794520"/>
            <a:chOff x="4034076" y="1464235"/>
            <a:chExt cx="3900518" cy="1794520"/>
          </a:xfrm>
        </p:grpSpPr>
        <p:grpSp>
          <p:nvGrpSpPr>
            <p:cNvPr id="70" name="Agrupar 8">
              <a:extLst>
                <a:ext uri="{FF2B5EF4-FFF2-40B4-BE49-F238E27FC236}">
                  <a16:creationId xmlns:a16="http://schemas.microsoft.com/office/drawing/2014/main" xmlns="" id="{578734F4-C2EB-4DBF-9599-FF9A981139C3}"/>
                </a:ext>
              </a:extLst>
            </p:cNvPr>
            <p:cNvGrpSpPr/>
            <p:nvPr/>
          </p:nvGrpSpPr>
          <p:grpSpPr>
            <a:xfrm>
              <a:off x="4034076" y="1464235"/>
              <a:ext cx="1794520" cy="1794520"/>
              <a:chOff x="2047303" y="704024"/>
              <a:chExt cx="2981072" cy="2981072"/>
            </a:xfrm>
            <a:solidFill>
              <a:srgbClr val="EB7B22"/>
            </a:solidFill>
          </p:grpSpPr>
          <p:sp>
            <p:nvSpPr>
              <p:cNvPr id="74" name="Elipse 2">
                <a:extLst>
                  <a:ext uri="{FF2B5EF4-FFF2-40B4-BE49-F238E27FC236}">
                    <a16:creationId xmlns:a16="http://schemas.microsoft.com/office/drawing/2014/main" xmlns="" id="{BD6CDBDE-686A-4663-8B58-05FC4FD3BA45}"/>
                  </a:ext>
                </a:extLst>
              </p:cNvPr>
              <p:cNvSpPr/>
              <p:nvPr/>
            </p:nvSpPr>
            <p:spPr>
              <a:xfrm>
                <a:off x="2047303" y="704024"/>
                <a:ext cx="2981072" cy="2981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75" name="Rectángulo 5">
                <a:extLst>
                  <a:ext uri="{FF2B5EF4-FFF2-40B4-BE49-F238E27FC236}">
                    <a16:creationId xmlns:a16="http://schemas.microsoft.com/office/drawing/2014/main" xmlns="" id="{AB2A0713-E01F-4F75-966A-65CBE9D3649E}"/>
                  </a:ext>
                </a:extLst>
              </p:cNvPr>
              <p:cNvSpPr/>
              <p:nvPr/>
            </p:nvSpPr>
            <p:spPr>
              <a:xfrm>
                <a:off x="2263775" y="1722385"/>
                <a:ext cx="2548128" cy="989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Sistema 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Gestión</a:t>
                </a:r>
              </a:p>
            </p:txBody>
          </p:sp>
        </p:grpSp>
        <p:grpSp>
          <p:nvGrpSpPr>
            <p:cNvPr id="71" name="Agrupar 10">
              <a:extLst>
                <a:ext uri="{FF2B5EF4-FFF2-40B4-BE49-F238E27FC236}">
                  <a16:creationId xmlns:a16="http://schemas.microsoft.com/office/drawing/2014/main" xmlns="" id="{8E49A3B1-0440-4C0D-828E-314F0885AF3F}"/>
                </a:ext>
              </a:extLst>
            </p:cNvPr>
            <p:cNvGrpSpPr/>
            <p:nvPr/>
          </p:nvGrpSpPr>
          <p:grpSpPr>
            <a:xfrm>
              <a:off x="6140074" y="1464235"/>
              <a:ext cx="1794520" cy="1794520"/>
              <a:chOff x="4295967" y="3392488"/>
              <a:chExt cx="2981072" cy="2981072"/>
            </a:xfrm>
          </p:grpSpPr>
          <p:sp>
            <p:nvSpPr>
              <p:cNvPr id="72" name="Elipse 3">
                <a:extLst>
                  <a:ext uri="{FF2B5EF4-FFF2-40B4-BE49-F238E27FC236}">
                    <a16:creationId xmlns:a16="http://schemas.microsoft.com/office/drawing/2014/main" xmlns="" id="{2D8F2DB3-B46C-4B4E-8CCE-B9EE2CD7EB9A}"/>
                  </a:ext>
                </a:extLst>
              </p:cNvPr>
              <p:cNvSpPr/>
              <p:nvPr/>
            </p:nvSpPr>
            <p:spPr>
              <a:xfrm>
                <a:off x="4295967" y="3392488"/>
                <a:ext cx="2981072" cy="2981072"/>
              </a:xfrm>
              <a:prstGeom prst="ellipse">
                <a:avLst/>
              </a:prstGeom>
              <a:solidFill>
                <a:srgbClr val="00A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ángulo 7">
                <a:extLst>
                  <a:ext uri="{FF2B5EF4-FFF2-40B4-BE49-F238E27FC236}">
                    <a16:creationId xmlns:a16="http://schemas.microsoft.com/office/drawing/2014/main" xmlns="" id="{D1B87C68-BFA9-4C63-A089-A83EC57DA41C}"/>
                  </a:ext>
                </a:extLst>
              </p:cNvPr>
              <p:cNvSpPr/>
              <p:nvPr/>
            </p:nvSpPr>
            <p:spPr>
              <a:xfrm>
                <a:off x="4512439" y="4208489"/>
                <a:ext cx="2548128" cy="1403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Sistema </a:t>
                </a:r>
                <a:br>
                  <a:rPr kumimoji="0" lang="es-ES_tradn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kumimoji="0" lang="es-ES_tradn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de </a:t>
                </a: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Control</a:t>
                </a:r>
                <a:endParaRPr kumimoji="0" lang="es-ES_trad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Interno</a:t>
                </a:r>
              </a:p>
            </p:txBody>
          </p:sp>
        </p:grpSp>
      </p:grpSp>
      <p:grpSp>
        <p:nvGrpSpPr>
          <p:cNvPr id="76" name="Group 29">
            <a:extLst>
              <a:ext uri="{FF2B5EF4-FFF2-40B4-BE49-F238E27FC236}">
                <a16:creationId xmlns:a16="http://schemas.microsoft.com/office/drawing/2014/main" xmlns="" id="{B4C25E18-AA9E-45A7-BBED-46DC35F3D7C3}"/>
              </a:ext>
            </a:extLst>
          </p:cNvPr>
          <p:cNvGrpSpPr/>
          <p:nvPr/>
        </p:nvGrpSpPr>
        <p:grpSpPr>
          <a:xfrm>
            <a:off x="6442850" y="2692847"/>
            <a:ext cx="2232000" cy="2232000"/>
            <a:chOff x="3095338" y="1809000"/>
            <a:chExt cx="3240001" cy="3240001"/>
          </a:xfrm>
        </p:grpSpPr>
        <p:pic>
          <p:nvPicPr>
            <p:cNvPr id="77" name="Picture 30">
              <a:extLst>
                <a:ext uri="{FF2B5EF4-FFF2-40B4-BE49-F238E27FC236}">
                  <a16:creationId xmlns:a16="http://schemas.microsoft.com/office/drawing/2014/main" xmlns="" id="{36AB7EF9-FA73-4854-845C-05AAAB087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5338" y="1809000"/>
              <a:ext cx="3240001" cy="3240001"/>
            </a:xfrm>
            <a:prstGeom prst="rect">
              <a:avLst/>
            </a:prstGeom>
          </p:spPr>
        </p:pic>
        <p:sp>
          <p:nvSpPr>
            <p:cNvPr id="78" name="Oval 31">
              <a:extLst>
                <a:ext uri="{FF2B5EF4-FFF2-40B4-BE49-F238E27FC236}">
                  <a16:creationId xmlns:a16="http://schemas.microsoft.com/office/drawing/2014/main" xmlns="" id="{83BDE458-29D7-43C6-9A9C-2540B3BD678F}"/>
                </a:ext>
              </a:extLst>
            </p:cNvPr>
            <p:cNvSpPr/>
            <p:nvPr/>
          </p:nvSpPr>
          <p:spPr>
            <a:xfrm>
              <a:off x="3785393" y="2484961"/>
              <a:ext cx="1861794" cy="1861794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32">
            <a:extLst>
              <a:ext uri="{FF2B5EF4-FFF2-40B4-BE49-F238E27FC236}">
                <a16:creationId xmlns:a16="http://schemas.microsoft.com/office/drawing/2014/main" xmlns="" id="{334B164C-6392-4836-814D-9B3447C35723}"/>
              </a:ext>
            </a:extLst>
          </p:cNvPr>
          <p:cNvGrpSpPr/>
          <p:nvPr/>
        </p:nvGrpSpPr>
        <p:grpSpPr>
          <a:xfrm>
            <a:off x="8559639" y="2706385"/>
            <a:ext cx="2232000" cy="2232000"/>
            <a:chOff x="6267239" y="1809000"/>
            <a:chExt cx="3240001" cy="3240001"/>
          </a:xfrm>
        </p:grpSpPr>
        <p:pic>
          <p:nvPicPr>
            <p:cNvPr id="80" name="Picture 33">
              <a:extLst>
                <a:ext uri="{FF2B5EF4-FFF2-40B4-BE49-F238E27FC236}">
                  <a16:creationId xmlns:a16="http://schemas.microsoft.com/office/drawing/2014/main" xmlns="" id="{EBB31461-FDF4-405E-A168-59C49F975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7239" y="1809000"/>
              <a:ext cx="3240001" cy="3240001"/>
            </a:xfrm>
            <a:prstGeom prst="rect">
              <a:avLst/>
            </a:prstGeom>
          </p:spPr>
        </p:pic>
        <p:sp>
          <p:nvSpPr>
            <p:cNvPr id="81" name="Oval 34">
              <a:extLst>
                <a:ext uri="{FF2B5EF4-FFF2-40B4-BE49-F238E27FC236}">
                  <a16:creationId xmlns:a16="http://schemas.microsoft.com/office/drawing/2014/main" xmlns="" id="{7C1CACC5-E152-4E08-8250-CA0DA60E90EF}"/>
                </a:ext>
              </a:extLst>
            </p:cNvPr>
            <p:cNvSpPr/>
            <p:nvPr/>
          </p:nvSpPr>
          <p:spPr>
            <a:xfrm>
              <a:off x="6956342" y="2498103"/>
              <a:ext cx="1861794" cy="1861794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2" name="Picture 1" descr="logo_mipg_FINAL_tell-02.png">
            <a:extLst>
              <a:ext uri="{FF2B5EF4-FFF2-40B4-BE49-F238E27FC236}">
                <a16:creationId xmlns:a16="http://schemas.microsoft.com/office/drawing/2014/main" xmlns="" id="{8377FFE3-45FD-4A6B-AEB5-6C7ABBA718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8" t="20912" r="47664" b="17085"/>
          <a:stretch/>
        </p:blipFill>
        <p:spPr>
          <a:xfrm>
            <a:off x="8236690" y="1822109"/>
            <a:ext cx="722840" cy="721672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3" name="Rectángulo 82">
            <a:extLst>
              <a:ext uri="{FF2B5EF4-FFF2-40B4-BE49-F238E27FC236}">
                <a16:creationId xmlns:a16="http://schemas.microsoft.com/office/drawing/2014/main" xmlns="" id="{CC53A845-7DF7-4F0B-81D6-5DF1B1578347}"/>
              </a:ext>
            </a:extLst>
          </p:cNvPr>
          <p:cNvSpPr/>
          <p:nvPr/>
        </p:nvSpPr>
        <p:spPr>
          <a:xfrm>
            <a:off x="5310369" y="1822109"/>
            <a:ext cx="6475648" cy="4740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9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0.00023 L 0.03932 -0.00116 C 0.05 -0.00116 0.06068 -0.0007 0.07135 2.96296E-6 C 0.07357 0.00023 0.07578 0.00115 0.07799 0.00139 C 0.0901 0.00208 0.10221 0.00231 0.11432 0.00277 C 0.11562 0.00324 0.11693 0.00347 0.1181 0.00393 C 0.12344 0.00602 0.12265 0.00694 0.13073 0.00787 C 0.13893 0.00902 0.147 0.00879 0.15521 0.00926 C 0.15677 0.01018 0.1582 0.01111 0.15963 0.01203 C 0.16094 0.0125 0.16211 0.01273 0.16341 0.01319 C 0.16445 0.01365 0.16536 0.01412 0.1664 0.01458 C 0.17448 0.02407 0.16198 0.00995 0.17161 0.01852 C 0.17318 0.0199 0.17474 0.02152 0.17604 0.02384 C 0.17682 0.02523 0.17734 0.02685 0.17825 0.02777 C 0.17969 0.02916 0.18268 0.03032 0.18268 0.03055 C 0.18698 0.04166 0.17995 0.0243 0.18867 0.03958 L 0.1931 0.04768 C 0.19388 0.04884 0.19453 0.05046 0.19531 0.05162 C 0.19752 0.0544 0.19883 0.05578 0.20052 0.05949 C 0.20573 0.07037 0.19778 0.05578 0.2043 0.06736 C 0.20482 0.0706 0.20508 0.07268 0.20651 0.07523 C 0.20716 0.07639 0.20794 0.07708 0.20872 0.07801 L 0.21172 0.08588 C 0.21211 0.08727 0.21237 0.08889 0.21315 0.08981 L 0.21536 0.09236 C 0.21562 0.09375 0.21575 0.09514 0.21614 0.09652 C 0.21706 0.0993 0.2181 0.10162 0.21914 0.1044 L 0.22057 0.10833 L 0.22213 0.11227 L 0.22357 0.1162 L 0.225 0.12407 C 0.22526 0.12546 0.22565 0.12685 0.22578 0.12801 C 0.22682 0.1375 0.22617 0.13264 0.22799 0.14259 C 0.22825 0.14398 0.22838 0.14537 0.22877 0.14652 L 0.23021 0.15046 L 0.23177 0.15856 C 0.23203 0.15972 0.23229 0.16111 0.23242 0.1625 C 0.23268 0.16504 0.23281 0.16782 0.2332 0.17037 C 0.23359 0.17315 0.23424 0.17569 0.23476 0.17824 C 0.23581 0.18449 0.23515 0.18102 0.23698 0.18889 C 0.23724 0.1919 0.23737 0.1949 0.23763 0.19815 C 0.23789 0.20023 0.23815 0.20254 0.23841 0.20463 C 0.23867 0.2074 0.23893 0.20995 0.23919 0.2125 C 0.23997 0.24606 0.24062 0.2544 0.23919 0.29305 C 0.23919 0.29328 0.23724 0.30301 0.23698 0.30509 C 0.23463 0.31713 0.23815 0.29815 0.23542 0.31551 C 0.23372 0.32662 0.2345 0.32014 0.23242 0.3287 C 0.23216 0.33009 0.23203 0.33148 0.23177 0.33264 C 0.23125 0.33449 0.23073 0.33611 0.23021 0.33796 C 0.22995 0.33935 0.22982 0.34074 0.22956 0.3419 C 0.22917 0.34328 0.22838 0.34444 0.22799 0.34583 C 0.22734 0.34838 0.22734 0.35162 0.22656 0.35393 C 0.22526 0.35717 0.22435 0.35926 0.22357 0.36319 C 0.22318 0.36481 0.22331 0.36666 0.22278 0.36828 C 0.22226 0.37037 0.22135 0.37176 0.22057 0.37361 C 0.21953 0.37615 0.21862 0.37893 0.21758 0.38148 C 0.21719 0.38287 0.2168 0.38449 0.21614 0.38565 C 0.21536 0.3868 0.21458 0.38796 0.21393 0.38958 C 0.21276 0.3919 0.21224 0.39514 0.21094 0.39745 L 0.20651 0.40532 C 0.20573 0.40671 0.20508 0.40833 0.2043 0.40926 L 0.20208 0.41203 C 0.19909 0.41967 0.20234 0.4125 0.19752 0.41852 C 0.19674 0.41967 0.19622 0.42129 0.19531 0.42245 C 0.19388 0.42453 0.19232 0.42592 0.19088 0.42777 C 0.1901 0.4287 0.18945 0.42986 0.18867 0.43032 L 0.18646 0.43171 C 0.18502 0.43356 0.18008 0.44027 0.17903 0.44097 L 0.17461 0.44352 C 0.17305 0.44537 0.17187 0.44815 0.17005 0.44884 C 0.16914 0.4493 0.1681 0.44977 0.16706 0.45023 C 0.1664 0.45069 0.16562 0.45115 0.16484 0.45162 C 0.16237 0.45254 0.15989 0.45301 0.15742 0.45416 C 0.15651 0.45463 0.15547 0.45532 0.15456 0.45555 C 0.14401 0.45856 0.15221 0.45509 0.14557 0.4581 C 0.13984 0.46319 0.14557 0.45879 0.13893 0.46203 C 0.13659 0.46319 0.13216 0.46597 0.13216 0.4662 C 0.13151 0.4669 0.13086 0.46805 0.12995 0.46875 C 0.12917 0.46921 0.12226 0.47129 0.12187 0.47129 C 0.12083 0.47222 0.11992 0.47315 0.11888 0.47407 C 0.1168 0.47546 0.1151 0.47592 0.11289 0.47662 C 0.1069 0.48194 0.11328 0.47708 0.10403 0.48055 C 0.10247 0.48125 0.10104 0.48287 0.09948 0.48333 C 0.09778 0.48356 0.08984 0.48565 0.08841 0.48588 C 0.07474 0.48703 0.0612 0.4875 0.04752 0.48842 C 0.04336 0.48889 0.03919 0.48935 0.03489 0.48981 C 0.02956 0.49213 0.02969 0.49259 0.02161 0.49259 C 0.00898 0.49259 -0.00365 0.49166 -0.01628 0.4912 C -0.0181 0.49027 -0.01979 0.48912 -0.02149 0.48842 C -0.02344 0.48773 -0.02552 0.48727 -0.02748 0.48727 C -0.04349 0.48634 -0.05964 0.48634 -0.07578 0.48588 L -0.07943 0.48449 C -0.08099 0.48402 -0.08242 0.48379 -0.08386 0.48333 C -0.0849 0.48287 -0.08581 0.48217 -0.08685 0.48194 C -0.08985 0.48125 -0.09284 0.48102 -0.09583 0.48055 C -0.09727 0.47986 -0.10117 0.47824 -0.10248 0.47801 C -0.11107 0.47685 -0.12852 0.47523 -0.12852 0.47546 C -0.13112 0.47453 -0.13399 0.4743 -0.13659 0.47268 C -0.14102 0.47014 -0.1418 0.46782 -0.14701 0.46597 C -0.14831 0.46574 -0.14948 0.46527 -0.15078 0.46481 C -0.15287 0.46389 -0.15469 0.46203 -0.15664 0.46088 C -0.15768 0.46018 -0.15873 0.45995 -0.15964 0.45949 C -0.16511 0.45463 -0.16003 0.45856 -0.16641 0.45555 C -0.16784 0.45486 -0.16927 0.4537 -0.17083 0.45277 C -0.17175 0.45231 -0.17279 0.45208 -0.17383 0.45162 C -0.17474 0.45023 -0.17565 0.44884 -0.17669 0.44768 C -0.18021 0.44352 -0.18047 0.44421 -0.18347 0.43958 C -0.18451 0.43796 -0.18529 0.43588 -0.18646 0.43449 C -0.18828 0.43148 -0.19102 0.43009 -0.19232 0.42639 C -0.19597 0.41666 -0.19128 0.4287 -0.1961 0.41852 C -0.19662 0.41736 -0.19701 0.41574 -0.19753 0.41458 C -0.19818 0.41319 -0.19909 0.41203 -0.19974 0.41065 C -0.20547 0.39745 -0.20052 0.4081 -0.20417 0.39606 C -0.20873 0.38148 -0.20534 0.39352 -0.20938 0.38426 C -0.21055 0.38171 -0.21146 0.37893 -0.21237 0.37639 C -0.21289 0.375 -0.21354 0.37384 -0.21393 0.37245 C -0.21498 0.3662 -0.21419 0.36944 -0.2168 0.36319 C -0.21706 0.3618 -0.21719 0.36041 -0.21758 0.35902 C -0.21823 0.35717 -0.21914 0.35555 -0.21979 0.35393 C -0.22031 0.35254 -0.22083 0.35115 -0.22136 0.35 C -0.22162 0.34815 -0.22162 0.34629 -0.22201 0.34467 C -0.22279 0.34166 -0.22448 0.33981 -0.225 0.3368 C -0.22604 0.33125 -0.22526 0.33379 -0.22722 0.3287 L -0.22878 0.32083 C -0.22904 0.31944 -0.22917 0.31805 -0.22943 0.3169 C -0.22995 0.31504 -0.23047 0.31342 -0.23099 0.31157 C -0.23177 0.30833 -0.2319 0.30578 -0.23242 0.30231 C -0.23268 0.30092 -0.23294 0.29977 -0.2332 0.29838 C -0.23347 0.29629 -0.2336 0.29398 -0.23399 0.2919 C -0.23477 0.28541 -0.23477 0.29004 -0.23542 0.28264 C -0.23594 0.27639 -0.23607 0.27014 -0.23685 0.26412 C -0.23711 0.26227 -0.2375 0.26065 -0.23763 0.25879 C -0.23828 0.25277 -0.23906 0.24027 -0.23906 0.24051 C -0.23893 0.225 -0.2388 0.20949 -0.23841 0.19421 C -0.23828 0.19282 -0.23776 0.19143 -0.23763 0.19004 C -0.23503 0.16944 -0.23919 0.19652 -0.23542 0.17291 C -0.23516 0.16852 -0.23503 0.16412 -0.23464 0.15972 C -0.23386 0.15046 -0.2332 0.14815 -0.23164 0.14004 C -0.23151 0.13865 -0.23138 0.13727 -0.23099 0.13611 L -0.228 0.12801 C -0.22643 0.11713 -0.22839 0.12801 -0.22578 0.11875 C -0.22539 0.11759 -0.22539 0.1162 -0.225 0.11481 C -0.22409 0.11203 -0.22201 0.10694 -0.22201 0.10717 C -0.22031 0.09745 -0.22279 0.10902 -0.21901 0.09907 C -0.21472 0.0875 -0.22318 0.1037 -0.21615 0.0912 C -0.21537 0.08703 -0.21458 0.08194 -0.21237 0.07916 C -0.21159 0.07847 -0.21081 0.07754 -0.21016 0.07662 C -0.20443 0.06805 -0.2112 0.07662 -0.20573 0.0699 C -0.20326 0.06342 -0.20495 0.0669 -0.19974 0.06088 L -0.19753 0.0581 C -0.19557 0.05578 -0.19466 0.05463 -0.19232 0.05277 C -0.19089 0.05185 -0.18932 0.05115 -0.18789 0.05023 C -0.18724 0.0493 -0.18373 0.04467 -0.18268 0.04352 C -0.18203 0.04305 -0.18125 0.04282 -0.18047 0.04236 C -0.17995 0.04097 -0.17969 0.03935 -0.17891 0.03842 C -0.17839 0.0375 -0.17748 0.03773 -0.17669 0.03703 C -0.17591 0.03634 -0.17526 0.03541 -0.17448 0.03426 C -0.1707 0.0287 -0.17409 0.03125 -0.16927 0.02916 C -0.16862 0.02824 -0.16784 0.02708 -0.16706 0.02639 C -0.16485 0.02453 -0.16276 0.02338 -0.16042 0.02245 C -0.15899 0.02199 -0.15742 0.02176 -0.15599 0.02106 C -0.15469 0.02083 -0.15352 0.02037 -0.15222 0.0199 C -0.15104 0.01898 -0.14987 0.01782 -0.14857 0.01713 C -0.14701 0.01643 -0.14557 0.01643 -0.14401 0.01597 C -0.1431 0.01551 -0.14206 0.01504 -0.14115 0.01458 C -0.14037 0.01412 -0.13958 0.01365 -0.1388 0.01319 C -0.13789 0.01273 -0.13685 0.0125 -0.13594 0.01203 C -0.13516 0.01157 -0.13438 0.01088 -0.13373 0.01065 C -0.13242 0.00995 -0.13112 0.00972 -0.12995 0.00926 C -0.12565 0.0074 -0.12982 0.00833 -0.12474 0.00671 C -0.12305 0.00602 -0.12123 0.00578 -0.11953 0.00532 C -0.11849 0.00509 -0.11758 0.00416 -0.11654 0.00393 C -0.11068 0.00324 -0.10469 0.00324 -0.0987 0.00277 C -0.09349 0.00023 -0.09597 0.00115 -0.08763 2.96296E-6 C -0.08373 -0.00047 -0.07969 -0.00093 -0.07578 -0.00116 L -0.03711 2.96296E-6 C -0.03633 2.96296E-6 -0.03568 0.00092 -0.0349 0.00139 C -0.03373 0.00185 -0.03242 0.00231 -0.03112 0.00277 L 1.66667E-6 2.96296E-6 Z " pathEditMode="relative" rAng="0" ptsTypes="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1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4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8" grpId="0"/>
      <p:bldP spid="8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prstTxWarp prst="textArchDown">
          <a:avLst>
            <a:gd name="adj" fmla="val 2662648"/>
          </a:avLst>
        </a:prstTxWarp>
        <a:spAutoFit/>
      </a:bodyPr>
      <a:lstStyle>
        <a:defPPr>
          <a:defRPr sz="1400" b="1" dirty="0" smtClean="0">
            <a:solidFill>
              <a:schemeClr val="bg2">
                <a:lumMod val="25000"/>
              </a:schemeClr>
            </a:solidFill>
            <a:latin typeface="Arial Narrow" panose="020B0606020202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prstTxWarp prst="textArchDown">
          <a:avLst>
            <a:gd name="adj" fmla="val 2662648"/>
          </a:avLst>
        </a:prstTxWarp>
        <a:spAutoFit/>
      </a:bodyPr>
      <a:lstStyle>
        <a:defPPr>
          <a:defRPr sz="1400" b="1" dirty="0" smtClean="0">
            <a:solidFill>
              <a:schemeClr val="bg2">
                <a:lumMod val="25000"/>
              </a:schemeClr>
            </a:solidFill>
            <a:latin typeface="Arial Narrow" panose="020B0606020202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3942</Words>
  <Application>Microsoft Office PowerPoint</Application>
  <PresentationFormat>Panorámica</PresentationFormat>
  <Paragraphs>735</Paragraphs>
  <Slides>51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51</vt:i4>
      </vt:variant>
    </vt:vector>
  </HeadingPairs>
  <TitlesOfParts>
    <vt:vector size="69" baseType="lpstr">
      <vt:lpstr>MS PGothic</vt:lpstr>
      <vt:lpstr>Arial</vt:lpstr>
      <vt:lpstr>Arial Black</vt:lpstr>
      <vt:lpstr>Arial Narrow</vt:lpstr>
      <vt:lpstr>Calibri</vt:lpstr>
      <vt:lpstr>Calibri Light</vt:lpstr>
      <vt:lpstr>Cambria Math</vt:lpstr>
      <vt:lpstr>Futura Std Medium</vt:lpstr>
      <vt:lpstr>Helvetica</vt:lpstr>
      <vt:lpstr>Verdana</vt:lpstr>
      <vt:lpstr>Tema de Office</vt:lpstr>
      <vt:lpstr>3_Tema de Office</vt:lpstr>
      <vt:lpstr>1_Tema de Office</vt:lpstr>
      <vt:lpstr>2_Tema de Office</vt:lpstr>
      <vt:lpstr>4_Tema de Office</vt:lpstr>
      <vt:lpstr>5_Tema de Office</vt:lpstr>
      <vt:lpstr>6_Tema de Office</vt:lpstr>
      <vt:lpstr>7_Tema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Acción Integral para el Fortalecimiento Institucional</vt:lpstr>
      <vt:lpstr>Presentación de PowerPoint</vt:lpstr>
      <vt:lpstr>Presentación de PowerPoint</vt:lpstr>
      <vt:lpstr>Desarrollo de capacitaciones y construcción de la caja de herramientas para el proceso de apropiación pedagógica del Código</vt:lpstr>
      <vt:lpstr>Patologías de las Entidades</vt:lpstr>
      <vt:lpstr>Trabajo en Red e Intercambio de Conocimiento</vt:lpstr>
      <vt:lpstr> Buenas prácticas, lecciones aprendidas e incorporación de mejoras   </vt:lpstr>
      <vt:lpstr>Presentación de PowerPoint</vt:lpstr>
      <vt:lpstr>Relación Estado – Ciudadano  </vt:lpstr>
      <vt:lpstr>Presentación de PowerPoint</vt:lpstr>
      <vt:lpstr>Presentación de PowerPoint</vt:lpstr>
      <vt:lpstr>Presentación de PowerPoint</vt:lpstr>
      <vt:lpstr>Productividad, valor público y mejoramiento continuo</vt:lpstr>
      <vt:lpstr>Presentación de PowerPoint</vt:lpstr>
      <vt:lpstr>Reestructuramos y diseñamos un nuevo modelo de gestión</vt:lpstr>
      <vt:lpstr>Presentación de PowerPoint</vt:lpstr>
      <vt:lpstr>Presentación de PowerPoint</vt:lpstr>
      <vt:lpstr>Presentación de PowerPoint</vt:lpstr>
      <vt:lpstr>Presentación de PowerPoint</vt:lpstr>
      <vt:lpstr>Servidores públicos capacitados que trabajan por el bienestar de los ciudadanos</vt:lpstr>
      <vt:lpstr>Servidores públicos Constructores de Paz</vt:lpstr>
      <vt:lpstr>Servidores públicos Constructores de Paz</vt:lpstr>
      <vt:lpstr>Gestión Estratégica del Talento Humano - MIPG</vt:lpstr>
      <vt:lpstr>Bienestar para quienes sirven al país</vt:lpstr>
      <vt:lpstr>Bienestar para quienes sirven al país</vt:lpstr>
      <vt:lpstr>Trabajo en Red</vt:lpstr>
      <vt:lpstr>Enaltecimiento del servidor público</vt:lpstr>
      <vt:lpstr>Meritocracia para un servicio público calificado  y competente</vt:lpstr>
      <vt:lpstr>Gestión del Empleo Público</vt:lpstr>
      <vt:lpstr>Diálogo y concertación</vt:lpstr>
      <vt:lpstr>Presentación de PowerPoint</vt:lpstr>
      <vt:lpstr>Presentación de PowerPoint</vt:lpstr>
      <vt:lpstr>Desarrollo y fortalecimiento de capacidades de entidades</vt:lpstr>
      <vt:lpstr>Nuevo Esquema de Prestación de Servicios: Acción Integral</vt:lpstr>
      <vt:lpstr>Nuevo Esquema de Prestación de Servicios: Acción Integral</vt:lpstr>
      <vt:lpstr> Buenas prácticas, lecciones aprendidas e incorporación de mejoras  </vt:lpstr>
      <vt:lpstr>Presentación de PowerPoint</vt:lpstr>
      <vt:lpstr>Presentación de PowerPoint</vt:lpstr>
      <vt:lpstr>Presentación de PowerPoint</vt:lpstr>
      <vt:lpstr>Presentación de PowerPoint</vt:lpstr>
      <vt:lpstr>Mega Meta</vt:lpstr>
      <vt:lpstr>Presentación de PowerPoint</vt:lpstr>
      <vt:lpstr>Buenas prácticas, lecciones aprendidas e incorporación de mejoras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Junca</dc:creator>
  <cp:lastModifiedBy>Alejandra Beitia Rojas</cp:lastModifiedBy>
  <cp:revision>417</cp:revision>
  <dcterms:created xsi:type="dcterms:W3CDTF">2017-08-17T22:52:59Z</dcterms:created>
  <dcterms:modified xsi:type="dcterms:W3CDTF">2017-11-23T13:28:26Z</dcterms:modified>
</cp:coreProperties>
</file>