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4" r:id="rId3"/>
    <p:sldId id="338" r:id="rId4"/>
    <p:sldId id="294" r:id="rId5"/>
    <p:sldId id="268" r:id="rId6"/>
    <p:sldId id="295" r:id="rId7"/>
    <p:sldId id="296" r:id="rId8"/>
    <p:sldId id="297" r:id="rId9"/>
    <p:sldId id="302" r:id="rId10"/>
    <p:sldId id="303" r:id="rId11"/>
    <p:sldId id="332" r:id="rId12"/>
    <p:sldId id="309" r:id="rId13"/>
    <p:sldId id="310" r:id="rId14"/>
    <p:sldId id="339" r:id="rId15"/>
    <p:sldId id="311" r:id="rId16"/>
    <p:sldId id="330" r:id="rId17"/>
    <p:sldId id="331" r:id="rId18"/>
    <p:sldId id="316" r:id="rId19"/>
    <p:sldId id="317" r:id="rId20"/>
    <p:sldId id="318" r:id="rId21"/>
    <p:sldId id="319" r:id="rId22"/>
    <p:sldId id="340" r:id="rId23"/>
    <p:sldId id="334" r:id="rId24"/>
    <p:sldId id="335" r:id="rId25"/>
    <p:sldId id="336" r:id="rId26"/>
    <p:sldId id="337" r:id="rId27"/>
    <p:sldId id="323" r:id="rId28"/>
    <p:sldId id="341" r:id="rId29"/>
    <p:sldId id="289" r:id="rId30"/>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89C"/>
    <a:srgbClr val="CD523A"/>
    <a:srgbClr val="1B87A8"/>
    <a:srgbClr val="F3C73D"/>
    <a:srgbClr val="239DAD"/>
    <a:srgbClr val="EB903F"/>
    <a:srgbClr val="A0E8E1"/>
    <a:srgbClr val="333733"/>
    <a:srgbClr val="D36B39"/>
    <a:srgbClr val="50A5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63"/>
    <p:restoredTop sz="94613"/>
  </p:normalViewPr>
  <p:slideViewPr>
    <p:cSldViewPr snapToGrid="0" snapToObjects="1" showGuides="1">
      <p:cViewPr varScale="1">
        <p:scale>
          <a:sx n="112" d="100"/>
          <a:sy n="112" d="100"/>
        </p:scale>
        <p:origin x="114"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G:\DAFP\2017\Rendici&#243;n%20de%20Cuentas\Encuesta\Encuestas%20ARC%202017%20LAP.xlsx" TargetMode="External"/></Relationships>
</file>

<file path=ppt/charts/chart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'Convocados Mail'!$I$42:$I$46</cx:f>
        <cx:lvl ptCount="5">
          <cx:pt idx="0">Publicación del Portal Institucional (15,7%)</cx:pt>
          <cx:pt idx="1">Correo Electronico (50,4%)</cx:pt>
          <cx:pt idx="2">Redes Sociales (2,4%)</cx:pt>
          <cx:pt idx="3">Chat (3,9%)</cx:pt>
          <cx:pt idx="4">Otro (27,6%)</cx:pt>
        </cx:lvl>
      </cx:strDim>
      <cx:numDim type="size">
        <cx:f>'Convocados Mail'!$J$42:$J$46</cx:f>
        <cx:lvl ptCount="5" formatCode="0,0%">
          <cx:pt idx="0">0.15748031496062992</cx:pt>
          <cx:pt idx="1">0.50393700787401574</cx:pt>
          <cx:pt idx="2">0.023622047244094488</cx:pt>
          <cx:pt idx="3">0.03937007874015748</cx:pt>
          <cx:pt idx="4">0.27559055118110237</cx:pt>
        </cx:lvl>
      </cx:numDim>
    </cx:data>
  </cx:chartData>
  <cx:chart>
    <cx:plotArea>
      <cx:plotAreaRegion>
        <cx:series layoutId="treemap" uniqueId="{F3E97F49-0AA6-4C5E-892D-6C7EE847E491}">
          <cx:dataPt idx="0">
            <cx:spPr>
              <a:solidFill>
                <a:srgbClr val="28A89C"/>
              </a:solidFill>
            </cx:spPr>
          </cx:dataPt>
          <cx:dataPt idx="1">
            <cx:spPr>
              <a:solidFill>
                <a:srgbClr val="1B87A8"/>
              </a:solidFill>
            </cx:spPr>
          </cx:dataPt>
          <cx:dataPt idx="3">
            <cx:spPr>
              <a:solidFill>
                <a:srgbClr val="F3C73D"/>
              </a:solidFill>
            </cx:spPr>
          </cx:dataPt>
          <cx:dataPt idx="4">
            <cx:spPr>
              <a:solidFill>
                <a:srgbClr val="CD523A"/>
              </a:solidFill>
            </cx:spPr>
          </cx:dataPt>
          <cx:dataLabels pos="inEnd">
            <cx:txPr>
              <a:bodyPr spcFirstLastPara="1" vertOverflow="ellipsis" wrap="square" lIns="0" tIns="0" rIns="0" bIns="0" anchor="ctr" anchorCtr="1">
                <a:spAutoFit/>
              </a:bodyPr>
              <a:lstStyle/>
              <a:p>
                <a:pPr>
                  <a:defRPr lang="es-ES" sz="1600" b="0" i="0" u="none" strike="noStrike" kern="1200" baseline="0">
                    <a:solidFill>
                      <a:sysClr val="window" lastClr="FFFFFF"/>
                    </a:solidFill>
                    <a:latin typeface="Calibri" panose="020F0502020204030204"/>
                  </a:defRPr>
                </a:pPr>
                <a:endParaRPr lang="es-ES" sz="1600"/>
              </a:p>
            </cx:txPr>
            <cx:visibility seriesName="0" categoryName="1" value="0"/>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bg1"/>
    </cs:fontRef>
    <cs:defRPr sz="900"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0" name="CuadroTexto 9"/>
          <p:cNvSpPr txBox="1"/>
          <p:nvPr userDrawn="1"/>
        </p:nvSpPr>
        <p:spPr>
          <a:xfrm rot="16200000">
            <a:off x="10911436" y="3321278"/>
            <a:ext cx="1850186" cy="215444"/>
          </a:xfrm>
          <a:prstGeom prst="rect">
            <a:avLst/>
          </a:prstGeom>
          <a:noFill/>
        </p:spPr>
        <p:txBody>
          <a:bodyPr wrap="none" rtlCol="0">
            <a:spAutoFit/>
          </a:bodyPr>
          <a:lstStyle/>
          <a:p>
            <a:r>
              <a:rPr lang="es-ES_tradnl" sz="800" spc="300" dirty="0" smtClean="0">
                <a:latin typeface="Arial Narrow" charset="0"/>
                <a:ea typeface="Arial Narrow" charset="0"/>
                <a:cs typeface="Arial Narrow" charset="0"/>
              </a:rPr>
              <a:t>- FUNCI</a:t>
            </a:r>
            <a:r>
              <a:rPr lang="es-ES" sz="800" spc="300" dirty="0" smtClean="0">
                <a:latin typeface="Arial Narrow" charset="0"/>
                <a:ea typeface="Arial Narrow" charset="0"/>
                <a:cs typeface="Arial Narrow" charset="0"/>
              </a:rPr>
              <a:t>ÓN PÚBLICA -</a:t>
            </a:r>
            <a:endParaRPr lang="es-ES_tradnl" sz="800" spc="300" dirty="0">
              <a:latin typeface="Arial Narrow" charset="0"/>
              <a:ea typeface="Arial Narrow" charset="0"/>
              <a:cs typeface="Arial Narrow" charset="0"/>
            </a:endParaRPr>
          </a:p>
        </p:txBody>
      </p:sp>
    </p:spTree>
    <p:extLst>
      <p:ext uri="{BB962C8B-B14F-4D97-AF65-F5344CB8AC3E}">
        <p14:creationId xmlns:p14="http://schemas.microsoft.com/office/powerpoint/2010/main" val="32406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168908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202373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102570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10" name="CuadroTexto 9"/>
          <p:cNvSpPr txBox="1"/>
          <p:nvPr userDrawn="1"/>
        </p:nvSpPr>
        <p:spPr>
          <a:xfrm rot="16200000">
            <a:off x="10911436" y="3321278"/>
            <a:ext cx="1850186" cy="215444"/>
          </a:xfrm>
          <a:prstGeom prst="rect">
            <a:avLst/>
          </a:prstGeom>
          <a:noFill/>
        </p:spPr>
        <p:txBody>
          <a:bodyPr wrap="none" rtlCol="0">
            <a:spAutoFit/>
          </a:bodyPr>
          <a:lstStyle/>
          <a:p>
            <a:r>
              <a:rPr lang="es-ES_tradnl" sz="800" spc="300" dirty="0" smtClean="0">
                <a:latin typeface="Arial Narrow" charset="0"/>
                <a:ea typeface="Arial Narrow" charset="0"/>
                <a:cs typeface="Arial Narrow" charset="0"/>
              </a:rPr>
              <a:t>- FUNCI</a:t>
            </a:r>
            <a:r>
              <a:rPr lang="es-ES" sz="800" spc="300" dirty="0" smtClean="0">
                <a:latin typeface="Arial Narrow" charset="0"/>
                <a:ea typeface="Arial Narrow" charset="0"/>
                <a:cs typeface="Arial Narrow" charset="0"/>
              </a:rPr>
              <a:t>ÓN PÚBLICA -</a:t>
            </a:r>
            <a:endParaRPr lang="es-ES_tradnl" sz="800" spc="300" dirty="0">
              <a:latin typeface="Arial Narrow" charset="0"/>
              <a:ea typeface="Arial Narrow" charset="0"/>
              <a:cs typeface="Arial Narrow" charset="0"/>
            </a:endParaRPr>
          </a:p>
        </p:txBody>
      </p:sp>
    </p:spTree>
    <p:extLst>
      <p:ext uri="{BB962C8B-B14F-4D97-AF65-F5344CB8AC3E}">
        <p14:creationId xmlns:p14="http://schemas.microsoft.com/office/powerpoint/2010/main" val="126997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1336338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145512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69021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196424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fecha 2"/>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1944370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77771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6A34693-B692-1149-A585-2A958D2C3E71}" type="datetimeFigureOut">
              <a:rPr lang="es-ES_tradnl" smtClean="0"/>
              <a:t>20/12/2018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147515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34693-B692-1149-A585-2A958D2C3E71}" type="datetimeFigureOut">
              <a:rPr lang="es-ES_tradnl" smtClean="0"/>
              <a:t>20/12/2018</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2178725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funcionpublica.gov.co/eva/encuestador/fp_rendicion_cuentas_temas.php" TargetMode="External"/><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extLst>
              <a:ext uri="{28A0092B-C50C-407E-A947-70E740481C1C}">
                <a14:useLocalDpi xmlns:a14="http://schemas.microsoft.com/office/drawing/2010/main" val="0"/>
              </a:ext>
            </a:extLst>
          </a:blip>
          <a:srcRect l="18814" t="40655" r="27535" b="17335"/>
          <a:stretch/>
        </p:blipFill>
        <p:spPr>
          <a:xfrm>
            <a:off x="9065342" y="2204883"/>
            <a:ext cx="3126658" cy="2448233"/>
          </a:xfrm>
          <a:prstGeom prst="rect">
            <a:avLst/>
          </a:prstGeom>
        </p:spPr>
      </p:pic>
      <p:cxnSp>
        <p:nvCxnSpPr>
          <p:cNvPr id="12" name="Conector recto 11"/>
          <p:cNvCxnSpPr/>
          <p:nvPr/>
        </p:nvCxnSpPr>
        <p:spPr>
          <a:xfrm flipV="1">
            <a:off x="2886891" y="1280160"/>
            <a:ext cx="3631475" cy="3592286"/>
          </a:xfrm>
          <a:prstGeom prst="line">
            <a:avLst/>
          </a:prstGeom>
          <a:ln w="1270000">
            <a:solidFill>
              <a:srgbClr val="EB903F"/>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2242442" y="4470499"/>
            <a:ext cx="2874505" cy="369332"/>
          </a:xfrm>
          <a:prstGeom prst="rect">
            <a:avLst/>
          </a:prstGeom>
          <a:noFill/>
        </p:spPr>
        <p:txBody>
          <a:bodyPr wrap="none" rtlCol="0">
            <a:spAutoFit/>
          </a:bodyPr>
          <a:lstStyle/>
          <a:p>
            <a:r>
              <a:rPr lang="es-ES_tradnl" spc="300" dirty="0" smtClean="0">
                <a:latin typeface="Arial Narrow" charset="0"/>
                <a:ea typeface="Arial Narrow" charset="0"/>
                <a:cs typeface="Arial Narrow" charset="0"/>
              </a:rPr>
              <a:t>Noviembre 23 de 2017</a:t>
            </a:r>
            <a:endParaRPr lang="es-ES_tradnl" spc="300" dirty="0">
              <a:latin typeface="Arial Narrow" charset="0"/>
              <a:ea typeface="Arial Narrow" charset="0"/>
              <a:cs typeface="Arial Narrow"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515" y="5670093"/>
            <a:ext cx="3898027" cy="801463"/>
          </a:xfrm>
          <a:prstGeom prst="rect">
            <a:avLst/>
          </a:prstGeom>
        </p:spPr>
      </p:pic>
      <p:grpSp>
        <p:nvGrpSpPr>
          <p:cNvPr id="8" name="Agrupar 7"/>
          <p:cNvGrpSpPr/>
          <p:nvPr/>
        </p:nvGrpSpPr>
        <p:grpSpPr>
          <a:xfrm>
            <a:off x="3232093" y="346779"/>
            <a:ext cx="823566" cy="6828726"/>
            <a:chOff x="5626266" y="783429"/>
            <a:chExt cx="823566" cy="6828726"/>
          </a:xfrm>
        </p:grpSpPr>
        <p:cxnSp>
          <p:nvCxnSpPr>
            <p:cNvPr id="9" name="Conector recto 8"/>
            <p:cNvCxnSpPr/>
            <p:nvPr/>
          </p:nvCxnSpPr>
          <p:spPr>
            <a:xfrm flipV="1">
              <a:off x="5626266" y="6786103"/>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grpSp>
        <p:nvGrpSpPr>
          <p:cNvPr id="11" name="Agrupar 10"/>
          <p:cNvGrpSpPr/>
          <p:nvPr/>
        </p:nvGrpSpPr>
        <p:grpSpPr>
          <a:xfrm>
            <a:off x="6660861" y="327383"/>
            <a:ext cx="949396" cy="4863368"/>
            <a:chOff x="5626267" y="783429"/>
            <a:chExt cx="949396" cy="4863368"/>
          </a:xfrm>
        </p:grpSpPr>
        <p:cxnSp>
          <p:nvCxnSpPr>
            <p:cNvPr id="15" name="Conector recto 14"/>
            <p:cNvCxnSpPr/>
            <p:nvPr/>
          </p:nvCxnSpPr>
          <p:spPr>
            <a:xfrm flipV="1">
              <a:off x="5752098" y="4820745"/>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7" name="CuadroTexto 16"/>
          <p:cNvSpPr txBox="1"/>
          <p:nvPr/>
        </p:nvSpPr>
        <p:spPr>
          <a:xfrm>
            <a:off x="2189661" y="2070578"/>
            <a:ext cx="9252020" cy="1815882"/>
          </a:xfrm>
          <a:prstGeom prst="rect">
            <a:avLst/>
          </a:prstGeom>
          <a:noFill/>
        </p:spPr>
        <p:txBody>
          <a:bodyPr wrap="none" rtlCol="0">
            <a:spAutoFit/>
          </a:bodyPr>
          <a:lstStyle/>
          <a:p>
            <a:r>
              <a:rPr lang="es-ES_tradnl" sz="4000" b="1" dirty="0" smtClean="0">
                <a:latin typeface="Arial" charset="0"/>
                <a:ea typeface="Arial" charset="0"/>
                <a:cs typeface="Arial" charset="0"/>
              </a:rPr>
              <a:t>INFORME</a:t>
            </a:r>
            <a:r>
              <a:rPr lang="es-ES_tradnl" sz="7200" b="1" dirty="0" smtClean="0">
                <a:latin typeface="Arial" charset="0"/>
                <a:ea typeface="Arial" charset="0"/>
                <a:cs typeface="Arial" charset="0"/>
              </a:rPr>
              <a:t> </a:t>
            </a:r>
            <a:r>
              <a:rPr lang="es-ES_tradnl" sz="4000" b="1" dirty="0" smtClean="0">
                <a:latin typeface="Arial" charset="0"/>
                <a:ea typeface="Arial" charset="0"/>
                <a:cs typeface="Arial" charset="0"/>
              </a:rPr>
              <a:t>EVALUACIÓN AUDIENCIA </a:t>
            </a:r>
          </a:p>
          <a:p>
            <a:r>
              <a:rPr lang="es-ES_tradnl" sz="4000" b="1" dirty="0" smtClean="0">
                <a:latin typeface="Arial" charset="0"/>
                <a:ea typeface="Arial" charset="0"/>
                <a:cs typeface="Arial" charset="0"/>
              </a:rPr>
              <a:t>RENDICIÓN </a:t>
            </a:r>
            <a:r>
              <a:rPr lang="es-ES_tradnl" sz="4000" b="1" dirty="0">
                <a:latin typeface="Arial" charset="0"/>
                <a:ea typeface="Arial" charset="0"/>
                <a:cs typeface="Arial" charset="0"/>
              </a:rPr>
              <a:t>DE CUENTAS</a:t>
            </a:r>
          </a:p>
        </p:txBody>
      </p:sp>
    </p:spTree>
    <p:extLst>
      <p:ext uri="{BB962C8B-B14F-4D97-AF65-F5344CB8AC3E}">
        <p14:creationId xmlns:p14="http://schemas.microsoft.com/office/powerpoint/2010/main" val="471387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8925" r="34499" b="23011"/>
          <a:stretch/>
        </p:blipFill>
        <p:spPr>
          <a:xfrm>
            <a:off x="0" y="1415846"/>
            <a:ext cx="4011561" cy="3982065"/>
          </a:xfrm>
          <a:prstGeom prst="rect">
            <a:avLst/>
          </a:prstGeom>
        </p:spPr>
      </p:pic>
      <p:sp>
        <p:nvSpPr>
          <p:cNvPr id="2" name="CuadroTexto 1"/>
          <p:cNvSpPr txBox="1"/>
          <p:nvPr/>
        </p:nvSpPr>
        <p:spPr>
          <a:xfrm>
            <a:off x="2135720" y="78211"/>
            <a:ext cx="9359594" cy="1538883"/>
          </a:xfrm>
          <a:prstGeom prst="rect">
            <a:avLst/>
          </a:prstGeom>
          <a:noFill/>
        </p:spPr>
        <p:txBody>
          <a:bodyPr wrap="square" rtlCol="0">
            <a:spAutoFit/>
          </a:bodyPr>
          <a:lstStyle/>
          <a:p>
            <a:r>
              <a:rPr lang="es-CO" sz="2400" b="1" dirty="0" smtClean="0">
                <a:latin typeface="Arial" panose="020B0604020202020204" pitchFamily="34" charset="0"/>
                <a:cs typeface="Arial" panose="020B0604020202020204" pitchFamily="34" charset="0"/>
              </a:rPr>
              <a:t>Mediante correo personalizado, se invitaron </a:t>
            </a:r>
            <a:r>
              <a:rPr lang="es-CO" sz="3200" b="1" dirty="0" smtClean="0">
                <a:solidFill>
                  <a:srgbClr val="CD523A"/>
                </a:solidFill>
                <a:latin typeface="Arial" panose="020B0604020202020204" pitchFamily="34" charset="0"/>
                <a:cs typeface="Arial" panose="020B0604020202020204" pitchFamily="34" charset="0"/>
              </a:rPr>
              <a:t>3.950</a:t>
            </a:r>
            <a:r>
              <a:rPr lang="es-CO" sz="2400" b="1" dirty="0" smtClean="0">
                <a:latin typeface="Arial" panose="020B0604020202020204" pitchFamily="34" charset="0"/>
                <a:cs typeface="Arial" panose="020B0604020202020204" pitchFamily="34" charset="0"/>
              </a:rPr>
              <a:t> </a:t>
            </a:r>
            <a:r>
              <a:rPr lang="es-CO" sz="2400" b="1" dirty="0">
                <a:latin typeface="Arial" panose="020B0604020202020204" pitchFamily="34" charset="0"/>
                <a:cs typeface="Arial" panose="020B0604020202020204" pitchFamily="34" charset="0"/>
              </a:rPr>
              <a:t>personas así</a:t>
            </a:r>
            <a:r>
              <a:rPr lang="es-CO" sz="2400" b="1" dirty="0" smtClean="0">
                <a:latin typeface="Arial" panose="020B0604020202020204" pitchFamily="34" charset="0"/>
                <a:cs typeface="Arial" panose="020B0604020202020204" pitchFamily="34" charset="0"/>
              </a:rPr>
              <a:t>:</a:t>
            </a:r>
          </a:p>
          <a:p>
            <a:endParaRPr lang="es-CO" sz="2000" dirty="0" smtClean="0">
              <a:latin typeface="Arial" panose="020B0604020202020204" pitchFamily="34" charset="0"/>
              <a:cs typeface="Arial" panose="020B0604020202020204" pitchFamily="34" charset="0"/>
            </a:endParaRPr>
          </a:p>
          <a:p>
            <a:endParaRPr lang="es-CO" dirty="0"/>
          </a:p>
        </p:txBody>
      </p:sp>
      <p:pic>
        <p:nvPicPr>
          <p:cNvPr id="3" name="Imagen 2"/>
          <p:cNvPicPr>
            <a:picLocks noChangeAspect="1"/>
          </p:cNvPicPr>
          <p:nvPr/>
        </p:nvPicPr>
        <p:blipFill>
          <a:blip r:embed="rId3"/>
          <a:stretch>
            <a:fillRect/>
          </a:stretch>
        </p:blipFill>
        <p:spPr>
          <a:xfrm>
            <a:off x="519338" y="1311125"/>
            <a:ext cx="5076350" cy="4049486"/>
          </a:xfrm>
          <a:prstGeom prst="rect">
            <a:avLst/>
          </a:prstGeom>
        </p:spPr>
      </p:pic>
      <p:grpSp>
        <p:nvGrpSpPr>
          <p:cNvPr id="7" name="Grupo 6"/>
          <p:cNvGrpSpPr/>
          <p:nvPr/>
        </p:nvGrpSpPr>
        <p:grpSpPr>
          <a:xfrm>
            <a:off x="5990512" y="1158370"/>
            <a:ext cx="4247349" cy="4349198"/>
            <a:chOff x="5990513" y="1670836"/>
            <a:chExt cx="3714750" cy="4349198"/>
          </a:xfrm>
        </p:grpSpPr>
        <p:pic>
          <p:nvPicPr>
            <p:cNvPr id="4" name="Imagen 3"/>
            <p:cNvPicPr>
              <a:picLocks noChangeAspect="1"/>
            </p:cNvPicPr>
            <p:nvPr/>
          </p:nvPicPr>
          <p:blipFill>
            <a:blip r:embed="rId4"/>
            <a:stretch>
              <a:fillRect/>
            </a:stretch>
          </p:blipFill>
          <p:spPr>
            <a:xfrm>
              <a:off x="5990513" y="1670836"/>
              <a:ext cx="3714750" cy="2200275"/>
            </a:xfrm>
            <a:prstGeom prst="rect">
              <a:avLst/>
            </a:prstGeom>
          </p:spPr>
        </p:pic>
        <p:pic>
          <p:nvPicPr>
            <p:cNvPr id="6" name="Imagen 5"/>
            <p:cNvPicPr>
              <a:picLocks noChangeAspect="1"/>
            </p:cNvPicPr>
            <p:nvPr/>
          </p:nvPicPr>
          <p:blipFill>
            <a:blip r:embed="rId5"/>
            <a:stretch>
              <a:fillRect/>
            </a:stretch>
          </p:blipFill>
          <p:spPr>
            <a:xfrm>
              <a:off x="6024009" y="3848334"/>
              <a:ext cx="3619500" cy="2171700"/>
            </a:xfrm>
            <a:prstGeom prst="rect">
              <a:avLst/>
            </a:prstGeom>
          </p:spPr>
        </p:pic>
      </p:grpSp>
      <p:cxnSp>
        <p:nvCxnSpPr>
          <p:cNvPr id="9" name="Conector recto 8"/>
          <p:cNvCxnSpPr/>
          <p:nvPr/>
        </p:nvCxnSpPr>
        <p:spPr>
          <a:xfrm>
            <a:off x="6392254" y="2029109"/>
            <a:ext cx="3774999" cy="0"/>
          </a:xfrm>
          <a:prstGeom prst="line">
            <a:avLst/>
          </a:prstGeom>
          <a:ln w="508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6392254" y="5397911"/>
            <a:ext cx="1584457" cy="0"/>
          </a:xfrm>
          <a:prstGeom prst="line">
            <a:avLst/>
          </a:prstGeom>
          <a:ln w="508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6305174" y="4540101"/>
            <a:ext cx="3391485" cy="0"/>
          </a:xfrm>
          <a:prstGeom prst="line">
            <a:avLst/>
          </a:prstGeom>
          <a:ln w="508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V="1">
            <a:off x="1260474" y="125376"/>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633046" y="5888334"/>
            <a:ext cx="10862268" cy="646331"/>
          </a:xfrm>
          <a:prstGeom prst="rect">
            <a:avLst/>
          </a:prstGeom>
          <a:noFill/>
        </p:spPr>
        <p:txBody>
          <a:bodyPr wrap="square" rtlCol="0">
            <a:spAutoFit/>
          </a:bodyPr>
          <a:lstStyle/>
          <a:p>
            <a:r>
              <a:rPr lang="es-ES" dirty="0" smtClean="0"/>
              <a:t>*Nota: el 92,2% de los invitados por correo corresponden a: Estudiantes de Estado Joven (2.730), Veedores (725) y Jefes de Talento Humano (187).</a:t>
            </a:r>
            <a:endParaRPr lang="es-ES" dirty="0"/>
          </a:p>
        </p:txBody>
      </p:sp>
      <p:pic>
        <p:nvPicPr>
          <p:cNvPr id="17" name="Imagen 16"/>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3161" y="3406878"/>
            <a:ext cx="3096656" cy="3096656"/>
          </a:xfrm>
          <a:prstGeom prst="rect">
            <a:avLst/>
          </a:prstGeom>
        </p:spPr>
      </p:pic>
      <p:sp>
        <p:nvSpPr>
          <p:cNvPr id="18" name="CuadroTexto 17"/>
          <p:cNvSpPr txBox="1"/>
          <p:nvPr/>
        </p:nvSpPr>
        <p:spPr>
          <a:xfrm>
            <a:off x="3219682" y="5204703"/>
            <a:ext cx="2990850" cy="461665"/>
          </a:xfrm>
          <a:prstGeom prst="rect">
            <a:avLst/>
          </a:prstGeom>
          <a:noFill/>
        </p:spPr>
        <p:txBody>
          <a:bodyPr wrap="square" rtlCol="0">
            <a:spAutoFit/>
          </a:bodyPr>
          <a:lstStyle/>
          <a:p>
            <a:r>
              <a:rPr lang="es-ES" sz="1200" dirty="0" smtClean="0"/>
              <a:t>Fuente: Oficina Asesora de Planeación, Función Pública (2017).</a:t>
            </a:r>
            <a:endParaRPr lang="es-ES" sz="1200" dirty="0"/>
          </a:p>
        </p:txBody>
      </p:sp>
      <p:sp>
        <p:nvSpPr>
          <p:cNvPr id="19" name="CuadroTexto 18"/>
          <p:cNvSpPr txBox="1"/>
          <p:nvPr/>
        </p:nvSpPr>
        <p:spPr>
          <a:xfrm>
            <a:off x="1693596" y="923543"/>
            <a:ext cx="4335214" cy="369332"/>
          </a:xfrm>
          <a:prstGeom prst="rect">
            <a:avLst/>
          </a:prstGeom>
          <a:noFill/>
        </p:spPr>
        <p:txBody>
          <a:bodyPr wrap="square" rtlCol="0">
            <a:spAutoFit/>
          </a:bodyPr>
          <a:lstStyle/>
          <a:p>
            <a:r>
              <a:rPr lang="es-ES" dirty="0" smtClean="0"/>
              <a:t>Gráfico. Porcentaje de invitados según cargo</a:t>
            </a:r>
            <a:endParaRPr lang="es-ES" dirty="0"/>
          </a:p>
        </p:txBody>
      </p:sp>
    </p:spTree>
    <p:extLst>
      <p:ext uri="{BB962C8B-B14F-4D97-AF65-F5344CB8AC3E}">
        <p14:creationId xmlns:p14="http://schemas.microsoft.com/office/powerpoint/2010/main" val="2481672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ctor recto 18"/>
          <p:cNvCxnSpPr/>
          <p:nvPr/>
        </p:nvCxnSpPr>
        <p:spPr>
          <a:xfrm flipV="1">
            <a:off x="1623454" y="2494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2035237" y="189402"/>
            <a:ext cx="9359594" cy="830997"/>
          </a:xfrm>
          <a:prstGeom prst="rect">
            <a:avLst/>
          </a:prstGeom>
          <a:noFill/>
        </p:spPr>
        <p:txBody>
          <a:bodyPr wrap="square" rtlCol="0">
            <a:spAutoFit/>
          </a:bodyPr>
          <a:lstStyle/>
          <a:p>
            <a:r>
              <a:rPr lang="es-CO" sz="2400" b="1" dirty="0" smtClean="0">
                <a:latin typeface="Arial" panose="020B0604020202020204" pitchFamily="34" charset="0"/>
                <a:cs typeface="Arial" panose="020B0604020202020204" pitchFamily="34" charset="0"/>
              </a:rPr>
              <a:t>El 66,1% de los asistentes al evento se enteraron vía correo electrónico y página web de la Entidad, así:</a:t>
            </a:r>
            <a:endParaRPr lang="es-CO" dirty="0"/>
          </a:p>
        </p:txBody>
      </p:sp>
      <mc:AlternateContent xmlns:mc="http://schemas.openxmlformats.org/markup-compatibility/2006" xmlns:cx="http://schemas.microsoft.com/office/drawing/2014/chartex">
        <mc:Choice Requires="cx">
          <p:graphicFrame>
            <p:nvGraphicFramePr>
              <p:cNvPr id="11" name="Gráfico 10"/>
              <p:cNvGraphicFramePr/>
              <p:nvPr>
                <p:extLst>
                  <p:ext uri="{D42A27DB-BD31-4B8C-83A1-F6EECF244321}">
                    <p14:modId xmlns:p14="http://schemas.microsoft.com/office/powerpoint/2010/main" val="2764632992"/>
                  </p:ext>
                </p:extLst>
              </p:nvPr>
            </p:nvGraphicFramePr>
            <p:xfrm>
              <a:off x="834013" y="1693142"/>
              <a:ext cx="10470383" cy="4886325"/>
            </p:xfrm>
            <a:graphic>
              <a:graphicData uri="http://schemas.microsoft.com/office/drawing/2014/chartex">
                <c:chart xmlns:c="http://schemas.openxmlformats.org/drawingml/2006/chart" xmlns:r="http://schemas.openxmlformats.org/officeDocument/2006/relationships" r:id="rId2"/>
              </a:graphicData>
            </a:graphic>
          </p:graphicFrame>
        </mc:Choice>
        <mc:Fallback xmlns="">
          <p:pic>
            <p:nvPicPr>
              <p:cNvPr id="11" name="Gráfico 10"/>
              <p:cNvPicPr>
                <a:picLocks noGrp="1" noRot="1" noChangeAspect="1" noMove="1" noResize="1" noEditPoints="1" noAdjustHandles="1" noChangeArrowheads="1" noChangeShapeType="1"/>
              </p:cNvPicPr>
              <p:nvPr/>
            </p:nvPicPr>
            <p:blipFill>
              <a:blip r:embed="rId3"/>
              <a:stretch>
                <a:fillRect/>
              </a:stretch>
            </p:blipFill>
            <p:spPr>
              <a:xfrm>
                <a:off x="834013" y="1693142"/>
                <a:ext cx="10470383" cy="4886325"/>
              </a:xfrm>
              <a:prstGeom prst="rect">
                <a:avLst/>
              </a:prstGeom>
            </p:spPr>
          </p:pic>
        </mc:Fallback>
      </mc:AlternateContent>
      <p:sp>
        <p:nvSpPr>
          <p:cNvPr id="15" name="CuadroTexto 14"/>
          <p:cNvSpPr txBox="1"/>
          <p:nvPr/>
        </p:nvSpPr>
        <p:spPr>
          <a:xfrm>
            <a:off x="948312" y="6440967"/>
            <a:ext cx="5623937" cy="276999"/>
          </a:xfrm>
          <a:prstGeom prst="rect">
            <a:avLst/>
          </a:prstGeom>
          <a:noFill/>
        </p:spPr>
        <p:txBody>
          <a:bodyPr wrap="square" rtlCol="0">
            <a:spAutoFit/>
          </a:bodyPr>
          <a:lstStyle/>
          <a:p>
            <a:r>
              <a:rPr lang="es-ES" sz="1200" dirty="0"/>
              <a:t>Fuente: Oficina Asesora de Planeación, Función Pública (2017).</a:t>
            </a:r>
          </a:p>
        </p:txBody>
      </p:sp>
      <p:sp>
        <p:nvSpPr>
          <p:cNvPr id="16" name="CuadroTexto 15"/>
          <p:cNvSpPr txBox="1"/>
          <p:nvPr/>
        </p:nvSpPr>
        <p:spPr>
          <a:xfrm>
            <a:off x="1104900" y="1135483"/>
            <a:ext cx="9810750" cy="646331"/>
          </a:xfrm>
          <a:prstGeom prst="rect">
            <a:avLst/>
          </a:prstGeom>
          <a:noFill/>
        </p:spPr>
        <p:txBody>
          <a:bodyPr wrap="square" rtlCol="0">
            <a:spAutoFit/>
          </a:bodyPr>
          <a:lstStyle/>
          <a:p>
            <a:r>
              <a:rPr lang="es-ES" dirty="0" smtClean="0"/>
              <a:t>Gráfico. Porcentaje de asistentes que respondieron a la pregunta: ¿</a:t>
            </a:r>
            <a:r>
              <a:rPr lang="es-CO" dirty="0"/>
              <a:t>Cómo se enteró de la Audiencia Pública de </a:t>
            </a:r>
            <a:r>
              <a:rPr lang="es-CO" dirty="0" smtClean="0"/>
              <a:t>Rendición </a:t>
            </a:r>
            <a:r>
              <a:rPr lang="es-CO" dirty="0"/>
              <a:t>de Cuentas</a:t>
            </a:r>
            <a:r>
              <a:rPr lang="es-ES" dirty="0" smtClean="0"/>
              <a:t>?</a:t>
            </a:r>
            <a:endParaRPr lang="es-ES" dirty="0"/>
          </a:p>
        </p:txBody>
      </p:sp>
    </p:spTree>
    <p:extLst>
      <p:ext uri="{BB962C8B-B14F-4D97-AF65-F5344CB8AC3E}">
        <p14:creationId xmlns:p14="http://schemas.microsoft.com/office/powerpoint/2010/main" val="2873276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8814" t="60097" r="27535" b="17335"/>
          <a:stretch/>
        </p:blipFill>
        <p:spPr>
          <a:xfrm>
            <a:off x="6534926" y="3653289"/>
            <a:ext cx="3126658" cy="1315160"/>
          </a:xfrm>
          <a:prstGeom prst="rect">
            <a:avLst/>
          </a:prstGeom>
        </p:spPr>
      </p:pic>
      <p:sp>
        <p:nvSpPr>
          <p:cNvPr id="8" name="CuadroTexto 7"/>
          <p:cNvSpPr txBox="1"/>
          <p:nvPr/>
        </p:nvSpPr>
        <p:spPr>
          <a:xfrm>
            <a:off x="2298253" y="2637626"/>
            <a:ext cx="9999853" cy="2862322"/>
          </a:xfrm>
          <a:prstGeom prst="rect">
            <a:avLst/>
          </a:prstGeom>
          <a:noFill/>
        </p:spPr>
        <p:txBody>
          <a:bodyPr wrap="none" rtlCol="0">
            <a:spAutoFit/>
          </a:bodyPr>
          <a:lstStyle/>
          <a:p>
            <a:r>
              <a:rPr lang="es-ES_tradnl" sz="6000" b="1" spc="300" dirty="0" smtClean="0">
                <a:latin typeface="Arial" charset="0"/>
                <a:ea typeface="Arial" charset="0"/>
                <a:cs typeface="Arial" charset="0"/>
              </a:rPr>
              <a:t>Audiencia de Rendición </a:t>
            </a:r>
          </a:p>
          <a:p>
            <a:r>
              <a:rPr lang="es-ES_tradnl" sz="6000" b="1" spc="300" dirty="0" smtClean="0">
                <a:latin typeface="Arial" charset="0"/>
                <a:ea typeface="Arial" charset="0"/>
                <a:cs typeface="Arial" charset="0"/>
              </a:rPr>
              <a:t>de Cuentas</a:t>
            </a:r>
          </a:p>
          <a:p>
            <a:endParaRPr lang="es-ES_tradnl" sz="6000" b="1" spc="300" dirty="0">
              <a:latin typeface="Arial" charset="0"/>
              <a:ea typeface="Arial" charset="0"/>
              <a:cs typeface="Arial" charset="0"/>
            </a:endParaRPr>
          </a:p>
        </p:txBody>
      </p:sp>
      <p:cxnSp>
        <p:nvCxnSpPr>
          <p:cNvPr id="9" name="Conector recto 8"/>
          <p:cNvCxnSpPr/>
          <p:nvPr/>
        </p:nvCxnSpPr>
        <p:spPr>
          <a:xfrm>
            <a:off x="8823135" y="3653289"/>
            <a:ext cx="2967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4081573" y="541387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3938807" y="6143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245266" y="69214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9340547" y="616208"/>
            <a:ext cx="966331" cy="5625584"/>
            <a:chOff x="5626267" y="783429"/>
            <a:chExt cx="966331" cy="5625584"/>
          </a:xfrm>
        </p:grpSpPr>
        <p:cxnSp>
          <p:nvCxnSpPr>
            <p:cNvPr id="15" name="Conector recto 14"/>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grpSp>
        <p:nvGrpSpPr>
          <p:cNvPr id="17" name="Agrupar 19"/>
          <p:cNvGrpSpPr/>
          <p:nvPr/>
        </p:nvGrpSpPr>
        <p:grpSpPr>
          <a:xfrm>
            <a:off x="1572268" y="2861306"/>
            <a:ext cx="612577" cy="612577"/>
            <a:chOff x="1728801" y="211660"/>
            <a:chExt cx="745496" cy="745496"/>
          </a:xfrm>
        </p:grpSpPr>
        <p:sp>
          <p:nvSpPr>
            <p:cNvPr id="18" name="Elipse 17"/>
            <p:cNvSpPr/>
            <p:nvPr/>
          </p:nvSpPr>
          <p:spPr>
            <a:xfrm>
              <a:off x="1728801" y="211660"/>
              <a:ext cx="745496" cy="745496"/>
            </a:xfrm>
            <a:prstGeom prst="ellipse">
              <a:avLst/>
            </a:prstGeom>
            <a:noFill/>
            <a:ln w="38100">
              <a:solidFill>
                <a:srgbClr val="239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4</a:t>
              </a:r>
              <a:endParaRPr lang="es-ES_tradnl" sz="2800" b="1" spc="300" dirty="0">
                <a:latin typeface="Arial" charset="0"/>
                <a:ea typeface="Arial" charset="0"/>
                <a:cs typeface="Arial" charset="0"/>
              </a:endParaRPr>
            </a:p>
          </p:txBody>
        </p:sp>
      </p:grpSp>
    </p:spTree>
    <p:extLst>
      <p:ext uri="{BB962C8B-B14F-4D97-AF65-F5344CB8AC3E}">
        <p14:creationId xmlns:p14="http://schemas.microsoft.com/office/powerpoint/2010/main" val="3165274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ector recto 13"/>
          <p:cNvCxnSpPr/>
          <p:nvPr/>
        </p:nvCxnSpPr>
        <p:spPr>
          <a:xfrm flipV="1">
            <a:off x="1149644" y="441960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8925" r="34499" b="23011"/>
          <a:stretch/>
        </p:blipFill>
        <p:spPr>
          <a:xfrm>
            <a:off x="523875" y="96093"/>
            <a:ext cx="4011561" cy="3982065"/>
          </a:xfrm>
          <a:prstGeom prst="rect">
            <a:avLst/>
          </a:prstGeom>
        </p:spPr>
      </p:pic>
      <p:sp>
        <p:nvSpPr>
          <p:cNvPr id="2" name="CuadroTexto 1"/>
          <p:cNvSpPr txBox="1"/>
          <p:nvPr/>
        </p:nvSpPr>
        <p:spPr>
          <a:xfrm>
            <a:off x="1434457" y="550607"/>
            <a:ext cx="9176755" cy="3477875"/>
          </a:xfrm>
          <a:prstGeom prst="rect">
            <a:avLst/>
          </a:prstGeom>
          <a:noFill/>
        </p:spPr>
        <p:txBody>
          <a:bodyPr wrap="square" rtlCol="0">
            <a:spAutoFit/>
          </a:bodyPr>
          <a:lstStyle/>
          <a:p>
            <a:r>
              <a:rPr lang="es-ES_tradnl" sz="2000" dirty="0" smtClean="0">
                <a:latin typeface="Arial" charset="0"/>
                <a:ea typeface="Arial" charset="0"/>
                <a:cs typeface="Arial" charset="0"/>
              </a:rPr>
              <a:t>La Audiencia se efectúo el 23 de noviembre de 2017, en el Auditorio del Centro Cultural Gabriel Garcia Márquez, con la participación de 320 asistentes.  Se contó con el servicio de lenguaje de señas y  fue transmitida vía streaming.</a:t>
            </a:r>
          </a:p>
          <a:p>
            <a:endParaRPr lang="es-ES_tradnl" sz="2000" dirty="0">
              <a:latin typeface="Arial" charset="0"/>
              <a:ea typeface="Arial" charset="0"/>
              <a:cs typeface="Arial" charset="0"/>
            </a:endParaRPr>
          </a:p>
          <a:p>
            <a:r>
              <a:rPr lang="es-ES_tradnl" sz="2000" dirty="0" smtClean="0">
                <a:latin typeface="Arial" charset="0"/>
                <a:ea typeface="Arial" charset="0"/>
                <a:cs typeface="Arial" charset="0"/>
              </a:rPr>
              <a:t>El evento se desarrollo de la siguiente manera:</a:t>
            </a:r>
          </a:p>
          <a:p>
            <a:endParaRPr lang="es-ES_tradnl" sz="2000" dirty="0" smtClean="0">
              <a:latin typeface="Arial" charset="0"/>
              <a:ea typeface="Arial" charset="0"/>
              <a:cs typeface="Arial" charset="0"/>
            </a:endParaRPr>
          </a:p>
          <a:p>
            <a:pPr marL="457200" indent="-457200">
              <a:buAutoNum type="arabicPeriod"/>
            </a:pPr>
            <a:r>
              <a:rPr lang="es-ES_tradnl" sz="2000" dirty="0" smtClean="0">
                <a:latin typeface="Arial" charset="0"/>
                <a:ea typeface="Arial" charset="0"/>
                <a:cs typeface="Arial" charset="0"/>
              </a:rPr>
              <a:t>Presentación de la Directora - Fortalecimiento de la Función Pública</a:t>
            </a:r>
          </a:p>
          <a:p>
            <a:pPr marL="457200" indent="-457200">
              <a:buAutoNum type="arabicPeriod"/>
            </a:pPr>
            <a:r>
              <a:rPr lang="es-ES_tradnl" sz="2000" dirty="0" smtClean="0">
                <a:latin typeface="Arial" charset="0"/>
                <a:ea typeface="Arial" charset="0"/>
                <a:cs typeface="Arial" charset="0"/>
              </a:rPr>
              <a:t>Avances en la tarea de fortalecer a los servidores públicos en Colombia</a:t>
            </a:r>
          </a:p>
          <a:p>
            <a:pPr marL="457200" indent="-457200">
              <a:buAutoNum type="arabicPeriod"/>
            </a:pPr>
            <a:r>
              <a:rPr lang="es-ES_tradnl" sz="2000" dirty="0" smtClean="0">
                <a:latin typeface="Arial" charset="0"/>
                <a:ea typeface="Arial" charset="0"/>
                <a:cs typeface="Arial" charset="0"/>
              </a:rPr>
              <a:t>Fortalecimiento institucional de las entidades nacionales y territoriales</a:t>
            </a:r>
          </a:p>
          <a:p>
            <a:pPr marL="457200" indent="-457200">
              <a:buAutoNum type="arabicPeriod"/>
            </a:pPr>
            <a:r>
              <a:rPr lang="es-ES_tradnl" sz="2000" dirty="0" smtClean="0">
                <a:latin typeface="Arial" charset="0"/>
                <a:ea typeface="Arial" charset="0"/>
                <a:cs typeface="Arial" charset="0"/>
              </a:rPr>
              <a:t>Conclusiones y preguntas</a:t>
            </a:r>
          </a:p>
          <a:p>
            <a:pPr marL="457200" indent="-457200">
              <a:buAutoNum type="arabicPeriod"/>
            </a:pPr>
            <a:endParaRPr lang="es-ES_tradnl" sz="2000" dirty="0" smtClean="0">
              <a:latin typeface="Arial" charset="0"/>
              <a:ea typeface="Arial" charset="0"/>
              <a:cs typeface="Arial" charset="0"/>
            </a:endParaRPr>
          </a:p>
        </p:txBody>
      </p:sp>
      <p:sp>
        <p:nvSpPr>
          <p:cNvPr id="3" name="CuadroTexto 2"/>
          <p:cNvSpPr txBox="1"/>
          <p:nvPr/>
        </p:nvSpPr>
        <p:spPr>
          <a:xfrm>
            <a:off x="1234890" y="4459751"/>
            <a:ext cx="3533979" cy="1200329"/>
          </a:xfrm>
          <a:prstGeom prst="rect">
            <a:avLst/>
          </a:prstGeom>
          <a:noFill/>
        </p:spPr>
        <p:txBody>
          <a:bodyPr wrap="square" rtlCol="0">
            <a:spAutoFit/>
          </a:bodyPr>
          <a:lstStyle/>
          <a:p>
            <a:r>
              <a:rPr lang="es-ES" sz="2400" dirty="0" smtClean="0">
                <a:effectLst>
                  <a:outerShdw blurRad="38100" dist="38100" dir="2700000" algn="tl">
                    <a:srgbClr val="000000">
                      <a:alpha val="43137"/>
                    </a:srgbClr>
                  </a:outerShdw>
                </a:effectLst>
              </a:rPr>
              <a:t>Crecimiento del 12% en el número de asistentes entre 2016 y 2017</a:t>
            </a:r>
            <a:endParaRPr lang="es-ES" sz="2400" dirty="0">
              <a:effectLst>
                <a:outerShdw blurRad="38100" dist="38100" dir="2700000" algn="tl">
                  <a:srgbClr val="000000">
                    <a:alpha val="43137"/>
                  </a:srgbClr>
                </a:outerShdw>
              </a:effectLst>
            </a:endParaRPr>
          </a:p>
        </p:txBody>
      </p:sp>
      <p:grpSp>
        <p:nvGrpSpPr>
          <p:cNvPr id="18" name="Grupo 17"/>
          <p:cNvGrpSpPr/>
          <p:nvPr/>
        </p:nvGrpSpPr>
        <p:grpSpPr>
          <a:xfrm>
            <a:off x="6667274" y="4212193"/>
            <a:ext cx="2431881" cy="2319814"/>
            <a:chOff x="5886450" y="4469368"/>
            <a:chExt cx="2431881" cy="2319814"/>
          </a:xfrm>
        </p:grpSpPr>
        <p:sp>
          <p:nvSpPr>
            <p:cNvPr id="4" name="Rectángulo 3"/>
            <p:cNvSpPr/>
            <p:nvPr/>
          </p:nvSpPr>
          <p:spPr>
            <a:xfrm>
              <a:off x="6143625" y="5219700"/>
              <a:ext cx="400050" cy="1085850"/>
            </a:xfrm>
            <a:prstGeom prst="rect">
              <a:avLst/>
            </a:prstGeom>
            <a:solidFill>
              <a:srgbClr val="F3C73D"/>
            </a:solidFill>
            <a:ln>
              <a:solidFill>
                <a:srgbClr val="F3C7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7635236" y="4838700"/>
              <a:ext cx="400050" cy="1466850"/>
            </a:xfrm>
            <a:prstGeom prst="rect">
              <a:avLst/>
            </a:prstGeom>
            <a:solidFill>
              <a:srgbClr val="1B87A8"/>
            </a:solidFill>
            <a:ln>
              <a:solidFill>
                <a:srgbClr val="1B8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Conector recto de flecha 7"/>
            <p:cNvCxnSpPr/>
            <p:nvPr/>
          </p:nvCxnSpPr>
          <p:spPr>
            <a:xfrm flipV="1">
              <a:off x="6628921" y="4838700"/>
              <a:ext cx="921069" cy="22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6022834" y="6419850"/>
              <a:ext cx="739916" cy="369332"/>
            </a:xfrm>
            <a:prstGeom prst="rect">
              <a:avLst/>
            </a:prstGeom>
            <a:noFill/>
          </p:spPr>
          <p:txBody>
            <a:bodyPr wrap="square" rtlCol="0">
              <a:spAutoFit/>
            </a:bodyPr>
            <a:lstStyle/>
            <a:p>
              <a:r>
                <a:rPr lang="es-ES" dirty="0" smtClean="0"/>
                <a:t>2016</a:t>
              </a:r>
              <a:endParaRPr lang="es-ES" dirty="0"/>
            </a:p>
          </p:txBody>
        </p:sp>
        <p:sp>
          <p:nvSpPr>
            <p:cNvPr id="13" name="CuadroTexto 12"/>
            <p:cNvSpPr txBox="1"/>
            <p:nvPr/>
          </p:nvSpPr>
          <p:spPr>
            <a:xfrm>
              <a:off x="7549990" y="6419850"/>
              <a:ext cx="739916" cy="369332"/>
            </a:xfrm>
            <a:prstGeom prst="rect">
              <a:avLst/>
            </a:prstGeom>
            <a:noFill/>
          </p:spPr>
          <p:txBody>
            <a:bodyPr wrap="square" rtlCol="0">
              <a:spAutoFit/>
            </a:bodyPr>
            <a:lstStyle/>
            <a:p>
              <a:r>
                <a:rPr lang="es-ES" dirty="0" smtClean="0"/>
                <a:t>2017</a:t>
              </a:r>
              <a:endParaRPr lang="es-ES" dirty="0"/>
            </a:p>
          </p:txBody>
        </p:sp>
        <p:sp>
          <p:nvSpPr>
            <p:cNvPr id="15" name="CuadroTexto 14"/>
            <p:cNvSpPr txBox="1"/>
            <p:nvPr/>
          </p:nvSpPr>
          <p:spPr>
            <a:xfrm>
              <a:off x="6089509" y="4882633"/>
              <a:ext cx="739916" cy="369332"/>
            </a:xfrm>
            <a:prstGeom prst="rect">
              <a:avLst/>
            </a:prstGeom>
            <a:noFill/>
          </p:spPr>
          <p:txBody>
            <a:bodyPr wrap="square" rtlCol="0">
              <a:spAutoFit/>
            </a:bodyPr>
            <a:lstStyle/>
            <a:p>
              <a:r>
                <a:rPr lang="es-ES" dirty="0" smtClean="0"/>
                <a:t>286</a:t>
              </a:r>
              <a:endParaRPr lang="es-ES" dirty="0"/>
            </a:p>
          </p:txBody>
        </p:sp>
        <p:sp>
          <p:nvSpPr>
            <p:cNvPr id="16" name="CuadroTexto 15"/>
            <p:cNvSpPr txBox="1"/>
            <p:nvPr/>
          </p:nvSpPr>
          <p:spPr>
            <a:xfrm>
              <a:off x="7578415" y="4469368"/>
              <a:ext cx="739916" cy="369332"/>
            </a:xfrm>
            <a:prstGeom prst="rect">
              <a:avLst/>
            </a:prstGeom>
            <a:noFill/>
          </p:spPr>
          <p:txBody>
            <a:bodyPr wrap="square" rtlCol="0">
              <a:spAutoFit/>
            </a:bodyPr>
            <a:lstStyle/>
            <a:p>
              <a:r>
                <a:rPr lang="es-ES" dirty="0" smtClean="0"/>
                <a:t>320</a:t>
              </a:r>
              <a:endParaRPr lang="es-ES" dirty="0"/>
            </a:p>
          </p:txBody>
        </p:sp>
        <p:cxnSp>
          <p:nvCxnSpPr>
            <p:cNvPr id="17" name="Conector recto 16"/>
            <p:cNvCxnSpPr/>
            <p:nvPr/>
          </p:nvCxnSpPr>
          <p:spPr>
            <a:xfrm>
              <a:off x="5886450" y="6305550"/>
              <a:ext cx="243188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CuadroTexto 20"/>
          <p:cNvSpPr txBox="1"/>
          <p:nvPr/>
        </p:nvSpPr>
        <p:spPr>
          <a:xfrm>
            <a:off x="5917228" y="6461640"/>
            <a:ext cx="5623937" cy="276999"/>
          </a:xfrm>
          <a:prstGeom prst="rect">
            <a:avLst/>
          </a:prstGeom>
          <a:noFill/>
        </p:spPr>
        <p:txBody>
          <a:bodyPr wrap="square" rtlCol="0">
            <a:spAutoFit/>
          </a:bodyPr>
          <a:lstStyle/>
          <a:p>
            <a:r>
              <a:rPr lang="es-ES" sz="1200" dirty="0"/>
              <a:t>Fuente: Oficina Asesora de Planeación, Función Pública (2017).</a:t>
            </a:r>
          </a:p>
        </p:txBody>
      </p:sp>
      <p:sp>
        <p:nvSpPr>
          <p:cNvPr id="22" name="CuadroTexto 21"/>
          <p:cNvSpPr txBox="1"/>
          <p:nvPr/>
        </p:nvSpPr>
        <p:spPr>
          <a:xfrm>
            <a:off x="4959401" y="3810805"/>
            <a:ext cx="5648326" cy="523220"/>
          </a:xfrm>
          <a:prstGeom prst="rect">
            <a:avLst/>
          </a:prstGeom>
          <a:noFill/>
        </p:spPr>
        <p:txBody>
          <a:bodyPr wrap="square" rtlCol="0">
            <a:spAutoFit/>
          </a:bodyPr>
          <a:lstStyle/>
          <a:p>
            <a:pPr algn="ctr"/>
            <a:r>
              <a:rPr lang="es-ES" sz="1400" dirty="0" smtClean="0"/>
              <a:t>Gráfico. Número de asistentes a la Audiencia de Rendición de Cuentas</a:t>
            </a:r>
          </a:p>
          <a:p>
            <a:pPr algn="ctr"/>
            <a:r>
              <a:rPr lang="es-ES" sz="1400" dirty="0" smtClean="0"/>
              <a:t>(2016-2017)</a:t>
            </a:r>
            <a:endParaRPr lang="es-ES" sz="1400" dirty="0"/>
          </a:p>
        </p:txBody>
      </p:sp>
    </p:spTree>
    <p:extLst>
      <p:ext uri="{BB962C8B-B14F-4D97-AF65-F5344CB8AC3E}">
        <p14:creationId xmlns:p14="http://schemas.microsoft.com/office/powerpoint/2010/main" val="3521276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ctor recto 18"/>
          <p:cNvCxnSpPr/>
          <p:nvPr/>
        </p:nvCxnSpPr>
        <p:spPr>
          <a:xfrm flipV="1">
            <a:off x="1623454" y="2494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2035237" y="189402"/>
            <a:ext cx="9359594" cy="830997"/>
          </a:xfrm>
          <a:prstGeom prst="rect">
            <a:avLst/>
          </a:prstGeom>
          <a:noFill/>
        </p:spPr>
        <p:txBody>
          <a:bodyPr wrap="square" rtlCol="0">
            <a:spAutoFit/>
          </a:bodyPr>
          <a:lstStyle/>
          <a:p>
            <a:r>
              <a:rPr lang="es-CO" sz="2400" b="1" dirty="0" smtClean="0">
                <a:latin typeface="Arial" panose="020B0604020202020204" pitchFamily="34" charset="0"/>
                <a:cs typeface="Arial" panose="020B0604020202020204" pitchFamily="34" charset="0"/>
              </a:rPr>
              <a:t>Diversificando su audiencia y ampliando cobertura, Función Pública consolida su Audiencia de Rendición de Cuentas</a:t>
            </a:r>
            <a:endParaRPr lang="es-CO" dirty="0"/>
          </a:p>
        </p:txBody>
      </p:sp>
      <p:sp>
        <p:nvSpPr>
          <p:cNvPr id="15" name="CuadroTexto 14"/>
          <p:cNvSpPr txBox="1"/>
          <p:nvPr/>
        </p:nvSpPr>
        <p:spPr>
          <a:xfrm>
            <a:off x="1213255" y="5661059"/>
            <a:ext cx="5623937" cy="276999"/>
          </a:xfrm>
          <a:prstGeom prst="rect">
            <a:avLst/>
          </a:prstGeom>
          <a:noFill/>
        </p:spPr>
        <p:txBody>
          <a:bodyPr wrap="square" rtlCol="0">
            <a:spAutoFit/>
          </a:bodyPr>
          <a:lstStyle/>
          <a:p>
            <a:r>
              <a:rPr lang="es-ES" sz="1200" dirty="0"/>
              <a:t>Fuente: Oficina Asesora de Planeación, Función Pública (2017).</a:t>
            </a:r>
          </a:p>
        </p:txBody>
      </p:sp>
      <p:sp>
        <p:nvSpPr>
          <p:cNvPr id="16" name="CuadroTexto 15"/>
          <p:cNvSpPr txBox="1"/>
          <p:nvPr/>
        </p:nvSpPr>
        <p:spPr>
          <a:xfrm>
            <a:off x="443884" y="1143640"/>
            <a:ext cx="9810750" cy="646331"/>
          </a:xfrm>
          <a:prstGeom prst="rect">
            <a:avLst/>
          </a:prstGeom>
          <a:noFill/>
        </p:spPr>
        <p:txBody>
          <a:bodyPr wrap="square" rtlCol="0">
            <a:spAutoFit/>
          </a:bodyPr>
          <a:lstStyle/>
          <a:p>
            <a:r>
              <a:rPr lang="es-ES" dirty="0" smtClean="0"/>
              <a:t>Gráfico. Variación en el número de asistentes a la Audiencia de Rendición de Cuentas</a:t>
            </a:r>
          </a:p>
          <a:p>
            <a:r>
              <a:rPr lang="es-ES" dirty="0" smtClean="0"/>
              <a:t>(2016-2017)</a:t>
            </a:r>
            <a:endParaRPr lang="es-ES" dirty="0"/>
          </a:p>
        </p:txBody>
      </p:sp>
      <p:graphicFrame>
        <p:nvGraphicFramePr>
          <p:cNvPr id="2" name="Tabla 1"/>
          <p:cNvGraphicFramePr>
            <a:graphicFrameLocks noGrp="1"/>
          </p:cNvGraphicFramePr>
          <p:nvPr>
            <p:extLst>
              <p:ext uri="{D42A27DB-BD31-4B8C-83A1-F6EECF244321}">
                <p14:modId xmlns:p14="http://schemas.microsoft.com/office/powerpoint/2010/main" val="3187635738"/>
              </p:ext>
            </p:extLst>
          </p:nvPr>
        </p:nvGraphicFramePr>
        <p:xfrm>
          <a:off x="418494" y="1841530"/>
          <a:ext cx="9016060" cy="3762375"/>
        </p:xfrm>
        <a:graphic>
          <a:graphicData uri="http://schemas.openxmlformats.org/drawingml/2006/table">
            <a:tbl>
              <a:tblPr>
                <a:tableStyleId>{AF606853-7671-496A-8E4F-DF71F8EC918B}</a:tableStyleId>
              </a:tblPr>
              <a:tblGrid>
                <a:gridCol w="5022934">
                  <a:extLst>
                    <a:ext uri="{9D8B030D-6E8A-4147-A177-3AD203B41FA5}">
                      <a16:colId xmlns:a16="http://schemas.microsoft.com/office/drawing/2014/main" val="3897640680"/>
                    </a:ext>
                  </a:extLst>
                </a:gridCol>
                <a:gridCol w="1212528">
                  <a:extLst>
                    <a:ext uri="{9D8B030D-6E8A-4147-A177-3AD203B41FA5}">
                      <a16:colId xmlns:a16="http://schemas.microsoft.com/office/drawing/2014/main" val="4231734078"/>
                    </a:ext>
                  </a:extLst>
                </a:gridCol>
                <a:gridCol w="1390299">
                  <a:extLst>
                    <a:ext uri="{9D8B030D-6E8A-4147-A177-3AD203B41FA5}">
                      <a16:colId xmlns:a16="http://schemas.microsoft.com/office/drawing/2014/main" val="1782339108"/>
                    </a:ext>
                  </a:extLst>
                </a:gridCol>
                <a:gridCol w="1390299">
                  <a:extLst>
                    <a:ext uri="{9D8B030D-6E8A-4147-A177-3AD203B41FA5}">
                      <a16:colId xmlns:a16="http://schemas.microsoft.com/office/drawing/2014/main" val="3525582332"/>
                    </a:ext>
                  </a:extLst>
                </a:gridCol>
              </a:tblGrid>
              <a:tr h="261699">
                <a:tc>
                  <a:txBody>
                    <a:bodyPr/>
                    <a:lstStyle/>
                    <a:p>
                      <a:pPr algn="ctr" fontAlgn="b"/>
                      <a:r>
                        <a:rPr lang="es-ES" sz="2000" b="1" u="none" strike="noStrike" dirty="0">
                          <a:solidFill>
                            <a:schemeClr val="tx1"/>
                          </a:solidFill>
                          <a:effectLst/>
                        </a:rPr>
                        <a:t>Grupo de interés</a:t>
                      </a:r>
                      <a:endParaRPr lang="es-ES" sz="2000" b="1" i="0" u="none" strike="noStrike" dirty="0">
                        <a:solidFill>
                          <a:schemeClr val="tx1"/>
                        </a:solidFill>
                        <a:effectLst/>
                        <a:latin typeface="Calibri" panose="020F0502020204030204" pitchFamily="34" charset="0"/>
                      </a:endParaRPr>
                    </a:p>
                  </a:txBody>
                  <a:tcPr marL="9525" marR="9525" marT="9525" marB="0" anchor="ctr">
                    <a:solidFill>
                      <a:srgbClr val="28A89C"/>
                    </a:solidFill>
                  </a:tcPr>
                </a:tc>
                <a:tc>
                  <a:txBody>
                    <a:bodyPr/>
                    <a:lstStyle/>
                    <a:p>
                      <a:pPr algn="ctr" fontAlgn="b"/>
                      <a:r>
                        <a:rPr lang="es-ES" sz="2000" b="1" u="none" strike="noStrike" dirty="0">
                          <a:solidFill>
                            <a:schemeClr val="tx1"/>
                          </a:solidFill>
                          <a:effectLst/>
                        </a:rPr>
                        <a:t>2016</a:t>
                      </a:r>
                      <a:endParaRPr lang="es-ES" sz="2000" b="1" i="0" u="none" strike="noStrike" dirty="0">
                        <a:solidFill>
                          <a:schemeClr val="tx1"/>
                        </a:solidFill>
                        <a:effectLst/>
                        <a:latin typeface="Calibri" panose="020F0502020204030204" pitchFamily="34" charset="0"/>
                      </a:endParaRPr>
                    </a:p>
                  </a:txBody>
                  <a:tcPr marL="9525" marR="9525" marT="9525" marB="0" anchor="ctr">
                    <a:solidFill>
                      <a:srgbClr val="28A89C"/>
                    </a:solidFill>
                  </a:tcPr>
                </a:tc>
                <a:tc>
                  <a:txBody>
                    <a:bodyPr/>
                    <a:lstStyle/>
                    <a:p>
                      <a:pPr algn="ctr" fontAlgn="b"/>
                      <a:r>
                        <a:rPr lang="es-ES" sz="2000" b="1" u="none" strike="noStrike" dirty="0">
                          <a:solidFill>
                            <a:schemeClr val="tx1"/>
                          </a:solidFill>
                          <a:effectLst/>
                        </a:rPr>
                        <a:t>2017</a:t>
                      </a:r>
                      <a:endParaRPr lang="es-ES" sz="2000" b="1" i="0" u="none" strike="noStrike" dirty="0">
                        <a:solidFill>
                          <a:schemeClr val="tx1"/>
                        </a:solidFill>
                        <a:effectLst/>
                        <a:latin typeface="Calibri" panose="020F0502020204030204" pitchFamily="34" charset="0"/>
                      </a:endParaRPr>
                    </a:p>
                  </a:txBody>
                  <a:tcPr marL="9525" marR="9525" marT="9525" marB="0" anchor="ctr">
                    <a:solidFill>
                      <a:srgbClr val="28A89C"/>
                    </a:solidFill>
                  </a:tcPr>
                </a:tc>
                <a:tc>
                  <a:txBody>
                    <a:bodyPr/>
                    <a:lstStyle/>
                    <a:p>
                      <a:pPr algn="ctr" fontAlgn="b"/>
                      <a:r>
                        <a:rPr lang="es-ES" sz="2000" b="1" i="0" u="none" strike="noStrike" dirty="0" smtClean="0">
                          <a:solidFill>
                            <a:schemeClr val="tx1"/>
                          </a:solidFill>
                          <a:effectLst/>
                          <a:latin typeface="Calibri" panose="020F0502020204030204" pitchFamily="34" charset="0"/>
                        </a:rPr>
                        <a:t>Variación</a:t>
                      </a:r>
                    </a:p>
                    <a:p>
                      <a:pPr algn="ctr" fontAlgn="b"/>
                      <a:r>
                        <a:rPr lang="es-ES" sz="2000" b="1" i="0" u="none" strike="noStrike" dirty="0" smtClean="0">
                          <a:solidFill>
                            <a:schemeClr val="tx1"/>
                          </a:solidFill>
                          <a:effectLst/>
                          <a:latin typeface="Calibri" panose="020F0502020204030204" pitchFamily="34" charset="0"/>
                        </a:rPr>
                        <a:t>(2017-2016)</a:t>
                      </a:r>
                      <a:endParaRPr lang="es-ES" sz="2000" b="1" i="0" u="none" strike="noStrike" dirty="0">
                        <a:solidFill>
                          <a:schemeClr val="tx1"/>
                        </a:solidFill>
                        <a:effectLst/>
                        <a:latin typeface="Calibri" panose="020F0502020204030204" pitchFamily="34" charset="0"/>
                      </a:endParaRPr>
                    </a:p>
                  </a:txBody>
                  <a:tcPr marL="9525" marR="9525" marT="9525" marB="0" anchor="ctr">
                    <a:solidFill>
                      <a:srgbClr val="28A89C"/>
                    </a:solidFill>
                  </a:tcPr>
                </a:tc>
                <a:extLst>
                  <a:ext uri="{0D108BD9-81ED-4DB2-BD59-A6C34878D82A}">
                    <a16:rowId xmlns:a16="http://schemas.microsoft.com/office/drawing/2014/main" val="2780476033"/>
                  </a:ext>
                </a:extLst>
              </a:tr>
              <a:tr h="261699">
                <a:tc>
                  <a:txBody>
                    <a:bodyPr/>
                    <a:lstStyle/>
                    <a:p>
                      <a:pPr algn="l" fontAlgn="b"/>
                      <a:r>
                        <a:rPr lang="es-ES" sz="2000" u="none" strike="noStrike" dirty="0">
                          <a:solidFill>
                            <a:schemeClr val="tx1"/>
                          </a:solidFill>
                          <a:effectLst/>
                        </a:rPr>
                        <a:t>Servidores Públicos (Función Pública)</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a:solidFill>
                            <a:schemeClr val="tx1"/>
                          </a:solidFill>
                          <a:effectLst/>
                        </a:rPr>
                        <a:t>175</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168</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2348640337"/>
                  </a:ext>
                </a:extLst>
              </a:tr>
              <a:tr h="261699">
                <a:tc>
                  <a:txBody>
                    <a:bodyPr/>
                    <a:lstStyle/>
                    <a:p>
                      <a:pPr algn="l" fontAlgn="b"/>
                      <a:r>
                        <a:rPr lang="es-ES" sz="2000" u="none" strike="noStrike" dirty="0">
                          <a:solidFill>
                            <a:schemeClr val="tx1"/>
                          </a:solidFill>
                          <a:effectLst/>
                        </a:rPr>
                        <a:t>Servidores Públicos</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a:solidFill>
                            <a:schemeClr val="tx1"/>
                          </a:solidFill>
                          <a:effectLst/>
                        </a:rPr>
                        <a:t>76</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72</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1166439688"/>
                  </a:ext>
                </a:extLst>
              </a:tr>
              <a:tr h="261699">
                <a:tc>
                  <a:txBody>
                    <a:bodyPr/>
                    <a:lstStyle/>
                    <a:p>
                      <a:pPr algn="l" fontAlgn="b"/>
                      <a:r>
                        <a:rPr lang="es-ES" sz="2000" u="none" strike="noStrike" dirty="0">
                          <a:solidFill>
                            <a:schemeClr val="tx1"/>
                          </a:solidFill>
                          <a:effectLst/>
                        </a:rPr>
                        <a:t>Academia</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3</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37</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433191870"/>
                  </a:ext>
                </a:extLst>
              </a:tr>
              <a:tr h="261699">
                <a:tc>
                  <a:txBody>
                    <a:bodyPr/>
                    <a:lstStyle/>
                    <a:p>
                      <a:pPr algn="l" fontAlgn="b"/>
                      <a:r>
                        <a:rPr lang="es-ES" sz="2000" u="none" strike="noStrike" dirty="0">
                          <a:solidFill>
                            <a:schemeClr val="tx1"/>
                          </a:solidFill>
                          <a:effectLst/>
                        </a:rPr>
                        <a:t>Ciudadanía</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a:solidFill>
                            <a:schemeClr val="tx1"/>
                          </a:solidFill>
                          <a:effectLst/>
                        </a:rPr>
                        <a:t>7</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29</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1723363373"/>
                  </a:ext>
                </a:extLst>
              </a:tr>
              <a:tr h="261699">
                <a:tc>
                  <a:txBody>
                    <a:bodyPr/>
                    <a:lstStyle/>
                    <a:p>
                      <a:pPr algn="l" fontAlgn="b"/>
                      <a:r>
                        <a:rPr lang="es-ES" sz="2000" u="none" strike="noStrike" dirty="0">
                          <a:solidFill>
                            <a:schemeClr val="tx1"/>
                          </a:solidFill>
                          <a:effectLst/>
                        </a:rPr>
                        <a:t>Alcaldías</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a:solidFill>
                            <a:schemeClr val="tx1"/>
                          </a:solidFill>
                          <a:effectLst/>
                        </a:rPr>
                        <a:t>2</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1</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3015712205"/>
                  </a:ext>
                </a:extLst>
              </a:tr>
              <a:tr h="261699">
                <a:tc>
                  <a:txBody>
                    <a:bodyPr/>
                    <a:lstStyle/>
                    <a:p>
                      <a:pPr algn="l" fontAlgn="b"/>
                      <a:r>
                        <a:rPr lang="es-ES" sz="2000" u="none" strike="noStrike" dirty="0">
                          <a:solidFill>
                            <a:schemeClr val="tx1"/>
                          </a:solidFill>
                          <a:effectLst/>
                        </a:rPr>
                        <a:t>Gobernaciones</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a:solidFill>
                            <a:schemeClr val="tx1"/>
                          </a:solidFill>
                          <a:effectLst/>
                        </a:rPr>
                        <a:t>0</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5</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1912095095"/>
                  </a:ext>
                </a:extLst>
              </a:tr>
              <a:tr h="261699">
                <a:tc>
                  <a:txBody>
                    <a:bodyPr/>
                    <a:lstStyle/>
                    <a:p>
                      <a:pPr algn="l" fontAlgn="b"/>
                      <a:r>
                        <a:rPr lang="es-ES" sz="2000" u="none" strike="noStrike" dirty="0">
                          <a:solidFill>
                            <a:schemeClr val="tx1"/>
                          </a:solidFill>
                          <a:effectLst/>
                        </a:rPr>
                        <a:t>ONG/Organizaciones sociales</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a:solidFill>
                            <a:schemeClr val="tx1"/>
                          </a:solidFill>
                          <a:effectLst/>
                        </a:rPr>
                        <a:t>7</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1</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153225835"/>
                  </a:ext>
                </a:extLst>
              </a:tr>
              <a:tr h="261699">
                <a:tc>
                  <a:txBody>
                    <a:bodyPr/>
                    <a:lstStyle/>
                    <a:p>
                      <a:pPr algn="l" fontAlgn="b"/>
                      <a:r>
                        <a:rPr lang="es-ES" sz="2000" u="none" strike="noStrike" dirty="0">
                          <a:solidFill>
                            <a:schemeClr val="tx1"/>
                          </a:solidFill>
                          <a:effectLst/>
                        </a:rPr>
                        <a:t>Veedurías/Órganos de control</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10</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a:solidFill>
                            <a:schemeClr val="tx1"/>
                          </a:solidFill>
                          <a:effectLst/>
                        </a:rPr>
                        <a:t>4</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2644520125"/>
                  </a:ext>
                </a:extLst>
              </a:tr>
              <a:tr h="261699">
                <a:tc>
                  <a:txBody>
                    <a:bodyPr/>
                    <a:lstStyle/>
                    <a:p>
                      <a:pPr algn="l" fontAlgn="b"/>
                      <a:r>
                        <a:rPr lang="es-ES" sz="2000" u="none" strike="noStrike">
                          <a:solidFill>
                            <a:schemeClr val="tx1"/>
                          </a:solidFill>
                          <a:effectLst/>
                        </a:rPr>
                        <a:t>Sindicatos</a:t>
                      </a:r>
                      <a:endParaRPr lang="es-ES" sz="2000" b="0" i="0" u="none" strike="noStrike">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6</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r>
                        <a:rPr lang="es-ES" sz="2000" u="none" strike="noStrike" dirty="0">
                          <a:solidFill>
                            <a:schemeClr val="tx1"/>
                          </a:solidFill>
                          <a:effectLst/>
                        </a:rPr>
                        <a:t>3</a:t>
                      </a:r>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tc>
                  <a:txBody>
                    <a:bodyPr/>
                    <a:lstStyle/>
                    <a:p>
                      <a:pPr algn="ctr" fontAlgn="b"/>
                      <a:endParaRPr lang="es-ES" sz="2000" b="0" i="0" u="none" strike="noStrike" dirty="0">
                        <a:solidFill>
                          <a:schemeClr val="tx1"/>
                        </a:solidFill>
                        <a:effectLst/>
                        <a:latin typeface="Calibri" panose="020F0502020204030204" pitchFamily="34" charset="0"/>
                      </a:endParaRPr>
                    </a:p>
                  </a:txBody>
                  <a:tcPr marL="9525" marR="9525" marT="9525" marB="0" anchor="b">
                    <a:solidFill>
                      <a:srgbClr val="A0E8E1"/>
                    </a:solidFill>
                  </a:tcPr>
                </a:tc>
                <a:extLst>
                  <a:ext uri="{0D108BD9-81ED-4DB2-BD59-A6C34878D82A}">
                    <a16:rowId xmlns:a16="http://schemas.microsoft.com/office/drawing/2014/main" val="1569199042"/>
                  </a:ext>
                </a:extLst>
              </a:tr>
              <a:tr h="261699">
                <a:tc>
                  <a:txBody>
                    <a:bodyPr/>
                    <a:lstStyle/>
                    <a:p>
                      <a:pPr algn="ctr" fontAlgn="b"/>
                      <a:r>
                        <a:rPr lang="es-ES" sz="2000" b="1" u="none" strike="noStrike" dirty="0">
                          <a:solidFill>
                            <a:schemeClr val="tx1"/>
                          </a:solidFill>
                          <a:effectLst/>
                        </a:rPr>
                        <a:t>Total</a:t>
                      </a:r>
                      <a:endParaRPr lang="es-ES" sz="2000" b="1" i="0" u="none" strike="noStrike" dirty="0">
                        <a:solidFill>
                          <a:schemeClr val="tx1"/>
                        </a:solidFill>
                        <a:effectLst/>
                        <a:latin typeface="Calibri" panose="020F0502020204030204" pitchFamily="34" charset="0"/>
                      </a:endParaRPr>
                    </a:p>
                  </a:txBody>
                  <a:tcPr marL="9525" marR="9525" marT="9525" marB="0" anchor="b">
                    <a:solidFill>
                      <a:srgbClr val="28A89C"/>
                    </a:solidFill>
                  </a:tcPr>
                </a:tc>
                <a:tc>
                  <a:txBody>
                    <a:bodyPr/>
                    <a:lstStyle/>
                    <a:p>
                      <a:pPr algn="ctr" fontAlgn="b"/>
                      <a:r>
                        <a:rPr lang="es-ES" sz="2000" b="1" u="none" strike="noStrike" dirty="0">
                          <a:solidFill>
                            <a:schemeClr val="tx1"/>
                          </a:solidFill>
                          <a:effectLst/>
                        </a:rPr>
                        <a:t>286</a:t>
                      </a:r>
                      <a:endParaRPr lang="es-ES" sz="2000" b="1" i="0" u="none" strike="noStrike" dirty="0">
                        <a:solidFill>
                          <a:schemeClr val="tx1"/>
                        </a:solidFill>
                        <a:effectLst/>
                        <a:latin typeface="Calibri" panose="020F0502020204030204" pitchFamily="34" charset="0"/>
                      </a:endParaRPr>
                    </a:p>
                  </a:txBody>
                  <a:tcPr marL="9525" marR="9525" marT="9525" marB="0" anchor="b">
                    <a:solidFill>
                      <a:srgbClr val="28A89C"/>
                    </a:solidFill>
                  </a:tcPr>
                </a:tc>
                <a:tc>
                  <a:txBody>
                    <a:bodyPr/>
                    <a:lstStyle/>
                    <a:p>
                      <a:pPr algn="ctr" fontAlgn="b"/>
                      <a:r>
                        <a:rPr lang="es-ES" sz="2000" b="1" u="none" strike="noStrike" dirty="0">
                          <a:solidFill>
                            <a:schemeClr val="tx1"/>
                          </a:solidFill>
                          <a:effectLst/>
                        </a:rPr>
                        <a:t>320</a:t>
                      </a:r>
                      <a:endParaRPr lang="es-ES" sz="2000" b="1" i="0" u="none" strike="noStrike" dirty="0">
                        <a:solidFill>
                          <a:schemeClr val="tx1"/>
                        </a:solidFill>
                        <a:effectLst/>
                        <a:latin typeface="Calibri" panose="020F0502020204030204" pitchFamily="34" charset="0"/>
                      </a:endParaRPr>
                    </a:p>
                  </a:txBody>
                  <a:tcPr marL="9525" marR="9525" marT="9525" marB="0" anchor="b">
                    <a:solidFill>
                      <a:srgbClr val="28A89C"/>
                    </a:solidFill>
                  </a:tcPr>
                </a:tc>
                <a:tc>
                  <a:txBody>
                    <a:bodyPr/>
                    <a:lstStyle/>
                    <a:p>
                      <a:pPr algn="ctr" fontAlgn="b"/>
                      <a:r>
                        <a:rPr lang="es-ES" sz="2000" b="1" i="0" u="none" strike="noStrike" dirty="0" smtClean="0">
                          <a:solidFill>
                            <a:schemeClr val="tx1"/>
                          </a:solidFill>
                          <a:effectLst/>
                          <a:latin typeface="Calibri" panose="020F0502020204030204" pitchFamily="34" charset="0"/>
                        </a:rPr>
                        <a:t>12%</a:t>
                      </a:r>
                      <a:endParaRPr lang="es-ES" sz="2000" b="1" i="0" u="none" strike="noStrike" dirty="0">
                        <a:solidFill>
                          <a:schemeClr val="tx1"/>
                        </a:solidFill>
                        <a:effectLst/>
                        <a:latin typeface="Calibri" panose="020F0502020204030204" pitchFamily="34" charset="0"/>
                      </a:endParaRPr>
                    </a:p>
                  </a:txBody>
                  <a:tcPr marL="9525" marR="9525" marT="9525" marB="0" anchor="b">
                    <a:solidFill>
                      <a:srgbClr val="28A89C"/>
                    </a:solidFill>
                  </a:tcPr>
                </a:tc>
                <a:extLst>
                  <a:ext uri="{0D108BD9-81ED-4DB2-BD59-A6C34878D82A}">
                    <a16:rowId xmlns:a16="http://schemas.microsoft.com/office/drawing/2014/main" val="2222457488"/>
                  </a:ext>
                </a:extLst>
              </a:tr>
            </a:tbl>
          </a:graphicData>
        </a:graphic>
      </p:graphicFrame>
      <p:sp>
        <p:nvSpPr>
          <p:cNvPr id="3" name="Flecha abajo 2"/>
          <p:cNvSpPr/>
          <p:nvPr/>
        </p:nvSpPr>
        <p:spPr>
          <a:xfrm>
            <a:off x="8571430" y="2521009"/>
            <a:ext cx="222190" cy="1623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a:off x="8578550" y="2810140"/>
            <a:ext cx="222190" cy="1623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abajo 8"/>
          <p:cNvSpPr/>
          <p:nvPr/>
        </p:nvSpPr>
        <p:spPr>
          <a:xfrm>
            <a:off x="8587096" y="3741632"/>
            <a:ext cx="222190" cy="1623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abajo 10"/>
          <p:cNvSpPr/>
          <p:nvPr/>
        </p:nvSpPr>
        <p:spPr>
          <a:xfrm>
            <a:off x="8578552" y="4425299"/>
            <a:ext cx="222190" cy="1623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abajo 11"/>
          <p:cNvSpPr/>
          <p:nvPr/>
        </p:nvSpPr>
        <p:spPr>
          <a:xfrm>
            <a:off x="8585673" y="4740072"/>
            <a:ext cx="222190" cy="1623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lecha abajo 12"/>
          <p:cNvSpPr/>
          <p:nvPr/>
        </p:nvSpPr>
        <p:spPr>
          <a:xfrm>
            <a:off x="8601339" y="5029204"/>
            <a:ext cx="222190" cy="1623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bajo 13"/>
          <p:cNvSpPr/>
          <p:nvPr/>
        </p:nvSpPr>
        <p:spPr>
          <a:xfrm rot="10800000">
            <a:off x="8577125" y="3167641"/>
            <a:ext cx="222190" cy="162370"/>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abajo 16"/>
          <p:cNvSpPr/>
          <p:nvPr/>
        </p:nvSpPr>
        <p:spPr>
          <a:xfrm rot="10800000">
            <a:off x="8592791" y="3499501"/>
            <a:ext cx="222190" cy="162370"/>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abajo 17"/>
          <p:cNvSpPr/>
          <p:nvPr/>
        </p:nvSpPr>
        <p:spPr>
          <a:xfrm rot="10800000">
            <a:off x="8592791" y="4089166"/>
            <a:ext cx="222190" cy="162370"/>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abajo 19"/>
          <p:cNvSpPr/>
          <p:nvPr/>
        </p:nvSpPr>
        <p:spPr>
          <a:xfrm rot="10800000">
            <a:off x="8975927" y="5361067"/>
            <a:ext cx="222190" cy="162370"/>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Llamada de flecha a la derecha 3"/>
          <p:cNvSpPr/>
          <p:nvPr/>
        </p:nvSpPr>
        <p:spPr>
          <a:xfrm rot="16200000">
            <a:off x="6163702" y="4804922"/>
            <a:ext cx="1140764" cy="2512463"/>
          </a:xfrm>
          <a:prstGeom prst="rightArrowCallout">
            <a:avLst/>
          </a:prstGeom>
          <a:solidFill>
            <a:schemeClr val="bg1"/>
          </a:solidFill>
          <a:ln w="76200">
            <a:solidFill>
              <a:srgbClr val="CD5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p:cNvSpPr txBox="1"/>
          <p:nvPr/>
        </p:nvSpPr>
        <p:spPr>
          <a:xfrm>
            <a:off x="5563311" y="5995212"/>
            <a:ext cx="2427006" cy="523220"/>
          </a:xfrm>
          <a:prstGeom prst="rect">
            <a:avLst/>
          </a:prstGeom>
          <a:noFill/>
        </p:spPr>
        <p:txBody>
          <a:bodyPr wrap="square" rtlCol="0">
            <a:spAutoFit/>
          </a:bodyPr>
          <a:lstStyle/>
          <a:p>
            <a:pPr algn="ctr"/>
            <a:r>
              <a:rPr lang="es-ES" sz="1400" b="1" dirty="0" smtClean="0"/>
              <a:t>En 2017 asistieron 34 personas más que en 2016.</a:t>
            </a:r>
            <a:endParaRPr lang="es-ES" sz="1400" b="1" dirty="0"/>
          </a:p>
        </p:txBody>
      </p:sp>
      <p:grpSp>
        <p:nvGrpSpPr>
          <p:cNvPr id="7" name="Grupo 6"/>
          <p:cNvGrpSpPr/>
          <p:nvPr/>
        </p:nvGrpSpPr>
        <p:grpSpPr>
          <a:xfrm>
            <a:off x="8958516" y="3081157"/>
            <a:ext cx="2834679" cy="1051352"/>
            <a:chOff x="8941425" y="2972510"/>
            <a:chExt cx="2834679" cy="850306"/>
          </a:xfrm>
        </p:grpSpPr>
        <p:sp>
          <p:nvSpPr>
            <p:cNvPr id="6" name="Pentágono 5"/>
            <p:cNvSpPr/>
            <p:nvPr/>
          </p:nvSpPr>
          <p:spPr>
            <a:xfrm rot="10800000">
              <a:off x="8941425" y="2972510"/>
              <a:ext cx="2749222" cy="850306"/>
            </a:xfrm>
            <a:prstGeom prst="homePlate">
              <a:avLst/>
            </a:prstGeom>
            <a:solidFill>
              <a:srgbClr val="EB903F"/>
            </a:solidFill>
            <a:ln>
              <a:solidFill>
                <a:srgbClr val="EB9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CuadroTexto 20"/>
            <p:cNvSpPr txBox="1"/>
            <p:nvPr/>
          </p:nvSpPr>
          <p:spPr>
            <a:xfrm>
              <a:off x="9349098" y="3028330"/>
              <a:ext cx="2427006" cy="771657"/>
            </a:xfrm>
            <a:prstGeom prst="rect">
              <a:avLst/>
            </a:prstGeom>
            <a:noFill/>
          </p:spPr>
          <p:txBody>
            <a:bodyPr wrap="square" rtlCol="0">
              <a:spAutoFit/>
            </a:bodyPr>
            <a:lstStyle/>
            <a:p>
              <a:pPr algn="ctr"/>
              <a:r>
                <a:rPr lang="es-ES" sz="1400" b="1" dirty="0" smtClean="0">
                  <a:solidFill>
                    <a:schemeClr val="bg1"/>
                  </a:solidFill>
                </a:rPr>
                <a:t>En 2017, alrededor de 1 de cada 10 asistentes eran ciudadanos.</a:t>
              </a:r>
            </a:p>
            <a:p>
              <a:pPr algn="ctr"/>
              <a:r>
                <a:rPr lang="es-ES" sz="1400" b="1" dirty="0" smtClean="0">
                  <a:solidFill>
                    <a:schemeClr val="bg1"/>
                  </a:solidFill>
                </a:rPr>
                <a:t>En 2016, eran solo el 2,4%.</a:t>
              </a:r>
              <a:endParaRPr lang="es-ES" sz="1400" b="1" dirty="0">
                <a:solidFill>
                  <a:schemeClr val="bg1"/>
                </a:solidFill>
              </a:endParaRPr>
            </a:p>
          </p:txBody>
        </p:sp>
      </p:grpSp>
    </p:spTree>
    <p:extLst>
      <p:ext uri="{BB962C8B-B14F-4D97-AF65-F5344CB8AC3E}">
        <p14:creationId xmlns:p14="http://schemas.microsoft.com/office/powerpoint/2010/main" val="3230715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2" name="CuadroTexto 11"/>
          <p:cNvSpPr txBox="1"/>
          <p:nvPr/>
        </p:nvSpPr>
        <p:spPr>
          <a:xfrm>
            <a:off x="874240" y="603676"/>
            <a:ext cx="3916457" cy="584775"/>
          </a:xfrm>
          <a:prstGeom prst="rect">
            <a:avLst/>
          </a:prstGeom>
          <a:noFill/>
        </p:spPr>
        <p:txBody>
          <a:bodyPr wrap="none" rtlCol="0">
            <a:spAutoFit/>
          </a:bodyPr>
          <a:lstStyle/>
          <a:p>
            <a:r>
              <a:rPr lang="es-ES_tradnl" sz="3200" b="1" u="sng" dirty="0" smtClean="0">
                <a:solidFill>
                  <a:srgbClr val="333733"/>
                </a:solidFill>
                <a:latin typeface="Arial" charset="0"/>
                <a:ea typeface="Arial" charset="0"/>
                <a:cs typeface="Arial" charset="0"/>
              </a:rPr>
              <a:t>Espacio de diálogo</a:t>
            </a:r>
            <a:endParaRPr lang="es-ES" sz="3200" b="1" dirty="0" smtClean="0">
              <a:solidFill>
                <a:srgbClr val="333733"/>
              </a:solidFill>
              <a:latin typeface="Arial" charset="0"/>
              <a:ea typeface="Arial" charset="0"/>
              <a:cs typeface="Arial" charset="0"/>
            </a:endParaRPr>
          </a:p>
        </p:txBody>
      </p:sp>
      <p:sp>
        <p:nvSpPr>
          <p:cNvPr id="13" name="CuadroTexto 12"/>
          <p:cNvSpPr txBox="1"/>
          <p:nvPr/>
        </p:nvSpPr>
        <p:spPr>
          <a:xfrm>
            <a:off x="4132163" y="1724628"/>
            <a:ext cx="7048982" cy="5816977"/>
          </a:xfrm>
          <a:prstGeom prst="rect">
            <a:avLst/>
          </a:prstGeom>
          <a:noFill/>
        </p:spPr>
        <p:txBody>
          <a:bodyPr wrap="square" rtlCol="0">
            <a:spAutoFit/>
          </a:bodyPr>
          <a:lstStyle/>
          <a:p>
            <a:r>
              <a:rPr lang="es-ES_tradnl" sz="2000" dirty="0" smtClean="0">
                <a:solidFill>
                  <a:srgbClr val="333733"/>
                </a:solidFill>
                <a:latin typeface="Arial" panose="020B0604020202020204" pitchFamily="34" charset="0"/>
                <a:ea typeface="Arial" charset="0"/>
                <a:cs typeface="Arial" panose="020B0604020202020204" pitchFamily="34" charset="0"/>
              </a:rPr>
              <a:t>Preguntas:</a:t>
            </a:r>
          </a:p>
          <a:p>
            <a:endParaRPr lang="es-ES_tradnl" sz="2000" dirty="0" smtClean="0">
              <a:solidFill>
                <a:srgbClr val="333733"/>
              </a:solidFill>
              <a:latin typeface="Arial" panose="020B0604020202020204" pitchFamily="34" charset="0"/>
              <a:ea typeface="Arial" charset="0"/>
              <a:cs typeface="Arial" panose="020B0604020202020204" pitchFamily="34" charset="0"/>
            </a:endParaRP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¿Cómo </a:t>
            </a:r>
            <a:r>
              <a:rPr lang="es-ES" sz="2000" dirty="0">
                <a:latin typeface="Arial" panose="020B0604020202020204" pitchFamily="34" charset="0"/>
                <a:cs typeface="Arial" panose="020B0604020202020204" pitchFamily="34" charset="0"/>
              </a:rPr>
              <a:t>se articulan las estrategias de estado joven, gestión del conocimiento y caracterización del empleo público</a:t>
            </a:r>
            <a:r>
              <a:rPr lang="es-ES" sz="2000"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Las personas generalmente se preocupan por su espacio inmediato: su ciudadano, municipio ¿Cómo se prevé que la participación ciudadana sea veedor de la aplicación de las políticas nacionales que las ven como lejanas</a:t>
            </a:r>
            <a:r>
              <a:rPr lang="es-ES" sz="2000" dirty="0" smtClean="0">
                <a:latin typeface="Arial" panose="020B0604020202020204" pitchFamily="34" charset="0"/>
                <a:cs typeface="Arial" panose="020B0604020202020204" pitchFamily="34" charset="0"/>
              </a:rPr>
              <a:t>?</a:t>
            </a:r>
          </a:p>
          <a:p>
            <a:pPr marL="285750" lvl="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Teniendo en cuenta que el posconflicto es una etapa de duración indeterminada y que los cambios culturales son lentos y tardan en concentrarse ¿la Estrategia “constructores de paz” continúa desarrollándose?</a:t>
            </a:r>
            <a:endParaRPr lang="es-CO" sz="20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a:t>
            </a:r>
            <a:r>
              <a:rPr lang="es-ES" sz="2000" dirty="0" smtClean="0">
                <a:latin typeface="Arial" panose="020B0604020202020204" pitchFamily="34" charset="0"/>
                <a:cs typeface="Arial" panose="020B0604020202020204" pitchFamily="34" charset="0"/>
              </a:rPr>
              <a:t>Qué </a:t>
            </a:r>
            <a:r>
              <a:rPr lang="es-ES" sz="2000" dirty="0">
                <a:latin typeface="Arial" panose="020B0604020202020204" pitchFamily="34" charset="0"/>
                <a:cs typeface="Arial" panose="020B0604020202020204" pitchFamily="34" charset="0"/>
              </a:rPr>
              <a:t>puede hacer la gestión pública para apoyar y ayudar a proteger la labor de los veedores y DDHH en general?</a:t>
            </a:r>
            <a:endParaRPr lang="es-CO"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s-CO" sz="2000" dirty="0">
              <a:latin typeface="Arial" panose="020B0604020202020204" pitchFamily="34" charset="0"/>
              <a:cs typeface="Arial" panose="020B0604020202020204" pitchFamily="34" charset="0"/>
            </a:endParaRPr>
          </a:p>
          <a:p>
            <a:endParaRPr lang="es-ES_tradnl" sz="3200" dirty="0">
              <a:solidFill>
                <a:srgbClr val="333733"/>
              </a:solidFill>
              <a:latin typeface="Arial" charset="0"/>
              <a:ea typeface="Arial" charset="0"/>
              <a:cs typeface="Arial"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44" y="2847372"/>
            <a:ext cx="3923819" cy="2592729"/>
          </a:xfrm>
          <a:prstGeom prst="rect">
            <a:avLst/>
          </a:prstGeom>
        </p:spPr>
      </p:pic>
    </p:spTree>
    <p:extLst>
      <p:ext uri="{BB962C8B-B14F-4D97-AF65-F5344CB8AC3E}">
        <p14:creationId xmlns:p14="http://schemas.microsoft.com/office/powerpoint/2010/main" val="2915238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3" name="CuadroTexto 12"/>
          <p:cNvSpPr txBox="1"/>
          <p:nvPr/>
        </p:nvSpPr>
        <p:spPr>
          <a:xfrm>
            <a:off x="671332" y="833378"/>
            <a:ext cx="10938076" cy="6709529"/>
          </a:xfrm>
          <a:prstGeom prst="rect">
            <a:avLst/>
          </a:prstGeom>
          <a:noFill/>
        </p:spPr>
        <p:txBody>
          <a:bodyPr wrap="square" rtlCol="0">
            <a:spAutoFit/>
          </a:bodyPr>
          <a:lstStyle/>
          <a:p>
            <a:pPr marL="28575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a:t>
            </a:r>
            <a:r>
              <a:rPr lang="es-ES" sz="2000" dirty="0">
                <a:latin typeface="Arial" panose="020B0604020202020204" pitchFamily="34" charset="0"/>
                <a:cs typeface="Arial" panose="020B0604020202020204" pitchFamily="34" charset="0"/>
              </a:rPr>
              <a:t>Cómo desde Función Pública se puede replicar en los territorios el proceso de negociación colectiva ya que se observa que en los mismos no se tiene el nuevo avance, toda vez que tiene gobernantes que se niegan a negociar o no cumplir lo </a:t>
            </a:r>
            <a:r>
              <a:rPr lang="es-ES" sz="2000" dirty="0" smtClean="0">
                <a:latin typeface="Arial" panose="020B0604020202020204" pitchFamily="34" charset="0"/>
                <a:cs typeface="Arial" panose="020B0604020202020204" pitchFamily="34" charset="0"/>
              </a:rPr>
              <a:t>acordado</a:t>
            </a:r>
            <a:endParaRPr lang="es-ES" sz="20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¿En </a:t>
            </a:r>
            <a:r>
              <a:rPr lang="es-ES" sz="2000" dirty="0">
                <a:latin typeface="Arial" panose="020B0604020202020204" pitchFamily="34" charset="0"/>
                <a:cs typeface="Arial" panose="020B0604020202020204" pitchFamily="34" charset="0"/>
              </a:rPr>
              <a:t>Varias entidades control interno es solo una persona. ¿Qué acciones está adelantando el DAFP </a:t>
            </a:r>
            <a:r>
              <a:rPr lang="es-ES" sz="2000" dirty="0" smtClean="0">
                <a:latin typeface="Arial" panose="020B0604020202020204" pitchFamily="34" charset="0"/>
                <a:cs typeface="Arial" panose="020B0604020202020204" pitchFamily="34" charset="0"/>
              </a:rPr>
              <a:t>para  que </a:t>
            </a:r>
            <a:r>
              <a:rPr lang="es-ES" sz="2000" dirty="0">
                <a:latin typeface="Arial" panose="020B0604020202020204" pitchFamily="34" charset="0"/>
                <a:cs typeface="Arial" panose="020B0604020202020204" pitchFamily="34" charset="0"/>
              </a:rPr>
              <a:t>el control interno cuente con un equipo interdisciplinario como dice la Ley 87 de </a:t>
            </a:r>
            <a:r>
              <a:rPr lang="es-ES" sz="2000" dirty="0" smtClean="0">
                <a:latin typeface="Arial" panose="020B0604020202020204" pitchFamily="34" charset="0"/>
                <a:cs typeface="Arial" panose="020B0604020202020204" pitchFamily="34" charset="0"/>
              </a:rPr>
              <a:t>1993</a:t>
            </a:r>
          </a:p>
          <a:p>
            <a:pPr marL="28575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a:t>
            </a:r>
            <a:r>
              <a:rPr lang="es-ES" sz="2000" dirty="0">
                <a:latin typeface="Arial" panose="020B0604020202020204" pitchFamily="34" charset="0"/>
                <a:cs typeface="Arial" panose="020B0604020202020204" pitchFamily="34" charset="0"/>
              </a:rPr>
              <a:t>Cómo Superar la creciente tercerización del empleo público, que está afectando el empleo público y el </a:t>
            </a:r>
            <a:r>
              <a:rPr lang="es-ES" sz="2000" dirty="0" smtClean="0">
                <a:latin typeface="Arial" panose="020B0604020202020204" pitchFamily="34" charset="0"/>
                <a:cs typeface="Arial" panose="020B0604020202020204" pitchFamily="34" charset="0"/>
              </a:rPr>
              <a:t>         mérito?</a:t>
            </a: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¿Cómo </a:t>
            </a:r>
            <a:r>
              <a:rPr lang="es-ES" sz="2000" dirty="0">
                <a:latin typeface="Arial" panose="020B0604020202020204" pitchFamily="34" charset="0"/>
                <a:cs typeface="Arial" panose="020B0604020202020204" pitchFamily="34" charset="0"/>
              </a:rPr>
              <a:t>se hará el impulso de los proyectos de Ley que se presentaron por parte del gobierno al Congreso y no se debatieron</a:t>
            </a:r>
            <a:r>
              <a:rPr lang="es-ES" sz="2000" dirty="0" smtClean="0">
                <a:latin typeface="Arial" panose="020B0604020202020204" pitchFamily="34" charset="0"/>
                <a:cs typeface="Arial" panose="020B0604020202020204" pitchFamily="34" charset="0"/>
              </a:rPr>
              <a:t>?</a:t>
            </a:r>
            <a:endParaRPr lang="es-CO" sz="20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a:t>
            </a:r>
            <a:r>
              <a:rPr lang="es-ES" sz="2000" dirty="0">
                <a:latin typeface="Arial" panose="020B0604020202020204" pitchFamily="34" charset="0"/>
                <a:cs typeface="Arial" panose="020B0604020202020204" pitchFamily="34" charset="0"/>
              </a:rPr>
              <a:t>Cuáles son los retos del modelo integrado de planeación y gestión?</a:t>
            </a:r>
            <a:endParaRPr lang="es-CO" sz="20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¿Cómo </a:t>
            </a:r>
            <a:r>
              <a:rPr lang="es-ES" sz="2000" dirty="0">
                <a:latin typeface="Arial" panose="020B0604020202020204" pitchFamily="34" charset="0"/>
                <a:cs typeface="Arial" panose="020B0604020202020204" pitchFamily="34" charset="0"/>
              </a:rPr>
              <a:t>se van a implementar los ODS en igualdad de género con la ley de cuotas</a:t>
            </a:r>
            <a:r>
              <a:rPr lang="es-ES" sz="2000" dirty="0" smtClean="0">
                <a:latin typeface="Arial" panose="020B0604020202020204" pitchFamily="34" charset="0"/>
                <a:cs typeface="Arial" panose="020B0604020202020204" pitchFamily="34" charset="0"/>
              </a:rPr>
              <a:t>?</a:t>
            </a:r>
            <a:endParaRPr lang="es-CO" sz="20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¿Cómo </a:t>
            </a:r>
            <a:r>
              <a:rPr lang="es-ES" sz="2000" dirty="0">
                <a:latin typeface="Arial" panose="020B0604020202020204" pitchFamily="34" charset="0"/>
                <a:cs typeface="Arial" panose="020B0604020202020204" pitchFamily="34" charset="0"/>
              </a:rPr>
              <a:t>se está implementando el código de integridad en los 170 municipios del posconflicto</a:t>
            </a:r>
            <a:r>
              <a:rPr lang="es-ES" sz="2000"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¿De </a:t>
            </a:r>
            <a:r>
              <a:rPr lang="es-ES" sz="2000" dirty="0">
                <a:latin typeface="Arial" panose="020B0604020202020204" pitchFamily="34" charset="0"/>
                <a:cs typeface="Arial" panose="020B0604020202020204" pitchFamily="34" charset="0"/>
              </a:rPr>
              <a:t>qué forma se puede llevar a cabo procesos que permitan y garanticen las transparencia en cuanto al presupuesto que se le asigna al sector público</a:t>
            </a:r>
            <a:r>
              <a:rPr lang="es-ES" sz="2000" dirty="0" smtClean="0">
                <a:latin typeface="Arial" panose="020B0604020202020204" pitchFamily="34" charset="0"/>
                <a:cs typeface="Arial" panose="020B0604020202020204" pitchFamily="34" charset="0"/>
              </a:rPr>
              <a:t>?</a:t>
            </a: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¿Qué </a:t>
            </a:r>
            <a:r>
              <a:rPr lang="es-ES" sz="2000" dirty="0">
                <a:latin typeface="Arial" panose="020B0604020202020204" pitchFamily="34" charset="0"/>
                <a:cs typeface="Arial" panose="020B0604020202020204" pitchFamily="34" charset="0"/>
              </a:rPr>
              <a:t>se hace o se piensa hacer desde Función Pública para evitar un retroceso negativo en políticas que se encuentran en implementación con el cambio de gobierno?</a:t>
            </a:r>
            <a:endParaRPr lang="es-CO" sz="20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2000" dirty="0" smtClean="0">
                <a:latin typeface="Arial" panose="020B0604020202020204" pitchFamily="34" charset="0"/>
                <a:cs typeface="Arial" panose="020B0604020202020204" pitchFamily="34" charset="0"/>
              </a:rPr>
              <a:t>¿</a:t>
            </a:r>
            <a:r>
              <a:rPr lang="es-ES" sz="2000" dirty="0">
                <a:latin typeface="Arial" panose="020B0604020202020204" pitchFamily="34" charset="0"/>
                <a:cs typeface="Arial" panose="020B0604020202020204" pitchFamily="34" charset="0"/>
              </a:rPr>
              <a:t>Cuáles son los valores de la ley de cuotas?</a:t>
            </a:r>
            <a:endParaRPr lang="es-CO" sz="2000" dirty="0">
              <a:latin typeface="Arial" panose="020B0604020202020204" pitchFamily="34" charset="0"/>
              <a:cs typeface="Arial" panose="020B0604020202020204" pitchFamily="34" charset="0"/>
            </a:endParaRPr>
          </a:p>
          <a:p>
            <a:endParaRPr lang="es-CO" dirty="0"/>
          </a:p>
          <a:p>
            <a:endParaRPr lang="es-ES_tradnl" sz="3200" dirty="0">
              <a:solidFill>
                <a:srgbClr val="333733"/>
              </a:solidFill>
              <a:latin typeface="Arial" charset="0"/>
              <a:ea typeface="Arial" charset="0"/>
              <a:cs typeface="Arial" charset="0"/>
            </a:endParaRPr>
          </a:p>
        </p:txBody>
      </p:sp>
    </p:spTree>
    <p:extLst>
      <p:ext uri="{BB962C8B-B14F-4D97-AF65-F5344CB8AC3E}">
        <p14:creationId xmlns:p14="http://schemas.microsoft.com/office/powerpoint/2010/main" val="568936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3" name="CuadroTexto 12"/>
          <p:cNvSpPr txBox="1"/>
          <p:nvPr/>
        </p:nvSpPr>
        <p:spPr>
          <a:xfrm>
            <a:off x="497711" y="833378"/>
            <a:ext cx="11304031" cy="4462760"/>
          </a:xfrm>
          <a:prstGeom prst="rect">
            <a:avLst/>
          </a:prstGeom>
          <a:noFill/>
        </p:spPr>
        <p:txBody>
          <a:bodyPr wrap="square" rtlCol="0">
            <a:spAutoFit/>
          </a:bodyPr>
          <a:lstStyle/>
          <a:p>
            <a:pPr marL="285750" lvl="0" indent="-285750">
              <a:buFont typeface="Wingdings" panose="05000000000000000000" pitchFamily="2" charset="2"/>
              <a:buChar char="Ø"/>
            </a:pPr>
            <a:r>
              <a:rPr lang="es-CO" sz="2000" dirty="0" smtClean="0">
                <a:latin typeface="Arial" panose="020B0604020202020204" pitchFamily="34" charset="0"/>
                <a:cs typeface="Arial" panose="020B0604020202020204" pitchFamily="34" charset="0"/>
              </a:rPr>
              <a:t>¿</a:t>
            </a:r>
            <a:r>
              <a:rPr lang="es-ES" sz="2000" dirty="0" smtClean="0">
                <a:latin typeface="Arial" panose="020B0604020202020204" pitchFamily="34" charset="0"/>
                <a:cs typeface="Arial" panose="020B0604020202020204" pitchFamily="34" charset="0"/>
              </a:rPr>
              <a:t>Cuáles </a:t>
            </a:r>
            <a:r>
              <a:rPr lang="es-ES" sz="2000" dirty="0">
                <a:latin typeface="Arial" panose="020B0604020202020204" pitchFamily="34" charset="0"/>
                <a:cs typeface="Arial" panose="020B0604020202020204" pitchFamily="34" charset="0"/>
              </a:rPr>
              <a:t>son los avances de la ley de cuotas? ¿ algún sector ha logrado la paridad de la ley de cuotas 50/50</a:t>
            </a:r>
            <a:r>
              <a:rPr lang="es-ES" sz="20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es-ES" sz="2000" dirty="0">
                <a:latin typeface="Arial" panose="020B0604020202020204" pitchFamily="34" charset="0"/>
                <a:cs typeface="Arial" panose="020B0604020202020204" pitchFamily="34" charset="0"/>
              </a:rPr>
              <a:t>¿Cómo se destaca Función Pública en el desarrollo de establecer derechos fundamentales como es la educación pública hacia la población?</a:t>
            </a:r>
            <a:endParaRPr lang="es-CO" sz="2000" dirty="0">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s-ES" sz="2000" dirty="0">
                <a:latin typeface="Arial" panose="020B0604020202020204" pitchFamily="34" charset="0"/>
                <a:cs typeface="Arial" panose="020B0604020202020204" pitchFamily="34" charset="0"/>
              </a:rPr>
              <a:t>¿</a:t>
            </a:r>
            <a:r>
              <a:rPr lang="es-ES" sz="2000" dirty="0" smtClean="0">
                <a:latin typeface="Arial" panose="020B0604020202020204" pitchFamily="34" charset="0"/>
                <a:cs typeface="Arial" panose="020B0604020202020204" pitchFamily="34" charset="0"/>
              </a:rPr>
              <a:t>De </a:t>
            </a:r>
            <a:r>
              <a:rPr lang="es-ES" sz="2000" dirty="0">
                <a:latin typeface="Arial" panose="020B0604020202020204" pitchFamily="34" charset="0"/>
                <a:cs typeface="Arial" panose="020B0604020202020204" pitchFamily="34" charset="0"/>
              </a:rPr>
              <a:t>qué forma cumple el papel de la capacitación priorizados como formulación del decreto Ley?</a:t>
            </a:r>
            <a:endParaRPr lang="es-CO" sz="2000" dirty="0">
              <a:latin typeface="Arial" panose="020B0604020202020204" pitchFamily="34" charset="0"/>
              <a:cs typeface="Arial" panose="020B0604020202020204" pitchFamily="34" charset="0"/>
            </a:endParaRPr>
          </a:p>
          <a:p>
            <a:pPr lvl="0"/>
            <a:endParaRPr lang="es-CO" sz="2000" dirty="0">
              <a:latin typeface="Arial" panose="020B0604020202020204" pitchFamily="34" charset="0"/>
              <a:cs typeface="Arial" panose="020B0604020202020204" pitchFamily="34" charset="0"/>
            </a:endParaRPr>
          </a:p>
          <a:p>
            <a:pPr marL="342900" indent="-342900">
              <a:buFont typeface="+mj-lt"/>
              <a:buAutoNum type="arabicPeriod"/>
            </a:pPr>
            <a:endParaRPr lang="es-CO" dirty="0"/>
          </a:p>
          <a:p>
            <a:pPr lvl="0"/>
            <a:r>
              <a:rPr lang="es-CO" sz="2000" dirty="0">
                <a:latin typeface="Arial" panose="020B0604020202020204" pitchFamily="34" charset="0"/>
                <a:cs typeface="Arial" panose="020B0604020202020204" pitchFamily="34" charset="0"/>
              </a:rPr>
              <a:t>Se respondieron las preguntas durante la ejecución de la Audiencia de Rendición de </a:t>
            </a:r>
            <a:r>
              <a:rPr lang="es-CO" sz="2000" dirty="0" smtClean="0">
                <a:latin typeface="Arial" panose="020B0604020202020204" pitchFamily="34" charset="0"/>
                <a:cs typeface="Arial" panose="020B0604020202020204" pitchFamily="34" charset="0"/>
              </a:rPr>
              <a:t>Cuentas</a:t>
            </a:r>
            <a:r>
              <a:rPr lang="es-CO" sz="2000" dirty="0">
                <a:latin typeface="Arial" panose="020B0604020202020204" pitchFamily="34" charset="0"/>
                <a:cs typeface="Arial" panose="020B0604020202020204" pitchFamily="34" charset="0"/>
              </a:rPr>
              <a:t>, para ver el video diríjase </a:t>
            </a:r>
            <a:r>
              <a:rPr lang="es-CO" sz="2000" dirty="0" smtClean="0">
                <a:latin typeface="Arial" panose="020B0604020202020204" pitchFamily="34" charset="0"/>
                <a:cs typeface="Arial" panose="020B0604020202020204" pitchFamily="34" charset="0"/>
              </a:rPr>
              <a:t>al </a:t>
            </a:r>
            <a:r>
              <a:rPr lang="es-CO" sz="2000" dirty="0">
                <a:latin typeface="Arial" panose="020B0604020202020204" pitchFamily="34" charset="0"/>
                <a:cs typeface="Arial" panose="020B0604020202020204" pitchFamily="34" charset="0"/>
              </a:rPr>
              <a:t>siguiente </a:t>
            </a:r>
            <a:r>
              <a:rPr lang="es-CO" sz="2000" dirty="0" smtClean="0">
                <a:latin typeface="Arial" panose="020B0604020202020204" pitchFamily="34" charset="0"/>
                <a:cs typeface="Arial" panose="020B0604020202020204" pitchFamily="34" charset="0"/>
              </a:rPr>
              <a:t>enlace: </a:t>
            </a:r>
            <a:r>
              <a:rPr lang="es-CO" sz="2000" dirty="0" smtClean="0">
                <a:solidFill>
                  <a:schemeClr val="accent1">
                    <a:lumMod val="75000"/>
                  </a:schemeClr>
                </a:solidFill>
                <a:latin typeface="Arial" panose="020B0604020202020204" pitchFamily="34" charset="0"/>
                <a:cs typeface="Arial" panose="020B0604020202020204" pitchFamily="34" charset="0"/>
              </a:rPr>
              <a:t>https</a:t>
            </a:r>
            <a:r>
              <a:rPr lang="es-CO" sz="2000" dirty="0">
                <a:solidFill>
                  <a:schemeClr val="accent1">
                    <a:lumMod val="75000"/>
                  </a:schemeClr>
                </a:solidFill>
                <a:latin typeface="Arial" panose="020B0604020202020204" pitchFamily="34" charset="0"/>
                <a:cs typeface="Arial" panose="020B0604020202020204" pitchFamily="34" charset="0"/>
              </a:rPr>
              <a:t>://www.youtube.com/watch?v=mEFgHwIPPDU</a:t>
            </a:r>
            <a:endParaRPr lang="es-CO" sz="2000" dirty="0">
              <a:solidFill>
                <a:schemeClr val="accent1">
                  <a:lumMod val="75000"/>
                </a:schemeClr>
              </a:solidFill>
              <a:latin typeface="Arial" panose="020B0604020202020204" pitchFamily="34" charset="0"/>
              <a:cs typeface="Arial" panose="020B0604020202020204" pitchFamily="34" charset="0"/>
            </a:endParaRPr>
          </a:p>
          <a:p>
            <a:endParaRPr lang="es-CO" dirty="0"/>
          </a:p>
          <a:p>
            <a:pPr lvl="0"/>
            <a:endParaRPr lang="es-CO" dirty="0"/>
          </a:p>
          <a:p>
            <a:endParaRPr lang="es-CO" dirty="0"/>
          </a:p>
          <a:p>
            <a:endParaRPr lang="es-ES_tradnl" sz="3200" dirty="0">
              <a:solidFill>
                <a:srgbClr val="333733"/>
              </a:solidFill>
              <a:latin typeface="Arial" charset="0"/>
              <a:ea typeface="Arial" charset="0"/>
              <a:cs typeface="Arial" charset="0"/>
            </a:endParaRPr>
          </a:p>
        </p:txBody>
      </p:sp>
    </p:spTree>
    <p:extLst>
      <p:ext uri="{BB962C8B-B14F-4D97-AF65-F5344CB8AC3E}">
        <p14:creationId xmlns:p14="http://schemas.microsoft.com/office/powerpoint/2010/main" val="1942642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8814" t="60097" r="27535" b="17335"/>
          <a:stretch/>
        </p:blipFill>
        <p:spPr>
          <a:xfrm>
            <a:off x="6534926" y="3653289"/>
            <a:ext cx="3126658" cy="1315160"/>
          </a:xfrm>
          <a:prstGeom prst="rect">
            <a:avLst/>
          </a:prstGeom>
        </p:spPr>
      </p:pic>
      <p:sp>
        <p:nvSpPr>
          <p:cNvPr id="8" name="CuadroTexto 7"/>
          <p:cNvSpPr txBox="1"/>
          <p:nvPr/>
        </p:nvSpPr>
        <p:spPr>
          <a:xfrm>
            <a:off x="1701478" y="2637626"/>
            <a:ext cx="11754317" cy="923330"/>
          </a:xfrm>
          <a:prstGeom prst="rect">
            <a:avLst/>
          </a:prstGeom>
          <a:noFill/>
        </p:spPr>
        <p:txBody>
          <a:bodyPr wrap="square" rtlCol="0">
            <a:spAutoFit/>
          </a:bodyPr>
          <a:lstStyle/>
          <a:p>
            <a:r>
              <a:rPr lang="es-ES_tradnl" sz="5400" b="1" spc="300" dirty="0" smtClean="0">
                <a:latin typeface="Arial" charset="0"/>
                <a:ea typeface="Arial" charset="0"/>
                <a:cs typeface="Arial" charset="0"/>
              </a:rPr>
              <a:t>Resultados de la Audiencia</a:t>
            </a:r>
            <a:endParaRPr lang="es-ES_tradnl" sz="5400" b="1" spc="300" dirty="0">
              <a:latin typeface="Arial" charset="0"/>
              <a:ea typeface="Arial" charset="0"/>
              <a:cs typeface="Arial" charset="0"/>
            </a:endParaRPr>
          </a:p>
        </p:txBody>
      </p:sp>
      <p:cxnSp>
        <p:nvCxnSpPr>
          <p:cNvPr id="9" name="Conector recto 8"/>
          <p:cNvCxnSpPr/>
          <p:nvPr/>
        </p:nvCxnSpPr>
        <p:spPr>
          <a:xfrm>
            <a:off x="8680369" y="3448752"/>
            <a:ext cx="2967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4081573" y="541387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3938807" y="6143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245266" y="69214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9340547" y="616208"/>
            <a:ext cx="966331" cy="5625584"/>
            <a:chOff x="5626267" y="783429"/>
            <a:chExt cx="966331" cy="5625584"/>
          </a:xfrm>
        </p:grpSpPr>
        <p:cxnSp>
          <p:nvCxnSpPr>
            <p:cNvPr id="15" name="Conector recto 14"/>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grpSp>
        <p:nvGrpSpPr>
          <p:cNvPr id="17" name="Agrupar 12"/>
          <p:cNvGrpSpPr/>
          <p:nvPr/>
        </p:nvGrpSpPr>
        <p:grpSpPr>
          <a:xfrm>
            <a:off x="1088901" y="2823394"/>
            <a:ext cx="612577" cy="612577"/>
            <a:chOff x="1728801" y="211660"/>
            <a:chExt cx="745496" cy="745496"/>
          </a:xfrm>
        </p:grpSpPr>
        <p:sp>
          <p:nvSpPr>
            <p:cNvPr id="18" name="Elipse 17"/>
            <p:cNvSpPr/>
            <p:nvPr/>
          </p:nvSpPr>
          <p:spPr>
            <a:xfrm>
              <a:off x="1728801" y="211660"/>
              <a:ext cx="745496" cy="745496"/>
            </a:xfrm>
            <a:prstGeom prst="ellipse">
              <a:avLst/>
            </a:prstGeom>
            <a:noFill/>
            <a:ln w="38100">
              <a:solidFill>
                <a:srgbClr val="EB9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p:nvPr/>
          </p:nvSpPr>
          <p:spPr>
            <a:xfrm>
              <a:off x="1855170" y="267490"/>
              <a:ext cx="515409" cy="636750"/>
            </a:xfrm>
            <a:prstGeom prst="rect">
              <a:avLst/>
            </a:prstGeom>
            <a:noFill/>
          </p:spPr>
          <p:txBody>
            <a:bodyPr wrap="none" rtlCol="0">
              <a:spAutoFit/>
            </a:bodyPr>
            <a:lstStyle/>
            <a:p>
              <a:pPr algn="ctr"/>
              <a:r>
                <a:rPr lang="es-ES" sz="2800" b="1" spc="300" dirty="0">
                  <a:latin typeface="Arial" charset="0"/>
                  <a:ea typeface="Arial" charset="0"/>
                  <a:cs typeface="Arial" charset="0"/>
                </a:rPr>
                <a:t>5</a:t>
              </a:r>
              <a:endParaRPr lang="es-ES_tradnl" sz="2800" b="1" spc="300" dirty="0">
                <a:latin typeface="Arial" charset="0"/>
                <a:ea typeface="Arial" charset="0"/>
                <a:cs typeface="Arial" charset="0"/>
              </a:endParaRPr>
            </a:p>
          </p:txBody>
        </p:sp>
      </p:grpSp>
    </p:spTree>
    <p:extLst>
      <p:ext uri="{BB962C8B-B14F-4D97-AF65-F5344CB8AC3E}">
        <p14:creationId xmlns:p14="http://schemas.microsoft.com/office/powerpoint/2010/main" val="3272876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185652" y="966019"/>
            <a:ext cx="7964129" cy="492596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v</a:t>
            </a:r>
            <a:endParaRPr lang="es-ES_tradnl"/>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8925" r="34499" b="23011"/>
          <a:stretch/>
        </p:blipFill>
        <p:spPr>
          <a:xfrm>
            <a:off x="0" y="1415846"/>
            <a:ext cx="4011561" cy="3982065"/>
          </a:xfrm>
          <a:prstGeom prst="rect">
            <a:avLst/>
          </a:prstGeom>
        </p:spPr>
      </p:pic>
      <p:sp>
        <p:nvSpPr>
          <p:cNvPr id="2" name="CuadroTexto 1"/>
          <p:cNvSpPr txBox="1"/>
          <p:nvPr/>
        </p:nvSpPr>
        <p:spPr>
          <a:xfrm>
            <a:off x="1829016" y="1611045"/>
            <a:ext cx="8870319" cy="3077766"/>
          </a:xfrm>
          <a:prstGeom prst="rect">
            <a:avLst/>
          </a:prstGeom>
          <a:noFill/>
        </p:spPr>
        <p:txBody>
          <a:bodyPr wrap="square" rtlCol="0">
            <a:spAutoFit/>
          </a:bodyPr>
          <a:lstStyle/>
          <a:p>
            <a:r>
              <a:rPr lang="es-CO" sz="2000" b="1" dirty="0">
                <a:solidFill>
                  <a:srgbClr val="CD523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Evaluación del ejercicio de Rendición de Cuentas</a:t>
            </a:r>
            <a:endParaRPr lang="es-CO" sz="2000" dirty="0">
              <a:solidFill>
                <a:srgbClr val="CD523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CO" sz="2000" dirty="0">
                <a:latin typeface="Arial" panose="020B0604020202020204" pitchFamily="34" charset="0"/>
                <a:cs typeface="Arial" panose="020B0604020202020204" pitchFamily="34" charset="0"/>
              </a:rPr>
              <a:t> </a:t>
            </a:r>
          </a:p>
          <a:p>
            <a:pPr algn="just"/>
            <a:r>
              <a:rPr lang="es-CO" sz="2000" dirty="0">
                <a:latin typeface="Arial" panose="020B0604020202020204" pitchFamily="34" charset="0"/>
                <a:cs typeface="Arial" panose="020B0604020202020204" pitchFamily="34" charset="0"/>
              </a:rPr>
              <a:t>Al iniciar la sesión se entregó a todos los asistentes el formato de </a:t>
            </a:r>
            <a:r>
              <a:rPr lang="es-CO" sz="2000" dirty="0" smtClean="0">
                <a:latin typeface="Arial" panose="020B0604020202020204" pitchFamily="34" charset="0"/>
                <a:cs typeface="Arial" panose="020B0604020202020204" pitchFamily="34" charset="0"/>
              </a:rPr>
              <a:t>encuesta de evaluación, </a:t>
            </a:r>
            <a:r>
              <a:rPr lang="es-CO" sz="2000" dirty="0">
                <a:latin typeface="Arial" panose="020B0604020202020204" pitchFamily="34" charset="0"/>
                <a:cs typeface="Arial" panose="020B0604020202020204" pitchFamily="34" charset="0"/>
              </a:rPr>
              <a:t>con el fin de conocer su percepción frente a diferentes aspectos. Respondieron </a:t>
            </a:r>
            <a:r>
              <a:rPr lang="es-CO" sz="2000" dirty="0" smtClean="0">
                <a:latin typeface="Arial" panose="020B0604020202020204" pitchFamily="34" charset="0"/>
                <a:cs typeface="Arial" panose="020B0604020202020204" pitchFamily="34" charset="0"/>
              </a:rPr>
              <a:t>127 personas que representan el 40% de los asistentes, obteniendo </a:t>
            </a:r>
            <a:r>
              <a:rPr lang="es-CO" sz="2000" dirty="0">
                <a:latin typeface="Arial" panose="020B0604020202020204" pitchFamily="34" charset="0"/>
                <a:cs typeface="Arial" panose="020B0604020202020204" pitchFamily="34" charset="0"/>
              </a:rPr>
              <a:t>los siguientes </a:t>
            </a:r>
            <a:r>
              <a:rPr lang="es-CO" sz="2000" dirty="0" smtClean="0">
                <a:latin typeface="Arial" panose="020B0604020202020204" pitchFamily="34" charset="0"/>
                <a:cs typeface="Arial" panose="020B0604020202020204" pitchFamily="34" charset="0"/>
              </a:rPr>
              <a:t>resultados:</a:t>
            </a:r>
            <a:endParaRPr lang="es-CO" sz="2000" dirty="0">
              <a:latin typeface="Arial" panose="020B0604020202020204" pitchFamily="34" charset="0"/>
              <a:cs typeface="Arial" panose="020B0604020202020204" pitchFamily="34" charset="0"/>
            </a:endParaRPr>
          </a:p>
          <a:p>
            <a:r>
              <a:rPr lang="es-CO" sz="2000" dirty="0">
                <a:latin typeface="Arial" panose="020B0604020202020204" pitchFamily="34" charset="0"/>
                <a:cs typeface="Arial" panose="020B0604020202020204" pitchFamily="34" charset="0"/>
              </a:rPr>
              <a:t> </a:t>
            </a:r>
          </a:p>
          <a:p>
            <a:endParaRPr lang="es-ES_tradnl" sz="5400" b="1" spc="300" dirty="0">
              <a:latin typeface="Arial" charset="0"/>
              <a:ea typeface="Arial" charset="0"/>
              <a:cs typeface="Arial" charset="0"/>
            </a:endParaRPr>
          </a:p>
        </p:txBody>
      </p:sp>
    </p:spTree>
    <p:extLst>
      <p:ext uri="{BB962C8B-B14F-4D97-AF65-F5344CB8AC3E}">
        <p14:creationId xmlns:p14="http://schemas.microsoft.com/office/powerpoint/2010/main" val="541153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ector recto 31"/>
          <p:cNvCxnSpPr/>
          <p:nvPr/>
        </p:nvCxnSpPr>
        <p:spPr>
          <a:xfrm flipV="1">
            <a:off x="9511229" y="425987"/>
            <a:ext cx="918072" cy="929088"/>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1738837" y="4260902"/>
            <a:ext cx="3585965" cy="400110"/>
          </a:xfrm>
          <a:prstGeom prst="rect">
            <a:avLst/>
          </a:prstGeom>
          <a:noFill/>
        </p:spPr>
        <p:txBody>
          <a:bodyPr wrap="square" rtlCol="0">
            <a:spAutoFit/>
          </a:bodyPr>
          <a:lstStyle/>
          <a:p>
            <a:r>
              <a:rPr lang="es-ES_tradnl" sz="2000" b="1" dirty="0" smtClean="0">
                <a:latin typeface="Arial" charset="0"/>
                <a:ea typeface="Arial" charset="0"/>
                <a:cs typeface="Arial" charset="0"/>
              </a:rPr>
              <a:t>Convocatoria</a:t>
            </a:r>
            <a:endParaRPr lang="es-ES_tradnl" sz="2000" spc="300" dirty="0">
              <a:latin typeface="Arial" charset="0"/>
              <a:ea typeface="Arial" charset="0"/>
              <a:cs typeface="Arial" charset="0"/>
            </a:endParaRPr>
          </a:p>
        </p:txBody>
      </p:sp>
      <p:sp>
        <p:nvSpPr>
          <p:cNvPr id="5" name="CuadroTexto 4"/>
          <p:cNvSpPr txBox="1"/>
          <p:nvPr/>
        </p:nvSpPr>
        <p:spPr>
          <a:xfrm>
            <a:off x="1720224" y="2160022"/>
            <a:ext cx="3890764" cy="400110"/>
          </a:xfrm>
          <a:prstGeom prst="rect">
            <a:avLst/>
          </a:prstGeom>
          <a:noFill/>
        </p:spPr>
        <p:txBody>
          <a:bodyPr wrap="square" rtlCol="0">
            <a:spAutoFit/>
          </a:bodyPr>
          <a:lstStyle/>
          <a:p>
            <a:r>
              <a:rPr lang="es-ES_tradnl" sz="2000" b="1" dirty="0" smtClean="0">
                <a:latin typeface="Arial" charset="0"/>
                <a:ea typeface="Arial" charset="0"/>
                <a:cs typeface="Arial" charset="0"/>
              </a:rPr>
              <a:t>Introducción</a:t>
            </a:r>
            <a:endParaRPr lang="es-ES_tradnl" sz="2000" spc="300" dirty="0">
              <a:latin typeface="Arial" charset="0"/>
              <a:ea typeface="Arial" charset="0"/>
              <a:cs typeface="Arial" charset="0"/>
            </a:endParaRPr>
          </a:p>
        </p:txBody>
      </p:sp>
      <p:sp>
        <p:nvSpPr>
          <p:cNvPr id="6" name="CuadroTexto 5"/>
          <p:cNvSpPr txBox="1"/>
          <p:nvPr/>
        </p:nvSpPr>
        <p:spPr>
          <a:xfrm>
            <a:off x="1742862" y="3200149"/>
            <a:ext cx="3916632" cy="400110"/>
          </a:xfrm>
          <a:prstGeom prst="rect">
            <a:avLst/>
          </a:prstGeom>
          <a:noFill/>
        </p:spPr>
        <p:txBody>
          <a:bodyPr wrap="square" rtlCol="0">
            <a:spAutoFit/>
          </a:bodyPr>
          <a:lstStyle/>
          <a:p>
            <a:r>
              <a:rPr lang="es-ES_tradnl" sz="2000" b="1" dirty="0" smtClean="0">
                <a:latin typeface="Arial" charset="0"/>
                <a:ea typeface="Arial" charset="0"/>
                <a:cs typeface="Arial" charset="0"/>
              </a:rPr>
              <a:t>Consulta </a:t>
            </a:r>
            <a:endParaRPr lang="es-ES_tradnl" sz="2000" spc="300" dirty="0">
              <a:latin typeface="Arial" charset="0"/>
              <a:ea typeface="Arial" charset="0"/>
              <a:cs typeface="Arial" charset="0"/>
            </a:endParaRPr>
          </a:p>
        </p:txBody>
      </p:sp>
      <p:sp>
        <p:nvSpPr>
          <p:cNvPr id="7" name="CuadroTexto 6"/>
          <p:cNvSpPr txBox="1"/>
          <p:nvPr/>
        </p:nvSpPr>
        <p:spPr>
          <a:xfrm>
            <a:off x="6830512" y="2025664"/>
            <a:ext cx="3598789" cy="707886"/>
          </a:xfrm>
          <a:prstGeom prst="rect">
            <a:avLst/>
          </a:prstGeom>
          <a:noFill/>
        </p:spPr>
        <p:txBody>
          <a:bodyPr wrap="square" rtlCol="0">
            <a:spAutoFit/>
          </a:bodyPr>
          <a:lstStyle/>
          <a:p>
            <a:r>
              <a:rPr lang="es-ES_tradnl" sz="2000" b="1" dirty="0" smtClean="0">
                <a:latin typeface="Arial" charset="0"/>
                <a:ea typeface="Arial" charset="0"/>
                <a:cs typeface="Arial" charset="0"/>
              </a:rPr>
              <a:t>Audiencia de Rendición de Cuentas</a:t>
            </a:r>
            <a:endParaRPr lang="es-ES_tradnl" sz="2000" spc="300" dirty="0">
              <a:latin typeface="Arial" charset="0"/>
              <a:ea typeface="Arial" charset="0"/>
              <a:cs typeface="Arial" charset="0"/>
            </a:endParaRPr>
          </a:p>
        </p:txBody>
      </p:sp>
      <p:grpSp>
        <p:nvGrpSpPr>
          <p:cNvPr id="13" name="Agrupar 12"/>
          <p:cNvGrpSpPr/>
          <p:nvPr/>
        </p:nvGrpSpPr>
        <p:grpSpPr>
          <a:xfrm>
            <a:off x="1107647" y="2036859"/>
            <a:ext cx="612577" cy="612577"/>
            <a:chOff x="1728801" y="211660"/>
            <a:chExt cx="745496" cy="745496"/>
          </a:xfrm>
        </p:grpSpPr>
        <p:sp>
          <p:nvSpPr>
            <p:cNvPr id="12" name="Elipse 11"/>
            <p:cNvSpPr/>
            <p:nvPr/>
          </p:nvSpPr>
          <p:spPr>
            <a:xfrm>
              <a:off x="1728801" y="211660"/>
              <a:ext cx="745496" cy="745496"/>
            </a:xfrm>
            <a:prstGeom prst="ellipse">
              <a:avLst/>
            </a:prstGeom>
            <a:noFill/>
            <a:ln w="38100">
              <a:solidFill>
                <a:srgbClr val="EB9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uadroTexto 10"/>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1</a:t>
              </a:r>
              <a:endParaRPr lang="es-ES_tradnl" sz="2800" b="1" spc="300" dirty="0">
                <a:latin typeface="Arial" charset="0"/>
                <a:ea typeface="Arial" charset="0"/>
                <a:cs typeface="Arial" charset="0"/>
              </a:endParaRPr>
            </a:p>
          </p:txBody>
        </p:sp>
      </p:grpSp>
      <p:grpSp>
        <p:nvGrpSpPr>
          <p:cNvPr id="14" name="Agrupar 13"/>
          <p:cNvGrpSpPr/>
          <p:nvPr/>
        </p:nvGrpSpPr>
        <p:grpSpPr>
          <a:xfrm>
            <a:off x="1116953" y="3052611"/>
            <a:ext cx="612577" cy="612577"/>
            <a:chOff x="1728801" y="211660"/>
            <a:chExt cx="745496" cy="745496"/>
          </a:xfrm>
        </p:grpSpPr>
        <p:sp>
          <p:nvSpPr>
            <p:cNvPr id="15" name="Elipse 14"/>
            <p:cNvSpPr/>
            <p:nvPr/>
          </p:nvSpPr>
          <p:spPr>
            <a:xfrm>
              <a:off x="1728801" y="211660"/>
              <a:ext cx="745496" cy="745496"/>
            </a:xfrm>
            <a:prstGeom prst="ellipse">
              <a:avLst/>
            </a:prstGeom>
            <a:noFill/>
            <a:ln w="38100">
              <a:solidFill>
                <a:srgbClr val="239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CuadroTexto 15"/>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2</a:t>
              </a:r>
              <a:endParaRPr lang="es-ES_tradnl" sz="2800" b="1" spc="300" dirty="0">
                <a:latin typeface="Arial" charset="0"/>
                <a:ea typeface="Arial" charset="0"/>
                <a:cs typeface="Arial" charset="0"/>
              </a:endParaRPr>
            </a:p>
          </p:txBody>
        </p:sp>
      </p:grpSp>
      <p:grpSp>
        <p:nvGrpSpPr>
          <p:cNvPr id="17" name="Agrupar 16"/>
          <p:cNvGrpSpPr/>
          <p:nvPr/>
        </p:nvGrpSpPr>
        <p:grpSpPr>
          <a:xfrm>
            <a:off x="1107647" y="4188636"/>
            <a:ext cx="612577" cy="612577"/>
            <a:chOff x="1728801" y="211660"/>
            <a:chExt cx="745496" cy="745496"/>
          </a:xfrm>
        </p:grpSpPr>
        <p:sp>
          <p:nvSpPr>
            <p:cNvPr id="18" name="Elipse 17"/>
            <p:cNvSpPr/>
            <p:nvPr/>
          </p:nvSpPr>
          <p:spPr>
            <a:xfrm>
              <a:off x="1728801" y="211660"/>
              <a:ext cx="745496" cy="745496"/>
            </a:xfrm>
            <a:prstGeom prst="ellipse">
              <a:avLst/>
            </a:prstGeom>
            <a:noFill/>
            <a:ln w="38100">
              <a:solidFill>
                <a:srgbClr val="EB9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3</a:t>
              </a:r>
              <a:endParaRPr lang="es-ES_tradnl" sz="2800" b="1" spc="300" dirty="0">
                <a:latin typeface="Arial" charset="0"/>
                <a:ea typeface="Arial" charset="0"/>
                <a:cs typeface="Arial" charset="0"/>
              </a:endParaRPr>
            </a:p>
          </p:txBody>
        </p:sp>
      </p:grpSp>
      <p:grpSp>
        <p:nvGrpSpPr>
          <p:cNvPr id="20" name="Agrupar 19"/>
          <p:cNvGrpSpPr/>
          <p:nvPr/>
        </p:nvGrpSpPr>
        <p:grpSpPr>
          <a:xfrm>
            <a:off x="6172843" y="2070731"/>
            <a:ext cx="612577" cy="612577"/>
            <a:chOff x="1728801" y="211660"/>
            <a:chExt cx="745496" cy="745496"/>
          </a:xfrm>
        </p:grpSpPr>
        <p:sp>
          <p:nvSpPr>
            <p:cNvPr id="21" name="Elipse 20"/>
            <p:cNvSpPr/>
            <p:nvPr/>
          </p:nvSpPr>
          <p:spPr>
            <a:xfrm>
              <a:off x="1728801" y="211660"/>
              <a:ext cx="745496" cy="745496"/>
            </a:xfrm>
            <a:prstGeom prst="ellipse">
              <a:avLst/>
            </a:prstGeom>
            <a:noFill/>
            <a:ln w="38100">
              <a:solidFill>
                <a:srgbClr val="239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CuadroTexto 21"/>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4</a:t>
              </a:r>
              <a:endParaRPr lang="es-ES_tradnl" sz="2800" b="1" spc="300" dirty="0">
                <a:latin typeface="Arial" charset="0"/>
                <a:ea typeface="Arial" charset="0"/>
                <a:cs typeface="Arial" charset="0"/>
              </a:endParaRPr>
            </a:p>
          </p:txBody>
        </p:sp>
      </p:grpSp>
      <p:sp>
        <p:nvSpPr>
          <p:cNvPr id="33" name="CuadroTexto 32"/>
          <p:cNvSpPr txBox="1"/>
          <p:nvPr/>
        </p:nvSpPr>
        <p:spPr>
          <a:xfrm>
            <a:off x="8651635" y="339412"/>
            <a:ext cx="2637260" cy="1015663"/>
          </a:xfrm>
          <a:prstGeom prst="rect">
            <a:avLst/>
          </a:prstGeom>
          <a:noFill/>
        </p:spPr>
        <p:txBody>
          <a:bodyPr wrap="none" rtlCol="0">
            <a:spAutoFit/>
          </a:bodyPr>
          <a:lstStyle/>
          <a:p>
            <a:r>
              <a:rPr lang="es-ES" sz="6000" b="1" spc="300" smtClean="0">
                <a:latin typeface="Arial" charset="0"/>
                <a:ea typeface="Arial" charset="0"/>
                <a:cs typeface="Arial" charset="0"/>
              </a:rPr>
              <a:t>Índice</a:t>
            </a:r>
            <a:endParaRPr lang="es-ES_tradnl" sz="6000" b="1" spc="300" dirty="0">
              <a:latin typeface="Arial" charset="0"/>
              <a:ea typeface="Arial" charset="0"/>
              <a:cs typeface="Arial" charset="0"/>
            </a:endParaRPr>
          </a:p>
        </p:txBody>
      </p:sp>
      <p:grpSp>
        <p:nvGrpSpPr>
          <p:cNvPr id="26" name="Agrupar 13"/>
          <p:cNvGrpSpPr/>
          <p:nvPr/>
        </p:nvGrpSpPr>
        <p:grpSpPr>
          <a:xfrm>
            <a:off x="6172843" y="4188636"/>
            <a:ext cx="612577" cy="612577"/>
            <a:chOff x="1728801" y="211660"/>
            <a:chExt cx="745496" cy="745496"/>
          </a:xfrm>
        </p:grpSpPr>
        <p:sp>
          <p:nvSpPr>
            <p:cNvPr id="27" name="Elipse 26"/>
            <p:cNvSpPr/>
            <p:nvPr/>
          </p:nvSpPr>
          <p:spPr>
            <a:xfrm>
              <a:off x="1728801" y="211660"/>
              <a:ext cx="745496" cy="745496"/>
            </a:xfrm>
            <a:prstGeom prst="ellipse">
              <a:avLst/>
            </a:prstGeom>
            <a:noFill/>
            <a:ln w="38100">
              <a:solidFill>
                <a:srgbClr val="239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CuadroTexto 27"/>
            <p:cNvSpPr txBox="1"/>
            <p:nvPr/>
          </p:nvSpPr>
          <p:spPr>
            <a:xfrm>
              <a:off x="1855170" y="267490"/>
              <a:ext cx="515409" cy="636750"/>
            </a:xfrm>
            <a:prstGeom prst="rect">
              <a:avLst/>
            </a:prstGeom>
            <a:noFill/>
          </p:spPr>
          <p:txBody>
            <a:bodyPr wrap="none" rtlCol="0">
              <a:spAutoFit/>
            </a:bodyPr>
            <a:lstStyle/>
            <a:p>
              <a:pPr algn="ctr"/>
              <a:r>
                <a:rPr lang="es-ES" sz="2800" b="1" spc="300" dirty="0">
                  <a:latin typeface="Arial" charset="0"/>
                  <a:ea typeface="Arial" charset="0"/>
                  <a:cs typeface="Arial" charset="0"/>
                </a:rPr>
                <a:t>6</a:t>
              </a:r>
              <a:endParaRPr lang="es-ES_tradnl" sz="2800" b="1" spc="300" dirty="0">
                <a:latin typeface="Arial" charset="0"/>
                <a:ea typeface="Arial" charset="0"/>
                <a:cs typeface="Arial" charset="0"/>
              </a:endParaRPr>
            </a:p>
          </p:txBody>
        </p:sp>
      </p:grpSp>
      <p:grpSp>
        <p:nvGrpSpPr>
          <p:cNvPr id="29" name="Agrupar 12"/>
          <p:cNvGrpSpPr/>
          <p:nvPr/>
        </p:nvGrpSpPr>
        <p:grpSpPr>
          <a:xfrm>
            <a:off x="6172842" y="3129683"/>
            <a:ext cx="612577" cy="612577"/>
            <a:chOff x="1728801" y="211660"/>
            <a:chExt cx="745496" cy="745496"/>
          </a:xfrm>
        </p:grpSpPr>
        <p:sp>
          <p:nvSpPr>
            <p:cNvPr id="30" name="Elipse 29"/>
            <p:cNvSpPr/>
            <p:nvPr/>
          </p:nvSpPr>
          <p:spPr>
            <a:xfrm>
              <a:off x="1728801" y="211660"/>
              <a:ext cx="745496" cy="745496"/>
            </a:xfrm>
            <a:prstGeom prst="ellipse">
              <a:avLst/>
            </a:prstGeom>
            <a:noFill/>
            <a:ln w="38100">
              <a:solidFill>
                <a:srgbClr val="EB9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CuadroTexto 30"/>
            <p:cNvSpPr txBox="1"/>
            <p:nvPr/>
          </p:nvSpPr>
          <p:spPr>
            <a:xfrm>
              <a:off x="1855170" y="267490"/>
              <a:ext cx="515409" cy="636750"/>
            </a:xfrm>
            <a:prstGeom prst="rect">
              <a:avLst/>
            </a:prstGeom>
            <a:noFill/>
          </p:spPr>
          <p:txBody>
            <a:bodyPr wrap="none" rtlCol="0">
              <a:spAutoFit/>
            </a:bodyPr>
            <a:lstStyle/>
            <a:p>
              <a:pPr algn="ctr"/>
              <a:r>
                <a:rPr lang="es-ES" sz="2800" b="1" spc="300" dirty="0">
                  <a:latin typeface="Arial" charset="0"/>
                  <a:ea typeface="Arial" charset="0"/>
                  <a:cs typeface="Arial" charset="0"/>
                </a:rPr>
                <a:t>5</a:t>
              </a:r>
              <a:endParaRPr lang="es-ES_tradnl" sz="2800" b="1" spc="300" dirty="0">
                <a:latin typeface="Arial" charset="0"/>
                <a:ea typeface="Arial" charset="0"/>
                <a:cs typeface="Arial" charset="0"/>
              </a:endParaRPr>
            </a:p>
          </p:txBody>
        </p:sp>
      </p:grpSp>
      <p:sp>
        <p:nvSpPr>
          <p:cNvPr id="37" name="CuadroTexto 36"/>
          <p:cNvSpPr txBox="1"/>
          <p:nvPr/>
        </p:nvSpPr>
        <p:spPr>
          <a:xfrm>
            <a:off x="6830512" y="3098487"/>
            <a:ext cx="3890764" cy="707886"/>
          </a:xfrm>
          <a:prstGeom prst="rect">
            <a:avLst/>
          </a:prstGeom>
          <a:noFill/>
        </p:spPr>
        <p:txBody>
          <a:bodyPr wrap="square" rtlCol="0">
            <a:spAutoFit/>
          </a:bodyPr>
          <a:lstStyle/>
          <a:p>
            <a:r>
              <a:rPr lang="es-ES_tradnl" sz="2000" b="1" dirty="0" smtClean="0">
                <a:latin typeface="Arial" charset="0"/>
                <a:ea typeface="Arial" charset="0"/>
                <a:cs typeface="Arial" charset="0"/>
              </a:rPr>
              <a:t>Resultados de la Audiencia de Rendición de Cuentas</a:t>
            </a:r>
            <a:endParaRPr lang="es-ES_tradnl" sz="2000" spc="300" dirty="0">
              <a:latin typeface="Arial" charset="0"/>
              <a:ea typeface="Arial" charset="0"/>
              <a:cs typeface="Arial" charset="0"/>
            </a:endParaRPr>
          </a:p>
        </p:txBody>
      </p:sp>
      <p:sp>
        <p:nvSpPr>
          <p:cNvPr id="38" name="CuadroTexto 37"/>
          <p:cNvSpPr txBox="1"/>
          <p:nvPr/>
        </p:nvSpPr>
        <p:spPr>
          <a:xfrm>
            <a:off x="6830512" y="4276907"/>
            <a:ext cx="3890764" cy="400110"/>
          </a:xfrm>
          <a:prstGeom prst="rect">
            <a:avLst/>
          </a:prstGeom>
          <a:noFill/>
        </p:spPr>
        <p:txBody>
          <a:bodyPr wrap="square" rtlCol="0">
            <a:spAutoFit/>
          </a:bodyPr>
          <a:lstStyle/>
          <a:p>
            <a:r>
              <a:rPr lang="es-ES_tradnl" sz="2000" b="1" dirty="0" smtClean="0">
                <a:latin typeface="Arial" charset="0"/>
                <a:ea typeface="Arial" charset="0"/>
                <a:cs typeface="Arial" charset="0"/>
              </a:rPr>
              <a:t>Conclusiones</a:t>
            </a:r>
            <a:endParaRPr lang="es-ES_tradnl" sz="2000" spc="300" dirty="0">
              <a:latin typeface="Arial" charset="0"/>
              <a:ea typeface="Arial" charset="0"/>
              <a:cs typeface="Arial" charset="0"/>
            </a:endParaRPr>
          </a:p>
        </p:txBody>
      </p:sp>
    </p:spTree>
    <p:extLst>
      <p:ext uri="{BB962C8B-B14F-4D97-AF65-F5344CB8AC3E}">
        <p14:creationId xmlns:p14="http://schemas.microsoft.com/office/powerpoint/2010/main" val="1858581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2" name="CuadroTexto 11"/>
          <p:cNvSpPr txBox="1"/>
          <p:nvPr/>
        </p:nvSpPr>
        <p:spPr>
          <a:xfrm>
            <a:off x="3386704" y="343290"/>
            <a:ext cx="6181500" cy="769441"/>
          </a:xfrm>
          <a:prstGeom prst="rect">
            <a:avLst/>
          </a:prstGeom>
          <a:noFill/>
        </p:spPr>
        <p:txBody>
          <a:bodyPr wrap="none" rtlCol="0">
            <a:spAutoFit/>
          </a:bodyPr>
          <a:lstStyle/>
          <a:p>
            <a:r>
              <a:rPr lang="es-ES_tradnl" sz="4400" u="sng" dirty="0" smtClean="0">
                <a:solidFill>
                  <a:srgbClr val="333733"/>
                </a:solidFill>
                <a:latin typeface="Arial" charset="0"/>
                <a:ea typeface="Arial" charset="0"/>
                <a:cs typeface="Arial" charset="0"/>
              </a:rPr>
              <a:t>Encuesta de evaluación</a:t>
            </a:r>
            <a:endParaRPr lang="es-ES" sz="4400" dirty="0" smtClean="0">
              <a:solidFill>
                <a:srgbClr val="333733"/>
              </a:solidFill>
              <a:latin typeface="Arial" charset="0"/>
              <a:ea typeface="Arial" charset="0"/>
              <a:cs typeface="Arial" charset="0"/>
            </a:endParaRPr>
          </a:p>
        </p:txBody>
      </p:sp>
      <p:pic>
        <p:nvPicPr>
          <p:cNvPr id="3" name="Imagen 2"/>
          <p:cNvPicPr>
            <a:picLocks noChangeAspect="1"/>
          </p:cNvPicPr>
          <p:nvPr/>
        </p:nvPicPr>
        <p:blipFill>
          <a:blip r:embed="rId2"/>
          <a:stretch>
            <a:fillRect/>
          </a:stretch>
        </p:blipFill>
        <p:spPr>
          <a:xfrm>
            <a:off x="4368523" y="1373117"/>
            <a:ext cx="4016026" cy="5301028"/>
          </a:xfrm>
          <a:prstGeom prst="rect">
            <a:avLst/>
          </a:prstGeom>
          <a:ln>
            <a:solidFill>
              <a:schemeClr val="tx1"/>
            </a:solidFill>
          </a:ln>
        </p:spPr>
      </p:pic>
    </p:spTree>
    <p:extLst>
      <p:ext uri="{BB962C8B-B14F-4D97-AF65-F5344CB8AC3E}">
        <p14:creationId xmlns:p14="http://schemas.microsoft.com/office/powerpoint/2010/main" val="2036964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ctor recto 18"/>
          <p:cNvCxnSpPr/>
          <p:nvPr/>
        </p:nvCxnSpPr>
        <p:spPr>
          <a:xfrm flipV="1">
            <a:off x="10869950" y="12056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7740521" y="61772"/>
            <a:ext cx="3785011" cy="523220"/>
          </a:xfrm>
          <a:prstGeom prst="rect">
            <a:avLst/>
          </a:prstGeom>
          <a:noFill/>
        </p:spPr>
        <p:txBody>
          <a:bodyPr wrap="none" rtlCol="0">
            <a:spAutoFit/>
          </a:bodyPr>
          <a:lstStyle/>
          <a:p>
            <a:pPr algn="ctr"/>
            <a:r>
              <a:rPr lang="es-ES_tradnl" sz="2800" b="1" u="sng" dirty="0" smtClean="0">
                <a:solidFill>
                  <a:srgbClr val="333733"/>
                </a:solidFill>
                <a:latin typeface="Arial" charset="0"/>
                <a:ea typeface="Arial" charset="0"/>
                <a:cs typeface="Arial" charset="0"/>
              </a:rPr>
              <a:t>Resultados encuesta</a:t>
            </a:r>
            <a:endParaRPr lang="es-ES" sz="2800" b="1" dirty="0" smtClean="0">
              <a:solidFill>
                <a:srgbClr val="333733"/>
              </a:solidFill>
              <a:latin typeface="Arial" charset="0"/>
              <a:ea typeface="Arial" charset="0"/>
              <a:cs typeface="Arial" charset="0"/>
            </a:endParaRPr>
          </a:p>
        </p:txBody>
      </p:sp>
      <p:sp>
        <p:nvSpPr>
          <p:cNvPr id="2" name="CuadroTexto 1"/>
          <p:cNvSpPr txBox="1"/>
          <p:nvPr/>
        </p:nvSpPr>
        <p:spPr>
          <a:xfrm>
            <a:off x="406585" y="4464226"/>
            <a:ext cx="3024554" cy="1323439"/>
          </a:xfrm>
          <a:prstGeom prst="rect">
            <a:avLst/>
          </a:prstGeom>
          <a:noFill/>
          <a:ln w="63500">
            <a:solidFill>
              <a:schemeClr val="bg1">
                <a:lumMod val="50000"/>
              </a:schemeClr>
            </a:solidFill>
            <a:prstDash val="sysDash"/>
          </a:ln>
        </p:spPr>
        <p:txBody>
          <a:bodyPr wrap="square" rtlCol="0">
            <a:spAutoFit/>
          </a:bodyPr>
          <a:lstStyle/>
          <a:p>
            <a:pPr algn="ctr"/>
            <a:r>
              <a:rPr lang="es-ES" sz="1600" dirty="0" smtClean="0"/>
              <a:t>El 93,0% de los asistentes considera que la </a:t>
            </a:r>
            <a:r>
              <a:rPr lang="es-CO" sz="1600" dirty="0"/>
              <a:t>información presentada durante la Audiencia fue pertinente, comprensible y </a:t>
            </a:r>
            <a:r>
              <a:rPr lang="es-CO" sz="1600" dirty="0" smtClean="0"/>
              <a:t>completa.</a:t>
            </a:r>
            <a:endParaRPr lang="es-ES" sz="1600" dirty="0"/>
          </a:p>
        </p:txBody>
      </p:sp>
      <p:sp>
        <p:nvSpPr>
          <p:cNvPr id="8" name="CuadroTexto 7"/>
          <p:cNvSpPr txBox="1"/>
          <p:nvPr/>
        </p:nvSpPr>
        <p:spPr>
          <a:xfrm>
            <a:off x="248861" y="3876412"/>
            <a:ext cx="3278109" cy="461665"/>
          </a:xfrm>
          <a:prstGeom prst="rect">
            <a:avLst/>
          </a:prstGeom>
          <a:noFill/>
        </p:spPr>
        <p:txBody>
          <a:bodyPr wrap="square" rtlCol="0">
            <a:spAutoFit/>
          </a:bodyPr>
          <a:lstStyle/>
          <a:p>
            <a:r>
              <a:rPr lang="es-ES" sz="1200" dirty="0"/>
              <a:t>Fuente: Oficina Asesora de Planeación, Función Pública (2017).</a:t>
            </a:r>
          </a:p>
        </p:txBody>
      </p:sp>
      <p:pic>
        <p:nvPicPr>
          <p:cNvPr id="3" name="Imagen 2"/>
          <p:cNvPicPr>
            <a:picLocks noChangeAspect="1"/>
          </p:cNvPicPr>
          <p:nvPr/>
        </p:nvPicPr>
        <p:blipFill>
          <a:blip r:embed="rId2"/>
          <a:stretch>
            <a:fillRect/>
          </a:stretch>
        </p:blipFill>
        <p:spPr>
          <a:xfrm>
            <a:off x="406585" y="1580887"/>
            <a:ext cx="2724150" cy="2295525"/>
          </a:xfrm>
          <a:prstGeom prst="rect">
            <a:avLst/>
          </a:prstGeom>
        </p:spPr>
      </p:pic>
      <p:pic>
        <p:nvPicPr>
          <p:cNvPr id="9" name="Imagen 8"/>
          <p:cNvPicPr>
            <a:picLocks noChangeAspect="1"/>
          </p:cNvPicPr>
          <p:nvPr/>
        </p:nvPicPr>
        <p:blipFill>
          <a:blip r:embed="rId3"/>
          <a:stretch>
            <a:fillRect/>
          </a:stretch>
        </p:blipFill>
        <p:spPr>
          <a:xfrm>
            <a:off x="4605913" y="1580887"/>
            <a:ext cx="2819400" cy="2257425"/>
          </a:xfrm>
          <a:prstGeom prst="rect">
            <a:avLst/>
          </a:prstGeom>
        </p:spPr>
      </p:pic>
      <p:sp>
        <p:nvSpPr>
          <p:cNvPr id="13" name="CuadroTexto 12"/>
          <p:cNvSpPr txBox="1"/>
          <p:nvPr/>
        </p:nvSpPr>
        <p:spPr>
          <a:xfrm>
            <a:off x="4420613" y="3878088"/>
            <a:ext cx="3278109" cy="461665"/>
          </a:xfrm>
          <a:prstGeom prst="rect">
            <a:avLst/>
          </a:prstGeom>
          <a:noFill/>
        </p:spPr>
        <p:txBody>
          <a:bodyPr wrap="square" rtlCol="0">
            <a:spAutoFit/>
          </a:bodyPr>
          <a:lstStyle/>
          <a:p>
            <a:r>
              <a:rPr lang="es-ES" sz="1200" dirty="0"/>
              <a:t>Fuente: Oficina Asesora de Planeación, Función Pública (2017).</a:t>
            </a:r>
          </a:p>
        </p:txBody>
      </p:sp>
      <p:sp>
        <p:nvSpPr>
          <p:cNvPr id="14" name="CuadroTexto 13"/>
          <p:cNvSpPr txBox="1"/>
          <p:nvPr/>
        </p:nvSpPr>
        <p:spPr>
          <a:xfrm>
            <a:off x="4427612" y="4465900"/>
            <a:ext cx="3024554" cy="1323439"/>
          </a:xfrm>
          <a:prstGeom prst="rect">
            <a:avLst/>
          </a:prstGeom>
          <a:noFill/>
          <a:ln w="63500">
            <a:solidFill>
              <a:schemeClr val="bg1">
                <a:lumMod val="50000"/>
              </a:schemeClr>
            </a:solidFill>
            <a:prstDash val="sysDash"/>
          </a:ln>
        </p:spPr>
        <p:txBody>
          <a:bodyPr wrap="square" rtlCol="0">
            <a:spAutoFit/>
          </a:bodyPr>
          <a:lstStyle/>
          <a:p>
            <a:pPr algn="ctr"/>
            <a:r>
              <a:rPr lang="es-ES" sz="1600" dirty="0" smtClean="0"/>
              <a:t>El 86,0% de los asistentes considera que la </a:t>
            </a:r>
            <a:r>
              <a:rPr lang="es-CO" sz="1600" dirty="0"/>
              <a:t> temática y la Metodología desarrollada en la Audiencia </a:t>
            </a:r>
            <a:r>
              <a:rPr lang="es-CO" sz="1600" dirty="0" smtClean="0"/>
              <a:t>respondió </a:t>
            </a:r>
            <a:r>
              <a:rPr lang="es-CO" sz="1600" dirty="0"/>
              <a:t>a sus </a:t>
            </a:r>
            <a:r>
              <a:rPr lang="es-CO" sz="1600" dirty="0" smtClean="0"/>
              <a:t>expectativas.</a:t>
            </a:r>
            <a:endParaRPr lang="es-ES" sz="1600" dirty="0"/>
          </a:p>
        </p:txBody>
      </p:sp>
      <p:pic>
        <p:nvPicPr>
          <p:cNvPr id="12" name="Imagen 11"/>
          <p:cNvPicPr>
            <a:picLocks noChangeAspect="1"/>
          </p:cNvPicPr>
          <p:nvPr/>
        </p:nvPicPr>
        <p:blipFill>
          <a:blip r:embed="rId4"/>
          <a:stretch>
            <a:fillRect/>
          </a:stretch>
        </p:blipFill>
        <p:spPr>
          <a:xfrm>
            <a:off x="8375726" y="1580887"/>
            <a:ext cx="2514600" cy="2066925"/>
          </a:xfrm>
          <a:prstGeom prst="rect">
            <a:avLst/>
          </a:prstGeom>
        </p:spPr>
      </p:pic>
      <p:sp>
        <p:nvSpPr>
          <p:cNvPr id="17" name="CuadroTexto 16"/>
          <p:cNvSpPr txBox="1"/>
          <p:nvPr/>
        </p:nvSpPr>
        <p:spPr>
          <a:xfrm>
            <a:off x="7979410" y="3869715"/>
            <a:ext cx="3278109" cy="461665"/>
          </a:xfrm>
          <a:prstGeom prst="rect">
            <a:avLst/>
          </a:prstGeom>
          <a:noFill/>
        </p:spPr>
        <p:txBody>
          <a:bodyPr wrap="square" rtlCol="0">
            <a:spAutoFit/>
          </a:bodyPr>
          <a:lstStyle/>
          <a:p>
            <a:r>
              <a:rPr lang="es-ES" sz="1200" dirty="0"/>
              <a:t>Fuente: Oficina Asesora de Planeación, Función Pública (2017).</a:t>
            </a:r>
          </a:p>
        </p:txBody>
      </p:sp>
      <p:sp>
        <p:nvSpPr>
          <p:cNvPr id="18" name="CuadroTexto 17"/>
          <p:cNvSpPr txBox="1"/>
          <p:nvPr/>
        </p:nvSpPr>
        <p:spPr>
          <a:xfrm>
            <a:off x="8076847" y="4467576"/>
            <a:ext cx="3024554" cy="1323439"/>
          </a:xfrm>
          <a:prstGeom prst="rect">
            <a:avLst/>
          </a:prstGeom>
          <a:noFill/>
          <a:ln w="63500">
            <a:solidFill>
              <a:schemeClr val="bg1">
                <a:lumMod val="50000"/>
              </a:schemeClr>
            </a:solidFill>
            <a:prstDash val="sysDash"/>
          </a:ln>
        </p:spPr>
        <p:txBody>
          <a:bodyPr wrap="square" rtlCol="0">
            <a:spAutoFit/>
          </a:bodyPr>
          <a:lstStyle/>
          <a:p>
            <a:pPr algn="ctr"/>
            <a:r>
              <a:rPr lang="es-ES" sz="1600" dirty="0" smtClean="0"/>
              <a:t>El 92,0% de los asistentes considera que la </a:t>
            </a:r>
            <a:r>
              <a:rPr lang="es-CO" sz="1600" dirty="0"/>
              <a:t> Audiencia de </a:t>
            </a:r>
            <a:r>
              <a:rPr lang="es-CO" sz="1600" dirty="0" smtClean="0"/>
              <a:t>Rendición </a:t>
            </a:r>
            <a:r>
              <a:rPr lang="es-CO" sz="1600" dirty="0"/>
              <a:t>de Cuentas permitió conocer los resultados de la gestión de Función Pública</a:t>
            </a:r>
            <a:endParaRPr lang="es-ES" sz="1600" dirty="0"/>
          </a:p>
        </p:txBody>
      </p:sp>
      <p:sp>
        <p:nvSpPr>
          <p:cNvPr id="16" name="CuadroTexto 15"/>
          <p:cNvSpPr txBox="1"/>
          <p:nvPr/>
        </p:nvSpPr>
        <p:spPr>
          <a:xfrm>
            <a:off x="319200" y="781870"/>
            <a:ext cx="3622804" cy="830997"/>
          </a:xfrm>
          <a:prstGeom prst="rect">
            <a:avLst/>
          </a:prstGeom>
          <a:noFill/>
        </p:spPr>
        <p:txBody>
          <a:bodyPr wrap="square" rtlCol="0">
            <a:spAutoFit/>
          </a:bodyPr>
          <a:lstStyle/>
          <a:p>
            <a:r>
              <a:rPr lang="es-ES" sz="1200" dirty="0" smtClean="0"/>
              <a:t>Gráfico. Porcentaje de asistentes que están de acuerdo o no, con la siguiente afirmación: </a:t>
            </a:r>
            <a:r>
              <a:rPr lang="es-CO" sz="1200" dirty="0"/>
              <a:t>La información presentada durante la Audiencia fue pertinente, comprensible y completa</a:t>
            </a:r>
            <a:endParaRPr lang="es-ES" sz="1200" dirty="0"/>
          </a:p>
        </p:txBody>
      </p:sp>
      <p:sp>
        <p:nvSpPr>
          <p:cNvPr id="20" name="CuadroTexto 19"/>
          <p:cNvSpPr txBox="1"/>
          <p:nvPr/>
        </p:nvSpPr>
        <p:spPr>
          <a:xfrm>
            <a:off x="4102233" y="779809"/>
            <a:ext cx="3622804" cy="830997"/>
          </a:xfrm>
          <a:prstGeom prst="rect">
            <a:avLst/>
          </a:prstGeom>
          <a:noFill/>
        </p:spPr>
        <p:txBody>
          <a:bodyPr wrap="square" rtlCol="0">
            <a:spAutoFit/>
          </a:bodyPr>
          <a:lstStyle/>
          <a:p>
            <a:r>
              <a:rPr lang="es-ES" sz="1200" dirty="0" smtClean="0"/>
              <a:t>Gráfico. Porcentaje de asistentes que están de acuerdo o no, con la siguiente afirmación: </a:t>
            </a:r>
            <a:r>
              <a:rPr lang="es-CO" sz="1200" dirty="0"/>
              <a:t>La temática y la Metodología desarrollada en la Audiencia </a:t>
            </a:r>
            <a:r>
              <a:rPr lang="es-CO" sz="1200" dirty="0" smtClean="0"/>
              <a:t>respondió </a:t>
            </a:r>
            <a:r>
              <a:rPr lang="es-CO" sz="1200" dirty="0"/>
              <a:t>a sus </a:t>
            </a:r>
            <a:r>
              <a:rPr lang="es-CO" sz="1200" dirty="0" smtClean="0"/>
              <a:t>expectativas</a:t>
            </a:r>
            <a:endParaRPr lang="es-ES" sz="1200" dirty="0"/>
          </a:p>
        </p:txBody>
      </p:sp>
      <p:sp>
        <p:nvSpPr>
          <p:cNvPr id="21" name="CuadroTexto 20"/>
          <p:cNvSpPr txBox="1"/>
          <p:nvPr/>
        </p:nvSpPr>
        <p:spPr>
          <a:xfrm>
            <a:off x="7867197" y="773497"/>
            <a:ext cx="3622804" cy="830997"/>
          </a:xfrm>
          <a:prstGeom prst="rect">
            <a:avLst/>
          </a:prstGeom>
          <a:noFill/>
        </p:spPr>
        <p:txBody>
          <a:bodyPr wrap="square" rtlCol="0">
            <a:spAutoFit/>
          </a:bodyPr>
          <a:lstStyle/>
          <a:p>
            <a:r>
              <a:rPr lang="es-ES" sz="1200" dirty="0" smtClean="0"/>
              <a:t>Gráfico. Porcentaje de asistentes que están de acuerdo o no, con la siguiente afirmación: </a:t>
            </a:r>
            <a:r>
              <a:rPr lang="es-CO" sz="1200" dirty="0"/>
              <a:t>Considera que la Audiencia de rendición de Cuentas permitió conocer los resultados de la gestión de Función Pública</a:t>
            </a:r>
            <a:endParaRPr lang="es-ES" sz="1200" dirty="0"/>
          </a:p>
        </p:txBody>
      </p:sp>
    </p:spTree>
    <p:extLst>
      <p:ext uri="{BB962C8B-B14F-4D97-AF65-F5344CB8AC3E}">
        <p14:creationId xmlns:p14="http://schemas.microsoft.com/office/powerpoint/2010/main" val="1152584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ctor recto 18"/>
          <p:cNvCxnSpPr/>
          <p:nvPr/>
        </p:nvCxnSpPr>
        <p:spPr>
          <a:xfrm flipV="1">
            <a:off x="10869950" y="12056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7740521" y="61772"/>
            <a:ext cx="3785011" cy="523220"/>
          </a:xfrm>
          <a:prstGeom prst="rect">
            <a:avLst/>
          </a:prstGeom>
          <a:noFill/>
        </p:spPr>
        <p:txBody>
          <a:bodyPr wrap="none" rtlCol="0">
            <a:spAutoFit/>
          </a:bodyPr>
          <a:lstStyle/>
          <a:p>
            <a:pPr algn="ctr"/>
            <a:r>
              <a:rPr lang="es-ES_tradnl" sz="2800" b="1" u="sng" dirty="0" smtClean="0">
                <a:solidFill>
                  <a:srgbClr val="333733"/>
                </a:solidFill>
                <a:latin typeface="Arial" charset="0"/>
                <a:ea typeface="Arial" charset="0"/>
                <a:cs typeface="Arial" charset="0"/>
              </a:rPr>
              <a:t>Resultados encuesta</a:t>
            </a:r>
            <a:endParaRPr lang="es-ES" sz="2800" b="1" dirty="0" smtClean="0">
              <a:solidFill>
                <a:srgbClr val="333733"/>
              </a:solidFill>
              <a:latin typeface="Arial" charset="0"/>
              <a:ea typeface="Arial" charset="0"/>
              <a:cs typeface="Arial" charset="0"/>
            </a:endParaRPr>
          </a:p>
        </p:txBody>
      </p:sp>
      <p:sp>
        <p:nvSpPr>
          <p:cNvPr id="2" name="CuadroTexto 1"/>
          <p:cNvSpPr txBox="1"/>
          <p:nvPr/>
        </p:nvSpPr>
        <p:spPr>
          <a:xfrm>
            <a:off x="406585" y="4464226"/>
            <a:ext cx="3024554" cy="1323439"/>
          </a:xfrm>
          <a:prstGeom prst="rect">
            <a:avLst/>
          </a:prstGeom>
          <a:noFill/>
          <a:ln w="63500">
            <a:solidFill>
              <a:schemeClr val="bg1">
                <a:lumMod val="50000"/>
              </a:schemeClr>
            </a:solidFill>
            <a:prstDash val="sysDash"/>
          </a:ln>
        </p:spPr>
        <p:txBody>
          <a:bodyPr wrap="square" rtlCol="0">
            <a:spAutoFit/>
          </a:bodyPr>
          <a:lstStyle/>
          <a:p>
            <a:r>
              <a:rPr lang="es-ES" sz="1600" dirty="0" smtClean="0"/>
              <a:t>El 72,0% de los asistentes considera que la </a:t>
            </a:r>
            <a:r>
              <a:rPr lang="es-CO" sz="1600" dirty="0" smtClean="0"/>
              <a:t>Audiencia </a:t>
            </a:r>
            <a:r>
              <a:rPr lang="es-CO" sz="1600" dirty="0"/>
              <a:t>Pública le permitió a ciudadanos o usuarios de los servicios de la entidad evaluar la </a:t>
            </a:r>
            <a:r>
              <a:rPr lang="es-CO" sz="1600" dirty="0" smtClean="0"/>
              <a:t>Gestión.</a:t>
            </a:r>
            <a:endParaRPr lang="es-ES" sz="1600" dirty="0"/>
          </a:p>
        </p:txBody>
      </p:sp>
      <p:sp>
        <p:nvSpPr>
          <p:cNvPr id="8" name="CuadroTexto 7"/>
          <p:cNvSpPr txBox="1"/>
          <p:nvPr/>
        </p:nvSpPr>
        <p:spPr>
          <a:xfrm>
            <a:off x="248861" y="3876412"/>
            <a:ext cx="3278109" cy="461665"/>
          </a:xfrm>
          <a:prstGeom prst="rect">
            <a:avLst/>
          </a:prstGeom>
          <a:noFill/>
        </p:spPr>
        <p:txBody>
          <a:bodyPr wrap="square" rtlCol="0">
            <a:spAutoFit/>
          </a:bodyPr>
          <a:lstStyle/>
          <a:p>
            <a:r>
              <a:rPr lang="es-ES" sz="1200" dirty="0"/>
              <a:t>Fuente: Oficina Asesora de Planeación, Función Pública (2017).</a:t>
            </a:r>
          </a:p>
        </p:txBody>
      </p:sp>
      <p:sp>
        <p:nvSpPr>
          <p:cNvPr id="13" name="CuadroTexto 12"/>
          <p:cNvSpPr txBox="1"/>
          <p:nvPr/>
        </p:nvSpPr>
        <p:spPr>
          <a:xfrm>
            <a:off x="4420613" y="3878088"/>
            <a:ext cx="3278109" cy="461665"/>
          </a:xfrm>
          <a:prstGeom prst="rect">
            <a:avLst/>
          </a:prstGeom>
          <a:noFill/>
        </p:spPr>
        <p:txBody>
          <a:bodyPr wrap="square" rtlCol="0">
            <a:spAutoFit/>
          </a:bodyPr>
          <a:lstStyle/>
          <a:p>
            <a:r>
              <a:rPr lang="es-ES" sz="1200" dirty="0"/>
              <a:t>Fuente: Oficina Asesora de Planeación, Función Pública (2017).</a:t>
            </a:r>
          </a:p>
        </p:txBody>
      </p:sp>
      <p:sp>
        <p:nvSpPr>
          <p:cNvPr id="14" name="CuadroTexto 13"/>
          <p:cNvSpPr txBox="1"/>
          <p:nvPr/>
        </p:nvSpPr>
        <p:spPr>
          <a:xfrm>
            <a:off x="4427612" y="4465900"/>
            <a:ext cx="3024554" cy="1323439"/>
          </a:xfrm>
          <a:prstGeom prst="rect">
            <a:avLst/>
          </a:prstGeom>
          <a:noFill/>
          <a:ln w="63500">
            <a:solidFill>
              <a:schemeClr val="bg1">
                <a:lumMod val="50000"/>
              </a:schemeClr>
            </a:solidFill>
            <a:prstDash val="sysDash"/>
          </a:ln>
        </p:spPr>
        <p:txBody>
          <a:bodyPr wrap="square" rtlCol="0">
            <a:spAutoFit/>
          </a:bodyPr>
          <a:lstStyle/>
          <a:p>
            <a:r>
              <a:rPr lang="es-ES" sz="1600" dirty="0" smtClean="0"/>
              <a:t>El 88,0% de los asistentes considera que </a:t>
            </a:r>
            <a:r>
              <a:rPr lang="es-CO" sz="1600" dirty="0" smtClean="0"/>
              <a:t>la </a:t>
            </a:r>
            <a:r>
              <a:rPr lang="es-CO" sz="1600" dirty="0"/>
              <a:t>logística del evento </a:t>
            </a:r>
            <a:r>
              <a:rPr lang="es-CO" sz="1600" dirty="0" smtClean="0"/>
              <a:t>(agenda</a:t>
            </a:r>
            <a:r>
              <a:rPr lang="es-CO" sz="1600" dirty="0"/>
              <a:t>, puntualidad, locación, organización) fue </a:t>
            </a:r>
            <a:r>
              <a:rPr lang="es-CO" sz="1600" dirty="0" smtClean="0"/>
              <a:t>adecuada.</a:t>
            </a:r>
            <a:endParaRPr lang="es-ES" sz="1600" dirty="0"/>
          </a:p>
        </p:txBody>
      </p:sp>
      <p:sp>
        <p:nvSpPr>
          <p:cNvPr id="17" name="CuadroTexto 16"/>
          <p:cNvSpPr txBox="1"/>
          <p:nvPr/>
        </p:nvSpPr>
        <p:spPr>
          <a:xfrm>
            <a:off x="7979410" y="3869715"/>
            <a:ext cx="3278109" cy="461665"/>
          </a:xfrm>
          <a:prstGeom prst="rect">
            <a:avLst/>
          </a:prstGeom>
          <a:noFill/>
        </p:spPr>
        <p:txBody>
          <a:bodyPr wrap="square" rtlCol="0">
            <a:spAutoFit/>
          </a:bodyPr>
          <a:lstStyle/>
          <a:p>
            <a:r>
              <a:rPr lang="es-ES" sz="1200" dirty="0"/>
              <a:t>Fuente: Oficina Asesora de Planeación, Función Pública (2017).</a:t>
            </a:r>
          </a:p>
        </p:txBody>
      </p:sp>
      <p:sp>
        <p:nvSpPr>
          <p:cNvPr id="18" name="CuadroTexto 17"/>
          <p:cNvSpPr txBox="1"/>
          <p:nvPr/>
        </p:nvSpPr>
        <p:spPr>
          <a:xfrm>
            <a:off x="8076847" y="4467576"/>
            <a:ext cx="3024554" cy="1077218"/>
          </a:xfrm>
          <a:prstGeom prst="rect">
            <a:avLst/>
          </a:prstGeom>
          <a:noFill/>
          <a:ln w="63500">
            <a:solidFill>
              <a:schemeClr val="bg1">
                <a:lumMod val="50000"/>
              </a:schemeClr>
            </a:solidFill>
            <a:prstDash val="sysDash"/>
          </a:ln>
        </p:spPr>
        <p:txBody>
          <a:bodyPr wrap="square" rtlCol="0">
            <a:spAutoFit/>
          </a:bodyPr>
          <a:lstStyle/>
          <a:p>
            <a:r>
              <a:rPr lang="es-ES" sz="1600" dirty="0" smtClean="0"/>
              <a:t>El 91,0% de los asistentes considera que </a:t>
            </a:r>
            <a:r>
              <a:rPr lang="es-CO" sz="1600" dirty="0" smtClean="0"/>
              <a:t>volvería </a:t>
            </a:r>
            <a:r>
              <a:rPr lang="es-CO" sz="1600" dirty="0"/>
              <a:t>a participar en una Audiencia de Rendición de Cuentas de la entidad</a:t>
            </a:r>
            <a:endParaRPr lang="es-ES" sz="1600" dirty="0"/>
          </a:p>
        </p:txBody>
      </p:sp>
      <p:sp>
        <p:nvSpPr>
          <p:cNvPr id="16" name="CuadroTexto 15"/>
          <p:cNvSpPr txBox="1"/>
          <p:nvPr/>
        </p:nvSpPr>
        <p:spPr>
          <a:xfrm>
            <a:off x="319200" y="781870"/>
            <a:ext cx="3622804" cy="830997"/>
          </a:xfrm>
          <a:prstGeom prst="rect">
            <a:avLst/>
          </a:prstGeom>
          <a:noFill/>
        </p:spPr>
        <p:txBody>
          <a:bodyPr wrap="square" rtlCol="0">
            <a:spAutoFit/>
          </a:bodyPr>
          <a:lstStyle/>
          <a:p>
            <a:r>
              <a:rPr lang="es-ES" sz="1200" dirty="0" smtClean="0"/>
              <a:t>Gráfico. Porcentaje de asistentes que están de acuerdo o no, con la siguiente afirmación: </a:t>
            </a:r>
            <a:r>
              <a:rPr lang="es-CO" sz="1200" dirty="0"/>
              <a:t>La </a:t>
            </a:r>
            <a:r>
              <a:rPr lang="es-CO" sz="1200" dirty="0" smtClean="0"/>
              <a:t>Audiencia </a:t>
            </a:r>
            <a:r>
              <a:rPr lang="es-CO" sz="1200" dirty="0"/>
              <a:t>Pública le permitió a </a:t>
            </a:r>
            <a:r>
              <a:rPr lang="es-CO" sz="1200" dirty="0" smtClean="0"/>
              <a:t>ciudadanos </a:t>
            </a:r>
            <a:r>
              <a:rPr lang="es-CO" sz="1200" dirty="0"/>
              <a:t>o usuarios de los servicios de la entidad evaluar la Gestión</a:t>
            </a:r>
            <a:endParaRPr lang="es-ES" sz="1200" dirty="0"/>
          </a:p>
        </p:txBody>
      </p:sp>
      <p:sp>
        <p:nvSpPr>
          <p:cNvPr id="20" name="CuadroTexto 19"/>
          <p:cNvSpPr txBox="1"/>
          <p:nvPr/>
        </p:nvSpPr>
        <p:spPr>
          <a:xfrm>
            <a:off x="4102233" y="779809"/>
            <a:ext cx="3622804" cy="830997"/>
          </a:xfrm>
          <a:prstGeom prst="rect">
            <a:avLst/>
          </a:prstGeom>
          <a:noFill/>
        </p:spPr>
        <p:txBody>
          <a:bodyPr wrap="square" rtlCol="0">
            <a:spAutoFit/>
          </a:bodyPr>
          <a:lstStyle/>
          <a:p>
            <a:r>
              <a:rPr lang="es-ES" sz="1200" dirty="0" smtClean="0"/>
              <a:t>Gráfico. Porcentaje de asistentes que están de acuerdo o no, con la siguiente afirmación: </a:t>
            </a:r>
            <a:r>
              <a:rPr lang="es-CO" sz="1200" dirty="0"/>
              <a:t>la logística del evento </a:t>
            </a:r>
            <a:r>
              <a:rPr lang="es-CO" sz="1200" dirty="0" smtClean="0"/>
              <a:t>(agenda</a:t>
            </a:r>
            <a:r>
              <a:rPr lang="es-CO" sz="1200" dirty="0"/>
              <a:t>, puntualidad, locación, </a:t>
            </a:r>
            <a:r>
              <a:rPr lang="es-CO" sz="1200" dirty="0" smtClean="0"/>
              <a:t>organización) </a:t>
            </a:r>
            <a:r>
              <a:rPr lang="es-CO" sz="1200" dirty="0"/>
              <a:t>fue adecuada</a:t>
            </a:r>
            <a:endParaRPr lang="es-ES" sz="1200" dirty="0"/>
          </a:p>
        </p:txBody>
      </p:sp>
      <p:sp>
        <p:nvSpPr>
          <p:cNvPr id="21" name="CuadroTexto 20"/>
          <p:cNvSpPr txBox="1"/>
          <p:nvPr/>
        </p:nvSpPr>
        <p:spPr>
          <a:xfrm>
            <a:off x="7867197" y="773497"/>
            <a:ext cx="3622804" cy="830997"/>
          </a:xfrm>
          <a:prstGeom prst="rect">
            <a:avLst/>
          </a:prstGeom>
          <a:noFill/>
        </p:spPr>
        <p:txBody>
          <a:bodyPr wrap="square" rtlCol="0">
            <a:spAutoFit/>
          </a:bodyPr>
          <a:lstStyle/>
          <a:p>
            <a:r>
              <a:rPr lang="es-ES" sz="1200" dirty="0" smtClean="0"/>
              <a:t>Gráfico. Porcentaje de asistentes que están de acuerdo o no, con la siguiente afirmación: </a:t>
            </a:r>
            <a:r>
              <a:rPr lang="es-CO" sz="1200" dirty="0"/>
              <a:t>Volvería a participar en una Audiencia de Rendición de Cuentas de la entidad</a:t>
            </a:r>
            <a:endParaRPr lang="es-ES" sz="1200" dirty="0"/>
          </a:p>
        </p:txBody>
      </p:sp>
      <p:pic>
        <p:nvPicPr>
          <p:cNvPr id="4" name="Imagen 3"/>
          <p:cNvPicPr>
            <a:picLocks noChangeAspect="1"/>
          </p:cNvPicPr>
          <p:nvPr/>
        </p:nvPicPr>
        <p:blipFill>
          <a:blip r:embed="rId2"/>
          <a:stretch>
            <a:fillRect/>
          </a:stretch>
        </p:blipFill>
        <p:spPr>
          <a:xfrm>
            <a:off x="565461" y="1721438"/>
            <a:ext cx="2524125" cy="2028825"/>
          </a:xfrm>
          <a:prstGeom prst="rect">
            <a:avLst/>
          </a:prstGeom>
        </p:spPr>
      </p:pic>
      <p:pic>
        <p:nvPicPr>
          <p:cNvPr id="5" name="Imagen 4"/>
          <p:cNvPicPr>
            <a:picLocks noChangeAspect="1"/>
          </p:cNvPicPr>
          <p:nvPr/>
        </p:nvPicPr>
        <p:blipFill>
          <a:blip r:embed="rId3"/>
          <a:stretch>
            <a:fillRect/>
          </a:stretch>
        </p:blipFill>
        <p:spPr>
          <a:xfrm>
            <a:off x="4664244" y="1648422"/>
            <a:ext cx="2329409" cy="2221293"/>
          </a:xfrm>
          <a:prstGeom prst="rect">
            <a:avLst/>
          </a:prstGeom>
        </p:spPr>
      </p:pic>
      <p:pic>
        <p:nvPicPr>
          <p:cNvPr id="6" name="Imagen 5"/>
          <p:cNvPicPr>
            <a:picLocks noChangeAspect="1"/>
          </p:cNvPicPr>
          <p:nvPr/>
        </p:nvPicPr>
        <p:blipFill>
          <a:blip r:embed="rId4"/>
          <a:stretch>
            <a:fillRect/>
          </a:stretch>
        </p:blipFill>
        <p:spPr>
          <a:xfrm>
            <a:off x="8290099" y="1664782"/>
            <a:ext cx="2324100" cy="2114550"/>
          </a:xfrm>
          <a:prstGeom prst="rect">
            <a:avLst/>
          </a:prstGeom>
        </p:spPr>
      </p:pic>
    </p:spTree>
    <p:extLst>
      <p:ext uri="{BB962C8B-B14F-4D97-AF65-F5344CB8AC3E}">
        <p14:creationId xmlns:p14="http://schemas.microsoft.com/office/powerpoint/2010/main" val="3640333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2" name="CuadroTexto 11"/>
          <p:cNvSpPr txBox="1"/>
          <p:nvPr/>
        </p:nvSpPr>
        <p:spPr>
          <a:xfrm>
            <a:off x="874240" y="603676"/>
            <a:ext cx="2690160" cy="584775"/>
          </a:xfrm>
          <a:prstGeom prst="rect">
            <a:avLst/>
          </a:prstGeom>
          <a:noFill/>
        </p:spPr>
        <p:txBody>
          <a:bodyPr wrap="none" rtlCol="0">
            <a:spAutoFit/>
          </a:bodyPr>
          <a:lstStyle/>
          <a:p>
            <a:r>
              <a:rPr lang="es-ES_tradnl" sz="3200" b="1" u="sng" dirty="0" smtClean="0">
                <a:solidFill>
                  <a:srgbClr val="333733"/>
                </a:solidFill>
                <a:latin typeface="Arial" charset="0"/>
                <a:ea typeface="Arial" charset="0"/>
                <a:cs typeface="Arial" charset="0"/>
              </a:rPr>
              <a:t>Comentarios</a:t>
            </a:r>
            <a:endParaRPr lang="es-ES" sz="3200" b="1" dirty="0" smtClean="0">
              <a:solidFill>
                <a:srgbClr val="333733"/>
              </a:solidFill>
              <a:latin typeface="Arial" charset="0"/>
              <a:ea typeface="Arial" charset="0"/>
              <a:cs typeface="Arial" charset="0"/>
            </a:endParaRPr>
          </a:p>
        </p:txBody>
      </p:sp>
      <p:sp>
        <p:nvSpPr>
          <p:cNvPr id="13" name="CuadroTexto 12"/>
          <p:cNvSpPr txBox="1"/>
          <p:nvPr/>
        </p:nvSpPr>
        <p:spPr>
          <a:xfrm>
            <a:off x="3993267" y="1284790"/>
            <a:ext cx="7292050" cy="5940088"/>
          </a:xfrm>
          <a:prstGeom prst="rect">
            <a:avLst/>
          </a:prstGeom>
          <a:noFill/>
        </p:spPr>
        <p:txBody>
          <a:bodyPr wrap="square" rtlCol="0">
            <a:spAutoFit/>
          </a:bodyPr>
          <a:lstStyle/>
          <a:p>
            <a:endParaRPr lang="es-ES_tradnl" sz="2000" dirty="0" smtClean="0">
              <a:solidFill>
                <a:srgbClr val="333733"/>
              </a:solidFill>
              <a:latin typeface="Arial" panose="020B0604020202020204" pitchFamily="34" charset="0"/>
              <a:ea typeface="Arial" charset="0"/>
              <a:cs typeface="Arial" panose="020B0604020202020204" pitchFamily="34" charset="0"/>
            </a:endParaRPr>
          </a:p>
          <a:p>
            <a:pPr marL="285750" lvl="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Debe promoverse espacios de diálogo </a:t>
            </a:r>
            <a:endParaRPr lang="es-ES" sz="2000" dirty="0" smtClean="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Se debe Garantizar, en lo posible que todas las actividades ejercidas, programadas sean conocidas por los trabajadores y no trabajadores, ya que los gerentes  se limitan en dar la información que es pertinente para ellos, mas no informan la información que recibieron</a:t>
            </a:r>
            <a:r>
              <a:rPr lang="es-ES" sz="2000"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la Visibilidad a la evidencia y el apoyo a entidades territoriales.</a:t>
            </a:r>
            <a:endParaRPr lang="es-CO"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la optimización del MIPG en </a:t>
            </a:r>
            <a:r>
              <a:rPr lang="es-ES" sz="2000" dirty="0" smtClean="0">
                <a:latin typeface="Arial" panose="020B0604020202020204" pitchFamily="34" charset="0"/>
                <a:cs typeface="Arial" panose="020B0604020202020204" pitchFamily="34" charset="0"/>
              </a:rPr>
              <a:t>Territorio</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Muy Bien!!!  Espacio que en la práctica permitió participación ciudadana bien por las veedurías</a:t>
            </a:r>
            <a:r>
              <a:rPr lang="es-ES" sz="2000"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Excelente evento reconocimiento y felicitaciones al DAFP y a su directora así como a su equipo de trabajo una audiencia que escucha a la ciudadanía y propicia espacios claros de participación.</a:t>
            </a:r>
            <a:endParaRPr lang="es-CO"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es-CO"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es-CO"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es-ES_tradnl" sz="2000" dirty="0">
              <a:latin typeface="Arial" panose="020B0604020202020204" pitchFamily="34" charset="0"/>
              <a:cs typeface="Arial" panose="020B0604020202020204" pitchFamily="34" charset="0"/>
            </a:endParaRPr>
          </a:p>
        </p:txBody>
      </p:sp>
      <p:grpSp>
        <p:nvGrpSpPr>
          <p:cNvPr id="3" name="Grupo 2"/>
          <p:cNvGrpSpPr/>
          <p:nvPr/>
        </p:nvGrpSpPr>
        <p:grpSpPr>
          <a:xfrm>
            <a:off x="869523" y="2342110"/>
            <a:ext cx="2899175" cy="2210276"/>
            <a:chOff x="527689" y="2325018"/>
            <a:chExt cx="2899175" cy="2210276"/>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89" y="2325018"/>
              <a:ext cx="2210276" cy="2210276"/>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383" y="3153152"/>
              <a:ext cx="832481" cy="832481"/>
            </a:xfrm>
            <a:prstGeom prst="rect">
              <a:avLst/>
            </a:prstGeom>
          </p:spPr>
        </p:pic>
      </p:grpSp>
    </p:spTree>
    <p:extLst>
      <p:ext uri="{BB962C8B-B14F-4D97-AF65-F5344CB8AC3E}">
        <p14:creationId xmlns:p14="http://schemas.microsoft.com/office/powerpoint/2010/main" val="37297818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3" name="CuadroTexto 12"/>
          <p:cNvSpPr txBox="1"/>
          <p:nvPr/>
        </p:nvSpPr>
        <p:spPr>
          <a:xfrm>
            <a:off x="590309" y="520862"/>
            <a:ext cx="11019099" cy="6401753"/>
          </a:xfrm>
          <a:prstGeom prst="rect">
            <a:avLst/>
          </a:prstGeom>
          <a:noFill/>
        </p:spPr>
        <p:txBody>
          <a:bodyPr wrap="square" rtlCol="0">
            <a:spAutoFit/>
          </a:bodyPr>
          <a:lstStyle/>
          <a:p>
            <a:pPr marL="285750" indent="-285750">
              <a:buFont typeface="Wingdings" panose="05000000000000000000" pitchFamily="2" charset="2"/>
              <a:buChar char="Ø"/>
            </a:pPr>
            <a:r>
              <a:rPr lang="es-ES" dirty="0"/>
              <a:t>Mayor participación Ciudadana, menos Burocracia. Mayor visibilización de medios independientes</a:t>
            </a:r>
            <a:endParaRPr lang="es-CO" dirty="0"/>
          </a:p>
          <a:p>
            <a:pPr marL="285750" indent="-285750">
              <a:buFont typeface="Wingdings" panose="05000000000000000000" pitchFamily="2" charset="2"/>
              <a:buChar char="Ø"/>
            </a:pPr>
            <a:r>
              <a:rPr lang="es-ES" dirty="0"/>
              <a:t>Defender la Función Pública pasa por superar el grave estado de tercerización del Empleo Público.</a:t>
            </a:r>
            <a:endParaRPr lang="es-CO" dirty="0"/>
          </a:p>
          <a:p>
            <a:pPr marL="285750" indent="-285750">
              <a:buFont typeface="Wingdings" panose="05000000000000000000" pitchFamily="2" charset="2"/>
              <a:buChar char="Ø"/>
            </a:pPr>
            <a:r>
              <a:rPr lang="es-ES" dirty="0"/>
              <a:t>Tener un mayor compromiso con el cumplimiento de las normas de carrera administrativa y ser más seguros en la evaluación.</a:t>
            </a:r>
            <a:endParaRPr lang="es-CO" dirty="0"/>
          </a:p>
          <a:p>
            <a:pPr marL="285750" indent="-285750">
              <a:buFont typeface="Wingdings" panose="05000000000000000000" pitchFamily="2" charset="2"/>
              <a:buChar char="Ø"/>
            </a:pPr>
            <a:r>
              <a:rPr lang="es-ES" dirty="0"/>
              <a:t>Ampliar la convocatoria a mas sectoriales sociales</a:t>
            </a:r>
            <a:endParaRPr lang="es-CO" dirty="0"/>
          </a:p>
          <a:p>
            <a:pPr marL="285750" indent="-285750">
              <a:buFont typeface="Wingdings" panose="05000000000000000000" pitchFamily="2" charset="2"/>
              <a:buChar char="Ø"/>
            </a:pPr>
            <a:r>
              <a:rPr lang="es-ES" dirty="0"/>
              <a:t>Falta el informe de ejecución presupuestal y contratación en el año 2016-2017. Felicitaciones por la organización y por el contenido de la </a:t>
            </a:r>
            <a:r>
              <a:rPr lang="es-ES" dirty="0" smtClean="0"/>
              <a:t>audiencia</a:t>
            </a:r>
          </a:p>
          <a:p>
            <a:pPr marL="285750" indent="-285750">
              <a:buFont typeface="Wingdings" panose="05000000000000000000" pitchFamily="2" charset="2"/>
              <a:buChar char="Ø"/>
            </a:pPr>
            <a:r>
              <a:rPr lang="es-ES" dirty="0"/>
              <a:t>Que todos los planes y programas que se desarrollen en Función Pública, las entidades territoriales las pueden aplicar y no se queden en el papel. Mejorar la participación  y la visibilidad de Función Pública en las reuniones del Gabinete presidencial.</a:t>
            </a:r>
            <a:endParaRPr lang="es-CO" dirty="0"/>
          </a:p>
          <a:p>
            <a:pPr marL="285750" indent="-285750">
              <a:buFont typeface="Wingdings" panose="05000000000000000000" pitchFamily="2" charset="2"/>
              <a:buChar char="Ø"/>
            </a:pPr>
            <a:r>
              <a:rPr lang="es-ES" dirty="0"/>
              <a:t>Falto incentivar la participación de otros usuarios como ciudadanos, diferentes a los mismos servidores públicos. Falta interacción directa con el </a:t>
            </a:r>
            <a:r>
              <a:rPr lang="es-ES" dirty="0" smtClean="0"/>
              <a:t>público</a:t>
            </a:r>
          </a:p>
          <a:p>
            <a:pPr marL="285750" indent="-285750">
              <a:buFont typeface="Wingdings" panose="05000000000000000000" pitchFamily="2" charset="2"/>
              <a:buChar char="Ø"/>
            </a:pPr>
            <a:r>
              <a:rPr lang="es-ES" dirty="0"/>
              <a:t>el dialogo con los grupos de valor de 15 minutos no son proporcionales para las 4 horas del evento. Fomentar la participación de los grupos de valor diferentes a los funcionarios de la entidad. Fortalecer el dialogo en el evento sin libreto, sino con ciudadanos comprometidos en participar en la evaluación de la gestión.</a:t>
            </a:r>
            <a:endParaRPr lang="es-CO" dirty="0"/>
          </a:p>
          <a:p>
            <a:pPr marL="285750" indent="-285750">
              <a:buFont typeface="Wingdings" panose="05000000000000000000" pitchFamily="2" charset="2"/>
              <a:buChar char="Ø"/>
            </a:pPr>
            <a:r>
              <a:rPr lang="es-ES" dirty="0"/>
              <a:t>Función Pública debe dar cuentas de las gestiones sectoriales, dado es cabeza de sector. Además, debería resaltar el papel de la ESAP en la articulación para el cumplimiento de sus propósitos, por ejemplo, fortalecimiento institucional, capacitación y actualización de servidores públicos, debe aprovechar el despliegue de la ESAP en los Territorios.</a:t>
            </a:r>
            <a:endParaRPr lang="es-CO" dirty="0"/>
          </a:p>
          <a:p>
            <a:pPr marL="285750" indent="-285750">
              <a:buFont typeface="Wingdings" panose="05000000000000000000" pitchFamily="2" charset="2"/>
              <a:buChar char="Ø"/>
            </a:pPr>
            <a:r>
              <a:rPr lang="es-ES" dirty="0"/>
              <a:t>Solo tienen que iniciar un verdadero trabajo de acompañamiento y preparación, protección a los veedores ciudadanos. Formular verdadero líderes para que el país sea cada día mejor</a:t>
            </a:r>
            <a:endParaRPr lang="es-CO" dirty="0"/>
          </a:p>
          <a:p>
            <a:pPr marL="285750" indent="-285750">
              <a:buFont typeface="Wingdings" panose="05000000000000000000" pitchFamily="2" charset="2"/>
              <a:buChar char="Ø"/>
            </a:pPr>
            <a:endParaRPr lang="es-ES_tradnl" sz="3200" dirty="0">
              <a:solidFill>
                <a:srgbClr val="333733"/>
              </a:solidFill>
              <a:latin typeface="Arial" charset="0"/>
              <a:ea typeface="Arial" charset="0"/>
              <a:cs typeface="Arial" charset="0"/>
            </a:endParaRPr>
          </a:p>
        </p:txBody>
      </p:sp>
    </p:spTree>
    <p:extLst>
      <p:ext uri="{BB962C8B-B14F-4D97-AF65-F5344CB8AC3E}">
        <p14:creationId xmlns:p14="http://schemas.microsoft.com/office/powerpoint/2010/main" val="3483420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3" name="CuadroTexto 12"/>
          <p:cNvSpPr txBox="1"/>
          <p:nvPr/>
        </p:nvSpPr>
        <p:spPr>
          <a:xfrm>
            <a:off x="590309" y="520862"/>
            <a:ext cx="11019099" cy="5909310"/>
          </a:xfrm>
          <a:prstGeom prst="rect">
            <a:avLst/>
          </a:prstGeom>
          <a:noFill/>
        </p:spPr>
        <p:txBody>
          <a:bodyPr wrap="square" rtlCol="0">
            <a:spAutoFit/>
          </a:bodyPr>
          <a:lstStyle/>
          <a:p>
            <a:pPr marL="285750" indent="-285750">
              <a:buFont typeface="Wingdings" panose="05000000000000000000" pitchFamily="2" charset="2"/>
              <a:buChar char="Ø"/>
            </a:pPr>
            <a:r>
              <a:rPr lang="es-ES" dirty="0"/>
              <a:t>Tener más espacio para responder preguntas al público.</a:t>
            </a:r>
            <a:endParaRPr lang="es-CO" dirty="0"/>
          </a:p>
          <a:p>
            <a:pPr marL="285750" indent="-285750">
              <a:buFont typeface="Wingdings" panose="05000000000000000000" pitchFamily="2" charset="2"/>
              <a:buChar char="Ø"/>
            </a:pPr>
            <a:r>
              <a:rPr lang="es-ES" dirty="0"/>
              <a:t>En la metodología de interacción de los ciudadanos a la hora de hacer preguntas y expresar sus dudas en general.</a:t>
            </a:r>
            <a:endParaRPr lang="es-CO" dirty="0"/>
          </a:p>
          <a:p>
            <a:pPr marL="285750" indent="-285750">
              <a:buFont typeface="Wingdings" panose="05000000000000000000" pitchFamily="2" charset="2"/>
              <a:buChar char="Ø"/>
            </a:pPr>
            <a:r>
              <a:rPr lang="es-ES" dirty="0"/>
              <a:t>L</a:t>
            </a:r>
            <a:r>
              <a:rPr lang="es-ES" dirty="0" smtClean="0"/>
              <a:t>as </a:t>
            </a:r>
            <a:r>
              <a:rPr lang="es-ES" dirty="0"/>
              <a:t>presentaciones de la segunda parte fueron muy extensas sugiero ser concretos y resaltar los beneficios. Incumplimiento en el horario, lo que fue generando que la gente se fuera. La RC debe estar más dirigida a nosotros los ciudadanos y al parecer habría funcionarios del DAFP </a:t>
            </a:r>
            <a:endParaRPr lang="es-CO" dirty="0"/>
          </a:p>
          <a:p>
            <a:pPr marL="285750" indent="-285750">
              <a:buFont typeface="Wingdings" panose="05000000000000000000" pitchFamily="2" charset="2"/>
              <a:buChar char="Ø"/>
            </a:pPr>
            <a:r>
              <a:rPr lang="es-ES" dirty="0"/>
              <a:t>S</a:t>
            </a:r>
            <a:r>
              <a:rPr lang="es-ES" dirty="0" smtClean="0"/>
              <a:t>e </a:t>
            </a:r>
            <a:r>
              <a:rPr lang="es-ES" dirty="0"/>
              <a:t>ve la dinámica y la evaluación, hay que cautivar el </a:t>
            </a:r>
            <a:r>
              <a:rPr lang="es-ES" dirty="0" smtClean="0"/>
              <a:t>proceso</a:t>
            </a:r>
          </a:p>
          <a:p>
            <a:pPr marL="285750" indent="-285750">
              <a:buFont typeface="Wingdings" panose="05000000000000000000" pitchFamily="2" charset="2"/>
              <a:buChar char="Ø"/>
            </a:pPr>
            <a:r>
              <a:rPr lang="es-ES" dirty="0"/>
              <a:t>La misma política de rendición de cuentas, articulando los recursos institucionales necesarios que impactan en la cultura de los colombianos, para que la transparencia se incremente y la corrupción baje.</a:t>
            </a:r>
            <a:endParaRPr lang="es-CO" dirty="0"/>
          </a:p>
          <a:p>
            <a:pPr marL="285750" indent="-285750">
              <a:buFont typeface="Wingdings" panose="05000000000000000000" pitchFamily="2" charset="2"/>
              <a:buChar char="Ø"/>
            </a:pPr>
            <a:r>
              <a:rPr lang="es-ES" dirty="0"/>
              <a:t>La metodología dificulta cautivar la atención del público asistente, ya que se convierte  una exposición magistral y plana que permite, distracción, no atención y aburrimiento.</a:t>
            </a:r>
            <a:endParaRPr lang="es-CO" dirty="0"/>
          </a:p>
          <a:p>
            <a:pPr marL="285750" indent="-285750">
              <a:buFont typeface="Wingdings" panose="05000000000000000000" pitchFamily="2" charset="2"/>
              <a:buChar char="Ø"/>
            </a:pPr>
            <a:r>
              <a:rPr lang="es-ES" dirty="0"/>
              <a:t>Difusión de programas de la Función Pública más a los jóvenes que desempeñan o se forman en carreras acordes.</a:t>
            </a:r>
            <a:endParaRPr lang="es-CO" dirty="0"/>
          </a:p>
          <a:p>
            <a:pPr marL="285750" indent="-285750">
              <a:buFont typeface="Wingdings" panose="05000000000000000000" pitchFamily="2" charset="2"/>
              <a:buChar char="Ø"/>
            </a:pPr>
            <a:r>
              <a:rPr lang="es-ES" dirty="0"/>
              <a:t>Más publicidad para que se dé la participación ciudadana y de los servidores públicos de las diferentes entidades.</a:t>
            </a:r>
            <a:endParaRPr lang="es-CO" dirty="0"/>
          </a:p>
          <a:p>
            <a:pPr marL="285750" indent="-285750">
              <a:buFont typeface="Wingdings" panose="05000000000000000000" pitchFamily="2" charset="2"/>
              <a:buChar char="Ø"/>
            </a:pPr>
            <a:r>
              <a:rPr lang="es-ES" dirty="0"/>
              <a:t>No tengo ningún aspecto que mejorar, su organización y presentación fueron clara, la Directora Liliana informo muy bien.</a:t>
            </a:r>
            <a:endParaRPr lang="es-CO" dirty="0"/>
          </a:p>
          <a:p>
            <a:pPr marL="285750" indent="-285750">
              <a:buFont typeface="Wingdings" panose="05000000000000000000" pitchFamily="2" charset="2"/>
              <a:buChar char="Ø"/>
            </a:pPr>
            <a:r>
              <a:rPr lang="es-ES" dirty="0"/>
              <a:t>Un buen ejemplo de lo que “NO ES” una audiencia de rendición de cuentas. Falto dialogo, innovación, interacción y muy aburrida.</a:t>
            </a:r>
            <a:endParaRPr lang="es-CO" dirty="0"/>
          </a:p>
          <a:p>
            <a:pPr marL="285750" indent="-285750">
              <a:buFont typeface="Wingdings" panose="05000000000000000000" pitchFamily="2" charset="2"/>
              <a:buChar char="Ø"/>
            </a:pPr>
            <a:r>
              <a:rPr lang="es-ES" dirty="0"/>
              <a:t>M</a:t>
            </a:r>
            <a:r>
              <a:rPr lang="es-ES" dirty="0" smtClean="0"/>
              <a:t>uy </a:t>
            </a:r>
            <a:r>
              <a:rPr lang="es-ES" dirty="0"/>
              <a:t>largo, muy monótona, mucho discurso. Menos carreta y más </a:t>
            </a:r>
            <a:r>
              <a:rPr lang="es-ES" dirty="0" smtClean="0"/>
              <a:t>interacción</a:t>
            </a:r>
          </a:p>
          <a:p>
            <a:pPr marL="285750" indent="-285750">
              <a:buFont typeface="Wingdings" panose="05000000000000000000" pitchFamily="2" charset="2"/>
              <a:buChar char="Ø"/>
            </a:pPr>
            <a:r>
              <a:rPr lang="es-ES" dirty="0"/>
              <a:t>Es totalmente inadecuado el formato, finalmente no hay un acercamiento con el ciudadano, no hay una maduración de espacios previos donde se gestione información para el mejoramiento de la gestión informar en un proceso continuo y no es un espacio para contar que pasó durante una vigencia. Las entidades deben estar diseñadas para los ciudadanos</a:t>
            </a:r>
            <a:endParaRPr lang="es-ES_tradnl" sz="3200" dirty="0">
              <a:solidFill>
                <a:srgbClr val="333733"/>
              </a:solidFill>
              <a:latin typeface="Arial" charset="0"/>
              <a:ea typeface="Arial" charset="0"/>
              <a:cs typeface="Arial" charset="0"/>
            </a:endParaRPr>
          </a:p>
        </p:txBody>
      </p:sp>
    </p:spTree>
    <p:extLst>
      <p:ext uri="{BB962C8B-B14F-4D97-AF65-F5344CB8AC3E}">
        <p14:creationId xmlns:p14="http://schemas.microsoft.com/office/powerpoint/2010/main" val="2202224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3" name="CuadroTexto 12"/>
          <p:cNvSpPr txBox="1"/>
          <p:nvPr/>
        </p:nvSpPr>
        <p:spPr>
          <a:xfrm>
            <a:off x="590309" y="520862"/>
            <a:ext cx="11019099" cy="5016758"/>
          </a:xfrm>
          <a:prstGeom prst="rect">
            <a:avLst/>
          </a:prstGeom>
          <a:noFill/>
        </p:spPr>
        <p:txBody>
          <a:bodyPr wrap="square" rtlCol="0">
            <a:spAutoFit/>
          </a:bodyPr>
          <a:lstStyle/>
          <a:p>
            <a:pPr marL="285750" indent="-285750">
              <a:buFont typeface="Wingdings" panose="05000000000000000000" pitchFamily="2" charset="2"/>
              <a:buChar char="Ø"/>
            </a:pPr>
            <a:r>
              <a:rPr lang="es-ES" dirty="0"/>
              <a:t>Dar lineamientos y velar para que la carrera administrativa sea realmente una carrera en la que se pueda ascender con base en méritos y resultados. Revisar las escalas salariales de las entidades, ya que existen cargos técnicos cuyo salario es superior a los primeros niveles </a:t>
            </a:r>
            <a:r>
              <a:rPr lang="es-ES" dirty="0" smtClean="0"/>
              <a:t>profesionales</a:t>
            </a:r>
          </a:p>
          <a:p>
            <a:pPr marL="285750" indent="-285750">
              <a:buFont typeface="Wingdings" panose="05000000000000000000" pitchFamily="2" charset="2"/>
              <a:buChar char="Ø"/>
            </a:pPr>
            <a:r>
              <a:rPr lang="es-ES" dirty="0"/>
              <a:t>S</a:t>
            </a:r>
            <a:r>
              <a:rPr lang="es-ES" dirty="0" smtClean="0"/>
              <a:t>iendo </a:t>
            </a:r>
            <a:r>
              <a:rPr lang="es-ES" dirty="0"/>
              <a:t>una entidad innovadora resulta poco razonable que se haga una audiencia tan tradicional. En años anteriores tuvieron mejores prácticas divertidas, lúdicas, con más relación con los </a:t>
            </a:r>
            <a:r>
              <a:rPr lang="es-ES" dirty="0" smtClean="0"/>
              <a:t>ciudadanos</a:t>
            </a:r>
          </a:p>
          <a:p>
            <a:pPr marL="285750" indent="-285750">
              <a:buFont typeface="Wingdings" panose="05000000000000000000" pitchFamily="2" charset="2"/>
              <a:buChar char="Ø"/>
            </a:pPr>
            <a:r>
              <a:rPr lang="es-ES" dirty="0"/>
              <a:t>Falta Dialogo y Comunicación con el Público. </a:t>
            </a:r>
            <a:r>
              <a:rPr lang="es-ES" dirty="0" smtClean="0"/>
              <a:t>Monótona</a:t>
            </a:r>
          </a:p>
          <a:p>
            <a:pPr marL="285750" indent="-285750">
              <a:buFont typeface="Wingdings" panose="05000000000000000000" pitchFamily="2" charset="2"/>
              <a:buChar char="Ø"/>
            </a:pPr>
            <a:r>
              <a:rPr lang="es-ES" dirty="0"/>
              <a:t>Mas cifras  y resultados. Menos discurso y más comunicación real. ESAP lo hizo mejor, más dinámica.</a:t>
            </a:r>
            <a:endParaRPr lang="es-CO" dirty="0"/>
          </a:p>
          <a:p>
            <a:pPr marL="285750" indent="-285750">
              <a:buFont typeface="Wingdings" panose="05000000000000000000" pitchFamily="2" charset="2"/>
              <a:buChar char="Ø"/>
            </a:pPr>
            <a:r>
              <a:rPr lang="es-ES" dirty="0"/>
              <a:t>Los resultados son importantes, pero el dialogo es parte fundamental.</a:t>
            </a:r>
            <a:endParaRPr lang="es-CO" dirty="0"/>
          </a:p>
          <a:p>
            <a:pPr marL="285750" indent="-285750">
              <a:buFont typeface="Wingdings" panose="05000000000000000000" pitchFamily="2" charset="2"/>
              <a:buChar char="Ø"/>
            </a:pPr>
            <a:r>
              <a:rPr lang="es-ES" dirty="0"/>
              <a:t>Se realizó una presentación muy interesante de los resultados. Considero importante que se dé mayor espacio para el dialogo y se realicen eventos que no superen las tres horas ya que se pierde la atención y participación de todo el auditorio que se logra convocar.</a:t>
            </a:r>
            <a:endParaRPr lang="es-CO" dirty="0"/>
          </a:p>
          <a:p>
            <a:pPr marL="285750" indent="-285750">
              <a:buFont typeface="Wingdings" panose="05000000000000000000" pitchFamily="2" charset="2"/>
              <a:buChar char="Ø"/>
            </a:pPr>
            <a:r>
              <a:rPr lang="es-ES" dirty="0"/>
              <a:t>Deberían ser más concretos en la parte de trámites y su racionalización, los costos creo que no son reales. En SIGEP no dan mejoras a las constantes caídas ya que nos vemos obligados a esperar hasta un mes para poder vincular </a:t>
            </a:r>
            <a:r>
              <a:rPr lang="es-ES" dirty="0" smtClean="0"/>
              <a:t>funcionarios</a:t>
            </a:r>
          </a:p>
          <a:p>
            <a:pPr marL="285750" indent="-285750">
              <a:buFont typeface="Wingdings" panose="05000000000000000000" pitchFamily="2" charset="2"/>
              <a:buChar char="Ø"/>
            </a:pPr>
            <a:r>
              <a:rPr lang="es-ES" dirty="0"/>
              <a:t>En la motivación o incentivo para los funcionarios en carrera administrativa, al interior de cada entidad, concursos internos y de ascenso normalizados.</a:t>
            </a:r>
            <a:endParaRPr lang="es-CO" dirty="0"/>
          </a:p>
          <a:p>
            <a:pPr marL="285750" indent="-285750">
              <a:buFont typeface="Wingdings" panose="05000000000000000000" pitchFamily="2" charset="2"/>
              <a:buChar char="Ø"/>
            </a:pPr>
            <a:endParaRPr lang="es-ES_tradnl" sz="3200" dirty="0">
              <a:solidFill>
                <a:srgbClr val="333733"/>
              </a:solidFill>
              <a:latin typeface="Arial" charset="0"/>
              <a:ea typeface="Arial" charset="0"/>
              <a:cs typeface="Arial" charset="0"/>
            </a:endParaRPr>
          </a:p>
        </p:txBody>
      </p:sp>
    </p:spTree>
    <p:extLst>
      <p:ext uri="{BB962C8B-B14F-4D97-AF65-F5344CB8AC3E}">
        <p14:creationId xmlns:p14="http://schemas.microsoft.com/office/powerpoint/2010/main" val="4016499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8814" t="60097" r="27535" b="17335"/>
          <a:stretch/>
        </p:blipFill>
        <p:spPr>
          <a:xfrm>
            <a:off x="6534926" y="3653289"/>
            <a:ext cx="3126658" cy="1315160"/>
          </a:xfrm>
          <a:prstGeom prst="rect">
            <a:avLst/>
          </a:prstGeom>
        </p:spPr>
      </p:pic>
      <p:sp>
        <p:nvSpPr>
          <p:cNvPr id="8" name="CuadroTexto 7"/>
          <p:cNvSpPr txBox="1"/>
          <p:nvPr/>
        </p:nvSpPr>
        <p:spPr>
          <a:xfrm>
            <a:off x="2298253" y="2637626"/>
            <a:ext cx="5689378" cy="1015663"/>
          </a:xfrm>
          <a:prstGeom prst="rect">
            <a:avLst/>
          </a:prstGeom>
          <a:noFill/>
        </p:spPr>
        <p:txBody>
          <a:bodyPr wrap="none" rtlCol="0">
            <a:spAutoFit/>
          </a:bodyPr>
          <a:lstStyle/>
          <a:p>
            <a:r>
              <a:rPr lang="es-ES_tradnl" sz="6000" b="1" spc="300" dirty="0" smtClean="0">
                <a:latin typeface="Arial" charset="0"/>
                <a:ea typeface="Arial" charset="0"/>
                <a:cs typeface="Arial" charset="0"/>
              </a:rPr>
              <a:t>Conclusiones</a:t>
            </a:r>
            <a:endParaRPr lang="es-ES_tradnl" sz="6000" b="1" spc="300" dirty="0">
              <a:latin typeface="Arial" charset="0"/>
              <a:ea typeface="Arial" charset="0"/>
              <a:cs typeface="Arial" charset="0"/>
            </a:endParaRPr>
          </a:p>
        </p:txBody>
      </p:sp>
      <p:cxnSp>
        <p:nvCxnSpPr>
          <p:cNvPr id="9" name="Conector recto 8"/>
          <p:cNvCxnSpPr/>
          <p:nvPr/>
        </p:nvCxnSpPr>
        <p:spPr>
          <a:xfrm>
            <a:off x="4905138" y="3550740"/>
            <a:ext cx="2967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4081573" y="541387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3938807" y="6143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245266" y="69214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9340547" y="616208"/>
            <a:ext cx="966331" cy="5625584"/>
            <a:chOff x="5626267" y="783429"/>
            <a:chExt cx="966331" cy="5625584"/>
          </a:xfrm>
        </p:grpSpPr>
        <p:cxnSp>
          <p:nvCxnSpPr>
            <p:cNvPr id="15" name="Conector recto 14"/>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grpSp>
        <p:nvGrpSpPr>
          <p:cNvPr id="17" name="Agrupar 13"/>
          <p:cNvGrpSpPr/>
          <p:nvPr/>
        </p:nvGrpSpPr>
        <p:grpSpPr>
          <a:xfrm>
            <a:off x="1685676" y="2839168"/>
            <a:ext cx="612577" cy="612577"/>
            <a:chOff x="1728801" y="211660"/>
            <a:chExt cx="745496" cy="745496"/>
          </a:xfrm>
        </p:grpSpPr>
        <p:sp>
          <p:nvSpPr>
            <p:cNvPr id="18" name="Elipse 17"/>
            <p:cNvSpPr/>
            <p:nvPr/>
          </p:nvSpPr>
          <p:spPr>
            <a:xfrm>
              <a:off x="1728801" y="211660"/>
              <a:ext cx="745496" cy="745496"/>
            </a:xfrm>
            <a:prstGeom prst="ellipse">
              <a:avLst/>
            </a:prstGeom>
            <a:noFill/>
            <a:ln w="38100">
              <a:solidFill>
                <a:srgbClr val="239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p:nvPr/>
          </p:nvSpPr>
          <p:spPr>
            <a:xfrm>
              <a:off x="1855170" y="267490"/>
              <a:ext cx="515409" cy="636750"/>
            </a:xfrm>
            <a:prstGeom prst="rect">
              <a:avLst/>
            </a:prstGeom>
            <a:noFill/>
          </p:spPr>
          <p:txBody>
            <a:bodyPr wrap="none" rtlCol="0">
              <a:spAutoFit/>
            </a:bodyPr>
            <a:lstStyle/>
            <a:p>
              <a:pPr algn="ctr"/>
              <a:r>
                <a:rPr lang="es-ES" sz="2800" b="1" spc="300" dirty="0">
                  <a:latin typeface="Arial" charset="0"/>
                  <a:ea typeface="Arial" charset="0"/>
                  <a:cs typeface="Arial" charset="0"/>
                </a:rPr>
                <a:t>6</a:t>
              </a:r>
              <a:endParaRPr lang="es-ES_tradnl" sz="2800" b="1" spc="300" dirty="0">
                <a:latin typeface="Arial" charset="0"/>
                <a:ea typeface="Arial" charset="0"/>
                <a:cs typeface="Arial" charset="0"/>
              </a:endParaRPr>
            </a:p>
          </p:txBody>
        </p:sp>
      </p:grpSp>
    </p:spTree>
    <p:extLst>
      <p:ext uri="{BB962C8B-B14F-4D97-AF65-F5344CB8AC3E}">
        <p14:creationId xmlns:p14="http://schemas.microsoft.com/office/powerpoint/2010/main" val="41531601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5619922"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3" name="CuadroTexto 12"/>
          <p:cNvSpPr txBox="1"/>
          <p:nvPr/>
        </p:nvSpPr>
        <p:spPr>
          <a:xfrm>
            <a:off x="4700187" y="1662005"/>
            <a:ext cx="7054500" cy="5632311"/>
          </a:xfrm>
          <a:prstGeom prst="rect">
            <a:avLst/>
          </a:prstGeom>
          <a:noFill/>
        </p:spPr>
        <p:txBody>
          <a:bodyPr wrap="square" rtlCol="0">
            <a:spAutoFit/>
          </a:bodyPr>
          <a:lstStyle/>
          <a:p>
            <a:pPr marL="285750" indent="-285750">
              <a:buFont typeface="Wingdings" panose="05000000000000000000" pitchFamily="2" charset="2"/>
              <a:buChar char="Ø"/>
            </a:pPr>
            <a:r>
              <a:rPr lang="es-ES" dirty="0" smtClean="0">
                <a:effectLst>
                  <a:outerShdw blurRad="38100" dist="38100" dir="2700000" algn="tl">
                    <a:srgbClr val="000000">
                      <a:alpha val="43137"/>
                    </a:srgbClr>
                  </a:outerShdw>
                </a:effectLst>
              </a:rPr>
              <a:t>Se presentó un crecimiento </a:t>
            </a:r>
            <a:r>
              <a:rPr lang="es-ES" dirty="0">
                <a:effectLst>
                  <a:outerShdw blurRad="38100" dist="38100" dir="2700000" algn="tl">
                    <a:srgbClr val="000000">
                      <a:alpha val="43137"/>
                    </a:srgbClr>
                  </a:outerShdw>
                </a:effectLst>
              </a:rPr>
              <a:t>del 12% en el número de asistentes </a:t>
            </a:r>
            <a:r>
              <a:rPr lang="es-ES" dirty="0" smtClean="0">
                <a:effectLst>
                  <a:outerShdw blurRad="38100" dist="38100" dir="2700000" algn="tl">
                    <a:srgbClr val="000000">
                      <a:alpha val="43137"/>
                    </a:srgbClr>
                  </a:outerShdw>
                </a:effectLst>
              </a:rPr>
              <a:t>entre la Audiencia realizada en </a:t>
            </a:r>
            <a:r>
              <a:rPr lang="es-ES" dirty="0">
                <a:effectLst>
                  <a:outerShdw blurRad="38100" dist="38100" dir="2700000" algn="tl">
                    <a:srgbClr val="000000">
                      <a:alpha val="43137"/>
                    </a:srgbClr>
                  </a:outerShdw>
                </a:effectLst>
              </a:rPr>
              <a:t>2016 y </a:t>
            </a:r>
            <a:r>
              <a:rPr lang="es-ES" dirty="0" smtClean="0">
                <a:effectLst>
                  <a:outerShdw blurRad="38100" dist="38100" dir="2700000" algn="tl">
                    <a:srgbClr val="000000">
                      <a:alpha val="43137"/>
                    </a:srgbClr>
                  </a:outerShdw>
                </a:effectLst>
              </a:rPr>
              <a:t>2017.</a:t>
            </a:r>
          </a:p>
          <a:p>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r>
              <a:rPr lang="es-ES" dirty="0" smtClean="0">
                <a:effectLst>
                  <a:outerShdw blurRad="38100" dist="38100" dir="2700000" algn="tl">
                    <a:srgbClr val="000000">
                      <a:alpha val="43137"/>
                    </a:srgbClr>
                  </a:outerShdw>
                </a:effectLst>
              </a:rPr>
              <a:t>Incremento en la participación de jóvenes y veedores ciudadanos, en el diálogo.</a:t>
            </a:r>
          </a:p>
          <a:p>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r>
              <a:rPr lang="es-ES" dirty="0" smtClean="0">
                <a:effectLst>
                  <a:outerShdw blurRad="38100" dist="38100" dir="2700000" algn="tl">
                    <a:srgbClr val="000000">
                      <a:alpha val="43137"/>
                    </a:srgbClr>
                  </a:outerShdw>
                </a:effectLst>
              </a:rPr>
              <a:t>Los asistentes solicitan dedicar mas tiempo al diálogo, menos entrega de resultados.</a:t>
            </a:r>
          </a:p>
          <a:p>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r>
              <a:rPr lang="es-ES" dirty="0" smtClean="0">
                <a:effectLst>
                  <a:outerShdw blurRad="38100" dist="38100" dir="2700000" algn="tl">
                    <a:srgbClr val="000000">
                      <a:alpha val="43137"/>
                    </a:srgbClr>
                  </a:outerShdw>
                </a:effectLst>
              </a:rPr>
              <a:t>Audiencia más innovadora y participativa como las realizadas en años anteriores.</a:t>
            </a:r>
          </a:p>
          <a:p>
            <a:pPr marL="285750" indent="-285750">
              <a:buFont typeface="Wingdings" panose="05000000000000000000" pitchFamily="2" charset="2"/>
              <a:buChar char="Ø"/>
            </a:pPr>
            <a:endParaRPr lang="es-ES" dirty="0">
              <a:effectLst>
                <a:outerShdw blurRad="38100" dist="38100" dir="2700000" algn="tl">
                  <a:srgbClr val="000000">
                    <a:alpha val="43137"/>
                  </a:srgbClr>
                </a:outerShdw>
              </a:effectLst>
            </a:endParaRPr>
          </a:p>
          <a:p>
            <a:pPr marL="285750" indent="-285750">
              <a:buFont typeface="Wingdings" panose="05000000000000000000" pitchFamily="2" charset="2"/>
              <a:buChar char="Ø"/>
            </a:pPr>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endParaRPr lang="es-ES" dirty="0" smtClean="0">
              <a:effectLst>
                <a:outerShdw blurRad="38100" dist="38100" dir="2700000" algn="tl">
                  <a:srgbClr val="000000">
                    <a:alpha val="43137"/>
                  </a:srgbClr>
                </a:outerShdw>
              </a:effectLst>
            </a:endParaRPr>
          </a:p>
          <a:p>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endParaRPr lang="es-ES"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Ø"/>
            </a:pPr>
            <a:endParaRPr lang="es-ES" dirty="0">
              <a:effectLst>
                <a:outerShdw blurRad="38100" dist="38100" dir="2700000" algn="tl">
                  <a:srgbClr val="000000">
                    <a:alpha val="43137"/>
                  </a:srgbClr>
                </a:outerShdw>
              </a:effectLst>
            </a:endParaRPr>
          </a:p>
        </p:txBody>
      </p:sp>
      <p:pic>
        <p:nvPicPr>
          <p:cNvPr id="7" name="Imagen 6"/>
          <p:cNvPicPr>
            <a:picLocks noChangeAspect="1"/>
          </p:cNvPicPr>
          <p:nvPr/>
        </p:nvPicPr>
        <p:blipFill>
          <a:blip r:embed="rId2"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125926" y="1662005"/>
            <a:ext cx="2711135" cy="2948287"/>
          </a:xfrm>
          <a:prstGeom prst="rect">
            <a:avLst/>
          </a:prstGeom>
        </p:spPr>
      </p:pic>
      <p:cxnSp>
        <p:nvCxnSpPr>
          <p:cNvPr id="8" name="Conector recto 7"/>
          <p:cNvCxnSpPr/>
          <p:nvPr/>
        </p:nvCxnSpPr>
        <p:spPr>
          <a:xfrm flipV="1">
            <a:off x="10869950" y="12056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8361686" y="61772"/>
            <a:ext cx="2542684" cy="523220"/>
          </a:xfrm>
          <a:prstGeom prst="rect">
            <a:avLst/>
          </a:prstGeom>
          <a:noFill/>
        </p:spPr>
        <p:txBody>
          <a:bodyPr wrap="none" rtlCol="0">
            <a:spAutoFit/>
          </a:bodyPr>
          <a:lstStyle/>
          <a:p>
            <a:pPr algn="ctr"/>
            <a:r>
              <a:rPr lang="es-ES_tradnl" sz="2800" b="1" u="sng" dirty="0" smtClean="0">
                <a:solidFill>
                  <a:srgbClr val="333733"/>
                </a:solidFill>
                <a:latin typeface="Arial" charset="0"/>
                <a:ea typeface="Arial" charset="0"/>
                <a:cs typeface="Arial" charset="0"/>
              </a:rPr>
              <a:t>Conclusiones</a:t>
            </a:r>
            <a:endParaRPr lang="es-ES" sz="2800" b="1" dirty="0" smtClean="0">
              <a:solidFill>
                <a:srgbClr val="333733"/>
              </a:solidFill>
              <a:latin typeface="Arial" charset="0"/>
              <a:ea typeface="Arial" charset="0"/>
              <a:cs typeface="Arial" charset="0"/>
            </a:endParaRPr>
          </a:p>
        </p:txBody>
      </p:sp>
    </p:spTree>
    <p:extLst>
      <p:ext uri="{BB962C8B-B14F-4D97-AF65-F5344CB8AC3E}">
        <p14:creationId xmlns:p14="http://schemas.microsoft.com/office/powerpoint/2010/main" val="39665806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p:cNvCxnSpPr/>
          <p:nvPr/>
        </p:nvCxnSpPr>
        <p:spPr>
          <a:xfrm flipV="1">
            <a:off x="2633020" y="691051"/>
            <a:ext cx="2352929" cy="2339365"/>
          </a:xfrm>
          <a:prstGeom prst="line">
            <a:avLst/>
          </a:prstGeom>
          <a:ln w="1016000">
            <a:solidFill>
              <a:srgbClr val="EB903F"/>
            </a:solidFill>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515" y="5670093"/>
            <a:ext cx="3898027" cy="801463"/>
          </a:xfrm>
          <a:prstGeom prst="rect">
            <a:avLst/>
          </a:prstGeom>
        </p:spPr>
      </p:pic>
      <p:sp>
        <p:nvSpPr>
          <p:cNvPr id="4" name="CuadroTexto 3"/>
          <p:cNvSpPr txBox="1"/>
          <p:nvPr/>
        </p:nvSpPr>
        <p:spPr>
          <a:xfrm>
            <a:off x="3903387" y="2833114"/>
            <a:ext cx="4415958" cy="2677656"/>
          </a:xfrm>
          <a:prstGeom prst="rect">
            <a:avLst/>
          </a:prstGeom>
          <a:noFill/>
        </p:spPr>
        <p:txBody>
          <a:bodyPr wrap="square" rtlCol="0">
            <a:spAutoFit/>
          </a:bodyPr>
          <a:lstStyle/>
          <a:p>
            <a:pPr>
              <a:lnSpc>
                <a:spcPct val="150000"/>
              </a:lnSpc>
            </a:pPr>
            <a:r>
              <a:rPr lang="es-ES_tradnl" sz="1400" dirty="0">
                <a:solidFill>
                  <a:srgbClr val="333733"/>
                </a:solidFill>
                <a:latin typeface="Arial" charset="0"/>
                <a:ea typeface="Arial" charset="0"/>
                <a:cs typeface="Arial" charset="0"/>
              </a:rPr>
              <a:t>Departamento Administrativo de la Función Pública</a:t>
            </a:r>
          </a:p>
          <a:p>
            <a:pPr>
              <a:lnSpc>
                <a:spcPct val="150000"/>
              </a:lnSpc>
            </a:pPr>
            <a:r>
              <a:rPr lang="es-ES_tradnl" sz="1400" dirty="0">
                <a:solidFill>
                  <a:srgbClr val="333733"/>
                </a:solidFill>
                <a:latin typeface="Arial" charset="0"/>
                <a:ea typeface="Arial" charset="0"/>
                <a:cs typeface="Arial" charset="0"/>
              </a:rPr>
              <a:t>Carrera 6 No 12-62, Bogotá, D.C., Colombia</a:t>
            </a:r>
          </a:p>
          <a:p>
            <a:pPr>
              <a:lnSpc>
                <a:spcPct val="150000"/>
              </a:lnSpc>
            </a:pPr>
            <a:r>
              <a:rPr lang="es-ES_tradnl" sz="1400" dirty="0">
                <a:solidFill>
                  <a:srgbClr val="333733"/>
                </a:solidFill>
                <a:latin typeface="Arial" charset="0"/>
                <a:ea typeface="Arial" charset="0"/>
                <a:cs typeface="Arial" charset="0"/>
              </a:rPr>
              <a:t>Conmutador: 7395656 Fax: 7395657</a:t>
            </a:r>
          </a:p>
          <a:p>
            <a:pPr>
              <a:lnSpc>
                <a:spcPct val="150000"/>
              </a:lnSpc>
            </a:pPr>
            <a:r>
              <a:rPr lang="es-ES_tradnl" sz="1400" dirty="0">
                <a:solidFill>
                  <a:srgbClr val="333733"/>
                </a:solidFill>
                <a:latin typeface="Arial" charset="0"/>
                <a:ea typeface="Arial" charset="0"/>
                <a:cs typeface="Arial" charset="0"/>
              </a:rPr>
              <a:t>Web: </a:t>
            </a:r>
            <a:r>
              <a:rPr lang="es-ES_tradnl" sz="1400" dirty="0" err="1">
                <a:solidFill>
                  <a:srgbClr val="333733"/>
                </a:solidFill>
                <a:latin typeface="Arial" charset="0"/>
                <a:ea typeface="Arial" charset="0"/>
                <a:cs typeface="Arial" charset="0"/>
              </a:rPr>
              <a:t>www.funcionpublica.gov.co</a:t>
            </a:r>
            <a:endParaRPr lang="es-ES_tradnl" sz="1400" dirty="0">
              <a:solidFill>
                <a:srgbClr val="333733"/>
              </a:solidFill>
              <a:latin typeface="Arial" charset="0"/>
              <a:ea typeface="Arial" charset="0"/>
              <a:cs typeface="Arial" charset="0"/>
            </a:endParaRPr>
          </a:p>
          <a:p>
            <a:pPr>
              <a:lnSpc>
                <a:spcPct val="150000"/>
              </a:lnSpc>
            </a:pPr>
            <a:r>
              <a:rPr lang="es-ES_tradnl" sz="1400" dirty="0">
                <a:solidFill>
                  <a:srgbClr val="333733"/>
                </a:solidFill>
                <a:latin typeface="Arial" charset="0"/>
                <a:ea typeface="Arial" charset="0"/>
                <a:cs typeface="Arial" charset="0"/>
              </a:rPr>
              <a:t>e-mail: </a:t>
            </a:r>
            <a:r>
              <a:rPr lang="es-ES_tradnl" sz="1400" dirty="0" err="1">
                <a:solidFill>
                  <a:srgbClr val="333733"/>
                </a:solidFill>
                <a:latin typeface="Arial" charset="0"/>
                <a:ea typeface="Arial" charset="0"/>
                <a:cs typeface="Arial" charset="0"/>
              </a:rPr>
              <a:t>eva@funcionpublica.gov.co</a:t>
            </a:r>
            <a:endParaRPr lang="es-ES_tradnl" sz="1400" dirty="0">
              <a:solidFill>
                <a:srgbClr val="333733"/>
              </a:solidFill>
              <a:latin typeface="Arial" charset="0"/>
              <a:ea typeface="Arial" charset="0"/>
              <a:cs typeface="Arial" charset="0"/>
            </a:endParaRPr>
          </a:p>
          <a:p>
            <a:pPr>
              <a:lnSpc>
                <a:spcPct val="150000"/>
              </a:lnSpc>
            </a:pPr>
            <a:r>
              <a:rPr lang="es-ES_tradnl" sz="1400" dirty="0">
                <a:solidFill>
                  <a:srgbClr val="333733"/>
                </a:solidFill>
                <a:latin typeface="Arial" charset="0"/>
                <a:ea typeface="Arial" charset="0"/>
                <a:cs typeface="Arial" charset="0"/>
              </a:rPr>
              <a:t>Línea gratuita de atención al usuario: 018000 917770</a:t>
            </a:r>
          </a:p>
          <a:p>
            <a:pPr>
              <a:lnSpc>
                <a:spcPct val="150000"/>
              </a:lnSpc>
            </a:pPr>
            <a:endParaRPr lang="es-ES_tradnl" sz="1400" dirty="0">
              <a:solidFill>
                <a:srgbClr val="333733"/>
              </a:solidFill>
              <a:latin typeface="Arial" charset="0"/>
              <a:ea typeface="Arial" charset="0"/>
              <a:cs typeface="Arial" charset="0"/>
            </a:endParaRPr>
          </a:p>
          <a:p>
            <a:pPr>
              <a:lnSpc>
                <a:spcPct val="150000"/>
              </a:lnSpc>
            </a:pPr>
            <a:r>
              <a:rPr lang="es-ES_tradnl" sz="1400" dirty="0">
                <a:solidFill>
                  <a:srgbClr val="333733"/>
                </a:solidFill>
                <a:latin typeface="Arial" charset="0"/>
                <a:ea typeface="Arial" charset="0"/>
                <a:cs typeface="Arial" charset="0"/>
              </a:rPr>
              <a:t>Bogotá, D.C., Colombia.</a:t>
            </a:r>
          </a:p>
        </p:txBody>
      </p:sp>
      <p:sp>
        <p:nvSpPr>
          <p:cNvPr id="6" name="CuadroTexto 5"/>
          <p:cNvSpPr txBox="1"/>
          <p:nvPr/>
        </p:nvSpPr>
        <p:spPr>
          <a:xfrm>
            <a:off x="1812405" y="1199014"/>
            <a:ext cx="3950120" cy="1323439"/>
          </a:xfrm>
          <a:prstGeom prst="rect">
            <a:avLst/>
          </a:prstGeom>
          <a:noFill/>
        </p:spPr>
        <p:txBody>
          <a:bodyPr wrap="none" rtlCol="0">
            <a:spAutoFit/>
          </a:bodyPr>
          <a:lstStyle/>
          <a:p>
            <a:r>
              <a:rPr lang="es-ES" sz="8000" b="1" smtClean="0">
                <a:solidFill>
                  <a:srgbClr val="333733"/>
                </a:solidFill>
                <a:latin typeface="Arial" charset="0"/>
                <a:ea typeface="Arial" charset="0"/>
                <a:cs typeface="Arial" charset="0"/>
              </a:rPr>
              <a:t>Gracias</a:t>
            </a:r>
            <a:endParaRPr lang="es-ES_tradnl" sz="8000" b="1" dirty="0">
              <a:solidFill>
                <a:srgbClr val="333733"/>
              </a:solidFill>
              <a:latin typeface="Arial" charset="0"/>
              <a:ea typeface="Arial" charset="0"/>
              <a:cs typeface="Arial" charset="0"/>
            </a:endParaRPr>
          </a:p>
        </p:txBody>
      </p:sp>
    </p:spTree>
    <p:extLst>
      <p:ext uri="{BB962C8B-B14F-4D97-AF65-F5344CB8AC3E}">
        <p14:creationId xmlns:p14="http://schemas.microsoft.com/office/powerpoint/2010/main" val="808966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8814" t="60097" r="27535" b="17335"/>
          <a:stretch/>
        </p:blipFill>
        <p:spPr>
          <a:xfrm>
            <a:off x="6534926" y="3653289"/>
            <a:ext cx="3126658" cy="1315160"/>
          </a:xfrm>
          <a:prstGeom prst="rect">
            <a:avLst/>
          </a:prstGeom>
        </p:spPr>
      </p:pic>
      <p:sp>
        <p:nvSpPr>
          <p:cNvPr id="8" name="CuadroTexto 7"/>
          <p:cNvSpPr txBox="1"/>
          <p:nvPr/>
        </p:nvSpPr>
        <p:spPr>
          <a:xfrm>
            <a:off x="2298253" y="2637626"/>
            <a:ext cx="5303055" cy="1015663"/>
          </a:xfrm>
          <a:prstGeom prst="rect">
            <a:avLst/>
          </a:prstGeom>
          <a:noFill/>
        </p:spPr>
        <p:txBody>
          <a:bodyPr wrap="none" rtlCol="0">
            <a:spAutoFit/>
          </a:bodyPr>
          <a:lstStyle/>
          <a:p>
            <a:r>
              <a:rPr lang="es-ES_tradnl" sz="6000" b="1" spc="300" dirty="0" smtClean="0">
                <a:latin typeface="Arial" charset="0"/>
                <a:ea typeface="Arial" charset="0"/>
                <a:cs typeface="Arial" charset="0"/>
              </a:rPr>
              <a:t>Introducción</a:t>
            </a:r>
            <a:endParaRPr lang="es-ES_tradnl" sz="6000" b="1" spc="300" dirty="0">
              <a:latin typeface="Arial" charset="0"/>
              <a:ea typeface="Arial" charset="0"/>
              <a:cs typeface="Arial" charset="0"/>
            </a:endParaRPr>
          </a:p>
        </p:txBody>
      </p:sp>
      <p:cxnSp>
        <p:nvCxnSpPr>
          <p:cNvPr id="9" name="Conector recto 8"/>
          <p:cNvCxnSpPr/>
          <p:nvPr/>
        </p:nvCxnSpPr>
        <p:spPr>
          <a:xfrm>
            <a:off x="4503204" y="3552806"/>
            <a:ext cx="2967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4081573" y="541387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3938807" y="6143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245266" y="69214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9340547" y="616208"/>
            <a:ext cx="966331" cy="5625584"/>
            <a:chOff x="5626267" y="783429"/>
            <a:chExt cx="966331" cy="5625584"/>
          </a:xfrm>
        </p:grpSpPr>
        <p:cxnSp>
          <p:nvCxnSpPr>
            <p:cNvPr id="15" name="Conector recto 14"/>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grpSp>
        <p:nvGrpSpPr>
          <p:cNvPr id="17" name="Agrupar 12"/>
          <p:cNvGrpSpPr/>
          <p:nvPr/>
        </p:nvGrpSpPr>
        <p:grpSpPr>
          <a:xfrm>
            <a:off x="1464812" y="2839168"/>
            <a:ext cx="612577" cy="612577"/>
            <a:chOff x="1728801" y="211660"/>
            <a:chExt cx="745496" cy="745496"/>
          </a:xfrm>
        </p:grpSpPr>
        <p:sp>
          <p:nvSpPr>
            <p:cNvPr id="18" name="Elipse 17"/>
            <p:cNvSpPr/>
            <p:nvPr/>
          </p:nvSpPr>
          <p:spPr>
            <a:xfrm>
              <a:off x="1728801" y="211660"/>
              <a:ext cx="745496" cy="745496"/>
            </a:xfrm>
            <a:prstGeom prst="ellipse">
              <a:avLst/>
            </a:prstGeom>
            <a:noFill/>
            <a:ln w="38100">
              <a:solidFill>
                <a:srgbClr val="EB9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1</a:t>
              </a:r>
              <a:endParaRPr lang="es-ES_tradnl" sz="2800" b="1" spc="300" dirty="0">
                <a:latin typeface="Arial" charset="0"/>
                <a:ea typeface="Arial" charset="0"/>
                <a:cs typeface="Arial" charset="0"/>
              </a:endParaRPr>
            </a:p>
          </p:txBody>
        </p:sp>
      </p:grpSp>
    </p:spTree>
    <p:extLst>
      <p:ext uri="{BB962C8B-B14F-4D97-AF65-F5344CB8AC3E}">
        <p14:creationId xmlns:p14="http://schemas.microsoft.com/office/powerpoint/2010/main" val="3075192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ector recto 31"/>
          <p:cNvCxnSpPr/>
          <p:nvPr/>
        </p:nvCxnSpPr>
        <p:spPr>
          <a:xfrm flipV="1">
            <a:off x="9511229" y="425987"/>
            <a:ext cx="918072" cy="929088"/>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6731297" y="659698"/>
            <a:ext cx="3890764" cy="461665"/>
          </a:xfrm>
          <a:prstGeom prst="rect">
            <a:avLst/>
          </a:prstGeom>
          <a:noFill/>
        </p:spPr>
        <p:txBody>
          <a:bodyPr wrap="square" rtlCol="0">
            <a:spAutoFit/>
          </a:bodyPr>
          <a:lstStyle/>
          <a:p>
            <a:pPr algn="ctr"/>
            <a:r>
              <a:rPr lang="es-ES_tradnl" sz="2400" b="1" dirty="0" smtClean="0">
                <a:latin typeface="Arial" charset="0"/>
                <a:ea typeface="Arial" charset="0"/>
                <a:cs typeface="Arial" charset="0"/>
              </a:rPr>
              <a:t>Introducción</a:t>
            </a:r>
            <a:endParaRPr lang="es-ES_tradnl" sz="2400" spc="300" dirty="0">
              <a:latin typeface="Arial" charset="0"/>
              <a:ea typeface="Arial" charset="0"/>
              <a:cs typeface="Arial" charset="0"/>
            </a:endParaRPr>
          </a:p>
        </p:txBody>
      </p:sp>
      <p:sp>
        <p:nvSpPr>
          <p:cNvPr id="37" name="CuadroTexto 36"/>
          <p:cNvSpPr txBox="1"/>
          <p:nvPr/>
        </p:nvSpPr>
        <p:spPr>
          <a:xfrm>
            <a:off x="706056" y="1551008"/>
            <a:ext cx="10238344" cy="5324535"/>
          </a:xfrm>
          <a:prstGeom prst="rect">
            <a:avLst/>
          </a:prstGeom>
          <a:noFill/>
        </p:spPr>
        <p:txBody>
          <a:bodyPr wrap="square" rtlCol="0">
            <a:spAutoFit/>
          </a:bodyPr>
          <a:lstStyle/>
          <a:p>
            <a:pPr algn="just"/>
            <a:r>
              <a:rPr lang="es-ES" sz="2000" dirty="0" smtClean="0">
                <a:latin typeface="Arial" panose="020B0604020202020204" pitchFamily="34" charset="0"/>
                <a:cs typeface="Arial" panose="020B0604020202020204" pitchFamily="34" charset="0"/>
              </a:rPr>
              <a:t>Función </a:t>
            </a:r>
            <a:r>
              <a:rPr lang="es-ES" sz="2000" dirty="0">
                <a:latin typeface="Arial" panose="020B0604020202020204" pitchFamily="34" charset="0"/>
                <a:cs typeface="Arial" panose="020B0604020202020204" pitchFamily="34" charset="0"/>
              </a:rPr>
              <a:t>Pública en aras de cumplir con los pilares de democracia participativa y en el ejercicio de sus funciones, durante 2017 promovió y participó en diversos espacios, de carácter presencial y virtual, en los que se dieron a conocer los resultados de gestión a nuestros diferentes grupos de valor. Estos espacios, permitieron mostrar la transparencia de la gestión de nuestra administración y el cumplimiento de los principios de Buen Gobierno, eficiencia, eficacia, transparencia y rendición de cuentas del Plan Nacional de Desarrollo (2014-2018) Todos por un nuevo país: Paz, equidad y educación.</a:t>
            </a:r>
            <a:endParaRPr lang="es-CO"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 </a:t>
            </a:r>
            <a:endParaRPr lang="es-CO"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De esta manera, a continuación se presenta la evaluación de </a:t>
            </a:r>
            <a:r>
              <a:rPr lang="es-ES" sz="2000" dirty="0" smtClean="0">
                <a:latin typeface="Arial" panose="020B0604020202020204" pitchFamily="34" charset="0"/>
                <a:cs typeface="Arial" panose="020B0604020202020204" pitchFamily="34" charset="0"/>
              </a:rPr>
              <a:t>la Audiencia de Rendición de Cuentas celebrada el pasado 23 de noviembre, la cual conto con la participación de 324 asistentes, en primer lugar se presentan los  </a:t>
            </a:r>
            <a:r>
              <a:rPr lang="es-ES" sz="2000" dirty="0">
                <a:latin typeface="Arial" panose="020B0604020202020204" pitchFamily="34" charset="0"/>
                <a:cs typeface="Arial" panose="020B0604020202020204" pitchFamily="34" charset="0"/>
              </a:rPr>
              <a:t>resultados de la consulta a nuestros grupos de </a:t>
            </a:r>
            <a:r>
              <a:rPr lang="es-ES" sz="2000" dirty="0" smtClean="0">
                <a:latin typeface="Arial" panose="020B0604020202020204" pitchFamily="34" charset="0"/>
                <a:cs typeface="Arial" panose="020B0604020202020204" pitchFamily="34" charset="0"/>
              </a:rPr>
              <a:t>valor, posterior </a:t>
            </a:r>
            <a:r>
              <a:rPr lang="es-ES" sz="2000" dirty="0">
                <a:latin typeface="Arial" panose="020B0604020202020204" pitchFamily="34" charset="0"/>
                <a:cs typeface="Arial" panose="020B0604020202020204" pitchFamily="34" charset="0"/>
              </a:rPr>
              <a:t>a eso, se presenta el proceso de la convocatoria a la audiencia, más adelante, se </a:t>
            </a:r>
            <a:r>
              <a:rPr lang="es-ES" sz="2000" dirty="0" smtClean="0">
                <a:latin typeface="Arial" panose="020B0604020202020204" pitchFamily="34" charset="0"/>
                <a:cs typeface="Arial" panose="020B0604020202020204" pitchFamily="34" charset="0"/>
              </a:rPr>
              <a:t>presenta </a:t>
            </a:r>
            <a:r>
              <a:rPr lang="es-ES" sz="2000" dirty="0">
                <a:latin typeface="Arial" panose="020B0604020202020204" pitchFamily="34" charset="0"/>
                <a:cs typeface="Arial" panose="020B0604020202020204" pitchFamily="34" charset="0"/>
              </a:rPr>
              <a:t>una síntesis de la audiencia pública de rendición de cuentas </a:t>
            </a:r>
            <a:r>
              <a:rPr lang="es-ES" sz="2000" dirty="0" smtClean="0">
                <a:latin typeface="Arial" panose="020B0604020202020204" pitchFamily="34" charset="0"/>
                <a:cs typeface="Arial" panose="020B0604020202020204" pitchFamily="34" charset="0"/>
              </a:rPr>
              <a:t>y </a:t>
            </a:r>
            <a:r>
              <a:rPr lang="es-ES" sz="2000" dirty="0">
                <a:latin typeface="Arial" panose="020B0604020202020204" pitchFamily="34" charset="0"/>
                <a:cs typeface="Arial" panose="020B0604020202020204" pitchFamily="34" charset="0"/>
              </a:rPr>
              <a:t>finalmente, se presentan los principales resultados de la evaluación del proceso de rendición de cuentas de la Entidad, mostrando las conclusiones más relevantes.</a:t>
            </a:r>
            <a:endParaRPr lang="es-CO" sz="2000" dirty="0">
              <a:latin typeface="Arial" panose="020B0604020202020204" pitchFamily="34" charset="0"/>
              <a:cs typeface="Arial" panose="020B0604020202020204" pitchFamily="34" charset="0"/>
            </a:endParaRPr>
          </a:p>
          <a:p>
            <a:pPr algn="just"/>
            <a:endParaRPr lang="es-CO" sz="2000" spc="3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182558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8814" t="60097" r="27535" b="17335"/>
          <a:stretch/>
        </p:blipFill>
        <p:spPr>
          <a:xfrm>
            <a:off x="6534926" y="3653289"/>
            <a:ext cx="3126658" cy="1315160"/>
          </a:xfrm>
          <a:prstGeom prst="rect">
            <a:avLst/>
          </a:prstGeom>
        </p:spPr>
      </p:pic>
      <p:cxnSp>
        <p:nvCxnSpPr>
          <p:cNvPr id="11" name="Conector recto 10"/>
          <p:cNvCxnSpPr/>
          <p:nvPr/>
        </p:nvCxnSpPr>
        <p:spPr>
          <a:xfrm flipV="1">
            <a:off x="4081573" y="541387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3938807" y="6143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245266" y="69214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9340547" y="616208"/>
            <a:ext cx="966331" cy="5625584"/>
            <a:chOff x="5626267" y="783429"/>
            <a:chExt cx="966331" cy="5625584"/>
          </a:xfrm>
        </p:grpSpPr>
        <p:cxnSp>
          <p:nvCxnSpPr>
            <p:cNvPr id="15" name="Conector recto 14"/>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03" y="1715740"/>
            <a:ext cx="6106967" cy="4071312"/>
          </a:xfrm>
          <a:prstGeom prst="rect">
            <a:avLst/>
          </a:prstGeom>
        </p:spPr>
      </p:pic>
      <p:sp>
        <p:nvSpPr>
          <p:cNvPr id="10" name="CuadroTexto 9"/>
          <p:cNvSpPr txBox="1"/>
          <p:nvPr/>
        </p:nvSpPr>
        <p:spPr>
          <a:xfrm>
            <a:off x="2774241" y="630950"/>
            <a:ext cx="5859689" cy="830997"/>
          </a:xfrm>
          <a:prstGeom prst="rect">
            <a:avLst/>
          </a:prstGeom>
          <a:noFill/>
        </p:spPr>
        <p:txBody>
          <a:bodyPr wrap="square" rtlCol="0">
            <a:spAutoFit/>
          </a:bodyPr>
          <a:lstStyle/>
          <a:p>
            <a:pPr algn="ctr"/>
            <a:r>
              <a:rPr lang="es-ES_tradnl" sz="2400" b="1" dirty="0" smtClean="0">
                <a:latin typeface="Arial" charset="0"/>
                <a:ea typeface="Arial" charset="0"/>
                <a:cs typeface="Arial" charset="0"/>
              </a:rPr>
              <a:t>Audiencia de Rendición de Cuentas</a:t>
            </a:r>
          </a:p>
          <a:p>
            <a:pPr algn="ctr"/>
            <a:r>
              <a:rPr lang="es-ES_tradnl" sz="2400" b="1" spc="300" dirty="0" smtClean="0">
                <a:latin typeface="Arial" charset="0"/>
                <a:ea typeface="Arial" charset="0"/>
                <a:cs typeface="Arial" charset="0"/>
              </a:rPr>
              <a:t>23 de noviembre 2017</a:t>
            </a:r>
            <a:endParaRPr lang="es-ES_tradnl" sz="2400" spc="300" dirty="0">
              <a:latin typeface="Arial" charset="0"/>
              <a:ea typeface="Arial" charset="0"/>
              <a:cs typeface="Arial" charset="0"/>
            </a:endParaRPr>
          </a:p>
        </p:txBody>
      </p:sp>
      <p:sp>
        <p:nvSpPr>
          <p:cNvPr id="3" name="CuadroTexto 2"/>
          <p:cNvSpPr txBox="1"/>
          <p:nvPr/>
        </p:nvSpPr>
        <p:spPr>
          <a:xfrm>
            <a:off x="2914918" y="5777003"/>
            <a:ext cx="5264440" cy="369332"/>
          </a:xfrm>
          <a:prstGeom prst="rect">
            <a:avLst/>
          </a:prstGeom>
          <a:noFill/>
        </p:spPr>
        <p:txBody>
          <a:bodyPr wrap="square" rtlCol="0">
            <a:spAutoFit/>
          </a:bodyPr>
          <a:lstStyle/>
          <a:p>
            <a:r>
              <a:rPr lang="es-ES" dirty="0" smtClean="0"/>
              <a:t>Fuente: Archivo Función Pública. Noviembre 2017.</a:t>
            </a:r>
            <a:endParaRPr lang="es-ES" dirty="0"/>
          </a:p>
        </p:txBody>
      </p:sp>
    </p:spTree>
    <p:extLst>
      <p:ext uri="{BB962C8B-B14F-4D97-AF65-F5344CB8AC3E}">
        <p14:creationId xmlns:p14="http://schemas.microsoft.com/office/powerpoint/2010/main" val="1077424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8814" t="60097" r="27535" b="17335"/>
          <a:stretch/>
        </p:blipFill>
        <p:spPr>
          <a:xfrm>
            <a:off x="6534926" y="3653289"/>
            <a:ext cx="3126658" cy="1315160"/>
          </a:xfrm>
          <a:prstGeom prst="rect">
            <a:avLst/>
          </a:prstGeom>
        </p:spPr>
      </p:pic>
      <p:sp>
        <p:nvSpPr>
          <p:cNvPr id="8" name="CuadroTexto 7"/>
          <p:cNvSpPr txBox="1"/>
          <p:nvPr/>
        </p:nvSpPr>
        <p:spPr>
          <a:xfrm>
            <a:off x="2298253" y="2637626"/>
            <a:ext cx="3783408" cy="1015663"/>
          </a:xfrm>
          <a:prstGeom prst="rect">
            <a:avLst/>
          </a:prstGeom>
          <a:noFill/>
        </p:spPr>
        <p:txBody>
          <a:bodyPr wrap="none" rtlCol="0">
            <a:spAutoFit/>
          </a:bodyPr>
          <a:lstStyle/>
          <a:p>
            <a:r>
              <a:rPr lang="es-ES_tradnl" sz="6000" b="1" spc="300" dirty="0" smtClean="0">
                <a:latin typeface="Arial" charset="0"/>
                <a:ea typeface="Arial" charset="0"/>
                <a:cs typeface="Arial" charset="0"/>
              </a:rPr>
              <a:t>Consulta</a:t>
            </a:r>
            <a:endParaRPr lang="es-ES_tradnl" sz="6000" b="1" spc="300" dirty="0">
              <a:latin typeface="Arial" charset="0"/>
              <a:ea typeface="Arial" charset="0"/>
              <a:cs typeface="Arial" charset="0"/>
            </a:endParaRPr>
          </a:p>
        </p:txBody>
      </p:sp>
      <p:cxnSp>
        <p:nvCxnSpPr>
          <p:cNvPr id="9" name="Conector recto 8"/>
          <p:cNvCxnSpPr/>
          <p:nvPr/>
        </p:nvCxnSpPr>
        <p:spPr>
          <a:xfrm>
            <a:off x="3100244" y="3538052"/>
            <a:ext cx="2967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4081573" y="541387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3938807" y="6143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245266" y="69214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9340547" y="616208"/>
            <a:ext cx="966331" cy="5625584"/>
            <a:chOff x="5626267" y="783429"/>
            <a:chExt cx="966331" cy="5625584"/>
          </a:xfrm>
        </p:grpSpPr>
        <p:cxnSp>
          <p:nvCxnSpPr>
            <p:cNvPr id="15" name="Conector recto 14"/>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grpSp>
        <p:nvGrpSpPr>
          <p:cNvPr id="17" name="Agrupar 13"/>
          <p:cNvGrpSpPr/>
          <p:nvPr/>
        </p:nvGrpSpPr>
        <p:grpSpPr>
          <a:xfrm>
            <a:off x="1569869" y="2919738"/>
            <a:ext cx="612577" cy="612577"/>
            <a:chOff x="1728801" y="211660"/>
            <a:chExt cx="745496" cy="745496"/>
          </a:xfrm>
        </p:grpSpPr>
        <p:sp>
          <p:nvSpPr>
            <p:cNvPr id="18" name="Elipse 17"/>
            <p:cNvSpPr/>
            <p:nvPr/>
          </p:nvSpPr>
          <p:spPr>
            <a:xfrm>
              <a:off x="1728801" y="211660"/>
              <a:ext cx="745496" cy="745496"/>
            </a:xfrm>
            <a:prstGeom prst="ellipse">
              <a:avLst/>
            </a:prstGeom>
            <a:noFill/>
            <a:ln w="38100">
              <a:solidFill>
                <a:srgbClr val="239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2</a:t>
              </a:r>
              <a:endParaRPr lang="es-ES_tradnl" sz="2800" b="1" spc="300" dirty="0">
                <a:latin typeface="Arial" charset="0"/>
                <a:ea typeface="Arial" charset="0"/>
                <a:cs typeface="Arial" charset="0"/>
              </a:endParaRPr>
            </a:p>
          </p:txBody>
        </p:sp>
      </p:grpSp>
    </p:spTree>
    <p:extLst>
      <p:ext uri="{BB962C8B-B14F-4D97-AF65-F5344CB8AC3E}">
        <p14:creationId xmlns:p14="http://schemas.microsoft.com/office/powerpoint/2010/main" val="273736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185652" y="966019"/>
            <a:ext cx="7964129" cy="492596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v</a:t>
            </a:r>
            <a:endParaRPr lang="es-ES_tradnl"/>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8925" r="34499" b="23011"/>
          <a:stretch/>
        </p:blipFill>
        <p:spPr>
          <a:xfrm>
            <a:off x="0" y="1415846"/>
            <a:ext cx="4011561" cy="3982065"/>
          </a:xfrm>
          <a:prstGeom prst="rect">
            <a:avLst/>
          </a:prstGeom>
        </p:spPr>
      </p:pic>
      <p:sp>
        <p:nvSpPr>
          <p:cNvPr id="2" name="CuadroTexto 1"/>
          <p:cNvSpPr txBox="1"/>
          <p:nvPr/>
        </p:nvSpPr>
        <p:spPr>
          <a:xfrm>
            <a:off x="335671" y="2136338"/>
            <a:ext cx="10845479" cy="2554545"/>
          </a:xfrm>
          <a:prstGeom prst="rect">
            <a:avLst/>
          </a:prstGeom>
          <a:noFill/>
        </p:spPr>
        <p:txBody>
          <a:bodyPr wrap="square" rtlCol="0">
            <a:spAutoFit/>
          </a:bodyPr>
          <a:lstStyle/>
          <a:p>
            <a:r>
              <a:rPr lang="es-ES_tradnl" sz="2000" dirty="0" smtClean="0">
                <a:latin typeface="Arial" charset="0"/>
                <a:ea typeface="Arial" charset="0"/>
                <a:cs typeface="Arial" charset="0"/>
              </a:rPr>
              <a:t>A partir  del 15 de noviembre se habilitó el link:</a:t>
            </a:r>
            <a:r>
              <a:rPr lang="es-ES_tradnl" sz="2000" u="sng" dirty="0" smtClean="0">
                <a:latin typeface="Arial" charset="0"/>
                <a:ea typeface="Arial" charset="0"/>
                <a:cs typeface="Arial" charset="0"/>
              </a:rPr>
              <a:t> </a:t>
            </a:r>
            <a:r>
              <a:rPr lang="es-ES_tradnl" sz="2000" b="1" u="sng" dirty="0" smtClean="0">
                <a:latin typeface="Arial" charset="0"/>
                <a:ea typeface="Arial" charset="0"/>
                <a:cs typeface="Arial" charset="0"/>
                <a:hlinkClick r:id="rId3"/>
              </a:rPr>
              <a:t>http</a:t>
            </a:r>
            <a:r>
              <a:rPr lang="es-ES_tradnl" sz="2000" b="1" u="sng" dirty="0">
                <a:latin typeface="Arial" charset="0"/>
                <a:ea typeface="Arial" charset="0"/>
                <a:cs typeface="Arial" charset="0"/>
                <a:hlinkClick r:id="rId3"/>
              </a:rPr>
              <a:t>://</a:t>
            </a:r>
            <a:r>
              <a:rPr lang="es-ES_tradnl" sz="2000" b="1" u="sng" dirty="0" smtClean="0">
                <a:latin typeface="Arial" charset="0"/>
                <a:ea typeface="Arial" charset="0"/>
                <a:cs typeface="Arial" charset="0"/>
                <a:hlinkClick r:id="rId3"/>
              </a:rPr>
              <a:t>www.funcionpublica.gov.co/eva/encuestador/fp_rendicion_cuentas_temas.php</a:t>
            </a:r>
            <a:r>
              <a:rPr lang="es-ES_tradnl" sz="2000" b="1" u="sng" dirty="0" smtClean="0">
                <a:latin typeface="Arial" charset="0"/>
                <a:ea typeface="Arial" charset="0"/>
                <a:cs typeface="Arial" charset="0"/>
              </a:rPr>
              <a:t> </a:t>
            </a:r>
            <a:r>
              <a:rPr lang="es-ES_tradnl" sz="2000" dirty="0" smtClean="0">
                <a:latin typeface="Arial" charset="0"/>
                <a:ea typeface="Arial" charset="0"/>
                <a:cs typeface="Arial" charset="0"/>
              </a:rPr>
              <a:t>con el fin de consultar a los grupos de valor los temas a profundizar en la Audiencia, se presentaron 20 temas y la opción otros, obteniéndose los siguientes resultados:</a:t>
            </a:r>
          </a:p>
          <a:p>
            <a:endParaRPr lang="es-ES_tradnl" sz="2000" dirty="0" smtClean="0">
              <a:latin typeface="Arial" charset="0"/>
              <a:ea typeface="Arial" charset="0"/>
              <a:cs typeface="Arial" charset="0"/>
            </a:endParaRPr>
          </a:p>
          <a:p>
            <a:pPr marL="457200" indent="-457200">
              <a:buAutoNum type="arabicPeriod"/>
            </a:pPr>
            <a:r>
              <a:rPr lang="es-ES_tradnl" sz="2000" spc="300" dirty="0" smtClean="0">
                <a:latin typeface="Arial" charset="0"/>
                <a:ea typeface="Arial" charset="0"/>
                <a:cs typeface="Arial" charset="0"/>
              </a:rPr>
              <a:t>Control Interno</a:t>
            </a:r>
          </a:p>
          <a:p>
            <a:pPr marL="457200" indent="-457200">
              <a:buAutoNum type="arabicPeriod"/>
            </a:pPr>
            <a:r>
              <a:rPr lang="es-ES_tradnl" sz="2000" spc="300" dirty="0" smtClean="0">
                <a:latin typeface="Arial" charset="0"/>
                <a:ea typeface="Arial" charset="0"/>
                <a:cs typeface="Arial" charset="0"/>
              </a:rPr>
              <a:t>Transparencia y ejecución presupuestal</a:t>
            </a:r>
          </a:p>
          <a:p>
            <a:pPr marL="457200" indent="-457200">
              <a:buAutoNum type="arabicPeriod"/>
            </a:pPr>
            <a:r>
              <a:rPr lang="es-ES_tradnl" sz="2000" spc="300" dirty="0" smtClean="0">
                <a:latin typeface="Arial" charset="0"/>
                <a:ea typeface="Arial" charset="0"/>
                <a:cs typeface="Arial" charset="0"/>
              </a:rPr>
              <a:t>Modelo Integrado de Planeación y Gestión</a:t>
            </a:r>
            <a:endParaRPr lang="es-ES_tradnl" sz="2000" spc="300" dirty="0">
              <a:latin typeface="Arial" charset="0"/>
              <a:ea typeface="Arial" charset="0"/>
              <a:cs typeface="Arial" charset="0"/>
            </a:endParaRPr>
          </a:p>
        </p:txBody>
      </p:sp>
    </p:spTree>
    <p:extLst>
      <p:ext uri="{BB962C8B-B14F-4D97-AF65-F5344CB8AC3E}">
        <p14:creationId xmlns:p14="http://schemas.microsoft.com/office/powerpoint/2010/main" val="430961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9713357" y="728011"/>
            <a:ext cx="966331" cy="5625584"/>
            <a:chOff x="5626267" y="783429"/>
            <a:chExt cx="966331" cy="5625584"/>
          </a:xfrm>
        </p:grpSpPr>
        <p:cxnSp>
          <p:nvCxnSpPr>
            <p:cNvPr id="6" name="Conector recto 5"/>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sp>
        <p:nvSpPr>
          <p:cNvPr id="12" name="CuadroTexto 11"/>
          <p:cNvSpPr txBox="1"/>
          <p:nvPr/>
        </p:nvSpPr>
        <p:spPr>
          <a:xfrm>
            <a:off x="874240" y="603676"/>
            <a:ext cx="6271269" cy="769441"/>
          </a:xfrm>
          <a:prstGeom prst="rect">
            <a:avLst/>
          </a:prstGeom>
          <a:noFill/>
        </p:spPr>
        <p:txBody>
          <a:bodyPr wrap="none" rtlCol="0">
            <a:spAutoFit/>
          </a:bodyPr>
          <a:lstStyle/>
          <a:p>
            <a:r>
              <a:rPr lang="es-ES_tradnl" sz="4400" b="1" u="sng" dirty="0" smtClean="0">
                <a:solidFill>
                  <a:srgbClr val="333733"/>
                </a:solidFill>
                <a:latin typeface="Arial" charset="0"/>
                <a:ea typeface="Arial" charset="0"/>
                <a:cs typeface="Arial" charset="0"/>
              </a:rPr>
              <a:t>T</a:t>
            </a:r>
            <a:r>
              <a:rPr lang="es-ES" sz="4400" b="1" u="sng" dirty="0" err="1" smtClean="0">
                <a:solidFill>
                  <a:srgbClr val="333733"/>
                </a:solidFill>
                <a:latin typeface="Arial" charset="0"/>
                <a:ea typeface="Arial" charset="0"/>
                <a:cs typeface="Arial" charset="0"/>
              </a:rPr>
              <a:t>ítulo</a:t>
            </a:r>
            <a:r>
              <a:rPr lang="es-ES" sz="4400" b="1" dirty="0" smtClean="0">
                <a:solidFill>
                  <a:srgbClr val="333733"/>
                </a:solidFill>
                <a:latin typeface="Arial" charset="0"/>
                <a:ea typeface="Arial" charset="0"/>
                <a:cs typeface="Arial" charset="0"/>
              </a:rPr>
              <a:t> de la diapositiva</a:t>
            </a:r>
          </a:p>
        </p:txBody>
      </p:sp>
      <p:sp>
        <p:nvSpPr>
          <p:cNvPr id="13" name="CuadroTexto 12"/>
          <p:cNvSpPr txBox="1"/>
          <p:nvPr/>
        </p:nvSpPr>
        <p:spPr>
          <a:xfrm>
            <a:off x="6096000" y="2184350"/>
            <a:ext cx="4876800" cy="3046988"/>
          </a:xfrm>
          <a:prstGeom prst="rect">
            <a:avLst/>
          </a:prstGeom>
          <a:noFill/>
        </p:spPr>
        <p:txBody>
          <a:bodyPr wrap="square" rtlCol="0">
            <a:spAutoFit/>
          </a:bodyPr>
          <a:lstStyle/>
          <a:p>
            <a:r>
              <a:rPr lang="es-ES_tradnl" sz="3200" dirty="0" err="1">
                <a:solidFill>
                  <a:srgbClr val="333733"/>
                </a:solidFill>
                <a:latin typeface="Arial" charset="0"/>
                <a:ea typeface="Arial" charset="0"/>
                <a:cs typeface="Arial" charset="0"/>
              </a:rPr>
              <a:t>Lorem</a:t>
            </a:r>
            <a:r>
              <a:rPr lang="es-ES_tradnl" sz="3200" dirty="0">
                <a:solidFill>
                  <a:srgbClr val="333733"/>
                </a:solidFill>
                <a:latin typeface="Arial" charset="0"/>
                <a:ea typeface="Arial" charset="0"/>
                <a:cs typeface="Arial" charset="0"/>
              </a:rPr>
              <a:t> </a:t>
            </a:r>
            <a:r>
              <a:rPr lang="es-ES_tradnl" sz="3200" dirty="0" err="1">
                <a:solidFill>
                  <a:srgbClr val="333733"/>
                </a:solidFill>
                <a:latin typeface="Arial" charset="0"/>
                <a:ea typeface="Arial" charset="0"/>
                <a:cs typeface="Arial" charset="0"/>
              </a:rPr>
              <a:t>ipsum</a:t>
            </a:r>
            <a:r>
              <a:rPr lang="es-ES_tradnl" sz="3200" dirty="0">
                <a:solidFill>
                  <a:srgbClr val="333733"/>
                </a:solidFill>
                <a:latin typeface="Arial" charset="0"/>
                <a:ea typeface="Arial" charset="0"/>
                <a:cs typeface="Arial" charset="0"/>
              </a:rPr>
              <a:t> dolor </a:t>
            </a:r>
            <a:r>
              <a:rPr lang="es-ES_tradnl" sz="3200" dirty="0" err="1">
                <a:solidFill>
                  <a:srgbClr val="333733"/>
                </a:solidFill>
                <a:latin typeface="Arial" charset="0"/>
                <a:ea typeface="Arial" charset="0"/>
                <a:cs typeface="Arial" charset="0"/>
              </a:rPr>
              <a:t>sit</a:t>
            </a:r>
            <a:r>
              <a:rPr lang="es-ES_tradnl" sz="3200" dirty="0">
                <a:solidFill>
                  <a:srgbClr val="333733"/>
                </a:solidFill>
                <a:latin typeface="Arial" charset="0"/>
                <a:ea typeface="Arial" charset="0"/>
                <a:cs typeface="Arial" charset="0"/>
              </a:rPr>
              <a:t> </a:t>
            </a:r>
            <a:r>
              <a:rPr lang="es-ES_tradnl" sz="3200" dirty="0" err="1">
                <a:solidFill>
                  <a:srgbClr val="333733"/>
                </a:solidFill>
                <a:latin typeface="Arial" charset="0"/>
                <a:ea typeface="Arial" charset="0"/>
                <a:cs typeface="Arial" charset="0"/>
              </a:rPr>
              <a:t>amet</a:t>
            </a:r>
            <a:r>
              <a:rPr lang="es-ES_tradnl" sz="3200" dirty="0">
                <a:solidFill>
                  <a:srgbClr val="333733"/>
                </a:solidFill>
                <a:latin typeface="Arial" charset="0"/>
                <a:ea typeface="Arial" charset="0"/>
                <a:cs typeface="Arial" charset="0"/>
              </a:rPr>
              <a:t>, </a:t>
            </a:r>
            <a:r>
              <a:rPr lang="es-ES_tradnl" sz="3200" dirty="0" err="1">
                <a:solidFill>
                  <a:srgbClr val="333733"/>
                </a:solidFill>
                <a:latin typeface="Arial" charset="0"/>
                <a:ea typeface="Arial" charset="0"/>
                <a:cs typeface="Arial" charset="0"/>
              </a:rPr>
              <a:t>consectetur</a:t>
            </a:r>
            <a:r>
              <a:rPr lang="es-ES_tradnl" sz="3200" dirty="0">
                <a:solidFill>
                  <a:srgbClr val="333733"/>
                </a:solidFill>
                <a:latin typeface="Arial" charset="0"/>
                <a:ea typeface="Arial" charset="0"/>
                <a:cs typeface="Arial" charset="0"/>
              </a:rPr>
              <a:t> </a:t>
            </a:r>
            <a:r>
              <a:rPr lang="es-ES_tradnl" sz="3200" dirty="0" err="1">
                <a:solidFill>
                  <a:srgbClr val="333733"/>
                </a:solidFill>
                <a:latin typeface="Arial" charset="0"/>
                <a:ea typeface="Arial" charset="0"/>
                <a:cs typeface="Arial" charset="0"/>
              </a:rPr>
              <a:t>adipiscing</a:t>
            </a:r>
            <a:r>
              <a:rPr lang="es-ES_tradnl" sz="3200" dirty="0">
                <a:solidFill>
                  <a:srgbClr val="333733"/>
                </a:solidFill>
                <a:latin typeface="Arial" charset="0"/>
                <a:ea typeface="Arial" charset="0"/>
                <a:cs typeface="Arial" charset="0"/>
              </a:rPr>
              <a:t> </a:t>
            </a:r>
            <a:r>
              <a:rPr lang="es-ES_tradnl" sz="3200" dirty="0" err="1">
                <a:solidFill>
                  <a:srgbClr val="333733"/>
                </a:solidFill>
                <a:latin typeface="Arial" charset="0"/>
                <a:ea typeface="Arial" charset="0"/>
                <a:cs typeface="Arial" charset="0"/>
              </a:rPr>
              <a:t>elit</a:t>
            </a:r>
            <a:r>
              <a:rPr lang="es-ES_tradnl" sz="3200" dirty="0">
                <a:solidFill>
                  <a:srgbClr val="333733"/>
                </a:solidFill>
                <a:latin typeface="Arial" charset="0"/>
                <a:ea typeface="Arial" charset="0"/>
                <a:cs typeface="Arial" charset="0"/>
              </a:rPr>
              <a:t>, </a:t>
            </a:r>
            <a:r>
              <a:rPr lang="es-ES_tradnl" sz="3200" u="sng" dirty="0">
                <a:solidFill>
                  <a:srgbClr val="333733"/>
                </a:solidFill>
                <a:latin typeface="Arial" charset="0"/>
                <a:ea typeface="Arial" charset="0"/>
                <a:cs typeface="Arial" charset="0"/>
              </a:rPr>
              <a:t>sed do </a:t>
            </a:r>
            <a:r>
              <a:rPr lang="es-ES_tradnl" sz="3200" u="sng" dirty="0" err="1">
                <a:solidFill>
                  <a:srgbClr val="333733"/>
                </a:solidFill>
                <a:latin typeface="Arial" charset="0"/>
                <a:ea typeface="Arial" charset="0"/>
                <a:cs typeface="Arial" charset="0"/>
              </a:rPr>
              <a:t>eiusmod</a:t>
            </a:r>
            <a:r>
              <a:rPr lang="es-ES_tradnl" sz="3200" u="sng" dirty="0">
                <a:solidFill>
                  <a:srgbClr val="333733"/>
                </a:solidFill>
                <a:latin typeface="Arial" charset="0"/>
                <a:ea typeface="Arial" charset="0"/>
                <a:cs typeface="Arial" charset="0"/>
              </a:rPr>
              <a:t> </a:t>
            </a:r>
            <a:r>
              <a:rPr lang="es-ES_tradnl" sz="3200" u="sng" dirty="0" err="1">
                <a:solidFill>
                  <a:srgbClr val="333733"/>
                </a:solidFill>
                <a:latin typeface="Arial" charset="0"/>
                <a:ea typeface="Arial" charset="0"/>
                <a:cs typeface="Arial" charset="0"/>
              </a:rPr>
              <a:t>tempor</a:t>
            </a:r>
            <a:r>
              <a:rPr lang="es-ES_tradnl" sz="3200" u="sng" dirty="0">
                <a:solidFill>
                  <a:srgbClr val="333733"/>
                </a:solidFill>
                <a:latin typeface="Arial" charset="0"/>
                <a:ea typeface="Arial" charset="0"/>
                <a:cs typeface="Arial" charset="0"/>
              </a:rPr>
              <a:t> </a:t>
            </a:r>
            <a:r>
              <a:rPr lang="es-ES_tradnl" sz="3200" dirty="0" err="1">
                <a:solidFill>
                  <a:srgbClr val="333733"/>
                </a:solidFill>
                <a:latin typeface="Arial" charset="0"/>
                <a:ea typeface="Arial" charset="0"/>
                <a:cs typeface="Arial" charset="0"/>
              </a:rPr>
              <a:t>incididunt</a:t>
            </a:r>
            <a:r>
              <a:rPr lang="es-ES_tradnl" sz="3200" dirty="0">
                <a:solidFill>
                  <a:srgbClr val="333733"/>
                </a:solidFill>
                <a:latin typeface="Arial" charset="0"/>
                <a:ea typeface="Arial" charset="0"/>
                <a:cs typeface="Arial" charset="0"/>
              </a:rPr>
              <a:t> ut labore et </a:t>
            </a:r>
            <a:r>
              <a:rPr lang="es-ES_tradnl" sz="3200" dirty="0" err="1">
                <a:solidFill>
                  <a:srgbClr val="333733"/>
                </a:solidFill>
                <a:latin typeface="Arial" charset="0"/>
                <a:ea typeface="Arial" charset="0"/>
                <a:cs typeface="Arial" charset="0"/>
              </a:rPr>
              <a:t>dolore</a:t>
            </a:r>
            <a:r>
              <a:rPr lang="es-ES_tradnl" sz="3200" dirty="0">
                <a:solidFill>
                  <a:srgbClr val="333733"/>
                </a:solidFill>
                <a:latin typeface="Arial" charset="0"/>
                <a:ea typeface="Arial" charset="0"/>
                <a:cs typeface="Arial" charset="0"/>
              </a:rPr>
              <a:t> magna </a:t>
            </a:r>
            <a:r>
              <a:rPr lang="es-ES_tradnl" sz="3200" dirty="0" err="1">
                <a:solidFill>
                  <a:srgbClr val="333733"/>
                </a:solidFill>
                <a:latin typeface="Arial" charset="0"/>
                <a:ea typeface="Arial" charset="0"/>
                <a:cs typeface="Arial" charset="0"/>
              </a:rPr>
              <a:t>aliqua</a:t>
            </a:r>
            <a:r>
              <a:rPr lang="es-ES_tradnl" sz="3200" dirty="0" smtClean="0">
                <a:solidFill>
                  <a:srgbClr val="333733"/>
                </a:solidFill>
                <a:latin typeface="Arial" charset="0"/>
                <a:ea typeface="Arial" charset="0"/>
                <a:cs typeface="Arial" charset="0"/>
              </a:rPr>
              <a:t>.</a:t>
            </a:r>
            <a:endParaRPr lang="es-ES_tradnl" sz="3200" dirty="0">
              <a:solidFill>
                <a:srgbClr val="333733"/>
              </a:solidFill>
              <a:latin typeface="Arial" charset="0"/>
              <a:ea typeface="Arial" charset="0"/>
              <a:cs typeface="Arial" charset="0"/>
            </a:endParaRPr>
          </a:p>
        </p:txBody>
      </p:sp>
      <p:pic>
        <p:nvPicPr>
          <p:cNvPr id="3" name="Imagen 2"/>
          <p:cNvPicPr>
            <a:picLocks noChangeAspect="1"/>
          </p:cNvPicPr>
          <p:nvPr/>
        </p:nvPicPr>
        <p:blipFill>
          <a:blip r:embed="rId2"/>
          <a:stretch>
            <a:fillRect/>
          </a:stretch>
        </p:blipFill>
        <p:spPr>
          <a:xfrm>
            <a:off x="-762000" y="-857250"/>
            <a:ext cx="13716000" cy="8572500"/>
          </a:xfrm>
          <a:prstGeom prst="rect">
            <a:avLst/>
          </a:prstGeom>
        </p:spPr>
      </p:pic>
    </p:spTree>
    <p:extLst>
      <p:ext uri="{BB962C8B-B14F-4D97-AF65-F5344CB8AC3E}">
        <p14:creationId xmlns:p14="http://schemas.microsoft.com/office/powerpoint/2010/main" val="1056905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8814" t="60097" r="27535" b="17335"/>
          <a:stretch/>
        </p:blipFill>
        <p:spPr>
          <a:xfrm>
            <a:off x="6534926" y="3653289"/>
            <a:ext cx="3126658" cy="1315160"/>
          </a:xfrm>
          <a:prstGeom prst="rect">
            <a:avLst/>
          </a:prstGeom>
        </p:spPr>
      </p:pic>
      <p:sp>
        <p:nvSpPr>
          <p:cNvPr id="8" name="CuadroTexto 7"/>
          <p:cNvSpPr txBox="1"/>
          <p:nvPr/>
        </p:nvSpPr>
        <p:spPr>
          <a:xfrm>
            <a:off x="2298253" y="2637626"/>
            <a:ext cx="5562741" cy="1015663"/>
          </a:xfrm>
          <a:prstGeom prst="rect">
            <a:avLst/>
          </a:prstGeom>
          <a:noFill/>
        </p:spPr>
        <p:txBody>
          <a:bodyPr wrap="none" rtlCol="0">
            <a:spAutoFit/>
          </a:bodyPr>
          <a:lstStyle/>
          <a:p>
            <a:r>
              <a:rPr lang="es-ES_tradnl" sz="6000" b="1" spc="300" dirty="0" smtClean="0">
                <a:latin typeface="Arial" charset="0"/>
                <a:ea typeface="Arial" charset="0"/>
                <a:cs typeface="Arial" charset="0"/>
              </a:rPr>
              <a:t>Convocatoria</a:t>
            </a:r>
            <a:endParaRPr lang="es-ES_tradnl" sz="6000" b="1" spc="300" dirty="0">
              <a:latin typeface="Arial" charset="0"/>
              <a:ea typeface="Arial" charset="0"/>
              <a:cs typeface="Arial" charset="0"/>
            </a:endParaRPr>
          </a:p>
        </p:txBody>
      </p:sp>
      <p:cxnSp>
        <p:nvCxnSpPr>
          <p:cNvPr id="9" name="Conector recto 8"/>
          <p:cNvCxnSpPr/>
          <p:nvPr/>
        </p:nvCxnSpPr>
        <p:spPr>
          <a:xfrm>
            <a:off x="4762372" y="3628881"/>
            <a:ext cx="2967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4081573" y="5413879"/>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3938807" y="614347"/>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245266" y="692140"/>
            <a:ext cx="823565" cy="826052"/>
          </a:xfrm>
          <a:prstGeom prst="line">
            <a:avLst/>
          </a:prstGeom>
          <a:ln w="254000">
            <a:solidFill>
              <a:srgbClr val="EB903F"/>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9340547" y="616208"/>
            <a:ext cx="966331" cy="5625584"/>
            <a:chOff x="5626267" y="783429"/>
            <a:chExt cx="966331" cy="5625584"/>
          </a:xfrm>
        </p:grpSpPr>
        <p:cxnSp>
          <p:nvCxnSpPr>
            <p:cNvPr id="15" name="Conector recto 14"/>
            <p:cNvCxnSpPr/>
            <p:nvPr/>
          </p:nvCxnSpPr>
          <p:spPr>
            <a:xfrm flipV="1">
              <a:off x="5769033" y="5582961"/>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5626267" y="783429"/>
              <a:ext cx="823565" cy="826052"/>
            </a:xfrm>
            <a:prstGeom prst="line">
              <a:avLst/>
            </a:prstGeom>
            <a:ln w="254000">
              <a:solidFill>
                <a:srgbClr val="239DAD"/>
              </a:solidFill>
            </a:ln>
          </p:spPr>
          <p:style>
            <a:lnRef idx="1">
              <a:schemeClr val="accent1"/>
            </a:lnRef>
            <a:fillRef idx="0">
              <a:schemeClr val="accent1"/>
            </a:fillRef>
            <a:effectRef idx="0">
              <a:schemeClr val="accent1"/>
            </a:effectRef>
            <a:fontRef idx="minor">
              <a:schemeClr val="tx1"/>
            </a:fontRef>
          </p:style>
        </p:cxnSp>
      </p:grpSp>
      <p:grpSp>
        <p:nvGrpSpPr>
          <p:cNvPr id="17" name="Agrupar 16"/>
          <p:cNvGrpSpPr/>
          <p:nvPr/>
        </p:nvGrpSpPr>
        <p:grpSpPr>
          <a:xfrm>
            <a:off x="1328710" y="2839168"/>
            <a:ext cx="612577" cy="612577"/>
            <a:chOff x="1728801" y="211660"/>
            <a:chExt cx="745496" cy="745496"/>
          </a:xfrm>
        </p:grpSpPr>
        <p:sp>
          <p:nvSpPr>
            <p:cNvPr id="18" name="Elipse 17"/>
            <p:cNvSpPr/>
            <p:nvPr/>
          </p:nvSpPr>
          <p:spPr>
            <a:xfrm>
              <a:off x="1728801" y="211660"/>
              <a:ext cx="745496" cy="745496"/>
            </a:xfrm>
            <a:prstGeom prst="ellipse">
              <a:avLst/>
            </a:prstGeom>
            <a:noFill/>
            <a:ln w="38100">
              <a:solidFill>
                <a:srgbClr val="EB9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p:nvPr/>
          </p:nvSpPr>
          <p:spPr>
            <a:xfrm>
              <a:off x="1855170" y="267490"/>
              <a:ext cx="515409" cy="636750"/>
            </a:xfrm>
            <a:prstGeom prst="rect">
              <a:avLst/>
            </a:prstGeom>
            <a:noFill/>
          </p:spPr>
          <p:txBody>
            <a:bodyPr wrap="none" rtlCol="0">
              <a:spAutoFit/>
            </a:bodyPr>
            <a:lstStyle/>
            <a:p>
              <a:pPr algn="ctr"/>
              <a:r>
                <a:rPr lang="es-ES" sz="2800" b="1" spc="300" dirty="0" smtClean="0">
                  <a:latin typeface="Arial" charset="0"/>
                  <a:ea typeface="Arial" charset="0"/>
                  <a:cs typeface="Arial" charset="0"/>
                </a:rPr>
                <a:t>3</a:t>
              </a:r>
              <a:endParaRPr lang="es-ES_tradnl" sz="2800" b="1" spc="300" dirty="0">
                <a:latin typeface="Arial" charset="0"/>
                <a:ea typeface="Arial" charset="0"/>
                <a:cs typeface="Arial" charset="0"/>
              </a:endParaRPr>
            </a:p>
          </p:txBody>
        </p:sp>
      </p:grpSp>
    </p:spTree>
    <p:extLst>
      <p:ext uri="{BB962C8B-B14F-4D97-AF65-F5344CB8AC3E}">
        <p14:creationId xmlns:p14="http://schemas.microsoft.com/office/powerpoint/2010/main" val="972991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2241</TotalTime>
  <Words>2572</Words>
  <Application>Microsoft Office PowerPoint</Application>
  <PresentationFormat>Panorámica</PresentationFormat>
  <Paragraphs>224</Paragraphs>
  <Slides>29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29</vt:i4>
      </vt:variant>
    </vt:vector>
  </HeadingPairs>
  <TitlesOfParts>
    <vt:vector size="35" baseType="lpstr">
      <vt:lpstr>Arial</vt:lpstr>
      <vt:lpstr>Arial Narrow</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Junca</dc:creator>
  <cp:lastModifiedBy>Karol Wilfredo Camargo Vargas</cp:lastModifiedBy>
  <cp:revision>190</cp:revision>
  <dcterms:created xsi:type="dcterms:W3CDTF">2017-08-17T22:52:59Z</dcterms:created>
  <dcterms:modified xsi:type="dcterms:W3CDTF">2018-12-20T17:16:28Z</dcterms:modified>
</cp:coreProperties>
</file>