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  <p:sldMasterId id="2147483720" r:id="rId3"/>
    <p:sldMasterId id="2147483732" r:id="rId4"/>
    <p:sldMasterId id="2147483756" r:id="rId5"/>
    <p:sldMasterId id="2147483768" r:id="rId6"/>
  </p:sldMasterIdLst>
  <p:notesMasterIdLst>
    <p:notesMasterId r:id="rId31"/>
  </p:notesMasterIdLst>
  <p:sldIdLst>
    <p:sldId id="546" r:id="rId7"/>
    <p:sldId id="611" r:id="rId8"/>
    <p:sldId id="547" r:id="rId9"/>
    <p:sldId id="606" r:id="rId10"/>
    <p:sldId id="607" r:id="rId11"/>
    <p:sldId id="605" r:id="rId12"/>
    <p:sldId id="590" r:id="rId13"/>
    <p:sldId id="591" r:id="rId14"/>
    <p:sldId id="589" r:id="rId15"/>
    <p:sldId id="608" r:id="rId16"/>
    <p:sldId id="595" r:id="rId17"/>
    <p:sldId id="616" r:id="rId18"/>
    <p:sldId id="596" r:id="rId19"/>
    <p:sldId id="617" r:id="rId20"/>
    <p:sldId id="609" r:id="rId21"/>
    <p:sldId id="610" r:id="rId22"/>
    <p:sldId id="600" r:id="rId23"/>
    <p:sldId id="601" r:id="rId24"/>
    <p:sldId id="603" r:id="rId25"/>
    <p:sldId id="602" r:id="rId26"/>
    <p:sldId id="618" r:id="rId27"/>
    <p:sldId id="619" r:id="rId28"/>
    <p:sldId id="620" r:id="rId29"/>
    <p:sldId id="588" r:id="rId30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ía del Pilar García González" initials="MdPG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0F2"/>
    <a:srgbClr val="FFD579"/>
    <a:srgbClr val="FFFD78"/>
    <a:srgbClr val="AD782D"/>
    <a:srgbClr val="B6732F"/>
    <a:srgbClr val="B06E0E"/>
    <a:srgbClr val="EABD00"/>
    <a:srgbClr val="D86917"/>
    <a:srgbClr val="FF9900"/>
    <a:srgbClr val="F6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299" autoAdjust="0"/>
    <p:restoredTop sz="95439" autoAdjust="0"/>
  </p:normalViewPr>
  <p:slideViewPr>
    <p:cSldViewPr>
      <p:cViewPr>
        <p:scale>
          <a:sx n="100" d="100"/>
          <a:sy n="100" d="100"/>
        </p:scale>
        <p:origin x="-5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D3E28-D7B1-4A17-8F5F-9C5648C335B3}" type="datetimeFigureOut">
              <a:rPr lang="es-CO" smtClean="0"/>
              <a:t>26/04/2016</a:t>
            </a:fld>
            <a:endParaRPr lang="es-CO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0DBCB-03BA-4B0D-A5FC-19F1ADE8C884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52773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</p:spPr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0A6AF-73C3-13BD-0966-7F4C528E54B0}" type="slidenum">
              <a:rPr lang="es-CO" smtClean="0">
                <a:solidFill>
                  <a:prstClr val="black"/>
                </a:solidFill>
              </a:rPr>
              <a:pPr/>
              <a:t>1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075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265DC-23FC-48CF-ABA4-BD5DDF555540}" type="slidenum">
              <a:rPr lang="es-CO" smtClean="0">
                <a:solidFill>
                  <a:prstClr val="black"/>
                </a:solidFill>
              </a:rPr>
              <a:pPr/>
              <a:t>18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2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265DC-23FC-48CF-ABA4-BD5DDF555540}" type="slidenum">
              <a:rPr lang="es-CO" smtClean="0">
                <a:solidFill>
                  <a:prstClr val="black"/>
                </a:solidFill>
              </a:rPr>
              <a:pPr/>
              <a:t>19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48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265DC-23FC-48CF-ABA4-BD5DDF555540}" type="slidenum">
              <a:rPr lang="es-CO" smtClean="0">
                <a:solidFill>
                  <a:prstClr val="black"/>
                </a:solidFill>
              </a:rPr>
              <a:pPr/>
              <a:t>20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219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Actualizar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0DBCB-03BA-4B0D-A5FC-19F1ADE8C884}" type="slidenum">
              <a:rPr lang="es-CO" smtClean="0">
                <a:solidFill>
                  <a:prstClr val="black"/>
                </a:solidFill>
              </a:rPr>
              <a:pPr/>
              <a:t>3</a:t>
            </a:fld>
            <a:endParaRPr lang="es-CO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62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_tradnl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265DC-23FC-48CF-ABA4-BD5DDF555540}" type="slidenum">
              <a:rPr lang="es-CO">
                <a:solidFill>
                  <a:prstClr val="black"/>
                </a:solidFill>
              </a:rPr>
              <a:pPr/>
              <a:t>6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77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_tradnl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265DC-23FC-48CF-ABA4-BD5DDF555540}" type="slidenum">
              <a:rPr lang="es-CO">
                <a:solidFill>
                  <a:prstClr val="black"/>
                </a:solidFill>
              </a:rPr>
              <a:pPr/>
              <a:t>7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620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265DC-23FC-48CF-ABA4-BD5DDF555540}" type="slidenum">
              <a:rPr lang="es-CO" smtClean="0">
                <a:solidFill>
                  <a:prstClr val="black"/>
                </a:solidFill>
              </a:rPr>
              <a:pPr/>
              <a:t>8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7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_tradnl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265DC-23FC-48CF-ABA4-BD5DDF555540}" type="slidenum">
              <a:rPr lang="es-CO" smtClean="0">
                <a:solidFill>
                  <a:prstClr val="black"/>
                </a:solidFill>
              </a:rPr>
              <a:pPr/>
              <a:t>9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372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265DC-23FC-48CF-ABA4-BD5DDF555540}" type="slidenum">
              <a:rPr lang="es-CO" smtClean="0">
                <a:solidFill>
                  <a:prstClr val="black"/>
                </a:solidFill>
              </a:rPr>
              <a:pPr/>
              <a:t>11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577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265DC-23FC-48CF-ABA4-BD5DDF555540}" type="slidenum">
              <a:rPr lang="es-CO" smtClean="0">
                <a:solidFill>
                  <a:prstClr val="black"/>
                </a:solidFill>
              </a:rPr>
              <a:pPr/>
              <a:t>13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135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265DC-23FC-48CF-ABA4-BD5DDF555540}" type="slidenum">
              <a:rPr lang="es-CO" smtClean="0">
                <a:solidFill>
                  <a:prstClr val="black"/>
                </a:solidFill>
              </a:rPr>
              <a:pPr/>
              <a:t>17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640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0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26/04/2016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77502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26/04/2016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9273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26/04/2016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4099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0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62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08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8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554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514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6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6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66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787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85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6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26/04/2016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16694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98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046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16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531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4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3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9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96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96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4" y="440698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4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6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49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1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3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98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7245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1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1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25" indent="0">
              <a:buNone/>
              <a:defRPr sz="2000" b="1"/>
            </a:lvl2pPr>
            <a:lvl3pPr marL="912451" indent="0">
              <a:buNone/>
              <a:defRPr sz="1800" b="1"/>
            </a:lvl3pPr>
            <a:lvl4pPr marL="1368685" indent="0">
              <a:buNone/>
              <a:defRPr sz="1600" b="1"/>
            </a:lvl4pPr>
            <a:lvl5pPr marL="1824907" indent="0">
              <a:buNone/>
              <a:defRPr sz="1600" b="1"/>
            </a:lvl5pPr>
            <a:lvl6pPr marL="2281138" indent="0">
              <a:buNone/>
              <a:defRPr sz="1600" b="1"/>
            </a:lvl6pPr>
            <a:lvl7pPr marL="2737365" indent="0">
              <a:buNone/>
              <a:defRPr sz="1600" b="1"/>
            </a:lvl7pPr>
            <a:lvl8pPr marL="3193594" indent="0">
              <a:buNone/>
              <a:defRPr sz="1600" b="1"/>
            </a:lvl8pPr>
            <a:lvl9pPr marL="364982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6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25" indent="0">
              <a:buNone/>
              <a:defRPr sz="2000" b="1"/>
            </a:lvl2pPr>
            <a:lvl3pPr marL="912451" indent="0">
              <a:buNone/>
              <a:defRPr sz="1800" b="1"/>
            </a:lvl3pPr>
            <a:lvl4pPr marL="1368685" indent="0">
              <a:buNone/>
              <a:defRPr sz="1600" b="1"/>
            </a:lvl4pPr>
            <a:lvl5pPr marL="1824907" indent="0">
              <a:buNone/>
              <a:defRPr sz="1600" b="1"/>
            </a:lvl5pPr>
            <a:lvl6pPr marL="2281138" indent="0">
              <a:buNone/>
              <a:defRPr sz="1600" b="1"/>
            </a:lvl6pPr>
            <a:lvl7pPr marL="2737365" indent="0">
              <a:buNone/>
              <a:defRPr sz="1600" b="1"/>
            </a:lvl7pPr>
            <a:lvl8pPr marL="3193594" indent="0">
              <a:buNone/>
              <a:defRPr sz="1600" b="1"/>
            </a:lvl8pPr>
            <a:lvl9pPr marL="364982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6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942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15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369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8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26/04/2016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40519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7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3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25" indent="0">
              <a:buNone/>
              <a:defRPr sz="1200"/>
            </a:lvl2pPr>
            <a:lvl3pPr marL="912451" indent="0">
              <a:buNone/>
              <a:defRPr sz="1000"/>
            </a:lvl3pPr>
            <a:lvl4pPr marL="1368685" indent="0">
              <a:buNone/>
              <a:defRPr sz="900"/>
            </a:lvl4pPr>
            <a:lvl5pPr marL="1824907" indent="0">
              <a:buNone/>
              <a:defRPr sz="900"/>
            </a:lvl5pPr>
            <a:lvl6pPr marL="2281138" indent="0">
              <a:buNone/>
              <a:defRPr sz="900"/>
            </a:lvl6pPr>
            <a:lvl7pPr marL="2737365" indent="0">
              <a:buNone/>
              <a:defRPr sz="900"/>
            </a:lvl7pPr>
            <a:lvl8pPr marL="3193594" indent="0">
              <a:buNone/>
              <a:defRPr sz="900"/>
            </a:lvl8pPr>
            <a:lvl9pPr marL="364982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273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25" indent="0">
              <a:buNone/>
              <a:defRPr sz="2800"/>
            </a:lvl2pPr>
            <a:lvl3pPr marL="912451" indent="0">
              <a:buNone/>
              <a:defRPr sz="2400"/>
            </a:lvl3pPr>
            <a:lvl4pPr marL="1368685" indent="0">
              <a:buNone/>
              <a:defRPr sz="2000"/>
            </a:lvl4pPr>
            <a:lvl5pPr marL="1824907" indent="0">
              <a:buNone/>
              <a:defRPr sz="2000"/>
            </a:lvl5pPr>
            <a:lvl6pPr marL="2281138" indent="0">
              <a:buNone/>
              <a:defRPr sz="2000"/>
            </a:lvl6pPr>
            <a:lvl7pPr marL="2737365" indent="0">
              <a:buNone/>
              <a:defRPr sz="2000"/>
            </a:lvl7pPr>
            <a:lvl8pPr marL="3193594" indent="0">
              <a:buNone/>
              <a:defRPr sz="2000"/>
            </a:lvl8pPr>
            <a:lvl9pPr marL="364982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25" indent="0">
              <a:buNone/>
              <a:defRPr sz="1200"/>
            </a:lvl2pPr>
            <a:lvl3pPr marL="912451" indent="0">
              <a:buNone/>
              <a:defRPr sz="1000"/>
            </a:lvl3pPr>
            <a:lvl4pPr marL="1368685" indent="0">
              <a:buNone/>
              <a:defRPr sz="900"/>
            </a:lvl4pPr>
            <a:lvl5pPr marL="1824907" indent="0">
              <a:buNone/>
              <a:defRPr sz="900"/>
            </a:lvl5pPr>
            <a:lvl6pPr marL="2281138" indent="0">
              <a:buNone/>
              <a:defRPr sz="900"/>
            </a:lvl6pPr>
            <a:lvl7pPr marL="2737365" indent="0">
              <a:buNone/>
              <a:defRPr sz="900"/>
            </a:lvl7pPr>
            <a:lvl8pPr marL="3193594" indent="0">
              <a:buNone/>
              <a:defRPr sz="900"/>
            </a:lvl8pPr>
            <a:lvl9pPr marL="364982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6620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039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12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511"/>
            <a:ext cx="7772400" cy="1470025"/>
          </a:xfrm>
        </p:spPr>
        <p:txBody>
          <a:bodyPr/>
          <a:lstStyle/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69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9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090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78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4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18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87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57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63E1-5D9A-2441-9196-BAEDC17CD1F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A64B-A70E-B24E-A065-D479569993C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006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63E1-5D9A-2441-9196-BAEDC17CD1F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A64B-A70E-B24E-A065-D479569993C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220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4" y="4406903"/>
            <a:ext cx="7772400" cy="1362076"/>
          </a:xfrm>
        </p:spPr>
        <p:txBody>
          <a:bodyPr anchor="t"/>
          <a:lstStyle>
            <a:lvl1pPr algn="l">
              <a:defRPr sz="3256" b="1" cap="all"/>
            </a:lvl1pPr>
          </a:lstStyle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1pPr>
            <a:lvl2pPr marL="369674" indent="0">
              <a:buNone/>
              <a:defRPr sz="1469">
                <a:solidFill>
                  <a:schemeClr val="tx1">
                    <a:tint val="75000"/>
                  </a:schemeClr>
                </a:solidFill>
              </a:defRPr>
            </a:lvl2pPr>
            <a:lvl3pPr marL="739346" indent="0">
              <a:buNone/>
              <a:defRPr sz="1278">
                <a:solidFill>
                  <a:schemeClr val="tx1">
                    <a:tint val="75000"/>
                  </a:schemeClr>
                </a:solidFill>
              </a:defRPr>
            </a:lvl3pPr>
            <a:lvl4pPr marL="1109019" indent="0">
              <a:buNone/>
              <a:defRPr sz="1149">
                <a:solidFill>
                  <a:schemeClr val="tx1">
                    <a:tint val="75000"/>
                  </a:schemeClr>
                </a:solidFill>
              </a:defRPr>
            </a:lvl4pPr>
            <a:lvl5pPr marL="1478693" indent="0">
              <a:buNone/>
              <a:defRPr sz="1149">
                <a:solidFill>
                  <a:schemeClr val="tx1">
                    <a:tint val="75000"/>
                  </a:schemeClr>
                </a:solidFill>
              </a:defRPr>
            </a:lvl5pPr>
            <a:lvl6pPr marL="1848366" indent="0">
              <a:buNone/>
              <a:defRPr sz="1149">
                <a:solidFill>
                  <a:schemeClr val="tx1">
                    <a:tint val="75000"/>
                  </a:schemeClr>
                </a:solidFill>
              </a:defRPr>
            </a:lvl6pPr>
            <a:lvl7pPr marL="2218040" indent="0">
              <a:buNone/>
              <a:defRPr sz="1149">
                <a:solidFill>
                  <a:schemeClr val="tx1">
                    <a:tint val="75000"/>
                  </a:schemeClr>
                </a:solidFill>
              </a:defRPr>
            </a:lvl7pPr>
            <a:lvl8pPr marL="2587712" indent="0">
              <a:buNone/>
              <a:defRPr sz="1149">
                <a:solidFill>
                  <a:schemeClr val="tx1">
                    <a:tint val="75000"/>
                  </a:schemeClr>
                </a:solidFill>
              </a:defRPr>
            </a:lvl8pPr>
            <a:lvl9pPr marL="2957385" indent="0">
              <a:buNone/>
              <a:defRPr sz="11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63E1-5D9A-2441-9196-BAEDC17CD1F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A64B-A70E-B24E-A065-D479569993C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182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1" y="1333504"/>
            <a:ext cx="4038600" cy="3771900"/>
          </a:xfrm>
        </p:spPr>
        <p:txBody>
          <a:bodyPr/>
          <a:lstStyle>
            <a:lvl1pPr>
              <a:defRPr sz="2235"/>
            </a:lvl1pPr>
            <a:lvl2pPr>
              <a:defRPr sz="1915"/>
            </a:lvl2pPr>
            <a:lvl3pPr>
              <a:defRPr sz="1596"/>
            </a:lvl3pPr>
            <a:lvl4pPr>
              <a:defRPr sz="1469"/>
            </a:lvl4pPr>
            <a:lvl5pPr>
              <a:defRPr sz="1469"/>
            </a:lvl5pPr>
            <a:lvl6pPr>
              <a:defRPr sz="1469"/>
            </a:lvl6pPr>
            <a:lvl7pPr>
              <a:defRPr sz="1469"/>
            </a:lvl7pPr>
            <a:lvl8pPr>
              <a:defRPr sz="1469"/>
            </a:lvl8pPr>
            <a:lvl9pPr>
              <a:defRPr sz="1469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333504"/>
            <a:ext cx="4038600" cy="3771900"/>
          </a:xfrm>
        </p:spPr>
        <p:txBody>
          <a:bodyPr/>
          <a:lstStyle>
            <a:lvl1pPr>
              <a:defRPr sz="2235"/>
            </a:lvl1pPr>
            <a:lvl2pPr>
              <a:defRPr sz="1915"/>
            </a:lvl2pPr>
            <a:lvl3pPr>
              <a:defRPr sz="1596"/>
            </a:lvl3pPr>
            <a:lvl4pPr>
              <a:defRPr sz="1469"/>
            </a:lvl4pPr>
            <a:lvl5pPr>
              <a:defRPr sz="1469"/>
            </a:lvl5pPr>
            <a:lvl6pPr>
              <a:defRPr sz="1469"/>
            </a:lvl6pPr>
            <a:lvl7pPr>
              <a:defRPr sz="1469"/>
            </a:lvl7pPr>
            <a:lvl8pPr>
              <a:defRPr sz="1469"/>
            </a:lvl8pPr>
            <a:lvl9pPr>
              <a:defRPr sz="1469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63E1-5D9A-2441-9196-BAEDC17CD1F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A64B-A70E-B24E-A065-D479569993C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0283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1915" b="1"/>
            </a:lvl1pPr>
            <a:lvl2pPr marL="369674" indent="0">
              <a:buNone/>
              <a:defRPr sz="1596" b="1"/>
            </a:lvl2pPr>
            <a:lvl3pPr marL="739346" indent="0">
              <a:buNone/>
              <a:defRPr sz="1469" b="1"/>
            </a:lvl3pPr>
            <a:lvl4pPr marL="1109019" indent="0">
              <a:buNone/>
              <a:defRPr sz="1278" b="1"/>
            </a:lvl4pPr>
            <a:lvl5pPr marL="1478693" indent="0">
              <a:buNone/>
              <a:defRPr sz="1278" b="1"/>
            </a:lvl5pPr>
            <a:lvl6pPr marL="1848366" indent="0">
              <a:buNone/>
              <a:defRPr sz="1278" b="1"/>
            </a:lvl6pPr>
            <a:lvl7pPr marL="2218040" indent="0">
              <a:buNone/>
              <a:defRPr sz="1278" b="1"/>
            </a:lvl7pPr>
            <a:lvl8pPr marL="2587712" indent="0">
              <a:buNone/>
              <a:defRPr sz="1278" b="1"/>
            </a:lvl8pPr>
            <a:lvl9pPr marL="2957385" indent="0">
              <a:buNone/>
              <a:defRPr sz="1278" b="1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915"/>
            </a:lvl1pPr>
            <a:lvl2pPr>
              <a:defRPr sz="1596"/>
            </a:lvl2pPr>
            <a:lvl3pPr>
              <a:defRPr sz="1469"/>
            </a:lvl3pPr>
            <a:lvl4pPr>
              <a:defRPr sz="1278"/>
            </a:lvl4pPr>
            <a:lvl5pPr>
              <a:defRPr sz="1278"/>
            </a:lvl5pPr>
            <a:lvl6pPr>
              <a:defRPr sz="1278"/>
            </a:lvl6pPr>
            <a:lvl7pPr>
              <a:defRPr sz="1278"/>
            </a:lvl7pPr>
            <a:lvl8pPr>
              <a:defRPr sz="1278"/>
            </a:lvl8pPr>
            <a:lvl9pPr>
              <a:defRPr sz="1278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71" y="1535117"/>
            <a:ext cx="4041775" cy="639763"/>
          </a:xfrm>
        </p:spPr>
        <p:txBody>
          <a:bodyPr anchor="b"/>
          <a:lstStyle>
            <a:lvl1pPr marL="0" indent="0">
              <a:buNone/>
              <a:defRPr sz="1915" b="1"/>
            </a:lvl1pPr>
            <a:lvl2pPr marL="369674" indent="0">
              <a:buNone/>
              <a:defRPr sz="1596" b="1"/>
            </a:lvl2pPr>
            <a:lvl3pPr marL="739346" indent="0">
              <a:buNone/>
              <a:defRPr sz="1469" b="1"/>
            </a:lvl3pPr>
            <a:lvl4pPr marL="1109019" indent="0">
              <a:buNone/>
              <a:defRPr sz="1278" b="1"/>
            </a:lvl4pPr>
            <a:lvl5pPr marL="1478693" indent="0">
              <a:buNone/>
              <a:defRPr sz="1278" b="1"/>
            </a:lvl5pPr>
            <a:lvl6pPr marL="1848366" indent="0">
              <a:buNone/>
              <a:defRPr sz="1278" b="1"/>
            </a:lvl6pPr>
            <a:lvl7pPr marL="2218040" indent="0">
              <a:buNone/>
              <a:defRPr sz="1278" b="1"/>
            </a:lvl7pPr>
            <a:lvl8pPr marL="2587712" indent="0">
              <a:buNone/>
              <a:defRPr sz="1278" b="1"/>
            </a:lvl8pPr>
            <a:lvl9pPr marL="2957385" indent="0">
              <a:buNone/>
              <a:defRPr sz="1278" b="1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71" y="2174875"/>
            <a:ext cx="4041775" cy="3951288"/>
          </a:xfrm>
        </p:spPr>
        <p:txBody>
          <a:bodyPr/>
          <a:lstStyle>
            <a:lvl1pPr>
              <a:defRPr sz="1915"/>
            </a:lvl1pPr>
            <a:lvl2pPr>
              <a:defRPr sz="1596"/>
            </a:lvl2pPr>
            <a:lvl3pPr>
              <a:defRPr sz="1469"/>
            </a:lvl3pPr>
            <a:lvl4pPr>
              <a:defRPr sz="1278"/>
            </a:lvl4pPr>
            <a:lvl5pPr>
              <a:defRPr sz="1278"/>
            </a:lvl5pPr>
            <a:lvl6pPr>
              <a:defRPr sz="1278"/>
            </a:lvl6pPr>
            <a:lvl7pPr>
              <a:defRPr sz="1278"/>
            </a:lvl7pPr>
            <a:lvl8pPr>
              <a:defRPr sz="1278"/>
            </a:lvl8pPr>
            <a:lvl9pPr>
              <a:defRPr sz="1278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63E1-5D9A-2441-9196-BAEDC17CD1F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A64B-A70E-B24E-A065-D479569993C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514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63E1-5D9A-2441-9196-BAEDC17CD1F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A64B-A70E-B24E-A065-D479569993C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57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26/04/2016</a:t>
            </a:fld>
            <a:endParaRPr lang="es-CO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16759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63E1-5D9A-2441-9196-BAEDC17CD1F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A64B-A70E-B24E-A065-D479569993C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157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3" cy="1162051"/>
          </a:xfrm>
        </p:spPr>
        <p:txBody>
          <a:bodyPr anchor="b"/>
          <a:lstStyle>
            <a:lvl1pPr algn="l">
              <a:defRPr sz="1596" b="1"/>
            </a:lvl1pPr>
          </a:lstStyle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2618"/>
            </a:lvl1pPr>
            <a:lvl2pPr>
              <a:defRPr sz="2235"/>
            </a:lvl2pPr>
            <a:lvl3pPr>
              <a:defRPr sz="1915"/>
            </a:lvl3pPr>
            <a:lvl4pPr>
              <a:defRPr sz="1596"/>
            </a:lvl4pPr>
            <a:lvl5pPr>
              <a:defRPr sz="1596"/>
            </a:lvl5pPr>
            <a:lvl6pPr>
              <a:defRPr sz="1596"/>
            </a:lvl6pPr>
            <a:lvl7pPr>
              <a:defRPr sz="1596"/>
            </a:lvl7pPr>
            <a:lvl8pPr>
              <a:defRPr sz="1596"/>
            </a:lvl8pPr>
            <a:lvl9pPr>
              <a:defRPr sz="1596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5" y="1435111"/>
            <a:ext cx="3008313" cy="4691063"/>
          </a:xfrm>
        </p:spPr>
        <p:txBody>
          <a:bodyPr/>
          <a:lstStyle>
            <a:lvl1pPr marL="0" indent="0">
              <a:buNone/>
              <a:defRPr sz="1149"/>
            </a:lvl1pPr>
            <a:lvl2pPr marL="369674" indent="0">
              <a:buNone/>
              <a:defRPr sz="958"/>
            </a:lvl2pPr>
            <a:lvl3pPr marL="739346" indent="0">
              <a:buNone/>
              <a:defRPr sz="830"/>
            </a:lvl3pPr>
            <a:lvl4pPr marL="1109019" indent="0">
              <a:buNone/>
              <a:defRPr sz="703"/>
            </a:lvl4pPr>
            <a:lvl5pPr marL="1478693" indent="0">
              <a:buNone/>
              <a:defRPr sz="703"/>
            </a:lvl5pPr>
            <a:lvl6pPr marL="1848366" indent="0">
              <a:buNone/>
              <a:defRPr sz="703"/>
            </a:lvl6pPr>
            <a:lvl7pPr marL="2218040" indent="0">
              <a:buNone/>
              <a:defRPr sz="703"/>
            </a:lvl7pPr>
            <a:lvl8pPr marL="2587712" indent="0">
              <a:buNone/>
              <a:defRPr sz="703"/>
            </a:lvl8pPr>
            <a:lvl9pPr marL="2957385" indent="0">
              <a:buNone/>
              <a:defRPr sz="703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63E1-5D9A-2441-9196-BAEDC17CD1F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A64B-A70E-B24E-A065-D479569993C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0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80"/>
            <a:ext cx="5486400" cy="566739"/>
          </a:xfrm>
        </p:spPr>
        <p:txBody>
          <a:bodyPr anchor="b"/>
          <a:lstStyle>
            <a:lvl1pPr algn="l">
              <a:defRPr sz="1596" b="1"/>
            </a:lvl1pPr>
          </a:lstStyle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618"/>
            </a:lvl1pPr>
            <a:lvl2pPr marL="369674" indent="0">
              <a:buNone/>
              <a:defRPr sz="2235"/>
            </a:lvl2pPr>
            <a:lvl3pPr marL="739346" indent="0">
              <a:buNone/>
              <a:defRPr sz="1915"/>
            </a:lvl3pPr>
            <a:lvl4pPr marL="1109019" indent="0">
              <a:buNone/>
              <a:defRPr sz="1596"/>
            </a:lvl4pPr>
            <a:lvl5pPr marL="1478693" indent="0">
              <a:buNone/>
              <a:defRPr sz="1596"/>
            </a:lvl5pPr>
            <a:lvl6pPr marL="1848366" indent="0">
              <a:buNone/>
              <a:defRPr sz="1596"/>
            </a:lvl6pPr>
            <a:lvl7pPr marL="2218040" indent="0">
              <a:buNone/>
              <a:defRPr sz="1596"/>
            </a:lvl7pPr>
            <a:lvl8pPr marL="2587712" indent="0">
              <a:buNone/>
              <a:defRPr sz="1596"/>
            </a:lvl8pPr>
            <a:lvl9pPr marL="2957385" indent="0">
              <a:buNone/>
              <a:defRPr sz="1596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420"/>
            <a:ext cx="5486400" cy="804861"/>
          </a:xfrm>
        </p:spPr>
        <p:txBody>
          <a:bodyPr/>
          <a:lstStyle>
            <a:lvl1pPr marL="0" indent="0">
              <a:buNone/>
              <a:defRPr sz="1149"/>
            </a:lvl1pPr>
            <a:lvl2pPr marL="369674" indent="0">
              <a:buNone/>
              <a:defRPr sz="958"/>
            </a:lvl2pPr>
            <a:lvl3pPr marL="739346" indent="0">
              <a:buNone/>
              <a:defRPr sz="830"/>
            </a:lvl3pPr>
            <a:lvl4pPr marL="1109019" indent="0">
              <a:buNone/>
              <a:defRPr sz="703"/>
            </a:lvl4pPr>
            <a:lvl5pPr marL="1478693" indent="0">
              <a:buNone/>
              <a:defRPr sz="703"/>
            </a:lvl5pPr>
            <a:lvl6pPr marL="1848366" indent="0">
              <a:buNone/>
              <a:defRPr sz="703"/>
            </a:lvl6pPr>
            <a:lvl7pPr marL="2218040" indent="0">
              <a:buNone/>
              <a:defRPr sz="703"/>
            </a:lvl7pPr>
            <a:lvl8pPr marL="2587712" indent="0">
              <a:buNone/>
              <a:defRPr sz="703"/>
            </a:lvl8pPr>
            <a:lvl9pPr marL="2957385" indent="0">
              <a:buNone/>
              <a:defRPr sz="703"/>
            </a:lvl9pPr>
          </a:lstStyle>
          <a:p>
            <a:pPr lvl="0"/>
            <a:r>
              <a:rPr lang="x-none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63E1-5D9A-2441-9196-BAEDC17CD1F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A64B-A70E-B24E-A065-D479569993C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7300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63E1-5D9A-2441-9196-BAEDC17CD1F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A64B-A70E-B24E-A065-D479569993C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6021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6800"/>
          </a:xfrm>
        </p:spPr>
        <p:txBody>
          <a:bodyPr vert="eaVert"/>
          <a:lstStyle/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876800"/>
          </a:xfrm>
        </p:spPr>
        <p:txBody>
          <a:bodyPr vert="eaVert"/>
          <a:lstStyle/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863E1-5D9A-2441-9196-BAEDC17CD1F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DA64B-A70E-B24E-A065-D479569993C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1031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134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917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374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4451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23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6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6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26/04/2016</a:t>
            </a:fld>
            <a:endParaRPr lang="es-CO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407573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1678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850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454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2663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571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1848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628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415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1779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47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26/04/2016</a:t>
            </a:fld>
            <a:endParaRPr lang="es-CO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142001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730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142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452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5707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778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73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97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26/04/2016</a:t>
            </a:fld>
            <a:endParaRPr lang="es-CO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78901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26/04/2016</a:t>
            </a:fld>
            <a:endParaRPr lang="es-CO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01024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26/04/2016</a:t>
            </a:fld>
            <a:endParaRPr lang="es-CO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55269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43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615DE-3D0F-4EE1-B1A7-DED8F4937CF5}" type="datetimeFigureOut">
              <a:rPr lang="es-CO" smtClean="0"/>
              <a:pPr/>
              <a:t>26/04/2016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4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43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1164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43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4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43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768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44" tIns="45623" rIns="91244" bIns="45623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244" tIns="45623" rIns="91244" bIns="45623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1" y="6356456"/>
            <a:ext cx="2133600" cy="365125"/>
          </a:xfrm>
          <a:prstGeom prst="rect">
            <a:avLst/>
          </a:prstGeom>
        </p:spPr>
        <p:txBody>
          <a:bodyPr vert="horz" lIns="91244" tIns="45623" rIns="91244" bIns="4562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51"/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2451"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456"/>
            <a:ext cx="2895600" cy="365125"/>
          </a:xfrm>
          <a:prstGeom prst="rect">
            <a:avLst/>
          </a:prstGeom>
        </p:spPr>
        <p:txBody>
          <a:bodyPr vert="horz" lIns="91244" tIns="45623" rIns="91244" bIns="4562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51"/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456"/>
            <a:ext cx="2133600" cy="365125"/>
          </a:xfrm>
          <a:prstGeom prst="rect">
            <a:avLst/>
          </a:prstGeom>
        </p:spPr>
        <p:txBody>
          <a:bodyPr vert="horz" lIns="91244" tIns="45623" rIns="91244" bIns="4562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451"/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defTabSz="912451"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8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24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72" indent="-342172" algn="l" defTabSz="91245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74" indent="-285148" algn="l" defTabSz="9124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561" indent="-228110" algn="l" defTabSz="9124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796" indent="-228110" algn="l" defTabSz="9124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016" indent="-228110" algn="l" defTabSz="91245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254" indent="-228110" algn="l" defTabSz="9124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481" indent="-228110" algn="l" defTabSz="9124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709" indent="-228110" algn="l" defTabSz="9124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937" indent="-228110" algn="l" defTabSz="9124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2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25" algn="l" defTabSz="912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51" algn="l" defTabSz="912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85" algn="l" defTabSz="912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07" algn="l" defTabSz="912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38" algn="l" defTabSz="912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65" algn="l" defTabSz="912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594" algn="l" defTabSz="912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20" algn="l" defTabSz="912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115781" tIns="57891" rIns="115781" bIns="57891" rtlCol="0" anchor="ctr">
            <a:normAutofit/>
          </a:bodyPr>
          <a:lstStyle/>
          <a:p>
            <a:r>
              <a:rPr lang="x-none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115781" tIns="57891" rIns="115781" bIns="57891" rtlCol="0">
            <a:normAutofit/>
          </a:bodyPr>
          <a:lstStyle/>
          <a:p>
            <a:pPr lvl="0"/>
            <a:r>
              <a:rPr lang="x-none" smtClean="0"/>
              <a:t>Haga clic para modificar el estilo de texto del patrón</a:t>
            </a:r>
          </a:p>
          <a:p>
            <a:pPr lvl="1"/>
            <a:r>
              <a:rPr lang="x-none" smtClean="0"/>
              <a:t>Segundo nivel</a:t>
            </a:r>
          </a:p>
          <a:p>
            <a:pPr lvl="2"/>
            <a:r>
              <a:rPr lang="x-none" smtClean="0"/>
              <a:t>Tercer nivel</a:t>
            </a:r>
          </a:p>
          <a:p>
            <a:pPr lvl="3"/>
            <a:r>
              <a:rPr lang="x-none" smtClean="0"/>
              <a:t>Cuarto nivel</a:t>
            </a:r>
          </a:p>
          <a:p>
            <a:pPr lvl="4"/>
            <a:r>
              <a:rPr lang="x-none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1" y="6356434"/>
            <a:ext cx="2133600" cy="365125"/>
          </a:xfrm>
          <a:prstGeom prst="rect">
            <a:avLst/>
          </a:prstGeom>
        </p:spPr>
        <p:txBody>
          <a:bodyPr vert="horz" lIns="115781" tIns="57891" rIns="115781" bIns="57891" rtlCol="0" anchor="ctr"/>
          <a:lstStyle>
            <a:lvl1pPr algn="l">
              <a:defRPr sz="9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69674"/>
            <a:fld id="{EBE863E1-5D9A-2441-9196-BAEDC17CD1F8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369674"/>
              <a:t>26/04/2016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434"/>
            <a:ext cx="2895600" cy="365125"/>
          </a:xfrm>
          <a:prstGeom prst="rect">
            <a:avLst/>
          </a:prstGeom>
        </p:spPr>
        <p:txBody>
          <a:bodyPr vert="horz" lIns="115781" tIns="57891" rIns="115781" bIns="57891" rtlCol="0" anchor="ctr"/>
          <a:lstStyle>
            <a:lvl1pPr algn="ctr">
              <a:defRPr sz="9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69674"/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434"/>
            <a:ext cx="2133600" cy="365125"/>
          </a:xfrm>
          <a:prstGeom prst="rect">
            <a:avLst/>
          </a:prstGeom>
        </p:spPr>
        <p:txBody>
          <a:bodyPr vert="horz" lIns="115781" tIns="57891" rIns="115781" bIns="57891" rtlCol="0" anchor="ctr"/>
          <a:lstStyle>
            <a:lvl1pPr algn="r">
              <a:defRPr sz="9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69674"/>
            <a:fld id="{0CCDA64B-A70E-B24E-A065-D479569993C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 defTabSz="369674"/>
              <a:t>‹Nº›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47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369674" rtl="0" eaLnBrk="1" latinLnBrk="0" hangingPunct="1"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7254" indent="-277254" algn="l" defTabSz="369674" rtl="0" eaLnBrk="1" latinLnBrk="0" hangingPunct="1">
        <a:spcBef>
          <a:spcPct val="20000"/>
        </a:spcBef>
        <a:buFont typeface="Arial"/>
        <a:buChar char="•"/>
        <a:defRPr sz="2618" kern="1200">
          <a:solidFill>
            <a:schemeClr val="tx1"/>
          </a:solidFill>
          <a:latin typeface="+mn-lt"/>
          <a:ea typeface="+mn-ea"/>
          <a:cs typeface="+mn-cs"/>
        </a:defRPr>
      </a:lvl1pPr>
      <a:lvl2pPr marL="600719" indent="-231046" algn="l" defTabSz="369674" rtl="0" eaLnBrk="1" latinLnBrk="0" hangingPunct="1">
        <a:spcBef>
          <a:spcPct val="20000"/>
        </a:spcBef>
        <a:buFont typeface="Arial"/>
        <a:buChar char="–"/>
        <a:defRPr sz="2235" kern="1200">
          <a:solidFill>
            <a:schemeClr val="tx1"/>
          </a:solidFill>
          <a:latin typeface="+mn-lt"/>
          <a:ea typeface="+mn-ea"/>
          <a:cs typeface="+mn-cs"/>
        </a:defRPr>
      </a:lvl2pPr>
      <a:lvl3pPr marL="924183" indent="-184837" algn="l" defTabSz="369674" rtl="0" eaLnBrk="1" latinLnBrk="0" hangingPunct="1">
        <a:spcBef>
          <a:spcPct val="20000"/>
        </a:spcBef>
        <a:buFont typeface="Arial"/>
        <a:buChar char="•"/>
        <a:defRPr sz="1915" kern="1200">
          <a:solidFill>
            <a:schemeClr val="tx1"/>
          </a:solidFill>
          <a:latin typeface="+mn-lt"/>
          <a:ea typeface="+mn-ea"/>
          <a:cs typeface="+mn-cs"/>
        </a:defRPr>
      </a:lvl3pPr>
      <a:lvl4pPr marL="1293856" indent="-184837" algn="l" defTabSz="369674" rtl="0" eaLnBrk="1" latinLnBrk="0" hangingPunct="1">
        <a:spcBef>
          <a:spcPct val="20000"/>
        </a:spcBef>
        <a:buFont typeface="Arial"/>
        <a:buChar char="–"/>
        <a:defRPr sz="1596" kern="1200">
          <a:solidFill>
            <a:schemeClr val="tx1"/>
          </a:solidFill>
          <a:latin typeface="+mn-lt"/>
          <a:ea typeface="+mn-ea"/>
          <a:cs typeface="+mn-cs"/>
        </a:defRPr>
      </a:lvl4pPr>
      <a:lvl5pPr marL="1663529" indent="-184837" algn="l" defTabSz="369674" rtl="0" eaLnBrk="1" latinLnBrk="0" hangingPunct="1">
        <a:spcBef>
          <a:spcPct val="20000"/>
        </a:spcBef>
        <a:buFont typeface="Arial"/>
        <a:buChar char="»"/>
        <a:defRPr sz="1596" kern="1200">
          <a:solidFill>
            <a:schemeClr val="tx1"/>
          </a:solidFill>
          <a:latin typeface="+mn-lt"/>
          <a:ea typeface="+mn-ea"/>
          <a:cs typeface="+mn-cs"/>
        </a:defRPr>
      </a:lvl5pPr>
      <a:lvl6pPr marL="2033203" indent="-184837" algn="l" defTabSz="369674" rtl="0" eaLnBrk="1" latinLnBrk="0" hangingPunct="1">
        <a:spcBef>
          <a:spcPct val="20000"/>
        </a:spcBef>
        <a:buFont typeface="Arial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6pPr>
      <a:lvl7pPr marL="2402876" indent="-184837" algn="l" defTabSz="369674" rtl="0" eaLnBrk="1" latinLnBrk="0" hangingPunct="1">
        <a:spcBef>
          <a:spcPct val="20000"/>
        </a:spcBef>
        <a:buFont typeface="Arial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7pPr>
      <a:lvl8pPr marL="2772549" indent="-184837" algn="l" defTabSz="369674" rtl="0" eaLnBrk="1" latinLnBrk="0" hangingPunct="1">
        <a:spcBef>
          <a:spcPct val="20000"/>
        </a:spcBef>
        <a:buFont typeface="Arial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8pPr>
      <a:lvl9pPr marL="3142222" indent="-184837" algn="l" defTabSz="369674" rtl="0" eaLnBrk="1" latinLnBrk="0" hangingPunct="1">
        <a:spcBef>
          <a:spcPct val="20000"/>
        </a:spcBef>
        <a:buFont typeface="Arial"/>
        <a:buChar char="•"/>
        <a:defRPr sz="15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369674" rtl="0" eaLnBrk="1" latinLnBrk="0" hangingPunct="1">
        <a:defRPr sz="1469" kern="1200">
          <a:solidFill>
            <a:schemeClr val="tx1"/>
          </a:solidFill>
          <a:latin typeface="+mn-lt"/>
          <a:ea typeface="+mn-ea"/>
          <a:cs typeface="+mn-cs"/>
        </a:defRPr>
      </a:lvl1pPr>
      <a:lvl2pPr marL="369674" algn="l" defTabSz="369674" rtl="0" eaLnBrk="1" latinLnBrk="0" hangingPunct="1">
        <a:defRPr sz="1469" kern="1200">
          <a:solidFill>
            <a:schemeClr val="tx1"/>
          </a:solidFill>
          <a:latin typeface="+mn-lt"/>
          <a:ea typeface="+mn-ea"/>
          <a:cs typeface="+mn-cs"/>
        </a:defRPr>
      </a:lvl2pPr>
      <a:lvl3pPr marL="739346" algn="l" defTabSz="369674" rtl="0" eaLnBrk="1" latinLnBrk="0" hangingPunct="1">
        <a:defRPr sz="1469" kern="1200">
          <a:solidFill>
            <a:schemeClr val="tx1"/>
          </a:solidFill>
          <a:latin typeface="+mn-lt"/>
          <a:ea typeface="+mn-ea"/>
          <a:cs typeface="+mn-cs"/>
        </a:defRPr>
      </a:lvl3pPr>
      <a:lvl4pPr marL="1109019" algn="l" defTabSz="369674" rtl="0" eaLnBrk="1" latinLnBrk="0" hangingPunct="1">
        <a:defRPr sz="1469" kern="1200">
          <a:solidFill>
            <a:schemeClr val="tx1"/>
          </a:solidFill>
          <a:latin typeface="+mn-lt"/>
          <a:ea typeface="+mn-ea"/>
          <a:cs typeface="+mn-cs"/>
        </a:defRPr>
      </a:lvl4pPr>
      <a:lvl5pPr marL="1478693" algn="l" defTabSz="369674" rtl="0" eaLnBrk="1" latinLnBrk="0" hangingPunct="1">
        <a:defRPr sz="1469" kern="1200">
          <a:solidFill>
            <a:schemeClr val="tx1"/>
          </a:solidFill>
          <a:latin typeface="+mn-lt"/>
          <a:ea typeface="+mn-ea"/>
          <a:cs typeface="+mn-cs"/>
        </a:defRPr>
      </a:lvl5pPr>
      <a:lvl6pPr marL="1848366" algn="l" defTabSz="369674" rtl="0" eaLnBrk="1" latinLnBrk="0" hangingPunct="1">
        <a:defRPr sz="1469" kern="1200">
          <a:solidFill>
            <a:schemeClr val="tx1"/>
          </a:solidFill>
          <a:latin typeface="+mn-lt"/>
          <a:ea typeface="+mn-ea"/>
          <a:cs typeface="+mn-cs"/>
        </a:defRPr>
      </a:lvl6pPr>
      <a:lvl7pPr marL="2218040" algn="l" defTabSz="369674" rtl="0" eaLnBrk="1" latinLnBrk="0" hangingPunct="1">
        <a:defRPr sz="1469" kern="1200">
          <a:solidFill>
            <a:schemeClr val="tx1"/>
          </a:solidFill>
          <a:latin typeface="+mn-lt"/>
          <a:ea typeface="+mn-ea"/>
          <a:cs typeface="+mn-cs"/>
        </a:defRPr>
      </a:lvl7pPr>
      <a:lvl8pPr marL="2587712" algn="l" defTabSz="369674" rtl="0" eaLnBrk="1" latinLnBrk="0" hangingPunct="1">
        <a:defRPr sz="1469" kern="1200">
          <a:solidFill>
            <a:schemeClr val="tx1"/>
          </a:solidFill>
          <a:latin typeface="+mn-lt"/>
          <a:ea typeface="+mn-ea"/>
          <a:cs typeface="+mn-cs"/>
        </a:defRPr>
      </a:lvl8pPr>
      <a:lvl9pPr marL="2957385" algn="l" defTabSz="369674" rtl="0" eaLnBrk="1" latinLnBrk="0" hangingPunct="1">
        <a:defRPr sz="14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6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2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615DE-3D0F-4EE1-B1A7-DED8F4937CF5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26/04/2016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6390E-A369-47C8-82AD-D961993E8F0F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2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719"/>
            <a:ext cx="9166504" cy="469079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5752824"/>
            <a:ext cx="5184576" cy="110517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" y="374719"/>
            <a:ext cx="4211960" cy="4854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Picture 1" descr="Franja Bandera-0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0217" y="4638898"/>
            <a:ext cx="9898761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1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" y="2712011"/>
            <a:ext cx="9144000" cy="849535"/>
          </a:xfrm>
          <a:prstGeom prst="rect">
            <a:avLst/>
          </a:prstGeom>
          <a:solidFill>
            <a:srgbClr val="F1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9674"/>
            <a:endParaRPr lang="es-ES" sz="1469" b="1" dirty="0">
              <a:solidFill>
                <a:prstClr val="white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48950" y="2879100"/>
            <a:ext cx="7994278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9674"/>
            <a:r>
              <a:rPr lang="es-CO" sz="2970" b="1" dirty="0" smtClean="0">
                <a:solidFill>
                  <a:srgbClr val="5F3522"/>
                </a:solidFill>
              </a:rPr>
              <a:t>Medición FURAG 2015</a:t>
            </a:r>
            <a:endParaRPr lang="es-ES" sz="2970" b="1" dirty="0">
              <a:solidFill>
                <a:srgbClr val="5F3522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16918" y="2746644"/>
            <a:ext cx="632035" cy="740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9674"/>
            <a:r>
              <a:rPr lang="es-CO" sz="4215" b="1" dirty="0" smtClean="0">
                <a:solidFill>
                  <a:srgbClr val="F49A32"/>
                </a:solidFill>
              </a:rPr>
              <a:t>2</a:t>
            </a:r>
            <a:r>
              <a:rPr lang="es-CO" sz="4215" dirty="0" smtClean="0">
                <a:solidFill>
                  <a:srgbClr val="F49A32"/>
                </a:solidFill>
              </a:rPr>
              <a:t>.</a:t>
            </a:r>
            <a:endParaRPr lang="es-ES" sz="4215" dirty="0">
              <a:solidFill>
                <a:srgbClr val="F49A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89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44008" y="87096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endParaRPr lang="es-ES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800100" lvl="1" indent="-342900">
              <a:buFont typeface="+mj-lt"/>
              <a:buAutoNum type="alphaUcPeriod"/>
            </a:pPr>
            <a:endParaRPr lang="es-ES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143000" y="470860"/>
            <a:ext cx="7093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chemeClr val="bg1"/>
                </a:solidFill>
              </a:rPr>
              <a:t>Resultados FURAG 2015: ¡felicitaciones!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79071" y="1135153"/>
            <a:ext cx="2705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>
                <a:latin typeface="Arial" charset="0"/>
                <a:ea typeface="Arial" charset="0"/>
                <a:cs typeface="Arial" charset="0"/>
              </a:rPr>
              <a:t>Política</a:t>
            </a:r>
          </a:p>
          <a:p>
            <a:pPr algn="ctr"/>
            <a:r>
              <a:rPr lang="es-ES_tradnl" sz="1600" b="1" dirty="0">
                <a:latin typeface="Arial" charset="0"/>
                <a:ea typeface="Arial" charset="0"/>
                <a:cs typeface="Arial" charset="0"/>
              </a:rPr>
              <a:t>Transparencia, participación </a:t>
            </a:r>
          </a:p>
          <a:p>
            <a:pPr algn="ctr"/>
            <a:r>
              <a:rPr lang="es-ES_tradnl" sz="1600" b="1" dirty="0">
                <a:latin typeface="Arial" charset="0"/>
                <a:ea typeface="Arial" charset="0"/>
                <a:cs typeface="Arial" charset="0"/>
              </a:rPr>
              <a:t>y servicio al ciudadano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292230" y="1258223"/>
            <a:ext cx="270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>
                <a:latin typeface="Arial" charset="0"/>
                <a:ea typeface="Arial" charset="0"/>
                <a:cs typeface="Arial" charset="0"/>
              </a:rPr>
              <a:t>Política</a:t>
            </a:r>
          </a:p>
          <a:p>
            <a:pPr algn="ctr"/>
            <a:r>
              <a:rPr lang="es-ES_tradnl" sz="1600" b="1" dirty="0">
                <a:latin typeface="Arial" charset="0"/>
                <a:ea typeface="Arial" charset="0"/>
                <a:cs typeface="Arial" charset="0"/>
              </a:rPr>
              <a:t>Gestión del Talento Humano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28386" y="3504019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>
                <a:latin typeface="Arial" charset="0"/>
                <a:ea typeface="Arial" charset="0"/>
                <a:cs typeface="Arial" charset="0"/>
              </a:rPr>
              <a:t>Política</a:t>
            </a:r>
          </a:p>
          <a:p>
            <a:pPr algn="ctr"/>
            <a:r>
              <a:rPr lang="es-ES_tradnl" sz="1600" b="1" dirty="0">
                <a:latin typeface="Arial" charset="0"/>
                <a:ea typeface="Arial" charset="0"/>
                <a:cs typeface="Arial" charset="0"/>
              </a:rPr>
              <a:t>Eficiencia Administrativa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297931" y="3506827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>
                <a:latin typeface="Arial" charset="0"/>
                <a:ea typeface="Arial" charset="0"/>
                <a:cs typeface="Arial" charset="0"/>
              </a:rPr>
              <a:t>Política</a:t>
            </a:r>
          </a:p>
          <a:p>
            <a:pPr algn="ctr"/>
            <a:r>
              <a:rPr lang="es-ES_tradnl" sz="1600" b="1" dirty="0">
                <a:latin typeface="Arial" charset="0"/>
                <a:ea typeface="Arial" charset="0"/>
                <a:cs typeface="Arial" charset="0"/>
              </a:rPr>
              <a:t>Gestión Financiera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280411" y="4725144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>
                <a:latin typeface="Arial" charset="0"/>
                <a:ea typeface="Arial" charset="0"/>
                <a:cs typeface="Arial" charset="0"/>
              </a:rPr>
              <a:t>Política</a:t>
            </a:r>
          </a:p>
          <a:p>
            <a:pPr algn="ctr"/>
            <a:r>
              <a:rPr lang="es-ES_tradnl" sz="1600" b="1" dirty="0">
                <a:latin typeface="Arial" charset="0"/>
                <a:ea typeface="Arial" charset="0"/>
                <a:cs typeface="Arial" charset="0"/>
              </a:rPr>
              <a:t>Gobierno en Línea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527488" y="2204864"/>
            <a:ext cx="1135380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latin typeface="Arial" charset="0"/>
                <a:ea typeface="Arial" charset="0"/>
                <a:cs typeface="Arial" charset="0"/>
              </a:rPr>
              <a:t>2015</a:t>
            </a:r>
          </a:p>
          <a:p>
            <a:pPr algn="ctr"/>
            <a:r>
              <a:rPr lang="es-ES_tradnl" sz="4950" b="1" dirty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89</a:t>
            </a:r>
            <a:endParaRPr lang="es-ES_tradnl" sz="1200" b="1" dirty="0">
              <a:solidFill>
                <a:schemeClr val="accent3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23528" y="2204864"/>
            <a:ext cx="1135380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2014</a:t>
            </a:r>
          </a:p>
          <a:p>
            <a:pPr algn="ctr"/>
            <a:r>
              <a:rPr lang="es-ES_tradnl" sz="495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77</a:t>
            </a:r>
            <a:endParaRPr lang="es-ES_tradnl" sz="12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7719061" y="2150493"/>
            <a:ext cx="1135380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latin typeface="Arial" charset="0"/>
                <a:ea typeface="Arial" charset="0"/>
                <a:cs typeface="Arial" charset="0"/>
              </a:rPr>
              <a:t>2015</a:t>
            </a:r>
            <a:endParaRPr lang="es-ES_tradnl" sz="12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s-ES_tradnl" sz="4950" b="1" dirty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96</a:t>
            </a:r>
            <a:endParaRPr lang="es-ES_tradnl" sz="1200" b="1" dirty="0">
              <a:solidFill>
                <a:schemeClr val="accent3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515101" y="2150493"/>
            <a:ext cx="1135380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2014</a:t>
            </a:r>
            <a:endParaRPr lang="es-ES_tradnl" sz="12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s-ES_tradnl" sz="495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85</a:t>
            </a:r>
            <a:endParaRPr lang="es-ES_tradnl" sz="12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1600201" y="4087668"/>
            <a:ext cx="1135380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latin typeface="Arial" charset="0"/>
                <a:ea typeface="Arial" charset="0"/>
                <a:cs typeface="Arial" charset="0"/>
              </a:rPr>
              <a:t>2015</a:t>
            </a:r>
            <a:endParaRPr lang="es-ES_tradnl" sz="12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s-ES_tradnl" sz="4950" b="1" dirty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94</a:t>
            </a:r>
            <a:endParaRPr lang="es-ES_tradnl" sz="1200" b="1" dirty="0">
              <a:solidFill>
                <a:schemeClr val="accent3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96241" y="4087668"/>
            <a:ext cx="1135380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2014</a:t>
            </a:r>
            <a:endParaRPr lang="es-ES_tradnl" sz="12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s-ES_tradnl" sz="495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70</a:t>
            </a:r>
            <a:endParaRPr lang="es-ES_tradnl" sz="12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7635241" y="4027239"/>
            <a:ext cx="1287780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latin typeface="Arial" charset="0"/>
                <a:ea typeface="Arial" charset="0"/>
                <a:cs typeface="Arial" charset="0"/>
              </a:rPr>
              <a:t>2015</a:t>
            </a:r>
            <a:endParaRPr lang="es-ES_tradnl" sz="1200" b="1" dirty="0"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s-ES_tradnl" sz="4950" b="1" dirty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100</a:t>
            </a:r>
            <a:endParaRPr lang="es-ES_tradnl" sz="1200" b="1" dirty="0">
              <a:solidFill>
                <a:schemeClr val="accent3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6431281" y="4027239"/>
            <a:ext cx="1287780" cy="106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2014</a:t>
            </a:r>
            <a:endParaRPr lang="es-ES_tradnl" sz="12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s-ES_tradnl" sz="495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100</a:t>
            </a:r>
            <a:endParaRPr lang="es-ES_tradnl" sz="12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4671061" y="5303116"/>
            <a:ext cx="1135380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>
                <a:latin typeface="Arial" charset="0"/>
                <a:ea typeface="Arial" charset="0"/>
                <a:cs typeface="Arial" charset="0"/>
              </a:rPr>
              <a:t>2015</a:t>
            </a:r>
          </a:p>
          <a:p>
            <a:pPr algn="ctr"/>
            <a:r>
              <a:rPr lang="es-ES_tradnl" sz="495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65</a:t>
            </a:r>
            <a:endParaRPr lang="es-ES_tradnl" sz="1200" b="1" dirty="0">
              <a:solidFill>
                <a:srgbClr val="FFC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467101" y="5303116"/>
            <a:ext cx="1135380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2014</a:t>
            </a:r>
          </a:p>
          <a:p>
            <a:pPr algn="ctr"/>
            <a:r>
              <a:rPr lang="es-ES_tradnl" sz="495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61</a:t>
            </a:r>
            <a:endParaRPr lang="es-ES_tradnl" sz="12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3" name="News_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3421" y="5303116"/>
            <a:ext cx="609600" cy="609600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143007" y="1080944"/>
            <a:ext cx="8854331" cy="5588415"/>
          </a:xfrm>
          <a:prstGeom prst="rect">
            <a:avLst/>
          </a:prstGeom>
          <a:solidFill>
            <a:srgbClr val="EFF0F2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  <p:sp>
        <p:nvSpPr>
          <p:cNvPr id="25" name="CuadroTexto 24"/>
          <p:cNvSpPr txBox="1"/>
          <p:nvPr/>
        </p:nvSpPr>
        <p:spPr>
          <a:xfrm>
            <a:off x="2952750" y="1363532"/>
            <a:ext cx="3238500" cy="293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000" b="1" dirty="0">
                <a:latin typeface="Arial" charset="0"/>
                <a:ea typeface="Arial" charset="0"/>
                <a:cs typeface="Arial" charset="0"/>
              </a:rPr>
              <a:t>NUESTRA META 2016</a:t>
            </a:r>
          </a:p>
          <a:p>
            <a:pPr algn="ctr"/>
            <a:r>
              <a:rPr lang="es-ES_tradnl" sz="12450" b="1" dirty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100</a:t>
            </a:r>
            <a:endParaRPr lang="es-ES_tradnl" sz="3000" b="1" dirty="0">
              <a:solidFill>
                <a:schemeClr val="accent3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50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4" grpId="0" animBg="1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 Rectángulo"/>
          <p:cNvSpPr/>
          <p:nvPr/>
        </p:nvSpPr>
        <p:spPr>
          <a:xfrm>
            <a:off x="3681566" y="728699"/>
            <a:ext cx="5261399" cy="10586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b="1" dirty="0" smtClean="0">
                <a:solidFill>
                  <a:srgbClr val="F79646">
                    <a:lumMod val="50000"/>
                  </a:srgbClr>
                </a:solidFill>
              </a:rPr>
              <a:t>Mesas de trabajo </a:t>
            </a:r>
            <a:r>
              <a:rPr lang="es-CO" sz="2000" dirty="0" smtClean="0">
                <a:solidFill>
                  <a:srgbClr val="F79646">
                    <a:lumMod val="50000"/>
                  </a:srgbClr>
                </a:solidFill>
              </a:rPr>
              <a:t>- Revisión respuestas FURAG 2014 con cada una de las áreas responsables de política (1845 preguntas)  </a:t>
            </a:r>
            <a:r>
              <a:rPr lang="es-CO" sz="1600" dirty="0" smtClean="0">
                <a:solidFill>
                  <a:srgbClr val="F79646">
                    <a:lumMod val="50000"/>
                  </a:srgbClr>
                </a:solidFill>
              </a:rPr>
              <a:t>Septiembre de 2015</a:t>
            </a:r>
            <a:endParaRPr lang="es-CO" sz="1600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4" name="3 Elipse"/>
          <p:cNvSpPr/>
          <p:nvPr/>
        </p:nvSpPr>
        <p:spPr>
          <a:xfrm>
            <a:off x="2884215" y="928244"/>
            <a:ext cx="648072" cy="36003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s-CO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85" y="1974201"/>
            <a:ext cx="1907704" cy="264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3691303" y="1897493"/>
            <a:ext cx="5255234" cy="6480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400" b="1" dirty="0" smtClean="0">
                <a:solidFill>
                  <a:srgbClr val="F79646">
                    <a:lumMod val="50000"/>
                  </a:srgbClr>
                </a:solidFill>
              </a:rPr>
              <a:t>Plan de Mejora </a:t>
            </a:r>
            <a:r>
              <a:rPr lang="es-CO" sz="2000" dirty="0" smtClean="0">
                <a:solidFill>
                  <a:srgbClr val="F79646">
                    <a:lumMod val="50000"/>
                  </a:srgbClr>
                </a:solidFill>
              </a:rPr>
              <a:t>por cada responsable </a:t>
            </a:r>
          </a:p>
          <a:p>
            <a:pPr algn="ctr"/>
            <a:r>
              <a:rPr lang="es-CO" sz="1600" dirty="0" smtClean="0">
                <a:solidFill>
                  <a:srgbClr val="F79646">
                    <a:lumMod val="50000"/>
                  </a:srgbClr>
                </a:solidFill>
              </a:rPr>
              <a:t>Septiembre 2015</a:t>
            </a:r>
            <a:endParaRPr lang="es-CO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2886522" y="2041509"/>
            <a:ext cx="648072" cy="36003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s-CO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691302" y="3612244"/>
            <a:ext cx="5261400" cy="824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2400" b="1" dirty="0" smtClean="0">
                <a:solidFill>
                  <a:srgbClr val="F79646">
                    <a:lumMod val="50000"/>
                  </a:srgbClr>
                </a:solidFill>
              </a:rPr>
              <a:t>Seguimiento y retroalimentación </a:t>
            </a:r>
            <a:r>
              <a:rPr lang="es-CO" sz="2000" dirty="0" smtClean="0">
                <a:solidFill>
                  <a:srgbClr val="F79646">
                    <a:lumMod val="50000"/>
                  </a:srgbClr>
                </a:solidFill>
              </a:rPr>
              <a:t>al cumplimiento de acciones por la OAP (</a:t>
            </a:r>
            <a:r>
              <a:rPr lang="es-CO" sz="1600" dirty="0" smtClean="0">
                <a:solidFill>
                  <a:srgbClr val="F79646">
                    <a:lumMod val="50000"/>
                  </a:srgbClr>
                </a:solidFill>
              </a:rPr>
              <a:t>a Octubre 31, Noviembre 30 y diciembre 15 de 2015.</a:t>
            </a:r>
            <a:endParaRPr lang="es-CO" sz="16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Elipse"/>
          <p:cNvSpPr/>
          <p:nvPr/>
        </p:nvSpPr>
        <p:spPr>
          <a:xfrm>
            <a:off x="2942486" y="2844180"/>
            <a:ext cx="648072" cy="36003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s-CO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3681566" y="4553643"/>
            <a:ext cx="5271136" cy="6756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400" b="1" dirty="0" smtClean="0">
                <a:solidFill>
                  <a:srgbClr val="F79646">
                    <a:lumMod val="50000"/>
                  </a:srgbClr>
                </a:solidFill>
              </a:rPr>
              <a:t>Simulacro </a:t>
            </a:r>
            <a:r>
              <a:rPr lang="es-CO" sz="2000" dirty="0" smtClean="0">
                <a:solidFill>
                  <a:srgbClr val="F79646">
                    <a:lumMod val="50000"/>
                  </a:srgbClr>
                </a:solidFill>
              </a:rPr>
              <a:t>– Febrero de 2016</a:t>
            </a:r>
            <a:endParaRPr lang="es-CO" sz="2000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2968754" y="3727858"/>
            <a:ext cx="648072" cy="36003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s-CO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18 Elipse"/>
          <p:cNvSpPr/>
          <p:nvPr/>
        </p:nvSpPr>
        <p:spPr>
          <a:xfrm>
            <a:off x="2960876" y="4659895"/>
            <a:ext cx="648072" cy="36003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CO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26 Rectángulo"/>
          <p:cNvSpPr/>
          <p:nvPr/>
        </p:nvSpPr>
        <p:spPr>
          <a:xfrm>
            <a:off x="3691303" y="2636912"/>
            <a:ext cx="5261399" cy="8640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400" b="1" dirty="0" smtClean="0">
                <a:solidFill>
                  <a:srgbClr val="F79646">
                    <a:lumMod val="50000"/>
                  </a:srgbClr>
                </a:solidFill>
              </a:rPr>
              <a:t>Implementación de acciones </a:t>
            </a:r>
            <a:r>
              <a:rPr lang="es-CO" sz="2400" dirty="0">
                <a:solidFill>
                  <a:srgbClr val="F79646">
                    <a:lumMod val="50000"/>
                  </a:srgbClr>
                </a:solidFill>
              </a:rPr>
              <a:t>por cada </a:t>
            </a:r>
            <a:r>
              <a:rPr lang="es-CO" sz="2400" dirty="0" smtClean="0">
                <a:solidFill>
                  <a:srgbClr val="F79646">
                    <a:lumMod val="50000"/>
                  </a:srgbClr>
                </a:solidFill>
              </a:rPr>
              <a:t>responsable</a:t>
            </a:r>
          </a:p>
          <a:p>
            <a:pPr algn="ctr"/>
            <a:r>
              <a:rPr lang="es-CO" sz="1600" dirty="0" smtClean="0">
                <a:solidFill>
                  <a:srgbClr val="F79646">
                    <a:lumMod val="50000"/>
                  </a:srgbClr>
                </a:solidFill>
              </a:rPr>
              <a:t>Septiembre – Diciembre de 2015</a:t>
            </a:r>
            <a:endParaRPr lang="es-CO" sz="2400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05216" y="2363966"/>
            <a:ext cx="2592288" cy="28565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s-CO" sz="5400" b="1" dirty="0">
                <a:solidFill>
                  <a:srgbClr val="F79646">
                    <a:lumMod val="50000"/>
                  </a:srgbClr>
                </a:solidFill>
              </a:rPr>
              <a:t>Trabajo en equipo y compromiso </a:t>
            </a:r>
            <a:endParaRPr lang="es-CO" sz="5400" dirty="0">
              <a:solidFill>
                <a:prstClr val="black"/>
              </a:solidFill>
            </a:endParaRPr>
          </a:p>
        </p:txBody>
      </p:sp>
      <p:sp>
        <p:nvSpPr>
          <p:cNvPr id="21" name="16 Rectángulo"/>
          <p:cNvSpPr/>
          <p:nvPr/>
        </p:nvSpPr>
        <p:spPr>
          <a:xfrm>
            <a:off x="3722536" y="5373216"/>
            <a:ext cx="5169944" cy="6756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400" b="1" dirty="0" smtClean="0">
                <a:solidFill>
                  <a:srgbClr val="F79646">
                    <a:lumMod val="50000"/>
                  </a:srgbClr>
                </a:solidFill>
              </a:rPr>
              <a:t>Registro y verificación del Formulario </a:t>
            </a:r>
            <a:r>
              <a:rPr lang="es-CO" sz="2000" dirty="0" smtClean="0">
                <a:solidFill>
                  <a:srgbClr val="F79646">
                    <a:lumMod val="50000"/>
                  </a:srgbClr>
                </a:solidFill>
              </a:rPr>
              <a:t>– Febrero de 2016</a:t>
            </a:r>
            <a:endParaRPr lang="es-CO" sz="2000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22" name="18 Elipse"/>
          <p:cNvSpPr/>
          <p:nvPr/>
        </p:nvSpPr>
        <p:spPr>
          <a:xfrm>
            <a:off x="2938060" y="5479513"/>
            <a:ext cx="648072" cy="36003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s-CO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0" y="123677"/>
            <a:ext cx="7547762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323532" y="220000"/>
            <a:ext cx="7785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Como lo logramos </a:t>
            </a:r>
            <a:endParaRPr lang="es-CO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29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44008" y="87096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endParaRPr lang="es-ES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800100" lvl="1" indent="-342900">
              <a:buFont typeface="+mj-lt"/>
              <a:buAutoNum type="alphaUcPeriod"/>
            </a:pPr>
            <a:endParaRPr lang="es-ES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143000" y="470860"/>
            <a:ext cx="9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prstClr val="white"/>
                </a:solidFill>
              </a:rPr>
              <a:t>Resultados FURAG 2015: ¡felicitaciones!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88408" y="1196752"/>
            <a:ext cx="418576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7200" b="1" dirty="0">
                <a:solidFill>
                  <a:schemeClr val="accent3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¡Gracias!</a:t>
            </a:r>
            <a:endParaRPr lang="es-ES_tradnl" sz="600" b="1" dirty="0">
              <a:solidFill>
                <a:schemeClr val="accent3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4274169" y="1426715"/>
            <a:ext cx="4501008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>
              <a:buFont typeface="Wingdings" charset="2"/>
              <a:buChar char="ü"/>
            </a:pPr>
            <a:r>
              <a:rPr lang="es-ES_tradn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Oficina de Planeación</a:t>
            </a:r>
          </a:p>
          <a:p>
            <a:pPr marL="428625" indent="-428625">
              <a:buFont typeface="Wingdings" charset="2"/>
              <a:buChar char="ü"/>
            </a:pPr>
            <a:r>
              <a:rPr lang="es-ES_tradn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Secretaría General y sus grupos</a:t>
            </a:r>
          </a:p>
          <a:p>
            <a:pPr marL="428625" indent="-428625">
              <a:buFont typeface="Wingdings" charset="2"/>
              <a:buChar char="ü"/>
            </a:pPr>
            <a:r>
              <a:rPr lang="es-ES_tradn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Oficina de </a:t>
            </a:r>
            <a:r>
              <a:rPr lang="es-ES_tradnl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TICs</a:t>
            </a:r>
            <a:endParaRPr lang="es-ES_tradnl" sz="2400" b="1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28625" indent="-428625">
              <a:buFont typeface="Wingdings" charset="2"/>
              <a:buChar char="ü"/>
            </a:pPr>
            <a:r>
              <a:rPr lang="es-ES_tradnl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Grupo de Comunicaciones</a:t>
            </a:r>
          </a:p>
          <a:p>
            <a:pPr marL="428625" indent="-428625">
              <a:buFont typeface="Wingdings" charset="2"/>
              <a:buChar char="ü"/>
            </a:pPr>
            <a:endParaRPr lang="es-ES_tradnl" sz="100" b="1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242952" y="4005064"/>
            <a:ext cx="88010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4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Gracias al trabajo de todos los servidores de Función Pública, </a:t>
            </a:r>
            <a:r>
              <a:rPr lang="es-ES_tradnl" sz="2400" b="1" dirty="0" smtClean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seguimos </a:t>
            </a:r>
            <a:r>
              <a:rPr lang="es-ES_tradnl" sz="24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consolidando un sector coordinado, eficiente, innovador y reconocido por la calidad de los servicios que </a:t>
            </a:r>
            <a:r>
              <a:rPr lang="es-ES_tradnl" sz="2400" b="1" dirty="0" smtClean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presta.</a:t>
            </a:r>
            <a:endParaRPr lang="es-ES_tradnl" sz="200" b="1" dirty="0">
              <a:solidFill>
                <a:schemeClr val="accent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69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15922">
            <a:off x="716561" y="1774499"/>
            <a:ext cx="2942925" cy="4329621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14527"/>
              </p:ext>
            </p:extLst>
          </p:nvPr>
        </p:nvGraphicFramePr>
        <p:xfrm>
          <a:off x="4247964" y="1290162"/>
          <a:ext cx="4752528" cy="54533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4246"/>
                <a:gridCol w="2538282"/>
              </a:tblGrid>
              <a:tr h="228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 Narrow" panose="020B0606020202030204" pitchFamily="34" charset="0"/>
                        </a:rPr>
                        <a:t>DEPENDENCIA</a:t>
                      </a:r>
                      <a:endParaRPr lang="es-CO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SERVIDOR</a:t>
                      </a:r>
                      <a:endParaRPr lang="es-CO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863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 Narrow" panose="020B0606020202030204" pitchFamily="34" charset="0"/>
                        </a:rPr>
                        <a:t>Secretaria General</a:t>
                      </a:r>
                      <a:endParaRPr lang="es-CO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Á</a:t>
                      </a: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ngela María González</a:t>
                      </a:r>
                      <a:endParaRPr lang="es-CO" sz="1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Nohora </a:t>
                      </a:r>
                      <a:r>
                        <a:rPr lang="es-CO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Constanza </a:t>
                      </a: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Siabato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Natalia </a:t>
                      </a:r>
                      <a:r>
                        <a:rPr lang="es-CO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Cardona</a:t>
                      </a:r>
                      <a:endParaRPr lang="es-CO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57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 Narrow" panose="020B0606020202030204" pitchFamily="34" charset="0"/>
                        </a:rPr>
                        <a:t>Grupo de Servicio al Ciudadano Institucional</a:t>
                      </a:r>
                      <a:endParaRPr lang="es-CO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Luis Fernando Nuñez</a:t>
                      </a:r>
                      <a:endParaRPr lang="es-CO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9151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 Narrow" panose="020B0606020202030204" pitchFamily="34" charset="0"/>
                        </a:rPr>
                        <a:t>Grupo  de Gestión Administrativa y Documental</a:t>
                      </a:r>
                      <a:endParaRPr lang="es-CO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Yudy Marcela </a:t>
                      </a: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Castillo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María Angélica </a:t>
                      </a: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Moreno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Andrés </a:t>
                      </a:r>
                      <a:r>
                        <a:rPr lang="es-CO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Felipe </a:t>
                      </a: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González</a:t>
                      </a:r>
                      <a:endParaRPr lang="es-CO" sz="1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Julian </a:t>
                      </a:r>
                      <a:r>
                        <a:rPr lang="es-CO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Mauricio </a:t>
                      </a: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Martínez</a:t>
                      </a:r>
                      <a:endParaRPr lang="es-CO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575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 Narrow" panose="020B0606020202030204" pitchFamily="34" charset="0"/>
                        </a:rPr>
                        <a:t>Grupo de Talento Humano</a:t>
                      </a:r>
                      <a:endParaRPr lang="es-CO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Mónica </a:t>
                      </a:r>
                      <a:r>
                        <a:rPr lang="es-CO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Andrea </a:t>
                      </a: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Donado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Luz </a:t>
                      </a:r>
                      <a:r>
                        <a:rPr lang="es-CO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Mary Riaño</a:t>
                      </a:r>
                      <a:endParaRPr lang="es-CO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2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 Narrow" panose="020B0606020202030204" pitchFamily="34" charset="0"/>
                        </a:rPr>
                        <a:t>Grupo de Gestión Contractual</a:t>
                      </a:r>
                      <a:endParaRPr lang="es-CO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Doris Atahualpa</a:t>
                      </a:r>
                      <a:endParaRPr lang="es-CO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282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 Narrow" panose="020B0606020202030204" pitchFamily="34" charset="0"/>
                        </a:rPr>
                        <a:t>Grupo de Gestión Financiera</a:t>
                      </a:r>
                      <a:endParaRPr lang="es-CO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Luz Stella Mesa</a:t>
                      </a:r>
                      <a:endParaRPr lang="es-CO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659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 Narrow" panose="020B0606020202030204" pitchFamily="34" charset="0"/>
                        </a:rPr>
                        <a:t>Oficina de Tecnologías de la Información y las comunicaciones </a:t>
                      </a:r>
                      <a:endParaRPr lang="es-CO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Hilda Constanza </a:t>
                      </a: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Sanchez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Roger </a:t>
                      </a:r>
                      <a:r>
                        <a:rPr lang="es-CO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Quirama</a:t>
                      </a:r>
                      <a:endParaRPr lang="es-CO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35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 Narrow" panose="020B0606020202030204" pitchFamily="34" charset="0"/>
                        </a:rPr>
                        <a:t>Grupo de Comunicaciones Estratégicas</a:t>
                      </a:r>
                      <a:endParaRPr lang="es-CO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Gabriela Rosalia </a:t>
                      </a: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Osorio</a:t>
                      </a:r>
                    </a:p>
                  </a:txBody>
                  <a:tcPr marL="51435" marR="51435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8322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Arial Narrow" panose="020B0606020202030204" pitchFamily="34" charset="0"/>
                        </a:rPr>
                        <a:t>Oficina Asesora de Planeación</a:t>
                      </a:r>
                      <a:endParaRPr lang="es-CO" sz="14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Karen </a:t>
                      </a: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León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Martha </a:t>
                      </a:r>
                      <a:r>
                        <a:rPr lang="es-CO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Juzga </a:t>
                      </a: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Lugo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Olga </a:t>
                      </a:r>
                      <a:r>
                        <a:rPr lang="es-CO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Lucia </a:t>
                      </a: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Arango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Maria </a:t>
                      </a:r>
                      <a:r>
                        <a:rPr lang="es-CO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del Carmen </a:t>
                      </a:r>
                      <a:r>
                        <a:rPr lang="es-CO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López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s-CO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8692"/>
            <a:ext cx="8064896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01688" y="368474"/>
            <a:ext cx="69127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Gracias a todos y en particular </a:t>
            </a:r>
            <a:endParaRPr lang="es-CO" sz="2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59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" y="2712011"/>
            <a:ext cx="9144000" cy="849535"/>
          </a:xfrm>
          <a:prstGeom prst="rect">
            <a:avLst/>
          </a:prstGeom>
          <a:solidFill>
            <a:srgbClr val="F1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9674"/>
            <a:endParaRPr lang="es-ES" sz="1469" b="1" dirty="0">
              <a:solidFill>
                <a:prstClr val="white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48950" y="2636992"/>
            <a:ext cx="7994278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9674"/>
            <a:r>
              <a:rPr lang="es-CO" sz="2970" b="1" dirty="0" smtClean="0">
                <a:solidFill>
                  <a:srgbClr val="5F3522"/>
                </a:solidFill>
              </a:rPr>
              <a:t>Victoria Jurídica del Departamento </a:t>
            </a:r>
          </a:p>
          <a:p>
            <a:pPr defTabSz="369674"/>
            <a:r>
              <a:rPr lang="es-CO" sz="2970" b="1" dirty="0" smtClean="0">
                <a:solidFill>
                  <a:srgbClr val="5F3522"/>
                </a:solidFill>
              </a:rPr>
              <a:t>Comisionado Nacional del Servicio </a:t>
            </a:r>
            <a:r>
              <a:rPr lang="es-CO" sz="2970" b="1" dirty="0" err="1" smtClean="0">
                <a:solidFill>
                  <a:srgbClr val="5F3522"/>
                </a:solidFill>
              </a:rPr>
              <a:t>Civi</a:t>
            </a:r>
            <a:r>
              <a:rPr lang="es-CO" sz="2970" b="1" dirty="0" smtClean="0">
                <a:solidFill>
                  <a:srgbClr val="5F3522"/>
                </a:solidFill>
              </a:rPr>
              <a:t> </a:t>
            </a:r>
            <a:endParaRPr lang="es-ES" sz="2970" b="1" dirty="0">
              <a:solidFill>
                <a:srgbClr val="5F3522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16918" y="2746644"/>
            <a:ext cx="632035" cy="740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9674"/>
            <a:r>
              <a:rPr lang="es-CO" sz="4215" dirty="0" smtClean="0">
                <a:solidFill>
                  <a:srgbClr val="F49A32"/>
                </a:solidFill>
              </a:rPr>
              <a:t>3.</a:t>
            </a:r>
            <a:endParaRPr lang="es-ES" sz="4215" dirty="0">
              <a:solidFill>
                <a:srgbClr val="F49A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1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" y="2712011"/>
            <a:ext cx="9144000" cy="849535"/>
          </a:xfrm>
          <a:prstGeom prst="rect">
            <a:avLst/>
          </a:prstGeom>
          <a:solidFill>
            <a:srgbClr val="F1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9674"/>
            <a:endParaRPr lang="es-ES" sz="1469" b="1" dirty="0">
              <a:solidFill>
                <a:prstClr val="white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48950" y="2636992"/>
            <a:ext cx="7994278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9674"/>
            <a:r>
              <a:rPr lang="es-CO" sz="2970" b="1" dirty="0" smtClean="0">
                <a:solidFill>
                  <a:srgbClr val="5F3522"/>
                </a:solidFill>
              </a:rPr>
              <a:t>Retos de implementación del Nuevo Modelo de Gestión</a:t>
            </a:r>
            <a:endParaRPr lang="es-ES" sz="2970" b="1" dirty="0">
              <a:solidFill>
                <a:srgbClr val="5F3522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16918" y="2746644"/>
            <a:ext cx="632035" cy="740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9674"/>
            <a:r>
              <a:rPr lang="es-CO" sz="4215" dirty="0" smtClean="0">
                <a:solidFill>
                  <a:srgbClr val="F49A32"/>
                </a:solidFill>
              </a:rPr>
              <a:t>4.</a:t>
            </a:r>
            <a:endParaRPr lang="es-ES" sz="4215" dirty="0">
              <a:solidFill>
                <a:srgbClr val="F49A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7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44008" y="87096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endParaRPr lang="es-ES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800100" lvl="1" indent="-342900">
              <a:buFont typeface="+mj-lt"/>
              <a:buAutoNum type="alphaUcPeriod"/>
            </a:pPr>
            <a:endParaRPr lang="es-ES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143000" y="470860"/>
            <a:ext cx="9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>
                <a:solidFill>
                  <a:prstClr val="white"/>
                </a:solidFill>
              </a:rPr>
              <a:t>Resultados FURAG 2015: ¡felicitaciones!</a:t>
            </a:r>
            <a:endParaRPr lang="es-ES_tradnl" sz="2400" b="1" dirty="0">
              <a:solidFill>
                <a:prstClr val="white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t="9256" r="10511" b="7125"/>
          <a:stretch/>
        </p:blipFill>
        <p:spPr>
          <a:xfrm>
            <a:off x="115128" y="332656"/>
            <a:ext cx="9028872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44008" y="87096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endParaRPr lang="es-ES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800100" lvl="1" indent="-342900">
              <a:buFont typeface="+mj-lt"/>
              <a:buAutoNum type="alphaUcPeriod"/>
            </a:pPr>
            <a:endParaRPr lang="es-ES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143000" y="470860"/>
            <a:ext cx="9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prstClr val="white"/>
                </a:solidFill>
              </a:rPr>
              <a:t>¡Tres colores, tres equipos</a:t>
            </a:r>
            <a:r>
              <a:rPr lang="es-ES_tradnl" sz="2400" b="1" dirty="0">
                <a:solidFill>
                  <a:prstClr val="white"/>
                </a:solidFill>
              </a:rPr>
              <a:t>,</a:t>
            </a:r>
            <a:r>
              <a:rPr lang="es-ES_tradnl" sz="2400" b="1" dirty="0" smtClean="0">
                <a:solidFill>
                  <a:prstClr val="white"/>
                </a:solidFill>
              </a:rPr>
              <a:t> una misma Función Pública!</a:t>
            </a:r>
            <a:endParaRPr lang="es-ES_tradnl" sz="2400" b="1" dirty="0">
              <a:solidFill>
                <a:prstClr val="white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44" y="1717353"/>
            <a:ext cx="2488112" cy="24881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208" y="1809027"/>
            <a:ext cx="2488112" cy="248811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70" y="1809027"/>
            <a:ext cx="2488112" cy="2488112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41314" y="4405520"/>
            <a:ext cx="3368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solidFill>
                  <a:srgbClr val="F08F45"/>
                </a:solidFill>
              </a:rPr>
              <a:t>Asesoría y gestión</a:t>
            </a:r>
            <a:endParaRPr lang="es-ES_tradnl" sz="2800" b="1" dirty="0">
              <a:solidFill>
                <a:srgbClr val="F08F45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043240" y="4405560"/>
            <a:ext cx="320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solidFill>
                  <a:srgbClr val="4DB9D4"/>
                </a:solidFill>
              </a:rPr>
              <a:t>Apoyo administrativo</a:t>
            </a:r>
            <a:endParaRPr lang="es-ES_tradnl" sz="2800" b="1" dirty="0">
              <a:solidFill>
                <a:srgbClr val="4DB9D4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5833536" y="4544020"/>
            <a:ext cx="3197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solidFill>
                  <a:srgbClr val="672883"/>
                </a:solidFill>
              </a:rPr>
              <a:t>Análisis </a:t>
            </a:r>
            <a:r>
              <a:rPr lang="es-ES_tradnl" sz="2800" b="1" smtClean="0">
                <a:solidFill>
                  <a:srgbClr val="672883"/>
                </a:solidFill>
              </a:rPr>
              <a:t>y políticas</a:t>
            </a:r>
            <a:endParaRPr lang="es-ES_tradnl" sz="2800" b="1" dirty="0">
              <a:solidFill>
                <a:srgbClr val="6728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81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44008" y="87096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endParaRPr lang="es-ES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800100" lvl="1" indent="-342900">
              <a:buFont typeface="+mj-lt"/>
              <a:buAutoNum type="alphaUcPeriod"/>
            </a:pPr>
            <a:endParaRPr lang="es-ES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143000" y="470860"/>
            <a:ext cx="9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prstClr val="white"/>
                </a:solidFill>
              </a:rPr>
              <a:t>¿Qué representa la piñata?</a:t>
            </a:r>
            <a:endParaRPr lang="es-ES_tradnl" sz="2400" b="1" dirty="0">
              <a:solidFill>
                <a:prstClr val="white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3" y="1214720"/>
            <a:ext cx="5328592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359"/>
            <a:ext cx="9169896" cy="503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20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44008" y="87096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endParaRPr lang="es-ES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800100" lvl="1" indent="-342900">
              <a:buFont typeface="+mj-lt"/>
              <a:buAutoNum type="alphaUcPeriod"/>
            </a:pPr>
            <a:endParaRPr lang="es-ES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143000" y="470860"/>
            <a:ext cx="9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prstClr val="white"/>
                </a:solidFill>
              </a:rPr>
              <a:t>¿Qué representa la piñata?</a:t>
            </a:r>
            <a:endParaRPr lang="es-ES_tradnl" sz="2400" b="1" dirty="0">
              <a:solidFill>
                <a:prstClr val="white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31346" y="1517298"/>
            <a:ext cx="86243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smtClean="0"/>
              <a:t>Peguemos en la piñata:</a:t>
            </a:r>
          </a:p>
          <a:p>
            <a:pPr marL="571500" indent="-571500">
              <a:buFont typeface="Wingdings" charset="2"/>
              <a:buChar char="ü"/>
            </a:pPr>
            <a:r>
              <a:rPr lang="es-ES_tradnl" sz="3600" b="1" dirty="0" smtClean="0"/>
              <a:t>3 cosas del pasado con las que quieren romper</a:t>
            </a:r>
          </a:p>
          <a:p>
            <a:endParaRPr lang="es-ES_tradnl" sz="3600" b="1" dirty="0" smtClean="0"/>
          </a:p>
        </p:txBody>
      </p:sp>
      <p:sp>
        <p:nvSpPr>
          <p:cNvPr id="3" name="Rectángulo 2"/>
          <p:cNvSpPr/>
          <p:nvPr/>
        </p:nvSpPr>
        <p:spPr>
          <a:xfrm>
            <a:off x="300530" y="3933056"/>
            <a:ext cx="86243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_tradnl" sz="3600" b="1" dirty="0">
                <a:solidFill>
                  <a:prstClr val="black"/>
                </a:solidFill>
              </a:rPr>
              <a:t>Contemos:</a:t>
            </a:r>
          </a:p>
          <a:p>
            <a:pPr marL="571500" lvl="0" indent="-571500">
              <a:buFont typeface="Wingdings" charset="2"/>
              <a:buChar char="ü"/>
            </a:pPr>
            <a:r>
              <a:rPr lang="es-ES_tradnl" sz="3600" b="1" dirty="0">
                <a:solidFill>
                  <a:prstClr val="black"/>
                </a:solidFill>
              </a:rPr>
              <a:t>2 cosas que puedan mejorarse del proceso de implementación</a:t>
            </a:r>
          </a:p>
        </p:txBody>
      </p:sp>
    </p:spTree>
    <p:extLst>
      <p:ext uri="{BB962C8B-B14F-4D97-AF65-F5344CB8AC3E}">
        <p14:creationId xmlns:p14="http://schemas.microsoft.com/office/powerpoint/2010/main" val="209857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47625"/>
            <a:ext cx="9077325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04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3"/>
            <a:ext cx="9201150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424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6675"/>
            <a:ext cx="9077325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229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-32172" y="2348880"/>
            <a:ext cx="9144000" cy="13681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800" b="1" dirty="0">
                <a:solidFill>
                  <a:prstClr val="white"/>
                </a:solidFill>
              </a:rPr>
              <a:t>¡</a:t>
            </a:r>
            <a:r>
              <a:rPr lang="es-CO" sz="4800" b="1" dirty="0" smtClean="0">
                <a:solidFill>
                  <a:prstClr val="white"/>
                </a:solidFill>
              </a:rPr>
              <a:t>Muchas gracias por su tiempo!</a:t>
            </a:r>
            <a:endParaRPr lang="es-CO" sz="4800" b="1" dirty="0">
              <a:solidFill>
                <a:prstClr val="white"/>
              </a:solidFill>
            </a:endParaRPr>
          </a:p>
        </p:txBody>
      </p:sp>
      <p:sp>
        <p:nvSpPr>
          <p:cNvPr id="4" name="107 CuadroTexto"/>
          <p:cNvSpPr txBox="1"/>
          <p:nvPr/>
        </p:nvSpPr>
        <p:spPr>
          <a:xfrm>
            <a:off x="-1764702" y="8253536"/>
            <a:ext cx="3371975" cy="527792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t"/>
          <a:lstStyle>
            <a:defPPr>
              <a:defRPr lang="es-CO"/>
            </a:defPPr>
            <a:lvl1pPr algn="ctr">
              <a:defRPr>
                <a:noFill/>
              </a:defRPr>
            </a:lvl1pPr>
          </a:lstStyle>
          <a:p>
            <a:r>
              <a:rPr lang="es-CO" sz="598" b="1">
                <a:solidFill>
                  <a:prstClr val="black"/>
                </a:solidFill>
              </a:rPr>
              <a:t>CONVENCIONES</a:t>
            </a:r>
            <a:endParaRPr lang="es-CO" sz="598" b="1" dirty="0">
              <a:solidFill>
                <a:prstClr val="black"/>
              </a:solidFill>
            </a:endParaRPr>
          </a:p>
        </p:txBody>
      </p:sp>
      <p:sp>
        <p:nvSpPr>
          <p:cNvPr id="5" name="61 Rectángulo redondeado"/>
          <p:cNvSpPr/>
          <p:nvPr/>
        </p:nvSpPr>
        <p:spPr>
          <a:xfrm>
            <a:off x="-41734" y="8457824"/>
            <a:ext cx="766660" cy="259200"/>
          </a:xfrm>
          <a:prstGeom prst="roundRect">
            <a:avLst/>
          </a:prstGeom>
          <a:noFill/>
          <a:ln w="19050">
            <a:solidFill>
              <a:srgbClr val="FFD4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00" b="1" dirty="0">
                <a:solidFill>
                  <a:prstClr val="black"/>
                </a:solidFill>
              </a:rPr>
              <a:t>PROYECTO EN PROCESO DE FORMALIZACI</a:t>
            </a:r>
            <a:r>
              <a:rPr lang="es-ES_tradnl" sz="600" b="1" dirty="0">
                <a:solidFill>
                  <a:prstClr val="black"/>
                </a:solidFill>
              </a:rPr>
              <a:t>ÓN</a:t>
            </a:r>
            <a:endParaRPr lang="es-CO" sz="600" b="1" dirty="0">
              <a:solidFill>
                <a:prstClr val="black"/>
              </a:solidFill>
            </a:endParaRPr>
          </a:p>
        </p:txBody>
      </p:sp>
      <p:sp>
        <p:nvSpPr>
          <p:cNvPr id="7" name="61 Rectángulo redondeado"/>
          <p:cNvSpPr/>
          <p:nvPr/>
        </p:nvSpPr>
        <p:spPr>
          <a:xfrm>
            <a:off x="796700" y="8457824"/>
            <a:ext cx="766800" cy="2592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00" b="1">
                <a:solidFill>
                  <a:prstClr val="black"/>
                </a:solidFill>
              </a:rPr>
              <a:t>PROYECTO TEMPORAL</a:t>
            </a:r>
            <a:endParaRPr lang="es-CO" sz="600" b="1" dirty="0">
              <a:solidFill>
                <a:prstClr val="black"/>
              </a:solidFill>
            </a:endParaRPr>
          </a:p>
        </p:txBody>
      </p:sp>
      <p:sp>
        <p:nvSpPr>
          <p:cNvPr id="8" name="154 Rectángulo redondeado"/>
          <p:cNvSpPr/>
          <p:nvPr/>
        </p:nvSpPr>
        <p:spPr>
          <a:xfrm>
            <a:off x="-880310" y="8457824"/>
            <a:ext cx="766800" cy="2592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600" b="1" smtClean="0">
                <a:solidFill>
                  <a:srgbClr val="4F81BD">
                    <a:lumMod val="75000"/>
                  </a:srgbClr>
                </a:solidFill>
              </a:rPr>
              <a:t>GRUPO NUEVO O CAMBIO DE NOMBRE</a:t>
            </a:r>
            <a:endParaRPr lang="es-CO" sz="500" b="1" dirty="0">
              <a:solidFill>
                <a:prstClr val="black"/>
              </a:solidFill>
            </a:endParaRPr>
          </a:p>
        </p:txBody>
      </p:sp>
      <p:sp>
        <p:nvSpPr>
          <p:cNvPr id="9" name="154 Rectángulo redondeado"/>
          <p:cNvSpPr/>
          <p:nvPr/>
        </p:nvSpPr>
        <p:spPr>
          <a:xfrm>
            <a:off x="-1718885" y="8459440"/>
            <a:ext cx="766800" cy="259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00" b="1" dirty="0" smtClean="0">
                <a:solidFill>
                  <a:srgbClr val="F79646">
                    <a:lumMod val="50000"/>
                  </a:srgbClr>
                </a:solidFill>
              </a:rPr>
              <a:t>GRUPO ACTUAL</a:t>
            </a:r>
            <a:endParaRPr lang="es-CO" sz="5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5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51520" y="476672"/>
            <a:ext cx="604867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000" b="1" dirty="0" smtClean="0">
                <a:solidFill>
                  <a:prstClr val="white"/>
                </a:solidFill>
              </a:rPr>
              <a:t> </a:t>
            </a:r>
            <a:r>
              <a:rPr lang="es-CO" sz="2000" b="1" dirty="0">
                <a:solidFill>
                  <a:prstClr val="white"/>
                </a:solidFill>
              </a:rPr>
              <a:t>C</a:t>
            </a:r>
            <a:r>
              <a:rPr lang="es-CO" sz="2000" b="1" dirty="0" smtClean="0">
                <a:solidFill>
                  <a:prstClr val="white"/>
                </a:solidFill>
              </a:rPr>
              <a:t>umpleaños del mes Función Pública – Abril 2016</a:t>
            </a:r>
            <a:endParaRPr lang="es-CO" sz="2000" b="1" dirty="0">
              <a:solidFill>
                <a:prstClr val="white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436098" y="5661248"/>
            <a:ext cx="3531675" cy="980728"/>
          </a:xfrm>
          <a:prstGeom prst="rect">
            <a:avLst/>
          </a:prstGeom>
          <a:solidFill>
            <a:srgbClr val="F1F4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prstClr val="white"/>
              </a:solidFill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119336"/>
              </p:ext>
            </p:extLst>
          </p:nvPr>
        </p:nvGraphicFramePr>
        <p:xfrm>
          <a:off x="450106" y="1196752"/>
          <a:ext cx="8370366" cy="5445224"/>
        </p:xfrm>
        <a:graphic>
          <a:graphicData uri="http://schemas.openxmlformats.org/drawingml/2006/table">
            <a:tbl>
              <a:tblPr firstRow="1" firstCol="1" bandRow="1"/>
              <a:tblGrid>
                <a:gridCol w="3967930"/>
                <a:gridCol w="3987680"/>
                <a:gridCol w="414756"/>
              </a:tblGrid>
              <a:tr h="2828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DANIEL EDUARDO SARMIENTO SANCHEZ</a:t>
                      </a:r>
                      <a:endParaRPr lang="es-ES_trad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GRUPO DE GESTIÓN CONTRACTUAL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GLORIA RUTH MUTIS GAITÁN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SECRETARIA GENERAL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7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ANDRÉS MÉNDEZ JIMÉNEZ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DIRECCIÓN DE CONTROL INTERNO Y RACIONALIZACIÓN DE TRAMITES 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GLORIA AMPARO SANDOVAL MESA</a:t>
                      </a:r>
                      <a:endParaRPr lang="es-ES_trad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GRUPO DE GESTIÓN CONTRACTUAL 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4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LILIANA MORENO 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 smtClean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COMUNICACIONES ESTRATÉGICAS</a:t>
                      </a:r>
                      <a:endParaRPr lang="es-ES_trad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7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JUAN PABLO CAICEDO MONTAÑA   </a:t>
                      </a:r>
                      <a:endParaRPr lang="es-ES_trad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DIRECCIÓN GENERAL</a:t>
                      </a:r>
                      <a:endParaRPr lang="es-ES_trad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7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JOSE FERNANDO CEBALLOS ARROYAVE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DIRECCIÓN JURÍDICA 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8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7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MIGUEL ANTONIO GONZALEZ PINZON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DIRECCIÓN DE CONTROL INTERNO Y RACIONALIZACIÓN DE TRAMITES </a:t>
                      </a:r>
                      <a:endParaRPr lang="es-ES_trad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9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CARLOS ALBERTO VARGAS LANZA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GRUPO DE GESTIÓN HUMANA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9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CAMILA RENDON DIAZ 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GRUPO DE ATENCIÓN AL CIUDADANO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10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CARLOS ALBERTO GOMEZ MEDINA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DIRECCIÓN JURÍDICA 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10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FREDY SANCHEZ TRUJILLO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DIRECCIÓN JURÍDICA 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12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CATALINA RESTREPO DIAZ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DIRECCIÓN DE EMPLEO PÚBLICO 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14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RUTH MARIA GONZALEZ SANGUINO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DIRECCIÓN JURÍDICA 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18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SERGIO ALONSO CASTAÑO SUELTA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GRUPO DE ATENCIÓN AL CIUDADANO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18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8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LILIANA CABALLERO DURAN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DIRECCIÓN GENERAL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19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1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GUSTAVO EDILBERTO BELTRÁN JIMÉNEZ </a:t>
                      </a:r>
                      <a:endParaRPr lang="es-ES_trad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GRUPO DE SERVICIOS ADMINISTRATIVOS </a:t>
                      </a:r>
                      <a:endParaRPr lang="es-ES_tradnl" sz="16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O" sz="16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21</a:t>
                      </a:r>
                      <a:endParaRPr lang="es-ES_tradnl" sz="16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540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t="8001" r="78749" b="76600"/>
          <a:stretch/>
        </p:blipFill>
        <p:spPr>
          <a:xfrm>
            <a:off x="647072" y="1289313"/>
            <a:ext cx="828585" cy="7786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116"/>
            <a:ext cx="2663166" cy="613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755576" y="1268840"/>
            <a:ext cx="720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solidFill>
                  <a:prstClr val="white"/>
                </a:solidFill>
                <a:latin typeface="Helvetica"/>
                <a:cs typeface="Helvetica"/>
              </a:rPr>
              <a:t>1. </a:t>
            </a:r>
            <a:endParaRPr lang="es-ES" sz="4400" b="1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9" t="12699" r="10273" b="30667"/>
          <a:stretch/>
        </p:blipFill>
        <p:spPr>
          <a:xfrm>
            <a:off x="683568" y="2428180"/>
            <a:ext cx="826792" cy="791999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55576" y="2428091"/>
            <a:ext cx="828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>
                <a:solidFill>
                  <a:prstClr val="white"/>
                </a:solidFill>
                <a:latin typeface="Helvetica"/>
                <a:cs typeface="Helvetica"/>
              </a:rPr>
              <a:t>2</a:t>
            </a:r>
            <a:r>
              <a:rPr lang="es-ES" sz="4400" b="1" dirty="0" smtClean="0">
                <a:solidFill>
                  <a:prstClr val="white"/>
                </a:solidFill>
                <a:latin typeface="Helvetica"/>
                <a:cs typeface="Helvetica"/>
              </a:rPr>
              <a:t>.</a:t>
            </a:r>
            <a:endParaRPr lang="es-ES" sz="4400" b="1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pic>
        <p:nvPicPr>
          <p:cNvPr id="9" name="Imagen 8" descr="untitled-infographic_block_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t="50873" r="84139" b="36491"/>
          <a:stretch/>
        </p:blipFill>
        <p:spPr>
          <a:xfrm>
            <a:off x="683607" y="3655689"/>
            <a:ext cx="799003" cy="78854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791593" y="3652152"/>
            <a:ext cx="828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solidFill>
                  <a:prstClr val="white"/>
                </a:solidFill>
                <a:latin typeface="Helvetica"/>
                <a:cs typeface="Helvetica"/>
              </a:rPr>
              <a:t>3.</a:t>
            </a:r>
            <a:endParaRPr lang="es-ES" sz="4400" b="1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907755" y="1361172"/>
            <a:ext cx="4350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9674">
              <a:defRPr/>
            </a:pPr>
            <a:r>
              <a:rPr lang="es-ES" sz="3200" dirty="0" smtClean="0">
                <a:solidFill>
                  <a:prstClr val="black"/>
                </a:solidFill>
                <a:latin typeface="Helvetica"/>
                <a:cs typeface="Helvetica"/>
              </a:rPr>
              <a:t>Informe de la Directora</a:t>
            </a:r>
            <a:endParaRPr lang="es-ES" sz="32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907703" y="2500099"/>
            <a:ext cx="3374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2526"/>
            <a:r>
              <a:rPr lang="es-ES" sz="3200" dirty="0" smtClean="0">
                <a:solidFill>
                  <a:prstClr val="black"/>
                </a:solidFill>
                <a:latin typeface="Helvetica"/>
                <a:cs typeface="Helvetica"/>
              </a:rPr>
              <a:t>Medición FURAG</a:t>
            </a:r>
            <a:endParaRPr lang="es-ES" sz="32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907705" y="3580147"/>
            <a:ext cx="63226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526"/>
            <a:r>
              <a:rPr lang="es-ES" sz="3200" dirty="0" smtClean="0">
                <a:solidFill>
                  <a:prstClr val="black"/>
                </a:solidFill>
                <a:latin typeface="Helvetica"/>
                <a:cs typeface="Helvetica"/>
              </a:rPr>
              <a:t>Comisión Nacional de Servicio Civil</a:t>
            </a:r>
            <a:endParaRPr lang="es-ES" sz="32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683568" y="5034231"/>
            <a:ext cx="792088" cy="720080"/>
          </a:xfrm>
          <a:prstGeom prst="rect">
            <a:avLst/>
          </a:prstGeom>
          <a:solidFill>
            <a:srgbClr val="C00000"/>
          </a:solidFill>
          <a:ln>
            <a:solidFill>
              <a:srgbClr val="9F5C0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811718" y="5020379"/>
            <a:ext cx="864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4.</a:t>
            </a:r>
            <a:endParaRPr lang="es-CO" sz="36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907705" y="4903483"/>
            <a:ext cx="63226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2526"/>
            <a:r>
              <a:rPr lang="es-ES" sz="3200" dirty="0" smtClean="0">
                <a:solidFill>
                  <a:prstClr val="black"/>
                </a:solidFill>
                <a:latin typeface="Helvetica"/>
                <a:cs typeface="Helvetica"/>
              </a:rPr>
              <a:t>Retos de implementación del Nuevo Modelo Gestión</a:t>
            </a:r>
            <a:endParaRPr lang="es-ES" sz="3200" dirty="0">
              <a:solidFill>
                <a:prstClr val="black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218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" y="2712011"/>
            <a:ext cx="9144000" cy="849535"/>
          </a:xfrm>
          <a:prstGeom prst="rect">
            <a:avLst/>
          </a:prstGeom>
          <a:solidFill>
            <a:srgbClr val="F1F2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9674"/>
            <a:endParaRPr lang="es-ES" sz="1469" b="1" dirty="0">
              <a:solidFill>
                <a:prstClr val="white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048950" y="2879100"/>
            <a:ext cx="7994278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9674"/>
            <a:r>
              <a:rPr lang="es-CO" sz="2970" b="1" dirty="0" smtClean="0">
                <a:solidFill>
                  <a:srgbClr val="5F3522"/>
                </a:solidFill>
              </a:rPr>
              <a:t>Informe de la Directora</a:t>
            </a:r>
            <a:endParaRPr lang="es-ES" sz="2970" b="1" dirty="0">
              <a:solidFill>
                <a:srgbClr val="5F3522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16918" y="2746644"/>
            <a:ext cx="632035" cy="740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9674"/>
            <a:r>
              <a:rPr lang="es-CO" sz="4215" b="1" dirty="0">
                <a:solidFill>
                  <a:srgbClr val="F49A32"/>
                </a:solidFill>
              </a:rPr>
              <a:t>1</a:t>
            </a:r>
            <a:r>
              <a:rPr lang="es-CO" sz="4215" dirty="0">
                <a:solidFill>
                  <a:srgbClr val="F49A32"/>
                </a:solidFill>
              </a:rPr>
              <a:t>.</a:t>
            </a:r>
            <a:endParaRPr lang="es-ES" sz="4215" dirty="0">
              <a:solidFill>
                <a:srgbClr val="F49A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0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42138" y="448608"/>
            <a:ext cx="7166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solidFill>
                  <a:prstClr val="white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Nuevos Miembros del Equipo – César Corredor</a:t>
            </a:r>
            <a:endParaRPr lang="es-CO" sz="2400" b="1" dirty="0">
              <a:solidFill>
                <a:prstClr val="white"/>
              </a:solidFill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688041" y="5578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endParaRPr lang="es-ES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800100" lvl="1" indent="-342900">
              <a:buFont typeface="+mj-lt"/>
              <a:buAutoNum type="alphaUcPeriod"/>
            </a:pPr>
            <a:endParaRPr lang="es-ES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Imagen 9" descr="P102065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75995"/>
            <a:ext cx="2088232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2232797" y="1174558"/>
            <a:ext cx="6742975" cy="4489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Comunicador Social - Periodista</a:t>
            </a:r>
            <a:r>
              <a:rPr lang="es-CO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actualmente adelantando una </a:t>
            </a:r>
            <a:r>
              <a:rPr lang="es-CO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Especialización en Comunicación Corporativa</a:t>
            </a:r>
            <a:r>
              <a:rPr lang="es-CO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Con experiencia en reconocidos </a:t>
            </a:r>
            <a:r>
              <a:rPr lang="es-CO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medios de comunicación</a:t>
            </a:r>
            <a:r>
              <a:rPr lang="es-CO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(televisión y radio) así como en </a:t>
            </a:r>
            <a:r>
              <a:rPr lang="es-CO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Direcciones de Comunicación</a:t>
            </a:r>
            <a:r>
              <a:rPr lang="es-CO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entidades del </a:t>
            </a:r>
            <a:r>
              <a:rPr lang="es-CO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sector público</a:t>
            </a:r>
            <a:r>
              <a:rPr lang="es-CO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CO" sz="1600" dirty="0">
              <a:latin typeface="Carlito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Experiencia en </a:t>
            </a:r>
            <a:r>
              <a:rPr lang="es-CO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comunicaciones internas y externas</a:t>
            </a:r>
            <a:r>
              <a:rPr lang="es-CO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en el desarrollo de </a:t>
            </a:r>
            <a:r>
              <a:rPr lang="es-CO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estrategias para el manejo de crisis</a:t>
            </a:r>
            <a:r>
              <a:rPr lang="es-CO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institucionales</a:t>
            </a:r>
            <a:r>
              <a:rPr lang="es-CO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Disposición y habilidad para el </a:t>
            </a:r>
            <a:r>
              <a:rPr lang="es-CO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relacionamiento con medios – periodistas </a:t>
            </a:r>
            <a:r>
              <a:rPr lang="es-CO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el análisis de información como herramienta para la toma de decisiones. </a:t>
            </a:r>
            <a:endParaRPr lang="es-CO" sz="1600" dirty="0">
              <a:latin typeface="Carlito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Parte del ejercicio profesional como reportero, jefe de redacción, jefe de emisión, coordinador al aire, y de la Unidad Investigativa en </a:t>
            </a:r>
            <a:r>
              <a:rPr lang="es-CO" b="1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Caracol Radio, la W Radio, Noticiero de las Siete, CM&amp; y Canal Capital</a:t>
            </a:r>
            <a:r>
              <a:rPr lang="es-CO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entre otros. He realizado la presentación de programas institucionales, como Procurando TV de la Procuraduría General de la Nación.</a:t>
            </a:r>
            <a:endParaRPr lang="es-CO" sz="1600" dirty="0">
              <a:effectLst/>
              <a:latin typeface="Carlito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39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42138" y="448608"/>
            <a:ext cx="774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prstClr val="white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Informe de Actividades </a:t>
            </a:r>
          </a:p>
        </p:txBody>
      </p:sp>
      <p:sp>
        <p:nvSpPr>
          <p:cNvPr id="2" name="1 Rectángulo"/>
          <p:cNvSpPr/>
          <p:nvPr/>
        </p:nvSpPr>
        <p:spPr>
          <a:xfrm>
            <a:off x="4688041" y="5578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endParaRPr lang="es-ES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800100" lvl="1" indent="-342900">
              <a:buFont typeface="+mj-lt"/>
              <a:buAutoNum type="alphaUcPeriod"/>
            </a:pPr>
            <a:endParaRPr lang="es-ES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2 CuadroTexto"/>
          <p:cNvSpPr txBox="1"/>
          <p:nvPr/>
        </p:nvSpPr>
        <p:spPr>
          <a:xfrm>
            <a:off x="4424605" y="1180186"/>
            <a:ext cx="45252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2400" b="1" dirty="0">
              <a:solidFill>
                <a:srgbClr val="B06E0E"/>
              </a:solidFill>
            </a:endParaRPr>
          </a:p>
          <a:p>
            <a:r>
              <a:rPr lang="es-ES_tradnl" sz="2400" dirty="0" smtClean="0">
                <a:solidFill>
                  <a:srgbClr val="B06E0E"/>
                </a:solidFill>
              </a:rPr>
              <a:t>5 y 7 de abril  </a:t>
            </a:r>
            <a:r>
              <a:rPr lang="es-ES_tradnl" sz="2400" dirty="0">
                <a:solidFill>
                  <a:srgbClr val="B06E0E"/>
                </a:solidFill>
              </a:rPr>
              <a:t>de 2016</a:t>
            </a:r>
          </a:p>
          <a:p>
            <a:r>
              <a:rPr lang="es-ES_tradnl" sz="2400" b="1" dirty="0" smtClean="0">
                <a:solidFill>
                  <a:srgbClr val="B06E0E"/>
                </a:solidFill>
              </a:rPr>
              <a:t>Encuentro Equipo Transversal de Control Interno y Talento Humano</a:t>
            </a:r>
            <a:endParaRPr lang="es-ES_tradnl" sz="2400" dirty="0">
              <a:solidFill>
                <a:srgbClr val="B06E0E"/>
              </a:solidFill>
            </a:endParaRPr>
          </a:p>
          <a:p>
            <a:endParaRPr lang="es-ES_tradnl" sz="2400" dirty="0">
              <a:solidFill>
                <a:srgbClr val="B06E0E"/>
              </a:solidFill>
            </a:endParaRPr>
          </a:p>
          <a:p>
            <a:endParaRPr lang="es-ES_tradnl" sz="2400" dirty="0">
              <a:solidFill>
                <a:srgbClr val="B06E0E"/>
              </a:solidFill>
            </a:endParaRPr>
          </a:p>
          <a:p>
            <a:endParaRPr lang="es-ES_tradnl" sz="2400" dirty="0">
              <a:solidFill>
                <a:srgbClr val="B06E0E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1149"/>
            <a:ext cx="3024336" cy="271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293175"/>
            <a:ext cx="4117427" cy="14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4425814" y="4132187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sz="2400" dirty="0">
                <a:solidFill>
                  <a:srgbClr val="B06E0E"/>
                </a:solidFill>
              </a:rPr>
              <a:t>15 de abril de 2016</a:t>
            </a:r>
          </a:p>
          <a:p>
            <a:r>
              <a:rPr lang="es-ES_tradnl" sz="2400" b="1" dirty="0">
                <a:solidFill>
                  <a:srgbClr val="B06E0E"/>
                </a:solidFill>
              </a:rPr>
              <a:t>Conversatorio Empleo Público con Ex directores del Departamento y Ex comisionados </a:t>
            </a:r>
            <a:endParaRPr lang="es-ES_tradnl" sz="2400" dirty="0">
              <a:solidFill>
                <a:srgbClr val="B06E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0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644008" y="87096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endParaRPr lang="es-ES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800100" lvl="1" indent="-342900">
              <a:buFont typeface="+mj-lt"/>
              <a:buAutoNum type="alphaUcPeriod"/>
            </a:pPr>
            <a:endParaRPr lang="es-ES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754322" y="1268764"/>
            <a:ext cx="421017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2000" b="1" dirty="0">
              <a:solidFill>
                <a:srgbClr val="B06E0E"/>
              </a:solidFill>
            </a:endParaRPr>
          </a:p>
          <a:p>
            <a:endParaRPr lang="es-ES_tradnl" sz="2000" b="1" dirty="0" smtClean="0">
              <a:solidFill>
                <a:srgbClr val="B06E0E"/>
              </a:solidFill>
            </a:endParaRPr>
          </a:p>
          <a:p>
            <a:endParaRPr lang="es-ES_tradnl" sz="2000" b="1" dirty="0">
              <a:solidFill>
                <a:srgbClr val="B06E0E"/>
              </a:solidFill>
            </a:endParaRPr>
          </a:p>
          <a:p>
            <a:endParaRPr lang="es-ES_tradnl" sz="2000" b="1" dirty="0">
              <a:solidFill>
                <a:srgbClr val="B06E0E"/>
              </a:solidFill>
            </a:endParaRPr>
          </a:p>
          <a:p>
            <a:endParaRPr lang="es-ES_tradnl" sz="2000" b="1" dirty="0">
              <a:solidFill>
                <a:srgbClr val="B06E0E"/>
              </a:solidFill>
            </a:endParaRPr>
          </a:p>
          <a:p>
            <a:endParaRPr lang="es-ES_tradnl" sz="2000" b="1" dirty="0">
              <a:solidFill>
                <a:srgbClr val="B06E0E"/>
              </a:solidFill>
            </a:endParaRPr>
          </a:p>
          <a:p>
            <a:endParaRPr lang="es-ES_tradnl" sz="2000" b="1" dirty="0">
              <a:solidFill>
                <a:srgbClr val="B06E0E"/>
              </a:solidFill>
            </a:endParaRPr>
          </a:p>
          <a:p>
            <a:endParaRPr lang="es-ES_tradnl" sz="2000" b="1" dirty="0">
              <a:solidFill>
                <a:srgbClr val="B06E0E"/>
              </a:solidFill>
            </a:endParaRPr>
          </a:p>
          <a:p>
            <a:endParaRPr lang="es-ES_tradnl" sz="2000" dirty="0">
              <a:solidFill>
                <a:srgbClr val="B06E0E"/>
              </a:solidFill>
            </a:endParaRPr>
          </a:p>
          <a:p>
            <a:endParaRPr lang="es-ES_tradnl" sz="2000" dirty="0">
              <a:solidFill>
                <a:srgbClr val="B06E0E"/>
              </a:solidFill>
            </a:endParaRPr>
          </a:p>
          <a:p>
            <a:pPr algn="ctr"/>
            <a:endParaRPr lang="es-ES_tradnl" sz="2200" dirty="0">
              <a:solidFill>
                <a:prstClr val="black"/>
              </a:solidFill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143000" y="404664"/>
            <a:ext cx="900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prstClr val="white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Informe de </a:t>
            </a:r>
            <a:r>
              <a:rPr lang="es-CO" sz="2000" b="1" dirty="0" smtClean="0">
                <a:solidFill>
                  <a:prstClr val="white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Actividades</a:t>
            </a:r>
            <a:endParaRPr lang="es-CO" sz="2000" b="1" dirty="0">
              <a:solidFill>
                <a:prstClr val="white"/>
              </a:solidFill>
              <a:latin typeface="Arial Narrow" panose="020B0606020202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2 CuadroTexto"/>
          <p:cNvSpPr txBox="1"/>
          <p:nvPr/>
        </p:nvSpPr>
        <p:spPr>
          <a:xfrm>
            <a:off x="4716016" y="3992865"/>
            <a:ext cx="41764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2200" dirty="0">
              <a:solidFill>
                <a:srgbClr val="B06E0E"/>
              </a:solidFill>
            </a:endParaRPr>
          </a:p>
          <a:p>
            <a:r>
              <a:rPr lang="es-ES_tradnl" sz="2000" dirty="0">
                <a:solidFill>
                  <a:srgbClr val="B06E0E"/>
                </a:solidFill>
              </a:rPr>
              <a:t>19 de abril de 2016</a:t>
            </a:r>
          </a:p>
          <a:p>
            <a:r>
              <a:rPr lang="es-ES_tradnl" sz="2000" b="1" dirty="0">
                <a:solidFill>
                  <a:srgbClr val="B06E0E"/>
                </a:solidFill>
              </a:rPr>
              <a:t>Presentación de EVA a la Secretaría Jurídica de Presidencia</a:t>
            </a:r>
            <a:r>
              <a:rPr lang="es-ES_tradnl" sz="2400" b="1" dirty="0">
                <a:solidFill>
                  <a:srgbClr val="B06E0E"/>
                </a:solidFill>
              </a:rPr>
              <a:t> </a:t>
            </a:r>
            <a:endParaRPr lang="es-ES_tradnl" sz="2400" dirty="0">
              <a:solidFill>
                <a:srgbClr val="B06E0E"/>
              </a:solidFill>
            </a:endParaRPr>
          </a:p>
          <a:p>
            <a:endParaRPr lang="es-ES_tradnl" sz="2200" dirty="0">
              <a:solidFill>
                <a:srgbClr val="B06E0E"/>
              </a:solidFill>
            </a:endParaRPr>
          </a:p>
          <a:p>
            <a:endParaRPr lang="es-ES_tradnl" sz="2200" dirty="0">
              <a:solidFill>
                <a:srgbClr val="B06E0E"/>
              </a:solidFill>
            </a:endParaRPr>
          </a:p>
          <a:p>
            <a:endParaRPr lang="es-ES_tradnl" sz="2200" dirty="0">
              <a:solidFill>
                <a:srgbClr val="B06E0E"/>
              </a:solidFill>
            </a:endParaRPr>
          </a:p>
          <a:p>
            <a:endParaRPr lang="es-ES_tradnl" sz="2200" b="1" dirty="0">
              <a:solidFill>
                <a:srgbClr val="B06E0E"/>
              </a:solidFill>
            </a:endParaRPr>
          </a:p>
          <a:p>
            <a:endParaRPr lang="es-ES_tradnl" sz="2200" dirty="0">
              <a:solidFill>
                <a:prstClr val="black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41" y="4136886"/>
            <a:ext cx="3897962" cy="244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2 CuadroTexto"/>
          <p:cNvSpPr txBox="1"/>
          <p:nvPr/>
        </p:nvSpPr>
        <p:spPr>
          <a:xfrm>
            <a:off x="4788025" y="1420325"/>
            <a:ext cx="41764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2200" dirty="0">
              <a:solidFill>
                <a:srgbClr val="B06E0E"/>
              </a:solidFill>
            </a:endParaRPr>
          </a:p>
          <a:p>
            <a:r>
              <a:rPr lang="es-ES_tradnl" sz="2200" dirty="0" smtClean="0">
                <a:solidFill>
                  <a:srgbClr val="B06E0E"/>
                </a:solidFill>
              </a:rPr>
              <a:t>15 </a:t>
            </a:r>
            <a:r>
              <a:rPr lang="es-ES_tradnl" sz="2200" dirty="0">
                <a:solidFill>
                  <a:srgbClr val="B06E0E"/>
                </a:solidFill>
              </a:rPr>
              <a:t>de </a:t>
            </a:r>
            <a:r>
              <a:rPr lang="es-ES_tradnl" sz="2200" dirty="0" smtClean="0">
                <a:solidFill>
                  <a:srgbClr val="B06E0E"/>
                </a:solidFill>
              </a:rPr>
              <a:t>abril de 2016</a:t>
            </a:r>
            <a:endParaRPr lang="es-ES_tradnl" sz="2200" dirty="0">
              <a:solidFill>
                <a:srgbClr val="B06E0E"/>
              </a:solidFill>
            </a:endParaRPr>
          </a:p>
          <a:p>
            <a:r>
              <a:rPr lang="es-ES_tradnl" sz="2200" b="1" dirty="0" smtClean="0">
                <a:solidFill>
                  <a:srgbClr val="B06E0E"/>
                </a:solidFill>
              </a:rPr>
              <a:t>Concurso Servidores Públicos Guardianes del Ahorro  </a:t>
            </a:r>
            <a:endParaRPr lang="es-ES_tradnl" sz="2200" b="1" dirty="0">
              <a:solidFill>
                <a:srgbClr val="B06E0E"/>
              </a:solidFill>
            </a:endParaRPr>
          </a:p>
          <a:p>
            <a:endParaRPr lang="es-ES_tradnl" sz="2200" dirty="0">
              <a:solidFill>
                <a:srgbClr val="B06E0E"/>
              </a:solidFill>
            </a:endParaRPr>
          </a:p>
          <a:p>
            <a:endParaRPr lang="es-ES_tradnl" sz="2200" dirty="0">
              <a:solidFill>
                <a:srgbClr val="B06E0E"/>
              </a:solidFill>
            </a:endParaRPr>
          </a:p>
          <a:p>
            <a:endParaRPr lang="es-ES_tradnl" sz="2200" b="1" dirty="0">
              <a:solidFill>
                <a:srgbClr val="B06E0E"/>
              </a:solidFill>
            </a:endParaRPr>
          </a:p>
          <a:p>
            <a:endParaRPr lang="es-ES_tradnl" sz="2200" dirty="0">
              <a:solidFill>
                <a:prstClr val="black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77" y="1212858"/>
            <a:ext cx="3385276" cy="262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60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42138" y="387820"/>
            <a:ext cx="774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prstClr val="white"/>
                </a:solidFill>
                <a:latin typeface="Arial Narrow" panose="020B0606020202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Informe de Actividades </a:t>
            </a:r>
          </a:p>
        </p:txBody>
      </p:sp>
      <p:sp>
        <p:nvSpPr>
          <p:cNvPr id="2" name="1 Rectángulo"/>
          <p:cNvSpPr/>
          <p:nvPr/>
        </p:nvSpPr>
        <p:spPr>
          <a:xfrm>
            <a:off x="4688041" y="5578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endParaRPr lang="es-ES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800100" lvl="1" indent="-342900">
              <a:buFont typeface="+mj-lt"/>
              <a:buAutoNum type="alphaUcPeriod"/>
            </a:pPr>
            <a:endParaRPr lang="es-ES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2 CuadroTexto"/>
          <p:cNvSpPr txBox="1"/>
          <p:nvPr/>
        </p:nvSpPr>
        <p:spPr>
          <a:xfrm>
            <a:off x="4468147" y="1268760"/>
            <a:ext cx="45252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2400" b="1" dirty="0" smtClean="0">
              <a:solidFill>
                <a:srgbClr val="B06E0E"/>
              </a:solidFill>
            </a:endParaRPr>
          </a:p>
          <a:p>
            <a:r>
              <a:rPr lang="es-ES_tradnl" sz="2400" dirty="0" smtClean="0">
                <a:solidFill>
                  <a:srgbClr val="B06E0E"/>
                </a:solidFill>
              </a:rPr>
              <a:t>18 de abril de 2016</a:t>
            </a:r>
          </a:p>
          <a:p>
            <a:r>
              <a:rPr lang="es-ES_tradnl" sz="2400" b="1" dirty="0" smtClean="0">
                <a:solidFill>
                  <a:srgbClr val="B06E0E"/>
                </a:solidFill>
              </a:rPr>
              <a:t>Ceremonia de premiación los Servidores Públicos tienen Talento</a:t>
            </a:r>
            <a:endParaRPr lang="es-ES_tradnl" sz="2400" dirty="0">
              <a:solidFill>
                <a:srgbClr val="B06E0E"/>
              </a:solidFill>
            </a:endParaRPr>
          </a:p>
          <a:p>
            <a:endParaRPr lang="es-ES_tradnl" sz="2400" dirty="0">
              <a:solidFill>
                <a:srgbClr val="B06E0E"/>
              </a:solidFill>
            </a:endParaRPr>
          </a:p>
          <a:p>
            <a:endParaRPr lang="es-ES_tradnl" sz="2400" dirty="0">
              <a:solidFill>
                <a:srgbClr val="B06E0E"/>
              </a:solidFill>
            </a:endParaRPr>
          </a:p>
          <a:p>
            <a:endParaRPr lang="es-ES_tradnl" sz="2400" dirty="0">
              <a:solidFill>
                <a:srgbClr val="B06E0E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77" y="1169054"/>
            <a:ext cx="3516983" cy="25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36" y="4005064"/>
            <a:ext cx="2194560" cy="219456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4396138" y="4365184"/>
            <a:ext cx="51444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 smtClean="0">
                <a:solidFill>
                  <a:srgbClr val="B06E0E"/>
                </a:solidFill>
              </a:rPr>
              <a:t>30 de marzo - 1 y 8 de abril de </a:t>
            </a:r>
            <a:r>
              <a:rPr lang="es-ES_tradnl" sz="2400" dirty="0">
                <a:solidFill>
                  <a:srgbClr val="B06E0E"/>
                </a:solidFill>
              </a:rPr>
              <a:t>2016</a:t>
            </a:r>
          </a:p>
          <a:p>
            <a:r>
              <a:rPr lang="es-ES_tradnl" sz="2400" b="1" dirty="0" smtClean="0">
                <a:solidFill>
                  <a:srgbClr val="B06E0E"/>
                </a:solidFill>
              </a:rPr>
              <a:t>Visita OCDE Integridad</a:t>
            </a:r>
          </a:p>
          <a:p>
            <a:r>
              <a:rPr lang="es-ES_tradnl" sz="2400" b="1" dirty="0" smtClean="0">
                <a:solidFill>
                  <a:srgbClr val="B06E0E"/>
                </a:solidFill>
              </a:rPr>
              <a:t>Colombia y Perú</a:t>
            </a:r>
          </a:p>
        </p:txBody>
      </p:sp>
    </p:spTree>
    <p:extLst>
      <p:ext uri="{BB962C8B-B14F-4D97-AF65-F5344CB8AC3E}">
        <p14:creationId xmlns:p14="http://schemas.microsoft.com/office/powerpoint/2010/main" val="172586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8405</TotalTime>
  <Words>858</Words>
  <Application>Microsoft Office PowerPoint</Application>
  <PresentationFormat>Presentación en pantalla (4:3)</PresentationFormat>
  <Paragraphs>227</Paragraphs>
  <Slides>24</Slides>
  <Notes>12</Notes>
  <HiddenSlides>0</HiddenSlides>
  <MMClips>1</MMClips>
  <ScaleCrop>false</ScaleCrop>
  <HeadingPairs>
    <vt:vector size="4" baseType="variant">
      <vt:variant>
        <vt:lpstr>Tema</vt:lpstr>
      </vt:variant>
      <vt:variant>
        <vt:i4>6</vt:i4>
      </vt:variant>
      <vt:variant>
        <vt:lpstr>Títulos de diapositiva</vt:lpstr>
      </vt:variant>
      <vt:variant>
        <vt:i4>24</vt:i4>
      </vt:variant>
    </vt:vector>
  </HeadingPairs>
  <TitlesOfParts>
    <vt:vector size="30" baseType="lpstr">
      <vt:lpstr>Tema de Office</vt:lpstr>
      <vt:lpstr>1_Tema de Office</vt:lpstr>
      <vt:lpstr>3_Tema de Office</vt:lpstr>
      <vt:lpstr>5_Tema de Office</vt:lpstr>
      <vt:lpstr>4_Tema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 Acosta Gutierrez</dc:creator>
  <cp:lastModifiedBy>Alejandra Beitia Rojas</cp:lastModifiedBy>
  <cp:revision>1415</cp:revision>
  <dcterms:created xsi:type="dcterms:W3CDTF">2014-11-12T16:13:36Z</dcterms:created>
  <dcterms:modified xsi:type="dcterms:W3CDTF">2016-04-26T20:21:06Z</dcterms:modified>
</cp:coreProperties>
</file>