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theme/themeOverride17.xml" ContentType="application/vnd.openxmlformats-officedocument.themeOverride+xml"/>
  <Override PartName="/ppt/charts/chart2.xml" ContentType="application/vnd.openxmlformats-officedocument.drawingml.chart+xml"/>
  <Override PartName="/ppt/theme/themeOverride18.xml" ContentType="application/vnd.openxmlformats-officedocument.themeOverride+xml"/>
  <Override PartName="/ppt/charts/chart3.xml" ContentType="application/vnd.openxmlformats-officedocument.drawingml.chart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60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61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62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Override63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4083" r:id="rId2"/>
    <p:sldMasterId id="2147484095" r:id="rId3"/>
    <p:sldMasterId id="2147484131" r:id="rId4"/>
    <p:sldMasterId id="2147484143" r:id="rId5"/>
    <p:sldMasterId id="2147484155" r:id="rId6"/>
  </p:sldMasterIdLst>
  <p:notesMasterIdLst>
    <p:notesMasterId r:id="rId108"/>
  </p:notesMasterIdLst>
  <p:sldIdLst>
    <p:sldId id="291" r:id="rId7"/>
    <p:sldId id="529" r:id="rId8"/>
    <p:sldId id="530" r:id="rId9"/>
    <p:sldId id="403" r:id="rId10"/>
    <p:sldId id="646" r:id="rId11"/>
    <p:sldId id="531" r:id="rId12"/>
    <p:sldId id="596" r:id="rId13"/>
    <p:sldId id="598" r:id="rId14"/>
    <p:sldId id="600" r:id="rId15"/>
    <p:sldId id="602" r:id="rId16"/>
    <p:sldId id="603" r:id="rId17"/>
    <p:sldId id="604" r:id="rId18"/>
    <p:sldId id="601" r:id="rId19"/>
    <p:sldId id="606" r:id="rId20"/>
    <p:sldId id="607" r:id="rId21"/>
    <p:sldId id="605" r:id="rId22"/>
    <p:sldId id="609" r:id="rId23"/>
    <p:sldId id="611" r:id="rId24"/>
    <p:sldId id="597" r:id="rId25"/>
    <p:sldId id="612" r:id="rId26"/>
    <p:sldId id="613" r:id="rId27"/>
    <p:sldId id="614" r:id="rId28"/>
    <p:sldId id="615" r:id="rId29"/>
    <p:sldId id="616" r:id="rId30"/>
    <p:sldId id="617" r:id="rId31"/>
    <p:sldId id="618" r:id="rId32"/>
    <p:sldId id="619" r:id="rId33"/>
    <p:sldId id="620" r:id="rId34"/>
    <p:sldId id="621" r:id="rId35"/>
    <p:sldId id="622" r:id="rId36"/>
    <p:sldId id="623" r:id="rId37"/>
    <p:sldId id="701" r:id="rId38"/>
    <p:sldId id="663" r:id="rId39"/>
    <p:sldId id="697" r:id="rId40"/>
    <p:sldId id="703" r:id="rId41"/>
    <p:sldId id="704" r:id="rId42"/>
    <p:sldId id="705" r:id="rId43"/>
    <p:sldId id="698" r:id="rId44"/>
    <p:sldId id="702" r:id="rId45"/>
    <p:sldId id="706" r:id="rId46"/>
    <p:sldId id="700" r:id="rId47"/>
    <p:sldId id="687" r:id="rId48"/>
    <p:sldId id="625" r:id="rId49"/>
    <p:sldId id="684" r:id="rId50"/>
    <p:sldId id="685" r:id="rId51"/>
    <p:sldId id="629" r:id="rId52"/>
    <p:sldId id="686" r:id="rId53"/>
    <p:sldId id="630" r:id="rId54"/>
    <p:sldId id="632" r:id="rId55"/>
    <p:sldId id="634" r:id="rId56"/>
    <p:sldId id="636" r:id="rId57"/>
    <p:sldId id="638" r:id="rId58"/>
    <p:sldId id="640" r:id="rId59"/>
    <p:sldId id="642" r:id="rId60"/>
    <p:sldId id="645" r:id="rId61"/>
    <p:sldId id="647" r:id="rId62"/>
    <p:sldId id="659" r:id="rId63"/>
    <p:sldId id="665" r:id="rId64"/>
    <p:sldId id="692" r:id="rId65"/>
    <p:sldId id="688" r:id="rId66"/>
    <p:sldId id="689" r:id="rId67"/>
    <p:sldId id="655" r:id="rId68"/>
    <p:sldId id="666" r:id="rId69"/>
    <p:sldId id="648" r:id="rId70"/>
    <p:sldId id="667" r:id="rId71"/>
    <p:sldId id="680" r:id="rId72"/>
    <p:sldId id="681" r:id="rId73"/>
    <p:sldId id="682" r:id="rId74"/>
    <p:sldId id="683" r:id="rId75"/>
    <p:sldId id="652" r:id="rId76"/>
    <p:sldId id="668" r:id="rId77"/>
    <p:sldId id="669" r:id="rId78"/>
    <p:sldId id="711" r:id="rId79"/>
    <p:sldId id="712" r:id="rId80"/>
    <p:sldId id="713" r:id="rId81"/>
    <p:sldId id="714" r:id="rId82"/>
    <p:sldId id="715" r:id="rId83"/>
    <p:sldId id="709" r:id="rId84"/>
    <p:sldId id="710" r:id="rId85"/>
    <p:sldId id="650" r:id="rId86"/>
    <p:sldId id="676" r:id="rId87"/>
    <p:sldId id="653" r:id="rId88"/>
    <p:sldId id="694" r:id="rId89"/>
    <p:sldId id="693" r:id="rId90"/>
    <p:sldId id="670" r:id="rId91"/>
    <p:sldId id="695" r:id="rId92"/>
    <p:sldId id="671" r:id="rId93"/>
    <p:sldId id="654" r:id="rId94"/>
    <p:sldId id="675" r:id="rId95"/>
    <p:sldId id="656" r:id="rId96"/>
    <p:sldId id="672" r:id="rId97"/>
    <p:sldId id="657" r:id="rId98"/>
    <p:sldId id="658" r:id="rId99"/>
    <p:sldId id="679" r:id="rId100"/>
    <p:sldId id="707" r:id="rId101"/>
    <p:sldId id="708" r:id="rId102"/>
    <p:sldId id="661" r:id="rId103"/>
    <p:sldId id="673" r:id="rId104"/>
    <p:sldId id="690" r:id="rId105"/>
    <p:sldId id="691" r:id="rId106"/>
    <p:sldId id="276" r:id="rId107"/>
  </p:sldIdLst>
  <p:sldSz cx="9144000" cy="6858000" type="screen4x3"/>
  <p:notesSz cx="7010400" cy="92964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99"/>
    <a:srgbClr val="00A498"/>
    <a:srgbClr val="FA0000"/>
    <a:srgbClr val="ED6608"/>
    <a:srgbClr val="FFC000"/>
    <a:srgbClr val="C6C6C6"/>
    <a:srgbClr val="086908"/>
    <a:srgbClr val="FFFFFF"/>
    <a:srgbClr val="FED141"/>
    <a:srgbClr val="ED8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8" autoAdjust="0"/>
    <p:restoredTop sz="94434" autoAdjust="0"/>
  </p:normalViewPr>
  <p:slideViewPr>
    <p:cSldViewPr snapToGrid="0" snapToObjects="1">
      <p:cViewPr varScale="1">
        <p:scale>
          <a:sx n="84" d="100"/>
          <a:sy n="84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presProps" Target="pres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Libro2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lcordoba\AppData\Local\Microsoft\Windows\Temporary%20Internet%20Files\Content.Outlook\LHX7ZBA0\Base_de_Datos_ISIDIN_2015_V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9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cordoba\AppData\Local\Microsoft\Windows\Temporary%20Internet%20Files\Content.Outlook\LHX7ZBA0\Presentaci&#243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bg2">
                    <a:lumMod val="75000"/>
                  </a:schemeClr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4F82068C-2ADC-48F7-8F6C-511C49141553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6934028-47F3-44F6-9C1E-5F547ADFB6AB}" type="PERCENTAGE">
                      <a:rPr lang="en-US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s-CO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Hoja1!$G$7:$G$8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'Buscador ISDIN'!$F$6</c:f>
              <c:strCache>
                <c:ptCount val="1"/>
                <c:pt idx="0">
                  <c:v>Ranking de 75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990E-457B-BF4F-99416F50F61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990E-457B-BF4F-99416F50F614}"/>
              </c:ext>
            </c:extLst>
          </c:dPt>
          <c:dPt>
            <c:idx val="2"/>
            <c:invertIfNegative val="0"/>
            <c:bubble3D val="0"/>
            <c:spPr>
              <a:solidFill>
                <a:srgbClr val="F65A4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990E-457B-BF4F-99416F50F61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990E-457B-BF4F-99416F50F61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90E-457B-BF4F-99416F50F614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990E-457B-BF4F-99416F50F61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90E-457B-BF4F-99416F50F61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90E-457B-BF4F-99416F50F6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'Buscador ISDIN'!$B$7:$B$14</c:f>
              <c:strCache>
                <c:ptCount val="8"/>
                <c:pt idx="0">
                  <c:v>Calidad del Talento Humano</c:v>
                </c:pt>
                <c:pt idx="1">
                  <c:v>Calidad de los Sistemas de Información</c:v>
                </c:pt>
                <c:pt idx="2">
                  <c:v>Capacidad de gerencia</c:v>
                </c:pt>
                <c:pt idx="3">
                  <c:v>Calidad de los Demás Recursos</c:v>
                </c:pt>
                <c:pt idx="4">
                  <c:v>Nivel de Formalización en sus Procesos</c:v>
                </c:pt>
                <c:pt idx="5">
                  <c:v>Relación Insumo-Producto </c:v>
                </c:pt>
                <c:pt idx="6">
                  <c:v>Confianza y Calidad de los Productos</c:v>
                </c:pt>
                <c:pt idx="7">
                  <c:v>Índice Sintético de Desempeño Institucional</c:v>
                </c:pt>
              </c:strCache>
            </c:strRef>
          </c:cat>
          <c:val>
            <c:numRef>
              <c:f>'Buscador ISDIN'!$F$7:$F$14</c:f>
              <c:numCache>
                <c:formatCode>0</c:formatCode>
                <c:ptCount val="8"/>
                <c:pt idx="0">
                  <c:v>16</c:v>
                </c:pt>
                <c:pt idx="1">
                  <c:v>11</c:v>
                </c:pt>
                <c:pt idx="2">
                  <c:v>22</c:v>
                </c:pt>
                <c:pt idx="3">
                  <c:v>32</c:v>
                </c:pt>
                <c:pt idx="4">
                  <c:v>4</c:v>
                </c:pt>
                <c:pt idx="5">
                  <c:v>35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0E-457B-BF4F-99416F50F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627904"/>
        <c:axId val="201629696"/>
      </c:barChart>
      <c:catAx>
        <c:axId val="201627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1629696"/>
        <c:crosses val="autoZero"/>
        <c:auto val="1"/>
        <c:lblAlgn val="ctr"/>
        <c:lblOffset val="100"/>
        <c:noMultiLvlLbl val="0"/>
      </c:catAx>
      <c:valAx>
        <c:axId val="20162969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162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'[edi 2015-2016.xls]Resumen Valores'!$R$41</c:f>
              <c:strCache>
                <c:ptCount val="1"/>
                <c:pt idx="0">
                  <c:v>Desempeño Institucional 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'[edi 2015-2016.xls]Resumen Valores'!$O$42:$O$65</c:f>
              <c:strCache>
                <c:ptCount val="24"/>
                <c:pt idx="0">
                  <c:v>Vivienda Ciudad y Territorio</c:v>
                </c:pt>
                <c:pt idx="1">
                  <c:v>Transporte</c:v>
                </c:pt>
                <c:pt idx="2">
                  <c:v>Trabajo</c:v>
                </c:pt>
                <c:pt idx="3">
                  <c:v>Salud y Protección Social</c:v>
                </c:pt>
                <c:pt idx="4">
                  <c:v>Presidencia de la República</c:v>
                </c:pt>
                <c:pt idx="5">
                  <c:v>Tecnologías de la Información y las Comunicaciones</c:v>
                </c:pt>
                <c:pt idx="6">
                  <c:v>Prosperidad</c:v>
                </c:pt>
                <c:pt idx="7">
                  <c:v>Interior</c:v>
                </c:pt>
                <c:pt idx="8">
                  <c:v>Relaciones Exteriores</c:v>
                </c:pt>
                <c:pt idx="9">
                  <c:v>Planeación</c:v>
                </c:pt>
                <c:pt idx="10">
                  <c:v>Minas y Energía</c:v>
                </c:pt>
                <c:pt idx="11">
                  <c:v>Justicia y del Derecho</c:v>
                </c:pt>
                <c:pt idx="12">
                  <c:v>Inclusión Social y Reconciliación</c:v>
                </c:pt>
                <c:pt idx="13">
                  <c:v>Estadísticas</c:v>
                </c:pt>
                <c:pt idx="14">
                  <c:v>Defensa</c:v>
                </c:pt>
                <c:pt idx="15">
                  <c:v>Hacienda y Crédito Público</c:v>
                </c:pt>
                <c:pt idx="16">
                  <c:v>Función Pública</c:v>
                </c:pt>
                <c:pt idx="17">
                  <c:v>Educación</c:v>
                </c:pt>
                <c:pt idx="18">
                  <c:v>Cultura</c:v>
                </c:pt>
                <c:pt idx="19">
                  <c:v>Comercio, Industria y Turismo</c:v>
                </c:pt>
                <c:pt idx="20">
                  <c:v>Deporte</c:v>
                </c:pt>
                <c:pt idx="21">
                  <c:v>Ciencia, Tecnología e innovación</c:v>
                </c:pt>
                <c:pt idx="22">
                  <c:v>Ambiente y Desarrollo Sostenible</c:v>
                </c:pt>
                <c:pt idx="23">
                  <c:v>Agricultura y Desarrollo Rural</c:v>
                </c:pt>
              </c:strCache>
            </c:strRef>
          </c:cat>
          <c:val>
            <c:numRef>
              <c:f>'[edi 2015-2016.xls]Resumen Valores'!$R$42:$R$65</c:f>
              <c:numCache>
                <c:formatCode>0</c:formatCode>
                <c:ptCount val="24"/>
                <c:pt idx="0">
                  <c:v>77.828197819999986</c:v>
                </c:pt>
                <c:pt idx="1">
                  <c:v>75.79032930000001</c:v>
                </c:pt>
                <c:pt idx="2">
                  <c:v>77.631785835294124</c:v>
                </c:pt>
                <c:pt idx="3">
                  <c:v>75.743632075000008</c:v>
                </c:pt>
                <c:pt idx="4">
                  <c:v>75.152454699999993</c:v>
                </c:pt>
                <c:pt idx="5">
                  <c:v>65.290546333333324</c:v>
                </c:pt>
                <c:pt idx="6">
                  <c:v>73.573807049999999</c:v>
                </c:pt>
                <c:pt idx="7">
                  <c:v>73.838389225</c:v>
                </c:pt>
                <c:pt idx="8">
                  <c:v>72.64478007999999</c:v>
                </c:pt>
                <c:pt idx="9">
                  <c:v>73.5001678</c:v>
                </c:pt>
                <c:pt idx="10">
                  <c:v>73.456385833333343</c:v>
                </c:pt>
                <c:pt idx="11">
                  <c:v>68.125773280000004</c:v>
                </c:pt>
                <c:pt idx="12">
                  <c:v>77.521476733333344</c:v>
                </c:pt>
                <c:pt idx="13">
                  <c:v>67.292647959999996</c:v>
                </c:pt>
                <c:pt idx="14">
                  <c:v>65.860291200000006</c:v>
                </c:pt>
                <c:pt idx="15">
                  <c:v>64.037839399999996</c:v>
                </c:pt>
                <c:pt idx="16">
                  <c:v>67.029384399999998</c:v>
                </c:pt>
                <c:pt idx="17">
                  <c:v>67.377041859999991</c:v>
                </c:pt>
                <c:pt idx="18">
                  <c:v>62.570223800000008</c:v>
                </c:pt>
                <c:pt idx="19">
                  <c:v>70.952379074999996</c:v>
                </c:pt>
                <c:pt idx="20">
                  <c:v>72.3578057</c:v>
                </c:pt>
                <c:pt idx="21">
                  <c:v>69.857285599999997</c:v>
                </c:pt>
                <c:pt idx="22">
                  <c:v>42.134332859999994</c:v>
                </c:pt>
                <c:pt idx="23">
                  <c:v>64.230220724999995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47-4A48-9B92-DD589B355D32}"/>
            </c:ext>
          </c:extLst>
        </c:ser>
        <c:ser>
          <c:idx val="1"/>
          <c:order val="1"/>
          <c:tx>
            <c:strRef>
              <c:f>'[edi 2015-2016.xls]Resumen Valores'!$S$41</c:f>
              <c:strCache>
                <c:ptCount val="1"/>
                <c:pt idx="0">
                  <c:v>Desempeño Institucional 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'[edi 2015-2016.xls]Resumen Valores'!$O$42:$O$65</c:f>
              <c:strCache>
                <c:ptCount val="24"/>
                <c:pt idx="0">
                  <c:v>Vivienda Ciudad y Territorio</c:v>
                </c:pt>
                <c:pt idx="1">
                  <c:v>Transporte</c:v>
                </c:pt>
                <c:pt idx="2">
                  <c:v>Trabajo</c:v>
                </c:pt>
                <c:pt idx="3">
                  <c:v>Salud y Protección Social</c:v>
                </c:pt>
                <c:pt idx="4">
                  <c:v>Presidencia de la República</c:v>
                </c:pt>
                <c:pt idx="5">
                  <c:v>Tecnologías de la Información y las Comunicaciones</c:v>
                </c:pt>
                <c:pt idx="6">
                  <c:v>Prosperidad</c:v>
                </c:pt>
                <c:pt idx="7">
                  <c:v>Interior</c:v>
                </c:pt>
                <c:pt idx="8">
                  <c:v>Relaciones Exteriores</c:v>
                </c:pt>
                <c:pt idx="9">
                  <c:v>Planeación</c:v>
                </c:pt>
                <c:pt idx="10">
                  <c:v>Minas y Energía</c:v>
                </c:pt>
                <c:pt idx="11">
                  <c:v>Justicia y del Derecho</c:v>
                </c:pt>
                <c:pt idx="12">
                  <c:v>Inclusión Social y Reconciliación</c:v>
                </c:pt>
                <c:pt idx="13">
                  <c:v>Estadísticas</c:v>
                </c:pt>
                <c:pt idx="14">
                  <c:v>Defensa</c:v>
                </c:pt>
                <c:pt idx="15">
                  <c:v>Hacienda y Crédito Público</c:v>
                </c:pt>
                <c:pt idx="16">
                  <c:v>Función Pública</c:v>
                </c:pt>
                <c:pt idx="17">
                  <c:v>Educación</c:v>
                </c:pt>
                <c:pt idx="18">
                  <c:v>Cultura</c:v>
                </c:pt>
                <c:pt idx="19">
                  <c:v>Comercio, Industria y Turismo</c:v>
                </c:pt>
                <c:pt idx="20">
                  <c:v>Deporte</c:v>
                </c:pt>
                <c:pt idx="21">
                  <c:v>Ciencia, Tecnología e innovación</c:v>
                </c:pt>
                <c:pt idx="22">
                  <c:v>Ambiente y Desarrollo Sostenible</c:v>
                </c:pt>
                <c:pt idx="23">
                  <c:v>Agricultura y Desarrollo Rural</c:v>
                </c:pt>
              </c:strCache>
            </c:strRef>
          </c:cat>
          <c:val>
            <c:numRef>
              <c:f>'[edi 2015-2016.xls]Resumen Valores'!$S$42:$S$65</c:f>
              <c:numCache>
                <c:formatCode>0</c:formatCode>
                <c:ptCount val="24"/>
                <c:pt idx="0">
                  <c:v>85.789118856000002</c:v>
                </c:pt>
                <c:pt idx="1">
                  <c:v>84.775143753333325</c:v>
                </c:pt>
                <c:pt idx="2">
                  <c:v>82.698429452941184</c:v>
                </c:pt>
                <c:pt idx="3">
                  <c:v>80.935348508749996</c:v>
                </c:pt>
                <c:pt idx="4">
                  <c:v>80.785090095000001</c:v>
                </c:pt>
                <c:pt idx="5">
                  <c:v>80.730064685000002</c:v>
                </c:pt>
                <c:pt idx="6">
                  <c:v>77.525882590000009</c:v>
                </c:pt>
                <c:pt idx="7">
                  <c:v>76.761207690000006</c:v>
                </c:pt>
                <c:pt idx="8">
                  <c:v>76.725576364000005</c:v>
                </c:pt>
                <c:pt idx="9">
                  <c:v>75.905504379999996</c:v>
                </c:pt>
                <c:pt idx="10">
                  <c:v>75.807267719999999</c:v>
                </c:pt>
                <c:pt idx="11">
                  <c:v>74.198082451999994</c:v>
                </c:pt>
                <c:pt idx="12">
                  <c:v>73.457216765555557</c:v>
                </c:pt>
                <c:pt idx="13">
                  <c:v>73.232307168000006</c:v>
                </c:pt>
                <c:pt idx="14">
                  <c:v>70.402882250000005</c:v>
                </c:pt>
                <c:pt idx="15">
                  <c:v>69.574798529999995</c:v>
                </c:pt>
                <c:pt idx="16">
                  <c:v>69.563445695000013</c:v>
                </c:pt>
                <c:pt idx="17">
                  <c:v>68.973840690000003</c:v>
                </c:pt>
                <c:pt idx="18">
                  <c:v>68.918700299999998</c:v>
                </c:pt>
                <c:pt idx="19">
                  <c:v>68.797255304999993</c:v>
                </c:pt>
                <c:pt idx="20">
                  <c:v>65.647524250000004</c:v>
                </c:pt>
                <c:pt idx="21">
                  <c:v>64.540203349999999</c:v>
                </c:pt>
                <c:pt idx="22">
                  <c:v>60.154934459999993</c:v>
                </c:pt>
                <c:pt idx="23">
                  <c:v>53.047372257500001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47-4A48-9B92-DD589B355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2958080"/>
        <c:axId val="302959616"/>
      </c:barChart>
      <c:catAx>
        <c:axId val="30295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2959616"/>
        <c:crosses val="autoZero"/>
        <c:auto val="1"/>
        <c:lblAlgn val="ctr"/>
        <c:lblOffset val="100"/>
        <c:noMultiLvlLbl val="0"/>
      </c:catAx>
      <c:valAx>
        <c:axId val="30295961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295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Hoja2!$D$3</c:f>
              <c:strCache>
                <c:ptCount val="1"/>
                <c:pt idx="0">
                  <c:v>Costo planta global 2016</c:v>
                </c:pt>
              </c:strCache>
            </c:strRef>
          </c:tx>
          <c:invertIfNegative val="0"/>
          <c:cat>
            <c:strRef>
              <c:f>Hoja2!$B$4:$B$21</c:f>
              <c:strCache>
                <c:ptCount val="18"/>
                <c:pt idx="0">
                  <c:v>SG</c:v>
                </c:pt>
                <c:pt idx="1">
                  <c:v>OTIC</c:v>
                </c:pt>
                <c:pt idx="2">
                  <c:v>DEP</c:v>
                </c:pt>
                <c:pt idx="3">
                  <c:v>DJ</c:v>
                </c:pt>
                <c:pt idx="4">
                  <c:v>DDO</c:v>
                </c:pt>
                <c:pt idx="5">
                  <c:v>DPTS</c:v>
                </c:pt>
                <c:pt idx="6">
                  <c:v>DGDI</c:v>
                </c:pt>
                <c:pt idx="7">
                  <c:v>OAP</c:v>
                </c:pt>
                <c:pt idx="8">
                  <c:v>SUB</c:v>
                </c:pt>
                <c:pt idx="9">
                  <c:v>DG-DES</c:v>
                </c:pt>
                <c:pt idx="10">
                  <c:v>COM</c:v>
                </c:pt>
                <c:pt idx="11">
                  <c:v>GESCO</c:v>
                </c:pt>
                <c:pt idx="12">
                  <c:v>MER</c:v>
                </c:pt>
                <c:pt idx="13">
                  <c:v>OCI</c:v>
                </c:pt>
                <c:pt idx="14">
                  <c:v>PAZ</c:v>
                </c:pt>
                <c:pt idx="15">
                  <c:v>CC</c:v>
                </c:pt>
                <c:pt idx="16">
                  <c:v>INT</c:v>
                </c:pt>
                <c:pt idx="17">
                  <c:v>DIV</c:v>
                </c:pt>
              </c:strCache>
            </c:strRef>
          </c:cat>
          <c:val>
            <c:numRef>
              <c:f>Hoja2!$D$4:$D$21</c:f>
              <c:numCache>
                <c:formatCode>_("$"\ * #,##0_);_("$"\ * \(#,##0\);_("$"\ * "-"??_);_(@_)</c:formatCode>
                <c:ptCount val="18"/>
                <c:pt idx="0">
                  <c:v>3063970498</c:v>
                </c:pt>
                <c:pt idx="1">
                  <c:v>1025591882</c:v>
                </c:pt>
                <c:pt idx="2">
                  <c:v>1417149355</c:v>
                </c:pt>
                <c:pt idx="3">
                  <c:v>2124122944</c:v>
                </c:pt>
                <c:pt idx="4">
                  <c:v>1644902234</c:v>
                </c:pt>
                <c:pt idx="5">
                  <c:v>1053306715</c:v>
                </c:pt>
                <c:pt idx="6">
                  <c:v>1392795514</c:v>
                </c:pt>
                <c:pt idx="7">
                  <c:v>534323779</c:v>
                </c:pt>
                <c:pt idx="8">
                  <c:v>491569203</c:v>
                </c:pt>
                <c:pt idx="9">
                  <c:v>625237818</c:v>
                </c:pt>
                <c:pt idx="10">
                  <c:v>370415782</c:v>
                </c:pt>
                <c:pt idx="11">
                  <c:v>353194483</c:v>
                </c:pt>
                <c:pt idx="12">
                  <c:v>466563891</c:v>
                </c:pt>
                <c:pt idx="13">
                  <c:v>451681932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ser>
          <c:idx val="4"/>
          <c:order val="1"/>
          <c:tx>
            <c:strRef>
              <c:f>Hoja2!$G$3</c:f>
              <c:strCache>
                <c:ptCount val="1"/>
                <c:pt idx="0">
                  <c:v>Costo planta temporal 2016</c:v>
                </c:pt>
              </c:strCache>
            </c:strRef>
          </c:tx>
          <c:invertIfNegative val="0"/>
          <c:cat>
            <c:strRef>
              <c:f>Hoja2!$B$4:$B$21</c:f>
              <c:strCache>
                <c:ptCount val="18"/>
                <c:pt idx="0">
                  <c:v>SG</c:v>
                </c:pt>
                <c:pt idx="1">
                  <c:v>OTIC</c:v>
                </c:pt>
                <c:pt idx="2">
                  <c:v>DEP</c:v>
                </c:pt>
                <c:pt idx="3">
                  <c:v>DJ</c:v>
                </c:pt>
                <c:pt idx="4">
                  <c:v>DDO</c:v>
                </c:pt>
                <c:pt idx="5">
                  <c:v>DPTS</c:v>
                </c:pt>
                <c:pt idx="6">
                  <c:v>DGDI</c:v>
                </c:pt>
                <c:pt idx="7">
                  <c:v>OAP</c:v>
                </c:pt>
                <c:pt idx="8">
                  <c:v>SUB</c:v>
                </c:pt>
                <c:pt idx="9">
                  <c:v>DG-DES</c:v>
                </c:pt>
                <c:pt idx="10">
                  <c:v>COM</c:v>
                </c:pt>
                <c:pt idx="11">
                  <c:v>GESCO</c:v>
                </c:pt>
                <c:pt idx="12">
                  <c:v>MER</c:v>
                </c:pt>
                <c:pt idx="13">
                  <c:v>OCI</c:v>
                </c:pt>
                <c:pt idx="14">
                  <c:v>PAZ</c:v>
                </c:pt>
                <c:pt idx="15">
                  <c:v>CC</c:v>
                </c:pt>
                <c:pt idx="16">
                  <c:v>INT</c:v>
                </c:pt>
                <c:pt idx="17">
                  <c:v>DIV</c:v>
                </c:pt>
              </c:strCache>
            </c:strRef>
          </c:cat>
          <c:val>
            <c:numRef>
              <c:f>Hoja2!$G$4:$G$21</c:f>
              <c:numCache>
                <c:formatCode>_("$"\ * #,##0_);_("$"\ * \(#,##0\);_("$"\ * "-"??_);_(@_)</c:formatCode>
                <c:ptCount val="18"/>
                <c:pt idx="0">
                  <c:v>374094609</c:v>
                </c:pt>
                <c:pt idx="1">
                  <c:v>1232663261</c:v>
                </c:pt>
                <c:pt idx="2">
                  <c:v>1003745416</c:v>
                </c:pt>
                <c:pt idx="3">
                  <c:v>0</c:v>
                </c:pt>
                <c:pt idx="4">
                  <c:v>108365802</c:v>
                </c:pt>
                <c:pt idx="5">
                  <c:v>886489215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78764801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ser>
          <c:idx val="7"/>
          <c:order val="2"/>
          <c:tx>
            <c:strRef>
              <c:f>Hoja2!$J$3</c:f>
              <c:strCache>
                <c:ptCount val="1"/>
                <c:pt idx="0">
                  <c:v>Costo contrastistas 2016</c:v>
                </c:pt>
              </c:strCache>
            </c:strRef>
          </c:tx>
          <c:invertIfNegative val="0"/>
          <c:cat>
            <c:strRef>
              <c:f>Hoja2!$B$4:$B$21</c:f>
              <c:strCache>
                <c:ptCount val="18"/>
                <c:pt idx="0">
                  <c:v>SG</c:v>
                </c:pt>
                <c:pt idx="1">
                  <c:v>OTIC</c:v>
                </c:pt>
                <c:pt idx="2">
                  <c:v>DEP</c:v>
                </c:pt>
                <c:pt idx="3">
                  <c:v>DJ</c:v>
                </c:pt>
                <c:pt idx="4">
                  <c:v>DDO</c:v>
                </c:pt>
                <c:pt idx="5">
                  <c:v>DPTS</c:v>
                </c:pt>
                <c:pt idx="6">
                  <c:v>DGDI</c:v>
                </c:pt>
                <c:pt idx="7">
                  <c:v>OAP</c:v>
                </c:pt>
                <c:pt idx="8">
                  <c:v>SUB</c:v>
                </c:pt>
                <c:pt idx="9">
                  <c:v>DG-DES</c:v>
                </c:pt>
                <c:pt idx="10">
                  <c:v>COM</c:v>
                </c:pt>
                <c:pt idx="11">
                  <c:v>GESCO</c:v>
                </c:pt>
                <c:pt idx="12">
                  <c:v>MER</c:v>
                </c:pt>
                <c:pt idx="13">
                  <c:v>OCI</c:v>
                </c:pt>
                <c:pt idx="14">
                  <c:v>PAZ</c:v>
                </c:pt>
                <c:pt idx="15">
                  <c:v>CC</c:v>
                </c:pt>
                <c:pt idx="16">
                  <c:v>INT</c:v>
                </c:pt>
                <c:pt idx="17">
                  <c:v>DIV</c:v>
                </c:pt>
              </c:strCache>
            </c:strRef>
          </c:cat>
          <c:val>
            <c:numRef>
              <c:f>Hoja2!$J$4:$J$21</c:f>
              <c:numCache>
                <c:formatCode>_("$"\ * #,##0_);_("$"\ * \(#,##0\);_("$"\ * "-"??_);_(@_)</c:formatCode>
                <c:ptCount val="18"/>
                <c:pt idx="0">
                  <c:v>247919667</c:v>
                </c:pt>
                <c:pt idx="1">
                  <c:v>639925826</c:v>
                </c:pt>
                <c:pt idx="2">
                  <c:v>373670000</c:v>
                </c:pt>
                <c:pt idx="3">
                  <c:v>274395000</c:v>
                </c:pt>
                <c:pt idx="4">
                  <c:v>540974654</c:v>
                </c:pt>
                <c:pt idx="5">
                  <c:v>229297000</c:v>
                </c:pt>
                <c:pt idx="6">
                  <c:v>255175000</c:v>
                </c:pt>
                <c:pt idx="7">
                  <c:v>339399000</c:v>
                </c:pt>
                <c:pt idx="8">
                  <c:v>283995000</c:v>
                </c:pt>
                <c:pt idx="9">
                  <c:v>140374333</c:v>
                </c:pt>
                <c:pt idx="10">
                  <c:v>285553500</c:v>
                </c:pt>
                <c:pt idx="11">
                  <c:v>136625000</c:v>
                </c:pt>
                <c:pt idx="12">
                  <c:v>0</c:v>
                </c:pt>
                <c:pt idx="13">
                  <c:v>0</c:v>
                </c:pt>
                <c:pt idx="14">
                  <c:v>225315333</c:v>
                </c:pt>
                <c:pt idx="15">
                  <c:v>163105000</c:v>
                </c:pt>
                <c:pt idx="16">
                  <c:v>114500000</c:v>
                </c:pt>
                <c:pt idx="17">
                  <c:v>31930000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68375936"/>
        <c:axId val="268377472"/>
      </c:barChart>
      <c:catAx>
        <c:axId val="268375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8377472"/>
        <c:crosses val="autoZero"/>
        <c:auto val="1"/>
        <c:lblAlgn val="ctr"/>
        <c:lblOffset val="100"/>
        <c:noMultiLvlLbl val="0"/>
      </c:catAx>
      <c:valAx>
        <c:axId val="2683774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_(&quot;$&quot;\ * #,##0_);_(&quot;$&quot;\ * \(#,##0\);_(&quot;$&quot;\ * &quot;-&quot;??_);_(@_)" sourceLinked="1"/>
        <c:majorTickMark val="none"/>
        <c:minorTickMark val="none"/>
        <c:tickLblPos val="nextTo"/>
        <c:crossAx val="2683759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image" Target="../media/image94.jpg"/><Relationship Id="rId4" Type="http://schemas.openxmlformats.org/officeDocument/2006/relationships/image" Target="../media/image97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9.png"/><Relationship Id="rId1" Type="http://schemas.openxmlformats.org/officeDocument/2006/relationships/image" Target="../media/image98.jpe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7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7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D336E5E5-DCF9-466B-BC10-F613CC86A6DB}">
      <dgm:prSet custT="1"/>
      <dgm:spPr>
        <a:noFill/>
        <a:ln>
          <a:solidFill>
            <a:srgbClr val="008799"/>
          </a:solidFill>
        </a:ln>
      </dgm:spPr>
      <dgm:t>
        <a:bodyPr/>
        <a:lstStyle/>
        <a:p>
          <a:pPr marL="288000" algn="l"/>
          <a:r>
            <a:rPr lang="es-CO" sz="1500" dirty="0" smtClean="0">
              <a:solidFill>
                <a:schemeClr val="tx1"/>
              </a:solidFill>
            </a:rPr>
            <a:t>Política en materia de empleo público formulada e implementada</a:t>
          </a:r>
          <a:endParaRPr lang="es-CO" sz="1500" dirty="0">
            <a:solidFill>
              <a:schemeClr val="tx1"/>
            </a:solidFill>
          </a:endParaRPr>
        </a:p>
      </dgm:t>
    </dgm:pt>
    <dgm:pt modelId="{B52DCF65-CCD2-4BB7-9069-3BEAA68F3C4C}" type="parTrans" cxnId="{DFA71EE7-3D15-4177-AC91-E6921FE1DC45}">
      <dgm:prSet/>
      <dgm:spPr/>
      <dgm:t>
        <a:bodyPr/>
        <a:lstStyle/>
        <a:p>
          <a:endParaRPr lang="es-CO" sz="1500"/>
        </a:p>
      </dgm:t>
    </dgm:pt>
    <dgm:pt modelId="{43FE8874-E33F-47F6-88CF-0CEB02A6893D}" type="sibTrans" cxnId="{DFA71EE7-3D15-4177-AC91-E6921FE1DC45}">
      <dgm:prSet/>
      <dgm:spPr/>
      <dgm:t>
        <a:bodyPr/>
        <a:lstStyle/>
        <a:p>
          <a:endParaRPr lang="es-CO" sz="1500"/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2203ADC0-03DA-41C8-98AA-87FF26F6376B}" type="pres">
      <dgm:prSet presAssocID="{D336E5E5-DCF9-466B-BC10-F613CC86A6DB}" presName="composite" presStyleCnt="0"/>
      <dgm:spPr/>
    </dgm:pt>
    <dgm:pt modelId="{B82620A0-0910-4102-B5B1-357FC0B79FBA}" type="pres">
      <dgm:prSet presAssocID="{D336E5E5-DCF9-466B-BC10-F613CC86A6DB}" presName="imgShp" presStyleLbl="fgImgPlace1" presStyleIdx="0" presStyleCnt="1" custLinFactNeighborX="878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60FB4C0-78D0-47A9-8D28-4412DD1CD770}" type="pres">
      <dgm:prSet presAssocID="{D336E5E5-DCF9-466B-BC10-F613CC86A6DB}" presName="txShp" presStyleLbl="node1" presStyleIdx="0" presStyleCnt="1" custScaleX="73196" custLinFactY="-49766" custLinFactNeighborX="266" custLinFactNeighborY="-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FE668B6-2C29-4C2E-B35D-4E62DEF8A7AF}" type="presOf" srcId="{D336E5E5-DCF9-466B-BC10-F613CC86A6DB}" destId="{460FB4C0-78D0-47A9-8D28-4412DD1CD770}" srcOrd="0" destOrd="0" presId="urn:microsoft.com/office/officeart/2005/8/layout/vList3"/>
    <dgm:cxn modelId="{DFA71EE7-3D15-4177-AC91-E6921FE1DC45}" srcId="{F1BD186A-C47A-40F7-A2AA-97CB450D611A}" destId="{D336E5E5-DCF9-466B-BC10-F613CC86A6DB}" srcOrd="0" destOrd="0" parTransId="{B52DCF65-CCD2-4BB7-9069-3BEAA68F3C4C}" sibTransId="{43FE8874-E33F-47F6-88CF-0CEB02A6893D}"/>
    <dgm:cxn modelId="{B1F5FA2F-8EBD-4A3D-A476-9C9970DA739B}" type="presOf" srcId="{F1BD186A-C47A-40F7-A2AA-97CB450D611A}" destId="{BDD8C8FA-D4A1-4E83-8824-C74002DF9817}" srcOrd="0" destOrd="0" presId="urn:microsoft.com/office/officeart/2005/8/layout/vList3"/>
    <dgm:cxn modelId="{FE55BD58-AFCA-4E75-A7B6-90D738EF1B56}" type="presParOf" srcId="{BDD8C8FA-D4A1-4E83-8824-C74002DF9817}" destId="{2203ADC0-03DA-41C8-98AA-87FF26F6376B}" srcOrd="0" destOrd="0" presId="urn:microsoft.com/office/officeart/2005/8/layout/vList3"/>
    <dgm:cxn modelId="{CCF26AB6-8A56-42D4-855B-B89FE0B32056}" type="presParOf" srcId="{2203ADC0-03DA-41C8-98AA-87FF26F6376B}" destId="{B82620A0-0910-4102-B5B1-357FC0B79FBA}" srcOrd="0" destOrd="0" presId="urn:microsoft.com/office/officeart/2005/8/layout/vList3"/>
    <dgm:cxn modelId="{4876BC6D-6ECC-4977-8D32-5C7D19EC1299}" type="presParOf" srcId="{2203ADC0-03DA-41C8-98AA-87FF26F6376B}" destId="{460FB4C0-78D0-47A9-8D28-4412DD1CD7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72000" algn="l"/>
          <a:r>
            <a:rPr lang="es-CO" sz="1500" dirty="0" smtClean="0">
              <a:solidFill>
                <a:prstClr val="black"/>
              </a:solidFill>
            </a:rPr>
            <a:t>SIGEP II Contratado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1" custScaleX="61078" custScaleY="62814" custLinFactX="9005" custLinFactNeighborX="100000" custLinFactNeighborY="-5268"/>
      <dgm:spPr/>
    </dgm:pt>
    <dgm:pt modelId="{C37FFBF5-7AF2-4AE5-AC66-BA10F642EA3C}" type="pres">
      <dgm:prSet presAssocID="{9AEF2A52-E136-4A97-A530-48C7CC890B81}" presName="txShp" presStyleLbl="node1" presStyleIdx="0" presStyleCnt="1" custScaleX="63069" custScaleY="52167" custLinFactNeighborX="544" custLinFactNeighborY="18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65011DCA-5100-4572-A0B1-C80815C39974}" type="presOf" srcId="{9AEF2A52-E136-4A97-A530-48C7CC890B81}" destId="{C37FFBF5-7AF2-4AE5-AC66-BA10F642EA3C}" srcOrd="0" destOrd="0" presId="urn:microsoft.com/office/officeart/2005/8/layout/vList3"/>
    <dgm:cxn modelId="{0C64A6C6-C387-4516-88E2-8A2FBE1FB3CC}" type="presOf" srcId="{F1BD186A-C47A-40F7-A2AA-97CB450D611A}" destId="{BDD8C8FA-D4A1-4E83-8824-C74002DF9817}" srcOrd="0" destOrd="0" presId="urn:microsoft.com/office/officeart/2005/8/layout/vList3"/>
    <dgm:cxn modelId="{25895105-54AF-4CD5-A9EA-567AB677B4F3}" type="presParOf" srcId="{BDD8C8FA-D4A1-4E83-8824-C74002DF9817}" destId="{513D0FC6-26EC-4173-BA42-F1CC95E23B5E}" srcOrd="0" destOrd="0" presId="urn:microsoft.com/office/officeart/2005/8/layout/vList3"/>
    <dgm:cxn modelId="{C94A8A86-3847-4DFD-9119-41981F037F9E}" type="presParOf" srcId="{513D0FC6-26EC-4173-BA42-F1CC95E23B5E}" destId="{1C717C0B-32D3-40BB-866C-39C3B3AED2EE}" srcOrd="0" destOrd="0" presId="urn:microsoft.com/office/officeart/2005/8/layout/vList3"/>
    <dgm:cxn modelId="{C69F08FA-4C8A-4B36-ABD4-89750CF9DDDE}" type="presParOf" srcId="{513D0FC6-26EC-4173-BA42-F1CC95E23B5E}" destId="{C37FFBF5-7AF2-4AE5-AC66-BA10F642EA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72000" algn="l"/>
          <a:r>
            <a:rPr lang="es-CO" sz="1500" dirty="0" smtClean="0">
              <a:solidFill>
                <a:schemeClr val="tx1"/>
              </a:solidFill>
            </a:rPr>
            <a:t>Componente I del SIGEP II desarrollado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1" custScaleX="61078" custScaleY="62814" custLinFactNeighborX="99541" custLinFactNeighborY="-7770"/>
      <dgm:spPr/>
    </dgm:pt>
    <dgm:pt modelId="{C37FFBF5-7AF2-4AE5-AC66-BA10F642EA3C}" type="pres">
      <dgm:prSet presAssocID="{9AEF2A52-E136-4A97-A530-48C7CC890B81}" presName="txShp" presStyleLbl="node1" presStyleIdx="0" presStyleCnt="1" custScaleX="63069" custScaleY="52167" custLinFactNeighborX="544" custLinFactNeighborY="-6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2A835D1-CD6C-4F3B-8C02-0638088252EF}" type="presOf" srcId="{F1BD186A-C47A-40F7-A2AA-97CB450D611A}" destId="{BDD8C8FA-D4A1-4E83-8824-C74002DF9817}" srcOrd="0" destOrd="0" presId="urn:microsoft.com/office/officeart/2005/8/layout/vList3"/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C8443C5C-6EC3-469C-94AE-A494F63D1DDE}" type="presOf" srcId="{9AEF2A52-E136-4A97-A530-48C7CC890B81}" destId="{C37FFBF5-7AF2-4AE5-AC66-BA10F642EA3C}" srcOrd="0" destOrd="0" presId="urn:microsoft.com/office/officeart/2005/8/layout/vList3"/>
    <dgm:cxn modelId="{F4235B40-73B8-4AE8-B0CE-0A7E252B6620}" type="presParOf" srcId="{BDD8C8FA-D4A1-4E83-8824-C74002DF9817}" destId="{513D0FC6-26EC-4173-BA42-F1CC95E23B5E}" srcOrd="0" destOrd="0" presId="urn:microsoft.com/office/officeart/2005/8/layout/vList3"/>
    <dgm:cxn modelId="{5266FD7C-4438-4D3C-899E-941D395FBCEE}" type="presParOf" srcId="{513D0FC6-26EC-4173-BA42-F1CC95E23B5E}" destId="{1C717C0B-32D3-40BB-866C-39C3B3AED2EE}" srcOrd="0" destOrd="0" presId="urn:microsoft.com/office/officeart/2005/8/layout/vList3"/>
    <dgm:cxn modelId="{3F073E0F-81D3-4024-AC03-371BE0787A52}" type="presParOf" srcId="{513D0FC6-26EC-4173-BA42-F1CC95E23B5E}" destId="{C37FFBF5-7AF2-4AE5-AC66-BA10F642EA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D9C8E3-989D-4736-913C-C2288E4E43A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D5EEF16-E112-436D-A5F1-6DDC946DCC9F}">
      <dgm:prSet phldrT="[Texto]" custT="1"/>
      <dgm:spPr/>
      <dgm:t>
        <a:bodyPr/>
        <a:lstStyle/>
        <a:p>
          <a:pPr algn="ctr"/>
          <a:r>
            <a:rPr lang="es-CO" sz="2000" b="1" smtClean="0"/>
            <a:t>4.500</a:t>
          </a:r>
          <a:r>
            <a:rPr lang="es-CO" sz="1800" b="1" smtClean="0"/>
            <a:t> </a:t>
          </a:r>
          <a:r>
            <a:rPr lang="es-CO" sz="1800" smtClean="0"/>
            <a:t>servidores públicos inscritos en el programa de bilingüismo.                        (meta acumulada)</a:t>
          </a:r>
          <a:endParaRPr lang="es-CO" sz="1800" dirty="0"/>
        </a:p>
      </dgm:t>
    </dgm:pt>
    <dgm:pt modelId="{24586183-5B14-40DC-8ABF-D5A395ACBFDE}" type="parTrans" cxnId="{63A37490-4F59-48CC-A2A7-0D1E3576445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F80C1F4-60FE-4702-AFF0-610375D3E82C}" type="sibTrans" cxnId="{63A37490-4F59-48CC-A2A7-0D1E3576445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7764E39-008D-4B31-86BF-F2718BFD4C7D}">
      <dgm:prSet phldrT="[Texto]" custT="1"/>
      <dgm:spPr/>
      <dgm:t>
        <a:bodyPr/>
        <a:lstStyle/>
        <a:p>
          <a:r>
            <a:rPr lang="es-CO" sz="2400" b="1" smtClean="0"/>
            <a:t>25 </a:t>
          </a:r>
          <a:r>
            <a:rPr lang="es-CO" sz="1800" smtClean="0"/>
            <a:t>entidades públicas en el programa de Estado Joven. (meta acumulada)</a:t>
          </a:r>
          <a:endParaRPr lang="es-CO" sz="1800" dirty="0"/>
        </a:p>
      </dgm:t>
    </dgm:pt>
    <dgm:pt modelId="{5B9DB7BA-0E9F-4123-AC76-7FDB51427709}" type="parTrans" cxnId="{12A2B241-77BE-44F2-85B8-D756422E4C1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1AF80D8-6FDE-45F8-AB4B-CB8F7B9733EB}" type="sibTrans" cxnId="{12A2B241-77BE-44F2-85B8-D756422E4C1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346A0C0-3660-414D-B676-4A7DB660378A}">
      <dgm:prSet phldrT="[Texto]" custT="1"/>
      <dgm:spPr/>
      <dgm:t>
        <a:bodyPr/>
        <a:lstStyle/>
        <a:p>
          <a:r>
            <a:rPr lang="es-CO" sz="2000" b="1" smtClean="0"/>
            <a:t>120</a:t>
          </a:r>
          <a:r>
            <a:rPr lang="es-CO" sz="1800" smtClean="0"/>
            <a:t> entidades públicas implementando horarios flexibles.                                   (meta acumulada)</a:t>
          </a:r>
          <a:endParaRPr lang="es-CO" sz="1800" dirty="0"/>
        </a:p>
      </dgm:t>
    </dgm:pt>
    <dgm:pt modelId="{1078752A-97D6-4C96-B7A8-51D667AE3B79}" type="parTrans" cxnId="{42E3AD5F-7016-47B3-BB1E-D1D137348F5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276A37D-8954-42A7-862C-985A58376A35}" type="sibTrans" cxnId="{42E3AD5F-7016-47B3-BB1E-D1D137348F5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CAE6BDE-D7E3-490E-9ACC-C6B6EC0670A2}">
      <dgm:prSet phldrT="[Texto]" custT="1"/>
      <dgm:spPr/>
      <dgm:t>
        <a:bodyPr/>
        <a:lstStyle/>
        <a:p>
          <a:r>
            <a:rPr lang="es-CO" sz="2400" b="1" smtClean="0"/>
            <a:t>400</a:t>
          </a:r>
          <a:r>
            <a:rPr lang="es-CO" sz="2000" smtClean="0"/>
            <a:t> </a:t>
          </a:r>
          <a:r>
            <a:rPr lang="es-CO" sz="1800" smtClean="0"/>
            <a:t>becas de la ESAP ofertadas para servidores públicos</a:t>
          </a:r>
          <a:endParaRPr lang="es-CO" sz="1800" dirty="0"/>
        </a:p>
      </dgm:t>
    </dgm:pt>
    <dgm:pt modelId="{5DEEE641-A6B9-4F35-ACDF-535E923571FE}" type="parTrans" cxnId="{597631B7-D0BD-4941-8535-9155E7BD1DF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603AF59-B7F5-4813-A179-0343604C2CC4}" type="sibTrans" cxnId="{597631B7-D0BD-4941-8535-9155E7BD1DF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3A4A950-079A-42CC-9F0C-FB8F4DB3AB33}" type="pres">
      <dgm:prSet presAssocID="{2DD9C8E3-989D-4736-913C-C2288E4E43A7}" presName="Name0" presStyleCnt="0">
        <dgm:presLayoutVars>
          <dgm:dir/>
          <dgm:resizeHandles val="exact"/>
        </dgm:presLayoutVars>
      </dgm:prSet>
      <dgm:spPr/>
    </dgm:pt>
    <dgm:pt modelId="{C43DC971-F670-4785-90B2-9651AD2D4374}" type="pres">
      <dgm:prSet presAssocID="{2DD9C8E3-989D-4736-913C-C2288E4E43A7}" presName="bkgdShp" presStyleLbl="alignAccFollowNode1" presStyleIdx="0" presStyleCnt="1" custScaleY="153422" custLinFactNeighborX="-19721" custLinFactNeighborY="10127"/>
      <dgm:spPr/>
      <dgm:t>
        <a:bodyPr/>
        <a:lstStyle/>
        <a:p>
          <a:endParaRPr lang="es-CO"/>
        </a:p>
      </dgm:t>
    </dgm:pt>
    <dgm:pt modelId="{16F1CB60-0825-48AA-A848-EB59B8610F39}" type="pres">
      <dgm:prSet presAssocID="{2DD9C8E3-989D-4736-913C-C2288E4E43A7}" presName="linComp" presStyleCnt="0"/>
      <dgm:spPr/>
    </dgm:pt>
    <dgm:pt modelId="{069BDD0E-88EA-404B-9F63-92834BDE127B}" type="pres">
      <dgm:prSet presAssocID="{DD5EEF16-E112-436D-A5F1-6DDC946DCC9F}" presName="compNode" presStyleCnt="0"/>
      <dgm:spPr/>
    </dgm:pt>
    <dgm:pt modelId="{F444B422-6F35-4948-8694-99436418884F}" type="pres">
      <dgm:prSet presAssocID="{DD5EEF16-E112-436D-A5F1-6DDC946DCC9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E96D389-4824-4A06-8958-F6DDD2523AB3}" type="pres">
      <dgm:prSet presAssocID="{DD5EEF16-E112-436D-A5F1-6DDC946DCC9F}" presName="invisiNode" presStyleLbl="node1" presStyleIdx="0" presStyleCnt="4"/>
      <dgm:spPr/>
    </dgm:pt>
    <dgm:pt modelId="{7E9FE116-7FB3-4F05-B195-1ED108622408}" type="pres">
      <dgm:prSet presAssocID="{DD5EEF16-E112-436D-A5F1-6DDC946DCC9F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58F3AD3-E34D-4055-8E1D-398DB6A44BBC}" type="pres">
      <dgm:prSet presAssocID="{EF80C1F4-60FE-4702-AFF0-610375D3E82C}" presName="sibTrans" presStyleLbl="sibTrans2D1" presStyleIdx="0" presStyleCnt="0"/>
      <dgm:spPr/>
      <dgm:t>
        <a:bodyPr/>
        <a:lstStyle/>
        <a:p>
          <a:endParaRPr lang="es-CO"/>
        </a:p>
      </dgm:t>
    </dgm:pt>
    <dgm:pt modelId="{2EF8A748-65F0-44D7-B53C-5208C8E4191F}" type="pres">
      <dgm:prSet presAssocID="{A7764E39-008D-4B31-86BF-F2718BFD4C7D}" presName="compNode" presStyleCnt="0"/>
      <dgm:spPr/>
    </dgm:pt>
    <dgm:pt modelId="{5C831C59-A6F2-43C5-A577-13E8AB9C9997}" type="pres">
      <dgm:prSet presAssocID="{A7764E39-008D-4B31-86BF-F2718BFD4C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C5D4862-C61F-410B-8DE8-81E19DFCB903}" type="pres">
      <dgm:prSet presAssocID="{A7764E39-008D-4B31-86BF-F2718BFD4C7D}" presName="invisiNode" presStyleLbl="node1" presStyleIdx="1" presStyleCnt="4"/>
      <dgm:spPr/>
    </dgm:pt>
    <dgm:pt modelId="{2F2E00BD-7A6C-4430-A66D-DF79FD9B83BB}" type="pres">
      <dgm:prSet presAssocID="{A7764E39-008D-4B31-86BF-F2718BFD4C7D}" presName="imagNode" presStyleLbl="fgImgPlace1" presStyleIdx="1" presStyleCnt="4" custLinFactNeighborX="2034" custLinFactNeighborY="-137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7867E1B7-17F3-4A09-8539-94AEA121AD1A}" type="pres">
      <dgm:prSet presAssocID="{91AF80D8-6FDE-45F8-AB4B-CB8F7B9733EB}" presName="sibTrans" presStyleLbl="sibTrans2D1" presStyleIdx="0" presStyleCnt="0"/>
      <dgm:spPr/>
      <dgm:t>
        <a:bodyPr/>
        <a:lstStyle/>
        <a:p>
          <a:endParaRPr lang="es-CO"/>
        </a:p>
      </dgm:t>
    </dgm:pt>
    <dgm:pt modelId="{C68694C9-868C-4ACD-8C8C-8F4628104935}" type="pres">
      <dgm:prSet presAssocID="{D346A0C0-3660-414D-B676-4A7DB660378A}" presName="compNode" presStyleCnt="0"/>
      <dgm:spPr/>
    </dgm:pt>
    <dgm:pt modelId="{18E3129D-7C40-42EE-854D-059CCE85F5FA}" type="pres">
      <dgm:prSet presAssocID="{D346A0C0-3660-414D-B676-4A7DB660378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4EED04-2399-48BF-BADC-BC0A455F7B12}" type="pres">
      <dgm:prSet presAssocID="{D346A0C0-3660-414D-B676-4A7DB660378A}" presName="invisiNode" presStyleLbl="node1" presStyleIdx="2" presStyleCnt="4"/>
      <dgm:spPr/>
    </dgm:pt>
    <dgm:pt modelId="{2FDA2947-DCB4-46FB-95EE-FA13EBBD777C}" type="pres">
      <dgm:prSet presAssocID="{D346A0C0-3660-414D-B676-4A7DB660378A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8702E10E-9C7F-4266-80B6-031C0CE47184}" type="pres">
      <dgm:prSet presAssocID="{6276A37D-8954-42A7-862C-985A58376A35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AB17F41-73D1-4BED-AADD-67FCB76EDF88}" type="pres">
      <dgm:prSet presAssocID="{FCAE6BDE-D7E3-490E-9ACC-C6B6EC0670A2}" presName="compNode" presStyleCnt="0"/>
      <dgm:spPr/>
    </dgm:pt>
    <dgm:pt modelId="{05C18639-2983-47EA-A841-0782A0229BD9}" type="pres">
      <dgm:prSet presAssocID="{FCAE6BDE-D7E3-490E-9ACC-C6B6EC0670A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FE0CAC-0A15-4283-9F63-1125FC06CF06}" type="pres">
      <dgm:prSet presAssocID="{FCAE6BDE-D7E3-490E-9ACC-C6B6EC0670A2}" presName="invisiNode" presStyleLbl="node1" presStyleIdx="3" presStyleCnt="4"/>
      <dgm:spPr/>
    </dgm:pt>
    <dgm:pt modelId="{55EB86A0-C47F-4D2A-99BC-72D8D0055F1B}" type="pres">
      <dgm:prSet presAssocID="{FCAE6BDE-D7E3-490E-9ACC-C6B6EC0670A2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42E3AD5F-7016-47B3-BB1E-D1D137348F5B}" srcId="{2DD9C8E3-989D-4736-913C-C2288E4E43A7}" destId="{D346A0C0-3660-414D-B676-4A7DB660378A}" srcOrd="2" destOrd="0" parTransId="{1078752A-97D6-4C96-B7A8-51D667AE3B79}" sibTransId="{6276A37D-8954-42A7-862C-985A58376A35}"/>
    <dgm:cxn modelId="{E7B766CC-0446-4F78-85FE-76EAA3AE9003}" type="presOf" srcId="{DD5EEF16-E112-436D-A5F1-6DDC946DCC9F}" destId="{F444B422-6F35-4948-8694-99436418884F}" srcOrd="0" destOrd="0" presId="urn:microsoft.com/office/officeart/2005/8/layout/pList2"/>
    <dgm:cxn modelId="{6081346C-3913-4ECE-AB10-3347417D9CB2}" type="presOf" srcId="{2DD9C8E3-989D-4736-913C-C2288E4E43A7}" destId="{13A4A950-079A-42CC-9F0C-FB8F4DB3AB33}" srcOrd="0" destOrd="0" presId="urn:microsoft.com/office/officeart/2005/8/layout/pList2"/>
    <dgm:cxn modelId="{06AE8C74-2281-48FA-8B64-F23AA5FD1721}" type="presOf" srcId="{D346A0C0-3660-414D-B676-4A7DB660378A}" destId="{18E3129D-7C40-42EE-854D-059CCE85F5FA}" srcOrd="0" destOrd="0" presId="urn:microsoft.com/office/officeart/2005/8/layout/pList2"/>
    <dgm:cxn modelId="{4AA40E6A-A585-4DA8-A623-97C3E634ED7E}" type="presOf" srcId="{A7764E39-008D-4B31-86BF-F2718BFD4C7D}" destId="{5C831C59-A6F2-43C5-A577-13E8AB9C9997}" srcOrd="0" destOrd="0" presId="urn:microsoft.com/office/officeart/2005/8/layout/pList2"/>
    <dgm:cxn modelId="{597631B7-D0BD-4941-8535-9155E7BD1DF4}" srcId="{2DD9C8E3-989D-4736-913C-C2288E4E43A7}" destId="{FCAE6BDE-D7E3-490E-9ACC-C6B6EC0670A2}" srcOrd="3" destOrd="0" parTransId="{5DEEE641-A6B9-4F35-ACDF-535E923571FE}" sibTransId="{3603AF59-B7F5-4813-A179-0343604C2CC4}"/>
    <dgm:cxn modelId="{E9B3D229-D362-44F7-88B8-2CF9F2A198DC}" type="presOf" srcId="{FCAE6BDE-D7E3-490E-9ACC-C6B6EC0670A2}" destId="{05C18639-2983-47EA-A841-0782A0229BD9}" srcOrd="0" destOrd="0" presId="urn:microsoft.com/office/officeart/2005/8/layout/pList2"/>
    <dgm:cxn modelId="{FF37C459-7599-46AF-962E-9C1ACD7297EC}" type="presOf" srcId="{6276A37D-8954-42A7-862C-985A58376A35}" destId="{8702E10E-9C7F-4266-80B6-031C0CE47184}" srcOrd="0" destOrd="0" presId="urn:microsoft.com/office/officeart/2005/8/layout/pList2"/>
    <dgm:cxn modelId="{63A37490-4F59-48CC-A2A7-0D1E35764454}" srcId="{2DD9C8E3-989D-4736-913C-C2288E4E43A7}" destId="{DD5EEF16-E112-436D-A5F1-6DDC946DCC9F}" srcOrd="0" destOrd="0" parTransId="{24586183-5B14-40DC-8ABF-D5A395ACBFDE}" sibTransId="{EF80C1F4-60FE-4702-AFF0-610375D3E82C}"/>
    <dgm:cxn modelId="{88774E1F-5138-4549-ABFC-AFE142238F00}" type="presOf" srcId="{EF80C1F4-60FE-4702-AFF0-610375D3E82C}" destId="{258F3AD3-E34D-4055-8E1D-398DB6A44BBC}" srcOrd="0" destOrd="0" presId="urn:microsoft.com/office/officeart/2005/8/layout/pList2"/>
    <dgm:cxn modelId="{5CC74D05-66F8-4276-AEA1-1E0315806434}" type="presOf" srcId="{91AF80D8-6FDE-45F8-AB4B-CB8F7B9733EB}" destId="{7867E1B7-17F3-4A09-8539-94AEA121AD1A}" srcOrd="0" destOrd="0" presId="urn:microsoft.com/office/officeart/2005/8/layout/pList2"/>
    <dgm:cxn modelId="{12A2B241-77BE-44F2-85B8-D756422E4C1C}" srcId="{2DD9C8E3-989D-4736-913C-C2288E4E43A7}" destId="{A7764E39-008D-4B31-86BF-F2718BFD4C7D}" srcOrd="1" destOrd="0" parTransId="{5B9DB7BA-0E9F-4123-AC76-7FDB51427709}" sibTransId="{91AF80D8-6FDE-45F8-AB4B-CB8F7B9733EB}"/>
    <dgm:cxn modelId="{2A972AE7-4F66-4C89-8289-73C2B8D053C9}" type="presParOf" srcId="{13A4A950-079A-42CC-9F0C-FB8F4DB3AB33}" destId="{C43DC971-F670-4785-90B2-9651AD2D4374}" srcOrd="0" destOrd="0" presId="urn:microsoft.com/office/officeart/2005/8/layout/pList2"/>
    <dgm:cxn modelId="{FAB2C788-40A9-49CA-896C-91B39C16B97E}" type="presParOf" srcId="{13A4A950-079A-42CC-9F0C-FB8F4DB3AB33}" destId="{16F1CB60-0825-48AA-A848-EB59B8610F39}" srcOrd="1" destOrd="0" presId="urn:microsoft.com/office/officeart/2005/8/layout/pList2"/>
    <dgm:cxn modelId="{6D15CCDB-581F-4FC4-8E04-11A40B555095}" type="presParOf" srcId="{16F1CB60-0825-48AA-A848-EB59B8610F39}" destId="{069BDD0E-88EA-404B-9F63-92834BDE127B}" srcOrd="0" destOrd="0" presId="urn:microsoft.com/office/officeart/2005/8/layout/pList2"/>
    <dgm:cxn modelId="{178C33E9-EA56-416B-B21D-56F014D6EB5D}" type="presParOf" srcId="{069BDD0E-88EA-404B-9F63-92834BDE127B}" destId="{F444B422-6F35-4948-8694-99436418884F}" srcOrd="0" destOrd="0" presId="urn:microsoft.com/office/officeart/2005/8/layout/pList2"/>
    <dgm:cxn modelId="{F842AD70-8DA8-49CE-A40B-D7C667865C3C}" type="presParOf" srcId="{069BDD0E-88EA-404B-9F63-92834BDE127B}" destId="{0E96D389-4824-4A06-8958-F6DDD2523AB3}" srcOrd="1" destOrd="0" presId="urn:microsoft.com/office/officeart/2005/8/layout/pList2"/>
    <dgm:cxn modelId="{B2943200-B78F-45EA-BE95-8321BE18AAA8}" type="presParOf" srcId="{069BDD0E-88EA-404B-9F63-92834BDE127B}" destId="{7E9FE116-7FB3-4F05-B195-1ED108622408}" srcOrd="2" destOrd="0" presId="urn:microsoft.com/office/officeart/2005/8/layout/pList2"/>
    <dgm:cxn modelId="{18AEAF25-FF83-4B5C-9BA4-58F61425588F}" type="presParOf" srcId="{16F1CB60-0825-48AA-A848-EB59B8610F39}" destId="{258F3AD3-E34D-4055-8E1D-398DB6A44BBC}" srcOrd="1" destOrd="0" presId="urn:microsoft.com/office/officeart/2005/8/layout/pList2"/>
    <dgm:cxn modelId="{D5E618CB-3A0F-48BC-AE06-7A916DB3A025}" type="presParOf" srcId="{16F1CB60-0825-48AA-A848-EB59B8610F39}" destId="{2EF8A748-65F0-44D7-B53C-5208C8E4191F}" srcOrd="2" destOrd="0" presId="urn:microsoft.com/office/officeart/2005/8/layout/pList2"/>
    <dgm:cxn modelId="{AB70E759-2C4F-404E-B721-712871807810}" type="presParOf" srcId="{2EF8A748-65F0-44D7-B53C-5208C8E4191F}" destId="{5C831C59-A6F2-43C5-A577-13E8AB9C9997}" srcOrd="0" destOrd="0" presId="urn:microsoft.com/office/officeart/2005/8/layout/pList2"/>
    <dgm:cxn modelId="{C9DF4188-692A-4470-9EEF-8BF32FF163A1}" type="presParOf" srcId="{2EF8A748-65F0-44D7-B53C-5208C8E4191F}" destId="{3C5D4862-C61F-410B-8DE8-81E19DFCB903}" srcOrd="1" destOrd="0" presId="urn:microsoft.com/office/officeart/2005/8/layout/pList2"/>
    <dgm:cxn modelId="{9CF25C92-E83F-465D-86BE-9EDB6BC9A473}" type="presParOf" srcId="{2EF8A748-65F0-44D7-B53C-5208C8E4191F}" destId="{2F2E00BD-7A6C-4430-A66D-DF79FD9B83BB}" srcOrd="2" destOrd="0" presId="urn:microsoft.com/office/officeart/2005/8/layout/pList2"/>
    <dgm:cxn modelId="{70355160-801D-43B2-B258-1D23BC4417D2}" type="presParOf" srcId="{16F1CB60-0825-48AA-A848-EB59B8610F39}" destId="{7867E1B7-17F3-4A09-8539-94AEA121AD1A}" srcOrd="3" destOrd="0" presId="urn:microsoft.com/office/officeart/2005/8/layout/pList2"/>
    <dgm:cxn modelId="{5F3E2AF7-3A83-4372-B15D-98C5E51E244D}" type="presParOf" srcId="{16F1CB60-0825-48AA-A848-EB59B8610F39}" destId="{C68694C9-868C-4ACD-8C8C-8F4628104935}" srcOrd="4" destOrd="0" presId="urn:microsoft.com/office/officeart/2005/8/layout/pList2"/>
    <dgm:cxn modelId="{0A977093-C2DE-4816-A583-6E9E817FCE04}" type="presParOf" srcId="{C68694C9-868C-4ACD-8C8C-8F4628104935}" destId="{18E3129D-7C40-42EE-854D-059CCE85F5FA}" srcOrd="0" destOrd="0" presId="urn:microsoft.com/office/officeart/2005/8/layout/pList2"/>
    <dgm:cxn modelId="{98953A9B-023A-46E1-9168-391A4E176AED}" type="presParOf" srcId="{C68694C9-868C-4ACD-8C8C-8F4628104935}" destId="{EC4EED04-2399-48BF-BADC-BC0A455F7B12}" srcOrd="1" destOrd="0" presId="urn:microsoft.com/office/officeart/2005/8/layout/pList2"/>
    <dgm:cxn modelId="{20683228-BB04-43EC-AFF3-BC0DDE41F7CF}" type="presParOf" srcId="{C68694C9-868C-4ACD-8C8C-8F4628104935}" destId="{2FDA2947-DCB4-46FB-95EE-FA13EBBD777C}" srcOrd="2" destOrd="0" presId="urn:microsoft.com/office/officeart/2005/8/layout/pList2"/>
    <dgm:cxn modelId="{658E59FE-1719-4A06-ABC2-8F357B3CD22E}" type="presParOf" srcId="{16F1CB60-0825-48AA-A848-EB59B8610F39}" destId="{8702E10E-9C7F-4266-80B6-031C0CE47184}" srcOrd="5" destOrd="0" presId="urn:microsoft.com/office/officeart/2005/8/layout/pList2"/>
    <dgm:cxn modelId="{5F9A1085-C6AC-43AC-8214-A3C4A07BA74C}" type="presParOf" srcId="{16F1CB60-0825-48AA-A848-EB59B8610F39}" destId="{DAB17F41-73D1-4BED-AADD-67FCB76EDF88}" srcOrd="6" destOrd="0" presId="urn:microsoft.com/office/officeart/2005/8/layout/pList2"/>
    <dgm:cxn modelId="{7E6ADA76-36EF-4CCA-B069-F542749B536C}" type="presParOf" srcId="{DAB17F41-73D1-4BED-AADD-67FCB76EDF88}" destId="{05C18639-2983-47EA-A841-0782A0229BD9}" srcOrd="0" destOrd="0" presId="urn:microsoft.com/office/officeart/2005/8/layout/pList2"/>
    <dgm:cxn modelId="{812B5CA0-F3CA-4549-AAD5-1DD093329BEF}" type="presParOf" srcId="{DAB17F41-73D1-4BED-AADD-67FCB76EDF88}" destId="{52FE0CAC-0A15-4283-9F63-1125FC06CF06}" srcOrd="1" destOrd="0" presId="urn:microsoft.com/office/officeart/2005/8/layout/pList2"/>
    <dgm:cxn modelId="{2653D033-6627-47A2-9173-614F1DEFBF62}" type="presParOf" srcId="{DAB17F41-73D1-4BED-AADD-67FCB76EDF88}" destId="{55EB86A0-C47F-4D2A-99BC-72D8D0055F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D9C8E3-989D-4736-913C-C2288E4E43A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D5EEF16-E112-436D-A5F1-6DDC946DCC9F}">
      <dgm:prSet phldrT="[Texto]" custT="1"/>
      <dgm:spPr/>
      <dgm:t>
        <a:bodyPr/>
        <a:lstStyle/>
        <a:p>
          <a:pPr algn="ctr"/>
          <a:r>
            <a:rPr lang="es-CO" sz="1400" b="1" smtClean="0"/>
            <a:t>800</a:t>
          </a:r>
          <a:r>
            <a:rPr lang="es-CO" sz="1400" smtClean="0"/>
            <a:t> entidades nacionales y territoriales con información de empleos registrada y vinculada en el SIGEP</a:t>
          </a:r>
          <a:endParaRPr lang="es-CO" sz="1400" dirty="0"/>
        </a:p>
      </dgm:t>
    </dgm:pt>
    <dgm:pt modelId="{24586183-5B14-40DC-8ABF-D5A395ACBFDE}" type="parTrans" cxnId="{63A37490-4F59-48CC-A2A7-0D1E35764454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EF80C1F4-60FE-4702-AFF0-610375D3E82C}" type="sibTrans" cxnId="{63A37490-4F59-48CC-A2A7-0D1E35764454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A7764E39-008D-4B31-86BF-F2718BFD4C7D}">
      <dgm:prSet phldrT="[Texto]" custT="1"/>
      <dgm:spPr/>
      <dgm:t>
        <a:bodyPr/>
        <a:lstStyle/>
        <a:p>
          <a:r>
            <a:rPr lang="es-CO" sz="1600" smtClean="0"/>
            <a:t>Informe del Plan Anual de Vacantes 2016 elaborado</a:t>
          </a:r>
          <a:endParaRPr lang="es-CO" sz="1600" dirty="0"/>
        </a:p>
      </dgm:t>
    </dgm:pt>
    <dgm:pt modelId="{5B9DB7BA-0E9F-4123-AC76-7FDB51427709}" type="parTrans" cxnId="{12A2B241-77BE-44F2-85B8-D756422E4C1C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91AF80D8-6FDE-45F8-AB4B-CB8F7B9733EB}" type="sibTrans" cxnId="{12A2B241-77BE-44F2-85B8-D756422E4C1C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D346A0C0-3660-414D-B676-4A7DB660378A}">
      <dgm:prSet phldrT="[Texto]" custT="1"/>
      <dgm:spPr/>
      <dgm:t>
        <a:bodyPr/>
        <a:lstStyle/>
        <a:p>
          <a:r>
            <a:rPr lang="es-CO" sz="1600" smtClean="0"/>
            <a:t>Conmemoración del Día Nacional del Servidor Público</a:t>
          </a:r>
          <a:endParaRPr lang="es-CO" sz="1600" dirty="0"/>
        </a:p>
      </dgm:t>
    </dgm:pt>
    <dgm:pt modelId="{1078752A-97D6-4C96-B7A8-51D667AE3B79}" type="parTrans" cxnId="{42E3AD5F-7016-47B3-BB1E-D1D137348F5B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6276A37D-8954-42A7-862C-985A58376A35}" type="sibTrans" cxnId="{42E3AD5F-7016-47B3-BB1E-D1D137348F5B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FCAE6BDE-D7E3-490E-9ACC-C6B6EC0670A2}">
      <dgm:prSet phldrT="[Texto]" custT="1"/>
      <dgm:spPr/>
      <dgm:t>
        <a:bodyPr/>
        <a:lstStyle/>
        <a:p>
          <a:r>
            <a:rPr lang="es-CO" sz="1400" smtClean="0"/>
            <a:t>Premiación de la segunda convocatoria los servidores públicos tienen talento para bailar</a:t>
          </a:r>
          <a:endParaRPr lang="es-CO" sz="1400" dirty="0"/>
        </a:p>
      </dgm:t>
    </dgm:pt>
    <dgm:pt modelId="{5DEEE641-A6B9-4F35-ACDF-535E923571FE}" type="parTrans" cxnId="{597631B7-D0BD-4941-8535-9155E7BD1DF4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3603AF59-B7F5-4813-A179-0343604C2CC4}" type="sibTrans" cxnId="{597631B7-D0BD-4941-8535-9155E7BD1DF4}">
      <dgm:prSet/>
      <dgm:spPr/>
      <dgm:t>
        <a:bodyPr/>
        <a:lstStyle/>
        <a:p>
          <a:endParaRPr lang="es-CO" sz="1850">
            <a:solidFill>
              <a:schemeClr val="tx1"/>
            </a:solidFill>
          </a:endParaRPr>
        </a:p>
      </dgm:t>
    </dgm:pt>
    <dgm:pt modelId="{D6B4D282-003E-44A6-A50C-C8FA213B1592}">
      <dgm:prSet phldrT="[Texto]" custT="1"/>
      <dgm:spPr/>
      <dgm:t>
        <a:bodyPr/>
        <a:lstStyle/>
        <a:p>
          <a:r>
            <a:rPr lang="es-CO" sz="1600" smtClean="0"/>
            <a:t>Juegos Nacionales de la Función Pública</a:t>
          </a:r>
          <a:endParaRPr lang="es-CO" sz="1600" dirty="0"/>
        </a:p>
      </dgm:t>
    </dgm:pt>
    <dgm:pt modelId="{747739CC-F097-402A-8C0E-B51458FCD8F8}" type="parTrans" cxnId="{8DECA149-F625-4985-81AE-E86F6A3D3179}">
      <dgm:prSet/>
      <dgm:spPr/>
      <dgm:t>
        <a:bodyPr/>
        <a:lstStyle/>
        <a:p>
          <a:endParaRPr lang="es-CO" sz="1850"/>
        </a:p>
      </dgm:t>
    </dgm:pt>
    <dgm:pt modelId="{DAE38431-8024-44E5-BD08-67E036F166C9}" type="sibTrans" cxnId="{8DECA149-F625-4985-81AE-E86F6A3D3179}">
      <dgm:prSet/>
      <dgm:spPr/>
      <dgm:t>
        <a:bodyPr/>
        <a:lstStyle/>
        <a:p>
          <a:endParaRPr lang="es-CO" sz="1850"/>
        </a:p>
      </dgm:t>
    </dgm:pt>
    <dgm:pt modelId="{9C9D3F19-B3BF-4B60-81DB-B659E123537C}">
      <dgm:prSet phldrT="[Texto]" custT="1"/>
      <dgm:spPr/>
      <dgm:t>
        <a:bodyPr/>
        <a:lstStyle/>
        <a:p>
          <a:r>
            <a:rPr lang="es-CO" sz="1600" smtClean="0"/>
            <a:t>Red de jefes de talento humano gestionada</a:t>
          </a:r>
          <a:endParaRPr lang="es-CO" sz="1600" dirty="0"/>
        </a:p>
      </dgm:t>
    </dgm:pt>
    <dgm:pt modelId="{88B4203F-E758-437D-B1F7-DBE57187B000}" type="parTrans" cxnId="{DCC509C2-6960-46DE-BE2E-ACEAFA9F2334}">
      <dgm:prSet/>
      <dgm:spPr/>
      <dgm:t>
        <a:bodyPr/>
        <a:lstStyle/>
        <a:p>
          <a:endParaRPr lang="es-CO" sz="1850"/>
        </a:p>
      </dgm:t>
    </dgm:pt>
    <dgm:pt modelId="{0947AEE2-3346-4A67-B7C4-37B0BA559158}" type="sibTrans" cxnId="{DCC509C2-6960-46DE-BE2E-ACEAFA9F2334}">
      <dgm:prSet/>
      <dgm:spPr/>
      <dgm:t>
        <a:bodyPr/>
        <a:lstStyle/>
        <a:p>
          <a:endParaRPr lang="es-CO" sz="1850"/>
        </a:p>
      </dgm:t>
    </dgm:pt>
    <dgm:pt modelId="{13A4A950-079A-42CC-9F0C-FB8F4DB3AB33}" type="pres">
      <dgm:prSet presAssocID="{2DD9C8E3-989D-4736-913C-C2288E4E43A7}" presName="Name0" presStyleCnt="0">
        <dgm:presLayoutVars>
          <dgm:dir/>
          <dgm:resizeHandles val="exact"/>
        </dgm:presLayoutVars>
      </dgm:prSet>
      <dgm:spPr/>
    </dgm:pt>
    <dgm:pt modelId="{C43DC971-F670-4785-90B2-9651AD2D4374}" type="pres">
      <dgm:prSet presAssocID="{2DD9C8E3-989D-4736-913C-C2288E4E43A7}" presName="bkgdShp" presStyleLbl="alignAccFollowNode1" presStyleIdx="0" presStyleCnt="1" custScaleY="129632" custLinFactNeighborX="1232" custLinFactNeighborY="13355"/>
      <dgm:spPr/>
    </dgm:pt>
    <dgm:pt modelId="{16F1CB60-0825-48AA-A848-EB59B8610F39}" type="pres">
      <dgm:prSet presAssocID="{2DD9C8E3-989D-4736-913C-C2288E4E43A7}" presName="linComp" presStyleCnt="0"/>
      <dgm:spPr/>
    </dgm:pt>
    <dgm:pt modelId="{069BDD0E-88EA-404B-9F63-92834BDE127B}" type="pres">
      <dgm:prSet presAssocID="{DD5EEF16-E112-436D-A5F1-6DDC946DCC9F}" presName="compNode" presStyleCnt="0"/>
      <dgm:spPr/>
    </dgm:pt>
    <dgm:pt modelId="{F444B422-6F35-4948-8694-99436418884F}" type="pres">
      <dgm:prSet presAssocID="{DD5EEF16-E112-436D-A5F1-6DDC946DCC9F}" presName="node" presStyleLbl="node1" presStyleIdx="0" presStyleCnt="6" custScaleY="878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E96D389-4824-4A06-8958-F6DDD2523AB3}" type="pres">
      <dgm:prSet presAssocID="{DD5EEF16-E112-436D-A5F1-6DDC946DCC9F}" presName="invisiNode" presStyleLbl="node1" presStyleIdx="0" presStyleCnt="6"/>
      <dgm:spPr/>
    </dgm:pt>
    <dgm:pt modelId="{7E9FE116-7FB3-4F05-B195-1ED108622408}" type="pres">
      <dgm:prSet presAssocID="{DD5EEF16-E112-436D-A5F1-6DDC946DCC9F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8F3AD3-E34D-4055-8E1D-398DB6A44BBC}" type="pres">
      <dgm:prSet presAssocID="{EF80C1F4-60FE-4702-AFF0-610375D3E82C}" presName="sibTrans" presStyleLbl="sibTrans2D1" presStyleIdx="0" presStyleCnt="0"/>
      <dgm:spPr/>
      <dgm:t>
        <a:bodyPr/>
        <a:lstStyle/>
        <a:p>
          <a:endParaRPr lang="es-CO"/>
        </a:p>
      </dgm:t>
    </dgm:pt>
    <dgm:pt modelId="{F8808304-6272-4BC4-9528-1B9FC4610106}" type="pres">
      <dgm:prSet presAssocID="{D6B4D282-003E-44A6-A50C-C8FA213B1592}" presName="compNode" presStyleCnt="0"/>
      <dgm:spPr/>
    </dgm:pt>
    <dgm:pt modelId="{2CA37084-F499-4F17-9A2E-665A5B09DDBE}" type="pres">
      <dgm:prSet presAssocID="{D6B4D282-003E-44A6-A50C-C8FA213B1592}" presName="node" presStyleLbl="node1" presStyleIdx="1" presStyleCnt="6" custScaleY="878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5DEE6F-D0E9-4592-A6CA-A99BB5DFB001}" type="pres">
      <dgm:prSet presAssocID="{D6B4D282-003E-44A6-A50C-C8FA213B1592}" presName="invisiNode" presStyleLbl="node1" presStyleIdx="1" presStyleCnt="6"/>
      <dgm:spPr/>
    </dgm:pt>
    <dgm:pt modelId="{8569765D-9E72-4341-B10B-9CF2F1D8E45D}" type="pres">
      <dgm:prSet presAssocID="{D6B4D282-003E-44A6-A50C-C8FA213B1592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6CFA2DE-A8F9-4093-AC3D-63A02FE3875D}" type="pres">
      <dgm:prSet presAssocID="{DAE38431-8024-44E5-BD08-67E036F166C9}" presName="sibTrans" presStyleLbl="sibTrans2D1" presStyleIdx="0" presStyleCnt="0"/>
      <dgm:spPr/>
      <dgm:t>
        <a:bodyPr/>
        <a:lstStyle/>
        <a:p>
          <a:endParaRPr lang="es-CO"/>
        </a:p>
      </dgm:t>
    </dgm:pt>
    <dgm:pt modelId="{2EF8A748-65F0-44D7-B53C-5208C8E4191F}" type="pres">
      <dgm:prSet presAssocID="{A7764E39-008D-4B31-86BF-F2718BFD4C7D}" presName="compNode" presStyleCnt="0"/>
      <dgm:spPr/>
    </dgm:pt>
    <dgm:pt modelId="{5C831C59-A6F2-43C5-A577-13E8AB9C9997}" type="pres">
      <dgm:prSet presAssocID="{A7764E39-008D-4B31-86BF-F2718BFD4C7D}" presName="node" presStyleLbl="node1" presStyleIdx="2" presStyleCnt="6" custScaleY="878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C5D4862-C61F-410B-8DE8-81E19DFCB903}" type="pres">
      <dgm:prSet presAssocID="{A7764E39-008D-4B31-86BF-F2718BFD4C7D}" presName="invisiNode" presStyleLbl="node1" presStyleIdx="2" presStyleCnt="6"/>
      <dgm:spPr/>
    </dgm:pt>
    <dgm:pt modelId="{2F2E00BD-7A6C-4430-A66D-DF79FD9B83BB}" type="pres">
      <dgm:prSet presAssocID="{A7764E39-008D-4B31-86BF-F2718BFD4C7D}" presName="imagNode" presStyleLbl="fgImgPlace1" presStyleIdx="2" presStyleCnt="6" custLinFactNeighborX="2034" custLinFactNeighborY="-137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67E1B7-17F3-4A09-8539-94AEA121AD1A}" type="pres">
      <dgm:prSet presAssocID="{91AF80D8-6FDE-45F8-AB4B-CB8F7B9733EB}" presName="sibTrans" presStyleLbl="sibTrans2D1" presStyleIdx="0" presStyleCnt="0"/>
      <dgm:spPr/>
      <dgm:t>
        <a:bodyPr/>
        <a:lstStyle/>
        <a:p>
          <a:endParaRPr lang="es-CO"/>
        </a:p>
      </dgm:t>
    </dgm:pt>
    <dgm:pt modelId="{C68694C9-868C-4ACD-8C8C-8F4628104935}" type="pres">
      <dgm:prSet presAssocID="{D346A0C0-3660-414D-B676-4A7DB660378A}" presName="compNode" presStyleCnt="0"/>
      <dgm:spPr/>
    </dgm:pt>
    <dgm:pt modelId="{18E3129D-7C40-42EE-854D-059CCE85F5FA}" type="pres">
      <dgm:prSet presAssocID="{D346A0C0-3660-414D-B676-4A7DB660378A}" presName="node" presStyleLbl="node1" presStyleIdx="3" presStyleCnt="6" custScaleY="878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4EED04-2399-48BF-BADC-BC0A455F7B12}" type="pres">
      <dgm:prSet presAssocID="{D346A0C0-3660-414D-B676-4A7DB660378A}" presName="invisiNode" presStyleLbl="node1" presStyleIdx="3" presStyleCnt="6"/>
      <dgm:spPr/>
    </dgm:pt>
    <dgm:pt modelId="{2FDA2947-DCB4-46FB-95EE-FA13EBBD777C}" type="pres">
      <dgm:prSet presAssocID="{D346A0C0-3660-414D-B676-4A7DB660378A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8702E10E-9C7F-4266-80B6-031C0CE47184}" type="pres">
      <dgm:prSet presAssocID="{6276A37D-8954-42A7-862C-985A58376A35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AB17F41-73D1-4BED-AADD-67FCB76EDF88}" type="pres">
      <dgm:prSet presAssocID="{FCAE6BDE-D7E3-490E-9ACC-C6B6EC0670A2}" presName="compNode" presStyleCnt="0"/>
      <dgm:spPr/>
    </dgm:pt>
    <dgm:pt modelId="{05C18639-2983-47EA-A841-0782A0229BD9}" type="pres">
      <dgm:prSet presAssocID="{FCAE6BDE-D7E3-490E-9ACC-C6B6EC0670A2}" presName="node" presStyleLbl="node1" presStyleIdx="4" presStyleCnt="6" custScaleY="87878" custLinFactNeighborY="45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2FE0CAC-0A15-4283-9F63-1125FC06CF06}" type="pres">
      <dgm:prSet presAssocID="{FCAE6BDE-D7E3-490E-9ACC-C6B6EC0670A2}" presName="invisiNode" presStyleLbl="node1" presStyleIdx="4" presStyleCnt="6"/>
      <dgm:spPr/>
    </dgm:pt>
    <dgm:pt modelId="{55EB86A0-C47F-4D2A-99BC-72D8D0055F1B}" type="pres">
      <dgm:prSet presAssocID="{FCAE6BDE-D7E3-490E-9ACC-C6B6EC0670A2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</dgm:pt>
    <dgm:pt modelId="{8ED23FD4-371A-4E4D-A0CB-30C988EE4300}" type="pres">
      <dgm:prSet presAssocID="{3603AF59-B7F5-4813-A179-0343604C2CC4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AC3278E-8EFC-428A-905E-2EAFFA054A9B}" type="pres">
      <dgm:prSet presAssocID="{9C9D3F19-B3BF-4B60-81DB-B659E123537C}" presName="compNode" presStyleCnt="0"/>
      <dgm:spPr/>
    </dgm:pt>
    <dgm:pt modelId="{818357D5-738B-4FB0-815C-717E0DC87030}" type="pres">
      <dgm:prSet presAssocID="{9C9D3F19-B3BF-4B60-81DB-B659E123537C}" presName="node" presStyleLbl="node1" presStyleIdx="5" presStyleCnt="6" custScaleY="878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E9B703-436B-4E0A-A820-03260BA05D65}" type="pres">
      <dgm:prSet presAssocID="{9C9D3F19-B3BF-4B60-81DB-B659E123537C}" presName="invisiNode" presStyleLbl="node1" presStyleIdx="5" presStyleCnt="6"/>
      <dgm:spPr/>
    </dgm:pt>
    <dgm:pt modelId="{CD7B8A74-4F7C-46AB-860C-A8B6F3A03C23}" type="pres">
      <dgm:prSet presAssocID="{9C9D3F19-B3BF-4B60-81DB-B659E123537C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</dgm:ptLst>
  <dgm:cxnLst>
    <dgm:cxn modelId="{5E3FBACE-7138-47EB-92E0-1D78C1BE66FF}" type="presOf" srcId="{9C9D3F19-B3BF-4B60-81DB-B659E123537C}" destId="{818357D5-738B-4FB0-815C-717E0DC87030}" srcOrd="0" destOrd="0" presId="urn:microsoft.com/office/officeart/2005/8/layout/pList2"/>
    <dgm:cxn modelId="{63A37490-4F59-48CC-A2A7-0D1E35764454}" srcId="{2DD9C8E3-989D-4736-913C-C2288E4E43A7}" destId="{DD5EEF16-E112-436D-A5F1-6DDC946DCC9F}" srcOrd="0" destOrd="0" parTransId="{24586183-5B14-40DC-8ABF-D5A395ACBFDE}" sibTransId="{EF80C1F4-60FE-4702-AFF0-610375D3E82C}"/>
    <dgm:cxn modelId="{D3229049-EB92-4D65-827D-859B1F6D93AB}" type="presOf" srcId="{91AF80D8-6FDE-45F8-AB4B-CB8F7B9733EB}" destId="{7867E1B7-17F3-4A09-8539-94AEA121AD1A}" srcOrd="0" destOrd="0" presId="urn:microsoft.com/office/officeart/2005/8/layout/pList2"/>
    <dgm:cxn modelId="{79959B03-9F56-4AF1-B441-7EE460238644}" type="presOf" srcId="{6276A37D-8954-42A7-862C-985A58376A35}" destId="{8702E10E-9C7F-4266-80B6-031C0CE47184}" srcOrd="0" destOrd="0" presId="urn:microsoft.com/office/officeart/2005/8/layout/pList2"/>
    <dgm:cxn modelId="{B66E6CA7-C6FF-4ADD-949F-CD97F7CE357E}" type="presOf" srcId="{2DD9C8E3-989D-4736-913C-C2288E4E43A7}" destId="{13A4A950-079A-42CC-9F0C-FB8F4DB3AB33}" srcOrd="0" destOrd="0" presId="urn:microsoft.com/office/officeart/2005/8/layout/pList2"/>
    <dgm:cxn modelId="{AAD71A69-0AA3-4B57-A79B-2B254E9669DC}" type="presOf" srcId="{DAE38431-8024-44E5-BD08-67E036F166C9}" destId="{46CFA2DE-A8F9-4093-AC3D-63A02FE3875D}" srcOrd="0" destOrd="0" presId="urn:microsoft.com/office/officeart/2005/8/layout/pList2"/>
    <dgm:cxn modelId="{B6CA83BD-781E-4BC6-BE51-41081605EFD7}" type="presOf" srcId="{EF80C1F4-60FE-4702-AFF0-610375D3E82C}" destId="{258F3AD3-E34D-4055-8E1D-398DB6A44BBC}" srcOrd="0" destOrd="0" presId="urn:microsoft.com/office/officeart/2005/8/layout/pList2"/>
    <dgm:cxn modelId="{DCC509C2-6960-46DE-BE2E-ACEAFA9F2334}" srcId="{2DD9C8E3-989D-4736-913C-C2288E4E43A7}" destId="{9C9D3F19-B3BF-4B60-81DB-B659E123537C}" srcOrd="5" destOrd="0" parTransId="{88B4203F-E758-437D-B1F7-DBE57187B000}" sibTransId="{0947AEE2-3346-4A67-B7C4-37B0BA559158}"/>
    <dgm:cxn modelId="{F7DECB0A-4B35-4639-B0EB-811FBB2CEB1F}" type="presOf" srcId="{A7764E39-008D-4B31-86BF-F2718BFD4C7D}" destId="{5C831C59-A6F2-43C5-A577-13E8AB9C9997}" srcOrd="0" destOrd="0" presId="urn:microsoft.com/office/officeart/2005/8/layout/pList2"/>
    <dgm:cxn modelId="{12A2B241-77BE-44F2-85B8-D756422E4C1C}" srcId="{2DD9C8E3-989D-4736-913C-C2288E4E43A7}" destId="{A7764E39-008D-4B31-86BF-F2718BFD4C7D}" srcOrd="2" destOrd="0" parTransId="{5B9DB7BA-0E9F-4123-AC76-7FDB51427709}" sibTransId="{91AF80D8-6FDE-45F8-AB4B-CB8F7B9733EB}"/>
    <dgm:cxn modelId="{42E3AD5F-7016-47B3-BB1E-D1D137348F5B}" srcId="{2DD9C8E3-989D-4736-913C-C2288E4E43A7}" destId="{D346A0C0-3660-414D-B676-4A7DB660378A}" srcOrd="3" destOrd="0" parTransId="{1078752A-97D6-4C96-B7A8-51D667AE3B79}" sibTransId="{6276A37D-8954-42A7-862C-985A58376A35}"/>
    <dgm:cxn modelId="{8DECA149-F625-4985-81AE-E86F6A3D3179}" srcId="{2DD9C8E3-989D-4736-913C-C2288E4E43A7}" destId="{D6B4D282-003E-44A6-A50C-C8FA213B1592}" srcOrd="1" destOrd="0" parTransId="{747739CC-F097-402A-8C0E-B51458FCD8F8}" sibTransId="{DAE38431-8024-44E5-BD08-67E036F166C9}"/>
    <dgm:cxn modelId="{D40E76F8-4194-4237-B836-67DF439F6D92}" type="presOf" srcId="{FCAE6BDE-D7E3-490E-9ACC-C6B6EC0670A2}" destId="{05C18639-2983-47EA-A841-0782A0229BD9}" srcOrd="0" destOrd="0" presId="urn:microsoft.com/office/officeart/2005/8/layout/pList2"/>
    <dgm:cxn modelId="{221B3A7A-61B2-43D2-B6E1-78382273C394}" type="presOf" srcId="{3603AF59-B7F5-4813-A179-0343604C2CC4}" destId="{8ED23FD4-371A-4E4D-A0CB-30C988EE4300}" srcOrd="0" destOrd="0" presId="urn:microsoft.com/office/officeart/2005/8/layout/pList2"/>
    <dgm:cxn modelId="{72DA5550-DF0A-42CA-9745-33E16E9E8B79}" type="presOf" srcId="{DD5EEF16-E112-436D-A5F1-6DDC946DCC9F}" destId="{F444B422-6F35-4948-8694-99436418884F}" srcOrd="0" destOrd="0" presId="urn:microsoft.com/office/officeart/2005/8/layout/pList2"/>
    <dgm:cxn modelId="{E99AFF76-2CD3-4A08-A2BF-F535EA13B0F2}" type="presOf" srcId="{D346A0C0-3660-414D-B676-4A7DB660378A}" destId="{18E3129D-7C40-42EE-854D-059CCE85F5FA}" srcOrd="0" destOrd="0" presId="urn:microsoft.com/office/officeart/2005/8/layout/pList2"/>
    <dgm:cxn modelId="{203673CC-54C6-48A2-8F96-424DA4161542}" type="presOf" srcId="{D6B4D282-003E-44A6-A50C-C8FA213B1592}" destId="{2CA37084-F499-4F17-9A2E-665A5B09DDBE}" srcOrd="0" destOrd="0" presId="urn:microsoft.com/office/officeart/2005/8/layout/pList2"/>
    <dgm:cxn modelId="{597631B7-D0BD-4941-8535-9155E7BD1DF4}" srcId="{2DD9C8E3-989D-4736-913C-C2288E4E43A7}" destId="{FCAE6BDE-D7E3-490E-9ACC-C6B6EC0670A2}" srcOrd="4" destOrd="0" parTransId="{5DEEE641-A6B9-4F35-ACDF-535E923571FE}" sibTransId="{3603AF59-B7F5-4813-A179-0343604C2CC4}"/>
    <dgm:cxn modelId="{F43690B3-4272-48D6-BE85-A0C02E3B7F6F}" type="presParOf" srcId="{13A4A950-079A-42CC-9F0C-FB8F4DB3AB33}" destId="{C43DC971-F670-4785-90B2-9651AD2D4374}" srcOrd="0" destOrd="0" presId="urn:microsoft.com/office/officeart/2005/8/layout/pList2"/>
    <dgm:cxn modelId="{E74E17FF-8E32-4850-9C3F-C94EC56206F8}" type="presParOf" srcId="{13A4A950-079A-42CC-9F0C-FB8F4DB3AB33}" destId="{16F1CB60-0825-48AA-A848-EB59B8610F39}" srcOrd="1" destOrd="0" presId="urn:microsoft.com/office/officeart/2005/8/layout/pList2"/>
    <dgm:cxn modelId="{7BC81946-3BA7-4174-8809-1FE810AB40E7}" type="presParOf" srcId="{16F1CB60-0825-48AA-A848-EB59B8610F39}" destId="{069BDD0E-88EA-404B-9F63-92834BDE127B}" srcOrd="0" destOrd="0" presId="urn:microsoft.com/office/officeart/2005/8/layout/pList2"/>
    <dgm:cxn modelId="{94568659-1367-439E-836D-DBCE6F4DAC5A}" type="presParOf" srcId="{069BDD0E-88EA-404B-9F63-92834BDE127B}" destId="{F444B422-6F35-4948-8694-99436418884F}" srcOrd="0" destOrd="0" presId="urn:microsoft.com/office/officeart/2005/8/layout/pList2"/>
    <dgm:cxn modelId="{76E7251A-DF19-438A-8972-31355E706365}" type="presParOf" srcId="{069BDD0E-88EA-404B-9F63-92834BDE127B}" destId="{0E96D389-4824-4A06-8958-F6DDD2523AB3}" srcOrd="1" destOrd="0" presId="urn:microsoft.com/office/officeart/2005/8/layout/pList2"/>
    <dgm:cxn modelId="{085631C2-F93C-485D-8876-3F0428B10A83}" type="presParOf" srcId="{069BDD0E-88EA-404B-9F63-92834BDE127B}" destId="{7E9FE116-7FB3-4F05-B195-1ED108622408}" srcOrd="2" destOrd="0" presId="urn:microsoft.com/office/officeart/2005/8/layout/pList2"/>
    <dgm:cxn modelId="{587879BC-6F86-4CCB-A375-D5731D20ABE0}" type="presParOf" srcId="{16F1CB60-0825-48AA-A848-EB59B8610F39}" destId="{258F3AD3-E34D-4055-8E1D-398DB6A44BBC}" srcOrd="1" destOrd="0" presId="urn:microsoft.com/office/officeart/2005/8/layout/pList2"/>
    <dgm:cxn modelId="{71147F2D-3E15-46CD-92CC-97F1D42764F5}" type="presParOf" srcId="{16F1CB60-0825-48AA-A848-EB59B8610F39}" destId="{F8808304-6272-4BC4-9528-1B9FC4610106}" srcOrd="2" destOrd="0" presId="urn:microsoft.com/office/officeart/2005/8/layout/pList2"/>
    <dgm:cxn modelId="{152139B8-CF91-4262-B94B-17D93EB27B8E}" type="presParOf" srcId="{F8808304-6272-4BC4-9528-1B9FC4610106}" destId="{2CA37084-F499-4F17-9A2E-665A5B09DDBE}" srcOrd="0" destOrd="0" presId="urn:microsoft.com/office/officeart/2005/8/layout/pList2"/>
    <dgm:cxn modelId="{38BB5085-6872-45DA-9A6D-BA1D22536B76}" type="presParOf" srcId="{F8808304-6272-4BC4-9528-1B9FC4610106}" destId="{AB5DEE6F-D0E9-4592-A6CA-A99BB5DFB001}" srcOrd="1" destOrd="0" presId="urn:microsoft.com/office/officeart/2005/8/layout/pList2"/>
    <dgm:cxn modelId="{C3D5DA30-85B3-4A99-9AC9-2BFDCA67473B}" type="presParOf" srcId="{F8808304-6272-4BC4-9528-1B9FC4610106}" destId="{8569765D-9E72-4341-B10B-9CF2F1D8E45D}" srcOrd="2" destOrd="0" presId="urn:microsoft.com/office/officeart/2005/8/layout/pList2"/>
    <dgm:cxn modelId="{A98BF26F-6A4F-4366-8F82-BAB332689500}" type="presParOf" srcId="{16F1CB60-0825-48AA-A848-EB59B8610F39}" destId="{46CFA2DE-A8F9-4093-AC3D-63A02FE3875D}" srcOrd="3" destOrd="0" presId="urn:microsoft.com/office/officeart/2005/8/layout/pList2"/>
    <dgm:cxn modelId="{418A1A8E-71CC-4844-8C56-1F7648ED9924}" type="presParOf" srcId="{16F1CB60-0825-48AA-A848-EB59B8610F39}" destId="{2EF8A748-65F0-44D7-B53C-5208C8E4191F}" srcOrd="4" destOrd="0" presId="urn:microsoft.com/office/officeart/2005/8/layout/pList2"/>
    <dgm:cxn modelId="{5EEF3430-B1B6-4785-8D88-DABD596EACF2}" type="presParOf" srcId="{2EF8A748-65F0-44D7-B53C-5208C8E4191F}" destId="{5C831C59-A6F2-43C5-A577-13E8AB9C9997}" srcOrd="0" destOrd="0" presId="urn:microsoft.com/office/officeart/2005/8/layout/pList2"/>
    <dgm:cxn modelId="{4ECB3B19-A0FF-45F1-8924-778C1F0FA50C}" type="presParOf" srcId="{2EF8A748-65F0-44D7-B53C-5208C8E4191F}" destId="{3C5D4862-C61F-410B-8DE8-81E19DFCB903}" srcOrd="1" destOrd="0" presId="urn:microsoft.com/office/officeart/2005/8/layout/pList2"/>
    <dgm:cxn modelId="{779F05B0-8579-4C25-B473-7250175DDC50}" type="presParOf" srcId="{2EF8A748-65F0-44D7-B53C-5208C8E4191F}" destId="{2F2E00BD-7A6C-4430-A66D-DF79FD9B83BB}" srcOrd="2" destOrd="0" presId="urn:microsoft.com/office/officeart/2005/8/layout/pList2"/>
    <dgm:cxn modelId="{785B530F-9F56-4876-9933-25CD01F5F6D9}" type="presParOf" srcId="{16F1CB60-0825-48AA-A848-EB59B8610F39}" destId="{7867E1B7-17F3-4A09-8539-94AEA121AD1A}" srcOrd="5" destOrd="0" presId="urn:microsoft.com/office/officeart/2005/8/layout/pList2"/>
    <dgm:cxn modelId="{E48C8FCB-C620-41C0-AD69-9598FCDF0387}" type="presParOf" srcId="{16F1CB60-0825-48AA-A848-EB59B8610F39}" destId="{C68694C9-868C-4ACD-8C8C-8F4628104935}" srcOrd="6" destOrd="0" presId="urn:microsoft.com/office/officeart/2005/8/layout/pList2"/>
    <dgm:cxn modelId="{FBB03B19-3E15-424E-8C44-65047EAD07EF}" type="presParOf" srcId="{C68694C9-868C-4ACD-8C8C-8F4628104935}" destId="{18E3129D-7C40-42EE-854D-059CCE85F5FA}" srcOrd="0" destOrd="0" presId="urn:microsoft.com/office/officeart/2005/8/layout/pList2"/>
    <dgm:cxn modelId="{822FA986-69ED-428A-9B34-5310BFBEF7D2}" type="presParOf" srcId="{C68694C9-868C-4ACD-8C8C-8F4628104935}" destId="{EC4EED04-2399-48BF-BADC-BC0A455F7B12}" srcOrd="1" destOrd="0" presId="urn:microsoft.com/office/officeart/2005/8/layout/pList2"/>
    <dgm:cxn modelId="{0877A5ED-98DC-43DE-90CC-B861B16C937E}" type="presParOf" srcId="{C68694C9-868C-4ACD-8C8C-8F4628104935}" destId="{2FDA2947-DCB4-46FB-95EE-FA13EBBD777C}" srcOrd="2" destOrd="0" presId="urn:microsoft.com/office/officeart/2005/8/layout/pList2"/>
    <dgm:cxn modelId="{CF99D703-B376-4F1F-8B87-F94679EAB7AB}" type="presParOf" srcId="{16F1CB60-0825-48AA-A848-EB59B8610F39}" destId="{8702E10E-9C7F-4266-80B6-031C0CE47184}" srcOrd="7" destOrd="0" presId="urn:microsoft.com/office/officeart/2005/8/layout/pList2"/>
    <dgm:cxn modelId="{49F3453A-3059-43B4-BAC3-6DE429E65324}" type="presParOf" srcId="{16F1CB60-0825-48AA-A848-EB59B8610F39}" destId="{DAB17F41-73D1-4BED-AADD-67FCB76EDF88}" srcOrd="8" destOrd="0" presId="urn:microsoft.com/office/officeart/2005/8/layout/pList2"/>
    <dgm:cxn modelId="{87BD3078-B8C3-4C03-85AA-407117FF537F}" type="presParOf" srcId="{DAB17F41-73D1-4BED-AADD-67FCB76EDF88}" destId="{05C18639-2983-47EA-A841-0782A0229BD9}" srcOrd="0" destOrd="0" presId="urn:microsoft.com/office/officeart/2005/8/layout/pList2"/>
    <dgm:cxn modelId="{8D2DCC68-BBAA-4776-B195-656D1FCB1929}" type="presParOf" srcId="{DAB17F41-73D1-4BED-AADD-67FCB76EDF88}" destId="{52FE0CAC-0A15-4283-9F63-1125FC06CF06}" srcOrd="1" destOrd="0" presId="urn:microsoft.com/office/officeart/2005/8/layout/pList2"/>
    <dgm:cxn modelId="{D0CF6AB5-24E6-4E2C-ACCA-4F8E82CDE0FA}" type="presParOf" srcId="{DAB17F41-73D1-4BED-AADD-67FCB76EDF88}" destId="{55EB86A0-C47F-4D2A-99BC-72D8D0055F1B}" srcOrd="2" destOrd="0" presId="urn:microsoft.com/office/officeart/2005/8/layout/pList2"/>
    <dgm:cxn modelId="{0FB83826-2DF6-48D6-9509-B631E39D487B}" type="presParOf" srcId="{16F1CB60-0825-48AA-A848-EB59B8610F39}" destId="{8ED23FD4-371A-4E4D-A0CB-30C988EE4300}" srcOrd="9" destOrd="0" presId="urn:microsoft.com/office/officeart/2005/8/layout/pList2"/>
    <dgm:cxn modelId="{3530535F-14AA-4E16-8CCC-6263347F3209}" type="presParOf" srcId="{16F1CB60-0825-48AA-A848-EB59B8610F39}" destId="{DAC3278E-8EFC-428A-905E-2EAFFA054A9B}" srcOrd="10" destOrd="0" presId="urn:microsoft.com/office/officeart/2005/8/layout/pList2"/>
    <dgm:cxn modelId="{A208BD07-1292-411D-AF06-4804814A2B26}" type="presParOf" srcId="{DAC3278E-8EFC-428A-905E-2EAFFA054A9B}" destId="{818357D5-738B-4FB0-815C-717E0DC87030}" srcOrd="0" destOrd="0" presId="urn:microsoft.com/office/officeart/2005/8/layout/pList2"/>
    <dgm:cxn modelId="{C6057915-EC69-49D4-A1B8-4A9E3AFAF8DE}" type="presParOf" srcId="{DAC3278E-8EFC-428A-905E-2EAFFA054A9B}" destId="{E9E9B703-436B-4E0A-A820-03260BA05D65}" srcOrd="1" destOrd="0" presId="urn:microsoft.com/office/officeart/2005/8/layout/pList2"/>
    <dgm:cxn modelId="{933632B2-1C95-4FA5-9A6D-CC65EE872505}" type="presParOf" srcId="{DAC3278E-8EFC-428A-905E-2EAFFA054A9B}" destId="{CD7B8A74-4F7C-46AB-860C-A8B6F3A03C2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40DC93-B311-483B-A0B5-4ACFAE9FD3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861D32B-8D50-41D9-9328-CC891138DD73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dirty="0" smtClean="0"/>
            <a:t>1. MCI</a:t>
          </a:r>
          <a:endParaRPr lang="es-ES" dirty="0"/>
        </a:p>
      </dgm:t>
    </dgm:pt>
    <dgm:pt modelId="{0B75E71F-AA05-4BD8-BA30-A671262BCCD7}" type="parTrans" cxnId="{ACD80DC7-B661-4C3A-BE8F-3BA10A282158}">
      <dgm:prSet/>
      <dgm:spPr/>
      <dgm:t>
        <a:bodyPr/>
        <a:lstStyle/>
        <a:p>
          <a:endParaRPr lang="es-ES"/>
        </a:p>
      </dgm:t>
    </dgm:pt>
    <dgm:pt modelId="{9A4FD215-220E-49BC-97A3-387D78B12829}" type="sibTrans" cxnId="{ACD80DC7-B661-4C3A-BE8F-3BA10A282158}">
      <dgm:prSet/>
      <dgm:spPr/>
      <dgm:t>
        <a:bodyPr/>
        <a:lstStyle/>
        <a:p>
          <a:endParaRPr lang="es-ES"/>
        </a:p>
      </dgm:t>
    </dgm:pt>
    <dgm:pt modelId="{F9C0914B-50FD-4EFE-ACA2-005B4E8E0204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dirty="0" smtClean="0"/>
            <a:t>2. Otras</a:t>
          </a:r>
          <a:endParaRPr lang="es-ES" dirty="0"/>
        </a:p>
      </dgm:t>
    </dgm:pt>
    <dgm:pt modelId="{6DE5A04B-CF91-48B3-917D-E6157891D80B}" type="parTrans" cxnId="{45A56E4B-3CA5-47FF-B2BA-6FD457D3E378}">
      <dgm:prSet/>
      <dgm:spPr/>
      <dgm:t>
        <a:bodyPr/>
        <a:lstStyle/>
        <a:p>
          <a:endParaRPr lang="es-ES"/>
        </a:p>
      </dgm:t>
    </dgm:pt>
    <dgm:pt modelId="{38E6C434-BBB4-421F-AE2A-F0BDEB1C95CD}" type="sibTrans" cxnId="{45A56E4B-3CA5-47FF-B2BA-6FD457D3E378}">
      <dgm:prSet/>
      <dgm:spPr/>
      <dgm:t>
        <a:bodyPr/>
        <a:lstStyle/>
        <a:p>
          <a:endParaRPr lang="es-ES"/>
        </a:p>
      </dgm:t>
    </dgm:pt>
    <dgm:pt modelId="{5F8DC770-D0FA-4BD6-8ABD-68E011DAD944}" type="pres">
      <dgm:prSet presAssocID="{E840DC93-B311-483B-A0B5-4ACFAE9FD3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BE2FE848-ECD1-4F3E-803B-0133E652B585}" type="pres">
      <dgm:prSet presAssocID="{E840DC93-B311-483B-A0B5-4ACFAE9FD3CE}" presName="Name1" presStyleCnt="0"/>
      <dgm:spPr/>
    </dgm:pt>
    <dgm:pt modelId="{8FF9DC55-591E-49AF-8674-F6DC9AC4EC86}" type="pres">
      <dgm:prSet presAssocID="{E840DC93-B311-483B-A0B5-4ACFAE9FD3CE}" presName="cycle" presStyleCnt="0"/>
      <dgm:spPr/>
    </dgm:pt>
    <dgm:pt modelId="{0F20E0BF-15D7-48D1-A943-72698B39B1EA}" type="pres">
      <dgm:prSet presAssocID="{E840DC93-B311-483B-A0B5-4ACFAE9FD3CE}" presName="srcNode" presStyleLbl="node1" presStyleIdx="0" presStyleCnt="2"/>
      <dgm:spPr/>
    </dgm:pt>
    <dgm:pt modelId="{025BFD03-F194-43C0-A3D3-405A6EA7DAE0}" type="pres">
      <dgm:prSet presAssocID="{E840DC93-B311-483B-A0B5-4ACFAE9FD3CE}" presName="conn" presStyleLbl="parChTrans1D2" presStyleIdx="0" presStyleCnt="1"/>
      <dgm:spPr/>
      <dgm:t>
        <a:bodyPr/>
        <a:lstStyle/>
        <a:p>
          <a:endParaRPr lang="es-CO"/>
        </a:p>
      </dgm:t>
    </dgm:pt>
    <dgm:pt modelId="{7639505B-16E4-4048-A1BB-5CE32F128DDC}" type="pres">
      <dgm:prSet presAssocID="{E840DC93-B311-483B-A0B5-4ACFAE9FD3CE}" presName="extraNode" presStyleLbl="node1" presStyleIdx="0" presStyleCnt="2"/>
      <dgm:spPr/>
    </dgm:pt>
    <dgm:pt modelId="{2387A1F5-9C93-48D8-99E2-62469704810B}" type="pres">
      <dgm:prSet presAssocID="{E840DC93-B311-483B-A0B5-4ACFAE9FD3CE}" presName="dstNode" presStyleLbl="node1" presStyleIdx="0" presStyleCnt="2"/>
      <dgm:spPr/>
    </dgm:pt>
    <dgm:pt modelId="{39B49F7A-0A74-449D-AB72-24EBA7E1603B}" type="pres">
      <dgm:prSet presAssocID="{4861D32B-8D50-41D9-9328-CC891138DD7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D9227BC-091B-461B-8E79-D3618AA12AB4}" type="pres">
      <dgm:prSet presAssocID="{4861D32B-8D50-41D9-9328-CC891138DD73}" presName="accent_1" presStyleCnt="0"/>
      <dgm:spPr/>
    </dgm:pt>
    <dgm:pt modelId="{F07E87FC-F862-4BA7-AC18-B23346880CC3}" type="pres">
      <dgm:prSet presAssocID="{4861D32B-8D50-41D9-9328-CC891138DD73}" presName="accentRepeatNode" presStyleLbl="solidFgAcc1" presStyleIdx="0" presStyleCnt="2"/>
      <dgm:spPr/>
    </dgm:pt>
    <dgm:pt modelId="{C9044E13-AEED-4A1C-9B7C-08C752DCC81E}" type="pres">
      <dgm:prSet presAssocID="{F9C0914B-50FD-4EFE-ACA2-005B4E8E0204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088183-EA3D-43BD-9CCC-ED23951FC84C}" type="pres">
      <dgm:prSet presAssocID="{F9C0914B-50FD-4EFE-ACA2-005B4E8E0204}" presName="accent_2" presStyleCnt="0"/>
      <dgm:spPr/>
    </dgm:pt>
    <dgm:pt modelId="{53FE5539-D23D-4E16-9509-224F834A1521}" type="pres">
      <dgm:prSet presAssocID="{F9C0914B-50FD-4EFE-ACA2-005B4E8E0204}" presName="accentRepeatNode" presStyleLbl="solidFgAcc1" presStyleIdx="1" presStyleCnt="2"/>
      <dgm:spPr/>
    </dgm:pt>
  </dgm:ptLst>
  <dgm:cxnLst>
    <dgm:cxn modelId="{61839577-AD2F-43B9-8229-98D6367D03FD}" type="presOf" srcId="{9A4FD215-220E-49BC-97A3-387D78B12829}" destId="{025BFD03-F194-43C0-A3D3-405A6EA7DAE0}" srcOrd="0" destOrd="0" presId="urn:microsoft.com/office/officeart/2008/layout/VerticalCurvedList"/>
    <dgm:cxn modelId="{9CE8F8BB-AC4D-4E03-B19A-85504790C790}" type="presOf" srcId="{4861D32B-8D50-41D9-9328-CC891138DD73}" destId="{39B49F7A-0A74-449D-AB72-24EBA7E1603B}" srcOrd="0" destOrd="0" presId="urn:microsoft.com/office/officeart/2008/layout/VerticalCurvedList"/>
    <dgm:cxn modelId="{7E68DCC5-DB36-4AF0-B0DF-6BB022730BC7}" type="presOf" srcId="{E840DC93-B311-483B-A0B5-4ACFAE9FD3CE}" destId="{5F8DC770-D0FA-4BD6-8ABD-68E011DAD944}" srcOrd="0" destOrd="0" presId="urn:microsoft.com/office/officeart/2008/layout/VerticalCurvedList"/>
    <dgm:cxn modelId="{ACD80DC7-B661-4C3A-BE8F-3BA10A282158}" srcId="{E840DC93-B311-483B-A0B5-4ACFAE9FD3CE}" destId="{4861D32B-8D50-41D9-9328-CC891138DD73}" srcOrd="0" destOrd="0" parTransId="{0B75E71F-AA05-4BD8-BA30-A671262BCCD7}" sibTransId="{9A4FD215-220E-49BC-97A3-387D78B12829}"/>
    <dgm:cxn modelId="{45A56E4B-3CA5-47FF-B2BA-6FD457D3E378}" srcId="{E840DC93-B311-483B-A0B5-4ACFAE9FD3CE}" destId="{F9C0914B-50FD-4EFE-ACA2-005B4E8E0204}" srcOrd="1" destOrd="0" parTransId="{6DE5A04B-CF91-48B3-917D-E6157891D80B}" sibTransId="{38E6C434-BBB4-421F-AE2A-F0BDEB1C95CD}"/>
    <dgm:cxn modelId="{6978FCD5-30A3-479E-9EFF-D3CFBBCFB287}" type="presOf" srcId="{F9C0914B-50FD-4EFE-ACA2-005B4E8E0204}" destId="{C9044E13-AEED-4A1C-9B7C-08C752DCC81E}" srcOrd="0" destOrd="0" presId="urn:microsoft.com/office/officeart/2008/layout/VerticalCurvedList"/>
    <dgm:cxn modelId="{1D519A50-6DC7-4B20-B52A-198CB39C73E6}" type="presParOf" srcId="{5F8DC770-D0FA-4BD6-8ABD-68E011DAD944}" destId="{BE2FE848-ECD1-4F3E-803B-0133E652B585}" srcOrd="0" destOrd="0" presId="urn:microsoft.com/office/officeart/2008/layout/VerticalCurvedList"/>
    <dgm:cxn modelId="{CC056FED-7F9B-4506-8EFD-8BE76F97EAE9}" type="presParOf" srcId="{BE2FE848-ECD1-4F3E-803B-0133E652B585}" destId="{8FF9DC55-591E-49AF-8674-F6DC9AC4EC86}" srcOrd="0" destOrd="0" presId="urn:microsoft.com/office/officeart/2008/layout/VerticalCurvedList"/>
    <dgm:cxn modelId="{894EF006-132A-4DC1-A310-ECFEAC39A381}" type="presParOf" srcId="{8FF9DC55-591E-49AF-8674-F6DC9AC4EC86}" destId="{0F20E0BF-15D7-48D1-A943-72698B39B1EA}" srcOrd="0" destOrd="0" presId="urn:microsoft.com/office/officeart/2008/layout/VerticalCurvedList"/>
    <dgm:cxn modelId="{B10B8064-9B35-4FA7-BC83-C91E7807EA39}" type="presParOf" srcId="{8FF9DC55-591E-49AF-8674-F6DC9AC4EC86}" destId="{025BFD03-F194-43C0-A3D3-405A6EA7DAE0}" srcOrd="1" destOrd="0" presId="urn:microsoft.com/office/officeart/2008/layout/VerticalCurvedList"/>
    <dgm:cxn modelId="{243FA2CD-18D1-4427-9030-0A9BABE69502}" type="presParOf" srcId="{8FF9DC55-591E-49AF-8674-F6DC9AC4EC86}" destId="{7639505B-16E4-4048-A1BB-5CE32F128DDC}" srcOrd="2" destOrd="0" presId="urn:microsoft.com/office/officeart/2008/layout/VerticalCurvedList"/>
    <dgm:cxn modelId="{1D76529E-1680-46A0-8B93-7CDD996C2556}" type="presParOf" srcId="{8FF9DC55-591E-49AF-8674-F6DC9AC4EC86}" destId="{2387A1F5-9C93-48D8-99E2-62469704810B}" srcOrd="3" destOrd="0" presId="urn:microsoft.com/office/officeart/2008/layout/VerticalCurvedList"/>
    <dgm:cxn modelId="{A7FAFB33-ACD6-4558-9292-8561803BF1DF}" type="presParOf" srcId="{BE2FE848-ECD1-4F3E-803B-0133E652B585}" destId="{39B49F7A-0A74-449D-AB72-24EBA7E1603B}" srcOrd="1" destOrd="0" presId="urn:microsoft.com/office/officeart/2008/layout/VerticalCurvedList"/>
    <dgm:cxn modelId="{95324F49-360C-40B5-91AD-14AB926813EA}" type="presParOf" srcId="{BE2FE848-ECD1-4F3E-803B-0133E652B585}" destId="{1D9227BC-091B-461B-8E79-D3618AA12AB4}" srcOrd="2" destOrd="0" presId="urn:microsoft.com/office/officeart/2008/layout/VerticalCurvedList"/>
    <dgm:cxn modelId="{B33806C7-2C18-47D8-A1EA-F0281D15376C}" type="presParOf" srcId="{1D9227BC-091B-461B-8E79-D3618AA12AB4}" destId="{F07E87FC-F862-4BA7-AC18-B23346880CC3}" srcOrd="0" destOrd="0" presId="urn:microsoft.com/office/officeart/2008/layout/VerticalCurvedList"/>
    <dgm:cxn modelId="{5AB7FE82-BB66-4EB1-A42D-D71A699CC92E}" type="presParOf" srcId="{BE2FE848-ECD1-4F3E-803B-0133E652B585}" destId="{C9044E13-AEED-4A1C-9B7C-08C752DCC81E}" srcOrd="3" destOrd="0" presId="urn:microsoft.com/office/officeart/2008/layout/VerticalCurvedList"/>
    <dgm:cxn modelId="{B5D94DB1-6001-45B7-B657-7366002576AF}" type="presParOf" srcId="{BE2FE848-ECD1-4F3E-803B-0133E652B585}" destId="{FF088183-EA3D-43BD-9CCC-ED23951FC84C}" srcOrd="4" destOrd="0" presId="urn:microsoft.com/office/officeart/2008/layout/VerticalCurvedList"/>
    <dgm:cxn modelId="{540A362B-AEF5-46EF-BE97-43637A9F984A}" type="presParOf" srcId="{FF088183-EA3D-43BD-9CCC-ED23951FC84C}" destId="{53FE5539-D23D-4E16-9509-224F834A15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72000" algn="l"/>
          <a:r>
            <a:rPr lang="es-CO" sz="1500" dirty="0" smtClean="0">
              <a:solidFill>
                <a:schemeClr val="tx1"/>
              </a:solidFill>
            </a:rPr>
            <a:t>Nuevo modelo de gerencia pública adoptado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1" custScaleX="61078" custScaleY="62814" custLinFactNeighborX="88924" custLinFactNeighborY="-1144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37FFBF5-7AF2-4AE5-AC66-BA10F642EA3C}" type="pres">
      <dgm:prSet presAssocID="{9AEF2A52-E136-4A97-A530-48C7CC890B81}" presName="txShp" presStyleLbl="node1" presStyleIdx="0" presStyleCnt="1" custScaleX="63069" custScaleY="52167" custLinFactNeighborX="-441" custLinFactNeighborY="18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EC7A5C51-E6AD-4BDC-A15F-34AFD7FF3A10}" type="presOf" srcId="{F1BD186A-C47A-40F7-A2AA-97CB450D611A}" destId="{BDD8C8FA-D4A1-4E83-8824-C74002DF9817}" srcOrd="0" destOrd="0" presId="urn:microsoft.com/office/officeart/2005/8/layout/vList3"/>
    <dgm:cxn modelId="{63239079-B67B-424E-9A2A-44ABE28300AB}" type="presOf" srcId="{9AEF2A52-E136-4A97-A530-48C7CC890B81}" destId="{C37FFBF5-7AF2-4AE5-AC66-BA10F642EA3C}" srcOrd="0" destOrd="0" presId="urn:microsoft.com/office/officeart/2005/8/layout/vList3"/>
    <dgm:cxn modelId="{DB456214-3A38-4894-8C6D-634719B0E3C8}" type="presParOf" srcId="{BDD8C8FA-D4A1-4E83-8824-C74002DF9817}" destId="{513D0FC6-26EC-4173-BA42-F1CC95E23B5E}" srcOrd="0" destOrd="0" presId="urn:microsoft.com/office/officeart/2005/8/layout/vList3"/>
    <dgm:cxn modelId="{92BC3E6F-02B5-4855-BF6F-F8D105B5E2F2}" type="presParOf" srcId="{513D0FC6-26EC-4173-BA42-F1CC95E23B5E}" destId="{1C717C0B-32D3-40BB-866C-39C3B3AED2EE}" srcOrd="0" destOrd="0" presId="urn:microsoft.com/office/officeart/2005/8/layout/vList3"/>
    <dgm:cxn modelId="{D1B085A6-C36C-40CA-B515-21C8879573B2}" type="presParOf" srcId="{513D0FC6-26EC-4173-BA42-F1CC95E23B5E}" destId="{C37FFBF5-7AF2-4AE5-AC66-BA10F642EA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2E0007E4-4392-4608-AC86-5B8058E9FA6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144000" algn="l"/>
          <a:r>
            <a:rPr lang="es-CO" sz="1500" b="1" dirty="0" smtClean="0">
              <a:solidFill>
                <a:schemeClr val="tx1"/>
              </a:solidFill>
            </a:rPr>
            <a:t>11</a:t>
          </a:r>
          <a:r>
            <a:rPr lang="es-CO" sz="1500" dirty="0" smtClean="0">
              <a:solidFill>
                <a:schemeClr val="tx1"/>
              </a:solidFill>
            </a:rPr>
            <a:t> diplomados de equipos transversales y </a:t>
          </a:r>
          <a:r>
            <a:rPr lang="es-CO" sz="1500" b="1" dirty="0" smtClean="0">
              <a:solidFill>
                <a:schemeClr val="tx1"/>
              </a:solidFill>
            </a:rPr>
            <a:t>1</a:t>
          </a:r>
          <a:r>
            <a:rPr lang="es-CO" sz="1500" dirty="0" smtClean="0">
              <a:solidFill>
                <a:schemeClr val="tx1"/>
              </a:solidFill>
            </a:rPr>
            <a:t> curso territorial ejecutados</a:t>
          </a:r>
          <a:endParaRPr lang="es-CO" sz="1500" dirty="0">
            <a:solidFill>
              <a:schemeClr val="tx1"/>
            </a:solidFill>
          </a:endParaRPr>
        </a:p>
      </dgm:t>
    </dgm:pt>
    <dgm:pt modelId="{718BBB07-2988-4B2F-B4A6-600975A313A2}" type="parTrans" cxnId="{35222CE1-8DFE-4A38-AEAD-0B6F9946501E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BBCBA5B3-B6E1-4371-A6A4-B71DC41BC76E}" type="sibTrans" cxnId="{35222CE1-8DFE-4A38-AEAD-0B6F9946501E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FF400635-43B4-4FF0-A0B4-087299944800}" type="pres">
      <dgm:prSet presAssocID="{2E0007E4-4392-4608-AC86-5B8058E9FA61}" presName="composite" presStyleCnt="0"/>
      <dgm:spPr/>
    </dgm:pt>
    <dgm:pt modelId="{27836252-ABAE-41DD-997D-C8A8F098C539}" type="pres">
      <dgm:prSet presAssocID="{2E0007E4-4392-4608-AC86-5B8058E9FA61}" presName="imgShp" presStyleLbl="fgImgPlace1" presStyleIdx="0" presStyleCnt="1" custScaleX="69619" custScaleY="72258" custLinFactX="12139" custLinFactNeighborX="100000" custLinFactNeighborY="-8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</dgm:spPr>
    </dgm:pt>
    <dgm:pt modelId="{915EC03C-D441-4BAD-ABCB-8945B31AC7BC}" type="pres">
      <dgm:prSet presAssocID="{2E0007E4-4392-4608-AC86-5B8058E9FA61}" presName="txShp" presStyleLbl="node1" presStyleIdx="0" presStyleCnt="1" custScaleX="63630" custScaleY="634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9D1DCB2-CEA4-41D7-B2FF-C58D00482276}" type="presOf" srcId="{2E0007E4-4392-4608-AC86-5B8058E9FA61}" destId="{915EC03C-D441-4BAD-ABCB-8945B31AC7BC}" srcOrd="0" destOrd="0" presId="urn:microsoft.com/office/officeart/2005/8/layout/vList3"/>
    <dgm:cxn modelId="{35222CE1-8DFE-4A38-AEAD-0B6F9946501E}" srcId="{F1BD186A-C47A-40F7-A2AA-97CB450D611A}" destId="{2E0007E4-4392-4608-AC86-5B8058E9FA61}" srcOrd="0" destOrd="0" parTransId="{718BBB07-2988-4B2F-B4A6-600975A313A2}" sibTransId="{BBCBA5B3-B6E1-4371-A6A4-B71DC41BC76E}"/>
    <dgm:cxn modelId="{1B925A7C-9A0A-4701-9824-4C4DD51D618B}" type="presOf" srcId="{F1BD186A-C47A-40F7-A2AA-97CB450D611A}" destId="{BDD8C8FA-D4A1-4E83-8824-C74002DF9817}" srcOrd="0" destOrd="0" presId="urn:microsoft.com/office/officeart/2005/8/layout/vList3"/>
    <dgm:cxn modelId="{5DB0D67B-3C47-4FC9-8B8F-E2A8DF5168DC}" type="presParOf" srcId="{BDD8C8FA-D4A1-4E83-8824-C74002DF9817}" destId="{FF400635-43B4-4FF0-A0B4-087299944800}" srcOrd="0" destOrd="0" presId="urn:microsoft.com/office/officeart/2005/8/layout/vList3"/>
    <dgm:cxn modelId="{E2337C4E-94DC-4B2B-96BB-53F55D73B1E2}" type="presParOf" srcId="{FF400635-43B4-4FF0-A0B4-087299944800}" destId="{27836252-ABAE-41DD-997D-C8A8F098C539}" srcOrd="0" destOrd="0" presId="urn:microsoft.com/office/officeart/2005/8/layout/vList3"/>
    <dgm:cxn modelId="{B9A67625-3699-4B20-BEA1-4B80A9CBBE6B}" type="presParOf" srcId="{FF400635-43B4-4FF0-A0B4-087299944800}" destId="{915EC03C-D441-4BAD-ABCB-8945B31AC7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396000" algn="l"/>
          <a:r>
            <a:rPr lang="es-CO" sz="1500" dirty="0" smtClean="0">
              <a:solidFill>
                <a:schemeClr val="tx1"/>
              </a:solidFill>
            </a:rPr>
            <a:t>2 Reformas legales  presentadas al Gobierno Nacional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2E0007E4-4392-4608-AC86-5B8058E9FA6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algn="l"/>
          <a:r>
            <a:rPr lang="es-CO" sz="1500" dirty="0" smtClean="0">
              <a:solidFill>
                <a:schemeClr val="tx1"/>
              </a:solidFill>
            </a:rPr>
            <a:t>Reforma Ley 909 de 2004</a:t>
          </a:r>
          <a:endParaRPr lang="es-CO" sz="1500" dirty="0">
            <a:solidFill>
              <a:schemeClr val="tx1"/>
            </a:solidFill>
          </a:endParaRPr>
        </a:p>
      </dgm:t>
    </dgm:pt>
    <dgm:pt modelId="{718BBB07-2988-4B2F-B4A6-600975A313A2}" type="parTrans" cxnId="{35222CE1-8DFE-4A38-AEAD-0B6F9946501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BBCBA5B3-B6E1-4371-A6A4-B71DC41BC76E}" type="sibTrans" cxnId="{35222CE1-8DFE-4A38-AEAD-0B6F9946501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44D2D053-36E2-4D00-9784-2AA1CAABAFBA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algn="l"/>
          <a:r>
            <a:rPr lang="es-CO" sz="1500" dirty="0" smtClean="0">
              <a:solidFill>
                <a:schemeClr val="tx1"/>
              </a:solidFill>
            </a:rPr>
            <a:t>Modificación del Decreto 1083 de 2015</a:t>
          </a:r>
          <a:endParaRPr lang="es-CO" sz="1500" dirty="0">
            <a:solidFill>
              <a:schemeClr val="tx1"/>
            </a:solidFill>
          </a:endParaRPr>
        </a:p>
      </dgm:t>
    </dgm:pt>
    <dgm:pt modelId="{44A88366-83A1-486E-9D1B-35947594BC6C}" type="parTrans" cxnId="{4D859711-F361-4EF8-AA2E-4E2BEE6D279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4F54BB00-5296-465B-8991-3B26D37CDD94}" type="sibTrans" cxnId="{4D859711-F361-4EF8-AA2E-4E2BEE6D279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7FFBF5-7AF2-4AE5-AC66-BA10F642EA3C}" type="pres">
      <dgm:prSet presAssocID="{9AEF2A52-E136-4A97-A530-48C7CC890B81}" presName="txShp" presStyleLbl="node1" presStyleIdx="0" presStyleCnt="3" custScaleX="95231" custLinFactNeighborX="1458" custLinFactNeighborY="-4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D889C24-3D3F-4AB5-8F30-F1463998A2EC}" type="pres">
      <dgm:prSet presAssocID="{DE2C58DB-8038-45AC-A0DB-0427FD6DA789}" presName="spacing" presStyleCnt="0"/>
      <dgm:spPr/>
    </dgm:pt>
    <dgm:pt modelId="{FF400635-43B4-4FF0-A0B4-087299944800}" type="pres">
      <dgm:prSet presAssocID="{2E0007E4-4392-4608-AC86-5B8058E9FA61}" presName="composite" presStyleCnt="0"/>
      <dgm:spPr/>
    </dgm:pt>
    <dgm:pt modelId="{27836252-ABAE-41DD-997D-C8A8F098C539}" type="pres">
      <dgm:prSet presAssocID="{2E0007E4-4392-4608-AC86-5B8058E9FA61}" presName="imgShp" presStyleLbl="fgImgPlace1" presStyleIdx="1" presStyleCnt="3" custLinFactNeighborX="3620" custLinFactNeighborY="-429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15EC03C-D441-4BAD-ABCB-8945B31AC7BC}" type="pres">
      <dgm:prSet presAssocID="{2E0007E4-4392-4608-AC86-5B8058E9FA61}" presName="txShp" presStyleLbl="node1" presStyleIdx="1" presStyleCnt="3" custScaleX="8094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2265397-37F5-46F8-989D-FD5EB7A6CCDE}" type="pres">
      <dgm:prSet presAssocID="{BBCBA5B3-B6E1-4371-A6A4-B71DC41BC76E}" presName="spacing" presStyleCnt="0"/>
      <dgm:spPr/>
    </dgm:pt>
    <dgm:pt modelId="{19450CB6-49C4-4EFA-AE28-C73D149E622F}" type="pres">
      <dgm:prSet presAssocID="{44D2D053-36E2-4D00-9784-2AA1CAABAFBA}" presName="composite" presStyleCnt="0"/>
      <dgm:spPr/>
    </dgm:pt>
    <dgm:pt modelId="{8A258E02-4A9B-4526-90DD-E317C92BF1B4}" type="pres">
      <dgm:prSet presAssocID="{44D2D053-36E2-4D00-9784-2AA1CAABAFBA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396C3B0-97E9-4157-9C11-8321E433F39C}" type="pres">
      <dgm:prSet presAssocID="{44D2D053-36E2-4D00-9784-2AA1CAABAFBA}" presName="txShp" presStyleLbl="node1" presStyleIdx="2" presStyleCnt="3" custScaleX="8094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485D76A-F1DB-4861-872F-C611ADF1D2E3}" type="presOf" srcId="{2E0007E4-4392-4608-AC86-5B8058E9FA61}" destId="{915EC03C-D441-4BAD-ABCB-8945B31AC7BC}" srcOrd="0" destOrd="0" presId="urn:microsoft.com/office/officeart/2005/8/layout/vList3"/>
    <dgm:cxn modelId="{35222CE1-8DFE-4A38-AEAD-0B6F9946501E}" srcId="{F1BD186A-C47A-40F7-A2AA-97CB450D611A}" destId="{2E0007E4-4392-4608-AC86-5B8058E9FA61}" srcOrd="1" destOrd="0" parTransId="{718BBB07-2988-4B2F-B4A6-600975A313A2}" sibTransId="{BBCBA5B3-B6E1-4371-A6A4-B71DC41BC76E}"/>
    <dgm:cxn modelId="{37B9F22A-9479-41D5-9835-FB905F3153D7}" type="presOf" srcId="{F1BD186A-C47A-40F7-A2AA-97CB450D611A}" destId="{BDD8C8FA-D4A1-4E83-8824-C74002DF9817}" srcOrd="0" destOrd="0" presId="urn:microsoft.com/office/officeart/2005/8/layout/vList3"/>
    <dgm:cxn modelId="{9DDA0D5C-C8FD-46D5-92C6-309E629A69E0}" type="presOf" srcId="{9AEF2A52-E136-4A97-A530-48C7CC890B81}" destId="{C37FFBF5-7AF2-4AE5-AC66-BA10F642EA3C}" srcOrd="0" destOrd="0" presId="urn:microsoft.com/office/officeart/2005/8/layout/vList3"/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4D859711-F361-4EF8-AA2E-4E2BEE6D279E}" srcId="{F1BD186A-C47A-40F7-A2AA-97CB450D611A}" destId="{44D2D053-36E2-4D00-9784-2AA1CAABAFBA}" srcOrd="2" destOrd="0" parTransId="{44A88366-83A1-486E-9D1B-35947594BC6C}" sibTransId="{4F54BB00-5296-465B-8991-3B26D37CDD94}"/>
    <dgm:cxn modelId="{587AE099-DA65-4684-872A-8AF8653C692B}" type="presOf" srcId="{44D2D053-36E2-4D00-9784-2AA1CAABAFBA}" destId="{3396C3B0-97E9-4157-9C11-8321E433F39C}" srcOrd="0" destOrd="0" presId="urn:microsoft.com/office/officeart/2005/8/layout/vList3"/>
    <dgm:cxn modelId="{B150A28F-1765-4707-BAA2-FA8F65D5BDD4}" type="presParOf" srcId="{BDD8C8FA-D4A1-4E83-8824-C74002DF9817}" destId="{513D0FC6-26EC-4173-BA42-F1CC95E23B5E}" srcOrd="0" destOrd="0" presId="urn:microsoft.com/office/officeart/2005/8/layout/vList3"/>
    <dgm:cxn modelId="{7374F692-09A6-40E5-B966-3D6AE806A869}" type="presParOf" srcId="{513D0FC6-26EC-4173-BA42-F1CC95E23B5E}" destId="{1C717C0B-32D3-40BB-866C-39C3B3AED2EE}" srcOrd="0" destOrd="0" presId="urn:microsoft.com/office/officeart/2005/8/layout/vList3"/>
    <dgm:cxn modelId="{7FA1F1F9-4CFB-4F94-939A-7C5D465C854F}" type="presParOf" srcId="{513D0FC6-26EC-4173-BA42-F1CC95E23B5E}" destId="{C37FFBF5-7AF2-4AE5-AC66-BA10F642EA3C}" srcOrd="1" destOrd="0" presId="urn:microsoft.com/office/officeart/2005/8/layout/vList3"/>
    <dgm:cxn modelId="{AC476AA8-2E28-4C72-8C45-56886C600C54}" type="presParOf" srcId="{BDD8C8FA-D4A1-4E83-8824-C74002DF9817}" destId="{DD889C24-3D3F-4AB5-8F30-F1463998A2EC}" srcOrd="1" destOrd="0" presId="urn:microsoft.com/office/officeart/2005/8/layout/vList3"/>
    <dgm:cxn modelId="{25EC6E12-1D93-4D13-85AE-0DA4448CB520}" type="presParOf" srcId="{BDD8C8FA-D4A1-4E83-8824-C74002DF9817}" destId="{FF400635-43B4-4FF0-A0B4-087299944800}" srcOrd="2" destOrd="0" presId="urn:microsoft.com/office/officeart/2005/8/layout/vList3"/>
    <dgm:cxn modelId="{80981343-C96C-4F1A-A42C-6B6A3EA6558E}" type="presParOf" srcId="{FF400635-43B4-4FF0-A0B4-087299944800}" destId="{27836252-ABAE-41DD-997D-C8A8F098C539}" srcOrd="0" destOrd="0" presId="urn:microsoft.com/office/officeart/2005/8/layout/vList3"/>
    <dgm:cxn modelId="{E1EA906F-7995-45C6-ACA6-5AB1353DFF82}" type="presParOf" srcId="{FF400635-43B4-4FF0-A0B4-087299944800}" destId="{915EC03C-D441-4BAD-ABCB-8945B31AC7BC}" srcOrd="1" destOrd="0" presId="urn:microsoft.com/office/officeart/2005/8/layout/vList3"/>
    <dgm:cxn modelId="{83B73A7A-3EE5-47A4-81F2-F9E0919E2437}" type="presParOf" srcId="{BDD8C8FA-D4A1-4E83-8824-C74002DF9817}" destId="{62265397-37F5-46F8-989D-FD5EB7A6CCDE}" srcOrd="3" destOrd="0" presId="urn:microsoft.com/office/officeart/2005/8/layout/vList3"/>
    <dgm:cxn modelId="{BB2D0206-3BD3-45F0-9500-E5CE4F934289}" type="presParOf" srcId="{BDD8C8FA-D4A1-4E83-8824-C74002DF9817}" destId="{19450CB6-49C4-4EFA-AE28-C73D149E622F}" srcOrd="4" destOrd="0" presId="urn:microsoft.com/office/officeart/2005/8/layout/vList3"/>
    <dgm:cxn modelId="{19B256F7-10B4-4140-827D-476786FE8874}" type="presParOf" srcId="{19450CB6-49C4-4EFA-AE28-C73D149E622F}" destId="{8A258E02-4A9B-4526-90DD-E317C92BF1B4}" srcOrd="0" destOrd="0" presId="urn:microsoft.com/office/officeart/2005/8/layout/vList3"/>
    <dgm:cxn modelId="{11EF745A-BCC9-4D76-BA62-30CB43C35B14}" type="presParOf" srcId="{19450CB6-49C4-4EFA-AE28-C73D149E622F}" destId="{3396C3B0-97E9-4157-9C11-8321E433F3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D336E5E5-DCF9-466B-BC10-F613CC86A6DB}">
      <dgm:prSet custT="1"/>
      <dgm:spPr>
        <a:noFill/>
        <a:ln>
          <a:solidFill>
            <a:srgbClr val="008799"/>
          </a:solidFill>
        </a:ln>
      </dgm:spPr>
      <dgm:t>
        <a:bodyPr/>
        <a:lstStyle/>
        <a:p>
          <a:pPr marL="288000" algn="l"/>
          <a:r>
            <a:rPr lang="es-CO" sz="1500" dirty="0" smtClean="0">
              <a:solidFill>
                <a:schemeClr val="tx1"/>
              </a:solidFill>
            </a:rPr>
            <a:t>Entidades con implementación del plan estratégico de empleo público (119 orden nacional y 63 orden territorial)</a:t>
          </a:r>
          <a:endParaRPr lang="es-CO" sz="1500" dirty="0">
            <a:solidFill>
              <a:schemeClr val="tx1"/>
            </a:solidFill>
          </a:endParaRPr>
        </a:p>
      </dgm:t>
    </dgm:pt>
    <dgm:pt modelId="{B52DCF65-CCD2-4BB7-9069-3BEAA68F3C4C}" type="parTrans" cxnId="{DFA71EE7-3D15-4177-AC91-E6921FE1DC45}">
      <dgm:prSet/>
      <dgm:spPr/>
      <dgm:t>
        <a:bodyPr/>
        <a:lstStyle/>
        <a:p>
          <a:endParaRPr lang="es-CO" sz="1500"/>
        </a:p>
      </dgm:t>
    </dgm:pt>
    <dgm:pt modelId="{43FE8874-E33F-47F6-88CF-0CEB02A6893D}" type="sibTrans" cxnId="{DFA71EE7-3D15-4177-AC91-E6921FE1DC45}">
      <dgm:prSet/>
      <dgm:spPr/>
      <dgm:t>
        <a:bodyPr/>
        <a:lstStyle/>
        <a:p>
          <a:endParaRPr lang="es-CO" sz="1500"/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2203ADC0-03DA-41C8-98AA-87FF26F6376B}" type="pres">
      <dgm:prSet presAssocID="{D336E5E5-DCF9-466B-BC10-F613CC86A6DB}" presName="composite" presStyleCnt="0"/>
      <dgm:spPr/>
    </dgm:pt>
    <dgm:pt modelId="{B82620A0-0910-4102-B5B1-357FC0B79FBA}" type="pres">
      <dgm:prSet presAssocID="{D336E5E5-DCF9-466B-BC10-F613CC86A6DB}" presName="imgShp" presStyleLbl="fgImgPlace1" presStyleIdx="0" presStyleCnt="1" custLinFactNeighborX="878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60FB4C0-78D0-47A9-8D28-4412DD1CD770}" type="pres">
      <dgm:prSet presAssocID="{D336E5E5-DCF9-466B-BC10-F613CC86A6DB}" presName="txShp" presStyleLbl="node1" presStyleIdx="0" presStyleCnt="1" custScaleX="73196" custLinFactY="-49766" custLinFactNeighborX="266" custLinFactNeighborY="-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FA71EE7-3D15-4177-AC91-E6921FE1DC45}" srcId="{F1BD186A-C47A-40F7-A2AA-97CB450D611A}" destId="{D336E5E5-DCF9-466B-BC10-F613CC86A6DB}" srcOrd="0" destOrd="0" parTransId="{B52DCF65-CCD2-4BB7-9069-3BEAA68F3C4C}" sibTransId="{43FE8874-E33F-47F6-88CF-0CEB02A6893D}"/>
    <dgm:cxn modelId="{74CCE58C-D65E-4E0B-8594-A83B6B75C942}" type="presOf" srcId="{D336E5E5-DCF9-466B-BC10-F613CC86A6DB}" destId="{460FB4C0-78D0-47A9-8D28-4412DD1CD770}" srcOrd="0" destOrd="0" presId="urn:microsoft.com/office/officeart/2005/8/layout/vList3"/>
    <dgm:cxn modelId="{E786693B-A319-4C13-8A6D-A8BDA020631D}" type="presOf" srcId="{F1BD186A-C47A-40F7-A2AA-97CB450D611A}" destId="{BDD8C8FA-D4A1-4E83-8824-C74002DF9817}" srcOrd="0" destOrd="0" presId="urn:microsoft.com/office/officeart/2005/8/layout/vList3"/>
    <dgm:cxn modelId="{E9284631-50A9-49D5-B6BA-E3421C2204B5}" type="presParOf" srcId="{BDD8C8FA-D4A1-4E83-8824-C74002DF9817}" destId="{2203ADC0-03DA-41C8-98AA-87FF26F6376B}" srcOrd="0" destOrd="0" presId="urn:microsoft.com/office/officeart/2005/8/layout/vList3"/>
    <dgm:cxn modelId="{789485B0-4927-474A-B988-B79E8FB96505}" type="presParOf" srcId="{2203ADC0-03DA-41C8-98AA-87FF26F6376B}" destId="{B82620A0-0910-4102-B5B1-357FC0B79FBA}" srcOrd="0" destOrd="0" presId="urn:microsoft.com/office/officeart/2005/8/layout/vList3"/>
    <dgm:cxn modelId="{E9DCA237-68BD-499A-8DFB-BADA790EC5C1}" type="presParOf" srcId="{2203ADC0-03DA-41C8-98AA-87FF26F6376B}" destId="{460FB4C0-78D0-47A9-8D28-4412DD1CD7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72000" algn="l"/>
          <a:r>
            <a:rPr lang="es-CO" sz="1500" dirty="0" smtClean="0">
              <a:solidFill>
                <a:schemeClr val="tx1"/>
              </a:solidFill>
            </a:rPr>
            <a:t>Entidades del Orden Nacional con gestión del  talento humano. (meta SINERGIA)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pPr algn="l"/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1" custScaleX="61078" custScaleY="62814" custLinFactNeighborX="88924" custLinFactNeighborY="-1144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37FFBF5-7AF2-4AE5-AC66-BA10F642EA3C}" type="pres">
      <dgm:prSet presAssocID="{9AEF2A52-E136-4A97-A530-48C7CC890B81}" presName="txShp" presStyleLbl="node1" presStyleIdx="0" presStyleCnt="1" custScaleX="63069" custScaleY="52167" custLinFactNeighborX="-441" custLinFactNeighborY="18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4F0B1E6F-063A-413C-87A9-D23ABA95590F}" type="presOf" srcId="{F1BD186A-C47A-40F7-A2AA-97CB450D611A}" destId="{BDD8C8FA-D4A1-4E83-8824-C74002DF9817}" srcOrd="0" destOrd="0" presId="urn:microsoft.com/office/officeart/2005/8/layout/vList3"/>
    <dgm:cxn modelId="{5AC55F64-79ED-4AEF-8C41-5BF2DC26ADC7}" type="presOf" srcId="{9AEF2A52-E136-4A97-A530-48C7CC890B81}" destId="{C37FFBF5-7AF2-4AE5-AC66-BA10F642EA3C}" srcOrd="0" destOrd="0" presId="urn:microsoft.com/office/officeart/2005/8/layout/vList3"/>
    <dgm:cxn modelId="{7F4B1A4B-4346-4CD3-9CAE-95BE7835022B}" type="presParOf" srcId="{BDD8C8FA-D4A1-4E83-8824-C74002DF9817}" destId="{513D0FC6-26EC-4173-BA42-F1CC95E23B5E}" srcOrd="0" destOrd="0" presId="urn:microsoft.com/office/officeart/2005/8/layout/vList3"/>
    <dgm:cxn modelId="{ED34C169-0671-44D3-B495-1BF2F0F0A415}" type="presParOf" srcId="{513D0FC6-26EC-4173-BA42-F1CC95E23B5E}" destId="{1C717C0B-32D3-40BB-866C-39C3B3AED2EE}" srcOrd="0" destOrd="0" presId="urn:microsoft.com/office/officeart/2005/8/layout/vList3"/>
    <dgm:cxn modelId="{9EC8CC91-FB37-4E52-853C-34919B08C519}" type="presParOf" srcId="{513D0FC6-26EC-4173-BA42-F1CC95E23B5E}" destId="{C37FFBF5-7AF2-4AE5-AC66-BA10F642EA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2E0007E4-4392-4608-AC86-5B8058E9FA6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144000" algn="l"/>
          <a:r>
            <a:rPr lang="es-CO" sz="1500" dirty="0" smtClean="0">
              <a:solidFill>
                <a:schemeClr val="tx1"/>
              </a:solidFill>
            </a:rPr>
            <a:t>Entidades del Orden Nacional con modelos de evaluación. (meta SINERGIA)</a:t>
          </a:r>
          <a:endParaRPr lang="es-CO" sz="1500" dirty="0">
            <a:solidFill>
              <a:schemeClr val="tx1"/>
            </a:solidFill>
          </a:endParaRPr>
        </a:p>
      </dgm:t>
    </dgm:pt>
    <dgm:pt modelId="{718BBB07-2988-4B2F-B4A6-600975A313A2}" type="parTrans" cxnId="{35222CE1-8DFE-4A38-AEAD-0B6F9946501E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BBCBA5B3-B6E1-4371-A6A4-B71DC41BC76E}" type="sibTrans" cxnId="{35222CE1-8DFE-4A38-AEAD-0B6F9946501E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FF400635-43B4-4FF0-A0B4-087299944800}" type="pres">
      <dgm:prSet presAssocID="{2E0007E4-4392-4608-AC86-5B8058E9FA61}" presName="composite" presStyleCnt="0"/>
      <dgm:spPr/>
    </dgm:pt>
    <dgm:pt modelId="{27836252-ABAE-41DD-997D-C8A8F098C539}" type="pres">
      <dgm:prSet presAssocID="{2E0007E4-4392-4608-AC86-5B8058E9FA61}" presName="imgShp" presStyleLbl="fgImgPlace1" presStyleIdx="0" presStyleCnt="1" custScaleX="69619" custScaleY="72258" custLinFactX="12139" custLinFactNeighborX="100000" custLinFactNeighborY="-8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</dgm:spPr>
    </dgm:pt>
    <dgm:pt modelId="{915EC03C-D441-4BAD-ABCB-8945B31AC7BC}" type="pres">
      <dgm:prSet presAssocID="{2E0007E4-4392-4608-AC86-5B8058E9FA61}" presName="txShp" presStyleLbl="node1" presStyleIdx="0" presStyleCnt="1" custScaleX="63630" custScaleY="634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E34CA70-5F8C-4176-95D0-49C2B5C1F3D0}" type="presOf" srcId="{F1BD186A-C47A-40F7-A2AA-97CB450D611A}" destId="{BDD8C8FA-D4A1-4E83-8824-C74002DF9817}" srcOrd="0" destOrd="0" presId="urn:microsoft.com/office/officeart/2005/8/layout/vList3"/>
    <dgm:cxn modelId="{35222CE1-8DFE-4A38-AEAD-0B6F9946501E}" srcId="{F1BD186A-C47A-40F7-A2AA-97CB450D611A}" destId="{2E0007E4-4392-4608-AC86-5B8058E9FA61}" srcOrd="0" destOrd="0" parTransId="{718BBB07-2988-4B2F-B4A6-600975A313A2}" sibTransId="{BBCBA5B3-B6E1-4371-A6A4-B71DC41BC76E}"/>
    <dgm:cxn modelId="{653F075E-6767-453E-AE0E-A709BFEB37FE}" type="presOf" srcId="{2E0007E4-4392-4608-AC86-5B8058E9FA61}" destId="{915EC03C-D441-4BAD-ABCB-8945B31AC7BC}" srcOrd="0" destOrd="0" presId="urn:microsoft.com/office/officeart/2005/8/layout/vList3"/>
    <dgm:cxn modelId="{4FC0A7C8-BF1A-4D21-98E6-0189AEBB8D1A}" type="presParOf" srcId="{BDD8C8FA-D4A1-4E83-8824-C74002DF9817}" destId="{FF400635-43B4-4FF0-A0B4-087299944800}" srcOrd="0" destOrd="0" presId="urn:microsoft.com/office/officeart/2005/8/layout/vList3"/>
    <dgm:cxn modelId="{99EDF285-68DA-4BF1-9B39-8EF312146B56}" type="presParOf" srcId="{FF400635-43B4-4FF0-A0B4-087299944800}" destId="{27836252-ABAE-41DD-997D-C8A8F098C539}" srcOrd="0" destOrd="0" presId="urn:microsoft.com/office/officeart/2005/8/layout/vList3"/>
    <dgm:cxn modelId="{B36920EB-9FB3-41C5-B33A-7647BDB8CEA2}" type="presParOf" srcId="{FF400635-43B4-4FF0-A0B4-087299944800}" destId="{915EC03C-D441-4BAD-ABCB-8945B31AC7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AEF2A52-E136-4A97-A530-48C7CC890B8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396000" algn="l"/>
          <a:r>
            <a:rPr lang="es-CO" sz="1500" dirty="0" smtClean="0">
              <a:solidFill>
                <a:schemeClr val="tx1"/>
              </a:solidFill>
            </a:rPr>
            <a:t>Implementación del plan estratégico de empleo público que incluya las recomendaciones OCDE. (meta SINERGIA)</a:t>
          </a:r>
          <a:endParaRPr lang="es-CO" sz="1500" dirty="0">
            <a:solidFill>
              <a:schemeClr val="tx1"/>
            </a:solidFill>
          </a:endParaRPr>
        </a:p>
      </dgm:t>
    </dgm:pt>
    <dgm:pt modelId="{35CCF538-6717-4C99-B0CD-FC94717F9B11}" type="parTrans" cxnId="{B4AA1C99-8AA3-450E-B2B6-93EAE4BE8BE1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DE2C58DB-8038-45AC-A0DB-0427FD6DA789}" type="sibTrans" cxnId="{B4AA1C99-8AA3-450E-B2B6-93EAE4BE8BE1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2E0007E4-4392-4608-AC86-5B8058E9FA61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360000" algn="l"/>
          <a:r>
            <a:rPr lang="es-CO" sz="1500" dirty="0" smtClean="0">
              <a:solidFill>
                <a:schemeClr val="tx1"/>
              </a:solidFill>
            </a:rPr>
            <a:t>Alianzas en el marco del Programa </a:t>
          </a:r>
          <a:r>
            <a:rPr lang="es-CO" sz="1500" b="1" i="1" dirty="0" smtClean="0">
              <a:solidFill>
                <a:schemeClr val="tx1"/>
              </a:solidFill>
            </a:rPr>
            <a:t>Servimos</a:t>
          </a:r>
          <a:r>
            <a:rPr lang="es-CO" sz="1500" dirty="0" smtClean="0">
              <a:solidFill>
                <a:schemeClr val="tx1"/>
              </a:solidFill>
            </a:rPr>
            <a:t> gestionadas. (meta acumulada)</a:t>
          </a:r>
          <a:endParaRPr lang="es-CO" sz="1500" dirty="0">
            <a:solidFill>
              <a:schemeClr val="tx1"/>
            </a:solidFill>
          </a:endParaRPr>
        </a:p>
      </dgm:t>
    </dgm:pt>
    <dgm:pt modelId="{718BBB07-2988-4B2F-B4A6-600975A313A2}" type="parTrans" cxnId="{35222CE1-8DFE-4A38-AEAD-0B6F9946501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BBCBA5B3-B6E1-4371-A6A4-B71DC41BC76E}" type="sibTrans" cxnId="{35222CE1-8DFE-4A38-AEAD-0B6F9946501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44D2D053-36E2-4D00-9784-2AA1CAABAFBA}">
      <dgm:prSet phldrT="[Texto]" custT="1"/>
      <dgm:spPr>
        <a:noFill/>
        <a:ln>
          <a:solidFill>
            <a:srgbClr val="008799"/>
          </a:solidFill>
        </a:ln>
      </dgm:spPr>
      <dgm:t>
        <a:bodyPr/>
        <a:lstStyle/>
        <a:p>
          <a:pPr marL="360000" algn="l"/>
          <a:r>
            <a:rPr lang="es-CO" sz="1500" dirty="0" smtClean="0">
              <a:solidFill>
                <a:schemeClr val="tx1"/>
              </a:solidFill>
            </a:rPr>
            <a:t>Plan Nacional de Formación y Capacitación adoptado e implementado.</a:t>
          </a:r>
          <a:endParaRPr lang="es-CO" sz="1500" dirty="0">
            <a:solidFill>
              <a:schemeClr val="tx1"/>
            </a:solidFill>
          </a:endParaRPr>
        </a:p>
      </dgm:t>
    </dgm:pt>
    <dgm:pt modelId="{44A88366-83A1-486E-9D1B-35947594BC6C}" type="parTrans" cxnId="{4D859711-F361-4EF8-AA2E-4E2BEE6D279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4F54BB00-5296-465B-8991-3B26D37CDD94}" type="sibTrans" cxnId="{4D859711-F361-4EF8-AA2E-4E2BEE6D279E}">
      <dgm:prSet/>
      <dgm:spPr/>
      <dgm:t>
        <a:bodyPr/>
        <a:lstStyle/>
        <a:p>
          <a:endParaRPr lang="es-CO" sz="1500">
            <a:solidFill>
              <a:schemeClr val="tx1"/>
            </a:solidFill>
          </a:endParaRPr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513D0FC6-26EC-4173-BA42-F1CC95E23B5E}" type="pres">
      <dgm:prSet presAssocID="{9AEF2A52-E136-4A97-A530-48C7CC890B81}" presName="composite" presStyleCnt="0"/>
      <dgm:spPr/>
    </dgm:pt>
    <dgm:pt modelId="{1C717C0B-32D3-40BB-866C-39C3B3AED2EE}" type="pres">
      <dgm:prSet presAssocID="{9AEF2A52-E136-4A97-A530-48C7CC890B81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7FFBF5-7AF2-4AE5-AC66-BA10F642EA3C}" type="pres">
      <dgm:prSet presAssocID="{9AEF2A52-E136-4A97-A530-48C7CC890B81}" presName="txShp" presStyleLbl="node1" presStyleIdx="0" presStyleCnt="3" custScaleX="95231" custScaleY="163246" custLinFactNeighborX="1458" custLinFactNeighborY="-4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D889C24-3D3F-4AB5-8F30-F1463998A2EC}" type="pres">
      <dgm:prSet presAssocID="{DE2C58DB-8038-45AC-A0DB-0427FD6DA789}" presName="spacing" presStyleCnt="0"/>
      <dgm:spPr/>
    </dgm:pt>
    <dgm:pt modelId="{FF400635-43B4-4FF0-A0B4-087299944800}" type="pres">
      <dgm:prSet presAssocID="{2E0007E4-4392-4608-AC86-5B8058E9FA61}" presName="composite" presStyleCnt="0"/>
      <dgm:spPr/>
    </dgm:pt>
    <dgm:pt modelId="{27836252-ABAE-41DD-997D-C8A8F098C539}" type="pres">
      <dgm:prSet presAssocID="{2E0007E4-4392-4608-AC86-5B8058E9FA61}" presName="imgShp" presStyleLbl="fgImgPlace1" presStyleIdx="1" presStyleCnt="3" custLinFactNeighborX="3620" custLinFactNeighborY="-429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15EC03C-D441-4BAD-ABCB-8945B31AC7BC}" type="pres">
      <dgm:prSet presAssocID="{2E0007E4-4392-4608-AC86-5B8058E9FA61}" presName="txShp" presStyleLbl="node1" presStyleIdx="1" presStyleCnt="3" custScaleX="94691" custLinFactNeighborX="13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2265397-37F5-46F8-989D-FD5EB7A6CCDE}" type="pres">
      <dgm:prSet presAssocID="{BBCBA5B3-B6E1-4371-A6A4-B71DC41BC76E}" presName="spacing" presStyleCnt="0"/>
      <dgm:spPr/>
    </dgm:pt>
    <dgm:pt modelId="{19450CB6-49C4-4EFA-AE28-C73D149E622F}" type="pres">
      <dgm:prSet presAssocID="{44D2D053-36E2-4D00-9784-2AA1CAABAFBA}" presName="composite" presStyleCnt="0"/>
      <dgm:spPr/>
    </dgm:pt>
    <dgm:pt modelId="{8A258E02-4A9B-4526-90DD-E317C92BF1B4}" type="pres">
      <dgm:prSet presAssocID="{44D2D053-36E2-4D00-9784-2AA1CAABAFBA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396C3B0-97E9-4157-9C11-8321E433F39C}" type="pres">
      <dgm:prSet presAssocID="{44D2D053-36E2-4D00-9784-2AA1CAABAFBA}" presName="txShp" presStyleLbl="node1" presStyleIdx="2" presStyleCnt="3" custScaleX="94691" custLinFactNeighborX="13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4434FC2-5DCF-4981-A3E8-6E6EF4C06D89}" type="presOf" srcId="{9AEF2A52-E136-4A97-A530-48C7CC890B81}" destId="{C37FFBF5-7AF2-4AE5-AC66-BA10F642EA3C}" srcOrd="0" destOrd="0" presId="urn:microsoft.com/office/officeart/2005/8/layout/vList3"/>
    <dgm:cxn modelId="{4D859711-F361-4EF8-AA2E-4E2BEE6D279E}" srcId="{F1BD186A-C47A-40F7-A2AA-97CB450D611A}" destId="{44D2D053-36E2-4D00-9784-2AA1CAABAFBA}" srcOrd="2" destOrd="0" parTransId="{44A88366-83A1-486E-9D1B-35947594BC6C}" sibTransId="{4F54BB00-5296-465B-8991-3B26D37CDD94}"/>
    <dgm:cxn modelId="{35222CE1-8DFE-4A38-AEAD-0B6F9946501E}" srcId="{F1BD186A-C47A-40F7-A2AA-97CB450D611A}" destId="{2E0007E4-4392-4608-AC86-5B8058E9FA61}" srcOrd="1" destOrd="0" parTransId="{718BBB07-2988-4B2F-B4A6-600975A313A2}" sibTransId="{BBCBA5B3-B6E1-4371-A6A4-B71DC41BC76E}"/>
    <dgm:cxn modelId="{80DE4D61-E666-490C-A59B-A3132B5C58F0}" type="presOf" srcId="{2E0007E4-4392-4608-AC86-5B8058E9FA61}" destId="{915EC03C-D441-4BAD-ABCB-8945B31AC7BC}" srcOrd="0" destOrd="0" presId="urn:microsoft.com/office/officeart/2005/8/layout/vList3"/>
    <dgm:cxn modelId="{B4AA1C99-8AA3-450E-B2B6-93EAE4BE8BE1}" srcId="{F1BD186A-C47A-40F7-A2AA-97CB450D611A}" destId="{9AEF2A52-E136-4A97-A530-48C7CC890B81}" srcOrd="0" destOrd="0" parTransId="{35CCF538-6717-4C99-B0CD-FC94717F9B11}" sibTransId="{DE2C58DB-8038-45AC-A0DB-0427FD6DA789}"/>
    <dgm:cxn modelId="{E57E76DB-1C9A-4870-A90C-E323FA7600A3}" type="presOf" srcId="{F1BD186A-C47A-40F7-A2AA-97CB450D611A}" destId="{BDD8C8FA-D4A1-4E83-8824-C74002DF9817}" srcOrd="0" destOrd="0" presId="urn:microsoft.com/office/officeart/2005/8/layout/vList3"/>
    <dgm:cxn modelId="{B217488A-822D-4E8E-98EA-CED351A9C7AF}" type="presOf" srcId="{44D2D053-36E2-4D00-9784-2AA1CAABAFBA}" destId="{3396C3B0-97E9-4157-9C11-8321E433F39C}" srcOrd="0" destOrd="0" presId="urn:microsoft.com/office/officeart/2005/8/layout/vList3"/>
    <dgm:cxn modelId="{C40662D0-EAA6-4D9F-8012-255CFA349E55}" type="presParOf" srcId="{BDD8C8FA-D4A1-4E83-8824-C74002DF9817}" destId="{513D0FC6-26EC-4173-BA42-F1CC95E23B5E}" srcOrd="0" destOrd="0" presId="urn:microsoft.com/office/officeart/2005/8/layout/vList3"/>
    <dgm:cxn modelId="{DFB390CB-1566-4494-86DB-4F84BAB47D7B}" type="presParOf" srcId="{513D0FC6-26EC-4173-BA42-F1CC95E23B5E}" destId="{1C717C0B-32D3-40BB-866C-39C3B3AED2EE}" srcOrd="0" destOrd="0" presId="urn:microsoft.com/office/officeart/2005/8/layout/vList3"/>
    <dgm:cxn modelId="{B6EECBB7-4963-442B-999B-F91367F6FA46}" type="presParOf" srcId="{513D0FC6-26EC-4173-BA42-F1CC95E23B5E}" destId="{C37FFBF5-7AF2-4AE5-AC66-BA10F642EA3C}" srcOrd="1" destOrd="0" presId="urn:microsoft.com/office/officeart/2005/8/layout/vList3"/>
    <dgm:cxn modelId="{FEAA56C1-3434-432E-9F97-112F4E5578B7}" type="presParOf" srcId="{BDD8C8FA-D4A1-4E83-8824-C74002DF9817}" destId="{DD889C24-3D3F-4AB5-8F30-F1463998A2EC}" srcOrd="1" destOrd="0" presId="urn:microsoft.com/office/officeart/2005/8/layout/vList3"/>
    <dgm:cxn modelId="{EB071C0D-09A5-43B1-A506-9F51548FB7BB}" type="presParOf" srcId="{BDD8C8FA-D4A1-4E83-8824-C74002DF9817}" destId="{FF400635-43B4-4FF0-A0B4-087299944800}" srcOrd="2" destOrd="0" presId="urn:microsoft.com/office/officeart/2005/8/layout/vList3"/>
    <dgm:cxn modelId="{010C5D18-868A-4A9F-9A1B-E96CD853E6C7}" type="presParOf" srcId="{FF400635-43B4-4FF0-A0B4-087299944800}" destId="{27836252-ABAE-41DD-997D-C8A8F098C539}" srcOrd="0" destOrd="0" presId="urn:microsoft.com/office/officeart/2005/8/layout/vList3"/>
    <dgm:cxn modelId="{E07F7DA1-2F08-42A9-A261-BE3D8F95BF5F}" type="presParOf" srcId="{FF400635-43B4-4FF0-A0B4-087299944800}" destId="{915EC03C-D441-4BAD-ABCB-8945B31AC7BC}" srcOrd="1" destOrd="0" presId="urn:microsoft.com/office/officeart/2005/8/layout/vList3"/>
    <dgm:cxn modelId="{3A19B8DB-A1EE-4B49-9169-28D8BEEE70E8}" type="presParOf" srcId="{BDD8C8FA-D4A1-4E83-8824-C74002DF9817}" destId="{62265397-37F5-46F8-989D-FD5EB7A6CCDE}" srcOrd="3" destOrd="0" presId="urn:microsoft.com/office/officeart/2005/8/layout/vList3"/>
    <dgm:cxn modelId="{1B745D80-3451-4F01-A05E-3ABAADBC357D}" type="presParOf" srcId="{BDD8C8FA-D4A1-4E83-8824-C74002DF9817}" destId="{19450CB6-49C4-4EFA-AE28-C73D149E622F}" srcOrd="4" destOrd="0" presId="urn:microsoft.com/office/officeart/2005/8/layout/vList3"/>
    <dgm:cxn modelId="{29C7239E-B5C7-4D6C-9375-CC58CEBF16EA}" type="presParOf" srcId="{19450CB6-49C4-4EFA-AE28-C73D149E622F}" destId="{8A258E02-4A9B-4526-90DD-E317C92BF1B4}" srcOrd="0" destOrd="0" presId="urn:microsoft.com/office/officeart/2005/8/layout/vList3"/>
    <dgm:cxn modelId="{54D60B4F-1DB0-4648-9E76-B826C9A7D60B}" type="presParOf" srcId="{19450CB6-49C4-4EFA-AE28-C73D149E622F}" destId="{3396C3B0-97E9-4157-9C11-8321E433F3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BD186A-C47A-40F7-A2AA-97CB450D611A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D336E5E5-DCF9-466B-BC10-F613CC86A6DB}">
      <dgm:prSet custT="1"/>
      <dgm:spPr>
        <a:noFill/>
        <a:ln>
          <a:solidFill>
            <a:srgbClr val="008799"/>
          </a:solidFill>
        </a:ln>
      </dgm:spPr>
      <dgm:t>
        <a:bodyPr/>
        <a:lstStyle/>
        <a:p>
          <a:pPr marL="288000" algn="l"/>
          <a:r>
            <a:rPr lang="es-CO" sz="1500" dirty="0" smtClean="0">
              <a:solidFill>
                <a:schemeClr val="tx1"/>
              </a:solidFill>
            </a:rPr>
            <a:t>Reportes de actividades que se adelanten en temas de paz y posconflicto efectuados</a:t>
          </a:r>
          <a:endParaRPr lang="es-CO" sz="1500" dirty="0">
            <a:solidFill>
              <a:schemeClr val="tx1"/>
            </a:solidFill>
          </a:endParaRPr>
        </a:p>
      </dgm:t>
    </dgm:pt>
    <dgm:pt modelId="{B52DCF65-CCD2-4BB7-9069-3BEAA68F3C4C}" type="parTrans" cxnId="{DFA71EE7-3D15-4177-AC91-E6921FE1DC45}">
      <dgm:prSet/>
      <dgm:spPr/>
      <dgm:t>
        <a:bodyPr/>
        <a:lstStyle/>
        <a:p>
          <a:endParaRPr lang="es-CO" sz="1500"/>
        </a:p>
      </dgm:t>
    </dgm:pt>
    <dgm:pt modelId="{43FE8874-E33F-47F6-88CF-0CEB02A6893D}" type="sibTrans" cxnId="{DFA71EE7-3D15-4177-AC91-E6921FE1DC45}">
      <dgm:prSet/>
      <dgm:spPr/>
      <dgm:t>
        <a:bodyPr/>
        <a:lstStyle/>
        <a:p>
          <a:endParaRPr lang="es-CO" sz="1500"/>
        </a:p>
      </dgm:t>
    </dgm:pt>
    <dgm:pt modelId="{BDD8C8FA-D4A1-4E83-8824-C74002DF9817}" type="pres">
      <dgm:prSet presAssocID="{F1BD186A-C47A-40F7-A2AA-97CB450D611A}" presName="linearFlow" presStyleCnt="0">
        <dgm:presLayoutVars>
          <dgm:dir/>
          <dgm:resizeHandles val="exact"/>
        </dgm:presLayoutVars>
      </dgm:prSet>
      <dgm:spPr/>
    </dgm:pt>
    <dgm:pt modelId="{2203ADC0-03DA-41C8-98AA-87FF26F6376B}" type="pres">
      <dgm:prSet presAssocID="{D336E5E5-DCF9-466B-BC10-F613CC86A6DB}" presName="composite" presStyleCnt="0"/>
      <dgm:spPr/>
    </dgm:pt>
    <dgm:pt modelId="{B82620A0-0910-4102-B5B1-357FC0B79FBA}" type="pres">
      <dgm:prSet presAssocID="{D336E5E5-DCF9-466B-BC10-F613CC86A6DB}" presName="imgShp" presStyleLbl="fgImgPlace1" presStyleIdx="0" presStyleCnt="1" custLinFactNeighborX="53903" custLinFactNeighborY="-1449"/>
      <dgm:spPr/>
    </dgm:pt>
    <dgm:pt modelId="{460FB4C0-78D0-47A9-8D28-4412DD1CD770}" type="pres">
      <dgm:prSet presAssocID="{D336E5E5-DCF9-466B-BC10-F613CC86A6DB}" presName="txShp" presStyleLbl="node1" presStyleIdx="0" presStyleCnt="1" custScaleX="73196" custLinFactY="-49766" custLinFactNeighborX="266" custLinFactNeighborY="-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EC0D1C7-6338-4BA5-BF61-51A2352585DF}" type="presOf" srcId="{F1BD186A-C47A-40F7-A2AA-97CB450D611A}" destId="{BDD8C8FA-D4A1-4E83-8824-C74002DF9817}" srcOrd="0" destOrd="0" presId="urn:microsoft.com/office/officeart/2005/8/layout/vList3"/>
    <dgm:cxn modelId="{DFA71EE7-3D15-4177-AC91-E6921FE1DC45}" srcId="{F1BD186A-C47A-40F7-A2AA-97CB450D611A}" destId="{D336E5E5-DCF9-466B-BC10-F613CC86A6DB}" srcOrd="0" destOrd="0" parTransId="{B52DCF65-CCD2-4BB7-9069-3BEAA68F3C4C}" sibTransId="{43FE8874-E33F-47F6-88CF-0CEB02A6893D}"/>
    <dgm:cxn modelId="{419C9BB2-CD83-4676-B9DA-B688A7C8B7AC}" type="presOf" srcId="{D336E5E5-DCF9-466B-BC10-F613CC86A6DB}" destId="{460FB4C0-78D0-47A9-8D28-4412DD1CD770}" srcOrd="0" destOrd="0" presId="urn:microsoft.com/office/officeart/2005/8/layout/vList3"/>
    <dgm:cxn modelId="{90E98E10-6FE3-4256-B651-E8141920957E}" type="presParOf" srcId="{BDD8C8FA-D4A1-4E83-8824-C74002DF9817}" destId="{2203ADC0-03DA-41C8-98AA-87FF26F6376B}" srcOrd="0" destOrd="0" presId="urn:microsoft.com/office/officeart/2005/8/layout/vList3"/>
    <dgm:cxn modelId="{47CC6AFA-DCA4-4AB0-82AC-57B217908C17}" type="presParOf" srcId="{2203ADC0-03DA-41C8-98AA-87FF26F6376B}" destId="{B82620A0-0910-4102-B5B1-357FC0B79FBA}" srcOrd="0" destOrd="0" presId="urn:microsoft.com/office/officeart/2005/8/layout/vList3"/>
    <dgm:cxn modelId="{8B02A509-1143-4D64-8F6C-1ED53AB18E48}" type="presParOf" srcId="{2203ADC0-03DA-41C8-98AA-87FF26F6376B}" destId="{460FB4C0-78D0-47A9-8D28-4412DD1CD7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BFD03-F194-43C0-A3D3-405A6EA7DAE0}">
      <dsp:nvSpPr>
        <dsp:cNvPr id="0" name=""/>
        <dsp:cNvSpPr/>
      </dsp:nvSpPr>
      <dsp:spPr>
        <a:xfrm>
          <a:off x="-3202807" y="-496052"/>
          <a:ext cx="3844734" cy="3844734"/>
        </a:xfrm>
        <a:prstGeom prst="blockArc">
          <a:avLst>
            <a:gd name="adj1" fmla="val 18900000"/>
            <a:gd name="adj2" fmla="val 2700000"/>
            <a:gd name="adj3" fmla="val 56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49F7A-0A74-449D-AB72-24EBA7E1603B}">
      <dsp:nvSpPr>
        <dsp:cNvPr id="0" name=""/>
        <dsp:cNvSpPr/>
      </dsp:nvSpPr>
      <dsp:spPr>
        <a:xfrm>
          <a:off x="524384" y="407526"/>
          <a:ext cx="2962342" cy="814939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858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1. MCI</a:t>
          </a:r>
          <a:endParaRPr lang="es-ES" sz="4200" kern="1200" dirty="0"/>
        </a:p>
      </dsp:txBody>
      <dsp:txXfrm>
        <a:off x="524384" y="407526"/>
        <a:ext cx="2962342" cy="814939"/>
      </dsp:txXfrm>
    </dsp:sp>
    <dsp:sp modelId="{F07E87FC-F862-4BA7-AC18-B23346880CC3}">
      <dsp:nvSpPr>
        <dsp:cNvPr id="0" name=""/>
        <dsp:cNvSpPr/>
      </dsp:nvSpPr>
      <dsp:spPr>
        <a:xfrm>
          <a:off x="15047" y="305659"/>
          <a:ext cx="1018674" cy="10186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44E13-AEED-4A1C-9B7C-08C752DCC81E}">
      <dsp:nvSpPr>
        <dsp:cNvPr id="0" name=""/>
        <dsp:cNvSpPr/>
      </dsp:nvSpPr>
      <dsp:spPr>
        <a:xfrm>
          <a:off x="524384" y="1630163"/>
          <a:ext cx="2962342" cy="81493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858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/>
            <a:t>2. Otras</a:t>
          </a:r>
          <a:endParaRPr lang="es-ES" sz="4200" kern="1200" dirty="0"/>
        </a:p>
      </dsp:txBody>
      <dsp:txXfrm>
        <a:off x="524384" y="1630163"/>
        <a:ext cx="2962342" cy="814939"/>
      </dsp:txXfrm>
    </dsp:sp>
    <dsp:sp modelId="{53FE5539-D23D-4E16-9509-224F834A1521}">
      <dsp:nvSpPr>
        <dsp:cNvPr id="0" name=""/>
        <dsp:cNvSpPr/>
      </dsp:nvSpPr>
      <dsp:spPr>
        <a:xfrm>
          <a:off x="15047" y="1528296"/>
          <a:ext cx="1018674" cy="10186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0.58693</cdr:x>
      <cdr:y>0.04986</cdr:y>
    </cdr:from>
    <cdr:to>
      <cdr:x>0.97775</cdr:x>
      <cdr:y>0.30928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34885" y="242231"/>
          <a:ext cx="3618963" cy="1260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100" b="1" baseline="0" dirty="0">
              <a:solidFill>
                <a:srgbClr val="FF6600"/>
              </a:solidFill>
            </a:rPr>
            <a:t>Costo Total Planta Global 2016: </a:t>
          </a:r>
          <a:r>
            <a:rPr lang="es-CO" sz="1100" b="1" baseline="0" dirty="0" smtClean="0">
              <a:solidFill>
                <a:srgbClr val="FF6600"/>
              </a:solidFill>
            </a:rPr>
            <a:t>       </a:t>
          </a:r>
          <a:r>
            <a:rPr lang="es-CO" sz="1100" baseline="0" dirty="0" smtClean="0"/>
            <a:t>$</a:t>
          </a:r>
          <a:r>
            <a:rPr lang="es-CO" sz="1100" baseline="0" dirty="0"/>
            <a:t>15.0140826.030</a:t>
          </a:r>
        </a:p>
        <a:p xmlns:a="http://schemas.openxmlformats.org/drawingml/2006/main">
          <a:r>
            <a:rPr lang="es-CO" sz="1100" b="1" baseline="0" dirty="0">
              <a:solidFill>
                <a:srgbClr val="FF6600"/>
              </a:solidFill>
            </a:rPr>
            <a:t>Costo Total </a:t>
          </a:r>
          <a:r>
            <a:rPr lang="es-CO" sz="1100" b="1" baseline="0" dirty="0" smtClean="0">
              <a:solidFill>
                <a:srgbClr val="FF6600"/>
              </a:solidFill>
            </a:rPr>
            <a:t>Planta </a:t>
          </a:r>
          <a:r>
            <a:rPr lang="es-CO" sz="1100" b="1" baseline="0" dirty="0">
              <a:solidFill>
                <a:srgbClr val="FF6600"/>
              </a:solidFill>
            </a:rPr>
            <a:t>Temporal 2016: </a:t>
          </a:r>
          <a:r>
            <a:rPr lang="es-CO" sz="1100" b="1" baseline="0" dirty="0" smtClean="0">
              <a:solidFill>
                <a:srgbClr val="FF6600"/>
              </a:solidFill>
            </a:rPr>
            <a:t>  </a:t>
          </a:r>
          <a:r>
            <a:rPr lang="es-CO" sz="1100" b="0" baseline="0" dirty="0" smtClean="0"/>
            <a:t>$ </a:t>
          </a:r>
          <a:r>
            <a:rPr lang="es-CO" sz="1100" b="0" baseline="0" dirty="0"/>
            <a:t>3.684.123.104</a:t>
          </a:r>
        </a:p>
        <a:p xmlns:a="http://schemas.openxmlformats.org/drawingml/2006/main">
          <a:r>
            <a:rPr lang="es-CO" sz="1100" b="1" baseline="0" dirty="0">
              <a:solidFill>
                <a:srgbClr val="FF6600"/>
              </a:solidFill>
            </a:rPr>
            <a:t>Costo Contratista 2016 :  </a:t>
          </a:r>
          <a:r>
            <a:rPr lang="es-CO" sz="1100" b="1" baseline="0" dirty="0" smtClean="0">
              <a:solidFill>
                <a:srgbClr val="FF6600"/>
              </a:solidFill>
            </a:rPr>
            <a:t>	         </a:t>
          </a:r>
          <a:r>
            <a:rPr lang="es-CO" sz="1100" b="0" baseline="0" dirty="0" smtClean="0"/>
            <a:t>$ </a:t>
          </a:r>
          <a:r>
            <a:rPr lang="es-CO" sz="1100" b="0" baseline="0" dirty="0"/>
            <a:t>4.282.154.313</a:t>
          </a:r>
          <a:endParaRPr lang="es-CO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7A0BBF2-F033-46CB-BA70-69F5B1488AC8}" type="datetimeFigureOut">
              <a:rPr lang="es-CO" altLang="es-CO"/>
              <a:pPr>
                <a:defRPr/>
              </a:pPr>
              <a:t>14/02/2017</a:t>
            </a:fld>
            <a:endParaRPr lang="es-CO" alt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CO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noProof="0"/>
              <a:t>Haga clic para modificar el estilo de texto del patrón</a:t>
            </a:r>
          </a:p>
          <a:p>
            <a:pPr lvl="1"/>
            <a:r>
              <a:rPr lang="es-ES" altLang="es-CO" noProof="0"/>
              <a:t>Segundo nivel</a:t>
            </a:r>
          </a:p>
          <a:p>
            <a:pPr lvl="2"/>
            <a:r>
              <a:rPr lang="es-ES" altLang="es-CO" noProof="0"/>
              <a:t>Tercer nivel</a:t>
            </a:r>
          </a:p>
          <a:p>
            <a:pPr lvl="3"/>
            <a:r>
              <a:rPr lang="es-ES" altLang="es-CO" noProof="0"/>
              <a:t>Cuarto nivel</a:t>
            </a:r>
          </a:p>
          <a:p>
            <a:pPr lvl="4"/>
            <a:r>
              <a:rPr lang="es-ES" altLang="es-CO" noProof="0"/>
              <a:t>Quinto nivel</a:t>
            </a:r>
            <a:endParaRPr lang="es-CO" altLang="es-CO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D49907E-1598-4472-AF12-34F919B65C4B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44811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3800" y="715963"/>
            <a:ext cx="4778375" cy="3582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/>
          </a:p>
        </p:txBody>
      </p:sp>
      <p:sp>
        <p:nvSpPr>
          <p:cNvPr id="542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EC8C18A-C20B-4570-BDD6-39DA13EC548F}" type="slidenum">
              <a:rPr lang="es-CO" altLang="es-CO">
                <a:solidFill>
                  <a:srgbClr val="000000"/>
                </a:solidFill>
              </a:rPr>
              <a:pPr/>
              <a:t>4</a:t>
            </a:fld>
            <a:endParaRPr lang="es-C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2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3800" y="715963"/>
            <a:ext cx="4778375" cy="3582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/>
          </a:p>
        </p:txBody>
      </p:sp>
      <p:sp>
        <p:nvSpPr>
          <p:cNvPr id="542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EC8C18A-C20B-4570-BDD6-39DA13EC548F}" type="slidenum">
              <a:rPr lang="es-CO" altLang="es-CO">
                <a:solidFill>
                  <a:srgbClr val="000000"/>
                </a:solidFill>
              </a:rPr>
              <a:pPr/>
              <a:t>5</a:t>
            </a:fld>
            <a:endParaRPr lang="es-C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86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9907E-1598-4472-AF12-34F919B65C4B}" type="slidenum">
              <a:rPr lang="es-CO" altLang="es-CO" smtClean="0"/>
              <a:pPr>
                <a:defRPr/>
              </a:pPr>
              <a:t>6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69627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9907E-1598-4472-AF12-34F919B65C4B}" type="slidenum">
              <a:rPr lang="es-CO" altLang="es-CO" smtClean="0"/>
              <a:pPr>
                <a:defRPr/>
              </a:pPr>
              <a:t>7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96851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9907E-1598-4472-AF12-34F919B65C4B}" type="slidenum">
              <a:rPr lang="es-CO" altLang="es-CO" smtClean="0"/>
              <a:pPr>
                <a:defRPr/>
              </a:pPr>
              <a:t>19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9457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9907E-1598-4472-AF12-34F919B65C4B}" type="slidenum">
              <a:rPr lang="es-CO" altLang="es-CO" smtClean="0"/>
              <a:pPr>
                <a:defRPr/>
              </a:pPr>
              <a:t>43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7338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F9E3E-B82A-4CD7-AAC6-9FB480293D08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5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7F920-90A9-4CA7-AFE9-70457CE178B1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C01B-E59F-4556-A4B3-C808D9EE4886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52747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3419A-D534-4B29-9BBE-552FE0927B09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0F20B-20A7-41F2-ACF4-762F536E86AE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94143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B866B-22A9-4259-B2EF-C1242D18690A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E38B-3C9D-4336-AABD-4E5DD2E83E09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50612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7F920-90A9-4CA7-AFE9-70457CE178B1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AC01B-E59F-4556-A4B3-C808D9EE4886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64358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2B5D9-BAF6-409B-AC64-4CD89D923B2E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5137C-F844-45A2-9AED-F0068BB73AAB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1058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6D0A1-432D-4587-9200-30AC703287CC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07C75-E047-4A25-8D51-69B700723EEF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868247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CBD1F-690D-409D-ACC0-33C5B830A737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BE59-B36F-4AD0-811B-5C6041C5C89E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51061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087EB-7005-4142-BF2B-CCC44D2FBC89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D4EDF-7976-4784-BFAA-F373499F2350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096572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0AC51-0D7B-43A9-8E36-0E1476E1D781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AEDE7-E78A-4E9E-9A65-BD8307E6E54F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204214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A3DD0-237A-47C2-8919-C03F745EC65D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456B0-CCE3-4039-9376-E24577C0A2FC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358880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4F80C-4AC6-4C3A-A7EB-06E7F8C119A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8C151-3E91-45B4-A44F-518B62C312D8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69886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2B5D9-BAF6-409B-AC64-4CD89D923B2E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5137C-F844-45A2-9AED-F0068BB73AAB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691112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212CB-E514-480B-A461-D845C4D44A0D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9CAC8-59F7-4AAD-B5A0-2399968E8434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87189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A3419A-D534-4B29-9BBE-552FE0927B09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0F20B-20A7-41F2-ACF4-762F536E86AE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219083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B866B-22A9-4259-B2EF-C1242D18690A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6E38B-3C9D-4336-AABD-4E5DD2E83E09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95485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7F920-90A9-4CA7-AFE9-70457CE178B1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AC01B-E59F-4556-A4B3-C808D9EE4886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31706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2B5D9-BAF6-409B-AC64-4CD89D923B2E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5137C-F844-45A2-9AED-F0068BB73AAB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71097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6D0A1-432D-4587-9200-30AC703287CC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07C75-E047-4A25-8D51-69B700723EEF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90539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CBD1F-690D-409D-ACC0-33C5B830A737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BE59-B36F-4AD0-811B-5C6041C5C89E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305964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087EB-7005-4142-BF2B-CCC44D2FBC89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D4EDF-7976-4784-BFAA-F373499F2350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364867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0AC51-0D7B-43A9-8E36-0E1476E1D781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AEDE7-E78A-4E9E-9A65-BD8307E6E54F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767598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A3DD0-237A-47C2-8919-C03F745EC65D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456B0-CCE3-4039-9376-E24577C0A2FC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73375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6D0A1-432D-4587-9200-30AC703287CC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07C75-E047-4A25-8D51-69B700723EEF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899726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4F80C-4AC6-4C3A-A7EB-06E7F8C119A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8C151-3E91-45B4-A44F-518B62C312D8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764889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212CB-E514-480B-A461-D845C4D44A0D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9CAC8-59F7-4AAD-B5A0-2399968E8434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254807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A3419A-D534-4B29-9BBE-552FE0927B09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0F20B-20A7-41F2-ACF4-762F536E86AE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917995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B866B-22A9-4259-B2EF-C1242D18690A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6E38B-3C9D-4336-AABD-4E5DD2E83E09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390715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8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33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31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66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7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3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BD1F-690D-409D-ACC0-33C5B830A737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BE59-B36F-4AD0-811B-5C6041C5C89E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118138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2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54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1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98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24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7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2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14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19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0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087EB-7005-4142-BF2B-CCC44D2FBC89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4EDF-7976-4784-BFAA-F373499F2350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013838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87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52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96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16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70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7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60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56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5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0AC51-0D7B-43A9-8E36-0E1476E1D781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EDE7-E78A-4E9E-9A65-BD8307E6E54F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186793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42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15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1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8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24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92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A3DD0-237A-47C2-8919-C03F745EC65D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56B0-CCE3-4039-9376-E24577C0A2FC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51020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F80C-4AC6-4C3A-A7EB-06E7F8C119A6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8C151-3E91-45B4-A44F-518B62C312D8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78266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dirty="0"/>
              <a:t>Arrastre la imagen al marcador de posición o haga clic en el icono para agregarla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212CB-E514-480B-A461-D845C4D44A0D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9CAC8-59F7-4AAD-B5A0-2399968E8434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2461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Clic para editar título</a:t>
            </a:r>
            <a:endParaRPr lang="en-US" altLang="es-CO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Haga clic para modificar el estilo de texto del patrón</a:t>
            </a:r>
          </a:p>
          <a:p>
            <a:pPr lvl="1"/>
            <a:r>
              <a:rPr lang="es-ES_tradnl" altLang="es-CO"/>
              <a:t>Segundo nivel</a:t>
            </a:r>
          </a:p>
          <a:p>
            <a:pPr lvl="2"/>
            <a:r>
              <a:rPr lang="es-ES_tradnl" altLang="es-CO"/>
              <a:t>Tercer nivel</a:t>
            </a:r>
          </a:p>
          <a:p>
            <a:pPr lvl="3"/>
            <a:r>
              <a:rPr lang="es-ES_tradnl" altLang="es-CO"/>
              <a:t>Cuarto nivel</a:t>
            </a:r>
          </a:p>
          <a:p>
            <a:pPr lvl="4"/>
            <a:r>
              <a:rPr lang="es-ES_tradnl" altLang="es-CO"/>
              <a:t>Quinto nivel</a:t>
            </a:r>
            <a:endParaRPr lang="en-US" alt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01F29E-2143-4458-BF97-91492A23BE96}" type="datetimeFigureOut">
              <a:rPr lang="es-ES_tradnl" altLang="es-CO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F4D43E-4076-48CB-8D2A-F0F0F6D0193A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1F29E-2143-4458-BF97-91492A23BE9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F4D43E-4076-48CB-8D2A-F0F0F6D0193A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64762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1F29E-2143-4458-BF97-91492A23BE9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F4D43E-4076-48CB-8D2A-F0F0F6D0193A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39968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95FF5C7-FBF4-4845-9257-89467FEE26EA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14/02/2017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CB6D1F5-53F3-4459-B79A-6029A2F790D9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113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1F29E-2143-4458-BF97-91492A23BE9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F4D43E-4076-48CB-8D2A-F0F0F6D0193A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3048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1F29E-2143-4458-BF97-91492A23BE96}" type="datetimeFigureOut">
              <a:rPr lang="es-ES_tradnl" altLang="es-CO" smtClean="0"/>
              <a:pPr>
                <a:defRPr/>
              </a:pPr>
              <a:t>14/02/2017</a:t>
            </a:fld>
            <a:endParaRPr lang="es-ES_tradnl" alt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F4D43E-4076-48CB-8D2A-F0F0F6D0193A}" type="slidenum">
              <a:rPr lang="es-ES_tradnl" altLang="es-CO" smtClean="0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07261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4.xml"/><Relationship Id="rId4" Type="http://schemas.openxmlformats.org/officeDocument/2006/relationships/image" Target="../media/image12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chart" Target="../charts/chart1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7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66.png"/><Relationship Id="rId9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2.png"/><Relationship Id="rId4" Type="http://schemas.openxmlformats.org/officeDocument/2006/relationships/image" Target="../media/image68.png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69.png"/><Relationship Id="rId9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63.png"/><Relationship Id="rId11" Type="http://schemas.openxmlformats.org/officeDocument/2006/relationships/image" Target="../media/image60.png"/><Relationship Id="rId5" Type="http://schemas.openxmlformats.org/officeDocument/2006/relationships/image" Target="../media/image71.png"/><Relationship Id="rId10" Type="http://schemas.openxmlformats.org/officeDocument/2006/relationships/image" Target="../media/image59.png"/><Relationship Id="rId4" Type="http://schemas.openxmlformats.org/officeDocument/2006/relationships/image" Target="../media/image70.png"/><Relationship Id="rId9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5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74.pn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57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themeOverride" Target="../theme/themeOverride59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7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26" Type="http://schemas.openxmlformats.org/officeDocument/2006/relationships/image" Target="../media/image85.png"/><Relationship Id="rId3" Type="http://schemas.openxmlformats.org/officeDocument/2006/relationships/image" Target="../media/image74.png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5" Type="http://schemas.openxmlformats.org/officeDocument/2006/relationships/image" Target="../media/image84.png"/><Relationship Id="rId2" Type="http://schemas.openxmlformats.org/officeDocument/2006/relationships/slideLayout" Target="../slideLayouts/slideLayout57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29" Type="http://schemas.openxmlformats.org/officeDocument/2006/relationships/image" Target="../media/image88.png"/><Relationship Id="rId1" Type="http://schemas.openxmlformats.org/officeDocument/2006/relationships/themeOverride" Target="../theme/themeOverride60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28" Type="http://schemas.openxmlformats.org/officeDocument/2006/relationships/image" Target="../media/image87.png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77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Relationship Id="rId27" Type="http://schemas.openxmlformats.org/officeDocument/2006/relationships/image" Target="../media/image86.png"/><Relationship Id="rId30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openxmlformats.org/officeDocument/2006/relationships/diagramLayout" Target="../diagrams/layout11.xml"/><Relationship Id="rId3" Type="http://schemas.openxmlformats.org/officeDocument/2006/relationships/image" Target="../media/image74.png"/><Relationship Id="rId21" Type="http://schemas.microsoft.com/office/2007/relationships/diagramDrawing" Target="../diagrams/drawing11.xml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Data" Target="../diagrams/data11.xml"/><Relationship Id="rId2" Type="http://schemas.openxmlformats.org/officeDocument/2006/relationships/slideLayout" Target="../slideLayouts/slideLayout57.xml"/><Relationship Id="rId16" Type="http://schemas.microsoft.com/office/2007/relationships/hdphoto" Target="../media/hdphoto2.wdp"/><Relationship Id="rId20" Type="http://schemas.openxmlformats.org/officeDocument/2006/relationships/diagramColors" Target="../diagrams/colors11.xml"/><Relationship Id="rId1" Type="http://schemas.openxmlformats.org/officeDocument/2006/relationships/themeOverride" Target="../theme/themeOverride6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image" Target="../media/image91.png"/><Relationship Id="rId23" Type="http://schemas.openxmlformats.org/officeDocument/2006/relationships/image" Target="../media/image93.png"/><Relationship Id="rId10" Type="http://schemas.openxmlformats.org/officeDocument/2006/relationships/diagramLayout" Target="../diagrams/layout10.xml"/><Relationship Id="rId19" Type="http://schemas.openxmlformats.org/officeDocument/2006/relationships/diagramQuickStyle" Target="../diagrams/quickStyle11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90.png"/><Relationship Id="rId22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74.png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74.png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6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74.png"/><Relationship Id="rId7" Type="http://schemas.openxmlformats.org/officeDocument/2006/relationships/diagramQuickStyle" Target="../diagrams/quickStyle14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7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103.gif"/><Relationship Id="rId9" Type="http://schemas.microsoft.com/office/2007/relationships/diagramDrawing" Target="../diagrams/drawing1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74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8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gif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74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6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03.gif"/><Relationship Id="rId4" Type="http://schemas.openxmlformats.org/officeDocument/2006/relationships/image" Target="../media/image104.png"/><Relationship Id="rId9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4.png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0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04.png"/><Relationship Id="rId10" Type="http://schemas.openxmlformats.org/officeDocument/2006/relationships/image" Target="../media/image124.png"/><Relationship Id="rId4" Type="http://schemas.openxmlformats.org/officeDocument/2006/relationships/image" Target="../media/image103.gif"/><Relationship Id="rId9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4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1.xml"/><Relationship Id="rId6" Type="http://schemas.openxmlformats.org/officeDocument/2006/relationships/image" Target="../media/image126.png"/><Relationship Id="rId11" Type="http://schemas.openxmlformats.org/officeDocument/2006/relationships/image" Target="../media/image111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gif"/><Relationship Id="rId9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22.png"/><Relationship Id="rId3" Type="http://schemas.openxmlformats.org/officeDocument/2006/relationships/image" Target="../media/image74.png"/><Relationship Id="rId7" Type="http://schemas.openxmlformats.org/officeDocument/2006/relationships/image" Target="../media/image127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2.xml"/><Relationship Id="rId6" Type="http://schemas.openxmlformats.org/officeDocument/2006/relationships/image" Target="../media/image126.png"/><Relationship Id="rId11" Type="http://schemas.openxmlformats.org/officeDocument/2006/relationships/image" Target="../media/image109.png"/><Relationship Id="rId5" Type="http://schemas.openxmlformats.org/officeDocument/2006/relationships/image" Target="../media/image120.png"/><Relationship Id="rId15" Type="http://schemas.openxmlformats.org/officeDocument/2006/relationships/image" Target="../media/image115.png"/><Relationship Id="rId10" Type="http://schemas.openxmlformats.org/officeDocument/2006/relationships/image" Target="../media/image128.png"/><Relationship Id="rId4" Type="http://schemas.openxmlformats.org/officeDocument/2006/relationships/image" Target="../media/image112.png"/><Relationship Id="rId9" Type="http://schemas.openxmlformats.org/officeDocument/2006/relationships/image" Target="../media/image113.png"/><Relationship Id="rId14" Type="http://schemas.openxmlformats.org/officeDocument/2006/relationships/image" Target="../media/image12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18.png"/><Relationship Id="rId3" Type="http://schemas.openxmlformats.org/officeDocument/2006/relationships/image" Target="../media/image74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3.xml"/><Relationship Id="rId6" Type="http://schemas.openxmlformats.org/officeDocument/2006/relationships/image" Target="../media/image125.png"/><Relationship Id="rId11" Type="http://schemas.openxmlformats.org/officeDocument/2006/relationships/image" Target="../media/image116.png"/><Relationship Id="rId5" Type="http://schemas.openxmlformats.org/officeDocument/2006/relationships/image" Target="../media/image124.png"/><Relationship Id="rId15" Type="http://schemas.openxmlformats.org/officeDocument/2006/relationships/image" Target="../media/image110.pn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79.xml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0.xml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2.xml"/><Relationship Id="rId4" Type="http://schemas.openxmlformats.org/officeDocument/2006/relationships/image" Target="../media/image13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3.xml"/><Relationship Id="rId4" Type="http://schemas.openxmlformats.org/officeDocument/2006/relationships/image" Target="../media/image1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5.xml"/><Relationship Id="rId5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74.png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6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74.png"/><Relationship Id="rId7" Type="http://schemas.openxmlformats.org/officeDocument/2006/relationships/image" Target="../media/image146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8.xml"/><Relationship Id="rId5" Type="http://schemas.openxmlformats.org/officeDocument/2006/relationships/image" Target="../media/image150.png"/><Relationship Id="rId4" Type="http://schemas.openxmlformats.org/officeDocument/2006/relationships/image" Target="../media/image1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5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0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2.xml"/><Relationship Id="rId5" Type="http://schemas.openxmlformats.org/officeDocument/2006/relationships/image" Target="../media/image155.png"/><Relationship Id="rId4" Type="http://schemas.openxmlformats.org/officeDocument/2006/relationships/image" Target="../media/image12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0"/>
            <a:ext cx="6380163" cy="2730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4" name="Rectángulo 13"/>
          <p:cNvSpPr/>
          <p:nvPr/>
        </p:nvSpPr>
        <p:spPr>
          <a:xfrm>
            <a:off x="6380163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5361709" y="928047"/>
            <a:ext cx="3519055" cy="84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983CAF18-477E-49EC-B3CF-EE3DC225D8FA" descr="cid:image011.jpg@01D2772B.1CD81C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" y="1168545"/>
            <a:ext cx="9226936" cy="48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744" y="2036705"/>
            <a:ext cx="3737437" cy="274311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0" y="394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CO" sz="2800" b="1" dirty="0">
                <a:solidFill>
                  <a:srgbClr val="858585"/>
                </a:solidFill>
              </a:rPr>
              <a:t>El inicio de la evaluación y el </a:t>
            </a:r>
            <a:r>
              <a:rPr lang="es-CO" sz="2800" b="1" dirty="0" smtClean="0">
                <a:solidFill>
                  <a:srgbClr val="858585"/>
                </a:solidFill>
              </a:rPr>
              <a:t>alistamiento </a:t>
            </a:r>
            <a:endParaRPr lang="es-CO" sz="2800" b="1" dirty="0">
              <a:solidFill>
                <a:srgbClr val="858585"/>
              </a:solidFill>
            </a:endParaRPr>
          </a:p>
        </p:txBody>
      </p:sp>
      <p:sp>
        <p:nvSpPr>
          <p:cNvPr id="58" name="CuadroTexto 15"/>
          <p:cNvSpPr txBox="1">
            <a:spLocks noChangeArrowheads="1"/>
          </p:cNvSpPr>
          <p:nvPr/>
        </p:nvSpPr>
        <p:spPr bwMode="auto">
          <a:xfrm>
            <a:off x="270852" y="1636090"/>
            <a:ext cx="4536675" cy="385336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1800" b="1" dirty="0" smtClean="0">
                <a:solidFill>
                  <a:srgbClr val="ED6608"/>
                </a:solidFill>
              </a:rPr>
              <a:t>Grandes Conclusiones 2014: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s-CO" sz="1800" dirty="0" smtClean="0">
                <a:solidFill>
                  <a:schemeClr val="bg1">
                    <a:lumMod val="50000"/>
                  </a:schemeClr>
                </a:solidFill>
              </a:rPr>
              <a:t>nformación deficiente, conocimiento concentrado y poco trasmitido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 smtClean="0">
                <a:solidFill>
                  <a:schemeClr val="bg1">
                    <a:lumMod val="50000"/>
                  </a:schemeClr>
                </a:solidFill>
              </a:rPr>
              <a:t>FP: un archipiélago, escasa comunicación y compromiso colectivo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 smtClean="0">
                <a:solidFill>
                  <a:schemeClr val="bg1">
                    <a:lumMod val="50000"/>
                  </a:schemeClr>
                </a:solidFill>
              </a:rPr>
              <a:t>Trabajo con enfoque centralizado, por demanda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</a:rPr>
              <a:t>y todas las competencias desarrolladas</a:t>
            </a:r>
            <a:endParaRPr lang="es-CO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 smtClean="0">
                <a:solidFill>
                  <a:schemeClr val="bg1">
                    <a:lumMod val="50000"/>
                  </a:schemeClr>
                </a:solidFill>
              </a:rPr>
              <a:t>Escaso conocimiento externo (Gobierno) de nuestras competencias y posibilidades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>
                <a:solidFill>
                  <a:schemeClr val="bg1">
                    <a:lumMod val="50000"/>
                  </a:schemeClr>
                </a:solidFill>
              </a:rPr>
              <a:t>Baja presencia externa y poca autonomía 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s-CO" sz="1800" dirty="0" smtClean="0">
                <a:solidFill>
                  <a:schemeClr val="bg1">
                    <a:lumMod val="50000"/>
                  </a:schemeClr>
                </a:solidFill>
              </a:rPr>
              <a:t>Escasa coordinación sectorial</a:t>
            </a:r>
          </a:p>
        </p:txBody>
      </p:sp>
    </p:spTree>
    <p:extLst>
      <p:ext uri="{BB962C8B-B14F-4D97-AF65-F5344CB8AC3E}">
        <p14:creationId xmlns:p14="http://schemas.microsoft.com/office/powerpoint/2010/main" val="1961902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</a:rPr>
              <a:t>Oficina Asesora de Planeación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75520" y="2469174"/>
            <a:ext cx="829223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Planeación institucional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Presupuesto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Proyectos de inversión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Información estratégica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Informes y reportes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Apropiación del modelo de gestión de FP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Calidad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2000" dirty="0" smtClean="0"/>
              <a:t>Rendición de cuentas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680522" y="1478505"/>
            <a:ext cx="6372000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8536642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6926502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476467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013181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6592194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135223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671937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208650" y="110332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6373380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4763240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5313205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5849919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4428932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971961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508675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6045388" y="110332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0" name="Conector recto 29"/>
          <p:cNvCxnSpPr/>
          <p:nvPr/>
        </p:nvCxnSpPr>
        <p:spPr>
          <a:xfrm>
            <a:off x="3208560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3758525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4295239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2874252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3417281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953995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1269018" y="2554048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37" name="Elipse 36"/>
          <p:cNvSpPr/>
          <p:nvPr/>
        </p:nvSpPr>
        <p:spPr>
          <a:xfrm>
            <a:off x="1269018" y="301344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38" name="Elipse 37"/>
          <p:cNvSpPr/>
          <p:nvPr/>
        </p:nvSpPr>
        <p:spPr>
          <a:xfrm>
            <a:off x="1269018" y="3450110"/>
            <a:ext cx="265044" cy="267952"/>
          </a:xfrm>
          <a:prstGeom prst="ellipse">
            <a:avLst/>
          </a:prstGeom>
          <a:solidFill>
            <a:srgbClr val="F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39" name="Elipse 38"/>
          <p:cNvSpPr/>
          <p:nvPr/>
        </p:nvSpPr>
        <p:spPr>
          <a:xfrm>
            <a:off x="1262820" y="393307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40" name="Elipse 39"/>
          <p:cNvSpPr/>
          <p:nvPr/>
        </p:nvSpPr>
        <p:spPr>
          <a:xfrm>
            <a:off x="1269018" y="4389847"/>
            <a:ext cx="265044" cy="267952"/>
          </a:xfrm>
          <a:prstGeom prst="ellipse">
            <a:avLst/>
          </a:prstGeom>
          <a:solidFill>
            <a:srgbClr val="F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41" name="Elipse 40"/>
          <p:cNvSpPr/>
          <p:nvPr/>
        </p:nvSpPr>
        <p:spPr>
          <a:xfrm>
            <a:off x="1262820" y="484497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sp>
        <p:nvSpPr>
          <p:cNvPr id="43" name="Elipse 42"/>
          <p:cNvSpPr/>
          <p:nvPr/>
        </p:nvSpPr>
        <p:spPr>
          <a:xfrm>
            <a:off x="7343945" y="175600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44" name="Elipse 43"/>
          <p:cNvSpPr/>
          <p:nvPr/>
        </p:nvSpPr>
        <p:spPr>
          <a:xfrm>
            <a:off x="2542388" y="17488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cxnSp>
        <p:nvCxnSpPr>
          <p:cNvPr id="45" name="Conector recto 44"/>
          <p:cNvCxnSpPr/>
          <p:nvPr/>
        </p:nvCxnSpPr>
        <p:spPr>
          <a:xfrm>
            <a:off x="2678381" y="13603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2344073" y="1081614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Ene</a:t>
            </a:r>
            <a:endParaRPr lang="es-CO" sz="1400" dirty="0">
              <a:solidFill>
                <a:schemeClr val="accent3"/>
              </a:solidFill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 t="15360" r="50733" b="72664"/>
          <a:stretch/>
        </p:blipFill>
        <p:spPr>
          <a:xfrm>
            <a:off x="6462126" y="3205605"/>
            <a:ext cx="1551055" cy="14877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94388" y="3107296"/>
            <a:ext cx="581313" cy="330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Elipse 47"/>
          <p:cNvSpPr/>
          <p:nvPr/>
        </p:nvSpPr>
        <p:spPr>
          <a:xfrm>
            <a:off x="3625317" y="17488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49" name="Elipse 48"/>
          <p:cNvSpPr/>
          <p:nvPr/>
        </p:nvSpPr>
        <p:spPr>
          <a:xfrm>
            <a:off x="4626590" y="17488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50" name="Elipse 49"/>
          <p:cNvSpPr/>
          <p:nvPr/>
        </p:nvSpPr>
        <p:spPr>
          <a:xfrm>
            <a:off x="8404120" y="1721960"/>
            <a:ext cx="265044" cy="267952"/>
          </a:xfrm>
          <a:prstGeom prst="ellipse">
            <a:avLst/>
          </a:prstGeom>
          <a:solidFill>
            <a:srgbClr val="F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51" name="Elipse 50"/>
          <p:cNvSpPr/>
          <p:nvPr/>
        </p:nvSpPr>
        <p:spPr>
          <a:xfrm>
            <a:off x="3095230" y="17488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52" name="Elipse 51"/>
          <p:cNvSpPr/>
          <p:nvPr/>
        </p:nvSpPr>
        <p:spPr>
          <a:xfrm>
            <a:off x="4125953" y="1735215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53" name="Elipse 52"/>
          <p:cNvSpPr/>
          <p:nvPr/>
        </p:nvSpPr>
        <p:spPr>
          <a:xfrm>
            <a:off x="5699457" y="17488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54" name="Elipse 53"/>
          <p:cNvSpPr/>
          <p:nvPr/>
        </p:nvSpPr>
        <p:spPr>
          <a:xfrm>
            <a:off x="7341159" y="2093068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55" name="Elipse 54"/>
          <p:cNvSpPr/>
          <p:nvPr/>
        </p:nvSpPr>
        <p:spPr>
          <a:xfrm>
            <a:off x="8414182" y="2040180"/>
            <a:ext cx="265044" cy="267952"/>
          </a:xfrm>
          <a:prstGeom prst="ellipse">
            <a:avLst/>
          </a:prstGeom>
          <a:solidFill>
            <a:srgbClr val="F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56" name="Elipse 55"/>
          <p:cNvSpPr/>
          <p:nvPr/>
        </p:nvSpPr>
        <p:spPr>
          <a:xfrm>
            <a:off x="5186881" y="175600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sp>
        <p:nvSpPr>
          <p:cNvPr id="57" name="Elipse 56"/>
          <p:cNvSpPr/>
          <p:nvPr/>
        </p:nvSpPr>
        <p:spPr>
          <a:xfrm>
            <a:off x="1269018" y="5302686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7</a:t>
            </a:r>
          </a:p>
        </p:txBody>
      </p:sp>
      <p:sp>
        <p:nvSpPr>
          <p:cNvPr id="58" name="Elipse 57"/>
          <p:cNvSpPr/>
          <p:nvPr/>
        </p:nvSpPr>
        <p:spPr>
          <a:xfrm>
            <a:off x="6237908" y="1734376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7</a:t>
            </a:r>
          </a:p>
        </p:txBody>
      </p:sp>
      <p:sp>
        <p:nvSpPr>
          <p:cNvPr id="59" name="Elipse 58"/>
          <p:cNvSpPr/>
          <p:nvPr/>
        </p:nvSpPr>
        <p:spPr>
          <a:xfrm>
            <a:off x="1269018" y="5746828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8</a:t>
            </a:r>
            <a:endParaRPr lang="es-CO" sz="1600" dirty="0"/>
          </a:p>
        </p:txBody>
      </p:sp>
      <p:sp>
        <p:nvSpPr>
          <p:cNvPr id="60" name="Elipse 59"/>
          <p:cNvSpPr/>
          <p:nvPr/>
        </p:nvSpPr>
        <p:spPr>
          <a:xfrm>
            <a:off x="6240858" y="207700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8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539582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3351213" y="1973263"/>
            <a:ext cx="0" cy="334168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7" name="CuadroTexto 4"/>
          <p:cNvSpPr txBox="1">
            <a:spLocks noChangeArrowheads="1"/>
          </p:cNvSpPr>
          <p:nvPr/>
        </p:nvSpPr>
        <p:spPr bwMode="auto">
          <a:xfrm>
            <a:off x="3484563" y="2039938"/>
            <a:ext cx="32750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ES_tradnl" altLang="es-CO" sz="6000" b="1" dirty="0">
                <a:solidFill>
                  <a:srgbClr val="7F7F7F"/>
                </a:solidFill>
              </a:rPr>
              <a:t>¡Gracias!</a:t>
            </a:r>
            <a:endParaRPr lang="es-ES_tradnl" altLang="es-CO" sz="1800" b="1" i="1" dirty="0">
              <a:solidFill>
                <a:srgbClr val="7F7F7F"/>
              </a:solidFill>
            </a:endParaRPr>
          </a:p>
        </p:txBody>
      </p:sp>
      <p:sp>
        <p:nvSpPr>
          <p:cNvPr id="67588" name="7 CuadroTexto"/>
          <p:cNvSpPr txBox="1">
            <a:spLocks noChangeArrowheads="1"/>
          </p:cNvSpPr>
          <p:nvPr/>
        </p:nvSpPr>
        <p:spPr bwMode="auto">
          <a:xfrm>
            <a:off x="3484563" y="3054350"/>
            <a:ext cx="625951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935" tIns="52967" rIns="105935" bIns="5296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b="1">
                <a:solidFill>
                  <a:srgbClr val="7F7F7F"/>
                </a:solidFill>
              </a:rPr>
              <a:t>Liliana Caballero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b="1">
                <a:solidFill>
                  <a:srgbClr val="7F7F7F"/>
                </a:solidFill>
              </a:rPr>
              <a:t>Directora Función Pública</a:t>
            </a:r>
          </a:p>
        </p:txBody>
      </p:sp>
      <p:sp>
        <p:nvSpPr>
          <p:cNvPr id="67589" name="Rectángulo 7"/>
          <p:cNvSpPr>
            <a:spLocks noChangeArrowheads="1"/>
          </p:cNvSpPr>
          <p:nvPr/>
        </p:nvSpPr>
        <p:spPr bwMode="auto">
          <a:xfrm>
            <a:off x="3484563" y="3778250"/>
            <a:ext cx="58689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dirty="0">
                <a:solidFill>
                  <a:srgbClr val="7F7F7F"/>
                </a:solidFill>
              </a:rPr>
              <a:t>dgeneral@funcionpublica.gov.co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dirty="0">
                <a:solidFill>
                  <a:srgbClr val="7F7F7F"/>
                </a:solidFill>
              </a:rPr>
              <a:t>eva@funcionpublica.gov.co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dirty="0" smtClean="0">
                <a:solidFill>
                  <a:srgbClr val="7F7F7F"/>
                </a:solidFill>
              </a:rPr>
              <a:t>PBX: 7395656 – FAX: 7395657 (ext</a:t>
            </a:r>
            <a:r>
              <a:rPr lang="es-CO" altLang="es-CO" sz="1800" dirty="0">
                <a:solidFill>
                  <a:srgbClr val="7F7F7F"/>
                </a:solidFill>
              </a:rPr>
              <a:t>. </a:t>
            </a:r>
            <a:r>
              <a:rPr lang="es-CO" altLang="es-CO" sz="1800" dirty="0" smtClean="0">
                <a:solidFill>
                  <a:srgbClr val="7F7F7F"/>
                </a:solidFill>
              </a:rPr>
              <a:t>901)</a:t>
            </a:r>
            <a:endParaRPr lang="es-ES" altLang="es-CO" sz="1800" dirty="0">
              <a:solidFill>
                <a:srgbClr val="7F7F7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dirty="0">
                <a:solidFill>
                  <a:srgbClr val="7F7F7F"/>
                </a:solidFill>
              </a:rPr>
              <a:t>@DAFP_COLOMBIA</a:t>
            </a:r>
            <a:endParaRPr lang="es-ES" altLang="es-CO" sz="1800" dirty="0">
              <a:solidFill>
                <a:srgbClr val="7F7F7F"/>
              </a:solidFill>
            </a:endParaRPr>
          </a:p>
        </p:txBody>
      </p:sp>
      <p:cxnSp>
        <p:nvCxnSpPr>
          <p:cNvPr id="14" name="Conector recto 2"/>
          <p:cNvCxnSpPr/>
          <p:nvPr/>
        </p:nvCxnSpPr>
        <p:spPr>
          <a:xfrm>
            <a:off x="2454275" y="3875088"/>
            <a:ext cx="34925" cy="2416175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0" y="0"/>
            <a:ext cx="6380163" cy="2730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6" name="Rectángulo 15"/>
          <p:cNvSpPr/>
          <p:nvPr/>
        </p:nvSpPr>
        <p:spPr>
          <a:xfrm>
            <a:off x="6380163" y="0"/>
            <a:ext cx="2763837" cy="273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6759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5867400"/>
            <a:ext cx="41386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1" y="3165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4000" b="1" dirty="0" smtClean="0">
                <a:solidFill>
                  <a:srgbClr val="858585"/>
                </a:solidFill>
              </a:rPr>
              <a:t>La 1ª </a:t>
            </a:r>
            <a:r>
              <a:rPr lang="es-CO" sz="4000" b="1" dirty="0">
                <a:solidFill>
                  <a:srgbClr val="858585"/>
                </a:solidFill>
              </a:rPr>
              <a:t>f</a:t>
            </a:r>
            <a:r>
              <a:rPr lang="es-CO" sz="4000" b="1" dirty="0" smtClean="0">
                <a:solidFill>
                  <a:srgbClr val="858585"/>
                </a:solidFill>
              </a:rPr>
              <a:t>lecha </a:t>
            </a:r>
            <a:endParaRPr lang="es-CO" sz="4000" b="1" dirty="0">
              <a:solidFill>
                <a:srgbClr val="858585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4" y="976738"/>
            <a:ext cx="8882314" cy="48975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335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67229" y="6098383"/>
            <a:ext cx="4276772" cy="759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1" y="316552"/>
            <a:ext cx="9144000" cy="13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859560">
              <a:spcBef>
                <a:spcPct val="0"/>
              </a:spcBef>
              <a:buNone/>
            </a:pPr>
            <a:r>
              <a:rPr lang="es-CO" b="1" kern="0" dirty="0" smtClean="0">
                <a:solidFill>
                  <a:srgbClr val="7F7F7F"/>
                </a:solidFill>
              </a:rPr>
              <a:t>Que </a:t>
            </a:r>
            <a:r>
              <a:rPr lang="es-CO" b="1" kern="0" dirty="0">
                <a:solidFill>
                  <a:srgbClr val="7F7F7F"/>
                </a:solidFill>
              </a:rPr>
              <a:t>creímos en 2014 que </a:t>
            </a:r>
            <a:r>
              <a:rPr lang="es-CO" b="1" kern="0" dirty="0" smtClean="0">
                <a:solidFill>
                  <a:srgbClr val="7F7F7F"/>
                </a:solidFill>
              </a:rPr>
              <a:t>necesitábamos </a:t>
            </a:r>
            <a:r>
              <a:rPr lang="es-CO" b="1" kern="0" dirty="0">
                <a:solidFill>
                  <a:srgbClr val="7F7F7F"/>
                </a:solidFill>
              </a:rPr>
              <a:t>para </a:t>
            </a:r>
            <a:r>
              <a:rPr lang="es-CO" b="1" kern="0" dirty="0" smtClean="0">
                <a:solidFill>
                  <a:srgbClr val="7F7F7F"/>
                </a:solidFill>
              </a:rPr>
              <a:t>el desarrollo </a:t>
            </a:r>
            <a:r>
              <a:rPr lang="es-CO" b="1" kern="0" dirty="0">
                <a:solidFill>
                  <a:srgbClr val="7F7F7F"/>
                </a:solidFill>
              </a:rPr>
              <a:t>de la </a:t>
            </a:r>
            <a:r>
              <a:rPr lang="es-CO" b="1" kern="0" dirty="0" smtClean="0">
                <a:solidFill>
                  <a:srgbClr val="7F7F7F"/>
                </a:solidFill>
              </a:rPr>
              <a:t>apuesta estratégica 2014-2018</a:t>
            </a:r>
            <a:endParaRPr lang="es-CO" b="1" kern="0" dirty="0">
              <a:solidFill>
                <a:srgbClr val="7F7F7F"/>
              </a:solidFill>
            </a:endParaRPr>
          </a:p>
          <a:p>
            <a:pPr algn="ctr">
              <a:buNone/>
            </a:pPr>
            <a:endParaRPr lang="es-CO" b="1" dirty="0">
              <a:solidFill>
                <a:srgbClr val="858585"/>
              </a:solidFill>
            </a:endParaRPr>
          </a:p>
        </p:txBody>
      </p:sp>
      <p:sp>
        <p:nvSpPr>
          <p:cNvPr id="33" name="24 CuadroTexto"/>
          <p:cNvSpPr txBox="1"/>
          <p:nvPr/>
        </p:nvSpPr>
        <p:spPr>
          <a:xfrm>
            <a:off x="322021" y="3940838"/>
            <a:ext cx="8517184" cy="1308050"/>
          </a:xfrm>
          <a:prstGeom prst="rect">
            <a:avLst/>
          </a:prstGeom>
          <a:noFill/>
          <a:ln w="57150" cmpd="sng">
            <a:solidFill>
              <a:srgbClr val="B06E0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B06E0E"/>
                </a:solidFill>
                <a:effectLst/>
                <a:uLnTx/>
                <a:uFillTx/>
              </a:rPr>
              <a:t>Estrategias transversales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B06E0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25 CuadroTexto"/>
          <p:cNvSpPr txBox="1"/>
          <p:nvPr/>
        </p:nvSpPr>
        <p:spPr>
          <a:xfrm>
            <a:off x="147968" y="3452518"/>
            <a:ext cx="8772316" cy="33855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Áreas de Política</a:t>
            </a:r>
          </a:p>
        </p:txBody>
      </p:sp>
      <p:sp>
        <p:nvSpPr>
          <p:cNvPr id="35" name="26 CuadroTexto"/>
          <p:cNvSpPr txBox="1"/>
          <p:nvPr/>
        </p:nvSpPr>
        <p:spPr>
          <a:xfrm>
            <a:off x="2092038" y="2801351"/>
            <a:ext cx="2260015" cy="584775"/>
          </a:xfrm>
          <a:prstGeom prst="rect">
            <a:avLst/>
          </a:prstGeom>
          <a:solidFill>
            <a:srgbClr val="70AD4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Gestión Pública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6" name="27 CuadroTexto"/>
          <p:cNvSpPr txBox="1"/>
          <p:nvPr/>
        </p:nvSpPr>
        <p:spPr>
          <a:xfrm>
            <a:off x="6646029" y="2785308"/>
            <a:ext cx="2296568" cy="615553"/>
          </a:xfrm>
          <a:prstGeom prst="rect">
            <a:avLst/>
          </a:prstGeom>
          <a:solidFill>
            <a:srgbClr val="70AD4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Relación </a:t>
            </a:r>
            <a:endParaRPr kumimoji="0" lang="es-E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Estado – Ciudadano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7" name="28 CuadroTexto"/>
          <p:cNvSpPr txBox="1"/>
          <p:nvPr/>
        </p:nvSpPr>
        <p:spPr>
          <a:xfrm>
            <a:off x="4362458" y="2792209"/>
            <a:ext cx="2260015" cy="584775"/>
          </a:xfrm>
          <a:prstGeom prst="rect">
            <a:avLst/>
          </a:prstGeom>
          <a:solidFill>
            <a:srgbClr val="70AD4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Fortalecimiento institucional</a:t>
            </a:r>
          </a:p>
        </p:txBody>
      </p:sp>
      <p:sp>
        <p:nvSpPr>
          <p:cNvPr id="38" name="29 CuadroTexto"/>
          <p:cNvSpPr txBox="1"/>
          <p:nvPr/>
        </p:nvSpPr>
        <p:spPr>
          <a:xfrm>
            <a:off x="147973" y="2800778"/>
            <a:ext cx="1901119" cy="584775"/>
          </a:xfrm>
          <a:prstGeom prst="rect">
            <a:avLst/>
          </a:prstGeom>
          <a:solidFill>
            <a:srgbClr val="70AD4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Empleo Público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9" name="30 Flecha arriba"/>
          <p:cNvSpPr/>
          <p:nvPr/>
        </p:nvSpPr>
        <p:spPr>
          <a:xfrm>
            <a:off x="336512" y="5286402"/>
            <a:ext cx="892528" cy="260074"/>
          </a:xfrm>
          <a:prstGeom prst="upArrow">
            <a:avLst/>
          </a:prstGeom>
          <a:solidFill>
            <a:srgbClr val="B06E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31 CuadroTexto"/>
          <p:cNvSpPr txBox="1"/>
          <p:nvPr/>
        </p:nvSpPr>
        <p:spPr>
          <a:xfrm>
            <a:off x="349606" y="4277794"/>
            <a:ext cx="3337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Gestión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territorial</a:t>
            </a:r>
          </a:p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Comunicaciones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Estratégicas</a:t>
            </a:r>
          </a:p>
          <a:p>
            <a:pPr marL="363538" marR="0" lvl="0" indent="-3635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Construcción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Paz</a:t>
            </a:r>
          </a:p>
        </p:txBody>
      </p:sp>
      <p:sp>
        <p:nvSpPr>
          <p:cNvPr id="41" name="32 CuadroTexto"/>
          <p:cNvSpPr txBox="1"/>
          <p:nvPr/>
        </p:nvSpPr>
        <p:spPr>
          <a:xfrm>
            <a:off x="3246146" y="4278498"/>
            <a:ext cx="476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Cambio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Cultural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Gestión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normativa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Redes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trabajo colaborativo</a:t>
            </a:r>
          </a:p>
        </p:txBody>
      </p:sp>
      <p:sp>
        <p:nvSpPr>
          <p:cNvPr id="42" name="33 Flecha arriba"/>
          <p:cNvSpPr/>
          <p:nvPr/>
        </p:nvSpPr>
        <p:spPr>
          <a:xfrm>
            <a:off x="3974701" y="5286402"/>
            <a:ext cx="892528" cy="260074"/>
          </a:xfrm>
          <a:prstGeom prst="upArrow">
            <a:avLst/>
          </a:prstGeom>
          <a:solidFill>
            <a:srgbClr val="B06E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34 Flecha arriba"/>
          <p:cNvSpPr/>
          <p:nvPr/>
        </p:nvSpPr>
        <p:spPr>
          <a:xfrm>
            <a:off x="7868229" y="5317343"/>
            <a:ext cx="892528" cy="260074"/>
          </a:xfrm>
          <a:prstGeom prst="upArrow">
            <a:avLst/>
          </a:prstGeom>
          <a:solidFill>
            <a:srgbClr val="B06E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19 CuadroTexto"/>
          <p:cNvSpPr txBox="1"/>
          <p:nvPr/>
        </p:nvSpPr>
        <p:spPr>
          <a:xfrm>
            <a:off x="148050" y="1354318"/>
            <a:ext cx="8801986" cy="33855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Objetivos estratégicos para el cuatrienio</a:t>
            </a:r>
          </a:p>
        </p:txBody>
      </p:sp>
      <p:sp>
        <p:nvSpPr>
          <p:cNvPr id="45" name="Rectángulo 2"/>
          <p:cNvSpPr/>
          <p:nvPr/>
        </p:nvSpPr>
        <p:spPr>
          <a:xfrm>
            <a:off x="148051" y="1709010"/>
            <a:ext cx="1930132" cy="709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Enaltecer al servidor público y su labor</a:t>
            </a:r>
          </a:p>
        </p:txBody>
      </p:sp>
      <p:sp>
        <p:nvSpPr>
          <p:cNvPr id="46" name="Rectángulo 29"/>
          <p:cNvSpPr/>
          <p:nvPr/>
        </p:nvSpPr>
        <p:spPr>
          <a:xfrm>
            <a:off x="2151957" y="1709010"/>
            <a:ext cx="4470516" cy="709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24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Consolidar una Gestión Pública Moderna, Eficiente y Transparente al Servicio de los Ciudadanos</a:t>
            </a:r>
            <a:endParaRPr kumimoji="0" lang="es-CO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47" name="Rectángulo 33"/>
          <p:cNvSpPr/>
          <p:nvPr/>
        </p:nvSpPr>
        <p:spPr>
          <a:xfrm>
            <a:off x="6701693" y="1709010"/>
            <a:ext cx="2248344" cy="70938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Aumentar la confianza en el Estado</a:t>
            </a:r>
          </a:p>
        </p:txBody>
      </p:sp>
      <p:sp>
        <p:nvSpPr>
          <p:cNvPr id="48" name="14 CuadroTexto"/>
          <p:cNvSpPr txBox="1"/>
          <p:nvPr/>
        </p:nvSpPr>
        <p:spPr>
          <a:xfrm>
            <a:off x="242297" y="5592115"/>
            <a:ext cx="8707762" cy="646331"/>
          </a:xfrm>
          <a:prstGeom prst="rect">
            <a:avLst/>
          </a:prstGeom>
          <a:noFill/>
          <a:ln w="57150" cmpd="sng">
            <a:solidFill>
              <a:srgbClr val="B06E0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B06E0E"/>
                </a:solidFill>
                <a:effectLst/>
                <a:uLnTx/>
                <a:uFillTx/>
              </a:rPr>
              <a:t>Fortalecimiento interno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27 CuadroTexto"/>
          <p:cNvSpPr txBox="1"/>
          <p:nvPr/>
        </p:nvSpPr>
        <p:spPr>
          <a:xfrm>
            <a:off x="6125378" y="5829816"/>
            <a:ext cx="333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2.Gestión Internacional</a:t>
            </a:r>
          </a:p>
        </p:txBody>
      </p:sp>
      <p:sp>
        <p:nvSpPr>
          <p:cNvPr id="50" name="27 CuadroTexto"/>
          <p:cNvSpPr txBox="1"/>
          <p:nvPr/>
        </p:nvSpPr>
        <p:spPr>
          <a:xfrm>
            <a:off x="336512" y="5829816"/>
            <a:ext cx="480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1.Gestión de la información y del conocimiento</a:t>
            </a:r>
          </a:p>
        </p:txBody>
      </p:sp>
      <p:sp>
        <p:nvSpPr>
          <p:cNvPr id="51" name="14 CuadroTexto"/>
          <p:cNvSpPr txBox="1"/>
          <p:nvPr/>
        </p:nvSpPr>
        <p:spPr>
          <a:xfrm>
            <a:off x="242297" y="6347770"/>
            <a:ext cx="8707762" cy="400110"/>
          </a:xfrm>
          <a:prstGeom prst="rect">
            <a:avLst/>
          </a:prstGeom>
          <a:noFill/>
          <a:ln w="57150" cmpd="sng">
            <a:solidFill>
              <a:srgbClr val="B06E0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B06E0E"/>
                </a:solidFill>
                <a:effectLst/>
                <a:uLnTx/>
                <a:uFillTx/>
              </a:rPr>
              <a:t>Fortalecimiento sectorial</a:t>
            </a:r>
            <a:endParaRPr kumimoji="0" lang="es-E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28 CuadroTexto"/>
          <p:cNvSpPr txBox="1"/>
          <p:nvPr/>
        </p:nvSpPr>
        <p:spPr>
          <a:xfrm>
            <a:off x="6215226" y="4134803"/>
            <a:ext cx="3580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Sistemas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 Información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Innovación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Transparencia </a:t>
            </a:r>
            <a:endParaRPr lang="es-ES" sz="1600" b="1" kern="0" dirty="0">
              <a:solidFill>
                <a:prstClr val="black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Meritocracia 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Pentágono 5"/>
          <p:cNvSpPr/>
          <p:nvPr/>
        </p:nvSpPr>
        <p:spPr>
          <a:xfrm rot="16200000">
            <a:off x="7684010" y="1480993"/>
            <a:ext cx="283753" cy="2248344"/>
          </a:xfrm>
          <a:prstGeom prst="homePlate">
            <a:avLst/>
          </a:prstGeom>
          <a:solidFill>
            <a:sysClr val="window" lastClr="FFFFFF">
              <a:lumMod val="85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4" name="Pentágono 30"/>
          <p:cNvSpPr/>
          <p:nvPr/>
        </p:nvSpPr>
        <p:spPr>
          <a:xfrm rot="16200000">
            <a:off x="4206126" y="409137"/>
            <a:ext cx="283754" cy="4392089"/>
          </a:xfrm>
          <a:prstGeom prst="homePlate">
            <a:avLst/>
          </a:prstGeom>
          <a:solidFill>
            <a:sysClr val="window" lastClr="FFFFFF">
              <a:lumMod val="85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Pentágono 35"/>
          <p:cNvSpPr/>
          <p:nvPr/>
        </p:nvSpPr>
        <p:spPr>
          <a:xfrm rot="16200000">
            <a:off x="936793" y="1674563"/>
            <a:ext cx="283753" cy="1861199"/>
          </a:xfrm>
          <a:prstGeom prst="homePlate">
            <a:avLst/>
          </a:prstGeom>
          <a:solidFill>
            <a:sysClr val="window" lastClr="FFFFFF">
              <a:lumMod val="85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47 Triángulo isósceles"/>
          <p:cNvSpPr/>
          <p:nvPr/>
        </p:nvSpPr>
        <p:spPr>
          <a:xfrm rot="16200000">
            <a:off x="-478942" y="4459931"/>
            <a:ext cx="1276893" cy="269866"/>
          </a:xfrm>
          <a:prstGeom prst="triangle">
            <a:avLst/>
          </a:prstGeom>
          <a:solidFill>
            <a:srgbClr val="B06E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3 Triángulo isósceles"/>
          <p:cNvSpPr/>
          <p:nvPr/>
        </p:nvSpPr>
        <p:spPr>
          <a:xfrm rot="5400000">
            <a:off x="8357606" y="4465601"/>
            <a:ext cx="1276893" cy="258526"/>
          </a:xfrm>
          <a:prstGeom prst="triangle">
            <a:avLst/>
          </a:prstGeom>
          <a:solidFill>
            <a:srgbClr val="B06E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5280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>
            <a:stCxn id="24" idx="6"/>
          </p:cNvCxnSpPr>
          <p:nvPr/>
        </p:nvCxnSpPr>
        <p:spPr>
          <a:xfrm>
            <a:off x="7777007" y="1958441"/>
            <a:ext cx="1366993" cy="0"/>
          </a:xfrm>
          <a:prstGeom prst="line">
            <a:avLst/>
          </a:prstGeom>
          <a:ln w="57150">
            <a:solidFill>
              <a:srgbClr val="0087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327434" y="3309625"/>
            <a:ext cx="226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Institucionalización e implementación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490068" y="2840236"/>
            <a:ext cx="189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Consolidación</a:t>
            </a:r>
          </a:p>
        </p:txBody>
      </p:sp>
      <p:cxnSp>
        <p:nvCxnSpPr>
          <p:cNvPr id="9" name="Conector: angular 50"/>
          <p:cNvCxnSpPr>
            <a:stCxn id="21" idx="4"/>
            <a:endCxn id="5" idx="1"/>
          </p:cNvCxnSpPr>
          <p:nvPr/>
        </p:nvCxnSpPr>
        <p:spPr>
          <a:xfrm rot="16200000" flipH="1">
            <a:off x="682092" y="4296414"/>
            <a:ext cx="296319" cy="374244"/>
          </a:xfrm>
          <a:prstGeom prst="bentConnector2">
            <a:avLst/>
          </a:prstGeom>
          <a:ln w="28575">
            <a:solidFill>
              <a:srgbClr val="B06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51"/>
          <p:cNvCxnSpPr>
            <a:stCxn id="22" idx="4"/>
          </p:cNvCxnSpPr>
          <p:nvPr/>
        </p:nvCxnSpPr>
        <p:spPr>
          <a:xfrm rot="16200000" flipH="1">
            <a:off x="2821193" y="3786507"/>
            <a:ext cx="521314" cy="32176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54"/>
          <p:cNvCxnSpPr/>
          <p:nvPr/>
        </p:nvCxnSpPr>
        <p:spPr>
          <a:xfrm rot="16200000" flipH="1">
            <a:off x="4864366" y="3213082"/>
            <a:ext cx="628574" cy="277946"/>
          </a:xfrm>
          <a:prstGeom prst="bentConnector2">
            <a:avLst/>
          </a:prstGeom>
          <a:ln w="28575">
            <a:solidFill>
              <a:srgbClr val="ED66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57"/>
          <p:cNvCxnSpPr>
            <a:stCxn id="24" idx="4"/>
            <a:endCxn id="8" idx="1"/>
          </p:cNvCxnSpPr>
          <p:nvPr/>
        </p:nvCxnSpPr>
        <p:spPr>
          <a:xfrm rot="16200000" flipH="1">
            <a:off x="7092612" y="2642835"/>
            <a:ext cx="624650" cy="170261"/>
          </a:xfrm>
          <a:prstGeom prst="bentConnector2">
            <a:avLst/>
          </a:prstGeom>
          <a:ln w="28575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" y="336359"/>
            <a:ext cx="9094780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Evolución </a:t>
            </a:r>
            <a:r>
              <a:rPr lang="es-CO" sz="3200" b="1" dirty="0" smtClean="0">
                <a:solidFill>
                  <a:srgbClr val="858585"/>
                </a:solidFill>
              </a:rPr>
              <a:t>de nuestra </a:t>
            </a:r>
            <a:r>
              <a:rPr lang="es-CO" sz="3200" b="1" dirty="0">
                <a:solidFill>
                  <a:srgbClr val="858585"/>
                </a:solidFill>
              </a:rPr>
              <a:t>Apuesta </a:t>
            </a:r>
            <a:r>
              <a:rPr lang="es-CO" sz="3200" b="1" dirty="0" smtClean="0">
                <a:solidFill>
                  <a:srgbClr val="858585"/>
                </a:solidFill>
              </a:rPr>
              <a:t>Estratégica</a:t>
            </a:r>
          </a:p>
          <a:p>
            <a:pPr algn="ctr">
              <a:buNone/>
            </a:pPr>
            <a:r>
              <a:rPr lang="es-CO" b="1" dirty="0" smtClean="0">
                <a:solidFill>
                  <a:srgbClr val="858585"/>
                </a:solidFill>
              </a:rPr>
              <a:t>- </a:t>
            </a:r>
            <a:r>
              <a:rPr lang="es-CO" b="1" i="1" dirty="0" smtClean="0">
                <a:solidFill>
                  <a:srgbClr val="858585"/>
                </a:solidFill>
              </a:rPr>
              <a:t>Un trabajo colectivo, persistente y consistente </a:t>
            </a:r>
            <a:r>
              <a:rPr lang="es-CO" b="1" dirty="0" smtClean="0">
                <a:solidFill>
                  <a:srgbClr val="858585"/>
                </a:solidFill>
              </a:rPr>
              <a:t>- </a:t>
            </a:r>
            <a:endParaRPr lang="es-CO" b="1" dirty="0">
              <a:solidFill>
                <a:srgbClr val="858585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631" y="4153236"/>
            <a:ext cx="1395087" cy="1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8" y="3309433"/>
            <a:ext cx="1223982" cy="1275914"/>
          </a:xfrm>
          <a:prstGeom prst="rect">
            <a:avLst/>
          </a:prstGeom>
        </p:spPr>
      </p:pic>
      <p:cxnSp>
        <p:nvCxnSpPr>
          <p:cNvPr id="20" name="Conector: angular 104"/>
          <p:cNvCxnSpPr>
            <a:stCxn id="23" idx="6"/>
          </p:cNvCxnSpPr>
          <p:nvPr/>
        </p:nvCxnSpPr>
        <p:spPr>
          <a:xfrm flipV="1">
            <a:off x="5623463" y="1949473"/>
            <a:ext cx="1262775" cy="631095"/>
          </a:xfrm>
          <a:prstGeom prst="bentConnector3">
            <a:avLst/>
          </a:prstGeom>
          <a:ln w="57150">
            <a:solidFill>
              <a:srgbClr val="ED660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185929" y="3420977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06E0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rgbClr val="B06E0E"/>
                </a:solidFill>
              </a:rPr>
              <a:t>agosto2014</a:t>
            </a:r>
            <a:endParaRPr lang="es-CO" b="1" dirty="0">
              <a:solidFill>
                <a:srgbClr val="B06E0E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4709063" y="2123368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66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ED6608"/>
                </a:solidFill>
              </a:rPr>
              <a:t>2016</a:t>
            </a:r>
          </a:p>
        </p:txBody>
      </p:sp>
      <p:sp>
        <p:nvSpPr>
          <p:cNvPr id="24" name="Elipse 23"/>
          <p:cNvSpPr/>
          <p:nvPr/>
        </p:nvSpPr>
        <p:spPr>
          <a:xfrm>
            <a:off x="6862607" y="1501241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7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008799"/>
                </a:solidFill>
              </a:rPr>
              <a:t>2017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36209" y="1387930"/>
            <a:ext cx="4507792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: angular 98"/>
          <p:cNvCxnSpPr>
            <a:stCxn id="21" idx="6"/>
            <a:endCxn id="22" idx="2"/>
          </p:cNvCxnSpPr>
          <p:nvPr/>
        </p:nvCxnSpPr>
        <p:spPr>
          <a:xfrm flipV="1">
            <a:off x="1100329" y="3229534"/>
            <a:ext cx="1363438" cy="648643"/>
          </a:xfrm>
          <a:prstGeom prst="bentConnector3">
            <a:avLst/>
          </a:prstGeom>
          <a:ln w="57150">
            <a:solidFill>
              <a:srgbClr val="B06E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017373" y="4123864"/>
            <a:ext cx="162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Evaluación, análisis</a:t>
            </a:r>
            <a:r>
              <a:rPr lang="es-CO" sz="2000" b="1" dirty="0"/>
              <a:t> </a:t>
            </a:r>
            <a:r>
              <a:rPr lang="es-CO" sz="2000" b="1" dirty="0" smtClean="0"/>
              <a:t>y  alistamiento</a:t>
            </a:r>
            <a:endParaRPr lang="es-CO" sz="20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" y="5212324"/>
            <a:ext cx="1495457" cy="10091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4661" y="3624777"/>
            <a:ext cx="180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Consolidación diseño e inicio desarrollo</a:t>
            </a:r>
            <a:endParaRPr lang="es-CO" sz="20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6" y="4714887"/>
            <a:ext cx="1087741" cy="1206046"/>
          </a:xfrm>
          <a:prstGeom prst="rect">
            <a:avLst/>
          </a:prstGeom>
        </p:spPr>
      </p:pic>
      <p:cxnSp>
        <p:nvCxnSpPr>
          <p:cNvPr id="19" name="Conector: angular 100"/>
          <p:cNvCxnSpPr>
            <a:stCxn id="22" idx="6"/>
            <a:endCxn id="23" idx="2"/>
          </p:cNvCxnSpPr>
          <p:nvPr/>
        </p:nvCxnSpPr>
        <p:spPr>
          <a:xfrm flipV="1">
            <a:off x="3378167" y="2580568"/>
            <a:ext cx="1330896" cy="648966"/>
          </a:xfrm>
          <a:prstGeom prst="bentConnector3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0" y="1804465"/>
            <a:ext cx="2479778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2463767" y="277233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FFC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17340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/>
          <p:cNvSpPr/>
          <p:nvPr/>
        </p:nvSpPr>
        <p:spPr>
          <a:xfrm>
            <a:off x="4867229" y="6098383"/>
            <a:ext cx="4276772" cy="759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4"/>
          <a:srcRect l="2082" t="3211" r="1934" b="2515"/>
          <a:stretch/>
        </p:blipFill>
        <p:spPr>
          <a:xfrm>
            <a:off x="28877" y="1343890"/>
            <a:ext cx="9086247" cy="4904508"/>
          </a:xfrm>
          <a:prstGeom prst="rect">
            <a:avLst/>
          </a:prstGeom>
        </p:spPr>
      </p:pic>
      <p:sp>
        <p:nvSpPr>
          <p:cNvPr id="27" name="CuadroTexto 15"/>
          <p:cNvSpPr txBox="1">
            <a:spLocks noChangeArrowheads="1"/>
          </p:cNvSpPr>
          <p:nvPr/>
        </p:nvSpPr>
        <p:spPr bwMode="auto">
          <a:xfrm>
            <a:off x="1" y="3165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4000" b="1" dirty="0" smtClean="0">
                <a:solidFill>
                  <a:srgbClr val="858585"/>
                </a:solidFill>
              </a:rPr>
              <a:t>La </a:t>
            </a:r>
            <a:r>
              <a:rPr lang="es-CO" sz="4000" b="1" dirty="0">
                <a:solidFill>
                  <a:srgbClr val="858585"/>
                </a:solidFill>
              </a:rPr>
              <a:t>2</a:t>
            </a:r>
            <a:r>
              <a:rPr lang="es-CO" sz="4000" b="1" dirty="0" smtClean="0">
                <a:solidFill>
                  <a:srgbClr val="858585"/>
                </a:solidFill>
              </a:rPr>
              <a:t>ª </a:t>
            </a:r>
            <a:r>
              <a:rPr lang="es-CO" sz="4000" b="1" dirty="0">
                <a:solidFill>
                  <a:srgbClr val="858585"/>
                </a:solidFill>
              </a:rPr>
              <a:t>f</a:t>
            </a:r>
            <a:r>
              <a:rPr lang="es-CO" sz="4000" b="1" dirty="0" smtClean="0">
                <a:solidFill>
                  <a:srgbClr val="858585"/>
                </a:solidFill>
              </a:rPr>
              <a:t>lecha </a:t>
            </a:r>
            <a:endParaRPr lang="es-CO" sz="40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7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867229" y="6070674"/>
            <a:ext cx="4276772" cy="759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3" y="494369"/>
            <a:ext cx="9670473" cy="6196051"/>
          </a:xfrm>
          <a:prstGeom prst="rect">
            <a:avLst/>
          </a:prstGeom>
        </p:spPr>
      </p:pic>
      <p:sp>
        <p:nvSpPr>
          <p:cNvPr id="27" name="CuadroTexto 15"/>
          <p:cNvSpPr txBox="1">
            <a:spLocks noChangeArrowheads="1"/>
          </p:cNvSpPr>
          <p:nvPr/>
        </p:nvSpPr>
        <p:spPr bwMode="auto">
          <a:xfrm>
            <a:off x="1" y="3165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4000" b="1" dirty="0" smtClean="0">
                <a:solidFill>
                  <a:srgbClr val="858585"/>
                </a:solidFill>
              </a:rPr>
              <a:t>Nuestros sueños 2015</a:t>
            </a:r>
            <a:endParaRPr lang="es-CO" sz="40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9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/>
          <p:cNvSpPr/>
          <p:nvPr/>
        </p:nvSpPr>
        <p:spPr>
          <a:xfrm>
            <a:off x="2463767" y="277233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FFC000"/>
                </a:solidFill>
              </a:rPr>
              <a:t>2015</a:t>
            </a:r>
          </a:p>
        </p:txBody>
      </p:sp>
      <p:cxnSp>
        <p:nvCxnSpPr>
          <p:cNvPr id="4" name="Conector recto 3"/>
          <p:cNvCxnSpPr>
            <a:stCxn id="24" idx="6"/>
          </p:cNvCxnSpPr>
          <p:nvPr/>
        </p:nvCxnSpPr>
        <p:spPr>
          <a:xfrm>
            <a:off x="7777007" y="1958441"/>
            <a:ext cx="1366993" cy="0"/>
          </a:xfrm>
          <a:prstGeom prst="line">
            <a:avLst/>
          </a:prstGeom>
          <a:ln w="57150">
            <a:solidFill>
              <a:srgbClr val="0087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7490068" y="2840236"/>
            <a:ext cx="189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Consolidación</a:t>
            </a:r>
          </a:p>
        </p:txBody>
      </p:sp>
      <p:cxnSp>
        <p:nvCxnSpPr>
          <p:cNvPr id="9" name="Conector: angular 50"/>
          <p:cNvCxnSpPr>
            <a:stCxn id="21" idx="4"/>
            <a:endCxn id="5" idx="1"/>
          </p:cNvCxnSpPr>
          <p:nvPr/>
        </p:nvCxnSpPr>
        <p:spPr>
          <a:xfrm rot="16200000" flipH="1">
            <a:off x="682092" y="4296414"/>
            <a:ext cx="296319" cy="374244"/>
          </a:xfrm>
          <a:prstGeom prst="bentConnector2">
            <a:avLst/>
          </a:prstGeom>
          <a:ln w="28575">
            <a:solidFill>
              <a:srgbClr val="B06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51"/>
          <p:cNvCxnSpPr>
            <a:stCxn id="22" idx="4"/>
          </p:cNvCxnSpPr>
          <p:nvPr/>
        </p:nvCxnSpPr>
        <p:spPr>
          <a:xfrm rot="16200000" flipH="1">
            <a:off x="2821193" y="3786507"/>
            <a:ext cx="521314" cy="32176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54"/>
          <p:cNvCxnSpPr/>
          <p:nvPr/>
        </p:nvCxnSpPr>
        <p:spPr>
          <a:xfrm rot="16200000" flipH="1">
            <a:off x="4864366" y="3213082"/>
            <a:ext cx="628574" cy="277946"/>
          </a:xfrm>
          <a:prstGeom prst="bentConnector2">
            <a:avLst/>
          </a:prstGeom>
          <a:ln w="28575">
            <a:solidFill>
              <a:srgbClr val="ED66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57"/>
          <p:cNvCxnSpPr>
            <a:stCxn id="24" idx="4"/>
            <a:endCxn id="8" idx="1"/>
          </p:cNvCxnSpPr>
          <p:nvPr/>
        </p:nvCxnSpPr>
        <p:spPr>
          <a:xfrm rot="16200000" flipH="1">
            <a:off x="7092612" y="2642835"/>
            <a:ext cx="624650" cy="170261"/>
          </a:xfrm>
          <a:prstGeom prst="bentConnector2">
            <a:avLst/>
          </a:prstGeom>
          <a:ln w="28575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" y="336359"/>
            <a:ext cx="9094780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Evolución </a:t>
            </a:r>
            <a:r>
              <a:rPr lang="es-CO" sz="3200" b="1" dirty="0" smtClean="0">
                <a:solidFill>
                  <a:srgbClr val="858585"/>
                </a:solidFill>
              </a:rPr>
              <a:t>de nuestra </a:t>
            </a:r>
            <a:r>
              <a:rPr lang="es-CO" sz="3200" b="1" dirty="0">
                <a:solidFill>
                  <a:srgbClr val="858585"/>
                </a:solidFill>
              </a:rPr>
              <a:t>Apuesta </a:t>
            </a:r>
            <a:r>
              <a:rPr lang="es-CO" sz="3200" b="1" dirty="0" smtClean="0">
                <a:solidFill>
                  <a:srgbClr val="858585"/>
                </a:solidFill>
              </a:rPr>
              <a:t>Estratégica</a:t>
            </a:r>
          </a:p>
          <a:p>
            <a:pPr algn="ctr">
              <a:buNone/>
            </a:pPr>
            <a:r>
              <a:rPr lang="es-CO" b="1" dirty="0" smtClean="0">
                <a:solidFill>
                  <a:srgbClr val="858585"/>
                </a:solidFill>
              </a:rPr>
              <a:t>- </a:t>
            </a:r>
            <a:r>
              <a:rPr lang="es-CO" b="1" i="1" dirty="0" smtClean="0">
                <a:solidFill>
                  <a:srgbClr val="858585"/>
                </a:solidFill>
              </a:rPr>
              <a:t>Un trabajo colectivo, persistente y consistente </a:t>
            </a:r>
            <a:r>
              <a:rPr lang="es-CO" b="1" dirty="0" smtClean="0">
                <a:solidFill>
                  <a:srgbClr val="858585"/>
                </a:solidFill>
              </a:rPr>
              <a:t>- </a:t>
            </a:r>
            <a:endParaRPr lang="es-CO" b="1" dirty="0">
              <a:solidFill>
                <a:srgbClr val="858585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8" y="3309433"/>
            <a:ext cx="1223982" cy="1275914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185929" y="3420977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06E0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rgbClr val="B06E0E"/>
                </a:solidFill>
              </a:rPr>
              <a:t>agosto2014</a:t>
            </a:r>
            <a:endParaRPr lang="es-CO" b="1" dirty="0">
              <a:solidFill>
                <a:srgbClr val="B06E0E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6862607" y="1501241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7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008799"/>
                </a:solidFill>
              </a:rPr>
              <a:t>2017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724883" y="1387930"/>
            <a:ext cx="2419118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: angular 98"/>
          <p:cNvCxnSpPr>
            <a:stCxn id="21" idx="6"/>
            <a:endCxn id="22" idx="2"/>
          </p:cNvCxnSpPr>
          <p:nvPr/>
        </p:nvCxnSpPr>
        <p:spPr>
          <a:xfrm flipV="1">
            <a:off x="1100329" y="3229534"/>
            <a:ext cx="1363438" cy="648643"/>
          </a:xfrm>
          <a:prstGeom prst="bentConnector3">
            <a:avLst/>
          </a:prstGeom>
          <a:ln w="57150">
            <a:solidFill>
              <a:srgbClr val="B06E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017373" y="4123864"/>
            <a:ext cx="162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Evaluación, análisis</a:t>
            </a:r>
            <a:r>
              <a:rPr lang="es-CO" sz="2000" b="1" dirty="0"/>
              <a:t> </a:t>
            </a:r>
            <a:r>
              <a:rPr lang="es-CO" sz="2000" b="1" dirty="0" smtClean="0"/>
              <a:t>y  alistamiento</a:t>
            </a:r>
            <a:endParaRPr lang="es-CO" sz="20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" y="5212324"/>
            <a:ext cx="1495457" cy="10091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4661" y="3624777"/>
            <a:ext cx="180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Consolidación diseño e inicio desarrollo</a:t>
            </a:r>
            <a:endParaRPr lang="es-CO" sz="20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6" y="4714887"/>
            <a:ext cx="1087741" cy="1206046"/>
          </a:xfrm>
          <a:prstGeom prst="rect">
            <a:avLst/>
          </a:prstGeom>
        </p:spPr>
      </p:pic>
      <p:cxnSp>
        <p:nvCxnSpPr>
          <p:cNvPr id="19" name="Conector: angular 100"/>
          <p:cNvCxnSpPr>
            <a:stCxn id="22" idx="6"/>
            <a:endCxn id="23" idx="2"/>
          </p:cNvCxnSpPr>
          <p:nvPr/>
        </p:nvCxnSpPr>
        <p:spPr>
          <a:xfrm flipV="1">
            <a:off x="3378167" y="2580568"/>
            <a:ext cx="1330896" cy="648966"/>
          </a:xfrm>
          <a:prstGeom prst="bentConnector3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-1" y="1804465"/>
            <a:ext cx="4893867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5327434" y="3309625"/>
            <a:ext cx="226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Institucionalización e implementación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631" y="4153236"/>
            <a:ext cx="1395087" cy="1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: angular 104"/>
          <p:cNvCxnSpPr>
            <a:stCxn id="23" idx="6"/>
          </p:cNvCxnSpPr>
          <p:nvPr/>
        </p:nvCxnSpPr>
        <p:spPr>
          <a:xfrm flipV="1">
            <a:off x="5623463" y="1949473"/>
            <a:ext cx="1262775" cy="631095"/>
          </a:xfrm>
          <a:prstGeom prst="bentConnector3">
            <a:avLst/>
          </a:prstGeom>
          <a:ln w="57150">
            <a:solidFill>
              <a:srgbClr val="ED660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/>
          <p:cNvSpPr/>
          <p:nvPr/>
        </p:nvSpPr>
        <p:spPr>
          <a:xfrm>
            <a:off x="4709063" y="2123368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66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ED6608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9212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0" y="987394"/>
            <a:ext cx="7356475" cy="89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0" y="2037687"/>
            <a:ext cx="3816350" cy="269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53" y="1996737"/>
            <a:ext cx="685800" cy="34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31" y="2035899"/>
            <a:ext cx="4082956" cy="130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76" y="3556063"/>
            <a:ext cx="3688378" cy="132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90" y="5090823"/>
            <a:ext cx="3555438" cy="8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261283" y="4782084"/>
            <a:ext cx="3744913" cy="1920719"/>
            <a:chOff x="557352" y="4782084"/>
            <a:chExt cx="3744913" cy="1920719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52" y="4782084"/>
              <a:ext cx="3744913" cy="192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8800" y="5580517"/>
              <a:ext cx="3417640" cy="912561"/>
            </a:xfrm>
            <a:prstGeom prst="rect">
              <a:avLst/>
            </a:prstGeom>
          </p:spPr>
        </p:pic>
      </p:grpSp>
      <p:sp>
        <p:nvSpPr>
          <p:cNvPr id="36" name="CuadroTexto 12"/>
          <p:cNvSpPr txBox="1">
            <a:spLocks noChangeArrowheads="1"/>
          </p:cNvSpPr>
          <p:nvPr/>
        </p:nvSpPr>
        <p:spPr bwMode="auto">
          <a:xfrm>
            <a:off x="438840" y="5470242"/>
            <a:ext cx="360067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Mayor y mejor presencia en el territorio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Articulación y redes de trabajo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Mejor Comunicación </a:t>
            </a:r>
            <a:r>
              <a:rPr lang="es-ES_tradnl" altLang="es-CO" sz="1300" dirty="0" smtClean="0"/>
              <a:t>interna y externa</a:t>
            </a:r>
            <a:endParaRPr lang="es-ES_tradnl" altLang="es-CO" sz="13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Cambio cultural y cultura de la legalidad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s-ES_tradnl" altLang="es-CO" sz="1300" dirty="0"/>
              <a:t>Gestión de la información y del conocimiento</a:t>
            </a:r>
          </a:p>
        </p:txBody>
      </p:sp>
      <p:sp>
        <p:nvSpPr>
          <p:cNvPr id="37" name="CuadroTexto 15"/>
          <p:cNvSpPr txBox="1">
            <a:spLocks noChangeArrowheads="1"/>
          </p:cNvSpPr>
          <p:nvPr/>
        </p:nvSpPr>
        <p:spPr bwMode="auto">
          <a:xfrm>
            <a:off x="1" y="3165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4000" b="1" dirty="0" smtClean="0">
                <a:solidFill>
                  <a:srgbClr val="858585"/>
                </a:solidFill>
              </a:rPr>
              <a:t>La 3ª y definitiva flecha </a:t>
            </a:r>
            <a:endParaRPr lang="es-CO" sz="40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6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867229" y="6070674"/>
            <a:ext cx="4276772" cy="759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589"/>
          <a:stretch/>
        </p:blipFill>
        <p:spPr>
          <a:xfrm>
            <a:off x="40337" y="569844"/>
            <a:ext cx="9063328" cy="57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88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44766" r="13684" b="44849"/>
          <a:stretch/>
        </p:blipFill>
        <p:spPr>
          <a:xfrm>
            <a:off x="1376413" y="3070458"/>
            <a:ext cx="6516304" cy="712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7"/>
          <a:stretch/>
        </p:blipFill>
        <p:spPr>
          <a:xfrm>
            <a:off x="0" y="0"/>
            <a:ext cx="9144000" cy="283464"/>
          </a:xfrm>
          <a:prstGeom prst="rect">
            <a:avLst/>
          </a:prstGeom>
        </p:spPr>
      </p:pic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2054799" y="3020327"/>
            <a:ext cx="693679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altLang="es-CO" sz="4400" b="1" dirty="0" smtClean="0">
                <a:solidFill>
                  <a:srgbClr val="7F7F7F"/>
                </a:solidFill>
              </a:rPr>
              <a:t>Balance 2016</a:t>
            </a:r>
            <a:endParaRPr lang="es-CO" altLang="es-CO" sz="4400" b="1" dirty="0">
              <a:solidFill>
                <a:srgbClr val="7F7F7F"/>
              </a:solidFill>
            </a:endParaRP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246909" y="3164982"/>
            <a:ext cx="807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chemeClr val="bg1"/>
                </a:solidFill>
              </a:rPr>
              <a:t>2.2</a:t>
            </a:r>
            <a:endParaRPr lang="es-ES_tradnl" altLang="es-CO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813401" y="4562012"/>
            <a:ext cx="5252835" cy="457201"/>
            <a:chOff x="680933" y="2197722"/>
            <a:chExt cx="5252835" cy="457201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30" y="2197722"/>
              <a:ext cx="5138938" cy="457201"/>
            </a:xfrm>
            <a:prstGeom prst="rect">
              <a:avLst/>
            </a:prstGeom>
          </p:spPr>
        </p:pic>
        <p:sp>
          <p:nvSpPr>
            <p:cNvPr id="32" name="CuadroTexto 15"/>
            <p:cNvSpPr txBox="1">
              <a:spLocks noChangeArrowheads="1"/>
            </p:cNvSpPr>
            <p:nvPr/>
          </p:nvSpPr>
          <p:spPr bwMode="auto">
            <a:xfrm>
              <a:off x="680933" y="2291454"/>
              <a:ext cx="5379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1400" b="1" dirty="0" smtClean="0">
                  <a:solidFill>
                    <a:schemeClr val="bg1"/>
                  </a:solidFill>
                </a:rPr>
                <a:t>2.3</a:t>
              </a:r>
              <a:endParaRPr lang="es-ES_tradnl" altLang="es-CO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1397502" y="4605437"/>
            <a:ext cx="2273379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CO" sz="2400" b="1" dirty="0" smtClean="0">
                <a:solidFill>
                  <a:srgbClr val="7F7F7F"/>
                </a:solidFill>
              </a:rPr>
              <a:t>Planeación 2017</a:t>
            </a:r>
            <a:endParaRPr lang="es-ES_tradnl" altLang="es-CO" sz="2400" b="1" i="1" dirty="0">
              <a:solidFill>
                <a:srgbClr val="7F7F7F"/>
              </a:solidFill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799546" y="3994074"/>
            <a:ext cx="5252835" cy="457201"/>
            <a:chOff x="680933" y="2197722"/>
            <a:chExt cx="5252835" cy="457201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30" y="2197722"/>
              <a:ext cx="5138938" cy="457201"/>
            </a:xfrm>
            <a:prstGeom prst="rect">
              <a:avLst/>
            </a:prstGeom>
          </p:spPr>
        </p:pic>
        <p:sp>
          <p:nvSpPr>
            <p:cNvPr id="29" name="CuadroTexto 15"/>
            <p:cNvSpPr txBox="1">
              <a:spLocks noChangeArrowheads="1"/>
            </p:cNvSpPr>
            <p:nvPr/>
          </p:nvSpPr>
          <p:spPr bwMode="auto">
            <a:xfrm>
              <a:off x="680933" y="2291454"/>
              <a:ext cx="5379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1400" b="1" dirty="0" smtClean="0">
                  <a:solidFill>
                    <a:schemeClr val="bg1"/>
                  </a:solidFill>
                </a:rPr>
                <a:t>2.2</a:t>
              </a:r>
              <a:endParaRPr lang="es-ES_tradnl" altLang="es-CO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7"/>
          <a:stretch/>
        </p:blipFill>
        <p:spPr>
          <a:xfrm>
            <a:off x="0" y="0"/>
            <a:ext cx="9144000" cy="283464"/>
          </a:xfrm>
          <a:prstGeom prst="rect">
            <a:avLst/>
          </a:prstGeom>
        </p:spPr>
      </p:pic>
      <p:sp>
        <p:nvSpPr>
          <p:cNvPr id="5" name="CuadroTexto 15"/>
          <p:cNvSpPr txBox="1">
            <a:spLocks noChangeArrowheads="1"/>
          </p:cNvSpPr>
          <p:nvPr/>
        </p:nvSpPr>
        <p:spPr bwMode="auto">
          <a:xfrm>
            <a:off x="5836920" y="678815"/>
            <a:ext cx="2887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 smtClean="0">
                <a:solidFill>
                  <a:srgbClr val="7F7F7F"/>
                </a:solidFill>
              </a:rPr>
              <a:t>Agenda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685505" y="1877407"/>
            <a:ext cx="5138938" cy="584775"/>
            <a:chOff x="794830" y="1162733"/>
            <a:chExt cx="5138938" cy="58477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30" y="1226521"/>
              <a:ext cx="5138938" cy="457201"/>
            </a:xfrm>
            <a:prstGeom prst="rect">
              <a:avLst/>
            </a:prstGeom>
          </p:spPr>
        </p:pic>
        <p:sp>
          <p:nvSpPr>
            <p:cNvPr id="7" name="CuadroTexto 15"/>
            <p:cNvSpPr txBox="1">
              <a:spLocks noChangeArrowheads="1"/>
            </p:cNvSpPr>
            <p:nvPr/>
          </p:nvSpPr>
          <p:spPr bwMode="auto">
            <a:xfrm>
              <a:off x="829334" y="1162733"/>
              <a:ext cx="3644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 smtClean="0">
                  <a:solidFill>
                    <a:schemeClr val="bg1"/>
                  </a:solidFill>
                </a:rPr>
                <a:t>1</a:t>
              </a:r>
              <a:endParaRPr lang="es-ES_tradnl" altLang="es-CO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94239" y="2681178"/>
            <a:ext cx="5138938" cy="584775"/>
            <a:chOff x="794830" y="2133934"/>
            <a:chExt cx="5138938" cy="58477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30" y="2197722"/>
              <a:ext cx="5138938" cy="457201"/>
            </a:xfrm>
            <a:prstGeom prst="rect">
              <a:avLst/>
            </a:prstGeom>
          </p:spPr>
        </p:pic>
        <p:sp>
          <p:nvSpPr>
            <p:cNvPr id="9" name="CuadroTexto 15"/>
            <p:cNvSpPr txBox="1">
              <a:spLocks noChangeArrowheads="1"/>
            </p:cNvSpPr>
            <p:nvPr/>
          </p:nvSpPr>
          <p:spPr bwMode="auto">
            <a:xfrm>
              <a:off x="829334" y="2133934"/>
              <a:ext cx="3644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3200" b="1" dirty="0" smtClean="0">
                  <a:solidFill>
                    <a:schemeClr val="bg1"/>
                  </a:solidFill>
                </a:rPr>
                <a:t>2</a:t>
              </a:r>
              <a:endParaRPr lang="es-ES_tradnl" altLang="es-CO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70619" y="1847059"/>
            <a:ext cx="8000657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CO" sz="3200" b="1" dirty="0">
                <a:solidFill>
                  <a:srgbClr val="7F7F7F"/>
                </a:solidFill>
              </a:rPr>
              <a:t>Presentación </a:t>
            </a:r>
            <a:r>
              <a:rPr lang="es-ES_tradnl" altLang="es-CO" sz="3200" b="1" dirty="0" smtClean="0">
                <a:solidFill>
                  <a:srgbClr val="7F7F7F"/>
                </a:solidFill>
              </a:rPr>
              <a:t>nuevos miembros </a:t>
            </a:r>
            <a:r>
              <a:rPr lang="es-ES_tradnl" altLang="es-CO" sz="3200" b="1" dirty="0">
                <a:solidFill>
                  <a:srgbClr val="7F7F7F"/>
                </a:solidFill>
              </a:rPr>
              <a:t>del </a:t>
            </a:r>
            <a:r>
              <a:rPr lang="es-ES_tradnl" altLang="es-CO" sz="3200" b="1" dirty="0" smtClean="0">
                <a:solidFill>
                  <a:srgbClr val="7F7F7F"/>
                </a:solidFill>
              </a:rPr>
              <a:t>equipo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25212" y="4015201"/>
            <a:ext cx="1877437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CO" sz="2400" b="1" dirty="0" smtClean="0">
                <a:solidFill>
                  <a:srgbClr val="7F7F7F"/>
                </a:solidFill>
              </a:rPr>
              <a:t>Balance 2016</a:t>
            </a:r>
            <a:endParaRPr lang="es-ES_tradnl" altLang="es-CO" sz="2400" b="1" i="1" dirty="0">
              <a:solidFill>
                <a:srgbClr val="7F7F7F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425212" y="3376032"/>
            <a:ext cx="717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altLang="es-CO" sz="2400" b="1" dirty="0" smtClean="0">
                <a:solidFill>
                  <a:srgbClr val="7F7F7F"/>
                </a:solidFill>
              </a:rPr>
              <a:t>Evolución de nuestra </a:t>
            </a:r>
            <a:r>
              <a:rPr lang="es-CO" altLang="es-CO" sz="2400" b="1" dirty="0">
                <a:solidFill>
                  <a:srgbClr val="7F7F7F"/>
                </a:solidFill>
              </a:rPr>
              <a:t>apuesta estratégica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98018" y="3425359"/>
            <a:ext cx="5252835" cy="457201"/>
            <a:chOff x="680933" y="2197722"/>
            <a:chExt cx="5252835" cy="457201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30" y="2197722"/>
              <a:ext cx="5138938" cy="457201"/>
            </a:xfrm>
            <a:prstGeom prst="rect">
              <a:avLst/>
            </a:prstGeom>
          </p:spPr>
        </p:pic>
        <p:sp>
          <p:nvSpPr>
            <p:cNvPr id="26" name="CuadroTexto 15"/>
            <p:cNvSpPr txBox="1">
              <a:spLocks noChangeArrowheads="1"/>
            </p:cNvSpPr>
            <p:nvPr/>
          </p:nvSpPr>
          <p:spPr bwMode="auto">
            <a:xfrm>
              <a:off x="680933" y="2291454"/>
              <a:ext cx="5379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1400" b="1" dirty="0" smtClean="0">
                  <a:solidFill>
                    <a:schemeClr val="bg1"/>
                  </a:solidFill>
                </a:rPr>
                <a:t>2.1</a:t>
              </a:r>
              <a:endParaRPr lang="es-ES_tradnl" altLang="es-CO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CuadroTexto 32"/>
          <p:cNvSpPr txBox="1"/>
          <p:nvPr/>
        </p:nvSpPr>
        <p:spPr>
          <a:xfrm>
            <a:off x="1270619" y="2691187"/>
            <a:ext cx="800065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CO" sz="3200" b="1" dirty="0" smtClean="0">
                <a:solidFill>
                  <a:srgbClr val="7F7F7F"/>
                </a:solidFill>
              </a:rPr>
              <a:t>Informe de la Directora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0" y="5232982"/>
            <a:ext cx="5051086" cy="6585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98018" y="5383369"/>
            <a:ext cx="295162" cy="296214"/>
          </a:xfrm>
          <a:prstGeom prst="rect">
            <a:avLst/>
          </a:prstGeom>
          <a:solidFill>
            <a:srgbClr val="008799"/>
          </a:solidFill>
          <a:ln>
            <a:solidFill>
              <a:srgbClr val="008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15"/>
          <p:cNvSpPr txBox="1">
            <a:spLocks noChangeArrowheads="1"/>
          </p:cNvSpPr>
          <p:nvPr/>
        </p:nvSpPr>
        <p:spPr bwMode="auto">
          <a:xfrm>
            <a:off x="746502" y="5216389"/>
            <a:ext cx="364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 smtClean="0">
                <a:solidFill>
                  <a:schemeClr val="bg1"/>
                </a:solidFill>
              </a:rPr>
              <a:t>3</a:t>
            </a:r>
            <a:endParaRPr lang="es-ES_tradnl" altLang="es-CO" sz="3200" b="1" dirty="0">
              <a:solidFill>
                <a:schemeClr val="bg1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310181" y="5223571"/>
            <a:ext cx="8000657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s-ES_tradnl" altLang="es-CO" sz="3200" b="1" dirty="0" smtClean="0">
                <a:solidFill>
                  <a:srgbClr val="7F7F7F"/>
                </a:solidFill>
              </a:rPr>
              <a:t>Plan de trabajo dependencias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36577" y="295185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Ejecución Presupuestal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2" y="895111"/>
            <a:ext cx="9022166" cy="277191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7322" y="3918930"/>
            <a:ext cx="84825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 smtClean="0">
                <a:solidFill>
                  <a:srgbClr val="ED6608"/>
                </a:solidFill>
              </a:rPr>
              <a:t>Presupuesto </a:t>
            </a:r>
            <a:r>
              <a:rPr lang="es-CO" sz="2000" b="1" dirty="0">
                <a:solidFill>
                  <a:srgbClr val="ED6608"/>
                </a:solidFill>
              </a:rPr>
              <a:t>de Funcionamiento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Ejecución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muy cercana al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100 % 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Saldo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ejecutar: rubro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Transferencias Corrientes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(Sentencias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y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Conciliaciones)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que no se ejecutó en $ 335 millones y Mesadas Pensionales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en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$ 14 millones. </a:t>
            </a:r>
          </a:p>
          <a:p>
            <a:pPr algn="just"/>
            <a:r>
              <a:rPr lang="es-CO" dirty="0"/>
              <a:t> </a:t>
            </a:r>
          </a:p>
          <a:p>
            <a:pPr algn="just"/>
            <a:r>
              <a:rPr lang="es-CO" sz="2000" b="1" dirty="0" smtClean="0">
                <a:solidFill>
                  <a:srgbClr val="ED6608"/>
                </a:solidFill>
              </a:rPr>
              <a:t>Presupuesto </a:t>
            </a:r>
            <a:r>
              <a:rPr lang="es-CO" sz="2000" b="1" dirty="0">
                <a:solidFill>
                  <a:srgbClr val="ED6608"/>
                </a:solidFill>
              </a:rPr>
              <a:t>de Inversión </a:t>
            </a:r>
            <a:endParaRPr lang="es-CO" sz="2000" b="1" dirty="0" smtClean="0">
              <a:solidFill>
                <a:srgbClr val="ED6608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alor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ejecutado: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$ 415 millones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($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310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millones del 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</a:rPr>
              <a:t>Proyecto de Tecnología y $ 43 millones del Proyecto de Gestión </a:t>
            </a:r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Documental) 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1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36577" y="295185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Ejecución Presupuestal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6254" y="1111338"/>
            <a:ext cx="891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La </a:t>
            </a:r>
            <a:r>
              <a:rPr lang="es-CO" sz="2800" dirty="0" smtClean="0"/>
              <a:t>mejor </a:t>
            </a:r>
            <a:r>
              <a:rPr lang="es-CO" sz="2800" dirty="0"/>
              <a:t>de Función Pública de los últimos cinco años  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16869"/>
              </p:ext>
            </p:extLst>
          </p:nvPr>
        </p:nvGraphicFramePr>
        <p:xfrm>
          <a:off x="352930" y="2026277"/>
          <a:ext cx="8662734" cy="3625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422"/>
                <a:gridCol w="3760631"/>
                <a:gridCol w="2421681"/>
              </a:tblGrid>
              <a:tr h="950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 smtClean="0">
                          <a:effectLst/>
                        </a:rPr>
                        <a:t>Año</a:t>
                      </a:r>
                      <a:endParaRPr lang="es-CO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dirty="0">
                          <a:effectLst/>
                        </a:rPr>
                        <a:t>Apropiación </a:t>
                      </a:r>
                      <a:r>
                        <a:rPr lang="es-CO" sz="2800" dirty="0" smtClean="0">
                          <a:effectLst/>
                        </a:rPr>
                        <a:t>Vigencia</a:t>
                      </a:r>
                      <a:endParaRPr lang="es-CO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1" dirty="0">
                          <a:effectLst/>
                        </a:rPr>
                        <a:t>Ejecución </a:t>
                      </a:r>
                      <a:r>
                        <a:rPr lang="es-CO" sz="2800" b="1" dirty="0" smtClean="0">
                          <a:effectLst/>
                        </a:rPr>
                        <a:t>(%)</a:t>
                      </a:r>
                      <a:endParaRPr lang="es-CO" sz="4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</a:tr>
              <a:tr h="53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0" dirty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  <a:endParaRPr lang="es-CO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b="0" dirty="0" smtClean="0">
                          <a:effectLst/>
                        </a:rPr>
                        <a:t>$ 22.525.168.342</a:t>
                      </a:r>
                      <a:endParaRPr lang="es-CO" sz="4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1" dirty="0">
                          <a:effectLst/>
                        </a:rPr>
                        <a:t>94,40</a:t>
                      </a:r>
                      <a:endParaRPr lang="es-CO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0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s-CO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b="0" dirty="0" smtClean="0">
                          <a:effectLst/>
                        </a:rPr>
                        <a:t>$ 21.140.750.000</a:t>
                      </a:r>
                      <a:endParaRPr lang="es-CO" sz="4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1" dirty="0" smtClean="0">
                          <a:effectLst/>
                        </a:rPr>
                        <a:t>95,60</a:t>
                      </a:r>
                      <a:endParaRPr lang="es-CO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0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CO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b="0" dirty="0" smtClean="0">
                          <a:effectLst/>
                        </a:rPr>
                        <a:t>$ 23.309.115.093</a:t>
                      </a:r>
                      <a:endParaRPr lang="es-CO" sz="4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1" dirty="0" smtClean="0">
                          <a:effectLst/>
                        </a:rPr>
                        <a:t>92,31</a:t>
                      </a:r>
                      <a:endParaRPr lang="es-CO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s-CO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b="0" dirty="0" smtClean="0">
                          <a:effectLst/>
                        </a:rPr>
                        <a:t>$ </a:t>
                      </a:r>
                      <a:r>
                        <a:rPr lang="es-CO" sz="2400" b="0" dirty="0">
                          <a:effectLst/>
                        </a:rPr>
                        <a:t> </a:t>
                      </a:r>
                      <a:r>
                        <a:rPr lang="es-CO" sz="2400" b="0" dirty="0" smtClean="0">
                          <a:effectLst/>
                        </a:rPr>
                        <a:t>25.187.296.623</a:t>
                      </a:r>
                      <a:endParaRPr lang="es-CO" sz="4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1" dirty="0">
                          <a:effectLst/>
                        </a:rPr>
                        <a:t>92,96</a:t>
                      </a:r>
                      <a:endParaRPr lang="es-CO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800" b="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s-CO" sz="4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b="0" dirty="0" smtClean="0">
                          <a:effectLst/>
                        </a:rPr>
                        <a:t>$ 32.642.070.029</a:t>
                      </a:r>
                      <a:endParaRPr lang="es-CO" sz="4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3200" b="1" dirty="0" smtClean="0">
                          <a:effectLst/>
                        </a:rPr>
                        <a:t>97,57</a:t>
                      </a:r>
                      <a:endParaRPr lang="es-CO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06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97495" y="437097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Cumplimiento Tablero Control Presidencia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831925" y="2274891"/>
            <a:ext cx="2160240" cy="83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3025460" y="2322523"/>
            <a:ext cx="0" cy="21602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81"/>
          <p:cNvSpPr>
            <a:spLocks noChangeArrowheads="1"/>
          </p:cNvSpPr>
          <p:nvPr/>
        </p:nvSpPr>
        <p:spPr bwMode="gray">
          <a:xfrm>
            <a:off x="330302" y="1732735"/>
            <a:ext cx="2952453" cy="2880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proyectado vs. Avance real</a:t>
            </a:r>
          </a:p>
        </p:txBody>
      </p:sp>
      <p:sp>
        <p:nvSpPr>
          <p:cNvPr id="9" name="Rectangle 183"/>
          <p:cNvSpPr>
            <a:spLocks noChangeAspect="1" noChangeArrowheads="1"/>
          </p:cNvSpPr>
          <p:nvPr/>
        </p:nvSpPr>
        <p:spPr bwMode="gray">
          <a:xfrm>
            <a:off x="8228633" y="1730351"/>
            <a:ext cx="648071" cy="2985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</a:t>
            </a:r>
          </a:p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2016</a:t>
            </a:r>
          </a:p>
        </p:txBody>
      </p:sp>
      <p:sp>
        <p:nvSpPr>
          <p:cNvPr id="10" name="Rectangle 181"/>
          <p:cNvSpPr>
            <a:spLocks noChangeArrowheads="1"/>
          </p:cNvSpPr>
          <p:nvPr/>
        </p:nvSpPr>
        <p:spPr bwMode="gray">
          <a:xfrm>
            <a:off x="3818162" y="1732735"/>
            <a:ext cx="2736304" cy="2880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Metas sectoriales</a:t>
            </a:r>
          </a:p>
        </p:txBody>
      </p:sp>
      <p:sp>
        <p:nvSpPr>
          <p:cNvPr id="11" name="Rectangle 186"/>
          <p:cNvSpPr>
            <a:spLocks noChangeAspect="1" noChangeArrowheads="1"/>
          </p:cNvSpPr>
          <p:nvPr/>
        </p:nvSpPr>
        <p:spPr bwMode="gray">
          <a:xfrm>
            <a:off x="6610929" y="1732736"/>
            <a:ext cx="720080" cy="2880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20" rIns="45720" anchor="ctr"/>
          <a:lstStyle/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</a:t>
            </a:r>
          </a:p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sp>
        <p:nvSpPr>
          <p:cNvPr id="12" name="Rectangle 186"/>
          <p:cNvSpPr>
            <a:spLocks noChangeAspect="1" noChangeArrowheads="1"/>
          </p:cNvSpPr>
          <p:nvPr/>
        </p:nvSpPr>
        <p:spPr bwMode="gray">
          <a:xfrm>
            <a:off x="7368649" y="1732736"/>
            <a:ext cx="814388" cy="2880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20" rIns="45720" anchor="t"/>
          <a:lstStyle/>
          <a:p>
            <a:pPr algn="ctr"/>
            <a:r>
              <a:rPr lang="es-CO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835897" y="2322522"/>
            <a:ext cx="0" cy="2160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835897" y="4474378"/>
            <a:ext cx="2160240" cy="8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75857" y="4164533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75857" y="39280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75857" y="369067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75857" y="34746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75857" y="32803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75857" y="30644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75857" y="28485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75857" y="26326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75857" y="241675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02433" y="2220318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</a:t>
            </a:r>
          </a:p>
        </p:txBody>
      </p:sp>
      <p:sp>
        <p:nvSpPr>
          <p:cNvPr id="25" name="CuadroTexto 24"/>
          <p:cNvSpPr txBox="1"/>
          <p:nvPr/>
        </p:nvSpPr>
        <p:spPr>
          <a:xfrm rot="5400000">
            <a:off x="710230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10%</a:t>
            </a:r>
          </a:p>
        </p:txBody>
      </p:sp>
      <p:sp>
        <p:nvSpPr>
          <p:cNvPr id="26" name="CuadroTexto 25"/>
          <p:cNvSpPr txBox="1"/>
          <p:nvPr/>
        </p:nvSpPr>
        <p:spPr>
          <a:xfrm rot="5400000">
            <a:off x="926254" y="4695833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</a:p>
        </p:txBody>
      </p:sp>
      <p:sp>
        <p:nvSpPr>
          <p:cNvPr id="27" name="CuadroTexto 26"/>
          <p:cNvSpPr txBox="1"/>
          <p:nvPr/>
        </p:nvSpPr>
        <p:spPr>
          <a:xfrm rot="5400000">
            <a:off x="1142278" y="4695833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</a:p>
        </p:txBody>
      </p:sp>
      <p:sp>
        <p:nvSpPr>
          <p:cNvPr id="28" name="CuadroTexto 27"/>
          <p:cNvSpPr txBox="1"/>
          <p:nvPr/>
        </p:nvSpPr>
        <p:spPr>
          <a:xfrm rot="5400000">
            <a:off x="1358302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</a:p>
        </p:txBody>
      </p:sp>
      <p:sp>
        <p:nvSpPr>
          <p:cNvPr id="30" name="CuadroTexto 29"/>
          <p:cNvSpPr txBox="1"/>
          <p:nvPr/>
        </p:nvSpPr>
        <p:spPr>
          <a:xfrm rot="5400000">
            <a:off x="1574326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</a:t>
            </a:r>
          </a:p>
        </p:txBody>
      </p:sp>
      <p:sp>
        <p:nvSpPr>
          <p:cNvPr id="31" name="CuadroTexto 30"/>
          <p:cNvSpPr txBox="1"/>
          <p:nvPr/>
        </p:nvSpPr>
        <p:spPr>
          <a:xfrm rot="5400000">
            <a:off x="1790350" y="4695833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</a:p>
        </p:txBody>
      </p:sp>
      <p:sp>
        <p:nvSpPr>
          <p:cNvPr id="32" name="CuadroTexto 31"/>
          <p:cNvSpPr txBox="1"/>
          <p:nvPr/>
        </p:nvSpPr>
        <p:spPr>
          <a:xfrm rot="5400000">
            <a:off x="2006374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</a:p>
        </p:txBody>
      </p:sp>
      <p:sp>
        <p:nvSpPr>
          <p:cNvPr id="33" name="CuadroTexto 32"/>
          <p:cNvSpPr txBox="1"/>
          <p:nvPr/>
        </p:nvSpPr>
        <p:spPr>
          <a:xfrm rot="5400000">
            <a:off x="2222398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</a:t>
            </a:r>
          </a:p>
        </p:txBody>
      </p:sp>
      <p:sp>
        <p:nvSpPr>
          <p:cNvPr id="34" name="CuadroTexto 33"/>
          <p:cNvSpPr txBox="1"/>
          <p:nvPr/>
        </p:nvSpPr>
        <p:spPr>
          <a:xfrm rot="5400000">
            <a:off x="2438422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35" name="CuadroTexto 34"/>
          <p:cNvSpPr txBox="1"/>
          <p:nvPr/>
        </p:nvSpPr>
        <p:spPr>
          <a:xfrm rot="5400000">
            <a:off x="2683769" y="46958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</a:t>
            </a:r>
          </a:p>
        </p:txBody>
      </p:sp>
      <p:sp>
        <p:nvSpPr>
          <p:cNvPr id="36" name="Rectangle 3"/>
          <p:cNvSpPr/>
          <p:nvPr>
            <p:custDataLst>
              <p:tags r:id="rId2"/>
            </p:custDataLst>
          </p:nvPr>
        </p:nvSpPr>
        <p:spPr bwMode="auto">
          <a:xfrm rot="16200000">
            <a:off x="-75499" y="3094719"/>
            <a:ext cx="696143" cy="1774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b" anchorCtr="0">
            <a:noAutofit/>
          </a:bodyPr>
          <a:lstStyle/>
          <a:p>
            <a:pPr marL="542925" algn="ctr">
              <a:spcBef>
                <a:spcPct val="0"/>
              </a:spcBef>
              <a:spcAft>
                <a:spcPct val="0"/>
              </a:spcAft>
            </a:pPr>
            <a:r>
              <a:rPr lang="es-CO" sz="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lt"/>
              </a:rPr>
              <a:t>Avance proyectado</a:t>
            </a:r>
          </a:p>
        </p:txBody>
      </p:sp>
      <p:cxnSp>
        <p:nvCxnSpPr>
          <p:cNvPr id="37" name="Conector recto 36"/>
          <p:cNvCxnSpPr/>
          <p:nvPr/>
        </p:nvCxnSpPr>
        <p:spPr>
          <a:xfrm flipH="1">
            <a:off x="831925" y="2274891"/>
            <a:ext cx="2160240" cy="838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3101772" y="2329825"/>
            <a:ext cx="0" cy="216024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6 Rectángulo"/>
          <p:cNvSpPr/>
          <p:nvPr/>
        </p:nvSpPr>
        <p:spPr>
          <a:xfrm>
            <a:off x="111846" y="993335"/>
            <a:ext cx="550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O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metas sectoriales</a:t>
            </a:r>
          </a:p>
          <a:p>
            <a:r>
              <a:rPr lang="es-CO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Función Pública </a:t>
            </a:r>
            <a:endParaRPr lang="es-CO" sz="1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0" name="1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94162"/>
              </p:ext>
            </p:extLst>
          </p:nvPr>
        </p:nvGraphicFramePr>
        <p:xfrm>
          <a:off x="3870483" y="2103943"/>
          <a:ext cx="5026339" cy="2363213"/>
        </p:xfrm>
        <a:graphic>
          <a:graphicData uri="http://schemas.openxmlformats.org/drawingml/2006/table">
            <a:tbl>
              <a:tblPr firstRow="1" bandRow="1"/>
              <a:tblGrid>
                <a:gridCol w="2709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7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15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73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23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Trámites externos</a:t>
                      </a:r>
                      <a:r>
                        <a:rPr lang="es-CO" sz="9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 internos </a:t>
                      </a:r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racionalizados</a:t>
                      </a:r>
                      <a:endParaRPr lang="es-CO" sz="900" b="1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kern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1.504</a:t>
                      </a:r>
                      <a:endParaRPr lang="es-ES" sz="900" b="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CO" sz="9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Puntos</a:t>
                      </a:r>
                      <a:r>
                        <a:rPr lang="es-CO" sz="9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 mejora </a:t>
                      </a:r>
                      <a:r>
                        <a:rPr lang="es-CO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las Entidades Públicas en el desempeño de las políticas evaluadas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es-CO" sz="900" b="0" kern="12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CO" sz="9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Municipios </a:t>
                      </a:r>
                      <a:r>
                        <a:rPr lang="es-CO" sz="9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 zona en</a:t>
                      </a:r>
                      <a:r>
                        <a:rPr lang="es-CO" sz="9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CO" sz="9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conflicto fortalecidos  en su institucionalidad para la paz</a:t>
                      </a:r>
                      <a:endParaRPr lang="es-CO" sz="900" b="1" i="0" u="none" strike="noStrike" dirty="0">
                        <a:solidFill>
                          <a:srgbClr val="C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es-CO" sz="900" b="0" kern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s-CO" sz="900" b="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es-ES" sz="900" b="0" kern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30%</a:t>
                      </a:r>
                      <a:endParaRPr lang="es-ES" sz="900" b="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es-CO" sz="900" b="0" kern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30%</a:t>
                      </a:r>
                      <a:endParaRPr lang="es-CO" sz="900" b="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65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Entidades del Orden Nacional cumpliendo</a:t>
                      </a:r>
                      <a:r>
                        <a:rPr lang="es-CO" sz="9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 rendición de </a:t>
                      </a:r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cuentas de manera</a:t>
                      </a:r>
                      <a:r>
                        <a:rPr lang="es-CO" sz="9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participativa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73,3%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73,3%</a:t>
                      </a:r>
                      <a:endParaRPr lang="es-CO" sz="900" b="0" kern="120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Servidores públicos del Orden Nacional y Territorial formados en pedagogía de paz 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20.340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89.325</a:t>
                      </a:r>
                      <a:endParaRPr lang="es-ES" sz="900" b="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CO" sz="900" b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80.000</a:t>
                      </a:r>
                      <a:endParaRPr lang="es-CO" sz="9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Cumplimiento de requisitos para la acreditación de alta calidad de la ESAP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64%</a:t>
                      </a:r>
                      <a:endParaRPr lang="es-ES" sz="900" b="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s-CO" sz="9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" name="Oval 40"/>
          <p:cNvSpPr/>
          <p:nvPr/>
        </p:nvSpPr>
        <p:spPr>
          <a:xfrm>
            <a:off x="3746541" y="2133311"/>
            <a:ext cx="174880" cy="170457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42" name="Oval 40"/>
          <p:cNvSpPr/>
          <p:nvPr/>
        </p:nvSpPr>
        <p:spPr>
          <a:xfrm>
            <a:off x="3746541" y="2832450"/>
            <a:ext cx="174880" cy="170457"/>
          </a:xfrm>
          <a:prstGeom prst="ellipse">
            <a:avLst/>
          </a:prstGeom>
          <a:solidFill>
            <a:srgbClr val="086908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43" name="Oval 40"/>
          <p:cNvSpPr/>
          <p:nvPr/>
        </p:nvSpPr>
        <p:spPr>
          <a:xfrm>
            <a:off x="3746541" y="3229537"/>
            <a:ext cx="174880" cy="170457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44" name="Oval 40"/>
          <p:cNvSpPr/>
          <p:nvPr/>
        </p:nvSpPr>
        <p:spPr>
          <a:xfrm>
            <a:off x="3746541" y="3752005"/>
            <a:ext cx="174880" cy="170457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45" name="Oval 40"/>
          <p:cNvSpPr/>
          <p:nvPr/>
        </p:nvSpPr>
        <p:spPr>
          <a:xfrm>
            <a:off x="3746541" y="4148546"/>
            <a:ext cx="174880" cy="1704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46" name="Oval 40"/>
          <p:cNvSpPr/>
          <p:nvPr/>
        </p:nvSpPr>
        <p:spPr>
          <a:xfrm>
            <a:off x="224997" y="1638247"/>
            <a:ext cx="246888" cy="2468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CO" sz="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47" name="Oval 40"/>
          <p:cNvSpPr/>
          <p:nvPr/>
        </p:nvSpPr>
        <p:spPr>
          <a:xfrm>
            <a:off x="3688832" y="1657755"/>
            <a:ext cx="246888" cy="2468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CO" sz="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48" name="Rectangle 4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87925" y="4638712"/>
            <a:ext cx="19967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895350">
              <a:buClr>
                <a:srgbClr val="333333"/>
              </a:buClr>
            </a:pPr>
            <a:r>
              <a:rPr lang="es-CO" altLang="zh-CN" sz="9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altLang="zh-CN" sz="900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Balance tablero sector</a:t>
            </a:r>
          </a:p>
          <a:p>
            <a:pPr algn="ctr" defTabSz="895350">
              <a:buClr>
                <a:srgbClr val="333333"/>
              </a:buClr>
            </a:pPr>
            <a:r>
              <a:rPr lang="es-CO" altLang="zh-CN" sz="900" dirty="0" smtClean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Agregados</a:t>
            </a:r>
            <a:endParaRPr lang="es-CO" altLang="zh-CN" sz="900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gray">
          <a:xfrm>
            <a:off x="178843" y="6400658"/>
            <a:ext cx="322425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sz="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Sinergia DNP y DAPF.  </a:t>
            </a:r>
            <a:r>
              <a:rPr lang="es-CO" sz="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Corte: dic 31, </a:t>
            </a:r>
            <a:r>
              <a:rPr lang="es-CO" sz="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50" name="12 CuadroTexto"/>
          <p:cNvSpPr txBox="1"/>
          <p:nvPr/>
        </p:nvSpPr>
        <p:spPr>
          <a:xfrm>
            <a:off x="491566" y="6088505"/>
            <a:ext cx="18031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/>
                <a:ea typeface="Verdana" panose="020B0604030504040204" pitchFamily="34" charset="0"/>
                <a:cs typeface="Verdana"/>
              </a:rPr>
              <a:t>    Mega Meta del sector</a:t>
            </a:r>
            <a:endParaRPr lang="es-CO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15 Estrella de 5 puntas"/>
          <p:cNvSpPr/>
          <p:nvPr/>
        </p:nvSpPr>
        <p:spPr>
          <a:xfrm>
            <a:off x="461148" y="6076553"/>
            <a:ext cx="204226" cy="172675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2" name="15 Estrella de 5 puntas"/>
          <p:cNvSpPr/>
          <p:nvPr/>
        </p:nvSpPr>
        <p:spPr>
          <a:xfrm>
            <a:off x="3562894" y="2145074"/>
            <a:ext cx="168897" cy="13557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3" name="63 CuadroTexto"/>
          <p:cNvSpPr txBox="1"/>
          <p:nvPr/>
        </p:nvSpPr>
        <p:spPr>
          <a:xfrm>
            <a:off x="7860530" y="1875437"/>
            <a:ext cx="5295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Corte</a:t>
            </a:r>
          </a:p>
        </p:txBody>
      </p:sp>
      <p:sp>
        <p:nvSpPr>
          <p:cNvPr id="54" name="64 CuadroTexto"/>
          <p:cNvSpPr txBox="1"/>
          <p:nvPr/>
        </p:nvSpPr>
        <p:spPr>
          <a:xfrm>
            <a:off x="7967268" y="2286449"/>
            <a:ext cx="4203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68 CuadroTexto"/>
          <p:cNvSpPr txBox="1"/>
          <p:nvPr/>
        </p:nvSpPr>
        <p:spPr>
          <a:xfrm>
            <a:off x="7959472" y="3948491"/>
            <a:ext cx="4203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69 CuadroTexto"/>
          <p:cNvSpPr txBox="1"/>
          <p:nvPr/>
        </p:nvSpPr>
        <p:spPr>
          <a:xfrm>
            <a:off x="7967268" y="4319003"/>
            <a:ext cx="4203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64 CuadroTexto"/>
          <p:cNvSpPr txBox="1"/>
          <p:nvPr/>
        </p:nvSpPr>
        <p:spPr>
          <a:xfrm>
            <a:off x="7957743" y="3013939"/>
            <a:ext cx="4203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gray">
          <a:xfrm>
            <a:off x="3776967" y="5620852"/>
            <a:ext cx="18399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O" sz="8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¿Desviación frente proyección?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gray">
          <a:xfrm>
            <a:off x="4990712" y="5837456"/>
            <a:ext cx="932494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7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10 %</a:t>
            </a:r>
          </a:p>
        </p:txBody>
      </p:sp>
      <p:sp>
        <p:nvSpPr>
          <p:cNvPr id="60" name="Rectángulo redondeado 31"/>
          <p:cNvSpPr/>
          <p:nvPr/>
        </p:nvSpPr>
        <p:spPr>
          <a:xfrm>
            <a:off x="5251631" y="5549424"/>
            <a:ext cx="1298901" cy="288032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1" name="26 Elipse"/>
          <p:cNvSpPr/>
          <p:nvPr/>
        </p:nvSpPr>
        <p:spPr>
          <a:xfrm>
            <a:off x="6083342" y="5625904"/>
            <a:ext cx="176401" cy="144016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CO" sz="7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27 Elipse"/>
          <p:cNvSpPr/>
          <p:nvPr/>
        </p:nvSpPr>
        <p:spPr>
          <a:xfrm>
            <a:off x="5832177" y="5625904"/>
            <a:ext cx="176401" cy="144016"/>
          </a:xfrm>
          <a:prstGeom prst="ellipse">
            <a:avLst/>
          </a:prstGeom>
          <a:solidFill>
            <a:srgbClr val="FFED0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CO" sz="7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28 Elipse"/>
          <p:cNvSpPr/>
          <p:nvPr/>
        </p:nvSpPr>
        <p:spPr>
          <a:xfrm>
            <a:off x="5323639" y="5625904"/>
            <a:ext cx="176401" cy="14401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CO" sz="7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32 Elipse"/>
          <p:cNvSpPr/>
          <p:nvPr/>
        </p:nvSpPr>
        <p:spPr>
          <a:xfrm>
            <a:off x="6331751" y="5625904"/>
            <a:ext cx="176401" cy="1440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1 Rectángulo"/>
          <p:cNvSpPr/>
          <p:nvPr/>
        </p:nvSpPr>
        <p:spPr>
          <a:xfrm>
            <a:off x="5255781" y="5477416"/>
            <a:ext cx="98777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6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semáforo</a:t>
            </a:r>
          </a:p>
        </p:txBody>
      </p:sp>
      <p:sp>
        <p:nvSpPr>
          <p:cNvPr id="66" name="34 Rectángulo"/>
          <p:cNvSpPr/>
          <p:nvPr/>
        </p:nvSpPr>
        <p:spPr>
          <a:xfrm>
            <a:off x="6184471" y="5477416"/>
            <a:ext cx="36330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CO" sz="6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N/A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gray">
          <a:xfrm>
            <a:off x="5971710" y="5827003"/>
            <a:ext cx="536441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7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0 %.</a:t>
            </a:r>
          </a:p>
        </p:txBody>
      </p:sp>
      <p:sp>
        <p:nvSpPr>
          <p:cNvPr id="68" name="28 Elipse"/>
          <p:cNvSpPr/>
          <p:nvPr/>
        </p:nvSpPr>
        <p:spPr>
          <a:xfrm>
            <a:off x="5588379" y="5633507"/>
            <a:ext cx="176401" cy="144016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CO" sz="7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tangle 3"/>
          <p:cNvSpPr/>
          <p:nvPr>
            <p:custDataLst>
              <p:tags r:id="rId4"/>
            </p:custDataLst>
          </p:nvPr>
        </p:nvSpPr>
        <p:spPr bwMode="auto">
          <a:xfrm>
            <a:off x="2080514" y="4875452"/>
            <a:ext cx="696143" cy="1774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b" anchorCtr="0">
            <a:noAutofit/>
          </a:bodyPr>
          <a:lstStyle/>
          <a:p>
            <a:pPr marL="542925" algn="ctr">
              <a:spcBef>
                <a:spcPct val="0"/>
              </a:spcBef>
              <a:spcAft>
                <a:spcPct val="0"/>
              </a:spcAft>
            </a:pPr>
            <a:r>
              <a:rPr lang="es-CO" sz="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+mn-lt"/>
              </a:rPr>
              <a:t>Avance Real</a:t>
            </a:r>
          </a:p>
        </p:txBody>
      </p:sp>
      <p:cxnSp>
        <p:nvCxnSpPr>
          <p:cNvPr id="74" name="Conector recto 73"/>
          <p:cNvCxnSpPr/>
          <p:nvPr/>
        </p:nvCxnSpPr>
        <p:spPr>
          <a:xfrm flipV="1">
            <a:off x="817271" y="2329825"/>
            <a:ext cx="2160240" cy="21602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Oval 40"/>
          <p:cNvSpPr/>
          <p:nvPr/>
        </p:nvSpPr>
        <p:spPr>
          <a:xfrm>
            <a:off x="3146030" y="2140281"/>
            <a:ext cx="136725" cy="157806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77" name="Oval 40"/>
          <p:cNvSpPr/>
          <p:nvPr/>
        </p:nvSpPr>
        <p:spPr>
          <a:xfrm>
            <a:off x="2956400" y="2140281"/>
            <a:ext cx="174880" cy="170457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78" name="Oval 40"/>
          <p:cNvSpPr/>
          <p:nvPr/>
        </p:nvSpPr>
        <p:spPr>
          <a:xfrm>
            <a:off x="2774269" y="2272068"/>
            <a:ext cx="174880" cy="1704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79" name="90 CuadroTexto"/>
          <p:cNvSpPr txBox="1"/>
          <p:nvPr/>
        </p:nvSpPr>
        <p:spPr>
          <a:xfrm>
            <a:off x="7801601" y="2602927"/>
            <a:ext cx="4945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dic, 15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val 40"/>
          <p:cNvSpPr/>
          <p:nvPr/>
        </p:nvSpPr>
        <p:spPr>
          <a:xfrm>
            <a:off x="2908697" y="4319003"/>
            <a:ext cx="174880" cy="170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s-CO" sz="7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Oval 40"/>
          <p:cNvSpPr/>
          <p:nvPr/>
        </p:nvSpPr>
        <p:spPr>
          <a:xfrm>
            <a:off x="3760840" y="2439243"/>
            <a:ext cx="174880" cy="1704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s-CO" sz="7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Oval 40"/>
          <p:cNvSpPr/>
          <p:nvPr/>
        </p:nvSpPr>
        <p:spPr>
          <a:xfrm>
            <a:off x="2778162" y="2135492"/>
            <a:ext cx="174880" cy="170457"/>
          </a:xfrm>
          <a:prstGeom prst="ellipse">
            <a:avLst/>
          </a:prstGeom>
          <a:solidFill>
            <a:srgbClr val="086908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s-CO" sz="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5" name="90 CuadroTexto"/>
          <p:cNvSpPr txBox="1"/>
          <p:nvPr/>
        </p:nvSpPr>
        <p:spPr>
          <a:xfrm>
            <a:off x="7771458" y="3475389"/>
            <a:ext cx="4945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dic, 15</a:t>
            </a:r>
            <a:endParaRPr lang="es-CO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38901" y="4935208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XX: Información reportada a diciembre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con el último FURAG </a:t>
            </a:r>
            <a:endParaRPr lang="es-CO" sz="9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2" name="Gráfico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864859"/>
              </p:ext>
            </p:extLst>
          </p:nvPr>
        </p:nvGraphicFramePr>
        <p:xfrm>
          <a:off x="7016106" y="4405693"/>
          <a:ext cx="2298879" cy="1797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34893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0" y="437097"/>
            <a:ext cx="91440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ISDI 2015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E9361DF5-1038-4047-8932-630BEA6212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4424" y="1189573"/>
          <a:ext cx="7119114" cy="472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864439" y="949612"/>
            <a:ext cx="1970468" cy="923330"/>
          </a:xfrm>
          <a:prstGeom prst="rect">
            <a:avLst/>
          </a:prstGeom>
          <a:noFill/>
          <a:ln>
            <a:solidFill>
              <a:srgbClr val="ED660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Puesto </a:t>
            </a:r>
            <a:r>
              <a:rPr lang="es-CO" b="1" dirty="0" smtClean="0"/>
              <a:t>5</a:t>
            </a:r>
            <a:r>
              <a:rPr lang="es-CO" dirty="0" smtClean="0"/>
              <a:t> entre </a:t>
            </a:r>
            <a:r>
              <a:rPr lang="es-CO" b="1" dirty="0" smtClean="0"/>
              <a:t>75</a:t>
            </a:r>
            <a:r>
              <a:rPr lang="es-CO" dirty="0" smtClean="0"/>
              <a:t> entidades del orden nacional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97182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09093" y="437096"/>
            <a:ext cx="852762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</a:t>
            </a:r>
            <a:r>
              <a:rPr lang="es-CO" sz="3200" b="1" dirty="0">
                <a:solidFill>
                  <a:srgbClr val="858585"/>
                </a:solidFill>
              </a:rPr>
              <a:t>E</a:t>
            </a:r>
            <a:r>
              <a:rPr lang="es-CO" sz="3200" b="1" dirty="0" smtClean="0">
                <a:solidFill>
                  <a:srgbClr val="858585"/>
                </a:solidFill>
              </a:rPr>
              <a:t>DI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4995081" y="2809001"/>
            <a:ext cx="3998793" cy="13386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253" tIns="58127" rIns="116253" bIns="58127" rtlCol="0" anchor="ctr"/>
          <a:lstStyle/>
          <a:p>
            <a:pPr algn="just"/>
            <a:r>
              <a:rPr lang="es-CO" dirty="0">
                <a:solidFill>
                  <a:schemeClr val="tx1"/>
                </a:solidFill>
              </a:rPr>
              <a:t>El </a:t>
            </a:r>
            <a:r>
              <a:rPr lang="es-CO" sz="2800" b="1" dirty="0">
                <a:solidFill>
                  <a:srgbClr val="ED6608"/>
                </a:solidFill>
              </a:rPr>
              <a:t>37,7% </a:t>
            </a:r>
            <a:r>
              <a:rPr lang="es-CO" dirty="0">
                <a:solidFill>
                  <a:schemeClr val="tx1"/>
                </a:solidFill>
              </a:rPr>
              <a:t>de los servidores del sector denunciarían un acto de corrupción bajo cualquier circunstancia. </a:t>
            </a:r>
          </a:p>
        </p:txBody>
      </p:sp>
      <p:sp>
        <p:nvSpPr>
          <p:cNvPr id="8" name="36 Rectángulo"/>
          <p:cNvSpPr/>
          <p:nvPr/>
        </p:nvSpPr>
        <p:spPr>
          <a:xfrm>
            <a:off x="4995081" y="1448195"/>
            <a:ext cx="3998793" cy="119098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253" tIns="58127" rIns="116253" bIns="58127" rtlCol="0" anchor="ctr"/>
          <a:lstStyle/>
          <a:p>
            <a:pPr algn="just"/>
            <a:r>
              <a:rPr lang="es-CO" dirty="0">
                <a:solidFill>
                  <a:schemeClr val="tx1"/>
                </a:solidFill>
              </a:rPr>
              <a:t>El </a:t>
            </a:r>
            <a:r>
              <a:rPr lang="es-CO" sz="2800" b="1" dirty="0">
                <a:solidFill>
                  <a:srgbClr val="ED6608"/>
                </a:solidFill>
              </a:rPr>
              <a:t>84,8% </a:t>
            </a:r>
            <a:r>
              <a:rPr lang="es-CO" dirty="0">
                <a:solidFill>
                  <a:schemeClr val="tx1"/>
                </a:solidFill>
              </a:rPr>
              <a:t>de los servidores públicos del Sector recomendaría esta entidad como un buen lugar para trabajar.</a:t>
            </a:r>
          </a:p>
        </p:txBody>
      </p:sp>
      <p:sp>
        <p:nvSpPr>
          <p:cNvPr id="10" name="36 Rectángulo"/>
          <p:cNvSpPr/>
          <p:nvPr/>
        </p:nvSpPr>
        <p:spPr>
          <a:xfrm>
            <a:off x="4995080" y="4317446"/>
            <a:ext cx="3998793" cy="122208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253" tIns="58127" rIns="116253" bIns="58127" rtlCol="0" anchor="ctr"/>
          <a:lstStyle/>
          <a:p>
            <a:pPr algn="just"/>
            <a:r>
              <a:rPr lang="es-CO" dirty="0">
                <a:solidFill>
                  <a:schemeClr val="tx1"/>
                </a:solidFill>
              </a:rPr>
              <a:t>El </a:t>
            </a:r>
            <a:r>
              <a:rPr lang="es-CO" sz="2800" b="1" dirty="0">
                <a:solidFill>
                  <a:srgbClr val="ED6608"/>
                </a:solidFill>
              </a:rPr>
              <a:t>84,8% </a:t>
            </a:r>
            <a:r>
              <a:rPr lang="es-CO" dirty="0">
                <a:solidFill>
                  <a:schemeClr val="tx1"/>
                </a:solidFill>
              </a:rPr>
              <a:t>de los servidores públicos del Sector se sintieron felices de trabajar en las entidades del sector.</a:t>
            </a:r>
          </a:p>
        </p:txBody>
      </p:sp>
      <p:graphicFrame>
        <p:nvGraphicFramePr>
          <p:cNvPr id="13" name="Gráfico 12">
            <a:extLst/>
          </p:cNvPr>
          <p:cNvGraphicFramePr>
            <a:graphicFrameLocks/>
          </p:cNvGraphicFramePr>
          <p:nvPr>
            <p:extLst/>
          </p:nvPr>
        </p:nvGraphicFramePr>
        <p:xfrm>
          <a:off x="-790871" y="972627"/>
          <a:ext cx="6239608" cy="576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lipse 1"/>
          <p:cNvSpPr/>
          <p:nvPr/>
        </p:nvSpPr>
        <p:spPr>
          <a:xfrm>
            <a:off x="777922" y="2795353"/>
            <a:ext cx="3875965" cy="357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rgbClr val="ED6608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43440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708340" y="462854"/>
            <a:ext cx="76039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Resultados Auditoría vigencia 2015 Contraloría General de la República</a:t>
            </a:r>
            <a:endParaRPr lang="es-CO" sz="3200" b="1" dirty="0">
              <a:solidFill>
                <a:srgbClr val="858585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9186" y="1794680"/>
            <a:ext cx="81899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800" dirty="0"/>
              <a:t>Fenecimiento de la cuenta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CO" sz="2800" dirty="0" smtClean="0"/>
          </a:p>
          <a:p>
            <a:pPr marL="971550" lvl="1" indent="-5143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800" dirty="0" smtClean="0"/>
              <a:t>hallazgos administrativos derivados de la auditoria 2016</a:t>
            </a:r>
          </a:p>
          <a:p>
            <a:pPr marL="971550" lvl="1" indent="-5143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2800" dirty="0"/>
          </a:p>
          <a:p>
            <a:pPr marL="971550" lvl="1" indent="-5143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800" dirty="0" smtClean="0"/>
              <a:t>acciones definidas en el plan de mejoramiento, cuyos responsables son: Secretaría General, Dirección Jurídica, Oficina de Tecnologías de Información</a:t>
            </a:r>
            <a:endParaRPr lang="es-CO" sz="2800" b="1" dirty="0" smtClean="0"/>
          </a:p>
          <a:p>
            <a:endParaRPr lang="es-CO" sz="2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785609" y="2456400"/>
            <a:ext cx="965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 smtClean="0">
                <a:solidFill>
                  <a:srgbClr val="ED6608"/>
                </a:solidFill>
              </a:rPr>
              <a:t>9</a:t>
            </a:r>
            <a:endParaRPr lang="es-CO" sz="8000" b="1" dirty="0">
              <a:solidFill>
                <a:srgbClr val="ED6608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9" y="1682871"/>
            <a:ext cx="793728" cy="6853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82577" y="3664422"/>
            <a:ext cx="96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 smtClean="0">
                <a:solidFill>
                  <a:srgbClr val="ED6608"/>
                </a:solidFill>
              </a:rPr>
              <a:t>56</a:t>
            </a:r>
            <a:endParaRPr lang="es-CO" sz="6000" b="1" dirty="0">
              <a:solidFill>
                <a:srgbClr val="ED66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66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11" y="1149634"/>
            <a:ext cx="5952865" cy="52057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93" y="1252701"/>
            <a:ext cx="479608" cy="414106"/>
          </a:xfrm>
          <a:prstGeom prst="rect">
            <a:avLst/>
          </a:prstGeom>
        </p:spPr>
      </p:pic>
      <p:sp>
        <p:nvSpPr>
          <p:cNvPr id="7" name="Signo más 23"/>
          <p:cNvSpPr/>
          <p:nvPr/>
        </p:nvSpPr>
        <p:spPr>
          <a:xfrm rot="2700000">
            <a:off x="1132201" y="1318059"/>
            <a:ext cx="655261" cy="697497"/>
          </a:xfrm>
          <a:prstGeom prst="mathPlus">
            <a:avLst>
              <a:gd name="adj1" fmla="val 136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/>
          <p:cNvGrpSpPr/>
          <p:nvPr/>
        </p:nvGrpSpPr>
        <p:grpSpPr>
          <a:xfrm>
            <a:off x="5330588" y="5518785"/>
            <a:ext cx="451204" cy="641559"/>
            <a:chOff x="1384183" y="434976"/>
            <a:chExt cx="353589" cy="566537"/>
          </a:xfrm>
        </p:grpSpPr>
        <p:sp>
          <p:nvSpPr>
            <p:cNvPr id="9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2" y="4905181"/>
            <a:ext cx="479608" cy="414106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7580036" y="4494719"/>
            <a:ext cx="451204" cy="641559"/>
            <a:chOff x="1384183" y="434976"/>
            <a:chExt cx="353589" cy="566537"/>
          </a:xfrm>
        </p:grpSpPr>
        <p:sp>
          <p:nvSpPr>
            <p:cNvPr id="13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25982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45" y="1321179"/>
            <a:ext cx="5775157" cy="519835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8" y="1321179"/>
            <a:ext cx="806956" cy="69674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3987534"/>
            <a:ext cx="832563" cy="718857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6928133" y="1011896"/>
            <a:ext cx="772016" cy="872390"/>
            <a:chOff x="1384183" y="434976"/>
            <a:chExt cx="353589" cy="566537"/>
          </a:xfrm>
        </p:grpSpPr>
        <p:sp>
          <p:nvSpPr>
            <p:cNvPr id="21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7380933" y="4203033"/>
            <a:ext cx="688246" cy="898356"/>
            <a:chOff x="1384183" y="434976"/>
            <a:chExt cx="353589" cy="566537"/>
          </a:xfrm>
        </p:grpSpPr>
        <p:sp>
          <p:nvSpPr>
            <p:cNvPr id="24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87327" y="5944843"/>
            <a:ext cx="568653" cy="715593"/>
            <a:chOff x="1384183" y="434976"/>
            <a:chExt cx="353589" cy="566537"/>
          </a:xfrm>
        </p:grpSpPr>
        <p:sp>
          <p:nvSpPr>
            <p:cNvPr id="27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5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23" y="1170648"/>
            <a:ext cx="4710128" cy="502104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1" y="4561506"/>
            <a:ext cx="479608" cy="41410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88" y="5112627"/>
            <a:ext cx="479608" cy="41410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18" y="1247670"/>
            <a:ext cx="479608" cy="414106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7301048" y="1387667"/>
            <a:ext cx="451204" cy="641559"/>
            <a:chOff x="1384183" y="434976"/>
            <a:chExt cx="353589" cy="566537"/>
          </a:xfrm>
        </p:grpSpPr>
        <p:sp>
          <p:nvSpPr>
            <p:cNvPr id="34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2004987" y="1978472"/>
            <a:ext cx="451204" cy="641559"/>
            <a:chOff x="1384183" y="434976"/>
            <a:chExt cx="353589" cy="566537"/>
          </a:xfrm>
        </p:grpSpPr>
        <p:sp>
          <p:nvSpPr>
            <p:cNvPr id="37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00" y="1333403"/>
            <a:ext cx="3389446" cy="4701429"/>
          </a:xfrm>
          <a:prstGeom prst="rect">
            <a:avLst/>
          </a:prstGeom>
        </p:spPr>
      </p:pic>
      <p:sp>
        <p:nvSpPr>
          <p:cNvPr id="40" name="Signo más 23"/>
          <p:cNvSpPr/>
          <p:nvPr/>
        </p:nvSpPr>
        <p:spPr>
          <a:xfrm rot="2700000">
            <a:off x="6096606" y="2514146"/>
            <a:ext cx="655261" cy="697497"/>
          </a:xfrm>
          <a:prstGeom prst="mathPlus">
            <a:avLst>
              <a:gd name="adj1" fmla="val 1363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1" name="Grupo 40"/>
          <p:cNvGrpSpPr/>
          <p:nvPr/>
        </p:nvGrpSpPr>
        <p:grpSpPr>
          <a:xfrm>
            <a:off x="4591188" y="1486908"/>
            <a:ext cx="451204" cy="641559"/>
            <a:chOff x="1384183" y="434976"/>
            <a:chExt cx="353589" cy="566537"/>
          </a:xfrm>
        </p:grpSpPr>
        <p:sp>
          <p:nvSpPr>
            <p:cNvPr id="42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6119433" y="4442290"/>
            <a:ext cx="451204" cy="641559"/>
            <a:chOff x="1384183" y="434976"/>
            <a:chExt cx="353589" cy="566537"/>
          </a:xfrm>
        </p:grpSpPr>
        <p:sp>
          <p:nvSpPr>
            <p:cNvPr id="45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47" name="Imagen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71" y="5301295"/>
            <a:ext cx="479608" cy="414106"/>
          </a:xfrm>
          <a:prstGeom prst="rect">
            <a:avLst/>
          </a:prstGeom>
        </p:spPr>
      </p:pic>
      <p:sp>
        <p:nvSpPr>
          <p:cNvPr id="12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79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44905" r="13895" b="44850"/>
          <a:stretch/>
        </p:blipFill>
        <p:spPr>
          <a:xfrm>
            <a:off x="1347536" y="3080084"/>
            <a:ext cx="6525929" cy="7026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30"/>
          <a:stretch/>
        </p:blipFill>
        <p:spPr>
          <a:xfrm>
            <a:off x="0" y="0"/>
            <a:ext cx="9144000" cy="279134"/>
          </a:xfrm>
          <a:prstGeom prst="rect">
            <a:avLst/>
          </a:prstGeom>
        </p:spPr>
      </p:pic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2054800" y="2436003"/>
            <a:ext cx="7297017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s-ES_tradnl" altLang="es-CO" sz="4800" b="1" dirty="0">
                <a:solidFill>
                  <a:srgbClr val="7F7F7F"/>
                </a:solidFill>
              </a:rPr>
              <a:t>Presentación </a:t>
            </a:r>
            <a:r>
              <a:rPr lang="es-ES_tradnl" altLang="es-CO" sz="4800" b="1" dirty="0" smtClean="0">
                <a:solidFill>
                  <a:srgbClr val="7F7F7F"/>
                </a:solidFill>
              </a:rPr>
              <a:t>nuevos miembros del equipo</a:t>
            </a:r>
            <a:endParaRPr lang="es-ES_tradnl" altLang="es-CO" sz="4800" b="1" dirty="0">
              <a:solidFill>
                <a:srgbClr val="7F7F7F"/>
              </a:solidFill>
            </a:endParaRPr>
          </a:p>
        </p:txBody>
      </p:sp>
      <p:sp>
        <p:nvSpPr>
          <p:cNvPr id="11" name="CuadroTexto 15"/>
          <p:cNvSpPr txBox="1">
            <a:spLocks noChangeArrowheads="1"/>
          </p:cNvSpPr>
          <p:nvPr/>
        </p:nvSpPr>
        <p:spPr bwMode="auto">
          <a:xfrm>
            <a:off x="1463302" y="3004348"/>
            <a:ext cx="36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6" y="1375540"/>
            <a:ext cx="4845951" cy="489501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83" y="2277979"/>
            <a:ext cx="706770" cy="610244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97" y="4588042"/>
            <a:ext cx="652643" cy="563509"/>
          </a:xfrm>
          <a:prstGeom prst="rect">
            <a:avLst/>
          </a:prstGeom>
        </p:spPr>
      </p:pic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0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95" y="1257753"/>
            <a:ext cx="6954858" cy="4966584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86" y="1050700"/>
            <a:ext cx="479608" cy="414106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72" y="2326170"/>
            <a:ext cx="479608" cy="414106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8551676" y="3175080"/>
            <a:ext cx="451204" cy="641559"/>
            <a:chOff x="1384183" y="434976"/>
            <a:chExt cx="353589" cy="566537"/>
          </a:xfrm>
        </p:grpSpPr>
        <p:sp>
          <p:nvSpPr>
            <p:cNvPr id="55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6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8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35" y="1343127"/>
            <a:ext cx="6641617" cy="42095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55" y="1546101"/>
            <a:ext cx="479608" cy="414106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050875" y="4029720"/>
            <a:ext cx="451204" cy="641559"/>
            <a:chOff x="1384183" y="434976"/>
            <a:chExt cx="353589" cy="566537"/>
          </a:xfrm>
        </p:grpSpPr>
        <p:sp>
          <p:nvSpPr>
            <p:cNvPr id="13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422098" y="2982692"/>
            <a:ext cx="451204" cy="641559"/>
            <a:chOff x="1384183" y="434976"/>
            <a:chExt cx="353589" cy="566537"/>
          </a:xfrm>
        </p:grpSpPr>
        <p:sp>
          <p:nvSpPr>
            <p:cNvPr id="17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0" y="322041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00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0" y="971399"/>
            <a:ext cx="914400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Balance consolidado sueños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63772"/>
              </p:ext>
            </p:extLst>
          </p:nvPr>
        </p:nvGraphicFramePr>
        <p:xfrm>
          <a:off x="816755" y="2026277"/>
          <a:ext cx="7373087" cy="2505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422"/>
                <a:gridCol w="2586787"/>
                <a:gridCol w="2305878"/>
              </a:tblGrid>
              <a:tr h="1038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CO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CO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CO" sz="4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01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CO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CO" sz="4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4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5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48%</a:t>
                      </a:r>
                      <a:endParaRPr lang="es-CO" sz="4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s-CO" sz="4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4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8%</a:t>
                      </a:r>
                      <a:endParaRPr lang="es-CO" sz="4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46" y="2261718"/>
            <a:ext cx="479608" cy="414106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4350667" y="2187747"/>
            <a:ext cx="451204" cy="641559"/>
            <a:chOff x="1384183" y="434976"/>
            <a:chExt cx="353589" cy="566537"/>
          </a:xfrm>
        </p:grpSpPr>
        <p:sp>
          <p:nvSpPr>
            <p:cNvPr id="21" name="Signo más 27"/>
            <p:cNvSpPr/>
            <p:nvPr/>
          </p:nvSpPr>
          <p:spPr>
            <a:xfrm>
              <a:off x="1384183" y="434976"/>
              <a:ext cx="353589" cy="353589"/>
            </a:xfrm>
            <a:prstGeom prst="mathPlu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Signo menos 28"/>
            <p:cNvSpPr/>
            <p:nvPr/>
          </p:nvSpPr>
          <p:spPr>
            <a:xfrm>
              <a:off x="1384183" y="649175"/>
              <a:ext cx="352338" cy="352338"/>
            </a:xfrm>
            <a:prstGeom prst="mathMinus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3" name="Signo más 23"/>
          <p:cNvSpPr/>
          <p:nvPr/>
        </p:nvSpPr>
        <p:spPr>
          <a:xfrm rot="2700000">
            <a:off x="6719456" y="2155801"/>
            <a:ext cx="655261" cy="697497"/>
          </a:xfrm>
          <a:prstGeom prst="mathPlus">
            <a:avLst>
              <a:gd name="adj1" fmla="val 1363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8238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0074" t="8380" r="19249" b="14539"/>
          <a:stretch/>
        </p:blipFill>
        <p:spPr>
          <a:xfrm>
            <a:off x="382136" y="1555843"/>
            <a:ext cx="4043451" cy="49541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0207" t="7031" r="19106" b="16064"/>
          <a:stretch/>
        </p:blipFill>
        <p:spPr>
          <a:xfrm>
            <a:off x="4817658" y="1009933"/>
            <a:ext cx="4043451" cy="49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3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0450" t="16073" r="18993" b="5606"/>
          <a:stretch/>
        </p:blipFill>
        <p:spPr>
          <a:xfrm>
            <a:off x="395783" y="1460312"/>
            <a:ext cx="4043451" cy="50633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0744" t="15647" r="19572" b="5921"/>
          <a:stretch/>
        </p:blipFill>
        <p:spPr>
          <a:xfrm>
            <a:off x="4824484" y="723333"/>
            <a:ext cx="4043451" cy="52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46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0331" t="15074" r="19143" b="729"/>
          <a:stretch/>
        </p:blipFill>
        <p:spPr>
          <a:xfrm>
            <a:off x="709683" y="1189677"/>
            <a:ext cx="3521123" cy="4747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0206" t="6796" r="19035" b="9762"/>
          <a:stretch/>
        </p:blipFill>
        <p:spPr>
          <a:xfrm>
            <a:off x="5197526" y="1189677"/>
            <a:ext cx="3605281" cy="47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9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0217" t="11108" r="19167" b="5178"/>
          <a:stretch/>
        </p:blipFill>
        <p:spPr>
          <a:xfrm>
            <a:off x="959754" y="1405720"/>
            <a:ext cx="3395088" cy="45310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0191" t="15314" r="19722" b="1566"/>
          <a:stretch/>
        </p:blipFill>
        <p:spPr>
          <a:xfrm>
            <a:off x="4824484" y="846161"/>
            <a:ext cx="3492047" cy="47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2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0683" t="16939" r="19323" b="2241"/>
          <a:stretch/>
        </p:blipFill>
        <p:spPr>
          <a:xfrm>
            <a:off x="477672" y="1160060"/>
            <a:ext cx="3821373" cy="50769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l="60875" t="19299" r="19090" b="8017"/>
          <a:stretch/>
        </p:blipFill>
        <p:spPr>
          <a:xfrm>
            <a:off x="4903465" y="955342"/>
            <a:ext cx="4028994" cy="4804013"/>
          </a:xfrm>
          <a:prstGeom prst="rect">
            <a:avLst/>
          </a:prstGeom>
        </p:spPr>
      </p:pic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08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60370" t="11943" r="19003" b="3623"/>
          <a:stretch/>
        </p:blipFill>
        <p:spPr>
          <a:xfrm>
            <a:off x="821069" y="1733267"/>
            <a:ext cx="3477976" cy="4679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60095" t="8381" r="19357" b="6966"/>
          <a:stretch/>
        </p:blipFill>
        <p:spPr>
          <a:xfrm>
            <a:off x="4967785" y="1072826"/>
            <a:ext cx="3439236" cy="4656943"/>
          </a:xfrm>
          <a:prstGeom prst="rect">
            <a:avLst/>
          </a:prstGeom>
        </p:spPr>
      </p:pic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2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15"/>
          <p:cNvSpPr txBox="1">
            <a:spLocks noChangeArrowheads="1"/>
          </p:cNvSpPr>
          <p:nvPr/>
        </p:nvSpPr>
        <p:spPr bwMode="auto">
          <a:xfrm>
            <a:off x="-1" y="411381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 smtClean="0">
                <a:solidFill>
                  <a:srgbClr val="7F7F7F"/>
                </a:solidFill>
              </a:rPr>
              <a:t>Nuevos miembros del equipo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380163" y="0"/>
            <a:ext cx="2763837" cy="27305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kern="0" dirty="0">
              <a:solidFill>
                <a:sysClr val="window" lastClr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0278" y="1348956"/>
            <a:ext cx="3805529" cy="196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solidFill>
                  <a:schemeClr val="bg2">
                    <a:lumMod val="50000"/>
                  </a:schemeClr>
                </a:solidFill>
              </a:rPr>
              <a:t>Catalina Gutiérrez López</a:t>
            </a:r>
          </a:p>
          <a:p>
            <a:r>
              <a:rPr lang="es-CO" sz="2800" dirty="0" smtClean="0">
                <a:solidFill>
                  <a:schemeClr val="bg2">
                    <a:lumMod val="50000"/>
                  </a:schemeClr>
                </a:solidFill>
              </a:rPr>
              <a:t>Asesor</a:t>
            </a:r>
            <a:endParaRPr lang="es-CO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Subdirección</a:t>
            </a:r>
          </a:p>
          <a:p>
            <a:endParaRPr lang="es-CO" sz="2200" dirty="0" smtClean="0">
              <a:solidFill>
                <a:srgbClr val="FF0000"/>
              </a:solidFill>
            </a:endParaRPr>
          </a:p>
          <a:p>
            <a:endParaRPr lang="es-CO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6902" r="10685" b="37089"/>
          <a:stretch/>
        </p:blipFill>
        <p:spPr>
          <a:xfrm>
            <a:off x="5885646" y="2018658"/>
            <a:ext cx="2730320" cy="29783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70277" y="2735051"/>
            <a:ext cx="46100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Master en Ingeniería Industrial con énfasis en Dirección y Gestión Organizacional de la Universidad de los 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Andes.</a:t>
            </a:r>
          </a:p>
          <a:p>
            <a:pPr>
              <a:spcAft>
                <a:spcPts val="0"/>
              </a:spcAft>
            </a:pPr>
            <a:endParaRPr lang="es-CO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Ingeniera </a:t>
            </a:r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Industrial de la Universidad Tecnológica de 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Pereira.</a:t>
            </a:r>
          </a:p>
          <a:p>
            <a:pPr>
              <a:spcAft>
                <a:spcPts val="0"/>
              </a:spcAft>
            </a:pPr>
            <a:endParaRPr lang="es-CO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Experiencia </a:t>
            </a:r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laboral en venta de servicios de 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TI y </a:t>
            </a:r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administración de proyectos en finanzas.</a:t>
            </a:r>
          </a:p>
        </p:txBody>
      </p:sp>
    </p:spTree>
    <p:extLst>
      <p:ext uri="{BB962C8B-B14F-4D97-AF65-F5344CB8AC3E}">
        <p14:creationId xmlns:p14="http://schemas.microsoft.com/office/powerpoint/2010/main" val="3982225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9967" t="14137" r="19480" b="3464"/>
          <a:stretch/>
        </p:blipFill>
        <p:spPr>
          <a:xfrm>
            <a:off x="696035" y="1310185"/>
            <a:ext cx="3875965" cy="5107153"/>
          </a:xfrm>
          <a:prstGeom prst="rect">
            <a:avLst/>
          </a:prstGeom>
        </p:spPr>
      </p:pic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60212" t="6894" r="18792" b="9666"/>
          <a:stretch/>
        </p:blipFill>
        <p:spPr>
          <a:xfrm>
            <a:off x="4831307" y="859808"/>
            <a:ext cx="3855575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3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0577" t="12451" r="19717" b="7367"/>
          <a:stretch/>
        </p:blipFill>
        <p:spPr>
          <a:xfrm>
            <a:off x="566066" y="1501251"/>
            <a:ext cx="3745281" cy="50087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0226" t="12497" r="19165" b="3315"/>
          <a:stretch/>
        </p:blipFill>
        <p:spPr>
          <a:xfrm>
            <a:off x="5036022" y="1037228"/>
            <a:ext cx="3344449" cy="4490116"/>
          </a:xfrm>
          <a:prstGeom prst="rect">
            <a:avLst/>
          </a:prstGeom>
        </p:spPr>
      </p:pic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504967" y="474402"/>
            <a:ext cx="863903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Logros 2016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7 Rectángulo"/>
          <p:cNvSpPr/>
          <p:nvPr/>
        </p:nvSpPr>
        <p:spPr>
          <a:xfrm>
            <a:off x="1692454" y="541478"/>
            <a:ext cx="5759091" cy="425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>
                <a:solidFill>
                  <a:prstClr val="black"/>
                </a:solidFill>
              </a:rPr>
              <a:t>Distribución de presupuesto por dependencia 2016</a:t>
            </a:r>
          </a:p>
        </p:txBody>
      </p:sp>
      <p:graphicFrame>
        <p:nvGraphicFramePr>
          <p:cNvPr id="6" name="2 Gráfico" title="Porcentaj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133061"/>
              </p:ext>
            </p:extLst>
          </p:nvPr>
        </p:nvGraphicFramePr>
        <p:xfrm>
          <a:off x="-115910" y="1203169"/>
          <a:ext cx="9259910" cy="4858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8649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44766" r="13684" b="44849"/>
          <a:stretch/>
        </p:blipFill>
        <p:spPr>
          <a:xfrm>
            <a:off x="1376413" y="3070458"/>
            <a:ext cx="6516304" cy="712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7"/>
          <a:stretch/>
        </p:blipFill>
        <p:spPr>
          <a:xfrm>
            <a:off x="0" y="0"/>
            <a:ext cx="9144000" cy="283464"/>
          </a:xfrm>
          <a:prstGeom prst="rect">
            <a:avLst/>
          </a:prstGeom>
        </p:spPr>
      </p:pic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2054799" y="3020327"/>
            <a:ext cx="693679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altLang="es-CO" sz="4400" b="1" dirty="0" smtClean="0">
                <a:solidFill>
                  <a:srgbClr val="7F7F7F"/>
                </a:solidFill>
              </a:rPr>
              <a:t>Planeación 2017</a:t>
            </a:r>
            <a:endParaRPr lang="es-CO" altLang="es-CO" sz="4400" b="1" dirty="0">
              <a:solidFill>
                <a:srgbClr val="7F7F7F"/>
              </a:solidFill>
            </a:endParaRP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246909" y="3164982"/>
            <a:ext cx="807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chemeClr val="bg1"/>
                </a:solidFill>
              </a:rPr>
              <a:t>2.3</a:t>
            </a:r>
            <a:endParaRPr lang="es-ES_tradnl" altLang="es-CO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/>
          <p:cNvSpPr/>
          <p:nvPr/>
        </p:nvSpPr>
        <p:spPr>
          <a:xfrm>
            <a:off x="2463767" y="277233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FFC000"/>
                </a:solidFill>
              </a:rPr>
              <a:t>2015</a:t>
            </a:r>
          </a:p>
        </p:txBody>
      </p:sp>
      <p:cxnSp>
        <p:nvCxnSpPr>
          <p:cNvPr id="9" name="Conector: angular 50"/>
          <p:cNvCxnSpPr>
            <a:stCxn id="21" idx="4"/>
            <a:endCxn id="5" idx="1"/>
          </p:cNvCxnSpPr>
          <p:nvPr/>
        </p:nvCxnSpPr>
        <p:spPr>
          <a:xfrm rot="16200000" flipH="1">
            <a:off x="682092" y="4296414"/>
            <a:ext cx="296319" cy="374244"/>
          </a:xfrm>
          <a:prstGeom prst="bentConnector2">
            <a:avLst/>
          </a:prstGeom>
          <a:ln w="28575">
            <a:solidFill>
              <a:srgbClr val="B06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51"/>
          <p:cNvCxnSpPr>
            <a:stCxn id="22" idx="4"/>
          </p:cNvCxnSpPr>
          <p:nvPr/>
        </p:nvCxnSpPr>
        <p:spPr>
          <a:xfrm rot="16200000" flipH="1">
            <a:off x="2821193" y="3786507"/>
            <a:ext cx="521314" cy="32176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54"/>
          <p:cNvCxnSpPr/>
          <p:nvPr/>
        </p:nvCxnSpPr>
        <p:spPr>
          <a:xfrm rot="16200000" flipH="1">
            <a:off x="4864366" y="3213082"/>
            <a:ext cx="628574" cy="277946"/>
          </a:xfrm>
          <a:prstGeom prst="bentConnector2">
            <a:avLst/>
          </a:prstGeom>
          <a:ln w="28575">
            <a:solidFill>
              <a:srgbClr val="ED66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" y="336359"/>
            <a:ext cx="9094780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Evolución </a:t>
            </a:r>
            <a:r>
              <a:rPr lang="es-CO" sz="3200" b="1" dirty="0" smtClean="0">
                <a:solidFill>
                  <a:srgbClr val="858585"/>
                </a:solidFill>
              </a:rPr>
              <a:t>de nuestra </a:t>
            </a:r>
            <a:r>
              <a:rPr lang="es-CO" sz="3200" b="1" dirty="0">
                <a:solidFill>
                  <a:srgbClr val="858585"/>
                </a:solidFill>
              </a:rPr>
              <a:t>Apuesta </a:t>
            </a:r>
            <a:r>
              <a:rPr lang="es-CO" sz="3200" b="1" dirty="0" smtClean="0">
                <a:solidFill>
                  <a:srgbClr val="858585"/>
                </a:solidFill>
              </a:rPr>
              <a:t>Estratégica</a:t>
            </a:r>
          </a:p>
          <a:p>
            <a:pPr algn="ctr">
              <a:buNone/>
            </a:pPr>
            <a:r>
              <a:rPr lang="es-CO" b="1" dirty="0" smtClean="0">
                <a:solidFill>
                  <a:srgbClr val="858585"/>
                </a:solidFill>
              </a:rPr>
              <a:t>- </a:t>
            </a:r>
            <a:r>
              <a:rPr lang="es-CO" b="1" i="1" dirty="0" smtClean="0">
                <a:solidFill>
                  <a:srgbClr val="858585"/>
                </a:solidFill>
              </a:rPr>
              <a:t>Un trabajo colectivo, persistente y consistente </a:t>
            </a:r>
            <a:r>
              <a:rPr lang="es-CO" b="1" dirty="0" smtClean="0">
                <a:solidFill>
                  <a:srgbClr val="858585"/>
                </a:solidFill>
              </a:rPr>
              <a:t>- </a:t>
            </a:r>
            <a:endParaRPr lang="es-CO" b="1" dirty="0">
              <a:solidFill>
                <a:srgbClr val="858585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85929" y="3420977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06E0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rgbClr val="B06E0E"/>
                </a:solidFill>
              </a:rPr>
              <a:t>agosto2014</a:t>
            </a:r>
            <a:endParaRPr lang="es-CO" b="1" dirty="0">
              <a:solidFill>
                <a:srgbClr val="B06E0E"/>
              </a:solidFill>
            </a:endParaRPr>
          </a:p>
        </p:txBody>
      </p:sp>
      <p:cxnSp>
        <p:nvCxnSpPr>
          <p:cNvPr id="18" name="Conector: angular 98"/>
          <p:cNvCxnSpPr>
            <a:stCxn id="21" idx="6"/>
            <a:endCxn id="22" idx="2"/>
          </p:cNvCxnSpPr>
          <p:nvPr/>
        </p:nvCxnSpPr>
        <p:spPr>
          <a:xfrm flipV="1">
            <a:off x="1100329" y="3229534"/>
            <a:ext cx="1363438" cy="648643"/>
          </a:xfrm>
          <a:prstGeom prst="bentConnector3">
            <a:avLst/>
          </a:prstGeom>
          <a:ln w="57150">
            <a:solidFill>
              <a:srgbClr val="B06E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017373" y="4123864"/>
            <a:ext cx="162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Evaluación, análisis</a:t>
            </a:r>
            <a:r>
              <a:rPr lang="es-CO" sz="2000" b="1" dirty="0"/>
              <a:t> </a:t>
            </a:r>
            <a:r>
              <a:rPr lang="es-CO" sz="2000" b="1" dirty="0" smtClean="0"/>
              <a:t>y  alistamiento</a:t>
            </a:r>
            <a:endParaRPr lang="es-CO" sz="20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" y="5212324"/>
            <a:ext cx="1495457" cy="10091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54661" y="3624777"/>
            <a:ext cx="180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Consolidación diseño e inicio desarrollo</a:t>
            </a:r>
            <a:endParaRPr lang="es-CO" sz="20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6" y="4714887"/>
            <a:ext cx="1087741" cy="1206046"/>
          </a:xfrm>
          <a:prstGeom prst="rect">
            <a:avLst/>
          </a:prstGeom>
        </p:spPr>
      </p:pic>
      <p:cxnSp>
        <p:nvCxnSpPr>
          <p:cNvPr id="19" name="Conector: angular 100"/>
          <p:cNvCxnSpPr>
            <a:stCxn id="22" idx="6"/>
            <a:endCxn id="23" idx="2"/>
          </p:cNvCxnSpPr>
          <p:nvPr/>
        </p:nvCxnSpPr>
        <p:spPr>
          <a:xfrm flipV="1">
            <a:off x="3378167" y="2580568"/>
            <a:ext cx="1330896" cy="648966"/>
          </a:xfrm>
          <a:prstGeom prst="bentConnector3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327434" y="3309625"/>
            <a:ext cx="226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Institucionalización e implementación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631" y="4153236"/>
            <a:ext cx="1395087" cy="1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: angular 104"/>
          <p:cNvCxnSpPr>
            <a:stCxn id="23" idx="6"/>
          </p:cNvCxnSpPr>
          <p:nvPr/>
        </p:nvCxnSpPr>
        <p:spPr>
          <a:xfrm flipV="1">
            <a:off x="5623463" y="1949473"/>
            <a:ext cx="1262775" cy="631095"/>
          </a:xfrm>
          <a:prstGeom prst="bentConnector3">
            <a:avLst/>
          </a:prstGeom>
          <a:ln w="57150">
            <a:solidFill>
              <a:srgbClr val="ED660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/>
          <p:cNvSpPr/>
          <p:nvPr/>
        </p:nvSpPr>
        <p:spPr>
          <a:xfrm>
            <a:off x="4709063" y="2123368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66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ED6608"/>
                </a:solidFill>
              </a:rPr>
              <a:t>2016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-1" y="1804465"/>
            <a:ext cx="7490069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Conector recto 3"/>
          <p:cNvCxnSpPr>
            <a:stCxn id="24" idx="6"/>
          </p:cNvCxnSpPr>
          <p:nvPr/>
        </p:nvCxnSpPr>
        <p:spPr>
          <a:xfrm>
            <a:off x="7777007" y="1958441"/>
            <a:ext cx="1366993" cy="0"/>
          </a:xfrm>
          <a:prstGeom prst="line">
            <a:avLst/>
          </a:prstGeom>
          <a:ln w="57150">
            <a:solidFill>
              <a:srgbClr val="0087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7490068" y="2840236"/>
            <a:ext cx="189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Consolidación</a:t>
            </a:r>
          </a:p>
        </p:txBody>
      </p:sp>
      <p:cxnSp>
        <p:nvCxnSpPr>
          <p:cNvPr id="12" name="Conector: angular 57"/>
          <p:cNvCxnSpPr>
            <a:stCxn id="24" idx="4"/>
            <a:endCxn id="8" idx="1"/>
          </p:cNvCxnSpPr>
          <p:nvPr/>
        </p:nvCxnSpPr>
        <p:spPr>
          <a:xfrm rot="16200000" flipH="1">
            <a:off x="7092612" y="2642835"/>
            <a:ext cx="624650" cy="170261"/>
          </a:xfrm>
          <a:prstGeom prst="bentConnector2">
            <a:avLst/>
          </a:prstGeom>
          <a:ln w="28575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8" y="3309433"/>
            <a:ext cx="1223982" cy="1275914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6862607" y="1501241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7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008799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844365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9"/>
          <a:stretch/>
        </p:blipFill>
        <p:spPr>
          <a:xfrm>
            <a:off x="53009" y="348130"/>
            <a:ext cx="8599672" cy="55478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67229" y="6070674"/>
            <a:ext cx="4276772" cy="759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4" name="13 Rectángulo"/>
          <p:cNvSpPr/>
          <p:nvPr/>
        </p:nvSpPr>
        <p:spPr>
          <a:xfrm>
            <a:off x="6229899" y="5593620"/>
            <a:ext cx="2914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400" b="1" dirty="0">
                <a:solidFill>
                  <a:schemeClr val="bg2">
                    <a:lumMod val="50000"/>
                  </a:schemeClr>
                </a:solidFill>
              </a:rPr>
              <a:t>Funcionamiento</a:t>
            </a:r>
            <a:r>
              <a:rPr lang="es-CO" sz="14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s-CO" sz="1400" b="1" dirty="0" smtClean="0">
                <a:solidFill>
                  <a:prstClr val="black"/>
                </a:solidFill>
              </a:rPr>
              <a:t>	</a:t>
            </a:r>
            <a:r>
              <a:rPr lang="es-CO" sz="1400" b="1" dirty="0" smtClean="0">
                <a:solidFill>
                  <a:srgbClr val="00A498"/>
                </a:solidFill>
              </a:rPr>
              <a:t> $  14.904   </a:t>
            </a:r>
            <a:r>
              <a:rPr lang="es-CO" sz="1400" b="1" dirty="0">
                <a:solidFill>
                  <a:schemeClr val="bg2">
                    <a:lumMod val="50000"/>
                  </a:schemeClr>
                </a:solidFill>
              </a:rPr>
              <a:t>Inversión: 	</a:t>
            </a:r>
            <a:r>
              <a:rPr lang="es-CO" sz="1400" b="1" dirty="0" smtClean="0">
                <a:solidFill>
                  <a:schemeClr val="bg2">
                    <a:lumMod val="50000"/>
                  </a:schemeClr>
                </a:solidFill>
              </a:rPr>
              <a:t>	 </a:t>
            </a:r>
            <a:r>
              <a:rPr lang="es-CO" sz="1400" b="1" dirty="0" smtClean="0">
                <a:solidFill>
                  <a:srgbClr val="00A498"/>
                </a:solidFill>
              </a:rPr>
              <a:t>$    6.703</a:t>
            </a:r>
          </a:p>
          <a:p>
            <a:pPr fontAlgn="b">
              <a:defRPr/>
            </a:pPr>
            <a:r>
              <a:rPr lang="es-CO" sz="1400" b="1" dirty="0" smtClean="0">
                <a:solidFill>
                  <a:schemeClr val="bg2">
                    <a:lumMod val="50000"/>
                  </a:schemeClr>
                </a:solidFill>
              </a:rPr>
              <a:t>ESAP:                                    </a:t>
            </a:r>
            <a:r>
              <a:rPr lang="es-CO" sz="1400" b="1" dirty="0" smtClean="0">
                <a:solidFill>
                  <a:srgbClr val="00A498"/>
                </a:solidFill>
              </a:rPr>
              <a:t>$     7.276</a:t>
            </a:r>
          </a:p>
          <a:p>
            <a:pPr fontAlgn="b">
              <a:defRPr/>
            </a:pPr>
            <a:r>
              <a:rPr lang="es-CO" sz="1400" b="1" dirty="0" smtClean="0">
                <a:solidFill>
                  <a:schemeClr val="bg2">
                    <a:lumMod val="50000"/>
                  </a:schemeClr>
                </a:solidFill>
              </a:rPr>
              <a:t>Costo </a:t>
            </a:r>
            <a:r>
              <a:rPr lang="es-CO" sz="1400" b="1" dirty="0">
                <a:solidFill>
                  <a:schemeClr val="bg2">
                    <a:lumMod val="50000"/>
                  </a:schemeClr>
                </a:solidFill>
              </a:rPr>
              <a:t>total: 		</a:t>
            </a:r>
            <a:r>
              <a:rPr lang="es-CO" sz="1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O" sz="1400" b="1" dirty="0" smtClean="0">
                <a:solidFill>
                  <a:srgbClr val="00A498"/>
                </a:solidFill>
              </a:rPr>
              <a:t>$ 28.883*  </a:t>
            </a:r>
            <a:endParaRPr lang="es-CO" sz="1400" b="1" dirty="0">
              <a:solidFill>
                <a:srgbClr val="00A498"/>
              </a:solidFill>
            </a:endParaRPr>
          </a:p>
        </p:txBody>
      </p:sp>
      <p:sp>
        <p:nvSpPr>
          <p:cNvPr id="6" name="13 Rectángulo"/>
          <p:cNvSpPr/>
          <p:nvPr/>
        </p:nvSpPr>
        <p:spPr>
          <a:xfrm>
            <a:off x="7636119" y="6547727"/>
            <a:ext cx="13644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  <a:endParaRPr lang="es-CO" sz="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97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378617" y="5767167"/>
            <a:ext cx="1411546" cy="707886"/>
            <a:chOff x="10246653" y="5654431"/>
            <a:chExt cx="1478623" cy="943847"/>
          </a:xfrm>
        </p:grpSpPr>
        <p:sp>
          <p:nvSpPr>
            <p:cNvPr id="28" name="CuadroTexto 27"/>
            <p:cNvSpPr txBox="1"/>
            <p:nvPr/>
          </p:nvSpPr>
          <p:spPr>
            <a:xfrm>
              <a:off x="10246653" y="5654431"/>
              <a:ext cx="1478623" cy="94384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2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    </a:t>
              </a:r>
              <a:r>
                <a:rPr lang="es-CO" sz="1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# </a:t>
              </a: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de productos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       # de personas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       Recursos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10338319" y="5882372"/>
              <a:ext cx="176078" cy="13651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2000">
                <a:solidFill>
                  <a:prstClr val="white"/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10338319" y="6121063"/>
              <a:ext cx="176078" cy="1453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2000">
                <a:solidFill>
                  <a:prstClr val="white"/>
                </a:solidFill>
              </a:endParaRPr>
            </a:p>
          </p:txBody>
        </p:sp>
        <p:grpSp>
          <p:nvGrpSpPr>
            <p:cNvPr id="31" name="Grupo 30"/>
            <p:cNvGrpSpPr/>
            <p:nvPr/>
          </p:nvGrpSpPr>
          <p:grpSpPr>
            <a:xfrm>
              <a:off x="10369326" y="6367845"/>
              <a:ext cx="117699" cy="133504"/>
              <a:chOff x="10187900" y="6470250"/>
              <a:chExt cx="202963" cy="173738"/>
            </a:xfrm>
          </p:grpSpPr>
          <p:cxnSp>
            <p:nvCxnSpPr>
              <p:cNvPr id="33" name="Conector recto 32"/>
              <p:cNvCxnSpPr/>
              <p:nvPr/>
            </p:nvCxnSpPr>
            <p:spPr>
              <a:xfrm>
                <a:off x="10187900" y="6470250"/>
                <a:ext cx="202963" cy="17373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Elipse 33"/>
              <p:cNvSpPr/>
              <p:nvPr/>
            </p:nvSpPr>
            <p:spPr>
              <a:xfrm>
                <a:off x="10246652" y="6515730"/>
                <a:ext cx="85457" cy="8686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20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uadroTexto 2"/>
          <p:cNvSpPr txBox="1"/>
          <p:nvPr/>
        </p:nvSpPr>
        <p:spPr>
          <a:xfrm>
            <a:off x="579426" y="1284254"/>
            <a:ext cx="151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srgbClr val="ED7D31"/>
                </a:solidFill>
                <a:latin typeface="Arial Narrow" panose="020B0606020202030204" pitchFamily="34" charset="0"/>
              </a:rPr>
              <a:t>Productos y personas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7920036" y="1181511"/>
            <a:ext cx="873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srgbClr val="5B9BD5"/>
                </a:solidFill>
                <a:latin typeface="Arial Narrow" panose="020B0606020202030204" pitchFamily="34" charset="0"/>
              </a:rPr>
              <a:t>Recursos</a:t>
            </a:r>
          </a:p>
        </p:txBody>
      </p:sp>
      <p:sp>
        <p:nvSpPr>
          <p:cNvPr id="42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Como vamos a cumplir nuestros sueños 2017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574360" y="5808459"/>
            <a:ext cx="151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 smtClean="0">
                <a:latin typeface="Arial Narrow" panose="020B0606020202030204" pitchFamily="34" charset="0"/>
              </a:rPr>
              <a:t>Moléculas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678878" y="2312092"/>
            <a:ext cx="206062" cy="467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4" y="1593905"/>
            <a:ext cx="8384156" cy="407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096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88549"/>
              </p:ext>
            </p:extLst>
          </p:nvPr>
        </p:nvGraphicFramePr>
        <p:xfrm>
          <a:off x="1200952" y="2218063"/>
          <a:ext cx="6870700" cy="333438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787900"/>
                <a:gridCol w="2082800"/>
              </a:tblGrid>
              <a:tr h="6513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 smtClean="0">
                          <a:effectLst/>
                        </a:rPr>
                        <a:t>Concepto</a:t>
                      </a:r>
                      <a:endParaRPr lang="es-CO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 smtClean="0">
                          <a:effectLst/>
                        </a:rPr>
                        <a:t>2017</a:t>
                      </a:r>
                      <a:endParaRPr lang="es-CO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70756"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u="none" strike="noStrike" dirty="0" smtClean="0">
                          <a:effectLst/>
                        </a:rPr>
                        <a:t>Recursos Funcionamiento (PGN) - F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 smtClean="0">
                          <a:effectLst/>
                        </a:rPr>
                        <a:t>17.180,5 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670756"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u="none" strike="noStrike" dirty="0" smtClean="0">
                          <a:effectLst/>
                        </a:rPr>
                        <a:t>Recursos Inversión (PGN) - I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dirty="0" smtClean="0">
                          <a:effectLst/>
                        </a:rPr>
                        <a:t>12.323,6 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670756"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u="none" strike="noStrike" dirty="0" smtClean="0">
                          <a:effectLst/>
                        </a:rPr>
                        <a:t>Recursos ESAP - E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u="none" strike="noStrike" kern="1200" dirty="0" smtClean="0">
                          <a:effectLst/>
                        </a:rPr>
                        <a:t>9.000</a:t>
                      </a:r>
                      <a:endParaRPr lang="es-CO" sz="2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707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effectLst/>
                        </a:rPr>
                        <a:t>Total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 smtClean="0">
                          <a:effectLst/>
                        </a:rPr>
                        <a:t>38.504,1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200952" y="5574273"/>
            <a:ext cx="272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CO" dirty="0" smtClean="0"/>
              <a:t>Cifras </a:t>
            </a:r>
            <a:r>
              <a:rPr lang="es-CO" dirty="0"/>
              <a:t>en millones de </a:t>
            </a:r>
            <a:r>
              <a:rPr lang="es-CO" dirty="0" smtClean="0"/>
              <a:t>pesos</a:t>
            </a:r>
            <a:endParaRPr lang="es-CO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0" y="881246"/>
            <a:ext cx="9144001" cy="9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 smtClean="0">
                <a:solidFill>
                  <a:srgbClr val="858585"/>
                </a:solidFill>
              </a:rPr>
              <a:t>Presupuesto 2017</a:t>
            </a:r>
          </a:p>
          <a:p>
            <a:pPr algn="ctr">
              <a:buNone/>
            </a:pPr>
            <a:r>
              <a:rPr lang="es-CO" sz="2400" b="1" dirty="0" smtClean="0">
                <a:solidFill>
                  <a:srgbClr val="858585"/>
                </a:solidFill>
              </a:rPr>
              <a:t>Fuentes de financiación</a:t>
            </a:r>
            <a:endParaRPr lang="es-CO" sz="3200" b="1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54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Rectángulo"/>
          <p:cNvSpPr/>
          <p:nvPr/>
        </p:nvSpPr>
        <p:spPr>
          <a:xfrm>
            <a:off x="5420505" y="5410200"/>
            <a:ext cx="3719568" cy="59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pic>
        <p:nvPicPr>
          <p:cNvPr id="5124" name="950D0416-4316-48AB-915D-E937B12A7073" descr="90EAE13C-4D77-4005-A8BF-D913EFF4CB78@da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3" y="1343632"/>
            <a:ext cx="3937649" cy="372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424432" y="5382462"/>
            <a:ext cx="3719568" cy="59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prstClr val="white"/>
              </a:solidFill>
            </a:endParaRPr>
          </a:p>
        </p:txBody>
      </p:sp>
      <p:cxnSp>
        <p:nvCxnSpPr>
          <p:cNvPr id="3" name="Conector recto 2"/>
          <p:cNvCxnSpPr/>
          <p:nvPr/>
        </p:nvCxnSpPr>
        <p:spPr>
          <a:xfrm flipV="1">
            <a:off x="6014829" y="2563281"/>
            <a:ext cx="2423844" cy="3339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5960237" y="3781425"/>
            <a:ext cx="2441807" cy="7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1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54" name="13 Rectángulo"/>
          <p:cNvSpPr/>
          <p:nvPr/>
        </p:nvSpPr>
        <p:spPr>
          <a:xfrm>
            <a:off x="6809080" y="2686316"/>
            <a:ext cx="1752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Funcionamiento:   $ 2.419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Inversión:               $    577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ESAP: 	 </a:t>
            </a:r>
            <a:r>
              <a:rPr lang="es-CO" sz="1200" b="1" dirty="0" smtClean="0">
                <a:latin typeface="Arial Narrow" panose="020B0606020202030204" pitchFamily="34" charset="0"/>
              </a:rPr>
              <a:t>     </a:t>
            </a:r>
            <a:r>
              <a:rPr lang="es-CO" sz="1200" b="1" dirty="0">
                <a:latin typeface="Arial Narrow" panose="020B0606020202030204" pitchFamily="34" charset="0"/>
              </a:rPr>
              <a:t>$ 1.091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Total:                       $ 4.087</a:t>
            </a:r>
          </a:p>
        </p:txBody>
      </p:sp>
      <p:sp>
        <p:nvSpPr>
          <p:cNvPr id="56" name="13 Rectángulo"/>
          <p:cNvSpPr/>
          <p:nvPr/>
        </p:nvSpPr>
        <p:spPr>
          <a:xfrm>
            <a:off x="6809080" y="1639648"/>
            <a:ext cx="202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26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29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/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Servidores: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59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57" name="13 Rectángulo"/>
          <p:cNvSpPr/>
          <p:nvPr/>
        </p:nvSpPr>
        <p:spPr>
          <a:xfrm>
            <a:off x="5918649" y="4188283"/>
            <a:ext cx="3086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Desarro Organizacional: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19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838 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Grupo. Comunica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       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14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$  466 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General: 	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14%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429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Secretaría General: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13%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$ 410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Jurídica: 	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12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$ 736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Ges del Conocimiento: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9%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$ 536</a:t>
            </a:r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A Planeación: 	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8%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$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234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Gestión y Desempeño </a:t>
            </a:r>
            <a:r>
              <a:rPr lang="es-C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Inst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5%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$ 187               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Empleo Público:      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$ 148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Subdirección: 	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2%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$ 102</a:t>
            </a:r>
          </a:p>
        </p:txBody>
      </p:sp>
      <p:pic>
        <p:nvPicPr>
          <p:cNvPr id="58" name="Imagen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1676764"/>
            <a:ext cx="548277" cy="648110"/>
          </a:xfrm>
          <a:prstGeom prst="rect">
            <a:avLst/>
          </a:prstGeom>
        </p:spPr>
      </p:pic>
      <p:pic>
        <p:nvPicPr>
          <p:cNvPr id="59" name="Picture 4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90" y="2748816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n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96" y="3916520"/>
            <a:ext cx="228266" cy="259689"/>
          </a:xfrm>
          <a:prstGeom prst="rect">
            <a:avLst/>
          </a:prstGeom>
        </p:spPr>
      </p:pic>
      <p:pic>
        <p:nvPicPr>
          <p:cNvPr id="62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96" y="3891202"/>
            <a:ext cx="247690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13 Rectángulo"/>
          <p:cNvSpPr/>
          <p:nvPr/>
        </p:nvSpPr>
        <p:spPr>
          <a:xfrm>
            <a:off x="7327481" y="3509523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64" name="4 CuadroTexto"/>
          <p:cNvSpPr txBox="1"/>
          <p:nvPr/>
        </p:nvSpPr>
        <p:spPr>
          <a:xfrm>
            <a:off x="5828705" y="4000392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  <p:grpSp>
        <p:nvGrpSpPr>
          <p:cNvPr id="68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69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73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74" name="Imagen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75" name="Picture 4" descr="Imagen relacionad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77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78" name="13 Rectángulo"/>
          <p:cNvSpPr/>
          <p:nvPr/>
        </p:nvSpPr>
        <p:spPr>
          <a:xfrm>
            <a:off x="3923240" y="142181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10%</a:t>
            </a:r>
          </a:p>
        </p:txBody>
      </p:sp>
      <p:sp>
        <p:nvSpPr>
          <p:cNvPr id="79" name="13 Rectángulo"/>
          <p:cNvSpPr/>
          <p:nvPr/>
        </p:nvSpPr>
        <p:spPr>
          <a:xfrm>
            <a:off x="3988034" y="1548268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9%</a:t>
            </a:r>
          </a:p>
        </p:txBody>
      </p:sp>
      <p:sp>
        <p:nvSpPr>
          <p:cNvPr id="80" name="13 Rectángulo"/>
          <p:cNvSpPr/>
          <p:nvPr/>
        </p:nvSpPr>
        <p:spPr>
          <a:xfrm>
            <a:off x="4945486" y="2552972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8%</a:t>
            </a:r>
          </a:p>
        </p:txBody>
      </p:sp>
      <p:sp>
        <p:nvSpPr>
          <p:cNvPr id="81" name="13 Rectángulo"/>
          <p:cNvSpPr/>
          <p:nvPr/>
        </p:nvSpPr>
        <p:spPr>
          <a:xfrm>
            <a:off x="4945486" y="2700683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82" name="13 Rectángulo"/>
          <p:cNvSpPr/>
          <p:nvPr/>
        </p:nvSpPr>
        <p:spPr>
          <a:xfrm>
            <a:off x="5182845" y="423065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11%</a:t>
            </a:r>
          </a:p>
        </p:txBody>
      </p:sp>
      <p:sp>
        <p:nvSpPr>
          <p:cNvPr id="83" name="13 Rectángulo"/>
          <p:cNvSpPr/>
          <p:nvPr/>
        </p:nvSpPr>
        <p:spPr>
          <a:xfrm>
            <a:off x="5199432" y="439652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12%</a:t>
            </a:r>
          </a:p>
        </p:txBody>
      </p:sp>
      <p:sp>
        <p:nvSpPr>
          <p:cNvPr id="84" name="13 Rectángulo"/>
          <p:cNvSpPr/>
          <p:nvPr/>
        </p:nvSpPr>
        <p:spPr>
          <a:xfrm>
            <a:off x="3417123" y="5081683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4%</a:t>
            </a:r>
          </a:p>
        </p:txBody>
      </p:sp>
      <p:sp>
        <p:nvSpPr>
          <p:cNvPr id="85" name="13 Rectángulo"/>
          <p:cNvSpPr/>
          <p:nvPr/>
        </p:nvSpPr>
        <p:spPr>
          <a:xfrm>
            <a:off x="3417123" y="5248245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5%</a:t>
            </a:r>
          </a:p>
        </p:txBody>
      </p:sp>
      <p:sp>
        <p:nvSpPr>
          <p:cNvPr id="86" name="13 Rectángulo"/>
          <p:cNvSpPr/>
          <p:nvPr/>
        </p:nvSpPr>
        <p:spPr>
          <a:xfrm>
            <a:off x="1215015" y="4474190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43%</a:t>
            </a:r>
          </a:p>
        </p:txBody>
      </p:sp>
      <p:sp>
        <p:nvSpPr>
          <p:cNvPr id="87" name="13 Rectángulo"/>
          <p:cNvSpPr/>
          <p:nvPr/>
        </p:nvSpPr>
        <p:spPr>
          <a:xfrm>
            <a:off x="1216565" y="462639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50%</a:t>
            </a:r>
          </a:p>
        </p:txBody>
      </p:sp>
      <p:sp>
        <p:nvSpPr>
          <p:cNvPr id="88" name="13 Rectángulo"/>
          <p:cNvSpPr/>
          <p:nvPr/>
        </p:nvSpPr>
        <p:spPr>
          <a:xfrm>
            <a:off x="848383" y="2824772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14%</a:t>
            </a:r>
          </a:p>
        </p:txBody>
      </p:sp>
      <p:sp>
        <p:nvSpPr>
          <p:cNvPr id="89" name="13 Rectángulo"/>
          <p:cNvSpPr/>
          <p:nvPr/>
        </p:nvSpPr>
        <p:spPr>
          <a:xfrm>
            <a:off x="848383" y="2959777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11%</a:t>
            </a:r>
          </a:p>
        </p:txBody>
      </p:sp>
      <p:sp>
        <p:nvSpPr>
          <p:cNvPr id="90" name="13 Rectángulo"/>
          <p:cNvSpPr/>
          <p:nvPr/>
        </p:nvSpPr>
        <p:spPr>
          <a:xfrm>
            <a:off x="1422812" y="175169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10%</a:t>
            </a:r>
          </a:p>
        </p:txBody>
      </p:sp>
      <p:sp>
        <p:nvSpPr>
          <p:cNvPr id="91" name="13 Rectángulo"/>
          <p:cNvSpPr/>
          <p:nvPr/>
        </p:nvSpPr>
        <p:spPr>
          <a:xfrm>
            <a:off x="1478487" y="1913801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7%</a:t>
            </a:r>
          </a:p>
        </p:txBody>
      </p:sp>
      <p:sp>
        <p:nvSpPr>
          <p:cNvPr id="92" name="13 Rectángulo"/>
          <p:cNvSpPr/>
          <p:nvPr/>
        </p:nvSpPr>
        <p:spPr>
          <a:xfrm>
            <a:off x="4356434" y="2544279"/>
            <a:ext cx="687815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$ 94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$141</a:t>
            </a:r>
          </a:p>
        </p:txBody>
      </p:sp>
      <p:sp>
        <p:nvSpPr>
          <p:cNvPr id="93" name="13 Rectángulo"/>
          <p:cNvSpPr/>
          <p:nvPr/>
        </p:nvSpPr>
        <p:spPr>
          <a:xfrm>
            <a:off x="4597996" y="4230655"/>
            <a:ext cx="74588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$ 410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$ 100</a:t>
            </a:r>
          </a:p>
        </p:txBody>
      </p:sp>
      <p:sp>
        <p:nvSpPr>
          <p:cNvPr id="94" name="13 Rectángulo"/>
          <p:cNvSpPr/>
          <p:nvPr/>
        </p:nvSpPr>
        <p:spPr>
          <a:xfrm>
            <a:off x="3352555" y="1225103"/>
            <a:ext cx="705307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$ 288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 31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 $  40</a:t>
            </a:r>
          </a:p>
        </p:txBody>
      </p:sp>
      <p:sp>
        <p:nvSpPr>
          <p:cNvPr id="95" name="13 Rectángulo"/>
          <p:cNvSpPr/>
          <p:nvPr/>
        </p:nvSpPr>
        <p:spPr>
          <a:xfrm>
            <a:off x="2753005" y="5081683"/>
            <a:ext cx="656316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 19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 50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 $ 119</a:t>
            </a:r>
          </a:p>
        </p:txBody>
      </p:sp>
      <p:sp>
        <p:nvSpPr>
          <p:cNvPr id="96" name="13 Rectángulo"/>
          <p:cNvSpPr/>
          <p:nvPr/>
        </p:nvSpPr>
        <p:spPr>
          <a:xfrm>
            <a:off x="502928" y="4466143"/>
            <a:ext cx="838218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$ 1.374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 102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E:$     571</a:t>
            </a:r>
          </a:p>
        </p:txBody>
      </p:sp>
      <p:sp>
        <p:nvSpPr>
          <p:cNvPr id="97" name="13 Rectángulo"/>
          <p:cNvSpPr/>
          <p:nvPr/>
        </p:nvSpPr>
        <p:spPr>
          <a:xfrm>
            <a:off x="158358" y="2655542"/>
            <a:ext cx="680710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$ 233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$ 101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 $ 133</a:t>
            </a:r>
          </a:p>
        </p:txBody>
      </p:sp>
      <p:sp>
        <p:nvSpPr>
          <p:cNvPr id="98" name="13 Rectángulo"/>
          <p:cNvSpPr/>
          <p:nvPr/>
        </p:nvSpPr>
        <p:spPr>
          <a:xfrm>
            <a:off x="747170" y="1751451"/>
            <a:ext cx="730092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$ 52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$ 228</a:t>
            </a:r>
          </a:p>
        </p:txBody>
      </p:sp>
    </p:spTree>
    <p:extLst>
      <p:ext uri="{BB962C8B-B14F-4D97-AF65-F5344CB8AC3E}">
        <p14:creationId xmlns:p14="http://schemas.microsoft.com/office/powerpoint/2010/main" val="3646984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ector recto 21"/>
          <p:cNvCxnSpPr/>
          <p:nvPr/>
        </p:nvCxnSpPr>
        <p:spPr>
          <a:xfrm flipV="1">
            <a:off x="6014829" y="2437993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6037308" y="4005878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7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2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24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38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42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43" name="Imagen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44" name="Picture 4" descr="Imagen relacionad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6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pic>
        <p:nvPicPr>
          <p:cNvPr id="47" name="DCE178C3-1458-4E00-AA40-39339DD430F5" descr="901FBFF7-60A4-47B1-A622-353D638D7EB5@daf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35" y="1717726"/>
            <a:ext cx="3719259" cy="34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13 Rectángulo"/>
          <p:cNvSpPr/>
          <p:nvPr/>
        </p:nvSpPr>
        <p:spPr>
          <a:xfrm>
            <a:off x="1996571" y="1344565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7%</a:t>
            </a:r>
          </a:p>
        </p:txBody>
      </p:sp>
      <p:sp>
        <p:nvSpPr>
          <p:cNvPr id="50" name="13 Rectángulo"/>
          <p:cNvSpPr/>
          <p:nvPr/>
        </p:nvSpPr>
        <p:spPr>
          <a:xfrm>
            <a:off x="1996571" y="1505904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51" name="13 Rectángulo"/>
          <p:cNvSpPr/>
          <p:nvPr/>
        </p:nvSpPr>
        <p:spPr>
          <a:xfrm>
            <a:off x="4753415" y="1750227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29%</a:t>
            </a:r>
          </a:p>
        </p:txBody>
      </p:sp>
      <p:sp>
        <p:nvSpPr>
          <p:cNvPr id="52" name="13 Rectángulo"/>
          <p:cNvSpPr/>
          <p:nvPr/>
        </p:nvSpPr>
        <p:spPr>
          <a:xfrm>
            <a:off x="4741906" y="1931111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53" name="13 Rectángulo"/>
          <p:cNvSpPr/>
          <p:nvPr/>
        </p:nvSpPr>
        <p:spPr>
          <a:xfrm>
            <a:off x="4643480" y="4096528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34%</a:t>
            </a:r>
          </a:p>
        </p:txBody>
      </p:sp>
      <p:sp>
        <p:nvSpPr>
          <p:cNvPr id="54" name="13 Rectángulo"/>
          <p:cNvSpPr/>
          <p:nvPr/>
        </p:nvSpPr>
        <p:spPr>
          <a:xfrm>
            <a:off x="4643480" y="4243456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26%</a:t>
            </a:r>
          </a:p>
        </p:txBody>
      </p:sp>
      <p:sp>
        <p:nvSpPr>
          <p:cNvPr id="55" name="13 Rectángulo"/>
          <p:cNvSpPr/>
          <p:nvPr/>
        </p:nvSpPr>
        <p:spPr>
          <a:xfrm>
            <a:off x="2931916" y="5102482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27%</a:t>
            </a:r>
          </a:p>
        </p:txBody>
      </p:sp>
      <p:sp>
        <p:nvSpPr>
          <p:cNvPr id="56" name="13 Rectángulo"/>
          <p:cNvSpPr/>
          <p:nvPr/>
        </p:nvSpPr>
        <p:spPr>
          <a:xfrm>
            <a:off x="2924391" y="525050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51%</a:t>
            </a:r>
          </a:p>
        </p:txBody>
      </p:sp>
      <p:sp>
        <p:nvSpPr>
          <p:cNvPr id="57" name="13 Rectángulo"/>
          <p:cNvSpPr/>
          <p:nvPr/>
        </p:nvSpPr>
        <p:spPr>
          <a:xfrm>
            <a:off x="987869" y="4066653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3%</a:t>
            </a:r>
          </a:p>
        </p:txBody>
      </p:sp>
      <p:sp>
        <p:nvSpPr>
          <p:cNvPr id="58" name="13 Rectángulo"/>
          <p:cNvSpPr/>
          <p:nvPr/>
        </p:nvSpPr>
        <p:spPr>
          <a:xfrm>
            <a:off x="990567" y="4243456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2%</a:t>
            </a:r>
          </a:p>
        </p:txBody>
      </p:sp>
      <p:sp>
        <p:nvSpPr>
          <p:cNvPr id="59" name="13 Rectángulo"/>
          <p:cNvSpPr/>
          <p:nvPr/>
        </p:nvSpPr>
        <p:spPr>
          <a:xfrm>
            <a:off x="6739035" y="2718207"/>
            <a:ext cx="1919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Funcionamiento:      $  1.483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Inversión:                  $     524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ESAP: 	      </a:t>
            </a:r>
            <a:r>
              <a:rPr lang="es-CO" sz="1200" b="1" dirty="0" smtClean="0">
                <a:latin typeface="Arial Narrow" panose="020B0606020202030204" pitchFamily="34" charset="0"/>
              </a:rPr>
              <a:t>   </a:t>
            </a:r>
            <a:r>
              <a:rPr lang="es-CO" sz="1200" b="1" dirty="0">
                <a:latin typeface="Arial Narrow" panose="020B0606020202030204" pitchFamily="34" charset="0"/>
              </a:rPr>
              <a:t>$   2.615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Total:                         $   4.621</a:t>
            </a:r>
          </a:p>
        </p:txBody>
      </p:sp>
      <p:sp>
        <p:nvSpPr>
          <p:cNvPr id="60" name="13 Rectángulo"/>
          <p:cNvSpPr/>
          <p:nvPr/>
        </p:nvSpPr>
        <p:spPr>
          <a:xfrm>
            <a:off x="6739034" y="1504237"/>
            <a:ext cx="202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19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32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/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Servidores: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52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62" name="13 Rectángulo"/>
          <p:cNvSpPr/>
          <p:nvPr/>
        </p:nvSpPr>
        <p:spPr>
          <a:xfrm>
            <a:off x="5850901" y="4438116"/>
            <a:ext cx="3178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Gestión y Desempeño </a:t>
            </a:r>
            <a:r>
              <a:rPr lang="es-C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Inst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34%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$1.218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Desarro Organizacional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29%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$2.440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Jurídica: 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29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704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Subdirección: 	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6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$  186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Ges Conocimiento:	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1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$    68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Secretaría General:      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  5</a:t>
            </a:r>
          </a:p>
        </p:txBody>
      </p:sp>
      <p:pic>
        <p:nvPicPr>
          <p:cNvPr id="68" name="Imagen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1595204"/>
            <a:ext cx="548277" cy="648110"/>
          </a:xfrm>
          <a:prstGeom prst="rect">
            <a:avLst/>
          </a:prstGeom>
        </p:spPr>
      </p:pic>
      <p:pic>
        <p:nvPicPr>
          <p:cNvPr id="69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90" y="2748689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Imagen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10" y="4143006"/>
            <a:ext cx="228266" cy="259689"/>
          </a:xfrm>
          <a:prstGeom prst="rect">
            <a:avLst/>
          </a:prstGeom>
        </p:spPr>
      </p:pic>
      <p:pic>
        <p:nvPicPr>
          <p:cNvPr id="71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51" y="4155006"/>
            <a:ext cx="241775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13 Rectángulo"/>
          <p:cNvSpPr/>
          <p:nvPr/>
        </p:nvSpPr>
        <p:spPr>
          <a:xfrm>
            <a:off x="7362493" y="3553283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73" name="13 Rectángulo"/>
          <p:cNvSpPr/>
          <p:nvPr/>
        </p:nvSpPr>
        <p:spPr>
          <a:xfrm>
            <a:off x="4085547" y="1580566"/>
            <a:ext cx="84589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44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$ 407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$ 259</a:t>
            </a:r>
          </a:p>
        </p:txBody>
      </p:sp>
      <p:sp>
        <p:nvSpPr>
          <p:cNvPr id="74" name="13 Rectángulo"/>
          <p:cNvSpPr/>
          <p:nvPr/>
        </p:nvSpPr>
        <p:spPr>
          <a:xfrm>
            <a:off x="4607560" y="4582145"/>
            <a:ext cx="824827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978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  36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 204</a:t>
            </a:r>
          </a:p>
        </p:txBody>
      </p:sp>
      <p:sp>
        <p:nvSpPr>
          <p:cNvPr id="75" name="13 Rectángulo"/>
          <p:cNvSpPr/>
          <p:nvPr/>
        </p:nvSpPr>
        <p:spPr>
          <a:xfrm>
            <a:off x="1979821" y="5114843"/>
            <a:ext cx="808328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 272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$ 2.069</a:t>
            </a:r>
          </a:p>
        </p:txBody>
      </p:sp>
      <p:sp>
        <p:nvSpPr>
          <p:cNvPr id="76" name="13 Rectángulo"/>
          <p:cNvSpPr/>
          <p:nvPr/>
        </p:nvSpPr>
        <p:spPr>
          <a:xfrm>
            <a:off x="318252" y="3936648"/>
            <a:ext cx="77576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43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30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 25</a:t>
            </a:r>
          </a:p>
        </p:txBody>
      </p:sp>
      <p:sp>
        <p:nvSpPr>
          <p:cNvPr id="77" name="13 Rectángulo"/>
          <p:cNvSpPr/>
          <p:nvPr/>
        </p:nvSpPr>
        <p:spPr>
          <a:xfrm>
            <a:off x="1199566" y="1327270"/>
            <a:ext cx="609503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$ 146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51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58</a:t>
            </a:r>
          </a:p>
        </p:txBody>
      </p:sp>
      <p:sp>
        <p:nvSpPr>
          <p:cNvPr id="78" name="49 CuadroTexto"/>
          <p:cNvSpPr txBox="1"/>
          <p:nvPr/>
        </p:nvSpPr>
        <p:spPr>
          <a:xfrm>
            <a:off x="5782665" y="4223486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309663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15"/>
          <p:cNvSpPr txBox="1">
            <a:spLocks noChangeArrowheads="1"/>
          </p:cNvSpPr>
          <p:nvPr/>
        </p:nvSpPr>
        <p:spPr bwMode="auto">
          <a:xfrm>
            <a:off x="-1" y="411381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3200" b="1" dirty="0" smtClean="0">
                <a:solidFill>
                  <a:srgbClr val="7F7F7F"/>
                </a:solidFill>
              </a:rPr>
              <a:t>Nuevos miembros del equipo</a:t>
            </a:r>
            <a:endParaRPr lang="es-ES_tradnl" altLang="es-CO" sz="3200" b="1" dirty="0">
              <a:solidFill>
                <a:srgbClr val="7F7F7F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380163" y="0"/>
            <a:ext cx="2763837" cy="27305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kern="0" dirty="0">
              <a:solidFill>
                <a:sysClr val="window" lastClr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95470" y="2330619"/>
            <a:ext cx="519018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 smtClean="0">
                <a:solidFill>
                  <a:schemeClr val="bg2">
                    <a:lumMod val="50000"/>
                  </a:schemeClr>
                </a:solidFill>
              </a:rPr>
              <a:t>Milagro Inmaculada Tejeda Mercado</a:t>
            </a:r>
          </a:p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Secretario Ejecutivo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CO" dirty="0" smtClean="0">
                <a:solidFill>
                  <a:schemeClr val="bg2">
                    <a:lumMod val="50000"/>
                  </a:schemeClr>
                </a:solidFill>
              </a:rPr>
              <a:t>Dirección de Gestión y Desempeño Institucional </a:t>
            </a:r>
          </a:p>
          <a:p>
            <a:endParaRPr lang="es-CO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8496" y="4864052"/>
            <a:ext cx="520395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400" b="1" dirty="0" err="1" smtClean="0">
                <a:solidFill>
                  <a:schemeClr val="bg2">
                    <a:lumMod val="50000"/>
                  </a:schemeClr>
                </a:solidFill>
              </a:rPr>
              <a:t>Alix</a:t>
            </a:r>
            <a:r>
              <a:rPr lang="es-CO" sz="2400" b="1" dirty="0" smtClean="0">
                <a:solidFill>
                  <a:schemeClr val="bg2">
                    <a:lumMod val="50000"/>
                  </a:schemeClr>
                </a:solidFill>
              </a:rPr>
              <a:t> Medina Serrano</a:t>
            </a:r>
          </a:p>
          <a:p>
            <a:pPr algn="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Profesional Universitario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</a:rPr>
              <a:t>Secretaría General – Grupo de Gestión Humana</a:t>
            </a:r>
          </a:p>
          <a:p>
            <a:pPr algn="r"/>
            <a:endParaRPr lang="es-CO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7136" r="10752" b="49860"/>
          <a:stretch/>
        </p:blipFill>
        <p:spPr>
          <a:xfrm>
            <a:off x="436987" y="1299322"/>
            <a:ext cx="1828801" cy="19465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15211" r="16903" b="44790"/>
          <a:stretch/>
        </p:blipFill>
        <p:spPr>
          <a:xfrm>
            <a:off x="7002228" y="3530180"/>
            <a:ext cx="1665254" cy="22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2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04112DA9-8A50-4AB9-B56D-F54167EB31F6" descr="B52B009D-70A8-487A-B8B6-0EE8454600C9@da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2" y="2058448"/>
            <a:ext cx="4072761" cy="31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ector recto 23"/>
          <p:cNvCxnSpPr/>
          <p:nvPr/>
        </p:nvCxnSpPr>
        <p:spPr>
          <a:xfrm flipV="1">
            <a:off x="6087088" y="3935168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6132390" y="2484251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3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43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44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45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50" name="Imagen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51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53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73" name="13 Rectángulo"/>
          <p:cNvSpPr/>
          <p:nvPr/>
        </p:nvSpPr>
        <p:spPr>
          <a:xfrm>
            <a:off x="2214057" y="1588342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74" name="13 Rectángulo"/>
          <p:cNvSpPr/>
          <p:nvPr/>
        </p:nvSpPr>
        <p:spPr>
          <a:xfrm>
            <a:off x="2231990" y="174786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75" name="13 Rectángulo"/>
          <p:cNvSpPr/>
          <p:nvPr/>
        </p:nvSpPr>
        <p:spPr>
          <a:xfrm>
            <a:off x="4353174" y="1911904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10%</a:t>
            </a:r>
          </a:p>
        </p:txBody>
      </p:sp>
      <p:sp>
        <p:nvSpPr>
          <p:cNvPr id="76" name="13 Rectángulo"/>
          <p:cNvSpPr/>
          <p:nvPr/>
        </p:nvSpPr>
        <p:spPr>
          <a:xfrm>
            <a:off x="4388303" y="2078166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9%</a:t>
            </a:r>
          </a:p>
        </p:txBody>
      </p:sp>
      <p:sp>
        <p:nvSpPr>
          <p:cNvPr id="77" name="13 Rectángulo"/>
          <p:cNvSpPr/>
          <p:nvPr/>
        </p:nvSpPr>
        <p:spPr>
          <a:xfrm>
            <a:off x="4995033" y="355218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31%</a:t>
            </a:r>
          </a:p>
        </p:txBody>
      </p:sp>
      <p:sp>
        <p:nvSpPr>
          <p:cNvPr id="78" name="13 Rectángulo"/>
          <p:cNvSpPr/>
          <p:nvPr/>
        </p:nvSpPr>
        <p:spPr>
          <a:xfrm>
            <a:off x="4995427" y="3729730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33%</a:t>
            </a:r>
          </a:p>
        </p:txBody>
      </p:sp>
      <p:sp>
        <p:nvSpPr>
          <p:cNvPr id="79" name="13 Rectángulo"/>
          <p:cNvSpPr/>
          <p:nvPr/>
        </p:nvSpPr>
        <p:spPr>
          <a:xfrm>
            <a:off x="4110805" y="493292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22%</a:t>
            </a:r>
          </a:p>
        </p:txBody>
      </p:sp>
      <p:sp>
        <p:nvSpPr>
          <p:cNvPr id="80" name="13 Rectángulo"/>
          <p:cNvSpPr/>
          <p:nvPr/>
        </p:nvSpPr>
        <p:spPr>
          <a:xfrm>
            <a:off x="4130482" y="5127302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21%</a:t>
            </a:r>
          </a:p>
        </p:txBody>
      </p:sp>
      <p:sp>
        <p:nvSpPr>
          <p:cNvPr id="81" name="13 Rectángulo"/>
          <p:cNvSpPr/>
          <p:nvPr/>
        </p:nvSpPr>
        <p:spPr>
          <a:xfrm>
            <a:off x="1698706" y="4611459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5%</a:t>
            </a:r>
          </a:p>
        </p:txBody>
      </p:sp>
      <p:sp>
        <p:nvSpPr>
          <p:cNvPr id="82" name="13 Rectángulo"/>
          <p:cNvSpPr/>
          <p:nvPr/>
        </p:nvSpPr>
        <p:spPr>
          <a:xfrm>
            <a:off x="1698706" y="4781736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5%</a:t>
            </a:r>
          </a:p>
        </p:txBody>
      </p:sp>
      <p:grpSp>
        <p:nvGrpSpPr>
          <p:cNvPr id="83" name="2 Grupo"/>
          <p:cNvGrpSpPr/>
          <p:nvPr/>
        </p:nvGrpSpPr>
        <p:grpSpPr>
          <a:xfrm>
            <a:off x="947574" y="2924768"/>
            <a:ext cx="351378" cy="443417"/>
            <a:chOff x="502549" y="2504363"/>
            <a:chExt cx="601137" cy="801600"/>
          </a:xfrm>
        </p:grpSpPr>
        <p:sp>
          <p:nvSpPr>
            <p:cNvPr id="84" name="13 Rectángulo"/>
            <p:cNvSpPr/>
            <p:nvPr/>
          </p:nvSpPr>
          <p:spPr>
            <a:xfrm>
              <a:off x="502549" y="2504363"/>
              <a:ext cx="601137" cy="47293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 fontAlgn="b">
                <a:defRPr/>
              </a:pPr>
              <a:r>
                <a:rPr lang="es-CO" sz="1100" b="1" dirty="0">
                  <a:solidFill>
                    <a:srgbClr val="16778E"/>
                  </a:solidFill>
                  <a:latin typeface="Arial Narrow" panose="020B0606020202030204" pitchFamily="34" charset="0"/>
                </a:rPr>
                <a:t>9%</a:t>
              </a:r>
            </a:p>
          </p:txBody>
        </p:sp>
        <p:sp>
          <p:nvSpPr>
            <p:cNvPr id="85" name="13 Rectángulo"/>
            <p:cNvSpPr/>
            <p:nvPr/>
          </p:nvSpPr>
          <p:spPr>
            <a:xfrm>
              <a:off x="502549" y="2833030"/>
              <a:ext cx="601137" cy="47293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 fontAlgn="b">
                <a:defRPr/>
              </a:pPr>
              <a:r>
                <a:rPr lang="es-CO" sz="11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8%</a:t>
              </a:r>
            </a:p>
          </p:txBody>
        </p:sp>
      </p:grpSp>
      <p:sp>
        <p:nvSpPr>
          <p:cNvPr id="86" name="13 Rectángulo"/>
          <p:cNvSpPr/>
          <p:nvPr/>
        </p:nvSpPr>
        <p:spPr>
          <a:xfrm>
            <a:off x="1465832" y="1588342"/>
            <a:ext cx="730634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  55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 671</a:t>
            </a:r>
          </a:p>
        </p:txBody>
      </p:sp>
      <p:sp>
        <p:nvSpPr>
          <p:cNvPr id="87" name="44 Rectángulo"/>
          <p:cNvSpPr/>
          <p:nvPr/>
        </p:nvSpPr>
        <p:spPr>
          <a:xfrm>
            <a:off x="273447" y="2863025"/>
            <a:ext cx="6354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40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76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$ 147</a:t>
            </a:r>
          </a:p>
        </p:txBody>
      </p:sp>
      <p:sp>
        <p:nvSpPr>
          <p:cNvPr id="88" name="48 Rectángulo"/>
          <p:cNvSpPr/>
          <p:nvPr/>
        </p:nvSpPr>
        <p:spPr>
          <a:xfrm>
            <a:off x="1140561" y="4519443"/>
            <a:ext cx="6354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$ 28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$ 77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$ 58</a:t>
            </a:r>
          </a:p>
        </p:txBody>
      </p:sp>
      <p:sp>
        <p:nvSpPr>
          <p:cNvPr id="89" name="49 Rectángulo"/>
          <p:cNvSpPr/>
          <p:nvPr/>
        </p:nvSpPr>
        <p:spPr>
          <a:xfrm>
            <a:off x="3420957" y="4932551"/>
            <a:ext cx="6354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88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$ 530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47</a:t>
            </a:r>
          </a:p>
        </p:txBody>
      </p:sp>
      <p:sp>
        <p:nvSpPr>
          <p:cNvPr id="90" name="50 Rectángulo"/>
          <p:cNvSpPr/>
          <p:nvPr/>
        </p:nvSpPr>
        <p:spPr>
          <a:xfrm>
            <a:off x="4382276" y="3544751"/>
            <a:ext cx="6354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$ 484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$ 532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 15</a:t>
            </a:r>
          </a:p>
        </p:txBody>
      </p:sp>
      <p:sp>
        <p:nvSpPr>
          <p:cNvPr id="91" name="51 Rectángulo"/>
          <p:cNvSpPr/>
          <p:nvPr/>
        </p:nvSpPr>
        <p:spPr>
          <a:xfrm>
            <a:off x="3752881" y="1876435"/>
            <a:ext cx="6354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42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$ 155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78</a:t>
            </a:r>
          </a:p>
        </p:txBody>
      </p:sp>
      <p:sp>
        <p:nvSpPr>
          <p:cNvPr id="92" name="13 Rectángulo"/>
          <p:cNvSpPr/>
          <p:nvPr/>
        </p:nvSpPr>
        <p:spPr>
          <a:xfrm>
            <a:off x="6806071" y="2710147"/>
            <a:ext cx="1989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Funcionamiento:          $    737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Inversión:                      $ 2.040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ESAP: 	         </a:t>
            </a:r>
            <a:r>
              <a:rPr lang="es-CO" sz="1200" b="1" dirty="0" smtClean="0">
                <a:latin typeface="Arial Narrow" panose="020B0606020202030204" pitchFamily="34" charset="0"/>
              </a:rPr>
              <a:t>    </a:t>
            </a:r>
            <a:r>
              <a:rPr lang="es-CO" sz="1200" b="1" dirty="0">
                <a:latin typeface="Arial Narrow" panose="020B0606020202030204" pitchFamily="34" charset="0"/>
              </a:rPr>
              <a:t>$    344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Total:                             $ 3.122</a:t>
            </a:r>
          </a:p>
        </p:txBody>
      </p:sp>
      <p:sp>
        <p:nvSpPr>
          <p:cNvPr id="93" name="13 Rectángulo"/>
          <p:cNvSpPr/>
          <p:nvPr/>
        </p:nvSpPr>
        <p:spPr>
          <a:xfrm>
            <a:off x="6759291" y="1551521"/>
            <a:ext cx="1938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9 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</a:t>
            </a:r>
            <a:r>
              <a:rPr lang="es-CO" sz="1200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14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16</a:t>
            </a:r>
          </a:p>
          <a:p>
            <a:pPr fontAlgn="b"/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Servidores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39</a:t>
            </a:r>
          </a:p>
        </p:txBody>
      </p:sp>
      <p:sp>
        <p:nvSpPr>
          <p:cNvPr id="94" name="13 Rectángulo"/>
          <p:cNvSpPr/>
          <p:nvPr/>
        </p:nvSpPr>
        <p:spPr>
          <a:xfrm>
            <a:off x="6050682" y="4498140"/>
            <a:ext cx="308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Tecnología: </a:t>
            </a:r>
            <a:r>
              <a:rPr lang="es-CO" sz="1200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76%      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$ 2.407</a:t>
            </a:r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A Planeación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</a:t>
            </a:r>
            <a:r>
              <a:rPr lang="es-CO" sz="1200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7%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      $    200</a:t>
            </a:r>
            <a:endParaRPr lang="es-CO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Participación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5%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      $    157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Empleo Público</a:t>
            </a:r>
            <a:r>
              <a:rPr lang="es-CO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5%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      $    161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Subdirección: 	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         </a:t>
            </a:r>
            <a:r>
              <a:rPr lang="es-CO" sz="1200" b="1" dirty="0" smtClean="0">
                <a:latin typeface="Arial Narrow" panose="020B0606020202030204" pitchFamily="34" charset="0"/>
                <a:cs typeface="Browallia New" panose="020B0604020202020204" pitchFamily="34" charset="-34"/>
              </a:rPr>
              <a:t>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4%      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$    109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Secretaría General</a:t>
            </a:r>
            <a:r>
              <a:rPr lang="es-CO" sz="12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    </a:t>
            </a:r>
            <a:r>
              <a:rPr lang="es-CO" sz="12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3%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      $     88</a:t>
            </a:r>
          </a:p>
        </p:txBody>
      </p:sp>
      <p:pic>
        <p:nvPicPr>
          <p:cNvPr id="95" name="Imagen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54" y="4176958"/>
            <a:ext cx="228266" cy="259689"/>
          </a:xfrm>
          <a:prstGeom prst="rect">
            <a:avLst/>
          </a:prstGeom>
        </p:spPr>
      </p:pic>
      <p:pic>
        <p:nvPicPr>
          <p:cNvPr id="96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99" y="4188958"/>
            <a:ext cx="241775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Imagen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44" y="1624655"/>
            <a:ext cx="548277" cy="648110"/>
          </a:xfrm>
          <a:prstGeom prst="rect">
            <a:avLst/>
          </a:prstGeom>
        </p:spPr>
      </p:pic>
      <p:pic>
        <p:nvPicPr>
          <p:cNvPr id="98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29" y="2735079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13 Rectángulo"/>
          <p:cNvSpPr/>
          <p:nvPr/>
        </p:nvSpPr>
        <p:spPr>
          <a:xfrm>
            <a:off x="7517637" y="3544751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100" name="52 CuadroTexto"/>
          <p:cNvSpPr txBox="1"/>
          <p:nvPr/>
        </p:nvSpPr>
        <p:spPr>
          <a:xfrm>
            <a:off x="5941824" y="4298325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110481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73DEA645-0699-4326-A495-1B8F80E60454" descr="62A3C8F1-665F-41C8-80A8-038C7E319E5E@da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5" y="1409644"/>
            <a:ext cx="4237877" cy="373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ector recto 19"/>
          <p:cNvCxnSpPr/>
          <p:nvPr/>
        </p:nvCxnSpPr>
        <p:spPr>
          <a:xfrm flipV="1">
            <a:off x="6030941" y="2490006"/>
            <a:ext cx="2695294" cy="24502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V="1">
            <a:off x="5945625" y="4022307"/>
            <a:ext cx="2656825" cy="13754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4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22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29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30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31" name="Imagen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32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4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35" name="13 Rectángulo"/>
          <p:cNvSpPr/>
          <p:nvPr/>
        </p:nvSpPr>
        <p:spPr>
          <a:xfrm>
            <a:off x="4659834" y="2581943"/>
            <a:ext cx="38343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9% </a:t>
            </a:r>
          </a:p>
        </p:txBody>
      </p:sp>
      <p:sp>
        <p:nvSpPr>
          <p:cNvPr id="36" name="13 Rectángulo"/>
          <p:cNvSpPr/>
          <p:nvPr/>
        </p:nvSpPr>
        <p:spPr>
          <a:xfrm>
            <a:off x="4621197" y="276244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14%</a:t>
            </a:r>
          </a:p>
        </p:txBody>
      </p:sp>
      <p:sp>
        <p:nvSpPr>
          <p:cNvPr id="37" name="13 Rectángulo"/>
          <p:cNvSpPr/>
          <p:nvPr/>
        </p:nvSpPr>
        <p:spPr>
          <a:xfrm>
            <a:off x="2625276" y="130290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72%</a:t>
            </a:r>
          </a:p>
        </p:txBody>
      </p:sp>
      <p:sp>
        <p:nvSpPr>
          <p:cNvPr id="38" name="13 Rectángulo"/>
          <p:cNvSpPr/>
          <p:nvPr/>
        </p:nvSpPr>
        <p:spPr>
          <a:xfrm>
            <a:off x="2634347" y="1474810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65%</a:t>
            </a:r>
          </a:p>
        </p:txBody>
      </p:sp>
      <p:sp>
        <p:nvSpPr>
          <p:cNvPr id="39" name="13 Rectángulo"/>
          <p:cNvSpPr/>
          <p:nvPr/>
        </p:nvSpPr>
        <p:spPr>
          <a:xfrm>
            <a:off x="4845173" y="469014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16%</a:t>
            </a:r>
          </a:p>
        </p:txBody>
      </p:sp>
      <p:sp>
        <p:nvSpPr>
          <p:cNvPr id="40" name="13 Rectángulo"/>
          <p:cNvSpPr/>
          <p:nvPr/>
        </p:nvSpPr>
        <p:spPr>
          <a:xfrm>
            <a:off x="4845173" y="487065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41" name="13 Rectángulo"/>
          <p:cNvSpPr/>
          <p:nvPr/>
        </p:nvSpPr>
        <p:spPr>
          <a:xfrm>
            <a:off x="1046113" y="3618998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3%</a:t>
            </a:r>
          </a:p>
        </p:txBody>
      </p:sp>
      <p:sp>
        <p:nvSpPr>
          <p:cNvPr id="43" name="13 Rectángulo"/>
          <p:cNvSpPr/>
          <p:nvPr/>
        </p:nvSpPr>
        <p:spPr>
          <a:xfrm>
            <a:off x="1046113" y="3760867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44" name="13 Rectángulo"/>
          <p:cNvSpPr/>
          <p:nvPr/>
        </p:nvSpPr>
        <p:spPr>
          <a:xfrm>
            <a:off x="242750" y="3591420"/>
            <a:ext cx="67335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$ 112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    3</a:t>
            </a:r>
          </a:p>
        </p:txBody>
      </p:sp>
      <p:sp>
        <p:nvSpPr>
          <p:cNvPr id="45" name="13 Rectángulo"/>
          <p:cNvSpPr/>
          <p:nvPr/>
        </p:nvSpPr>
        <p:spPr>
          <a:xfrm>
            <a:off x="4171821" y="4621507"/>
            <a:ext cx="67335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$ 168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 70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 $  53</a:t>
            </a:r>
          </a:p>
        </p:txBody>
      </p:sp>
      <p:sp>
        <p:nvSpPr>
          <p:cNvPr id="46" name="13 Rectángulo"/>
          <p:cNvSpPr/>
          <p:nvPr/>
        </p:nvSpPr>
        <p:spPr>
          <a:xfrm>
            <a:off x="4074326" y="2514508"/>
            <a:ext cx="67335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89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14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$ 161</a:t>
            </a:r>
          </a:p>
        </p:txBody>
      </p:sp>
      <p:sp>
        <p:nvSpPr>
          <p:cNvPr id="57" name="13 Rectángulo"/>
          <p:cNvSpPr/>
          <p:nvPr/>
        </p:nvSpPr>
        <p:spPr>
          <a:xfrm>
            <a:off x="1939582" y="1199271"/>
            <a:ext cx="67335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 $ 462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 $ 514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 $ 301</a:t>
            </a:r>
          </a:p>
        </p:txBody>
      </p:sp>
      <p:sp>
        <p:nvSpPr>
          <p:cNvPr id="58" name="13 Rectángulo"/>
          <p:cNvSpPr/>
          <p:nvPr/>
        </p:nvSpPr>
        <p:spPr>
          <a:xfrm>
            <a:off x="6669802" y="2712128"/>
            <a:ext cx="20349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Funcionamiento:           $    831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Inversión:                       $    601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ESAP: 	       </a:t>
            </a:r>
            <a:r>
              <a:rPr lang="es-CO" sz="1200" b="1" dirty="0" smtClean="0">
                <a:latin typeface="Arial Narrow" panose="020B0606020202030204" pitchFamily="34" charset="0"/>
              </a:rPr>
              <a:t>       </a:t>
            </a:r>
            <a:r>
              <a:rPr lang="es-CO" sz="1200" b="1" dirty="0">
                <a:latin typeface="Arial Narrow" panose="020B0606020202030204" pitchFamily="34" charset="0"/>
              </a:rPr>
              <a:t>$    515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Total:                               $ 1.947</a:t>
            </a:r>
          </a:p>
        </p:txBody>
      </p:sp>
      <p:sp>
        <p:nvSpPr>
          <p:cNvPr id="59" name="13 Rectángulo"/>
          <p:cNvSpPr/>
          <p:nvPr/>
        </p:nvSpPr>
        <p:spPr>
          <a:xfrm>
            <a:off x="6669803" y="1519455"/>
            <a:ext cx="2243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10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9 </a:t>
            </a:r>
          </a:p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6</a:t>
            </a:r>
          </a:p>
          <a:p>
            <a:pPr fontAlgn="b"/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Servidores:         25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60" name="13 Rectángulo"/>
          <p:cNvSpPr/>
          <p:nvPr/>
        </p:nvSpPr>
        <p:spPr>
          <a:xfrm>
            <a:off x="5986889" y="4479334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Empleo Público: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91%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$ 1.758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Subdirección: 	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8%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$    152</a:t>
            </a:r>
          </a:p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Jurídica:	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1%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   38</a:t>
            </a:r>
          </a:p>
        </p:txBody>
      </p:sp>
      <p:pic>
        <p:nvPicPr>
          <p:cNvPr id="61" name="Imagen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1595467"/>
            <a:ext cx="548277" cy="648110"/>
          </a:xfrm>
          <a:prstGeom prst="rect">
            <a:avLst/>
          </a:prstGeom>
        </p:spPr>
      </p:pic>
      <p:pic>
        <p:nvPicPr>
          <p:cNvPr id="62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90" y="2748689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1" y="4142371"/>
            <a:ext cx="228266" cy="259689"/>
          </a:xfrm>
          <a:prstGeom prst="rect">
            <a:avLst/>
          </a:prstGeom>
        </p:spPr>
      </p:pic>
      <p:pic>
        <p:nvPicPr>
          <p:cNvPr id="64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257" y="4154370"/>
            <a:ext cx="241775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13 Rectángulo"/>
          <p:cNvSpPr/>
          <p:nvPr/>
        </p:nvSpPr>
        <p:spPr>
          <a:xfrm>
            <a:off x="7421986" y="3553283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66" name="31 CuadroTexto"/>
          <p:cNvSpPr txBox="1"/>
          <p:nvPr/>
        </p:nvSpPr>
        <p:spPr>
          <a:xfrm>
            <a:off x="5854560" y="4300371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199626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7142B51-49FF-4F31-9B49-0B8968786E2E" descr="CE0E2719-6A0C-4A1E-87C7-B62DAD79A81A@daf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4"/>
          <a:stretch/>
        </p:blipFill>
        <p:spPr bwMode="auto">
          <a:xfrm>
            <a:off x="689849" y="1780417"/>
            <a:ext cx="3656361" cy="326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ector recto 19"/>
          <p:cNvCxnSpPr/>
          <p:nvPr/>
        </p:nvCxnSpPr>
        <p:spPr>
          <a:xfrm flipV="1">
            <a:off x="6042421" y="2603191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V="1">
            <a:off x="6083473" y="3958520"/>
            <a:ext cx="2423844" cy="3339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5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31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32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33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35" name="Imagen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38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0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48" name="13 Rectángulo"/>
          <p:cNvSpPr/>
          <p:nvPr/>
        </p:nvSpPr>
        <p:spPr>
          <a:xfrm>
            <a:off x="1558634" y="1542734"/>
            <a:ext cx="43152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Calibri" panose="020F0502020204030204"/>
              </a:rPr>
              <a:t>24%</a:t>
            </a:r>
          </a:p>
        </p:txBody>
      </p:sp>
      <p:sp>
        <p:nvSpPr>
          <p:cNvPr id="49" name="13 Rectángulo"/>
          <p:cNvSpPr/>
          <p:nvPr/>
        </p:nvSpPr>
        <p:spPr>
          <a:xfrm>
            <a:off x="1562255" y="1758678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27%</a:t>
            </a:r>
          </a:p>
        </p:txBody>
      </p:sp>
      <p:sp>
        <p:nvSpPr>
          <p:cNvPr id="50" name="13 Rectángulo"/>
          <p:cNvSpPr/>
          <p:nvPr/>
        </p:nvSpPr>
        <p:spPr>
          <a:xfrm>
            <a:off x="3604775" y="1541286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29%</a:t>
            </a:r>
          </a:p>
        </p:txBody>
      </p:sp>
      <p:sp>
        <p:nvSpPr>
          <p:cNvPr id="51" name="13 Rectángulo"/>
          <p:cNvSpPr/>
          <p:nvPr/>
        </p:nvSpPr>
        <p:spPr>
          <a:xfrm>
            <a:off x="3604775" y="1697951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27%</a:t>
            </a:r>
          </a:p>
        </p:txBody>
      </p:sp>
      <p:sp>
        <p:nvSpPr>
          <p:cNvPr id="52" name="13 Rectángulo"/>
          <p:cNvSpPr/>
          <p:nvPr/>
        </p:nvSpPr>
        <p:spPr>
          <a:xfrm>
            <a:off x="1102369" y="4442758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12%</a:t>
            </a:r>
          </a:p>
        </p:txBody>
      </p:sp>
      <p:sp>
        <p:nvSpPr>
          <p:cNvPr id="53" name="13 Rectángulo"/>
          <p:cNvSpPr/>
          <p:nvPr/>
        </p:nvSpPr>
        <p:spPr>
          <a:xfrm>
            <a:off x="1102369" y="463253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54" name="13 Rectángulo"/>
          <p:cNvSpPr/>
          <p:nvPr/>
        </p:nvSpPr>
        <p:spPr>
          <a:xfrm>
            <a:off x="4731977" y="470479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12%</a:t>
            </a:r>
          </a:p>
        </p:txBody>
      </p:sp>
      <p:sp>
        <p:nvSpPr>
          <p:cNvPr id="65" name="13 Rectángulo"/>
          <p:cNvSpPr/>
          <p:nvPr/>
        </p:nvSpPr>
        <p:spPr>
          <a:xfrm>
            <a:off x="4731977" y="489077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10%</a:t>
            </a:r>
          </a:p>
        </p:txBody>
      </p:sp>
      <p:sp>
        <p:nvSpPr>
          <p:cNvPr id="66" name="13 Rectángulo"/>
          <p:cNvSpPr/>
          <p:nvPr/>
        </p:nvSpPr>
        <p:spPr>
          <a:xfrm>
            <a:off x="4844378" y="3368257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67" name="13 Rectángulo"/>
          <p:cNvSpPr/>
          <p:nvPr/>
        </p:nvSpPr>
        <p:spPr>
          <a:xfrm>
            <a:off x="4844378" y="3556316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latin typeface="Arial Narrow" panose="020B0606020202030204" pitchFamily="34" charset="0"/>
              </a:rPr>
              <a:t>21%</a:t>
            </a:r>
          </a:p>
        </p:txBody>
      </p:sp>
      <p:sp>
        <p:nvSpPr>
          <p:cNvPr id="68" name="13 Rectángulo"/>
          <p:cNvSpPr/>
          <p:nvPr/>
        </p:nvSpPr>
        <p:spPr>
          <a:xfrm>
            <a:off x="900885" y="1502921"/>
            <a:ext cx="616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$ 206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46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$ 323</a:t>
            </a:r>
          </a:p>
        </p:txBody>
      </p:sp>
      <p:sp>
        <p:nvSpPr>
          <p:cNvPr id="69" name="13 Rectángulo"/>
          <p:cNvSpPr/>
          <p:nvPr/>
        </p:nvSpPr>
        <p:spPr>
          <a:xfrm>
            <a:off x="2949462" y="1406203"/>
            <a:ext cx="616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F:$ 171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$  239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E:$ 155</a:t>
            </a:r>
          </a:p>
        </p:txBody>
      </p:sp>
      <p:sp>
        <p:nvSpPr>
          <p:cNvPr id="70" name="13 Rectángulo"/>
          <p:cNvSpPr/>
          <p:nvPr/>
        </p:nvSpPr>
        <p:spPr>
          <a:xfrm>
            <a:off x="468852" y="4319220"/>
            <a:ext cx="616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$ 105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93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$ 114</a:t>
            </a:r>
          </a:p>
        </p:txBody>
      </p:sp>
      <p:sp>
        <p:nvSpPr>
          <p:cNvPr id="71" name="13 Rectángulo"/>
          <p:cNvSpPr/>
          <p:nvPr/>
        </p:nvSpPr>
        <p:spPr>
          <a:xfrm>
            <a:off x="4258716" y="3303982"/>
            <a:ext cx="616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$154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$ 134</a:t>
            </a:r>
          </a:p>
          <a:p>
            <a:pPr defTabSz="685800"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$144</a:t>
            </a:r>
          </a:p>
        </p:txBody>
      </p:sp>
      <p:sp>
        <p:nvSpPr>
          <p:cNvPr id="72" name="13 Rectángulo"/>
          <p:cNvSpPr/>
          <p:nvPr/>
        </p:nvSpPr>
        <p:spPr>
          <a:xfrm>
            <a:off x="4130017" y="4655484"/>
            <a:ext cx="616982" cy="5770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 fontAlgn="b">
              <a:defRPr/>
            </a:pPr>
            <a:r>
              <a:rPr lang="es-CO" sz="105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  29 </a:t>
            </a:r>
          </a:p>
          <a:p>
            <a:pPr defTabSz="685800" fontAlgn="b">
              <a:defRPr/>
            </a:pPr>
            <a:r>
              <a:rPr lang="es-CO" sz="105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22</a:t>
            </a:r>
          </a:p>
          <a:p>
            <a:pPr defTabSz="685800" fontAlgn="b">
              <a:defRPr/>
            </a:pPr>
            <a:r>
              <a:rPr lang="es-CO" sz="105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$ 149</a:t>
            </a:r>
          </a:p>
        </p:txBody>
      </p:sp>
      <p:sp>
        <p:nvSpPr>
          <p:cNvPr id="73" name="13 Rectángulo"/>
          <p:cNvSpPr/>
          <p:nvPr/>
        </p:nvSpPr>
        <p:spPr>
          <a:xfrm>
            <a:off x="6807327" y="2814320"/>
            <a:ext cx="19291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Funcionamiento:          $ 665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Inversión:                      $ 535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ESAP: 	        </a:t>
            </a:r>
            <a:r>
              <a:rPr lang="es-CO" sz="1200" b="1" dirty="0" smtClean="0">
                <a:latin typeface="Arial Narrow" panose="020B0606020202030204" pitchFamily="34" charset="0"/>
              </a:rPr>
              <a:t>     </a:t>
            </a:r>
            <a:r>
              <a:rPr lang="es-CO" sz="1200" b="1" dirty="0">
                <a:latin typeface="Arial Narrow" panose="020B0606020202030204" pitchFamily="34" charset="0"/>
              </a:rPr>
              <a:t>$ 887</a:t>
            </a:r>
          </a:p>
          <a:p>
            <a:pPr fontAlgn="b"/>
            <a:r>
              <a:rPr lang="es-CO" sz="1200" b="1" dirty="0">
                <a:latin typeface="Arial Narrow" panose="020B0606020202030204" pitchFamily="34" charset="0"/>
              </a:rPr>
              <a:t>Total:                            $ 2.086</a:t>
            </a:r>
          </a:p>
        </p:txBody>
      </p:sp>
      <p:sp>
        <p:nvSpPr>
          <p:cNvPr id="74" name="13 Rectángulo"/>
          <p:cNvSpPr/>
          <p:nvPr/>
        </p:nvSpPr>
        <p:spPr>
          <a:xfrm>
            <a:off x="6731857" y="1581900"/>
            <a:ext cx="202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Planta: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</a:rPr>
              <a:t>7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</a:rPr>
              <a:t>6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</a:rPr>
              <a:t>10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Servidores: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</a:rPr>
              <a:t>23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13 Rectángulo"/>
          <p:cNvSpPr/>
          <p:nvPr/>
        </p:nvSpPr>
        <p:spPr>
          <a:xfrm>
            <a:off x="6202754" y="4539373"/>
            <a:ext cx="3086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Participación: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100%      </a:t>
            </a:r>
            <a:r>
              <a:rPr lang="es-CO" sz="1200" b="1" dirty="0">
                <a:latin typeface="Arial Narrow" panose="020B0606020202030204" pitchFamily="34" charset="0"/>
                <a:cs typeface="Browallia New" panose="020B0604020202020204" pitchFamily="34" charset="-34"/>
              </a:rPr>
              <a:t>$2.081</a:t>
            </a:r>
            <a:endParaRPr lang="es-CO" sz="12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76" name="Imagen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1636410"/>
            <a:ext cx="548277" cy="648110"/>
          </a:xfrm>
          <a:prstGeom prst="rect">
            <a:avLst/>
          </a:prstGeom>
        </p:spPr>
      </p:pic>
      <p:pic>
        <p:nvPicPr>
          <p:cNvPr id="77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99" y="2856705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n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71" y="4161689"/>
            <a:ext cx="228266" cy="259689"/>
          </a:xfrm>
          <a:prstGeom prst="rect">
            <a:avLst/>
          </a:prstGeom>
        </p:spPr>
      </p:pic>
      <p:pic>
        <p:nvPicPr>
          <p:cNvPr id="79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17" y="4193007"/>
            <a:ext cx="241775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13 Rectángulo"/>
          <p:cNvSpPr/>
          <p:nvPr/>
        </p:nvSpPr>
        <p:spPr>
          <a:xfrm>
            <a:off x="7469227" y="3671437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81" name="38 CuadroTexto"/>
          <p:cNvSpPr txBox="1"/>
          <p:nvPr/>
        </p:nvSpPr>
        <p:spPr>
          <a:xfrm>
            <a:off x="5940806" y="4296564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2300363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D940991E-CEBE-46D7-931D-C5A31613F70F" descr="59F1E1E7-86B6-4385-8B00-F30A6F44549E@da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6" y="1883961"/>
            <a:ext cx="4874655" cy="340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ector recto 22"/>
          <p:cNvCxnSpPr/>
          <p:nvPr/>
        </p:nvCxnSpPr>
        <p:spPr>
          <a:xfrm flipV="1">
            <a:off x="5850237" y="2638459"/>
            <a:ext cx="2769646" cy="10295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5850237" y="3967935"/>
            <a:ext cx="2769646" cy="10295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 Molécula 6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24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28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32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33" name="Imagen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34" name="Picture 4" descr="Imagen relacionad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6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37" name="13 Rectángulo"/>
          <p:cNvSpPr/>
          <p:nvPr/>
        </p:nvSpPr>
        <p:spPr>
          <a:xfrm>
            <a:off x="4229151" y="134969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38" name="13 Rectángulo"/>
          <p:cNvSpPr/>
          <p:nvPr/>
        </p:nvSpPr>
        <p:spPr>
          <a:xfrm>
            <a:off x="4229151" y="1550881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24%</a:t>
            </a:r>
          </a:p>
        </p:txBody>
      </p:sp>
      <p:sp>
        <p:nvSpPr>
          <p:cNvPr id="39" name="13 Rectángulo"/>
          <p:cNvSpPr/>
          <p:nvPr/>
        </p:nvSpPr>
        <p:spPr>
          <a:xfrm>
            <a:off x="1179875" y="1688850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24%</a:t>
            </a:r>
          </a:p>
        </p:txBody>
      </p:sp>
      <p:sp>
        <p:nvSpPr>
          <p:cNvPr id="40" name="13 Rectángulo"/>
          <p:cNvSpPr/>
          <p:nvPr/>
        </p:nvSpPr>
        <p:spPr>
          <a:xfrm>
            <a:off x="1179875" y="1890032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18%</a:t>
            </a:r>
          </a:p>
        </p:txBody>
      </p:sp>
      <p:sp>
        <p:nvSpPr>
          <p:cNvPr id="41" name="13 Rectángulo"/>
          <p:cNvSpPr/>
          <p:nvPr/>
        </p:nvSpPr>
        <p:spPr>
          <a:xfrm>
            <a:off x="4757442" y="3546734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30%</a:t>
            </a:r>
          </a:p>
        </p:txBody>
      </p:sp>
      <p:sp>
        <p:nvSpPr>
          <p:cNvPr id="42" name="13 Rectángulo"/>
          <p:cNvSpPr/>
          <p:nvPr/>
        </p:nvSpPr>
        <p:spPr>
          <a:xfrm>
            <a:off x="4757441" y="3747916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37%</a:t>
            </a:r>
          </a:p>
        </p:txBody>
      </p:sp>
      <p:sp>
        <p:nvSpPr>
          <p:cNvPr id="43" name="13 Rectángulo"/>
          <p:cNvSpPr/>
          <p:nvPr/>
        </p:nvSpPr>
        <p:spPr>
          <a:xfrm>
            <a:off x="1359611" y="5048773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44" name="13 Rectángulo"/>
          <p:cNvSpPr/>
          <p:nvPr/>
        </p:nvSpPr>
        <p:spPr>
          <a:xfrm>
            <a:off x="1359611" y="5249954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21%</a:t>
            </a:r>
          </a:p>
        </p:txBody>
      </p:sp>
      <p:sp>
        <p:nvSpPr>
          <p:cNvPr id="45" name="13 Rectángulo"/>
          <p:cNvSpPr/>
          <p:nvPr/>
        </p:nvSpPr>
        <p:spPr>
          <a:xfrm>
            <a:off x="324788" y="1603615"/>
            <a:ext cx="834575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$ 29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$ 22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$ 185</a:t>
            </a:r>
          </a:p>
        </p:txBody>
      </p:sp>
      <p:sp>
        <p:nvSpPr>
          <p:cNvPr id="46" name="13 Rectángulo"/>
          <p:cNvSpPr/>
          <p:nvPr/>
        </p:nvSpPr>
        <p:spPr>
          <a:xfrm>
            <a:off x="3554079" y="1292985"/>
            <a:ext cx="600135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$ 81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62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$171</a:t>
            </a:r>
          </a:p>
        </p:txBody>
      </p:sp>
      <p:sp>
        <p:nvSpPr>
          <p:cNvPr id="47" name="13 Rectángulo"/>
          <p:cNvSpPr/>
          <p:nvPr/>
        </p:nvSpPr>
        <p:spPr>
          <a:xfrm>
            <a:off x="4133339" y="3574154"/>
            <a:ext cx="675226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$ 272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$ 222</a:t>
            </a:r>
          </a:p>
        </p:txBody>
      </p:sp>
      <p:sp>
        <p:nvSpPr>
          <p:cNvPr id="56" name="13 Rectángulo"/>
          <p:cNvSpPr/>
          <p:nvPr/>
        </p:nvSpPr>
        <p:spPr>
          <a:xfrm>
            <a:off x="428502" y="4940559"/>
            <a:ext cx="751374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$ 91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$ 48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$ 133</a:t>
            </a:r>
          </a:p>
        </p:txBody>
      </p:sp>
      <p:sp>
        <p:nvSpPr>
          <p:cNvPr id="57" name="13 Rectángulo"/>
          <p:cNvSpPr/>
          <p:nvPr/>
        </p:nvSpPr>
        <p:spPr>
          <a:xfrm>
            <a:off x="6792014" y="2834776"/>
            <a:ext cx="1858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Funcionamiento:       $   473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Inversión:                   $   132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ESAP: 	      </a:t>
            </a:r>
            <a:r>
              <a:rPr lang="es-CO" sz="1200" b="1" dirty="0" smtClean="0">
                <a:latin typeface="Arial Narrow" panose="020B0606020202030204" pitchFamily="34" charset="0"/>
              </a:rPr>
              <a:t>    </a:t>
            </a:r>
            <a:r>
              <a:rPr lang="es-CO" sz="1200" b="1" dirty="0">
                <a:latin typeface="Arial Narrow" panose="020B0606020202030204" pitchFamily="34" charset="0"/>
              </a:rPr>
              <a:t>$   712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Total:                          $ 1.317</a:t>
            </a:r>
          </a:p>
        </p:txBody>
      </p:sp>
      <p:sp>
        <p:nvSpPr>
          <p:cNvPr id="58" name="13 Rectángulo"/>
          <p:cNvSpPr/>
          <p:nvPr/>
        </p:nvSpPr>
        <p:spPr>
          <a:xfrm>
            <a:off x="6536480" y="1644664"/>
            <a:ext cx="202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Planta: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5 </a:t>
            </a:r>
          </a:p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0 </a:t>
            </a:r>
          </a:p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11</a:t>
            </a:r>
          </a:p>
          <a:p>
            <a:pPr fontAlgn="b">
              <a:defRPr/>
            </a:pP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Servidores: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16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59" name="13 Rectángulo"/>
          <p:cNvSpPr/>
          <p:nvPr/>
        </p:nvSpPr>
        <p:spPr>
          <a:xfrm>
            <a:off x="5893308" y="4436233"/>
            <a:ext cx="3086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Participación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35%      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$ 429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General: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    </a:t>
            </a:r>
            <a:r>
              <a:rPr lang="es-CO" sz="1200" b="1" dirty="0" smtClean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32%      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$ 339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Desarro Organizacional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30%      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$ 495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Empleo Público: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 smtClean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   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54</a:t>
            </a:r>
          </a:p>
        </p:txBody>
      </p:sp>
      <p:pic>
        <p:nvPicPr>
          <p:cNvPr id="60" name="Imagen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17" y="4147566"/>
            <a:ext cx="228266" cy="259689"/>
          </a:xfrm>
          <a:prstGeom prst="rect">
            <a:avLst/>
          </a:prstGeom>
        </p:spPr>
      </p:pic>
      <p:pic>
        <p:nvPicPr>
          <p:cNvPr id="61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22" y="4147566"/>
            <a:ext cx="247690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n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37" y="1712393"/>
            <a:ext cx="548277" cy="648110"/>
          </a:xfrm>
          <a:prstGeom prst="rect">
            <a:avLst/>
          </a:prstGeom>
        </p:spPr>
      </p:pic>
      <p:pic>
        <p:nvPicPr>
          <p:cNvPr id="63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34" y="2861382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13 Rectángulo"/>
          <p:cNvSpPr/>
          <p:nvPr/>
        </p:nvSpPr>
        <p:spPr>
          <a:xfrm>
            <a:off x="7292740" y="3665362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65" name="33 CuadroTexto"/>
          <p:cNvSpPr txBox="1"/>
          <p:nvPr/>
        </p:nvSpPr>
        <p:spPr>
          <a:xfrm>
            <a:off x="5790943" y="4205712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335885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/>
          <p:cNvCxnSpPr/>
          <p:nvPr/>
        </p:nvCxnSpPr>
        <p:spPr>
          <a:xfrm flipV="1">
            <a:off x="5524881" y="2195641"/>
            <a:ext cx="2769646" cy="10295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V="1">
            <a:off x="5524881" y="3417203"/>
            <a:ext cx="2769646" cy="10295"/>
          </a:xfrm>
          <a:prstGeom prst="line">
            <a:avLst/>
          </a:prstGeom>
          <a:ln>
            <a:solidFill>
              <a:srgbClr val="FFC000"/>
            </a:solidFill>
            <a:prstDash val="dash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2" name="Picture 2" descr="http://upload.wikimedia.org/wikipedia/commons/thumb/1/10/Gear_1.svg/2000px-Gear_1.svg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241">
            <a:off x="2616983" y="3054133"/>
            <a:ext cx="1609426" cy="16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upload.wikimedia.org/wikipedia/commons/thumb/1/10/Gear_1.svg/2000px-Gear_1.svg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6802">
            <a:off x="801926" y="2864235"/>
            <a:ext cx="1517591" cy="15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upload.wikimedia.org/wikipedia/commons/thumb/1/10/Gear_1.svg/2000px-Gear_1.svg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47">
            <a:off x="1582532" y="4200450"/>
            <a:ext cx="1544433" cy="15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2971824" y="3714812"/>
            <a:ext cx="912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latin typeface="Calibri" panose="020F0502020204030204"/>
              </a:rPr>
              <a:t>Operación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1815112" y="4729548"/>
            <a:ext cx="1102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latin typeface="Calibri" panose="020F0502020204030204"/>
              </a:rPr>
              <a:t>Secretaría</a:t>
            </a:r>
            <a:r>
              <a:rPr lang="es-CO" sz="1050" b="1" dirty="0">
                <a:latin typeface="Calibri" panose="020F0502020204030204"/>
              </a:rPr>
              <a:t> </a:t>
            </a:r>
            <a:r>
              <a:rPr lang="es-CO" sz="1200" b="1" dirty="0">
                <a:latin typeface="Calibri" panose="020F0502020204030204"/>
              </a:rPr>
              <a:t>General</a:t>
            </a:r>
            <a:endParaRPr lang="es-CO" sz="1050" dirty="0">
              <a:latin typeface="Calibri" panose="020F0502020204030204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020024" y="3414730"/>
            <a:ext cx="1102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dirty="0">
                <a:latin typeface="Calibri" panose="020F0502020204030204"/>
              </a:rPr>
              <a:t>Dirección</a:t>
            </a:r>
            <a:r>
              <a:rPr lang="es-CO" sz="600" b="1" dirty="0">
                <a:latin typeface="Calibri" panose="020F0502020204030204"/>
              </a:rPr>
              <a:t> </a:t>
            </a:r>
            <a:r>
              <a:rPr lang="es-CO" sz="1200" b="1" dirty="0">
                <a:latin typeface="Calibri" panose="020F0502020204030204"/>
              </a:rPr>
              <a:t>General</a:t>
            </a:r>
          </a:p>
        </p:txBody>
      </p:sp>
      <p:pic>
        <p:nvPicPr>
          <p:cNvPr id="50" name="Picture 2" descr="http://upload.wikimedia.org/wikipedia/commons/thumb/1/10/Gear_1.svg/2000px-Gear_1.svg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28" y="1681269"/>
            <a:ext cx="1706252" cy="16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2141506" y="2369327"/>
            <a:ext cx="1041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b="1" dirty="0">
                <a:latin typeface="Calibri" panose="020F0502020204030204"/>
              </a:rPr>
              <a:t>Subdirección</a:t>
            </a:r>
            <a:endParaRPr lang="es-CO" sz="1200" b="1" dirty="0">
              <a:latin typeface="Calibri" panose="020F0502020204030204"/>
            </a:endParaRPr>
          </a:p>
        </p:txBody>
      </p:sp>
      <p:sp>
        <p:nvSpPr>
          <p:cNvPr id="33" name="CuadroTexto 15"/>
          <p:cNvSpPr txBox="1">
            <a:spLocks noChangeArrowheads="1"/>
          </p:cNvSpPr>
          <p:nvPr/>
        </p:nvSpPr>
        <p:spPr bwMode="auto">
          <a:xfrm>
            <a:off x="579426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detallada –Transversal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29" name="8 Grupo"/>
          <p:cNvGrpSpPr/>
          <p:nvPr/>
        </p:nvGrpSpPr>
        <p:grpSpPr>
          <a:xfrm>
            <a:off x="270566" y="5915857"/>
            <a:ext cx="4454797" cy="597282"/>
            <a:chOff x="216069" y="6070600"/>
            <a:chExt cx="4440239" cy="796374"/>
          </a:xfrm>
        </p:grpSpPr>
        <p:sp>
          <p:nvSpPr>
            <p:cNvPr id="30" name="5 CuadroTexto"/>
            <p:cNvSpPr txBox="1"/>
            <p:nvPr/>
          </p:nvSpPr>
          <p:spPr>
            <a:xfrm>
              <a:off x="373488" y="6070600"/>
              <a:ext cx="4165402" cy="32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16778E"/>
                  </a:solidFill>
                  <a:latin typeface="Arial Narrow" panose="020B0606020202030204" pitchFamily="34" charset="0"/>
                  <a:cs typeface="Browallia New" panose="020B0604020202020204" pitchFamily="34" charset="-34"/>
                </a:rPr>
                <a:t>% de servidores de la molécula asociados al cumplimiento del átomo</a:t>
              </a:r>
            </a:p>
          </p:txBody>
        </p:sp>
        <p:sp>
          <p:nvSpPr>
            <p:cNvPr id="31" name="52 CuadroTexto"/>
            <p:cNvSpPr txBox="1"/>
            <p:nvPr/>
          </p:nvSpPr>
          <p:spPr>
            <a:xfrm>
              <a:off x="373488" y="6333495"/>
              <a:ext cx="41654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latin typeface="Arial Narrow" panose="020B0606020202030204" pitchFamily="34" charset="0"/>
                  <a:cs typeface="Browallia New" panose="020B0604020202020204" pitchFamily="34" charset="-34"/>
                </a:rPr>
                <a:t>% de presupuesto  de la molécula  asociados al cumplimiento del átomo</a:t>
              </a:r>
            </a:p>
          </p:txBody>
        </p:sp>
        <p:pic>
          <p:nvPicPr>
            <p:cNvPr id="34" name="Imagen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151" y="6070600"/>
              <a:ext cx="190863" cy="217138"/>
            </a:xfrm>
            <a:prstGeom prst="rect">
              <a:avLst/>
            </a:prstGeom>
          </p:spPr>
        </p:pic>
        <p:pic>
          <p:nvPicPr>
            <p:cNvPr id="36" name="Picture 4" descr="Imagen relacionad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308" y="6360549"/>
              <a:ext cx="252000" cy="251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7 Rectángulo"/>
            <p:cNvSpPr/>
            <p:nvPr/>
          </p:nvSpPr>
          <p:spPr>
            <a:xfrm>
              <a:off x="218941" y="6136002"/>
              <a:ext cx="128788" cy="130805"/>
            </a:xfrm>
            <a:prstGeom prst="rect">
              <a:avLst/>
            </a:prstGeom>
            <a:solidFill>
              <a:srgbClr val="1677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8" name="56 Rectángulo"/>
            <p:cNvSpPr/>
            <p:nvPr/>
          </p:nvSpPr>
          <p:spPr>
            <a:xfrm>
              <a:off x="216069" y="6403306"/>
              <a:ext cx="128788" cy="13080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</p:grpSp>
      <p:sp>
        <p:nvSpPr>
          <p:cNvPr id="39" name="13 Rectángulo"/>
          <p:cNvSpPr/>
          <p:nvPr/>
        </p:nvSpPr>
        <p:spPr>
          <a:xfrm>
            <a:off x="780017" y="2525076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40" name="13 Rectángulo"/>
          <p:cNvSpPr/>
          <p:nvPr/>
        </p:nvSpPr>
        <p:spPr>
          <a:xfrm>
            <a:off x="780017" y="2757627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9%</a:t>
            </a:r>
          </a:p>
        </p:txBody>
      </p:sp>
      <p:sp>
        <p:nvSpPr>
          <p:cNvPr id="41" name="13 Rectángulo"/>
          <p:cNvSpPr/>
          <p:nvPr/>
        </p:nvSpPr>
        <p:spPr>
          <a:xfrm>
            <a:off x="3949103" y="489887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31%</a:t>
            </a:r>
          </a:p>
        </p:txBody>
      </p:sp>
      <p:sp>
        <p:nvSpPr>
          <p:cNvPr id="52" name="13 Rectángulo"/>
          <p:cNvSpPr/>
          <p:nvPr/>
        </p:nvSpPr>
        <p:spPr>
          <a:xfrm>
            <a:off x="3949103" y="5131425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27%</a:t>
            </a:r>
          </a:p>
        </p:txBody>
      </p:sp>
      <p:sp>
        <p:nvSpPr>
          <p:cNvPr id="53" name="13 Rectángulo"/>
          <p:cNvSpPr/>
          <p:nvPr/>
        </p:nvSpPr>
        <p:spPr>
          <a:xfrm>
            <a:off x="4825248" y="2937199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62%</a:t>
            </a:r>
          </a:p>
        </p:txBody>
      </p:sp>
      <p:sp>
        <p:nvSpPr>
          <p:cNvPr id="60" name="13 Rectángulo"/>
          <p:cNvSpPr/>
          <p:nvPr/>
        </p:nvSpPr>
        <p:spPr>
          <a:xfrm>
            <a:off x="4825247" y="3169750"/>
            <a:ext cx="41549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62%</a:t>
            </a:r>
          </a:p>
        </p:txBody>
      </p:sp>
      <p:sp>
        <p:nvSpPr>
          <p:cNvPr id="61" name="13 Rectángulo"/>
          <p:cNvSpPr/>
          <p:nvPr/>
        </p:nvSpPr>
        <p:spPr>
          <a:xfrm>
            <a:off x="3504261" y="1309103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rgbClr val="16778E"/>
                </a:solidFill>
                <a:latin typeface="Arial Narrow" panose="020B0606020202030204" pitchFamily="34" charset="0"/>
              </a:rPr>
              <a:t>1%</a:t>
            </a:r>
          </a:p>
        </p:txBody>
      </p:sp>
      <p:sp>
        <p:nvSpPr>
          <p:cNvPr id="62" name="13 Rectángulo"/>
          <p:cNvSpPr/>
          <p:nvPr/>
        </p:nvSpPr>
        <p:spPr>
          <a:xfrm>
            <a:off x="3504261" y="1503019"/>
            <a:ext cx="35137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2%</a:t>
            </a:r>
          </a:p>
        </p:txBody>
      </p:sp>
      <p:sp>
        <p:nvSpPr>
          <p:cNvPr id="63" name="13 Rectángulo"/>
          <p:cNvSpPr/>
          <p:nvPr/>
        </p:nvSpPr>
        <p:spPr>
          <a:xfrm>
            <a:off x="4093784" y="2882979"/>
            <a:ext cx="881558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$ 4.901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$ 1.684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  645</a:t>
            </a:r>
          </a:p>
        </p:txBody>
      </p:sp>
      <p:sp>
        <p:nvSpPr>
          <p:cNvPr id="64" name="13 Rectángulo"/>
          <p:cNvSpPr/>
          <p:nvPr/>
        </p:nvSpPr>
        <p:spPr>
          <a:xfrm>
            <a:off x="121444" y="2527217"/>
            <a:ext cx="658574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$ 654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$ 257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$ 134</a:t>
            </a:r>
          </a:p>
        </p:txBody>
      </p:sp>
      <p:sp>
        <p:nvSpPr>
          <p:cNvPr id="65" name="13 Rectángulo"/>
          <p:cNvSpPr/>
          <p:nvPr/>
        </p:nvSpPr>
        <p:spPr>
          <a:xfrm>
            <a:off x="2939377" y="1381192"/>
            <a:ext cx="872576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$ 263</a:t>
            </a:r>
          </a:p>
        </p:txBody>
      </p:sp>
      <p:sp>
        <p:nvSpPr>
          <p:cNvPr id="73" name="13 Rectángulo"/>
          <p:cNvSpPr/>
          <p:nvPr/>
        </p:nvSpPr>
        <p:spPr>
          <a:xfrm>
            <a:off x="3209053" y="4863693"/>
            <a:ext cx="84455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F: $ 2.479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I:  $   353</a:t>
            </a:r>
          </a:p>
          <a:p>
            <a:pPr fontAlgn="b">
              <a:defRPr/>
            </a:pPr>
            <a:r>
              <a:rPr lang="es-CO" sz="1100" b="1" dirty="0">
                <a:solidFill>
                  <a:schemeClr val="tx2"/>
                </a:solidFill>
                <a:latin typeface="Arial Narrow" panose="020B0606020202030204" pitchFamily="34" charset="0"/>
              </a:rPr>
              <a:t>E: $  333</a:t>
            </a:r>
          </a:p>
        </p:txBody>
      </p:sp>
      <p:sp>
        <p:nvSpPr>
          <p:cNvPr id="74" name="13 Rectángulo"/>
          <p:cNvSpPr/>
          <p:nvPr/>
        </p:nvSpPr>
        <p:spPr>
          <a:xfrm>
            <a:off x="6607033" y="2302673"/>
            <a:ext cx="1886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Funcionamiento:     $   8.296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Inversión:                 $   2.294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ESAP: 	      </a:t>
            </a:r>
            <a:r>
              <a:rPr lang="es-CO" sz="1200" b="1" dirty="0" smtClean="0">
                <a:latin typeface="Arial Narrow" panose="020B0606020202030204" pitchFamily="34" charset="0"/>
              </a:rPr>
              <a:t>  </a:t>
            </a:r>
            <a:r>
              <a:rPr lang="es-CO" sz="1200" b="1" dirty="0">
                <a:latin typeface="Arial Narrow" panose="020B0606020202030204" pitchFamily="34" charset="0"/>
              </a:rPr>
              <a:t>$   1.112</a:t>
            </a:r>
          </a:p>
          <a:p>
            <a:pPr fontAlgn="b">
              <a:defRPr/>
            </a:pPr>
            <a:r>
              <a:rPr lang="es-CO" sz="1200" b="1" dirty="0">
                <a:latin typeface="Arial Narrow" panose="020B0606020202030204" pitchFamily="34" charset="0"/>
              </a:rPr>
              <a:t>Total:                        $  11.703</a:t>
            </a:r>
          </a:p>
        </p:txBody>
      </p:sp>
      <p:sp>
        <p:nvSpPr>
          <p:cNvPr id="75" name="13 Rectángulo"/>
          <p:cNvSpPr/>
          <p:nvPr/>
        </p:nvSpPr>
        <p:spPr>
          <a:xfrm>
            <a:off x="6527715" y="1208068"/>
            <a:ext cx="2027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Personal de Planta: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107 </a:t>
            </a:r>
          </a:p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Planta Temporal: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22 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>
              <a:defRPr/>
            </a:pP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Contratistas: 	       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21 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  <a:p>
            <a:pPr fontAlgn="b">
              <a:defRPr/>
            </a:pP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Total </a:t>
            </a:r>
            <a:r>
              <a:rPr lang="es-CO" sz="1200" b="1" dirty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Servidores: </a:t>
            </a:r>
            <a:r>
              <a:rPr lang="es-CO" sz="1200" b="1" dirty="0" smtClean="0">
                <a:solidFill>
                  <a:srgbClr val="008799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150</a:t>
            </a:r>
            <a:endParaRPr lang="es-CO" sz="1200" b="1" dirty="0">
              <a:solidFill>
                <a:srgbClr val="008799"/>
              </a:solidFill>
              <a:latin typeface="Arial Narrow" panose="020B0606020202030204" pitchFamily="34" charset="0"/>
              <a:cs typeface="Browallia New" panose="020B0604020202020204" pitchFamily="34" charset="-34"/>
            </a:endParaRPr>
          </a:p>
        </p:txBody>
      </p:sp>
      <p:sp>
        <p:nvSpPr>
          <p:cNvPr id="76" name="13 Rectángulo"/>
          <p:cNvSpPr/>
          <p:nvPr/>
        </p:nvSpPr>
        <p:spPr>
          <a:xfrm>
            <a:off x="5627064" y="3771163"/>
            <a:ext cx="3086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Secretaría General: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34%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$3.431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Dirección General: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11%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$1.684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Jurídica: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 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10%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$1.307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Empleo Público: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10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$1.218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Participación: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7%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889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Tecnología: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6%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676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A Planeación: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	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6% 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660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Gestión y Desempeño </a:t>
            </a:r>
            <a:r>
              <a:rPr lang="es-CO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Inst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: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4%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448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Dir. Desarrollo Organizacional: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4%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394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Oficina Control Interno: </a:t>
            </a:r>
            <a:r>
              <a:rPr lang="es-CO" sz="1200" b="1" dirty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        </a:t>
            </a:r>
            <a:r>
              <a:rPr lang="es-CO" sz="1200" b="1" dirty="0" smtClean="0">
                <a:solidFill>
                  <a:srgbClr val="ED7D31">
                    <a:lumMod val="50000"/>
                  </a:srgb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4%  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496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Grupo Comunicaciones:	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</a:t>
            </a:r>
            <a:r>
              <a:rPr lang="es-CO" sz="1200" b="1" dirty="0" smtClean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3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%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$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237     </a:t>
            </a:r>
          </a:p>
          <a:p>
            <a:pPr fontAlgn="b">
              <a:defRPr/>
            </a:pP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Subdirección:                               </a:t>
            </a:r>
            <a:r>
              <a:rPr lang="es-CO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    </a:t>
            </a:r>
            <a:r>
              <a:rPr lang="es-CO" sz="1200" b="1" dirty="0">
                <a:solidFill>
                  <a:srgbClr val="16778E"/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1%      </a:t>
            </a:r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Browallia New" panose="020B0604020202020204" pitchFamily="34" charset="-34"/>
              </a:rPr>
              <a:t>$   263</a:t>
            </a:r>
          </a:p>
        </p:txBody>
      </p:sp>
      <p:pic>
        <p:nvPicPr>
          <p:cNvPr id="77" name="Imagen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38" y="3511474"/>
            <a:ext cx="228266" cy="259689"/>
          </a:xfrm>
          <a:prstGeom prst="rect">
            <a:avLst/>
          </a:prstGeom>
        </p:spPr>
      </p:pic>
      <p:pic>
        <p:nvPicPr>
          <p:cNvPr id="78" name="Picture 4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09" y="3511474"/>
            <a:ext cx="247690" cy="2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agen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37" y="1283829"/>
            <a:ext cx="548277" cy="648110"/>
          </a:xfrm>
          <a:prstGeom prst="rect">
            <a:avLst/>
          </a:prstGeom>
        </p:spPr>
      </p:pic>
      <p:pic>
        <p:nvPicPr>
          <p:cNvPr id="80" name="Picture 4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38" y="2472705"/>
            <a:ext cx="682913" cy="6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13 Rectángulo"/>
          <p:cNvSpPr/>
          <p:nvPr/>
        </p:nvSpPr>
        <p:spPr>
          <a:xfrm>
            <a:off x="7220554" y="3156263"/>
            <a:ext cx="1180131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CO" sz="675" b="1" dirty="0">
                <a:solidFill>
                  <a:schemeClr val="tx2"/>
                </a:solidFill>
                <a:latin typeface="Arial Narrow" panose="020B0606020202030204" pitchFamily="34" charset="0"/>
              </a:rPr>
              <a:t>Valores en millones de pesos</a:t>
            </a:r>
          </a:p>
        </p:txBody>
      </p:sp>
      <p:sp>
        <p:nvSpPr>
          <p:cNvPr id="82" name="38 CuadroTexto"/>
          <p:cNvSpPr txBox="1"/>
          <p:nvPr/>
        </p:nvSpPr>
        <p:spPr>
          <a:xfrm>
            <a:off x="5605091" y="3517248"/>
            <a:ext cx="193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Dependencias responsables:</a:t>
            </a:r>
          </a:p>
        </p:txBody>
      </p:sp>
    </p:spTree>
    <p:extLst>
      <p:ext uri="{BB962C8B-B14F-4D97-AF65-F5344CB8AC3E}">
        <p14:creationId xmlns:p14="http://schemas.microsoft.com/office/powerpoint/2010/main" val="3914496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5" y="1539427"/>
            <a:ext cx="8343204" cy="405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adroTexto 15"/>
          <p:cNvSpPr txBox="1">
            <a:spLocks noChangeArrowheads="1"/>
          </p:cNvSpPr>
          <p:nvPr/>
        </p:nvSpPr>
        <p:spPr bwMode="auto">
          <a:xfrm>
            <a:off x="306749" y="366838"/>
            <a:ext cx="85773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Distribución de presupuesto, servidores y productos por dependencia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78617" y="5767167"/>
            <a:ext cx="1411546" cy="707886"/>
            <a:chOff x="10246653" y="5654431"/>
            <a:chExt cx="1478623" cy="943847"/>
          </a:xfrm>
        </p:grpSpPr>
        <p:sp>
          <p:nvSpPr>
            <p:cNvPr id="16" name="CuadroTexto 15"/>
            <p:cNvSpPr txBox="1"/>
            <p:nvPr/>
          </p:nvSpPr>
          <p:spPr>
            <a:xfrm>
              <a:off x="10246653" y="5654431"/>
              <a:ext cx="1478623" cy="94384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2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    </a:t>
              </a:r>
              <a:r>
                <a:rPr lang="es-CO" sz="10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# </a:t>
              </a: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de productos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       # de personas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       Recursos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0338319" y="5882372"/>
              <a:ext cx="176078" cy="13651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2000">
                <a:solidFill>
                  <a:prstClr val="white"/>
                </a:solidFill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10338319" y="6121063"/>
              <a:ext cx="176078" cy="1453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2000">
                <a:solidFill>
                  <a:prstClr val="white"/>
                </a:solidFill>
              </a:endParaRPr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10369326" y="6367845"/>
              <a:ext cx="117699" cy="133504"/>
              <a:chOff x="10187900" y="6470250"/>
              <a:chExt cx="202963" cy="173738"/>
            </a:xfrm>
          </p:grpSpPr>
          <p:cxnSp>
            <p:nvCxnSpPr>
              <p:cNvPr id="30" name="Conector recto 29"/>
              <p:cNvCxnSpPr/>
              <p:nvPr/>
            </p:nvCxnSpPr>
            <p:spPr>
              <a:xfrm>
                <a:off x="10187900" y="6470250"/>
                <a:ext cx="202963" cy="173738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ipse 30"/>
              <p:cNvSpPr/>
              <p:nvPr/>
            </p:nvSpPr>
            <p:spPr>
              <a:xfrm>
                <a:off x="10246652" y="6515730"/>
                <a:ext cx="85457" cy="8686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sz="20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2" name="CuadroTexto 31"/>
          <p:cNvSpPr txBox="1"/>
          <p:nvPr/>
        </p:nvSpPr>
        <p:spPr>
          <a:xfrm>
            <a:off x="-29578" y="1374594"/>
            <a:ext cx="151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srgbClr val="ED7D31"/>
                </a:solidFill>
                <a:latin typeface="Arial Narrow" panose="020B0606020202030204" pitchFamily="34" charset="0"/>
              </a:rPr>
              <a:t>Productos y personas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8356996" y="1356811"/>
            <a:ext cx="873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>
                <a:solidFill>
                  <a:srgbClr val="5B9BD5"/>
                </a:solidFill>
                <a:latin typeface="Arial Narrow" panose="020B0606020202030204" pitchFamily="34" charset="0"/>
              </a:rPr>
              <a:t>Recursos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836846" y="5581262"/>
            <a:ext cx="1517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b="1" dirty="0" smtClean="0">
                <a:latin typeface="Arial Narrow" panose="020B0606020202030204" pitchFamily="34" charset="0"/>
              </a:rPr>
              <a:t>Dependencias</a:t>
            </a:r>
            <a:endParaRPr lang="es-CO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0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1732827" y="2685476"/>
            <a:ext cx="759147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altLang="es-CO" sz="4400" b="1" dirty="0" smtClean="0">
                <a:solidFill>
                  <a:srgbClr val="7F7F7F"/>
                </a:solidFill>
              </a:rPr>
              <a:t>Plan de trabajo dependencias</a:t>
            </a:r>
            <a:endParaRPr lang="es-CO" altLang="es-CO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136613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Subdirección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975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5422006" y="6028977"/>
            <a:ext cx="376475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40182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Subdirección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b="50810"/>
          <a:stretch/>
        </p:blipFill>
        <p:spPr>
          <a:xfrm>
            <a:off x="169360" y="2018196"/>
            <a:ext cx="8858732" cy="4762294"/>
          </a:xfrm>
          <a:prstGeom prst="rect">
            <a:avLst/>
          </a:prstGeom>
        </p:spPr>
      </p:pic>
      <p:sp>
        <p:nvSpPr>
          <p:cNvPr id="38" name="Elipse 37"/>
          <p:cNvSpPr/>
          <p:nvPr/>
        </p:nvSpPr>
        <p:spPr>
          <a:xfrm>
            <a:off x="3580827" y="2077876"/>
            <a:ext cx="781236" cy="7812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Elipse 38"/>
          <p:cNvSpPr/>
          <p:nvPr/>
        </p:nvSpPr>
        <p:spPr>
          <a:xfrm>
            <a:off x="3295867" y="3116969"/>
            <a:ext cx="701336" cy="70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Elipse 39"/>
          <p:cNvSpPr/>
          <p:nvPr/>
        </p:nvSpPr>
        <p:spPr>
          <a:xfrm>
            <a:off x="6592984" y="3762383"/>
            <a:ext cx="479394" cy="479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Elipse 40"/>
          <p:cNvSpPr/>
          <p:nvPr/>
        </p:nvSpPr>
        <p:spPr>
          <a:xfrm>
            <a:off x="8090184" y="5619566"/>
            <a:ext cx="816744" cy="8167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CuadroTexto 17"/>
          <p:cNvSpPr txBox="1"/>
          <p:nvPr/>
        </p:nvSpPr>
        <p:spPr>
          <a:xfrm>
            <a:off x="14812" y="97206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La Subdirección 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tiene un 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rol de </a:t>
            </a:r>
            <a:r>
              <a:rPr lang="es-ES_tradnl" sz="2000" dirty="0" smtClean="0">
                <a:solidFill>
                  <a:schemeClr val="accent2"/>
                </a:solidFill>
              </a:rPr>
              <a:t>liderazgo y </a:t>
            </a:r>
            <a:r>
              <a:rPr lang="es-ES_tradnl" sz="2000" dirty="0" err="1" smtClean="0">
                <a:solidFill>
                  <a:schemeClr val="accent2"/>
                </a:solidFill>
              </a:rPr>
              <a:t>supervisi</a:t>
            </a:r>
            <a:r>
              <a:rPr lang="es-ES" sz="2000" dirty="0" err="1" smtClean="0">
                <a:solidFill>
                  <a:schemeClr val="accent2"/>
                </a:solidFill>
              </a:rPr>
              <a:t>ón</a:t>
            </a:r>
            <a:r>
              <a:rPr lang="es-ES" sz="2000" dirty="0" smtClean="0">
                <a:solidFill>
                  <a:schemeClr val="accent2"/>
                </a:solidFill>
              </a:rPr>
              <a:t> 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ransversal 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en 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el logro de 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los sueños del 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2017, 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sin embargo el equipo de asesores 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trabajar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á </a:t>
            </a:r>
            <a:r>
              <a:rPr lang="es-ES" sz="2000" dirty="0" smtClean="0">
                <a:solidFill>
                  <a:schemeClr val="accent2"/>
                </a:solidFill>
              </a:rPr>
              <a:t>directamente </a:t>
            </a:r>
            <a:r>
              <a:rPr lang="es-ES" sz="2000" dirty="0" smtClean="0">
                <a:solidFill>
                  <a:schemeClr val="bg2">
                    <a:lumMod val="50000"/>
                  </a:schemeClr>
                </a:solidFill>
              </a:rPr>
              <a:t>en el logro de los siguientes átomos</a:t>
            </a:r>
            <a:r>
              <a:rPr lang="es-ES_tradnl" sz="20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s-ES_tradnl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29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5422006" y="6028977"/>
            <a:ext cx="376475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Subdirección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3" name="CuadroTexto 17"/>
          <p:cNvSpPr txBox="1"/>
          <p:nvPr/>
        </p:nvSpPr>
        <p:spPr>
          <a:xfrm>
            <a:off x="0" y="10554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2">
                    <a:lumMod val="50000"/>
                  </a:schemeClr>
                </a:solidFill>
              </a:rPr>
              <a:t>ISDI Nacional y Territorial</a:t>
            </a:r>
          </a:p>
        </p:txBody>
      </p:sp>
      <p:sp>
        <p:nvSpPr>
          <p:cNvPr id="5" name="CuadroTexto 17"/>
          <p:cNvSpPr txBox="1"/>
          <p:nvPr/>
        </p:nvSpPr>
        <p:spPr>
          <a:xfrm>
            <a:off x="0" y="576736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2">
                    <a:lumMod val="50000"/>
                  </a:schemeClr>
                </a:solidFill>
              </a:rPr>
              <a:t>Medición de Incidencia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31580" y="1859659"/>
            <a:ext cx="7624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Ampliar el número de entidades: </a:t>
            </a:r>
            <a:r>
              <a:rPr lang="es-CO" sz="2400" b="1" dirty="0">
                <a:solidFill>
                  <a:schemeClr val="accent2"/>
                </a:solidFill>
              </a:rPr>
              <a:t>90</a:t>
            </a:r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 ISDIN; </a:t>
            </a:r>
            <a:r>
              <a:rPr lang="es-CO" sz="2400" b="1" dirty="0">
                <a:solidFill>
                  <a:schemeClr val="accent2"/>
                </a:solidFill>
              </a:rPr>
              <a:t>688</a:t>
            </a:r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 ISDIT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994717" y="1195395"/>
            <a:ext cx="192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Medición 2016 del ISDIN e ISDIT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87831" y="2547832"/>
            <a:ext cx="5912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Implementación del ISDI - Capacitación de dependencias  de FP y socialización en los </a:t>
            </a:r>
            <a:r>
              <a:rPr lang="es-CO" sz="2400" b="1" dirty="0">
                <a:solidFill>
                  <a:schemeClr val="accent2"/>
                </a:solidFill>
              </a:rPr>
              <a:t>24</a:t>
            </a:r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 Sectores de la RE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31579" y="4550107"/>
            <a:ext cx="659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2"/>
                </a:solidFill>
              </a:rPr>
              <a:t>Cuantificar el impacto </a:t>
            </a:r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de los Diplomados, la Racionalización de Trámites, el Control Interno y la Asesoría Integral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263709" y="4901214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2">
                    <a:lumMod val="50000"/>
                  </a:schemeClr>
                </a:solidFill>
              </a:rPr>
              <a:t>Artículo publicado</a:t>
            </a: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 flipV="1">
            <a:off x="7956169" y="1868360"/>
            <a:ext cx="0" cy="2946324"/>
          </a:xfrm>
          <a:prstGeom prst="line">
            <a:avLst/>
          </a:prstGeom>
          <a:ln w="28575">
            <a:solidFill>
              <a:srgbClr val="FFC0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cxnSpLocks/>
          </p:cNvCxnSpPr>
          <p:nvPr/>
        </p:nvCxnSpPr>
        <p:spPr>
          <a:xfrm flipV="1">
            <a:off x="341791" y="2300015"/>
            <a:ext cx="0" cy="219243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>
            <a:cxnSpLocks/>
          </p:cNvCxnSpPr>
          <p:nvPr/>
        </p:nvCxnSpPr>
        <p:spPr>
          <a:xfrm>
            <a:off x="331581" y="2267277"/>
            <a:ext cx="7624588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/>
          <p:cNvGrpSpPr/>
          <p:nvPr/>
        </p:nvGrpSpPr>
        <p:grpSpPr>
          <a:xfrm>
            <a:off x="0" y="3487053"/>
            <a:ext cx="9144000" cy="683582"/>
            <a:chOff x="0" y="3087209"/>
            <a:chExt cx="9144000" cy="683582"/>
          </a:xfrm>
        </p:grpSpPr>
        <p:cxnSp>
          <p:nvCxnSpPr>
            <p:cNvPr id="15" name="Conector recto 14"/>
            <p:cNvCxnSpPr>
              <a:stCxn id="16" idx="6"/>
              <a:endCxn id="26" idx="2"/>
            </p:cNvCxnSpPr>
            <p:nvPr/>
          </p:nvCxnSpPr>
          <p:spPr>
            <a:xfrm>
              <a:off x="683582" y="3429000"/>
              <a:ext cx="7776836" cy="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5"/>
            <p:cNvSpPr/>
            <p:nvPr/>
          </p:nvSpPr>
          <p:spPr>
            <a:xfrm>
              <a:off x="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FEB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84604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MAR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169208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ABR</a:t>
              </a:r>
            </a:p>
          </p:txBody>
        </p:sp>
        <p:sp>
          <p:nvSpPr>
            <p:cNvPr id="19" name="Elipse 18"/>
            <p:cNvSpPr/>
            <p:nvPr/>
          </p:nvSpPr>
          <p:spPr>
            <a:xfrm>
              <a:off x="253812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MAY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38416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JUN</a:t>
              </a:r>
            </a:p>
          </p:txBody>
        </p:sp>
        <p:sp>
          <p:nvSpPr>
            <p:cNvPr id="21" name="Elipse 20"/>
            <p:cNvSpPr/>
            <p:nvPr/>
          </p:nvSpPr>
          <p:spPr>
            <a:xfrm>
              <a:off x="423021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JUL</a:t>
              </a:r>
            </a:p>
          </p:txBody>
        </p:sp>
        <p:sp>
          <p:nvSpPr>
            <p:cNvPr id="22" name="Elipse 21"/>
            <p:cNvSpPr/>
            <p:nvPr/>
          </p:nvSpPr>
          <p:spPr>
            <a:xfrm>
              <a:off x="507625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AGO</a:t>
              </a:r>
            </a:p>
          </p:txBody>
        </p:sp>
        <p:sp>
          <p:nvSpPr>
            <p:cNvPr id="23" name="Elipse 22"/>
            <p:cNvSpPr/>
            <p:nvPr/>
          </p:nvSpPr>
          <p:spPr>
            <a:xfrm>
              <a:off x="592229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SEP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676833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OCT</a:t>
              </a:r>
            </a:p>
          </p:txBody>
        </p:sp>
        <p:sp>
          <p:nvSpPr>
            <p:cNvPr id="25" name="Elipse 24"/>
            <p:cNvSpPr/>
            <p:nvPr/>
          </p:nvSpPr>
          <p:spPr>
            <a:xfrm>
              <a:off x="761437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NOV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846041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DIC</a:t>
              </a:r>
            </a:p>
          </p:txBody>
        </p:sp>
      </p:grpSp>
      <p:cxnSp>
        <p:nvCxnSpPr>
          <p:cNvPr id="27" name="Conector recto 26"/>
          <p:cNvCxnSpPr>
            <a:cxnSpLocks/>
          </p:cNvCxnSpPr>
          <p:nvPr/>
        </p:nvCxnSpPr>
        <p:spPr>
          <a:xfrm>
            <a:off x="331581" y="3252698"/>
            <a:ext cx="8470628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cxnSpLocks/>
          </p:cNvCxnSpPr>
          <p:nvPr/>
        </p:nvCxnSpPr>
        <p:spPr>
          <a:xfrm flipV="1">
            <a:off x="8802209" y="3252698"/>
            <a:ext cx="0" cy="23435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>
            <a:cxnSpLocks/>
          </p:cNvCxnSpPr>
          <p:nvPr/>
        </p:nvCxnSpPr>
        <p:spPr>
          <a:xfrm>
            <a:off x="331581" y="4486694"/>
            <a:ext cx="6778546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cxnSpLocks/>
          </p:cNvCxnSpPr>
          <p:nvPr/>
        </p:nvCxnSpPr>
        <p:spPr>
          <a:xfrm flipV="1">
            <a:off x="7113233" y="4170636"/>
            <a:ext cx="0" cy="316058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7902902" y="1803582"/>
            <a:ext cx="108000" cy="108000"/>
          </a:xfrm>
          <a:prstGeom prst="ellipse">
            <a:avLst/>
          </a:prstGeom>
          <a:solidFill>
            <a:srgbClr val="B06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Elipse 31"/>
          <p:cNvSpPr/>
          <p:nvPr/>
        </p:nvSpPr>
        <p:spPr>
          <a:xfrm>
            <a:off x="7902902" y="4749906"/>
            <a:ext cx="108000" cy="108000"/>
          </a:xfrm>
          <a:prstGeom prst="ellipse">
            <a:avLst/>
          </a:prstGeom>
          <a:solidFill>
            <a:srgbClr val="B06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CuadroTexto 17"/>
          <p:cNvSpPr txBox="1"/>
          <p:nvPr/>
        </p:nvSpPr>
        <p:spPr>
          <a:xfrm>
            <a:off x="0" y="14004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(DDO, DG)</a:t>
            </a:r>
          </a:p>
        </p:txBody>
      </p:sp>
      <p:sp>
        <p:nvSpPr>
          <p:cNvPr id="34" name="CuadroTexto 17"/>
          <p:cNvSpPr txBox="1"/>
          <p:nvPr/>
        </p:nvSpPr>
        <p:spPr>
          <a:xfrm>
            <a:off x="0" y="615137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(DGC)</a:t>
            </a:r>
          </a:p>
        </p:txBody>
      </p:sp>
    </p:spTree>
    <p:extLst>
      <p:ext uri="{BB962C8B-B14F-4D97-AF65-F5344CB8AC3E}">
        <p14:creationId xmlns:p14="http://schemas.microsoft.com/office/powerpoint/2010/main" val="1188775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44766" r="13684" b="44849"/>
          <a:stretch/>
        </p:blipFill>
        <p:spPr>
          <a:xfrm>
            <a:off x="1376413" y="3070458"/>
            <a:ext cx="6516304" cy="712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7"/>
          <a:stretch/>
        </p:blipFill>
        <p:spPr>
          <a:xfrm>
            <a:off x="0" y="0"/>
            <a:ext cx="9144000" cy="283464"/>
          </a:xfrm>
          <a:prstGeom prst="rect">
            <a:avLst/>
          </a:prstGeom>
        </p:spPr>
      </p:pic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2054799" y="3004348"/>
            <a:ext cx="693679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altLang="es-CO" sz="4800" b="1" dirty="0" smtClean="0">
                <a:solidFill>
                  <a:srgbClr val="7F7F7F"/>
                </a:solidFill>
              </a:rPr>
              <a:t>Informe de la Directora</a:t>
            </a:r>
            <a:endParaRPr lang="es-CO" altLang="es-CO" sz="4800" b="1" dirty="0">
              <a:solidFill>
                <a:srgbClr val="7F7F7F"/>
              </a:solidFill>
            </a:endParaRP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463302" y="3004348"/>
            <a:ext cx="36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sz="4800" b="1" dirty="0" smtClean="0">
                <a:solidFill>
                  <a:schemeClr val="bg1"/>
                </a:solidFill>
              </a:rPr>
              <a:t>2</a:t>
            </a:r>
            <a:endParaRPr lang="es-ES_tradnl" altLang="es-CO" sz="48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ángulo 60"/>
          <p:cNvSpPr/>
          <p:nvPr/>
        </p:nvSpPr>
        <p:spPr>
          <a:xfrm>
            <a:off x="5422006" y="6028977"/>
            <a:ext cx="376475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Subdirección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35" name="CuadroTexto 17"/>
          <p:cNvSpPr txBox="1"/>
          <p:nvPr/>
        </p:nvSpPr>
        <p:spPr>
          <a:xfrm>
            <a:off x="0" y="10420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2">
                    <a:lumMod val="50000"/>
                  </a:schemeClr>
                </a:solidFill>
              </a:rPr>
              <a:t>CRM</a:t>
            </a:r>
            <a:endParaRPr lang="es-ES_tradnl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0" y="4275562"/>
            <a:ext cx="9144000" cy="683582"/>
            <a:chOff x="0" y="3087209"/>
            <a:chExt cx="9144000" cy="683582"/>
          </a:xfrm>
        </p:grpSpPr>
        <p:cxnSp>
          <p:nvCxnSpPr>
            <p:cNvPr id="37" name="Conector recto 36"/>
            <p:cNvCxnSpPr>
              <a:stCxn id="38" idx="6"/>
              <a:endCxn id="48" idx="2"/>
            </p:cNvCxnSpPr>
            <p:nvPr/>
          </p:nvCxnSpPr>
          <p:spPr>
            <a:xfrm>
              <a:off x="683582" y="3429000"/>
              <a:ext cx="7776836" cy="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ipse 37"/>
            <p:cNvSpPr/>
            <p:nvPr/>
          </p:nvSpPr>
          <p:spPr>
            <a:xfrm>
              <a:off x="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FEB</a:t>
              </a:r>
            </a:p>
          </p:txBody>
        </p:sp>
        <p:sp>
          <p:nvSpPr>
            <p:cNvPr id="39" name="Elipse 38"/>
            <p:cNvSpPr/>
            <p:nvPr/>
          </p:nvSpPr>
          <p:spPr>
            <a:xfrm>
              <a:off x="84604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MAR</a:t>
              </a:r>
            </a:p>
          </p:txBody>
        </p:sp>
        <p:sp>
          <p:nvSpPr>
            <p:cNvPr id="40" name="Elipse 39"/>
            <p:cNvSpPr/>
            <p:nvPr/>
          </p:nvSpPr>
          <p:spPr>
            <a:xfrm>
              <a:off x="169208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ABR</a:t>
              </a:r>
            </a:p>
          </p:txBody>
        </p:sp>
        <p:sp>
          <p:nvSpPr>
            <p:cNvPr id="41" name="Elipse 40"/>
            <p:cNvSpPr/>
            <p:nvPr/>
          </p:nvSpPr>
          <p:spPr>
            <a:xfrm>
              <a:off x="253812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MAY</a:t>
              </a:r>
            </a:p>
          </p:txBody>
        </p:sp>
        <p:sp>
          <p:nvSpPr>
            <p:cNvPr id="42" name="Elipse 41"/>
            <p:cNvSpPr/>
            <p:nvPr/>
          </p:nvSpPr>
          <p:spPr>
            <a:xfrm>
              <a:off x="338416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JUN</a:t>
              </a:r>
            </a:p>
          </p:txBody>
        </p:sp>
        <p:sp>
          <p:nvSpPr>
            <p:cNvPr id="43" name="Elipse 42"/>
            <p:cNvSpPr/>
            <p:nvPr/>
          </p:nvSpPr>
          <p:spPr>
            <a:xfrm>
              <a:off x="423021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JUL</a:t>
              </a:r>
            </a:p>
          </p:txBody>
        </p:sp>
        <p:sp>
          <p:nvSpPr>
            <p:cNvPr id="44" name="Elipse 43"/>
            <p:cNvSpPr/>
            <p:nvPr/>
          </p:nvSpPr>
          <p:spPr>
            <a:xfrm>
              <a:off x="507625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AGO</a:t>
              </a:r>
            </a:p>
          </p:txBody>
        </p:sp>
        <p:sp>
          <p:nvSpPr>
            <p:cNvPr id="45" name="Elipse 44"/>
            <p:cNvSpPr/>
            <p:nvPr/>
          </p:nvSpPr>
          <p:spPr>
            <a:xfrm>
              <a:off x="592229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SEP</a:t>
              </a:r>
            </a:p>
          </p:txBody>
        </p:sp>
        <p:sp>
          <p:nvSpPr>
            <p:cNvPr id="46" name="Elipse 45"/>
            <p:cNvSpPr/>
            <p:nvPr/>
          </p:nvSpPr>
          <p:spPr>
            <a:xfrm>
              <a:off x="676833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OCT</a:t>
              </a:r>
            </a:p>
          </p:txBody>
        </p:sp>
        <p:sp>
          <p:nvSpPr>
            <p:cNvPr id="47" name="Elipse 46"/>
            <p:cNvSpPr/>
            <p:nvPr/>
          </p:nvSpPr>
          <p:spPr>
            <a:xfrm>
              <a:off x="761437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NOV</a:t>
              </a:r>
            </a:p>
          </p:txBody>
        </p:sp>
        <p:sp>
          <p:nvSpPr>
            <p:cNvPr id="48" name="Elipse 47"/>
            <p:cNvSpPr/>
            <p:nvPr/>
          </p:nvSpPr>
          <p:spPr>
            <a:xfrm>
              <a:off x="846041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DIC</a:t>
              </a:r>
            </a:p>
          </p:txBody>
        </p:sp>
      </p:grpSp>
      <p:sp>
        <p:nvSpPr>
          <p:cNvPr id="49" name="Rectángulo 48"/>
          <p:cNvSpPr/>
          <p:nvPr/>
        </p:nvSpPr>
        <p:spPr>
          <a:xfrm>
            <a:off x="429941" y="5275173"/>
            <a:ext cx="8625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2"/>
                </a:solidFill>
              </a:rPr>
              <a:t>Implementar PAT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CRM.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2"/>
                </a:solidFill>
              </a:rPr>
              <a:t>Implementar el PAI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CRM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Gestionar la </a:t>
            </a:r>
            <a:r>
              <a:rPr lang="es-CO" b="1" dirty="0">
                <a:solidFill>
                  <a:schemeClr val="accent2"/>
                </a:solidFill>
              </a:rPr>
              <a:t>integración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CRM con </a:t>
            </a:r>
            <a:r>
              <a:rPr lang="es-CO" b="1" dirty="0">
                <a:solidFill>
                  <a:schemeClr val="accent2"/>
                </a:solidFill>
              </a:rPr>
              <a:t>EVA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(Esquema de Servicio al Ciudadano)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Gestionar la </a:t>
            </a:r>
            <a:r>
              <a:rPr lang="es-CO" b="1" dirty="0">
                <a:solidFill>
                  <a:schemeClr val="accent2"/>
                </a:solidFill>
              </a:rPr>
              <a:t>creación Informes y reportes en el CRM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según necesidades de visualización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331580" y="1884299"/>
            <a:ext cx="6060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Desarrollar </a:t>
            </a:r>
            <a:r>
              <a:rPr lang="es-CO" b="1" dirty="0">
                <a:solidFill>
                  <a:schemeClr val="accent2"/>
                </a:solidFill>
              </a:rPr>
              <a:t>herramientas  que hagan más eficientes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aspectos operativos de las direcciones técnicas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3187971" y="3031578"/>
            <a:ext cx="5614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Implementar la </a:t>
            </a:r>
            <a:r>
              <a:rPr lang="es-CO" b="1" dirty="0">
                <a:solidFill>
                  <a:schemeClr val="accent2"/>
                </a:solidFill>
              </a:rPr>
              <a:t>estrategia de portafolio web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 el portal institucional, portales de los aplicativos y “Sirvo a mi país“</a:t>
            </a:r>
          </a:p>
        </p:txBody>
      </p:sp>
      <p:cxnSp>
        <p:nvCxnSpPr>
          <p:cNvPr id="52" name="Conector recto 51"/>
          <p:cNvCxnSpPr>
            <a:cxnSpLocks/>
          </p:cNvCxnSpPr>
          <p:nvPr/>
        </p:nvCxnSpPr>
        <p:spPr>
          <a:xfrm>
            <a:off x="331581" y="2557655"/>
            <a:ext cx="2531467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>
            <a:cxnSpLocks/>
          </p:cNvCxnSpPr>
          <p:nvPr/>
        </p:nvCxnSpPr>
        <p:spPr>
          <a:xfrm flipV="1">
            <a:off x="2863048" y="2557655"/>
            <a:ext cx="0" cy="175654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>
            <a:cxnSpLocks/>
          </p:cNvCxnSpPr>
          <p:nvPr/>
        </p:nvCxnSpPr>
        <p:spPr>
          <a:xfrm flipV="1">
            <a:off x="331581" y="2557655"/>
            <a:ext cx="0" cy="175654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>
            <a:cxnSpLocks/>
          </p:cNvCxnSpPr>
          <p:nvPr/>
        </p:nvCxnSpPr>
        <p:spPr>
          <a:xfrm flipV="1">
            <a:off x="331581" y="4959144"/>
            <a:ext cx="0" cy="23435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>
            <a:cxnSpLocks/>
          </p:cNvCxnSpPr>
          <p:nvPr/>
        </p:nvCxnSpPr>
        <p:spPr>
          <a:xfrm flipV="1">
            <a:off x="1166329" y="4959144"/>
            <a:ext cx="0" cy="23435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>
            <a:cxnSpLocks/>
          </p:cNvCxnSpPr>
          <p:nvPr/>
        </p:nvCxnSpPr>
        <p:spPr>
          <a:xfrm>
            <a:off x="331581" y="5193499"/>
            <a:ext cx="834748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>
            <a:cxnSpLocks/>
          </p:cNvCxnSpPr>
          <p:nvPr/>
        </p:nvCxnSpPr>
        <p:spPr>
          <a:xfrm>
            <a:off x="331581" y="4012890"/>
            <a:ext cx="8470628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>
            <a:cxnSpLocks/>
          </p:cNvCxnSpPr>
          <p:nvPr/>
        </p:nvCxnSpPr>
        <p:spPr>
          <a:xfrm flipV="1">
            <a:off x="8802209" y="4012890"/>
            <a:ext cx="0" cy="301311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17"/>
          <p:cNvSpPr txBox="1"/>
          <p:nvPr/>
        </p:nvSpPr>
        <p:spPr>
          <a:xfrm>
            <a:off x="0" y="138173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(DG, DJ, OTIC, DGC, SG, DGDI, DPTSC, DDO)</a:t>
            </a:r>
          </a:p>
        </p:txBody>
      </p:sp>
    </p:spTree>
    <p:extLst>
      <p:ext uri="{BB962C8B-B14F-4D97-AF65-F5344CB8AC3E}">
        <p14:creationId xmlns:p14="http://schemas.microsoft.com/office/powerpoint/2010/main" val="276221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ángulo 60"/>
          <p:cNvSpPr/>
          <p:nvPr/>
        </p:nvSpPr>
        <p:spPr>
          <a:xfrm>
            <a:off x="5422006" y="6028977"/>
            <a:ext cx="376475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Subdirección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cxnSp>
        <p:nvCxnSpPr>
          <p:cNvPr id="30" name="Conector recto 29"/>
          <p:cNvCxnSpPr>
            <a:cxnSpLocks/>
          </p:cNvCxnSpPr>
          <p:nvPr/>
        </p:nvCxnSpPr>
        <p:spPr>
          <a:xfrm flipV="1">
            <a:off x="2033876" y="4850338"/>
            <a:ext cx="0" cy="37153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>
            <a:cxnSpLocks/>
          </p:cNvCxnSpPr>
          <p:nvPr/>
        </p:nvCxnSpPr>
        <p:spPr>
          <a:xfrm flipV="1">
            <a:off x="5418044" y="4883408"/>
            <a:ext cx="0" cy="338463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cxnSpLocks/>
          </p:cNvCxnSpPr>
          <p:nvPr/>
        </p:nvCxnSpPr>
        <p:spPr>
          <a:xfrm>
            <a:off x="2033875" y="4850338"/>
            <a:ext cx="3384615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17"/>
          <p:cNvSpPr txBox="1"/>
          <p:nvPr/>
        </p:nvSpPr>
        <p:spPr>
          <a:xfrm>
            <a:off x="0" y="10837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2">
                    <a:lumMod val="50000"/>
                  </a:schemeClr>
                </a:solidFill>
              </a:rPr>
              <a:t>Gerencia Pública – Equipos Transversales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" y="5044317"/>
            <a:ext cx="9144000" cy="683582"/>
            <a:chOff x="0" y="3087209"/>
            <a:chExt cx="9144000" cy="683582"/>
          </a:xfrm>
        </p:grpSpPr>
        <p:cxnSp>
          <p:nvCxnSpPr>
            <p:cNvPr id="62" name="Conector recto 61"/>
            <p:cNvCxnSpPr>
              <a:stCxn id="63" idx="6"/>
              <a:endCxn id="73" idx="2"/>
            </p:cNvCxnSpPr>
            <p:nvPr/>
          </p:nvCxnSpPr>
          <p:spPr>
            <a:xfrm>
              <a:off x="683582" y="3429000"/>
              <a:ext cx="7776836" cy="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ipse 62"/>
            <p:cNvSpPr/>
            <p:nvPr/>
          </p:nvSpPr>
          <p:spPr>
            <a:xfrm>
              <a:off x="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FEB</a:t>
              </a:r>
            </a:p>
          </p:txBody>
        </p:sp>
        <p:sp>
          <p:nvSpPr>
            <p:cNvPr id="64" name="Elipse 63"/>
            <p:cNvSpPr/>
            <p:nvPr/>
          </p:nvSpPr>
          <p:spPr>
            <a:xfrm>
              <a:off x="84604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MAR</a:t>
              </a:r>
            </a:p>
          </p:txBody>
        </p:sp>
        <p:sp>
          <p:nvSpPr>
            <p:cNvPr id="65" name="Elipse 64"/>
            <p:cNvSpPr/>
            <p:nvPr/>
          </p:nvSpPr>
          <p:spPr>
            <a:xfrm>
              <a:off x="169208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ABR</a:t>
              </a:r>
            </a:p>
          </p:txBody>
        </p:sp>
        <p:sp>
          <p:nvSpPr>
            <p:cNvPr id="66" name="Elipse 65"/>
            <p:cNvSpPr/>
            <p:nvPr/>
          </p:nvSpPr>
          <p:spPr>
            <a:xfrm>
              <a:off x="253812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MAY</a:t>
              </a:r>
            </a:p>
          </p:txBody>
        </p:sp>
        <p:sp>
          <p:nvSpPr>
            <p:cNvPr id="67" name="Elipse 66"/>
            <p:cNvSpPr/>
            <p:nvPr/>
          </p:nvSpPr>
          <p:spPr>
            <a:xfrm>
              <a:off x="338416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JUN</a:t>
              </a:r>
            </a:p>
          </p:txBody>
        </p:sp>
        <p:sp>
          <p:nvSpPr>
            <p:cNvPr id="68" name="Elipse 67"/>
            <p:cNvSpPr/>
            <p:nvPr/>
          </p:nvSpPr>
          <p:spPr>
            <a:xfrm>
              <a:off x="4230210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JUL</a:t>
              </a:r>
            </a:p>
          </p:txBody>
        </p:sp>
        <p:sp>
          <p:nvSpPr>
            <p:cNvPr id="69" name="Elipse 68"/>
            <p:cNvSpPr/>
            <p:nvPr/>
          </p:nvSpPr>
          <p:spPr>
            <a:xfrm>
              <a:off x="5076252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AGO</a:t>
              </a:r>
            </a:p>
          </p:txBody>
        </p:sp>
        <p:sp>
          <p:nvSpPr>
            <p:cNvPr id="70" name="Elipse 69"/>
            <p:cNvSpPr/>
            <p:nvPr/>
          </p:nvSpPr>
          <p:spPr>
            <a:xfrm>
              <a:off x="5922294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SEP</a:t>
              </a:r>
            </a:p>
          </p:txBody>
        </p:sp>
        <p:sp>
          <p:nvSpPr>
            <p:cNvPr id="71" name="Elipse 70"/>
            <p:cNvSpPr/>
            <p:nvPr/>
          </p:nvSpPr>
          <p:spPr>
            <a:xfrm>
              <a:off x="6768336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OCT</a:t>
              </a:r>
            </a:p>
          </p:txBody>
        </p:sp>
        <p:sp>
          <p:nvSpPr>
            <p:cNvPr id="72" name="Elipse 71"/>
            <p:cNvSpPr/>
            <p:nvPr/>
          </p:nvSpPr>
          <p:spPr>
            <a:xfrm>
              <a:off x="761437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NOV</a:t>
              </a:r>
            </a:p>
          </p:txBody>
        </p:sp>
        <p:sp>
          <p:nvSpPr>
            <p:cNvPr id="73" name="Elipse 72"/>
            <p:cNvSpPr/>
            <p:nvPr/>
          </p:nvSpPr>
          <p:spPr>
            <a:xfrm>
              <a:off x="8460418" y="3087209"/>
              <a:ext cx="683582" cy="6835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/>
                <a:t>DIC</a:t>
              </a:r>
            </a:p>
          </p:txBody>
        </p:sp>
      </p:grpSp>
      <p:sp>
        <p:nvSpPr>
          <p:cNvPr id="74" name="CuadroTexto 17"/>
          <p:cNvSpPr txBox="1"/>
          <p:nvPr/>
        </p:nvSpPr>
        <p:spPr>
          <a:xfrm>
            <a:off x="332917" y="6241078"/>
            <a:ext cx="848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accent2"/>
                </a:solidFill>
              </a:rPr>
              <a:t>33</a:t>
            </a: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 Encuentros de equipos transversales durante todo el año</a:t>
            </a:r>
          </a:p>
        </p:txBody>
      </p:sp>
      <p:sp>
        <p:nvSpPr>
          <p:cNvPr id="75" name="CuadroTexto 17"/>
          <p:cNvSpPr txBox="1"/>
          <p:nvPr/>
        </p:nvSpPr>
        <p:spPr>
          <a:xfrm>
            <a:off x="2810447" y="4050830"/>
            <a:ext cx="290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accent2"/>
                </a:solidFill>
              </a:rPr>
              <a:t>11</a:t>
            </a: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 Diplomados en Alta Gerencia del Estado</a:t>
            </a:r>
          </a:p>
        </p:txBody>
      </p:sp>
      <p:sp>
        <p:nvSpPr>
          <p:cNvPr id="76" name="CuadroTexto 17"/>
          <p:cNvSpPr txBox="1"/>
          <p:nvPr/>
        </p:nvSpPr>
        <p:spPr>
          <a:xfrm>
            <a:off x="512464" y="1818208"/>
            <a:ext cx="599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accent2"/>
                </a:solidFill>
              </a:rPr>
              <a:t>Estrategia de Equipos Transversales</a:t>
            </a:r>
          </a:p>
        </p:txBody>
      </p:sp>
      <p:sp>
        <p:nvSpPr>
          <p:cNvPr id="77" name="CuadroTexto 17"/>
          <p:cNvSpPr txBox="1"/>
          <p:nvPr/>
        </p:nvSpPr>
        <p:spPr>
          <a:xfrm>
            <a:off x="585267" y="2229958"/>
            <a:ext cx="6768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CO" sz="2000" b="1" dirty="0">
                <a:solidFill>
                  <a:schemeClr val="bg2">
                    <a:lumMod val="50000"/>
                  </a:schemeClr>
                </a:solidFill>
              </a:rPr>
              <a:t>Sentido de Pertenencia</a:t>
            </a:r>
          </a:p>
          <a:p>
            <a:pPr marL="457200" indent="-457200">
              <a:buAutoNum type="arabicPeriod"/>
            </a:pPr>
            <a:r>
              <a:rPr lang="es-CO" sz="2000" b="1" dirty="0">
                <a:solidFill>
                  <a:schemeClr val="bg2">
                    <a:lumMod val="50000"/>
                  </a:schemeClr>
                </a:solidFill>
              </a:rPr>
              <a:t>Posicionamiento de Función Pública</a:t>
            </a: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 como Líder</a:t>
            </a:r>
          </a:p>
          <a:p>
            <a:pPr marL="457200" indent="-457200">
              <a:buAutoNum type="arabicPeriod"/>
            </a:pP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Definición de Objetivos para cada Equipo</a:t>
            </a:r>
          </a:p>
          <a:p>
            <a:pPr marL="457200" indent="-457200">
              <a:buAutoNum type="arabicPeriod"/>
            </a:pP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Generación de Conocimiento</a:t>
            </a:r>
            <a:endParaRPr 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8" name="CuadroTexto 17"/>
          <p:cNvSpPr txBox="1"/>
          <p:nvPr/>
        </p:nvSpPr>
        <p:spPr>
          <a:xfrm>
            <a:off x="2879470" y="3522514"/>
            <a:ext cx="420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accent2"/>
                </a:solidFill>
              </a:rPr>
              <a:t>4</a:t>
            </a: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 Cursos de Actualización</a:t>
            </a:r>
          </a:p>
        </p:txBody>
      </p:sp>
      <p:cxnSp>
        <p:nvCxnSpPr>
          <p:cNvPr id="79" name="Conector recto 78"/>
          <p:cNvCxnSpPr>
            <a:cxnSpLocks/>
          </p:cNvCxnSpPr>
          <p:nvPr/>
        </p:nvCxnSpPr>
        <p:spPr>
          <a:xfrm flipV="1">
            <a:off x="2879472" y="3972039"/>
            <a:ext cx="0" cy="1090624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>
            <a:cxnSpLocks/>
          </p:cNvCxnSpPr>
          <p:nvPr/>
        </p:nvCxnSpPr>
        <p:spPr>
          <a:xfrm flipV="1">
            <a:off x="7088378" y="3972039"/>
            <a:ext cx="0" cy="109062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>
            <a:cxnSpLocks/>
          </p:cNvCxnSpPr>
          <p:nvPr/>
        </p:nvCxnSpPr>
        <p:spPr>
          <a:xfrm>
            <a:off x="2879471" y="3972039"/>
            <a:ext cx="4208907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>
            <a:cxnSpLocks/>
          </p:cNvCxnSpPr>
          <p:nvPr/>
        </p:nvCxnSpPr>
        <p:spPr>
          <a:xfrm>
            <a:off x="313382" y="5727899"/>
            <a:ext cx="0" cy="41710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>
            <a:cxnSpLocks/>
          </p:cNvCxnSpPr>
          <p:nvPr/>
        </p:nvCxnSpPr>
        <p:spPr>
          <a:xfrm>
            <a:off x="293847" y="6145001"/>
            <a:ext cx="8502149" cy="0"/>
          </a:xfrm>
          <a:prstGeom prst="line">
            <a:avLst/>
          </a:prstGeom>
          <a:ln w="28575">
            <a:solidFill>
              <a:srgbClr val="B06E0E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>
            <a:cxnSpLocks/>
          </p:cNvCxnSpPr>
          <p:nvPr/>
        </p:nvCxnSpPr>
        <p:spPr>
          <a:xfrm>
            <a:off x="8795996" y="5727899"/>
            <a:ext cx="0" cy="417102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n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24" y="1818208"/>
            <a:ext cx="1821800" cy="1964211"/>
          </a:xfrm>
          <a:prstGeom prst="rect">
            <a:avLst/>
          </a:prstGeom>
        </p:spPr>
      </p:pic>
      <p:sp>
        <p:nvSpPr>
          <p:cNvPr id="86" name="CuadroTexto 17"/>
          <p:cNvSpPr txBox="1"/>
          <p:nvPr/>
        </p:nvSpPr>
        <p:spPr>
          <a:xfrm>
            <a:off x="0" y="141420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2">
                    <a:lumMod val="50000"/>
                  </a:schemeClr>
                </a:solidFill>
              </a:rPr>
              <a:t>(DGDI, DEP, DDO, DJ, SG, OTIC, DPTSC, OAP)</a:t>
            </a:r>
          </a:p>
        </p:txBody>
      </p:sp>
    </p:spTree>
    <p:extLst>
      <p:ext uri="{BB962C8B-B14F-4D97-AF65-F5344CB8AC3E}">
        <p14:creationId xmlns:p14="http://schemas.microsoft.com/office/powerpoint/2010/main" val="2208171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136613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Secretaría General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766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Secretaría General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cxnSp>
        <p:nvCxnSpPr>
          <p:cNvPr id="61" name="Conector recto de flecha 60"/>
          <p:cNvCxnSpPr/>
          <p:nvPr/>
        </p:nvCxnSpPr>
        <p:spPr>
          <a:xfrm>
            <a:off x="4621373" y="2269280"/>
            <a:ext cx="4419388" cy="19262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ángulo 61"/>
          <p:cNvSpPr/>
          <p:nvPr/>
        </p:nvSpPr>
        <p:spPr>
          <a:xfrm>
            <a:off x="1150254" y="3818252"/>
            <a:ext cx="77223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0"/>
            <a:r>
              <a:rPr lang="es-CO" sz="1600" dirty="0"/>
              <a:t>Designación y articulación de enlaces de apoyo entre el GSCI y las dependencias de la </a:t>
            </a:r>
            <a:r>
              <a:rPr lang="es-CO" sz="1600" dirty="0" smtClean="0"/>
              <a:t>Entidad</a:t>
            </a:r>
          </a:p>
          <a:p>
            <a:pPr marL="542925" lvl="0"/>
            <a:endParaRPr lang="es-ES" sz="800" dirty="0"/>
          </a:p>
          <a:p>
            <a:pPr marL="542925" lvl="0"/>
            <a:r>
              <a:rPr lang="es-CO" sz="1600" dirty="0" smtClean="0"/>
              <a:t>Parametrización, configuración e implementación </a:t>
            </a:r>
            <a:r>
              <a:rPr lang="es-CO" sz="1600" dirty="0"/>
              <a:t>primera fase de la herramienta </a:t>
            </a:r>
            <a:r>
              <a:rPr lang="es-CO" sz="1600" dirty="0" smtClean="0"/>
              <a:t>CRM*</a:t>
            </a:r>
            <a:endParaRPr lang="es-ES" sz="1600" dirty="0"/>
          </a:p>
          <a:p>
            <a:pPr marL="542925" lvl="0"/>
            <a:endParaRPr lang="es-CO" sz="800" dirty="0" smtClean="0"/>
          </a:p>
          <a:p>
            <a:pPr marL="542925" lvl="0"/>
            <a:r>
              <a:rPr lang="es-CO" sz="1600" dirty="0" smtClean="0"/>
              <a:t>Difusión </a:t>
            </a:r>
            <a:r>
              <a:rPr lang="es-CO" sz="1600" dirty="0"/>
              <a:t>de los productos ofrecidos y servicios prestados por la Función Pública</a:t>
            </a:r>
            <a:endParaRPr lang="es-ES" sz="1600" dirty="0"/>
          </a:p>
          <a:p>
            <a:pPr marL="542925" lvl="0"/>
            <a:endParaRPr lang="es-CO" sz="800" dirty="0" smtClean="0"/>
          </a:p>
          <a:p>
            <a:pPr marL="542925" lvl="0"/>
            <a:r>
              <a:rPr lang="es-CO" sz="1600" dirty="0" smtClean="0"/>
              <a:t>Consolidación </a:t>
            </a:r>
            <a:r>
              <a:rPr lang="es-CO" sz="1600" dirty="0"/>
              <a:t>de capacidades y conocimientos de los integrantes de grupos de Asesoría y </a:t>
            </a:r>
            <a:r>
              <a:rPr lang="es-CO" sz="1600" dirty="0" smtClean="0"/>
              <a:t>Gestión (Plan Institucional de Capacitación)**</a:t>
            </a:r>
            <a:endParaRPr lang="es-ES" sz="1600" dirty="0"/>
          </a:p>
        </p:txBody>
      </p:sp>
      <p:cxnSp>
        <p:nvCxnSpPr>
          <p:cNvPr id="63" name="Conector recto 62"/>
          <p:cNvCxnSpPr/>
          <p:nvPr/>
        </p:nvCxnSpPr>
        <p:spPr>
          <a:xfrm>
            <a:off x="8645669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7566477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7909963" y="2045673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>
            <a:off x="8284445" y="2045673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/>
          <p:cNvSpPr txBox="1"/>
          <p:nvPr/>
        </p:nvSpPr>
        <p:spPr>
          <a:xfrm>
            <a:off x="7217422" y="1782114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err="1" smtClean="0">
                <a:solidFill>
                  <a:schemeClr val="accent3"/>
                </a:solidFill>
              </a:rPr>
              <a:t>Sep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7553966" y="1781960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Oct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7957954" y="1782114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Nov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8288183" y="1782819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>
                <a:solidFill>
                  <a:schemeClr val="accent3"/>
                </a:solidFill>
              </a:rPr>
              <a:t>D</a:t>
            </a:r>
            <a:r>
              <a:rPr lang="es-CO" sz="1300" dirty="0" smtClean="0">
                <a:solidFill>
                  <a:schemeClr val="accent3"/>
                </a:solidFill>
              </a:rPr>
              <a:t>ic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1365826" y="392343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72" name="Elipse 71"/>
          <p:cNvSpPr/>
          <p:nvPr/>
        </p:nvSpPr>
        <p:spPr>
          <a:xfrm>
            <a:off x="1365826" y="454040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73" name="Elipse 72"/>
          <p:cNvSpPr/>
          <p:nvPr/>
        </p:nvSpPr>
        <p:spPr>
          <a:xfrm>
            <a:off x="1365826" y="507535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74" name="Elipse 73"/>
          <p:cNvSpPr/>
          <p:nvPr/>
        </p:nvSpPr>
        <p:spPr>
          <a:xfrm>
            <a:off x="1365826" y="5570235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75" name="Elipse 74"/>
          <p:cNvSpPr/>
          <p:nvPr/>
        </p:nvSpPr>
        <p:spPr>
          <a:xfrm>
            <a:off x="6349848" y="298474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3" y="947412"/>
            <a:ext cx="4080589" cy="2273007"/>
          </a:xfrm>
          <a:prstGeom prst="rect">
            <a:avLst/>
          </a:prstGeom>
        </p:spPr>
      </p:pic>
      <p:sp>
        <p:nvSpPr>
          <p:cNvPr id="77" name="CuadroTexto 76"/>
          <p:cNvSpPr txBox="1"/>
          <p:nvPr/>
        </p:nvSpPr>
        <p:spPr>
          <a:xfrm rot="16200000">
            <a:off x="-554746" y="4495360"/>
            <a:ext cx="251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Fortalecer primer nivel de servicio</a:t>
            </a:r>
            <a:endParaRPr lang="es-CO" sz="2400" b="1" dirty="0"/>
          </a:p>
        </p:txBody>
      </p:sp>
      <p:cxnSp>
        <p:nvCxnSpPr>
          <p:cNvPr id="78" name="Conector recto 77"/>
          <p:cNvCxnSpPr/>
          <p:nvPr/>
        </p:nvCxnSpPr>
        <p:spPr>
          <a:xfrm>
            <a:off x="7175752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6111303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6469533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6829273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5686170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4965203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>
            <a:off x="5324938" y="2044914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5746870" y="1786233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err="1" smtClean="0">
                <a:solidFill>
                  <a:schemeClr val="accent3"/>
                </a:solidFill>
              </a:rPr>
              <a:t>May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6127658" y="1786079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Jun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87" name="CuadroTexto 86"/>
          <p:cNvSpPr txBox="1"/>
          <p:nvPr/>
        </p:nvSpPr>
        <p:spPr>
          <a:xfrm>
            <a:off x="6487402" y="1786233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Jul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6847127" y="1786938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err="1" smtClean="0">
                <a:solidFill>
                  <a:schemeClr val="accent3"/>
                </a:solidFill>
              </a:rPr>
              <a:t>Ago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4970122" y="1776401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Mar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5350910" y="1776247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Abr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91" name="CuadroTexto 90"/>
          <p:cNvSpPr txBox="1"/>
          <p:nvPr/>
        </p:nvSpPr>
        <p:spPr>
          <a:xfrm>
            <a:off x="4621373" y="1779697"/>
            <a:ext cx="6824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 smtClean="0">
                <a:solidFill>
                  <a:schemeClr val="accent3"/>
                </a:solidFill>
              </a:rPr>
              <a:t>Feb</a:t>
            </a:r>
            <a:endParaRPr lang="es-CO" sz="1300" dirty="0">
              <a:solidFill>
                <a:schemeClr val="accent3"/>
              </a:solidFill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4859590" y="263092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93" name="Elipse 92"/>
          <p:cNvSpPr/>
          <p:nvPr/>
        </p:nvSpPr>
        <p:spPr>
          <a:xfrm>
            <a:off x="6336379" y="262823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94" name="Elipse 93"/>
          <p:cNvSpPr/>
          <p:nvPr/>
        </p:nvSpPr>
        <p:spPr>
          <a:xfrm>
            <a:off x="4859590" y="299085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95" name="Elipse 94"/>
          <p:cNvSpPr/>
          <p:nvPr/>
        </p:nvSpPr>
        <p:spPr>
          <a:xfrm>
            <a:off x="5576529" y="261000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96" name="Elipse 95"/>
          <p:cNvSpPr/>
          <p:nvPr/>
        </p:nvSpPr>
        <p:spPr>
          <a:xfrm>
            <a:off x="7777441" y="2580674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97" name="Rectángulo 96"/>
          <p:cNvSpPr/>
          <p:nvPr/>
        </p:nvSpPr>
        <p:spPr>
          <a:xfrm>
            <a:off x="210976" y="6355560"/>
            <a:ext cx="25747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 smtClean="0"/>
              <a:t>*</a:t>
            </a:r>
            <a:r>
              <a:rPr lang="es-CO" sz="1050" dirty="0" err="1" smtClean="0"/>
              <a:t>Costumer</a:t>
            </a:r>
            <a:r>
              <a:rPr lang="es-CO" sz="1050" dirty="0" smtClean="0"/>
              <a:t> </a:t>
            </a:r>
            <a:r>
              <a:rPr lang="es-CO" sz="1050" dirty="0"/>
              <a:t>Management </a:t>
            </a:r>
            <a:r>
              <a:rPr lang="es-CO" sz="1050" dirty="0" err="1" smtClean="0"/>
              <a:t>Relationship</a:t>
            </a:r>
            <a:endParaRPr lang="es-CO" sz="1050" dirty="0" smtClean="0"/>
          </a:p>
          <a:p>
            <a:r>
              <a:rPr lang="es-CO" sz="1050" dirty="0" smtClean="0"/>
              <a:t>** </a:t>
            </a:r>
            <a:r>
              <a:rPr lang="es-CO" sz="1050" dirty="0"/>
              <a:t>Gestión </a:t>
            </a:r>
            <a:r>
              <a:rPr lang="es-CO" sz="1050" dirty="0" smtClean="0"/>
              <a:t>Estratégica del Talento Humano </a:t>
            </a:r>
            <a:endParaRPr lang="es-CO" sz="1050" dirty="0"/>
          </a:p>
        </p:txBody>
      </p:sp>
    </p:spTree>
    <p:extLst>
      <p:ext uri="{BB962C8B-B14F-4D97-AF65-F5344CB8AC3E}">
        <p14:creationId xmlns:p14="http://schemas.microsoft.com/office/powerpoint/2010/main" val="1525073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136613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3864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1296" y="6060562"/>
            <a:ext cx="4394088" cy="80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5121" r="2166" b="17690"/>
          <a:stretch/>
        </p:blipFill>
        <p:spPr>
          <a:xfrm>
            <a:off x="128773" y="3078665"/>
            <a:ext cx="3727301" cy="182761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49987" y="349033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graphicFrame>
        <p:nvGraphicFramePr>
          <p:cNvPr id="10" name="7 Diagrama"/>
          <p:cNvGraphicFramePr/>
          <p:nvPr>
            <p:extLst>
              <p:ext uri="{D42A27DB-BD31-4B8C-83A1-F6EECF244321}">
                <p14:modId xmlns:p14="http://schemas.microsoft.com/office/powerpoint/2010/main" val="739963816"/>
              </p:ext>
            </p:extLst>
          </p:nvPr>
        </p:nvGraphicFramePr>
        <p:xfrm>
          <a:off x="2056654" y="2180133"/>
          <a:ext cx="8520290" cy="58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Elipse 10"/>
          <p:cNvSpPr/>
          <p:nvPr/>
        </p:nvSpPr>
        <p:spPr>
          <a:xfrm>
            <a:off x="5030971" y="233551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graphicFrame>
        <p:nvGraphicFramePr>
          <p:cNvPr id="12" name="7 Diagrama"/>
          <p:cNvGraphicFramePr/>
          <p:nvPr>
            <p:extLst>
              <p:ext uri="{D42A27DB-BD31-4B8C-83A1-F6EECF244321}">
                <p14:modId xmlns:p14="http://schemas.microsoft.com/office/powerpoint/2010/main" val="1331026487"/>
              </p:ext>
            </p:extLst>
          </p:nvPr>
        </p:nvGraphicFramePr>
        <p:xfrm>
          <a:off x="1304864" y="2669344"/>
          <a:ext cx="9735608" cy="10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7 Diagrama"/>
          <p:cNvGraphicFramePr/>
          <p:nvPr>
            <p:extLst>
              <p:ext uri="{D42A27DB-BD31-4B8C-83A1-F6EECF244321}">
                <p14:modId xmlns:p14="http://schemas.microsoft.com/office/powerpoint/2010/main" val="1970040114"/>
              </p:ext>
            </p:extLst>
          </p:nvPr>
        </p:nvGraphicFramePr>
        <p:xfrm>
          <a:off x="1264753" y="3460668"/>
          <a:ext cx="9735608" cy="85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" name="Elipse 13"/>
          <p:cNvSpPr/>
          <p:nvPr/>
        </p:nvSpPr>
        <p:spPr>
          <a:xfrm>
            <a:off x="2571425" y="2865548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15" name="Elipse 14"/>
          <p:cNvSpPr/>
          <p:nvPr/>
        </p:nvSpPr>
        <p:spPr>
          <a:xfrm>
            <a:off x="5048443" y="305456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16" name="Elipse 15"/>
          <p:cNvSpPr/>
          <p:nvPr/>
        </p:nvSpPr>
        <p:spPr>
          <a:xfrm>
            <a:off x="5028448" y="373919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3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3208560" y="1390384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8536642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6926502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476467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013181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6592194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135223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671937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208650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373380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476324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5313205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584991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442893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97196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50867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6045388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320856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3758525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429523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287425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41728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95399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8718861" y="159611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58" name="Elipse 57"/>
          <p:cNvSpPr/>
          <p:nvPr/>
        </p:nvSpPr>
        <p:spPr>
          <a:xfrm>
            <a:off x="8417371" y="159280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59" name="Elipse 58"/>
          <p:cNvSpPr/>
          <p:nvPr/>
        </p:nvSpPr>
        <p:spPr>
          <a:xfrm>
            <a:off x="2255104" y="272564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3</a:t>
            </a:r>
          </a:p>
        </p:txBody>
      </p:sp>
      <p:sp>
        <p:nvSpPr>
          <p:cNvPr id="60" name="Elipse 59"/>
          <p:cNvSpPr/>
          <p:nvPr/>
        </p:nvSpPr>
        <p:spPr>
          <a:xfrm>
            <a:off x="6800915" y="159611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3</a:t>
            </a:r>
          </a:p>
        </p:txBody>
      </p:sp>
      <p:graphicFrame>
        <p:nvGraphicFramePr>
          <p:cNvPr id="61" name="7 Diagrama"/>
          <p:cNvGraphicFramePr/>
          <p:nvPr>
            <p:extLst>
              <p:ext uri="{D42A27DB-BD31-4B8C-83A1-F6EECF244321}">
                <p14:modId xmlns:p14="http://schemas.microsoft.com/office/powerpoint/2010/main" val="2180010495"/>
              </p:ext>
            </p:extLst>
          </p:nvPr>
        </p:nvGraphicFramePr>
        <p:xfrm>
          <a:off x="3298991" y="4327459"/>
          <a:ext cx="6586406" cy="1818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62" name="Elipse 61"/>
          <p:cNvSpPr/>
          <p:nvPr/>
        </p:nvSpPr>
        <p:spPr>
          <a:xfrm>
            <a:off x="5016544" y="445824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63" name="Elipse 62"/>
          <p:cNvSpPr/>
          <p:nvPr/>
        </p:nvSpPr>
        <p:spPr>
          <a:xfrm>
            <a:off x="2874252" y="46106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64" name="Elipse 63"/>
          <p:cNvSpPr/>
          <p:nvPr/>
        </p:nvSpPr>
        <p:spPr>
          <a:xfrm>
            <a:off x="8536642" y="183728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933577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1296" y="6060562"/>
            <a:ext cx="4394088" cy="808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5121" r="2166" b="17690"/>
          <a:stretch/>
        </p:blipFill>
        <p:spPr>
          <a:xfrm>
            <a:off x="128773" y="3078665"/>
            <a:ext cx="3727301" cy="1827617"/>
          </a:xfrm>
          <a:prstGeom prst="rect">
            <a:avLst/>
          </a:prstGeom>
        </p:spPr>
      </p:pic>
      <p:graphicFrame>
        <p:nvGraphicFramePr>
          <p:cNvPr id="10" name="7 Diagrama"/>
          <p:cNvGraphicFramePr/>
          <p:nvPr>
            <p:extLst>
              <p:ext uri="{D42A27DB-BD31-4B8C-83A1-F6EECF244321}">
                <p14:modId xmlns:p14="http://schemas.microsoft.com/office/powerpoint/2010/main" val="1696953765"/>
              </p:ext>
            </p:extLst>
          </p:nvPr>
        </p:nvGraphicFramePr>
        <p:xfrm>
          <a:off x="2056654" y="2077577"/>
          <a:ext cx="8520290" cy="68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7 Diagrama"/>
          <p:cNvGraphicFramePr/>
          <p:nvPr>
            <p:extLst>
              <p:ext uri="{D42A27DB-BD31-4B8C-83A1-F6EECF244321}">
                <p14:modId xmlns:p14="http://schemas.microsoft.com/office/powerpoint/2010/main" val="2268590880"/>
              </p:ext>
            </p:extLst>
          </p:nvPr>
        </p:nvGraphicFramePr>
        <p:xfrm>
          <a:off x="1304864" y="2669344"/>
          <a:ext cx="9735608" cy="10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3" name="7 Diagrama"/>
          <p:cNvGraphicFramePr/>
          <p:nvPr>
            <p:extLst>
              <p:ext uri="{D42A27DB-BD31-4B8C-83A1-F6EECF244321}">
                <p14:modId xmlns:p14="http://schemas.microsoft.com/office/powerpoint/2010/main" val="1205806051"/>
              </p:ext>
            </p:extLst>
          </p:nvPr>
        </p:nvGraphicFramePr>
        <p:xfrm>
          <a:off x="1264753" y="3460668"/>
          <a:ext cx="9735608" cy="85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cxnSp>
        <p:nvCxnSpPr>
          <p:cNvPr id="17" name="Conector recto de flecha 16"/>
          <p:cNvCxnSpPr/>
          <p:nvPr/>
        </p:nvCxnSpPr>
        <p:spPr>
          <a:xfrm>
            <a:off x="3208560" y="1390384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8536642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6926502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476467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013181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6592194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135223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671937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208650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6373380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476324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5313205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584991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442893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97196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50867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6045388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320856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3758525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429523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287425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41728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95399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graphicFrame>
        <p:nvGraphicFramePr>
          <p:cNvPr id="61" name="7 Diagrama"/>
          <p:cNvGraphicFramePr/>
          <p:nvPr>
            <p:extLst>
              <p:ext uri="{D42A27DB-BD31-4B8C-83A1-F6EECF244321}">
                <p14:modId xmlns:p14="http://schemas.microsoft.com/office/powerpoint/2010/main" val="3782340204"/>
              </p:ext>
            </p:extLst>
          </p:nvPr>
        </p:nvGraphicFramePr>
        <p:xfrm>
          <a:off x="3298991" y="4327459"/>
          <a:ext cx="6586406" cy="200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63" name="Elipse 62"/>
          <p:cNvSpPr/>
          <p:nvPr/>
        </p:nvSpPr>
        <p:spPr>
          <a:xfrm>
            <a:off x="705211" y="490628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44" name="Elipse 43"/>
          <p:cNvSpPr/>
          <p:nvPr/>
        </p:nvSpPr>
        <p:spPr>
          <a:xfrm>
            <a:off x="4231874" y="2069911"/>
            <a:ext cx="740087" cy="679298"/>
          </a:xfrm>
          <a:prstGeom prst="ellipse">
            <a:avLst/>
          </a:pr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Elipse 44"/>
          <p:cNvSpPr/>
          <p:nvPr/>
        </p:nvSpPr>
        <p:spPr>
          <a:xfrm>
            <a:off x="4231874" y="2817018"/>
            <a:ext cx="740087" cy="679298"/>
          </a:xfrm>
          <a:prstGeom prst="ellipse">
            <a:avLst/>
          </a:prstGeom>
          <a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440331"/>
              <a:satOff val="-38085"/>
              <a:lumOff val="-38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Elipse 45"/>
          <p:cNvSpPr/>
          <p:nvPr/>
        </p:nvSpPr>
        <p:spPr>
          <a:xfrm>
            <a:off x="4231874" y="3554956"/>
            <a:ext cx="740087" cy="726941"/>
          </a:xfrm>
          <a:prstGeom prst="ellipse">
            <a:avLst/>
          </a:prstGeom>
          <a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880662"/>
              <a:satOff val="-76170"/>
              <a:lumOff val="-7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Elipse 46"/>
          <p:cNvSpPr/>
          <p:nvPr/>
        </p:nvSpPr>
        <p:spPr>
          <a:xfrm>
            <a:off x="4351575" y="4313454"/>
            <a:ext cx="620386" cy="685156"/>
          </a:xfrm>
          <a:prstGeom prst="ellipse">
            <a:avLst/>
          </a:prstGeom>
          <a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Elipse 47"/>
          <p:cNvSpPr/>
          <p:nvPr/>
        </p:nvSpPr>
        <p:spPr>
          <a:xfrm>
            <a:off x="4282322" y="5130502"/>
            <a:ext cx="689639" cy="635057"/>
          </a:xfrm>
          <a:prstGeom prst="ellipse">
            <a:avLst/>
          </a:prstGeom>
          <a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440331"/>
              <a:satOff val="-38085"/>
              <a:lumOff val="-38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Elipse 48"/>
          <p:cNvSpPr/>
          <p:nvPr/>
        </p:nvSpPr>
        <p:spPr>
          <a:xfrm>
            <a:off x="4282322" y="5779517"/>
            <a:ext cx="689639" cy="635057"/>
          </a:xfrm>
          <a:prstGeom prst="ellipse">
            <a:avLst/>
          </a:prstGeom>
          <a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880662"/>
              <a:satOff val="-76170"/>
              <a:lumOff val="-7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Elipse 50"/>
          <p:cNvSpPr/>
          <p:nvPr/>
        </p:nvSpPr>
        <p:spPr>
          <a:xfrm>
            <a:off x="8417371" y="168017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05900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aphicFrame>
        <p:nvGraphicFramePr>
          <p:cNvPr id="10" name="7 Diagrama"/>
          <p:cNvGraphicFramePr/>
          <p:nvPr>
            <p:extLst>
              <p:ext uri="{D42A27DB-BD31-4B8C-83A1-F6EECF244321}">
                <p14:modId xmlns:p14="http://schemas.microsoft.com/office/powerpoint/2010/main" val="398950838"/>
              </p:ext>
            </p:extLst>
          </p:nvPr>
        </p:nvGraphicFramePr>
        <p:xfrm>
          <a:off x="1643057" y="2018251"/>
          <a:ext cx="8520290" cy="68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7 Diagrama"/>
          <p:cNvGraphicFramePr/>
          <p:nvPr>
            <p:extLst>
              <p:ext uri="{D42A27DB-BD31-4B8C-83A1-F6EECF244321}">
                <p14:modId xmlns:p14="http://schemas.microsoft.com/office/powerpoint/2010/main" val="2226326479"/>
              </p:ext>
            </p:extLst>
          </p:nvPr>
        </p:nvGraphicFramePr>
        <p:xfrm>
          <a:off x="1077063" y="4274248"/>
          <a:ext cx="9735608" cy="10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6735"/>
          <a:stretch/>
        </p:blipFill>
        <p:spPr>
          <a:xfrm>
            <a:off x="960079" y="1183481"/>
            <a:ext cx="3390262" cy="262126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1" r="15628"/>
          <a:stretch/>
        </p:blipFill>
        <p:spPr>
          <a:xfrm>
            <a:off x="1268997" y="4003408"/>
            <a:ext cx="2534401" cy="2552579"/>
          </a:xfrm>
          <a:prstGeom prst="rect">
            <a:avLst/>
          </a:prstGeom>
        </p:spPr>
      </p:pic>
      <p:graphicFrame>
        <p:nvGraphicFramePr>
          <p:cNvPr id="52" name="7 Diagrama"/>
          <p:cNvGraphicFramePr/>
          <p:nvPr>
            <p:extLst>
              <p:ext uri="{D42A27DB-BD31-4B8C-83A1-F6EECF244321}">
                <p14:modId xmlns:p14="http://schemas.microsoft.com/office/powerpoint/2010/main" val="2365175406"/>
              </p:ext>
            </p:extLst>
          </p:nvPr>
        </p:nvGraphicFramePr>
        <p:xfrm>
          <a:off x="1077063" y="5191487"/>
          <a:ext cx="9735608" cy="10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53" name="Elipse 52"/>
          <p:cNvSpPr/>
          <p:nvPr/>
        </p:nvSpPr>
        <p:spPr>
          <a:xfrm>
            <a:off x="4115343" y="4365068"/>
            <a:ext cx="791215" cy="802566"/>
          </a:xfrm>
          <a:prstGeom prst="ellipse">
            <a:avLst/>
          </a:prstGeom>
          <a:blipFill rotWithShape="1">
            <a:blip r:embed="rId2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Elipse 53"/>
          <p:cNvSpPr/>
          <p:nvPr/>
        </p:nvSpPr>
        <p:spPr>
          <a:xfrm>
            <a:off x="4021775" y="5282217"/>
            <a:ext cx="884784" cy="722004"/>
          </a:xfrm>
          <a:prstGeom prst="ellipse">
            <a:avLst/>
          </a:prstGeom>
          <a:blipFill rotWithShape="1">
            <a:blip r:embed="rId2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880662"/>
              <a:satOff val="-76170"/>
              <a:lumOff val="-7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7765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aphicFrame>
        <p:nvGraphicFramePr>
          <p:cNvPr id="15" name="3 Diagrama"/>
          <p:cNvGraphicFramePr/>
          <p:nvPr>
            <p:extLst>
              <p:ext uri="{D42A27DB-BD31-4B8C-83A1-F6EECF244321}">
                <p14:modId xmlns:p14="http://schemas.microsoft.com/office/powerpoint/2010/main" val="2348121238"/>
              </p:ext>
            </p:extLst>
          </p:nvPr>
        </p:nvGraphicFramePr>
        <p:xfrm>
          <a:off x="269018" y="1583367"/>
          <a:ext cx="8720436" cy="410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284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43493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Empleo Público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graphicFrame>
        <p:nvGraphicFramePr>
          <p:cNvPr id="5" name="3 Diagrama"/>
          <p:cNvGraphicFramePr/>
          <p:nvPr>
            <p:extLst>
              <p:ext uri="{D42A27DB-BD31-4B8C-83A1-F6EECF244321}">
                <p14:modId xmlns:p14="http://schemas.microsoft.com/office/powerpoint/2010/main" val="1190619988"/>
              </p:ext>
            </p:extLst>
          </p:nvPr>
        </p:nvGraphicFramePr>
        <p:xfrm>
          <a:off x="217615" y="1115389"/>
          <a:ext cx="8628674" cy="471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6231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44766" r="13684" b="44849"/>
          <a:stretch/>
        </p:blipFill>
        <p:spPr>
          <a:xfrm>
            <a:off x="1376413" y="3070458"/>
            <a:ext cx="6516304" cy="712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7"/>
          <a:stretch/>
        </p:blipFill>
        <p:spPr>
          <a:xfrm>
            <a:off x="0" y="0"/>
            <a:ext cx="9144000" cy="283464"/>
          </a:xfrm>
          <a:prstGeom prst="rect">
            <a:avLst/>
          </a:prstGeom>
        </p:spPr>
      </p:pic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2054799" y="2414894"/>
            <a:ext cx="6936799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s-CO" altLang="es-CO" sz="4400" b="1" dirty="0">
                <a:solidFill>
                  <a:srgbClr val="7F7F7F"/>
                </a:solidFill>
              </a:rPr>
              <a:t>Evolución de nuestra apuesta estratégica</a:t>
            </a:r>
          </a:p>
        </p:txBody>
      </p:sp>
      <p:sp>
        <p:nvSpPr>
          <p:cNvPr id="10" name="CuadroTexto 15"/>
          <p:cNvSpPr txBox="1">
            <a:spLocks noChangeArrowheads="1"/>
          </p:cNvSpPr>
          <p:nvPr/>
        </p:nvSpPr>
        <p:spPr bwMode="auto">
          <a:xfrm>
            <a:off x="1246909" y="3164982"/>
            <a:ext cx="807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CO" b="1" dirty="0" smtClean="0">
                <a:solidFill>
                  <a:schemeClr val="bg1"/>
                </a:solidFill>
              </a:rPr>
              <a:t>2.1</a:t>
            </a:r>
            <a:endParaRPr lang="es-ES_tradnl" altLang="es-CO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88933"/>
          <a:stretch/>
        </p:blipFill>
        <p:spPr>
          <a:xfrm>
            <a:off x="5559552" y="6099048"/>
            <a:ext cx="358444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2767281"/>
            <a:ext cx="821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de Desarrollo Organizacional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383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27712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Desarrollo Organizacional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3" name="51 Proceso"/>
          <p:cNvSpPr/>
          <p:nvPr/>
        </p:nvSpPr>
        <p:spPr>
          <a:xfrm>
            <a:off x="8298110" y="6267568"/>
            <a:ext cx="845890" cy="52706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52 Rectángulo redondeado"/>
          <p:cNvSpPr/>
          <p:nvPr/>
        </p:nvSpPr>
        <p:spPr>
          <a:xfrm>
            <a:off x="193182" y="861899"/>
            <a:ext cx="8838111" cy="5985467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endParaRPr lang="es-CO" b="1" dirty="0">
              <a:solidFill>
                <a:schemeClr val="tx1"/>
              </a:solidFill>
            </a:endParaRPr>
          </a:p>
          <a:p>
            <a:pPr algn="ctr"/>
            <a:endParaRPr lang="es-CO" b="1" dirty="0" smtClean="0">
              <a:solidFill>
                <a:schemeClr val="tx1"/>
              </a:solidFill>
            </a:endParaRPr>
          </a:p>
          <a:p>
            <a:pPr algn="ctr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</a:rPr>
              <a:t>Clima y Cultura</a:t>
            </a:r>
          </a:p>
          <a:p>
            <a:pPr algn="ctr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</a:rPr>
              <a:t> Organizacional</a:t>
            </a:r>
            <a:endParaRPr lang="es-CO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44 CuadroTexto"/>
          <p:cNvSpPr txBox="1"/>
          <p:nvPr/>
        </p:nvSpPr>
        <p:spPr>
          <a:xfrm>
            <a:off x="497263" y="2506214"/>
            <a:ext cx="11308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4000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s-CO" sz="1400" dirty="0" smtClean="0">
                <a:solidFill>
                  <a:schemeClr val="accent6">
                    <a:lumMod val="75000"/>
                  </a:schemeClr>
                </a:solidFill>
              </a:rPr>
              <a:t>ÁCTICOS</a:t>
            </a:r>
            <a:endParaRPr lang="es-CO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31 Elipse"/>
          <p:cNvSpPr/>
          <p:nvPr/>
        </p:nvSpPr>
        <p:spPr>
          <a:xfrm>
            <a:off x="2169815" y="1136805"/>
            <a:ext cx="1800000" cy="834989"/>
          </a:xfrm>
          <a:prstGeom prst="ellipse">
            <a:avLst/>
          </a:prstGeom>
          <a:solidFill>
            <a:srgbClr val="000000">
              <a:alpha val="1961"/>
            </a:srgbClr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Análisis sectoriales </a:t>
            </a:r>
            <a:r>
              <a:rPr lang="es-CO" sz="1100" dirty="0" smtClean="0">
                <a:solidFill>
                  <a:schemeClr val="tx1"/>
                </a:solidFill>
              </a:rPr>
              <a:t>(5)</a:t>
            </a:r>
            <a:endParaRPr lang="es-CO" sz="1100" dirty="0">
              <a:solidFill>
                <a:schemeClr val="tx1"/>
              </a:solidFill>
            </a:endParaRPr>
          </a:p>
        </p:txBody>
      </p:sp>
      <p:sp>
        <p:nvSpPr>
          <p:cNvPr id="26" name="32 Elipse"/>
          <p:cNvSpPr/>
          <p:nvPr/>
        </p:nvSpPr>
        <p:spPr>
          <a:xfrm>
            <a:off x="4207712" y="1124192"/>
            <a:ext cx="1800000" cy="834989"/>
          </a:xfrm>
          <a:prstGeom prst="ellipse">
            <a:avLst/>
          </a:prstGeom>
          <a:solidFill>
            <a:srgbClr val="000000">
              <a:alpha val="1961"/>
            </a:srgbClr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Asesorías Integrales Nivel Nacional</a:t>
            </a:r>
          </a:p>
          <a:p>
            <a:pPr algn="ctr"/>
            <a:r>
              <a:rPr lang="es-CO" sz="1100" dirty="0" smtClean="0">
                <a:solidFill>
                  <a:schemeClr val="tx1"/>
                </a:solidFill>
              </a:rPr>
              <a:t>(6)</a:t>
            </a:r>
            <a:endParaRPr lang="es-CO" sz="1100" dirty="0">
              <a:solidFill>
                <a:schemeClr val="tx1"/>
              </a:solidFill>
            </a:endParaRPr>
          </a:p>
        </p:txBody>
      </p:sp>
      <p:sp>
        <p:nvSpPr>
          <p:cNvPr id="27" name="33 Elipse"/>
          <p:cNvSpPr/>
          <p:nvPr/>
        </p:nvSpPr>
        <p:spPr>
          <a:xfrm>
            <a:off x="6219046" y="1105708"/>
            <a:ext cx="1800000" cy="834989"/>
          </a:xfrm>
          <a:prstGeom prst="ellipse">
            <a:avLst/>
          </a:prstGeom>
          <a:solidFill>
            <a:srgbClr val="000000">
              <a:alpha val="1961"/>
            </a:srgbClr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Asesorías técnicas Territorial</a:t>
            </a:r>
          </a:p>
          <a:p>
            <a:pPr algn="ctr"/>
            <a:r>
              <a:rPr lang="es-CO" sz="1100" dirty="0" smtClean="0">
                <a:solidFill>
                  <a:schemeClr val="tx1"/>
                </a:solidFill>
              </a:rPr>
              <a:t>(190)</a:t>
            </a:r>
            <a:r>
              <a:rPr lang="es-CO" sz="1400" dirty="0" smtClean="0">
                <a:solidFill>
                  <a:schemeClr val="tx1"/>
                </a:solidFill>
              </a:rPr>
              <a:t> 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28" name="34 Rectángulo redondeado"/>
          <p:cNvSpPr/>
          <p:nvPr/>
        </p:nvSpPr>
        <p:spPr>
          <a:xfrm>
            <a:off x="3784964" y="2278376"/>
            <a:ext cx="4192111" cy="385590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Mejoramiento del proceso de acción </a:t>
            </a:r>
            <a:r>
              <a:rPr lang="es-CO" sz="1400" dirty="0" smtClean="0">
                <a:solidFill>
                  <a:schemeClr val="tx1"/>
                </a:solidFill>
              </a:rPr>
              <a:t>integral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29" name="35 Rectángulo redondeado"/>
          <p:cNvSpPr/>
          <p:nvPr/>
        </p:nvSpPr>
        <p:spPr>
          <a:xfrm>
            <a:off x="3784964" y="3306116"/>
            <a:ext cx="4192111" cy="385590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Estimación </a:t>
            </a:r>
            <a:r>
              <a:rPr lang="es-CO" sz="1400" dirty="0" smtClean="0">
                <a:solidFill>
                  <a:schemeClr val="tx1"/>
                </a:solidFill>
              </a:rPr>
              <a:t>ISDI </a:t>
            </a:r>
            <a:r>
              <a:rPr lang="es-CO" sz="1100" dirty="0" smtClean="0">
                <a:solidFill>
                  <a:schemeClr val="tx1"/>
                </a:solidFill>
              </a:rPr>
              <a:t>(140 </a:t>
            </a:r>
            <a:r>
              <a:rPr lang="es-CO" sz="1100" dirty="0">
                <a:solidFill>
                  <a:schemeClr val="tx1"/>
                </a:solidFill>
              </a:rPr>
              <a:t>entidades)</a:t>
            </a:r>
          </a:p>
        </p:txBody>
      </p:sp>
      <p:sp>
        <p:nvSpPr>
          <p:cNvPr id="30" name="36 Rectángulo redondeado"/>
          <p:cNvSpPr/>
          <p:nvPr/>
        </p:nvSpPr>
        <p:spPr>
          <a:xfrm>
            <a:off x="3784964" y="2744080"/>
            <a:ext cx="4192112" cy="466797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Guías de: Diseño y Rediseño Organizacional (Nacional - Territorial) y Procesos de Liquidación </a:t>
            </a:r>
            <a:r>
              <a:rPr lang="es-CO" sz="1100" dirty="0" smtClean="0">
                <a:solidFill>
                  <a:schemeClr val="tx1"/>
                </a:solidFill>
              </a:rPr>
              <a:t>(3 Guías)</a:t>
            </a:r>
            <a:endParaRPr lang="es-CO" sz="1100" dirty="0">
              <a:solidFill>
                <a:schemeClr val="tx1"/>
              </a:solidFill>
            </a:endParaRPr>
          </a:p>
        </p:txBody>
      </p:sp>
      <p:sp>
        <p:nvSpPr>
          <p:cNvPr id="31" name="37 Rectángulo redondeado"/>
          <p:cNvSpPr/>
          <p:nvPr/>
        </p:nvSpPr>
        <p:spPr>
          <a:xfrm>
            <a:off x="3784964" y="3771130"/>
            <a:ext cx="4192112" cy="385590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Esquema de mejoramiento en las plantas de personal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32" name="38 Rectángulo redondeado"/>
          <p:cNvSpPr/>
          <p:nvPr/>
        </p:nvSpPr>
        <p:spPr>
          <a:xfrm>
            <a:off x="2431990" y="5044546"/>
            <a:ext cx="5545085" cy="289684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Modelo </a:t>
            </a:r>
            <a:r>
              <a:rPr lang="es-CO" sz="1400" dirty="0">
                <a:solidFill>
                  <a:schemeClr val="tx1"/>
                </a:solidFill>
              </a:rPr>
              <a:t>de gestión de activos intangibles </a:t>
            </a:r>
            <a:r>
              <a:rPr lang="es-CO" sz="1400" dirty="0" smtClean="0">
                <a:solidFill>
                  <a:schemeClr val="tx1"/>
                </a:solidFill>
              </a:rPr>
              <a:t>DDO </a:t>
            </a:r>
            <a:r>
              <a:rPr lang="es-CO" sz="1100" dirty="0" smtClean="0">
                <a:solidFill>
                  <a:schemeClr val="tx1"/>
                </a:solidFill>
              </a:rPr>
              <a:t>(1)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33" name="39 Rectángulo redondeado"/>
          <p:cNvSpPr/>
          <p:nvPr/>
        </p:nvSpPr>
        <p:spPr>
          <a:xfrm>
            <a:off x="3784964" y="4270947"/>
            <a:ext cx="4192111" cy="290336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Asesorías técnicas por demanda</a:t>
            </a:r>
            <a:r>
              <a:rPr lang="es-CO" dirty="0" smtClean="0">
                <a:solidFill>
                  <a:schemeClr val="tx1"/>
                </a:solidFill>
              </a:rPr>
              <a:t> </a:t>
            </a:r>
            <a:r>
              <a:rPr lang="es-CO" sz="1100" dirty="0" smtClean="0">
                <a:solidFill>
                  <a:schemeClr val="tx1"/>
                </a:solidFill>
              </a:rPr>
              <a:t>(</a:t>
            </a:r>
            <a:r>
              <a:rPr lang="es-CO" sz="1100" dirty="0">
                <a:solidFill>
                  <a:schemeClr val="tx1"/>
                </a:solidFill>
              </a:rPr>
              <a:t>100</a:t>
            </a:r>
            <a:r>
              <a:rPr lang="es-CO" sz="1100" dirty="0" smtClean="0">
                <a:solidFill>
                  <a:schemeClr val="tx1"/>
                </a:solidFill>
              </a:rPr>
              <a:t>%)</a:t>
            </a:r>
            <a:endParaRPr lang="es-CO" sz="1100" dirty="0">
              <a:solidFill>
                <a:schemeClr val="tx1"/>
              </a:solidFill>
            </a:endParaRPr>
          </a:p>
        </p:txBody>
      </p:sp>
      <p:sp>
        <p:nvSpPr>
          <p:cNvPr id="34" name="41 Rectángulo redondeado"/>
          <p:cNvSpPr/>
          <p:nvPr/>
        </p:nvSpPr>
        <p:spPr>
          <a:xfrm>
            <a:off x="5881019" y="4655654"/>
            <a:ext cx="2112610" cy="290336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Mesa Intersectorial </a:t>
            </a:r>
            <a:r>
              <a:rPr lang="es-CO" sz="1100" dirty="0" smtClean="0">
                <a:solidFill>
                  <a:schemeClr val="tx1"/>
                </a:solidFill>
              </a:rPr>
              <a:t>(1)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5" name="43 CuadroTexto"/>
          <p:cNvSpPr txBox="1"/>
          <p:nvPr/>
        </p:nvSpPr>
        <p:spPr>
          <a:xfrm>
            <a:off x="401566" y="4991381"/>
            <a:ext cx="13186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4000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s-CO" sz="1400" dirty="0" smtClean="0">
                <a:solidFill>
                  <a:schemeClr val="accent1">
                    <a:lumMod val="75000"/>
                  </a:schemeClr>
                </a:solidFill>
              </a:rPr>
              <a:t>PERATÍVOS</a:t>
            </a:r>
            <a:endParaRPr lang="es-CO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45 Proceso"/>
          <p:cNvSpPr/>
          <p:nvPr/>
        </p:nvSpPr>
        <p:spPr>
          <a:xfrm>
            <a:off x="2533002" y="5570685"/>
            <a:ext cx="5444074" cy="340312"/>
          </a:xfrm>
          <a:prstGeom prst="flowChartProcess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>
                <a:solidFill>
                  <a:schemeClr val="tx1"/>
                </a:solidFill>
              </a:rPr>
              <a:t>Herramienta compilación conceptos técnicos </a:t>
            </a:r>
            <a:r>
              <a:rPr lang="es-CO" sz="1100" dirty="0" smtClean="0">
                <a:solidFill>
                  <a:schemeClr val="tx1"/>
                </a:solidFill>
              </a:rPr>
              <a:t>(1)</a:t>
            </a:r>
            <a:endParaRPr lang="es-CO" sz="1100" dirty="0">
              <a:solidFill>
                <a:schemeClr val="tx1"/>
              </a:solidFill>
            </a:endParaRPr>
          </a:p>
        </p:txBody>
      </p:sp>
      <p:sp>
        <p:nvSpPr>
          <p:cNvPr id="37" name="46 Proceso"/>
          <p:cNvSpPr/>
          <p:nvPr/>
        </p:nvSpPr>
        <p:spPr>
          <a:xfrm>
            <a:off x="2519915" y="5982100"/>
            <a:ext cx="5444227" cy="337409"/>
          </a:xfrm>
          <a:prstGeom prst="flowChartProcess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100% de atención de solicitudes </a:t>
            </a:r>
            <a:r>
              <a:rPr lang="es-CO" sz="1400" dirty="0" smtClean="0">
                <a:solidFill>
                  <a:schemeClr val="tx1"/>
                </a:solidFill>
              </a:rPr>
              <a:t>internas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38" name="47 Proceso"/>
          <p:cNvSpPr/>
          <p:nvPr/>
        </p:nvSpPr>
        <p:spPr>
          <a:xfrm>
            <a:off x="2508191" y="6395679"/>
            <a:ext cx="5444227" cy="337409"/>
          </a:xfrm>
          <a:prstGeom prst="flowChartProcess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Balance de gestión Gobierno Santos </a:t>
            </a:r>
            <a:r>
              <a:rPr lang="es-CO" sz="1100" dirty="0">
                <a:solidFill>
                  <a:schemeClr val="tx1"/>
                </a:solidFill>
              </a:rPr>
              <a:t>(1)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39" name="5 Rectángulo redondeado"/>
          <p:cNvSpPr/>
          <p:nvPr/>
        </p:nvSpPr>
        <p:spPr>
          <a:xfrm>
            <a:off x="1708977" y="5661289"/>
            <a:ext cx="723014" cy="1591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Marzo</a:t>
            </a:r>
            <a:endParaRPr lang="es-CO" sz="1200" dirty="0"/>
          </a:p>
        </p:txBody>
      </p:sp>
      <p:sp>
        <p:nvSpPr>
          <p:cNvPr id="40" name="49 Rectángulo redondeado"/>
          <p:cNvSpPr/>
          <p:nvPr/>
        </p:nvSpPr>
        <p:spPr>
          <a:xfrm>
            <a:off x="1708977" y="6049986"/>
            <a:ext cx="723014" cy="1591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Ene-Dic.</a:t>
            </a:r>
            <a:endParaRPr lang="es-CO" sz="1200" dirty="0"/>
          </a:p>
        </p:txBody>
      </p:sp>
      <p:sp>
        <p:nvSpPr>
          <p:cNvPr id="41" name="50 Rectángulo redondeado"/>
          <p:cNvSpPr/>
          <p:nvPr/>
        </p:nvSpPr>
        <p:spPr>
          <a:xfrm>
            <a:off x="1708977" y="6427578"/>
            <a:ext cx="723014" cy="1591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Dic.</a:t>
            </a:r>
            <a:endParaRPr lang="es-CO" sz="1200" dirty="0"/>
          </a:p>
        </p:txBody>
      </p:sp>
      <p:sp>
        <p:nvSpPr>
          <p:cNvPr id="42" name="53 Rectángulo redondeado"/>
          <p:cNvSpPr/>
          <p:nvPr/>
        </p:nvSpPr>
        <p:spPr>
          <a:xfrm>
            <a:off x="8153966" y="4775277"/>
            <a:ext cx="705188" cy="1591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Ene-Dic</a:t>
            </a:r>
          </a:p>
        </p:txBody>
      </p:sp>
      <p:sp>
        <p:nvSpPr>
          <p:cNvPr id="43" name="40 CuadroTexto"/>
          <p:cNvSpPr txBox="1"/>
          <p:nvPr/>
        </p:nvSpPr>
        <p:spPr>
          <a:xfrm>
            <a:off x="513255" y="1025816"/>
            <a:ext cx="14069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4000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s-CO" sz="1400" dirty="0" smtClean="0">
                <a:solidFill>
                  <a:schemeClr val="accent2">
                    <a:lumMod val="75000"/>
                  </a:schemeClr>
                </a:solidFill>
              </a:rPr>
              <a:t>STRATÉGICOS</a:t>
            </a:r>
            <a:endParaRPr lang="es-CO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54 Rectángulo redondeado"/>
          <p:cNvSpPr/>
          <p:nvPr/>
        </p:nvSpPr>
        <p:spPr>
          <a:xfrm>
            <a:off x="2963027" y="2337804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Marzo</a:t>
            </a:r>
            <a:endParaRPr lang="es-CO" sz="1200" dirty="0"/>
          </a:p>
        </p:txBody>
      </p:sp>
      <p:sp>
        <p:nvSpPr>
          <p:cNvPr id="45" name="55 Rectángulo redondeado"/>
          <p:cNvSpPr/>
          <p:nvPr/>
        </p:nvSpPr>
        <p:spPr>
          <a:xfrm>
            <a:off x="2966345" y="2756019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Marzo</a:t>
            </a:r>
            <a:endParaRPr lang="es-CO" sz="1200" dirty="0"/>
          </a:p>
        </p:txBody>
      </p:sp>
      <p:sp>
        <p:nvSpPr>
          <p:cNvPr id="46" name="56 Rectángulo redondeado"/>
          <p:cNvSpPr/>
          <p:nvPr/>
        </p:nvSpPr>
        <p:spPr>
          <a:xfrm>
            <a:off x="2963027" y="3345153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err="1" smtClean="0"/>
              <a:t>Agt</a:t>
            </a:r>
            <a:r>
              <a:rPr lang="es-CO" sz="1200" dirty="0" smtClean="0"/>
              <a:t> -</a:t>
            </a:r>
            <a:r>
              <a:rPr lang="es-CO" sz="1200" dirty="0" err="1" smtClean="0"/>
              <a:t>Sep</a:t>
            </a:r>
            <a:endParaRPr lang="es-CO" sz="1200" dirty="0"/>
          </a:p>
        </p:txBody>
      </p:sp>
      <p:sp>
        <p:nvSpPr>
          <p:cNvPr id="47" name="57 Rectángulo redondeado"/>
          <p:cNvSpPr/>
          <p:nvPr/>
        </p:nvSpPr>
        <p:spPr>
          <a:xfrm>
            <a:off x="2966345" y="3821869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Sep.</a:t>
            </a:r>
            <a:endParaRPr lang="es-CO" sz="1200" dirty="0"/>
          </a:p>
        </p:txBody>
      </p:sp>
      <p:sp>
        <p:nvSpPr>
          <p:cNvPr id="48" name="58 Rectángulo redondeado"/>
          <p:cNvSpPr/>
          <p:nvPr/>
        </p:nvSpPr>
        <p:spPr>
          <a:xfrm>
            <a:off x="2966345" y="4248601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Ene-Dic</a:t>
            </a:r>
            <a:endParaRPr lang="es-CO" sz="1200" dirty="0"/>
          </a:p>
        </p:txBody>
      </p:sp>
      <p:sp>
        <p:nvSpPr>
          <p:cNvPr id="49" name="59 Rectángulo redondeado"/>
          <p:cNvSpPr/>
          <p:nvPr/>
        </p:nvSpPr>
        <p:spPr>
          <a:xfrm>
            <a:off x="4942691" y="4655654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Feb-Nov</a:t>
            </a:r>
            <a:endParaRPr lang="es-CO" sz="1200" dirty="0"/>
          </a:p>
        </p:txBody>
      </p:sp>
      <p:sp>
        <p:nvSpPr>
          <p:cNvPr id="50" name="60 Rectángulo redondeado"/>
          <p:cNvSpPr/>
          <p:nvPr/>
        </p:nvSpPr>
        <p:spPr>
          <a:xfrm>
            <a:off x="1628135" y="5049257"/>
            <a:ext cx="723014" cy="1591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Feb-Dic</a:t>
            </a:r>
            <a:endParaRPr lang="es-CO" sz="1200" dirty="0"/>
          </a:p>
        </p:txBody>
      </p:sp>
      <p:sp>
        <p:nvSpPr>
          <p:cNvPr id="51" name="61 Rectángulo redondeado"/>
          <p:cNvSpPr/>
          <p:nvPr/>
        </p:nvSpPr>
        <p:spPr>
          <a:xfrm>
            <a:off x="3608308" y="980842"/>
            <a:ext cx="723014" cy="159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Julio</a:t>
            </a:r>
            <a:endParaRPr lang="es-CO" sz="1200" dirty="0"/>
          </a:p>
        </p:txBody>
      </p:sp>
      <p:sp>
        <p:nvSpPr>
          <p:cNvPr id="52" name="62 Rectángulo redondeado"/>
          <p:cNvSpPr/>
          <p:nvPr/>
        </p:nvSpPr>
        <p:spPr>
          <a:xfrm>
            <a:off x="5527109" y="963043"/>
            <a:ext cx="961205" cy="1737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Noviembre</a:t>
            </a:r>
            <a:endParaRPr lang="es-CO" sz="1200" dirty="0"/>
          </a:p>
        </p:txBody>
      </p:sp>
      <p:sp>
        <p:nvSpPr>
          <p:cNvPr id="53" name="63 Rectángulo redondeado"/>
          <p:cNvSpPr/>
          <p:nvPr/>
        </p:nvSpPr>
        <p:spPr>
          <a:xfrm>
            <a:off x="7673363" y="1005436"/>
            <a:ext cx="961205" cy="1737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Diciembre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783178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2767281"/>
            <a:ext cx="821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46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84312" y="1775226"/>
            <a:ext cx="4542801" cy="4294269"/>
            <a:chOff x="4318068" y="1495163"/>
            <a:chExt cx="3476626" cy="3536746"/>
          </a:xfrm>
        </p:grpSpPr>
        <p:pic>
          <p:nvPicPr>
            <p:cNvPr id="106" name="483 Imagen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818" y="2319117"/>
              <a:ext cx="1823942" cy="1823942"/>
            </a:xfrm>
            <a:prstGeom prst="rect">
              <a:avLst/>
            </a:prstGeom>
          </p:spPr>
        </p:pic>
        <p:grpSp>
          <p:nvGrpSpPr>
            <p:cNvPr id="107" name="4 Grupo"/>
            <p:cNvGrpSpPr/>
            <p:nvPr/>
          </p:nvGrpSpPr>
          <p:grpSpPr>
            <a:xfrm>
              <a:off x="4318068" y="1495163"/>
              <a:ext cx="3476626" cy="3536746"/>
              <a:chOff x="2698704" y="1495163"/>
              <a:chExt cx="3476626" cy="3536746"/>
            </a:xfrm>
          </p:grpSpPr>
          <p:sp>
            <p:nvSpPr>
              <p:cNvPr id="108" name="9 Arco de bloque"/>
              <p:cNvSpPr/>
              <p:nvPr/>
            </p:nvSpPr>
            <p:spPr>
              <a:xfrm rot="16200000">
                <a:off x="2698704" y="1495163"/>
                <a:ext cx="3381375" cy="3381375"/>
              </a:xfrm>
              <a:prstGeom prst="blockArc">
                <a:avLst>
                  <a:gd name="adj1" fmla="val 16189052"/>
                  <a:gd name="adj2" fmla="val 2"/>
                  <a:gd name="adj3" fmla="val 24437"/>
                </a:avLst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10 Arco de bloque"/>
              <p:cNvSpPr/>
              <p:nvPr/>
            </p:nvSpPr>
            <p:spPr>
              <a:xfrm>
                <a:off x="2793955" y="1495164"/>
                <a:ext cx="3381375" cy="3381375"/>
              </a:xfrm>
              <a:prstGeom prst="blockArc">
                <a:avLst>
                  <a:gd name="adj1" fmla="val 16189052"/>
                  <a:gd name="adj2" fmla="val 2"/>
                  <a:gd name="adj3" fmla="val 24437"/>
                </a:avLst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12 Arco de bloque"/>
              <p:cNvSpPr/>
              <p:nvPr/>
            </p:nvSpPr>
            <p:spPr>
              <a:xfrm rot="10800000">
                <a:off x="2698705" y="1562606"/>
                <a:ext cx="3381375" cy="3381375"/>
              </a:xfrm>
              <a:prstGeom prst="blockArc">
                <a:avLst>
                  <a:gd name="adj1" fmla="val 16189052"/>
                  <a:gd name="adj2" fmla="val 2"/>
                  <a:gd name="adj3" fmla="val 24437"/>
                </a:avLst>
              </a:prstGeom>
              <a:solidFill>
                <a:srgbClr val="960000"/>
              </a:solidFill>
              <a:ln>
                <a:solidFill>
                  <a:srgbClr val="96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13 Arco de bloque"/>
              <p:cNvSpPr/>
              <p:nvPr/>
            </p:nvSpPr>
            <p:spPr>
              <a:xfrm rot="5400000">
                <a:off x="2793955" y="1562606"/>
                <a:ext cx="3381375" cy="3381375"/>
              </a:xfrm>
              <a:prstGeom prst="blockArc">
                <a:avLst>
                  <a:gd name="adj1" fmla="val 16189052"/>
                  <a:gd name="adj2" fmla="val 2"/>
                  <a:gd name="adj3" fmla="val 24437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14 CuadroTexto"/>
              <p:cNvSpPr txBox="1"/>
              <p:nvPr/>
            </p:nvSpPr>
            <p:spPr>
              <a:xfrm>
                <a:off x="3065078" y="2182397"/>
                <a:ext cx="844724" cy="960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b="1" dirty="0">
                    <a:solidFill>
                      <a:prstClr val="black"/>
                    </a:solidFill>
                    <a:latin typeface="Calibri Light" panose="020F0302020204030204"/>
                  </a:rPr>
                  <a:t>Gestión de la Información</a:t>
                </a:r>
              </a:p>
            </p:txBody>
          </p:sp>
          <p:sp>
            <p:nvSpPr>
              <p:cNvPr id="118" name="15 CuadroTexto"/>
              <p:cNvSpPr txBox="1"/>
              <p:nvPr/>
            </p:nvSpPr>
            <p:spPr>
              <a:xfrm>
                <a:off x="4952892" y="2165787"/>
                <a:ext cx="867258" cy="960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b="1" dirty="0">
                    <a:solidFill>
                      <a:prstClr val="white"/>
                    </a:solidFill>
                    <a:latin typeface="Calibri Light" panose="020F0302020204030204"/>
                  </a:rPr>
                  <a:t>Monitoreo y Evaluación</a:t>
                </a:r>
              </a:p>
            </p:txBody>
          </p:sp>
          <p:sp>
            <p:nvSpPr>
              <p:cNvPr id="119" name="16 CuadroTexto"/>
              <p:cNvSpPr txBox="1"/>
              <p:nvPr/>
            </p:nvSpPr>
            <p:spPr>
              <a:xfrm>
                <a:off x="5082807" y="3719380"/>
                <a:ext cx="980643" cy="1177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b="1" dirty="0">
                    <a:solidFill>
                      <a:prstClr val="black"/>
                    </a:solidFill>
                    <a:latin typeface="Calibri Light" panose="020F0302020204030204"/>
                  </a:rPr>
                  <a:t>Comunicación </a:t>
                </a:r>
                <a:r>
                  <a:rPr lang="es-CO" sz="1400" b="1">
                    <a:solidFill>
                      <a:prstClr val="black"/>
                    </a:solidFill>
                    <a:latin typeface="Calibri Light" panose="020F0302020204030204"/>
                  </a:rPr>
                  <a:t>y Difusión </a:t>
                </a:r>
                <a:r>
                  <a:rPr lang="es-CO" sz="1400" b="1" dirty="0">
                    <a:solidFill>
                      <a:prstClr val="black"/>
                    </a:solidFill>
                    <a:latin typeface="Calibri Light" panose="020F0302020204030204"/>
                  </a:rPr>
                  <a:t>interna   y externa</a:t>
                </a:r>
              </a:p>
            </p:txBody>
          </p:sp>
          <p:sp>
            <p:nvSpPr>
              <p:cNvPr id="120" name="17 CuadroTexto"/>
              <p:cNvSpPr txBox="1"/>
              <p:nvPr/>
            </p:nvSpPr>
            <p:spPr>
              <a:xfrm>
                <a:off x="3077523" y="3638074"/>
                <a:ext cx="931259" cy="1393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b="1" dirty="0">
                    <a:solidFill>
                      <a:prstClr val="white"/>
                    </a:solidFill>
                    <a:latin typeface="Calibri Light" panose="020F0302020204030204"/>
                  </a:rPr>
                  <a:t>I.I.I: </a:t>
                </a:r>
              </a:p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O" sz="1400" b="1" dirty="0">
                    <a:solidFill>
                      <a:prstClr val="white"/>
                    </a:solidFill>
                    <a:latin typeface="Calibri Light" panose="020F0302020204030204"/>
                  </a:rPr>
                  <a:t>Ideación, Innovación e Investigación</a:t>
                </a:r>
              </a:p>
            </p:txBody>
          </p:sp>
        </p:grpSp>
        <p:sp>
          <p:nvSpPr>
            <p:cNvPr id="121" name="484 CuadroTexto"/>
            <p:cNvSpPr txBox="1"/>
            <p:nvPr/>
          </p:nvSpPr>
          <p:spPr>
            <a:xfrm>
              <a:off x="5535066" y="2930650"/>
              <a:ext cx="1037190" cy="603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100" b="1" dirty="0">
                  <a:solidFill>
                    <a:prstClr val="black"/>
                  </a:solidFill>
                  <a:latin typeface="Calibri Light" panose="020F0302020204030204"/>
                </a:rPr>
                <a:t>Aprendizaje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100" b="1" dirty="0">
                  <a:solidFill>
                    <a:prstClr val="black"/>
                  </a:solidFill>
                  <a:latin typeface="Calibri Light" panose="020F0302020204030204"/>
                </a:rPr>
                <a:t>---- &amp; ----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100" b="1" dirty="0">
                  <a:solidFill>
                    <a:prstClr val="black"/>
                  </a:solidFill>
                  <a:latin typeface="Calibri Light" panose="020F0302020204030204"/>
                </a:rPr>
                <a:t>Adaptación</a:t>
              </a:r>
            </a:p>
          </p:txBody>
        </p:sp>
      </p:grpSp>
      <p:sp>
        <p:nvSpPr>
          <p:cNvPr id="122" name="CuadroTexto 15"/>
          <p:cNvSpPr txBox="1">
            <a:spLocks noChangeArrowheads="1"/>
          </p:cNvSpPr>
          <p:nvPr/>
        </p:nvSpPr>
        <p:spPr bwMode="auto">
          <a:xfrm>
            <a:off x="0" y="1050629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</a:rPr>
              <a:t>Metas - Sistema de Gestión del Conocimiento en Función Pública</a:t>
            </a:r>
          </a:p>
        </p:txBody>
      </p:sp>
      <p:grpSp>
        <p:nvGrpSpPr>
          <p:cNvPr id="56" name="Grupo 55"/>
          <p:cNvGrpSpPr/>
          <p:nvPr/>
        </p:nvGrpSpPr>
        <p:grpSpPr>
          <a:xfrm>
            <a:off x="5072381" y="2100330"/>
            <a:ext cx="3501775" cy="2852630"/>
            <a:chOff x="5801688" y="1027123"/>
            <a:chExt cx="7478179" cy="5022597"/>
          </a:xfrm>
        </p:grpSpPr>
        <p:graphicFrame>
          <p:nvGraphicFramePr>
            <p:cNvPr id="19" name="Diagrama 18"/>
            <p:cNvGraphicFramePr/>
            <p:nvPr>
              <p:extLst>
                <p:ext uri="{D42A27DB-BD31-4B8C-83A1-F6EECF244321}">
                  <p14:modId xmlns:p14="http://schemas.microsoft.com/office/powerpoint/2010/main" val="4279019614"/>
                </p:ext>
              </p:extLst>
            </p:nvPr>
          </p:nvGraphicFramePr>
          <p:xfrm>
            <a:off x="5801688" y="1027123"/>
            <a:ext cx="7478179" cy="50225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55" name="CuadroTexto 54"/>
            <p:cNvSpPr txBox="1"/>
            <p:nvPr/>
          </p:nvSpPr>
          <p:spPr>
            <a:xfrm>
              <a:off x="6299303" y="2190961"/>
              <a:ext cx="1170331" cy="81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2400" dirty="0">
                  <a:solidFill>
                    <a:prstClr val="black"/>
                  </a:solidFill>
                  <a:latin typeface="Calibri" panose="020F0502020204030204"/>
                </a:rPr>
                <a:t>15</a:t>
              </a:r>
              <a:endParaRPr lang="es-CO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CuadroTexto 122"/>
            <p:cNvSpPr txBox="1"/>
            <p:nvPr/>
          </p:nvSpPr>
          <p:spPr>
            <a:xfrm>
              <a:off x="6355230" y="4190237"/>
              <a:ext cx="1058478" cy="812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2400" dirty="0">
                  <a:solidFill>
                    <a:prstClr val="black"/>
                  </a:solidFill>
                  <a:latin typeface="Calibri" panose="020F0502020204030204"/>
                </a:rPr>
                <a:t>12</a:t>
              </a:r>
            </a:p>
          </p:txBody>
        </p:sp>
      </p:grp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972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483 Imagen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82" y="3248928"/>
            <a:ext cx="1356065" cy="1326223"/>
          </a:xfrm>
          <a:prstGeom prst="rect">
            <a:avLst/>
          </a:prstGeom>
        </p:spPr>
      </p:pic>
      <p:sp>
        <p:nvSpPr>
          <p:cNvPr id="122" name="CuadroTexto 15"/>
          <p:cNvSpPr txBox="1">
            <a:spLocks noChangeArrowheads="1"/>
          </p:cNvSpPr>
          <p:nvPr/>
        </p:nvSpPr>
        <p:spPr bwMode="auto">
          <a:xfrm>
            <a:off x="0" y="1050629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</a:rPr>
              <a:t>Metas - Sistema de Gestión del Conocimiento en Función Pública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42091" y="1577606"/>
            <a:ext cx="460172" cy="443014"/>
            <a:chOff x="1864594" y="918692"/>
            <a:chExt cx="613563" cy="590685"/>
          </a:xfrm>
        </p:grpSpPr>
        <p:pic>
          <p:nvPicPr>
            <p:cNvPr id="13" name="2 Imagen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594" y="918692"/>
              <a:ext cx="613563" cy="590685"/>
            </a:xfrm>
            <a:prstGeom prst="rect">
              <a:avLst/>
            </a:prstGeom>
          </p:spPr>
        </p:pic>
        <p:sp>
          <p:nvSpPr>
            <p:cNvPr id="14" name="418 Arco de bloque"/>
            <p:cNvSpPr/>
            <p:nvPr/>
          </p:nvSpPr>
          <p:spPr>
            <a:xfrm rot="10800000">
              <a:off x="1874532" y="958903"/>
              <a:ext cx="537937" cy="537937"/>
            </a:xfrm>
            <a:prstGeom prst="blockArc">
              <a:avLst>
                <a:gd name="adj1" fmla="val 16189052"/>
                <a:gd name="adj2" fmla="val 2"/>
                <a:gd name="adj3" fmla="val 24437"/>
              </a:avLst>
            </a:prstGeom>
            <a:solidFill>
              <a:srgbClr val="960000"/>
            </a:solidFill>
            <a:ln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black"/>
                </a:solidFill>
              </a:endParaRPr>
            </a:p>
          </p:txBody>
        </p:sp>
      </p:grpSp>
      <p:sp>
        <p:nvSpPr>
          <p:cNvPr id="34" name="13 Rectángulo"/>
          <p:cNvSpPr/>
          <p:nvPr/>
        </p:nvSpPr>
        <p:spPr>
          <a:xfrm>
            <a:off x="5836312" y="2956998"/>
            <a:ext cx="259506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4. Proyectos en curso con financiación a cargo del convenio con COLCIENCIAS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5" name="39 Grupo"/>
          <p:cNvGrpSpPr/>
          <p:nvPr/>
        </p:nvGrpSpPr>
        <p:grpSpPr>
          <a:xfrm>
            <a:off x="3245678" y="2952734"/>
            <a:ext cx="529956" cy="529956"/>
            <a:chOff x="1000409" y="5619412"/>
            <a:chExt cx="706608" cy="706608"/>
          </a:xfrm>
        </p:grpSpPr>
        <p:pic>
          <p:nvPicPr>
            <p:cNvPr id="36" name="23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1" r="6538" b="12571"/>
            <a:stretch/>
          </p:blipFill>
          <p:spPr>
            <a:xfrm>
              <a:off x="1167824" y="5818037"/>
              <a:ext cx="351451" cy="359420"/>
            </a:xfrm>
            <a:prstGeom prst="rect">
              <a:avLst/>
            </a:prstGeom>
          </p:spPr>
        </p:pic>
        <p:sp>
          <p:nvSpPr>
            <p:cNvPr id="37" name="34 Elipse"/>
            <p:cNvSpPr/>
            <p:nvPr/>
          </p:nvSpPr>
          <p:spPr>
            <a:xfrm>
              <a:off x="1000409" y="561941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38" name="3 Rectángulo"/>
          <p:cNvSpPr/>
          <p:nvPr/>
        </p:nvSpPr>
        <p:spPr>
          <a:xfrm>
            <a:off x="5836311" y="3817158"/>
            <a:ext cx="252582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B. Red gestión del conocimiento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9" name="30 Grupo"/>
          <p:cNvGrpSpPr/>
          <p:nvPr/>
        </p:nvGrpSpPr>
        <p:grpSpPr>
          <a:xfrm>
            <a:off x="3092977" y="3663893"/>
            <a:ext cx="529956" cy="529956"/>
            <a:chOff x="1083996" y="1266023"/>
            <a:chExt cx="706608" cy="706608"/>
          </a:xfrm>
        </p:grpSpPr>
        <p:pic>
          <p:nvPicPr>
            <p:cNvPr id="40" name="22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7" r="8168" b="13248"/>
            <a:stretch/>
          </p:blipFill>
          <p:spPr>
            <a:xfrm>
              <a:off x="1147388" y="1310493"/>
              <a:ext cx="575845" cy="596249"/>
            </a:xfrm>
            <a:prstGeom prst="rect">
              <a:avLst/>
            </a:prstGeom>
          </p:spPr>
        </p:pic>
        <p:sp>
          <p:nvSpPr>
            <p:cNvPr id="41" name="27 Elipse"/>
            <p:cNvSpPr/>
            <p:nvPr/>
          </p:nvSpPr>
          <p:spPr>
            <a:xfrm>
              <a:off x="1083996" y="1266023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46" name="12 Rectángulo"/>
          <p:cNvSpPr/>
          <p:nvPr/>
        </p:nvSpPr>
        <p:spPr>
          <a:xfrm>
            <a:off x="770464" y="3817158"/>
            <a:ext cx="27464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A. Estrategia de Innovación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47" name="34 Grupo"/>
          <p:cNvGrpSpPr/>
          <p:nvPr/>
        </p:nvGrpSpPr>
        <p:grpSpPr>
          <a:xfrm>
            <a:off x="5190665" y="3663893"/>
            <a:ext cx="529956" cy="529956"/>
            <a:chOff x="1042539" y="3429000"/>
            <a:chExt cx="706608" cy="706608"/>
          </a:xfrm>
        </p:grpSpPr>
        <p:pic>
          <p:nvPicPr>
            <p:cNvPr id="48" name="19 Imagen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" r="8054" b="22640"/>
            <a:stretch/>
          </p:blipFill>
          <p:spPr>
            <a:xfrm>
              <a:off x="1100709" y="3520835"/>
              <a:ext cx="573019" cy="512112"/>
            </a:xfrm>
            <a:prstGeom prst="rect">
              <a:avLst/>
            </a:prstGeom>
          </p:spPr>
        </p:pic>
        <p:sp>
          <p:nvSpPr>
            <p:cNvPr id="49" name="33 Elipse"/>
            <p:cNvSpPr/>
            <p:nvPr/>
          </p:nvSpPr>
          <p:spPr>
            <a:xfrm>
              <a:off x="1042539" y="342900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9 Rectángulo"/>
          <p:cNvSpPr/>
          <p:nvPr/>
        </p:nvSpPr>
        <p:spPr>
          <a:xfrm>
            <a:off x="5836311" y="4354229"/>
            <a:ext cx="25937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D. Investigación sobre el estado del Estado - AGN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51" name="40 Grupo"/>
          <p:cNvGrpSpPr/>
          <p:nvPr/>
        </p:nvGrpSpPr>
        <p:grpSpPr>
          <a:xfrm>
            <a:off x="5077950" y="4335809"/>
            <a:ext cx="529956" cy="529956"/>
            <a:chOff x="6793115" y="2722392"/>
            <a:chExt cx="706608" cy="706608"/>
          </a:xfrm>
        </p:grpSpPr>
        <p:pic>
          <p:nvPicPr>
            <p:cNvPr id="52" name="26 Imagen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900" y="2812430"/>
              <a:ext cx="565039" cy="565039"/>
            </a:xfrm>
            <a:prstGeom prst="rect">
              <a:avLst/>
            </a:prstGeom>
          </p:spPr>
        </p:pic>
        <p:sp>
          <p:nvSpPr>
            <p:cNvPr id="53" name="39 Elipse"/>
            <p:cNvSpPr/>
            <p:nvPr/>
          </p:nvSpPr>
          <p:spPr>
            <a:xfrm>
              <a:off x="6793115" y="272239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58" name="10 Rectángulo"/>
          <p:cNvSpPr/>
          <p:nvPr/>
        </p:nvSpPr>
        <p:spPr>
          <a:xfrm>
            <a:off x="771129" y="3073063"/>
            <a:ext cx="24745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3. Ponencia internacional a cargo de la Dirección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59" name="47 Grupo"/>
          <p:cNvGrpSpPr/>
          <p:nvPr/>
        </p:nvGrpSpPr>
        <p:grpSpPr>
          <a:xfrm>
            <a:off x="5077950" y="2952734"/>
            <a:ext cx="529956" cy="529956"/>
            <a:chOff x="6868594" y="3214054"/>
            <a:chExt cx="706608" cy="706608"/>
          </a:xfrm>
        </p:grpSpPr>
        <p:pic>
          <p:nvPicPr>
            <p:cNvPr id="60" name="20 Imagen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2" r="21838" b="18670"/>
            <a:stretch/>
          </p:blipFill>
          <p:spPr>
            <a:xfrm>
              <a:off x="7066394" y="3356855"/>
              <a:ext cx="311009" cy="431642"/>
            </a:xfrm>
            <a:prstGeom prst="rect">
              <a:avLst/>
            </a:prstGeom>
          </p:spPr>
        </p:pic>
        <p:sp>
          <p:nvSpPr>
            <p:cNvPr id="61" name="42 Elipse"/>
            <p:cNvSpPr/>
            <p:nvPr/>
          </p:nvSpPr>
          <p:spPr>
            <a:xfrm>
              <a:off x="6868594" y="32140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62" name="16 Rectángulo"/>
          <p:cNvSpPr/>
          <p:nvPr/>
        </p:nvSpPr>
        <p:spPr>
          <a:xfrm>
            <a:off x="770464" y="4354229"/>
            <a:ext cx="29408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C. Acercamiento a Entidades</a:t>
            </a:r>
          </a:p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(Todo el año)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63" name="53 Grupo"/>
          <p:cNvGrpSpPr/>
          <p:nvPr/>
        </p:nvGrpSpPr>
        <p:grpSpPr>
          <a:xfrm>
            <a:off x="3245678" y="4335809"/>
            <a:ext cx="529956" cy="529956"/>
            <a:chOff x="1033914" y="6040771"/>
            <a:chExt cx="706608" cy="706608"/>
          </a:xfrm>
        </p:grpSpPr>
        <p:pic>
          <p:nvPicPr>
            <p:cNvPr id="64" name="47 Imagen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484" y="6156856"/>
              <a:ext cx="499927" cy="495009"/>
            </a:xfrm>
            <a:prstGeom prst="rect">
              <a:avLst/>
            </a:prstGeom>
          </p:spPr>
        </p:pic>
        <p:sp>
          <p:nvSpPr>
            <p:cNvPr id="65" name="52 Elipse"/>
            <p:cNvSpPr/>
            <p:nvPr/>
          </p:nvSpPr>
          <p:spPr>
            <a:xfrm>
              <a:off x="1033914" y="604077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2183078" y="1563384"/>
            <a:ext cx="4777846" cy="415498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I.I.I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.: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Ideación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Innovación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e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Investigación</a:t>
            </a:r>
            <a:endParaRPr lang="en-US" sz="21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14 Rectángulo"/>
          <p:cNvSpPr/>
          <p:nvPr/>
        </p:nvSpPr>
        <p:spPr>
          <a:xfrm>
            <a:off x="770464" y="4978969"/>
            <a:ext cx="272288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E. Desarrollo de los productos de los Grupos de Análisis y Política </a:t>
            </a:r>
          </a:p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(Todo el año)</a:t>
            </a:r>
          </a:p>
        </p:txBody>
      </p:sp>
      <p:grpSp>
        <p:nvGrpSpPr>
          <p:cNvPr id="54" name="49 Grupo"/>
          <p:cNvGrpSpPr/>
          <p:nvPr/>
        </p:nvGrpSpPr>
        <p:grpSpPr>
          <a:xfrm>
            <a:off x="3798968" y="4875707"/>
            <a:ext cx="529956" cy="529956"/>
            <a:chOff x="1041020" y="4637654"/>
            <a:chExt cx="706608" cy="706608"/>
          </a:xfrm>
        </p:grpSpPr>
        <p:pic>
          <p:nvPicPr>
            <p:cNvPr id="55" name="43 Imagen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t="2453" r="6289" b="16015"/>
            <a:stretch/>
          </p:blipFill>
          <p:spPr>
            <a:xfrm>
              <a:off x="1156963" y="4747937"/>
              <a:ext cx="497468" cy="465022"/>
            </a:xfrm>
            <a:prstGeom prst="rect">
              <a:avLst/>
            </a:prstGeom>
          </p:spPr>
        </p:pic>
        <p:sp>
          <p:nvSpPr>
            <p:cNvPr id="56" name="48 Elipse"/>
            <p:cNvSpPr/>
            <p:nvPr/>
          </p:nvSpPr>
          <p:spPr>
            <a:xfrm>
              <a:off x="1041020" y="46376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57" name="2 CuadroTexto"/>
          <p:cNvSpPr txBox="1"/>
          <p:nvPr/>
        </p:nvSpPr>
        <p:spPr>
          <a:xfrm>
            <a:off x="771128" y="2555308"/>
            <a:ext cx="27449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1. Plan de Acción Integral (PAI)</a:t>
            </a:r>
          </a:p>
        </p:txBody>
      </p:sp>
      <p:grpSp>
        <p:nvGrpSpPr>
          <p:cNvPr id="66" name="57 Grupo"/>
          <p:cNvGrpSpPr/>
          <p:nvPr/>
        </p:nvGrpSpPr>
        <p:grpSpPr>
          <a:xfrm>
            <a:off x="3798968" y="2447325"/>
            <a:ext cx="529956" cy="529956"/>
            <a:chOff x="1041020" y="1086060"/>
            <a:chExt cx="706608" cy="706608"/>
          </a:xfrm>
        </p:grpSpPr>
        <p:pic>
          <p:nvPicPr>
            <p:cNvPr id="67" name="24 Imagen"/>
            <p:cNvPicPr>
              <a:picLocks noChangeAspect="1"/>
            </p:cNvPicPr>
            <p:nvPr/>
          </p:nvPicPr>
          <p:blipFill rotWithShape="1"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3" r="18033" b="17231"/>
            <a:stretch/>
          </p:blipFill>
          <p:spPr>
            <a:xfrm>
              <a:off x="1199173" y="1160929"/>
              <a:ext cx="390984" cy="506731"/>
            </a:xfrm>
            <a:prstGeom prst="rect">
              <a:avLst/>
            </a:prstGeom>
          </p:spPr>
        </p:pic>
        <p:sp>
          <p:nvSpPr>
            <p:cNvPr id="68" name="28 Elipse"/>
            <p:cNvSpPr/>
            <p:nvPr/>
          </p:nvSpPr>
          <p:spPr>
            <a:xfrm>
              <a:off x="1041020" y="108606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69" name="7 Rectángulo"/>
          <p:cNvSpPr/>
          <p:nvPr/>
        </p:nvSpPr>
        <p:spPr>
          <a:xfrm>
            <a:off x="5836312" y="2426302"/>
            <a:ext cx="25592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2. Caracterización de los grupos de valor 2016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70" name="45 Grupo"/>
          <p:cNvGrpSpPr/>
          <p:nvPr/>
        </p:nvGrpSpPr>
        <p:grpSpPr>
          <a:xfrm>
            <a:off x="4625850" y="2447325"/>
            <a:ext cx="529956" cy="529956"/>
            <a:chOff x="6820946" y="1312675"/>
            <a:chExt cx="706608" cy="706608"/>
          </a:xfrm>
        </p:grpSpPr>
        <p:pic>
          <p:nvPicPr>
            <p:cNvPr id="71" name="26 Imagen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403" y="1408638"/>
              <a:ext cx="603219" cy="522215"/>
            </a:xfrm>
            <a:prstGeom prst="rect">
              <a:avLst/>
            </a:prstGeom>
          </p:spPr>
        </p:pic>
        <p:sp>
          <p:nvSpPr>
            <p:cNvPr id="72" name="40 Elipse"/>
            <p:cNvSpPr/>
            <p:nvPr/>
          </p:nvSpPr>
          <p:spPr>
            <a:xfrm>
              <a:off x="6820946" y="131267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97911" y="2399797"/>
            <a:ext cx="634636" cy="3000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MCI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725758" y="2402430"/>
            <a:ext cx="41498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721601" y="2667600"/>
            <a:ext cx="0" cy="95131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CuadroTexto"/>
          <p:cNvSpPr txBox="1"/>
          <p:nvPr/>
        </p:nvSpPr>
        <p:spPr>
          <a:xfrm>
            <a:off x="62626" y="3725003"/>
            <a:ext cx="669553" cy="3000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OTRAS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729422" y="3711422"/>
            <a:ext cx="414980" cy="1215924"/>
            <a:chOff x="1099304" y="3805562"/>
            <a:chExt cx="553307" cy="1621232"/>
          </a:xfrm>
        </p:grpSpPr>
        <p:cxnSp>
          <p:nvCxnSpPr>
            <p:cNvPr id="74" name="73 Conector recto"/>
            <p:cNvCxnSpPr/>
            <p:nvPr/>
          </p:nvCxnSpPr>
          <p:spPr>
            <a:xfrm>
              <a:off x="1099304" y="3805562"/>
              <a:ext cx="0" cy="162123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74 Conector recto"/>
            <p:cNvCxnSpPr/>
            <p:nvPr/>
          </p:nvCxnSpPr>
          <p:spPr>
            <a:xfrm>
              <a:off x="1099304" y="3814615"/>
              <a:ext cx="55330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11 Rectángulo"/>
          <p:cNvSpPr/>
          <p:nvPr/>
        </p:nvSpPr>
        <p:spPr>
          <a:xfrm>
            <a:off x="5836311" y="4978969"/>
            <a:ext cx="24748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F. Mapa de conocimiento de Función Pública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77" name="38 Grupo"/>
          <p:cNvGrpSpPr/>
          <p:nvPr/>
        </p:nvGrpSpPr>
        <p:grpSpPr>
          <a:xfrm>
            <a:off x="4625850" y="4875707"/>
            <a:ext cx="529956" cy="529956"/>
            <a:chOff x="6854820" y="1995605"/>
            <a:chExt cx="706608" cy="706608"/>
          </a:xfrm>
        </p:grpSpPr>
        <p:pic>
          <p:nvPicPr>
            <p:cNvPr id="78" name="21 Imagen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900" y="2071889"/>
              <a:ext cx="676509" cy="583731"/>
            </a:xfrm>
            <a:prstGeom prst="rect">
              <a:avLst/>
            </a:prstGeom>
          </p:spPr>
        </p:pic>
        <p:sp>
          <p:nvSpPr>
            <p:cNvPr id="79" name="37 Elipse"/>
            <p:cNvSpPr/>
            <p:nvPr/>
          </p:nvSpPr>
          <p:spPr>
            <a:xfrm>
              <a:off x="6854820" y="199560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6" name="105 Grupo"/>
          <p:cNvGrpSpPr/>
          <p:nvPr/>
        </p:nvGrpSpPr>
        <p:grpSpPr>
          <a:xfrm>
            <a:off x="8289629" y="2228852"/>
            <a:ext cx="687885" cy="3334511"/>
            <a:chOff x="10135659" y="545086"/>
            <a:chExt cx="917180" cy="5638256"/>
          </a:xfrm>
        </p:grpSpPr>
        <p:cxnSp>
          <p:nvCxnSpPr>
            <p:cNvPr id="107" name="106 Conector recto"/>
            <p:cNvCxnSpPr/>
            <p:nvPr/>
          </p:nvCxnSpPr>
          <p:spPr>
            <a:xfrm>
              <a:off x="10861197" y="702741"/>
              <a:ext cx="0" cy="520514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/>
            <p:nvPr/>
          </p:nvCxnSpPr>
          <p:spPr>
            <a:xfrm>
              <a:off x="10665269" y="70274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CuadroTexto 10"/>
            <p:cNvSpPr txBox="1"/>
            <p:nvPr/>
          </p:nvSpPr>
          <p:spPr>
            <a:xfrm>
              <a:off x="10157986" y="54508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Ene.</a:t>
              </a:r>
            </a:p>
          </p:txBody>
        </p:sp>
        <p:cxnSp>
          <p:nvCxnSpPr>
            <p:cNvPr id="110" name="109 Conector recto"/>
            <p:cNvCxnSpPr/>
            <p:nvPr/>
          </p:nvCxnSpPr>
          <p:spPr>
            <a:xfrm>
              <a:off x="10650028" y="1128162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1" name="CuadroTexto 10"/>
            <p:cNvSpPr txBox="1"/>
            <p:nvPr/>
          </p:nvSpPr>
          <p:spPr>
            <a:xfrm>
              <a:off x="10142744" y="97050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Feb.</a:t>
              </a:r>
            </a:p>
          </p:txBody>
        </p:sp>
        <p:cxnSp>
          <p:nvCxnSpPr>
            <p:cNvPr id="112" name="111 Conector recto"/>
            <p:cNvCxnSpPr/>
            <p:nvPr/>
          </p:nvCxnSpPr>
          <p:spPr>
            <a:xfrm>
              <a:off x="10647294" y="162152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3" name="CuadroTexto 10"/>
            <p:cNvSpPr txBox="1"/>
            <p:nvPr/>
          </p:nvSpPr>
          <p:spPr>
            <a:xfrm>
              <a:off x="10140010" y="146428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Mar.</a:t>
              </a:r>
            </a:p>
          </p:txBody>
        </p:sp>
        <p:cxnSp>
          <p:nvCxnSpPr>
            <p:cNvPr id="114" name="113 Conector recto"/>
            <p:cNvCxnSpPr/>
            <p:nvPr/>
          </p:nvCxnSpPr>
          <p:spPr>
            <a:xfrm>
              <a:off x="10649459" y="212118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5" name="CuadroTexto 10"/>
            <p:cNvSpPr txBox="1"/>
            <p:nvPr/>
          </p:nvSpPr>
          <p:spPr>
            <a:xfrm>
              <a:off x="10142175" y="196352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Abr.</a:t>
              </a:r>
            </a:p>
          </p:txBody>
        </p:sp>
        <p:cxnSp>
          <p:nvCxnSpPr>
            <p:cNvPr id="116" name="115 Conector recto"/>
            <p:cNvCxnSpPr/>
            <p:nvPr/>
          </p:nvCxnSpPr>
          <p:spPr>
            <a:xfrm>
              <a:off x="10644896" y="261544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CuadroTexto 10"/>
            <p:cNvSpPr txBox="1"/>
            <p:nvPr/>
          </p:nvSpPr>
          <p:spPr>
            <a:xfrm>
              <a:off x="10137612" y="245778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 err="1">
                  <a:solidFill>
                    <a:srgbClr val="A5A5A5"/>
                  </a:solidFill>
                  <a:latin typeface="Calibri" panose="020F0502020204030204"/>
                </a:rPr>
                <a:t>May</a:t>
              </a: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.</a:t>
              </a:r>
            </a:p>
          </p:txBody>
        </p:sp>
        <p:cxnSp>
          <p:nvCxnSpPr>
            <p:cNvPr id="118" name="117 Conector recto"/>
            <p:cNvCxnSpPr/>
            <p:nvPr/>
          </p:nvCxnSpPr>
          <p:spPr>
            <a:xfrm>
              <a:off x="10650028" y="311563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9" name="CuadroTexto 10"/>
            <p:cNvSpPr txBox="1"/>
            <p:nvPr/>
          </p:nvSpPr>
          <p:spPr>
            <a:xfrm>
              <a:off x="10142744" y="295797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Jun.</a:t>
              </a:r>
            </a:p>
          </p:txBody>
        </p:sp>
        <p:cxnSp>
          <p:nvCxnSpPr>
            <p:cNvPr id="120" name="119 Conector recto"/>
            <p:cNvCxnSpPr/>
            <p:nvPr/>
          </p:nvCxnSpPr>
          <p:spPr>
            <a:xfrm>
              <a:off x="10660257" y="3605348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1" name="CuadroTexto 10"/>
            <p:cNvSpPr txBox="1"/>
            <p:nvPr/>
          </p:nvSpPr>
          <p:spPr>
            <a:xfrm>
              <a:off x="10152974" y="344769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Jul.</a:t>
              </a:r>
            </a:p>
          </p:txBody>
        </p:sp>
        <p:cxnSp>
          <p:nvCxnSpPr>
            <p:cNvPr id="123" name="122 Conector recto"/>
            <p:cNvCxnSpPr/>
            <p:nvPr/>
          </p:nvCxnSpPr>
          <p:spPr>
            <a:xfrm>
              <a:off x="10671710" y="404862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4" name="CuadroTexto 10"/>
            <p:cNvSpPr txBox="1"/>
            <p:nvPr/>
          </p:nvSpPr>
          <p:spPr>
            <a:xfrm>
              <a:off x="10164426" y="389096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Ago.</a:t>
              </a:r>
            </a:p>
          </p:txBody>
        </p:sp>
        <p:cxnSp>
          <p:nvCxnSpPr>
            <p:cNvPr id="125" name="124 Conector recto"/>
            <p:cNvCxnSpPr/>
            <p:nvPr/>
          </p:nvCxnSpPr>
          <p:spPr>
            <a:xfrm>
              <a:off x="10661199" y="4519017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CuadroTexto 10"/>
            <p:cNvSpPr txBox="1"/>
            <p:nvPr/>
          </p:nvSpPr>
          <p:spPr>
            <a:xfrm>
              <a:off x="10153915" y="4361362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Sep.</a:t>
              </a:r>
            </a:p>
          </p:txBody>
        </p:sp>
        <p:cxnSp>
          <p:nvCxnSpPr>
            <p:cNvPr id="127" name="126 Conector recto"/>
            <p:cNvCxnSpPr/>
            <p:nvPr/>
          </p:nvCxnSpPr>
          <p:spPr>
            <a:xfrm>
              <a:off x="10650028" y="505369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8" name="CuadroTexto 10"/>
            <p:cNvSpPr txBox="1"/>
            <p:nvPr/>
          </p:nvSpPr>
          <p:spPr>
            <a:xfrm>
              <a:off x="10142744" y="489603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Oct.</a:t>
              </a:r>
            </a:p>
          </p:txBody>
        </p:sp>
        <p:cxnSp>
          <p:nvCxnSpPr>
            <p:cNvPr id="129" name="128 Conector recto"/>
            <p:cNvCxnSpPr/>
            <p:nvPr/>
          </p:nvCxnSpPr>
          <p:spPr>
            <a:xfrm>
              <a:off x="10655540" y="5489525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0" name="CuadroTexto 10"/>
            <p:cNvSpPr txBox="1"/>
            <p:nvPr/>
          </p:nvSpPr>
          <p:spPr>
            <a:xfrm>
              <a:off x="10148256" y="5331870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Nov.</a:t>
              </a:r>
            </a:p>
          </p:txBody>
        </p:sp>
        <p:cxnSp>
          <p:nvCxnSpPr>
            <p:cNvPr id="131" name="130 Conector recto"/>
            <p:cNvCxnSpPr/>
            <p:nvPr/>
          </p:nvCxnSpPr>
          <p:spPr>
            <a:xfrm>
              <a:off x="10642943" y="591165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2" name="CuadroTexto 10"/>
            <p:cNvSpPr txBox="1"/>
            <p:nvPr/>
          </p:nvSpPr>
          <p:spPr>
            <a:xfrm>
              <a:off x="10135659" y="5754001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Dic.</a:t>
              </a:r>
            </a:p>
          </p:txBody>
        </p:sp>
      </p:grpSp>
      <p:sp>
        <p:nvSpPr>
          <p:cNvPr id="84" name="Elipse 23"/>
          <p:cNvSpPr/>
          <p:nvPr/>
        </p:nvSpPr>
        <p:spPr>
          <a:xfrm>
            <a:off x="8641775" y="2823303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5" name="Elipse 23"/>
          <p:cNvSpPr/>
          <p:nvPr/>
        </p:nvSpPr>
        <p:spPr>
          <a:xfrm>
            <a:off x="8731721" y="4809059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87" name="Elipse 23"/>
          <p:cNvSpPr/>
          <p:nvPr/>
        </p:nvSpPr>
        <p:spPr>
          <a:xfrm>
            <a:off x="8735199" y="3653264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88" name="Elipse 23"/>
          <p:cNvSpPr/>
          <p:nvPr/>
        </p:nvSpPr>
        <p:spPr>
          <a:xfrm>
            <a:off x="8840558" y="2823303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89" name="Elipse 23"/>
          <p:cNvSpPr/>
          <p:nvPr/>
        </p:nvSpPr>
        <p:spPr>
          <a:xfrm>
            <a:off x="8724673" y="2583063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83" name="Elipse 22"/>
          <p:cNvSpPr/>
          <p:nvPr/>
        </p:nvSpPr>
        <p:spPr>
          <a:xfrm>
            <a:off x="8627924" y="2391485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6" name="Elipse 23"/>
          <p:cNvSpPr/>
          <p:nvPr/>
        </p:nvSpPr>
        <p:spPr>
          <a:xfrm>
            <a:off x="8841033" y="2402996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0" name="Elipse 23"/>
          <p:cNvSpPr/>
          <p:nvPr/>
        </p:nvSpPr>
        <p:spPr>
          <a:xfrm>
            <a:off x="8730368" y="3058258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91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8697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adroTexto 15"/>
          <p:cNvSpPr txBox="1">
            <a:spLocks noChangeArrowheads="1"/>
          </p:cNvSpPr>
          <p:nvPr/>
        </p:nvSpPr>
        <p:spPr bwMode="auto">
          <a:xfrm>
            <a:off x="0" y="1050629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</a:rPr>
              <a:t>Metas - Sistema de Gestión del Conocimiento en Función Pública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42091" y="1577606"/>
            <a:ext cx="460172" cy="443014"/>
            <a:chOff x="1864594" y="918692"/>
            <a:chExt cx="613563" cy="590685"/>
          </a:xfrm>
        </p:grpSpPr>
        <p:pic>
          <p:nvPicPr>
            <p:cNvPr id="13" name="2 Imagen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594" y="918692"/>
              <a:ext cx="613563" cy="590685"/>
            </a:xfrm>
            <a:prstGeom prst="rect">
              <a:avLst/>
            </a:prstGeom>
          </p:spPr>
        </p:pic>
        <p:sp>
          <p:nvSpPr>
            <p:cNvPr id="14" name="418 Arco de bloque"/>
            <p:cNvSpPr/>
            <p:nvPr/>
          </p:nvSpPr>
          <p:spPr>
            <a:xfrm rot="10800000">
              <a:off x="1874532" y="958903"/>
              <a:ext cx="537937" cy="537937"/>
            </a:xfrm>
            <a:prstGeom prst="blockArc">
              <a:avLst>
                <a:gd name="adj1" fmla="val 16189052"/>
                <a:gd name="adj2" fmla="val 2"/>
                <a:gd name="adj3" fmla="val 24437"/>
              </a:avLst>
            </a:prstGeom>
            <a:solidFill>
              <a:srgbClr val="960000"/>
            </a:solidFill>
            <a:ln>
              <a:solidFill>
                <a:srgbClr val="9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black"/>
                </a:solidFill>
              </a:endParaRPr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118202" y="2400528"/>
            <a:ext cx="63463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black"/>
                </a:solidFill>
                <a:latin typeface="Calibri" panose="020F0502020204030204"/>
              </a:rPr>
              <a:t>MCI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67446" y="3631572"/>
            <a:ext cx="661251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black"/>
                </a:solidFill>
                <a:latin typeface="Calibri" panose="020F0502020204030204"/>
              </a:rPr>
              <a:t>OTRAS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041261" y="1563384"/>
            <a:ext cx="3061480" cy="41549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Gestión de la </a:t>
            </a:r>
            <a:r>
              <a:rPr lang="en-US" sz="2100" b="1" dirty="0" err="1">
                <a:solidFill>
                  <a:prstClr val="black"/>
                </a:solidFill>
                <a:latin typeface="Calibri" panose="020F0502020204030204"/>
              </a:rPr>
              <a:t>Información</a:t>
            </a: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11 Rectángulo"/>
          <p:cNvSpPr/>
          <p:nvPr/>
        </p:nvSpPr>
        <p:spPr>
          <a:xfrm>
            <a:off x="790025" y="2728504"/>
            <a:ext cx="29825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5. Buscador de estudios, publicaciones y documentos de la Función Pública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54" name="120 Grupo"/>
          <p:cNvGrpSpPr/>
          <p:nvPr/>
        </p:nvGrpSpPr>
        <p:grpSpPr>
          <a:xfrm>
            <a:off x="4114647" y="2705382"/>
            <a:ext cx="529956" cy="529956"/>
            <a:chOff x="5465156" y="5709265"/>
            <a:chExt cx="706608" cy="706608"/>
          </a:xfrm>
        </p:grpSpPr>
        <p:sp>
          <p:nvSpPr>
            <p:cNvPr id="55" name="54 Elipse"/>
            <p:cNvSpPr/>
            <p:nvPr/>
          </p:nvSpPr>
          <p:spPr>
            <a:xfrm>
              <a:off x="5465156" y="570926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  <p:pic>
          <p:nvPicPr>
            <p:cNvPr id="56" name="119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6" r="10613" b="18684"/>
            <a:stretch/>
          </p:blipFill>
          <p:spPr>
            <a:xfrm>
              <a:off x="5597868" y="5859601"/>
              <a:ext cx="423016" cy="434976"/>
            </a:xfrm>
            <a:prstGeom prst="rect">
              <a:avLst/>
            </a:prstGeom>
          </p:spPr>
        </p:pic>
      </p:grpSp>
      <p:sp>
        <p:nvSpPr>
          <p:cNvPr id="57" name="10 Rectángulo"/>
          <p:cNvSpPr/>
          <p:nvPr/>
        </p:nvSpPr>
        <p:spPr>
          <a:xfrm>
            <a:off x="790026" y="3715623"/>
            <a:ext cx="23734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G. CRM (</a:t>
            </a:r>
            <a:r>
              <a:rPr lang="es-CO" sz="1350" dirty="0" err="1">
                <a:solidFill>
                  <a:prstClr val="black"/>
                </a:solidFill>
                <a:latin typeface="Calibri" panose="020F0502020204030204"/>
              </a:rPr>
              <a:t>PAI</a:t>
            </a: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 – Caracterización de los </a:t>
            </a:r>
            <a:r>
              <a:rPr lang="es-CO" sz="1350" dirty="0">
                <a:solidFill>
                  <a:srgbClr val="000000"/>
                </a:solidFill>
                <a:latin typeface="Calibri" panose="020F0502020204030204"/>
              </a:rPr>
              <a:t>Grupos de valor)</a:t>
            </a:r>
          </a:p>
        </p:txBody>
      </p:sp>
      <p:grpSp>
        <p:nvGrpSpPr>
          <p:cNvPr id="66" name="42 Grupo"/>
          <p:cNvGrpSpPr/>
          <p:nvPr/>
        </p:nvGrpSpPr>
        <p:grpSpPr>
          <a:xfrm>
            <a:off x="3147247" y="3693018"/>
            <a:ext cx="529956" cy="529956"/>
            <a:chOff x="6779191" y="3429000"/>
            <a:chExt cx="706608" cy="706608"/>
          </a:xfrm>
        </p:grpSpPr>
        <p:pic>
          <p:nvPicPr>
            <p:cNvPr id="67" name="24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2001"/>
            <a:stretch/>
          </p:blipFill>
          <p:spPr>
            <a:xfrm>
              <a:off x="6800840" y="3499816"/>
              <a:ext cx="656567" cy="512111"/>
            </a:xfrm>
            <a:prstGeom prst="rect">
              <a:avLst/>
            </a:prstGeom>
          </p:spPr>
        </p:pic>
        <p:sp>
          <p:nvSpPr>
            <p:cNvPr id="68" name="41 Elipse"/>
            <p:cNvSpPr/>
            <p:nvPr/>
          </p:nvSpPr>
          <p:spPr>
            <a:xfrm>
              <a:off x="6779191" y="342900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69" name="6 Rectángulo"/>
          <p:cNvSpPr/>
          <p:nvPr/>
        </p:nvSpPr>
        <p:spPr>
          <a:xfrm>
            <a:off x="4830337" y="4807422"/>
            <a:ext cx="28696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I. Sistematización de las Publicaciones de Función Pública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70" name="36 Grupo"/>
          <p:cNvGrpSpPr/>
          <p:nvPr/>
        </p:nvGrpSpPr>
        <p:grpSpPr>
          <a:xfrm>
            <a:off x="4148596" y="4666349"/>
            <a:ext cx="529956" cy="529956"/>
            <a:chOff x="6848850" y="1212002"/>
            <a:chExt cx="706608" cy="706608"/>
          </a:xfrm>
        </p:grpSpPr>
        <p:pic>
          <p:nvPicPr>
            <p:cNvPr id="71" name="20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97"/>
            <a:stretch/>
          </p:blipFill>
          <p:spPr>
            <a:xfrm>
              <a:off x="6952789" y="1358825"/>
              <a:ext cx="518190" cy="451878"/>
            </a:xfrm>
            <a:prstGeom prst="rect">
              <a:avLst/>
            </a:prstGeom>
          </p:spPr>
        </p:pic>
        <p:sp>
          <p:nvSpPr>
            <p:cNvPr id="72" name="35 Elipse"/>
            <p:cNvSpPr/>
            <p:nvPr/>
          </p:nvSpPr>
          <p:spPr>
            <a:xfrm>
              <a:off x="6848850" y="121200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77" name="15 Rectángulo"/>
          <p:cNvSpPr/>
          <p:nvPr/>
        </p:nvSpPr>
        <p:spPr>
          <a:xfrm>
            <a:off x="5823466" y="3803889"/>
            <a:ext cx="25812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H. Gestión del Conocimiento - Intranet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78" name="51 Grupo"/>
          <p:cNvGrpSpPr/>
          <p:nvPr/>
        </p:nvGrpSpPr>
        <p:grpSpPr>
          <a:xfrm>
            <a:off x="5139075" y="3693018"/>
            <a:ext cx="529956" cy="529956"/>
            <a:chOff x="1041020" y="5349487"/>
            <a:chExt cx="706608" cy="706608"/>
          </a:xfrm>
        </p:grpSpPr>
        <p:grpSp>
          <p:nvGrpSpPr>
            <p:cNvPr id="79" name="46 Grupo"/>
            <p:cNvGrpSpPr/>
            <p:nvPr/>
          </p:nvGrpSpPr>
          <p:grpSpPr>
            <a:xfrm>
              <a:off x="1157610" y="5511205"/>
              <a:ext cx="496821" cy="399169"/>
              <a:chOff x="274918" y="5479675"/>
              <a:chExt cx="1551997" cy="1246945"/>
            </a:xfrm>
          </p:grpSpPr>
          <p:pic>
            <p:nvPicPr>
              <p:cNvPr id="81" name="44 Imagen"/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9" t="12720" r="11686" b="26398"/>
              <a:stretch/>
            </p:blipFill>
            <p:spPr>
              <a:xfrm>
                <a:off x="274918" y="5479675"/>
                <a:ext cx="1551997" cy="1246945"/>
              </a:xfrm>
              <a:prstGeom prst="rect">
                <a:avLst/>
              </a:prstGeom>
            </p:spPr>
          </p:pic>
          <p:pic>
            <p:nvPicPr>
              <p:cNvPr id="82" name="45 Imagen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72" y="5870028"/>
                <a:ext cx="619153" cy="715847"/>
              </a:xfrm>
              <a:prstGeom prst="rect">
                <a:avLst/>
              </a:prstGeom>
            </p:spPr>
          </p:pic>
        </p:grpSp>
        <p:sp>
          <p:nvSpPr>
            <p:cNvPr id="80" name="50 Elipse"/>
            <p:cNvSpPr/>
            <p:nvPr/>
          </p:nvSpPr>
          <p:spPr>
            <a:xfrm>
              <a:off x="1041020" y="5349487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33" name="32 Conector recto"/>
          <p:cNvCxnSpPr/>
          <p:nvPr/>
        </p:nvCxnSpPr>
        <p:spPr>
          <a:xfrm>
            <a:off x="740932" y="2406347"/>
            <a:ext cx="41498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flipH="1">
            <a:off x="744806" y="2667360"/>
            <a:ext cx="1" cy="83123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728697" y="3638000"/>
            <a:ext cx="41498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 flipH="1">
            <a:off x="721906" y="3905249"/>
            <a:ext cx="1" cy="83123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483 Imagen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82" y="3248928"/>
            <a:ext cx="1356065" cy="1326223"/>
          </a:xfrm>
          <a:prstGeom prst="rect">
            <a:avLst/>
          </a:prstGeom>
        </p:spPr>
      </p:pic>
      <p:grpSp>
        <p:nvGrpSpPr>
          <p:cNvPr id="84" name="83 Grupo"/>
          <p:cNvGrpSpPr/>
          <p:nvPr/>
        </p:nvGrpSpPr>
        <p:grpSpPr>
          <a:xfrm>
            <a:off x="8289629" y="2228852"/>
            <a:ext cx="687885" cy="3334511"/>
            <a:chOff x="10135659" y="545086"/>
            <a:chExt cx="917180" cy="5638256"/>
          </a:xfrm>
        </p:grpSpPr>
        <p:cxnSp>
          <p:nvCxnSpPr>
            <p:cNvPr id="85" name="84 Conector recto"/>
            <p:cNvCxnSpPr/>
            <p:nvPr/>
          </p:nvCxnSpPr>
          <p:spPr>
            <a:xfrm>
              <a:off x="10861197" y="702741"/>
              <a:ext cx="0" cy="520514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85 Conector recto"/>
            <p:cNvCxnSpPr/>
            <p:nvPr/>
          </p:nvCxnSpPr>
          <p:spPr>
            <a:xfrm>
              <a:off x="10665269" y="70274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CuadroTexto 10"/>
            <p:cNvSpPr txBox="1"/>
            <p:nvPr/>
          </p:nvSpPr>
          <p:spPr>
            <a:xfrm>
              <a:off x="10157986" y="54508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Ene.</a:t>
              </a:r>
            </a:p>
          </p:txBody>
        </p:sp>
        <p:cxnSp>
          <p:nvCxnSpPr>
            <p:cNvPr id="88" name="87 Conector recto"/>
            <p:cNvCxnSpPr/>
            <p:nvPr/>
          </p:nvCxnSpPr>
          <p:spPr>
            <a:xfrm>
              <a:off x="10650028" y="1128162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9" name="CuadroTexto 10"/>
            <p:cNvSpPr txBox="1"/>
            <p:nvPr/>
          </p:nvSpPr>
          <p:spPr>
            <a:xfrm>
              <a:off x="10142744" y="97050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Feb.</a:t>
              </a:r>
            </a:p>
          </p:txBody>
        </p:sp>
        <p:cxnSp>
          <p:nvCxnSpPr>
            <p:cNvPr id="90" name="89 Conector recto"/>
            <p:cNvCxnSpPr/>
            <p:nvPr/>
          </p:nvCxnSpPr>
          <p:spPr>
            <a:xfrm>
              <a:off x="10647294" y="162152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CuadroTexto 10"/>
            <p:cNvSpPr txBox="1"/>
            <p:nvPr/>
          </p:nvSpPr>
          <p:spPr>
            <a:xfrm>
              <a:off x="10140010" y="146428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Mar.</a:t>
              </a:r>
            </a:p>
          </p:txBody>
        </p:sp>
        <p:cxnSp>
          <p:nvCxnSpPr>
            <p:cNvPr id="92" name="91 Conector recto"/>
            <p:cNvCxnSpPr/>
            <p:nvPr/>
          </p:nvCxnSpPr>
          <p:spPr>
            <a:xfrm>
              <a:off x="10649459" y="212118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CuadroTexto 10"/>
            <p:cNvSpPr txBox="1"/>
            <p:nvPr/>
          </p:nvSpPr>
          <p:spPr>
            <a:xfrm>
              <a:off x="10142175" y="196352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Abr.</a:t>
              </a:r>
            </a:p>
          </p:txBody>
        </p:sp>
        <p:cxnSp>
          <p:nvCxnSpPr>
            <p:cNvPr id="94" name="93 Conector recto"/>
            <p:cNvCxnSpPr/>
            <p:nvPr/>
          </p:nvCxnSpPr>
          <p:spPr>
            <a:xfrm>
              <a:off x="10644896" y="261544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CuadroTexto 10"/>
            <p:cNvSpPr txBox="1"/>
            <p:nvPr/>
          </p:nvSpPr>
          <p:spPr>
            <a:xfrm>
              <a:off x="10137612" y="245778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 err="1">
                  <a:solidFill>
                    <a:srgbClr val="A5A5A5"/>
                  </a:solidFill>
                  <a:latin typeface="Calibri" panose="020F0502020204030204"/>
                </a:rPr>
                <a:t>May</a:t>
              </a: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.</a:t>
              </a:r>
            </a:p>
          </p:txBody>
        </p:sp>
        <p:cxnSp>
          <p:nvCxnSpPr>
            <p:cNvPr id="96" name="95 Conector recto"/>
            <p:cNvCxnSpPr/>
            <p:nvPr/>
          </p:nvCxnSpPr>
          <p:spPr>
            <a:xfrm>
              <a:off x="10650028" y="311563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7" name="CuadroTexto 10"/>
            <p:cNvSpPr txBox="1"/>
            <p:nvPr/>
          </p:nvSpPr>
          <p:spPr>
            <a:xfrm>
              <a:off x="10142744" y="295797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Jun.</a:t>
              </a:r>
            </a:p>
          </p:txBody>
        </p:sp>
        <p:cxnSp>
          <p:nvCxnSpPr>
            <p:cNvPr id="98" name="97 Conector recto"/>
            <p:cNvCxnSpPr/>
            <p:nvPr/>
          </p:nvCxnSpPr>
          <p:spPr>
            <a:xfrm>
              <a:off x="10660257" y="3605348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9" name="CuadroTexto 10"/>
            <p:cNvSpPr txBox="1"/>
            <p:nvPr/>
          </p:nvSpPr>
          <p:spPr>
            <a:xfrm>
              <a:off x="10152974" y="344769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Jul.</a:t>
              </a:r>
            </a:p>
          </p:txBody>
        </p:sp>
        <p:cxnSp>
          <p:nvCxnSpPr>
            <p:cNvPr id="100" name="99 Conector recto"/>
            <p:cNvCxnSpPr/>
            <p:nvPr/>
          </p:nvCxnSpPr>
          <p:spPr>
            <a:xfrm>
              <a:off x="10671710" y="404862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CuadroTexto 10"/>
            <p:cNvSpPr txBox="1"/>
            <p:nvPr/>
          </p:nvSpPr>
          <p:spPr>
            <a:xfrm>
              <a:off x="10164426" y="389096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Ago.</a:t>
              </a:r>
            </a:p>
          </p:txBody>
        </p:sp>
        <p:cxnSp>
          <p:nvCxnSpPr>
            <p:cNvPr id="102" name="101 Conector recto"/>
            <p:cNvCxnSpPr/>
            <p:nvPr/>
          </p:nvCxnSpPr>
          <p:spPr>
            <a:xfrm>
              <a:off x="10661199" y="4519017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3" name="CuadroTexto 10"/>
            <p:cNvSpPr txBox="1"/>
            <p:nvPr/>
          </p:nvSpPr>
          <p:spPr>
            <a:xfrm>
              <a:off x="10153915" y="4361362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Sep.</a:t>
              </a:r>
            </a:p>
          </p:txBody>
        </p:sp>
        <p:cxnSp>
          <p:nvCxnSpPr>
            <p:cNvPr id="104" name="103 Conector recto"/>
            <p:cNvCxnSpPr/>
            <p:nvPr/>
          </p:nvCxnSpPr>
          <p:spPr>
            <a:xfrm>
              <a:off x="10650028" y="505369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CuadroTexto 10"/>
            <p:cNvSpPr txBox="1"/>
            <p:nvPr/>
          </p:nvSpPr>
          <p:spPr>
            <a:xfrm>
              <a:off x="10142744" y="489603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Oct.</a:t>
              </a:r>
            </a:p>
          </p:txBody>
        </p:sp>
        <p:cxnSp>
          <p:nvCxnSpPr>
            <p:cNvPr id="106" name="105 Conector recto"/>
            <p:cNvCxnSpPr/>
            <p:nvPr/>
          </p:nvCxnSpPr>
          <p:spPr>
            <a:xfrm>
              <a:off x="10655540" y="5489525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7" name="CuadroTexto 10"/>
            <p:cNvSpPr txBox="1"/>
            <p:nvPr/>
          </p:nvSpPr>
          <p:spPr>
            <a:xfrm>
              <a:off x="10148256" y="5331870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Nov.</a:t>
              </a:r>
            </a:p>
          </p:txBody>
        </p:sp>
        <p:cxnSp>
          <p:nvCxnSpPr>
            <p:cNvPr id="108" name="107 Conector recto"/>
            <p:cNvCxnSpPr/>
            <p:nvPr/>
          </p:nvCxnSpPr>
          <p:spPr>
            <a:xfrm>
              <a:off x="10642943" y="591165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CuadroTexto 10"/>
            <p:cNvSpPr txBox="1"/>
            <p:nvPr/>
          </p:nvSpPr>
          <p:spPr>
            <a:xfrm>
              <a:off x="10135659" y="5754001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Dic.</a:t>
              </a:r>
            </a:p>
          </p:txBody>
        </p:sp>
      </p:grpSp>
      <p:sp>
        <p:nvSpPr>
          <p:cNvPr id="110" name="Elipse 23"/>
          <p:cNvSpPr/>
          <p:nvPr/>
        </p:nvSpPr>
        <p:spPr>
          <a:xfrm>
            <a:off x="8727316" y="3505804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11" name="Elipse 23"/>
          <p:cNvSpPr/>
          <p:nvPr/>
        </p:nvSpPr>
        <p:spPr>
          <a:xfrm>
            <a:off x="8644726" y="2763002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112" name="Elipse 23"/>
          <p:cNvSpPr/>
          <p:nvPr/>
        </p:nvSpPr>
        <p:spPr>
          <a:xfrm>
            <a:off x="8723072" y="3945781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113" name="Elipse 23"/>
          <p:cNvSpPr/>
          <p:nvPr/>
        </p:nvSpPr>
        <p:spPr>
          <a:xfrm>
            <a:off x="8841616" y="2761442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62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4344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483 Imagen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82" y="3248928"/>
            <a:ext cx="1356065" cy="1326223"/>
          </a:xfrm>
          <a:prstGeom prst="rect">
            <a:avLst/>
          </a:prstGeom>
        </p:spPr>
      </p:pic>
      <p:sp>
        <p:nvSpPr>
          <p:cNvPr id="122" name="CuadroTexto 15"/>
          <p:cNvSpPr txBox="1">
            <a:spLocks noChangeArrowheads="1"/>
          </p:cNvSpPr>
          <p:nvPr/>
        </p:nvSpPr>
        <p:spPr bwMode="auto">
          <a:xfrm>
            <a:off x="0" y="1050629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</a:rPr>
              <a:t>Metas - Sistema de Gestión del Conocimiento en Función Pública</a:t>
            </a:r>
          </a:p>
        </p:txBody>
      </p:sp>
      <p:sp>
        <p:nvSpPr>
          <p:cNvPr id="81" name="80 CuadroTexto"/>
          <p:cNvSpPr txBox="1"/>
          <p:nvPr/>
        </p:nvSpPr>
        <p:spPr>
          <a:xfrm>
            <a:off x="124992" y="2414237"/>
            <a:ext cx="634636" cy="30008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MCI</a:t>
            </a:r>
          </a:p>
        </p:txBody>
      </p:sp>
      <p:sp>
        <p:nvSpPr>
          <p:cNvPr id="82" name="81 CuadroTexto"/>
          <p:cNvSpPr txBox="1"/>
          <p:nvPr/>
        </p:nvSpPr>
        <p:spPr>
          <a:xfrm>
            <a:off x="0" y="4282771"/>
            <a:ext cx="747721" cy="30008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OTRAS</a:t>
            </a:r>
          </a:p>
        </p:txBody>
      </p:sp>
      <p:sp>
        <p:nvSpPr>
          <p:cNvPr id="83" name="82 Rectángulo"/>
          <p:cNvSpPr/>
          <p:nvPr/>
        </p:nvSpPr>
        <p:spPr>
          <a:xfrm>
            <a:off x="3160685" y="1563384"/>
            <a:ext cx="2822632" cy="4154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Monitoreo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y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Evaluación</a:t>
            </a:r>
            <a:endParaRPr lang="en-US" sz="21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4" name="Grupo 12"/>
          <p:cNvGrpSpPr/>
          <p:nvPr/>
        </p:nvGrpSpPr>
        <p:grpSpPr>
          <a:xfrm>
            <a:off x="250609" y="1577606"/>
            <a:ext cx="460172" cy="443014"/>
            <a:chOff x="1864594" y="918692"/>
            <a:chExt cx="613563" cy="590685"/>
          </a:xfrm>
        </p:grpSpPr>
        <p:pic>
          <p:nvPicPr>
            <p:cNvPr id="85" name="2 Imagen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594" y="918692"/>
              <a:ext cx="613563" cy="590685"/>
            </a:xfrm>
            <a:prstGeom prst="rect">
              <a:avLst/>
            </a:prstGeom>
          </p:spPr>
        </p:pic>
        <p:sp>
          <p:nvSpPr>
            <p:cNvPr id="86" name="432 Arco de bloque"/>
            <p:cNvSpPr/>
            <p:nvPr/>
          </p:nvSpPr>
          <p:spPr>
            <a:xfrm>
              <a:off x="1914960" y="928630"/>
              <a:ext cx="532706" cy="532706"/>
            </a:xfrm>
            <a:prstGeom prst="blockArc">
              <a:avLst>
                <a:gd name="adj1" fmla="val 16189052"/>
                <a:gd name="adj2" fmla="val 2"/>
                <a:gd name="adj3" fmla="val 24437"/>
              </a:avLst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black"/>
                </a:solidFill>
              </a:endParaRPr>
            </a:p>
          </p:txBody>
        </p:sp>
      </p:grpSp>
      <p:sp>
        <p:nvSpPr>
          <p:cNvPr id="87" name="6 Rectángulo"/>
          <p:cNvSpPr/>
          <p:nvPr/>
        </p:nvSpPr>
        <p:spPr>
          <a:xfrm>
            <a:off x="827019" y="2693072"/>
            <a:ext cx="26726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6. Medición de la incidencia de Función Pública 2017</a:t>
            </a:r>
          </a:p>
        </p:txBody>
      </p:sp>
      <p:grpSp>
        <p:nvGrpSpPr>
          <p:cNvPr id="88" name="52 Grupo"/>
          <p:cNvGrpSpPr/>
          <p:nvPr/>
        </p:nvGrpSpPr>
        <p:grpSpPr>
          <a:xfrm>
            <a:off x="3716970" y="2707156"/>
            <a:ext cx="529956" cy="529956"/>
            <a:chOff x="1036828" y="2102311"/>
            <a:chExt cx="706608" cy="706608"/>
          </a:xfrm>
        </p:grpSpPr>
        <p:pic>
          <p:nvPicPr>
            <p:cNvPr id="89" name="21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8" t="17293" r="8238" b="31470"/>
            <a:stretch/>
          </p:blipFill>
          <p:spPr>
            <a:xfrm>
              <a:off x="1210415" y="2343327"/>
              <a:ext cx="410538" cy="253324"/>
            </a:xfrm>
            <a:prstGeom prst="rect">
              <a:avLst/>
            </a:prstGeom>
          </p:spPr>
        </p:pic>
        <p:sp>
          <p:nvSpPr>
            <p:cNvPr id="90" name="31 Elipse"/>
            <p:cNvSpPr/>
            <p:nvPr/>
          </p:nvSpPr>
          <p:spPr>
            <a:xfrm>
              <a:off x="1036828" y="210231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91" name="14 Rectángulo"/>
          <p:cNvSpPr/>
          <p:nvPr/>
        </p:nvSpPr>
        <p:spPr>
          <a:xfrm>
            <a:off x="5686289" y="2836163"/>
            <a:ext cx="27156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7. Análisis de estadísticas del estado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92" name="48 Grupo"/>
          <p:cNvGrpSpPr/>
          <p:nvPr/>
        </p:nvGrpSpPr>
        <p:grpSpPr>
          <a:xfrm>
            <a:off x="4641204" y="2707156"/>
            <a:ext cx="529956" cy="529956"/>
            <a:chOff x="6820946" y="4089154"/>
            <a:chExt cx="706608" cy="706608"/>
          </a:xfrm>
        </p:grpSpPr>
        <p:pic>
          <p:nvPicPr>
            <p:cNvPr id="93" name="22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" r="5093" b="6809"/>
            <a:stretch/>
          </p:blipFill>
          <p:spPr>
            <a:xfrm>
              <a:off x="6952177" y="4273820"/>
              <a:ext cx="444146" cy="369332"/>
            </a:xfrm>
            <a:prstGeom prst="rect">
              <a:avLst/>
            </a:prstGeom>
          </p:spPr>
        </p:pic>
        <p:sp>
          <p:nvSpPr>
            <p:cNvPr id="94" name="43 Elipse"/>
            <p:cNvSpPr/>
            <p:nvPr/>
          </p:nvSpPr>
          <p:spPr>
            <a:xfrm>
              <a:off x="6820946" y="40891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95" name="15 Rectángulo"/>
          <p:cNvSpPr/>
          <p:nvPr/>
        </p:nvSpPr>
        <p:spPr>
          <a:xfrm>
            <a:off x="827018" y="3481721"/>
            <a:ext cx="232638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8. Consolidación de la documentación de Colombia en el SIARE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96" name="49 Grupo"/>
          <p:cNvGrpSpPr/>
          <p:nvPr/>
        </p:nvGrpSpPr>
        <p:grpSpPr>
          <a:xfrm>
            <a:off x="3245414" y="3569987"/>
            <a:ext cx="529956" cy="529956"/>
            <a:chOff x="6810436" y="4834038"/>
            <a:chExt cx="706608" cy="706608"/>
          </a:xfrm>
        </p:grpSpPr>
        <p:pic>
          <p:nvPicPr>
            <p:cNvPr id="97" name="27 Imagen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71"/>
            <a:stretch/>
          </p:blipFill>
          <p:spPr>
            <a:xfrm>
              <a:off x="6910890" y="4967198"/>
              <a:ext cx="466513" cy="375211"/>
            </a:xfrm>
            <a:prstGeom prst="rect">
              <a:avLst/>
            </a:prstGeom>
          </p:spPr>
        </p:pic>
        <p:sp>
          <p:nvSpPr>
            <p:cNvPr id="98" name="44 Elipse"/>
            <p:cNvSpPr/>
            <p:nvPr/>
          </p:nvSpPr>
          <p:spPr>
            <a:xfrm>
              <a:off x="6810436" y="4834038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53 Grupo"/>
          <p:cNvGrpSpPr/>
          <p:nvPr/>
        </p:nvGrpSpPr>
        <p:grpSpPr>
          <a:xfrm>
            <a:off x="5123426" y="3569987"/>
            <a:ext cx="529956" cy="529956"/>
            <a:chOff x="1052959" y="3017604"/>
            <a:chExt cx="706608" cy="706608"/>
          </a:xfrm>
        </p:grpSpPr>
        <p:pic>
          <p:nvPicPr>
            <p:cNvPr id="100" name="50 Imagen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493" y="3139269"/>
              <a:ext cx="552905" cy="476289"/>
            </a:xfrm>
            <a:prstGeom prst="rect">
              <a:avLst/>
            </a:prstGeom>
          </p:spPr>
        </p:pic>
        <p:sp>
          <p:nvSpPr>
            <p:cNvPr id="101" name="51 Elipse"/>
            <p:cNvSpPr/>
            <p:nvPr/>
          </p:nvSpPr>
          <p:spPr>
            <a:xfrm>
              <a:off x="1052959" y="301760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02" name="7 Rectángulo"/>
          <p:cNvSpPr/>
          <p:nvPr/>
        </p:nvSpPr>
        <p:spPr>
          <a:xfrm>
            <a:off x="5708587" y="4540774"/>
            <a:ext cx="25810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K. Gestión del conocimiento – </a:t>
            </a:r>
            <a:r>
              <a:rPr lang="es-CO" sz="1350" dirty="0" err="1">
                <a:solidFill>
                  <a:prstClr val="black"/>
                </a:solidFill>
                <a:latin typeface="Calibri" panose="020F0502020204030204"/>
              </a:rPr>
              <a:t>FURAG</a:t>
            </a: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 v.2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3" name="8 Rectángulo"/>
          <p:cNvSpPr/>
          <p:nvPr/>
        </p:nvSpPr>
        <p:spPr>
          <a:xfrm>
            <a:off x="827018" y="4540774"/>
            <a:ext cx="2748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J. Medición Gestión del Conocimiento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04" name="29 Grupo"/>
          <p:cNvGrpSpPr/>
          <p:nvPr/>
        </p:nvGrpSpPr>
        <p:grpSpPr>
          <a:xfrm>
            <a:off x="3737339" y="4526563"/>
            <a:ext cx="529956" cy="529956"/>
            <a:chOff x="1083996" y="1969803"/>
            <a:chExt cx="706608" cy="706608"/>
          </a:xfrm>
        </p:grpSpPr>
        <p:pic>
          <p:nvPicPr>
            <p:cNvPr id="105" name="23 Imagen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t="5057" r="6289" b="17406"/>
            <a:stretch/>
          </p:blipFill>
          <p:spPr>
            <a:xfrm>
              <a:off x="1185305" y="2093874"/>
              <a:ext cx="572792" cy="509195"/>
            </a:xfrm>
            <a:prstGeom prst="rect">
              <a:avLst/>
            </a:prstGeom>
          </p:spPr>
        </p:pic>
        <p:sp>
          <p:nvSpPr>
            <p:cNvPr id="106" name="28 Elipse"/>
            <p:cNvSpPr/>
            <p:nvPr/>
          </p:nvSpPr>
          <p:spPr>
            <a:xfrm>
              <a:off x="1083996" y="1969803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07" name="32 Grupo"/>
          <p:cNvGrpSpPr/>
          <p:nvPr/>
        </p:nvGrpSpPr>
        <p:grpSpPr>
          <a:xfrm>
            <a:off x="4641204" y="4495566"/>
            <a:ext cx="529956" cy="529956"/>
            <a:chOff x="1090199" y="2715376"/>
            <a:chExt cx="706608" cy="706608"/>
          </a:xfrm>
        </p:grpSpPr>
        <p:pic>
          <p:nvPicPr>
            <p:cNvPr id="108" name="25 Imagen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294" y="2801921"/>
              <a:ext cx="488715" cy="565038"/>
            </a:xfrm>
            <a:prstGeom prst="rect">
              <a:avLst/>
            </a:prstGeom>
          </p:spPr>
        </p:pic>
        <p:sp>
          <p:nvSpPr>
            <p:cNvPr id="109" name="31 Elipse"/>
            <p:cNvSpPr/>
            <p:nvPr/>
          </p:nvSpPr>
          <p:spPr>
            <a:xfrm>
              <a:off x="1090199" y="2715376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10" name="12 Rectángulo"/>
          <p:cNvSpPr/>
          <p:nvPr/>
        </p:nvSpPr>
        <p:spPr>
          <a:xfrm>
            <a:off x="5728956" y="3413019"/>
            <a:ext cx="2582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9. Acciones de mejoramiento implementadas para la gestión de los procesos misionales a cargo de la dirección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cxnSp>
        <p:nvCxnSpPr>
          <p:cNvPr id="111" name="110 Conector recto"/>
          <p:cNvCxnSpPr/>
          <p:nvPr/>
        </p:nvCxnSpPr>
        <p:spPr>
          <a:xfrm>
            <a:off x="747721" y="2419927"/>
            <a:ext cx="414980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Conector recto"/>
          <p:cNvCxnSpPr/>
          <p:nvPr/>
        </p:nvCxnSpPr>
        <p:spPr>
          <a:xfrm>
            <a:off x="750591" y="2680939"/>
            <a:ext cx="5116" cy="70223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12 Conector recto"/>
          <p:cNvCxnSpPr/>
          <p:nvPr/>
        </p:nvCxnSpPr>
        <p:spPr>
          <a:xfrm>
            <a:off x="746596" y="4288852"/>
            <a:ext cx="414980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13 Conector recto"/>
          <p:cNvCxnSpPr/>
          <p:nvPr/>
        </p:nvCxnSpPr>
        <p:spPr>
          <a:xfrm>
            <a:off x="739806" y="4546995"/>
            <a:ext cx="5116" cy="70223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64 Grupo"/>
          <p:cNvGrpSpPr/>
          <p:nvPr/>
        </p:nvGrpSpPr>
        <p:grpSpPr>
          <a:xfrm>
            <a:off x="8289629" y="2228852"/>
            <a:ext cx="687885" cy="3334511"/>
            <a:chOff x="10135659" y="545086"/>
            <a:chExt cx="917180" cy="5638256"/>
          </a:xfrm>
        </p:grpSpPr>
        <p:cxnSp>
          <p:nvCxnSpPr>
            <p:cNvPr id="66" name="65 Conector recto"/>
            <p:cNvCxnSpPr/>
            <p:nvPr/>
          </p:nvCxnSpPr>
          <p:spPr>
            <a:xfrm>
              <a:off x="10861197" y="702741"/>
              <a:ext cx="0" cy="520514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66 Conector recto"/>
            <p:cNvCxnSpPr/>
            <p:nvPr/>
          </p:nvCxnSpPr>
          <p:spPr>
            <a:xfrm>
              <a:off x="10665269" y="70274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CuadroTexto 10"/>
            <p:cNvSpPr txBox="1"/>
            <p:nvPr/>
          </p:nvSpPr>
          <p:spPr>
            <a:xfrm>
              <a:off x="10157986" y="54508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Ene.</a:t>
              </a:r>
            </a:p>
          </p:txBody>
        </p:sp>
        <p:cxnSp>
          <p:nvCxnSpPr>
            <p:cNvPr id="69" name="68 Conector recto"/>
            <p:cNvCxnSpPr/>
            <p:nvPr/>
          </p:nvCxnSpPr>
          <p:spPr>
            <a:xfrm>
              <a:off x="10650028" y="1128162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CuadroTexto 10"/>
            <p:cNvSpPr txBox="1"/>
            <p:nvPr/>
          </p:nvSpPr>
          <p:spPr>
            <a:xfrm>
              <a:off x="10142744" y="97050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Feb.</a:t>
              </a:r>
            </a:p>
          </p:txBody>
        </p:sp>
        <p:cxnSp>
          <p:nvCxnSpPr>
            <p:cNvPr id="71" name="70 Conector recto"/>
            <p:cNvCxnSpPr/>
            <p:nvPr/>
          </p:nvCxnSpPr>
          <p:spPr>
            <a:xfrm>
              <a:off x="10647294" y="162152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CuadroTexto 10"/>
            <p:cNvSpPr txBox="1"/>
            <p:nvPr/>
          </p:nvSpPr>
          <p:spPr>
            <a:xfrm>
              <a:off x="10140010" y="146428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Mar.</a:t>
              </a:r>
            </a:p>
          </p:txBody>
        </p:sp>
        <p:cxnSp>
          <p:nvCxnSpPr>
            <p:cNvPr id="74" name="73 Conector recto"/>
            <p:cNvCxnSpPr/>
            <p:nvPr/>
          </p:nvCxnSpPr>
          <p:spPr>
            <a:xfrm>
              <a:off x="10649459" y="212118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CuadroTexto 10"/>
            <p:cNvSpPr txBox="1"/>
            <p:nvPr/>
          </p:nvSpPr>
          <p:spPr>
            <a:xfrm>
              <a:off x="10142175" y="196352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Abr.</a:t>
              </a:r>
            </a:p>
          </p:txBody>
        </p:sp>
        <p:cxnSp>
          <p:nvCxnSpPr>
            <p:cNvPr id="76" name="75 Conector recto"/>
            <p:cNvCxnSpPr/>
            <p:nvPr/>
          </p:nvCxnSpPr>
          <p:spPr>
            <a:xfrm>
              <a:off x="10644896" y="261544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CuadroTexto 10"/>
            <p:cNvSpPr txBox="1"/>
            <p:nvPr/>
          </p:nvSpPr>
          <p:spPr>
            <a:xfrm>
              <a:off x="10137612" y="245778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 err="1">
                  <a:solidFill>
                    <a:srgbClr val="A5A5A5"/>
                  </a:solidFill>
                  <a:latin typeface="Calibri" panose="020F0502020204030204"/>
                </a:rPr>
                <a:t>May</a:t>
              </a: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.</a:t>
              </a:r>
            </a:p>
          </p:txBody>
        </p:sp>
        <p:cxnSp>
          <p:nvCxnSpPr>
            <p:cNvPr id="78" name="77 Conector recto"/>
            <p:cNvCxnSpPr/>
            <p:nvPr/>
          </p:nvCxnSpPr>
          <p:spPr>
            <a:xfrm>
              <a:off x="10650028" y="311563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CuadroTexto 10"/>
            <p:cNvSpPr txBox="1"/>
            <p:nvPr/>
          </p:nvSpPr>
          <p:spPr>
            <a:xfrm>
              <a:off x="10142744" y="295797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Jun.</a:t>
              </a:r>
            </a:p>
          </p:txBody>
        </p:sp>
        <p:cxnSp>
          <p:nvCxnSpPr>
            <p:cNvPr id="80" name="79 Conector recto"/>
            <p:cNvCxnSpPr/>
            <p:nvPr/>
          </p:nvCxnSpPr>
          <p:spPr>
            <a:xfrm>
              <a:off x="10660257" y="3605348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5" name="CuadroTexto 10"/>
            <p:cNvSpPr txBox="1"/>
            <p:nvPr/>
          </p:nvSpPr>
          <p:spPr>
            <a:xfrm>
              <a:off x="10152974" y="344769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Jul.</a:t>
              </a:r>
            </a:p>
          </p:txBody>
        </p:sp>
        <p:cxnSp>
          <p:nvCxnSpPr>
            <p:cNvPr id="116" name="115 Conector recto"/>
            <p:cNvCxnSpPr/>
            <p:nvPr/>
          </p:nvCxnSpPr>
          <p:spPr>
            <a:xfrm>
              <a:off x="10671710" y="404862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CuadroTexto 10"/>
            <p:cNvSpPr txBox="1"/>
            <p:nvPr/>
          </p:nvSpPr>
          <p:spPr>
            <a:xfrm>
              <a:off x="10164426" y="389096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Ago.</a:t>
              </a:r>
            </a:p>
          </p:txBody>
        </p:sp>
        <p:cxnSp>
          <p:nvCxnSpPr>
            <p:cNvPr id="118" name="117 Conector recto"/>
            <p:cNvCxnSpPr/>
            <p:nvPr/>
          </p:nvCxnSpPr>
          <p:spPr>
            <a:xfrm>
              <a:off x="10661199" y="4519017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9" name="CuadroTexto 10"/>
            <p:cNvSpPr txBox="1"/>
            <p:nvPr/>
          </p:nvSpPr>
          <p:spPr>
            <a:xfrm>
              <a:off x="10153915" y="4361362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Sep.</a:t>
              </a:r>
            </a:p>
          </p:txBody>
        </p:sp>
        <p:cxnSp>
          <p:nvCxnSpPr>
            <p:cNvPr id="120" name="119 Conector recto"/>
            <p:cNvCxnSpPr/>
            <p:nvPr/>
          </p:nvCxnSpPr>
          <p:spPr>
            <a:xfrm>
              <a:off x="10650028" y="505369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1" name="CuadroTexto 10"/>
            <p:cNvSpPr txBox="1"/>
            <p:nvPr/>
          </p:nvSpPr>
          <p:spPr>
            <a:xfrm>
              <a:off x="10142744" y="489603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Oct.</a:t>
              </a:r>
            </a:p>
          </p:txBody>
        </p:sp>
        <p:cxnSp>
          <p:nvCxnSpPr>
            <p:cNvPr id="123" name="122 Conector recto"/>
            <p:cNvCxnSpPr/>
            <p:nvPr/>
          </p:nvCxnSpPr>
          <p:spPr>
            <a:xfrm>
              <a:off x="10655540" y="5489525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4" name="CuadroTexto 10"/>
            <p:cNvSpPr txBox="1"/>
            <p:nvPr/>
          </p:nvSpPr>
          <p:spPr>
            <a:xfrm>
              <a:off x="10148256" y="5331870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Nov.</a:t>
              </a:r>
            </a:p>
          </p:txBody>
        </p:sp>
        <p:cxnSp>
          <p:nvCxnSpPr>
            <p:cNvPr id="125" name="124 Conector recto"/>
            <p:cNvCxnSpPr/>
            <p:nvPr/>
          </p:nvCxnSpPr>
          <p:spPr>
            <a:xfrm>
              <a:off x="10642943" y="591165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CuadroTexto 10"/>
            <p:cNvSpPr txBox="1"/>
            <p:nvPr/>
          </p:nvSpPr>
          <p:spPr>
            <a:xfrm>
              <a:off x="10135659" y="5754001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Dic.</a:t>
              </a:r>
            </a:p>
          </p:txBody>
        </p:sp>
      </p:grpSp>
      <p:sp>
        <p:nvSpPr>
          <p:cNvPr id="127" name="Elipse 23"/>
          <p:cNvSpPr/>
          <p:nvPr/>
        </p:nvSpPr>
        <p:spPr>
          <a:xfrm>
            <a:off x="8624465" y="2960003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28" name="Elipse 23"/>
          <p:cNvSpPr/>
          <p:nvPr/>
        </p:nvSpPr>
        <p:spPr>
          <a:xfrm>
            <a:off x="8825685" y="2957776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29" name="Elipse 23"/>
          <p:cNvSpPr/>
          <p:nvPr/>
        </p:nvSpPr>
        <p:spPr>
          <a:xfrm>
            <a:off x="8728249" y="4783439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30" name="Elipse 23"/>
          <p:cNvSpPr/>
          <p:nvPr/>
        </p:nvSpPr>
        <p:spPr>
          <a:xfrm>
            <a:off x="8734391" y="3646384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31" name="Elipse 23"/>
          <p:cNvSpPr/>
          <p:nvPr/>
        </p:nvSpPr>
        <p:spPr>
          <a:xfrm>
            <a:off x="8628512" y="3213133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J</a:t>
            </a:r>
          </a:p>
        </p:txBody>
      </p:sp>
      <p:sp>
        <p:nvSpPr>
          <p:cNvPr id="132" name="Elipse 23"/>
          <p:cNvSpPr/>
          <p:nvPr/>
        </p:nvSpPr>
        <p:spPr>
          <a:xfrm>
            <a:off x="8845241" y="3212055"/>
            <a:ext cx="19878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200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73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53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483 Imagen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82" y="3248928"/>
            <a:ext cx="1356065" cy="1326223"/>
          </a:xfrm>
          <a:prstGeom prst="rect">
            <a:avLst/>
          </a:prstGeom>
        </p:spPr>
      </p:pic>
      <p:sp>
        <p:nvSpPr>
          <p:cNvPr id="122" name="CuadroTexto 15"/>
          <p:cNvSpPr txBox="1">
            <a:spLocks noChangeArrowheads="1"/>
          </p:cNvSpPr>
          <p:nvPr/>
        </p:nvSpPr>
        <p:spPr bwMode="auto">
          <a:xfrm>
            <a:off x="0" y="1050629"/>
            <a:ext cx="91440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eaLnBrk="1" fontAlgn="auto" hangingPunct="1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CO" sz="2400" b="1" dirty="0">
                <a:solidFill>
                  <a:srgbClr val="858585"/>
                </a:solidFill>
              </a:rPr>
              <a:t>Metas - Sistema de Gestión del Conocimiento en Función Pública</a:t>
            </a:r>
          </a:p>
        </p:txBody>
      </p:sp>
      <p:sp>
        <p:nvSpPr>
          <p:cNvPr id="72" name="71 CuadroTexto"/>
          <p:cNvSpPr txBox="1"/>
          <p:nvPr/>
        </p:nvSpPr>
        <p:spPr>
          <a:xfrm>
            <a:off x="131781" y="2407318"/>
            <a:ext cx="634636" cy="300082"/>
          </a:xfrm>
          <a:prstGeom prst="rect">
            <a:avLst/>
          </a:prstGeom>
          <a:solidFill>
            <a:srgbClr val="ED7D28"/>
          </a:solidFill>
          <a:ln>
            <a:solidFill>
              <a:srgbClr val="ED7D28"/>
            </a:solidFill>
          </a:ln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MCI</a:t>
            </a:r>
          </a:p>
        </p:txBody>
      </p:sp>
      <p:sp>
        <p:nvSpPr>
          <p:cNvPr id="74" name="73 CuadroTexto"/>
          <p:cNvSpPr txBox="1"/>
          <p:nvPr/>
        </p:nvSpPr>
        <p:spPr>
          <a:xfrm>
            <a:off x="0" y="4545736"/>
            <a:ext cx="760982" cy="300082"/>
          </a:xfrm>
          <a:prstGeom prst="rect">
            <a:avLst/>
          </a:prstGeom>
          <a:solidFill>
            <a:srgbClr val="ED7D28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b="1" dirty="0">
                <a:solidFill>
                  <a:prstClr val="white"/>
                </a:solidFill>
                <a:latin typeface="Calibri" panose="020F0502020204030204"/>
              </a:rPr>
              <a:t>OTRAS</a:t>
            </a:r>
          </a:p>
        </p:txBody>
      </p:sp>
      <p:sp>
        <p:nvSpPr>
          <p:cNvPr id="75" name="74 Rectángulo"/>
          <p:cNvSpPr/>
          <p:nvPr/>
        </p:nvSpPr>
        <p:spPr>
          <a:xfrm>
            <a:off x="2116555" y="1563384"/>
            <a:ext cx="4910896" cy="415498"/>
          </a:xfrm>
          <a:prstGeom prst="rect">
            <a:avLst/>
          </a:prstGeom>
          <a:solidFill>
            <a:srgbClr val="ED7D28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Comunicación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y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Difusión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Calibri" panose="020F0502020204030204"/>
              </a:rPr>
              <a:t>Interna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y Externa</a:t>
            </a:r>
          </a:p>
        </p:txBody>
      </p:sp>
      <p:grpSp>
        <p:nvGrpSpPr>
          <p:cNvPr id="76" name="Grupo 12"/>
          <p:cNvGrpSpPr/>
          <p:nvPr/>
        </p:nvGrpSpPr>
        <p:grpSpPr>
          <a:xfrm>
            <a:off x="250945" y="1567487"/>
            <a:ext cx="460172" cy="463250"/>
            <a:chOff x="1864594" y="891711"/>
            <a:chExt cx="613563" cy="617666"/>
          </a:xfrm>
        </p:grpSpPr>
        <p:pic>
          <p:nvPicPr>
            <p:cNvPr id="77" name="2 Imagen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594" y="918692"/>
              <a:ext cx="613563" cy="590685"/>
            </a:xfrm>
            <a:prstGeom prst="rect">
              <a:avLst/>
            </a:prstGeom>
          </p:spPr>
        </p:pic>
        <p:sp>
          <p:nvSpPr>
            <p:cNvPr id="78" name="446 Arco de bloque"/>
            <p:cNvSpPr/>
            <p:nvPr/>
          </p:nvSpPr>
          <p:spPr>
            <a:xfrm rot="5400000">
              <a:off x="1854413" y="911827"/>
              <a:ext cx="613302" cy="573069"/>
            </a:xfrm>
            <a:prstGeom prst="blockArc">
              <a:avLst>
                <a:gd name="adj1" fmla="val 16189052"/>
                <a:gd name="adj2" fmla="val 2"/>
                <a:gd name="adj3" fmla="val 2443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black"/>
                </a:solidFill>
              </a:endParaRPr>
            </a:p>
          </p:txBody>
        </p:sp>
      </p:grpSp>
      <p:sp>
        <p:nvSpPr>
          <p:cNvPr id="79" name="16 Rectángulo"/>
          <p:cNvSpPr/>
          <p:nvPr/>
        </p:nvSpPr>
        <p:spPr>
          <a:xfrm>
            <a:off x="5731789" y="3163069"/>
            <a:ext cx="259450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13. Estrategia – cultura de la memoria y el aprendizaje ejecutado</a:t>
            </a:r>
          </a:p>
        </p:txBody>
      </p:sp>
      <p:sp>
        <p:nvSpPr>
          <p:cNvPr id="80" name="8 Rectángulo"/>
          <p:cNvSpPr/>
          <p:nvPr/>
        </p:nvSpPr>
        <p:spPr>
          <a:xfrm>
            <a:off x="806638" y="3298061"/>
            <a:ext cx="26196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11. Memorias FP 2016</a:t>
            </a:r>
          </a:p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12. Memorias FP 2017</a:t>
            </a:r>
          </a:p>
        </p:txBody>
      </p:sp>
      <p:grpSp>
        <p:nvGrpSpPr>
          <p:cNvPr id="115" name="114 Grupo"/>
          <p:cNvGrpSpPr/>
          <p:nvPr/>
        </p:nvGrpSpPr>
        <p:grpSpPr>
          <a:xfrm>
            <a:off x="3310880" y="3235313"/>
            <a:ext cx="529956" cy="529956"/>
            <a:chOff x="1047680" y="4146214"/>
            <a:chExt cx="706608" cy="706608"/>
          </a:xfrm>
        </p:grpSpPr>
        <p:pic>
          <p:nvPicPr>
            <p:cNvPr id="116" name="18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4" r="13999" b="12892"/>
            <a:stretch/>
          </p:blipFill>
          <p:spPr>
            <a:xfrm>
              <a:off x="1262408" y="4335632"/>
              <a:ext cx="306729" cy="367378"/>
            </a:xfrm>
            <a:prstGeom prst="rect">
              <a:avLst/>
            </a:prstGeom>
          </p:spPr>
        </p:pic>
        <p:sp>
          <p:nvSpPr>
            <p:cNvPr id="117" name="32 Elipse"/>
            <p:cNvSpPr/>
            <p:nvPr/>
          </p:nvSpPr>
          <p:spPr>
            <a:xfrm>
              <a:off x="1047680" y="414621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18" name="38 Grupo"/>
          <p:cNvGrpSpPr/>
          <p:nvPr/>
        </p:nvGrpSpPr>
        <p:grpSpPr>
          <a:xfrm>
            <a:off x="5060000" y="3235313"/>
            <a:ext cx="529956" cy="529956"/>
            <a:chOff x="1040080" y="4886530"/>
            <a:chExt cx="706608" cy="706608"/>
          </a:xfrm>
        </p:grpSpPr>
        <p:pic>
          <p:nvPicPr>
            <p:cNvPr id="119" name="19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4" r="6493" b="14469"/>
            <a:stretch/>
          </p:blipFill>
          <p:spPr>
            <a:xfrm>
              <a:off x="1223305" y="5080872"/>
              <a:ext cx="359030" cy="352551"/>
            </a:xfrm>
            <a:prstGeom prst="rect">
              <a:avLst/>
            </a:prstGeom>
          </p:spPr>
        </p:pic>
        <p:sp>
          <p:nvSpPr>
            <p:cNvPr id="120" name="33 Elipse"/>
            <p:cNvSpPr/>
            <p:nvPr/>
          </p:nvSpPr>
          <p:spPr>
            <a:xfrm>
              <a:off x="1040080" y="488653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23" name="17 Rectángulo"/>
          <p:cNvSpPr/>
          <p:nvPr/>
        </p:nvSpPr>
        <p:spPr>
          <a:xfrm>
            <a:off x="806638" y="2478514"/>
            <a:ext cx="339606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10. Estrategia – Recomendaciones para el mejoramiento de la documentación en Función Pública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24" name="46 Grupo"/>
          <p:cNvGrpSpPr/>
          <p:nvPr/>
        </p:nvGrpSpPr>
        <p:grpSpPr>
          <a:xfrm>
            <a:off x="4191599" y="2678730"/>
            <a:ext cx="529956" cy="529956"/>
            <a:chOff x="6843708" y="2225251"/>
            <a:chExt cx="706608" cy="706608"/>
          </a:xfrm>
        </p:grpSpPr>
        <p:pic>
          <p:nvPicPr>
            <p:cNvPr id="125" name="25 Imagen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9" t="16246" r="10000" b="29860"/>
            <a:stretch/>
          </p:blipFill>
          <p:spPr>
            <a:xfrm>
              <a:off x="6949666" y="2422165"/>
              <a:ext cx="512053" cy="348971"/>
            </a:xfrm>
            <a:prstGeom prst="rect">
              <a:avLst/>
            </a:prstGeom>
          </p:spPr>
        </p:pic>
        <p:sp>
          <p:nvSpPr>
            <p:cNvPr id="126" name="41 Elipse"/>
            <p:cNvSpPr/>
            <p:nvPr/>
          </p:nvSpPr>
          <p:spPr>
            <a:xfrm>
              <a:off x="6843708" y="222525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27" name="16 Rectángulo"/>
          <p:cNvSpPr/>
          <p:nvPr/>
        </p:nvSpPr>
        <p:spPr>
          <a:xfrm>
            <a:off x="806638" y="4040650"/>
            <a:ext cx="23932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14. Segundo Encuentro de Gestión del Conocimiento</a:t>
            </a:r>
          </a:p>
        </p:txBody>
      </p:sp>
      <p:grpSp>
        <p:nvGrpSpPr>
          <p:cNvPr id="128" name="30 Grupo"/>
          <p:cNvGrpSpPr/>
          <p:nvPr/>
        </p:nvGrpSpPr>
        <p:grpSpPr>
          <a:xfrm>
            <a:off x="3310880" y="4045621"/>
            <a:ext cx="529956" cy="529956"/>
            <a:chOff x="1083996" y="1266023"/>
            <a:chExt cx="706608" cy="706608"/>
          </a:xfrm>
        </p:grpSpPr>
        <p:pic>
          <p:nvPicPr>
            <p:cNvPr id="129" name="22 Imagen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7" r="8168" b="13248"/>
            <a:stretch/>
          </p:blipFill>
          <p:spPr>
            <a:xfrm>
              <a:off x="1147388" y="1310493"/>
              <a:ext cx="575845" cy="596249"/>
            </a:xfrm>
            <a:prstGeom prst="rect">
              <a:avLst/>
            </a:prstGeom>
          </p:spPr>
        </p:pic>
        <p:sp>
          <p:nvSpPr>
            <p:cNvPr id="130" name="27 Elipse"/>
            <p:cNvSpPr/>
            <p:nvPr/>
          </p:nvSpPr>
          <p:spPr>
            <a:xfrm>
              <a:off x="1083996" y="1266023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31" name="16 Rectángulo"/>
          <p:cNvSpPr/>
          <p:nvPr/>
        </p:nvSpPr>
        <p:spPr>
          <a:xfrm>
            <a:off x="5731789" y="4072213"/>
            <a:ext cx="25945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15. Evento de los Objetivos de Desarrollo Sostenible (</a:t>
            </a:r>
            <a:r>
              <a:rPr lang="es-CO" sz="1350" dirty="0" err="1">
                <a:solidFill>
                  <a:prstClr val="black"/>
                </a:solidFill>
                <a:latin typeface="Calibri" panose="020F0502020204030204"/>
              </a:rPr>
              <a:t>ODS</a:t>
            </a: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grpSp>
        <p:nvGrpSpPr>
          <p:cNvPr id="132" name="47 Grupo"/>
          <p:cNvGrpSpPr/>
          <p:nvPr/>
        </p:nvGrpSpPr>
        <p:grpSpPr>
          <a:xfrm>
            <a:off x="5060000" y="4045621"/>
            <a:ext cx="529956" cy="529956"/>
            <a:chOff x="6868594" y="3214054"/>
            <a:chExt cx="706608" cy="706608"/>
          </a:xfrm>
        </p:grpSpPr>
        <p:pic>
          <p:nvPicPr>
            <p:cNvPr id="133" name="20 Imagen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2" r="21838" b="18670"/>
            <a:stretch/>
          </p:blipFill>
          <p:spPr>
            <a:xfrm>
              <a:off x="7066394" y="3356855"/>
              <a:ext cx="311009" cy="431642"/>
            </a:xfrm>
            <a:prstGeom prst="rect">
              <a:avLst/>
            </a:prstGeom>
          </p:spPr>
        </p:pic>
        <p:sp>
          <p:nvSpPr>
            <p:cNvPr id="134" name="42 Elipse"/>
            <p:cNvSpPr/>
            <p:nvPr/>
          </p:nvSpPr>
          <p:spPr>
            <a:xfrm>
              <a:off x="6868594" y="32140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sp>
        <p:nvSpPr>
          <p:cNvPr id="136" name="14 Rectángulo"/>
          <p:cNvSpPr/>
          <p:nvPr/>
        </p:nvSpPr>
        <p:spPr>
          <a:xfrm>
            <a:off x="806638" y="4668375"/>
            <a:ext cx="33960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ctr" hangingPunct="1">
              <a:spcBef>
                <a:spcPts val="0"/>
              </a:spcBef>
              <a:spcAft>
                <a:spcPts val="0"/>
              </a:spcAft>
            </a:pPr>
            <a:r>
              <a:rPr lang="es-CO" sz="1350" dirty="0">
                <a:solidFill>
                  <a:prstClr val="black"/>
                </a:solidFill>
                <a:latin typeface="Calibri" panose="020F0502020204030204"/>
              </a:rPr>
              <a:t>L. Creación de espacios de Gestión del Conocimiento (Todo el año)</a:t>
            </a:r>
            <a:endParaRPr lang="es-CO" sz="135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37" name="49 Grupo"/>
          <p:cNvGrpSpPr/>
          <p:nvPr/>
        </p:nvGrpSpPr>
        <p:grpSpPr>
          <a:xfrm>
            <a:off x="4191599" y="4558002"/>
            <a:ext cx="529956" cy="529956"/>
            <a:chOff x="1041020" y="4637654"/>
            <a:chExt cx="706608" cy="706608"/>
          </a:xfrm>
        </p:grpSpPr>
        <p:pic>
          <p:nvPicPr>
            <p:cNvPr id="138" name="43 Imagen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t="2453" r="6289" b="16015"/>
            <a:stretch/>
          </p:blipFill>
          <p:spPr>
            <a:xfrm>
              <a:off x="1156963" y="4747937"/>
              <a:ext cx="497468" cy="465022"/>
            </a:xfrm>
            <a:prstGeom prst="rect">
              <a:avLst/>
            </a:prstGeom>
          </p:spPr>
        </p:pic>
        <p:sp>
          <p:nvSpPr>
            <p:cNvPr id="139" name="48 Elipse"/>
            <p:cNvSpPr/>
            <p:nvPr/>
          </p:nvSpPr>
          <p:spPr>
            <a:xfrm>
              <a:off x="1041020" y="46376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O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140" name="139 Conector recto"/>
          <p:cNvCxnSpPr/>
          <p:nvPr/>
        </p:nvCxnSpPr>
        <p:spPr>
          <a:xfrm>
            <a:off x="760174" y="2409257"/>
            <a:ext cx="414980" cy="0"/>
          </a:xfrm>
          <a:prstGeom prst="line">
            <a:avLst/>
          </a:prstGeom>
          <a:ln w="19050">
            <a:solidFill>
              <a:srgbClr val="ED7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140 Conector recto"/>
          <p:cNvCxnSpPr/>
          <p:nvPr/>
        </p:nvCxnSpPr>
        <p:spPr>
          <a:xfrm>
            <a:off x="762963" y="2675845"/>
            <a:ext cx="5116" cy="702230"/>
          </a:xfrm>
          <a:prstGeom prst="line">
            <a:avLst/>
          </a:prstGeom>
          <a:ln w="19050">
            <a:solidFill>
              <a:srgbClr val="ED7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141 Conector recto"/>
          <p:cNvCxnSpPr/>
          <p:nvPr/>
        </p:nvCxnSpPr>
        <p:spPr>
          <a:xfrm>
            <a:off x="754192" y="4550446"/>
            <a:ext cx="414980" cy="0"/>
          </a:xfrm>
          <a:prstGeom prst="line">
            <a:avLst/>
          </a:prstGeom>
          <a:ln w="19050">
            <a:solidFill>
              <a:srgbClr val="ED7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142 Conector recto"/>
          <p:cNvCxnSpPr/>
          <p:nvPr/>
        </p:nvCxnSpPr>
        <p:spPr>
          <a:xfrm>
            <a:off x="752978" y="4814246"/>
            <a:ext cx="5116" cy="702230"/>
          </a:xfrm>
          <a:prstGeom prst="line">
            <a:avLst/>
          </a:prstGeom>
          <a:ln w="19050">
            <a:solidFill>
              <a:srgbClr val="ED7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65 Grupo"/>
          <p:cNvGrpSpPr/>
          <p:nvPr/>
        </p:nvGrpSpPr>
        <p:grpSpPr>
          <a:xfrm>
            <a:off x="8289629" y="2228852"/>
            <a:ext cx="687885" cy="3334511"/>
            <a:chOff x="10135659" y="545086"/>
            <a:chExt cx="917180" cy="5638256"/>
          </a:xfrm>
        </p:grpSpPr>
        <p:cxnSp>
          <p:nvCxnSpPr>
            <p:cNvPr id="67" name="66 Conector recto"/>
            <p:cNvCxnSpPr/>
            <p:nvPr/>
          </p:nvCxnSpPr>
          <p:spPr>
            <a:xfrm>
              <a:off x="10861197" y="702741"/>
              <a:ext cx="0" cy="5205149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67 Conector recto"/>
            <p:cNvCxnSpPr/>
            <p:nvPr/>
          </p:nvCxnSpPr>
          <p:spPr>
            <a:xfrm>
              <a:off x="10665269" y="70274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9" name="CuadroTexto 10"/>
            <p:cNvSpPr txBox="1"/>
            <p:nvPr/>
          </p:nvSpPr>
          <p:spPr>
            <a:xfrm>
              <a:off x="10157986" y="54508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Ene.</a:t>
              </a:r>
            </a:p>
          </p:txBody>
        </p:sp>
        <p:cxnSp>
          <p:nvCxnSpPr>
            <p:cNvPr id="70" name="69 Conector recto"/>
            <p:cNvCxnSpPr/>
            <p:nvPr/>
          </p:nvCxnSpPr>
          <p:spPr>
            <a:xfrm>
              <a:off x="10650028" y="1128162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3" name="CuadroTexto 10"/>
            <p:cNvSpPr txBox="1"/>
            <p:nvPr/>
          </p:nvSpPr>
          <p:spPr>
            <a:xfrm>
              <a:off x="10142744" y="97050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Feb.</a:t>
              </a:r>
            </a:p>
          </p:txBody>
        </p:sp>
        <p:cxnSp>
          <p:nvCxnSpPr>
            <p:cNvPr id="81" name="80 Conector recto"/>
            <p:cNvCxnSpPr/>
            <p:nvPr/>
          </p:nvCxnSpPr>
          <p:spPr>
            <a:xfrm>
              <a:off x="10647294" y="162152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CuadroTexto 10"/>
            <p:cNvSpPr txBox="1"/>
            <p:nvPr/>
          </p:nvSpPr>
          <p:spPr>
            <a:xfrm>
              <a:off x="10140010" y="146428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Mar.</a:t>
              </a:r>
            </a:p>
          </p:txBody>
        </p:sp>
        <p:cxnSp>
          <p:nvCxnSpPr>
            <p:cNvPr id="83" name="82 Conector recto"/>
            <p:cNvCxnSpPr/>
            <p:nvPr/>
          </p:nvCxnSpPr>
          <p:spPr>
            <a:xfrm>
              <a:off x="10649459" y="212118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4" name="CuadroTexto 10"/>
            <p:cNvSpPr txBox="1"/>
            <p:nvPr/>
          </p:nvSpPr>
          <p:spPr>
            <a:xfrm>
              <a:off x="10142175" y="196352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Abr.</a:t>
              </a:r>
            </a:p>
          </p:txBody>
        </p:sp>
        <p:cxnSp>
          <p:nvCxnSpPr>
            <p:cNvPr id="85" name="84 Conector recto"/>
            <p:cNvCxnSpPr/>
            <p:nvPr/>
          </p:nvCxnSpPr>
          <p:spPr>
            <a:xfrm>
              <a:off x="10644896" y="261544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6" name="CuadroTexto 10"/>
            <p:cNvSpPr txBox="1"/>
            <p:nvPr/>
          </p:nvSpPr>
          <p:spPr>
            <a:xfrm>
              <a:off x="10137612" y="245778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 err="1">
                  <a:solidFill>
                    <a:srgbClr val="A5A5A5"/>
                  </a:solidFill>
                  <a:latin typeface="Calibri" panose="020F0502020204030204"/>
                </a:rPr>
                <a:t>May</a:t>
              </a: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.</a:t>
              </a:r>
            </a:p>
          </p:txBody>
        </p:sp>
        <p:cxnSp>
          <p:nvCxnSpPr>
            <p:cNvPr id="87" name="86 Conector recto"/>
            <p:cNvCxnSpPr/>
            <p:nvPr/>
          </p:nvCxnSpPr>
          <p:spPr>
            <a:xfrm>
              <a:off x="10650028" y="3115630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CuadroTexto 10"/>
            <p:cNvSpPr txBox="1"/>
            <p:nvPr/>
          </p:nvSpPr>
          <p:spPr>
            <a:xfrm>
              <a:off x="10142744" y="295797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Jun.</a:t>
              </a:r>
            </a:p>
          </p:txBody>
        </p:sp>
        <p:cxnSp>
          <p:nvCxnSpPr>
            <p:cNvPr id="89" name="88 Conector recto"/>
            <p:cNvCxnSpPr/>
            <p:nvPr/>
          </p:nvCxnSpPr>
          <p:spPr>
            <a:xfrm>
              <a:off x="10660257" y="3605348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0" name="CuadroTexto 10"/>
            <p:cNvSpPr txBox="1"/>
            <p:nvPr/>
          </p:nvSpPr>
          <p:spPr>
            <a:xfrm>
              <a:off x="10152974" y="3447694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Jul.</a:t>
              </a:r>
            </a:p>
          </p:txBody>
        </p:sp>
        <p:cxnSp>
          <p:nvCxnSpPr>
            <p:cNvPr id="91" name="90 Conector recto"/>
            <p:cNvCxnSpPr/>
            <p:nvPr/>
          </p:nvCxnSpPr>
          <p:spPr>
            <a:xfrm>
              <a:off x="10671710" y="4048621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CuadroTexto 10"/>
            <p:cNvSpPr txBox="1"/>
            <p:nvPr/>
          </p:nvSpPr>
          <p:spPr>
            <a:xfrm>
              <a:off x="10164426" y="3890966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Ago.</a:t>
              </a:r>
            </a:p>
          </p:txBody>
        </p:sp>
        <p:cxnSp>
          <p:nvCxnSpPr>
            <p:cNvPr id="93" name="92 Conector recto"/>
            <p:cNvCxnSpPr/>
            <p:nvPr/>
          </p:nvCxnSpPr>
          <p:spPr>
            <a:xfrm>
              <a:off x="10661199" y="4519017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CuadroTexto 10"/>
            <p:cNvSpPr txBox="1"/>
            <p:nvPr/>
          </p:nvSpPr>
          <p:spPr>
            <a:xfrm>
              <a:off x="10153915" y="4361362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Sep.</a:t>
              </a:r>
            </a:p>
          </p:txBody>
        </p:sp>
        <p:cxnSp>
          <p:nvCxnSpPr>
            <p:cNvPr id="95" name="94 Conector recto"/>
            <p:cNvCxnSpPr/>
            <p:nvPr/>
          </p:nvCxnSpPr>
          <p:spPr>
            <a:xfrm>
              <a:off x="10650028" y="5053693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6" name="CuadroTexto 10"/>
            <p:cNvSpPr txBox="1"/>
            <p:nvPr/>
          </p:nvSpPr>
          <p:spPr>
            <a:xfrm>
              <a:off x="10142744" y="4896039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Oct.</a:t>
              </a:r>
            </a:p>
          </p:txBody>
        </p:sp>
        <p:cxnSp>
          <p:nvCxnSpPr>
            <p:cNvPr id="97" name="96 Conector recto"/>
            <p:cNvCxnSpPr/>
            <p:nvPr/>
          </p:nvCxnSpPr>
          <p:spPr>
            <a:xfrm>
              <a:off x="10655540" y="5489525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8" name="CuadroTexto 10"/>
            <p:cNvSpPr txBox="1"/>
            <p:nvPr/>
          </p:nvSpPr>
          <p:spPr>
            <a:xfrm>
              <a:off x="10148256" y="5331870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Nov.</a:t>
              </a:r>
            </a:p>
          </p:txBody>
        </p:sp>
        <p:cxnSp>
          <p:nvCxnSpPr>
            <p:cNvPr id="99" name="98 Conector recto"/>
            <p:cNvCxnSpPr/>
            <p:nvPr/>
          </p:nvCxnSpPr>
          <p:spPr>
            <a:xfrm>
              <a:off x="10642943" y="5911656"/>
              <a:ext cx="3811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0" name="CuadroTexto 10"/>
            <p:cNvSpPr txBox="1"/>
            <p:nvPr/>
          </p:nvSpPr>
          <p:spPr>
            <a:xfrm>
              <a:off x="10135659" y="5754001"/>
              <a:ext cx="682487" cy="42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O" sz="1050" dirty="0">
                  <a:solidFill>
                    <a:srgbClr val="A5A5A5"/>
                  </a:solidFill>
                  <a:latin typeface="Calibri" panose="020F0502020204030204"/>
                </a:rPr>
                <a:t>Dic.</a:t>
              </a:r>
            </a:p>
          </p:txBody>
        </p:sp>
      </p:grpSp>
      <p:sp>
        <p:nvSpPr>
          <p:cNvPr id="101" name="Elipse 23"/>
          <p:cNvSpPr/>
          <p:nvPr/>
        </p:nvSpPr>
        <p:spPr>
          <a:xfrm>
            <a:off x="8632005" y="3636913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102" name="Elipse 23"/>
          <p:cNvSpPr/>
          <p:nvPr/>
        </p:nvSpPr>
        <p:spPr>
          <a:xfrm>
            <a:off x="8632005" y="2887180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103" name="Elipse 23"/>
          <p:cNvSpPr/>
          <p:nvPr/>
        </p:nvSpPr>
        <p:spPr>
          <a:xfrm>
            <a:off x="8632005" y="5309447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104" name="Elipse 23"/>
          <p:cNvSpPr/>
          <p:nvPr/>
        </p:nvSpPr>
        <p:spPr>
          <a:xfrm>
            <a:off x="8632005" y="3313541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105" name="Elipse 23"/>
          <p:cNvSpPr/>
          <p:nvPr/>
        </p:nvSpPr>
        <p:spPr>
          <a:xfrm>
            <a:off x="8632005" y="3108204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06" name="Elipse 23"/>
          <p:cNvSpPr/>
          <p:nvPr/>
        </p:nvSpPr>
        <p:spPr>
          <a:xfrm>
            <a:off x="8632005" y="4783099"/>
            <a:ext cx="460923" cy="2009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O" sz="1100" dirty="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71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3021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14260" y="6061778"/>
            <a:ext cx="4465675" cy="796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02906" y="2538819"/>
            <a:ext cx="35748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 smtClean="0"/>
              <a:t>1. Plan de Acción Integral (PAI)</a:t>
            </a:r>
            <a:endParaRPr lang="es-CO" sz="1500" dirty="0"/>
          </a:p>
        </p:txBody>
      </p:sp>
      <p:sp>
        <p:nvSpPr>
          <p:cNvPr id="5" name="6 Rectángulo"/>
          <p:cNvSpPr/>
          <p:nvPr/>
        </p:nvSpPr>
        <p:spPr>
          <a:xfrm>
            <a:off x="902906" y="3073910"/>
            <a:ext cx="35022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dirty="0" smtClean="0"/>
              <a:t>2. Medición </a:t>
            </a:r>
            <a:r>
              <a:rPr lang="es-CO" sz="1500" dirty="0"/>
              <a:t>de la incidencia de </a:t>
            </a:r>
            <a:r>
              <a:rPr lang="es-CO" sz="1500" dirty="0" smtClean="0"/>
              <a:t>Función Pública 2017</a:t>
            </a:r>
            <a:endParaRPr lang="es-CO" sz="1500" dirty="0"/>
          </a:p>
        </p:txBody>
      </p:sp>
      <p:sp>
        <p:nvSpPr>
          <p:cNvPr id="6" name="7 Rectángulo"/>
          <p:cNvSpPr/>
          <p:nvPr/>
        </p:nvSpPr>
        <p:spPr>
          <a:xfrm>
            <a:off x="5637616" y="2423029"/>
            <a:ext cx="3374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7. Caracterización </a:t>
            </a:r>
            <a:r>
              <a:rPr lang="es-CO" sz="1500" dirty="0"/>
              <a:t>de los grupos de </a:t>
            </a:r>
            <a:r>
              <a:rPr lang="es-CO" sz="1500" dirty="0" smtClean="0"/>
              <a:t>valor 2016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902906" y="4647097"/>
            <a:ext cx="32050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4. Memorias Función Pública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8" name="10 Rectángulo"/>
          <p:cNvSpPr/>
          <p:nvPr/>
        </p:nvSpPr>
        <p:spPr>
          <a:xfrm>
            <a:off x="5637616" y="3816061"/>
            <a:ext cx="3261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9. Ponencia </a:t>
            </a:r>
            <a:r>
              <a:rPr lang="es-CO" sz="1500" dirty="0"/>
              <a:t>internacional a cargo de la dirección - eventos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9" name="11 Rectángulo"/>
          <p:cNvSpPr/>
          <p:nvPr/>
        </p:nvSpPr>
        <p:spPr>
          <a:xfrm>
            <a:off x="5637616" y="5975714"/>
            <a:ext cx="33771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12. Buscador </a:t>
            </a:r>
            <a:r>
              <a:rPr lang="es-CO" sz="1500" dirty="0"/>
              <a:t>de estudios, publicaciones y documentos de la </a:t>
            </a:r>
            <a:r>
              <a:rPr lang="es-CO" sz="1500" dirty="0" smtClean="0"/>
              <a:t>Función Pública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0" name="12 Rectángulo"/>
          <p:cNvSpPr/>
          <p:nvPr/>
        </p:nvSpPr>
        <p:spPr>
          <a:xfrm>
            <a:off x="902906" y="3685590"/>
            <a:ext cx="37809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3. Acciones </a:t>
            </a:r>
            <a:r>
              <a:rPr lang="es-CO" sz="1500" dirty="0"/>
              <a:t>de mejoramiento implementadas para la gestión de los procesos misionales a cargo de la dirección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1" name="13 Rectángulo"/>
          <p:cNvSpPr/>
          <p:nvPr/>
        </p:nvSpPr>
        <p:spPr>
          <a:xfrm>
            <a:off x="902906" y="5933843"/>
            <a:ext cx="3521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6. Proyectos </a:t>
            </a:r>
            <a:r>
              <a:rPr lang="es-CO" sz="1500" dirty="0"/>
              <a:t>en curso con financiación a cargo del convenio con </a:t>
            </a:r>
            <a:r>
              <a:rPr lang="es-CO" sz="1500" dirty="0" smtClean="0"/>
              <a:t>COLCIENCIAS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2" name="14 Rectángulo"/>
          <p:cNvSpPr/>
          <p:nvPr/>
        </p:nvSpPr>
        <p:spPr>
          <a:xfrm>
            <a:off x="5637616" y="4640870"/>
            <a:ext cx="33740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10. Análisis </a:t>
            </a:r>
            <a:r>
              <a:rPr lang="es-CO" sz="1500" dirty="0"/>
              <a:t>de estadísticas del estado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3" name="15 Rectángulo"/>
          <p:cNvSpPr/>
          <p:nvPr/>
        </p:nvSpPr>
        <p:spPr>
          <a:xfrm>
            <a:off x="5637616" y="5279777"/>
            <a:ext cx="34795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11. Consolidación </a:t>
            </a:r>
            <a:r>
              <a:rPr lang="es-CO" sz="1500" dirty="0"/>
              <a:t>de la documentación de </a:t>
            </a:r>
            <a:r>
              <a:rPr lang="es-CO" sz="1500" dirty="0" smtClean="0"/>
              <a:t>Colombia </a:t>
            </a:r>
            <a:r>
              <a:rPr lang="es-CO" sz="1500" dirty="0"/>
              <a:t>en el </a:t>
            </a:r>
            <a:r>
              <a:rPr lang="es-CO" sz="1500" dirty="0" smtClean="0"/>
              <a:t>SIARE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4" name="16 Rectángulo"/>
          <p:cNvSpPr/>
          <p:nvPr/>
        </p:nvSpPr>
        <p:spPr>
          <a:xfrm>
            <a:off x="902906" y="5194714"/>
            <a:ext cx="3502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500" dirty="0" smtClean="0"/>
              <a:t>5. Estrategia </a:t>
            </a:r>
            <a:r>
              <a:rPr lang="es-CO" sz="1500" dirty="0"/>
              <a:t>– cultura de la memoria y el aprendizaje ejecutado</a:t>
            </a:r>
          </a:p>
        </p:txBody>
      </p:sp>
      <p:sp>
        <p:nvSpPr>
          <p:cNvPr id="15" name="17 Rectángulo"/>
          <p:cNvSpPr/>
          <p:nvPr/>
        </p:nvSpPr>
        <p:spPr>
          <a:xfrm>
            <a:off x="5637616" y="3044058"/>
            <a:ext cx="32618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8. Estrategia </a:t>
            </a:r>
            <a:r>
              <a:rPr lang="es-CO" sz="1500" dirty="0"/>
              <a:t>– </a:t>
            </a:r>
            <a:r>
              <a:rPr lang="es-CO" sz="1500" dirty="0" smtClean="0"/>
              <a:t>Recomendaciones </a:t>
            </a:r>
            <a:r>
              <a:rPr lang="es-CO" sz="1500" dirty="0"/>
              <a:t>para el mejoramiento de la documentación en </a:t>
            </a:r>
            <a:r>
              <a:rPr lang="es-CO" sz="1500" dirty="0" smtClean="0"/>
              <a:t>Función Pública</a:t>
            </a:r>
            <a:endParaRPr lang="es-CO" sz="1500" b="1" dirty="0">
              <a:solidFill>
                <a:srgbClr val="000000"/>
              </a:solidFill>
            </a:endParaRPr>
          </a:p>
        </p:txBody>
      </p:sp>
      <p:grpSp>
        <p:nvGrpSpPr>
          <p:cNvPr id="16" name="57 Grupo"/>
          <p:cNvGrpSpPr/>
          <p:nvPr/>
        </p:nvGrpSpPr>
        <p:grpSpPr>
          <a:xfrm>
            <a:off x="206019" y="2384343"/>
            <a:ext cx="629810" cy="618178"/>
            <a:chOff x="1041020" y="1086060"/>
            <a:chExt cx="706608" cy="706608"/>
          </a:xfrm>
        </p:grpSpPr>
        <p:pic>
          <p:nvPicPr>
            <p:cNvPr id="17" name="24 Imagen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3" r="18033" b="17231"/>
            <a:stretch/>
          </p:blipFill>
          <p:spPr>
            <a:xfrm>
              <a:off x="1199173" y="1160929"/>
              <a:ext cx="390984" cy="506731"/>
            </a:xfrm>
            <a:prstGeom prst="rect">
              <a:avLst/>
            </a:prstGeom>
          </p:spPr>
        </p:pic>
        <p:sp>
          <p:nvSpPr>
            <p:cNvPr id="18" name="28 Elipse"/>
            <p:cNvSpPr/>
            <p:nvPr/>
          </p:nvSpPr>
          <p:spPr>
            <a:xfrm>
              <a:off x="1041020" y="108606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" name="52 Grupo"/>
          <p:cNvGrpSpPr/>
          <p:nvPr/>
        </p:nvGrpSpPr>
        <p:grpSpPr>
          <a:xfrm>
            <a:off x="206019" y="3084728"/>
            <a:ext cx="629810" cy="618178"/>
            <a:chOff x="1036828" y="2102311"/>
            <a:chExt cx="706608" cy="706608"/>
          </a:xfrm>
        </p:grpSpPr>
        <p:pic>
          <p:nvPicPr>
            <p:cNvPr id="20" name="21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8" t="17293" r="8238" b="31470"/>
            <a:stretch/>
          </p:blipFill>
          <p:spPr>
            <a:xfrm>
              <a:off x="1210415" y="2343327"/>
              <a:ext cx="410538" cy="253324"/>
            </a:xfrm>
            <a:prstGeom prst="rect">
              <a:avLst/>
            </a:prstGeom>
          </p:spPr>
        </p:pic>
        <p:sp>
          <p:nvSpPr>
            <p:cNvPr id="21" name="31 Elipse"/>
            <p:cNvSpPr/>
            <p:nvPr/>
          </p:nvSpPr>
          <p:spPr>
            <a:xfrm>
              <a:off x="1036828" y="210231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2" name="37 Grupo"/>
          <p:cNvGrpSpPr/>
          <p:nvPr/>
        </p:nvGrpSpPr>
        <p:grpSpPr>
          <a:xfrm>
            <a:off x="206019" y="4513773"/>
            <a:ext cx="629810" cy="618178"/>
            <a:chOff x="1047680" y="4146214"/>
            <a:chExt cx="706608" cy="706608"/>
          </a:xfrm>
        </p:grpSpPr>
        <p:pic>
          <p:nvPicPr>
            <p:cNvPr id="23" name="18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4" r="13999" b="12892"/>
            <a:stretch/>
          </p:blipFill>
          <p:spPr>
            <a:xfrm>
              <a:off x="1262408" y="4335632"/>
              <a:ext cx="306729" cy="367378"/>
            </a:xfrm>
            <a:prstGeom prst="rect">
              <a:avLst/>
            </a:prstGeom>
          </p:spPr>
        </p:pic>
        <p:sp>
          <p:nvSpPr>
            <p:cNvPr id="24" name="32 Elipse"/>
            <p:cNvSpPr/>
            <p:nvPr/>
          </p:nvSpPr>
          <p:spPr>
            <a:xfrm>
              <a:off x="1047680" y="414621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5" name="38 Grupo"/>
          <p:cNvGrpSpPr/>
          <p:nvPr/>
        </p:nvGrpSpPr>
        <p:grpSpPr>
          <a:xfrm>
            <a:off x="206019" y="5194714"/>
            <a:ext cx="629810" cy="618178"/>
            <a:chOff x="1040080" y="4886530"/>
            <a:chExt cx="706608" cy="706608"/>
          </a:xfrm>
        </p:grpSpPr>
        <p:pic>
          <p:nvPicPr>
            <p:cNvPr id="26" name="19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4" r="6493" b="14469"/>
            <a:stretch/>
          </p:blipFill>
          <p:spPr>
            <a:xfrm>
              <a:off x="1223305" y="5080872"/>
              <a:ext cx="359030" cy="352551"/>
            </a:xfrm>
            <a:prstGeom prst="rect">
              <a:avLst/>
            </a:prstGeom>
          </p:spPr>
        </p:pic>
        <p:sp>
          <p:nvSpPr>
            <p:cNvPr id="27" name="33 Elipse"/>
            <p:cNvSpPr/>
            <p:nvPr/>
          </p:nvSpPr>
          <p:spPr>
            <a:xfrm>
              <a:off x="1040080" y="488653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8" name="39 Grupo"/>
          <p:cNvGrpSpPr/>
          <p:nvPr/>
        </p:nvGrpSpPr>
        <p:grpSpPr>
          <a:xfrm>
            <a:off x="206019" y="5895243"/>
            <a:ext cx="629810" cy="618178"/>
            <a:chOff x="1000409" y="5619412"/>
            <a:chExt cx="706608" cy="706608"/>
          </a:xfrm>
        </p:grpSpPr>
        <p:pic>
          <p:nvPicPr>
            <p:cNvPr id="29" name="23 Imagen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1" r="6538" b="12571"/>
            <a:stretch/>
          </p:blipFill>
          <p:spPr>
            <a:xfrm>
              <a:off x="1167824" y="5818037"/>
              <a:ext cx="351451" cy="359420"/>
            </a:xfrm>
            <a:prstGeom prst="rect">
              <a:avLst/>
            </a:prstGeom>
          </p:spPr>
        </p:pic>
        <p:sp>
          <p:nvSpPr>
            <p:cNvPr id="30" name="34 Elipse"/>
            <p:cNvSpPr/>
            <p:nvPr/>
          </p:nvSpPr>
          <p:spPr>
            <a:xfrm>
              <a:off x="1000409" y="561941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1" name="45 Grupo"/>
          <p:cNvGrpSpPr/>
          <p:nvPr/>
        </p:nvGrpSpPr>
        <p:grpSpPr>
          <a:xfrm>
            <a:off x="4915249" y="2403033"/>
            <a:ext cx="629810" cy="618178"/>
            <a:chOff x="6820946" y="1312675"/>
            <a:chExt cx="706608" cy="706608"/>
          </a:xfrm>
        </p:grpSpPr>
        <p:pic>
          <p:nvPicPr>
            <p:cNvPr id="32" name="26 Imagen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403" y="1408638"/>
              <a:ext cx="603219" cy="522215"/>
            </a:xfrm>
            <a:prstGeom prst="rect">
              <a:avLst/>
            </a:prstGeom>
          </p:spPr>
        </p:pic>
        <p:sp>
          <p:nvSpPr>
            <p:cNvPr id="33" name="40 Elipse"/>
            <p:cNvSpPr/>
            <p:nvPr/>
          </p:nvSpPr>
          <p:spPr>
            <a:xfrm>
              <a:off x="6820946" y="131267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4" name="46 Grupo"/>
          <p:cNvGrpSpPr/>
          <p:nvPr/>
        </p:nvGrpSpPr>
        <p:grpSpPr>
          <a:xfrm>
            <a:off x="4915249" y="3084728"/>
            <a:ext cx="629810" cy="618178"/>
            <a:chOff x="6843708" y="2225251"/>
            <a:chExt cx="706608" cy="706608"/>
          </a:xfrm>
        </p:grpSpPr>
        <p:pic>
          <p:nvPicPr>
            <p:cNvPr id="35" name="25 Imagen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9" t="16246" r="10000" b="29860"/>
            <a:stretch/>
          </p:blipFill>
          <p:spPr>
            <a:xfrm>
              <a:off x="6949666" y="2422165"/>
              <a:ext cx="512053" cy="348971"/>
            </a:xfrm>
            <a:prstGeom prst="rect">
              <a:avLst/>
            </a:prstGeom>
          </p:spPr>
        </p:pic>
        <p:sp>
          <p:nvSpPr>
            <p:cNvPr id="36" name="41 Elipse"/>
            <p:cNvSpPr/>
            <p:nvPr/>
          </p:nvSpPr>
          <p:spPr>
            <a:xfrm>
              <a:off x="6843708" y="222525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7" name="47 Grupo"/>
          <p:cNvGrpSpPr/>
          <p:nvPr/>
        </p:nvGrpSpPr>
        <p:grpSpPr>
          <a:xfrm>
            <a:off x="4915249" y="3796829"/>
            <a:ext cx="629810" cy="618178"/>
            <a:chOff x="6868594" y="3214054"/>
            <a:chExt cx="706608" cy="706608"/>
          </a:xfrm>
        </p:grpSpPr>
        <p:pic>
          <p:nvPicPr>
            <p:cNvPr id="38" name="20 Imagen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2" r="21838" b="18670"/>
            <a:stretch/>
          </p:blipFill>
          <p:spPr>
            <a:xfrm>
              <a:off x="7066394" y="3356855"/>
              <a:ext cx="311009" cy="431642"/>
            </a:xfrm>
            <a:prstGeom prst="rect">
              <a:avLst/>
            </a:prstGeom>
          </p:spPr>
        </p:pic>
        <p:sp>
          <p:nvSpPr>
            <p:cNvPr id="39" name="42 Elipse"/>
            <p:cNvSpPr/>
            <p:nvPr/>
          </p:nvSpPr>
          <p:spPr>
            <a:xfrm>
              <a:off x="6868594" y="32140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0" name="48 Grupo"/>
          <p:cNvGrpSpPr/>
          <p:nvPr/>
        </p:nvGrpSpPr>
        <p:grpSpPr>
          <a:xfrm>
            <a:off x="4915249" y="4493364"/>
            <a:ext cx="629810" cy="618178"/>
            <a:chOff x="6820946" y="4089154"/>
            <a:chExt cx="706608" cy="706608"/>
          </a:xfrm>
        </p:grpSpPr>
        <p:pic>
          <p:nvPicPr>
            <p:cNvPr id="41" name="22 Imagen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" r="5093" b="6809"/>
            <a:stretch/>
          </p:blipFill>
          <p:spPr>
            <a:xfrm>
              <a:off x="6952177" y="4273820"/>
              <a:ext cx="444146" cy="369332"/>
            </a:xfrm>
            <a:prstGeom prst="rect">
              <a:avLst/>
            </a:prstGeom>
          </p:spPr>
        </p:pic>
        <p:sp>
          <p:nvSpPr>
            <p:cNvPr id="42" name="43 Elipse"/>
            <p:cNvSpPr/>
            <p:nvPr/>
          </p:nvSpPr>
          <p:spPr>
            <a:xfrm>
              <a:off x="6820946" y="40891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3" name="49 Grupo"/>
          <p:cNvGrpSpPr/>
          <p:nvPr/>
        </p:nvGrpSpPr>
        <p:grpSpPr>
          <a:xfrm>
            <a:off x="4915249" y="5209861"/>
            <a:ext cx="629810" cy="618178"/>
            <a:chOff x="6810436" y="4834038"/>
            <a:chExt cx="706608" cy="706608"/>
          </a:xfrm>
        </p:grpSpPr>
        <p:pic>
          <p:nvPicPr>
            <p:cNvPr id="44" name="27 Imagen"/>
            <p:cNvPicPr>
              <a:picLocks noChangeAspect="1"/>
            </p:cNvPicPr>
            <p:nvPr/>
          </p:nvPicPr>
          <p:blipFill rotWithShape="1"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71"/>
            <a:stretch/>
          </p:blipFill>
          <p:spPr>
            <a:xfrm>
              <a:off x="6910890" y="4967198"/>
              <a:ext cx="466513" cy="375211"/>
            </a:xfrm>
            <a:prstGeom prst="rect">
              <a:avLst/>
            </a:prstGeom>
          </p:spPr>
        </p:pic>
        <p:sp>
          <p:nvSpPr>
            <p:cNvPr id="45" name="44 Elipse"/>
            <p:cNvSpPr/>
            <p:nvPr/>
          </p:nvSpPr>
          <p:spPr>
            <a:xfrm>
              <a:off x="6810436" y="4834038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6" name="53 Grupo"/>
          <p:cNvGrpSpPr/>
          <p:nvPr/>
        </p:nvGrpSpPr>
        <p:grpSpPr>
          <a:xfrm>
            <a:off x="206019" y="3806749"/>
            <a:ext cx="629810" cy="618178"/>
            <a:chOff x="1052959" y="3017604"/>
            <a:chExt cx="706608" cy="706608"/>
          </a:xfrm>
        </p:grpSpPr>
        <p:pic>
          <p:nvPicPr>
            <p:cNvPr id="47" name="50 Imagen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493" y="3139269"/>
              <a:ext cx="552905" cy="476289"/>
            </a:xfrm>
            <a:prstGeom prst="rect">
              <a:avLst/>
            </a:prstGeom>
          </p:spPr>
        </p:pic>
        <p:sp>
          <p:nvSpPr>
            <p:cNvPr id="48" name="51 Elipse"/>
            <p:cNvSpPr/>
            <p:nvPr/>
          </p:nvSpPr>
          <p:spPr>
            <a:xfrm>
              <a:off x="1052959" y="301760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8" name="120 Grupo"/>
          <p:cNvGrpSpPr/>
          <p:nvPr/>
        </p:nvGrpSpPr>
        <p:grpSpPr>
          <a:xfrm>
            <a:off x="4915249" y="5926358"/>
            <a:ext cx="629810" cy="618178"/>
            <a:chOff x="5465156" y="5709265"/>
            <a:chExt cx="706608" cy="706608"/>
          </a:xfrm>
        </p:grpSpPr>
        <p:sp>
          <p:nvSpPr>
            <p:cNvPr id="89" name="54 Elipse"/>
            <p:cNvSpPr/>
            <p:nvPr/>
          </p:nvSpPr>
          <p:spPr>
            <a:xfrm>
              <a:off x="5465156" y="570926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0" name="119 Imagen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6" r="10613" b="18684"/>
            <a:stretch/>
          </p:blipFill>
          <p:spPr>
            <a:xfrm>
              <a:off x="5597868" y="5859601"/>
              <a:ext cx="423016" cy="434976"/>
            </a:xfrm>
            <a:prstGeom prst="rect">
              <a:avLst/>
            </a:prstGeom>
          </p:spPr>
        </p:pic>
      </p:grpSp>
      <p:cxnSp>
        <p:nvCxnSpPr>
          <p:cNvPr id="123" name="Conector recto de flecha 122"/>
          <p:cNvCxnSpPr/>
          <p:nvPr/>
        </p:nvCxnSpPr>
        <p:spPr>
          <a:xfrm>
            <a:off x="3208560" y="1390384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/>
          <p:cNvCxnSpPr/>
          <p:nvPr/>
        </p:nvCxnSpPr>
        <p:spPr>
          <a:xfrm>
            <a:off x="8536642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/>
          <p:cNvCxnSpPr/>
          <p:nvPr/>
        </p:nvCxnSpPr>
        <p:spPr>
          <a:xfrm>
            <a:off x="6926502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7476467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/>
          <p:cNvCxnSpPr/>
          <p:nvPr/>
        </p:nvCxnSpPr>
        <p:spPr>
          <a:xfrm>
            <a:off x="8013181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uadroTexto 127"/>
          <p:cNvSpPr txBox="1"/>
          <p:nvPr/>
        </p:nvSpPr>
        <p:spPr>
          <a:xfrm>
            <a:off x="6592194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29" name="CuadroTexto 128"/>
          <p:cNvSpPr txBox="1"/>
          <p:nvPr/>
        </p:nvSpPr>
        <p:spPr>
          <a:xfrm>
            <a:off x="7135223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0" name="CuadroTexto 129"/>
          <p:cNvSpPr txBox="1"/>
          <p:nvPr/>
        </p:nvSpPr>
        <p:spPr>
          <a:xfrm>
            <a:off x="7671937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1" name="CuadroTexto 130"/>
          <p:cNvSpPr txBox="1"/>
          <p:nvPr/>
        </p:nvSpPr>
        <p:spPr>
          <a:xfrm>
            <a:off x="8208650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2" name="Elipse 131"/>
          <p:cNvSpPr/>
          <p:nvPr/>
        </p:nvSpPr>
        <p:spPr>
          <a:xfrm>
            <a:off x="3672382" y="1651825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1</a:t>
            </a:r>
            <a:endParaRPr lang="es-CO" sz="1200" dirty="0"/>
          </a:p>
        </p:txBody>
      </p:sp>
      <p:cxnSp>
        <p:nvCxnSpPr>
          <p:cNvPr id="133" name="Conector recto 132"/>
          <p:cNvCxnSpPr/>
          <p:nvPr/>
        </p:nvCxnSpPr>
        <p:spPr>
          <a:xfrm>
            <a:off x="6373380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/>
          <p:cNvCxnSpPr/>
          <p:nvPr/>
        </p:nvCxnSpPr>
        <p:spPr>
          <a:xfrm>
            <a:off x="476324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134"/>
          <p:cNvCxnSpPr/>
          <p:nvPr/>
        </p:nvCxnSpPr>
        <p:spPr>
          <a:xfrm>
            <a:off x="5313205" y="1276473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135"/>
          <p:cNvCxnSpPr/>
          <p:nvPr/>
        </p:nvCxnSpPr>
        <p:spPr>
          <a:xfrm>
            <a:off x="584991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uadroTexto 136"/>
          <p:cNvSpPr txBox="1"/>
          <p:nvPr/>
        </p:nvSpPr>
        <p:spPr>
          <a:xfrm>
            <a:off x="442893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8" name="CuadroTexto 137"/>
          <p:cNvSpPr txBox="1"/>
          <p:nvPr/>
        </p:nvSpPr>
        <p:spPr>
          <a:xfrm>
            <a:off x="497196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9" name="CuadroTexto 138"/>
          <p:cNvSpPr txBox="1"/>
          <p:nvPr/>
        </p:nvSpPr>
        <p:spPr>
          <a:xfrm>
            <a:off x="550867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40" name="CuadroTexto 139"/>
          <p:cNvSpPr txBox="1"/>
          <p:nvPr/>
        </p:nvSpPr>
        <p:spPr>
          <a:xfrm>
            <a:off x="6045388" y="101519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141" name="Conector recto 140"/>
          <p:cNvCxnSpPr/>
          <p:nvPr/>
        </p:nvCxnSpPr>
        <p:spPr>
          <a:xfrm>
            <a:off x="3208560" y="1287299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/>
          <p:cNvCxnSpPr/>
          <p:nvPr/>
        </p:nvCxnSpPr>
        <p:spPr>
          <a:xfrm>
            <a:off x="3758525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142"/>
          <p:cNvCxnSpPr/>
          <p:nvPr/>
        </p:nvCxnSpPr>
        <p:spPr>
          <a:xfrm>
            <a:off x="4295239" y="1285526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uadroTexto 143"/>
          <p:cNvSpPr txBox="1"/>
          <p:nvPr/>
        </p:nvSpPr>
        <p:spPr>
          <a:xfrm>
            <a:off x="2874252" y="10085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45" name="CuadroTexto 144"/>
          <p:cNvSpPr txBox="1"/>
          <p:nvPr/>
        </p:nvSpPr>
        <p:spPr>
          <a:xfrm>
            <a:off x="3417281" y="10143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46" name="CuadroTexto 145"/>
          <p:cNvSpPr txBox="1"/>
          <p:nvPr/>
        </p:nvSpPr>
        <p:spPr>
          <a:xfrm>
            <a:off x="3953995" y="100930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47" name="Elipse 146"/>
          <p:cNvSpPr/>
          <p:nvPr/>
        </p:nvSpPr>
        <p:spPr>
          <a:xfrm>
            <a:off x="3111785" y="165233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6</a:t>
            </a:r>
            <a:endParaRPr lang="es-CO" sz="1200" dirty="0"/>
          </a:p>
        </p:txBody>
      </p:sp>
      <p:sp>
        <p:nvSpPr>
          <p:cNvPr id="148" name="Elipse 147"/>
          <p:cNvSpPr/>
          <p:nvPr/>
        </p:nvSpPr>
        <p:spPr>
          <a:xfrm>
            <a:off x="3672383" y="1846961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7</a:t>
            </a:r>
            <a:endParaRPr lang="es-CO" sz="1200" dirty="0"/>
          </a:p>
        </p:txBody>
      </p:sp>
      <p:sp>
        <p:nvSpPr>
          <p:cNvPr id="149" name="Elipse 148"/>
          <p:cNvSpPr/>
          <p:nvPr/>
        </p:nvSpPr>
        <p:spPr>
          <a:xfrm>
            <a:off x="3284069" y="2022696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11</a:t>
            </a:r>
            <a:endParaRPr lang="es-CO" sz="800" dirty="0"/>
          </a:p>
        </p:txBody>
      </p:sp>
      <p:sp>
        <p:nvSpPr>
          <p:cNvPr id="151" name="Elipse 150"/>
          <p:cNvSpPr/>
          <p:nvPr/>
        </p:nvSpPr>
        <p:spPr>
          <a:xfrm>
            <a:off x="3756434" y="2026075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10</a:t>
            </a:r>
            <a:endParaRPr lang="es-CO" sz="800" dirty="0"/>
          </a:p>
        </p:txBody>
      </p:sp>
      <p:sp>
        <p:nvSpPr>
          <p:cNvPr id="152" name="Elipse 151"/>
          <p:cNvSpPr/>
          <p:nvPr/>
        </p:nvSpPr>
        <p:spPr>
          <a:xfrm>
            <a:off x="4209096" y="164640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5</a:t>
            </a:r>
            <a:endParaRPr lang="es-CO" sz="1200" dirty="0"/>
          </a:p>
        </p:txBody>
      </p:sp>
      <p:sp>
        <p:nvSpPr>
          <p:cNvPr id="153" name="Elipse 152"/>
          <p:cNvSpPr/>
          <p:nvPr/>
        </p:nvSpPr>
        <p:spPr>
          <a:xfrm>
            <a:off x="4477792" y="1645774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154" name="Elipse 153"/>
          <p:cNvSpPr/>
          <p:nvPr/>
        </p:nvSpPr>
        <p:spPr>
          <a:xfrm>
            <a:off x="4791990" y="1637396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12</a:t>
            </a:r>
            <a:endParaRPr lang="es-CO" sz="800" dirty="0"/>
          </a:p>
        </p:txBody>
      </p:sp>
      <p:sp>
        <p:nvSpPr>
          <p:cNvPr id="155" name="Elipse 154"/>
          <p:cNvSpPr/>
          <p:nvPr/>
        </p:nvSpPr>
        <p:spPr>
          <a:xfrm>
            <a:off x="5248328" y="1650526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8</a:t>
            </a:r>
            <a:endParaRPr lang="es-CO" sz="1200" dirty="0"/>
          </a:p>
        </p:txBody>
      </p:sp>
      <p:sp>
        <p:nvSpPr>
          <p:cNvPr id="156" name="Elipse 155"/>
          <p:cNvSpPr/>
          <p:nvPr/>
        </p:nvSpPr>
        <p:spPr>
          <a:xfrm>
            <a:off x="5599378" y="1646891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10</a:t>
            </a:r>
            <a:endParaRPr lang="es-CO" sz="800" dirty="0"/>
          </a:p>
        </p:txBody>
      </p:sp>
      <p:sp>
        <p:nvSpPr>
          <p:cNvPr id="157" name="Elipse 156"/>
          <p:cNvSpPr/>
          <p:nvPr/>
        </p:nvSpPr>
        <p:spPr>
          <a:xfrm>
            <a:off x="6065303" y="1658958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158" name="Elipse 157"/>
          <p:cNvSpPr/>
          <p:nvPr/>
        </p:nvSpPr>
        <p:spPr>
          <a:xfrm>
            <a:off x="7671937" y="1661531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159" name="Elipse 158"/>
          <p:cNvSpPr/>
          <p:nvPr/>
        </p:nvSpPr>
        <p:spPr>
          <a:xfrm>
            <a:off x="7399425" y="177135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9</a:t>
            </a:r>
            <a:endParaRPr lang="es-CO" sz="1200" dirty="0"/>
          </a:p>
        </p:txBody>
      </p:sp>
      <p:sp>
        <p:nvSpPr>
          <p:cNvPr id="160" name="Elipse 159"/>
          <p:cNvSpPr/>
          <p:nvPr/>
        </p:nvSpPr>
        <p:spPr>
          <a:xfrm>
            <a:off x="7898033" y="1795357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4</a:t>
            </a:r>
          </a:p>
        </p:txBody>
      </p:sp>
      <p:sp>
        <p:nvSpPr>
          <p:cNvPr id="161" name="Elipse 160"/>
          <p:cNvSpPr/>
          <p:nvPr/>
        </p:nvSpPr>
        <p:spPr>
          <a:xfrm>
            <a:off x="7252990" y="2001647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10</a:t>
            </a:r>
            <a:endParaRPr lang="es-CO" sz="800" dirty="0"/>
          </a:p>
        </p:txBody>
      </p:sp>
      <p:sp>
        <p:nvSpPr>
          <p:cNvPr id="162" name="Elipse 161"/>
          <p:cNvSpPr/>
          <p:nvPr/>
        </p:nvSpPr>
        <p:spPr>
          <a:xfrm>
            <a:off x="4080824" y="1838309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10</a:t>
            </a:r>
            <a:endParaRPr lang="es-CO" sz="800" dirty="0"/>
          </a:p>
        </p:txBody>
      </p:sp>
      <p:sp>
        <p:nvSpPr>
          <p:cNvPr id="163" name="CuadroTexto 15"/>
          <p:cNvSpPr txBox="1">
            <a:spLocks noChangeArrowheads="1"/>
          </p:cNvSpPr>
          <p:nvPr/>
        </p:nvSpPr>
        <p:spPr bwMode="auto">
          <a:xfrm>
            <a:off x="216225" y="1511088"/>
            <a:ext cx="2382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2000" b="1" dirty="0" smtClean="0">
                <a:solidFill>
                  <a:srgbClr val="7F7F7F"/>
                </a:solidFill>
                <a:latin typeface="+mn-lt"/>
              </a:rPr>
              <a:t>Meta Crucialmente Importante</a:t>
            </a:r>
            <a:endParaRPr lang="es-CO" sz="2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6874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60489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del Conocimiento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50" name="CuadroTexto 15"/>
          <p:cNvSpPr txBox="1">
            <a:spLocks noChangeArrowheads="1"/>
          </p:cNvSpPr>
          <p:nvPr/>
        </p:nvSpPr>
        <p:spPr bwMode="auto">
          <a:xfrm>
            <a:off x="216225" y="1649317"/>
            <a:ext cx="2382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2000" b="1" dirty="0" smtClean="0">
                <a:solidFill>
                  <a:srgbClr val="7F7F7F"/>
                </a:solidFill>
                <a:latin typeface="+mn-lt"/>
              </a:rPr>
              <a:t>Segundo nivel</a:t>
            </a:r>
            <a:endParaRPr lang="es-CO" sz="20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63" name="CuadroTexto 15"/>
          <p:cNvSpPr txBox="1">
            <a:spLocks noChangeArrowheads="1"/>
          </p:cNvSpPr>
          <p:nvPr/>
        </p:nvSpPr>
        <p:spPr bwMode="auto">
          <a:xfrm>
            <a:off x="240912" y="4882599"/>
            <a:ext cx="2382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2000" b="1" dirty="0" smtClean="0">
                <a:solidFill>
                  <a:srgbClr val="7F7F7F"/>
                </a:solidFill>
                <a:latin typeface="+mn-lt"/>
              </a:rPr>
              <a:t>Tercer nivel</a:t>
            </a:r>
            <a:endParaRPr lang="es-CO" sz="20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70" name="3 Rectángulo"/>
          <p:cNvSpPr/>
          <p:nvPr/>
        </p:nvSpPr>
        <p:spPr>
          <a:xfrm>
            <a:off x="1119205" y="2262942"/>
            <a:ext cx="3470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1. Red </a:t>
            </a:r>
            <a:r>
              <a:rPr lang="es-CO" sz="1500" dirty="0"/>
              <a:t>gestión del conocimiento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1" name="6 Rectángulo"/>
          <p:cNvSpPr/>
          <p:nvPr/>
        </p:nvSpPr>
        <p:spPr>
          <a:xfrm>
            <a:off x="5579486" y="2242199"/>
            <a:ext cx="29450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CO" sz="1500" dirty="0" smtClean="0"/>
              <a:t>5. Publicaciones de Función Pública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2" name="7 Rectángulo"/>
          <p:cNvSpPr/>
          <p:nvPr/>
        </p:nvSpPr>
        <p:spPr>
          <a:xfrm>
            <a:off x="1119205" y="3685933"/>
            <a:ext cx="35598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3. Gestión del conocimiento – MIPG v.2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3" name="8 Rectángulo"/>
          <p:cNvSpPr/>
          <p:nvPr/>
        </p:nvSpPr>
        <p:spPr>
          <a:xfrm>
            <a:off x="1119205" y="2928015"/>
            <a:ext cx="35456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2. Medición Gestión del Conocimiento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4" name="9 Rectángulo"/>
          <p:cNvSpPr/>
          <p:nvPr/>
        </p:nvSpPr>
        <p:spPr>
          <a:xfrm>
            <a:off x="5590119" y="3570507"/>
            <a:ext cx="28099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7. Investigación sobre el estado del Estado - AGN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5" name="10 Rectángulo"/>
          <p:cNvSpPr/>
          <p:nvPr/>
        </p:nvSpPr>
        <p:spPr>
          <a:xfrm>
            <a:off x="5590119" y="4376532"/>
            <a:ext cx="7457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CO" sz="1500" dirty="0" smtClean="0"/>
              <a:t>8. CRM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6" name="11 Rectángulo"/>
          <p:cNvSpPr/>
          <p:nvPr/>
        </p:nvSpPr>
        <p:spPr>
          <a:xfrm>
            <a:off x="5579486" y="2799762"/>
            <a:ext cx="3621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 smtClean="0"/>
              <a:t>6. Mapa </a:t>
            </a:r>
            <a:r>
              <a:rPr lang="es-CO" sz="1500" dirty="0"/>
              <a:t>de </a:t>
            </a:r>
            <a:r>
              <a:rPr lang="es-CO" sz="1500" dirty="0" smtClean="0"/>
              <a:t>conocimiento de Función Pública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177" name="12 Rectángulo"/>
          <p:cNvSpPr/>
          <p:nvPr/>
        </p:nvSpPr>
        <p:spPr>
          <a:xfrm>
            <a:off x="1119205" y="4377729"/>
            <a:ext cx="1227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CO" sz="1500" dirty="0" smtClean="0"/>
              <a:t>4. Innovación</a:t>
            </a:r>
            <a:endParaRPr lang="es-CO" sz="1500" b="1" dirty="0">
              <a:solidFill>
                <a:srgbClr val="000000"/>
              </a:solidFill>
            </a:endParaRPr>
          </a:p>
        </p:txBody>
      </p:sp>
      <p:grpSp>
        <p:nvGrpSpPr>
          <p:cNvPr id="178" name="30 Grupo"/>
          <p:cNvGrpSpPr/>
          <p:nvPr/>
        </p:nvGrpSpPr>
        <p:grpSpPr>
          <a:xfrm>
            <a:off x="369160" y="2122269"/>
            <a:ext cx="638654" cy="603947"/>
            <a:chOff x="1083996" y="1266023"/>
            <a:chExt cx="706608" cy="706608"/>
          </a:xfrm>
        </p:grpSpPr>
        <p:pic>
          <p:nvPicPr>
            <p:cNvPr id="179" name="22 Imagen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7" r="8168" b="13248"/>
            <a:stretch/>
          </p:blipFill>
          <p:spPr>
            <a:xfrm>
              <a:off x="1147388" y="1310493"/>
              <a:ext cx="575845" cy="596249"/>
            </a:xfrm>
            <a:prstGeom prst="rect">
              <a:avLst/>
            </a:prstGeom>
          </p:spPr>
        </p:pic>
        <p:sp>
          <p:nvSpPr>
            <p:cNvPr id="180" name="27 Elipse"/>
            <p:cNvSpPr/>
            <p:nvPr/>
          </p:nvSpPr>
          <p:spPr>
            <a:xfrm>
              <a:off x="1083996" y="1266023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81" name="29 Grupo"/>
          <p:cNvGrpSpPr/>
          <p:nvPr/>
        </p:nvGrpSpPr>
        <p:grpSpPr>
          <a:xfrm>
            <a:off x="369160" y="2833752"/>
            <a:ext cx="638654" cy="603947"/>
            <a:chOff x="1083996" y="1969803"/>
            <a:chExt cx="706608" cy="706608"/>
          </a:xfrm>
        </p:grpSpPr>
        <p:pic>
          <p:nvPicPr>
            <p:cNvPr id="182" name="23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t="5057" r="6289" b="17406"/>
            <a:stretch/>
          </p:blipFill>
          <p:spPr>
            <a:xfrm>
              <a:off x="1185305" y="2093874"/>
              <a:ext cx="572792" cy="509195"/>
            </a:xfrm>
            <a:prstGeom prst="rect">
              <a:avLst/>
            </a:prstGeom>
          </p:spPr>
        </p:pic>
        <p:sp>
          <p:nvSpPr>
            <p:cNvPr id="183" name="28 Elipse"/>
            <p:cNvSpPr/>
            <p:nvPr/>
          </p:nvSpPr>
          <p:spPr>
            <a:xfrm>
              <a:off x="1083996" y="1969803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84" name="32 Grupo"/>
          <p:cNvGrpSpPr/>
          <p:nvPr/>
        </p:nvGrpSpPr>
        <p:grpSpPr>
          <a:xfrm>
            <a:off x="369160" y="3543187"/>
            <a:ext cx="638654" cy="603947"/>
            <a:chOff x="1090199" y="2715376"/>
            <a:chExt cx="706608" cy="706608"/>
          </a:xfrm>
        </p:grpSpPr>
        <p:pic>
          <p:nvPicPr>
            <p:cNvPr id="185" name="25 Imagen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294" y="2801921"/>
              <a:ext cx="488715" cy="565038"/>
            </a:xfrm>
            <a:prstGeom prst="rect">
              <a:avLst/>
            </a:prstGeom>
          </p:spPr>
        </p:pic>
        <p:sp>
          <p:nvSpPr>
            <p:cNvPr id="186" name="31 Elipse"/>
            <p:cNvSpPr/>
            <p:nvPr/>
          </p:nvSpPr>
          <p:spPr>
            <a:xfrm>
              <a:off x="1090199" y="2715376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87" name="34 Grupo"/>
          <p:cNvGrpSpPr/>
          <p:nvPr/>
        </p:nvGrpSpPr>
        <p:grpSpPr>
          <a:xfrm>
            <a:off x="369160" y="4219769"/>
            <a:ext cx="638654" cy="603947"/>
            <a:chOff x="1042539" y="3429000"/>
            <a:chExt cx="706608" cy="706608"/>
          </a:xfrm>
        </p:grpSpPr>
        <p:pic>
          <p:nvPicPr>
            <p:cNvPr id="188" name="19 Imagen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" r="8054" b="22640"/>
            <a:stretch/>
          </p:blipFill>
          <p:spPr>
            <a:xfrm>
              <a:off x="1100709" y="3520835"/>
              <a:ext cx="573019" cy="512112"/>
            </a:xfrm>
            <a:prstGeom prst="rect">
              <a:avLst/>
            </a:prstGeom>
          </p:spPr>
        </p:pic>
        <p:sp>
          <p:nvSpPr>
            <p:cNvPr id="189" name="33 Elipse"/>
            <p:cNvSpPr/>
            <p:nvPr/>
          </p:nvSpPr>
          <p:spPr>
            <a:xfrm>
              <a:off x="1042539" y="342900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0" name="36 Grupo"/>
          <p:cNvGrpSpPr/>
          <p:nvPr/>
        </p:nvGrpSpPr>
        <p:grpSpPr>
          <a:xfrm>
            <a:off x="4822545" y="2124915"/>
            <a:ext cx="638654" cy="603947"/>
            <a:chOff x="6848850" y="1212002"/>
            <a:chExt cx="706608" cy="706608"/>
          </a:xfrm>
        </p:grpSpPr>
        <p:pic>
          <p:nvPicPr>
            <p:cNvPr id="191" name="20 Imagen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97"/>
            <a:stretch/>
          </p:blipFill>
          <p:spPr>
            <a:xfrm>
              <a:off x="6952789" y="1358825"/>
              <a:ext cx="518190" cy="451878"/>
            </a:xfrm>
            <a:prstGeom prst="rect">
              <a:avLst/>
            </a:prstGeom>
          </p:spPr>
        </p:pic>
        <p:sp>
          <p:nvSpPr>
            <p:cNvPr id="192" name="35 Elipse"/>
            <p:cNvSpPr/>
            <p:nvPr/>
          </p:nvSpPr>
          <p:spPr>
            <a:xfrm>
              <a:off x="6848850" y="121200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3" name="38 Grupo"/>
          <p:cNvGrpSpPr/>
          <p:nvPr/>
        </p:nvGrpSpPr>
        <p:grpSpPr>
          <a:xfrm>
            <a:off x="4822545" y="2822986"/>
            <a:ext cx="638654" cy="603947"/>
            <a:chOff x="6854820" y="1995605"/>
            <a:chExt cx="706608" cy="706608"/>
          </a:xfrm>
        </p:grpSpPr>
        <p:pic>
          <p:nvPicPr>
            <p:cNvPr id="194" name="21 Imagen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900" y="2071889"/>
              <a:ext cx="676509" cy="583731"/>
            </a:xfrm>
            <a:prstGeom prst="rect">
              <a:avLst/>
            </a:prstGeom>
          </p:spPr>
        </p:pic>
        <p:sp>
          <p:nvSpPr>
            <p:cNvPr id="195" name="37 Elipse"/>
            <p:cNvSpPr/>
            <p:nvPr/>
          </p:nvSpPr>
          <p:spPr>
            <a:xfrm>
              <a:off x="6854820" y="1995605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6" name="40 Grupo"/>
          <p:cNvGrpSpPr/>
          <p:nvPr/>
        </p:nvGrpSpPr>
        <p:grpSpPr>
          <a:xfrm>
            <a:off x="4833178" y="3520558"/>
            <a:ext cx="638654" cy="603947"/>
            <a:chOff x="6793115" y="2722392"/>
            <a:chExt cx="706608" cy="706608"/>
          </a:xfrm>
        </p:grpSpPr>
        <p:pic>
          <p:nvPicPr>
            <p:cNvPr id="197" name="26 Imagen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900" y="2812430"/>
              <a:ext cx="565039" cy="565039"/>
            </a:xfrm>
            <a:prstGeom prst="rect">
              <a:avLst/>
            </a:prstGeom>
          </p:spPr>
        </p:pic>
        <p:sp>
          <p:nvSpPr>
            <p:cNvPr id="198" name="39 Elipse"/>
            <p:cNvSpPr/>
            <p:nvPr/>
          </p:nvSpPr>
          <p:spPr>
            <a:xfrm>
              <a:off x="6793115" y="2722392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9" name="42 Grupo"/>
          <p:cNvGrpSpPr/>
          <p:nvPr/>
        </p:nvGrpSpPr>
        <p:grpSpPr>
          <a:xfrm>
            <a:off x="4833178" y="4201462"/>
            <a:ext cx="638654" cy="603947"/>
            <a:chOff x="6779191" y="3429000"/>
            <a:chExt cx="706608" cy="706608"/>
          </a:xfrm>
        </p:grpSpPr>
        <p:pic>
          <p:nvPicPr>
            <p:cNvPr id="200" name="24 Imagen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2001"/>
            <a:stretch/>
          </p:blipFill>
          <p:spPr>
            <a:xfrm>
              <a:off x="6800840" y="3499816"/>
              <a:ext cx="656567" cy="512111"/>
            </a:xfrm>
            <a:prstGeom prst="rect">
              <a:avLst/>
            </a:prstGeom>
          </p:spPr>
        </p:pic>
        <p:sp>
          <p:nvSpPr>
            <p:cNvPr id="201" name="41 Elipse"/>
            <p:cNvSpPr/>
            <p:nvPr/>
          </p:nvSpPr>
          <p:spPr>
            <a:xfrm>
              <a:off x="6779191" y="3429000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2" name="14 Rectángulo"/>
          <p:cNvSpPr/>
          <p:nvPr/>
        </p:nvSpPr>
        <p:spPr>
          <a:xfrm>
            <a:off x="1113771" y="5313205"/>
            <a:ext cx="2985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500" dirty="0"/>
              <a:t>9</a:t>
            </a:r>
            <a:r>
              <a:rPr lang="es-CO" sz="1500" dirty="0" smtClean="0"/>
              <a:t>. Grupos de Análisis </a:t>
            </a:r>
            <a:r>
              <a:rPr lang="es-CO" sz="1500" dirty="0"/>
              <a:t>y </a:t>
            </a:r>
            <a:r>
              <a:rPr lang="es-CO" sz="1500" dirty="0" smtClean="0"/>
              <a:t>Política</a:t>
            </a:r>
          </a:p>
          <a:p>
            <a:pPr fontAlgn="ctr"/>
            <a:r>
              <a:rPr lang="es-CO" sz="1500" dirty="0" smtClean="0"/>
              <a:t>(Todo el año)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203" name="15 Rectángulo"/>
          <p:cNvSpPr/>
          <p:nvPr/>
        </p:nvSpPr>
        <p:spPr>
          <a:xfrm>
            <a:off x="5562420" y="5465155"/>
            <a:ext cx="31456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CO" sz="1500" dirty="0" smtClean="0"/>
              <a:t>11. Pestaña Gestión del Conocimiento</a:t>
            </a:r>
            <a:endParaRPr lang="es-CO" sz="1500" b="1" dirty="0">
              <a:solidFill>
                <a:srgbClr val="000000"/>
              </a:solidFill>
            </a:endParaRPr>
          </a:p>
        </p:txBody>
      </p:sp>
      <p:sp>
        <p:nvSpPr>
          <p:cNvPr id="204" name="16 Rectángulo"/>
          <p:cNvSpPr/>
          <p:nvPr/>
        </p:nvSpPr>
        <p:spPr>
          <a:xfrm>
            <a:off x="1065055" y="6043057"/>
            <a:ext cx="2499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s-CO" sz="1500" dirty="0" smtClean="0"/>
              <a:t>10. Acercamiento </a:t>
            </a:r>
            <a:r>
              <a:rPr lang="es-CO" sz="1500" dirty="0"/>
              <a:t>a </a:t>
            </a:r>
            <a:r>
              <a:rPr lang="es-CO" sz="1500" dirty="0" smtClean="0"/>
              <a:t>Entidades</a:t>
            </a:r>
          </a:p>
          <a:p>
            <a:pPr fontAlgn="ctr"/>
            <a:r>
              <a:rPr lang="es-CO" sz="1500" dirty="0" smtClean="0"/>
              <a:t>(Todo el año)</a:t>
            </a:r>
            <a:endParaRPr lang="es-CO" sz="1500" b="1" dirty="0">
              <a:solidFill>
                <a:srgbClr val="000000"/>
              </a:solidFill>
            </a:endParaRPr>
          </a:p>
        </p:txBody>
      </p:sp>
      <p:grpSp>
        <p:nvGrpSpPr>
          <p:cNvPr id="205" name="49 Grupo"/>
          <p:cNvGrpSpPr/>
          <p:nvPr/>
        </p:nvGrpSpPr>
        <p:grpSpPr>
          <a:xfrm>
            <a:off x="369160" y="5296226"/>
            <a:ext cx="622944" cy="612000"/>
            <a:chOff x="1041020" y="4637654"/>
            <a:chExt cx="706608" cy="706608"/>
          </a:xfrm>
        </p:grpSpPr>
        <p:pic>
          <p:nvPicPr>
            <p:cNvPr id="206" name="43 Imagen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" t="2453" r="6289" b="16015"/>
            <a:stretch/>
          </p:blipFill>
          <p:spPr>
            <a:xfrm>
              <a:off x="1156963" y="4747937"/>
              <a:ext cx="497468" cy="465022"/>
            </a:xfrm>
            <a:prstGeom prst="rect">
              <a:avLst/>
            </a:prstGeom>
          </p:spPr>
        </p:pic>
        <p:sp>
          <p:nvSpPr>
            <p:cNvPr id="207" name="48 Elipse"/>
            <p:cNvSpPr/>
            <p:nvPr/>
          </p:nvSpPr>
          <p:spPr>
            <a:xfrm>
              <a:off x="1041020" y="4637654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08" name="51 Grupo"/>
          <p:cNvGrpSpPr/>
          <p:nvPr/>
        </p:nvGrpSpPr>
        <p:grpSpPr>
          <a:xfrm>
            <a:off x="4817809" y="5296517"/>
            <a:ext cx="622944" cy="612000"/>
            <a:chOff x="1041020" y="5349487"/>
            <a:chExt cx="706608" cy="706608"/>
          </a:xfrm>
        </p:grpSpPr>
        <p:grpSp>
          <p:nvGrpSpPr>
            <p:cNvPr id="209" name="46 Grupo"/>
            <p:cNvGrpSpPr/>
            <p:nvPr/>
          </p:nvGrpSpPr>
          <p:grpSpPr>
            <a:xfrm>
              <a:off x="1157610" y="5511205"/>
              <a:ext cx="496821" cy="399169"/>
              <a:chOff x="274918" y="5479675"/>
              <a:chExt cx="1551997" cy="1246945"/>
            </a:xfrm>
          </p:grpSpPr>
          <p:pic>
            <p:nvPicPr>
              <p:cNvPr id="211" name="44 Imagen"/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9" t="12720" r="11686" b="26398"/>
              <a:stretch/>
            </p:blipFill>
            <p:spPr>
              <a:xfrm>
                <a:off x="274918" y="5479675"/>
                <a:ext cx="1551997" cy="1246945"/>
              </a:xfrm>
              <a:prstGeom prst="rect">
                <a:avLst/>
              </a:prstGeom>
            </p:spPr>
          </p:pic>
          <p:pic>
            <p:nvPicPr>
              <p:cNvPr id="212" name="45 Imagen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72" y="5870028"/>
                <a:ext cx="619153" cy="715847"/>
              </a:xfrm>
              <a:prstGeom prst="rect">
                <a:avLst/>
              </a:prstGeom>
            </p:spPr>
          </p:pic>
        </p:grpSp>
        <p:sp>
          <p:nvSpPr>
            <p:cNvPr id="210" name="50 Elipse"/>
            <p:cNvSpPr/>
            <p:nvPr/>
          </p:nvSpPr>
          <p:spPr>
            <a:xfrm>
              <a:off x="1041020" y="5349487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13" name="53 Grupo"/>
          <p:cNvGrpSpPr/>
          <p:nvPr/>
        </p:nvGrpSpPr>
        <p:grpSpPr>
          <a:xfrm>
            <a:off x="369160" y="6005148"/>
            <a:ext cx="622944" cy="612000"/>
            <a:chOff x="1033914" y="6040771"/>
            <a:chExt cx="706608" cy="706608"/>
          </a:xfrm>
        </p:grpSpPr>
        <p:pic>
          <p:nvPicPr>
            <p:cNvPr id="214" name="47 Imagen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484" y="6156856"/>
              <a:ext cx="499927" cy="495009"/>
            </a:xfrm>
            <a:prstGeom prst="rect">
              <a:avLst/>
            </a:prstGeom>
          </p:spPr>
        </p:pic>
        <p:sp>
          <p:nvSpPr>
            <p:cNvPr id="215" name="52 Elipse"/>
            <p:cNvSpPr/>
            <p:nvPr/>
          </p:nvSpPr>
          <p:spPr>
            <a:xfrm>
              <a:off x="1033914" y="6040771"/>
              <a:ext cx="706608" cy="706608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217" name="Conector recto de flecha 216"/>
          <p:cNvCxnSpPr/>
          <p:nvPr/>
        </p:nvCxnSpPr>
        <p:spPr>
          <a:xfrm>
            <a:off x="3208560" y="1326586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Conector recto 217"/>
          <p:cNvCxnSpPr/>
          <p:nvPr/>
        </p:nvCxnSpPr>
        <p:spPr>
          <a:xfrm>
            <a:off x="8536642" y="1212675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Conector recto 218"/>
          <p:cNvCxnSpPr/>
          <p:nvPr/>
        </p:nvCxnSpPr>
        <p:spPr>
          <a:xfrm>
            <a:off x="6926502" y="1223501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recto 219"/>
          <p:cNvCxnSpPr/>
          <p:nvPr/>
        </p:nvCxnSpPr>
        <p:spPr>
          <a:xfrm>
            <a:off x="7476467" y="1212675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ector recto 220"/>
          <p:cNvCxnSpPr/>
          <p:nvPr/>
        </p:nvCxnSpPr>
        <p:spPr>
          <a:xfrm>
            <a:off x="8013181" y="1212675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CuadroTexto 221"/>
          <p:cNvSpPr txBox="1"/>
          <p:nvPr/>
        </p:nvSpPr>
        <p:spPr>
          <a:xfrm>
            <a:off x="6592194" y="94472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23" name="CuadroTexto 222"/>
          <p:cNvSpPr txBox="1"/>
          <p:nvPr/>
        </p:nvSpPr>
        <p:spPr>
          <a:xfrm>
            <a:off x="7135223" y="950542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24" name="CuadroTexto 223"/>
          <p:cNvSpPr txBox="1"/>
          <p:nvPr/>
        </p:nvSpPr>
        <p:spPr>
          <a:xfrm>
            <a:off x="7671937" y="94551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25" name="CuadroTexto 224"/>
          <p:cNvSpPr txBox="1"/>
          <p:nvPr/>
        </p:nvSpPr>
        <p:spPr>
          <a:xfrm>
            <a:off x="8208650" y="95140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26" name="Elipse 225"/>
          <p:cNvSpPr/>
          <p:nvPr/>
        </p:nvSpPr>
        <p:spPr>
          <a:xfrm>
            <a:off x="3672382" y="1588027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1</a:t>
            </a:r>
            <a:endParaRPr lang="es-CO" sz="1200" dirty="0"/>
          </a:p>
        </p:txBody>
      </p:sp>
      <p:cxnSp>
        <p:nvCxnSpPr>
          <p:cNvPr id="227" name="Conector recto 226"/>
          <p:cNvCxnSpPr/>
          <p:nvPr/>
        </p:nvCxnSpPr>
        <p:spPr>
          <a:xfrm>
            <a:off x="6373380" y="1221728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cto 227"/>
          <p:cNvCxnSpPr/>
          <p:nvPr/>
        </p:nvCxnSpPr>
        <p:spPr>
          <a:xfrm>
            <a:off x="4763240" y="1223501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cto 228"/>
          <p:cNvCxnSpPr/>
          <p:nvPr/>
        </p:nvCxnSpPr>
        <p:spPr>
          <a:xfrm>
            <a:off x="5313205" y="1212675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ector recto 229"/>
          <p:cNvCxnSpPr/>
          <p:nvPr/>
        </p:nvCxnSpPr>
        <p:spPr>
          <a:xfrm>
            <a:off x="5849919" y="1221728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CuadroTexto 230"/>
          <p:cNvSpPr txBox="1"/>
          <p:nvPr/>
        </p:nvSpPr>
        <p:spPr>
          <a:xfrm>
            <a:off x="4428932" y="94472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2" name="CuadroTexto 231"/>
          <p:cNvSpPr txBox="1"/>
          <p:nvPr/>
        </p:nvSpPr>
        <p:spPr>
          <a:xfrm>
            <a:off x="4971961" y="950542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3" name="CuadroTexto 232"/>
          <p:cNvSpPr txBox="1"/>
          <p:nvPr/>
        </p:nvSpPr>
        <p:spPr>
          <a:xfrm>
            <a:off x="5508675" y="94551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4" name="CuadroTexto 233"/>
          <p:cNvSpPr txBox="1"/>
          <p:nvPr/>
        </p:nvSpPr>
        <p:spPr>
          <a:xfrm>
            <a:off x="6045388" y="95140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35" name="Conector recto 234"/>
          <p:cNvCxnSpPr/>
          <p:nvPr/>
        </p:nvCxnSpPr>
        <p:spPr>
          <a:xfrm>
            <a:off x="3208560" y="1223501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ector recto 235"/>
          <p:cNvCxnSpPr/>
          <p:nvPr/>
        </p:nvCxnSpPr>
        <p:spPr>
          <a:xfrm>
            <a:off x="3758525" y="1221728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ector recto 236"/>
          <p:cNvCxnSpPr/>
          <p:nvPr/>
        </p:nvCxnSpPr>
        <p:spPr>
          <a:xfrm>
            <a:off x="4295239" y="1221728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CuadroTexto 237"/>
          <p:cNvSpPr txBox="1"/>
          <p:nvPr/>
        </p:nvSpPr>
        <p:spPr>
          <a:xfrm>
            <a:off x="2874252" y="94472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39" name="CuadroTexto 238"/>
          <p:cNvSpPr txBox="1"/>
          <p:nvPr/>
        </p:nvSpPr>
        <p:spPr>
          <a:xfrm>
            <a:off x="3417281" y="950542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40" name="CuadroTexto 239"/>
          <p:cNvSpPr txBox="1"/>
          <p:nvPr/>
        </p:nvSpPr>
        <p:spPr>
          <a:xfrm>
            <a:off x="3953995" y="94551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41" name="Elipse 240"/>
          <p:cNvSpPr/>
          <p:nvPr/>
        </p:nvSpPr>
        <p:spPr>
          <a:xfrm>
            <a:off x="4209097" y="195141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6</a:t>
            </a:r>
            <a:endParaRPr lang="es-CO" sz="1200" dirty="0"/>
          </a:p>
        </p:txBody>
      </p:sp>
      <p:sp>
        <p:nvSpPr>
          <p:cNvPr id="242" name="Elipse 241"/>
          <p:cNvSpPr/>
          <p:nvPr/>
        </p:nvSpPr>
        <p:spPr>
          <a:xfrm>
            <a:off x="3130631" y="1602395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7</a:t>
            </a:r>
            <a:endParaRPr lang="es-CO" sz="1200" dirty="0"/>
          </a:p>
        </p:txBody>
      </p:sp>
      <p:sp>
        <p:nvSpPr>
          <p:cNvPr id="245" name="Elipse 244"/>
          <p:cNvSpPr/>
          <p:nvPr/>
        </p:nvSpPr>
        <p:spPr>
          <a:xfrm>
            <a:off x="3547874" y="1953602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5</a:t>
            </a:r>
            <a:endParaRPr lang="es-CO" sz="1200" dirty="0"/>
          </a:p>
        </p:txBody>
      </p:sp>
      <p:sp>
        <p:nvSpPr>
          <p:cNvPr id="246" name="Elipse 245"/>
          <p:cNvSpPr/>
          <p:nvPr/>
        </p:nvSpPr>
        <p:spPr>
          <a:xfrm>
            <a:off x="4214133" y="1581976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248" name="Elipse 247"/>
          <p:cNvSpPr/>
          <p:nvPr/>
        </p:nvSpPr>
        <p:spPr>
          <a:xfrm>
            <a:off x="3791244" y="1950118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8</a:t>
            </a:r>
            <a:endParaRPr lang="es-CO" sz="1200" dirty="0"/>
          </a:p>
        </p:txBody>
      </p:sp>
      <p:sp>
        <p:nvSpPr>
          <p:cNvPr id="249" name="Elipse 248"/>
          <p:cNvSpPr/>
          <p:nvPr/>
        </p:nvSpPr>
        <p:spPr>
          <a:xfrm>
            <a:off x="5641556" y="1806612"/>
            <a:ext cx="437921" cy="198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dirty="0" smtClean="0"/>
              <a:t>11</a:t>
            </a:r>
            <a:endParaRPr lang="es-CO" sz="800" dirty="0"/>
          </a:p>
        </p:txBody>
      </p:sp>
      <p:sp>
        <p:nvSpPr>
          <p:cNvPr id="250" name="Elipse 249"/>
          <p:cNvSpPr/>
          <p:nvPr/>
        </p:nvSpPr>
        <p:spPr>
          <a:xfrm>
            <a:off x="5756841" y="1595160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251" name="Elipse 250"/>
          <p:cNvSpPr/>
          <p:nvPr/>
        </p:nvSpPr>
        <p:spPr>
          <a:xfrm>
            <a:off x="7385808" y="1576761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253" name="Elipse 252"/>
          <p:cNvSpPr/>
          <p:nvPr/>
        </p:nvSpPr>
        <p:spPr>
          <a:xfrm>
            <a:off x="3672383" y="1784610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4</a:t>
            </a:r>
          </a:p>
        </p:txBody>
      </p:sp>
      <p:sp>
        <p:nvSpPr>
          <p:cNvPr id="256" name="Elipse 255"/>
          <p:cNvSpPr/>
          <p:nvPr/>
        </p:nvSpPr>
        <p:spPr>
          <a:xfrm>
            <a:off x="4209097" y="1765936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3</a:t>
            </a:r>
            <a:endParaRPr lang="es-CO" sz="1200" dirty="0"/>
          </a:p>
        </p:txBody>
      </p:sp>
      <p:sp>
        <p:nvSpPr>
          <p:cNvPr id="257" name="Elipse 256"/>
          <p:cNvSpPr/>
          <p:nvPr/>
        </p:nvSpPr>
        <p:spPr>
          <a:xfrm>
            <a:off x="5215090" y="159773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4</a:t>
            </a:r>
          </a:p>
        </p:txBody>
      </p:sp>
      <p:sp>
        <p:nvSpPr>
          <p:cNvPr id="258" name="Elipse 257"/>
          <p:cNvSpPr/>
          <p:nvPr/>
        </p:nvSpPr>
        <p:spPr>
          <a:xfrm>
            <a:off x="6837188" y="1578495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4</a:t>
            </a:r>
          </a:p>
        </p:txBody>
      </p:sp>
      <p:sp>
        <p:nvSpPr>
          <p:cNvPr id="259" name="Elipse 258"/>
          <p:cNvSpPr/>
          <p:nvPr/>
        </p:nvSpPr>
        <p:spPr>
          <a:xfrm>
            <a:off x="8182140" y="1569521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6492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>
            <a:stCxn id="24" idx="6"/>
          </p:cNvCxnSpPr>
          <p:nvPr/>
        </p:nvCxnSpPr>
        <p:spPr>
          <a:xfrm>
            <a:off x="7777007" y="1958441"/>
            <a:ext cx="1366993" cy="0"/>
          </a:xfrm>
          <a:prstGeom prst="line">
            <a:avLst/>
          </a:prstGeom>
          <a:ln w="57150">
            <a:solidFill>
              <a:srgbClr val="0087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017373" y="4123864"/>
            <a:ext cx="162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Evaluación, análisis</a:t>
            </a:r>
            <a:r>
              <a:rPr lang="es-CO" sz="2000" b="1" dirty="0"/>
              <a:t> </a:t>
            </a:r>
            <a:r>
              <a:rPr lang="es-CO" sz="2000" b="1" dirty="0" smtClean="0"/>
              <a:t>y  alistamiento</a:t>
            </a:r>
            <a:endParaRPr lang="es-CO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254661" y="3624777"/>
            <a:ext cx="180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Consolidación diseño e inicio desarrollo</a:t>
            </a:r>
            <a:endParaRPr lang="es-CO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327434" y="3309625"/>
            <a:ext cx="226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Institucionalización e implementación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490068" y="2840236"/>
            <a:ext cx="189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Consolidación</a:t>
            </a:r>
          </a:p>
        </p:txBody>
      </p:sp>
      <p:cxnSp>
        <p:nvCxnSpPr>
          <p:cNvPr id="9" name="Conector: angular 50"/>
          <p:cNvCxnSpPr>
            <a:stCxn id="21" idx="4"/>
            <a:endCxn id="5" idx="1"/>
          </p:cNvCxnSpPr>
          <p:nvPr/>
        </p:nvCxnSpPr>
        <p:spPr>
          <a:xfrm rot="16200000" flipH="1">
            <a:off x="682092" y="4296414"/>
            <a:ext cx="296319" cy="374244"/>
          </a:xfrm>
          <a:prstGeom prst="bentConnector2">
            <a:avLst/>
          </a:prstGeom>
          <a:ln w="28575">
            <a:solidFill>
              <a:srgbClr val="B06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51"/>
          <p:cNvCxnSpPr>
            <a:stCxn id="22" idx="4"/>
          </p:cNvCxnSpPr>
          <p:nvPr/>
        </p:nvCxnSpPr>
        <p:spPr>
          <a:xfrm rot="16200000" flipH="1">
            <a:off x="2821193" y="3786507"/>
            <a:ext cx="521314" cy="32176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54"/>
          <p:cNvCxnSpPr/>
          <p:nvPr/>
        </p:nvCxnSpPr>
        <p:spPr>
          <a:xfrm rot="16200000" flipH="1">
            <a:off x="4864366" y="3213082"/>
            <a:ext cx="628574" cy="277946"/>
          </a:xfrm>
          <a:prstGeom prst="bentConnector2">
            <a:avLst/>
          </a:prstGeom>
          <a:ln w="28575">
            <a:solidFill>
              <a:srgbClr val="ED66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57"/>
          <p:cNvCxnSpPr>
            <a:stCxn id="24" idx="4"/>
            <a:endCxn id="8" idx="1"/>
          </p:cNvCxnSpPr>
          <p:nvPr/>
        </p:nvCxnSpPr>
        <p:spPr>
          <a:xfrm rot="16200000" flipH="1">
            <a:off x="7092612" y="2642835"/>
            <a:ext cx="624650" cy="170261"/>
          </a:xfrm>
          <a:prstGeom prst="bentConnector2">
            <a:avLst/>
          </a:prstGeom>
          <a:ln w="28575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" y="336359"/>
            <a:ext cx="9094780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Evolución </a:t>
            </a:r>
            <a:r>
              <a:rPr lang="es-CO" sz="3200" b="1" dirty="0" smtClean="0">
                <a:solidFill>
                  <a:srgbClr val="858585"/>
                </a:solidFill>
              </a:rPr>
              <a:t>de nuestra </a:t>
            </a:r>
            <a:r>
              <a:rPr lang="es-CO" sz="3200" b="1" dirty="0">
                <a:solidFill>
                  <a:srgbClr val="858585"/>
                </a:solidFill>
              </a:rPr>
              <a:t>Apuesta </a:t>
            </a:r>
            <a:r>
              <a:rPr lang="es-CO" sz="3200" b="1" dirty="0" smtClean="0">
                <a:solidFill>
                  <a:srgbClr val="858585"/>
                </a:solidFill>
              </a:rPr>
              <a:t>Estratégica</a:t>
            </a:r>
          </a:p>
          <a:p>
            <a:pPr algn="ctr">
              <a:buNone/>
            </a:pPr>
            <a:r>
              <a:rPr lang="es-CO" b="1" dirty="0" smtClean="0">
                <a:solidFill>
                  <a:srgbClr val="858585"/>
                </a:solidFill>
              </a:rPr>
              <a:t>- </a:t>
            </a:r>
            <a:r>
              <a:rPr lang="es-CO" b="1" i="1" dirty="0" smtClean="0">
                <a:solidFill>
                  <a:srgbClr val="858585"/>
                </a:solidFill>
              </a:rPr>
              <a:t>Un trabajo colectivo, persistente y consistente </a:t>
            </a:r>
            <a:r>
              <a:rPr lang="es-CO" b="1" dirty="0" smtClean="0">
                <a:solidFill>
                  <a:srgbClr val="858585"/>
                </a:solidFill>
              </a:rPr>
              <a:t>- </a:t>
            </a:r>
            <a:endParaRPr lang="es-CO" b="1" dirty="0">
              <a:solidFill>
                <a:srgbClr val="858585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" y="5212324"/>
            <a:ext cx="1495457" cy="10091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6" y="4714887"/>
            <a:ext cx="1087741" cy="120604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631" y="4153236"/>
            <a:ext cx="1395087" cy="1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8" y="3309433"/>
            <a:ext cx="1223982" cy="1275914"/>
          </a:xfrm>
          <a:prstGeom prst="rect">
            <a:avLst/>
          </a:prstGeom>
        </p:spPr>
      </p:pic>
      <p:cxnSp>
        <p:nvCxnSpPr>
          <p:cNvPr id="18" name="Conector: angular 98"/>
          <p:cNvCxnSpPr>
            <a:stCxn id="21" idx="6"/>
            <a:endCxn id="22" idx="2"/>
          </p:cNvCxnSpPr>
          <p:nvPr/>
        </p:nvCxnSpPr>
        <p:spPr>
          <a:xfrm flipV="1">
            <a:off x="1100329" y="3229534"/>
            <a:ext cx="1363438" cy="648643"/>
          </a:xfrm>
          <a:prstGeom prst="bentConnector3">
            <a:avLst/>
          </a:prstGeom>
          <a:ln w="57150">
            <a:solidFill>
              <a:srgbClr val="B06E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00"/>
          <p:cNvCxnSpPr>
            <a:stCxn id="22" idx="6"/>
            <a:endCxn id="23" idx="2"/>
          </p:cNvCxnSpPr>
          <p:nvPr/>
        </p:nvCxnSpPr>
        <p:spPr>
          <a:xfrm flipV="1">
            <a:off x="3378167" y="2580568"/>
            <a:ext cx="1330896" cy="648966"/>
          </a:xfrm>
          <a:prstGeom prst="bentConnector3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04"/>
          <p:cNvCxnSpPr>
            <a:stCxn id="23" idx="6"/>
          </p:cNvCxnSpPr>
          <p:nvPr/>
        </p:nvCxnSpPr>
        <p:spPr>
          <a:xfrm flipV="1">
            <a:off x="5623463" y="1949473"/>
            <a:ext cx="1262775" cy="631095"/>
          </a:xfrm>
          <a:prstGeom prst="bentConnector3">
            <a:avLst/>
          </a:prstGeom>
          <a:ln w="57150">
            <a:solidFill>
              <a:srgbClr val="ED660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185929" y="3420977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06E0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rgbClr val="B06E0E"/>
                </a:solidFill>
              </a:rPr>
              <a:t>agosto2014</a:t>
            </a:r>
            <a:endParaRPr lang="es-CO" b="1" dirty="0">
              <a:solidFill>
                <a:srgbClr val="B06E0E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2463767" y="277233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FFC000"/>
                </a:solidFill>
              </a:rPr>
              <a:t>2015</a:t>
            </a:r>
          </a:p>
        </p:txBody>
      </p:sp>
      <p:sp>
        <p:nvSpPr>
          <p:cNvPr id="23" name="Elipse 22"/>
          <p:cNvSpPr/>
          <p:nvPr/>
        </p:nvSpPr>
        <p:spPr>
          <a:xfrm>
            <a:off x="4709063" y="2123368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66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ED6608"/>
                </a:solidFill>
              </a:rPr>
              <a:t>2016</a:t>
            </a:r>
          </a:p>
        </p:txBody>
      </p:sp>
      <p:sp>
        <p:nvSpPr>
          <p:cNvPr id="24" name="Elipse 23"/>
          <p:cNvSpPr/>
          <p:nvPr/>
        </p:nvSpPr>
        <p:spPr>
          <a:xfrm>
            <a:off x="6862607" y="1501241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7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008799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04081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2" grpId="0" animBg="1"/>
      <p:bldP spid="23" grpId="0" animBg="1"/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15"/>
          <p:cNvSpPr txBox="1">
            <a:spLocks noChangeArrowheads="1"/>
          </p:cNvSpPr>
          <p:nvPr/>
        </p:nvSpPr>
        <p:spPr bwMode="auto">
          <a:xfrm>
            <a:off x="515031" y="3075057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Jurídica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666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Jurídica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437321" y="2329474"/>
            <a:ext cx="772239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Elaboración </a:t>
            </a:r>
            <a:r>
              <a:rPr lang="es-CO" sz="1600" dirty="0" smtClean="0"/>
              <a:t>análisis </a:t>
            </a:r>
            <a:r>
              <a:rPr lang="es-CO" sz="1600" dirty="0"/>
              <a:t>legal y económico sobre el régimen de los cambios de planta de personal de las empresas del Estado del orden nacional (</a:t>
            </a:r>
            <a:r>
              <a:rPr lang="es-CO" sz="1600" dirty="0" err="1"/>
              <a:t>Conpes</a:t>
            </a:r>
            <a:r>
              <a:rPr lang="es-CO" sz="1600" dirty="0"/>
              <a:t> 3851 de 2015</a:t>
            </a:r>
            <a:r>
              <a:rPr lang="es-CO" sz="1600" dirty="0" smtClean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 smtClean="0"/>
              <a:t>Elaboración </a:t>
            </a:r>
            <a:r>
              <a:rPr lang="es-CO" sz="1600" dirty="0"/>
              <a:t>y/o </a:t>
            </a:r>
            <a:r>
              <a:rPr lang="es-CO" sz="1600" dirty="0" smtClean="0"/>
              <a:t>actualización </a:t>
            </a:r>
            <a:r>
              <a:rPr lang="es-CO" sz="1600" dirty="0"/>
              <a:t>de tres (3)  Instrumentos Técnicos y/o </a:t>
            </a:r>
            <a:r>
              <a:rPr lang="es-CO" sz="1600" dirty="0" smtClean="0"/>
              <a:t>Jurídicos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Actualización de documento sobre la implementación de las políticas de la Función Pública por parte de la entidades públicas, de acuerdo con su naturaleza </a:t>
            </a:r>
            <a:r>
              <a:rPr lang="es-CO" sz="1600" dirty="0" smtClean="0"/>
              <a:t>jurídica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Actualización de la normativa del empleo </a:t>
            </a:r>
            <a:r>
              <a:rPr lang="es-CO" sz="1600" dirty="0" smtClean="0"/>
              <a:t>público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Gestor Normativo con 100% de la normativa  del sector Función Pública compilada y </a:t>
            </a:r>
            <a:r>
              <a:rPr lang="es-CO" sz="1600" dirty="0" smtClean="0"/>
              <a:t>actualizada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Nuevo modelo de gestión </a:t>
            </a:r>
            <a:r>
              <a:rPr lang="es-CO" sz="1600" dirty="0" smtClean="0"/>
              <a:t>jurídico implementado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Atender el 100%  de los conceptos jurídicos de competencia de la Dirección Jurídica (</a:t>
            </a:r>
            <a:r>
              <a:rPr lang="es-CO" sz="1600" dirty="0" err="1"/>
              <a:t>Mensualizado</a:t>
            </a:r>
            <a:r>
              <a:rPr lang="es-CO" sz="1600" dirty="0" smtClean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Atender el 100%  de las acciones judiciales de competencia del Departamento  (</a:t>
            </a:r>
            <a:r>
              <a:rPr lang="es-CO" sz="1600" dirty="0" err="1"/>
              <a:t>Mensualizado</a:t>
            </a:r>
            <a:r>
              <a:rPr lang="es-CO" sz="1600" dirty="0" smtClean="0"/>
              <a:t>).</a:t>
            </a:r>
            <a:endParaRPr lang="es-CO" sz="1600" dirty="0"/>
          </a:p>
        </p:txBody>
      </p:sp>
      <p:sp>
        <p:nvSpPr>
          <p:cNvPr id="56" name="Elipse 55"/>
          <p:cNvSpPr/>
          <p:nvPr/>
        </p:nvSpPr>
        <p:spPr>
          <a:xfrm>
            <a:off x="437321" y="2355975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57" name="Elipse 56"/>
          <p:cNvSpPr/>
          <p:nvPr/>
        </p:nvSpPr>
        <p:spPr>
          <a:xfrm>
            <a:off x="437321" y="2912565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58" name="Elipse 57"/>
          <p:cNvSpPr/>
          <p:nvPr/>
        </p:nvSpPr>
        <p:spPr>
          <a:xfrm>
            <a:off x="437321" y="3306414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59" name="Elipse 58"/>
          <p:cNvSpPr/>
          <p:nvPr/>
        </p:nvSpPr>
        <p:spPr>
          <a:xfrm>
            <a:off x="437321" y="38128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60" name="Elipse 59"/>
          <p:cNvSpPr/>
          <p:nvPr/>
        </p:nvSpPr>
        <p:spPr>
          <a:xfrm>
            <a:off x="437321" y="416117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61" name="Elipse 60"/>
          <p:cNvSpPr/>
          <p:nvPr/>
        </p:nvSpPr>
        <p:spPr>
          <a:xfrm>
            <a:off x="437321" y="468834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sp>
        <p:nvSpPr>
          <p:cNvPr id="62" name="Elipse 61"/>
          <p:cNvSpPr/>
          <p:nvPr/>
        </p:nvSpPr>
        <p:spPr>
          <a:xfrm>
            <a:off x="437321" y="508155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7</a:t>
            </a:r>
            <a:endParaRPr lang="es-CO" sz="1600" dirty="0"/>
          </a:p>
        </p:txBody>
      </p:sp>
      <p:sp>
        <p:nvSpPr>
          <p:cNvPr id="63" name="Elipse 62"/>
          <p:cNvSpPr/>
          <p:nvPr/>
        </p:nvSpPr>
        <p:spPr>
          <a:xfrm>
            <a:off x="424069" y="5618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8</a:t>
            </a:r>
            <a:endParaRPr lang="es-CO" sz="1600" dirty="0"/>
          </a:p>
        </p:txBody>
      </p:sp>
      <p:sp>
        <p:nvSpPr>
          <p:cNvPr id="64" name="Elipse 63"/>
          <p:cNvSpPr/>
          <p:nvPr/>
        </p:nvSpPr>
        <p:spPr>
          <a:xfrm>
            <a:off x="6801593" y="174192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65" name="Elipse 64"/>
          <p:cNvSpPr/>
          <p:nvPr/>
        </p:nvSpPr>
        <p:spPr>
          <a:xfrm>
            <a:off x="7344933" y="175405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66" name="Elipse 65"/>
          <p:cNvSpPr/>
          <p:nvPr/>
        </p:nvSpPr>
        <p:spPr>
          <a:xfrm>
            <a:off x="7878333" y="173820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67" name="Elipse 66"/>
          <p:cNvSpPr/>
          <p:nvPr/>
        </p:nvSpPr>
        <p:spPr>
          <a:xfrm>
            <a:off x="7878333" y="204667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68" name="Elipse 67"/>
          <p:cNvSpPr/>
          <p:nvPr/>
        </p:nvSpPr>
        <p:spPr>
          <a:xfrm>
            <a:off x="8408419" y="1757926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69" name="Elipse 68"/>
          <p:cNvSpPr/>
          <p:nvPr/>
        </p:nvSpPr>
        <p:spPr>
          <a:xfrm>
            <a:off x="8408419" y="207385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sp>
        <p:nvSpPr>
          <p:cNvPr id="70" name="Elipse 69"/>
          <p:cNvSpPr/>
          <p:nvPr/>
        </p:nvSpPr>
        <p:spPr>
          <a:xfrm>
            <a:off x="8408419" y="239287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7</a:t>
            </a:r>
            <a:endParaRPr lang="es-CO" sz="1600" dirty="0"/>
          </a:p>
        </p:txBody>
      </p:sp>
      <p:sp>
        <p:nvSpPr>
          <p:cNvPr id="71" name="Elipse 70"/>
          <p:cNvSpPr/>
          <p:nvPr/>
        </p:nvSpPr>
        <p:spPr>
          <a:xfrm>
            <a:off x="8408419" y="272360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8</a:t>
            </a:r>
            <a:endParaRPr lang="es-CO" sz="1600" dirty="0"/>
          </a:p>
        </p:txBody>
      </p:sp>
      <p:grpSp>
        <p:nvGrpSpPr>
          <p:cNvPr id="74" name="Grupo 73"/>
          <p:cNvGrpSpPr/>
          <p:nvPr/>
        </p:nvGrpSpPr>
        <p:grpSpPr>
          <a:xfrm>
            <a:off x="979572" y="1004552"/>
            <a:ext cx="845569" cy="956400"/>
            <a:chOff x="979572" y="1004552"/>
            <a:chExt cx="845569" cy="956400"/>
          </a:xfrm>
        </p:grpSpPr>
        <p:pic>
          <p:nvPicPr>
            <p:cNvPr id="72" name="Imagen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4" t="49297" r="37716" b="38420"/>
            <a:stretch/>
          </p:blipFill>
          <p:spPr>
            <a:xfrm>
              <a:off x="979572" y="1097001"/>
              <a:ext cx="845569" cy="863951"/>
            </a:xfrm>
            <a:prstGeom prst="rect">
              <a:avLst/>
            </a:prstGeom>
          </p:spPr>
        </p:pic>
        <p:sp>
          <p:nvSpPr>
            <p:cNvPr id="73" name="Rectángulo 72"/>
            <p:cNvSpPr/>
            <p:nvPr/>
          </p:nvSpPr>
          <p:spPr>
            <a:xfrm>
              <a:off x="1300766" y="1004552"/>
              <a:ext cx="524375" cy="110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7" y="1398186"/>
            <a:ext cx="314459" cy="310802"/>
          </a:xfrm>
          <a:prstGeom prst="rect">
            <a:avLst/>
          </a:prstGeom>
        </p:spPr>
      </p:pic>
      <p:cxnSp>
        <p:nvCxnSpPr>
          <p:cNvPr id="33" name="Conector recto 32"/>
          <p:cNvCxnSpPr/>
          <p:nvPr/>
        </p:nvCxnSpPr>
        <p:spPr>
          <a:xfrm>
            <a:off x="8536642" y="140406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6926502" y="141489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7476467" y="140406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8013181" y="140406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6592194" y="113611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135223" y="114193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671937" y="113690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0" name="Conector recto 39"/>
          <p:cNvCxnSpPr/>
          <p:nvPr/>
        </p:nvCxnSpPr>
        <p:spPr>
          <a:xfrm>
            <a:off x="6373380" y="141311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4763240" y="141489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5313205" y="140406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5849919" y="141311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/>
          <p:cNvSpPr txBox="1"/>
          <p:nvPr/>
        </p:nvSpPr>
        <p:spPr>
          <a:xfrm>
            <a:off x="4428932" y="113611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4971961" y="114193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5508675" y="113690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6045388" y="114279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78" name="Conector recto 77"/>
          <p:cNvCxnSpPr/>
          <p:nvPr/>
        </p:nvCxnSpPr>
        <p:spPr>
          <a:xfrm>
            <a:off x="3208560" y="141489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3758525" y="141311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4295239" y="141311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/>
          <p:cNvSpPr txBox="1"/>
          <p:nvPr/>
        </p:nvSpPr>
        <p:spPr>
          <a:xfrm>
            <a:off x="2874252" y="113611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3417281" y="114193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3953995" y="113690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84" name="Conector recto de flecha 83"/>
          <p:cNvCxnSpPr/>
          <p:nvPr/>
        </p:nvCxnSpPr>
        <p:spPr>
          <a:xfrm>
            <a:off x="3208560" y="1549875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62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2767281"/>
            <a:ext cx="821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de Participación, Transparencia y Servicio al Ciudadano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441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Participación, Transparencia y Servicio al Ciudadano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6" y="1363651"/>
            <a:ext cx="1037413" cy="1037413"/>
          </a:xfrm>
          <a:prstGeom prst="rect">
            <a:avLst/>
          </a:prstGeom>
        </p:spPr>
      </p:pic>
      <p:sp>
        <p:nvSpPr>
          <p:cNvPr id="5" name="CuadroTexto 6"/>
          <p:cNvSpPr txBox="1"/>
          <p:nvPr/>
        </p:nvSpPr>
        <p:spPr>
          <a:xfrm>
            <a:off x="-262546" y="2589213"/>
            <a:ext cx="204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400" b="1" dirty="0" smtClean="0">
                <a:solidFill>
                  <a:srgbClr val="672883"/>
                </a:solidFill>
                <a:latin typeface="Franklin Gothic Medium Cond" panose="020B0606030402020204" pitchFamily="34" charset="0"/>
              </a:rPr>
              <a:t>Análisis y Políticas</a:t>
            </a:r>
            <a:endParaRPr lang="es-ES_tradnl" b="1" dirty="0">
              <a:latin typeface="Franklin Gothic Medium Cond" panose="020B0606030402020204" pitchFamily="34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157750" y="2247569"/>
            <a:ext cx="6796908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244851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753731" y="17921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39952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37818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18102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718174" y="177897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10727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3094974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74076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5155463" y="177897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Jul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339707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863695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389206" y="1778974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942547" y="17872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4379061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4959345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549670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604664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668095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7204938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7744012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828379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2307052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30" name="CuadroTexto 15"/>
          <p:cNvSpPr txBox="1">
            <a:spLocks noChangeArrowheads="1"/>
          </p:cNvSpPr>
          <p:nvPr/>
        </p:nvSpPr>
        <p:spPr bwMode="auto">
          <a:xfrm>
            <a:off x="551290" y="3690268"/>
            <a:ext cx="86289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dirty="0" smtClean="0"/>
              <a:t>Propuesta de acciones </a:t>
            </a:r>
            <a:r>
              <a:rPr lang="es-CO" sz="1800" dirty="0" smtClean="0"/>
              <a:t>de </a:t>
            </a:r>
            <a:r>
              <a:rPr lang="es-CO" sz="1800" dirty="0"/>
              <a:t>participación ciudadana </a:t>
            </a:r>
            <a:r>
              <a:rPr lang="es-CO" sz="1800" dirty="0" smtClean="0"/>
              <a:t>- zonas </a:t>
            </a:r>
            <a:r>
              <a:rPr lang="es-CO" sz="1800" dirty="0"/>
              <a:t>de post-conflicto </a:t>
            </a:r>
            <a:r>
              <a:rPr lang="es-CO" sz="1800" dirty="0" smtClean="0"/>
              <a:t>Plan 100 d</a:t>
            </a:r>
            <a:r>
              <a:rPr lang="es-ES" sz="1800" dirty="0" err="1" smtClean="0"/>
              <a:t>ías</a:t>
            </a:r>
            <a:endParaRPr lang="es-CO" sz="1800" dirty="0"/>
          </a:p>
        </p:txBody>
      </p:sp>
      <p:sp>
        <p:nvSpPr>
          <p:cNvPr id="31" name="Elipse 30"/>
          <p:cNvSpPr/>
          <p:nvPr/>
        </p:nvSpPr>
        <p:spPr>
          <a:xfrm>
            <a:off x="243126" y="5718590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32" name="Elipse 31"/>
          <p:cNvSpPr/>
          <p:nvPr/>
        </p:nvSpPr>
        <p:spPr>
          <a:xfrm>
            <a:off x="243126" y="4168017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33" name="CuadroTexto 15"/>
          <p:cNvSpPr txBox="1">
            <a:spLocks noChangeArrowheads="1"/>
          </p:cNvSpPr>
          <p:nvPr/>
        </p:nvSpPr>
        <p:spPr bwMode="auto">
          <a:xfrm>
            <a:off x="551290" y="4125155"/>
            <a:ext cx="8439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Resoluci</a:t>
            </a:r>
            <a:r>
              <a:rPr lang="es-ES" sz="1800" dirty="0" err="1" smtClean="0"/>
              <a:t>ón</a:t>
            </a:r>
            <a:r>
              <a:rPr lang="es-ES" sz="1800" dirty="0" smtClean="0"/>
              <a:t> de procedimiento de aprobación de nuevos trámites y racionalización</a:t>
            </a:r>
            <a:endParaRPr lang="es-CO" sz="1800" dirty="0"/>
          </a:p>
        </p:txBody>
      </p:sp>
      <p:sp>
        <p:nvSpPr>
          <p:cNvPr id="34" name="Elipse 33"/>
          <p:cNvSpPr/>
          <p:nvPr/>
        </p:nvSpPr>
        <p:spPr>
          <a:xfrm>
            <a:off x="243126" y="3747653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35" name="Elipse 34"/>
          <p:cNvSpPr/>
          <p:nvPr/>
        </p:nvSpPr>
        <p:spPr>
          <a:xfrm>
            <a:off x="4192990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36" name="Elipse 35"/>
          <p:cNvSpPr/>
          <p:nvPr/>
        </p:nvSpPr>
        <p:spPr>
          <a:xfrm>
            <a:off x="243126" y="5256303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37" name="CuadroTexto 15"/>
          <p:cNvSpPr txBox="1">
            <a:spLocks noChangeArrowheads="1"/>
          </p:cNvSpPr>
          <p:nvPr/>
        </p:nvSpPr>
        <p:spPr bwMode="auto">
          <a:xfrm>
            <a:off x="551290" y="5118944"/>
            <a:ext cx="8794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Instrumento para orientar el diagn</a:t>
            </a:r>
            <a:r>
              <a:rPr lang="es-ES" sz="1800" dirty="0" err="1" smtClean="0"/>
              <a:t>óstico</a:t>
            </a:r>
            <a:r>
              <a:rPr lang="es-ES" sz="1800" dirty="0" smtClean="0"/>
              <a:t> y</a:t>
            </a:r>
            <a:r>
              <a:rPr lang="es-CO" sz="1800" dirty="0" smtClean="0"/>
              <a:t> planeaci</a:t>
            </a:r>
            <a:r>
              <a:rPr lang="es-ES" sz="1800" dirty="0" err="1" smtClean="0"/>
              <a:t>ón</a:t>
            </a:r>
            <a:r>
              <a:rPr lang="es-ES" sz="1800" dirty="0" smtClean="0"/>
              <a:t> de las políticas de PTSC y niveles de Madurez </a:t>
            </a:r>
            <a:endParaRPr lang="es-CO" sz="1800" dirty="0"/>
          </a:p>
        </p:txBody>
      </p:sp>
      <p:sp>
        <p:nvSpPr>
          <p:cNvPr id="38" name="Elipse 37"/>
          <p:cNvSpPr/>
          <p:nvPr/>
        </p:nvSpPr>
        <p:spPr>
          <a:xfrm>
            <a:off x="2934564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2</a:t>
            </a:r>
            <a:endParaRPr lang="es-CO" dirty="0"/>
          </a:p>
        </p:txBody>
      </p:sp>
      <p:sp>
        <p:nvSpPr>
          <p:cNvPr id="39" name="Elipse 38"/>
          <p:cNvSpPr/>
          <p:nvPr/>
        </p:nvSpPr>
        <p:spPr>
          <a:xfrm>
            <a:off x="4813507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40" name="Elipse 39"/>
          <p:cNvSpPr/>
          <p:nvPr/>
        </p:nvSpPr>
        <p:spPr>
          <a:xfrm>
            <a:off x="6539483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41" name="Elipse 40"/>
          <p:cNvSpPr/>
          <p:nvPr/>
        </p:nvSpPr>
        <p:spPr>
          <a:xfrm>
            <a:off x="5345214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mtClean="0"/>
              <a:t>6</a:t>
            </a:r>
            <a:endParaRPr lang="es-CO" dirty="0"/>
          </a:p>
        </p:txBody>
      </p:sp>
      <p:sp>
        <p:nvSpPr>
          <p:cNvPr id="42" name="Elipse 41"/>
          <p:cNvSpPr/>
          <p:nvPr/>
        </p:nvSpPr>
        <p:spPr>
          <a:xfrm>
            <a:off x="3586079" y="2604812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3</a:t>
            </a:r>
          </a:p>
        </p:txBody>
      </p:sp>
      <p:sp>
        <p:nvSpPr>
          <p:cNvPr id="43" name="Elipse 42"/>
          <p:cNvSpPr/>
          <p:nvPr/>
        </p:nvSpPr>
        <p:spPr>
          <a:xfrm>
            <a:off x="243126" y="4684816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</a:t>
            </a:r>
            <a:endParaRPr lang="es-CO" dirty="0"/>
          </a:p>
        </p:txBody>
      </p:sp>
      <p:sp>
        <p:nvSpPr>
          <p:cNvPr id="44" name="CuadroTexto 15"/>
          <p:cNvSpPr txBox="1">
            <a:spLocks noChangeArrowheads="1"/>
          </p:cNvSpPr>
          <p:nvPr/>
        </p:nvSpPr>
        <p:spPr bwMode="auto">
          <a:xfrm>
            <a:off x="551290" y="4540354"/>
            <a:ext cx="8439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Documento de recomendaciones y estrategias para la implementaci</a:t>
            </a:r>
            <a:r>
              <a:rPr lang="es-ES" sz="1800" dirty="0" err="1" smtClean="0"/>
              <a:t>ón</a:t>
            </a:r>
            <a:r>
              <a:rPr lang="es-ES" sz="1800" dirty="0" smtClean="0"/>
              <a:t> de Códigos de Integridad </a:t>
            </a:r>
            <a:endParaRPr lang="es-CO" sz="1800" dirty="0"/>
          </a:p>
        </p:txBody>
      </p:sp>
      <p:sp>
        <p:nvSpPr>
          <p:cNvPr id="45" name="Elipse 44"/>
          <p:cNvSpPr/>
          <p:nvPr/>
        </p:nvSpPr>
        <p:spPr>
          <a:xfrm>
            <a:off x="243126" y="6196650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5496706" y="5967663"/>
            <a:ext cx="3647294" cy="89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CuadroTexto 15"/>
          <p:cNvSpPr txBox="1">
            <a:spLocks noChangeArrowheads="1"/>
          </p:cNvSpPr>
          <p:nvPr/>
        </p:nvSpPr>
        <p:spPr bwMode="auto">
          <a:xfrm>
            <a:off x="551290" y="6153788"/>
            <a:ext cx="8439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Herramientas para orientar la racionacionalizaci</a:t>
            </a:r>
            <a:r>
              <a:rPr lang="es-ES" sz="1800" dirty="0" err="1" smtClean="0"/>
              <a:t>ón</a:t>
            </a:r>
            <a:r>
              <a:rPr lang="es-ES" sz="1800" dirty="0" smtClean="0"/>
              <a:t> administrativa</a:t>
            </a:r>
            <a:endParaRPr lang="es-CO" sz="1800" dirty="0"/>
          </a:p>
        </p:txBody>
      </p:sp>
      <p:sp>
        <p:nvSpPr>
          <p:cNvPr id="48" name="CuadroTexto 15"/>
          <p:cNvSpPr txBox="1">
            <a:spLocks noChangeArrowheads="1"/>
          </p:cNvSpPr>
          <p:nvPr/>
        </p:nvSpPr>
        <p:spPr bwMode="auto">
          <a:xfrm>
            <a:off x="551290" y="5704482"/>
            <a:ext cx="8794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Manual </a:t>
            </a:r>
            <a:r>
              <a:rPr lang="es-ES" sz="1800" dirty="0" smtClean="0"/>
              <a:t>Único de Rendición de Cuentas con énfasis en Paz y DDHH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83789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Participación, Transparencia y Servicio al Ciudadano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6" y="1465251"/>
            <a:ext cx="1037413" cy="1037413"/>
          </a:xfrm>
          <a:prstGeom prst="rect">
            <a:avLst/>
          </a:prstGeom>
        </p:spPr>
      </p:pic>
      <p:sp>
        <p:nvSpPr>
          <p:cNvPr id="5" name="CuadroTexto 6"/>
          <p:cNvSpPr txBox="1"/>
          <p:nvPr/>
        </p:nvSpPr>
        <p:spPr>
          <a:xfrm>
            <a:off x="-262546" y="2690813"/>
            <a:ext cx="204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400" b="1" dirty="0" smtClean="0">
                <a:solidFill>
                  <a:srgbClr val="672883"/>
                </a:solidFill>
                <a:latin typeface="Franklin Gothic Medium Cond" panose="020B0606030402020204" pitchFamily="34" charset="0"/>
              </a:rPr>
              <a:t>Análisis y Políticas</a:t>
            </a:r>
            <a:endParaRPr lang="es-ES_tradnl" b="1" dirty="0">
              <a:latin typeface="Franklin Gothic Medium Cond" panose="020B0606030402020204" pitchFamily="34" charset="0"/>
            </a:endParaRPr>
          </a:p>
        </p:txBody>
      </p:sp>
      <p:sp>
        <p:nvSpPr>
          <p:cNvPr id="29" name="CuadroTexto 15"/>
          <p:cNvSpPr txBox="1">
            <a:spLocks noChangeArrowheads="1"/>
          </p:cNvSpPr>
          <p:nvPr/>
        </p:nvSpPr>
        <p:spPr bwMode="auto">
          <a:xfrm>
            <a:off x="767360" y="3956968"/>
            <a:ext cx="8540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dirty="0" smtClean="0"/>
              <a:t>Recomendaciones Marco de Integridad para Colombia (conflictos de interés, declaraciones de bienes y rentas y códigos de integridad)</a:t>
            </a:r>
            <a:endParaRPr lang="es-CO" sz="1800" dirty="0"/>
          </a:p>
        </p:txBody>
      </p:sp>
      <p:sp>
        <p:nvSpPr>
          <p:cNvPr id="30" name="Elipse 29"/>
          <p:cNvSpPr/>
          <p:nvPr/>
        </p:nvSpPr>
        <p:spPr>
          <a:xfrm>
            <a:off x="484426" y="4636291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31" name="CuadroTexto 15"/>
          <p:cNvSpPr txBox="1">
            <a:spLocks noChangeArrowheads="1"/>
          </p:cNvSpPr>
          <p:nvPr/>
        </p:nvSpPr>
        <p:spPr bwMode="auto">
          <a:xfrm>
            <a:off x="765408" y="4593429"/>
            <a:ext cx="8352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dirty="0" smtClean="0"/>
              <a:t>Propuesta de Sistema de Rendición de Cuentas del Acuerdo de Paz </a:t>
            </a:r>
            <a:endParaRPr lang="es-CO" sz="1800" dirty="0"/>
          </a:p>
        </p:txBody>
      </p:sp>
      <p:sp>
        <p:nvSpPr>
          <p:cNvPr id="32" name="Elipse 31"/>
          <p:cNvSpPr/>
          <p:nvPr/>
        </p:nvSpPr>
        <p:spPr>
          <a:xfrm>
            <a:off x="484426" y="4115953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7</a:t>
            </a:r>
          </a:p>
        </p:txBody>
      </p:sp>
      <p:sp>
        <p:nvSpPr>
          <p:cNvPr id="33" name="CuadroTexto 15"/>
          <p:cNvSpPr txBox="1">
            <a:spLocks noChangeArrowheads="1"/>
          </p:cNvSpPr>
          <p:nvPr/>
        </p:nvSpPr>
        <p:spPr bwMode="auto">
          <a:xfrm>
            <a:off x="765406" y="5453644"/>
            <a:ext cx="8352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dirty="0" smtClean="0"/>
              <a:t>Banco de buenas prácticas para la implementación de la política de </a:t>
            </a:r>
            <a:r>
              <a:rPr lang="es-ES" sz="1800" smtClean="0"/>
              <a:t>participación ciudadana</a:t>
            </a:r>
            <a:endParaRPr lang="es-CO" sz="1800" dirty="0"/>
          </a:p>
        </p:txBody>
      </p:sp>
      <p:sp>
        <p:nvSpPr>
          <p:cNvPr id="34" name="Elipse 33"/>
          <p:cNvSpPr/>
          <p:nvPr/>
        </p:nvSpPr>
        <p:spPr>
          <a:xfrm>
            <a:off x="6539483" y="2603957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35" name="Elipse 34"/>
          <p:cNvSpPr/>
          <p:nvPr/>
        </p:nvSpPr>
        <p:spPr>
          <a:xfrm>
            <a:off x="484426" y="5051490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9</a:t>
            </a:r>
          </a:p>
        </p:txBody>
      </p:sp>
      <p:sp>
        <p:nvSpPr>
          <p:cNvPr id="36" name="CuadroTexto 15"/>
          <p:cNvSpPr txBox="1">
            <a:spLocks noChangeArrowheads="1"/>
          </p:cNvSpPr>
          <p:nvPr/>
        </p:nvSpPr>
        <p:spPr bwMode="auto">
          <a:xfrm>
            <a:off x="754376" y="5008628"/>
            <a:ext cx="8352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dirty="0" smtClean="0"/>
              <a:t>Cursos Virtuales en temas de Integridad, Trámites y SUIT, Participación</a:t>
            </a:r>
            <a:endParaRPr lang="es-CO" sz="1800" dirty="0"/>
          </a:p>
        </p:txBody>
      </p:sp>
      <p:sp>
        <p:nvSpPr>
          <p:cNvPr id="37" name="Elipse 36"/>
          <p:cNvSpPr/>
          <p:nvPr/>
        </p:nvSpPr>
        <p:spPr>
          <a:xfrm>
            <a:off x="7063471" y="2960538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8</a:t>
            </a:r>
          </a:p>
        </p:txBody>
      </p:sp>
      <p:sp>
        <p:nvSpPr>
          <p:cNvPr id="38" name="Elipse 37"/>
          <p:cNvSpPr/>
          <p:nvPr/>
        </p:nvSpPr>
        <p:spPr>
          <a:xfrm>
            <a:off x="7602545" y="2977581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39" name="Elipse 38"/>
          <p:cNvSpPr/>
          <p:nvPr/>
        </p:nvSpPr>
        <p:spPr>
          <a:xfrm>
            <a:off x="7490806" y="3375494"/>
            <a:ext cx="496273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smtClean="0"/>
              <a:t>10</a:t>
            </a:r>
            <a:endParaRPr lang="es-CO" sz="1200" dirty="0"/>
          </a:p>
        </p:txBody>
      </p:sp>
      <p:sp>
        <p:nvSpPr>
          <p:cNvPr id="40" name="Elipse 39"/>
          <p:cNvSpPr/>
          <p:nvPr/>
        </p:nvSpPr>
        <p:spPr>
          <a:xfrm>
            <a:off x="252332" y="5481212"/>
            <a:ext cx="515028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smtClean="0"/>
              <a:t>10</a:t>
            </a:r>
            <a:endParaRPr lang="es-CO" sz="1200" dirty="0"/>
          </a:p>
        </p:txBody>
      </p:sp>
      <p:sp>
        <p:nvSpPr>
          <p:cNvPr id="41" name="Elipse 40"/>
          <p:cNvSpPr/>
          <p:nvPr/>
        </p:nvSpPr>
        <p:spPr>
          <a:xfrm>
            <a:off x="7063471" y="2603957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42" name="Elipse 41"/>
          <p:cNvSpPr/>
          <p:nvPr/>
        </p:nvSpPr>
        <p:spPr>
          <a:xfrm>
            <a:off x="7602545" y="2603957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43" name="Elipse 42"/>
          <p:cNvSpPr/>
          <p:nvPr/>
        </p:nvSpPr>
        <p:spPr>
          <a:xfrm>
            <a:off x="8142323" y="2603957"/>
            <a:ext cx="282934" cy="311947"/>
          </a:xfrm>
          <a:prstGeom prst="ellipse">
            <a:avLst/>
          </a:prstGeom>
          <a:solidFill>
            <a:srgbClr val="F39200"/>
          </a:solidFill>
          <a:ln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cxnSp>
        <p:nvCxnSpPr>
          <p:cNvPr id="44" name="Conector recto de flecha 43"/>
          <p:cNvCxnSpPr/>
          <p:nvPr/>
        </p:nvCxnSpPr>
        <p:spPr>
          <a:xfrm>
            <a:off x="2157750" y="2247569"/>
            <a:ext cx="6796908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244851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2753731" y="17921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339952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4037818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4618102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5718174" y="177897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210727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2" name="Conector recto 51"/>
          <p:cNvCxnSpPr/>
          <p:nvPr/>
        </p:nvCxnSpPr>
        <p:spPr>
          <a:xfrm>
            <a:off x="3094974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374076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/>
          <p:cNvSpPr txBox="1"/>
          <p:nvPr/>
        </p:nvSpPr>
        <p:spPr>
          <a:xfrm>
            <a:off x="5155463" y="177897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Jul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6339707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6863695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7389206" y="1778974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7942547" y="17872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9" name="Conector recto 58"/>
          <p:cNvCxnSpPr/>
          <p:nvPr/>
        </p:nvCxnSpPr>
        <p:spPr>
          <a:xfrm>
            <a:off x="4379061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/>
          <p:cNvCxnSpPr/>
          <p:nvPr/>
        </p:nvCxnSpPr>
        <p:spPr>
          <a:xfrm>
            <a:off x="4959345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>
            <a:off x="549670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>
            <a:off x="604664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>
            <a:off x="668095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>
            <a:off x="7204938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7744012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>
            <a:off x="828379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353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Participación, Transparencia y Servicio al Ciudadano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82896" y="4281618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565831" y="4238756"/>
            <a:ext cx="3285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250 Trámites Racionalizados</a:t>
            </a:r>
            <a:endParaRPr lang="es-CO" sz="1800" dirty="0"/>
          </a:p>
        </p:txBody>
      </p:sp>
      <p:sp>
        <p:nvSpPr>
          <p:cNvPr id="14" name="Elipse 13"/>
          <p:cNvSpPr/>
          <p:nvPr/>
        </p:nvSpPr>
        <p:spPr>
          <a:xfrm>
            <a:off x="2953507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17" name="CuadroTexto 15"/>
          <p:cNvSpPr txBox="1">
            <a:spLocks noChangeArrowheads="1"/>
          </p:cNvSpPr>
          <p:nvPr/>
        </p:nvSpPr>
        <p:spPr bwMode="auto">
          <a:xfrm>
            <a:off x="565828" y="4673515"/>
            <a:ext cx="8794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/>
              <a:t>Trámites de alto impacto asociados a la implementación del Acuerdo de </a:t>
            </a:r>
            <a:r>
              <a:rPr lang="es-CO" sz="1800" dirty="0" smtClean="0"/>
              <a:t>Paz Racionalizados</a:t>
            </a:r>
            <a:endParaRPr lang="es-CO" sz="1800" dirty="0"/>
          </a:p>
        </p:txBody>
      </p:sp>
      <p:sp>
        <p:nvSpPr>
          <p:cNvPr id="18" name="Elipse 17"/>
          <p:cNvSpPr/>
          <p:nvPr/>
        </p:nvSpPr>
        <p:spPr>
          <a:xfrm>
            <a:off x="282894" y="514039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</a:t>
            </a:r>
            <a:endParaRPr lang="es-CO" dirty="0"/>
          </a:p>
        </p:txBody>
      </p:sp>
      <p:sp>
        <p:nvSpPr>
          <p:cNvPr id="19" name="CuadroTexto 15"/>
          <p:cNvSpPr txBox="1">
            <a:spLocks noChangeArrowheads="1"/>
          </p:cNvSpPr>
          <p:nvPr/>
        </p:nvSpPr>
        <p:spPr bwMode="auto">
          <a:xfrm>
            <a:off x="565828" y="5097533"/>
            <a:ext cx="5259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Procedimientos entre entidades racionalizados </a:t>
            </a:r>
            <a:endParaRPr lang="es-CO" sz="1800" dirty="0"/>
          </a:p>
        </p:txBody>
      </p:sp>
      <p:sp>
        <p:nvSpPr>
          <p:cNvPr id="20" name="Elipse 19"/>
          <p:cNvSpPr/>
          <p:nvPr/>
        </p:nvSpPr>
        <p:spPr>
          <a:xfrm>
            <a:off x="282892" y="554129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21" name="CuadroTexto 15"/>
          <p:cNvSpPr txBox="1">
            <a:spLocks noChangeArrowheads="1"/>
          </p:cNvSpPr>
          <p:nvPr/>
        </p:nvSpPr>
        <p:spPr bwMode="auto">
          <a:xfrm>
            <a:off x="565826" y="5498433"/>
            <a:ext cx="6266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10.000 trámites inscritos en el SUIT</a:t>
            </a:r>
            <a:endParaRPr lang="es-CO" sz="1800" dirty="0"/>
          </a:p>
        </p:txBody>
      </p:sp>
      <p:sp>
        <p:nvSpPr>
          <p:cNvPr id="35" name="Elipse 34"/>
          <p:cNvSpPr/>
          <p:nvPr/>
        </p:nvSpPr>
        <p:spPr>
          <a:xfrm>
            <a:off x="4817878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36" name="Elipse 35"/>
          <p:cNvSpPr/>
          <p:nvPr/>
        </p:nvSpPr>
        <p:spPr>
          <a:xfrm>
            <a:off x="6539483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37" name="Elipse 36"/>
          <p:cNvSpPr/>
          <p:nvPr/>
        </p:nvSpPr>
        <p:spPr>
          <a:xfrm>
            <a:off x="8142323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38" name="Elipse 37"/>
          <p:cNvSpPr/>
          <p:nvPr/>
        </p:nvSpPr>
        <p:spPr>
          <a:xfrm>
            <a:off x="2953507" y="2947837"/>
            <a:ext cx="282934" cy="3119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9" name="Elipse 38"/>
          <p:cNvSpPr/>
          <p:nvPr/>
        </p:nvSpPr>
        <p:spPr>
          <a:xfrm>
            <a:off x="4807986" y="2947837"/>
            <a:ext cx="282934" cy="3119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0" name="Elipse 39"/>
          <p:cNvSpPr/>
          <p:nvPr/>
        </p:nvSpPr>
        <p:spPr>
          <a:xfrm>
            <a:off x="8142323" y="2947837"/>
            <a:ext cx="282934" cy="3119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1" name="Elipse 40"/>
          <p:cNvSpPr/>
          <p:nvPr/>
        </p:nvSpPr>
        <p:spPr>
          <a:xfrm>
            <a:off x="4237594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</a:t>
            </a:r>
            <a:endParaRPr lang="es-CO" dirty="0"/>
          </a:p>
        </p:txBody>
      </p:sp>
      <p:sp>
        <p:nvSpPr>
          <p:cNvPr id="42" name="Elipse 41"/>
          <p:cNvSpPr/>
          <p:nvPr/>
        </p:nvSpPr>
        <p:spPr>
          <a:xfrm>
            <a:off x="8142323" y="3300569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</a:t>
            </a:r>
            <a:endParaRPr lang="es-CO" dirty="0"/>
          </a:p>
        </p:txBody>
      </p:sp>
      <p:sp>
        <p:nvSpPr>
          <p:cNvPr id="43" name="Elipse 42"/>
          <p:cNvSpPr/>
          <p:nvPr/>
        </p:nvSpPr>
        <p:spPr>
          <a:xfrm>
            <a:off x="2953507" y="3300569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44" name="Elipse 43"/>
          <p:cNvSpPr/>
          <p:nvPr/>
        </p:nvSpPr>
        <p:spPr>
          <a:xfrm>
            <a:off x="4817878" y="3300569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45" name="Elipse 44"/>
          <p:cNvSpPr/>
          <p:nvPr/>
        </p:nvSpPr>
        <p:spPr>
          <a:xfrm>
            <a:off x="6539483" y="2947837"/>
            <a:ext cx="282934" cy="3119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6" name="Elipse 45"/>
          <p:cNvSpPr/>
          <p:nvPr/>
        </p:nvSpPr>
        <p:spPr>
          <a:xfrm>
            <a:off x="8142323" y="3648640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" y="1554321"/>
            <a:ext cx="1084645" cy="1084645"/>
          </a:xfrm>
          <a:prstGeom prst="rect">
            <a:avLst/>
          </a:prstGeom>
        </p:spPr>
      </p:pic>
      <p:sp>
        <p:nvSpPr>
          <p:cNvPr id="48" name="CuadroTexto 4"/>
          <p:cNvSpPr txBox="1"/>
          <p:nvPr/>
        </p:nvSpPr>
        <p:spPr>
          <a:xfrm>
            <a:off x="8675" y="2645517"/>
            <a:ext cx="160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400" b="1" dirty="0" smtClean="0">
                <a:solidFill>
                  <a:srgbClr val="F08F45"/>
                </a:solidFill>
                <a:latin typeface="Franklin Gothic Medium Cond" panose="020B0606030402020204" pitchFamily="34" charset="0"/>
              </a:rPr>
              <a:t>Asesoría y Gestión</a:t>
            </a:r>
            <a:endParaRPr lang="es-ES_tradnl" b="1" dirty="0">
              <a:latin typeface="Franklin Gothic Medium Cond" panose="020B0606030402020204" pitchFamily="34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282892" y="596429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50" name="CuadroTexto 15"/>
          <p:cNvSpPr txBox="1">
            <a:spLocks noChangeArrowheads="1"/>
          </p:cNvSpPr>
          <p:nvPr/>
        </p:nvSpPr>
        <p:spPr bwMode="auto">
          <a:xfrm>
            <a:off x="565826" y="5946833"/>
            <a:ext cx="6266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1 aplicativo </a:t>
            </a:r>
            <a:r>
              <a:rPr lang="es-CO" sz="1800" dirty="0"/>
              <a:t>SUIT con funcionalidades actualizadas </a:t>
            </a:r>
          </a:p>
        </p:txBody>
      </p:sp>
      <p:sp>
        <p:nvSpPr>
          <p:cNvPr id="51" name="Elipse 50"/>
          <p:cNvSpPr/>
          <p:nvPr/>
        </p:nvSpPr>
        <p:spPr>
          <a:xfrm>
            <a:off x="2953507" y="3648640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52" name="Elipse 51"/>
          <p:cNvSpPr/>
          <p:nvPr/>
        </p:nvSpPr>
        <p:spPr>
          <a:xfrm>
            <a:off x="4817878" y="3648640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53" name="Elipse 52"/>
          <p:cNvSpPr/>
          <p:nvPr/>
        </p:nvSpPr>
        <p:spPr>
          <a:xfrm>
            <a:off x="6539483" y="3300569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</a:t>
            </a:r>
          </a:p>
        </p:txBody>
      </p:sp>
      <p:sp>
        <p:nvSpPr>
          <p:cNvPr id="54" name="Elipse 53"/>
          <p:cNvSpPr/>
          <p:nvPr/>
        </p:nvSpPr>
        <p:spPr>
          <a:xfrm>
            <a:off x="8142323" y="4006657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55" name="Elipse 54"/>
          <p:cNvSpPr/>
          <p:nvPr/>
        </p:nvSpPr>
        <p:spPr>
          <a:xfrm>
            <a:off x="5355239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56" name="Elipse 55"/>
          <p:cNvSpPr/>
          <p:nvPr/>
        </p:nvSpPr>
        <p:spPr>
          <a:xfrm>
            <a:off x="4237594" y="2947837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57" name="Elipse 56"/>
          <p:cNvSpPr/>
          <p:nvPr/>
        </p:nvSpPr>
        <p:spPr>
          <a:xfrm>
            <a:off x="2303139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58" name="Elipse 57"/>
          <p:cNvSpPr/>
          <p:nvPr/>
        </p:nvSpPr>
        <p:spPr>
          <a:xfrm>
            <a:off x="3599302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59" name="Elipse 58"/>
          <p:cNvSpPr/>
          <p:nvPr/>
        </p:nvSpPr>
        <p:spPr>
          <a:xfrm>
            <a:off x="5910202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60" name="Elipse 59"/>
          <p:cNvSpPr/>
          <p:nvPr/>
        </p:nvSpPr>
        <p:spPr>
          <a:xfrm>
            <a:off x="7063471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61" name="Elipse 60"/>
          <p:cNvSpPr/>
          <p:nvPr/>
        </p:nvSpPr>
        <p:spPr>
          <a:xfrm>
            <a:off x="7618335" y="259114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62" name="Elipse 61"/>
          <p:cNvSpPr/>
          <p:nvPr/>
        </p:nvSpPr>
        <p:spPr>
          <a:xfrm>
            <a:off x="6554410" y="3648640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5</a:t>
            </a:r>
          </a:p>
        </p:txBody>
      </p:sp>
      <p:sp>
        <p:nvSpPr>
          <p:cNvPr id="63" name="Elipse 62"/>
          <p:cNvSpPr/>
          <p:nvPr/>
        </p:nvSpPr>
        <p:spPr>
          <a:xfrm>
            <a:off x="288897" y="4722799"/>
            <a:ext cx="282934" cy="31194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64" name="Conector recto de flecha 63"/>
          <p:cNvCxnSpPr/>
          <p:nvPr/>
        </p:nvCxnSpPr>
        <p:spPr>
          <a:xfrm>
            <a:off x="2157750" y="2247569"/>
            <a:ext cx="6796908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244851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>
            <a:off x="2753731" y="17921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339952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4037818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4618102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5718174" y="177897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210727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2" name="Conector recto 71"/>
          <p:cNvCxnSpPr/>
          <p:nvPr/>
        </p:nvCxnSpPr>
        <p:spPr>
          <a:xfrm>
            <a:off x="3094974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374076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/>
          <p:cNvSpPr txBox="1"/>
          <p:nvPr/>
        </p:nvSpPr>
        <p:spPr>
          <a:xfrm>
            <a:off x="5155463" y="177897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Jul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6339707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6863695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7389206" y="1778974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7942547" y="17872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9" name="Conector recto 78"/>
          <p:cNvCxnSpPr/>
          <p:nvPr/>
        </p:nvCxnSpPr>
        <p:spPr>
          <a:xfrm>
            <a:off x="4379061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4959345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549670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604664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668095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>
            <a:off x="7204938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>
            <a:off x="7744012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/>
          <p:cNvCxnSpPr/>
          <p:nvPr/>
        </p:nvCxnSpPr>
        <p:spPr>
          <a:xfrm>
            <a:off x="828379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49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Participación, Transparencia y Servicio al Ciudadano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82899" y="3980842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609368" y="3937980"/>
            <a:ext cx="8439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/>
              <a:t>90% de las entidades nacionales cumpliendo con la estrategia de </a:t>
            </a:r>
            <a:r>
              <a:rPr lang="es-CO" sz="1800" dirty="0" smtClean="0"/>
              <a:t>participaci</a:t>
            </a:r>
            <a:r>
              <a:rPr lang="es-ES" sz="1800" dirty="0" err="1" smtClean="0"/>
              <a:t>ón</a:t>
            </a:r>
            <a:r>
              <a:rPr lang="es-ES" sz="1800" dirty="0" smtClean="0"/>
              <a:t> y RC</a:t>
            </a:r>
            <a:endParaRPr lang="es-CO" sz="1800" dirty="0"/>
          </a:p>
        </p:txBody>
      </p:sp>
      <p:sp>
        <p:nvSpPr>
          <p:cNvPr id="14" name="Elipse 13"/>
          <p:cNvSpPr/>
          <p:nvPr/>
        </p:nvSpPr>
        <p:spPr>
          <a:xfrm>
            <a:off x="2960765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  <p:sp>
        <p:nvSpPr>
          <p:cNvPr id="17" name="Elipse 16"/>
          <p:cNvSpPr/>
          <p:nvPr/>
        </p:nvSpPr>
        <p:spPr>
          <a:xfrm>
            <a:off x="282899" y="4460958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18" name="CuadroTexto 15"/>
          <p:cNvSpPr txBox="1">
            <a:spLocks noChangeArrowheads="1"/>
          </p:cNvSpPr>
          <p:nvPr/>
        </p:nvSpPr>
        <p:spPr bwMode="auto">
          <a:xfrm>
            <a:off x="609368" y="4969428"/>
            <a:ext cx="8794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/>
              <a:t>1.466 multiplicadores formados en procesos de control social </a:t>
            </a:r>
          </a:p>
        </p:txBody>
      </p:sp>
      <p:sp>
        <p:nvSpPr>
          <p:cNvPr id="19" name="Elipse 18"/>
          <p:cNvSpPr/>
          <p:nvPr/>
        </p:nvSpPr>
        <p:spPr>
          <a:xfrm>
            <a:off x="282899" y="4982713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609368" y="4328507"/>
            <a:ext cx="86289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/>
              <a:t>Fortalecer capacidades en los ciudadanos y en los servidores públicos para la construcción de paz y participación en 20 </a:t>
            </a:r>
            <a:r>
              <a:rPr lang="es-CO" sz="1800" dirty="0" smtClean="0"/>
              <a:t>Municipios de Posconflictos </a:t>
            </a:r>
            <a:endParaRPr lang="es-CO" sz="1800" dirty="0"/>
          </a:p>
        </p:txBody>
      </p:sp>
      <p:sp>
        <p:nvSpPr>
          <p:cNvPr id="21" name="Elipse 20"/>
          <p:cNvSpPr/>
          <p:nvPr/>
        </p:nvSpPr>
        <p:spPr>
          <a:xfrm>
            <a:off x="282899" y="5468187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9</a:t>
            </a:r>
          </a:p>
        </p:txBody>
      </p:sp>
      <p:sp>
        <p:nvSpPr>
          <p:cNvPr id="35" name="Elipse 34"/>
          <p:cNvSpPr/>
          <p:nvPr/>
        </p:nvSpPr>
        <p:spPr>
          <a:xfrm>
            <a:off x="4825136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36" name="Elipse 35"/>
          <p:cNvSpPr/>
          <p:nvPr/>
        </p:nvSpPr>
        <p:spPr>
          <a:xfrm>
            <a:off x="6546741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37" name="Elipse 36"/>
          <p:cNvSpPr/>
          <p:nvPr/>
        </p:nvSpPr>
        <p:spPr>
          <a:xfrm>
            <a:off x="8149581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38" name="Elipse 37"/>
          <p:cNvSpPr/>
          <p:nvPr/>
        </p:nvSpPr>
        <p:spPr>
          <a:xfrm>
            <a:off x="2960765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39" name="Elipse 38"/>
          <p:cNvSpPr/>
          <p:nvPr/>
        </p:nvSpPr>
        <p:spPr>
          <a:xfrm>
            <a:off x="5371298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  <p:sp>
        <p:nvSpPr>
          <p:cNvPr id="40" name="Elipse 39"/>
          <p:cNvSpPr/>
          <p:nvPr/>
        </p:nvSpPr>
        <p:spPr>
          <a:xfrm>
            <a:off x="8149581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8</a:t>
            </a:r>
          </a:p>
        </p:txBody>
      </p:sp>
      <p:sp>
        <p:nvSpPr>
          <p:cNvPr id="41" name="Elipse 40"/>
          <p:cNvSpPr/>
          <p:nvPr/>
        </p:nvSpPr>
        <p:spPr>
          <a:xfrm>
            <a:off x="4244852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42" name="Elipse 41"/>
          <p:cNvSpPr/>
          <p:nvPr/>
        </p:nvSpPr>
        <p:spPr>
          <a:xfrm>
            <a:off x="6546741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8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" y="1579721"/>
            <a:ext cx="1084645" cy="1084645"/>
          </a:xfrm>
          <a:prstGeom prst="rect">
            <a:avLst/>
          </a:prstGeom>
        </p:spPr>
      </p:pic>
      <p:sp>
        <p:nvSpPr>
          <p:cNvPr id="44" name="CuadroTexto 4"/>
          <p:cNvSpPr txBox="1"/>
          <p:nvPr/>
        </p:nvSpPr>
        <p:spPr>
          <a:xfrm>
            <a:off x="8675" y="2670917"/>
            <a:ext cx="160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400" b="1" dirty="0" smtClean="0">
                <a:solidFill>
                  <a:srgbClr val="F08F45"/>
                </a:solidFill>
                <a:latin typeface="Franklin Gothic Medium Cond" panose="020B0606030402020204" pitchFamily="34" charset="0"/>
              </a:rPr>
              <a:t>Asesoría y Gestión</a:t>
            </a:r>
            <a:endParaRPr lang="es-ES_tradnl" b="1" dirty="0">
              <a:latin typeface="Franklin Gothic Medium Cond" panose="020B0606030402020204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2301671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6</a:t>
            </a:r>
          </a:p>
        </p:txBody>
      </p:sp>
      <p:sp>
        <p:nvSpPr>
          <p:cNvPr id="46" name="Elipse 45"/>
          <p:cNvSpPr/>
          <p:nvPr/>
        </p:nvSpPr>
        <p:spPr>
          <a:xfrm>
            <a:off x="3624258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47" name="Elipse 46"/>
          <p:cNvSpPr/>
          <p:nvPr/>
        </p:nvSpPr>
        <p:spPr>
          <a:xfrm>
            <a:off x="5917460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48" name="Elipse 47"/>
          <p:cNvSpPr/>
          <p:nvPr/>
        </p:nvSpPr>
        <p:spPr>
          <a:xfrm>
            <a:off x="7070729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49" name="Elipse 48"/>
          <p:cNvSpPr/>
          <p:nvPr/>
        </p:nvSpPr>
        <p:spPr>
          <a:xfrm>
            <a:off x="7618458" y="2587514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50" name="Elipse 49"/>
          <p:cNvSpPr/>
          <p:nvPr/>
        </p:nvSpPr>
        <p:spPr>
          <a:xfrm>
            <a:off x="5371298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51" name="Elipse 50"/>
          <p:cNvSpPr/>
          <p:nvPr/>
        </p:nvSpPr>
        <p:spPr>
          <a:xfrm>
            <a:off x="5912437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52" name="Elipse 51"/>
          <p:cNvSpPr/>
          <p:nvPr/>
        </p:nvSpPr>
        <p:spPr>
          <a:xfrm>
            <a:off x="7070729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53" name="Elipse 52"/>
          <p:cNvSpPr/>
          <p:nvPr/>
        </p:nvSpPr>
        <p:spPr>
          <a:xfrm>
            <a:off x="7618458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  <p:sp>
        <p:nvSpPr>
          <p:cNvPr id="54" name="Elipse 53"/>
          <p:cNvSpPr/>
          <p:nvPr/>
        </p:nvSpPr>
        <p:spPr>
          <a:xfrm>
            <a:off x="3606560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55" name="Elipse 54"/>
          <p:cNvSpPr/>
          <p:nvPr/>
        </p:nvSpPr>
        <p:spPr>
          <a:xfrm>
            <a:off x="4235354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56" name="Rectángulo 55"/>
          <p:cNvSpPr/>
          <p:nvPr/>
        </p:nvSpPr>
        <p:spPr>
          <a:xfrm>
            <a:off x="5500679" y="5997722"/>
            <a:ext cx="3647294" cy="89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15"/>
          <p:cNvSpPr txBox="1">
            <a:spLocks noChangeArrowheads="1"/>
          </p:cNvSpPr>
          <p:nvPr/>
        </p:nvSpPr>
        <p:spPr bwMode="auto">
          <a:xfrm>
            <a:off x="609368" y="5367269"/>
            <a:ext cx="8439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/>
              <a:t>20 campañas pedagógicas implementadas para promover los derechos ciudadanos y aumentar la confianza de los mismos en los servidores públicos </a:t>
            </a:r>
          </a:p>
        </p:txBody>
      </p:sp>
      <p:sp>
        <p:nvSpPr>
          <p:cNvPr id="58" name="Elipse 57"/>
          <p:cNvSpPr/>
          <p:nvPr/>
        </p:nvSpPr>
        <p:spPr>
          <a:xfrm>
            <a:off x="3624258" y="3368696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9</a:t>
            </a:r>
          </a:p>
        </p:txBody>
      </p:sp>
      <p:sp>
        <p:nvSpPr>
          <p:cNvPr id="59" name="Elipse 58"/>
          <p:cNvSpPr/>
          <p:nvPr/>
        </p:nvSpPr>
        <p:spPr>
          <a:xfrm>
            <a:off x="4231722" y="3368696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60" name="Elipse 59"/>
          <p:cNvSpPr/>
          <p:nvPr/>
        </p:nvSpPr>
        <p:spPr>
          <a:xfrm>
            <a:off x="4825136" y="2951465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61" name="Elipse 60"/>
          <p:cNvSpPr/>
          <p:nvPr/>
        </p:nvSpPr>
        <p:spPr>
          <a:xfrm>
            <a:off x="5371298" y="3368696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62" name="Elipse 61"/>
          <p:cNvSpPr/>
          <p:nvPr/>
        </p:nvSpPr>
        <p:spPr>
          <a:xfrm>
            <a:off x="66738" y="6073241"/>
            <a:ext cx="557151" cy="25942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smtClean="0"/>
              <a:t>10</a:t>
            </a:r>
            <a:endParaRPr lang="es-CO" sz="1100" dirty="0"/>
          </a:p>
        </p:txBody>
      </p:sp>
      <p:sp>
        <p:nvSpPr>
          <p:cNvPr id="63" name="CuadroTexto 15"/>
          <p:cNvSpPr txBox="1">
            <a:spLocks noChangeArrowheads="1"/>
          </p:cNvSpPr>
          <p:nvPr/>
        </p:nvSpPr>
        <p:spPr bwMode="auto">
          <a:xfrm>
            <a:off x="609368" y="6030378"/>
            <a:ext cx="7556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1800" dirty="0" smtClean="0"/>
              <a:t>2 </a:t>
            </a:r>
            <a:r>
              <a:rPr lang="es-CO" sz="1800" dirty="0"/>
              <a:t>tramites con metodologías de costos administrativos implementados </a:t>
            </a:r>
          </a:p>
        </p:txBody>
      </p:sp>
      <p:sp>
        <p:nvSpPr>
          <p:cNvPr id="64" name="Elipse 63"/>
          <p:cNvSpPr/>
          <p:nvPr/>
        </p:nvSpPr>
        <p:spPr>
          <a:xfrm>
            <a:off x="5900016" y="3368696"/>
            <a:ext cx="282934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9</a:t>
            </a:r>
            <a:endParaRPr lang="es-CO" dirty="0"/>
          </a:p>
        </p:txBody>
      </p:sp>
      <p:sp>
        <p:nvSpPr>
          <p:cNvPr id="65" name="Elipse 64"/>
          <p:cNvSpPr/>
          <p:nvPr/>
        </p:nvSpPr>
        <p:spPr>
          <a:xfrm>
            <a:off x="6990226" y="3368696"/>
            <a:ext cx="468872" cy="3119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smtClean="0"/>
              <a:t>10</a:t>
            </a:r>
            <a:endParaRPr lang="es-CO" sz="1100" dirty="0"/>
          </a:p>
        </p:txBody>
      </p:sp>
      <p:cxnSp>
        <p:nvCxnSpPr>
          <p:cNvPr id="66" name="Conector recto de flecha 65"/>
          <p:cNvCxnSpPr/>
          <p:nvPr/>
        </p:nvCxnSpPr>
        <p:spPr>
          <a:xfrm>
            <a:off x="2157750" y="2247569"/>
            <a:ext cx="6796908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>
            <a:off x="244851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/>
          <p:cNvSpPr txBox="1"/>
          <p:nvPr/>
        </p:nvSpPr>
        <p:spPr>
          <a:xfrm>
            <a:off x="2753731" y="17921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339952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Abr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4037818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4618102" y="1780718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5718174" y="177897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2107276" y="178071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Feb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4" name="Conector recto 73"/>
          <p:cNvCxnSpPr/>
          <p:nvPr/>
        </p:nvCxnSpPr>
        <p:spPr>
          <a:xfrm>
            <a:off x="3094974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3740769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5155463" y="177897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Jul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6339707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6863695" y="177897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7389206" y="1778974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7942547" y="178723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Dic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1" name="Conector recto 80"/>
          <p:cNvCxnSpPr/>
          <p:nvPr/>
        </p:nvCxnSpPr>
        <p:spPr>
          <a:xfrm>
            <a:off x="4379061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4959345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549670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/>
          <p:cNvCxnSpPr/>
          <p:nvPr/>
        </p:nvCxnSpPr>
        <p:spPr>
          <a:xfrm>
            <a:off x="6046646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>
            <a:off x="668095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/>
          <p:cNvCxnSpPr/>
          <p:nvPr/>
        </p:nvCxnSpPr>
        <p:spPr>
          <a:xfrm>
            <a:off x="7204938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/>
          <p:cNvCxnSpPr/>
          <p:nvPr/>
        </p:nvCxnSpPr>
        <p:spPr>
          <a:xfrm>
            <a:off x="7744012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/>
          <p:cNvCxnSpPr/>
          <p:nvPr/>
        </p:nvCxnSpPr>
        <p:spPr>
          <a:xfrm>
            <a:off x="8283790" y="2107713"/>
            <a:ext cx="0" cy="43732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9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2767281"/>
            <a:ext cx="821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de Gestión y Desempeño Institucional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9516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53053" y="6025745"/>
            <a:ext cx="4350166" cy="832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y Desempeño Institucional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Picture 2" descr="Resultado de imagen para gestion y desempeñ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0" y="819344"/>
            <a:ext cx="548514" cy="4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>
            <a:off x="1224722" y="2363585"/>
            <a:ext cx="7761283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997074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7" name="CuadroTexto 10"/>
          <p:cNvSpPr txBox="1"/>
          <p:nvPr/>
        </p:nvSpPr>
        <p:spPr>
          <a:xfrm>
            <a:off x="5436541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3456546" y="2667127"/>
            <a:ext cx="1755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/>
              <a:t>Informe de resultados FURAG </a:t>
            </a:r>
            <a:r>
              <a:rPr lang="es-CO" sz="1200" dirty="0" smtClean="0"/>
              <a:t>v1</a:t>
            </a:r>
          </a:p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 smtClean="0"/>
              <a:t>Propuesta </a:t>
            </a:r>
            <a:r>
              <a:rPr lang="es-CO" sz="1200" dirty="0"/>
              <a:t>criterios diferenciadores para el orden territorial</a:t>
            </a:r>
          </a:p>
          <a:p>
            <a:pPr algn="ctr"/>
            <a:r>
              <a:rPr lang="es-CO" sz="1200" dirty="0" smtClean="0"/>
              <a:t> </a:t>
            </a:r>
            <a:endParaRPr lang="es-CO" sz="1200" dirty="0"/>
          </a:p>
        </p:txBody>
      </p:sp>
      <p:cxnSp>
        <p:nvCxnSpPr>
          <p:cNvPr id="9" name="Conector recto 15"/>
          <p:cNvCxnSpPr/>
          <p:nvPr/>
        </p:nvCxnSpPr>
        <p:spPr>
          <a:xfrm flipV="1">
            <a:off x="2836797" y="2077560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10"/>
          <p:cNvSpPr txBox="1"/>
          <p:nvPr/>
        </p:nvSpPr>
        <p:spPr>
          <a:xfrm>
            <a:off x="4000162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476211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2" name="Elipse 13"/>
          <p:cNvSpPr/>
          <p:nvPr/>
        </p:nvSpPr>
        <p:spPr>
          <a:xfrm>
            <a:off x="89831" y="1897926"/>
            <a:ext cx="1025579" cy="10161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MIPG </a:t>
            </a:r>
            <a:r>
              <a:rPr lang="es-CO" b="1" dirty="0" smtClean="0">
                <a:solidFill>
                  <a:schemeClr val="tx1"/>
                </a:solidFill>
              </a:rPr>
              <a:t>v1</a:t>
            </a:r>
          </a:p>
          <a:p>
            <a:pPr algn="ctr"/>
            <a:r>
              <a:rPr lang="es-CO" b="1" dirty="0" smtClean="0">
                <a:solidFill>
                  <a:schemeClr val="tx1"/>
                </a:solidFill>
              </a:rPr>
              <a:t>v2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3" name="Elipse 13"/>
          <p:cNvSpPr/>
          <p:nvPr/>
        </p:nvSpPr>
        <p:spPr>
          <a:xfrm>
            <a:off x="231895" y="4482180"/>
            <a:ext cx="1025579" cy="10161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Control Interno</a:t>
            </a:r>
            <a:endParaRPr lang="es-CO" b="1" dirty="0">
              <a:solidFill>
                <a:schemeClr val="bg1"/>
              </a:solidFill>
            </a:endParaRPr>
          </a:p>
        </p:txBody>
      </p:sp>
      <p:cxnSp>
        <p:nvCxnSpPr>
          <p:cNvPr id="14" name="Conector recto 15"/>
          <p:cNvCxnSpPr/>
          <p:nvPr/>
        </p:nvCxnSpPr>
        <p:spPr>
          <a:xfrm flipV="1">
            <a:off x="4386248" y="2095924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67 Rectángulo"/>
          <p:cNvSpPr/>
          <p:nvPr/>
        </p:nvSpPr>
        <p:spPr>
          <a:xfrm>
            <a:off x="2032671" y="2667127"/>
            <a:ext cx="14238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 smtClean="0"/>
              <a:t>Decreto para trámite en Presidencia</a:t>
            </a:r>
          </a:p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 smtClean="0"/>
              <a:t>Estrategias de Difusión</a:t>
            </a:r>
            <a:endParaRPr lang="es-CO" sz="1200" dirty="0"/>
          </a:p>
        </p:txBody>
      </p:sp>
      <p:sp>
        <p:nvSpPr>
          <p:cNvPr id="16" name="69 Rectángulo"/>
          <p:cNvSpPr/>
          <p:nvPr/>
        </p:nvSpPr>
        <p:spPr>
          <a:xfrm>
            <a:off x="6328265" y="5364875"/>
            <a:ext cx="1558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44000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CO" sz="1200" dirty="0"/>
              <a:t>Nombramiento </a:t>
            </a:r>
            <a:r>
              <a:rPr lang="es-CO" sz="1200" dirty="0" smtClean="0"/>
              <a:t>JCI en </a:t>
            </a:r>
            <a:r>
              <a:rPr lang="es-CO" sz="1200" dirty="0"/>
              <a:t>las entidades de la Rama Ejecutiva </a:t>
            </a:r>
            <a:r>
              <a:rPr lang="es-CO" sz="1200" dirty="0" smtClean="0"/>
              <a:t>O. nacional.</a:t>
            </a:r>
          </a:p>
          <a:p>
            <a:pPr marL="171450" indent="-144000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CO" sz="1200" dirty="0" smtClean="0"/>
              <a:t>Propuesta cuadros funcionales</a:t>
            </a:r>
            <a:endParaRPr lang="es-CO" sz="1200" dirty="0"/>
          </a:p>
        </p:txBody>
      </p:sp>
      <p:cxnSp>
        <p:nvCxnSpPr>
          <p:cNvPr id="17" name="Conector recto 15"/>
          <p:cNvCxnSpPr/>
          <p:nvPr/>
        </p:nvCxnSpPr>
        <p:spPr>
          <a:xfrm flipV="1">
            <a:off x="5770650" y="2095924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77 Rectángulo"/>
          <p:cNvSpPr/>
          <p:nvPr/>
        </p:nvSpPr>
        <p:spPr>
          <a:xfrm>
            <a:off x="5161963" y="2667127"/>
            <a:ext cx="1231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Aplicativo del MIPG v2 en producción</a:t>
            </a:r>
          </a:p>
        </p:txBody>
      </p:sp>
      <p:sp>
        <p:nvSpPr>
          <p:cNvPr id="19" name="81 Rectángulo"/>
          <p:cNvSpPr/>
          <p:nvPr/>
        </p:nvSpPr>
        <p:spPr>
          <a:xfrm>
            <a:off x="6283842" y="2655538"/>
            <a:ext cx="1833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 smtClean="0"/>
              <a:t>Difusión en 24 </a:t>
            </a:r>
            <a:r>
              <a:rPr lang="es-CO" sz="1200" dirty="0"/>
              <a:t>sectores y 32 departamentos y sus ciudades capitales </a:t>
            </a:r>
            <a:r>
              <a:rPr lang="es-CO" sz="1200" dirty="0" smtClean="0"/>
              <a:t>del MIPG v2</a:t>
            </a:r>
          </a:p>
          <a:p>
            <a:pPr marL="285750" indent="-144000">
              <a:buClr>
                <a:srgbClr val="FFC000"/>
              </a:buClr>
              <a:buFont typeface="Wingdings" pitchFamily="2" charset="2"/>
              <a:buChar char="ü"/>
            </a:pPr>
            <a:r>
              <a:rPr lang="es-CO" sz="1200" dirty="0" smtClean="0"/>
              <a:t>Informe de Resultados FURAG v2</a:t>
            </a:r>
            <a:endParaRPr lang="es-CO" sz="1200" dirty="0"/>
          </a:p>
        </p:txBody>
      </p:sp>
      <p:sp>
        <p:nvSpPr>
          <p:cNvPr id="20" name="CuadroTexto 12"/>
          <p:cNvSpPr txBox="1"/>
          <p:nvPr/>
        </p:nvSpPr>
        <p:spPr>
          <a:xfrm>
            <a:off x="8126502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Dic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1" name="Conector recto 15"/>
          <p:cNvCxnSpPr/>
          <p:nvPr/>
        </p:nvCxnSpPr>
        <p:spPr>
          <a:xfrm flipV="1">
            <a:off x="7338317" y="2095924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4"/>
          <p:cNvCxnSpPr/>
          <p:nvPr/>
        </p:nvCxnSpPr>
        <p:spPr>
          <a:xfrm>
            <a:off x="1309238" y="4997831"/>
            <a:ext cx="7761283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86 CuadroTexto"/>
          <p:cNvSpPr txBox="1"/>
          <p:nvPr/>
        </p:nvSpPr>
        <p:spPr>
          <a:xfrm>
            <a:off x="2322866" y="5364875"/>
            <a:ext cx="1800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Evaluación JCI Rama Ejecutiva orden nacional</a:t>
            </a:r>
          </a:p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Propuesta de Ley y Decretos</a:t>
            </a:r>
            <a:endParaRPr lang="es-CO" sz="1200" dirty="0"/>
          </a:p>
        </p:txBody>
      </p:sp>
      <p:sp>
        <p:nvSpPr>
          <p:cNvPr id="24" name="CuadroTexto 10"/>
          <p:cNvSpPr txBox="1"/>
          <p:nvPr/>
        </p:nvSpPr>
        <p:spPr>
          <a:xfrm>
            <a:off x="2817455" y="44529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25" name="CuadroTexto 12"/>
          <p:cNvSpPr txBox="1"/>
          <p:nvPr/>
        </p:nvSpPr>
        <p:spPr>
          <a:xfrm>
            <a:off x="7026121" y="44529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6" name="Conector recto 15"/>
          <p:cNvCxnSpPr/>
          <p:nvPr/>
        </p:nvCxnSpPr>
        <p:spPr>
          <a:xfrm flipV="1">
            <a:off x="7367364" y="4779059"/>
            <a:ext cx="1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15"/>
          <p:cNvCxnSpPr/>
          <p:nvPr/>
        </p:nvCxnSpPr>
        <p:spPr>
          <a:xfrm flipV="1">
            <a:off x="3158698" y="4779059"/>
            <a:ext cx="1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15"/>
          <p:cNvCxnSpPr/>
          <p:nvPr/>
        </p:nvCxnSpPr>
        <p:spPr>
          <a:xfrm flipV="1">
            <a:off x="8456325" y="2095924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103 Rectángulo"/>
          <p:cNvSpPr/>
          <p:nvPr/>
        </p:nvSpPr>
        <p:spPr>
          <a:xfrm>
            <a:off x="7893456" y="2667127"/>
            <a:ext cx="1300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/>
              <a:t>Anexos metodológicos </a:t>
            </a:r>
            <a:endParaRPr lang="es-CO" sz="1200" dirty="0"/>
          </a:p>
        </p:txBody>
      </p:sp>
      <p:sp>
        <p:nvSpPr>
          <p:cNvPr id="30" name="CuadroTexto 12"/>
          <p:cNvSpPr txBox="1"/>
          <p:nvPr/>
        </p:nvSpPr>
        <p:spPr>
          <a:xfrm>
            <a:off x="8126502" y="44529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Dic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1" name="Conector recto 15"/>
          <p:cNvCxnSpPr/>
          <p:nvPr/>
        </p:nvCxnSpPr>
        <p:spPr>
          <a:xfrm flipV="1">
            <a:off x="8456325" y="4779059"/>
            <a:ext cx="1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106 Rectángulo"/>
          <p:cNvSpPr/>
          <p:nvPr/>
        </p:nvSpPr>
        <p:spPr>
          <a:xfrm>
            <a:off x="7832720" y="5364875"/>
            <a:ext cx="1300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Guía Control Interno</a:t>
            </a:r>
          </a:p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Reforma Normativa-Paz</a:t>
            </a:r>
            <a:endParaRPr lang="es-CO" sz="1200" dirty="0"/>
          </a:p>
        </p:txBody>
      </p:sp>
      <p:cxnSp>
        <p:nvCxnSpPr>
          <p:cNvPr id="33" name="Conector recto 15"/>
          <p:cNvCxnSpPr/>
          <p:nvPr/>
        </p:nvCxnSpPr>
        <p:spPr>
          <a:xfrm flipV="1">
            <a:off x="1486074" y="2077560"/>
            <a:ext cx="0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10"/>
          <p:cNvSpPr txBox="1"/>
          <p:nvPr/>
        </p:nvSpPr>
        <p:spPr>
          <a:xfrm>
            <a:off x="1192989" y="1775257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5" name="35 Rectángulo"/>
          <p:cNvSpPr/>
          <p:nvPr/>
        </p:nvSpPr>
        <p:spPr>
          <a:xfrm>
            <a:off x="1043965" y="2667127"/>
            <a:ext cx="912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/>
              <a:t>Aplicativo del MIPG v 1 en producción</a:t>
            </a:r>
          </a:p>
        </p:txBody>
      </p:sp>
      <p:cxnSp>
        <p:nvCxnSpPr>
          <p:cNvPr id="36" name="Conector recto 15"/>
          <p:cNvCxnSpPr/>
          <p:nvPr/>
        </p:nvCxnSpPr>
        <p:spPr>
          <a:xfrm flipV="1">
            <a:off x="1875475" y="4779059"/>
            <a:ext cx="1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10"/>
          <p:cNvSpPr txBox="1"/>
          <p:nvPr/>
        </p:nvSpPr>
        <p:spPr>
          <a:xfrm>
            <a:off x="1493226" y="44529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8" name="38 Rectángulo"/>
          <p:cNvSpPr/>
          <p:nvPr/>
        </p:nvSpPr>
        <p:spPr>
          <a:xfrm>
            <a:off x="1106349" y="5364875"/>
            <a:ext cx="147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Evaluación MECI vigencia 2016 </a:t>
            </a:r>
          </a:p>
        </p:txBody>
      </p:sp>
      <p:sp>
        <p:nvSpPr>
          <p:cNvPr id="39" name="39 CuadroTexto"/>
          <p:cNvSpPr txBox="1"/>
          <p:nvPr/>
        </p:nvSpPr>
        <p:spPr>
          <a:xfrm>
            <a:off x="4275977" y="5364875"/>
            <a:ext cx="180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/>
              <a:t>Informe de resultados </a:t>
            </a:r>
            <a:r>
              <a:rPr lang="es-CO" sz="1200" dirty="0" smtClean="0"/>
              <a:t>MECI</a:t>
            </a:r>
          </a:p>
          <a:p>
            <a:pPr marL="285750" indent="-144000">
              <a:buClr>
                <a:schemeClr val="accent5"/>
              </a:buClr>
              <a:buFont typeface="Wingdings" pitchFamily="2" charset="2"/>
              <a:buChar char="ü"/>
            </a:pPr>
            <a:r>
              <a:rPr lang="es-CO" sz="1200" dirty="0" smtClean="0"/>
              <a:t>Informe Resultados Evaluación JCI</a:t>
            </a:r>
            <a:endParaRPr lang="es-CO" sz="1200" dirty="0"/>
          </a:p>
        </p:txBody>
      </p:sp>
      <p:sp>
        <p:nvSpPr>
          <p:cNvPr id="40" name="CuadroTexto 10"/>
          <p:cNvSpPr txBox="1"/>
          <p:nvPr/>
        </p:nvSpPr>
        <p:spPr>
          <a:xfrm>
            <a:off x="4770566" y="44529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1" name="Conector recto 15"/>
          <p:cNvCxnSpPr/>
          <p:nvPr/>
        </p:nvCxnSpPr>
        <p:spPr>
          <a:xfrm flipV="1">
            <a:off x="5111809" y="4779059"/>
            <a:ext cx="1" cy="540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/>
          <p:cNvSpPr/>
          <p:nvPr/>
        </p:nvSpPr>
        <p:spPr>
          <a:xfrm>
            <a:off x="56221" y="179428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43" name="Elipse 42"/>
          <p:cNvSpPr/>
          <p:nvPr/>
        </p:nvSpPr>
        <p:spPr>
          <a:xfrm>
            <a:off x="56221" y="448051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309359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70827" y="6113685"/>
            <a:ext cx="3679499" cy="1095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de Gestión y Desempeño Institucional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Picture 2" descr="Resultado de imagen para gestion y desempeñ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0" y="819344"/>
            <a:ext cx="548514" cy="4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13"/>
          <p:cNvSpPr/>
          <p:nvPr/>
        </p:nvSpPr>
        <p:spPr>
          <a:xfrm>
            <a:off x="128829" y="1631351"/>
            <a:ext cx="1025579" cy="101618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Banco Éxitos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6" name="30 Rectángulo"/>
          <p:cNvSpPr/>
          <p:nvPr/>
        </p:nvSpPr>
        <p:spPr>
          <a:xfrm>
            <a:off x="6953548" y="2445825"/>
            <a:ext cx="209297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144000">
              <a:buClr>
                <a:schemeClr val="accent6"/>
              </a:buClr>
              <a:buFont typeface="Wingdings" pitchFamily="2" charset="2"/>
              <a:buChar char="ü"/>
            </a:pPr>
            <a:r>
              <a:rPr lang="es-CO" sz="1200" dirty="0" smtClean="0"/>
              <a:t>Aplicativo Banco </a:t>
            </a:r>
            <a:r>
              <a:rPr lang="es-CO" sz="1200" dirty="0"/>
              <a:t>de Éxitos  con las modificaciones viables producto de las propuestas de </a:t>
            </a:r>
            <a:r>
              <a:rPr lang="es-CO" sz="1200" dirty="0" smtClean="0"/>
              <a:t>mejora del 2016.</a:t>
            </a:r>
          </a:p>
          <a:p>
            <a:pPr marL="285750" indent="-144000">
              <a:buClr>
                <a:schemeClr val="accent6"/>
              </a:buClr>
              <a:buFont typeface="Wingdings" pitchFamily="2" charset="2"/>
              <a:buChar char="ü"/>
            </a:pPr>
            <a:r>
              <a:rPr lang="es-CO" sz="1200" dirty="0"/>
              <a:t>Estrategia de difusión </a:t>
            </a:r>
            <a:r>
              <a:rPr lang="es-CO" sz="1200" dirty="0" smtClean="0"/>
              <a:t>ejecutada de </a:t>
            </a:r>
            <a:r>
              <a:rPr lang="es-CO" sz="1200" dirty="0"/>
              <a:t>experiencias </a:t>
            </a:r>
            <a:r>
              <a:rPr lang="es-CO" sz="1200" dirty="0" smtClean="0"/>
              <a:t>exitosas.</a:t>
            </a:r>
            <a:endParaRPr lang="es-CO" sz="1200" dirty="0"/>
          </a:p>
        </p:txBody>
      </p:sp>
      <p:cxnSp>
        <p:nvCxnSpPr>
          <p:cNvPr id="7" name="Conector recto de flecha 4"/>
          <p:cNvCxnSpPr/>
          <p:nvPr/>
        </p:nvCxnSpPr>
        <p:spPr>
          <a:xfrm>
            <a:off x="1205943" y="2139441"/>
            <a:ext cx="7761283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33 CuadroTexto"/>
          <p:cNvSpPr txBox="1"/>
          <p:nvPr/>
        </p:nvSpPr>
        <p:spPr>
          <a:xfrm>
            <a:off x="2555988" y="2483403"/>
            <a:ext cx="43975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Premio </a:t>
            </a:r>
            <a:r>
              <a:rPr lang="es-CO" sz="1200" dirty="0"/>
              <a:t>Nacional de Alta Gerencia  entregado (convocatoria, apertura, cierre y entrega)</a:t>
            </a:r>
          </a:p>
        </p:txBody>
      </p:sp>
      <p:sp>
        <p:nvSpPr>
          <p:cNvPr id="9" name="CuadroTexto 10"/>
          <p:cNvSpPr txBox="1"/>
          <p:nvPr/>
        </p:nvSpPr>
        <p:spPr>
          <a:xfrm>
            <a:off x="3832061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0" name="CuadroTexto 11"/>
          <p:cNvSpPr txBox="1"/>
          <p:nvPr/>
        </p:nvSpPr>
        <p:spPr>
          <a:xfrm>
            <a:off x="6953548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1" name="CuadroTexto 12"/>
          <p:cNvSpPr txBox="1"/>
          <p:nvPr/>
        </p:nvSpPr>
        <p:spPr>
          <a:xfrm>
            <a:off x="7490262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2" name="CuadroTexto 12"/>
          <p:cNvSpPr txBox="1"/>
          <p:nvPr/>
        </p:nvSpPr>
        <p:spPr>
          <a:xfrm>
            <a:off x="7918234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Dic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13" name="Conector recto 15"/>
          <p:cNvCxnSpPr/>
          <p:nvPr/>
        </p:nvCxnSpPr>
        <p:spPr>
          <a:xfrm flipV="1">
            <a:off x="8259476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5"/>
          <p:cNvCxnSpPr/>
          <p:nvPr/>
        </p:nvCxnSpPr>
        <p:spPr>
          <a:xfrm flipV="1">
            <a:off x="4061249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5"/>
          <p:cNvCxnSpPr/>
          <p:nvPr/>
        </p:nvCxnSpPr>
        <p:spPr>
          <a:xfrm flipV="1">
            <a:off x="2688062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0"/>
          <p:cNvSpPr txBox="1"/>
          <p:nvPr/>
        </p:nvSpPr>
        <p:spPr>
          <a:xfrm>
            <a:off x="2333865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17" name="Conector recto 15"/>
          <p:cNvCxnSpPr/>
          <p:nvPr/>
        </p:nvCxnSpPr>
        <p:spPr>
          <a:xfrm flipV="1">
            <a:off x="7850262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5"/>
          <p:cNvCxnSpPr/>
          <p:nvPr/>
        </p:nvCxnSpPr>
        <p:spPr>
          <a:xfrm flipV="1">
            <a:off x="7330545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0"/>
          <p:cNvSpPr txBox="1"/>
          <p:nvPr/>
        </p:nvSpPr>
        <p:spPr>
          <a:xfrm>
            <a:off x="6432859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Sept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0" name="Conector recto 15"/>
          <p:cNvCxnSpPr/>
          <p:nvPr/>
        </p:nvCxnSpPr>
        <p:spPr>
          <a:xfrm flipV="1">
            <a:off x="6774101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10"/>
          <p:cNvSpPr txBox="1"/>
          <p:nvPr/>
        </p:nvSpPr>
        <p:spPr>
          <a:xfrm>
            <a:off x="3016351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2" name="Conector recto 15"/>
          <p:cNvCxnSpPr/>
          <p:nvPr/>
        </p:nvCxnSpPr>
        <p:spPr>
          <a:xfrm flipV="1">
            <a:off x="3357593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10"/>
          <p:cNvSpPr txBox="1"/>
          <p:nvPr/>
        </p:nvSpPr>
        <p:spPr>
          <a:xfrm>
            <a:off x="4419246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4" name="Conector recto 15"/>
          <p:cNvCxnSpPr/>
          <p:nvPr/>
        </p:nvCxnSpPr>
        <p:spPr>
          <a:xfrm flipV="1">
            <a:off x="4760489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10"/>
          <p:cNvSpPr txBox="1"/>
          <p:nvPr/>
        </p:nvSpPr>
        <p:spPr>
          <a:xfrm>
            <a:off x="5083673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6" name="Conector recto 15"/>
          <p:cNvCxnSpPr/>
          <p:nvPr/>
        </p:nvCxnSpPr>
        <p:spPr>
          <a:xfrm flipV="1">
            <a:off x="5424916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10"/>
          <p:cNvSpPr txBox="1"/>
          <p:nvPr/>
        </p:nvSpPr>
        <p:spPr>
          <a:xfrm>
            <a:off x="5792675" y="1604039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28" name="Conector recto 15"/>
          <p:cNvCxnSpPr/>
          <p:nvPr/>
        </p:nvCxnSpPr>
        <p:spPr>
          <a:xfrm flipV="1">
            <a:off x="6124156" y="1902105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13"/>
          <p:cNvSpPr/>
          <p:nvPr/>
        </p:nvSpPr>
        <p:spPr>
          <a:xfrm>
            <a:off x="211914" y="4004346"/>
            <a:ext cx="1191602" cy="118838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Asesoría</a:t>
            </a:r>
            <a:endParaRPr lang="es-CO" b="1" dirty="0">
              <a:solidFill>
                <a:schemeClr val="bg1"/>
              </a:solidFill>
            </a:endParaRPr>
          </a:p>
        </p:txBody>
      </p:sp>
      <p:cxnSp>
        <p:nvCxnSpPr>
          <p:cNvPr id="30" name="Conector recto de flecha 4"/>
          <p:cNvCxnSpPr/>
          <p:nvPr/>
        </p:nvCxnSpPr>
        <p:spPr>
          <a:xfrm flipV="1">
            <a:off x="1716066" y="4570353"/>
            <a:ext cx="7363215" cy="9675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10"/>
          <p:cNvSpPr txBox="1"/>
          <p:nvPr/>
        </p:nvSpPr>
        <p:spPr>
          <a:xfrm>
            <a:off x="3821428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2" name="CuadroTexto 11"/>
          <p:cNvSpPr txBox="1"/>
          <p:nvPr/>
        </p:nvSpPr>
        <p:spPr>
          <a:xfrm>
            <a:off x="7065603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3" name="CuadroTexto 12"/>
          <p:cNvSpPr txBox="1"/>
          <p:nvPr/>
        </p:nvSpPr>
        <p:spPr>
          <a:xfrm>
            <a:off x="7602317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34" name="CuadroTexto 12"/>
          <p:cNvSpPr txBox="1"/>
          <p:nvPr/>
        </p:nvSpPr>
        <p:spPr>
          <a:xfrm>
            <a:off x="8030289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Dic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5" name="Conector recto 15"/>
          <p:cNvCxnSpPr/>
          <p:nvPr/>
        </p:nvCxnSpPr>
        <p:spPr>
          <a:xfrm flipV="1">
            <a:off x="8371531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15"/>
          <p:cNvCxnSpPr/>
          <p:nvPr/>
        </p:nvCxnSpPr>
        <p:spPr>
          <a:xfrm flipV="1">
            <a:off x="4173304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15"/>
          <p:cNvCxnSpPr/>
          <p:nvPr/>
        </p:nvCxnSpPr>
        <p:spPr>
          <a:xfrm flipV="1">
            <a:off x="2800117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10"/>
          <p:cNvSpPr txBox="1"/>
          <p:nvPr/>
        </p:nvSpPr>
        <p:spPr>
          <a:xfrm>
            <a:off x="2435287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39" name="Conector recto 15"/>
          <p:cNvCxnSpPr/>
          <p:nvPr/>
        </p:nvCxnSpPr>
        <p:spPr>
          <a:xfrm flipV="1">
            <a:off x="7962317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15"/>
          <p:cNvCxnSpPr/>
          <p:nvPr/>
        </p:nvCxnSpPr>
        <p:spPr>
          <a:xfrm flipV="1">
            <a:off x="7442600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10"/>
          <p:cNvSpPr txBox="1"/>
          <p:nvPr/>
        </p:nvSpPr>
        <p:spPr>
          <a:xfrm>
            <a:off x="6544914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Sept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2" name="Conector recto 15"/>
          <p:cNvCxnSpPr/>
          <p:nvPr/>
        </p:nvCxnSpPr>
        <p:spPr>
          <a:xfrm flipV="1">
            <a:off x="6886156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10"/>
          <p:cNvSpPr txBox="1"/>
          <p:nvPr/>
        </p:nvSpPr>
        <p:spPr>
          <a:xfrm>
            <a:off x="3117773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4" name="Conector recto 15"/>
          <p:cNvCxnSpPr/>
          <p:nvPr/>
        </p:nvCxnSpPr>
        <p:spPr>
          <a:xfrm flipV="1">
            <a:off x="3469648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10"/>
          <p:cNvSpPr txBox="1"/>
          <p:nvPr/>
        </p:nvSpPr>
        <p:spPr>
          <a:xfrm>
            <a:off x="4520668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6" name="Conector recto 15"/>
          <p:cNvCxnSpPr/>
          <p:nvPr/>
        </p:nvCxnSpPr>
        <p:spPr>
          <a:xfrm flipV="1">
            <a:off x="4872544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10"/>
          <p:cNvSpPr txBox="1"/>
          <p:nvPr/>
        </p:nvSpPr>
        <p:spPr>
          <a:xfrm>
            <a:off x="5185095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8" name="Conector recto 15"/>
          <p:cNvCxnSpPr/>
          <p:nvPr/>
        </p:nvCxnSpPr>
        <p:spPr>
          <a:xfrm flipV="1">
            <a:off x="5536971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10"/>
          <p:cNvSpPr txBox="1"/>
          <p:nvPr/>
        </p:nvSpPr>
        <p:spPr>
          <a:xfrm>
            <a:off x="5894097" y="4036223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50" name="Conector recto 15"/>
          <p:cNvCxnSpPr/>
          <p:nvPr/>
        </p:nvCxnSpPr>
        <p:spPr>
          <a:xfrm flipV="1">
            <a:off x="6236211" y="4343650"/>
            <a:ext cx="1" cy="468000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4 Rectángulo"/>
          <p:cNvSpPr/>
          <p:nvPr/>
        </p:nvSpPr>
        <p:spPr>
          <a:xfrm>
            <a:off x="2693033" y="4867668"/>
            <a:ext cx="5755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 smtClean="0"/>
              <a:t>Ejecutar PAI y PAT en los temas de competencia de la  DGDI</a:t>
            </a:r>
            <a:endParaRPr lang="es-CO" sz="1200" dirty="0"/>
          </a:p>
        </p:txBody>
      </p:sp>
      <p:sp>
        <p:nvSpPr>
          <p:cNvPr id="52" name="Elipse 13"/>
          <p:cNvSpPr/>
          <p:nvPr/>
        </p:nvSpPr>
        <p:spPr>
          <a:xfrm>
            <a:off x="317869" y="5299572"/>
            <a:ext cx="1351753" cy="131163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Torbellino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53" name="83 Rectángulo"/>
          <p:cNvSpPr/>
          <p:nvPr/>
        </p:nvSpPr>
        <p:spPr>
          <a:xfrm>
            <a:off x="1810264" y="5375979"/>
            <a:ext cx="3239855" cy="64633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dk1"/>
                </a:solidFill>
              </a:rPr>
              <a:t>Ejecutar compromisos en el marco del Consejo Asesor del Gobierno Nacional en materia de Control Interno.</a:t>
            </a:r>
          </a:p>
        </p:txBody>
      </p:sp>
      <p:sp>
        <p:nvSpPr>
          <p:cNvPr id="54" name="84 Rectángulo"/>
          <p:cNvSpPr/>
          <p:nvPr/>
        </p:nvSpPr>
        <p:spPr>
          <a:xfrm>
            <a:off x="1820102" y="6113685"/>
            <a:ext cx="3230017" cy="461665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dk1"/>
                </a:solidFill>
              </a:rPr>
              <a:t>Encuentros transversales de Control Interno y Planeación</a:t>
            </a:r>
          </a:p>
        </p:txBody>
      </p:sp>
      <p:sp>
        <p:nvSpPr>
          <p:cNvPr id="55" name="85 Rectángulo"/>
          <p:cNvSpPr/>
          <p:nvPr/>
        </p:nvSpPr>
        <p:spPr>
          <a:xfrm>
            <a:off x="5296941" y="5383252"/>
            <a:ext cx="3341105" cy="646331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dk1"/>
                </a:solidFill>
              </a:rPr>
              <a:t>OCDE compromisos en materia de </a:t>
            </a:r>
            <a:r>
              <a:rPr lang="es-CO" sz="1200" dirty="0"/>
              <a:t>C</a:t>
            </a:r>
            <a:r>
              <a:rPr lang="es-CO" sz="1200" dirty="0" smtClean="0">
                <a:solidFill>
                  <a:schemeClr val="dk1"/>
                </a:solidFill>
              </a:rPr>
              <a:t>ontrol Interno, así como otros temas requeridos por cooperación internacional</a:t>
            </a:r>
            <a:endParaRPr lang="es-CO" sz="1200" dirty="0">
              <a:solidFill>
                <a:schemeClr val="dk1"/>
              </a:solidFill>
            </a:endParaRPr>
          </a:p>
        </p:txBody>
      </p:sp>
      <p:sp>
        <p:nvSpPr>
          <p:cNvPr id="56" name="86 Rectángulo"/>
          <p:cNvSpPr/>
          <p:nvPr/>
        </p:nvSpPr>
        <p:spPr>
          <a:xfrm>
            <a:off x="5282915" y="6086485"/>
            <a:ext cx="3341105" cy="27699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200" dirty="0" smtClean="0">
                <a:solidFill>
                  <a:schemeClr val="dk1"/>
                </a:solidFill>
              </a:rPr>
              <a:t>Convenio Contaduría General de la Nación</a:t>
            </a:r>
            <a:endParaRPr lang="es-CO" sz="1200" dirty="0">
              <a:solidFill>
                <a:schemeClr val="dk1"/>
              </a:solidFill>
            </a:endParaRPr>
          </a:p>
        </p:txBody>
      </p:sp>
      <p:sp>
        <p:nvSpPr>
          <p:cNvPr id="57" name="87 Rectángulo"/>
          <p:cNvSpPr/>
          <p:nvPr/>
        </p:nvSpPr>
        <p:spPr>
          <a:xfrm>
            <a:off x="5282995" y="6420386"/>
            <a:ext cx="3341105" cy="27699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200" dirty="0" smtClean="0"/>
              <a:t>Actividades de Difusión</a:t>
            </a:r>
            <a:endParaRPr lang="es-CO" sz="1200" dirty="0">
              <a:solidFill>
                <a:schemeClr val="dk1"/>
              </a:solidFill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41268" y="154071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59" name="Elipse 58"/>
          <p:cNvSpPr/>
          <p:nvPr/>
        </p:nvSpPr>
        <p:spPr>
          <a:xfrm>
            <a:off x="66135" y="400770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962787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>
            <a:stCxn id="24" idx="6"/>
          </p:cNvCxnSpPr>
          <p:nvPr/>
        </p:nvCxnSpPr>
        <p:spPr>
          <a:xfrm>
            <a:off x="7777007" y="1958441"/>
            <a:ext cx="1366993" cy="0"/>
          </a:xfrm>
          <a:prstGeom prst="line">
            <a:avLst/>
          </a:prstGeom>
          <a:ln w="57150">
            <a:solidFill>
              <a:srgbClr val="00879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254661" y="3624777"/>
            <a:ext cx="180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Consolidación diseño e inicio desarrollo</a:t>
            </a:r>
            <a:endParaRPr lang="es-CO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327434" y="3309625"/>
            <a:ext cx="226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Institucionalización e implementación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490068" y="2840236"/>
            <a:ext cx="189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Consolidación</a:t>
            </a:r>
          </a:p>
        </p:txBody>
      </p:sp>
      <p:cxnSp>
        <p:nvCxnSpPr>
          <p:cNvPr id="9" name="Conector: angular 50"/>
          <p:cNvCxnSpPr>
            <a:stCxn id="21" idx="4"/>
            <a:endCxn id="5" idx="1"/>
          </p:cNvCxnSpPr>
          <p:nvPr/>
        </p:nvCxnSpPr>
        <p:spPr>
          <a:xfrm rot="16200000" flipH="1">
            <a:off x="682092" y="4296414"/>
            <a:ext cx="296319" cy="374244"/>
          </a:xfrm>
          <a:prstGeom prst="bentConnector2">
            <a:avLst/>
          </a:prstGeom>
          <a:ln w="28575">
            <a:solidFill>
              <a:srgbClr val="B06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51"/>
          <p:cNvCxnSpPr>
            <a:stCxn id="22" idx="4"/>
          </p:cNvCxnSpPr>
          <p:nvPr/>
        </p:nvCxnSpPr>
        <p:spPr>
          <a:xfrm rot="16200000" flipH="1">
            <a:off x="2821193" y="3786507"/>
            <a:ext cx="521314" cy="32176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54"/>
          <p:cNvCxnSpPr/>
          <p:nvPr/>
        </p:nvCxnSpPr>
        <p:spPr>
          <a:xfrm rot="16200000" flipH="1">
            <a:off x="4864366" y="3213082"/>
            <a:ext cx="628574" cy="277946"/>
          </a:xfrm>
          <a:prstGeom prst="bentConnector2">
            <a:avLst/>
          </a:prstGeom>
          <a:ln w="28575">
            <a:solidFill>
              <a:srgbClr val="ED66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57"/>
          <p:cNvCxnSpPr>
            <a:stCxn id="24" idx="4"/>
            <a:endCxn id="8" idx="1"/>
          </p:cNvCxnSpPr>
          <p:nvPr/>
        </p:nvCxnSpPr>
        <p:spPr>
          <a:xfrm rot="16200000" flipH="1">
            <a:off x="7092612" y="2642835"/>
            <a:ext cx="624650" cy="170261"/>
          </a:xfrm>
          <a:prstGeom prst="bentConnector2">
            <a:avLst/>
          </a:prstGeom>
          <a:ln w="28575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5"/>
          <p:cNvSpPr txBox="1">
            <a:spLocks noChangeArrowheads="1"/>
          </p:cNvSpPr>
          <p:nvPr/>
        </p:nvSpPr>
        <p:spPr bwMode="auto">
          <a:xfrm>
            <a:off x="1" y="336359"/>
            <a:ext cx="9094780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CO" sz="3200" b="1" dirty="0">
                <a:solidFill>
                  <a:srgbClr val="858585"/>
                </a:solidFill>
              </a:rPr>
              <a:t>Evolución </a:t>
            </a:r>
            <a:r>
              <a:rPr lang="es-CO" sz="3200" b="1" dirty="0" smtClean="0">
                <a:solidFill>
                  <a:srgbClr val="858585"/>
                </a:solidFill>
              </a:rPr>
              <a:t>de nuestra </a:t>
            </a:r>
            <a:r>
              <a:rPr lang="es-CO" sz="3200" b="1" dirty="0">
                <a:solidFill>
                  <a:srgbClr val="858585"/>
                </a:solidFill>
              </a:rPr>
              <a:t>Apuesta </a:t>
            </a:r>
            <a:r>
              <a:rPr lang="es-CO" sz="3200" b="1" dirty="0" smtClean="0">
                <a:solidFill>
                  <a:srgbClr val="858585"/>
                </a:solidFill>
              </a:rPr>
              <a:t>Estratégica</a:t>
            </a:r>
          </a:p>
          <a:p>
            <a:pPr algn="ctr">
              <a:buNone/>
            </a:pPr>
            <a:r>
              <a:rPr lang="es-CO" b="1" dirty="0" smtClean="0">
                <a:solidFill>
                  <a:srgbClr val="858585"/>
                </a:solidFill>
              </a:rPr>
              <a:t>- </a:t>
            </a:r>
            <a:r>
              <a:rPr lang="es-CO" b="1" i="1" dirty="0" smtClean="0">
                <a:solidFill>
                  <a:srgbClr val="858585"/>
                </a:solidFill>
              </a:rPr>
              <a:t>Un trabajo colectivo, persistente y consistente </a:t>
            </a:r>
            <a:r>
              <a:rPr lang="es-CO" b="1" dirty="0" smtClean="0">
                <a:solidFill>
                  <a:srgbClr val="858585"/>
                </a:solidFill>
              </a:rPr>
              <a:t>- </a:t>
            </a:r>
            <a:endParaRPr lang="es-CO" b="1" dirty="0">
              <a:solidFill>
                <a:srgbClr val="858585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6" y="4714887"/>
            <a:ext cx="1087741" cy="120604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631" y="4153236"/>
            <a:ext cx="1395087" cy="12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8" y="3309433"/>
            <a:ext cx="1223982" cy="1275914"/>
          </a:xfrm>
          <a:prstGeom prst="rect">
            <a:avLst/>
          </a:prstGeom>
        </p:spPr>
      </p:pic>
      <p:cxnSp>
        <p:nvCxnSpPr>
          <p:cNvPr id="19" name="Conector: angular 100"/>
          <p:cNvCxnSpPr>
            <a:stCxn id="22" idx="6"/>
            <a:endCxn id="23" idx="2"/>
          </p:cNvCxnSpPr>
          <p:nvPr/>
        </p:nvCxnSpPr>
        <p:spPr>
          <a:xfrm flipV="1">
            <a:off x="3378167" y="2580568"/>
            <a:ext cx="1330896" cy="648966"/>
          </a:xfrm>
          <a:prstGeom prst="bentConnector3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04"/>
          <p:cNvCxnSpPr>
            <a:stCxn id="23" idx="6"/>
          </p:cNvCxnSpPr>
          <p:nvPr/>
        </p:nvCxnSpPr>
        <p:spPr>
          <a:xfrm flipV="1">
            <a:off x="5623463" y="1949473"/>
            <a:ext cx="1262775" cy="631095"/>
          </a:xfrm>
          <a:prstGeom prst="bentConnector3">
            <a:avLst/>
          </a:prstGeom>
          <a:ln w="57150">
            <a:solidFill>
              <a:srgbClr val="ED660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185929" y="3420977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06E0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b="1" dirty="0" smtClean="0">
                <a:solidFill>
                  <a:srgbClr val="B06E0E"/>
                </a:solidFill>
              </a:rPr>
              <a:t>agosto2014</a:t>
            </a:r>
            <a:endParaRPr lang="es-CO" b="1" dirty="0">
              <a:solidFill>
                <a:srgbClr val="B06E0E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2463767" y="2772334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FFC000"/>
                </a:solidFill>
              </a:rPr>
              <a:t>2015</a:t>
            </a:r>
          </a:p>
        </p:txBody>
      </p:sp>
      <p:sp>
        <p:nvSpPr>
          <p:cNvPr id="23" name="Elipse 22"/>
          <p:cNvSpPr/>
          <p:nvPr/>
        </p:nvSpPr>
        <p:spPr>
          <a:xfrm>
            <a:off x="4709063" y="2123368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66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ED6608"/>
                </a:solidFill>
              </a:rPr>
              <a:t>2016</a:t>
            </a:r>
          </a:p>
        </p:txBody>
      </p:sp>
      <p:sp>
        <p:nvSpPr>
          <p:cNvPr id="24" name="Elipse 23"/>
          <p:cNvSpPr/>
          <p:nvPr/>
        </p:nvSpPr>
        <p:spPr>
          <a:xfrm>
            <a:off x="6862607" y="1501241"/>
            <a:ext cx="914400" cy="914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7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400" b="1" dirty="0">
                <a:solidFill>
                  <a:srgbClr val="008799"/>
                </a:solidFill>
              </a:rPr>
              <a:t>2017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43265" y="1387930"/>
            <a:ext cx="6800736" cy="463879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: angular 98"/>
          <p:cNvCxnSpPr>
            <a:stCxn id="21" idx="6"/>
            <a:endCxn id="22" idx="2"/>
          </p:cNvCxnSpPr>
          <p:nvPr/>
        </p:nvCxnSpPr>
        <p:spPr>
          <a:xfrm flipV="1">
            <a:off x="1100329" y="3229534"/>
            <a:ext cx="1363438" cy="648643"/>
          </a:xfrm>
          <a:prstGeom prst="bentConnector3">
            <a:avLst/>
          </a:prstGeom>
          <a:ln w="57150">
            <a:solidFill>
              <a:srgbClr val="B06E0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017373" y="4123864"/>
            <a:ext cx="1622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Evaluación, análisis</a:t>
            </a:r>
            <a:r>
              <a:rPr lang="es-CO" sz="2000" b="1" dirty="0"/>
              <a:t> </a:t>
            </a:r>
            <a:r>
              <a:rPr lang="es-CO" sz="2000" b="1" dirty="0" smtClean="0"/>
              <a:t>y  alistamiento</a:t>
            </a:r>
            <a:endParaRPr lang="es-CO" sz="20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" y="5212324"/>
            <a:ext cx="1495457" cy="10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75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075057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  <a:latin typeface="+mn-lt"/>
              </a:rPr>
              <a:t>Dirección General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610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Dirección General - Construcción de Paz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5" y="1082120"/>
            <a:ext cx="1111225" cy="884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37320" y="2329474"/>
            <a:ext cx="829223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Plan 100 días de Función Pública implementado en 20 municipios de ZVTN – Con </a:t>
            </a:r>
            <a:r>
              <a:rPr lang="es-CO" sz="1600" dirty="0" smtClean="0"/>
              <a:t>DPTSC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dirty="0" smtClean="0"/>
              <a:t>Liderar </a:t>
            </a:r>
            <a:r>
              <a:rPr lang="es-CO" sz="1600" dirty="0"/>
              <a:t>la participación de Función Pública en el Plan Marco de Implementación del Acuerdo de paz </a:t>
            </a:r>
            <a:endParaRPr lang="es-CO" sz="1600" dirty="0" smtClean="0"/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Apoyar a la DPTSC en el Diseño (y puesta en marcha de las primeras acciones) del Sistema de Rendición de Cuentas del Acuerdo de Paz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Estrategia de difusión y réplica de buenas prácticas administrativas en materia de construcción de paz en marcha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dirty="0"/>
              <a:t>Un documento de sistematización y análisis de experiencias internacionales  de transformación del servicio civil en escenarios de postconflicto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b="1" dirty="0"/>
              <a:t>Estrategia de Fortalecimiento de capacidades “blandas” en los servidores públicos de  las entidades priorizadas  del nivel nacional y territorial.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</p:txBody>
      </p:sp>
      <p:sp>
        <p:nvSpPr>
          <p:cNvPr id="15" name="Elipse 14"/>
          <p:cNvSpPr/>
          <p:nvPr/>
        </p:nvSpPr>
        <p:spPr>
          <a:xfrm>
            <a:off x="3641300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16" name="Elipse 15"/>
          <p:cNvSpPr/>
          <p:nvPr/>
        </p:nvSpPr>
        <p:spPr>
          <a:xfrm>
            <a:off x="4136334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17" name="Elipse 16"/>
          <p:cNvSpPr/>
          <p:nvPr/>
        </p:nvSpPr>
        <p:spPr>
          <a:xfrm>
            <a:off x="7879505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18" name="Elipse 17"/>
          <p:cNvSpPr/>
          <p:nvPr/>
        </p:nvSpPr>
        <p:spPr>
          <a:xfrm>
            <a:off x="7343944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19" name="Elipse 18"/>
          <p:cNvSpPr/>
          <p:nvPr/>
        </p:nvSpPr>
        <p:spPr>
          <a:xfrm>
            <a:off x="4637653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20" name="Elipse 19"/>
          <p:cNvSpPr/>
          <p:nvPr/>
        </p:nvSpPr>
        <p:spPr>
          <a:xfrm>
            <a:off x="8415066" y="176149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cxnSp>
        <p:nvCxnSpPr>
          <p:cNvPr id="34" name="Conector recto de flecha 33"/>
          <p:cNvCxnSpPr/>
          <p:nvPr/>
        </p:nvCxnSpPr>
        <p:spPr>
          <a:xfrm>
            <a:off x="3208560" y="1478505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8536642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6926502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7476467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8013181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6592194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135223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7671937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8208650" y="110332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44" name="Conector recto 43"/>
          <p:cNvCxnSpPr/>
          <p:nvPr/>
        </p:nvCxnSpPr>
        <p:spPr>
          <a:xfrm>
            <a:off x="6373380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4763240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5313205" y="1364594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5849919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4428932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4971961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5508675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6045388" y="110332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52" name="Conector recto 51"/>
          <p:cNvCxnSpPr/>
          <p:nvPr/>
        </p:nvCxnSpPr>
        <p:spPr>
          <a:xfrm>
            <a:off x="3208560" y="1375420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>
            <a:off x="3758525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>
            <a:off x="4295239" y="1373647"/>
            <a:ext cx="0" cy="32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2874252" y="109664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3417281" y="1102461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3953995" y="1097430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443518" y="2363548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72" name="Elipse 71"/>
          <p:cNvSpPr/>
          <p:nvPr/>
        </p:nvSpPr>
        <p:spPr>
          <a:xfrm>
            <a:off x="443518" y="279754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73" name="Elipse 72"/>
          <p:cNvSpPr/>
          <p:nvPr/>
        </p:nvSpPr>
        <p:spPr>
          <a:xfrm>
            <a:off x="443518" y="3424710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  <p:sp>
        <p:nvSpPr>
          <p:cNvPr id="74" name="Elipse 73"/>
          <p:cNvSpPr/>
          <p:nvPr/>
        </p:nvSpPr>
        <p:spPr>
          <a:xfrm>
            <a:off x="443518" y="401566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</a:t>
            </a:r>
            <a:endParaRPr lang="es-CO" sz="1600" dirty="0"/>
          </a:p>
        </p:txBody>
      </p:sp>
      <p:sp>
        <p:nvSpPr>
          <p:cNvPr id="75" name="Elipse 74"/>
          <p:cNvSpPr/>
          <p:nvPr/>
        </p:nvSpPr>
        <p:spPr>
          <a:xfrm>
            <a:off x="443518" y="465654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5</a:t>
            </a:r>
            <a:endParaRPr lang="es-CO" sz="1600" dirty="0"/>
          </a:p>
        </p:txBody>
      </p:sp>
      <p:sp>
        <p:nvSpPr>
          <p:cNvPr id="76" name="Elipse 75"/>
          <p:cNvSpPr/>
          <p:nvPr/>
        </p:nvSpPr>
        <p:spPr>
          <a:xfrm>
            <a:off x="443518" y="5299759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6</a:t>
            </a:r>
            <a:endParaRPr lang="es-CO" sz="1600" dirty="0"/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7" y="1398186"/>
            <a:ext cx="314459" cy="3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0" y="4742379"/>
            <a:ext cx="367687" cy="362319"/>
          </a:xfrm>
          <a:prstGeom prst="rect">
            <a:avLst/>
          </a:prstGeom>
        </p:spPr>
      </p:pic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7F7F7F"/>
                </a:solidFill>
              </a:rPr>
              <a:t>Dirección General - </a:t>
            </a: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Gestión Internacional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1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7"/>
          <a:stretch/>
        </p:blipFill>
        <p:spPr>
          <a:xfrm>
            <a:off x="531725" y="4314725"/>
            <a:ext cx="805859" cy="442806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>
            <a:off x="1335446" y="1404682"/>
            <a:ext cx="7394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latin typeface="+mn-lt"/>
              </a:rPr>
              <a:t>Continuar </a:t>
            </a:r>
            <a:r>
              <a:rPr lang="es-CO" dirty="0">
                <a:latin typeface="+mn-lt"/>
              </a:rPr>
              <a:t>consolidando a Función Pública como un referente internacional en temas de su competencia y lograr su inserción en múltiples escenarios </a:t>
            </a:r>
            <a:r>
              <a:rPr lang="es-CO" dirty="0" smtClean="0">
                <a:latin typeface="+mn-lt"/>
              </a:rPr>
              <a:t>internacionales.</a:t>
            </a:r>
          </a:p>
          <a:p>
            <a:endParaRPr lang="es-CO" dirty="0">
              <a:latin typeface="+mn-lt"/>
            </a:endParaRPr>
          </a:p>
          <a:p>
            <a:r>
              <a:rPr lang="es-CO" dirty="0" smtClean="0">
                <a:latin typeface="+mn-lt"/>
              </a:rPr>
              <a:t>Consolidar el </a:t>
            </a:r>
            <a:r>
              <a:rPr lang="es-CO" dirty="0">
                <a:latin typeface="+mn-lt"/>
              </a:rPr>
              <a:t>rol de la Función Pública en su último año como Presidente del </a:t>
            </a:r>
            <a:r>
              <a:rPr lang="es-CO" dirty="0" smtClean="0">
                <a:latin typeface="+mn-lt"/>
              </a:rPr>
              <a:t>Consejo Directivo del CLAD</a:t>
            </a:r>
            <a:r>
              <a:rPr lang="es-CO" dirty="0">
                <a:latin typeface="+mn-lt"/>
              </a:rPr>
              <a:t>. </a:t>
            </a:r>
          </a:p>
          <a:p>
            <a:endParaRPr lang="es-CO" dirty="0" smtClean="0">
              <a:latin typeface="+mn-lt"/>
            </a:endParaRPr>
          </a:p>
          <a:p>
            <a:r>
              <a:rPr lang="es-CO" dirty="0" smtClean="0">
                <a:latin typeface="+mn-lt"/>
              </a:rPr>
              <a:t>Llevar </a:t>
            </a:r>
            <a:r>
              <a:rPr lang="es-CO" dirty="0">
                <a:latin typeface="+mn-lt"/>
              </a:rPr>
              <a:t>a cabo </a:t>
            </a:r>
            <a:r>
              <a:rPr lang="es-CO" dirty="0" smtClean="0">
                <a:latin typeface="+mn-lt"/>
              </a:rPr>
              <a:t>junto con DGC el </a:t>
            </a:r>
            <a:r>
              <a:rPr lang="es-CO" dirty="0">
                <a:latin typeface="+mn-lt"/>
              </a:rPr>
              <a:t>I Foro Iberoamericano sobre el rol de la Gestión Pública en la consecución de los Objetivos de Desarrollo </a:t>
            </a:r>
            <a:r>
              <a:rPr lang="es-CO" dirty="0" smtClean="0">
                <a:latin typeface="+mn-lt"/>
              </a:rPr>
              <a:t>Sostenible</a:t>
            </a:r>
          </a:p>
          <a:p>
            <a:endParaRPr lang="es-CO" dirty="0" smtClean="0">
              <a:latin typeface="+mn-lt"/>
            </a:endParaRPr>
          </a:p>
          <a:p>
            <a:r>
              <a:rPr lang="es-CO" dirty="0" smtClean="0">
                <a:latin typeface="+mn-lt"/>
              </a:rPr>
              <a:t>Establecer nuevas </a:t>
            </a:r>
            <a:r>
              <a:rPr lang="es-CO" dirty="0">
                <a:latin typeface="+mn-lt"/>
              </a:rPr>
              <a:t>alianzas </a:t>
            </a:r>
            <a:r>
              <a:rPr lang="es-CO" dirty="0" smtClean="0">
                <a:latin typeface="+mn-lt"/>
              </a:rPr>
              <a:t>estratégicas y consolidación de las ya existentes </a:t>
            </a:r>
            <a:r>
              <a:rPr lang="es-CO" dirty="0">
                <a:latin typeface="+mn-lt"/>
              </a:rPr>
              <a:t>con entidades homologas, organismos multilaterales, bancos de desarrollo, agencias de </a:t>
            </a:r>
            <a:r>
              <a:rPr lang="es-CO" dirty="0" smtClean="0">
                <a:latin typeface="+mn-lt"/>
              </a:rPr>
              <a:t>cooperación, entre otras. </a:t>
            </a:r>
            <a:endParaRPr lang="es-CO" dirty="0">
              <a:latin typeface="+mn-lt"/>
            </a:endParaRPr>
          </a:p>
          <a:p>
            <a:endParaRPr lang="es-CO" dirty="0" smtClean="0">
              <a:latin typeface="+mn-lt"/>
            </a:endParaRPr>
          </a:p>
          <a:p>
            <a:r>
              <a:rPr lang="es-CO" dirty="0" smtClean="0">
                <a:latin typeface="+mn-lt"/>
              </a:rPr>
              <a:t>Iniciar </a:t>
            </a:r>
            <a:r>
              <a:rPr lang="es-CO" dirty="0">
                <a:latin typeface="+mn-lt"/>
              </a:rPr>
              <a:t>la participación de Función Pública en Mecanismos de Relacionamiento Bilateral </a:t>
            </a:r>
            <a:r>
              <a:rPr lang="es-CO" dirty="0" smtClean="0">
                <a:latin typeface="+mn-lt"/>
              </a:rPr>
              <a:t>con países como Canadá y Reino Unido. </a:t>
            </a:r>
          </a:p>
        </p:txBody>
      </p:sp>
      <p:pic>
        <p:nvPicPr>
          <p:cNvPr id="6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7" y="1585437"/>
            <a:ext cx="636161" cy="571739"/>
          </a:xfrm>
          <a:prstGeom prst="rect">
            <a:avLst/>
          </a:prstGeom>
        </p:spPr>
      </p:pic>
      <p:pic>
        <p:nvPicPr>
          <p:cNvPr id="7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3345741"/>
            <a:ext cx="593204" cy="590567"/>
          </a:xfrm>
          <a:prstGeom prst="ellipse">
            <a:avLst/>
          </a:prstGeom>
        </p:spPr>
      </p:pic>
      <p:pic>
        <p:nvPicPr>
          <p:cNvPr id="8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4" y="2486040"/>
            <a:ext cx="699423" cy="699423"/>
          </a:xfrm>
          <a:prstGeom prst="rect">
            <a:avLst/>
          </a:prstGeom>
        </p:spPr>
      </p:pic>
      <p:pic>
        <p:nvPicPr>
          <p:cNvPr id="9" name="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2" y="4121426"/>
            <a:ext cx="793600" cy="288000"/>
          </a:xfrm>
          <a:prstGeom prst="rect">
            <a:avLst/>
          </a:prstGeom>
        </p:spPr>
      </p:pic>
      <p:pic>
        <p:nvPicPr>
          <p:cNvPr id="11" name="1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7" y="5264079"/>
            <a:ext cx="600995" cy="300498"/>
          </a:xfrm>
          <a:prstGeom prst="rect">
            <a:avLst/>
          </a:prstGeom>
        </p:spPr>
      </p:pic>
      <p:pic>
        <p:nvPicPr>
          <p:cNvPr id="12" name="1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" y="5617737"/>
            <a:ext cx="597100" cy="2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92385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7F7F7F"/>
                </a:solidFill>
              </a:rPr>
              <a:t>Dirección General - </a:t>
            </a: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Cambio Cultural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2044425" y="1032095"/>
            <a:ext cx="6329640" cy="50115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110" name="Imagen 10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6"/>
          <a:stretch/>
        </p:blipFill>
        <p:spPr>
          <a:xfrm>
            <a:off x="2044425" y="1810693"/>
            <a:ext cx="6329640" cy="4232920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0" y="5170481"/>
            <a:ext cx="877033" cy="854472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09" y="1685143"/>
            <a:ext cx="831918" cy="764397"/>
          </a:xfrm>
          <a:prstGeom prst="rect">
            <a:avLst/>
          </a:prstGeom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3" y="5170481"/>
            <a:ext cx="1048474" cy="873132"/>
          </a:xfrm>
          <a:prstGeom prst="rect">
            <a:avLst/>
          </a:prstGeom>
        </p:spPr>
      </p:pic>
      <p:sp>
        <p:nvSpPr>
          <p:cNvPr id="114" name="Forma libre 113"/>
          <p:cNvSpPr/>
          <p:nvPr/>
        </p:nvSpPr>
        <p:spPr>
          <a:xfrm>
            <a:off x="1957389" y="2428874"/>
            <a:ext cx="4378957" cy="3357563"/>
          </a:xfrm>
          <a:custGeom>
            <a:avLst/>
            <a:gdLst>
              <a:gd name="connsiteX0" fmla="*/ 0 w 4221541"/>
              <a:gd name="connsiteY0" fmla="*/ 3600450 h 3600450"/>
              <a:gd name="connsiteX1" fmla="*/ 857250 w 4221541"/>
              <a:gd name="connsiteY1" fmla="*/ 3328988 h 3600450"/>
              <a:gd name="connsiteX2" fmla="*/ 1114425 w 4221541"/>
              <a:gd name="connsiteY2" fmla="*/ 3186113 h 3600450"/>
              <a:gd name="connsiteX3" fmla="*/ 2500313 w 4221541"/>
              <a:gd name="connsiteY3" fmla="*/ 2471738 h 3600450"/>
              <a:gd name="connsiteX4" fmla="*/ 4214813 w 4221541"/>
              <a:gd name="connsiteY4" fmla="*/ 2128838 h 3600450"/>
              <a:gd name="connsiteX5" fmla="*/ 3100388 w 4221541"/>
              <a:gd name="connsiteY5" fmla="*/ 1000125 h 3600450"/>
              <a:gd name="connsiteX6" fmla="*/ 3200400 w 4221541"/>
              <a:gd name="connsiteY6" fmla="*/ 0 h 3600450"/>
              <a:gd name="connsiteX0" fmla="*/ 0 w 4221541"/>
              <a:gd name="connsiteY0" fmla="*/ 3600450 h 3600450"/>
              <a:gd name="connsiteX1" fmla="*/ 714375 w 4221541"/>
              <a:gd name="connsiteY1" fmla="*/ 3228975 h 3600450"/>
              <a:gd name="connsiteX2" fmla="*/ 1114425 w 4221541"/>
              <a:gd name="connsiteY2" fmla="*/ 3186113 h 3600450"/>
              <a:gd name="connsiteX3" fmla="*/ 2500313 w 4221541"/>
              <a:gd name="connsiteY3" fmla="*/ 2471738 h 3600450"/>
              <a:gd name="connsiteX4" fmla="*/ 4214813 w 4221541"/>
              <a:gd name="connsiteY4" fmla="*/ 2128838 h 3600450"/>
              <a:gd name="connsiteX5" fmla="*/ 3100388 w 4221541"/>
              <a:gd name="connsiteY5" fmla="*/ 1000125 h 3600450"/>
              <a:gd name="connsiteX6" fmla="*/ 3200400 w 4221541"/>
              <a:gd name="connsiteY6" fmla="*/ 0 h 3600450"/>
              <a:gd name="connsiteX0" fmla="*/ 0 w 4221541"/>
              <a:gd name="connsiteY0" fmla="*/ 3600450 h 3600450"/>
              <a:gd name="connsiteX1" fmla="*/ 714375 w 4221541"/>
              <a:gd name="connsiteY1" fmla="*/ 3228975 h 3600450"/>
              <a:gd name="connsiteX2" fmla="*/ 1114425 w 4221541"/>
              <a:gd name="connsiteY2" fmla="*/ 3200401 h 3600450"/>
              <a:gd name="connsiteX3" fmla="*/ 2500313 w 4221541"/>
              <a:gd name="connsiteY3" fmla="*/ 2471738 h 3600450"/>
              <a:gd name="connsiteX4" fmla="*/ 4214813 w 4221541"/>
              <a:gd name="connsiteY4" fmla="*/ 2128838 h 3600450"/>
              <a:gd name="connsiteX5" fmla="*/ 3100388 w 4221541"/>
              <a:gd name="connsiteY5" fmla="*/ 1000125 h 3600450"/>
              <a:gd name="connsiteX6" fmla="*/ 3200400 w 4221541"/>
              <a:gd name="connsiteY6" fmla="*/ 0 h 3600450"/>
              <a:gd name="connsiteX0" fmla="*/ 0 w 4221541"/>
              <a:gd name="connsiteY0" fmla="*/ 3600450 h 3600450"/>
              <a:gd name="connsiteX1" fmla="*/ 714375 w 4221541"/>
              <a:gd name="connsiteY1" fmla="*/ 3228975 h 3600450"/>
              <a:gd name="connsiteX2" fmla="*/ 1114425 w 4221541"/>
              <a:gd name="connsiteY2" fmla="*/ 3200401 h 3600450"/>
              <a:gd name="connsiteX3" fmla="*/ 1728788 w 4221541"/>
              <a:gd name="connsiteY3" fmla="*/ 3000375 h 3600450"/>
              <a:gd name="connsiteX4" fmla="*/ 2500313 w 4221541"/>
              <a:gd name="connsiteY4" fmla="*/ 2471738 h 3600450"/>
              <a:gd name="connsiteX5" fmla="*/ 4214813 w 4221541"/>
              <a:gd name="connsiteY5" fmla="*/ 2128838 h 3600450"/>
              <a:gd name="connsiteX6" fmla="*/ 3100388 w 4221541"/>
              <a:gd name="connsiteY6" fmla="*/ 1000125 h 3600450"/>
              <a:gd name="connsiteX7" fmla="*/ 3200400 w 4221541"/>
              <a:gd name="connsiteY7" fmla="*/ 0 h 3600450"/>
              <a:gd name="connsiteX0" fmla="*/ 0 w 4223744"/>
              <a:gd name="connsiteY0" fmla="*/ 3600450 h 3600450"/>
              <a:gd name="connsiteX1" fmla="*/ 714375 w 4223744"/>
              <a:gd name="connsiteY1" fmla="*/ 3228975 h 3600450"/>
              <a:gd name="connsiteX2" fmla="*/ 1114425 w 4223744"/>
              <a:gd name="connsiteY2" fmla="*/ 3200401 h 3600450"/>
              <a:gd name="connsiteX3" fmla="*/ 1728788 w 4223744"/>
              <a:gd name="connsiteY3" fmla="*/ 3000375 h 3600450"/>
              <a:gd name="connsiteX4" fmla="*/ 2400301 w 4223744"/>
              <a:gd name="connsiteY4" fmla="*/ 2528888 h 3600450"/>
              <a:gd name="connsiteX5" fmla="*/ 4214813 w 4223744"/>
              <a:gd name="connsiteY5" fmla="*/ 2128838 h 3600450"/>
              <a:gd name="connsiteX6" fmla="*/ 3100388 w 4223744"/>
              <a:gd name="connsiteY6" fmla="*/ 1000125 h 3600450"/>
              <a:gd name="connsiteX7" fmla="*/ 3200400 w 4223744"/>
              <a:gd name="connsiteY7" fmla="*/ 0 h 3600450"/>
              <a:gd name="connsiteX0" fmla="*/ 0 w 4707570"/>
              <a:gd name="connsiteY0" fmla="*/ 3600450 h 3600450"/>
              <a:gd name="connsiteX1" fmla="*/ 714375 w 4707570"/>
              <a:gd name="connsiteY1" fmla="*/ 3228975 h 3600450"/>
              <a:gd name="connsiteX2" fmla="*/ 1114425 w 4707570"/>
              <a:gd name="connsiteY2" fmla="*/ 3200401 h 3600450"/>
              <a:gd name="connsiteX3" fmla="*/ 1728788 w 4707570"/>
              <a:gd name="connsiteY3" fmla="*/ 3000375 h 3600450"/>
              <a:gd name="connsiteX4" fmla="*/ 2400301 w 4707570"/>
              <a:gd name="connsiteY4" fmla="*/ 2528888 h 3600450"/>
              <a:gd name="connsiteX5" fmla="*/ 4214813 w 4707570"/>
              <a:gd name="connsiteY5" fmla="*/ 2128838 h 3600450"/>
              <a:gd name="connsiteX6" fmla="*/ 4643437 w 4707570"/>
              <a:gd name="connsiteY6" fmla="*/ 1614488 h 3600450"/>
              <a:gd name="connsiteX7" fmla="*/ 3100388 w 4707570"/>
              <a:gd name="connsiteY7" fmla="*/ 1000125 h 3600450"/>
              <a:gd name="connsiteX8" fmla="*/ 3200400 w 4707570"/>
              <a:gd name="connsiteY8" fmla="*/ 0 h 3600450"/>
              <a:gd name="connsiteX0" fmla="*/ 0 w 4707570"/>
              <a:gd name="connsiteY0" fmla="*/ 3600450 h 3600450"/>
              <a:gd name="connsiteX1" fmla="*/ 714375 w 4707570"/>
              <a:gd name="connsiteY1" fmla="*/ 3228975 h 3600450"/>
              <a:gd name="connsiteX2" fmla="*/ 1114425 w 4707570"/>
              <a:gd name="connsiteY2" fmla="*/ 3200401 h 3600450"/>
              <a:gd name="connsiteX3" fmla="*/ 1728788 w 4707570"/>
              <a:gd name="connsiteY3" fmla="*/ 3000375 h 3600450"/>
              <a:gd name="connsiteX4" fmla="*/ 2400301 w 4707570"/>
              <a:gd name="connsiteY4" fmla="*/ 2528888 h 3600450"/>
              <a:gd name="connsiteX5" fmla="*/ 4214813 w 4707570"/>
              <a:gd name="connsiteY5" fmla="*/ 2128838 h 3600450"/>
              <a:gd name="connsiteX6" fmla="*/ 4643437 w 4707570"/>
              <a:gd name="connsiteY6" fmla="*/ 1614488 h 3600450"/>
              <a:gd name="connsiteX7" fmla="*/ 3100388 w 4707570"/>
              <a:gd name="connsiteY7" fmla="*/ 1000125 h 3600450"/>
              <a:gd name="connsiteX8" fmla="*/ 2728912 w 4707570"/>
              <a:gd name="connsiteY8" fmla="*/ 542925 h 3600450"/>
              <a:gd name="connsiteX9" fmla="*/ 3200400 w 4707570"/>
              <a:gd name="connsiteY9" fmla="*/ 0 h 3600450"/>
              <a:gd name="connsiteX0" fmla="*/ 0 w 4707570"/>
              <a:gd name="connsiteY0" fmla="*/ 3600450 h 3600450"/>
              <a:gd name="connsiteX1" fmla="*/ 657225 w 4707570"/>
              <a:gd name="connsiteY1" fmla="*/ 3228975 h 3600450"/>
              <a:gd name="connsiteX2" fmla="*/ 1114425 w 4707570"/>
              <a:gd name="connsiteY2" fmla="*/ 3200401 h 3600450"/>
              <a:gd name="connsiteX3" fmla="*/ 1728788 w 4707570"/>
              <a:gd name="connsiteY3" fmla="*/ 3000375 h 3600450"/>
              <a:gd name="connsiteX4" fmla="*/ 2400301 w 4707570"/>
              <a:gd name="connsiteY4" fmla="*/ 2528888 h 3600450"/>
              <a:gd name="connsiteX5" fmla="*/ 4214813 w 4707570"/>
              <a:gd name="connsiteY5" fmla="*/ 2128838 h 3600450"/>
              <a:gd name="connsiteX6" fmla="*/ 4643437 w 4707570"/>
              <a:gd name="connsiteY6" fmla="*/ 1614488 h 3600450"/>
              <a:gd name="connsiteX7" fmla="*/ 3100388 w 4707570"/>
              <a:gd name="connsiteY7" fmla="*/ 1000125 h 3600450"/>
              <a:gd name="connsiteX8" fmla="*/ 2728912 w 4707570"/>
              <a:gd name="connsiteY8" fmla="*/ 542925 h 3600450"/>
              <a:gd name="connsiteX9" fmla="*/ 3200400 w 4707570"/>
              <a:gd name="connsiteY9" fmla="*/ 0 h 3600450"/>
              <a:gd name="connsiteX0" fmla="*/ 0 w 4378957"/>
              <a:gd name="connsiteY0" fmla="*/ 3357563 h 3357563"/>
              <a:gd name="connsiteX1" fmla="*/ 328612 w 4378957"/>
              <a:gd name="connsiteY1" fmla="*/ 3228975 h 3357563"/>
              <a:gd name="connsiteX2" fmla="*/ 785812 w 4378957"/>
              <a:gd name="connsiteY2" fmla="*/ 3200401 h 3357563"/>
              <a:gd name="connsiteX3" fmla="*/ 1400175 w 4378957"/>
              <a:gd name="connsiteY3" fmla="*/ 3000375 h 3357563"/>
              <a:gd name="connsiteX4" fmla="*/ 2071688 w 4378957"/>
              <a:gd name="connsiteY4" fmla="*/ 2528888 h 3357563"/>
              <a:gd name="connsiteX5" fmla="*/ 3886200 w 4378957"/>
              <a:gd name="connsiteY5" fmla="*/ 2128838 h 3357563"/>
              <a:gd name="connsiteX6" fmla="*/ 4314824 w 4378957"/>
              <a:gd name="connsiteY6" fmla="*/ 1614488 h 3357563"/>
              <a:gd name="connsiteX7" fmla="*/ 2771775 w 4378957"/>
              <a:gd name="connsiteY7" fmla="*/ 1000125 h 3357563"/>
              <a:gd name="connsiteX8" fmla="*/ 2400299 w 4378957"/>
              <a:gd name="connsiteY8" fmla="*/ 542925 h 3357563"/>
              <a:gd name="connsiteX9" fmla="*/ 2871787 w 4378957"/>
              <a:gd name="connsiteY9" fmla="*/ 0 h 335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8957" h="3357563">
                <a:moveTo>
                  <a:pt x="0" y="3357563"/>
                </a:moveTo>
                <a:cubicBezTo>
                  <a:pt x="335756" y="3256360"/>
                  <a:pt x="197643" y="3255169"/>
                  <a:pt x="328612" y="3228975"/>
                </a:cubicBezTo>
                <a:cubicBezTo>
                  <a:pt x="459581" y="3202781"/>
                  <a:pt x="607218" y="3238501"/>
                  <a:pt x="785812" y="3200401"/>
                </a:cubicBezTo>
                <a:cubicBezTo>
                  <a:pt x="964406" y="3162301"/>
                  <a:pt x="1169194" y="3121819"/>
                  <a:pt x="1400175" y="3000375"/>
                </a:cubicBezTo>
                <a:cubicBezTo>
                  <a:pt x="1631156" y="2878931"/>
                  <a:pt x="1657351" y="2674144"/>
                  <a:pt x="2071688" y="2528888"/>
                </a:cubicBezTo>
                <a:cubicBezTo>
                  <a:pt x="2486025" y="2383632"/>
                  <a:pt x="3512344" y="2281238"/>
                  <a:pt x="3886200" y="2128838"/>
                </a:cubicBezTo>
                <a:cubicBezTo>
                  <a:pt x="4260056" y="1976438"/>
                  <a:pt x="4500561" y="1802607"/>
                  <a:pt x="4314824" y="1614488"/>
                </a:cubicBezTo>
                <a:cubicBezTo>
                  <a:pt x="4129087" y="1426369"/>
                  <a:pt x="3090863" y="1178719"/>
                  <a:pt x="2771775" y="1000125"/>
                </a:cubicBezTo>
                <a:cubicBezTo>
                  <a:pt x="2452687" y="821531"/>
                  <a:pt x="2383630" y="709612"/>
                  <a:pt x="2400299" y="542925"/>
                </a:cubicBezTo>
                <a:cubicBezTo>
                  <a:pt x="2416968" y="376238"/>
                  <a:pt x="2838449" y="90487"/>
                  <a:pt x="2871787" y="0"/>
                </a:cubicBezTo>
              </a:path>
            </a:pathLst>
          </a:custGeom>
          <a:noFill/>
          <a:ln w="57150">
            <a:solidFill>
              <a:srgbClr val="FF6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15" name="Rectángulo 114"/>
          <p:cNvSpPr/>
          <p:nvPr/>
        </p:nvSpPr>
        <p:spPr>
          <a:xfrm>
            <a:off x="55411" y="62542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89"/>
            <a:r>
              <a:rPr lang="es-ES_tradnl" sz="1000" dirty="0">
                <a:solidFill>
                  <a:prstClr val="black"/>
                </a:solidFill>
              </a:rPr>
              <a:t>Fuente: </a:t>
            </a:r>
          </a:p>
          <a:p>
            <a:pPr defTabSz="914389"/>
            <a:r>
              <a:rPr lang="en-US" sz="1000" dirty="0">
                <a:solidFill>
                  <a:prstClr val="black"/>
                </a:solidFill>
              </a:rPr>
              <a:t>UX Strategy for Design Leadership</a:t>
            </a:r>
            <a:endParaRPr lang="es-ES_tradnl" sz="1000" dirty="0">
              <a:solidFill>
                <a:prstClr val="black"/>
              </a:solidFill>
            </a:endParaRPr>
          </a:p>
        </p:txBody>
      </p:sp>
      <p:pic>
        <p:nvPicPr>
          <p:cNvPr id="116" name="Imagen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81" y="4979735"/>
            <a:ext cx="740006" cy="731401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43" y="4292621"/>
            <a:ext cx="740006" cy="731401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0" y="3956324"/>
            <a:ext cx="740006" cy="731401"/>
          </a:xfrm>
          <a:prstGeom prst="rect">
            <a:avLst/>
          </a:prstGeom>
        </p:spPr>
      </p:pic>
      <p:pic>
        <p:nvPicPr>
          <p:cNvPr id="119" name="Imagen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75" y="2838839"/>
            <a:ext cx="740006" cy="731401"/>
          </a:xfrm>
          <a:prstGeom prst="rect">
            <a:avLst/>
          </a:prstGeom>
        </p:spPr>
      </p:pic>
      <p:grpSp>
        <p:nvGrpSpPr>
          <p:cNvPr id="120" name="Grupo 119"/>
          <p:cNvGrpSpPr/>
          <p:nvPr/>
        </p:nvGrpSpPr>
        <p:grpSpPr>
          <a:xfrm>
            <a:off x="5357486" y="4850553"/>
            <a:ext cx="3712313" cy="960595"/>
            <a:chOff x="5357486" y="4850553"/>
            <a:chExt cx="3712313" cy="960595"/>
          </a:xfrm>
        </p:grpSpPr>
        <p:sp>
          <p:nvSpPr>
            <p:cNvPr id="121" name="Llamada rectangular 120"/>
            <p:cNvSpPr/>
            <p:nvPr/>
          </p:nvSpPr>
          <p:spPr>
            <a:xfrm>
              <a:off x="5357486" y="4850553"/>
              <a:ext cx="3712313" cy="960595"/>
            </a:xfrm>
            <a:prstGeom prst="wedgeRectCallout">
              <a:avLst>
                <a:gd name="adj1" fmla="val -31991"/>
                <a:gd name="adj2" fmla="val -79151"/>
              </a:avLst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22" name="CuadroTexto 121"/>
            <p:cNvSpPr txBox="1"/>
            <p:nvPr/>
          </p:nvSpPr>
          <p:spPr>
            <a:xfrm>
              <a:off x="5495498" y="4908940"/>
              <a:ext cx="33678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b="1"/>
              </a:lvl1pPr>
            </a:lstStyle>
            <a:p>
              <a:r>
                <a:rPr lang="es-CO" sz="1600" dirty="0" smtClean="0"/>
                <a:t>Productos: </a:t>
              </a:r>
              <a:r>
                <a:rPr lang="es-CO" sz="1600" b="0" dirty="0"/>
                <a:t>oportunidades para detenerse, analizar, medir el avance y hacer correcciones</a:t>
              </a:r>
            </a:p>
          </p:txBody>
        </p:sp>
      </p:grpSp>
      <p:grpSp>
        <p:nvGrpSpPr>
          <p:cNvPr id="123" name="Grupo 122"/>
          <p:cNvGrpSpPr/>
          <p:nvPr/>
        </p:nvGrpSpPr>
        <p:grpSpPr>
          <a:xfrm>
            <a:off x="5772967" y="1882532"/>
            <a:ext cx="2551741" cy="1548734"/>
            <a:chOff x="5772967" y="1882532"/>
            <a:chExt cx="2551741" cy="1548734"/>
          </a:xfrm>
        </p:grpSpPr>
        <p:sp>
          <p:nvSpPr>
            <p:cNvPr id="124" name="Llamada rectangular 123"/>
            <p:cNvSpPr/>
            <p:nvPr/>
          </p:nvSpPr>
          <p:spPr>
            <a:xfrm>
              <a:off x="5772967" y="1882532"/>
              <a:ext cx="2551741" cy="1473398"/>
            </a:xfrm>
            <a:prstGeom prst="wedgeRectCallout">
              <a:avLst>
                <a:gd name="adj1" fmla="val -44317"/>
                <a:gd name="adj2" fmla="val 73319"/>
              </a:avLst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25" name="CuadroTexto 124"/>
            <p:cNvSpPr txBox="1"/>
            <p:nvPr/>
          </p:nvSpPr>
          <p:spPr>
            <a:xfrm>
              <a:off x="5866102" y="1920107"/>
              <a:ext cx="2435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b="1" dirty="0" smtClean="0"/>
                <a:t>Niveles de la Estrategia</a:t>
              </a:r>
              <a:r>
                <a:rPr lang="es-CO" dirty="0" smtClean="0"/>
                <a:t>:</a:t>
              </a:r>
            </a:p>
          </p:txBody>
        </p:sp>
        <p:pic>
          <p:nvPicPr>
            <p:cNvPr id="126" name="Imagen 1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9325" y="2153539"/>
              <a:ext cx="2039813" cy="1277727"/>
            </a:xfrm>
            <a:prstGeom prst="rect">
              <a:avLst/>
            </a:prstGeom>
          </p:spPr>
        </p:pic>
      </p:grpSp>
      <p:grpSp>
        <p:nvGrpSpPr>
          <p:cNvPr id="127" name="Grupo 126"/>
          <p:cNvGrpSpPr/>
          <p:nvPr/>
        </p:nvGrpSpPr>
        <p:grpSpPr>
          <a:xfrm>
            <a:off x="562723" y="1474394"/>
            <a:ext cx="1836695" cy="2653986"/>
            <a:chOff x="562723" y="1474394"/>
            <a:chExt cx="1836695" cy="2653986"/>
          </a:xfrm>
        </p:grpSpPr>
        <p:sp>
          <p:nvSpPr>
            <p:cNvPr id="128" name="CuadroTexto 127"/>
            <p:cNvSpPr txBox="1"/>
            <p:nvPr/>
          </p:nvSpPr>
          <p:spPr>
            <a:xfrm>
              <a:off x="562723" y="1474394"/>
              <a:ext cx="1836695" cy="26539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O"/>
              </a:defPPr>
              <a:lvl1pPr algn="ctr">
                <a:defRPr>
                  <a:solidFill>
                    <a:prstClr val="white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s-CO" dirty="0" smtClean="0"/>
                <a:t>ser</a:t>
              </a:r>
              <a:r>
                <a:rPr lang="es-CO" dirty="0"/>
                <a:t>?</a:t>
              </a:r>
            </a:p>
          </p:txBody>
        </p:sp>
        <p:sp>
          <p:nvSpPr>
            <p:cNvPr id="129" name="Rectángulo 128"/>
            <p:cNvSpPr/>
            <p:nvPr/>
          </p:nvSpPr>
          <p:spPr>
            <a:xfrm>
              <a:off x="562723" y="1516919"/>
              <a:ext cx="17829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b="1" dirty="0"/>
                <a:t>Grupos de Valor</a:t>
              </a:r>
              <a:r>
                <a:rPr lang="es-CO" b="1" dirty="0" smtClean="0"/>
                <a:t>:</a:t>
              </a:r>
              <a:endParaRPr lang="es-CO" dirty="0"/>
            </a:p>
          </p:txBody>
        </p:sp>
        <p:pic>
          <p:nvPicPr>
            <p:cNvPr id="130" name="Imagen 1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7751" y="1984729"/>
              <a:ext cx="706639" cy="1955440"/>
            </a:xfrm>
            <a:prstGeom prst="rect">
              <a:avLst/>
            </a:prstGeom>
          </p:spPr>
        </p:pic>
      </p:grpSp>
      <p:sp>
        <p:nvSpPr>
          <p:cNvPr id="131" name="Rectángulo 130"/>
          <p:cNvSpPr/>
          <p:nvPr/>
        </p:nvSpPr>
        <p:spPr>
          <a:xfrm>
            <a:off x="3673600" y="987556"/>
            <a:ext cx="2938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 smtClean="0">
                <a:ea typeface="MS PGothic" panose="020B0600070205080204" pitchFamily="34" charset="-128"/>
              </a:rPr>
              <a:t>Propuesta Estratégica</a:t>
            </a:r>
            <a:endParaRPr lang="es-ES_tradnl" sz="2400" b="1" dirty="0">
              <a:ea typeface="MS PGothic" panose="020B0600070205080204" pitchFamily="34" charset="-128"/>
            </a:endParaRP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" y="839145"/>
            <a:ext cx="1365999" cy="5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7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7F7F7F"/>
                </a:solidFill>
              </a:rPr>
              <a:t>Dirección General - </a:t>
            </a:r>
            <a:r>
              <a:rPr lang="es-CO" sz="3200" b="1" dirty="0" smtClean="0">
                <a:solidFill>
                  <a:srgbClr val="7F7F7F"/>
                </a:solidFill>
                <a:latin typeface="+mn-lt"/>
              </a:rPr>
              <a:t>Cambio Cultural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3199608" y="1592430"/>
            <a:ext cx="5897925" cy="0"/>
          </a:xfrm>
          <a:prstGeom prst="straightConnector1">
            <a:avLst/>
          </a:prstGeom>
          <a:ln w="57150">
            <a:solidFill>
              <a:srgbClr val="0087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8527690" y="1382822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6917550" y="1393648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7467515" y="1382822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8004229" y="1382822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6583242" y="110423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Sep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126271" y="111005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Oct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662985" y="110502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Nov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199698" y="111091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accent3"/>
                </a:solidFill>
              </a:rPr>
              <a:t>D</a:t>
            </a:r>
            <a:r>
              <a:rPr lang="es-CO" sz="1400" dirty="0" smtClean="0">
                <a:solidFill>
                  <a:schemeClr val="accent3"/>
                </a:solidFill>
              </a:rPr>
              <a:t>ic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4001" y="1967320"/>
            <a:ext cx="2456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Encuesta Cambio Cultural 2017</a:t>
            </a:r>
            <a:endParaRPr lang="es-CO" sz="800" dirty="0">
              <a:solidFill>
                <a:prstClr val="black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8800" y="2188159"/>
            <a:ext cx="2092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Investigación Cualitativa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478622" y="2162485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78622" y="2418347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21074" y="1628422"/>
            <a:ext cx="1878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prstClr val="black"/>
                </a:solidFill>
              </a:rPr>
              <a:t>Sello de Función Pública</a:t>
            </a:r>
            <a:endParaRPr lang="es-CO" sz="1200" b="1" dirty="0">
              <a:solidFill>
                <a:prstClr val="black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242087" y="1678732"/>
            <a:ext cx="203920" cy="203920"/>
          </a:xfrm>
          <a:prstGeom prst="ellipse">
            <a:avLst/>
          </a:prstGeom>
          <a:solidFill>
            <a:srgbClr val="D2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8800" y="2416798"/>
            <a:ext cx="2092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Diseño interno de Sello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478622" y="2646986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388799" y="2673303"/>
            <a:ext cx="2680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Implementación y Seguimiento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478622" y="2903491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388799" y="2928611"/>
            <a:ext cx="2680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Evaluación de Resultados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478622" y="3158799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94001" y="3561717"/>
            <a:ext cx="2456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Construcción de herramientas y protocolos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478622" y="3885997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421474" y="3249216"/>
            <a:ext cx="1878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prstClr val="black"/>
                </a:solidFill>
              </a:rPr>
              <a:t>Código de Integridad</a:t>
            </a:r>
            <a:endParaRPr lang="es-CO" sz="1200" b="1" dirty="0">
              <a:solidFill>
                <a:prstClr val="black"/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42087" y="3273129"/>
            <a:ext cx="203920" cy="203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88800" y="3884448"/>
            <a:ext cx="2092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Implementación de pilotos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31" name="Conector recto 30"/>
          <p:cNvCxnSpPr/>
          <p:nvPr/>
        </p:nvCxnSpPr>
        <p:spPr>
          <a:xfrm>
            <a:off x="478622" y="4114636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88800" y="4140953"/>
            <a:ext cx="1910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Evaluación de resultados</a:t>
            </a:r>
            <a:endParaRPr lang="es-CO" sz="1000" dirty="0">
              <a:solidFill>
                <a:prstClr val="black"/>
              </a:solidFill>
            </a:endParaRPr>
          </a:p>
        </p:txBody>
      </p:sp>
      <p:cxnSp>
        <p:nvCxnSpPr>
          <p:cNvPr id="33" name="Conector recto 32"/>
          <p:cNvCxnSpPr/>
          <p:nvPr/>
        </p:nvCxnSpPr>
        <p:spPr>
          <a:xfrm>
            <a:off x="478622" y="4371141"/>
            <a:ext cx="7956000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394001" y="4816195"/>
            <a:ext cx="2456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Análisis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478622" y="5060185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421474" y="4489015"/>
            <a:ext cx="1878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prstClr val="black"/>
                </a:solidFill>
              </a:rPr>
              <a:t>Derechos Ciudadanos</a:t>
            </a:r>
            <a:endParaRPr lang="es-CO" sz="1200" b="1" dirty="0">
              <a:solidFill>
                <a:prstClr val="black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242087" y="4528794"/>
            <a:ext cx="203920" cy="203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88800" y="5058636"/>
            <a:ext cx="2092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3 Talleres con Ciudadanos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39" name="Conector recto 38"/>
          <p:cNvCxnSpPr/>
          <p:nvPr/>
        </p:nvCxnSpPr>
        <p:spPr>
          <a:xfrm>
            <a:off x="478622" y="5288824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388799" y="5315141"/>
            <a:ext cx="3924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24 Talleres de socialización con entidades Nacionales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41" name="Conector recto 40"/>
          <p:cNvCxnSpPr/>
          <p:nvPr/>
        </p:nvCxnSpPr>
        <p:spPr>
          <a:xfrm>
            <a:off x="478622" y="5545329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388799" y="5560594"/>
            <a:ext cx="2680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>
                <a:solidFill>
                  <a:prstClr val="black"/>
                </a:solidFill>
              </a:rPr>
              <a:t>Evaluación de resultados</a:t>
            </a:r>
            <a:endParaRPr lang="es-CO" sz="800" dirty="0">
              <a:solidFill>
                <a:prstClr val="black"/>
              </a:solidFill>
            </a:endParaRPr>
          </a:p>
        </p:txBody>
      </p:sp>
      <p:cxnSp>
        <p:nvCxnSpPr>
          <p:cNvPr id="43" name="Conector recto 42"/>
          <p:cNvCxnSpPr/>
          <p:nvPr/>
        </p:nvCxnSpPr>
        <p:spPr>
          <a:xfrm>
            <a:off x="478622" y="5790782"/>
            <a:ext cx="7963949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/>
          <p:cNvSpPr/>
          <p:nvPr/>
        </p:nvSpPr>
        <p:spPr>
          <a:xfrm>
            <a:off x="3371614" y="1923950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1</a:t>
            </a:r>
            <a:endParaRPr lang="es-CO" sz="1200" dirty="0"/>
          </a:p>
        </p:txBody>
      </p:sp>
      <p:cxnSp>
        <p:nvCxnSpPr>
          <p:cNvPr id="45" name="Conector recto 44"/>
          <p:cNvCxnSpPr/>
          <p:nvPr/>
        </p:nvCxnSpPr>
        <p:spPr>
          <a:xfrm>
            <a:off x="6364428" y="1391875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4754288" y="1393648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5304253" y="1382822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5840967" y="1391875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/>
          <p:cNvSpPr txBox="1"/>
          <p:nvPr/>
        </p:nvSpPr>
        <p:spPr>
          <a:xfrm>
            <a:off x="4419980" y="110423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May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4963009" y="111005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Jun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5499723" y="110502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Jul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036436" y="111091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solidFill>
                  <a:schemeClr val="accent3"/>
                </a:solidFill>
              </a:rPr>
              <a:t>Ago</a:t>
            </a:r>
            <a:endParaRPr lang="es-CO" sz="1400" dirty="0">
              <a:solidFill>
                <a:schemeClr val="accent3"/>
              </a:solidFill>
            </a:endParaRPr>
          </a:p>
        </p:txBody>
      </p:sp>
      <p:cxnSp>
        <p:nvCxnSpPr>
          <p:cNvPr id="53" name="Conector recto 52"/>
          <p:cNvCxnSpPr/>
          <p:nvPr/>
        </p:nvCxnSpPr>
        <p:spPr>
          <a:xfrm>
            <a:off x="3199608" y="1393648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>
            <a:off x="3749573" y="1391875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>
            <a:off x="4286287" y="1391875"/>
            <a:ext cx="0" cy="437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/>
          <p:cNvSpPr txBox="1"/>
          <p:nvPr/>
        </p:nvSpPr>
        <p:spPr>
          <a:xfrm>
            <a:off x="2865300" y="110423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Feb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>
            <a:off x="3408329" y="1110056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Mar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3945043" y="1105025"/>
            <a:ext cx="68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chemeClr val="accent3"/>
                </a:solidFill>
              </a:rPr>
              <a:t>Abr</a:t>
            </a:r>
            <a:endParaRPr lang="es-CO" sz="1400" dirty="0">
              <a:solidFill>
                <a:schemeClr val="accent3"/>
              </a:solidFill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3663430" y="2195527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2</a:t>
            </a:r>
            <a:endParaRPr lang="es-CO" sz="1200" dirty="0"/>
          </a:p>
        </p:txBody>
      </p:sp>
      <p:sp>
        <p:nvSpPr>
          <p:cNvPr id="60" name="Elipse 59"/>
          <p:cNvSpPr/>
          <p:nvPr/>
        </p:nvSpPr>
        <p:spPr>
          <a:xfrm>
            <a:off x="4200144" y="2450807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3</a:t>
            </a:r>
            <a:endParaRPr lang="es-CO" sz="1200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7" y="1398186"/>
            <a:ext cx="314459" cy="310802"/>
          </a:xfrm>
          <a:prstGeom prst="rect">
            <a:avLst/>
          </a:prstGeom>
        </p:spPr>
      </p:pic>
      <p:sp>
        <p:nvSpPr>
          <p:cNvPr id="62" name="Elipse 61"/>
          <p:cNvSpPr/>
          <p:nvPr/>
        </p:nvSpPr>
        <p:spPr>
          <a:xfrm>
            <a:off x="7831944" y="2704900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4</a:t>
            </a:r>
            <a:endParaRPr lang="es-CO" sz="1200" dirty="0"/>
          </a:p>
        </p:txBody>
      </p:sp>
      <p:sp>
        <p:nvSpPr>
          <p:cNvPr id="63" name="Elipse 62"/>
          <p:cNvSpPr/>
          <p:nvPr/>
        </p:nvSpPr>
        <p:spPr>
          <a:xfrm>
            <a:off x="8345472" y="2957956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5</a:t>
            </a:r>
            <a:endParaRPr lang="es-CO" sz="1200" dirty="0"/>
          </a:p>
        </p:txBody>
      </p:sp>
      <p:sp>
        <p:nvSpPr>
          <p:cNvPr id="64" name="Elipse 63"/>
          <p:cNvSpPr/>
          <p:nvPr/>
        </p:nvSpPr>
        <p:spPr>
          <a:xfrm>
            <a:off x="4200144" y="3653560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/>
              <a:t>6</a:t>
            </a:r>
          </a:p>
        </p:txBody>
      </p:sp>
      <p:sp>
        <p:nvSpPr>
          <p:cNvPr id="65" name="Elipse 64"/>
          <p:cNvSpPr/>
          <p:nvPr/>
        </p:nvSpPr>
        <p:spPr>
          <a:xfrm>
            <a:off x="5413581" y="3914146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7</a:t>
            </a:r>
            <a:endParaRPr lang="es-CO" sz="1200" dirty="0"/>
          </a:p>
        </p:txBody>
      </p:sp>
      <p:sp>
        <p:nvSpPr>
          <p:cNvPr id="66" name="Elipse 65"/>
          <p:cNvSpPr/>
          <p:nvPr/>
        </p:nvSpPr>
        <p:spPr>
          <a:xfrm>
            <a:off x="8345472" y="4166615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8</a:t>
            </a:r>
            <a:endParaRPr lang="es-CO" sz="1200" dirty="0"/>
          </a:p>
        </p:txBody>
      </p:sp>
      <p:sp>
        <p:nvSpPr>
          <p:cNvPr id="67" name="Elipse 66"/>
          <p:cNvSpPr/>
          <p:nvPr/>
        </p:nvSpPr>
        <p:spPr>
          <a:xfrm>
            <a:off x="3371614" y="4869494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9</a:t>
            </a:r>
            <a:endParaRPr lang="es-CO" sz="1200" dirty="0"/>
          </a:p>
        </p:txBody>
      </p:sp>
      <p:sp>
        <p:nvSpPr>
          <p:cNvPr id="68" name="Elipse 67"/>
          <p:cNvSpPr/>
          <p:nvPr/>
        </p:nvSpPr>
        <p:spPr>
          <a:xfrm>
            <a:off x="7831944" y="5086643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dirty="0"/>
          </a:p>
        </p:txBody>
      </p:sp>
      <p:sp>
        <p:nvSpPr>
          <p:cNvPr id="69" name="Elipse 68"/>
          <p:cNvSpPr/>
          <p:nvPr/>
        </p:nvSpPr>
        <p:spPr>
          <a:xfrm>
            <a:off x="7831944" y="5343147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dirty="0"/>
          </a:p>
        </p:txBody>
      </p:sp>
      <p:sp>
        <p:nvSpPr>
          <p:cNvPr id="70" name="Elipse 69"/>
          <p:cNvSpPr/>
          <p:nvPr/>
        </p:nvSpPr>
        <p:spPr>
          <a:xfrm>
            <a:off x="8345472" y="5578591"/>
            <a:ext cx="172284" cy="1741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dirty="0"/>
          </a:p>
        </p:txBody>
      </p:sp>
      <p:sp>
        <p:nvSpPr>
          <p:cNvPr id="71" name="Rectángulo 70"/>
          <p:cNvSpPr/>
          <p:nvPr/>
        </p:nvSpPr>
        <p:spPr>
          <a:xfrm>
            <a:off x="7747206" y="503245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200" dirty="0" smtClean="0">
                <a:solidFill>
                  <a:prstClr val="white"/>
                </a:solidFill>
              </a:rPr>
              <a:t>10</a:t>
            </a:r>
            <a:endParaRPr lang="es-CO" sz="1200" dirty="0">
              <a:solidFill>
                <a:prstClr val="white"/>
              </a:solidFill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7747206" y="528527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200" dirty="0" smtClean="0">
                <a:solidFill>
                  <a:prstClr val="white"/>
                </a:solidFill>
              </a:rPr>
              <a:t>11</a:t>
            </a:r>
            <a:endParaRPr lang="es-CO" sz="1200" dirty="0">
              <a:solidFill>
                <a:prstClr val="white"/>
              </a:solidFill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262638" y="552940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200" dirty="0" smtClean="0">
                <a:solidFill>
                  <a:prstClr val="white"/>
                </a:solidFill>
              </a:rPr>
              <a:t>12</a:t>
            </a:r>
            <a:endParaRPr lang="es-CO" sz="1200" dirty="0">
              <a:solidFill>
                <a:prstClr val="white"/>
              </a:solidFill>
            </a:endParaRPr>
          </a:p>
        </p:txBody>
      </p:sp>
      <p:cxnSp>
        <p:nvCxnSpPr>
          <p:cNvPr id="74" name="Conector recto 73"/>
          <p:cNvCxnSpPr/>
          <p:nvPr/>
        </p:nvCxnSpPr>
        <p:spPr>
          <a:xfrm>
            <a:off x="6011497" y="5170950"/>
            <a:ext cx="1808133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6011497" y="5404975"/>
            <a:ext cx="1808133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446007" y="5934623"/>
            <a:ext cx="1878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prstClr val="black"/>
                </a:solidFill>
              </a:rPr>
              <a:t>Asesoría Integral</a:t>
            </a:r>
            <a:endParaRPr lang="es-CO" sz="1200" b="1" dirty="0">
              <a:solidFill>
                <a:prstClr val="black"/>
              </a:solidFill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242087" y="5967320"/>
            <a:ext cx="203920" cy="2039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cxnSp>
        <p:nvCxnSpPr>
          <p:cNvPr id="78" name="Conector recto 77"/>
          <p:cNvCxnSpPr>
            <a:stCxn id="76" idx="3"/>
          </p:cNvCxnSpPr>
          <p:nvPr/>
        </p:nvCxnSpPr>
        <p:spPr>
          <a:xfrm flipV="1">
            <a:off x="2324113" y="6065429"/>
            <a:ext cx="5927591" cy="76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agen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" y="881677"/>
            <a:ext cx="1365999" cy="5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49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1942" y="2767281"/>
            <a:ext cx="8214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4000" b="1" dirty="0">
                <a:solidFill>
                  <a:srgbClr val="7F7F7F"/>
                </a:solidFill>
                <a:latin typeface="+mn-lt"/>
              </a:rPr>
              <a:t>Oficina de Tecnologías de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4000" b="1" dirty="0">
                <a:solidFill>
                  <a:srgbClr val="7F7F7F"/>
                </a:solidFill>
                <a:latin typeface="+mn-lt"/>
              </a:rPr>
              <a:t>Información y las Comunicaciones</a:t>
            </a:r>
          </a:p>
        </p:txBody>
      </p:sp>
    </p:spTree>
    <p:extLst>
      <p:ext uri="{BB962C8B-B14F-4D97-AF65-F5344CB8AC3E}">
        <p14:creationId xmlns:p14="http://schemas.microsoft.com/office/powerpoint/2010/main" val="3707370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1942" y="358132"/>
            <a:ext cx="8214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3200" b="1" dirty="0">
                <a:solidFill>
                  <a:srgbClr val="7F7F7F"/>
                </a:solidFill>
                <a:latin typeface="+mn-lt"/>
              </a:rPr>
              <a:t>Oficina de Tecnologías de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sz="3200" b="1" dirty="0">
                <a:solidFill>
                  <a:srgbClr val="7F7F7F"/>
                </a:solidFill>
                <a:latin typeface="+mn-lt"/>
              </a:rPr>
              <a:t>Información y las Comunicaciones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2" y="618120"/>
            <a:ext cx="1057455" cy="7668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03" y="625383"/>
            <a:ext cx="766874" cy="7668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53" y="5291531"/>
            <a:ext cx="766874" cy="766874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10985" y="2392845"/>
            <a:ext cx="7848732" cy="3893374"/>
            <a:chOff x="310985" y="2383792"/>
            <a:chExt cx="7848732" cy="3893374"/>
          </a:xfrm>
        </p:grpSpPr>
        <p:grpSp>
          <p:nvGrpSpPr>
            <p:cNvPr id="9" name="Grupo 8"/>
            <p:cNvGrpSpPr/>
            <p:nvPr/>
          </p:nvGrpSpPr>
          <p:grpSpPr>
            <a:xfrm>
              <a:off x="310985" y="2383792"/>
              <a:ext cx="7848732" cy="3893374"/>
              <a:chOff x="310985" y="2329474"/>
              <a:chExt cx="7848732" cy="3893374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437321" y="2329474"/>
                <a:ext cx="7722396" cy="389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/>
                  <a:t>SIGEP </a:t>
                </a:r>
                <a:r>
                  <a:rPr lang="es-CO" sz="1600" b="1" dirty="0" smtClean="0"/>
                  <a:t>I</a:t>
                </a:r>
                <a:r>
                  <a:rPr lang="es-CO" sz="1600" dirty="0" smtClean="0"/>
                  <a:t>. Atención a requerimientos</a:t>
                </a:r>
                <a:r>
                  <a:rPr lang="es-CO" sz="1600" dirty="0"/>
                  <a:t>, incidencias y </a:t>
                </a:r>
                <a:r>
                  <a:rPr lang="es-CO" sz="1600" dirty="0" smtClean="0"/>
                  <a:t>soporte.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/>
                  <a:t>SIGEP </a:t>
                </a:r>
                <a:r>
                  <a:rPr lang="es-CO" sz="1600" b="1" dirty="0" smtClean="0"/>
                  <a:t>II</a:t>
                </a:r>
                <a:r>
                  <a:rPr lang="es-CO" sz="1600" dirty="0" smtClean="0"/>
                  <a:t>. Ejecución de la </a:t>
                </a:r>
                <a:r>
                  <a:rPr lang="es-CO" sz="1600" dirty="0"/>
                  <a:t>Fase </a:t>
                </a:r>
                <a:r>
                  <a:rPr lang="es-CO" sz="1600" dirty="0" smtClean="0"/>
                  <a:t>I.</a:t>
                </a:r>
                <a:endParaRPr lang="es-CO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SUIT</a:t>
                </a:r>
                <a:r>
                  <a:rPr lang="es-CO" sz="1600" dirty="0" smtClean="0"/>
                  <a:t>. Atención </a:t>
                </a:r>
                <a:r>
                  <a:rPr lang="es-CO" sz="1600" dirty="0"/>
                  <a:t>de </a:t>
                </a:r>
                <a:r>
                  <a:rPr lang="es-CO" sz="1600" dirty="0" smtClean="0"/>
                  <a:t>requerimientos, </a:t>
                </a:r>
                <a:r>
                  <a:rPr lang="es-CO" sz="1600" dirty="0"/>
                  <a:t>incidencias y soporte</a:t>
                </a:r>
                <a:r>
                  <a:rPr lang="es-CO" sz="1600" dirty="0" smtClean="0"/>
                  <a:t>.</a:t>
                </a:r>
                <a:endParaRPr lang="es-CO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/>
                  <a:t>FURAG </a:t>
                </a:r>
                <a:r>
                  <a:rPr lang="es-CO" sz="1600" b="1" dirty="0" smtClean="0"/>
                  <a:t>II</a:t>
                </a:r>
                <a:r>
                  <a:rPr lang="es-CO" sz="1600" dirty="0" smtClean="0"/>
                  <a:t>. Implementación y atención requerimientos.</a:t>
                </a:r>
                <a:endParaRPr lang="es-CO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GEL</a:t>
                </a:r>
                <a:r>
                  <a:rPr lang="es-CO" sz="1600" dirty="0" smtClean="0"/>
                  <a:t>. Ejecución de </a:t>
                </a:r>
                <a:r>
                  <a:rPr lang="es-CO" sz="1600" dirty="0"/>
                  <a:t>los lineamientos </a:t>
                </a:r>
                <a:r>
                  <a:rPr lang="es-CO" sz="1600" dirty="0" smtClean="0"/>
                  <a:t>en </a:t>
                </a:r>
                <a:r>
                  <a:rPr lang="es-CO" sz="1600" dirty="0"/>
                  <a:t>los 4 </a:t>
                </a:r>
                <a:r>
                  <a:rPr lang="es-CO" sz="1600" dirty="0" smtClean="0"/>
                  <a:t>componentes </a:t>
                </a:r>
                <a:r>
                  <a:rPr lang="es-CO" sz="1600" dirty="0" err="1" smtClean="0"/>
                  <a:t>TIC’s</a:t>
                </a:r>
                <a:r>
                  <a:rPr lang="es-CO" sz="1600" dirty="0" smtClean="0"/>
                  <a:t> en 2017.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/>
                  <a:t>Aplicativos de </a:t>
                </a:r>
                <a:r>
                  <a:rPr lang="es-CO" sz="1600" b="1" dirty="0" smtClean="0"/>
                  <a:t>Apoyo</a:t>
                </a:r>
                <a:r>
                  <a:rPr lang="es-CO" sz="1600" dirty="0" smtClean="0"/>
                  <a:t>. Atención a requerimientos. 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Intranet </a:t>
                </a:r>
                <a:r>
                  <a:rPr lang="es-CO" sz="1600" b="1" dirty="0"/>
                  <a:t>Implementada</a:t>
                </a:r>
                <a:r>
                  <a:rPr lang="es-CO" sz="1600" dirty="0"/>
                  <a:t>. </a:t>
                </a:r>
                <a:r>
                  <a:rPr lang="es-CO" sz="1600" dirty="0" smtClean="0"/>
                  <a:t>Implementación de </a:t>
                </a:r>
                <a:r>
                  <a:rPr lang="es-CO" sz="1600" dirty="0"/>
                  <a:t>la Fase </a:t>
                </a:r>
                <a:r>
                  <a:rPr lang="es-CO" sz="1600" dirty="0" smtClean="0"/>
                  <a:t>II. </a:t>
                </a:r>
                <a:endParaRPr lang="es-CO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Banco </a:t>
                </a:r>
                <a:r>
                  <a:rPr lang="es-CO" sz="1600" b="1" dirty="0"/>
                  <a:t>de </a:t>
                </a:r>
                <a:r>
                  <a:rPr lang="es-CO" sz="1600" b="1" dirty="0" smtClean="0"/>
                  <a:t>Gerentes</a:t>
                </a:r>
                <a:r>
                  <a:rPr lang="es-CO" sz="1600" dirty="0" smtClean="0"/>
                  <a:t>. </a:t>
                </a:r>
                <a:r>
                  <a:rPr lang="es-CO" sz="1600" dirty="0"/>
                  <a:t>Atención de </a:t>
                </a:r>
                <a:r>
                  <a:rPr lang="es-CO" sz="1600" dirty="0" smtClean="0"/>
                  <a:t>requerimientos.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SIE</a:t>
                </a:r>
                <a:r>
                  <a:rPr lang="es-CO" sz="1600" dirty="0" smtClean="0"/>
                  <a:t>. Implementación de la Fase </a:t>
                </a:r>
                <a:r>
                  <a:rPr lang="es-CO" sz="1600" dirty="0"/>
                  <a:t>II.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CRM</a:t>
                </a:r>
                <a:r>
                  <a:rPr lang="es-CO" sz="1600" dirty="0" smtClean="0"/>
                  <a:t>. Atención a requerimientos técnicos. 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/>
                  <a:t>EVA - Red </a:t>
                </a:r>
                <a:r>
                  <a:rPr lang="es-CO" sz="1600" b="1" dirty="0" smtClean="0"/>
                  <a:t>servidores</a:t>
                </a:r>
                <a:r>
                  <a:rPr lang="es-CO" sz="1600" dirty="0" smtClean="0"/>
                  <a:t>. Atención de </a:t>
                </a:r>
                <a:r>
                  <a:rPr lang="es-CO" sz="1600" dirty="0"/>
                  <a:t>requerimientos </a:t>
                </a:r>
                <a:r>
                  <a:rPr lang="es-CO" sz="1600" dirty="0" smtClean="0"/>
                  <a:t>técnicos.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s-CO" sz="1600" b="1" dirty="0" smtClean="0"/>
                  <a:t>Ejecución del plan de Adquisiciones.</a:t>
                </a:r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437321" y="2355975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1</a:t>
                </a:r>
                <a:endParaRPr lang="es-CO" sz="1600" dirty="0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438034" y="2670059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2</a:t>
                </a:r>
                <a:endParaRPr lang="es-CO" sz="1600" dirty="0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437321" y="2998606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3</a:t>
                </a:r>
                <a:endParaRPr lang="es-CO" sz="1600" dirty="0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437321" y="3305913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4</a:t>
                </a:r>
                <a:endParaRPr lang="es-CO" sz="1600" dirty="0"/>
              </a:p>
            </p:txBody>
          </p:sp>
          <p:sp>
            <p:nvSpPr>
              <p:cNvPr id="19" name="Elipse 18"/>
              <p:cNvSpPr/>
              <p:nvPr/>
            </p:nvSpPr>
            <p:spPr>
              <a:xfrm>
                <a:off x="437321" y="3627033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5</a:t>
                </a:r>
                <a:endParaRPr lang="es-CO" sz="1600" dirty="0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437321" y="3955021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6</a:t>
                </a:r>
                <a:endParaRPr lang="es-CO" sz="1600" dirty="0"/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437321" y="4266736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7</a:t>
                </a:r>
                <a:endParaRPr lang="es-CO" sz="1600" dirty="0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424069" y="4604511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8</a:t>
                </a:r>
                <a:endParaRPr lang="es-CO" sz="1600" dirty="0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431616" y="4928922"/>
                <a:ext cx="265044" cy="26795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600" dirty="0" smtClean="0"/>
                  <a:t>9</a:t>
                </a:r>
                <a:endParaRPr lang="es-CO" sz="1600" dirty="0"/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310985" y="5228160"/>
                <a:ext cx="555351" cy="307777"/>
                <a:chOff x="310985" y="5228160"/>
                <a:chExt cx="555351" cy="307777"/>
              </a:xfrm>
            </p:grpSpPr>
            <p:sp>
              <p:nvSpPr>
                <p:cNvPr id="28" name="Elipse 27"/>
                <p:cNvSpPr/>
                <p:nvPr/>
              </p:nvSpPr>
              <p:spPr>
                <a:xfrm>
                  <a:off x="421056" y="5244281"/>
                  <a:ext cx="257954" cy="26795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00" dirty="0"/>
                </a:p>
              </p:txBody>
            </p:sp>
            <p:sp>
              <p:nvSpPr>
                <p:cNvPr id="29" name="CuadroTexto 28"/>
                <p:cNvSpPr txBox="1"/>
                <p:nvPr/>
              </p:nvSpPr>
              <p:spPr>
                <a:xfrm>
                  <a:off x="310985" y="5228160"/>
                  <a:ext cx="5553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b="1" dirty="0" smtClean="0"/>
                    <a:t>  </a:t>
                  </a:r>
                  <a:r>
                    <a:rPr lang="es-CO" sz="14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s-CO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" name="Grupo 24"/>
              <p:cNvGrpSpPr/>
              <p:nvPr/>
            </p:nvGrpSpPr>
            <p:grpSpPr>
              <a:xfrm>
                <a:off x="318533" y="5534465"/>
                <a:ext cx="555351" cy="307777"/>
                <a:chOff x="310985" y="5228160"/>
                <a:chExt cx="555351" cy="307777"/>
              </a:xfrm>
            </p:grpSpPr>
            <p:sp>
              <p:nvSpPr>
                <p:cNvPr id="26" name="Elipse 25"/>
                <p:cNvSpPr/>
                <p:nvPr/>
              </p:nvSpPr>
              <p:spPr>
                <a:xfrm>
                  <a:off x="421056" y="5244281"/>
                  <a:ext cx="257954" cy="267952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00" dirty="0"/>
                </a:p>
              </p:txBody>
            </p:sp>
            <p:sp>
              <p:nvSpPr>
                <p:cNvPr id="27" name="CuadroTexto 26"/>
                <p:cNvSpPr txBox="1"/>
                <p:nvPr/>
              </p:nvSpPr>
              <p:spPr>
                <a:xfrm>
                  <a:off x="310985" y="5228160"/>
                  <a:ext cx="55535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b="1" dirty="0" smtClean="0"/>
                    <a:t>  </a:t>
                  </a:r>
                  <a:r>
                    <a:rPr lang="es-CO" sz="1400" b="1" dirty="0" smtClean="0">
                      <a:solidFill>
                        <a:schemeClr val="bg1"/>
                      </a:solidFill>
                    </a:rPr>
                    <a:t>11</a:t>
                  </a:r>
                  <a:endParaRPr lang="es-CO" sz="1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4737" y="3409026"/>
              <a:ext cx="587741" cy="219157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4737" y="4352717"/>
              <a:ext cx="587741" cy="219157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0867" y="5296408"/>
              <a:ext cx="587741" cy="219157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849" y="3716392"/>
              <a:ext cx="587741" cy="219157"/>
            </a:xfrm>
            <a:prstGeom prst="rect">
              <a:avLst/>
            </a:prstGeom>
          </p:spPr>
        </p:pic>
      </p:grpSp>
      <p:sp>
        <p:nvSpPr>
          <p:cNvPr id="30" name="CuadroTexto 29"/>
          <p:cNvSpPr txBox="1"/>
          <p:nvPr/>
        </p:nvSpPr>
        <p:spPr>
          <a:xfrm>
            <a:off x="703078" y="1647472"/>
            <a:ext cx="684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Los siguientes son los productos dando alcance en un 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100 % </a:t>
            </a:r>
            <a:r>
              <a:rPr lang="es-CO" dirty="0" smtClean="0"/>
              <a:t>para la </a:t>
            </a:r>
            <a:r>
              <a:rPr lang="es-C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de 2017</a:t>
            </a:r>
            <a:r>
              <a:rPr lang="es-CO" dirty="0" smtClean="0"/>
              <a:t>:</a:t>
            </a:r>
            <a:endParaRPr lang="es-CO" dirty="0"/>
          </a:p>
        </p:txBody>
      </p:sp>
      <p:sp>
        <p:nvSpPr>
          <p:cNvPr id="31" name="Elipse 30"/>
          <p:cNvSpPr/>
          <p:nvPr/>
        </p:nvSpPr>
        <p:spPr>
          <a:xfrm>
            <a:off x="431616" y="5934162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335133" y="5904137"/>
            <a:ext cx="555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  </a:t>
            </a:r>
            <a:r>
              <a:rPr lang="es-CO" sz="1400" b="1" dirty="0" smtClean="0">
                <a:solidFill>
                  <a:schemeClr val="bg1"/>
                </a:solidFill>
              </a:rPr>
              <a:t>12</a:t>
            </a:r>
            <a:endParaRPr lang="es-CO" sz="1400" b="1" dirty="0">
              <a:solidFill>
                <a:schemeClr val="bg1"/>
              </a:solidFill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778" y="2782225"/>
            <a:ext cx="587741" cy="2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98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075057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</a:rPr>
              <a:t>Oficina de Control Interno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59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530614"/>
            <a:ext cx="821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3200" b="1" dirty="0" smtClean="0">
                <a:solidFill>
                  <a:srgbClr val="7F7F7F"/>
                </a:solidFill>
              </a:rPr>
              <a:t>Oficina de Control Interno</a:t>
            </a:r>
            <a:endParaRPr lang="es-CO" sz="3200" b="1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26884" r="42390" b="61140"/>
          <a:stretch/>
        </p:blipFill>
        <p:spPr>
          <a:xfrm>
            <a:off x="1043842" y="1087555"/>
            <a:ext cx="879033" cy="843155"/>
          </a:xfrm>
          <a:prstGeom prst="rect">
            <a:avLst/>
          </a:prstGeom>
        </p:spPr>
      </p:pic>
      <p:sp>
        <p:nvSpPr>
          <p:cNvPr id="5" name="13 Rectángulo"/>
          <p:cNvSpPr/>
          <p:nvPr/>
        </p:nvSpPr>
        <p:spPr>
          <a:xfrm>
            <a:off x="630249" y="2024630"/>
            <a:ext cx="3420534" cy="6011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Auditorias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6" name="16 Rectángulo"/>
          <p:cNvSpPr/>
          <p:nvPr/>
        </p:nvSpPr>
        <p:spPr>
          <a:xfrm>
            <a:off x="589906" y="3615282"/>
            <a:ext cx="3420533" cy="6011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Fomento cultura del control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7" name="14 CuadroTexto"/>
          <p:cNvSpPr txBox="1"/>
          <p:nvPr/>
        </p:nvSpPr>
        <p:spPr>
          <a:xfrm>
            <a:off x="630249" y="2658747"/>
            <a:ext cx="387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dirty="0" smtClean="0"/>
              <a:t>Riesgos institucionales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dirty="0" smtClean="0"/>
              <a:t>Sistemas de información</a:t>
            </a:r>
            <a:endParaRPr lang="es-CO" dirty="0"/>
          </a:p>
        </p:txBody>
      </p:sp>
      <p:graphicFrame>
        <p:nvGraphicFramePr>
          <p:cNvPr id="8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62151"/>
              </p:ext>
            </p:extLst>
          </p:nvPr>
        </p:nvGraphicFramePr>
        <p:xfrm>
          <a:off x="4463313" y="1924457"/>
          <a:ext cx="4501510" cy="390795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501510"/>
              </a:tblGrid>
              <a:tr h="193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1.   Ejecutivo Anual (MECI)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                        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8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Informe Pormenorizado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de Control Interno                                                3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77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3.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Austeridad en el Gasto                                                                                     3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98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Informe EKOGUI                                                                                                 2</a:t>
                      </a:r>
                      <a:endParaRPr lang="es-CO" sz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85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Control Interno Contable                       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77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Cuenta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Anual Consolidada  -  SIRECI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 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85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7.   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Seguimiento a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Procesos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Disciplinarios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126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8.  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Seguimiento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Estrategia Anticorrupción y de Servicio al Ciudadano       3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9.   Planes de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Mejoramiento por Proceso 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10. Seguimiento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Ley de Transparencia                                                                1</a:t>
                      </a:r>
                      <a:endParaRPr lang="es-CO" sz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93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11.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Seguimiento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Comité de Conciliaciones                                                         1</a:t>
                      </a:r>
                      <a:endParaRPr lang="es-CO" sz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33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12.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Evaluación de gestión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por dependencias                                                   21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85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13. 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Derechos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de Autor                                                                                             1</a:t>
                      </a:r>
                      <a:endParaRPr lang="es-CO" sz="105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9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s-CO" sz="105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r>
                        <a:rPr lang="es-CO" sz="105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S</a:t>
                      </a:r>
                      <a:r>
                        <a:rPr lang="es-CO" sz="105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eguimiento a la información que reporta el DAFP en SIGEP                  1</a:t>
                      </a:r>
                      <a:endParaRPr lang="es-CO" sz="105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2012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</a:t>
                      </a:r>
                      <a:r>
                        <a:rPr lang="es-CO" sz="105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Seguimiento plan mejoramiento C.G.R.                                                       2</a:t>
                      </a:r>
                      <a:endParaRPr lang="es-CO" sz="105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251" marR="40251" marT="0" marB="0"/>
                </a:tc>
              </a:tr>
              <a:tr h="233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</a:t>
                      </a:r>
                      <a:r>
                        <a:rPr lang="es-CO" sz="105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Informe Cámara de Representantes                                                             1</a:t>
                      </a:r>
                      <a:endParaRPr lang="es-CO" sz="105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251" marR="40251" marT="0" marB="0"/>
                </a:tc>
              </a:tr>
              <a:tr h="233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</a:t>
                      </a:r>
                      <a:r>
                        <a:rPr lang="es-CO" sz="105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Seguimiento PQRS                                                                                            2</a:t>
                      </a:r>
                      <a:endParaRPr lang="es-CO" sz="105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251" marR="40251" marT="0" marB="0"/>
                </a:tc>
              </a:tr>
              <a:tr h="233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</a:t>
                      </a:r>
                      <a:r>
                        <a:rPr lang="es-CO" sz="105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Seguimiento Gestión Financiera                                                                     1</a:t>
                      </a:r>
                      <a:endParaRPr lang="es-CO" sz="105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251" marR="40251" marT="0" marB="0"/>
                </a:tc>
              </a:tr>
              <a:tr h="233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5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 Arqueos caja menor                                                                                          2</a:t>
                      </a:r>
                      <a:endParaRPr lang="es-CO" sz="105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251" marR="40251" marT="0" marB="0"/>
                </a:tc>
              </a:tr>
            </a:tbl>
          </a:graphicData>
        </a:graphic>
      </p:graphicFrame>
      <p:sp>
        <p:nvSpPr>
          <p:cNvPr id="9" name="20 Rectángulo"/>
          <p:cNvSpPr/>
          <p:nvPr/>
        </p:nvSpPr>
        <p:spPr>
          <a:xfrm>
            <a:off x="5003801" y="1156773"/>
            <a:ext cx="3420534" cy="6011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Informes de seguimiento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0" name="21 Flecha abajo"/>
          <p:cNvSpPr/>
          <p:nvPr/>
        </p:nvSpPr>
        <p:spPr>
          <a:xfrm>
            <a:off x="2175933" y="4228421"/>
            <a:ext cx="262467" cy="592666"/>
          </a:xfrm>
          <a:prstGeom prst="downArrow">
            <a:avLst/>
          </a:prstGeom>
          <a:solidFill>
            <a:srgbClr val="008799"/>
          </a:solidFill>
          <a:ln>
            <a:solidFill>
              <a:srgbClr val="0087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4828945"/>
            <a:ext cx="3361795" cy="12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2 CuadroTexto"/>
          <p:cNvSpPr txBox="1"/>
          <p:nvPr/>
        </p:nvSpPr>
        <p:spPr>
          <a:xfrm>
            <a:off x="2307167" y="4917759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Dos (2) campañas</a:t>
            </a:r>
            <a:endParaRPr lang="es-CO" b="1" dirty="0"/>
          </a:p>
        </p:txBody>
      </p:sp>
      <p:sp>
        <p:nvSpPr>
          <p:cNvPr id="13" name="Elipse 12"/>
          <p:cNvSpPr/>
          <p:nvPr/>
        </p:nvSpPr>
        <p:spPr>
          <a:xfrm>
            <a:off x="1383098" y="2191221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1</a:t>
            </a:r>
            <a:endParaRPr lang="es-CO" sz="1600" dirty="0"/>
          </a:p>
        </p:txBody>
      </p:sp>
      <p:sp>
        <p:nvSpPr>
          <p:cNvPr id="14" name="Elipse 13"/>
          <p:cNvSpPr/>
          <p:nvPr/>
        </p:nvSpPr>
        <p:spPr>
          <a:xfrm>
            <a:off x="630249" y="3747093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</a:t>
            </a:r>
            <a:endParaRPr lang="es-CO" sz="1600" dirty="0"/>
          </a:p>
        </p:txBody>
      </p:sp>
      <p:sp>
        <p:nvSpPr>
          <p:cNvPr id="15" name="Elipse 14"/>
          <p:cNvSpPr/>
          <p:nvPr/>
        </p:nvSpPr>
        <p:spPr>
          <a:xfrm>
            <a:off x="5193695" y="1302057"/>
            <a:ext cx="265044" cy="2679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3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74843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/>
          <p:cNvSpPr txBox="1">
            <a:spLocks noChangeArrowheads="1"/>
          </p:cNvSpPr>
          <p:nvPr/>
        </p:nvSpPr>
        <p:spPr bwMode="auto">
          <a:xfrm>
            <a:off x="515031" y="3075057"/>
            <a:ext cx="82145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s-CO" sz="4000" b="1" dirty="0" smtClean="0">
                <a:solidFill>
                  <a:srgbClr val="7F7F7F"/>
                </a:solidFill>
              </a:rPr>
              <a:t>Oficina Asesora de Planeación</a:t>
            </a:r>
            <a:endParaRPr lang="es-CO" sz="4000" b="1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712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3WOAF5FUm3oDfP5D6c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4oxTMTzEWnNUIxh8bne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3WOAF5FUm3oDfP5D6cLw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8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7328</TotalTime>
  <Words>5431</Words>
  <Application>Microsoft Office PowerPoint</Application>
  <PresentationFormat>Presentación en pantalla (4:3)</PresentationFormat>
  <Paragraphs>1537</Paragraphs>
  <Slides>101</Slides>
  <Notes>7</Notes>
  <HiddenSlides>2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101</vt:i4>
      </vt:variant>
    </vt:vector>
  </HeadingPairs>
  <TitlesOfParts>
    <vt:vector size="107" baseType="lpstr">
      <vt:lpstr>Tema de Office</vt:lpstr>
      <vt:lpstr>2_Tema de Office</vt:lpstr>
      <vt:lpstr>1_Tema de Office</vt:lpstr>
      <vt:lpstr>6_Tema de Office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Paulius Yamin Slotkus</dc:creator>
  <cp:lastModifiedBy>Martha Juzga Lugo</cp:lastModifiedBy>
  <cp:revision>426</cp:revision>
  <cp:lastPrinted>2017-01-30T15:28:20Z</cp:lastPrinted>
  <dcterms:created xsi:type="dcterms:W3CDTF">2016-05-24T16:28:59Z</dcterms:created>
  <dcterms:modified xsi:type="dcterms:W3CDTF">2017-02-14T14:57:50Z</dcterms:modified>
</cp:coreProperties>
</file>