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5" roundtripDataSignature="AMtx7mh5k6NXsDOQNNRS4MHaDJaoDNSN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>
  <p:cSld name="Título y objetos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>
  <p:cSld name="Título vertical y texto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>
  <p:cSld name="Diapositiva de título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>
  <p:cSld name="Encabezado de sección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/>
          <p:nvPr/>
        </p:nvSpPr>
        <p:spPr>
          <a:xfrm>
            <a:off x="3927567" y="3666309"/>
            <a:ext cx="418011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Escriba en este espacio el nombre oficial de su entidad</a:t>
            </a:r>
            <a:endParaRPr sz="1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4"/>
          <p:cNvSpPr txBox="1"/>
          <p:nvPr/>
        </p:nvSpPr>
        <p:spPr>
          <a:xfrm>
            <a:off x="1308216" y="3054845"/>
            <a:ext cx="6729795" cy="611464"/>
          </a:xfrm>
          <a:prstGeom prst="rect">
            <a:avLst/>
          </a:prstGeom>
          <a:solidFill>
            <a:srgbClr val="F2F2F2"/>
          </a:solidFill>
          <a:ln cap="flat" cmpd="sng" w="9525">
            <a:solidFill>
              <a:srgbClr val="D8D8D8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>
  <p:cSld name="Dos objetos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5"/>
          <p:cNvSpPr txBox="1"/>
          <p:nvPr/>
        </p:nvSpPr>
        <p:spPr>
          <a:xfrm>
            <a:off x="4049487" y="4383872"/>
            <a:ext cx="3352799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Pegue en este espacio el nombre de su entidad</a:t>
            </a:r>
            <a:endParaRPr sz="11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5"/>
          <p:cNvSpPr txBox="1"/>
          <p:nvPr/>
        </p:nvSpPr>
        <p:spPr>
          <a:xfrm>
            <a:off x="1602380" y="4345400"/>
            <a:ext cx="2015498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Pegue en este espacio el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escudo de armas o bandera de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de su entidad</a:t>
            </a:r>
            <a:endParaRPr sz="11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15"/>
          <p:cNvSpPr/>
          <p:nvPr/>
        </p:nvSpPr>
        <p:spPr>
          <a:xfrm>
            <a:off x="1697678" y="2327489"/>
            <a:ext cx="1716657" cy="1880559"/>
          </a:xfrm>
          <a:prstGeom prst="rect">
            <a:avLst/>
          </a:prstGeom>
          <a:solidFill>
            <a:srgbClr val="F2F2F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5"/>
          <p:cNvSpPr/>
          <p:nvPr/>
        </p:nvSpPr>
        <p:spPr>
          <a:xfrm>
            <a:off x="3747848" y="2327488"/>
            <a:ext cx="4446918" cy="1880559"/>
          </a:xfrm>
          <a:prstGeom prst="rect">
            <a:avLst/>
          </a:prstGeom>
          <a:solidFill>
            <a:srgbClr val="F2F2F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>
  <p:cSld name="Solo el título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>
  <p:cSld name="Contenido con título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>
  <p:cSld name="Imagen con título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>
  <p:cSld name="Título y texto vertical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7065818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funcionpublica.gov.co/aplicativo-manual-de-identidad-visual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libertad.gov.co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"/>
          <p:cNvSpPr txBox="1"/>
          <p:nvPr/>
        </p:nvSpPr>
        <p:spPr>
          <a:xfrm>
            <a:off x="3038949" y="2220675"/>
            <a:ext cx="5730600" cy="3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Formato Manual del Identidad Visual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Ley 2345 Chao marcas de Gobierno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El presente aplicativo tiene como fin darle a su entidad una guía </a:t>
            </a:r>
            <a:r>
              <a:rPr lang="es-ES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práctica</a:t>
            </a:r>
            <a:r>
              <a:rPr lang="es-ES" sz="1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y prediseñada de los recursos mínimos que debe tener el Manual de Identidad Visual, provistos para el cumplimiento de la ley 2345 de 2023.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Dentro de esta guía encontrará espacios en blanco que su entidad deberá diligenciar para cumplir los parámetros mínimos y adjuntarlo formato PDF en el aplicativo que el Departamento de Función Pública a previsto para este fin en:  </a:t>
            </a:r>
            <a:r>
              <a:rPr lang="es-ES" sz="1400" u="sng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https://www.funcionpublica.gov.co/aplicativo-manual-de-identidad-visual</a:t>
            </a:r>
            <a:r>
              <a:rPr lang="es-ES" sz="1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Adjunto a este documento encontrará un manual guía ejemplo en el cual se podrá guiar en caso de tener alguna duda.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/>
        </p:nvSpPr>
        <p:spPr>
          <a:xfrm>
            <a:off x="890543" y="931817"/>
            <a:ext cx="296061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3600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Otros recursos</a:t>
            </a:r>
            <a:endParaRPr/>
          </a:p>
        </p:txBody>
      </p:sp>
      <p:sp>
        <p:nvSpPr>
          <p:cNvPr id="87" name="Google Shape;87;p10"/>
          <p:cNvSpPr txBox="1"/>
          <p:nvPr/>
        </p:nvSpPr>
        <p:spPr>
          <a:xfrm>
            <a:off x="890543" y="1578148"/>
            <a:ext cx="6934108" cy="2800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El manual de identidad visual de su entidad podrá contener recursos diferentes a los descritos, tales cómo: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/>
              <a:buChar char="•"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Usos incorrectos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/>
              <a:buChar char="•"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Aplicaciones visuales 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	Bienes consumibles y no consumibles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	Bienes muebles e inmuebles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/>
              <a:buChar char="•"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Planimetría 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/>
              <a:buChar char="•"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Tipografías</a:t>
            </a:r>
            <a:endParaRPr/>
          </a:p>
          <a:p>
            <a:pPr indent="-1841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sz="16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Los cuales podrá anexar al presente manual.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"/>
          <p:cNvSpPr txBox="1"/>
          <p:nvPr/>
        </p:nvSpPr>
        <p:spPr>
          <a:xfrm>
            <a:off x="887983" y="1754776"/>
            <a:ext cx="775092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4000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MANUAL DE IDENTIDAD VISUAL DE:</a:t>
            </a:r>
            <a:endParaRPr/>
          </a:p>
        </p:txBody>
      </p:sp>
      <p:sp>
        <p:nvSpPr>
          <p:cNvPr id="33" name="Google Shape;33;p2"/>
          <p:cNvSpPr txBox="1"/>
          <p:nvPr/>
        </p:nvSpPr>
        <p:spPr>
          <a:xfrm>
            <a:off x="3927567" y="3666309"/>
            <a:ext cx="418011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Escriba en este espacio el nombre oficial de su entidad</a:t>
            </a:r>
            <a:endParaRPr sz="14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2"/>
          <p:cNvSpPr txBox="1"/>
          <p:nvPr/>
        </p:nvSpPr>
        <p:spPr>
          <a:xfrm>
            <a:off x="1308216" y="3054845"/>
            <a:ext cx="6729795" cy="611464"/>
          </a:xfrm>
          <a:prstGeom prst="rect">
            <a:avLst/>
          </a:prstGeom>
          <a:solidFill>
            <a:srgbClr val="F2F2F2"/>
          </a:solidFill>
          <a:ln cap="flat" cmpd="sng" w="9525">
            <a:solidFill>
              <a:srgbClr val="D8D8D8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"/>
          <p:cNvSpPr txBox="1"/>
          <p:nvPr/>
        </p:nvSpPr>
        <p:spPr>
          <a:xfrm>
            <a:off x="890543" y="931817"/>
            <a:ext cx="463312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3600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Identidad institucional:</a:t>
            </a:r>
            <a:endParaRPr/>
          </a:p>
        </p:txBody>
      </p:sp>
      <p:sp>
        <p:nvSpPr>
          <p:cNvPr id="40" name="Google Shape;40;p3"/>
          <p:cNvSpPr txBox="1"/>
          <p:nvPr/>
        </p:nvSpPr>
        <p:spPr>
          <a:xfrm>
            <a:off x="4049487" y="4383872"/>
            <a:ext cx="3352799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Pegue en este espacio el nombre de su entidad</a:t>
            </a:r>
            <a:endParaRPr sz="11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p3"/>
          <p:cNvSpPr txBox="1"/>
          <p:nvPr/>
        </p:nvSpPr>
        <p:spPr>
          <a:xfrm>
            <a:off x="1602380" y="4345400"/>
            <a:ext cx="2015498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Pegue en este espacio el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escudo de armas o bandera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 su entidad</a:t>
            </a:r>
            <a:endParaRPr sz="11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3"/>
          <p:cNvSpPr/>
          <p:nvPr/>
        </p:nvSpPr>
        <p:spPr>
          <a:xfrm>
            <a:off x="1697678" y="2327489"/>
            <a:ext cx="1716657" cy="1880559"/>
          </a:xfrm>
          <a:prstGeom prst="rect">
            <a:avLst/>
          </a:prstGeom>
          <a:solidFill>
            <a:srgbClr val="F2F2F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r" dir="81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3"/>
          <p:cNvSpPr/>
          <p:nvPr/>
        </p:nvSpPr>
        <p:spPr>
          <a:xfrm>
            <a:off x="3502427" y="2327488"/>
            <a:ext cx="4446918" cy="1880559"/>
          </a:xfrm>
          <a:prstGeom prst="rect">
            <a:avLst/>
          </a:prstGeom>
          <a:solidFill>
            <a:srgbClr val="F2F2F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"/>
          <p:cNvSpPr txBox="1"/>
          <p:nvPr/>
        </p:nvSpPr>
        <p:spPr>
          <a:xfrm>
            <a:off x="890543" y="931817"/>
            <a:ext cx="463312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3600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Identidad institucional:</a:t>
            </a:r>
            <a:endParaRPr/>
          </a:p>
        </p:txBody>
      </p:sp>
      <p:sp>
        <p:nvSpPr>
          <p:cNvPr id="49" name="Google Shape;49;p4"/>
          <p:cNvSpPr txBox="1"/>
          <p:nvPr/>
        </p:nvSpPr>
        <p:spPr>
          <a:xfrm>
            <a:off x="890544" y="2259875"/>
            <a:ext cx="6986360" cy="40318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Justificación logo: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Justificación nombre de la entidad: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El nombre que se utiliza para la identidad institucional es 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_________________________________________________________________, que corresponden a_________________________________________________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_________________________________________________________________.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5"/>
          <p:cNvSpPr txBox="1"/>
          <p:nvPr/>
        </p:nvSpPr>
        <p:spPr>
          <a:xfrm>
            <a:off x="890543" y="931817"/>
            <a:ext cx="356854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3600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Paleta de colores:</a:t>
            </a:r>
            <a:endParaRPr/>
          </a:p>
        </p:txBody>
      </p:sp>
      <p:sp>
        <p:nvSpPr>
          <p:cNvPr id="55" name="Google Shape;55;p5"/>
          <p:cNvSpPr/>
          <p:nvPr/>
        </p:nvSpPr>
        <p:spPr>
          <a:xfrm>
            <a:off x="1584927" y="1767841"/>
            <a:ext cx="6600968" cy="3014974"/>
          </a:xfrm>
          <a:prstGeom prst="rect">
            <a:avLst/>
          </a:prstGeom>
          <a:solidFill>
            <a:srgbClr val="F2F2F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5"/>
          <p:cNvSpPr txBox="1"/>
          <p:nvPr/>
        </p:nvSpPr>
        <p:spPr>
          <a:xfrm>
            <a:off x="1584927" y="4936855"/>
            <a:ext cx="6600968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 acuerdo a la bandera o escudo de su entidad, pegue los colores característicos de su entidad.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Teniendo en cuenta el manual de ejemplo como referencia.</a:t>
            </a:r>
            <a:endParaRPr sz="11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6"/>
          <p:cNvSpPr txBox="1"/>
          <p:nvPr/>
        </p:nvSpPr>
        <p:spPr>
          <a:xfrm>
            <a:off x="890543" y="418012"/>
            <a:ext cx="356854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3600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Paleta de colores:</a:t>
            </a:r>
            <a:endParaRPr/>
          </a:p>
        </p:txBody>
      </p:sp>
      <p:sp>
        <p:nvSpPr>
          <p:cNvPr id="62" name="Google Shape;62;p6"/>
          <p:cNvSpPr txBox="1"/>
          <p:nvPr/>
        </p:nvSpPr>
        <p:spPr>
          <a:xfrm>
            <a:off x="961231" y="1389018"/>
            <a:ext cx="6986360" cy="46474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Justificación de la paleta de colores: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Los colores incluidos en la paleta son 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1.______________________ 		6._______________________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2. ______________________		7._______________________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3. ______________________		8._______________________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4._______________________		9._______________________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5._______________________		10._______________________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Que corresponden a: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(describir brevemente el origen de los colores de su entidad)</a:t>
            </a: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b="1" sz="16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7"/>
          <p:cNvSpPr txBox="1"/>
          <p:nvPr/>
        </p:nvSpPr>
        <p:spPr>
          <a:xfrm>
            <a:off x="890543" y="931817"/>
            <a:ext cx="174220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3600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Vocería:</a:t>
            </a:r>
            <a:endParaRPr/>
          </a:p>
        </p:txBody>
      </p:sp>
      <p:sp>
        <p:nvSpPr>
          <p:cNvPr id="68" name="Google Shape;68;p7"/>
          <p:cNvSpPr txBox="1"/>
          <p:nvPr/>
        </p:nvSpPr>
        <p:spPr>
          <a:xfrm>
            <a:off x="890543" y="1798321"/>
            <a:ext cx="6986360" cy="489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Los canales oficiales de su comunicación en su entidad son: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Página web: __________________________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 u="sng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  <a:hlinkClick r:id="rId3">
                <a:extLst>
                  <a:ext uri="{A12FA001-AC4F-418D-AE19-62706E023703}">
                    <ahyp:hlinkClr val="tx"/>
                  </a:ext>
                </a:extLst>
              </a:hlinkClick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Cuentas oficiales en las redes sociales: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(por favor coloque el nombre de cada una)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Instagram:  ___________________________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X (Twitter):  ___________________________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Facebook:    ___________________________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Tiktok:          ___________________________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Otra:             ________________________________________________________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		  ________________________________________________________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		  </a:t>
            </a: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/>
          <p:nvPr/>
        </p:nvSpPr>
        <p:spPr>
          <a:xfrm>
            <a:off x="1090841" y="174171"/>
            <a:ext cx="402424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3600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Anexo socialización:</a:t>
            </a:r>
            <a:endParaRPr/>
          </a:p>
        </p:txBody>
      </p:sp>
      <p:sp>
        <p:nvSpPr>
          <p:cNvPr id="74" name="Google Shape;74;p8"/>
          <p:cNvSpPr txBox="1"/>
          <p:nvPr/>
        </p:nvSpPr>
        <p:spPr>
          <a:xfrm>
            <a:off x="742500" y="843114"/>
            <a:ext cx="6934108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El manual de identidad visual fue socializado  a través de: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/>
              <a:buChar char="•"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El sitio web de la entidad: _________________________________________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    Por favor colocar el enlace del sitio web</a:t>
            </a:r>
            <a:endParaRPr/>
          </a:p>
        </p:txBody>
      </p:sp>
      <p:sp>
        <p:nvSpPr>
          <p:cNvPr id="75" name="Google Shape;75;p8"/>
          <p:cNvSpPr txBox="1"/>
          <p:nvPr/>
        </p:nvSpPr>
        <p:spPr>
          <a:xfrm>
            <a:off x="742500" y="2716862"/>
            <a:ext cx="6934108" cy="239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/>
              <a:buChar char="•"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Publicaciones en redes sociales: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	Por favor colocar el enlace a las publicaciones donde el manual fue socializado:</a:t>
            </a: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-342900" lvl="1" marL="800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Calibri"/>
              <a:buAutoNum type="arabicPeriod"/>
            </a:pPr>
            <a:r>
              <a:rPr b="0" i="0" lang="es-ES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</a:t>
            </a:r>
            <a:endParaRPr/>
          </a:p>
          <a:p>
            <a:pPr indent="-342900" lvl="1" marL="800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Calibri"/>
              <a:buAutoNum type="arabicPeriod"/>
            </a:pPr>
            <a:r>
              <a:rPr b="0" i="0" lang="es-ES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</a:t>
            </a:r>
            <a:endParaRPr/>
          </a:p>
          <a:p>
            <a:pPr indent="-342900" lvl="1" marL="800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Calibri"/>
              <a:buAutoNum type="arabicPeriod"/>
            </a:pPr>
            <a:r>
              <a:rPr b="0" i="0" lang="es-ES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</a:t>
            </a:r>
            <a:endParaRPr/>
          </a:p>
          <a:p>
            <a:pPr indent="-342900" lvl="1" marL="800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Calibri"/>
              <a:buAutoNum type="arabicPeriod"/>
            </a:pPr>
            <a:r>
              <a:rPr b="0" i="0" lang="es-ES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</a:t>
            </a:r>
            <a:endParaRPr/>
          </a:p>
          <a:p>
            <a:pPr indent="-342900" lvl="1" marL="800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Calibri"/>
              <a:buAutoNum type="arabicPeriod"/>
            </a:pPr>
            <a:r>
              <a:rPr b="0" i="0" lang="es-ES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9"/>
          <p:cNvSpPr txBox="1"/>
          <p:nvPr/>
        </p:nvSpPr>
        <p:spPr>
          <a:xfrm>
            <a:off x="890543" y="931817"/>
            <a:ext cx="402424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3600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Anexo socialización:</a:t>
            </a:r>
            <a:endParaRPr/>
          </a:p>
        </p:txBody>
      </p:sp>
      <p:sp>
        <p:nvSpPr>
          <p:cNvPr id="81" name="Google Shape;81;p9"/>
          <p:cNvSpPr txBox="1"/>
          <p:nvPr/>
        </p:nvSpPr>
        <p:spPr>
          <a:xfrm>
            <a:off x="890543" y="1578148"/>
            <a:ext cx="6934108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Evento presencial de socialización: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Por favor anexe la evidencia fotográfica de las reuniones o eventos de socialización del manual de identidad visual de su entidad.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2024-05-21T15:17:07Z</dcterms:created>
  <dc:creator>Johan Orlando Canaria</dc:creator>
</cp:coreProperties>
</file>