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145706258" r:id="rId5"/>
    <p:sldId id="2145706251" r:id="rId6"/>
    <p:sldId id="2145706296" r:id="rId7"/>
    <p:sldId id="2145706297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ga Lucia Arango Barbaran" initials="OL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8F"/>
    <a:srgbClr val="148A6A"/>
    <a:srgbClr val="FD696E"/>
    <a:srgbClr val="74AFE4"/>
    <a:srgbClr val="004A84"/>
    <a:srgbClr val="9FBAD1"/>
    <a:srgbClr val="069169"/>
    <a:srgbClr val="0066CC"/>
    <a:srgbClr val="E8B12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34E34-BB83-41EA-AC68-667334557500}" type="datetimeFigureOut">
              <a:rPr lang="es-CO" smtClean="0"/>
              <a:t>11/07/2023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FCD0D-A011-4850-8059-EC5FEC2BFB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84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10" name="Google Shape;52110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11" name="Google Shape;52111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0338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rtada Instituc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Descripción generada automáticamente">
            <a:extLst>
              <a:ext uri="{FF2B5EF4-FFF2-40B4-BE49-F238E27FC236}">
                <a16:creationId xmlns:a16="http://schemas.microsoft.com/office/drawing/2014/main" id="{A19D08D9-A44B-FB51-27CD-6098456BDC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169" y="3220465"/>
            <a:ext cx="3479663" cy="804672"/>
          </a:xfrm>
          <a:prstGeom prst="rect">
            <a:avLst/>
          </a:prstGeom>
        </p:spPr>
      </p:pic>
      <p:sp>
        <p:nvSpPr>
          <p:cNvPr id="7" name="Shape 55"/>
          <p:cNvSpPr txBox="1"/>
          <p:nvPr/>
        </p:nvSpPr>
        <p:spPr>
          <a:xfrm>
            <a:off x="3154532" y="6217053"/>
            <a:ext cx="5882936" cy="369291"/>
          </a:xfrm>
          <a:prstGeom prst="rect">
            <a:avLst/>
          </a:prstGeom>
          <a:noFill/>
          <a:ln>
            <a:noFill/>
          </a:ln>
        </p:spPr>
        <p:txBody>
          <a:bodyPr wrap="square" lIns="121900" tIns="121900" rIns="121900" bIns="121900" anchor="ctr" anchorCtr="0">
            <a:spAutoFit/>
          </a:bodyPr>
          <a:lstStyle/>
          <a:p>
            <a:pPr algn="ctr"/>
            <a:r>
              <a:rPr lang="es-CO" sz="800">
                <a:solidFill>
                  <a:schemeClr val="bg1">
                    <a:lumMod val="75000"/>
                  </a:schemeClr>
                </a:solidFill>
              </a:rPr>
              <a:t>Esta presentación es propiedad intelectual controlada y producida por Función Pública</a:t>
            </a:r>
            <a:endParaRPr lang="x-none" sz="8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2205F6E-8063-A228-B60D-F0F36F6B5905}"/>
              </a:ext>
            </a:extLst>
          </p:cNvPr>
          <p:cNvGrpSpPr/>
          <p:nvPr userDrawn="1"/>
        </p:nvGrpSpPr>
        <p:grpSpPr>
          <a:xfrm flipV="1">
            <a:off x="4356169" y="3091814"/>
            <a:ext cx="787655" cy="51435"/>
            <a:chOff x="-1" y="6675929"/>
            <a:chExt cx="7501317" cy="182071"/>
          </a:xfrm>
        </p:grpSpPr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27F44189-E498-3907-FA6C-A53EBB214D0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EFEC2BD0-9F8B-A0FD-FE98-D12A5F696EFA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849DABDF-B070-220C-4317-23C6337C6550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675276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65FF03-0CE5-7B1C-23B1-FB9DD68848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6691" y="2717628"/>
            <a:ext cx="3401291" cy="1325563"/>
          </a:xfrm>
        </p:spPr>
        <p:txBody>
          <a:bodyPr>
            <a:noAutofit/>
          </a:bodyPr>
          <a:lstStyle>
            <a:lvl1pPr algn="ctr">
              <a:defRPr sz="9600">
                <a:latin typeface="Montserrat SemiBold"/>
              </a:defRPr>
            </a:lvl1pPr>
          </a:lstStyle>
          <a:p>
            <a:r>
              <a:rPr lang="es-ES"/>
              <a:t>40 %</a:t>
            </a:r>
            <a:endParaRPr lang="es-MX"/>
          </a:p>
        </p:txBody>
      </p:sp>
      <p:sp>
        <p:nvSpPr>
          <p:cNvPr id="10" name="Google Shape;51;p8">
            <a:extLst>
              <a:ext uri="{FF2B5EF4-FFF2-40B4-BE49-F238E27FC236}">
                <a16:creationId xmlns:a16="http://schemas.microsoft.com/office/drawing/2014/main" id="{055E9A38-894F-353F-A1DB-65DCF6AC01F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86690" y="4132114"/>
            <a:ext cx="3401291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51;p8">
            <a:extLst>
              <a:ext uri="{FF2B5EF4-FFF2-40B4-BE49-F238E27FC236}">
                <a16:creationId xmlns:a16="http://schemas.microsoft.com/office/drawing/2014/main" id="{3D8FC794-84AA-4A3D-333D-1A692AE6F0AB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4419599" y="4132114"/>
            <a:ext cx="3401291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51;p8">
            <a:extLst>
              <a:ext uri="{FF2B5EF4-FFF2-40B4-BE49-F238E27FC236}">
                <a16:creationId xmlns:a16="http://schemas.microsoft.com/office/drawing/2014/main" id="{F6E2DBE6-0AC5-6D41-9A9B-A6E67F67F7AD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7952508" y="4132114"/>
            <a:ext cx="3401291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40ACE19A-DCB4-4E17-551D-677556FF289D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44EAF312-61A2-5447-EC43-AE4AADB39192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BFD2E989-4BCF-7562-967D-23557B86316D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5E281C3F-E51A-F5C5-E339-D469914982CF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CCE0EE07-1253-4BC7-6811-A3C2D51EFC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78A09DA-772C-0459-DA98-86ECD1972C4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9599" y="2717627"/>
            <a:ext cx="3402014" cy="1325563"/>
          </a:xfrm>
        </p:spPr>
        <p:txBody>
          <a:bodyPr>
            <a:noAutofit/>
          </a:bodyPr>
          <a:lstStyle>
            <a:lvl1pPr marL="0" indent="0">
              <a:buNone/>
              <a:defRPr lang="es-MX" sz="9600" b="0" kern="1200" dirty="0">
                <a:solidFill>
                  <a:schemeClr val="tx1"/>
                </a:solidFill>
                <a:latin typeface="Montserrat SemiBold"/>
                <a:ea typeface="+mj-ea"/>
                <a:cs typeface="+mj-cs"/>
              </a:defRPr>
            </a:lvl1pPr>
            <a:lvl6pPr marL="2286000" indent="0">
              <a:buNone/>
              <a:defRPr lang="es-MX" sz="9600" b="0" kern="1200" dirty="0">
                <a:solidFill>
                  <a:schemeClr val="tx1"/>
                </a:solidFill>
                <a:latin typeface="Montserrat ExtraBold" pitchFamily="2" charset="0"/>
                <a:ea typeface="+mj-ea"/>
                <a:cs typeface="+mj-cs"/>
              </a:defRPr>
            </a:lvl6pPr>
          </a:lstStyle>
          <a:p>
            <a:pPr lvl="0"/>
            <a:r>
              <a:rPr lang="es-MX"/>
              <a:t>40 %</a:t>
            </a:r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2F45789B-0983-69C9-8777-CAA658A0C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1788" y="2717800"/>
            <a:ext cx="3402012" cy="1325563"/>
          </a:xfrm>
        </p:spPr>
        <p:txBody>
          <a:bodyPr>
            <a:noAutofit/>
          </a:bodyPr>
          <a:lstStyle>
            <a:lvl1pPr marL="0" indent="0">
              <a:buNone/>
              <a:defRPr lang="es-MX" sz="9600" b="0" kern="1200" dirty="0">
                <a:solidFill>
                  <a:schemeClr val="tx1"/>
                </a:solidFill>
                <a:latin typeface="Montserrat SemiBold"/>
                <a:ea typeface="+mj-ea"/>
                <a:cs typeface="+mj-cs"/>
              </a:defRPr>
            </a:lvl1pPr>
          </a:lstStyle>
          <a:p>
            <a:pPr lvl="0"/>
            <a:r>
              <a:rPr lang="es-ES"/>
              <a:t>40 %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362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3564-693E-B740-80B0-5EAA86D178E1}" type="datetimeFigureOut">
              <a:rPr lang="es-ES_tradnl" smtClean="0"/>
              <a:t>11/07/2023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3C94-FA19-4447-9F71-4B08353ADF5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47004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/ Standb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9">
            <a:extLst>
              <a:ext uri="{FF2B5EF4-FFF2-40B4-BE49-F238E27FC236}">
                <a16:creationId xmlns:a16="http://schemas.microsoft.com/office/drawing/2014/main" id="{ADC3EBF2-932F-3834-E974-A75E063FE2AB}"/>
              </a:ext>
            </a:extLst>
          </p:cNvPr>
          <p:cNvGrpSpPr/>
          <p:nvPr userDrawn="1"/>
        </p:nvGrpSpPr>
        <p:grpSpPr>
          <a:xfrm>
            <a:off x="475694" y="457584"/>
            <a:ext cx="503822" cy="45719"/>
            <a:chOff x="-1" y="6675929"/>
            <a:chExt cx="7501317" cy="182071"/>
          </a:xfrm>
        </p:grpSpPr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24DEBD18-90D5-34A9-45E0-8B951D2F04A0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34BA61A9-140F-4BF7-7BF9-57D1FAAA21BD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919233F2-F575-ACAF-9E6F-E185D5556BD8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8F0769DA-ED31-DF3F-BADB-3EF2B41D4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27750" y="3758565"/>
            <a:ext cx="5176838" cy="80010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</a:lstStyle>
          <a:p>
            <a:pPr lvl="0"/>
            <a:r>
              <a:rPr lang="es-ES"/>
              <a:t>Espacio para el subtítulo y fecha</a:t>
            </a:r>
          </a:p>
        </p:txBody>
      </p:sp>
      <p:sp>
        <p:nvSpPr>
          <p:cNvPr id="20" name="Título 19">
            <a:extLst>
              <a:ext uri="{FF2B5EF4-FFF2-40B4-BE49-F238E27FC236}">
                <a16:creationId xmlns:a16="http://schemas.microsoft.com/office/drawing/2014/main" id="{A3C10422-BD8B-9F8F-0B81-975BA4B2B4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7750" y="2500153"/>
            <a:ext cx="5176838" cy="1325563"/>
          </a:xfrm>
        </p:spPr>
        <p:txBody>
          <a:bodyPr>
            <a:noAutofit/>
          </a:bodyPr>
          <a:lstStyle>
            <a:lvl1pPr>
              <a:defRPr sz="3500">
                <a:latin typeface="Montserrat SemiBold"/>
              </a:defRPr>
            </a:lvl1pPr>
          </a:lstStyle>
          <a:p>
            <a:r>
              <a:rPr lang="es-ES"/>
              <a:t>Espacio para el título de la presentación</a:t>
            </a:r>
            <a:endParaRPr lang="es-MX"/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19A627EF-D4A0-DF56-0DAE-53459C9CB33F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86CD1DC7-367C-53FF-E02F-387E6C2940D7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C157A138-880E-AB39-271C-E009F8A91FCA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CECC2893-7976-C202-63C4-2BA6710BC9B5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677A885A-78D0-2B1F-20B0-9056C70EFF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87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Cap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367EC2A-18D1-976B-3CCC-5E224F50D437}"/>
              </a:ext>
            </a:extLst>
          </p:cNvPr>
          <p:cNvSpPr txBox="1"/>
          <p:nvPr userDrawn="1"/>
        </p:nvSpPr>
        <p:spPr>
          <a:xfrm>
            <a:off x="1559041" y="1896554"/>
            <a:ext cx="3126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CO" sz="3600">
                <a:latin typeface="Montserrat SemiBold"/>
              </a:rPr>
              <a:t>Contenido</a:t>
            </a:r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7DC27453-DF43-3845-56EE-98AA8CBCA721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54F18425-3230-38C2-96DF-D8133E059714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44DE2841-D524-0A9D-CBAA-7AA634487492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D0F628EE-3A7D-49FF-1713-2367CCBF852D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10" name="Imagen 9" descr="Logotipo&#10;&#10;Descripción generada automáticamente">
            <a:extLst>
              <a:ext uri="{FF2B5EF4-FFF2-40B4-BE49-F238E27FC236}">
                <a16:creationId xmlns:a16="http://schemas.microsoft.com/office/drawing/2014/main" id="{400A02BC-A613-0D49-F781-298FA3A4C4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21" name="Google Shape;51;p8">
            <a:extLst>
              <a:ext uri="{FF2B5EF4-FFF2-40B4-BE49-F238E27FC236}">
                <a16:creationId xmlns:a16="http://schemas.microsoft.com/office/drawing/2014/main" id="{B911F444-6ED3-FA71-5F87-3B704A963CB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178100" y="3259278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51;p8">
            <a:extLst>
              <a:ext uri="{FF2B5EF4-FFF2-40B4-BE49-F238E27FC236}">
                <a16:creationId xmlns:a16="http://schemas.microsoft.com/office/drawing/2014/main" id="{E2E9A65C-0A5C-C0CB-7792-A651FB775136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178100" y="4013833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51;p8">
            <a:extLst>
              <a:ext uri="{FF2B5EF4-FFF2-40B4-BE49-F238E27FC236}">
                <a16:creationId xmlns:a16="http://schemas.microsoft.com/office/drawing/2014/main" id="{268F7372-EBFF-D790-2266-F0A69579C424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5178100" y="4755806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51;p8">
            <a:extLst>
              <a:ext uri="{FF2B5EF4-FFF2-40B4-BE49-F238E27FC236}">
                <a16:creationId xmlns:a16="http://schemas.microsoft.com/office/drawing/2014/main" id="{879AB127-81F3-8C98-CF58-9DA6A6BA2657}"/>
              </a:ext>
            </a:extLst>
          </p:cNvPr>
          <p:cNvSpPr txBox="1">
            <a:spLocks noGrp="1"/>
          </p:cNvSpPr>
          <p:nvPr>
            <p:ph type="body" idx="12"/>
          </p:nvPr>
        </p:nvSpPr>
        <p:spPr>
          <a:xfrm>
            <a:off x="5178100" y="5497779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51;p8">
            <a:extLst>
              <a:ext uri="{FF2B5EF4-FFF2-40B4-BE49-F238E27FC236}">
                <a16:creationId xmlns:a16="http://schemas.microsoft.com/office/drawing/2014/main" id="{E4B2DA68-59B2-3B86-6ED4-18E601D6EB58}"/>
              </a:ext>
            </a:extLst>
          </p:cNvPr>
          <p:cNvSpPr txBox="1">
            <a:spLocks noGrp="1"/>
          </p:cNvSpPr>
          <p:nvPr>
            <p:ph type="body" idx="17" hasCustomPrompt="1"/>
          </p:nvPr>
        </p:nvSpPr>
        <p:spPr>
          <a:xfrm>
            <a:off x="4316170" y="3259278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01.</a:t>
            </a:r>
            <a:endParaRPr/>
          </a:p>
        </p:txBody>
      </p:sp>
      <p:sp>
        <p:nvSpPr>
          <p:cNvPr id="27" name="Google Shape;51;p8">
            <a:extLst>
              <a:ext uri="{FF2B5EF4-FFF2-40B4-BE49-F238E27FC236}">
                <a16:creationId xmlns:a16="http://schemas.microsoft.com/office/drawing/2014/main" id="{7FA20B99-A0E7-7E93-A348-B6C999D2990A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4316170" y="4013833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02.</a:t>
            </a:r>
            <a:endParaRPr/>
          </a:p>
        </p:txBody>
      </p:sp>
      <p:sp>
        <p:nvSpPr>
          <p:cNvPr id="28" name="Google Shape;51;p8">
            <a:extLst>
              <a:ext uri="{FF2B5EF4-FFF2-40B4-BE49-F238E27FC236}">
                <a16:creationId xmlns:a16="http://schemas.microsoft.com/office/drawing/2014/main" id="{D10FED73-5E86-3CAF-AB8E-CA77DDF55FA3}"/>
              </a:ext>
            </a:extLst>
          </p:cNvPr>
          <p:cNvSpPr txBox="1">
            <a:spLocks noGrp="1"/>
          </p:cNvSpPr>
          <p:nvPr>
            <p:ph type="body" idx="19" hasCustomPrompt="1"/>
          </p:nvPr>
        </p:nvSpPr>
        <p:spPr>
          <a:xfrm>
            <a:off x="4316170" y="4755806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03.</a:t>
            </a:r>
            <a:endParaRPr/>
          </a:p>
        </p:txBody>
      </p:sp>
      <p:sp>
        <p:nvSpPr>
          <p:cNvPr id="29" name="Google Shape;51;p8">
            <a:extLst>
              <a:ext uri="{FF2B5EF4-FFF2-40B4-BE49-F238E27FC236}">
                <a16:creationId xmlns:a16="http://schemas.microsoft.com/office/drawing/2014/main" id="{1D49BAAC-D1FE-0084-6B42-FE962B1BA6B8}"/>
              </a:ext>
            </a:extLst>
          </p:cNvPr>
          <p:cNvSpPr txBox="1">
            <a:spLocks noGrp="1"/>
          </p:cNvSpPr>
          <p:nvPr>
            <p:ph type="body" idx="20" hasCustomPrompt="1"/>
          </p:nvPr>
        </p:nvSpPr>
        <p:spPr>
          <a:xfrm>
            <a:off x="4316170" y="5497779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04.</a:t>
            </a:r>
            <a:endParaRPr/>
          </a:p>
        </p:txBody>
      </p:sp>
      <p:sp>
        <p:nvSpPr>
          <p:cNvPr id="30" name="Google Shape;51;p8">
            <a:extLst>
              <a:ext uri="{FF2B5EF4-FFF2-40B4-BE49-F238E27FC236}">
                <a16:creationId xmlns:a16="http://schemas.microsoft.com/office/drawing/2014/main" id="{3C209558-E0CA-56C7-3F2C-564E3B76191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8852326" y="3259278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51;p8">
            <a:extLst>
              <a:ext uri="{FF2B5EF4-FFF2-40B4-BE49-F238E27FC236}">
                <a16:creationId xmlns:a16="http://schemas.microsoft.com/office/drawing/2014/main" id="{117E839D-5768-AC68-F91A-262AE487AAB7}"/>
              </a:ext>
            </a:extLst>
          </p:cNvPr>
          <p:cNvSpPr txBox="1">
            <a:spLocks noGrp="1"/>
          </p:cNvSpPr>
          <p:nvPr>
            <p:ph type="body" idx="22"/>
          </p:nvPr>
        </p:nvSpPr>
        <p:spPr>
          <a:xfrm>
            <a:off x="8852326" y="4013833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51;p8">
            <a:extLst>
              <a:ext uri="{FF2B5EF4-FFF2-40B4-BE49-F238E27FC236}">
                <a16:creationId xmlns:a16="http://schemas.microsoft.com/office/drawing/2014/main" id="{B6DCF88C-F913-A5BE-B929-6CE5040A8312}"/>
              </a:ext>
            </a:extLst>
          </p:cNvPr>
          <p:cNvSpPr txBox="1">
            <a:spLocks noGrp="1"/>
          </p:cNvSpPr>
          <p:nvPr>
            <p:ph type="body" idx="23"/>
          </p:nvPr>
        </p:nvSpPr>
        <p:spPr>
          <a:xfrm>
            <a:off x="8852326" y="4755806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51;p8">
            <a:extLst>
              <a:ext uri="{FF2B5EF4-FFF2-40B4-BE49-F238E27FC236}">
                <a16:creationId xmlns:a16="http://schemas.microsoft.com/office/drawing/2014/main" id="{933E199E-96DA-F66E-A0D4-3372D1EEC2E1}"/>
              </a:ext>
            </a:extLst>
          </p:cNvPr>
          <p:cNvSpPr txBox="1">
            <a:spLocks noGrp="1"/>
          </p:cNvSpPr>
          <p:nvPr>
            <p:ph type="body" idx="24"/>
          </p:nvPr>
        </p:nvSpPr>
        <p:spPr>
          <a:xfrm>
            <a:off x="8852326" y="5497779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51;p8">
            <a:extLst>
              <a:ext uri="{FF2B5EF4-FFF2-40B4-BE49-F238E27FC236}">
                <a16:creationId xmlns:a16="http://schemas.microsoft.com/office/drawing/2014/main" id="{56A7E8A4-FE19-BF09-4C56-CA92F1954FEE}"/>
              </a:ext>
            </a:extLst>
          </p:cNvPr>
          <p:cNvSpPr txBox="1">
            <a:spLocks noGrp="1"/>
          </p:cNvSpPr>
          <p:nvPr>
            <p:ph type="body" idx="25" hasCustomPrompt="1"/>
          </p:nvPr>
        </p:nvSpPr>
        <p:spPr>
          <a:xfrm>
            <a:off x="7990396" y="3259278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01.</a:t>
            </a:r>
            <a:endParaRPr/>
          </a:p>
        </p:txBody>
      </p:sp>
      <p:sp>
        <p:nvSpPr>
          <p:cNvPr id="35" name="Google Shape;51;p8">
            <a:extLst>
              <a:ext uri="{FF2B5EF4-FFF2-40B4-BE49-F238E27FC236}">
                <a16:creationId xmlns:a16="http://schemas.microsoft.com/office/drawing/2014/main" id="{668F8A22-6D66-22CD-00ED-578231001CFC}"/>
              </a:ext>
            </a:extLst>
          </p:cNvPr>
          <p:cNvSpPr txBox="1">
            <a:spLocks noGrp="1"/>
          </p:cNvSpPr>
          <p:nvPr>
            <p:ph type="body" idx="26" hasCustomPrompt="1"/>
          </p:nvPr>
        </p:nvSpPr>
        <p:spPr>
          <a:xfrm>
            <a:off x="7990396" y="4013833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02.</a:t>
            </a:r>
            <a:endParaRPr/>
          </a:p>
        </p:txBody>
      </p:sp>
      <p:sp>
        <p:nvSpPr>
          <p:cNvPr id="36" name="Google Shape;51;p8">
            <a:extLst>
              <a:ext uri="{FF2B5EF4-FFF2-40B4-BE49-F238E27FC236}">
                <a16:creationId xmlns:a16="http://schemas.microsoft.com/office/drawing/2014/main" id="{D581037B-BF5A-F9B5-9A30-7E5DE43C15FE}"/>
              </a:ext>
            </a:extLst>
          </p:cNvPr>
          <p:cNvSpPr txBox="1">
            <a:spLocks noGrp="1"/>
          </p:cNvSpPr>
          <p:nvPr>
            <p:ph type="body" idx="27" hasCustomPrompt="1"/>
          </p:nvPr>
        </p:nvSpPr>
        <p:spPr>
          <a:xfrm>
            <a:off x="7990396" y="4755806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03.</a:t>
            </a:r>
            <a:endParaRPr/>
          </a:p>
        </p:txBody>
      </p:sp>
      <p:sp>
        <p:nvSpPr>
          <p:cNvPr id="37" name="Google Shape;51;p8">
            <a:extLst>
              <a:ext uri="{FF2B5EF4-FFF2-40B4-BE49-F238E27FC236}">
                <a16:creationId xmlns:a16="http://schemas.microsoft.com/office/drawing/2014/main" id="{DC9224BC-BDCD-B940-3E52-95B8FC80BCCC}"/>
              </a:ext>
            </a:extLst>
          </p:cNvPr>
          <p:cNvSpPr txBox="1">
            <a:spLocks noGrp="1"/>
          </p:cNvSpPr>
          <p:nvPr>
            <p:ph type="body" idx="28" hasCustomPrompt="1"/>
          </p:nvPr>
        </p:nvSpPr>
        <p:spPr>
          <a:xfrm>
            <a:off x="7990396" y="5497779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04.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2508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0EEF1A03-B63F-7A69-3DA6-D5F208E2A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3283" y="4184015"/>
            <a:ext cx="6688137" cy="8905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5E2C3813-65D2-0F90-89FF-A1B970A0B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283" y="1821632"/>
            <a:ext cx="6688137" cy="2232441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530D8C90-3F0E-1EFF-63CB-218F165BA6F0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2F97EF10-65D3-7458-5587-958E63FD2636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99932B53-6F96-A5A0-E358-3BBEB84DE946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8791499D-1B63-B2C8-B953-45F98CDD9E9A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FD7D3879-49D0-895D-E1C8-E032715BA4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91C603B8-7DB9-E596-A8A7-846D601F41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28419" y="2616605"/>
            <a:ext cx="2187019" cy="1624790"/>
          </a:xfrm>
        </p:spPr>
        <p:txBody>
          <a:bodyPr anchor="b">
            <a:noAutofit/>
          </a:bodyPr>
          <a:lstStyle>
            <a:lvl1pPr marL="0" indent="0" algn="r">
              <a:buNone/>
              <a:defRPr sz="96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228873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5A2085-D427-00F7-C862-629029AE5E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3400" y="1412875"/>
            <a:ext cx="8585200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Espacio Título</a:t>
            </a:r>
            <a:endParaRPr lang="es-MX"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C38CDB28-315F-071D-6E81-63D179C8EEEA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B5A54448-75E0-EABD-B207-6AB080F4720B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692DB614-A748-69E9-ADEA-06DBA2A4C94B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E75F3C39-A9A9-FD4D-D12E-4E13E032CCB5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A3C5C918-784B-882D-F717-81FC228D44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A9269E36-58FD-74BD-D005-BAE8482D5C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03400" y="2922270"/>
            <a:ext cx="8585200" cy="2701290"/>
          </a:xfrm>
        </p:spPr>
        <p:txBody>
          <a:bodyPr>
            <a:noAutofit/>
          </a:bodyPr>
          <a:lstStyle>
            <a:lvl1pPr marL="0" indent="0">
              <a:buNone/>
              <a:defRPr sz="1450" b="1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, sed do </a:t>
            </a:r>
            <a:r>
              <a:rPr lang="es-ES" err="1"/>
              <a:t>eiusmod</a:t>
            </a:r>
            <a:r>
              <a:rPr lang="es-ES"/>
              <a:t> </a:t>
            </a:r>
            <a:r>
              <a:rPr lang="es-ES" err="1"/>
              <a:t>tempor</a:t>
            </a:r>
            <a:r>
              <a:rPr lang="es-ES"/>
              <a:t> </a:t>
            </a:r>
            <a:r>
              <a:rPr lang="es-ES" err="1"/>
              <a:t>incididunt</a:t>
            </a:r>
            <a:r>
              <a:rPr lang="es-ES"/>
              <a:t> ut labore et </a:t>
            </a:r>
            <a:r>
              <a:rPr lang="es-ES" err="1"/>
              <a:t>dolore</a:t>
            </a:r>
            <a:r>
              <a:rPr lang="es-ES"/>
              <a:t> magna </a:t>
            </a:r>
            <a:r>
              <a:rPr lang="es-ES" err="1"/>
              <a:t>aliqua</a:t>
            </a:r>
            <a:r>
              <a:rPr lang="es-ES"/>
              <a:t>.</a:t>
            </a:r>
          </a:p>
          <a:p>
            <a:pPr lvl="0"/>
            <a:r>
              <a:rPr lang="es-ES"/>
              <a:t>Ut </a:t>
            </a:r>
            <a:r>
              <a:rPr lang="es-ES" err="1"/>
              <a:t>enim</a:t>
            </a:r>
            <a:r>
              <a:rPr lang="es-ES"/>
              <a:t> ad </a:t>
            </a:r>
            <a:r>
              <a:rPr lang="es-ES" err="1"/>
              <a:t>minim</a:t>
            </a:r>
            <a:r>
              <a:rPr lang="es-ES"/>
              <a:t> </a:t>
            </a:r>
            <a:r>
              <a:rPr lang="es-ES" err="1"/>
              <a:t>veniam</a:t>
            </a:r>
            <a:r>
              <a:rPr lang="es-ES"/>
              <a:t>, quis </a:t>
            </a:r>
            <a:r>
              <a:rPr lang="es-ES" err="1"/>
              <a:t>nostrud</a:t>
            </a:r>
            <a:r>
              <a:rPr lang="es-ES"/>
              <a:t> </a:t>
            </a:r>
            <a:r>
              <a:rPr lang="es-ES" err="1"/>
              <a:t>exercitation</a:t>
            </a:r>
            <a:r>
              <a:rPr lang="es-ES"/>
              <a:t> </a:t>
            </a:r>
            <a:r>
              <a:rPr lang="es-ES" err="1"/>
              <a:t>ullamco</a:t>
            </a:r>
            <a:r>
              <a:rPr lang="es-ES"/>
              <a:t> </a:t>
            </a:r>
            <a:r>
              <a:rPr lang="es-ES" err="1"/>
              <a:t>laboris</a:t>
            </a:r>
            <a:r>
              <a:rPr lang="es-ES"/>
              <a:t> </a:t>
            </a:r>
            <a:r>
              <a:rPr lang="es-ES" err="1"/>
              <a:t>nisi</a:t>
            </a:r>
            <a:r>
              <a:rPr lang="es-ES"/>
              <a:t> ut </a:t>
            </a:r>
            <a:r>
              <a:rPr lang="es-ES" err="1"/>
              <a:t>aliquip</a:t>
            </a:r>
            <a:r>
              <a:rPr lang="es-ES"/>
              <a:t> ex </a:t>
            </a:r>
            <a:r>
              <a:rPr lang="es-ES" err="1"/>
              <a:t>ea</a:t>
            </a:r>
            <a:r>
              <a:rPr lang="es-ES"/>
              <a:t> commodo </a:t>
            </a:r>
            <a:r>
              <a:rPr lang="es-ES" err="1"/>
              <a:t>consequat</a:t>
            </a:r>
            <a:r>
              <a:rPr lang="es-ES"/>
              <a:t>. </a:t>
            </a:r>
            <a:r>
              <a:rPr lang="es-ES" err="1"/>
              <a:t>Duis</a:t>
            </a:r>
            <a:r>
              <a:rPr lang="es-ES"/>
              <a:t> </a:t>
            </a:r>
            <a:r>
              <a:rPr lang="es-ES" err="1"/>
              <a:t>aute</a:t>
            </a:r>
            <a:r>
              <a:rPr lang="es-ES"/>
              <a:t> </a:t>
            </a:r>
            <a:r>
              <a:rPr lang="es-ES" err="1"/>
              <a:t>irure</a:t>
            </a:r>
            <a:r>
              <a:rPr lang="es-ES"/>
              <a:t> dolor in </a:t>
            </a:r>
            <a:r>
              <a:rPr lang="es-ES" err="1"/>
              <a:t>reprehenderit</a:t>
            </a:r>
            <a:r>
              <a:rPr lang="es-ES"/>
              <a:t> in </a:t>
            </a:r>
            <a:r>
              <a:rPr lang="es-ES" err="1"/>
              <a:t>voluptate</a:t>
            </a:r>
            <a:r>
              <a:rPr lang="es-ES"/>
              <a:t> </a:t>
            </a:r>
            <a:r>
              <a:rPr lang="es-ES" err="1"/>
              <a:t>velir</a:t>
            </a:r>
            <a:r>
              <a:rPr lang="es-ES"/>
              <a:t> ese </a:t>
            </a:r>
            <a:r>
              <a:rPr lang="es-ES" err="1"/>
              <a:t>cillum</a:t>
            </a:r>
            <a:r>
              <a:rPr lang="es-ES"/>
              <a:t> </a:t>
            </a:r>
            <a:r>
              <a:rPr lang="es-ES" err="1"/>
              <a:t>dolore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</a:t>
            </a:r>
            <a:r>
              <a:rPr lang="es-ES" err="1"/>
              <a:t>fugiat</a:t>
            </a:r>
            <a:r>
              <a:rPr lang="es-ES"/>
              <a:t> </a:t>
            </a:r>
            <a:r>
              <a:rPr lang="es-ES" err="1"/>
              <a:t>nulla</a:t>
            </a:r>
            <a:r>
              <a:rPr lang="es-ES"/>
              <a:t> </a:t>
            </a:r>
            <a:r>
              <a:rPr lang="es-ES" err="1"/>
              <a:t>pariatur</a:t>
            </a:r>
            <a:r>
              <a:rPr lang="es-E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729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74EA78-FB00-8293-10A2-963B5D8852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61300" y="2193925"/>
            <a:ext cx="3810000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Título</a:t>
            </a:r>
            <a:endParaRPr lang="es-MX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A9269E36-58FD-74BD-D005-BAE8482D5C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1300" y="3562350"/>
            <a:ext cx="3810000" cy="2452687"/>
          </a:xfrm>
        </p:spPr>
        <p:txBody>
          <a:bodyPr>
            <a:noAutofit/>
          </a:bodyPr>
          <a:lstStyle>
            <a:lvl1pPr marL="0" indent="0">
              <a:buNone/>
              <a:defRPr sz="1450" b="1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, sed do </a:t>
            </a:r>
            <a:r>
              <a:rPr lang="es-ES" err="1"/>
              <a:t>eiusmod</a:t>
            </a:r>
            <a:r>
              <a:rPr lang="es-ES"/>
              <a:t> </a:t>
            </a:r>
            <a:r>
              <a:rPr lang="es-ES" err="1"/>
              <a:t>tempor</a:t>
            </a:r>
            <a:r>
              <a:rPr lang="es-ES"/>
              <a:t> </a:t>
            </a:r>
            <a:r>
              <a:rPr lang="es-ES" err="1"/>
              <a:t>incididunt</a:t>
            </a:r>
            <a:r>
              <a:rPr lang="es-ES"/>
              <a:t> ut labore et </a:t>
            </a:r>
            <a:r>
              <a:rPr lang="es-ES" err="1"/>
              <a:t>dolore</a:t>
            </a:r>
            <a:r>
              <a:rPr lang="es-ES"/>
              <a:t> magna </a:t>
            </a:r>
            <a:r>
              <a:rPr lang="es-ES" err="1"/>
              <a:t>aliqua</a:t>
            </a:r>
            <a:r>
              <a:rPr lang="es-ES"/>
              <a:t>.</a:t>
            </a:r>
          </a:p>
          <a:p>
            <a:pPr lvl="0"/>
            <a:r>
              <a:rPr lang="es-ES"/>
              <a:t>Ut </a:t>
            </a:r>
            <a:r>
              <a:rPr lang="es-ES" err="1"/>
              <a:t>enim</a:t>
            </a:r>
            <a:r>
              <a:rPr lang="es-ES"/>
              <a:t> ad </a:t>
            </a:r>
            <a:r>
              <a:rPr lang="es-ES" err="1"/>
              <a:t>minim</a:t>
            </a:r>
            <a:r>
              <a:rPr lang="es-ES"/>
              <a:t> </a:t>
            </a:r>
            <a:r>
              <a:rPr lang="es-ES" err="1"/>
              <a:t>veniam</a:t>
            </a:r>
            <a:r>
              <a:rPr lang="es-ES"/>
              <a:t>, quis </a:t>
            </a:r>
            <a:r>
              <a:rPr lang="es-ES" err="1"/>
              <a:t>nostrud</a:t>
            </a:r>
            <a:r>
              <a:rPr lang="es-ES"/>
              <a:t> </a:t>
            </a:r>
            <a:r>
              <a:rPr lang="es-ES" err="1"/>
              <a:t>exercitation</a:t>
            </a:r>
            <a:r>
              <a:rPr lang="es-ES"/>
              <a:t> </a:t>
            </a:r>
            <a:r>
              <a:rPr lang="es-ES" err="1"/>
              <a:t>ullamco</a:t>
            </a:r>
            <a:r>
              <a:rPr lang="es-ES"/>
              <a:t> </a:t>
            </a:r>
            <a:r>
              <a:rPr lang="es-ES" err="1"/>
              <a:t>laboris</a:t>
            </a:r>
            <a:r>
              <a:rPr lang="es-ES"/>
              <a:t> </a:t>
            </a:r>
            <a:r>
              <a:rPr lang="es-ES" err="1"/>
              <a:t>nisi</a:t>
            </a:r>
            <a:r>
              <a:rPr lang="es-ES"/>
              <a:t> ut </a:t>
            </a:r>
            <a:r>
              <a:rPr lang="es-ES" err="1"/>
              <a:t>aliquip</a:t>
            </a:r>
            <a:r>
              <a:rPr lang="es-ES"/>
              <a:t> ex </a:t>
            </a:r>
            <a:r>
              <a:rPr lang="es-ES" err="1"/>
              <a:t>ea</a:t>
            </a:r>
            <a:r>
              <a:rPr lang="es-ES"/>
              <a:t> commodo </a:t>
            </a:r>
            <a:r>
              <a:rPr lang="es-ES" err="1"/>
              <a:t>consequat</a:t>
            </a:r>
            <a:r>
              <a:rPr lang="es-ES"/>
              <a:t>. </a:t>
            </a:r>
            <a:r>
              <a:rPr lang="es-ES" err="1"/>
              <a:t>Duis</a:t>
            </a:r>
            <a:r>
              <a:rPr lang="es-ES"/>
              <a:t> </a:t>
            </a:r>
            <a:r>
              <a:rPr lang="es-ES" err="1"/>
              <a:t>aute</a:t>
            </a:r>
            <a:r>
              <a:rPr lang="es-ES"/>
              <a:t> </a:t>
            </a:r>
            <a:r>
              <a:rPr lang="es-ES" err="1"/>
              <a:t>irure</a:t>
            </a:r>
            <a:r>
              <a:rPr lang="es-ES"/>
              <a:t> dolor in </a:t>
            </a:r>
            <a:r>
              <a:rPr lang="es-ES" err="1"/>
              <a:t>reprehenderit</a:t>
            </a:r>
            <a:r>
              <a:rPr lang="es-ES"/>
              <a:t> in </a:t>
            </a:r>
            <a:r>
              <a:rPr lang="es-ES" err="1"/>
              <a:t>voluptate</a:t>
            </a:r>
            <a:r>
              <a:rPr lang="es-ES"/>
              <a:t> </a:t>
            </a:r>
            <a:r>
              <a:rPr lang="es-ES" err="1"/>
              <a:t>velir</a:t>
            </a:r>
            <a:r>
              <a:rPr lang="es-ES"/>
              <a:t> ese </a:t>
            </a:r>
            <a:r>
              <a:rPr lang="es-ES" err="1"/>
              <a:t>cillum</a:t>
            </a:r>
            <a:r>
              <a:rPr lang="es-ES"/>
              <a:t> </a:t>
            </a:r>
            <a:r>
              <a:rPr lang="es-ES" err="1"/>
              <a:t>dolore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</a:t>
            </a:r>
            <a:r>
              <a:rPr lang="es-ES" err="1"/>
              <a:t>fugiat</a:t>
            </a:r>
            <a:r>
              <a:rPr lang="es-ES"/>
              <a:t> </a:t>
            </a:r>
            <a:r>
              <a:rPr lang="es-ES" err="1"/>
              <a:t>nulla</a:t>
            </a:r>
            <a:r>
              <a:rPr lang="es-ES"/>
              <a:t> </a:t>
            </a:r>
            <a:r>
              <a:rPr lang="es-ES" err="1"/>
              <a:t>pariatur</a:t>
            </a:r>
            <a:r>
              <a:rPr lang="es-ES"/>
              <a:t>.</a:t>
            </a:r>
          </a:p>
        </p:txBody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164CFF63-5192-3BB3-30EC-6244C6F1ED6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0700" y="1364759"/>
            <a:ext cx="6987381" cy="4650278"/>
          </a:xfrm>
        </p:spPr>
        <p:txBody>
          <a:bodyPr/>
          <a:lstStyle>
            <a:lvl1pPr>
              <a:defRPr>
                <a:latin typeface="Montserrat SemiBold"/>
              </a:defRPr>
            </a:lvl1pPr>
          </a:lstStyle>
          <a:p>
            <a:endParaRPr lang="es-MX"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18BF0CD9-6229-5897-C62C-447454C290BA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D1BFA72F-83C5-0EF9-7612-061CBAE5DEF7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A1175092-6385-A120-34B5-960FA1B479A6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EACC073A-E8F5-324B-2108-69D8E136653B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57EEBDB8-25B6-28D6-B417-874D634A39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37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6A786B-BA08-5607-1590-2FE6338C19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6900" y="2766218"/>
            <a:ext cx="5867400" cy="1325563"/>
          </a:xfrm>
        </p:spPr>
        <p:txBody>
          <a:bodyPr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Espacio Título</a:t>
            </a:r>
            <a:endParaRPr lang="es-MX"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38BE640E-D6CA-85B2-F98E-C94BDF23A440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7A269F7E-F1C0-6ED5-9AEC-144CB8972152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178C8CDF-0E80-CFCB-E338-C96500FE14DD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6C3132FD-9593-27CB-ADDE-AD59F3A9BCF1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69C87644-4EC2-E296-B275-5465CBB70A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304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95C8AA-666E-FCD4-E811-A78EA4299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6969" y="1223169"/>
            <a:ext cx="2882900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Título</a:t>
            </a:r>
            <a:endParaRPr lang="es-MX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56870CD5-4F7A-D5BF-454B-BCFAAC4D69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57763" y="2632074"/>
            <a:ext cx="3106737" cy="2625725"/>
          </a:xfrm>
        </p:spPr>
        <p:txBody>
          <a:bodyPr>
            <a:normAutofit/>
          </a:bodyPr>
          <a:lstStyle>
            <a:lvl1pPr marL="0" indent="0">
              <a:buNone/>
              <a:defRPr sz="145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Marcador de texto 8">
            <a:extLst>
              <a:ext uri="{FF2B5EF4-FFF2-40B4-BE49-F238E27FC236}">
                <a16:creationId xmlns:a16="http://schemas.microsoft.com/office/drawing/2014/main" id="{CFAD0237-AC22-E7B8-DEF6-B455B4A281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4789" y="2632074"/>
            <a:ext cx="3106737" cy="2625725"/>
          </a:xfrm>
        </p:spPr>
        <p:txBody>
          <a:bodyPr>
            <a:normAutofit/>
          </a:bodyPr>
          <a:lstStyle>
            <a:lvl1pPr marL="0" indent="0">
              <a:buNone/>
              <a:defRPr sz="145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3D7DA888-F296-2735-313D-A96C4A0791D5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92EF9E97-7987-FA75-1CE8-E1AF8EE72BB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768FE0C4-CD3E-97CA-5BF0-E135D92610CB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552E6F71-C7BB-3951-53A5-9874B62B528D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E9745066-3AD3-D0CE-FAAB-6973754457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49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27E4BA96-0633-F5B3-E5B0-5A2AEAC6B3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6858000"/>
          </a:xfrm>
        </p:spPr>
        <p:txBody>
          <a:bodyPr/>
          <a:lstStyle>
            <a:lvl1pPr>
              <a:defRPr>
                <a:latin typeface="Montserrat SemiBold"/>
              </a:defRPr>
            </a:lvl1pPr>
          </a:lstStyle>
          <a:p>
            <a:endParaRPr lang="es-MX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B23D6FE8-C857-4A41-2B46-10F1ADC145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67720" y="2619707"/>
            <a:ext cx="3106737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Título</a:t>
            </a:r>
            <a:endParaRPr lang="es-MX"/>
          </a:p>
        </p:txBody>
      </p:sp>
      <p:sp>
        <p:nvSpPr>
          <p:cNvPr id="11" name="Marcador de texto 8">
            <a:extLst>
              <a:ext uri="{FF2B5EF4-FFF2-40B4-BE49-F238E27FC236}">
                <a16:creationId xmlns:a16="http://schemas.microsoft.com/office/drawing/2014/main" id="{7F0DE140-D8B7-90AF-C4D8-E88FAE665D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68515" y="4028613"/>
            <a:ext cx="3106737" cy="2164370"/>
          </a:xfrm>
        </p:spPr>
        <p:txBody>
          <a:bodyPr>
            <a:normAutofit/>
          </a:bodyPr>
          <a:lstStyle>
            <a:lvl1pPr marL="0" indent="0">
              <a:buNone/>
              <a:defRPr sz="145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BB16B8D7-0DE3-5F4E-F300-F249666EC017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6F1DC88E-D4AA-BADD-6BC0-0FCF505132A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C0E6BE06-2EFA-1134-0984-3AC479AFB561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9AF29150-B9B1-70FC-8EC3-7D99CF3105F2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7D7FAE01-86A8-3D4B-F3E4-C2DEB3511A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46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BB9300-272B-4A1B-897C-84226EF37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CO" noProof="0"/>
              <a:t>NO EDITAR LA PLANTILLA MAESTRA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DC275-8304-4ECB-ABA5-C6B4B20EA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E3FCD-06E2-4183-9196-4D58C623A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ontserrat SemiBold"/>
              </a:defRPr>
            </a:lvl1pPr>
          </a:lstStyle>
          <a:p>
            <a:fld id="{23F61C21-EA5C-4542-B0FF-93A6F57B09DF}" type="datetimeFigureOut">
              <a:rPr lang="es-CO" smtClean="0"/>
              <a:pPr/>
              <a:t>11/07/2023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6C343-93C7-4B14-AF15-8D3F1D3172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 SemiBold"/>
              </a:defRPr>
            </a:lvl1pPr>
          </a:lstStyle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7D4B0-C5CA-42B6-BDC5-02170DE439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 SemiBold"/>
              </a:defRPr>
            </a:lvl1pPr>
          </a:lstStyle>
          <a:p>
            <a:fld id="{2DED1BC1-4E7A-49AC-9932-5FB93800EC84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7" name="Group 9">
            <a:extLst>
              <a:ext uri="{FF2B5EF4-FFF2-40B4-BE49-F238E27FC236}">
                <a16:creationId xmlns:a16="http://schemas.microsoft.com/office/drawing/2014/main" id="{E058EEF7-5152-2FDE-52C5-FAA1797D66C3}"/>
              </a:ext>
            </a:extLst>
          </p:cNvPr>
          <p:cNvGrpSpPr/>
          <p:nvPr userDrawn="1"/>
        </p:nvGrpSpPr>
        <p:grpSpPr>
          <a:xfrm>
            <a:off x="475694" y="457584"/>
            <a:ext cx="503822" cy="45719"/>
            <a:chOff x="-1" y="6675929"/>
            <a:chExt cx="7501317" cy="182071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F97FBDA-D2F3-284E-BEAE-98D970F99DA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91120CC8-6623-A65E-BAB3-0277144B4F88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F144D1DE-2BDD-080B-9639-D95C3735733F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8B87036-4A82-6EBE-11BE-718CAF6C063D}"/>
              </a:ext>
            </a:extLst>
          </p:cNvPr>
          <p:cNvSpPr txBox="1"/>
          <p:nvPr userDrawn="1"/>
        </p:nvSpPr>
        <p:spPr>
          <a:xfrm>
            <a:off x="374074" y="503303"/>
            <a:ext cx="661693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" noProof="0">
                <a:latin typeface="Montserrat SemiBold"/>
              </a:rPr>
              <a:t>Función Pública</a:t>
            </a:r>
            <a:endParaRPr lang="es-ES_tradnl" noProof="0">
              <a:latin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56832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5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CO" sz="4400" b="0" kern="1200" smtClean="0">
          <a:solidFill>
            <a:schemeClr val="tx1"/>
          </a:solidFill>
          <a:latin typeface="Montserrat SemiBold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 SemiBold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 SemiBold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 SemiBold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 SemiBold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 SemiBold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987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C464E5CA-59CB-5DA3-863D-32798FD484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71134" y="3813429"/>
            <a:ext cx="5176838" cy="800100"/>
          </a:xfrm>
        </p:spPr>
        <p:txBody>
          <a:bodyPr/>
          <a:lstStyle/>
          <a:p>
            <a:r>
              <a:rPr lang="es-MX" dirty="0">
                <a:latin typeface="Arial Narrow" panose="020B0606020202030204" pitchFamily="34" charset="0"/>
              </a:rPr>
              <a:t>Corte 31 de marzo de 2023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255252B6-94CB-6E70-09FA-A457E9E05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1134" y="2487866"/>
            <a:ext cx="5176838" cy="1325563"/>
          </a:xfrm>
        </p:spPr>
        <p:txBody>
          <a:bodyPr/>
          <a:lstStyle/>
          <a:p>
            <a:r>
              <a:rPr lang="es-MX" dirty="0">
                <a:latin typeface="Arial Narrow" panose="020B0606020202030204" pitchFamily="34" charset="0"/>
              </a:rPr>
              <a:t>Seguimiento Planeación Institucional </a:t>
            </a:r>
          </a:p>
        </p:txBody>
      </p:sp>
    </p:spTree>
    <p:extLst>
      <p:ext uri="{BB962C8B-B14F-4D97-AF65-F5344CB8AC3E}">
        <p14:creationId xmlns:p14="http://schemas.microsoft.com/office/powerpoint/2010/main" val="399307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adroTexto 45">
            <a:extLst>
              <a:ext uri="{FF2B5EF4-FFF2-40B4-BE49-F238E27FC236}">
                <a16:creationId xmlns:a16="http://schemas.microsoft.com/office/drawing/2014/main" id="{9E153657-AEF7-4F31-4B2D-AD42D2596C35}"/>
              </a:ext>
            </a:extLst>
          </p:cNvPr>
          <p:cNvSpPr txBox="1"/>
          <p:nvPr/>
        </p:nvSpPr>
        <p:spPr>
          <a:xfrm>
            <a:off x="8917261" y="765511"/>
            <a:ext cx="669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400" b="0">
                <a:solidFill>
                  <a:schemeClr val="bg1"/>
                </a:solidFill>
                <a:latin typeface="Montserrat Light" panose="00000400000000000000"/>
              </a:rPr>
              <a:t>(*)</a:t>
            </a:r>
            <a:endParaRPr lang="es-CO" sz="1400">
              <a:solidFill>
                <a:schemeClr val="bg1"/>
              </a:solidFill>
              <a:latin typeface="Montserrat Light" panose="00000400000000000000"/>
            </a:endParaRPr>
          </a:p>
        </p:txBody>
      </p:sp>
      <p:sp>
        <p:nvSpPr>
          <p:cNvPr id="9" name="Rectangle 4"/>
          <p:cNvSpPr/>
          <p:nvPr/>
        </p:nvSpPr>
        <p:spPr>
          <a:xfrm>
            <a:off x="215013" y="529382"/>
            <a:ext cx="11879016" cy="900244"/>
          </a:xfrm>
          <a:prstGeom prst="rect">
            <a:avLst/>
          </a:prstGeom>
          <a:noFill/>
        </p:spPr>
        <p:txBody>
          <a:bodyPr wrap="square" lIns="68579" tIns="34289" rIns="68579" bIns="34289" anchor="t">
            <a:spAutoFit/>
          </a:bodyPr>
          <a:lstStyle/>
          <a:p>
            <a:pPr algn="just"/>
            <a:r>
              <a:rPr lang="es-ES_tradnl" dirty="0">
                <a:latin typeface="+mn-lt"/>
                <a:ea typeface="Calibri" panose="020F0502020204030204" pitchFamily="34" charset="0"/>
              </a:rPr>
              <a:t>99 entregables los cuales responden a compromisos derivados del Plan Nacional de Desarrollo, el Plan Marco de Implementación del acuerdo de Paz, documentos CONPES, Planes del Decreto 612 de 2018, iniciativas sectoriales, entre otros. </a:t>
            </a:r>
            <a:endParaRPr lang="es-ES_tradnl" dirty="0"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9E28467-CF8F-4065-81AD-C22C571195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013" y="1183526"/>
            <a:ext cx="11661564" cy="567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589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adroTexto 45">
            <a:extLst>
              <a:ext uri="{FF2B5EF4-FFF2-40B4-BE49-F238E27FC236}">
                <a16:creationId xmlns:a16="http://schemas.microsoft.com/office/drawing/2014/main" id="{9E153657-AEF7-4F31-4B2D-AD42D2596C35}"/>
              </a:ext>
            </a:extLst>
          </p:cNvPr>
          <p:cNvSpPr txBox="1"/>
          <p:nvPr/>
        </p:nvSpPr>
        <p:spPr>
          <a:xfrm>
            <a:off x="8917261" y="765511"/>
            <a:ext cx="669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400" b="0">
                <a:solidFill>
                  <a:schemeClr val="bg1"/>
                </a:solidFill>
                <a:latin typeface="Montserrat Light" panose="00000400000000000000"/>
              </a:rPr>
              <a:t>(*)</a:t>
            </a:r>
            <a:endParaRPr lang="es-CO" sz="1400">
              <a:solidFill>
                <a:schemeClr val="bg1"/>
              </a:solidFill>
              <a:latin typeface="Montserrat Light" panose="0000040000000000000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618640" y="174172"/>
            <a:ext cx="98289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4406">
              <a:defRPr/>
            </a:pPr>
            <a:r>
              <a:rPr lang="es-CO" b="1" dirty="0">
                <a:solidFill>
                  <a:schemeClr val="tx2"/>
                </a:solidFill>
                <a:ea typeface="+mn-lt"/>
                <a:cs typeface="+mn-lt"/>
              </a:rPr>
              <a:t>Informe Cumplimiento Planeación Institucional primer trimestre </a:t>
            </a:r>
            <a:r>
              <a:rPr lang="en-US" b="1" dirty="0">
                <a:solidFill>
                  <a:schemeClr val="tx2"/>
                </a:solidFill>
                <a:ea typeface="+mn-lt"/>
                <a:cs typeface="+mn-lt"/>
              </a:rPr>
              <a:t>2023  </a:t>
            </a:r>
            <a:endParaRPr lang="es-CO" dirty="0">
              <a:solidFill>
                <a:schemeClr val="tx2"/>
              </a:solidFill>
              <a:ea typeface="+mn-lt"/>
              <a:cs typeface="+mn-lt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7CA15E9-FBD3-4C90-9F65-73ECCB848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2" y="1480355"/>
            <a:ext cx="12124262" cy="424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667672"/>
      </p:ext>
    </p:extLst>
  </p:cSld>
  <p:clrMapOvr>
    <a:masterClrMapping/>
  </p:clrMapOvr>
</p:sld>
</file>

<file path=ppt/theme/theme1.xml><?xml version="1.0" encoding="utf-8"?>
<a:theme xmlns:a="http://schemas.openxmlformats.org/drawingml/2006/main" name="DNP 2018-2022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NP">
      <a:majorFont>
        <a:latin typeface="Work Sans"/>
        <a:ea typeface=""/>
        <a:cs typeface=""/>
      </a:majorFont>
      <a:minorFont>
        <a:latin typeface="Work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 anchor="ctr">
        <a:spAutoFit/>
      </a:bodyPr>
      <a:lstStyle>
        <a:defPPr algn="l">
          <a:spcBef>
            <a:spcPts val="600"/>
          </a:spcBef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NP 2018-2022 2.4" id="{828B3444-E90C-F449-B30A-B9AE60BDD96C}" vid="{E92A9306-DAFE-5847-867C-4283A8F34A5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08C1A740C2BC47A85B91DAB65428E8" ma:contentTypeVersion="14" ma:contentTypeDescription="Create a new document." ma:contentTypeScope="" ma:versionID="770727f1883a4d175c75650a433ef7d6">
  <xsd:schema xmlns:xsd="http://www.w3.org/2001/XMLSchema" xmlns:xs="http://www.w3.org/2001/XMLSchema" xmlns:p="http://schemas.microsoft.com/office/2006/metadata/properties" xmlns:ns2="ab571fb5-0b8c-4b39-afef-2de21540ffe6" xmlns:ns3="d6cd97d7-ab70-4f4b-bd1b-46db26387a43" targetNamespace="http://schemas.microsoft.com/office/2006/metadata/properties" ma:root="true" ma:fieldsID="e1710e645c697f3d4bf87df32b97c4b6" ns2:_="" ns3:_="">
    <xsd:import namespace="ab571fb5-0b8c-4b39-afef-2de21540ffe6"/>
    <xsd:import namespace="d6cd97d7-ab70-4f4b-bd1b-46db26387a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71fb5-0b8c-4b39-afef-2de21540ff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62b1f75-36e8-497c-b113-7998821e9f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d97d7-ab70-4f4b-bd1b-46db26387a4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bc26068-f4a6-45a6-9b5c-022901b242d8}" ma:internalName="TaxCatchAll" ma:showField="CatchAllData" ma:web="d6cd97d7-ab70-4f4b-bd1b-46db26387a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cd97d7-ab70-4f4b-bd1b-46db26387a43" xsi:nil="true"/>
    <lcf76f155ced4ddcb4097134ff3c332f xmlns="ab571fb5-0b8c-4b39-afef-2de21540ffe6">
      <Terms xmlns="http://schemas.microsoft.com/office/infopath/2007/PartnerControls"/>
    </lcf76f155ced4ddcb4097134ff3c332f>
    <SharedWithUsers xmlns="d6cd97d7-ab70-4f4b-bd1b-46db26387a43">
      <UserInfo>
        <DisplayName>Laura Daniela Escobar Lopez</DisplayName>
        <AccountId>20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95E6EA-5763-4BFE-AA1B-6E2790EE2862}">
  <ds:schemaRefs>
    <ds:schemaRef ds:uri="ab571fb5-0b8c-4b39-afef-2de21540ffe6"/>
    <ds:schemaRef ds:uri="d6cd97d7-ab70-4f4b-bd1b-46db26387a4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D384393-7935-4ED9-AD1D-7A7C54246D8A}">
  <ds:schemaRefs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ab571fb5-0b8c-4b39-afef-2de21540ffe6"/>
    <ds:schemaRef ds:uri="d6cd97d7-ab70-4f4b-bd1b-46db26387a43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8438AAA-1774-451E-AF81-8D4280B992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62</Words>
  <Application>Microsoft Office PowerPoint</Application>
  <PresentationFormat>Panorámica</PresentationFormat>
  <Paragraphs>6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Arial Narrow</vt:lpstr>
      <vt:lpstr>Calibri</vt:lpstr>
      <vt:lpstr>Montserrat ExtraBold</vt:lpstr>
      <vt:lpstr>Montserrat Light</vt:lpstr>
      <vt:lpstr>Montserrat SemiBold</vt:lpstr>
      <vt:lpstr>Work Sans</vt:lpstr>
      <vt:lpstr>DNP 2018-2022</vt:lpstr>
      <vt:lpstr>Presentación de PowerPoint</vt:lpstr>
      <vt:lpstr>Seguimiento Planeación Institucional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Seguimiento planeación institucional primer trimestre 2023</dc:title>
  <dc:subject>Documento que da a conocer el avance de los entregables programados en el Departamento, para la vigencia 2023, en el Plan Institucional y el Plan de Acción con corte primer trimestre de la vigencia 2023.</dc:subject>
  <dc:creator>Departamento Administrativo de la Función Pública</dc:creator>
  <cp:keywords>seguimiento, planes, acción, institucional</cp:keywords>
  <cp:lastModifiedBy>karol camargo vargas</cp:lastModifiedBy>
  <cp:revision>12</cp:revision>
  <dcterms:created xsi:type="dcterms:W3CDTF">2021-12-13T23:09:21Z</dcterms:created>
  <dcterms:modified xsi:type="dcterms:W3CDTF">2023-07-11T14:38:23Z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0x010100FE08C1A740C2BC47A85B91DAB65428E8</vt:lpwstr>
  </property>
  <property fmtid="{D5CDD505-2E9C-101B-9397-08002B2CF9AE}" pid="3" name="MediaServiceImageTags">
    <vt:lpwstr/>
  </property>
</Properties>
</file>