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9" r:id="rId2"/>
    <p:sldMasterId id="2147483701" r:id="rId3"/>
  </p:sldMasterIdLst>
  <p:notesMasterIdLst>
    <p:notesMasterId r:id="rId31"/>
  </p:notesMasterIdLst>
  <p:sldIdLst>
    <p:sldId id="1901" r:id="rId4"/>
    <p:sldId id="1932" r:id="rId5"/>
    <p:sldId id="1891" r:id="rId6"/>
    <p:sldId id="1892" r:id="rId7"/>
    <p:sldId id="1886" r:id="rId8"/>
    <p:sldId id="792" r:id="rId9"/>
    <p:sldId id="1924" r:id="rId10"/>
    <p:sldId id="794" r:id="rId11"/>
    <p:sldId id="1893" r:id="rId12"/>
    <p:sldId id="1894" r:id="rId13"/>
    <p:sldId id="813" r:id="rId14"/>
    <p:sldId id="941" r:id="rId15"/>
    <p:sldId id="815" r:id="rId16"/>
    <p:sldId id="1895" r:id="rId17"/>
    <p:sldId id="1896" r:id="rId18"/>
    <p:sldId id="817" r:id="rId19"/>
    <p:sldId id="1930" r:id="rId20"/>
    <p:sldId id="1929" r:id="rId21"/>
    <p:sldId id="1931" r:id="rId22"/>
    <p:sldId id="1897" r:id="rId23"/>
    <p:sldId id="1898" r:id="rId24"/>
    <p:sldId id="1904" r:id="rId25"/>
    <p:sldId id="1928" r:id="rId26"/>
    <p:sldId id="1899" r:id="rId27"/>
    <p:sldId id="1900" r:id="rId28"/>
    <p:sldId id="824" r:id="rId29"/>
    <p:sldId id="825" r:id="rId30"/>
  </p:sldIdLst>
  <p:sldSz cx="12192000" cy="6858000"/>
  <p:notesSz cx="6858000" cy="9144000"/>
  <p:defaultTextStyle>
    <a:defPPr>
      <a:defRPr lang="es-CO"/>
    </a:defPPr>
    <a:lvl1pPr marL="0" algn="l" defTabSz="914196" rtl="0" eaLnBrk="1" latinLnBrk="0" hangingPunct="1">
      <a:defRPr sz="1900" kern="1200">
        <a:solidFill>
          <a:schemeClr val="tx1"/>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JUAN DIEGO PAREJA GONZALEZ" initials="" lastIdx="28" clrIdx="0"/>
  <p:cmAuthor id="4" name="Natalia Marlen Carrión Bonifacio" initials="NMCB"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808080"/>
    <a:srgbClr val="AAF5F5"/>
    <a:srgbClr val="339999"/>
    <a:srgbClr val="000099"/>
    <a:srgbClr val="121E36"/>
    <a:srgbClr val="4F81BD"/>
    <a:srgbClr val="B7DEE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5C1F7-C6E1-DDCD-5B13-8B14F3629EF0}" v="585" dt="2021-09-29T22:12:35.5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651" autoAdjust="0"/>
  </p:normalViewPr>
  <p:slideViewPr>
    <p:cSldViewPr snapToGrid="0">
      <p:cViewPr varScale="1">
        <p:scale>
          <a:sx n="65" d="100"/>
          <a:sy n="65" d="100"/>
        </p:scale>
        <p:origin x="122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1D897-C394-4000-B97A-8B1F2EF37F49}" type="datetimeFigureOut">
              <a:rPr lang="es-CO" smtClean="0"/>
              <a:t>30/09/2021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2316E-FFEC-4CE9-B403-F3E2BBF76C78}" type="slidenum">
              <a:rPr lang="es-CO" smtClean="0"/>
              <a:t>‹Nº›</a:t>
            </a:fld>
            <a:endParaRPr lang="es-CO"/>
          </a:p>
        </p:txBody>
      </p:sp>
    </p:spTree>
    <p:extLst>
      <p:ext uri="{BB962C8B-B14F-4D97-AF65-F5344CB8AC3E}">
        <p14:creationId xmlns:p14="http://schemas.microsoft.com/office/powerpoint/2010/main" val="760529000"/>
      </p:ext>
    </p:extLst>
  </p:cSld>
  <p:clrMap bg1="lt1" tx1="dk1" bg2="lt2" tx2="dk2" accent1="accent1" accent2="accent2" accent3="accent3" accent4="accent4" accent5="accent5" accent6="accent6" hlink="hlink" folHlink="folHlink"/>
  <p:notesStyle>
    <a:lvl1pPr marL="0" algn="l" defTabSz="914196" rtl="0" eaLnBrk="1" latinLnBrk="0" hangingPunct="1">
      <a:defRPr sz="1200" kern="1200">
        <a:solidFill>
          <a:schemeClr val="tx1"/>
        </a:solidFill>
        <a:latin typeface="+mn-lt"/>
        <a:ea typeface="+mn-ea"/>
        <a:cs typeface="+mn-cs"/>
      </a:defRPr>
    </a:lvl1pPr>
    <a:lvl2pPr marL="457095" algn="l" defTabSz="914196" rtl="0" eaLnBrk="1" latinLnBrk="0" hangingPunct="1">
      <a:defRPr sz="1200" kern="1200">
        <a:solidFill>
          <a:schemeClr val="tx1"/>
        </a:solidFill>
        <a:latin typeface="+mn-lt"/>
        <a:ea typeface="+mn-ea"/>
        <a:cs typeface="+mn-cs"/>
      </a:defRPr>
    </a:lvl2pPr>
    <a:lvl3pPr marL="914196" algn="l" defTabSz="914196" rtl="0" eaLnBrk="1" latinLnBrk="0" hangingPunct="1">
      <a:defRPr sz="1200" kern="1200">
        <a:solidFill>
          <a:schemeClr val="tx1"/>
        </a:solidFill>
        <a:latin typeface="+mn-lt"/>
        <a:ea typeface="+mn-ea"/>
        <a:cs typeface="+mn-cs"/>
      </a:defRPr>
    </a:lvl3pPr>
    <a:lvl4pPr marL="1371294" algn="l" defTabSz="914196" rtl="0" eaLnBrk="1" latinLnBrk="0" hangingPunct="1">
      <a:defRPr sz="1200" kern="1200">
        <a:solidFill>
          <a:schemeClr val="tx1"/>
        </a:solidFill>
        <a:latin typeface="+mn-lt"/>
        <a:ea typeface="+mn-ea"/>
        <a:cs typeface="+mn-cs"/>
      </a:defRPr>
    </a:lvl4pPr>
    <a:lvl5pPr marL="1828392" algn="l" defTabSz="914196" rtl="0" eaLnBrk="1" latinLnBrk="0" hangingPunct="1">
      <a:defRPr sz="1200" kern="1200">
        <a:solidFill>
          <a:schemeClr val="tx1"/>
        </a:solidFill>
        <a:latin typeface="+mn-lt"/>
        <a:ea typeface="+mn-ea"/>
        <a:cs typeface="+mn-cs"/>
      </a:defRPr>
    </a:lvl5pPr>
    <a:lvl6pPr marL="2285494" algn="l" defTabSz="914196" rtl="0" eaLnBrk="1" latinLnBrk="0" hangingPunct="1">
      <a:defRPr sz="1200" kern="1200">
        <a:solidFill>
          <a:schemeClr val="tx1"/>
        </a:solidFill>
        <a:latin typeface="+mn-lt"/>
        <a:ea typeface="+mn-ea"/>
        <a:cs typeface="+mn-cs"/>
      </a:defRPr>
    </a:lvl6pPr>
    <a:lvl7pPr marL="2742586" algn="l" defTabSz="914196" rtl="0" eaLnBrk="1" latinLnBrk="0" hangingPunct="1">
      <a:defRPr sz="1200" kern="1200">
        <a:solidFill>
          <a:schemeClr val="tx1"/>
        </a:solidFill>
        <a:latin typeface="+mn-lt"/>
        <a:ea typeface="+mn-ea"/>
        <a:cs typeface="+mn-cs"/>
      </a:defRPr>
    </a:lvl7pPr>
    <a:lvl8pPr marL="3199680" algn="l" defTabSz="914196" rtl="0" eaLnBrk="1" latinLnBrk="0" hangingPunct="1">
      <a:defRPr sz="1200" kern="1200">
        <a:solidFill>
          <a:schemeClr val="tx1"/>
        </a:solidFill>
        <a:latin typeface="+mn-lt"/>
        <a:ea typeface="+mn-ea"/>
        <a:cs typeface="+mn-cs"/>
      </a:defRPr>
    </a:lvl8pPr>
    <a:lvl9pPr marL="3656775" algn="l" defTabSz="914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95ef59f3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95ef59f3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80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16</a:t>
            </a:fld>
            <a:endParaRPr lang="es-CO">
              <a:solidFill>
                <a:prstClr val="black"/>
              </a:solidFill>
              <a:latin typeface="Calibri"/>
            </a:endParaRPr>
          </a:p>
        </p:txBody>
      </p:sp>
    </p:spTree>
    <p:extLst>
      <p:ext uri="{BB962C8B-B14F-4D97-AF65-F5344CB8AC3E}">
        <p14:creationId xmlns:p14="http://schemas.microsoft.com/office/powerpoint/2010/main" val="47067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t>17</a:t>
            </a:fld>
            <a:endParaRPr lang="es-CO"/>
          </a:p>
        </p:txBody>
      </p:sp>
    </p:spTree>
    <p:extLst>
      <p:ext uri="{BB962C8B-B14F-4D97-AF65-F5344CB8AC3E}">
        <p14:creationId xmlns:p14="http://schemas.microsoft.com/office/powerpoint/2010/main" val="209206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t>18</a:t>
            </a:fld>
            <a:endParaRPr lang="es-CO"/>
          </a:p>
        </p:txBody>
      </p:sp>
    </p:spTree>
    <p:extLst>
      <p:ext uri="{BB962C8B-B14F-4D97-AF65-F5344CB8AC3E}">
        <p14:creationId xmlns:p14="http://schemas.microsoft.com/office/powerpoint/2010/main" val="209206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pPr marL="0" marR="0" lvl="0" indent="0" algn="r" defTabSz="914196" rtl="0" eaLnBrk="1" fontAlgn="auto" latinLnBrk="0" hangingPunct="1">
              <a:lnSpc>
                <a:spcPct val="100000"/>
              </a:lnSpc>
              <a:spcBef>
                <a:spcPts val="0"/>
              </a:spcBef>
              <a:spcAft>
                <a:spcPts val="0"/>
              </a:spcAft>
              <a:buClrTx/>
              <a:buSzTx/>
              <a:buFontTx/>
              <a:buNone/>
              <a:tabLst/>
              <a:defRPr/>
            </a:pPr>
            <a:fld id="{D5C2316E-FFEC-4CE9-B403-F3E2BBF76C78}"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96"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06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C2316E-FFEC-4CE9-B403-F3E2BBF76C78}" type="slidenum">
              <a:rPr lang="es-CO" smtClean="0"/>
              <a:t>22</a:t>
            </a:fld>
            <a:endParaRPr lang="es-CO"/>
          </a:p>
        </p:txBody>
      </p:sp>
    </p:spTree>
    <p:extLst>
      <p:ext uri="{BB962C8B-B14F-4D97-AF65-F5344CB8AC3E}">
        <p14:creationId xmlns:p14="http://schemas.microsoft.com/office/powerpoint/2010/main" val="219609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5C2316E-FFEC-4CE9-B403-F3E2BBF76C78}" type="slidenum">
              <a:rPr lang="es-CO" smtClean="0"/>
              <a:t>23</a:t>
            </a:fld>
            <a:endParaRPr lang="es-CO"/>
          </a:p>
        </p:txBody>
      </p:sp>
    </p:spTree>
    <p:extLst>
      <p:ext uri="{BB962C8B-B14F-4D97-AF65-F5344CB8AC3E}">
        <p14:creationId xmlns:p14="http://schemas.microsoft.com/office/powerpoint/2010/main" val="477926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26</a:t>
            </a:fld>
            <a:endParaRPr lang="es-CO">
              <a:solidFill>
                <a:prstClr val="black"/>
              </a:solidFill>
              <a:latin typeface="Calibri"/>
            </a:endParaRPr>
          </a:p>
        </p:txBody>
      </p:sp>
    </p:spTree>
    <p:extLst>
      <p:ext uri="{BB962C8B-B14F-4D97-AF65-F5344CB8AC3E}">
        <p14:creationId xmlns:p14="http://schemas.microsoft.com/office/powerpoint/2010/main" val="393414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27</a:t>
            </a:fld>
            <a:endParaRPr lang="es-CO">
              <a:solidFill>
                <a:prstClr val="black"/>
              </a:solidFill>
              <a:latin typeface="Calibri"/>
            </a:endParaRPr>
          </a:p>
        </p:txBody>
      </p:sp>
    </p:spTree>
    <p:extLst>
      <p:ext uri="{BB962C8B-B14F-4D97-AF65-F5344CB8AC3E}">
        <p14:creationId xmlns:p14="http://schemas.microsoft.com/office/powerpoint/2010/main" val="378709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434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5</a:t>
            </a:fld>
            <a:endParaRPr lang="es-CO">
              <a:solidFill>
                <a:prstClr val="black"/>
              </a:solidFill>
              <a:latin typeface="Calibri"/>
            </a:endParaRPr>
          </a:p>
        </p:txBody>
      </p:sp>
    </p:spTree>
    <p:extLst>
      <p:ext uri="{BB962C8B-B14F-4D97-AF65-F5344CB8AC3E}">
        <p14:creationId xmlns:p14="http://schemas.microsoft.com/office/powerpoint/2010/main" val="227931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6</a:t>
            </a:fld>
            <a:endParaRPr lang="es-CO">
              <a:solidFill>
                <a:prstClr val="black"/>
              </a:solidFill>
              <a:latin typeface="Calibri"/>
            </a:endParaRPr>
          </a:p>
        </p:txBody>
      </p:sp>
    </p:spTree>
    <p:extLst>
      <p:ext uri="{BB962C8B-B14F-4D97-AF65-F5344CB8AC3E}">
        <p14:creationId xmlns:p14="http://schemas.microsoft.com/office/powerpoint/2010/main" val="292342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7</a:t>
            </a:fld>
            <a:endParaRPr lang="es-CO" dirty="0">
              <a:solidFill>
                <a:prstClr val="black"/>
              </a:solidFill>
              <a:latin typeface="Calibri"/>
            </a:endParaRPr>
          </a:p>
        </p:txBody>
      </p:sp>
    </p:spTree>
    <p:extLst>
      <p:ext uri="{BB962C8B-B14F-4D97-AF65-F5344CB8AC3E}">
        <p14:creationId xmlns:p14="http://schemas.microsoft.com/office/powerpoint/2010/main" val="168629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8</a:t>
            </a:fld>
            <a:endParaRPr lang="es-CO">
              <a:solidFill>
                <a:prstClr val="black"/>
              </a:solidFill>
              <a:latin typeface="Calibri"/>
            </a:endParaRPr>
          </a:p>
        </p:txBody>
      </p:sp>
    </p:spTree>
    <p:extLst>
      <p:ext uri="{BB962C8B-B14F-4D97-AF65-F5344CB8AC3E}">
        <p14:creationId xmlns:p14="http://schemas.microsoft.com/office/powerpoint/2010/main" val="177602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11</a:t>
            </a:fld>
            <a:endParaRPr lang="es-CO">
              <a:solidFill>
                <a:prstClr val="black"/>
              </a:solidFill>
              <a:latin typeface="Calibri"/>
            </a:endParaRPr>
          </a:p>
        </p:txBody>
      </p:sp>
    </p:spTree>
    <p:extLst>
      <p:ext uri="{BB962C8B-B14F-4D97-AF65-F5344CB8AC3E}">
        <p14:creationId xmlns:p14="http://schemas.microsoft.com/office/powerpoint/2010/main" val="219065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12</a:t>
            </a:fld>
            <a:endParaRPr lang="es-CO">
              <a:solidFill>
                <a:prstClr val="black"/>
              </a:solidFill>
              <a:latin typeface="Calibri"/>
            </a:endParaRPr>
          </a:p>
        </p:txBody>
      </p:sp>
    </p:spTree>
    <p:extLst>
      <p:ext uri="{BB962C8B-B14F-4D97-AF65-F5344CB8AC3E}">
        <p14:creationId xmlns:p14="http://schemas.microsoft.com/office/powerpoint/2010/main" val="31445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a:xfrm>
            <a:off x="3884613" y="8685213"/>
            <a:ext cx="2971800" cy="457200"/>
          </a:xfrm>
          <a:prstGeom prst="rect">
            <a:avLst/>
          </a:prstGeom>
        </p:spPr>
        <p:txBody>
          <a:bodyPr/>
          <a:lstStyle/>
          <a:p>
            <a:fld id="{D5C2316E-FFEC-4CE9-B403-F3E2BBF76C78}" type="slidenum">
              <a:rPr lang="es-CO" smtClean="0">
                <a:solidFill>
                  <a:prstClr val="black"/>
                </a:solidFill>
                <a:latin typeface="Calibri"/>
              </a:rPr>
              <a:pPr/>
              <a:t>13</a:t>
            </a:fld>
            <a:endParaRPr lang="es-CO">
              <a:solidFill>
                <a:prstClr val="black"/>
              </a:solidFill>
              <a:latin typeface="Calibri"/>
            </a:endParaRPr>
          </a:p>
        </p:txBody>
      </p:sp>
    </p:spTree>
    <p:extLst>
      <p:ext uri="{BB962C8B-B14F-4D97-AF65-F5344CB8AC3E}">
        <p14:creationId xmlns:p14="http://schemas.microsoft.com/office/powerpoint/2010/main" val="93102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291"/>
        <p:cNvGrpSpPr/>
        <p:nvPr/>
      </p:nvGrpSpPr>
      <p:grpSpPr>
        <a:xfrm>
          <a:off x="0" y="0"/>
          <a:ext cx="0" cy="0"/>
          <a:chOff x="0" y="0"/>
          <a:chExt cx="0" cy="0"/>
        </a:xfrm>
      </p:grpSpPr>
      <p:sp>
        <p:nvSpPr>
          <p:cNvPr id="292" name="Google Shape;292;p2"/>
          <p:cNvSpPr txBox="1"/>
          <p:nvPr/>
        </p:nvSpPr>
        <p:spPr>
          <a:xfrm>
            <a:off x="11115328" y="72861"/>
            <a:ext cx="731600" cy="524800"/>
          </a:xfrm>
          <a:prstGeom prst="rect">
            <a:avLst/>
          </a:prstGeom>
          <a:noFill/>
          <a:ln>
            <a:noFill/>
          </a:ln>
        </p:spPr>
        <p:txBody>
          <a:bodyPr spcFirstLastPara="1" wrap="square" lIns="121817" tIns="121817" rIns="121817" bIns="121817"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0054BC"/>
              </a:solidFill>
              <a:latin typeface="Work Sans"/>
              <a:ea typeface="Work Sans"/>
              <a:cs typeface="Work Sans"/>
              <a:sym typeface="Work Sans"/>
            </a:endParaRPr>
          </a:p>
        </p:txBody>
      </p:sp>
      <p:sp>
        <p:nvSpPr>
          <p:cNvPr id="293" name="Google Shape;293;p2"/>
          <p:cNvSpPr txBox="1"/>
          <p:nvPr/>
        </p:nvSpPr>
        <p:spPr>
          <a:xfrm>
            <a:off x="11115328" y="-28739"/>
            <a:ext cx="731600" cy="524800"/>
          </a:xfrm>
          <a:prstGeom prst="rect">
            <a:avLst/>
          </a:prstGeom>
          <a:noFill/>
          <a:ln>
            <a:noFill/>
          </a:ln>
        </p:spPr>
        <p:txBody>
          <a:bodyPr spcFirstLastPara="1" wrap="square" lIns="121817" tIns="121817" rIns="121817" bIns="121817"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FFFFFF"/>
              </a:solidFill>
              <a:latin typeface="Work Sans"/>
              <a:ea typeface="Work Sans"/>
              <a:cs typeface="Work Sans"/>
              <a:sym typeface="Work Sans"/>
            </a:endParaRPr>
          </a:p>
        </p:txBody>
      </p:sp>
      <p:sp>
        <p:nvSpPr>
          <p:cNvPr id="294" name="Google Shape;294;p2"/>
          <p:cNvSpPr/>
          <p:nvPr/>
        </p:nvSpPr>
        <p:spPr>
          <a:xfrm>
            <a:off x="8643756" y="0"/>
            <a:ext cx="3554800" cy="6858000"/>
          </a:xfrm>
          <a:prstGeom prst="rect">
            <a:avLst/>
          </a:prstGeom>
          <a:solidFill>
            <a:schemeClr val="accen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900" b="0" i="0" u="none" strike="noStrike" cap="none">
              <a:solidFill>
                <a:schemeClr val="lt1"/>
              </a:solidFill>
              <a:latin typeface="Arial"/>
              <a:ea typeface="Arial"/>
              <a:cs typeface="Arial"/>
              <a:sym typeface="Arial"/>
            </a:endParaRPr>
          </a:p>
        </p:txBody>
      </p:sp>
      <p:pic>
        <p:nvPicPr>
          <p:cNvPr id="295" name="Google Shape;295;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130841" y="2831400"/>
            <a:ext cx="6255923" cy="1195200"/>
          </a:xfrm>
          <a:prstGeom prst="rect">
            <a:avLst/>
          </a:prstGeom>
          <a:noFill/>
          <a:ln>
            <a:noFill/>
          </a:ln>
        </p:spPr>
      </p:pic>
      <p:pic>
        <p:nvPicPr>
          <p:cNvPr id="296" name="Google Shape;296;p2"/>
          <p:cNvPicPr preferRelativeResize="0"/>
          <p:nvPr/>
        </p:nvPicPr>
        <p:blipFill rotWithShape="1">
          <a:blip r:embed="rId3">
            <a:alphaModFix/>
          </a:blip>
          <a:srcRect/>
          <a:stretch/>
        </p:blipFill>
        <p:spPr>
          <a:xfrm>
            <a:off x="5056473" y="2831400"/>
            <a:ext cx="0" cy="0"/>
          </a:xfrm>
          <a:prstGeom prst="rect">
            <a:avLst/>
          </a:prstGeom>
          <a:noFill/>
          <a:ln>
            <a:noFill/>
          </a:ln>
        </p:spPr>
      </p:pic>
      <p:sp>
        <p:nvSpPr>
          <p:cNvPr id="297" name="Google Shape;297;p2"/>
          <p:cNvSpPr txBox="1"/>
          <p:nvPr/>
        </p:nvSpPr>
        <p:spPr>
          <a:xfrm>
            <a:off x="-1" y="6474856"/>
            <a:ext cx="8643600" cy="454400"/>
          </a:xfrm>
          <a:prstGeom prst="rect">
            <a:avLst/>
          </a:prstGeom>
          <a:noFill/>
          <a:ln>
            <a:noFill/>
          </a:ln>
        </p:spPr>
        <p:txBody>
          <a:bodyPr spcFirstLastPara="1" wrap="square" lIns="121817" tIns="121817" rIns="121817" bIns="121817"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55902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21"/>
        <p:cNvGrpSpPr/>
        <p:nvPr/>
      </p:nvGrpSpPr>
      <p:grpSpPr>
        <a:xfrm>
          <a:off x="0" y="0"/>
          <a:ext cx="0" cy="0"/>
          <a:chOff x="0" y="0"/>
          <a:chExt cx="0" cy="0"/>
        </a:xfrm>
      </p:grpSpPr>
      <p:sp>
        <p:nvSpPr>
          <p:cNvPr id="422" name="Google Shape;422;p23"/>
          <p:cNvSpPr/>
          <p:nvPr/>
        </p:nvSpPr>
        <p:spPr>
          <a:xfrm>
            <a:off x="0" y="0"/>
            <a:ext cx="6096000" cy="3428800"/>
          </a:xfrm>
          <a:prstGeom prst="rect">
            <a:avLst/>
          </a:prstGeom>
          <a:solidFill>
            <a:srgbClr val="13BAC2"/>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23" name="Google Shape;423;p23"/>
          <p:cNvSpPr/>
          <p:nvPr/>
        </p:nvSpPr>
        <p:spPr>
          <a:xfrm>
            <a:off x="6096000" y="3429000"/>
            <a:ext cx="6096000" cy="3428800"/>
          </a:xfrm>
          <a:prstGeom prst="rect">
            <a:avLst/>
          </a:prstGeom>
          <a:solidFill>
            <a:srgbClr val="13BAC2"/>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24" name="Google Shape;424;p23"/>
          <p:cNvSpPr>
            <a:spLocks noGrp="1"/>
          </p:cNvSpPr>
          <p:nvPr>
            <p:ph type="pic" idx="2"/>
          </p:nvPr>
        </p:nvSpPr>
        <p:spPr>
          <a:xfrm>
            <a:off x="2707025" y="453656"/>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5" name="Google Shape;425;p23"/>
          <p:cNvSpPr>
            <a:spLocks noGrp="1"/>
          </p:cNvSpPr>
          <p:nvPr>
            <p:ph type="pic" idx="3"/>
          </p:nvPr>
        </p:nvSpPr>
        <p:spPr>
          <a:xfrm>
            <a:off x="8751044" y="448929"/>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6" name="Google Shape;426;p23"/>
          <p:cNvSpPr>
            <a:spLocks noGrp="1"/>
          </p:cNvSpPr>
          <p:nvPr>
            <p:ph type="pic" idx="4"/>
          </p:nvPr>
        </p:nvSpPr>
        <p:spPr>
          <a:xfrm>
            <a:off x="8765220" y="3969488"/>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7" name="Google Shape;427;p23"/>
          <p:cNvSpPr>
            <a:spLocks noGrp="1"/>
          </p:cNvSpPr>
          <p:nvPr>
            <p:ph type="pic" idx="5"/>
          </p:nvPr>
        </p:nvSpPr>
        <p:spPr>
          <a:xfrm>
            <a:off x="2626691" y="3945860"/>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28" name="Google Shape;428;p23"/>
          <p:cNvSpPr txBox="1">
            <a:spLocks noGrp="1"/>
          </p:cNvSpPr>
          <p:nvPr>
            <p:ph type="body" idx="1"/>
          </p:nvPr>
        </p:nvSpPr>
        <p:spPr>
          <a:xfrm>
            <a:off x="7163193" y="1569581"/>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29" name="Google Shape;429;p23"/>
          <p:cNvSpPr txBox="1">
            <a:spLocks noGrp="1"/>
          </p:cNvSpPr>
          <p:nvPr>
            <p:ph type="body" idx="6"/>
          </p:nvPr>
        </p:nvSpPr>
        <p:spPr>
          <a:xfrm>
            <a:off x="7243529" y="4891665"/>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30" name="Google Shape;430;p23"/>
          <p:cNvSpPr txBox="1">
            <a:spLocks noGrp="1"/>
          </p:cNvSpPr>
          <p:nvPr>
            <p:ph type="body" idx="7"/>
          </p:nvPr>
        </p:nvSpPr>
        <p:spPr>
          <a:xfrm>
            <a:off x="1034115" y="1479796"/>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31" name="Google Shape;431;p23"/>
          <p:cNvSpPr txBox="1">
            <a:spLocks noGrp="1"/>
          </p:cNvSpPr>
          <p:nvPr>
            <p:ph type="body" idx="8"/>
          </p:nvPr>
        </p:nvSpPr>
        <p:spPr>
          <a:xfrm>
            <a:off x="1114451" y="4801880"/>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32" name="Google Shape;432;p23"/>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7130181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33"/>
        <p:cNvGrpSpPr/>
        <p:nvPr/>
      </p:nvGrpSpPr>
      <p:grpSpPr>
        <a:xfrm>
          <a:off x="0" y="0"/>
          <a:ext cx="0" cy="0"/>
          <a:chOff x="0" y="0"/>
          <a:chExt cx="0" cy="0"/>
        </a:xfrm>
      </p:grpSpPr>
      <p:sp>
        <p:nvSpPr>
          <p:cNvPr id="434" name="Google Shape;434;p24"/>
          <p:cNvSpPr/>
          <p:nvPr/>
        </p:nvSpPr>
        <p:spPr>
          <a:xfrm>
            <a:off x="0" y="0"/>
            <a:ext cx="6096000" cy="3428800"/>
          </a:xfrm>
          <a:prstGeom prst="rect">
            <a:avLst/>
          </a:prstGeom>
          <a:solidFill>
            <a:srgbClr val="0066CD">
              <a:alpha val="78820"/>
            </a:srgbClr>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35" name="Google Shape;435;p24"/>
          <p:cNvSpPr/>
          <p:nvPr/>
        </p:nvSpPr>
        <p:spPr>
          <a:xfrm>
            <a:off x="6096000" y="3429000"/>
            <a:ext cx="6096000" cy="3428800"/>
          </a:xfrm>
          <a:prstGeom prst="rect">
            <a:avLst/>
          </a:prstGeom>
          <a:solidFill>
            <a:srgbClr val="0066CD">
              <a:alpha val="78820"/>
            </a:srgbClr>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rgbClr val="0066CD"/>
              </a:solidFill>
              <a:latin typeface="Arial"/>
              <a:ea typeface="Arial"/>
              <a:cs typeface="Arial"/>
              <a:sym typeface="Arial"/>
            </a:endParaRPr>
          </a:p>
        </p:txBody>
      </p:sp>
      <p:sp>
        <p:nvSpPr>
          <p:cNvPr id="436" name="Google Shape;436;p24"/>
          <p:cNvSpPr>
            <a:spLocks noGrp="1"/>
          </p:cNvSpPr>
          <p:nvPr>
            <p:ph type="pic" idx="2"/>
          </p:nvPr>
        </p:nvSpPr>
        <p:spPr>
          <a:xfrm>
            <a:off x="2707025" y="453656"/>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37" name="Google Shape;437;p24"/>
          <p:cNvSpPr>
            <a:spLocks noGrp="1"/>
          </p:cNvSpPr>
          <p:nvPr>
            <p:ph type="pic" idx="3"/>
          </p:nvPr>
        </p:nvSpPr>
        <p:spPr>
          <a:xfrm>
            <a:off x="8751044" y="448929"/>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38" name="Google Shape;438;p24"/>
          <p:cNvSpPr>
            <a:spLocks noGrp="1"/>
          </p:cNvSpPr>
          <p:nvPr>
            <p:ph type="pic" idx="4"/>
          </p:nvPr>
        </p:nvSpPr>
        <p:spPr>
          <a:xfrm>
            <a:off x="8765220" y="3969488"/>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39" name="Google Shape;439;p24"/>
          <p:cNvSpPr>
            <a:spLocks noGrp="1"/>
          </p:cNvSpPr>
          <p:nvPr>
            <p:ph type="pic" idx="5"/>
          </p:nvPr>
        </p:nvSpPr>
        <p:spPr>
          <a:xfrm>
            <a:off x="2626691" y="3945860"/>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40" name="Google Shape;440;p24"/>
          <p:cNvSpPr txBox="1">
            <a:spLocks noGrp="1"/>
          </p:cNvSpPr>
          <p:nvPr>
            <p:ph type="body" idx="1"/>
          </p:nvPr>
        </p:nvSpPr>
        <p:spPr>
          <a:xfrm>
            <a:off x="7163193" y="1569581"/>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1" name="Google Shape;441;p24"/>
          <p:cNvSpPr txBox="1">
            <a:spLocks noGrp="1"/>
          </p:cNvSpPr>
          <p:nvPr>
            <p:ph type="body" idx="6"/>
          </p:nvPr>
        </p:nvSpPr>
        <p:spPr>
          <a:xfrm>
            <a:off x="7243529" y="4891665"/>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2" name="Google Shape;442;p24"/>
          <p:cNvSpPr txBox="1">
            <a:spLocks noGrp="1"/>
          </p:cNvSpPr>
          <p:nvPr>
            <p:ph type="body" idx="7"/>
          </p:nvPr>
        </p:nvSpPr>
        <p:spPr>
          <a:xfrm>
            <a:off x="1034115" y="1479796"/>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3" name="Google Shape;443;p24"/>
          <p:cNvSpPr txBox="1">
            <a:spLocks noGrp="1"/>
          </p:cNvSpPr>
          <p:nvPr>
            <p:ph type="body" idx="8"/>
          </p:nvPr>
        </p:nvSpPr>
        <p:spPr>
          <a:xfrm>
            <a:off x="1114451" y="4801880"/>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4" name="Google Shape;444;p24"/>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26171477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45"/>
        <p:cNvGrpSpPr/>
        <p:nvPr/>
      </p:nvGrpSpPr>
      <p:grpSpPr>
        <a:xfrm>
          <a:off x="0" y="0"/>
          <a:ext cx="0" cy="0"/>
          <a:chOff x="0" y="0"/>
          <a:chExt cx="0" cy="0"/>
        </a:xfrm>
      </p:grpSpPr>
      <p:sp>
        <p:nvSpPr>
          <p:cNvPr id="446" name="Google Shape;446;p25"/>
          <p:cNvSpPr/>
          <p:nvPr/>
        </p:nvSpPr>
        <p:spPr>
          <a:xfrm>
            <a:off x="0" y="0"/>
            <a:ext cx="4096000" cy="3428800"/>
          </a:xfrm>
          <a:prstGeom prst="rect">
            <a:avLst/>
          </a:prstGeom>
          <a:solidFill>
            <a:srgbClr val="6E92DA"/>
          </a:solidFill>
          <a:ln>
            <a:noFill/>
          </a:ln>
        </p:spPr>
        <p:txBody>
          <a:bodyPr spcFirstLastPara="1" wrap="square" lIns="479628" tIns="60892" rIns="479628" bIns="60892" anchor="ctr" anchorCtr="0">
            <a:noAutofit/>
          </a:bodyPr>
          <a:lstStyle/>
          <a:p>
            <a:pPr marL="0" marR="0" lvl="0" indent="0" algn="ctr" rtl="0">
              <a:lnSpc>
                <a:spcPct val="120000"/>
              </a:lnSpc>
              <a:spcBef>
                <a:spcPts val="0"/>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00000"/>
              </a:lnSpc>
              <a:spcBef>
                <a:spcPts val="800"/>
              </a:spcBef>
              <a:spcAft>
                <a:spcPts val="0"/>
              </a:spcAft>
              <a:buNone/>
            </a:pPr>
            <a:endParaRPr sz="1900" b="0" i="0" u="none" strike="noStrike" cap="none">
              <a:solidFill>
                <a:schemeClr val="lt1"/>
              </a:solidFill>
              <a:latin typeface="Arial"/>
              <a:ea typeface="Arial"/>
              <a:cs typeface="Arial"/>
              <a:sym typeface="Arial"/>
            </a:endParaRPr>
          </a:p>
        </p:txBody>
      </p:sp>
      <p:sp>
        <p:nvSpPr>
          <p:cNvPr id="447" name="Google Shape;447;p25"/>
          <p:cNvSpPr>
            <a:spLocks noGrp="1"/>
          </p:cNvSpPr>
          <p:nvPr>
            <p:ph type="pic" idx="2"/>
          </p:nvPr>
        </p:nvSpPr>
        <p:spPr>
          <a:xfrm>
            <a:off x="1707068" y="498551"/>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48" name="Google Shape;448;p25"/>
          <p:cNvSpPr txBox="1">
            <a:spLocks noGrp="1"/>
          </p:cNvSpPr>
          <p:nvPr>
            <p:ph type="body" idx="1"/>
          </p:nvPr>
        </p:nvSpPr>
        <p:spPr>
          <a:xfrm>
            <a:off x="429139" y="1555409"/>
            <a:ext cx="32380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49" name="Google Shape;449;p25"/>
          <p:cNvSpPr txBox="1">
            <a:spLocks noGrp="1"/>
          </p:cNvSpPr>
          <p:nvPr>
            <p:ph type="body" idx="3"/>
          </p:nvPr>
        </p:nvSpPr>
        <p:spPr>
          <a:xfrm>
            <a:off x="459855" y="5014525"/>
            <a:ext cx="317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0" name="Google Shape;450;p25"/>
          <p:cNvSpPr/>
          <p:nvPr/>
        </p:nvSpPr>
        <p:spPr>
          <a:xfrm>
            <a:off x="4096085" y="3429000"/>
            <a:ext cx="4010400" cy="3428800"/>
          </a:xfrm>
          <a:prstGeom prst="rect">
            <a:avLst/>
          </a:prstGeom>
          <a:solidFill>
            <a:srgbClr val="13BAC2"/>
          </a:solidFill>
          <a:ln>
            <a:noFill/>
          </a:ln>
        </p:spPr>
        <p:txBody>
          <a:bodyPr spcFirstLastPara="1" wrap="square" lIns="479628" tIns="60892" rIns="479628" bIns="60892" anchor="ctr" anchorCtr="0">
            <a:noAutofit/>
          </a:bodyPr>
          <a:lstStyle/>
          <a:p>
            <a:pPr marL="0" marR="0" lvl="0" indent="0" algn="ctr" rtl="0">
              <a:lnSpc>
                <a:spcPct val="120000"/>
              </a:lnSpc>
              <a:spcBef>
                <a:spcPts val="0"/>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00000"/>
              </a:lnSpc>
              <a:spcBef>
                <a:spcPts val="800"/>
              </a:spcBef>
              <a:spcAft>
                <a:spcPts val="0"/>
              </a:spcAft>
              <a:buNone/>
            </a:pPr>
            <a:endParaRPr sz="1900" b="0" i="0" u="none" strike="noStrike" cap="none">
              <a:solidFill>
                <a:schemeClr val="lt1"/>
              </a:solidFill>
              <a:latin typeface="Arial"/>
              <a:ea typeface="Arial"/>
              <a:cs typeface="Arial"/>
              <a:sym typeface="Arial"/>
            </a:endParaRPr>
          </a:p>
        </p:txBody>
      </p:sp>
      <p:sp>
        <p:nvSpPr>
          <p:cNvPr id="451" name="Google Shape;451;p25"/>
          <p:cNvSpPr/>
          <p:nvPr/>
        </p:nvSpPr>
        <p:spPr>
          <a:xfrm>
            <a:off x="8095915" y="0"/>
            <a:ext cx="4096000" cy="3428800"/>
          </a:xfrm>
          <a:prstGeom prst="rect">
            <a:avLst/>
          </a:prstGeom>
          <a:solidFill>
            <a:srgbClr val="00B0F0"/>
          </a:solidFill>
          <a:ln>
            <a:noFill/>
          </a:ln>
        </p:spPr>
        <p:txBody>
          <a:bodyPr spcFirstLastPara="1" wrap="square" lIns="479628" tIns="60892" rIns="479628" bIns="60892" anchor="ctr" anchorCtr="0">
            <a:noAutofit/>
          </a:bodyPr>
          <a:lstStyle/>
          <a:p>
            <a:pPr marL="0" marR="0" lvl="0" indent="0" algn="ctr" rtl="0">
              <a:lnSpc>
                <a:spcPct val="120000"/>
              </a:lnSpc>
              <a:spcBef>
                <a:spcPts val="0"/>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20000"/>
              </a:lnSpc>
              <a:spcBef>
                <a:spcPts val="1067"/>
              </a:spcBef>
              <a:spcAft>
                <a:spcPts val="0"/>
              </a:spcAft>
              <a:buNone/>
            </a:pPr>
            <a:endParaRPr sz="1900" b="0" i="0" u="none" strike="noStrike" cap="none">
              <a:solidFill>
                <a:schemeClr val="lt1"/>
              </a:solidFill>
              <a:latin typeface="Work Sans"/>
              <a:ea typeface="Work Sans"/>
              <a:cs typeface="Work Sans"/>
              <a:sym typeface="Work Sans"/>
            </a:endParaRPr>
          </a:p>
          <a:p>
            <a:pPr marL="0" marR="0" lvl="0" indent="0" algn="ctr" rtl="0">
              <a:lnSpc>
                <a:spcPct val="100000"/>
              </a:lnSpc>
              <a:spcBef>
                <a:spcPts val="800"/>
              </a:spcBef>
              <a:spcAft>
                <a:spcPts val="0"/>
              </a:spcAft>
              <a:buNone/>
            </a:pPr>
            <a:endParaRPr sz="1900" b="0" i="0" u="none" strike="noStrike" cap="none">
              <a:solidFill>
                <a:schemeClr val="lt1"/>
              </a:solidFill>
              <a:latin typeface="Arial"/>
              <a:ea typeface="Arial"/>
              <a:cs typeface="Arial"/>
              <a:sym typeface="Arial"/>
            </a:endParaRPr>
          </a:p>
        </p:txBody>
      </p:sp>
      <p:sp>
        <p:nvSpPr>
          <p:cNvPr id="452" name="Google Shape;452;p25"/>
          <p:cNvSpPr>
            <a:spLocks noGrp="1"/>
          </p:cNvSpPr>
          <p:nvPr>
            <p:ph type="pic" idx="4"/>
          </p:nvPr>
        </p:nvSpPr>
        <p:spPr>
          <a:xfrm>
            <a:off x="1707068" y="3950587"/>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3" name="Google Shape;453;p25"/>
          <p:cNvSpPr>
            <a:spLocks noGrp="1"/>
          </p:cNvSpPr>
          <p:nvPr>
            <p:ph type="pic" idx="5"/>
          </p:nvPr>
        </p:nvSpPr>
        <p:spPr>
          <a:xfrm>
            <a:off x="9839793" y="498551"/>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4" name="Google Shape;454;p25"/>
          <p:cNvSpPr txBox="1">
            <a:spLocks noGrp="1"/>
          </p:cNvSpPr>
          <p:nvPr>
            <p:ph type="body" idx="6"/>
          </p:nvPr>
        </p:nvSpPr>
        <p:spPr>
          <a:xfrm>
            <a:off x="8561864" y="1564860"/>
            <a:ext cx="32380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5" name="Google Shape;455;p25"/>
          <p:cNvSpPr txBox="1">
            <a:spLocks noGrp="1"/>
          </p:cNvSpPr>
          <p:nvPr>
            <p:ph type="body" idx="7"/>
          </p:nvPr>
        </p:nvSpPr>
        <p:spPr>
          <a:xfrm>
            <a:off x="8592580" y="5014525"/>
            <a:ext cx="317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6" name="Google Shape;456;p25"/>
          <p:cNvSpPr>
            <a:spLocks noGrp="1"/>
          </p:cNvSpPr>
          <p:nvPr>
            <p:ph type="pic" idx="8"/>
          </p:nvPr>
        </p:nvSpPr>
        <p:spPr>
          <a:xfrm>
            <a:off x="9839793" y="3950587"/>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7" name="Google Shape;457;p25"/>
          <p:cNvSpPr txBox="1">
            <a:spLocks noGrp="1"/>
          </p:cNvSpPr>
          <p:nvPr>
            <p:ph type="body" idx="9"/>
          </p:nvPr>
        </p:nvSpPr>
        <p:spPr>
          <a:xfrm>
            <a:off x="4510225" y="1564860"/>
            <a:ext cx="317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58" name="Google Shape;458;p25"/>
          <p:cNvSpPr>
            <a:spLocks noGrp="1"/>
          </p:cNvSpPr>
          <p:nvPr>
            <p:ph type="pic" idx="13"/>
          </p:nvPr>
        </p:nvSpPr>
        <p:spPr>
          <a:xfrm>
            <a:off x="5757439" y="498551"/>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59" name="Google Shape;459;p25"/>
          <p:cNvSpPr>
            <a:spLocks noGrp="1"/>
          </p:cNvSpPr>
          <p:nvPr>
            <p:ph type="pic" idx="14"/>
          </p:nvPr>
        </p:nvSpPr>
        <p:spPr>
          <a:xfrm>
            <a:off x="5757439" y="3950587"/>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60" name="Google Shape;460;p25"/>
          <p:cNvSpPr txBox="1">
            <a:spLocks noGrp="1"/>
          </p:cNvSpPr>
          <p:nvPr>
            <p:ph type="body" idx="15"/>
          </p:nvPr>
        </p:nvSpPr>
        <p:spPr>
          <a:xfrm>
            <a:off x="4479509" y="5014525"/>
            <a:ext cx="32380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61" name="Google Shape;461;p25"/>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9701075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2"/>
        <p:cNvGrpSpPr/>
        <p:nvPr/>
      </p:nvGrpSpPr>
      <p:grpSpPr>
        <a:xfrm>
          <a:off x="0" y="0"/>
          <a:ext cx="0" cy="0"/>
          <a:chOff x="0" y="0"/>
          <a:chExt cx="0" cy="0"/>
        </a:xfrm>
      </p:grpSpPr>
      <p:sp>
        <p:nvSpPr>
          <p:cNvPr id="463" name="Google Shape;463;p26"/>
          <p:cNvSpPr/>
          <p:nvPr/>
        </p:nvSpPr>
        <p:spPr>
          <a:xfrm rot="10800000" flipH="1">
            <a:off x="0" y="3974592"/>
            <a:ext cx="3007200" cy="2880000"/>
          </a:xfrm>
          <a:prstGeom prst="rect">
            <a:avLst/>
          </a:prstGeom>
          <a:solidFill>
            <a:srgbClr val="61C8CE"/>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64" name="Google Shape;464;p26"/>
          <p:cNvSpPr/>
          <p:nvPr/>
        </p:nvSpPr>
        <p:spPr>
          <a:xfrm>
            <a:off x="3007360" y="3974592"/>
            <a:ext cx="9184800" cy="28800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65" name="Google Shape;465;p26"/>
          <p:cNvSpPr txBox="1">
            <a:spLocks noGrp="1"/>
          </p:cNvSpPr>
          <p:nvPr>
            <p:ph type="body" idx="1"/>
          </p:nvPr>
        </p:nvSpPr>
        <p:spPr>
          <a:xfrm>
            <a:off x="527051" y="1796103"/>
            <a:ext cx="10681600" cy="13900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66" name="Google Shape;466;p26"/>
          <p:cNvSpPr txBox="1">
            <a:spLocks noGrp="1"/>
          </p:cNvSpPr>
          <p:nvPr>
            <p:ph type="title"/>
          </p:nvPr>
        </p:nvSpPr>
        <p:spPr>
          <a:xfrm>
            <a:off x="527051" y="645584"/>
            <a:ext cx="8726000" cy="5492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7" name="Google Shape;467;p26"/>
          <p:cNvSpPr txBox="1">
            <a:spLocks noGrp="1"/>
          </p:cNvSpPr>
          <p:nvPr>
            <p:ph type="body" idx="2"/>
          </p:nvPr>
        </p:nvSpPr>
        <p:spPr>
          <a:xfrm>
            <a:off x="3824432" y="4502991"/>
            <a:ext cx="7410400" cy="16340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68" name="Google Shape;468;p26"/>
          <p:cNvSpPr>
            <a:spLocks noGrp="1"/>
          </p:cNvSpPr>
          <p:nvPr>
            <p:ph type="pic" idx="3"/>
          </p:nvPr>
        </p:nvSpPr>
        <p:spPr>
          <a:xfrm>
            <a:off x="830867" y="4706336"/>
            <a:ext cx="1306000" cy="1304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69" name="Google Shape;469;p26"/>
          <p:cNvSpPr txBox="1"/>
          <p:nvPr/>
        </p:nvSpPr>
        <p:spPr>
          <a:xfrm>
            <a:off x="422299" y="154053"/>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21467683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70"/>
        <p:cNvGrpSpPr/>
        <p:nvPr/>
      </p:nvGrpSpPr>
      <p:grpSpPr>
        <a:xfrm>
          <a:off x="0" y="0"/>
          <a:ext cx="0" cy="0"/>
          <a:chOff x="0" y="0"/>
          <a:chExt cx="0" cy="0"/>
        </a:xfrm>
      </p:grpSpPr>
      <p:sp>
        <p:nvSpPr>
          <p:cNvPr id="471" name="Google Shape;471;p27"/>
          <p:cNvSpPr/>
          <p:nvPr/>
        </p:nvSpPr>
        <p:spPr>
          <a:xfrm>
            <a:off x="0" y="0"/>
            <a:ext cx="1869600" cy="6858000"/>
          </a:xfrm>
          <a:prstGeom prst="rect">
            <a:avLst/>
          </a:prstGeom>
          <a:solidFill>
            <a:srgbClr val="0066CD"/>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72" name="Google Shape;472;p27"/>
          <p:cNvSpPr txBox="1">
            <a:spLocks noGrp="1"/>
          </p:cNvSpPr>
          <p:nvPr>
            <p:ph type="body" idx="1"/>
          </p:nvPr>
        </p:nvSpPr>
        <p:spPr>
          <a:xfrm>
            <a:off x="2217965" y="1990252"/>
            <a:ext cx="8177600" cy="19252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73" name="Google Shape;473;p27"/>
          <p:cNvSpPr txBox="1">
            <a:spLocks noGrp="1"/>
          </p:cNvSpPr>
          <p:nvPr>
            <p:ph type="title"/>
          </p:nvPr>
        </p:nvSpPr>
        <p:spPr>
          <a:xfrm>
            <a:off x="2150465" y="873168"/>
            <a:ext cx="8726000" cy="5492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4" name="Google Shape;474;p27"/>
          <p:cNvSpPr txBox="1">
            <a:spLocks noGrp="1"/>
          </p:cNvSpPr>
          <p:nvPr>
            <p:ph type="body" idx="2"/>
          </p:nvPr>
        </p:nvSpPr>
        <p:spPr>
          <a:xfrm>
            <a:off x="2239949" y="3566296"/>
            <a:ext cx="8817200" cy="12756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75" name="Google Shape;475;p27"/>
          <p:cNvSpPr>
            <a:spLocks noGrp="1"/>
          </p:cNvSpPr>
          <p:nvPr>
            <p:ph type="pic" idx="3"/>
          </p:nvPr>
        </p:nvSpPr>
        <p:spPr>
          <a:xfrm>
            <a:off x="510117" y="605367"/>
            <a:ext cx="1039200" cy="10392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76" name="Google Shape;476;p27"/>
          <p:cNvSpPr txBox="1"/>
          <p:nvPr/>
        </p:nvSpPr>
        <p:spPr>
          <a:xfrm>
            <a:off x="9269157" y="147927"/>
            <a:ext cx="2472400" cy="241200"/>
          </a:xfrm>
          <a:prstGeom prst="rect">
            <a:avLst/>
          </a:prstGeom>
          <a:noFill/>
          <a:ln>
            <a:noFill/>
          </a:ln>
        </p:spPr>
        <p:txBody>
          <a:bodyPr spcFirstLastPara="1" wrap="square" lIns="91370" tIns="45698" rIns="91370" bIns="45698"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6452153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77"/>
        <p:cNvGrpSpPr/>
        <p:nvPr/>
      </p:nvGrpSpPr>
      <p:grpSpPr>
        <a:xfrm>
          <a:off x="0" y="0"/>
          <a:ext cx="0" cy="0"/>
          <a:chOff x="0" y="0"/>
          <a:chExt cx="0" cy="0"/>
        </a:xfrm>
      </p:grpSpPr>
      <p:sp>
        <p:nvSpPr>
          <p:cNvPr id="478" name="Google Shape;478;p28"/>
          <p:cNvSpPr txBox="1">
            <a:spLocks noGrp="1"/>
          </p:cNvSpPr>
          <p:nvPr>
            <p:ph type="body" idx="1"/>
          </p:nvPr>
        </p:nvSpPr>
        <p:spPr>
          <a:xfrm>
            <a:off x="5718033" y="1965841"/>
            <a:ext cx="5946800" cy="21776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79" name="Google Shape;479;p28"/>
          <p:cNvSpPr txBox="1">
            <a:spLocks noGrp="1"/>
          </p:cNvSpPr>
          <p:nvPr>
            <p:ph type="title"/>
          </p:nvPr>
        </p:nvSpPr>
        <p:spPr>
          <a:xfrm>
            <a:off x="5736856" y="645584"/>
            <a:ext cx="5928000" cy="6136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0" name="Google Shape;480;p28"/>
          <p:cNvSpPr txBox="1">
            <a:spLocks noGrp="1"/>
          </p:cNvSpPr>
          <p:nvPr>
            <p:ph type="body" idx="2"/>
          </p:nvPr>
        </p:nvSpPr>
        <p:spPr>
          <a:xfrm>
            <a:off x="5692297" y="4322103"/>
            <a:ext cx="4823200" cy="12756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81" name="Google Shape;481;p28"/>
          <p:cNvSpPr>
            <a:spLocks noGrp="1"/>
          </p:cNvSpPr>
          <p:nvPr>
            <p:ph type="pic" idx="3"/>
          </p:nvPr>
        </p:nvSpPr>
        <p:spPr>
          <a:xfrm>
            <a:off x="0" y="0"/>
            <a:ext cx="4961600" cy="6858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82" name="Google Shape;482;p28"/>
          <p:cNvSpPr txBox="1"/>
          <p:nvPr/>
        </p:nvSpPr>
        <p:spPr>
          <a:xfrm>
            <a:off x="9269157" y="147927"/>
            <a:ext cx="2472400" cy="241200"/>
          </a:xfrm>
          <a:prstGeom prst="rect">
            <a:avLst/>
          </a:prstGeom>
          <a:noFill/>
          <a:ln>
            <a:noFill/>
          </a:ln>
        </p:spPr>
        <p:txBody>
          <a:bodyPr spcFirstLastPara="1" wrap="square" lIns="91370" tIns="45698" rIns="91370" bIns="45698"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10366261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83"/>
        <p:cNvGrpSpPr/>
        <p:nvPr/>
      </p:nvGrpSpPr>
      <p:grpSpPr>
        <a:xfrm>
          <a:off x="0" y="0"/>
          <a:ext cx="0" cy="0"/>
          <a:chOff x="0" y="0"/>
          <a:chExt cx="0" cy="0"/>
        </a:xfrm>
      </p:grpSpPr>
      <p:sp>
        <p:nvSpPr>
          <p:cNvPr id="484" name="Google Shape;484;p29"/>
          <p:cNvSpPr>
            <a:spLocks noGrp="1"/>
          </p:cNvSpPr>
          <p:nvPr>
            <p:ph type="pic" idx="2"/>
          </p:nvPr>
        </p:nvSpPr>
        <p:spPr>
          <a:xfrm>
            <a:off x="6965507" y="0"/>
            <a:ext cx="5226400" cy="6858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85" name="Google Shape;485;p29"/>
          <p:cNvSpPr txBox="1">
            <a:spLocks noGrp="1"/>
          </p:cNvSpPr>
          <p:nvPr>
            <p:ph type="body" idx="1"/>
          </p:nvPr>
        </p:nvSpPr>
        <p:spPr>
          <a:xfrm>
            <a:off x="527051" y="1809367"/>
            <a:ext cx="5147200" cy="19252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86" name="Google Shape;486;p29"/>
          <p:cNvSpPr txBox="1">
            <a:spLocks noGrp="1"/>
          </p:cNvSpPr>
          <p:nvPr>
            <p:ph type="title"/>
          </p:nvPr>
        </p:nvSpPr>
        <p:spPr>
          <a:xfrm>
            <a:off x="527051" y="662075"/>
            <a:ext cx="6243200" cy="6136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7" name="Google Shape;487;p29"/>
          <p:cNvSpPr txBox="1">
            <a:spLocks noGrp="1"/>
          </p:cNvSpPr>
          <p:nvPr>
            <p:ph type="body" idx="3"/>
          </p:nvPr>
        </p:nvSpPr>
        <p:spPr>
          <a:xfrm>
            <a:off x="527051" y="4378809"/>
            <a:ext cx="4823200" cy="12756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88" name="Google Shape;488;p29"/>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31083222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89"/>
        <p:cNvGrpSpPr/>
        <p:nvPr/>
      </p:nvGrpSpPr>
      <p:grpSpPr>
        <a:xfrm>
          <a:off x="0" y="0"/>
          <a:ext cx="0" cy="0"/>
          <a:chOff x="0" y="0"/>
          <a:chExt cx="0" cy="0"/>
        </a:xfrm>
      </p:grpSpPr>
      <p:sp>
        <p:nvSpPr>
          <p:cNvPr id="490" name="Google Shape;490;p30"/>
          <p:cNvSpPr>
            <a:spLocks noGrp="1"/>
          </p:cNvSpPr>
          <p:nvPr>
            <p:ph type="pic" idx="2"/>
          </p:nvPr>
        </p:nvSpPr>
        <p:spPr>
          <a:xfrm>
            <a:off x="8335925" y="0"/>
            <a:ext cx="3856000" cy="68580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Char char="•"/>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91" name="Google Shape;491;p30"/>
          <p:cNvSpPr/>
          <p:nvPr/>
        </p:nvSpPr>
        <p:spPr>
          <a:xfrm>
            <a:off x="0" y="2928088"/>
            <a:ext cx="9517200" cy="2118800"/>
          </a:xfrm>
          <a:prstGeom prst="rect">
            <a:avLst/>
          </a:prstGeom>
          <a:solidFill>
            <a:srgbClr val="0066CD"/>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92" name="Google Shape;492;p30"/>
          <p:cNvSpPr txBox="1">
            <a:spLocks noGrp="1"/>
          </p:cNvSpPr>
          <p:nvPr>
            <p:ph type="body" idx="1"/>
          </p:nvPr>
        </p:nvSpPr>
        <p:spPr>
          <a:xfrm>
            <a:off x="527051" y="3377461"/>
            <a:ext cx="8489200" cy="12200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93" name="Google Shape;493;p30"/>
          <p:cNvSpPr txBox="1">
            <a:spLocks noGrp="1"/>
          </p:cNvSpPr>
          <p:nvPr>
            <p:ph type="title"/>
          </p:nvPr>
        </p:nvSpPr>
        <p:spPr>
          <a:xfrm>
            <a:off x="384544" y="1292397"/>
            <a:ext cx="7450400" cy="13252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4" name="Google Shape;494;p30"/>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19187317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29" tIns="34274" rIns="68529" bIns="34274" anchor="t" anchorCtr="0"/>
          <a:lstStyle>
            <a:lvl1pPr marL="609091" lvl="0" indent="-39761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240" lvl="1"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349" lvl="2"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478" lvl="3"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5568" lvl="4"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4659" lvl="5"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3787" lvl="6"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2898" lvl="7"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046" lvl="8"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29" tIns="34274" rIns="68529" bIns="34274" anchor="t" anchorCtr="0"/>
          <a:lstStyle>
            <a:lvl1pPr marL="609091" lvl="0" indent="-39761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240" lvl="1"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7349" lvl="2"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6478" lvl="3"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5568" lvl="4"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4659" lvl="5"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3787" lvl="6"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2898" lvl="7"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2046" lvl="8" indent="-39761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29" tIns="34274" rIns="68529"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Light"/>
                <a:ea typeface="Work Sans Light"/>
                <a:cs typeface="Work Sans Light"/>
                <a:sym typeface="Work Sans Light"/>
              </a:rPr>
              <a:t>Función Pública</a:t>
            </a:r>
            <a:endParaRPr sz="800" b="0" i="0" u="none" strike="noStrike" cap="none">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3660716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6" name="Google Shape;69;p9">
            <a:extLst>
              <a:ext uri="{FF2B5EF4-FFF2-40B4-BE49-F238E27FC236}">
                <a16:creationId xmlns:a16="http://schemas.microsoft.com/office/drawing/2014/main" id="{2878297F-D1F8-3A48-B1CC-2D20ABA28118}"/>
              </a:ext>
            </a:extLst>
          </p:cNvPr>
          <p:cNvSpPr txBox="1"/>
          <p:nvPr userDrawn="1"/>
        </p:nvSpPr>
        <p:spPr>
          <a:xfrm>
            <a:off x="434552" y="141800"/>
            <a:ext cx="2472400" cy="241200"/>
          </a:xfrm>
          <a:prstGeom prst="rect">
            <a:avLst/>
          </a:prstGeom>
          <a:noFill/>
          <a:ln>
            <a:noFill/>
          </a:ln>
        </p:spPr>
        <p:txBody>
          <a:bodyPr spcFirstLastPara="1" wrap="square" lIns="91368" tIns="45698" rIns="91368" bIns="45698" anchor="ctr" anchorCtr="0">
            <a:noAutofit/>
          </a:bodyPr>
          <a:lstStyle/>
          <a:p>
            <a:pPr>
              <a:buClr>
                <a:srgbClr val="000000"/>
              </a:buClr>
              <a:buSzPts val="1100"/>
              <a:buFont typeface="Arial"/>
              <a:buNone/>
            </a:pPr>
            <a:r>
              <a:rPr lang="es-CO" sz="800" kern="0">
                <a:solidFill>
                  <a:srgbClr val="0066CD"/>
                </a:solidFill>
                <a:latin typeface="Work Sans Light"/>
                <a:ea typeface="Work Sans Light"/>
                <a:cs typeface="Work Sans Light"/>
                <a:sym typeface="Work Sans Light"/>
              </a:rPr>
              <a:t>Función Pública</a:t>
            </a:r>
            <a:endParaRPr sz="800" kern="0">
              <a:solidFill>
                <a:srgbClr val="0066CD"/>
              </a:solidFill>
              <a:latin typeface="Work Sans Light"/>
              <a:ea typeface="Work Sans Light"/>
              <a:cs typeface="Work Sans Light"/>
              <a:sym typeface="Work Sans Light"/>
            </a:endParaRPr>
          </a:p>
        </p:txBody>
      </p:sp>
      <p:sp>
        <p:nvSpPr>
          <p:cNvPr id="4" name="Google Shape;21;p3"/>
          <p:cNvSpPr txBox="1"/>
          <p:nvPr userDrawn="1"/>
        </p:nvSpPr>
        <p:spPr>
          <a:xfrm>
            <a:off x="0" y="6474856"/>
            <a:ext cx="12192000" cy="454400"/>
          </a:xfrm>
          <a:prstGeom prst="rect">
            <a:avLst/>
          </a:prstGeom>
          <a:noFill/>
          <a:ln>
            <a:noFill/>
          </a:ln>
        </p:spPr>
        <p:txBody>
          <a:bodyPr spcFirstLastPara="1" wrap="square" lIns="121814" tIns="121814" rIns="121814" bIns="121814" anchor="t" anchorCtr="0">
            <a:noAutofit/>
          </a:bodyPr>
          <a:lstStyle/>
          <a:p>
            <a:pPr algn="ctr">
              <a:buClr>
                <a:srgbClr val="000000"/>
              </a:buClr>
              <a:buSzPts val="600"/>
              <a:buFont typeface="Arial"/>
              <a:buNone/>
            </a:pPr>
            <a:r>
              <a:rPr lang="es-CO" sz="800" kern="0">
                <a:solidFill>
                  <a:srgbClr val="0054BC"/>
                </a:solidFill>
                <a:latin typeface="Work Sans"/>
                <a:ea typeface="Work Sans"/>
                <a:cs typeface="Work Sans"/>
                <a:sym typeface="Work Sans"/>
              </a:rPr>
              <a:t>Esta presentación es propiedad intelectual controlada y producida por Función Pública.</a:t>
            </a:r>
            <a:endParaRPr sz="800" kern="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42230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20"/>
        <p:cNvGrpSpPr/>
        <p:nvPr/>
      </p:nvGrpSpPr>
      <p:grpSpPr>
        <a:xfrm>
          <a:off x="0" y="0"/>
          <a:ext cx="0" cy="0"/>
          <a:chOff x="0" y="0"/>
          <a:chExt cx="0" cy="0"/>
        </a:xfrm>
      </p:grpSpPr>
      <p:sp>
        <p:nvSpPr>
          <p:cNvPr id="321" name="Google Shape;321;p5"/>
          <p:cNvSpPr txBox="1">
            <a:spLocks noGrp="1"/>
          </p:cNvSpPr>
          <p:nvPr>
            <p:ph type="body" idx="1"/>
          </p:nvPr>
        </p:nvSpPr>
        <p:spPr>
          <a:xfrm>
            <a:off x="519813" y="2693580"/>
            <a:ext cx="10810800" cy="1422400"/>
          </a:xfrm>
          <a:prstGeom prst="rect">
            <a:avLst/>
          </a:prstGeom>
          <a:noFill/>
          <a:ln>
            <a:noFill/>
          </a:ln>
        </p:spPr>
        <p:txBody>
          <a:bodyPr spcFirstLastPara="1" wrap="square" lIns="0" tIns="0" rIns="0" bIns="0" anchor="t" anchorCtr="0">
            <a:normAutofit/>
          </a:bodyPr>
          <a:lstStyle>
            <a:lvl1pPr marL="609091" marR="0" lvl="0" indent="-304544" algn="l" rtl="0">
              <a:lnSpc>
                <a:spcPct val="120000"/>
              </a:lnSpc>
              <a:spcBef>
                <a:spcPts val="267"/>
              </a:spcBef>
              <a:spcAft>
                <a:spcPts val="0"/>
              </a:spcAft>
              <a:buClr>
                <a:srgbClr val="0066CD"/>
              </a:buClr>
              <a:buSzPts val="1100"/>
              <a:buFont typeface="Arial"/>
              <a:buNone/>
              <a:defRPr sz="2100">
                <a:solidFill>
                  <a:srgbClr val="0066CD"/>
                </a:solidFill>
              </a:defRPr>
            </a:lvl1pPr>
            <a:lvl2pPr marL="1218240" lvl="1" indent="-397613" algn="l" rtl="0">
              <a:lnSpc>
                <a:spcPct val="90000"/>
              </a:lnSpc>
              <a:spcBef>
                <a:spcPts val="800"/>
              </a:spcBef>
              <a:spcAft>
                <a:spcPts val="0"/>
              </a:spcAft>
              <a:buClr>
                <a:srgbClr val="0066CD"/>
              </a:buClr>
              <a:buSzPts val="1100"/>
              <a:buChar char="•"/>
              <a:defRPr sz="1500">
                <a:solidFill>
                  <a:srgbClr val="0066CD"/>
                </a:solidFill>
              </a:defRPr>
            </a:lvl2pPr>
            <a:lvl3pPr marL="1827349" lvl="2" indent="-397613" algn="l" rtl="0">
              <a:lnSpc>
                <a:spcPct val="90000"/>
              </a:lnSpc>
              <a:spcBef>
                <a:spcPts val="533"/>
              </a:spcBef>
              <a:spcAft>
                <a:spcPts val="0"/>
              </a:spcAft>
              <a:buClr>
                <a:srgbClr val="0066CD"/>
              </a:buClr>
              <a:buSzPts val="1100"/>
              <a:buChar char="•"/>
              <a:defRPr sz="1500">
                <a:solidFill>
                  <a:srgbClr val="0066CD"/>
                </a:solidFill>
              </a:defRPr>
            </a:lvl3pPr>
            <a:lvl4pPr marL="2436478" lvl="3" indent="-397613" algn="l" rtl="0">
              <a:lnSpc>
                <a:spcPct val="90000"/>
              </a:lnSpc>
              <a:spcBef>
                <a:spcPts val="533"/>
              </a:spcBef>
              <a:spcAft>
                <a:spcPts val="0"/>
              </a:spcAft>
              <a:buClr>
                <a:srgbClr val="0066CD"/>
              </a:buClr>
              <a:buSzPts val="1100"/>
              <a:buChar char="•"/>
              <a:defRPr sz="1500">
                <a:solidFill>
                  <a:srgbClr val="0066CD"/>
                </a:solidFill>
              </a:defRPr>
            </a:lvl4pPr>
            <a:lvl5pPr marL="3045568" lvl="4" indent="-397613" algn="l" rtl="0">
              <a:lnSpc>
                <a:spcPct val="90000"/>
              </a:lnSpc>
              <a:spcBef>
                <a:spcPts val="533"/>
              </a:spcBef>
              <a:spcAft>
                <a:spcPts val="0"/>
              </a:spcAft>
              <a:buClr>
                <a:srgbClr val="0066CD"/>
              </a:buClr>
              <a:buSzPts val="1100"/>
              <a:buChar char="•"/>
              <a:defRPr sz="1500">
                <a:solidFill>
                  <a:srgbClr val="0066CD"/>
                </a:solidFill>
              </a:defRPr>
            </a:lvl5pPr>
            <a:lvl6pPr marL="3654659" lvl="5" indent="-397613" algn="l" rtl="0">
              <a:lnSpc>
                <a:spcPct val="90000"/>
              </a:lnSpc>
              <a:spcBef>
                <a:spcPts val="533"/>
              </a:spcBef>
              <a:spcAft>
                <a:spcPts val="0"/>
              </a:spcAft>
              <a:buClr>
                <a:srgbClr val="0066CD"/>
              </a:buClr>
              <a:buSzPts val="1100"/>
              <a:buChar char="•"/>
              <a:defRPr sz="1500">
                <a:solidFill>
                  <a:srgbClr val="0066CD"/>
                </a:solidFill>
              </a:defRPr>
            </a:lvl6pPr>
            <a:lvl7pPr marL="4263787" lvl="6" indent="-397613" algn="l" rtl="0">
              <a:lnSpc>
                <a:spcPct val="90000"/>
              </a:lnSpc>
              <a:spcBef>
                <a:spcPts val="533"/>
              </a:spcBef>
              <a:spcAft>
                <a:spcPts val="0"/>
              </a:spcAft>
              <a:buClr>
                <a:srgbClr val="0066CD"/>
              </a:buClr>
              <a:buSzPts val="1100"/>
              <a:buChar char="•"/>
              <a:defRPr sz="1500">
                <a:solidFill>
                  <a:srgbClr val="0066CD"/>
                </a:solidFill>
              </a:defRPr>
            </a:lvl7pPr>
            <a:lvl8pPr marL="4872898" lvl="7" indent="-397613" algn="l" rtl="0">
              <a:lnSpc>
                <a:spcPct val="90000"/>
              </a:lnSpc>
              <a:spcBef>
                <a:spcPts val="533"/>
              </a:spcBef>
              <a:spcAft>
                <a:spcPts val="0"/>
              </a:spcAft>
              <a:buClr>
                <a:srgbClr val="0066CD"/>
              </a:buClr>
              <a:buSzPts val="1100"/>
              <a:buChar char="•"/>
              <a:defRPr sz="1500">
                <a:solidFill>
                  <a:srgbClr val="0066CD"/>
                </a:solidFill>
              </a:defRPr>
            </a:lvl8pPr>
            <a:lvl9pPr marL="5482046" lvl="8" indent="-397613" algn="l" rtl="0">
              <a:lnSpc>
                <a:spcPct val="90000"/>
              </a:lnSpc>
              <a:spcBef>
                <a:spcPts val="533"/>
              </a:spcBef>
              <a:spcAft>
                <a:spcPts val="0"/>
              </a:spcAft>
              <a:buClr>
                <a:srgbClr val="0066CD"/>
              </a:buClr>
              <a:buSzPts val="1100"/>
              <a:buChar char="•"/>
              <a:defRPr sz="1500">
                <a:solidFill>
                  <a:srgbClr val="0066CD"/>
                </a:solidFill>
              </a:defRPr>
            </a:lvl9pPr>
          </a:lstStyle>
          <a:p>
            <a:endParaRPr/>
          </a:p>
        </p:txBody>
      </p:sp>
      <p:sp>
        <p:nvSpPr>
          <p:cNvPr id="322" name="Google Shape;322;p5"/>
          <p:cNvSpPr txBox="1">
            <a:spLocks noGrp="1"/>
          </p:cNvSpPr>
          <p:nvPr>
            <p:ph type="title"/>
          </p:nvPr>
        </p:nvSpPr>
        <p:spPr>
          <a:xfrm>
            <a:off x="524009" y="614820"/>
            <a:ext cx="10838400" cy="6136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1400"/>
              <a:buFont typeface="Work Sans"/>
              <a:buNone/>
              <a:defRPr sz="4300" b="1" i="0">
                <a:solidFill>
                  <a:srgbClr val="0066CD"/>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323" name="Google Shape;323;p5"/>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324" name="Google Shape;324;p5"/>
          <p:cNvSpPr txBox="1">
            <a:spLocks noGrp="1"/>
          </p:cNvSpPr>
          <p:nvPr>
            <p:ph type="body" idx="2"/>
          </p:nvPr>
        </p:nvSpPr>
        <p:spPr>
          <a:xfrm>
            <a:off x="529265" y="4763387"/>
            <a:ext cx="10800000" cy="884800"/>
          </a:xfrm>
          <a:prstGeom prst="rect">
            <a:avLst/>
          </a:prstGeom>
          <a:noFill/>
          <a:ln>
            <a:noFill/>
          </a:ln>
        </p:spPr>
        <p:txBody>
          <a:bodyPr spcFirstLastPara="1" wrap="square" lIns="0" tIns="0" rIns="0" bIns="0" anchor="t" anchorCtr="0">
            <a:normAutofit/>
          </a:bodyPr>
          <a:lstStyle>
            <a:lvl1pPr marL="609091" lvl="0" indent="-412852" algn="l" rtl="0">
              <a:lnSpc>
                <a:spcPct val="130000"/>
              </a:lnSpc>
              <a:spcBef>
                <a:spcPts val="267"/>
              </a:spcBef>
              <a:spcAft>
                <a:spcPts val="0"/>
              </a:spcAft>
              <a:buClr>
                <a:srgbClr val="0066CD"/>
              </a:buClr>
              <a:buSzPts val="1280"/>
              <a:buFont typeface="Arial"/>
              <a:buChar char="•"/>
              <a:defRPr sz="2100">
                <a:solidFill>
                  <a:srgbClr val="0066CD"/>
                </a:solidFill>
              </a:defRPr>
            </a:lvl1pPr>
            <a:lvl2pPr marL="1218240" lvl="1" indent="-397613" algn="l" rtl="0">
              <a:lnSpc>
                <a:spcPct val="90000"/>
              </a:lnSpc>
              <a:spcBef>
                <a:spcPts val="533"/>
              </a:spcBef>
              <a:spcAft>
                <a:spcPts val="0"/>
              </a:spcAft>
              <a:buClr>
                <a:srgbClr val="0066CD"/>
              </a:buClr>
              <a:buSzPts val="1100"/>
              <a:buChar char="•"/>
              <a:defRPr sz="1500">
                <a:solidFill>
                  <a:srgbClr val="0066CD"/>
                </a:solidFill>
              </a:defRPr>
            </a:lvl2pPr>
            <a:lvl3pPr marL="1827349" lvl="2" indent="-397613" algn="l" rtl="0">
              <a:lnSpc>
                <a:spcPct val="90000"/>
              </a:lnSpc>
              <a:spcBef>
                <a:spcPts val="533"/>
              </a:spcBef>
              <a:spcAft>
                <a:spcPts val="0"/>
              </a:spcAft>
              <a:buClr>
                <a:srgbClr val="0066CD"/>
              </a:buClr>
              <a:buSzPts val="1100"/>
              <a:buChar char="•"/>
              <a:defRPr sz="1500">
                <a:solidFill>
                  <a:srgbClr val="0066CD"/>
                </a:solidFill>
              </a:defRPr>
            </a:lvl3pPr>
            <a:lvl4pPr marL="2436478" lvl="3" indent="-397613" algn="l" rtl="0">
              <a:lnSpc>
                <a:spcPct val="90000"/>
              </a:lnSpc>
              <a:spcBef>
                <a:spcPts val="533"/>
              </a:spcBef>
              <a:spcAft>
                <a:spcPts val="0"/>
              </a:spcAft>
              <a:buClr>
                <a:srgbClr val="0066CD"/>
              </a:buClr>
              <a:buSzPts val="1100"/>
              <a:buChar char="•"/>
              <a:defRPr sz="1500">
                <a:solidFill>
                  <a:srgbClr val="0066CD"/>
                </a:solidFill>
              </a:defRPr>
            </a:lvl4pPr>
            <a:lvl5pPr marL="3045568" lvl="4" indent="-397613" algn="l" rtl="0">
              <a:lnSpc>
                <a:spcPct val="90000"/>
              </a:lnSpc>
              <a:spcBef>
                <a:spcPts val="533"/>
              </a:spcBef>
              <a:spcAft>
                <a:spcPts val="0"/>
              </a:spcAft>
              <a:buClr>
                <a:srgbClr val="0066CD"/>
              </a:buClr>
              <a:buSzPts val="1100"/>
              <a:buChar char="•"/>
              <a:defRPr sz="1500">
                <a:solidFill>
                  <a:srgbClr val="0066CD"/>
                </a:solidFill>
              </a:defRPr>
            </a:lvl5pPr>
            <a:lvl6pPr marL="3654659" lvl="5" indent="-397613" algn="l" rtl="0">
              <a:lnSpc>
                <a:spcPct val="90000"/>
              </a:lnSpc>
              <a:spcBef>
                <a:spcPts val="533"/>
              </a:spcBef>
              <a:spcAft>
                <a:spcPts val="0"/>
              </a:spcAft>
              <a:buClr>
                <a:srgbClr val="0066CD"/>
              </a:buClr>
              <a:buSzPts val="1100"/>
              <a:buChar char="•"/>
              <a:defRPr sz="1500">
                <a:solidFill>
                  <a:srgbClr val="0066CD"/>
                </a:solidFill>
              </a:defRPr>
            </a:lvl6pPr>
            <a:lvl7pPr marL="4263787" lvl="6" indent="-397613" algn="l" rtl="0">
              <a:lnSpc>
                <a:spcPct val="90000"/>
              </a:lnSpc>
              <a:spcBef>
                <a:spcPts val="533"/>
              </a:spcBef>
              <a:spcAft>
                <a:spcPts val="0"/>
              </a:spcAft>
              <a:buClr>
                <a:srgbClr val="0066CD"/>
              </a:buClr>
              <a:buSzPts val="1100"/>
              <a:buChar char="•"/>
              <a:defRPr sz="1500">
                <a:solidFill>
                  <a:srgbClr val="0066CD"/>
                </a:solidFill>
              </a:defRPr>
            </a:lvl7pPr>
            <a:lvl8pPr marL="4872898" lvl="7" indent="-397613" algn="l" rtl="0">
              <a:lnSpc>
                <a:spcPct val="90000"/>
              </a:lnSpc>
              <a:spcBef>
                <a:spcPts val="533"/>
              </a:spcBef>
              <a:spcAft>
                <a:spcPts val="0"/>
              </a:spcAft>
              <a:buClr>
                <a:srgbClr val="0066CD"/>
              </a:buClr>
              <a:buSzPts val="1100"/>
              <a:buChar char="•"/>
              <a:defRPr sz="1500">
                <a:solidFill>
                  <a:srgbClr val="0066CD"/>
                </a:solidFill>
              </a:defRPr>
            </a:lvl8pPr>
            <a:lvl9pPr marL="5482046" lvl="8" indent="-397613" algn="l" rtl="0">
              <a:lnSpc>
                <a:spcPct val="90000"/>
              </a:lnSpc>
              <a:spcBef>
                <a:spcPts val="533"/>
              </a:spcBef>
              <a:spcAft>
                <a:spcPts val="0"/>
              </a:spcAft>
              <a:buClr>
                <a:srgbClr val="0066CD"/>
              </a:buClr>
              <a:buSzPts val="1100"/>
              <a:buChar char="•"/>
              <a:defRPr sz="1500">
                <a:solidFill>
                  <a:srgbClr val="0066CD"/>
                </a:solidFill>
              </a:defRPr>
            </a:lvl9pPr>
          </a:lstStyle>
          <a:p>
            <a:endParaRPr/>
          </a:p>
        </p:txBody>
      </p:sp>
      <p:sp>
        <p:nvSpPr>
          <p:cNvPr id="325" name="Google Shape;325;p5"/>
          <p:cNvSpPr txBox="1">
            <a:spLocks noGrp="1"/>
          </p:cNvSpPr>
          <p:nvPr>
            <p:ph type="body" idx="3"/>
          </p:nvPr>
        </p:nvSpPr>
        <p:spPr>
          <a:xfrm>
            <a:off x="513651" y="1563443"/>
            <a:ext cx="10850800" cy="517600"/>
          </a:xfrm>
          <a:prstGeom prst="rect">
            <a:avLst/>
          </a:prstGeom>
          <a:noFill/>
          <a:ln>
            <a:noFill/>
          </a:ln>
        </p:spPr>
        <p:txBody>
          <a:bodyPr spcFirstLastPara="1" wrap="square" lIns="0" tIns="0" rIns="0" bIns="0" anchor="t" anchorCtr="0">
            <a:normAutofit/>
          </a:bodyPr>
          <a:lstStyle>
            <a:lvl1pPr marL="609091" lvl="0" indent="-304544" algn="l" rtl="0">
              <a:lnSpc>
                <a:spcPct val="120000"/>
              </a:lnSpc>
              <a:spcBef>
                <a:spcPts val="267"/>
              </a:spcBef>
              <a:spcAft>
                <a:spcPts val="0"/>
              </a:spcAft>
              <a:buClr>
                <a:srgbClr val="0066CD"/>
              </a:buClr>
              <a:buSzPts val="1100"/>
              <a:buNone/>
              <a:defRPr sz="3200" b="1" i="0" u="none" strike="noStrike" cap="none">
                <a:solidFill>
                  <a:srgbClr val="0066CD"/>
                </a:solidFill>
                <a:latin typeface="Work Sans"/>
                <a:ea typeface="Work Sans"/>
                <a:cs typeface="Work Sans"/>
                <a:sym typeface="Work Sans"/>
              </a:defRPr>
            </a:lvl1pPr>
            <a:lvl2pPr marL="1218240" lvl="1" indent="-397613" algn="l" rtl="0">
              <a:lnSpc>
                <a:spcPct val="90000"/>
              </a:lnSpc>
              <a:spcBef>
                <a:spcPts val="800"/>
              </a:spcBef>
              <a:spcAft>
                <a:spcPts val="0"/>
              </a:spcAft>
              <a:buClr>
                <a:srgbClr val="0066CD"/>
              </a:buClr>
              <a:buSzPts val="1100"/>
              <a:buChar char="•"/>
              <a:defRPr sz="1500">
                <a:solidFill>
                  <a:srgbClr val="0066CD"/>
                </a:solidFill>
              </a:defRPr>
            </a:lvl2pPr>
            <a:lvl3pPr marL="1827349" lvl="2" indent="-397613" algn="l" rtl="0">
              <a:lnSpc>
                <a:spcPct val="90000"/>
              </a:lnSpc>
              <a:spcBef>
                <a:spcPts val="533"/>
              </a:spcBef>
              <a:spcAft>
                <a:spcPts val="0"/>
              </a:spcAft>
              <a:buClr>
                <a:srgbClr val="0066CD"/>
              </a:buClr>
              <a:buSzPts val="1100"/>
              <a:buChar char="•"/>
              <a:defRPr sz="1500">
                <a:solidFill>
                  <a:srgbClr val="0066CD"/>
                </a:solidFill>
              </a:defRPr>
            </a:lvl3pPr>
            <a:lvl4pPr marL="2436478" lvl="3" indent="-397613" algn="l" rtl="0">
              <a:lnSpc>
                <a:spcPct val="90000"/>
              </a:lnSpc>
              <a:spcBef>
                <a:spcPts val="533"/>
              </a:spcBef>
              <a:spcAft>
                <a:spcPts val="0"/>
              </a:spcAft>
              <a:buClr>
                <a:srgbClr val="0066CD"/>
              </a:buClr>
              <a:buSzPts val="1100"/>
              <a:buChar char="•"/>
              <a:defRPr sz="1500">
                <a:solidFill>
                  <a:srgbClr val="0066CD"/>
                </a:solidFill>
              </a:defRPr>
            </a:lvl4pPr>
            <a:lvl5pPr marL="3045568" lvl="4" indent="-397613" algn="l" rtl="0">
              <a:lnSpc>
                <a:spcPct val="90000"/>
              </a:lnSpc>
              <a:spcBef>
                <a:spcPts val="533"/>
              </a:spcBef>
              <a:spcAft>
                <a:spcPts val="0"/>
              </a:spcAft>
              <a:buClr>
                <a:srgbClr val="0066CD"/>
              </a:buClr>
              <a:buSzPts val="1100"/>
              <a:buChar char="•"/>
              <a:defRPr sz="1500">
                <a:solidFill>
                  <a:srgbClr val="0066CD"/>
                </a:solidFill>
              </a:defRPr>
            </a:lvl5pPr>
            <a:lvl6pPr marL="3654659" lvl="5" indent="-397613" algn="l" rtl="0">
              <a:lnSpc>
                <a:spcPct val="90000"/>
              </a:lnSpc>
              <a:spcBef>
                <a:spcPts val="533"/>
              </a:spcBef>
              <a:spcAft>
                <a:spcPts val="0"/>
              </a:spcAft>
              <a:buClr>
                <a:srgbClr val="0066CD"/>
              </a:buClr>
              <a:buSzPts val="1100"/>
              <a:buChar char="•"/>
              <a:defRPr sz="1500">
                <a:solidFill>
                  <a:srgbClr val="0066CD"/>
                </a:solidFill>
              </a:defRPr>
            </a:lvl6pPr>
            <a:lvl7pPr marL="4263787" lvl="6" indent="-397613" algn="l" rtl="0">
              <a:lnSpc>
                <a:spcPct val="90000"/>
              </a:lnSpc>
              <a:spcBef>
                <a:spcPts val="533"/>
              </a:spcBef>
              <a:spcAft>
                <a:spcPts val="0"/>
              </a:spcAft>
              <a:buClr>
                <a:srgbClr val="0066CD"/>
              </a:buClr>
              <a:buSzPts val="1100"/>
              <a:buChar char="•"/>
              <a:defRPr sz="1500">
                <a:solidFill>
                  <a:srgbClr val="0066CD"/>
                </a:solidFill>
              </a:defRPr>
            </a:lvl7pPr>
            <a:lvl8pPr marL="4872898" lvl="7" indent="-397613" algn="l" rtl="0">
              <a:lnSpc>
                <a:spcPct val="90000"/>
              </a:lnSpc>
              <a:spcBef>
                <a:spcPts val="533"/>
              </a:spcBef>
              <a:spcAft>
                <a:spcPts val="0"/>
              </a:spcAft>
              <a:buClr>
                <a:srgbClr val="0066CD"/>
              </a:buClr>
              <a:buSzPts val="1100"/>
              <a:buChar char="•"/>
              <a:defRPr sz="1500">
                <a:solidFill>
                  <a:srgbClr val="0066CD"/>
                </a:solidFill>
              </a:defRPr>
            </a:lvl8pPr>
            <a:lvl9pPr marL="5482046" lvl="8" indent="-397613" algn="l" rtl="0">
              <a:lnSpc>
                <a:spcPct val="90000"/>
              </a:lnSpc>
              <a:spcBef>
                <a:spcPts val="533"/>
              </a:spcBef>
              <a:spcAft>
                <a:spcPts val="0"/>
              </a:spcAft>
              <a:buClr>
                <a:srgbClr val="0066CD"/>
              </a:buClr>
              <a:buSzPts val="1100"/>
              <a:buChar char="•"/>
              <a:defRPr sz="1500">
                <a:solidFill>
                  <a:srgbClr val="0066CD"/>
                </a:solidFill>
              </a:defRPr>
            </a:lvl9pPr>
          </a:lstStyle>
          <a:p>
            <a:endParaRPr/>
          </a:p>
        </p:txBody>
      </p:sp>
    </p:spTree>
    <p:extLst>
      <p:ext uri="{BB962C8B-B14F-4D97-AF65-F5344CB8AC3E}">
        <p14:creationId xmlns:p14="http://schemas.microsoft.com/office/powerpoint/2010/main" val="32365180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FFB87-3E19-472F-8530-1AD1815F0B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1283D11-B1C0-4976-A365-DE16E450AFDB}"/>
              </a:ext>
            </a:extLst>
          </p:cNvPr>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08208E-8D0E-4D62-BDA3-63206068A3CD}"/>
              </a:ext>
            </a:extLst>
          </p:cNvPr>
          <p:cNvSpPr>
            <a:spLocks noGrp="1"/>
          </p:cNvSpPr>
          <p:nvPr>
            <p:ph type="dt" sz="half" idx="10"/>
          </p:nvPr>
        </p:nvSpPr>
        <p:spPr/>
        <p:txBody>
          <a:bodyPr/>
          <a:lstStyle/>
          <a:p>
            <a:fld id="{F6CDDC13-89F2-4D46-B655-E4807B4476D6}" type="datetimeFigureOut">
              <a:rPr lang="es-CO" smtClean="0"/>
              <a:t>30/09/2021</a:t>
            </a:fld>
            <a:endParaRPr lang="es-CO"/>
          </a:p>
        </p:txBody>
      </p:sp>
      <p:sp>
        <p:nvSpPr>
          <p:cNvPr id="5" name="Marcador de pie de página 4">
            <a:extLst>
              <a:ext uri="{FF2B5EF4-FFF2-40B4-BE49-F238E27FC236}">
                <a16:creationId xmlns:a16="http://schemas.microsoft.com/office/drawing/2014/main" id="{8E81DAAD-FD0F-498D-8F29-8910565607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052CBDC-88C2-4837-96EB-3B0FE9A1A860}"/>
              </a:ext>
            </a:extLst>
          </p:cNvPr>
          <p:cNvSpPr>
            <a:spLocks noGrp="1"/>
          </p:cNvSpPr>
          <p:nvPr>
            <p:ph type="sldNum" sz="quarter" idx="12"/>
          </p:nvPr>
        </p:nvSpPr>
        <p:spPr/>
        <p:txBody>
          <a:bodyPr/>
          <a:lstStyle/>
          <a:p>
            <a:fld id="{AA59D53D-73A7-4C26-AAE2-33CEE2ED9C9B}" type="slidenum">
              <a:rPr lang="es-CO" smtClean="0"/>
              <a:t>‹Nº›</a:t>
            </a:fld>
            <a:endParaRPr lang="es-CO"/>
          </a:p>
        </p:txBody>
      </p:sp>
    </p:spTree>
    <p:extLst>
      <p:ext uri="{BB962C8B-B14F-4D97-AF65-F5344CB8AC3E}">
        <p14:creationId xmlns:p14="http://schemas.microsoft.com/office/powerpoint/2010/main" val="51357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18" name="Google Shape;18;p3"/>
          <p:cNvSpPr txBox="1"/>
          <p:nvPr/>
        </p:nvSpPr>
        <p:spPr>
          <a:xfrm>
            <a:off x="11115328" y="72861"/>
            <a:ext cx="731600" cy="524800"/>
          </a:xfrm>
          <a:prstGeom prst="rect">
            <a:avLst/>
          </a:prstGeom>
          <a:noFill/>
          <a:ln>
            <a:noFill/>
          </a:ln>
        </p:spPr>
        <p:txBody>
          <a:bodyPr spcFirstLastPara="1" wrap="square" lIns="121878" tIns="121878" rIns="121878" bIns="121878"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0054BC"/>
              </a:solidFill>
              <a:latin typeface="Work Sans"/>
              <a:ea typeface="Work Sans"/>
              <a:cs typeface="Work Sans"/>
              <a:sym typeface="Work Sans"/>
            </a:endParaRPr>
          </a:p>
        </p:txBody>
      </p:sp>
      <p:sp>
        <p:nvSpPr>
          <p:cNvPr id="19" name="Google Shape;19;p3"/>
          <p:cNvSpPr txBox="1"/>
          <p:nvPr/>
        </p:nvSpPr>
        <p:spPr>
          <a:xfrm>
            <a:off x="11115328" y="-28739"/>
            <a:ext cx="731600" cy="524800"/>
          </a:xfrm>
          <a:prstGeom prst="rect">
            <a:avLst/>
          </a:prstGeom>
          <a:noFill/>
          <a:ln>
            <a:noFill/>
          </a:ln>
        </p:spPr>
        <p:txBody>
          <a:bodyPr spcFirstLastPara="1" wrap="square" lIns="121878" tIns="121878" rIns="121878" bIns="121878"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00"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00" b="0" i="0" u="none" strike="noStrike" cap="none">
              <a:solidFill>
                <a:srgbClr val="FFFFFF"/>
              </a:solidFill>
              <a:latin typeface="Work Sans"/>
              <a:ea typeface="Work Sans"/>
              <a:cs typeface="Work Sans"/>
              <a:sym typeface="Work Sans"/>
            </a:endParaRPr>
          </a:p>
        </p:txBody>
      </p:sp>
      <p:sp>
        <p:nvSpPr>
          <p:cNvPr id="20" name="Google Shape;20;p3"/>
          <p:cNvSpPr/>
          <p:nvPr/>
        </p:nvSpPr>
        <p:spPr>
          <a:xfrm>
            <a:off x="8643756" y="0"/>
            <a:ext cx="3554800" cy="6858000"/>
          </a:xfrm>
          <a:prstGeom prst="rect">
            <a:avLst/>
          </a:prstGeom>
          <a:solidFill>
            <a:schemeClr val="accent1"/>
          </a:solidFill>
          <a:ln>
            <a:noFill/>
          </a:ln>
        </p:spPr>
        <p:txBody>
          <a:bodyPr spcFirstLastPara="1" wrap="square" lIns="121878" tIns="60922" rIns="121878" bIns="6092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pic>
        <p:nvPicPr>
          <p:cNvPr id="7" name="Imagen 6">
            <a:extLst>
              <a:ext uri="{FF2B5EF4-FFF2-40B4-BE49-F238E27FC236}">
                <a16:creationId xmlns:a16="http://schemas.microsoft.com/office/drawing/2014/main" id="{6121A71E-E610-A645-9217-E94A990E0A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0840" y="2831400"/>
            <a:ext cx="6255920" cy="1195200"/>
          </a:xfrm>
          <a:prstGeom prst="rect">
            <a:avLst/>
          </a:prstGeom>
        </p:spPr>
      </p:pic>
      <p:pic>
        <p:nvPicPr>
          <p:cNvPr id="8" name="Imagen 7">
            <a:extLst>
              <a:ext uri="{FF2B5EF4-FFF2-40B4-BE49-F238E27FC236}">
                <a16:creationId xmlns:a16="http://schemas.microsoft.com/office/drawing/2014/main" id="{631C068F-2230-474C-942A-68B5E4845CC1}"/>
              </a:ext>
            </a:extLst>
          </p:cNvPr>
          <p:cNvPicPr>
            <a:picLocks noChangeAspect="1"/>
          </p:cNvPicPr>
          <p:nvPr userDrawn="1"/>
        </p:nvPicPr>
        <p:blipFill>
          <a:blip r:embed="rId3"/>
          <a:stretch>
            <a:fillRect/>
          </a:stretch>
        </p:blipFill>
        <p:spPr>
          <a:xfrm>
            <a:off x="5056473" y="2831400"/>
            <a:ext cx="0" cy="0"/>
          </a:xfrm>
          <a:prstGeom prst="rect">
            <a:avLst/>
          </a:prstGeom>
        </p:spPr>
      </p:pic>
      <p:sp>
        <p:nvSpPr>
          <p:cNvPr id="9" name="Google Shape;21;p3"/>
          <p:cNvSpPr txBox="1"/>
          <p:nvPr userDrawn="1"/>
        </p:nvSpPr>
        <p:spPr>
          <a:xfrm>
            <a:off x="-1" y="6474856"/>
            <a:ext cx="8643756" cy="454400"/>
          </a:xfrm>
          <a:prstGeom prst="rect">
            <a:avLst/>
          </a:prstGeom>
          <a:noFill/>
          <a:ln>
            <a:noFill/>
          </a:ln>
        </p:spPr>
        <p:txBody>
          <a:bodyPr spcFirstLastPara="1" wrap="square" lIns="121878" tIns="121878" rIns="121878" bIns="121878"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dirty="0">
                <a:solidFill>
                  <a:schemeClr val="lt1"/>
                </a:solidFill>
                <a:latin typeface="Work Sans"/>
                <a:ea typeface="Work Sans"/>
                <a:cs typeface="Work Sans"/>
                <a:sym typeface="Work Sans"/>
              </a:rPr>
              <a:t>Esta presentación es propiedad intelectual controlada y producida por Función Pública.</a:t>
            </a:r>
            <a:endParaRPr sz="800" b="0" i="0" u="none" strike="noStrike" cap="none" dirty="0">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1488544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8448168" y="3404467"/>
            <a:ext cx="3136000" cy="2732800"/>
          </a:xfrm>
          <a:prstGeom prst="rect">
            <a:avLst/>
          </a:prstGeom>
          <a:noFill/>
          <a:ln>
            <a:noFill/>
          </a:ln>
        </p:spPr>
        <p:txBody>
          <a:bodyPr spcFirstLastPara="1" wrap="square" lIns="68564" tIns="34274" rIns="68564" bIns="34274" anchor="t" anchorCtr="0"/>
          <a:lstStyle>
            <a:lvl1pPr marL="609459" lvl="0" indent="-304728" algn="l">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930" lvl="1"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392" lvl="2"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858" lvl="3"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316" lvl="4"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775" lvl="5"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240" lvl="6"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5703" lvl="7"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174" lvl="8" indent="-397843" algn="l">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1258130"/>
            <a:ext cx="7085868" cy="4743532"/>
          </a:xfrm>
          <a:prstGeom prst="rect">
            <a:avLst/>
          </a:prstGeom>
          <a:noFill/>
          <a:ln>
            <a:noFill/>
          </a:ln>
        </p:spPr>
        <p:txBody>
          <a:bodyPr spcFirstLastPara="1" wrap="square" lIns="68564" tIns="34274" rIns="68564"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8448179" y="2321489"/>
            <a:ext cx="3135999" cy="858400"/>
          </a:xfrm>
          <a:prstGeom prst="rect">
            <a:avLst/>
          </a:prstGeom>
          <a:noFill/>
          <a:ln>
            <a:noFill/>
          </a:ln>
        </p:spPr>
        <p:txBody>
          <a:bodyPr spcFirstLastPara="1" wrap="square" lIns="68564" tIns="34274" rIns="68564" bIns="34274"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7" name="Google Shape;69;p9">
            <a:extLst>
              <a:ext uri="{FF2B5EF4-FFF2-40B4-BE49-F238E27FC236}">
                <a16:creationId xmlns:a16="http://schemas.microsoft.com/office/drawing/2014/main" id="{4E8FAF10-E4DD-2641-AC24-D5545700AED6}"/>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3041186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5024968" y="3404467"/>
            <a:ext cx="3136000" cy="2732800"/>
          </a:xfrm>
          <a:prstGeom prst="rect">
            <a:avLst/>
          </a:prstGeom>
          <a:noFill/>
          <a:ln>
            <a:noFill/>
          </a:ln>
        </p:spPr>
        <p:txBody>
          <a:bodyPr spcFirstLastPara="1" wrap="square" lIns="68564" tIns="34274" rIns="68564" bIns="34274" anchor="t" anchorCtr="0"/>
          <a:lstStyle>
            <a:lvl1pPr marL="609459" lvl="0" indent="-304728" algn="l" rtl="0">
              <a:lnSpc>
                <a:spcPct val="90000"/>
              </a:lnSpc>
              <a:spcBef>
                <a:spcPts val="1067"/>
              </a:spcBef>
              <a:spcAft>
                <a:spcPts val="0"/>
              </a:spcAft>
              <a:buSzPts val="1100"/>
              <a:buFont typeface="Work Sans Light"/>
              <a:buNone/>
              <a:defRPr sz="1300">
                <a:solidFill>
                  <a:srgbClr val="0066CD"/>
                </a:solidFill>
                <a:latin typeface="Work Sans"/>
                <a:ea typeface="Work Sans"/>
                <a:cs typeface="Work Sans"/>
                <a:sym typeface="Work Sans"/>
              </a:defRPr>
            </a:lvl1pPr>
            <a:lvl2pPr marL="1218930" lvl="1"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2pPr>
            <a:lvl3pPr marL="1828392" lvl="2"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3pPr>
            <a:lvl4pPr marL="2437858" lvl="3"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4pPr>
            <a:lvl5pPr marL="3047316" lvl="4"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5pPr>
            <a:lvl6pPr marL="3656775" lvl="5"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6pPr>
            <a:lvl7pPr marL="4266240" lvl="6"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7pPr>
            <a:lvl8pPr marL="4875703" lvl="7"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8pPr>
            <a:lvl9pPr marL="5485174" lvl="8" indent="-397843" algn="l" rtl="0">
              <a:lnSpc>
                <a:spcPct val="90000"/>
              </a:lnSpc>
              <a:spcBef>
                <a:spcPts val="533"/>
              </a:spcBef>
              <a:spcAft>
                <a:spcPts val="0"/>
              </a:spcAft>
              <a:buSzPts val="1100"/>
              <a:buFont typeface="Work Sans Light"/>
              <a:buChar char="•"/>
              <a:defRPr sz="15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4564000" cy="6858000"/>
          </a:xfrm>
          <a:prstGeom prst="rect">
            <a:avLst/>
          </a:prstGeom>
          <a:noFill/>
          <a:ln>
            <a:noFill/>
          </a:ln>
        </p:spPr>
        <p:txBody>
          <a:bodyPr spcFirstLastPara="1" wrap="square" lIns="68564" tIns="34274" rIns="68564" bIns="34274"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81" name="Google Shape;81;p11"/>
          <p:cNvSpPr txBox="1">
            <a:spLocks noGrp="1"/>
          </p:cNvSpPr>
          <p:nvPr>
            <p:ph type="title"/>
          </p:nvPr>
        </p:nvSpPr>
        <p:spPr>
          <a:xfrm>
            <a:off x="5024965" y="2310700"/>
            <a:ext cx="5743600" cy="858400"/>
          </a:xfrm>
          <a:prstGeom prst="rect">
            <a:avLst/>
          </a:prstGeom>
          <a:noFill/>
          <a:ln>
            <a:noFill/>
          </a:ln>
        </p:spPr>
        <p:txBody>
          <a:bodyPr spcFirstLastPara="1" wrap="square" lIns="68564" tIns="34274" rIns="68564"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639034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ita o destacado">
  <p:cSld name="Cita o destacado">
    <p:bg>
      <p:bgPr>
        <a:solidFill>
          <a:srgbClr val="0856E8"/>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5138867" y="1183067"/>
            <a:ext cx="5366800" cy="4904800"/>
          </a:xfrm>
          <a:prstGeom prst="rect">
            <a:avLst/>
          </a:prstGeom>
          <a:noFill/>
          <a:ln>
            <a:noFill/>
          </a:ln>
        </p:spPr>
        <p:txBody>
          <a:bodyPr spcFirstLastPara="1" wrap="square" lIns="68564" tIns="34274" rIns="68564" bIns="34274" anchor="ctr" anchorCtr="0"/>
          <a:lstStyle>
            <a:lvl1pPr lvl="0" algn="l">
              <a:lnSpc>
                <a:spcPct val="90000"/>
              </a:lnSpc>
              <a:spcBef>
                <a:spcPts val="0"/>
              </a:spcBef>
              <a:spcAft>
                <a:spcPts val="0"/>
              </a:spcAft>
              <a:buClr>
                <a:srgbClr val="FFFFFF"/>
              </a:buClr>
              <a:buSzPts val="3500"/>
              <a:buFont typeface="Work Sans SemiBold"/>
              <a:buNone/>
              <a:defRPr sz="4700">
                <a:solidFill>
                  <a:srgbClr val="FFFFFF"/>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1742364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os objetos" type="twoObj">
  <p:cSld name="Dos objeto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8448167" y="3404464"/>
            <a:ext cx="3136000" cy="2732800"/>
          </a:xfrm>
          <a:prstGeom prst="rect">
            <a:avLst/>
          </a:prstGeom>
          <a:noFill/>
          <a:ln>
            <a:noFill/>
          </a:ln>
        </p:spPr>
        <p:txBody>
          <a:bodyPr spcFirstLastPara="1" wrap="square" lIns="68564" tIns="34274" rIns="68564" bIns="34274" anchor="t" anchorCtr="0"/>
          <a:lstStyle>
            <a:lvl1pPr marL="609459" lvl="0" indent="-39784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5024967" y="3404464"/>
            <a:ext cx="3136000" cy="2732800"/>
          </a:xfrm>
          <a:prstGeom prst="rect">
            <a:avLst/>
          </a:prstGeom>
          <a:noFill/>
          <a:ln>
            <a:noFill/>
          </a:ln>
        </p:spPr>
        <p:txBody>
          <a:bodyPr spcFirstLastPara="1" wrap="square" lIns="68564" tIns="34274" rIns="68564" bIns="34274" anchor="t" anchorCtr="0"/>
          <a:lstStyle>
            <a:lvl1pPr marL="609459" lvl="0" indent="-397843" algn="l">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5024967" y="2310697"/>
            <a:ext cx="5743600" cy="858400"/>
          </a:xfrm>
          <a:prstGeom prst="rect">
            <a:avLst/>
          </a:prstGeom>
          <a:noFill/>
          <a:ln>
            <a:noFill/>
          </a:ln>
        </p:spPr>
        <p:txBody>
          <a:bodyPr spcFirstLastPara="1" wrap="square" lIns="68564" tIns="34274" rIns="68564" bIns="34274" anchor="ctr" anchorCtr="0"/>
          <a:lstStyle>
            <a:lvl1pPr lvl="0" algn="l">
              <a:lnSpc>
                <a:spcPct val="90000"/>
              </a:lnSpc>
              <a:spcBef>
                <a:spcPts val="0"/>
              </a:spcBef>
              <a:spcAft>
                <a:spcPts val="0"/>
              </a:spcAft>
              <a:buClr>
                <a:srgbClr val="0054BC"/>
              </a:buClr>
              <a:buSzPts val="3000"/>
              <a:buFont typeface="Work Sans Light"/>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7" name="Google Shape;69;p9">
            <a:extLst>
              <a:ext uri="{FF2B5EF4-FFF2-40B4-BE49-F238E27FC236}">
                <a16:creationId xmlns:a16="http://schemas.microsoft.com/office/drawing/2014/main" id="{7EA52621-5AD7-FE4D-8401-6200F1765F30}"/>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227645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6" name="Google Shape;69;p9">
            <a:extLst>
              <a:ext uri="{FF2B5EF4-FFF2-40B4-BE49-F238E27FC236}">
                <a16:creationId xmlns:a16="http://schemas.microsoft.com/office/drawing/2014/main" id="{2878297F-D1F8-3A48-B1CC-2D20ABA28118}"/>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
        <p:nvSpPr>
          <p:cNvPr id="4" name="Google Shape;21;p3"/>
          <p:cNvSpPr txBox="1"/>
          <p:nvPr userDrawn="1"/>
        </p:nvSpPr>
        <p:spPr>
          <a:xfrm>
            <a:off x="0" y="6474856"/>
            <a:ext cx="12192000" cy="454400"/>
          </a:xfrm>
          <a:prstGeom prst="rect">
            <a:avLst/>
          </a:prstGeom>
          <a:noFill/>
          <a:ln>
            <a:noFill/>
          </a:ln>
        </p:spPr>
        <p:txBody>
          <a:bodyPr spcFirstLastPara="1" wrap="square" lIns="121878" tIns="121878" rIns="121878" bIns="121878"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dirty="0">
                <a:solidFill>
                  <a:srgbClr val="0054BC"/>
                </a:solidFill>
                <a:latin typeface="Work Sans"/>
                <a:ea typeface="Work Sans"/>
                <a:cs typeface="Work Sans"/>
                <a:sym typeface="Work Sans"/>
              </a:rPr>
              <a:t>Esta presentación es propiedad intelectual controlada y producida por Función Pública.</a:t>
            </a:r>
            <a:endParaRPr sz="800" b="0" i="0" u="none" strike="noStrike" cap="none" dirty="0">
              <a:solidFill>
                <a:srgbClr val="0054BC"/>
              </a:solidFill>
              <a:latin typeface="Work Sans"/>
              <a:ea typeface="Work Sans"/>
              <a:cs typeface="Work Sans"/>
              <a:sym typeface="Work Sans"/>
            </a:endParaRPr>
          </a:p>
        </p:txBody>
      </p:sp>
    </p:spTree>
    <p:extLst>
      <p:ext uri="{BB962C8B-B14F-4D97-AF65-F5344CB8AC3E}">
        <p14:creationId xmlns:p14="http://schemas.microsoft.com/office/powerpoint/2010/main" val="2350023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ifras">
  <p:cSld name="Cifras">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465617" y="2596599"/>
            <a:ext cx="3020000" cy="1664800"/>
          </a:xfrm>
          <a:prstGeom prst="rect">
            <a:avLst/>
          </a:prstGeom>
          <a:noFill/>
          <a:ln>
            <a:noFill/>
          </a:ln>
        </p:spPr>
        <p:txBody>
          <a:bodyPr spcFirstLastPara="1" wrap="square" lIns="68564" tIns="34274" rIns="68564" bIns="34274" anchor="t" anchorCtr="0"/>
          <a:lstStyle>
            <a:lvl1pPr marL="609459" lvl="0" indent="-914196"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930" lvl="1" indent="-914196"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92" lvl="2" indent="-914196"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8" lvl="3" indent="-914196"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6" lvl="4" indent="-914196"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5" lvl="5" indent="-914196"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0" lvl="6" indent="-914196"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3" lvl="7" indent="-914196"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74" lvl="8" indent="-914196"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98" name="Google Shape;98;p15"/>
          <p:cNvSpPr txBox="1">
            <a:spLocks noGrp="1"/>
          </p:cNvSpPr>
          <p:nvPr>
            <p:ph type="body" idx="2"/>
          </p:nvPr>
        </p:nvSpPr>
        <p:spPr>
          <a:xfrm>
            <a:off x="8778017" y="4345131"/>
            <a:ext cx="2510800" cy="588400"/>
          </a:xfrm>
          <a:prstGeom prst="rect">
            <a:avLst/>
          </a:prstGeom>
          <a:noFill/>
          <a:ln>
            <a:noFill/>
          </a:ln>
        </p:spPr>
        <p:txBody>
          <a:bodyPr spcFirstLastPara="1" wrap="square" lIns="68564" tIns="34274" rIns="68564" bIns="34274" anchor="t" anchorCtr="0"/>
          <a:lstStyle>
            <a:lvl1pPr marL="609459" lvl="0" indent="-39784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1112767" y="2596599"/>
            <a:ext cx="3020000" cy="1664800"/>
          </a:xfrm>
          <a:prstGeom prst="rect">
            <a:avLst/>
          </a:prstGeom>
          <a:noFill/>
          <a:ln>
            <a:noFill/>
          </a:ln>
        </p:spPr>
        <p:txBody>
          <a:bodyPr spcFirstLastPara="1" wrap="square" lIns="68564" tIns="34274" rIns="68564" bIns="34274" anchor="t" anchorCtr="0"/>
          <a:lstStyle>
            <a:lvl1pPr marL="609459" lvl="0" indent="-914196"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930" lvl="1" indent="-914196"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92" lvl="2" indent="-914196"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8" lvl="3" indent="-914196"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6" lvl="4" indent="-914196"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5" lvl="5" indent="-914196"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0" lvl="6" indent="-914196"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3" lvl="7" indent="-914196"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74" lvl="8" indent="-914196"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0" name="Google Shape;100;p15"/>
          <p:cNvSpPr txBox="1">
            <a:spLocks noGrp="1"/>
          </p:cNvSpPr>
          <p:nvPr>
            <p:ph type="title"/>
          </p:nvPr>
        </p:nvSpPr>
        <p:spPr>
          <a:xfrm>
            <a:off x="825635" y="862667"/>
            <a:ext cx="10463200" cy="858400"/>
          </a:xfrm>
          <a:prstGeom prst="rect">
            <a:avLst/>
          </a:prstGeom>
          <a:noFill/>
          <a:ln>
            <a:noFill/>
          </a:ln>
        </p:spPr>
        <p:txBody>
          <a:bodyPr spcFirstLastPara="1" wrap="square" lIns="68564" tIns="34274" rIns="68564" bIns="34274" anchor="ctr" anchorCtr="0"/>
          <a:lstStyle>
            <a:lvl1pPr lvl="0" algn="l" rtl="0">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3" name="Google Shape;103;p15"/>
          <p:cNvSpPr txBox="1">
            <a:spLocks noGrp="1"/>
          </p:cNvSpPr>
          <p:nvPr>
            <p:ph type="body" idx="4"/>
          </p:nvPr>
        </p:nvSpPr>
        <p:spPr>
          <a:xfrm>
            <a:off x="4789184" y="2596599"/>
            <a:ext cx="3020000" cy="1664800"/>
          </a:xfrm>
          <a:prstGeom prst="rect">
            <a:avLst/>
          </a:prstGeom>
          <a:noFill/>
          <a:ln>
            <a:noFill/>
          </a:ln>
        </p:spPr>
        <p:txBody>
          <a:bodyPr spcFirstLastPara="1" wrap="square" lIns="68564" tIns="34274" rIns="68564" bIns="34274" anchor="t" anchorCtr="0"/>
          <a:lstStyle>
            <a:lvl1pPr marL="609459" lvl="0" indent="-914196" algn="l" rtl="0">
              <a:lnSpc>
                <a:spcPct val="90000"/>
              </a:lnSpc>
              <a:spcBef>
                <a:spcPts val="1067"/>
              </a:spcBef>
              <a:spcAft>
                <a:spcPts val="0"/>
              </a:spcAft>
              <a:buClr>
                <a:srgbClr val="0054BC"/>
              </a:buClr>
              <a:buSzPts val="7200"/>
              <a:buFont typeface="Work Sans"/>
              <a:buChar char="•"/>
              <a:defRPr sz="9600" b="1">
                <a:solidFill>
                  <a:srgbClr val="0054BC"/>
                </a:solidFill>
              </a:defRPr>
            </a:lvl1pPr>
            <a:lvl2pPr marL="1218930" lvl="1" indent="-914196" algn="l" rtl="0">
              <a:lnSpc>
                <a:spcPct val="90000"/>
              </a:lnSpc>
              <a:spcBef>
                <a:spcPts val="533"/>
              </a:spcBef>
              <a:spcAft>
                <a:spcPts val="0"/>
              </a:spcAft>
              <a:buClr>
                <a:srgbClr val="0054BC"/>
              </a:buClr>
              <a:buSzPts val="7200"/>
              <a:buFont typeface="Work Sans"/>
              <a:buChar char="•"/>
              <a:defRPr sz="9600" b="1">
                <a:solidFill>
                  <a:srgbClr val="0054BC"/>
                </a:solidFill>
              </a:defRPr>
            </a:lvl2pPr>
            <a:lvl3pPr marL="1828392" lvl="2" indent="-914196" algn="l" rtl="0">
              <a:lnSpc>
                <a:spcPct val="90000"/>
              </a:lnSpc>
              <a:spcBef>
                <a:spcPts val="533"/>
              </a:spcBef>
              <a:spcAft>
                <a:spcPts val="0"/>
              </a:spcAft>
              <a:buClr>
                <a:srgbClr val="0054BC"/>
              </a:buClr>
              <a:buSzPts val="7200"/>
              <a:buFont typeface="Work Sans"/>
              <a:buChar char="•"/>
              <a:defRPr sz="9600" b="1">
                <a:solidFill>
                  <a:srgbClr val="0054BC"/>
                </a:solidFill>
              </a:defRPr>
            </a:lvl3pPr>
            <a:lvl4pPr marL="2437858" lvl="3" indent="-914196" algn="l" rtl="0">
              <a:lnSpc>
                <a:spcPct val="90000"/>
              </a:lnSpc>
              <a:spcBef>
                <a:spcPts val="533"/>
              </a:spcBef>
              <a:spcAft>
                <a:spcPts val="0"/>
              </a:spcAft>
              <a:buClr>
                <a:srgbClr val="0054BC"/>
              </a:buClr>
              <a:buSzPts val="7200"/>
              <a:buFont typeface="Work Sans"/>
              <a:buChar char="•"/>
              <a:defRPr sz="9600" b="1">
                <a:solidFill>
                  <a:srgbClr val="0054BC"/>
                </a:solidFill>
              </a:defRPr>
            </a:lvl4pPr>
            <a:lvl5pPr marL="3047316" lvl="4" indent="-914196" algn="l" rtl="0">
              <a:lnSpc>
                <a:spcPct val="90000"/>
              </a:lnSpc>
              <a:spcBef>
                <a:spcPts val="533"/>
              </a:spcBef>
              <a:spcAft>
                <a:spcPts val="0"/>
              </a:spcAft>
              <a:buClr>
                <a:srgbClr val="0054BC"/>
              </a:buClr>
              <a:buSzPts val="7200"/>
              <a:buFont typeface="Work Sans"/>
              <a:buChar char="•"/>
              <a:defRPr sz="9600" b="1">
                <a:solidFill>
                  <a:srgbClr val="0054BC"/>
                </a:solidFill>
              </a:defRPr>
            </a:lvl5pPr>
            <a:lvl6pPr marL="3656775" lvl="5" indent="-914196" algn="l" rtl="0">
              <a:lnSpc>
                <a:spcPct val="90000"/>
              </a:lnSpc>
              <a:spcBef>
                <a:spcPts val="533"/>
              </a:spcBef>
              <a:spcAft>
                <a:spcPts val="0"/>
              </a:spcAft>
              <a:buClr>
                <a:srgbClr val="0054BC"/>
              </a:buClr>
              <a:buSzPts val="7200"/>
              <a:buFont typeface="Work Sans"/>
              <a:buChar char="•"/>
              <a:defRPr sz="9600" b="1">
                <a:solidFill>
                  <a:srgbClr val="0054BC"/>
                </a:solidFill>
              </a:defRPr>
            </a:lvl6pPr>
            <a:lvl7pPr marL="4266240" lvl="6" indent="-914196" algn="l" rtl="0">
              <a:lnSpc>
                <a:spcPct val="90000"/>
              </a:lnSpc>
              <a:spcBef>
                <a:spcPts val="533"/>
              </a:spcBef>
              <a:spcAft>
                <a:spcPts val="0"/>
              </a:spcAft>
              <a:buClr>
                <a:srgbClr val="0054BC"/>
              </a:buClr>
              <a:buSzPts val="7200"/>
              <a:buFont typeface="Work Sans"/>
              <a:buChar char="•"/>
              <a:defRPr sz="9600" b="1">
                <a:solidFill>
                  <a:srgbClr val="0054BC"/>
                </a:solidFill>
              </a:defRPr>
            </a:lvl7pPr>
            <a:lvl8pPr marL="4875703" lvl="7" indent="-914196" algn="l" rtl="0">
              <a:lnSpc>
                <a:spcPct val="90000"/>
              </a:lnSpc>
              <a:spcBef>
                <a:spcPts val="533"/>
              </a:spcBef>
              <a:spcAft>
                <a:spcPts val="0"/>
              </a:spcAft>
              <a:buClr>
                <a:srgbClr val="0054BC"/>
              </a:buClr>
              <a:buSzPts val="7200"/>
              <a:buFont typeface="Work Sans"/>
              <a:buChar char="•"/>
              <a:defRPr sz="9600" b="1">
                <a:solidFill>
                  <a:srgbClr val="0054BC"/>
                </a:solidFill>
              </a:defRPr>
            </a:lvl8pPr>
            <a:lvl9pPr marL="5485174" lvl="8" indent="-914196" algn="l" rtl="0">
              <a:lnSpc>
                <a:spcPct val="90000"/>
              </a:lnSpc>
              <a:spcBef>
                <a:spcPts val="533"/>
              </a:spcBef>
              <a:spcAft>
                <a:spcPts val="0"/>
              </a:spcAft>
              <a:buClr>
                <a:srgbClr val="0054BC"/>
              </a:buClr>
              <a:buSzPts val="7200"/>
              <a:buFont typeface="Work Sans"/>
              <a:buChar char="•"/>
              <a:defRPr sz="9600" b="1">
                <a:solidFill>
                  <a:srgbClr val="0054BC"/>
                </a:solidFill>
              </a:defRPr>
            </a:lvl9pPr>
          </a:lstStyle>
          <a:p>
            <a:endParaRPr/>
          </a:p>
        </p:txBody>
      </p:sp>
      <p:sp>
        <p:nvSpPr>
          <p:cNvPr id="104" name="Google Shape;104;p15"/>
          <p:cNvSpPr txBox="1">
            <a:spLocks noGrp="1"/>
          </p:cNvSpPr>
          <p:nvPr>
            <p:ph type="body" idx="5"/>
          </p:nvPr>
        </p:nvSpPr>
        <p:spPr>
          <a:xfrm>
            <a:off x="5043784" y="4345131"/>
            <a:ext cx="2510800" cy="588400"/>
          </a:xfrm>
          <a:prstGeom prst="rect">
            <a:avLst/>
          </a:prstGeom>
          <a:noFill/>
          <a:ln>
            <a:noFill/>
          </a:ln>
        </p:spPr>
        <p:txBody>
          <a:bodyPr spcFirstLastPara="1" wrap="square" lIns="68564" tIns="34274" rIns="68564" bIns="34274" anchor="t" anchorCtr="0"/>
          <a:lstStyle>
            <a:lvl1pPr marL="609459" lvl="0" indent="-39784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367351" y="4345131"/>
            <a:ext cx="2510800" cy="588400"/>
          </a:xfrm>
          <a:prstGeom prst="rect">
            <a:avLst/>
          </a:prstGeom>
          <a:noFill/>
          <a:ln>
            <a:noFill/>
          </a:ln>
        </p:spPr>
        <p:txBody>
          <a:bodyPr spcFirstLastPara="1" wrap="square" lIns="68564" tIns="34274" rIns="68564" bIns="34274" anchor="t" anchorCtr="0"/>
          <a:lstStyle>
            <a:lvl1pPr marL="609459" lvl="0" indent="-397843" algn="l" rtl="0">
              <a:lnSpc>
                <a:spcPct val="90000"/>
              </a:lnSpc>
              <a:spcBef>
                <a:spcPts val="1067"/>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1pPr>
            <a:lvl2pPr marL="1218930" lvl="1"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2pPr>
            <a:lvl3pPr marL="1828392" lvl="2"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3pPr>
            <a:lvl4pPr marL="2437858" lvl="3"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4pPr>
            <a:lvl5pPr marL="3047316" lvl="4"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5pPr>
            <a:lvl6pPr marL="3656775" lvl="5"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6pPr>
            <a:lvl7pPr marL="4266240" lvl="6"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7pPr>
            <a:lvl8pPr marL="4875703" lvl="7"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8pPr>
            <a:lvl9pPr marL="5485174" lvl="8" indent="-397843" algn="l" rtl="0">
              <a:lnSpc>
                <a:spcPct val="90000"/>
              </a:lnSpc>
              <a:spcBef>
                <a:spcPts val="533"/>
              </a:spcBef>
              <a:spcAft>
                <a:spcPts val="0"/>
              </a:spcAft>
              <a:buClr>
                <a:srgbClr val="0054BC"/>
              </a:buClr>
              <a:buSzPts val="1100"/>
              <a:buFont typeface="Work Sans Light"/>
              <a:buChar char="•"/>
              <a:defRPr sz="1500">
                <a:solidFill>
                  <a:srgbClr val="0054BC"/>
                </a:solidFill>
                <a:latin typeface="Work Sans Light"/>
                <a:ea typeface="Work Sans Light"/>
                <a:cs typeface="Work Sans Light"/>
                <a:sym typeface="Work Sans Light"/>
              </a:defRPr>
            </a:lvl9pPr>
          </a:lstStyle>
          <a:p>
            <a:endParaRPr/>
          </a:p>
        </p:txBody>
      </p:sp>
      <p:sp>
        <p:nvSpPr>
          <p:cNvPr id="11" name="Google Shape;69;p9">
            <a:extLst>
              <a:ext uri="{FF2B5EF4-FFF2-40B4-BE49-F238E27FC236}">
                <a16:creationId xmlns:a16="http://schemas.microsoft.com/office/drawing/2014/main" id="{EADC75C9-C746-8548-988D-73FE9ACC5089}"/>
              </a:ext>
            </a:extLst>
          </p:cNvPr>
          <p:cNvSpPr txBox="1"/>
          <p:nvPr userDrawn="1"/>
        </p:nvSpPr>
        <p:spPr>
          <a:xfrm>
            <a:off x="434552" y="141800"/>
            <a:ext cx="2472400" cy="241200"/>
          </a:xfrm>
          <a:prstGeom prst="rect">
            <a:avLst/>
          </a:prstGeom>
          <a:noFill/>
          <a:ln>
            <a:noFill/>
          </a:ln>
        </p:spPr>
        <p:txBody>
          <a:bodyPr spcFirstLastPara="1" wrap="square" lIns="91416" tIns="45698" rIns="91416"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dirty="0">
                <a:solidFill>
                  <a:srgbClr val="0066CD"/>
                </a:solidFill>
                <a:latin typeface="Work Sans Light"/>
                <a:ea typeface="Work Sans Light"/>
                <a:cs typeface="Work Sans Light"/>
                <a:sym typeface="Work Sans Light"/>
              </a:rPr>
              <a:t>Función Pública</a:t>
            </a:r>
            <a:endParaRPr sz="8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572481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apositiva de título 1" preserve="1">
  <p:cSld name="1_Diapositiva de título 1">
    <p:bg>
      <p:bgPr>
        <a:solidFill>
          <a:srgbClr val="FFAB00"/>
        </a:solidFill>
        <a:effectLst/>
      </p:bgPr>
    </p:bg>
    <p:spTree>
      <p:nvGrpSpPr>
        <p:cNvPr id="1" name="Shape 17"/>
        <p:cNvGrpSpPr/>
        <p:nvPr/>
      </p:nvGrpSpPr>
      <p:grpSpPr>
        <a:xfrm>
          <a:off x="0" y="0"/>
          <a:ext cx="0" cy="0"/>
          <a:chOff x="0" y="0"/>
          <a:chExt cx="0" cy="0"/>
        </a:xfrm>
      </p:grpSpPr>
      <p:sp>
        <p:nvSpPr>
          <p:cNvPr id="21" name="Google Shape;21;p3"/>
          <p:cNvSpPr txBox="1"/>
          <p:nvPr/>
        </p:nvSpPr>
        <p:spPr>
          <a:xfrm>
            <a:off x="1" y="6474856"/>
            <a:ext cx="8491363" cy="454400"/>
          </a:xfrm>
          <a:prstGeom prst="rect">
            <a:avLst/>
          </a:prstGeom>
          <a:noFill/>
          <a:ln>
            <a:noFill/>
          </a:ln>
        </p:spPr>
        <p:txBody>
          <a:bodyPr spcFirstLastPara="1" wrap="square" lIns="121878" tIns="121878" rIns="121878" bIns="121878"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s-CO" sz="800" b="0" i="0" u="none" strike="noStrike" cap="none" dirty="0">
                <a:solidFill>
                  <a:schemeClr val="lt1"/>
                </a:solidFill>
                <a:latin typeface="Work Sans"/>
                <a:ea typeface="Work Sans"/>
                <a:cs typeface="Work Sans"/>
                <a:sym typeface="Work Sans"/>
              </a:rPr>
              <a:t>Esta presentación es propiedad intelectual controlada y producida por Función Pública.</a:t>
            </a:r>
            <a:endParaRPr sz="800" b="0" i="0" u="none" strike="noStrike" cap="none" dirty="0">
              <a:solidFill>
                <a:schemeClr val="lt1"/>
              </a:solidFill>
              <a:latin typeface="Work Sans"/>
              <a:ea typeface="Work Sans"/>
              <a:cs typeface="Work Sans"/>
              <a:sym typeface="Work Sans"/>
            </a:endParaRPr>
          </a:p>
        </p:txBody>
      </p:sp>
      <p:grpSp>
        <p:nvGrpSpPr>
          <p:cNvPr id="9" name="Grupo 8">
            <a:extLst>
              <a:ext uri="{FF2B5EF4-FFF2-40B4-BE49-F238E27FC236}">
                <a16:creationId xmlns:a16="http://schemas.microsoft.com/office/drawing/2014/main" id="{DA1EA076-2D5E-8F43-82EF-40C497B36141}"/>
              </a:ext>
            </a:extLst>
          </p:cNvPr>
          <p:cNvGrpSpPr/>
          <p:nvPr userDrawn="1"/>
        </p:nvGrpSpPr>
        <p:grpSpPr>
          <a:xfrm>
            <a:off x="5215237" y="-140678"/>
            <a:ext cx="6976763" cy="7139355"/>
            <a:chOff x="5494962" y="355985"/>
            <a:chExt cx="6697038" cy="6853110"/>
          </a:xfrm>
        </p:grpSpPr>
        <p:sp>
          <p:nvSpPr>
            <p:cNvPr id="10" name="Google Shape;20;p3">
              <a:extLst>
                <a:ext uri="{FF2B5EF4-FFF2-40B4-BE49-F238E27FC236}">
                  <a16:creationId xmlns:a16="http://schemas.microsoft.com/office/drawing/2014/main" id="{F73B593B-BFC5-1041-8337-25557BD7ED6F}"/>
                </a:ext>
              </a:extLst>
            </p:cNvPr>
            <p:cNvSpPr/>
            <p:nvPr/>
          </p:nvSpPr>
          <p:spPr>
            <a:xfrm>
              <a:off x="8639735" y="355985"/>
              <a:ext cx="3552265" cy="6853110"/>
            </a:xfrm>
            <a:prstGeom prst="rect">
              <a:avLst/>
            </a:prstGeom>
            <a:solidFill>
              <a:srgbClr val="DCEAFB"/>
            </a:solidFill>
            <a:ln>
              <a:noFill/>
            </a:ln>
          </p:spPr>
          <p:txBody>
            <a:bodyPr spcFirstLastPara="1" wrap="square" lIns="68533" tIns="34257" rIns="68533" bIns="34257" anchor="ctr" anchorCtr="0">
              <a:noAutofit/>
            </a:bodyPr>
            <a:lstStyle/>
            <a:p>
              <a:pPr algn="ctr"/>
              <a:endParaRPr sz="1500">
                <a:solidFill>
                  <a:schemeClr val="lt1"/>
                </a:solidFill>
              </a:endParaRPr>
            </a:p>
          </p:txBody>
        </p:sp>
        <p:pic>
          <p:nvPicPr>
            <p:cNvPr id="11" name="Imagen 10">
              <a:extLst>
                <a:ext uri="{FF2B5EF4-FFF2-40B4-BE49-F238E27FC236}">
                  <a16:creationId xmlns:a16="http://schemas.microsoft.com/office/drawing/2014/main" id="{7A6C232E-74A4-AF48-9B6F-4F6B0E7AF6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4962" y="1944065"/>
              <a:ext cx="4352654" cy="831579"/>
            </a:xfrm>
            <a:prstGeom prst="rect">
              <a:avLst/>
            </a:prstGeom>
          </p:spPr>
        </p:pic>
      </p:grpSp>
      <p:sp>
        <p:nvSpPr>
          <p:cNvPr id="12" name="CuadroTexto 9">
            <a:extLst>
              <a:ext uri="{FF2B5EF4-FFF2-40B4-BE49-F238E27FC236}">
                <a16:creationId xmlns:a16="http://schemas.microsoft.com/office/drawing/2014/main" id="{6508292A-5721-0448-A5F3-C720366B6098}"/>
              </a:ext>
            </a:extLst>
          </p:cNvPr>
          <p:cNvSpPr txBox="1"/>
          <p:nvPr userDrawn="1"/>
        </p:nvSpPr>
        <p:spPr>
          <a:xfrm>
            <a:off x="2322897" y="2523913"/>
            <a:ext cx="5936755" cy="3416320"/>
          </a:xfrm>
          <a:prstGeom prst="rect">
            <a:avLst/>
          </a:prstGeom>
          <a:noFill/>
        </p:spPr>
        <p:txBody>
          <a:bodyPr wrap="square" lIns="91424" tIns="45718" rIns="91424" bIns="45718" rtlCol="0">
            <a:spAutoFit/>
          </a:bodyPr>
          <a:lstStyle/>
          <a:p>
            <a:pPr marL="0" marR="0" lvl="0" indent="0" algn="l" defTabSz="1218930" rtl="0" eaLnBrk="1" fontAlgn="auto" latinLnBrk="0" hangingPunct="1">
              <a:lnSpc>
                <a:spcPct val="150000"/>
              </a:lnSpc>
              <a:spcBef>
                <a:spcPts val="0"/>
              </a:spcBef>
              <a:spcAft>
                <a:spcPts val="0"/>
              </a:spcAft>
              <a:buClrTx/>
              <a:buSzTx/>
              <a:buFontTx/>
              <a:buNone/>
              <a:tabLst/>
              <a:defRPr/>
            </a:pPr>
            <a:r>
              <a:rPr lang="es-ES" sz="6400" b="1" dirty="0">
                <a:solidFill>
                  <a:schemeClr val="bg1"/>
                </a:solidFill>
                <a:latin typeface="Work Sans SemiBold" pitchFamily="2" charset="77"/>
                <a:ea typeface="MS PGothic" pitchFamily="34" charset="-128"/>
                <a:cs typeface="Calibri" pitchFamily="34" charset="0"/>
              </a:rPr>
              <a:t>Gracias</a:t>
            </a:r>
          </a:p>
          <a:p>
            <a:pPr marL="0" marR="0" lvl="0" indent="0" algn="l" defTabSz="1218930" rtl="0" eaLnBrk="1" fontAlgn="auto" latinLnBrk="0" hangingPunct="1">
              <a:lnSpc>
                <a:spcPct val="150000"/>
              </a:lnSpc>
              <a:spcBef>
                <a:spcPts val="0"/>
              </a:spcBef>
              <a:spcAft>
                <a:spcPts val="0"/>
              </a:spcAft>
              <a:buClrTx/>
              <a:buSzTx/>
              <a:buFontTx/>
              <a:buNone/>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Carrera 6 No 12-62, Bogotá D.C., Colombia</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7395656 Fax: 7395657</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CO"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Línea gratuita de atención al usuario: 018000 917770</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8"/>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www.funcionpublica.gov.co</a:t>
            </a:r>
          </a:p>
          <a:p>
            <a:pPr marL="380916" marR="0" lvl="0" indent="-380916" defTabSz="1218930" rtl="0" eaLnBrk="1" fontAlgn="auto" latinLnBrk="0" hangingPunct="1">
              <a:lnSpc>
                <a:spcPct val="150000"/>
              </a:lnSpc>
              <a:spcBef>
                <a:spcPts val="0"/>
              </a:spcBef>
              <a:spcAft>
                <a:spcPts val="0"/>
              </a:spcAft>
              <a:buClr>
                <a:srgbClr val="FFFFFF"/>
              </a:buClr>
              <a:buSzPct val="125000"/>
              <a:buFont typeface="Wingdings" panose="05000000000000000000" pitchFamily="2" charset="2"/>
              <a:buChar char="*"/>
              <a:tabLst/>
              <a:defRPr/>
            </a:pPr>
            <a:r>
              <a:rPr kumimoji="0" lang="es-ES_tradnl" sz="1600" u="none" strike="noStrike" kern="1200" cap="none" spc="0" normalizeH="0" baseline="0" noProof="0" dirty="0">
                <a:ln>
                  <a:noFill/>
                </a:ln>
                <a:solidFill>
                  <a:srgbClr val="FFFFFF"/>
                </a:solidFill>
                <a:effectLst/>
                <a:uLnTx/>
                <a:uFillTx/>
                <a:latin typeface="Work Sans Light" pitchFamily="2" charset="77"/>
                <a:ea typeface="Arial" charset="0"/>
                <a:cs typeface="Arial" charset="0"/>
                <a:sym typeface="Arial"/>
              </a:rPr>
              <a:t>eva@funcionpublica.gov.co</a:t>
            </a:r>
          </a:p>
        </p:txBody>
      </p:sp>
    </p:spTree>
    <p:extLst>
      <p:ext uri="{BB962C8B-B14F-4D97-AF65-F5344CB8AC3E}">
        <p14:creationId xmlns:p14="http://schemas.microsoft.com/office/powerpoint/2010/main" val="1789157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FFB87-3E19-472F-8530-1AD1815F0B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1283D11-B1C0-4976-A365-DE16E450AFD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08208E-8D0E-4D62-BDA3-63206068A3CD}"/>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E81DAAD-FD0F-498D-8F29-8910565607A1}"/>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3052CBDC-88C2-4837-96EB-3B0FE9A1A860}"/>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71275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p:cSld name="Imagen con título">
    <p:bg>
      <p:bgPr>
        <a:solidFill>
          <a:srgbClr val="DCEAFB"/>
        </a:solidFill>
        <a:effectLst/>
      </p:bgPr>
    </p:bg>
    <p:spTree>
      <p:nvGrpSpPr>
        <p:cNvPr id="1" name="Shape 371"/>
        <p:cNvGrpSpPr/>
        <p:nvPr/>
      </p:nvGrpSpPr>
      <p:grpSpPr>
        <a:xfrm>
          <a:off x="0" y="0"/>
          <a:ext cx="0" cy="0"/>
          <a:chOff x="0" y="0"/>
          <a:chExt cx="0" cy="0"/>
        </a:xfrm>
      </p:grpSpPr>
      <p:sp>
        <p:nvSpPr>
          <p:cNvPr id="372" name="Google Shape;372;p15"/>
          <p:cNvSpPr txBox="1">
            <a:spLocks noGrp="1"/>
          </p:cNvSpPr>
          <p:nvPr>
            <p:ph type="body" idx="1"/>
          </p:nvPr>
        </p:nvSpPr>
        <p:spPr>
          <a:xfrm>
            <a:off x="8448168" y="3404467"/>
            <a:ext cx="3136000" cy="2732800"/>
          </a:xfrm>
          <a:prstGeom prst="rect">
            <a:avLst/>
          </a:prstGeom>
          <a:noFill/>
          <a:ln>
            <a:noFill/>
          </a:ln>
        </p:spPr>
        <p:txBody>
          <a:bodyPr spcFirstLastPara="1" wrap="square" lIns="68529" tIns="34274" rIns="68529" bIns="34274" anchor="t" anchorCtr="0">
            <a:normAutofit/>
          </a:bodyPr>
          <a:lstStyle>
            <a:lvl1pPr marL="609091" lvl="0" indent="-304544" algn="l" rtl="0">
              <a:lnSpc>
                <a:spcPct val="90000"/>
              </a:lnSpc>
              <a:spcBef>
                <a:spcPts val="1067"/>
              </a:spcBef>
              <a:spcAft>
                <a:spcPts val="0"/>
              </a:spcAft>
              <a:buSzPts val="1100"/>
              <a:buFont typeface="Work Sans"/>
              <a:buNone/>
              <a:defRPr sz="1300">
                <a:solidFill>
                  <a:srgbClr val="0066CD"/>
                </a:solidFill>
                <a:latin typeface="Work Sans"/>
                <a:ea typeface="Work Sans"/>
                <a:cs typeface="Work Sans"/>
                <a:sym typeface="Work Sans"/>
              </a:defRPr>
            </a:lvl1pPr>
            <a:lvl2pPr marL="1218240" lvl="1"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2pPr>
            <a:lvl3pPr marL="1827349" lvl="2"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3pPr>
            <a:lvl4pPr marL="2436478" lvl="3"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4pPr>
            <a:lvl5pPr marL="3045568" lvl="4"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5pPr>
            <a:lvl6pPr marL="3654659" lvl="5"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6pPr>
            <a:lvl7pPr marL="4263787" lvl="6"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7pPr>
            <a:lvl8pPr marL="4872898" lvl="7"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8pPr>
            <a:lvl9pPr marL="5482046" lvl="8"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9pPr>
          </a:lstStyle>
          <a:p>
            <a:endParaRPr/>
          </a:p>
        </p:txBody>
      </p:sp>
      <p:sp>
        <p:nvSpPr>
          <p:cNvPr id="373" name="Google Shape;373;p15"/>
          <p:cNvSpPr>
            <a:spLocks noGrp="1"/>
          </p:cNvSpPr>
          <p:nvPr>
            <p:ph type="pic" idx="2"/>
          </p:nvPr>
        </p:nvSpPr>
        <p:spPr>
          <a:xfrm>
            <a:off x="-1" y="1258129"/>
            <a:ext cx="7086000" cy="4743600"/>
          </a:xfrm>
          <a:prstGeom prst="rect">
            <a:avLst/>
          </a:prstGeom>
          <a:noFill/>
          <a:ln>
            <a:noFill/>
          </a:ln>
        </p:spPr>
        <p:txBody>
          <a:bodyPr spcFirstLastPara="1" wrap="square" lIns="68529" tIns="34274" rIns="68529" bIns="34274" anchor="t" anchorCtr="0">
            <a:norm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374" name="Google Shape;374;p15"/>
          <p:cNvSpPr txBox="1">
            <a:spLocks noGrp="1"/>
          </p:cNvSpPr>
          <p:nvPr>
            <p:ph type="title"/>
          </p:nvPr>
        </p:nvSpPr>
        <p:spPr>
          <a:xfrm>
            <a:off x="8448168" y="2321489"/>
            <a:ext cx="3136000" cy="858400"/>
          </a:xfrm>
          <a:prstGeom prst="rect">
            <a:avLst/>
          </a:prstGeom>
          <a:noFill/>
          <a:ln>
            <a:noFill/>
          </a:ln>
        </p:spPr>
        <p:txBody>
          <a:bodyPr spcFirstLastPara="1" wrap="square" lIns="68529" tIns="34274" rIns="68529" bIns="34274" anchor="ctr" anchorCtr="0">
            <a:noAutofit/>
          </a:bodyPr>
          <a:lstStyle>
            <a:lvl1pPr lvl="0" algn="l" rtl="0">
              <a:lnSpc>
                <a:spcPct val="90000"/>
              </a:lnSpc>
              <a:spcBef>
                <a:spcPts val="0"/>
              </a:spcBef>
              <a:spcAft>
                <a:spcPts val="0"/>
              </a:spcAft>
              <a:buClr>
                <a:srgbClr val="FFFFFF"/>
              </a:buClr>
              <a:buSzPts val="1400"/>
              <a:buFont typeface="Work Sans"/>
              <a:buNone/>
              <a:defRPr sz="4000">
                <a:solidFill>
                  <a:srgbClr val="0066CD"/>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375" name="Google Shape;375;p15"/>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1532679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9B2CD-1190-43E1-90E0-729205872B9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BAA4193-0F6E-4359-B688-F8770C51D1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9CBD8E7-70CF-4264-B5A0-2D2C666EDCBB}"/>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A8BADEB-CC64-4F70-8DE6-FD969513F02D}"/>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88BCF867-1440-47F4-BCCF-7DF629B5DC93}"/>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322553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0BFF02-4744-4D60-8A5D-23FCAB801FD3}"/>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78AAED7-3898-4BC6-9FE8-621B69A459F4}"/>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006D4F-D857-4819-B4B9-20523904D41D}"/>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ECB13CF9-2373-4692-B83B-FBDA5D187C15}"/>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A5B39D6D-FE42-4A97-8DB8-9FE27190CF39}"/>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236784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2158F-6F52-4F58-8AF5-C3BFBD9F3C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BB421C6-260B-48EC-808E-053615E97939}"/>
              </a:ext>
            </a:extLst>
          </p:cNvPr>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D2FFCAF-F7DC-4AD8-9696-82034D1F6377}"/>
              </a:ext>
            </a:extLst>
          </p:cNvPr>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FE77994-C8CA-4B18-AA20-FE195312A58E}"/>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6" name="Marcador de pie de página 5">
            <a:extLst>
              <a:ext uri="{FF2B5EF4-FFF2-40B4-BE49-F238E27FC236}">
                <a16:creationId xmlns:a16="http://schemas.microsoft.com/office/drawing/2014/main" id="{D24EE96B-0651-4BD0-8455-18E33ECE92E4}"/>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7" name="Marcador de número de diapositiva 6">
            <a:extLst>
              <a:ext uri="{FF2B5EF4-FFF2-40B4-BE49-F238E27FC236}">
                <a16:creationId xmlns:a16="http://schemas.microsoft.com/office/drawing/2014/main" id="{6E44117F-B6BD-4E59-AEA4-D80DC5B933FA}"/>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738602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EB273-AEDD-4854-BE47-34FF0FC402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04E02A-DD48-4F9C-8EDC-DAB5C4557C0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C4ABD83-A4C2-4928-9EC9-62615286F71E}"/>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10B549B-F477-4BBE-B111-859EB2039D9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465849-E9CD-4338-9ACB-E5D5C8BFB12B}"/>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F01716F-C118-4FD6-8968-A5D9DD881157}"/>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8" name="Marcador de pie de página 7">
            <a:extLst>
              <a:ext uri="{FF2B5EF4-FFF2-40B4-BE49-F238E27FC236}">
                <a16:creationId xmlns:a16="http://schemas.microsoft.com/office/drawing/2014/main" id="{936B948C-90D6-4C22-9A43-F80E8BFE2314}"/>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9" name="Marcador de número de diapositiva 8">
            <a:extLst>
              <a:ext uri="{FF2B5EF4-FFF2-40B4-BE49-F238E27FC236}">
                <a16:creationId xmlns:a16="http://schemas.microsoft.com/office/drawing/2014/main" id="{1403A4A9-2920-4094-A6F5-C30864079436}"/>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922563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8AF27-B94D-470E-AD17-C742D9A2F8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82FAD82-E863-48C2-BA3E-A727646A0032}"/>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4" name="Marcador de pie de página 3">
            <a:extLst>
              <a:ext uri="{FF2B5EF4-FFF2-40B4-BE49-F238E27FC236}">
                <a16:creationId xmlns:a16="http://schemas.microsoft.com/office/drawing/2014/main" id="{CF93F588-49D0-4103-BF43-31E6A69ADBE2}"/>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5" name="Marcador de número de diapositiva 4">
            <a:extLst>
              <a:ext uri="{FF2B5EF4-FFF2-40B4-BE49-F238E27FC236}">
                <a16:creationId xmlns:a16="http://schemas.microsoft.com/office/drawing/2014/main" id="{F4B1763B-DDD6-484B-94C4-7F512FE19806}"/>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70426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5E0C68-0E1B-4FB9-A41C-71DB71B13DC6}"/>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3" name="Marcador de pie de página 2">
            <a:extLst>
              <a:ext uri="{FF2B5EF4-FFF2-40B4-BE49-F238E27FC236}">
                <a16:creationId xmlns:a16="http://schemas.microsoft.com/office/drawing/2014/main" id="{901E788A-DA06-4C21-996E-5ABD7374BE6E}"/>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4" name="Marcador de número de diapositiva 3">
            <a:extLst>
              <a:ext uri="{FF2B5EF4-FFF2-40B4-BE49-F238E27FC236}">
                <a16:creationId xmlns:a16="http://schemas.microsoft.com/office/drawing/2014/main" id="{E52C066B-76EF-402B-94B8-16025733DEBD}"/>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3021071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E5521-1088-4FCF-94D4-36600C8762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F76962A-0701-4E8F-954A-DCE510AD396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A392E0D-B72F-4A10-9273-4ED42177771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E2B2C-49EE-452E-9675-57B0B5ED3562}"/>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6" name="Marcador de pie de página 5">
            <a:extLst>
              <a:ext uri="{FF2B5EF4-FFF2-40B4-BE49-F238E27FC236}">
                <a16:creationId xmlns:a16="http://schemas.microsoft.com/office/drawing/2014/main" id="{41167258-A9F0-4E31-AA5E-DB662FE8FDF7}"/>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7" name="Marcador de número de diapositiva 6">
            <a:extLst>
              <a:ext uri="{FF2B5EF4-FFF2-40B4-BE49-F238E27FC236}">
                <a16:creationId xmlns:a16="http://schemas.microsoft.com/office/drawing/2014/main" id="{84D73D46-E40F-441C-83CD-2A45225D6188}"/>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2441561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DE4E7-6FA1-4D7D-905D-B6372FF611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72063C-31E8-4A61-B747-C97506F5376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a:p>
        </p:txBody>
      </p:sp>
      <p:sp>
        <p:nvSpPr>
          <p:cNvPr id="4" name="Marcador de texto 3">
            <a:extLst>
              <a:ext uri="{FF2B5EF4-FFF2-40B4-BE49-F238E27FC236}">
                <a16:creationId xmlns:a16="http://schemas.microsoft.com/office/drawing/2014/main" id="{62BACBA8-B483-4967-ADF5-1FA79626B5E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0088EB-E21A-49E1-A5AD-C99E998CDDAE}"/>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6" name="Marcador de pie de página 5">
            <a:extLst>
              <a:ext uri="{FF2B5EF4-FFF2-40B4-BE49-F238E27FC236}">
                <a16:creationId xmlns:a16="http://schemas.microsoft.com/office/drawing/2014/main" id="{809688A2-2339-49EF-9D8A-A3369F455909}"/>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7" name="Marcador de número de diapositiva 6">
            <a:extLst>
              <a:ext uri="{FF2B5EF4-FFF2-40B4-BE49-F238E27FC236}">
                <a16:creationId xmlns:a16="http://schemas.microsoft.com/office/drawing/2014/main" id="{BF45CB94-6096-4F11-B648-9ABD0D239793}"/>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39565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CD940-38BF-45F9-9A45-70F0FAF7BD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424DBB2-F8E0-4DF9-8DAB-8039021BCB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C4A074E-3D5F-42E0-BC91-59D8BA69C245}"/>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938EF96E-E5DB-4342-848E-6B832C402765}"/>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B7657F07-AC6C-46E8-80F1-66C15C4522C9}"/>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1725896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376F61-06BB-46CE-BE85-874175BB15D6}"/>
              </a:ext>
            </a:extLst>
          </p:cNvPr>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8932F0D-1D89-4CAB-A076-D8CA5D175A23}"/>
              </a:ext>
            </a:extLst>
          </p:cNvPr>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014D65A-6F17-43E0-9CB4-50A342CA2141}"/>
              </a:ext>
            </a:extLst>
          </p:cNvPr>
          <p:cNvSpPr>
            <a:spLocks noGrp="1"/>
          </p:cNvSpPr>
          <p:nvPr>
            <p:ph type="dt" sz="half" idx="10"/>
          </p:nvPr>
        </p:nvSpPr>
        <p:spPr/>
        <p:txBody>
          <a:bodyPr/>
          <a:lstStyle/>
          <a:p>
            <a:fld id="{F6CDDC13-89F2-4D46-B655-E4807B4476D6}" type="datetimeFigureOut">
              <a:rPr lang="es-CO" smtClean="0">
                <a:solidFill>
                  <a:prstClr val="black">
                    <a:tint val="75000"/>
                  </a:prstClr>
                </a:solidFill>
                <a:latin typeface="Calibri"/>
              </a:rPr>
              <a:pPr/>
              <a:t>30/09/2021</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C8E41D71-9E95-44F1-9DE6-F30C28E19F7E}"/>
              </a:ext>
            </a:extLst>
          </p:cNvPr>
          <p:cNvSpPr>
            <a:spLocks noGrp="1"/>
          </p:cNvSpPr>
          <p:nvPr>
            <p:ph type="ftr" sz="quarter" idx="11"/>
          </p:nvPr>
        </p:nvSpPr>
        <p:spPr/>
        <p:txBody>
          <a:bodyPr/>
          <a:lstStyle/>
          <a:p>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4FB6C952-428F-48C5-89F2-7EBC9E167969}"/>
              </a:ext>
            </a:extLst>
          </p:cNvPr>
          <p:cNvSpPr>
            <a:spLocks noGrp="1"/>
          </p:cNvSpPr>
          <p:nvPr>
            <p:ph type="sldNum" sz="quarter" idx="12"/>
          </p:nvPr>
        </p:nvSpPr>
        <p:spPr/>
        <p:txBody>
          <a:bodyPr/>
          <a:lstStyle/>
          <a:p>
            <a:fld id="{AA59D53D-73A7-4C26-AAE2-33CEE2ED9C9B}" type="slidenum">
              <a:rPr lang="es-CO" smtClean="0">
                <a:solidFill>
                  <a:prstClr val="black">
                    <a:tint val="75000"/>
                  </a:prstClr>
                </a:solidFill>
                <a:latin typeface="Calibri"/>
              </a:rPr>
              <a:pPr/>
              <a:t>‹Nº›</a:t>
            </a:fld>
            <a:endParaRPr lang="es-CO">
              <a:solidFill>
                <a:prstClr val="black">
                  <a:tint val="75000"/>
                </a:prstClr>
              </a:solidFill>
              <a:latin typeface="Calibri"/>
            </a:endParaRPr>
          </a:p>
        </p:txBody>
      </p:sp>
    </p:spTree>
    <p:extLst>
      <p:ext uri="{BB962C8B-B14F-4D97-AF65-F5344CB8AC3E}">
        <p14:creationId xmlns:p14="http://schemas.microsoft.com/office/powerpoint/2010/main" val="266161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376"/>
        <p:cNvGrpSpPr/>
        <p:nvPr/>
      </p:nvGrpSpPr>
      <p:grpSpPr>
        <a:xfrm>
          <a:off x="0" y="0"/>
          <a:ext cx="0" cy="0"/>
          <a:chOff x="0" y="0"/>
          <a:chExt cx="0" cy="0"/>
        </a:xfrm>
      </p:grpSpPr>
      <p:sp>
        <p:nvSpPr>
          <p:cNvPr id="377" name="Google Shape;377;p16"/>
          <p:cNvSpPr txBox="1">
            <a:spLocks noGrp="1"/>
          </p:cNvSpPr>
          <p:nvPr>
            <p:ph type="body" idx="1"/>
          </p:nvPr>
        </p:nvSpPr>
        <p:spPr>
          <a:xfrm>
            <a:off x="5024968" y="3404467"/>
            <a:ext cx="3136000" cy="2732800"/>
          </a:xfrm>
          <a:prstGeom prst="rect">
            <a:avLst/>
          </a:prstGeom>
          <a:noFill/>
          <a:ln>
            <a:noFill/>
          </a:ln>
        </p:spPr>
        <p:txBody>
          <a:bodyPr spcFirstLastPara="1" wrap="square" lIns="68529" tIns="34274" rIns="68529" bIns="34274" anchor="t" anchorCtr="0">
            <a:normAutofit/>
          </a:bodyPr>
          <a:lstStyle>
            <a:lvl1pPr marL="609091" lvl="0" indent="-304544" algn="l" rtl="0">
              <a:lnSpc>
                <a:spcPct val="90000"/>
              </a:lnSpc>
              <a:spcBef>
                <a:spcPts val="1067"/>
              </a:spcBef>
              <a:spcAft>
                <a:spcPts val="0"/>
              </a:spcAft>
              <a:buSzPts val="1100"/>
              <a:buFont typeface="Work Sans"/>
              <a:buNone/>
              <a:defRPr sz="1300">
                <a:solidFill>
                  <a:srgbClr val="0066CD"/>
                </a:solidFill>
                <a:latin typeface="Work Sans"/>
                <a:ea typeface="Work Sans"/>
                <a:cs typeface="Work Sans"/>
                <a:sym typeface="Work Sans"/>
              </a:defRPr>
            </a:lvl1pPr>
            <a:lvl2pPr marL="1218240" lvl="1"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2pPr>
            <a:lvl3pPr marL="1827349" lvl="2"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3pPr>
            <a:lvl4pPr marL="2436478" lvl="3"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4pPr>
            <a:lvl5pPr marL="3045568" lvl="4"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5pPr>
            <a:lvl6pPr marL="3654659" lvl="5"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6pPr>
            <a:lvl7pPr marL="4263787" lvl="6"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7pPr>
            <a:lvl8pPr marL="4872898" lvl="7"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8pPr>
            <a:lvl9pPr marL="5482046" lvl="8" indent="-397613" algn="l" rtl="0">
              <a:lnSpc>
                <a:spcPct val="90000"/>
              </a:lnSpc>
              <a:spcBef>
                <a:spcPts val="533"/>
              </a:spcBef>
              <a:spcAft>
                <a:spcPts val="0"/>
              </a:spcAft>
              <a:buSzPts val="1100"/>
              <a:buFont typeface="Work Sans"/>
              <a:buChar char="•"/>
              <a:defRPr sz="1500">
                <a:latin typeface="Work Sans"/>
                <a:ea typeface="Work Sans"/>
                <a:cs typeface="Work Sans"/>
                <a:sym typeface="Work Sans"/>
              </a:defRPr>
            </a:lvl9pPr>
          </a:lstStyle>
          <a:p>
            <a:endParaRPr/>
          </a:p>
        </p:txBody>
      </p:sp>
      <p:sp>
        <p:nvSpPr>
          <p:cNvPr id="378" name="Google Shape;378;p16"/>
          <p:cNvSpPr>
            <a:spLocks noGrp="1"/>
          </p:cNvSpPr>
          <p:nvPr>
            <p:ph type="pic" idx="2"/>
          </p:nvPr>
        </p:nvSpPr>
        <p:spPr>
          <a:xfrm>
            <a:off x="0" y="0"/>
            <a:ext cx="4564000" cy="6858000"/>
          </a:xfrm>
          <a:prstGeom prst="rect">
            <a:avLst/>
          </a:prstGeom>
          <a:noFill/>
          <a:ln>
            <a:noFill/>
          </a:ln>
        </p:spPr>
        <p:txBody>
          <a:bodyPr spcFirstLastPara="1" wrap="square" lIns="68529" tIns="34274" rIns="68529" bIns="34274" anchor="t" anchorCtr="0">
            <a:norm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Work Sans"/>
                <a:ea typeface="Work Sans"/>
                <a:cs typeface="Work Sans"/>
                <a:sym typeface="Work Sans"/>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Work Sans"/>
                <a:ea typeface="Work Sans"/>
                <a:cs typeface="Work Sans"/>
                <a:sym typeface="Work San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Work Sans"/>
                <a:ea typeface="Work Sans"/>
                <a:cs typeface="Work Sans"/>
                <a:sym typeface="Work Sans"/>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Work Sans"/>
                <a:ea typeface="Work Sans"/>
                <a:cs typeface="Work Sans"/>
                <a:sym typeface="Work Sans"/>
              </a:defRPr>
            </a:lvl9pPr>
          </a:lstStyle>
          <a:p>
            <a:endParaRPr/>
          </a:p>
        </p:txBody>
      </p:sp>
      <p:sp>
        <p:nvSpPr>
          <p:cNvPr id="379" name="Google Shape;379;p16"/>
          <p:cNvSpPr txBox="1">
            <a:spLocks noGrp="1"/>
          </p:cNvSpPr>
          <p:nvPr>
            <p:ph type="title"/>
          </p:nvPr>
        </p:nvSpPr>
        <p:spPr>
          <a:xfrm>
            <a:off x="5024965" y="2310700"/>
            <a:ext cx="5743600" cy="858400"/>
          </a:xfrm>
          <a:prstGeom prst="rect">
            <a:avLst/>
          </a:prstGeom>
          <a:noFill/>
          <a:ln>
            <a:noFill/>
          </a:ln>
        </p:spPr>
        <p:txBody>
          <a:bodyPr spcFirstLastPara="1" wrap="square" lIns="68529" tIns="34274" rIns="68529" bIns="34274" anchor="ctr" anchorCtr="0">
            <a:noAutofit/>
          </a:bodyPr>
          <a:lstStyle>
            <a:lvl1pPr lvl="0" algn="l" rtl="0">
              <a:lnSpc>
                <a:spcPct val="90000"/>
              </a:lnSpc>
              <a:spcBef>
                <a:spcPts val="0"/>
              </a:spcBef>
              <a:spcAft>
                <a:spcPts val="0"/>
              </a:spcAft>
              <a:buClr>
                <a:srgbClr val="FFFFFF"/>
              </a:buClr>
              <a:buSzPts val="1400"/>
              <a:buFont typeface="Work Sans"/>
              <a:buNone/>
              <a:defRPr sz="4000">
                <a:solidFill>
                  <a:srgbClr val="0066CD"/>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Tree>
    <p:extLst>
      <p:ext uri="{BB962C8B-B14F-4D97-AF65-F5344CB8AC3E}">
        <p14:creationId xmlns:p14="http://schemas.microsoft.com/office/powerpoint/2010/main" val="2745903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298"/>
        <p:cNvGrpSpPr/>
        <p:nvPr/>
      </p:nvGrpSpPr>
      <p:grpSpPr>
        <a:xfrm>
          <a:off x="0" y="0"/>
          <a:ext cx="0" cy="0"/>
          <a:chOff x="0" y="0"/>
          <a:chExt cx="0" cy="0"/>
        </a:xfrm>
      </p:grpSpPr>
      <p:sp>
        <p:nvSpPr>
          <p:cNvPr id="299" name="Google Shape;299;p3"/>
          <p:cNvSpPr txBox="1">
            <a:spLocks noGrp="1"/>
          </p:cNvSpPr>
          <p:nvPr>
            <p:ph type="title"/>
          </p:nvPr>
        </p:nvSpPr>
        <p:spPr>
          <a:xfrm>
            <a:off x="5024967" y="2310700"/>
            <a:ext cx="6336800" cy="858400"/>
          </a:xfrm>
          <a:prstGeom prst="rect">
            <a:avLst/>
          </a:prstGeom>
          <a:noFill/>
          <a:ln>
            <a:noFill/>
          </a:ln>
        </p:spPr>
        <p:txBody>
          <a:bodyPr spcFirstLastPara="1" wrap="square" lIns="68540" tIns="34274" rIns="68540" bIns="34274" anchor="ctr" anchorCtr="0">
            <a:noAutofit/>
          </a:bodyPr>
          <a:lstStyle>
            <a:lvl1pPr lvl="0" algn="l" rtl="0">
              <a:lnSpc>
                <a:spcPct val="90000"/>
              </a:lnSpc>
              <a:spcBef>
                <a:spcPts val="0"/>
              </a:spcBef>
              <a:spcAft>
                <a:spcPts val="0"/>
              </a:spcAft>
              <a:buClr>
                <a:srgbClr val="FFFFFF"/>
              </a:buClr>
              <a:buSzPts val="1400"/>
              <a:buFont typeface="Work Sans"/>
              <a:buNone/>
              <a:defRPr sz="4000">
                <a:solidFill>
                  <a:srgbClr val="FFFFFF"/>
                </a:solidFill>
                <a:latin typeface="Work Sans"/>
                <a:ea typeface="Work Sans"/>
                <a:cs typeface="Work Sans"/>
                <a:sym typeface="Work Sans"/>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300" name="Google Shape;300;p3"/>
          <p:cNvSpPr txBox="1">
            <a:spLocks noGrp="1"/>
          </p:cNvSpPr>
          <p:nvPr>
            <p:ph type="body" idx="1"/>
          </p:nvPr>
        </p:nvSpPr>
        <p:spPr>
          <a:xfrm>
            <a:off x="5014833" y="3404467"/>
            <a:ext cx="6346800" cy="1771200"/>
          </a:xfrm>
          <a:prstGeom prst="rect">
            <a:avLst/>
          </a:prstGeom>
          <a:noFill/>
          <a:ln>
            <a:noFill/>
          </a:ln>
        </p:spPr>
        <p:txBody>
          <a:bodyPr spcFirstLastPara="1" wrap="square" lIns="68540" tIns="34274" rIns="68540" bIns="34274" anchor="t" anchorCtr="0">
            <a:normAutofit/>
          </a:bodyPr>
          <a:lstStyle>
            <a:lvl1pPr marL="609219" lvl="0" indent="-304608" algn="l" rtl="0">
              <a:lnSpc>
                <a:spcPct val="90000"/>
              </a:lnSpc>
              <a:spcBef>
                <a:spcPts val="1067"/>
              </a:spcBef>
              <a:spcAft>
                <a:spcPts val="0"/>
              </a:spcAft>
              <a:buClr>
                <a:srgbClr val="FFFFFF"/>
              </a:buClr>
              <a:buSzPts val="1400"/>
              <a:buNone/>
              <a:defRPr sz="2000">
                <a:solidFill>
                  <a:srgbClr val="FFFFFF"/>
                </a:solidFill>
              </a:defRPr>
            </a:lvl1pPr>
            <a:lvl2pPr marL="1218480" lvl="1" indent="-423077" algn="l" rtl="0">
              <a:lnSpc>
                <a:spcPct val="90000"/>
              </a:lnSpc>
              <a:spcBef>
                <a:spcPts val="533"/>
              </a:spcBef>
              <a:spcAft>
                <a:spcPts val="0"/>
              </a:spcAft>
              <a:buClr>
                <a:srgbClr val="FFFFFF"/>
              </a:buClr>
              <a:buSzPts val="1400"/>
              <a:buChar char="•"/>
              <a:defRPr>
                <a:solidFill>
                  <a:srgbClr val="FFFFFF"/>
                </a:solidFill>
              </a:defRPr>
            </a:lvl2pPr>
            <a:lvl3pPr marL="1827712" lvl="2" indent="-423077" algn="l" rtl="0">
              <a:lnSpc>
                <a:spcPct val="90000"/>
              </a:lnSpc>
              <a:spcBef>
                <a:spcPts val="533"/>
              </a:spcBef>
              <a:spcAft>
                <a:spcPts val="0"/>
              </a:spcAft>
              <a:buClr>
                <a:srgbClr val="FFFFFF"/>
              </a:buClr>
              <a:buSzPts val="1400"/>
              <a:buChar char="•"/>
              <a:defRPr>
                <a:solidFill>
                  <a:srgbClr val="FFFFFF"/>
                </a:solidFill>
              </a:defRPr>
            </a:lvl3pPr>
            <a:lvl4pPr marL="2436958" lvl="3" indent="-423077" algn="l" rtl="0">
              <a:lnSpc>
                <a:spcPct val="90000"/>
              </a:lnSpc>
              <a:spcBef>
                <a:spcPts val="533"/>
              </a:spcBef>
              <a:spcAft>
                <a:spcPts val="0"/>
              </a:spcAft>
              <a:buClr>
                <a:srgbClr val="FFFFFF"/>
              </a:buClr>
              <a:buSzPts val="1400"/>
              <a:buChar char="•"/>
              <a:defRPr>
                <a:solidFill>
                  <a:srgbClr val="FFFFFF"/>
                </a:solidFill>
              </a:defRPr>
            </a:lvl4pPr>
            <a:lvl5pPr marL="3046176" lvl="4" indent="-423077" algn="l" rtl="0">
              <a:lnSpc>
                <a:spcPct val="90000"/>
              </a:lnSpc>
              <a:spcBef>
                <a:spcPts val="533"/>
              </a:spcBef>
              <a:spcAft>
                <a:spcPts val="0"/>
              </a:spcAft>
              <a:buClr>
                <a:srgbClr val="FFFFFF"/>
              </a:buClr>
              <a:buSzPts val="1400"/>
              <a:buChar char="•"/>
              <a:defRPr>
                <a:solidFill>
                  <a:srgbClr val="FFFFFF"/>
                </a:solidFill>
              </a:defRPr>
            </a:lvl5pPr>
            <a:lvl6pPr marL="3655395" lvl="5" indent="-423077" algn="l" rtl="0">
              <a:lnSpc>
                <a:spcPct val="90000"/>
              </a:lnSpc>
              <a:spcBef>
                <a:spcPts val="533"/>
              </a:spcBef>
              <a:spcAft>
                <a:spcPts val="0"/>
              </a:spcAft>
              <a:buClr>
                <a:srgbClr val="FFFFFF"/>
              </a:buClr>
              <a:buSzPts val="1400"/>
              <a:buChar char="•"/>
              <a:defRPr>
                <a:solidFill>
                  <a:srgbClr val="FFFFFF"/>
                </a:solidFill>
              </a:defRPr>
            </a:lvl6pPr>
            <a:lvl7pPr marL="4264640" lvl="6" indent="-423077" algn="l" rtl="0">
              <a:lnSpc>
                <a:spcPct val="90000"/>
              </a:lnSpc>
              <a:spcBef>
                <a:spcPts val="533"/>
              </a:spcBef>
              <a:spcAft>
                <a:spcPts val="0"/>
              </a:spcAft>
              <a:buClr>
                <a:srgbClr val="FFFFFF"/>
              </a:buClr>
              <a:buSzPts val="1400"/>
              <a:buChar char="•"/>
              <a:defRPr>
                <a:solidFill>
                  <a:srgbClr val="FFFFFF"/>
                </a:solidFill>
              </a:defRPr>
            </a:lvl7pPr>
            <a:lvl8pPr marL="4873873" lvl="7" indent="-423077" algn="l" rtl="0">
              <a:lnSpc>
                <a:spcPct val="90000"/>
              </a:lnSpc>
              <a:spcBef>
                <a:spcPts val="533"/>
              </a:spcBef>
              <a:spcAft>
                <a:spcPts val="0"/>
              </a:spcAft>
              <a:buClr>
                <a:srgbClr val="FFFFFF"/>
              </a:buClr>
              <a:buSzPts val="1400"/>
              <a:buChar char="•"/>
              <a:defRPr>
                <a:solidFill>
                  <a:srgbClr val="FFFFFF"/>
                </a:solidFill>
              </a:defRPr>
            </a:lvl8pPr>
            <a:lvl9pPr marL="5483134" lvl="8" indent="-423077" algn="l" rtl="0">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323093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388" name="Google Shape;388;p18"/>
          <p:cNvSpPr/>
          <p:nvPr/>
        </p:nvSpPr>
        <p:spPr>
          <a:xfrm flipH="1">
            <a:off x="0" y="1384203"/>
            <a:ext cx="12192000" cy="40800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89" name="Google Shape;389;p18"/>
          <p:cNvSpPr txBox="1">
            <a:spLocks noGrp="1"/>
          </p:cNvSpPr>
          <p:nvPr>
            <p:ph type="body" idx="1"/>
          </p:nvPr>
        </p:nvSpPr>
        <p:spPr>
          <a:xfrm>
            <a:off x="6517677" y="2461676"/>
            <a:ext cx="5147200" cy="1925200"/>
          </a:xfrm>
          <a:prstGeom prst="rect">
            <a:avLst/>
          </a:prstGeom>
          <a:noFill/>
          <a:ln>
            <a:noFill/>
          </a:ln>
        </p:spPr>
        <p:txBody>
          <a:bodyPr spcFirstLastPara="1" wrap="square" lIns="91362" tIns="45678" rIns="91362" bIns="45678" anchor="t" anchorCtr="0">
            <a:normAutofit/>
          </a:bodyPr>
          <a:lstStyle>
            <a:lvl1pPr marL="609091" lvl="0" indent="-304544" algn="l" rtl="0">
              <a:lnSpc>
                <a:spcPct val="110000"/>
              </a:lnSpc>
              <a:spcBef>
                <a:spcPts val="0"/>
              </a:spcBef>
              <a:spcAft>
                <a:spcPts val="0"/>
              </a:spcAft>
              <a:buSzPts val="1600"/>
              <a:buNone/>
              <a:defRPr sz="21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cxnSp>
        <p:nvCxnSpPr>
          <p:cNvPr id="390" name="Google Shape;390;p18"/>
          <p:cNvCxnSpPr/>
          <p:nvPr/>
        </p:nvCxnSpPr>
        <p:spPr>
          <a:xfrm>
            <a:off x="6114335" y="1801872"/>
            <a:ext cx="0" cy="3254400"/>
          </a:xfrm>
          <a:prstGeom prst="straightConnector1">
            <a:avLst/>
          </a:prstGeom>
          <a:noFill/>
          <a:ln w="12700" cap="flat" cmpd="sng">
            <a:solidFill>
              <a:srgbClr val="6E92DA"/>
            </a:solidFill>
            <a:prstDash val="solid"/>
            <a:round/>
            <a:headEnd type="none" w="sm" len="sm"/>
            <a:tailEnd type="none" w="sm" len="sm"/>
          </a:ln>
        </p:spPr>
      </p:cxnSp>
      <p:sp>
        <p:nvSpPr>
          <p:cNvPr id="391" name="Google Shape;391;p18"/>
          <p:cNvSpPr txBox="1">
            <a:spLocks noGrp="1"/>
          </p:cNvSpPr>
          <p:nvPr>
            <p:ph type="title"/>
          </p:nvPr>
        </p:nvSpPr>
        <p:spPr>
          <a:xfrm>
            <a:off x="1619364" y="2673172"/>
            <a:ext cx="4184800" cy="17876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58187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92"/>
        <p:cNvGrpSpPr/>
        <p:nvPr/>
      </p:nvGrpSpPr>
      <p:grpSpPr>
        <a:xfrm>
          <a:off x="0" y="0"/>
          <a:ext cx="0" cy="0"/>
          <a:chOff x="0" y="0"/>
          <a:chExt cx="0" cy="0"/>
        </a:xfrm>
      </p:grpSpPr>
      <p:sp>
        <p:nvSpPr>
          <p:cNvPr id="393" name="Google Shape;393;p19"/>
          <p:cNvSpPr/>
          <p:nvPr/>
        </p:nvSpPr>
        <p:spPr>
          <a:xfrm flipH="1">
            <a:off x="0" y="0"/>
            <a:ext cx="6096000" cy="68580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94" name="Google Shape;394;p19"/>
          <p:cNvSpPr txBox="1">
            <a:spLocks noGrp="1"/>
          </p:cNvSpPr>
          <p:nvPr>
            <p:ph type="body" idx="1"/>
          </p:nvPr>
        </p:nvSpPr>
        <p:spPr>
          <a:xfrm>
            <a:off x="6517677" y="2461676"/>
            <a:ext cx="5147200" cy="1925200"/>
          </a:xfrm>
          <a:prstGeom prst="rect">
            <a:avLst/>
          </a:prstGeom>
          <a:noFill/>
          <a:ln>
            <a:noFill/>
          </a:ln>
        </p:spPr>
        <p:txBody>
          <a:bodyPr spcFirstLastPara="1" wrap="square" lIns="91362" tIns="45678" rIns="91362" bIns="45678" anchor="t" anchorCtr="0">
            <a:normAutofit/>
          </a:bodyPr>
          <a:lstStyle>
            <a:lvl1pPr marL="609091" lvl="0" indent="-439925" algn="l" rtl="0">
              <a:lnSpc>
                <a:spcPct val="110000"/>
              </a:lnSpc>
              <a:spcBef>
                <a:spcPts val="0"/>
              </a:spcBef>
              <a:spcAft>
                <a:spcPts val="0"/>
              </a:spcAft>
              <a:buSzPts val="1600"/>
              <a:buFont typeface="Arial"/>
              <a:buChar char="•"/>
              <a:defRPr sz="21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395" name="Google Shape;395;p19"/>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396" name="Google Shape;396;p19"/>
          <p:cNvSpPr txBox="1">
            <a:spLocks noGrp="1"/>
          </p:cNvSpPr>
          <p:nvPr>
            <p:ph type="title"/>
          </p:nvPr>
        </p:nvSpPr>
        <p:spPr>
          <a:xfrm>
            <a:off x="378261" y="439191"/>
            <a:ext cx="11339200" cy="13252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7" name="Google Shape;397;p19"/>
          <p:cNvSpPr txBox="1">
            <a:spLocks noGrp="1"/>
          </p:cNvSpPr>
          <p:nvPr>
            <p:ph type="body" idx="2"/>
          </p:nvPr>
        </p:nvSpPr>
        <p:spPr>
          <a:xfrm>
            <a:off x="398559" y="2466472"/>
            <a:ext cx="5147200" cy="1925200"/>
          </a:xfrm>
          <a:prstGeom prst="rect">
            <a:avLst/>
          </a:prstGeom>
          <a:noFill/>
          <a:ln>
            <a:noFill/>
          </a:ln>
        </p:spPr>
        <p:txBody>
          <a:bodyPr spcFirstLastPara="1" wrap="square" lIns="91362" tIns="45678" rIns="91362" bIns="45678" anchor="t" anchorCtr="0">
            <a:normAutofit/>
          </a:bodyPr>
          <a:lstStyle>
            <a:lvl1pPr marL="609091" lvl="0" indent="-439925" algn="l" rtl="0">
              <a:lnSpc>
                <a:spcPct val="110000"/>
              </a:lnSpc>
              <a:spcBef>
                <a:spcPts val="0"/>
              </a:spcBef>
              <a:spcAft>
                <a:spcPts val="0"/>
              </a:spcAft>
              <a:buSzPts val="1600"/>
              <a:buFont typeface="Arial"/>
              <a:buChar char="•"/>
              <a:defRPr sz="21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5466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398"/>
        <p:cNvGrpSpPr/>
        <p:nvPr/>
      </p:nvGrpSpPr>
      <p:grpSpPr>
        <a:xfrm>
          <a:off x="0" y="0"/>
          <a:ext cx="0" cy="0"/>
          <a:chOff x="0" y="0"/>
          <a:chExt cx="0" cy="0"/>
        </a:xfrm>
      </p:grpSpPr>
      <p:sp>
        <p:nvSpPr>
          <p:cNvPr id="399" name="Google Shape;399;p20"/>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
        <p:nvSpPr>
          <p:cNvPr id="400" name="Google Shape;400;p20"/>
          <p:cNvSpPr/>
          <p:nvPr/>
        </p:nvSpPr>
        <p:spPr>
          <a:xfrm flipH="1">
            <a:off x="0" y="1760045"/>
            <a:ext cx="12192000" cy="2328400"/>
          </a:xfrm>
          <a:prstGeom prst="rect">
            <a:avLst/>
          </a:prstGeom>
          <a:solidFill>
            <a:schemeClr val="lt1"/>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01" name="Google Shape;401;p20"/>
          <p:cNvSpPr txBox="1">
            <a:spLocks noGrp="1"/>
          </p:cNvSpPr>
          <p:nvPr>
            <p:ph type="body" idx="1"/>
          </p:nvPr>
        </p:nvSpPr>
        <p:spPr>
          <a:xfrm>
            <a:off x="2071723" y="2280448"/>
            <a:ext cx="8470400" cy="12876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sz="2100" b="0" i="0" u="none" strike="noStrike" cap="none">
                <a:solidFill>
                  <a:srgbClr val="0054BC"/>
                </a:solidFill>
                <a:latin typeface="Work Sans"/>
                <a:ea typeface="Work Sans"/>
                <a:cs typeface="Work Sans"/>
                <a:sym typeface="Work Sans"/>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02" name="Google Shape;402;p20"/>
          <p:cNvSpPr txBox="1">
            <a:spLocks noGrp="1"/>
          </p:cNvSpPr>
          <p:nvPr>
            <p:ph type="title"/>
          </p:nvPr>
        </p:nvSpPr>
        <p:spPr>
          <a:xfrm>
            <a:off x="527051" y="645584"/>
            <a:ext cx="9620800" cy="510400"/>
          </a:xfrm>
          <a:prstGeom prst="rect">
            <a:avLst/>
          </a:prstGeom>
          <a:noFill/>
          <a:ln>
            <a:noFill/>
          </a:ln>
        </p:spPr>
        <p:txBody>
          <a:bodyPr spcFirstLastPara="1" wrap="square" lIns="91362" tIns="45678" rIns="91362" bIns="45678" anchor="ctr" anchorCtr="0">
            <a:noAutofit/>
          </a:bodyPr>
          <a:lstStyle>
            <a:lvl1pPr lvl="0" algn="l" rtl="0">
              <a:lnSpc>
                <a:spcPct val="100000"/>
              </a:lnSpc>
              <a:spcBef>
                <a:spcPts val="0"/>
              </a:spcBef>
              <a:spcAft>
                <a:spcPts val="0"/>
              </a:spcAft>
              <a:buSzPts val="1400"/>
              <a:buNone/>
              <a:defRPr sz="4300" b="1" i="0" u="none" strike="noStrike" cap="none">
                <a:solidFill>
                  <a:srgbClr val="0054BC"/>
                </a:solidFill>
                <a:latin typeface="Work Sans"/>
                <a:ea typeface="Work Sans"/>
                <a:cs typeface="Work Sans"/>
                <a:sym typeface="Work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3" name="Google Shape;403;p20"/>
          <p:cNvSpPr txBox="1">
            <a:spLocks noGrp="1"/>
          </p:cNvSpPr>
          <p:nvPr>
            <p:ph type="body" idx="2"/>
          </p:nvPr>
        </p:nvSpPr>
        <p:spPr>
          <a:xfrm>
            <a:off x="2071723" y="4326784"/>
            <a:ext cx="8817200" cy="1514000"/>
          </a:xfrm>
          <a:prstGeom prst="rect">
            <a:avLst/>
          </a:prstGeom>
          <a:noFill/>
          <a:ln>
            <a:noFill/>
          </a:ln>
        </p:spPr>
        <p:txBody>
          <a:bodyPr spcFirstLastPara="1" wrap="square" lIns="91362" tIns="45678" rIns="91362" bIns="45678" anchor="t" anchorCtr="0">
            <a:normAutofit/>
          </a:bodyPr>
          <a:lstStyle>
            <a:lvl1pPr marL="609091" lvl="0" indent="-456819" algn="l" rtl="0">
              <a:lnSpc>
                <a:spcPct val="120000"/>
              </a:lnSpc>
              <a:spcBef>
                <a:spcPts val="0"/>
              </a:spcBef>
              <a:spcAft>
                <a:spcPts val="0"/>
              </a:spcAft>
              <a:buSzPts val="1800"/>
              <a:buChar char="•"/>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809906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04"/>
        <p:cNvGrpSpPr/>
        <p:nvPr/>
      </p:nvGrpSpPr>
      <p:grpSpPr>
        <a:xfrm>
          <a:off x="0" y="0"/>
          <a:ext cx="0" cy="0"/>
          <a:chOff x="0" y="0"/>
          <a:chExt cx="0" cy="0"/>
        </a:xfrm>
      </p:grpSpPr>
      <p:sp>
        <p:nvSpPr>
          <p:cNvPr id="405" name="Google Shape;405;p21"/>
          <p:cNvSpPr txBox="1">
            <a:spLocks noGrp="1"/>
          </p:cNvSpPr>
          <p:nvPr>
            <p:ph type="body" idx="1"/>
          </p:nvPr>
        </p:nvSpPr>
        <p:spPr>
          <a:xfrm>
            <a:off x="2016721" y="2785203"/>
            <a:ext cx="8470400" cy="1287600"/>
          </a:xfrm>
          <a:prstGeom prst="rect">
            <a:avLst/>
          </a:prstGeom>
          <a:noFill/>
          <a:ln>
            <a:noFill/>
          </a:ln>
        </p:spPr>
        <p:txBody>
          <a:bodyPr spcFirstLastPara="1" wrap="square" lIns="91362" tIns="45678" rIns="91362" bIns="45678" anchor="t" anchorCtr="0">
            <a:normAutofit/>
          </a:bodyPr>
          <a:lstStyle>
            <a:lvl1pPr marL="609091" lvl="0" indent="-304544" algn="l" rtl="0">
              <a:lnSpc>
                <a:spcPct val="120000"/>
              </a:lnSpc>
              <a:spcBef>
                <a:spcPts val="0"/>
              </a:spcBef>
              <a:spcAft>
                <a:spcPts val="0"/>
              </a:spcAft>
              <a:buSzPts val="1600"/>
              <a:buNone/>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06" name="Google Shape;406;p21"/>
          <p:cNvSpPr txBox="1">
            <a:spLocks noGrp="1"/>
          </p:cNvSpPr>
          <p:nvPr>
            <p:ph type="title"/>
          </p:nvPr>
        </p:nvSpPr>
        <p:spPr>
          <a:xfrm>
            <a:off x="527051" y="645584"/>
            <a:ext cx="9620800" cy="510400"/>
          </a:xfrm>
          <a:prstGeom prst="rect">
            <a:avLst/>
          </a:prstGeom>
          <a:noFill/>
          <a:ln>
            <a:noFill/>
          </a:ln>
        </p:spPr>
        <p:txBody>
          <a:bodyPr spcFirstLastPara="1" wrap="square" lIns="91362" tIns="45678" rIns="91362" bIns="45678" anchor="ctr" anchorCtr="0">
            <a:norm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7" name="Google Shape;407;p21"/>
          <p:cNvSpPr>
            <a:spLocks noGrp="1"/>
          </p:cNvSpPr>
          <p:nvPr>
            <p:ph type="pic" idx="2"/>
          </p:nvPr>
        </p:nvSpPr>
        <p:spPr>
          <a:xfrm>
            <a:off x="472017" y="2787651"/>
            <a:ext cx="1295600" cy="12488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600"/>
              <a:buFont typeface="Arial"/>
              <a:buNone/>
              <a:defRPr sz="21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08" name="Google Shape;408;p21"/>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rgbClr val="0066CD"/>
                </a:solidFill>
                <a:latin typeface="Work Sans"/>
                <a:ea typeface="Work Sans"/>
                <a:cs typeface="Work Sans"/>
                <a:sym typeface="Work Sans"/>
              </a:rPr>
              <a:t>Función Pública</a:t>
            </a:r>
            <a:endParaRPr sz="800" b="0" i="0" u="none" strike="noStrike" cap="none">
              <a:solidFill>
                <a:srgbClr val="0066CD"/>
              </a:solidFill>
              <a:latin typeface="Work Sans"/>
              <a:ea typeface="Work Sans"/>
              <a:cs typeface="Work Sans"/>
              <a:sym typeface="Work Sans"/>
            </a:endParaRPr>
          </a:p>
        </p:txBody>
      </p:sp>
    </p:spTree>
    <p:extLst>
      <p:ext uri="{BB962C8B-B14F-4D97-AF65-F5344CB8AC3E}">
        <p14:creationId xmlns:p14="http://schemas.microsoft.com/office/powerpoint/2010/main" val="26859321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09"/>
        <p:cNvGrpSpPr/>
        <p:nvPr/>
      </p:nvGrpSpPr>
      <p:grpSpPr>
        <a:xfrm>
          <a:off x="0" y="0"/>
          <a:ext cx="0" cy="0"/>
          <a:chOff x="0" y="0"/>
          <a:chExt cx="0" cy="0"/>
        </a:xfrm>
      </p:grpSpPr>
      <p:sp>
        <p:nvSpPr>
          <p:cNvPr id="410" name="Google Shape;410;p22"/>
          <p:cNvSpPr/>
          <p:nvPr/>
        </p:nvSpPr>
        <p:spPr>
          <a:xfrm>
            <a:off x="0" y="0"/>
            <a:ext cx="6096000" cy="3428800"/>
          </a:xfrm>
          <a:prstGeom prst="rect">
            <a:avLst/>
          </a:prstGeom>
          <a:solidFill>
            <a:srgbClr val="E9605C"/>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11" name="Google Shape;411;p22"/>
          <p:cNvSpPr/>
          <p:nvPr/>
        </p:nvSpPr>
        <p:spPr>
          <a:xfrm>
            <a:off x="6096000" y="3429000"/>
            <a:ext cx="6096000" cy="3428800"/>
          </a:xfrm>
          <a:prstGeom prst="rect">
            <a:avLst/>
          </a:prstGeom>
          <a:solidFill>
            <a:srgbClr val="E9605C"/>
          </a:solidFill>
          <a:ln>
            <a:noFill/>
          </a:ln>
        </p:spPr>
        <p:txBody>
          <a:bodyPr spcFirstLastPara="1" wrap="square" lIns="121817" tIns="60892" rIns="121817" bIns="60892"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412" name="Google Shape;412;p22"/>
          <p:cNvSpPr>
            <a:spLocks noGrp="1"/>
          </p:cNvSpPr>
          <p:nvPr>
            <p:ph type="pic" idx="2"/>
          </p:nvPr>
        </p:nvSpPr>
        <p:spPr>
          <a:xfrm>
            <a:off x="2707025" y="453656"/>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3" name="Google Shape;413;p22"/>
          <p:cNvSpPr>
            <a:spLocks noGrp="1"/>
          </p:cNvSpPr>
          <p:nvPr>
            <p:ph type="pic" idx="3"/>
          </p:nvPr>
        </p:nvSpPr>
        <p:spPr>
          <a:xfrm>
            <a:off x="8751044" y="448929"/>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4" name="Google Shape;414;p22"/>
          <p:cNvSpPr>
            <a:spLocks noGrp="1"/>
          </p:cNvSpPr>
          <p:nvPr>
            <p:ph type="pic" idx="4"/>
          </p:nvPr>
        </p:nvSpPr>
        <p:spPr>
          <a:xfrm>
            <a:off x="8765220" y="3969488"/>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5" name="Google Shape;415;p22"/>
          <p:cNvSpPr>
            <a:spLocks noGrp="1"/>
          </p:cNvSpPr>
          <p:nvPr>
            <p:ph type="pic" idx="5"/>
          </p:nvPr>
        </p:nvSpPr>
        <p:spPr>
          <a:xfrm>
            <a:off x="2626691" y="3945860"/>
            <a:ext cx="682000" cy="680400"/>
          </a:xfrm>
          <a:prstGeom prst="rect">
            <a:avLst/>
          </a:prstGeom>
          <a:noFill/>
          <a:ln>
            <a:noFill/>
          </a:ln>
        </p:spPr>
        <p:txBody>
          <a:bodyPr spcFirstLastPara="1" wrap="square" lIns="91362" tIns="45678" rIns="91362" bIns="45678" anchor="t" anchorCtr="0">
            <a:normAutofit/>
          </a:bodyPr>
          <a:lstStyle>
            <a:lvl1pPr marR="0" lvl="0" algn="l" rtl="0">
              <a:lnSpc>
                <a:spcPct val="120000"/>
              </a:lnSpc>
              <a:spcBef>
                <a:spcPts val="0"/>
              </a:spcBef>
              <a:spcAft>
                <a:spcPts val="0"/>
              </a:spcAft>
              <a:buClr>
                <a:srgbClr val="0066CD"/>
              </a:buClr>
              <a:buSzPts val="1200"/>
              <a:buFont typeface="Arial"/>
              <a:buChar char="•"/>
              <a:defRPr sz="1600" b="0" i="0" u="none" strike="noStrike" cap="none">
                <a:solidFill>
                  <a:srgbClr val="0066CD"/>
                </a:solidFill>
                <a:latin typeface="Work Sans"/>
                <a:ea typeface="Work Sans"/>
                <a:cs typeface="Work Sans"/>
                <a:sym typeface="Work Sans"/>
              </a:defRPr>
            </a:lvl1pPr>
            <a:lvl2pPr marR="0" lvl="1" algn="l" rtl="0">
              <a:lnSpc>
                <a:spcPct val="100000"/>
              </a:lnSpc>
              <a:spcBef>
                <a:spcPts val="400"/>
              </a:spcBef>
              <a:spcAft>
                <a:spcPts val="0"/>
              </a:spcAft>
              <a:buSzPts val="14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9pPr>
          </a:lstStyle>
          <a:p>
            <a:endParaRPr/>
          </a:p>
        </p:txBody>
      </p:sp>
      <p:sp>
        <p:nvSpPr>
          <p:cNvPr id="416" name="Google Shape;416;p22"/>
          <p:cNvSpPr txBox="1">
            <a:spLocks noGrp="1"/>
          </p:cNvSpPr>
          <p:nvPr>
            <p:ph type="body" idx="1"/>
          </p:nvPr>
        </p:nvSpPr>
        <p:spPr>
          <a:xfrm>
            <a:off x="7163193" y="1569581"/>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17" name="Google Shape;417;p22"/>
          <p:cNvSpPr txBox="1">
            <a:spLocks noGrp="1"/>
          </p:cNvSpPr>
          <p:nvPr>
            <p:ph type="body" idx="6"/>
          </p:nvPr>
        </p:nvSpPr>
        <p:spPr>
          <a:xfrm>
            <a:off x="7243529" y="4891665"/>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18" name="Google Shape;418;p22"/>
          <p:cNvSpPr txBox="1">
            <a:spLocks noGrp="1"/>
          </p:cNvSpPr>
          <p:nvPr>
            <p:ph type="body" idx="7"/>
          </p:nvPr>
        </p:nvSpPr>
        <p:spPr>
          <a:xfrm>
            <a:off x="1034115" y="1479796"/>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chemeClr val="lt1"/>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body" idx="8"/>
          </p:nvPr>
        </p:nvSpPr>
        <p:spPr>
          <a:xfrm>
            <a:off x="1114451" y="4801880"/>
            <a:ext cx="4036400" cy="1380000"/>
          </a:xfrm>
          <a:prstGeom prst="rect">
            <a:avLst/>
          </a:prstGeom>
          <a:noFill/>
          <a:ln>
            <a:noFill/>
          </a:ln>
        </p:spPr>
        <p:txBody>
          <a:bodyPr spcFirstLastPara="1" wrap="square" lIns="91362" tIns="45678" rIns="91362" bIns="45678" anchor="t" anchorCtr="0">
            <a:noAutofit/>
          </a:bodyPr>
          <a:lstStyle>
            <a:lvl1pPr marL="609091" lvl="0" indent="-304544" algn="ctr" rtl="0">
              <a:lnSpc>
                <a:spcPct val="120000"/>
              </a:lnSpc>
              <a:spcBef>
                <a:spcPts val="0"/>
              </a:spcBef>
              <a:spcAft>
                <a:spcPts val="0"/>
              </a:spcAft>
              <a:buSzPts val="1400"/>
              <a:buNone/>
              <a:defRPr sz="1900">
                <a:solidFill>
                  <a:srgbClr val="0066CD"/>
                </a:solidFill>
              </a:defRPr>
            </a:lvl1pPr>
            <a:lvl2pPr marL="1218240" lvl="1" indent="-304544" algn="l" rtl="0">
              <a:lnSpc>
                <a:spcPct val="100000"/>
              </a:lnSpc>
              <a:spcBef>
                <a:spcPts val="400"/>
              </a:spcBef>
              <a:spcAft>
                <a:spcPts val="0"/>
              </a:spcAft>
              <a:buSzPts val="1400"/>
              <a:buNone/>
              <a:defRPr/>
            </a:lvl2pPr>
            <a:lvl3pPr marL="1827349" lvl="2" indent="-304544" algn="l" rtl="0">
              <a:lnSpc>
                <a:spcPct val="100000"/>
              </a:lnSpc>
              <a:spcBef>
                <a:spcPts val="0"/>
              </a:spcBef>
              <a:spcAft>
                <a:spcPts val="0"/>
              </a:spcAft>
              <a:buSzPts val="1400"/>
              <a:buNone/>
              <a:defRPr/>
            </a:lvl3pPr>
            <a:lvl4pPr marL="2436478" lvl="3" indent="-304544" algn="l" rtl="0">
              <a:lnSpc>
                <a:spcPct val="100000"/>
              </a:lnSpc>
              <a:spcBef>
                <a:spcPts val="0"/>
              </a:spcBef>
              <a:spcAft>
                <a:spcPts val="0"/>
              </a:spcAft>
              <a:buSzPts val="1400"/>
              <a:buNone/>
              <a:defRPr/>
            </a:lvl4pPr>
            <a:lvl5pPr marL="3045568" lvl="4" indent="-304544" algn="l" rtl="0">
              <a:lnSpc>
                <a:spcPct val="100000"/>
              </a:lnSpc>
              <a:spcBef>
                <a:spcPts val="0"/>
              </a:spcBef>
              <a:spcAft>
                <a:spcPts val="0"/>
              </a:spcAft>
              <a:buSzPts val="1400"/>
              <a:buNone/>
              <a:defRPr/>
            </a:lvl5pPr>
            <a:lvl6pPr marL="3654659" lvl="5" indent="-304544" algn="l" rtl="0">
              <a:lnSpc>
                <a:spcPct val="100000"/>
              </a:lnSpc>
              <a:spcBef>
                <a:spcPts val="0"/>
              </a:spcBef>
              <a:spcAft>
                <a:spcPts val="0"/>
              </a:spcAft>
              <a:buSzPts val="1400"/>
              <a:buNone/>
              <a:defRPr/>
            </a:lvl6pPr>
            <a:lvl7pPr marL="4263787" lvl="6" indent="-304544" algn="l" rtl="0">
              <a:lnSpc>
                <a:spcPct val="100000"/>
              </a:lnSpc>
              <a:spcBef>
                <a:spcPts val="0"/>
              </a:spcBef>
              <a:spcAft>
                <a:spcPts val="0"/>
              </a:spcAft>
              <a:buSzPts val="1400"/>
              <a:buNone/>
              <a:defRPr/>
            </a:lvl7pPr>
            <a:lvl8pPr marL="4872898" lvl="7" indent="-304544" algn="l" rtl="0">
              <a:lnSpc>
                <a:spcPct val="100000"/>
              </a:lnSpc>
              <a:spcBef>
                <a:spcPts val="0"/>
              </a:spcBef>
              <a:spcAft>
                <a:spcPts val="0"/>
              </a:spcAft>
              <a:buSzPts val="1400"/>
              <a:buNone/>
              <a:defRPr/>
            </a:lvl8pPr>
            <a:lvl9pPr marL="5482046" lvl="8" indent="-304544" algn="l" rtl="0">
              <a:lnSpc>
                <a:spcPct val="100000"/>
              </a:lnSpc>
              <a:spcBef>
                <a:spcPts val="0"/>
              </a:spcBef>
              <a:spcAft>
                <a:spcPts val="0"/>
              </a:spcAft>
              <a:buSzPts val="1400"/>
              <a:buNone/>
              <a:defRPr/>
            </a:lvl9pPr>
          </a:lstStyle>
          <a:p>
            <a:endParaRPr/>
          </a:p>
        </p:txBody>
      </p:sp>
      <p:sp>
        <p:nvSpPr>
          <p:cNvPr id="420" name="Google Shape;420;p22"/>
          <p:cNvSpPr txBox="1"/>
          <p:nvPr/>
        </p:nvSpPr>
        <p:spPr>
          <a:xfrm>
            <a:off x="434552" y="141800"/>
            <a:ext cx="2472400" cy="241200"/>
          </a:xfrm>
          <a:prstGeom prst="rect">
            <a:avLst/>
          </a:prstGeom>
          <a:noFill/>
          <a:ln>
            <a:noFill/>
          </a:ln>
        </p:spPr>
        <p:txBody>
          <a:bodyPr spcFirstLastPara="1" wrap="square" lIns="91370" tIns="45698" rIns="91370" bIns="45698"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800" b="0" i="0" u="none" strike="noStrike" cap="none">
                <a:solidFill>
                  <a:schemeClr val="lt1"/>
                </a:solidFill>
                <a:latin typeface="Work Sans"/>
                <a:ea typeface="Work Sans"/>
                <a:cs typeface="Work Sans"/>
                <a:sym typeface="Work Sans"/>
              </a:rPr>
              <a:t>Función Pública</a:t>
            </a:r>
            <a:endParaRPr sz="800" b="0" i="0" u="none" strike="noStrike" cap="none">
              <a:solidFill>
                <a:schemeClr val="lt1"/>
              </a:solidFill>
              <a:latin typeface="Work Sans"/>
              <a:ea typeface="Work Sans"/>
              <a:cs typeface="Work Sans"/>
              <a:sym typeface="Work Sans"/>
            </a:endParaRPr>
          </a:p>
        </p:txBody>
      </p:sp>
    </p:spTree>
    <p:extLst>
      <p:ext uri="{BB962C8B-B14F-4D97-AF65-F5344CB8AC3E}">
        <p14:creationId xmlns:p14="http://schemas.microsoft.com/office/powerpoint/2010/main" val="32008297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
          <p:cNvSpPr txBox="1">
            <a:spLocks noGrp="1"/>
          </p:cNvSpPr>
          <p:nvPr>
            <p:ph type="dt" idx="10"/>
          </p:nvPr>
        </p:nvSpPr>
        <p:spPr>
          <a:xfrm>
            <a:off x="838200" y="6356351"/>
            <a:ext cx="2743200" cy="365200"/>
          </a:xfrm>
          <a:prstGeom prst="rect">
            <a:avLst/>
          </a:prstGeom>
          <a:noFill/>
          <a:ln>
            <a:noFill/>
          </a:ln>
        </p:spPr>
        <p:txBody>
          <a:bodyPr spcFirstLastPara="1" wrap="square" lIns="68529" tIns="34274" rIns="68529" bIns="34274"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287" name="Google Shape;287;p1"/>
          <p:cNvSpPr txBox="1">
            <a:spLocks noGrp="1"/>
          </p:cNvSpPr>
          <p:nvPr>
            <p:ph type="ftr" idx="11"/>
          </p:nvPr>
        </p:nvSpPr>
        <p:spPr>
          <a:xfrm>
            <a:off x="4038600" y="6356351"/>
            <a:ext cx="4114800" cy="365200"/>
          </a:xfrm>
          <a:prstGeom prst="rect">
            <a:avLst/>
          </a:prstGeom>
          <a:noFill/>
          <a:ln>
            <a:noFill/>
          </a:ln>
        </p:spPr>
        <p:txBody>
          <a:bodyPr spcFirstLastPara="1" wrap="square" lIns="68529" tIns="34274" rIns="68529" bIns="34274"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288" name="Google Shape;288;p1"/>
          <p:cNvSpPr txBox="1">
            <a:spLocks noGrp="1"/>
          </p:cNvSpPr>
          <p:nvPr>
            <p:ph type="sldNum" idx="12"/>
          </p:nvPr>
        </p:nvSpPr>
        <p:spPr>
          <a:xfrm>
            <a:off x="8610600" y="6356351"/>
            <a:ext cx="2743200" cy="365200"/>
          </a:xfrm>
          <a:prstGeom prst="rect">
            <a:avLst/>
          </a:prstGeom>
          <a:noFill/>
          <a:ln>
            <a:noFill/>
          </a:ln>
        </p:spPr>
        <p:txBody>
          <a:bodyPr spcFirstLastPara="1" wrap="square" lIns="68529" tIns="34274" rIns="68529"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uk-UA" smtClean="0"/>
              <a:pPr/>
              <a:t>‹Nº›</a:t>
            </a:fld>
            <a:endParaRPr lang="uk-UA"/>
          </a:p>
        </p:txBody>
      </p:sp>
      <p:sp>
        <p:nvSpPr>
          <p:cNvPr id="289" name="Google Shape;289;p1"/>
          <p:cNvSpPr txBox="1">
            <a:spLocks noGrp="1"/>
          </p:cNvSpPr>
          <p:nvPr>
            <p:ph type="body" idx="1"/>
          </p:nvPr>
        </p:nvSpPr>
        <p:spPr>
          <a:xfrm>
            <a:off x="838200" y="1826684"/>
            <a:ext cx="10515600" cy="2728800"/>
          </a:xfrm>
          <a:prstGeom prst="rect">
            <a:avLst/>
          </a:prstGeom>
          <a:noFill/>
          <a:ln>
            <a:noFill/>
          </a:ln>
        </p:spPr>
        <p:txBody>
          <a:bodyPr spcFirstLastPara="1" wrap="square" lIns="91362" tIns="45678" rIns="91362" bIns="45678" anchor="t" anchorCtr="0">
            <a:normAutofit/>
          </a:bodyPr>
          <a:lstStyle>
            <a:lvl1pPr marL="457200" marR="0" lvl="0" indent="-330200" algn="l" rtl="0">
              <a:lnSpc>
                <a:spcPct val="120000"/>
              </a:lnSpc>
              <a:spcBef>
                <a:spcPts val="0"/>
              </a:spcBef>
              <a:spcAft>
                <a:spcPts val="0"/>
              </a:spcAft>
              <a:buClr>
                <a:srgbClr val="0066CD"/>
              </a:buClr>
              <a:buSzPts val="1600"/>
              <a:buFont typeface="Arial"/>
              <a:buChar char="•"/>
              <a:defRPr sz="1600" b="0" i="0" u="none" strike="noStrike" cap="none">
                <a:solidFill>
                  <a:srgbClr val="0066CD"/>
                </a:solidFill>
                <a:latin typeface="Work Sans"/>
                <a:ea typeface="Work Sans"/>
                <a:cs typeface="Work Sans"/>
                <a:sym typeface="Work Sans"/>
              </a:defRPr>
            </a:lvl1pPr>
            <a:lvl2pPr marL="914400" marR="0" lvl="1" indent="-228600" algn="l" rtl="0">
              <a:lnSpc>
                <a:spcPct val="100000"/>
              </a:lnSpc>
              <a:spcBef>
                <a:spcPts val="30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0" name="Google Shape;290;p1"/>
          <p:cNvSpPr txBox="1">
            <a:spLocks noGrp="1"/>
          </p:cNvSpPr>
          <p:nvPr>
            <p:ph type="title"/>
          </p:nvPr>
        </p:nvSpPr>
        <p:spPr>
          <a:xfrm>
            <a:off x="838200" y="366184"/>
            <a:ext cx="10515600" cy="1325200"/>
          </a:xfrm>
          <a:prstGeom prst="rect">
            <a:avLst/>
          </a:prstGeom>
          <a:noFill/>
          <a:ln>
            <a:noFill/>
          </a:ln>
        </p:spPr>
        <p:txBody>
          <a:bodyPr spcFirstLastPara="1" wrap="square" lIns="91362" tIns="45678" rIns="91362" bIns="45678" anchor="ctr" anchorCtr="0">
            <a:noAutofit/>
          </a:bodyPr>
          <a:lstStyle>
            <a:lvl1pPr marR="0" lvl="0" algn="l" rtl="0">
              <a:lnSpc>
                <a:spcPct val="100000"/>
              </a:lnSpc>
              <a:spcBef>
                <a:spcPts val="0"/>
              </a:spcBef>
              <a:spcAft>
                <a:spcPts val="0"/>
              </a:spcAft>
              <a:buSzPts val="1400"/>
              <a:buNone/>
              <a:defRPr sz="3200" b="1" i="0" u="none" strike="noStrike" cap="none">
                <a:solidFill>
                  <a:srgbClr val="0066CD"/>
                </a:solidFill>
                <a:latin typeface="Work Sans"/>
                <a:ea typeface="Work Sans"/>
                <a:cs typeface="Work Sans"/>
                <a:sym typeface="Work Sans"/>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0593183"/>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7" r:id="rId19"/>
    <p:sldLayoutId id="214748368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64" tIns="34274" rIns="68564" bIns="34274"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64" tIns="34274" rIns="68564" bIns="34274"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64" tIns="34274" rIns="68564" bIns="34274"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64" tIns="34274" rIns="68564" bIns="34274"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9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64" tIns="34274" rIns="68564" bIns="34274"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2134287218"/>
      </p:ext>
    </p:extLst>
  </p:cSld>
  <p:clrMap bg1="lt1" tx1="dk1" bg2="dk2" tx2="lt2" accent1="accent1" accent2="accent2" accent3="accent3" accent4="accent4" accent5="accent5" accent6="accent6" hlink="hlink" folHlink="folHlink"/>
  <p:sldLayoutIdLst>
    <p:sldLayoutId id="2147483690"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FD124D-FC7E-4BAA-869D-338F38901EB8}"/>
              </a:ext>
            </a:extLst>
          </p:cNvPr>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6E1366-FDE9-45B5-9D22-067D070FDC37}"/>
              </a:ext>
            </a:extLst>
          </p:cNvPr>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0256CE4-2A27-42CB-A61F-51CA6F139859}"/>
              </a:ext>
            </a:extLst>
          </p:cNvPr>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F6CDDC13-89F2-4D46-B655-E4807B4476D6}" type="datetimeFigureOut">
              <a:rPr lang="es-CO" smtClean="0">
                <a:solidFill>
                  <a:prstClr val="black">
                    <a:tint val="75000"/>
                  </a:prstClr>
                </a:solidFill>
                <a:latin typeface="Calibri"/>
              </a:rPr>
              <a:pPr defTabSz="914377"/>
              <a:t>30/09/2021</a:t>
            </a:fld>
            <a:endParaRPr lang="es-CO">
              <a:solidFill>
                <a:prstClr val="black">
                  <a:tint val="75000"/>
                </a:prstClr>
              </a:solidFill>
              <a:latin typeface="Calibri"/>
            </a:endParaRPr>
          </a:p>
        </p:txBody>
      </p:sp>
      <p:sp>
        <p:nvSpPr>
          <p:cNvPr id="5" name="Marcador de pie de página 4">
            <a:extLst>
              <a:ext uri="{FF2B5EF4-FFF2-40B4-BE49-F238E27FC236}">
                <a16:creationId xmlns:a16="http://schemas.microsoft.com/office/drawing/2014/main" id="{8191FA38-4C94-43E8-9BE1-9214FCFBAE8D}"/>
              </a:ext>
            </a:extLst>
          </p:cNvPr>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s-CO">
              <a:solidFill>
                <a:prstClr val="black">
                  <a:tint val="75000"/>
                </a:prstClr>
              </a:solidFill>
              <a:latin typeface="Calibri"/>
            </a:endParaRPr>
          </a:p>
        </p:txBody>
      </p:sp>
      <p:sp>
        <p:nvSpPr>
          <p:cNvPr id="6" name="Marcador de número de diapositiva 5">
            <a:extLst>
              <a:ext uri="{FF2B5EF4-FFF2-40B4-BE49-F238E27FC236}">
                <a16:creationId xmlns:a16="http://schemas.microsoft.com/office/drawing/2014/main" id="{935A889D-5429-4221-A766-79803D4CA27B}"/>
              </a:ext>
            </a:extLst>
          </p:cNvPr>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AA59D53D-73A7-4C26-AAE2-33CEE2ED9C9B}" type="slidenum">
              <a:rPr lang="es-CO" smtClean="0">
                <a:solidFill>
                  <a:prstClr val="black">
                    <a:tint val="75000"/>
                  </a:prstClr>
                </a:solidFill>
                <a:latin typeface="Calibri"/>
              </a:rPr>
              <a:pPr defTabSz="914377"/>
              <a:t>‹Nº›</a:t>
            </a:fld>
            <a:endParaRPr lang="es-CO">
              <a:solidFill>
                <a:prstClr val="black">
                  <a:tint val="75000"/>
                </a:prstClr>
              </a:solidFill>
              <a:latin typeface="Calibri"/>
            </a:endParaRPr>
          </a:p>
        </p:txBody>
      </p:sp>
    </p:spTree>
    <p:extLst>
      <p:ext uri="{BB962C8B-B14F-4D97-AF65-F5344CB8AC3E}">
        <p14:creationId xmlns:p14="http://schemas.microsoft.com/office/powerpoint/2010/main" val="23137525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s-CO"/>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5.xml"/><Relationship Id="rId5" Type="http://schemas.openxmlformats.org/officeDocument/2006/relationships/image" Target="../media/image2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19.xml"/><Relationship Id="rId1" Type="http://schemas.openxmlformats.org/officeDocument/2006/relationships/themeOverride" Target="../theme/themeOverride6.xml"/><Relationship Id="rId6" Type="http://schemas.openxmlformats.org/officeDocument/2006/relationships/image" Target="../media/image15.svg"/><Relationship Id="rId5" Type="http://schemas.openxmlformats.org/officeDocument/2006/relationships/image" Target="../media/image15.png"/><Relationship Id="rId4" Type="http://schemas.openxmlformats.org/officeDocument/2006/relationships/image" Target="../media/image25.jpe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6.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5.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7.xml"/><Relationship Id="rId5" Type="http://schemas.openxmlformats.org/officeDocument/2006/relationships/image" Target="../media/image3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22.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sv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sv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8.xml"/><Relationship Id="rId5" Type="http://schemas.openxmlformats.org/officeDocument/2006/relationships/image" Target="../media/image37.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5.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22.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22.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34.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4.sv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17.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hemeOverride" Target="../theme/themeOverride1.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hemeOverride" Target="../theme/themeOverride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hemeOverride" Target="../theme/themeOverride3.xml"/><Relationship Id="rId6" Type="http://schemas.openxmlformats.org/officeDocument/2006/relationships/image" Target="../media/image15.svg"/><Relationship Id="rId5" Type="http://schemas.openxmlformats.org/officeDocument/2006/relationships/image" Target="../media/image15.png"/><Relationship Id="rId4" Type="http://schemas.openxmlformats.org/officeDocument/2006/relationships/image" Target="../media/image18.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themeOverride" Target="../theme/themeOverride4.xml"/><Relationship Id="rId6" Type="http://schemas.openxmlformats.org/officeDocument/2006/relationships/image" Target="../media/image15.svg"/><Relationship Id="rId5"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4" descr="ESAP">
            <a:extLst>
              <a:ext uri="{FF2B5EF4-FFF2-40B4-BE49-F238E27FC236}">
                <a16:creationId xmlns:a16="http://schemas.microsoft.com/office/drawing/2014/main" id="{2B5AE26D-9B99-4DE8-9AF7-3E0A0554CE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7614" y="1114909"/>
            <a:ext cx="5879914" cy="141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287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830997"/>
          </a:xfrm>
          <a:prstGeom prst="rect">
            <a:avLst/>
          </a:prstGeom>
          <a:noFill/>
        </p:spPr>
        <p:txBody>
          <a:bodyPr wrap="square" lIns="91438" tIns="45719" rIns="91438" bIns="45719" rtlCol="0">
            <a:spAutoFit/>
          </a:bodyPr>
          <a:lstStyle/>
          <a:p>
            <a:pPr algn="r"/>
            <a:r>
              <a:rPr lang="es-CO" sz="2800" b="1" dirty="0">
                <a:solidFill>
                  <a:schemeClr val="bg1"/>
                </a:solidFill>
                <a:latin typeface="Trebuchet MS" panose="020B0603020202020204" pitchFamily="34" charset="0"/>
              </a:rPr>
              <a:t>Línea Estratégica Sectorial 2  </a:t>
            </a:r>
          </a:p>
          <a:p>
            <a:pPr algn="r"/>
            <a:r>
              <a:rPr lang="es-CO" sz="2000" dirty="0">
                <a:solidFill>
                  <a:schemeClr val="bg1"/>
                </a:solidFill>
                <a:latin typeface="Trebuchet MS" panose="020B0603020202020204" pitchFamily="34" charset="0"/>
              </a:rPr>
              <a:t>Identificación</a:t>
            </a:r>
          </a:p>
        </p:txBody>
      </p:sp>
      <p:sp>
        <p:nvSpPr>
          <p:cNvPr id="15" name="CuadroTexto 14">
            <a:extLst>
              <a:ext uri="{FF2B5EF4-FFF2-40B4-BE49-F238E27FC236}">
                <a16:creationId xmlns:a16="http://schemas.microsoft.com/office/drawing/2014/main" id="{C5A8F405-2947-42B5-A36D-F278ABE4310F}"/>
              </a:ext>
            </a:extLst>
          </p:cNvPr>
          <p:cNvSpPr txBox="1"/>
          <p:nvPr/>
        </p:nvSpPr>
        <p:spPr>
          <a:xfrm>
            <a:off x="289073" y="954107"/>
            <a:ext cx="11613857" cy="5055231"/>
          </a:xfrm>
          <a:prstGeom prst="rect">
            <a:avLst/>
          </a:prstGeom>
          <a:noFill/>
        </p:spPr>
        <p:txBody>
          <a:bodyPr wrap="square" lIns="91438" tIns="45719" rIns="91438" bIns="45719" rtlCol="0">
            <a:spAutoFit/>
          </a:bodyPr>
          <a:lstStyle/>
          <a:p>
            <a:pPr algn="just"/>
            <a:r>
              <a:rPr lang="es-ES" sz="2100" b="1" dirty="0">
                <a:solidFill>
                  <a:srgbClr val="232C6D"/>
                </a:solidFill>
                <a:latin typeface="Trebuchet MS" panose="020B0603020202020204" pitchFamily="34" charset="0"/>
              </a:rPr>
              <a:t>Mejoramiento en la gestión y el desempeño institucional de las entidades nacionales y territoriales para la consolidación de una gestión pública efectiva, participativa e íntegra</a:t>
            </a:r>
          </a:p>
          <a:p>
            <a:endParaRPr lang="es-ES" sz="1100" b="1" dirty="0">
              <a:solidFill>
                <a:srgbClr val="232C6D"/>
              </a:solidFill>
              <a:latin typeface="Trebuchet MS" panose="020B0603020202020204" pitchFamily="34" charset="0"/>
            </a:endParaRPr>
          </a:p>
          <a:p>
            <a:pPr algn="just"/>
            <a:r>
              <a:rPr lang="es-ES" sz="1600" dirty="0">
                <a:latin typeface="Gill Sans MT" panose="020B0502020104020203" pitchFamily="34" charset="0"/>
              </a:rPr>
              <a:t>Elevar las capacidades institucionales de las entidades para dar respuesta a las demandas sociales e identificar las necesidades de mejoramiento permanente de la gestión y el desempeño que generen valor público, a través de procesos de acompañamiento técnico para la implementación del Modelo Integrado de Planeación y Gestión en las entidades nacionales y territoriales para consolidar y fortalecer el gobierno corporativo, respectivamente</a:t>
            </a:r>
            <a:r>
              <a:rPr lang="es-ES" sz="1700" dirty="0">
                <a:latin typeface="Gill Sans MT" panose="020B0502020104020203" pitchFamily="34" charset="0"/>
              </a:rPr>
              <a:t>.</a:t>
            </a:r>
          </a:p>
          <a:p>
            <a:pPr algn="just"/>
            <a:endParaRPr lang="es-ES" sz="1700" b="1" dirty="0">
              <a:latin typeface="Gill Sans MT" panose="020B0502020104020203" pitchFamily="34" charset="0"/>
            </a:endParaRPr>
          </a:p>
          <a:p>
            <a:pPr marL="2149421" indent="-2149421" algn="just"/>
            <a:r>
              <a:rPr lang="es-ES" sz="2000" b="1" dirty="0">
                <a:solidFill>
                  <a:srgbClr val="232C6D"/>
                </a:solidFill>
                <a:latin typeface="Gill Sans MT" panose="020B0502020104020203" pitchFamily="34" charset="0"/>
              </a:rPr>
              <a:t>Objetivo sectorial: 	</a:t>
            </a:r>
          </a:p>
          <a:p>
            <a:pPr marL="266693" indent="-266693" algn="just">
              <a:buClr>
                <a:srgbClr val="FFAB00"/>
              </a:buClr>
              <a:buFont typeface="Wingdings" panose="05000000000000000000" pitchFamily="2" charset="2"/>
              <a:buChar char="Ø"/>
            </a:pPr>
            <a:r>
              <a:rPr lang="es-ES_tradnl" sz="1600" dirty="0">
                <a:latin typeface="Gill Sans MT" panose="020B0502020104020203" pitchFamily="34" charset="0"/>
              </a:rPr>
              <a:t>Articular el Sector mediante acciones que impulsen una gestión pública eficiente, transparente y participativa al servicio de la sociedad. </a:t>
            </a:r>
          </a:p>
          <a:p>
            <a:pPr marL="285744" indent="-285744" algn="just">
              <a:buClr>
                <a:srgbClr val="FFAB00"/>
              </a:buClr>
              <a:buFont typeface="Wingdings" panose="05000000000000000000" pitchFamily="2" charset="2"/>
              <a:buChar char="Ø"/>
            </a:pPr>
            <a:r>
              <a:rPr lang="es-ES_tradnl" sz="1600" dirty="0">
                <a:latin typeface="Gill Sans MT" panose="020B0502020104020203" pitchFamily="34" charset="0"/>
              </a:rPr>
              <a:t>Desarrollar lineamientos y brindar acompañamiento técnico y asistencia a las entidades del Estado en la implementación, mejoramiento y eficiencia del desempeño de la gestión institucional.</a:t>
            </a:r>
          </a:p>
          <a:p>
            <a:pPr marL="285744" indent="-285744" algn="just">
              <a:buClr>
                <a:srgbClr val="FFAB00"/>
              </a:buClr>
              <a:buFont typeface="Wingdings" panose="05000000000000000000" pitchFamily="2" charset="2"/>
              <a:buChar char="Ø"/>
            </a:pPr>
            <a:r>
              <a:rPr lang="es-ES_tradnl" sz="1600" dirty="0">
                <a:latin typeface="Gill Sans MT" panose="020B0502020104020203" pitchFamily="34" charset="0"/>
              </a:rPr>
              <a:t>Facilitar y promover la participación de los ciudadanos en la gestión pública a través de procesos de formación y capacitación, y el desarrollo de lineamientos, herramientas y orientaciones dirigidas a fortalecer la relación estado ciudadano.</a:t>
            </a:r>
            <a:endParaRPr lang="es-CO" sz="1600" dirty="0">
              <a:latin typeface="Gill Sans MT" panose="020B0502020104020203" pitchFamily="34" charset="0"/>
            </a:endParaRPr>
          </a:p>
          <a:p>
            <a:pPr marL="2774881" indent="-2774881"/>
            <a:endParaRPr lang="es-ES" sz="2000" b="1" dirty="0">
              <a:solidFill>
                <a:srgbClr val="232C6D"/>
              </a:solidFill>
              <a:latin typeface="Gill Sans MT" panose="020B0502020104020203" pitchFamily="34" charset="0"/>
            </a:endParaRPr>
          </a:p>
          <a:p>
            <a:pPr marL="2774881" indent="-2774881"/>
            <a:r>
              <a:rPr lang="es-ES" sz="2000" b="1" dirty="0" err="1">
                <a:solidFill>
                  <a:srgbClr val="232C6D"/>
                </a:solidFill>
                <a:latin typeface="Gill Sans MT" panose="020B0502020104020203" pitchFamily="34" charset="0"/>
              </a:rPr>
              <a:t>Macroproductos</a:t>
            </a:r>
            <a:r>
              <a:rPr lang="es-ES" sz="2000" b="1" dirty="0">
                <a:solidFill>
                  <a:srgbClr val="232C6D"/>
                </a:solidFill>
                <a:latin typeface="Gill Sans MT" panose="020B0502020104020203" pitchFamily="34" charset="0"/>
              </a:rPr>
              <a:t>: </a:t>
            </a:r>
          </a:p>
          <a:p>
            <a:pPr marL="273044" indent="-273044">
              <a:buClr>
                <a:srgbClr val="232C6D"/>
              </a:buClr>
              <a:buFont typeface="+mj-lt"/>
              <a:buAutoNum type="arabicPeriod"/>
            </a:pPr>
            <a:r>
              <a:rPr lang="es-ES" sz="1600" b="1" dirty="0">
                <a:latin typeface="Gill Sans MT" panose="020B0502020104020203" pitchFamily="34" charset="0"/>
              </a:rPr>
              <a:t>Fortalecimiento entidades nacionales</a:t>
            </a:r>
          </a:p>
          <a:p>
            <a:pPr marL="273044" indent="-273044">
              <a:buClr>
                <a:srgbClr val="232C6D"/>
              </a:buClr>
              <a:buFont typeface="+mj-lt"/>
              <a:buAutoNum type="arabicPeriod"/>
            </a:pPr>
            <a:r>
              <a:rPr lang="es-ES" sz="1600" b="1" dirty="0">
                <a:latin typeface="Gill Sans MT" panose="020B0502020104020203" pitchFamily="34" charset="0"/>
              </a:rPr>
              <a:t>Fortalecimiento entidades territoriales</a:t>
            </a:r>
          </a:p>
          <a:p>
            <a:pPr marL="273044" indent="-273044">
              <a:buClr>
                <a:srgbClr val="232C6D"/>
              </a:buClr>
              <a:buFont typeface="+mj-lt"/>
              <a:buAutoNum type="arabicPeriod"/>
            </a:pPr>
            <a:r>
              <a:rPr lang="es-ES" sz="1600" b="1" dirty="0">
                <a:latin typeface="Gill Sans MT" panose="020B0502020104020203" pitchFamily="34" charset="0"/>
              </a:rPr>
              <a:t>Fortalecimiento grupos y comunidades étnicas en gestión pública</a:t>
            </a:r>
          </a:p>
        </p:txBody>
      </p:sp>
      <p:pic>
        <p:nvPicPr>
          <p:cNvPr id="3" name="Imagen 2" descr="Personas sentadas en una mesa&#10;&#10;Descripción generada automáticamente">
            <a:extLst>
              <a:ext uri="{FF2B5EF4-FFF2-40B4-BE49-F238E27FC236}">
                <a16:creationId xmlns:a16="http://schemas.microsoft.com/office/drawing/2014/main" id="{FFCE0FE7-8426-4200-9041-57E730D90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1539" y="4652021"/>
            <a:ext cx="2423211" cy="1615475"/>
          </a:xfrm>
          <a:prstGeom prst="rect">
            <a:avLst/>
          </a:prstGeom>
        </p:spPr>
      </p:pic>
    </p:spTree>
    <p:extLst>
      <p:ext uri="{BB962C8B-B14F-4D97-AF65-F5344CB8AC3E}">
        <p14:creationId xmlns:p14="http://schemas.microsoft.com/office/powerpoint/2010/main" val="1342834438"/>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pic>
        <p:nvPicPr>
          <p:cNvPr id="47" name="Imagen 46" descr="Cómo influye la capacitación en la productividad de un negocio? – Evo Blo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32000" y="0"/>
            <a:ext cx="2160000" cy="2268000"/>
          </a:xfrm>
          <a:prstGeom prst="rect">
            <a:avLst/>
          </a:prstGeom>
          <a:noFill/>
          <a:ln>
            <a:noFill/>
          </a:ln>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522886" y="2299873"/>
            <a:ext cx="8337326" cy="4239750"/>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285750" indent="-285750" algn="just" defTabSz="456819">
              <a:buFont typeface="Arial"/>
              <a:buChar char="•"/>
            </a:pPr>
            <a:r>
              <a:rPr lang="es-ES" sz="1500">
                <a:solidFill>
                  <a:schemeClr val="bg1"/>
                </a:solidFill>
                <a:latin typeface="Calibri"/>
              </a:rPr>
              <a:t>Desde el DAFP se adelanta asesoría integral en el nivel nacional a 152 entidades priorizadas en temas relacionados con las políticas de gestión y desempeño institucional a cargo del Sector Función Pública, de las cuales 25 ya finalizaron la asesoría. Desde la ESAP se está brindando asesoría a la Agencia para la Reincorporación y la Normalización - ARN  y el SENA en temas de diseño institucional. </a:t>
            </a:r>
            <a:endParaRPr lang="es-ES" sz="1500">
              <a:solidFill>
                <a:schemeClr val="bg1"/>
              </a:solidFill>
              <a:latin typeface="Arial"/>
              <a:cs typeface="Arial"/>
            </a:endParaRPr>
          </a:p>
          <a:p>
            <a:pPr marL="182245" algn="just" defTabSz="456819"/>
            <a:endParaRPr lang="es-ES" sz="1500" dirty="0">
              <a:solidFill>
                <a:srgbClr val="FEFFFF"/>
              </a:solidFill>
              <a:latin typeface="Calibri"/>
              <a:cs typeface="Calibri"/>
            </a:endParaRPr>
          </a:p>
          <a:p>
            <a:pPr marL="410845" indent="-227965" algn="just" defTabSz="456819">
              <a:buFont typeface="Arial" panose="020B0604020202020204" pitchFamily="34" charset="0"/>
              <a:buChar char="•"/>
            </a:pPr>
            <a:r>
              <a:rPr lang="es-ES" sz="1500">
                <a:solidFill>
                  <a:schemeClr val="bg1"/>
                </a:solidFill>
                <a:latin typeface="Calibri"/>
              </a:rPr>
              <a:t>Más de 30.000 multiplicadores formados durante las vigencias 2019 a agosto de 2021.</a:t>
            </a:r>
            <a:r>
              <a:rPr lang="es-ES" sz="1500" b="1" dirty="0">
                <a:solidFill>
                  <a:srgbClr val="FF0000"/>
                </a:solidFill>
                <a:latin typeface="Calibri"/>
              </a:rPr>
              <a:t> </a:t>
            </a:r>
            <a:endParaRPr lang="es-ES" sz="1500" b="1" dirty="0">
              <a:solidFill>
                <a:srgbClr val="FF0000"/>
              </a:solidFill>
              <a:latin typeface="Calibri"/>
              <a:cs typeface="Calibri"/>
            </a:endParaRPr>
          </a:p>
          <a:p>
            <a:pPr marL="182245" algn="just" defTabSz="456819"/>
            <a:endParaRPr lang="es-ES" sz="1500" dirty="0">
              <a:solidFill>
                <a:schemeClr val="bg1"/>
              </a:solidFill>
              <a:latin typeface="Calibri"/>
              <a:cs typeface="Calibri"/>
            </a:endParaRPr>
          </a:p>
          <a:p>
            <a:pPr marL="444500" indent="-285750" algn="just" defTabSz="456819">
              <a:buFont typeface="Arial" panose="020B0604020202020204" pitchFamily="34" charset="0"/>
              <a:buChar char="•"/>
            </a:pPr>
            <a:r>
              <a:rPr lang="es-ES" sz="1500" dirty="0">
                <a:solidFill>
                  <a:schemeClr val="bg1"/>
                </a:solidFill>
                <a:latin typeface="Calibri"/>
              </a:rPr>
              <a:t>La ESAP virtualizó (7) módulos virtuales del Plan Nacional de Formación de Veedores en las siguientes temáticas:  Control social a la gestión pública, Acción juvenil y control social,  Mecanismos jurídicos para el control social a la gestión pública, Control social al derecho a la salud, Control social a los servidores públicos </a:t>
            </a:r>
            <a:r>
              <a:rPr lang="mr-IN" sz="1500" dirty="0">
                <a:solidFill>
                  <a:schemeClr val="bg1"/>
                </a:solidFill>
                <a:latin typeface="Calibri"/>
              </a:rPr>
              <a:t>–</a:t>
            </a:r>
            <a:r>
              <a:rPr lang="es-ES" sz="1500" dirty="0">
                <a:solidFill>
                  <a:schemeClr val="bg1"/>
                </a:solidFill>
                <a:latin typeface="Calibri"/>
              </a:rPr>
              <a:t> servicios públicos, Control social a la compra y a la contratación pública y Control social a la industria extractiva.</a:t>
            </a:r>
            <a:endParaRPr lang="es-MX" sz="1500" dirty="0">
              <a:solidFill>
                <a:schemeClr val="bg1"/>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3" y="-35266"/>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err="1">
                <a:solidFill>
                  <a:srgbClr val="1363AA"/>
                </a:solidFill>
                <a:latin typeface="Calibri" panose="020F0502020204030204" pitchFamily="34" charset="0"/>
                <a:cs typeface="Calibri" panose="020F0502020204030204" pitchFamily="34" charset="0"/>
              </a:rPr>
              <a:t>Macroproducto</a:t>
            </a:r>
            <a:r>
              <a:rPr lang="es-CO" sz="2800" b="1" dirty="0">
                <a:solidFill>
                  <a:srgbClr val="1363AA"/>
                </a:solidFill>
                <a:latin typeface="Calibri" panose="020F0502020204030204" pitchFamily="34" charset="0"/>
                <a:cs typeface="Calibri" panose="020F0502020204030204" pitchFamily="34" charset="0"/>
              </a:rPr>
              <a:t>: Fortalecimiento entidades nacionales</a:t>
            </a:r>
            <a:r>
              <a:rPr lang="en-US" sz="2800" b="1" dirty="0">
                <a:solidFill>
                  <a:srgbClr val="1363AA"/>
                </a:solidFill>
                <a:latin typeface="Calibri" panose="020F0502020204030204" pitchFamily="34" charset="0"/>
                <a:cs typeface="Calibri" panose="020F0502020204030204" pitchFamily="34" charset="0"/>
              </a:rPr>
              <a:t>.</a:t>
            </a:r>
            <a:endParaRPr lang="es-CO" sz="2800" b="1" dirty="0">
              <a:solidFill>
                <a:srgbClr val="1363AA"/>
              </a:solidFill>
              <a:latin typeface="Calibri" panose="020F0502020204030204" pitchFamily="34" charset="0"/>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23521" y="477805"/>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438408" y="903254"/>
            <a:ext cx="4210236" cy="75397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ES" sz="1500" dirty="0">
                <a:solidFill>
                  <a:prstClr val="white"/>
                </a:solidFill>
                <a:latin typeface="Calibri"/>
              </a:rPr>
              <a:t>Entidades del orden nacional asesoradas en implementación de  Políticas de Gestión y Desempeño Institucional a cargo del sector. </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82877" y="1958048"/>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247271" y="439025"/>
            <a:ext cx="4583376" cy="68980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ES" sz="1500" dirty="0">
                <a:solidFill>
                  <a:prstClr val="white"/>
                </a:solidFill>
                <a:latin typeface="Calibri"/>
              </a:rPr>
              <a:t>Multiplicadores formados en control social y apoyo a las veedurías ciudadanas.</a:t>
            </a:r>
            <a:endParaRPr lang="es-CO" sz="1500" dirty="0">
              <a:solidFill>
                <a:prstClr val="white"/>
              </a:solidFill>
              <a:latin typeface="Calibri"/>
            </a:endParaRPr>
          </a:p>
        </p:txBody>
      </p:sp>
      <p:grpSp>
        <p:nvGrpSpPr>
          <p:cNvPr id="2" name="Group 1"/>
          <p:cNvGrpSpPr/>
          <p:nvPr/>
        </p:nvGrpSpPr>
        <p:grpSpPr>
          <a:xfrm>
            <a:off x="179867" y="3716032"/>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87375" y="2225583"/>
              <a:ext cx="328847" cy="328847"/>
            </a:xfrm>
            <a:prstGeom prst="rect">
              <a:avLst/>
            </a:prstGeom>
          </p:spPr>
        </p:pic>
      </p:grpSp>
      <p:pic>
        <p:nvPicPr>
          <p:cNvPr id="41"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214469" y="1298848"/>
            <a:ext cx="977531" cy="998661"/>
          </a:xfrm>
          <a:prstGeom prst="rect">
            <a:avLst/>
          </a:prstGeom>
        </p:spPr>
      </p:pic>
      <p:sp>
        <p:nvSpPr>
          <p:cNvPr id="42" name="Rectángulo 103">
            <a:extLst>
              <a:ext uri="{FF2B5EF4-FFF2-40B4-BE49-F238E27FC236}">
                <a16:creationId xmlns:a16="http://schemas.microsoft.com/office/drawing/2014/main" id="{3935CB9E-DE02-448B-B9BC-BBB541EE570B}"/>
              </a:ext>
            </a:extLst>
          </p:cNvPr>
          <p:cNvSpPr/>
          <p:nvPr/>
        </p:nvSpPr>
        <p:spPr>
          <a:xfrm rot="16200000">
            <a:off x="10796889" y="3608507"/>
            <a:ext cx="454759" cy="1899196"/>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44" name="Título 1">
            <a:extLst>
              <a:ext uri="{FF2B5EF4-FFF2-40B4-BE49-F238E27FC236}">
                <a16:creationId xmlns:a16="http://schemas.microsoft.com/office/drawing/2014/main" id="{99EAF864-AFCB-46BD-8B71-28708474D540}"/>
              </a:ext>
            </a:extLst>
          </p:cNvPr>
          <p:cNvSpPr txBox="1">
            <a:spLocks/>
          </p:cNvSpPr>
          <p:nvPr/>
        </p:nvSpPr>
        <p:spPr>
          <a:xfrm>
            <a:off x="9700434" y="4080248"/>
            <a:ext cx="226485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5" name="CuadroTexto 14">
            <a:extLst>
              <a:ext uri="{FF2B5EF4-FFF2-40B4-BE49-F238E27FC236}">
                <a16:creationId xmlns:a16="http://schemas.microsoft.com/office/drawing/2014/main" id="{7E7473B5-6FE1-48AA-9E86-07167D9513D6}"/>
              </a:ext>
            </a:extLst>
          </p:cNvPr>
          <p:cNvSpPr txBox="1"/>
          <p:nvPr/>
        </p:nvSpPr>
        <p:spPr>
          <a:xfrm>
            <a:off x="10654792" y="4276255"/>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50"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140358" y="4248524"/>
            <a:ext cx="602740" cy="602740"/>
          </a:xfrm>
          <a:prstGeom prst="rect">
            <a:avLst/>
          </a:prstGeom>
        </p:spPr>
      </p:pic>
      <p:sp>
        <p:nvSpPr>
          <p:cNvPr id="32" name="Freeform 15">
            <a:extLst>
              <a:ext uri="{FF2B5EF4-FFF2-40B4-BE49-F238E27FC236}">
                <a16:creationId xmlns:a16="http://schemas.microsoft.com/office/drawing/2014/main" id="{80925F1B-AB3A-4332-8CBC-6E6ED8434068}"/>
              </a:ext>
            </a:extLst>
          </p:cNvPr>
          <p:cNvSpPr>
            <a:spLocks/>
          </p:cNvSpPr>
          <p:nvPr/>
        </p:nvSpPr>
        <p:spPr bwMode="auto">
          <a:xfrm>
            <a:off x="5188225" y="1235225"/>
            <a:ext cx="4610113" cy="781596"/>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ES" sz="1500" dirty="0">
                <a:solidFill>
                  <a:prstClr val="white"/>
                </a:solidFill>
                <a:latin typeface="Calibri"/>
              </a:rPr>
              <a:t>Módulos virtuales del Plan Nacional de Formación de Veedores implementados en plataforma de la ESAP</a:t>
            </a:r>
            <a:endParaRPr lang="es-CO" sz="1500" dirty="0">
              <a:solidFill>
                <a:prstClr val="white"/>
              </a:solidFill>
              <a:latin typeface="Calibri"/>
            </a:endParaRPr>
          </a:p>
        </p:txBody>
      </p:sp>
      <p:sp>
        <p:nvSpPr>
          <p:cNvPr id="33" name="Oval 19">
            <a:extLst>
              <a:ext uri="{FF2B5EF4-FFF2-40B4-BE49-F238E27FC236}">
                <a16:creationId xmlns:a16="http://schemas.microsoft.com/office/drawing/2014/main" id="{A3625FBA-45D6-4BBE-BB48-27C557562C19}"/>
              </a:ext>
            </a:extLst>
          </p:cNvPr>
          <p:cNvSpPr>
            <a:spLocks noChangeArrowheads="1"/>
          </p:cNvSpPr>
          <p:nvPr/>
        </p:nvSpPr>
        <p:spPr bwMode="auto">
          <a:xfrm>
            <a:off x="4799039" y="1279929"/>
            <a:ext cx="638668" cy="57967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700" dirty="0">
                <a:solidFill>
                  <a:prstClr val="black"/>
                </a:solidFill>
                <a:latin typeface="Calibri"/>
              </a:rPr>
              <a:t>1</a:t>
            </a:r>
          </a:p>
        </p:txBody>
      </p:sp>
      <p:sp>
        <p:nvSpPr>
          <p:cNvPr id="43" name="Oval 19">
            <a:extLst>
              <a:ext uri="{FF2B5EF4-FFF2-40B4-BE49-F238E27FC236}">
                <a16:creationId xmlns:a16="http://schemas.microsoft.com/office/drawing/2014/main" id="{A3625FBA-45D6-4BBE-BB48-27C557562C19}"/>
              </a:ext>
            </a:extLst>
          </p:cNvPr>
          <p:cNvSpPr>
            <a:spLocks noChangeArrowheads="1"/>
          </p:cNvSpPr>
          <p:nvPr/>
        </p:nvSpPr>
        <p:spPr bwMode="auto">
          <a:xfrm>
            <a:off x="4820664" y="455041"/>
            <a:ext cx="638668" cy="57967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700" dirty="0">
                <a:solidFill>
                  <a:prstClr val="black"/>
                </a:solidFill>
                <a:latin typeface="Calibri"/>
              </a:rPr>
              <a:t>1</a:t>
            </a:r>
          </a:p>
        </p:txBody>
      </p:sp>
      <p:sp>
        <p:nvSpPr>
          <p:cNvPr id="46" name="Oval 19">
            <a:extLst>
              <a:ext uri="{FF2B5EF4-FFF2-40B4-BE49-F238E27FC236}">
                <a16:creationId xmlns:a16="http://schemas.microsoft.com/office/drawing/2014/main" id="{A3625FBA-45D6-4BBE-BB48-27C557562C19}"/>
              </a:ext>
            </a:extLst>
          </p:cNvPr>
          <p:cNvSpPr>
            <a:spLocks noChangeArrowheads="1"/>
          </p:cNvSpPr>
          <p:nvPr/>
        </p:nvSpPr>
        <p:spPr bwMode="auto">
          <a:xfrm>
            <a:off x="129889" y="934731"/>
            <a:ext cx="638668" cy="57967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700" dirty="0">
                <a:solidFill>
                  <a:prstClr val="black"/>
                </a:solidFill>
                <a:latin typeface="Calibri"/>
              </a:rPr>
              <a:t>1</a:t>
            </a:r>
          </a:p>
        </p:txBody>
      </p:sp>
    </p:spTree>
    <p:extLst>
      <p:ext uri="{BB962C8B-B14F-4D97-AF65-F5344CB8AC3E}">
        <p14:creationId xmlns:p14="http://schemas.microsoft.com/office/powerpoint/2010/main" val="2881749454"/>
      </p:ext>
    </p:extLst>
  </p:cSld>
  <p:clrMapOvr>
    <a:overrideClrMapping bg1="lt1" tx1="dk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90206" y="3"/>
            <a:ext cx="1801794" cy="2025307"/>
          </a:xfrm>
          <a:prstGeom prst="rect">
            <a:avLst/>
          </a:prstGeom>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606265" y="2168837"/>
            <a:ext cx="9414551" cy="3851137"/>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t" anchorCtr="0">
            <a:noAutofit/>
          </a:bodyPr>
          <a:lstStyle/>
          <a:p>
            <a:pPr marL="467995" indent="-285115" algn="just" defTabSz="456891">
              <a:buFont typeface="Arial"/>
              <a:buChar char="•"/>
            </a:pPr>
            <a:r>
              <a:rPr lang="es-ES" sz="1500" dirty="0">
                <a:solidFill>
                  <a:prstClr val="white"/>
                </a:solidFill>
                <a:latin typeface="Calibri" panose="020F0502020204030204" pitchFamily="34" charset="0"/>
                <a:cs typeface="Calibri" panose="020F0502020204030204" pitchFamily="34" charset="0"/>
              </a:rPr>
              <a:t>Mesas de coordinación sectorial con el fin de concertar y diseñar  la estrategia territorial.</a:t>
            </a:r>
            <a:endParaRPr lang="es-ES"/>
          </a:p>
          <a:p>
            <a:pPr marL="467995" indent="-285750" defTabSz="456891">
              <a:buFont typeface="Arial" panose="020B0604020202020204" pitchFamily="34" charset="0"/>
              <a:buChar char="•"/>
            </a:pPr>
            <a:r>
              <a:rPr lang="es-ES" sz="1500" dirty="0">
                <a:solidFill>
                  <a:schemeClr val="bg1"/>
                </a:solidFill>
                <a:latin typeface="Calibri" panose="020F0502020204030204" pitchFamily="34" charset="0"/>
                <a:cs typeface="Calibri" panose="020F0502020204030204" pitchFamily="34" charset="0"/>
              </a:rPr>
              <a:t>Adopción de la Política Institucional de Fortalecimiento Integral y Apoyo a la Gestión Estatal de la ESAP  mediante Resolución 889 de agosto de 2021, Portafolio de servicios asociado al Proceso de Fortalecimiento Integral y Apoyo a la Gestión Estatal, Definición de programas de intervención en los nodos territoriales.</a:t>
            </a:r>
          </a:p>
          <a:p>
            <a:pPr marL="467995" indent="-285750" defTabSz="456891">
              <a:buFont typeface="Arial" panose="020B0604020202020204" pitchFamily="34" charset="0"/>
              <a:buChar char="•"/>
            </a:pPr>
            <a:r>
              <a:rPr lang="es-ES" sz="1500" dirty="0">
                <a:solidFill>
                  <a:schemeClr val="bg1"/>
                </a:solidFill>
                <a:latin typeface="Calibri" panose="020F0502020204030204" pitchFamily="34" charset="0"/>
                <a:cs typeface="Calibri" panose="020F0502020204030204" pitchFamily="34" charset="0"/>
              </a:rPr>
              <a:t>Ejecución del Programa Integral de Fortalecimiento Académico e Intervención Territorial en sus etapas de alistamiento y alineación ( conformación de equipos y diagnósticos territoriales) y en su etapa  de formulación de los proyectos integrales de intervención municipal. Se han intervenido 377 municipios</a:t>
            </a:r>
          </a:p>
          <a:p>
            <a:pPr marL="410845" indent="-227965" algn="just" defTabSz="456891">
              <a:buFont typeface="Arial" panose="020B0604020202020204" pitchFamily="34" charset="0"/>
              <a:buChar char="•"/>
            </a:pPr>
            <a:r>
              <a:rPr lang="es-ES" sz="1500">
                <a:solidFill>
                  <a:srgbClr val="FEFFFF"/>
                </a:solidFill>
                <a:latin typeface="Calibri"/>
                <a:cs typeface="Calibri"/>
              </a:rPr>
              <a:t>4.526 asesorías virtuales y presenciales en 344 entidades priorizadas en el Plan de Acción Integral –PAI-. Cierre de 440 temas en 258 entidades y se cuenta con 10 plan de gestión territorial finalizados de acuerdo con los temas suscritos.</a:t>
            </a:r>
          </a:p>
          <a:p>
            <a:pPr marL="410845" indent="-227965" algn="just" defTabSz="456891">
              <a:buFont typeface="Arial" panose="020B0604020202020204" pitchFamily="34" charset="0"/>
              <a:buChar char="•"/>
            </a:pPr>
            <a:r>
              <a:rPr lang="es-ES" sz="1500">
                <a:solidFill>
                  <a:schemeClr val="bg1"/>
                </a:solidFill>
                <a:latin typeface="Calibri"/>
                <a:cs typeface="Calibri"/>
              </a:rPr>
              <a:t>Al mes de agosto 195 entidades concertaron el acompañamiento por parte de Función Pública en temas de rediseño en sus PGT. Se han realizado 1117 asesorías en 189 entidades priorizadas.</a:t>
            </a:r>
            <a:r>
              <a:rPr lang="es-ES" sz="1500" dirty="0">
                <a:latin typeface="Calibri"/>
                <a:cs typeface="Calibri"/>
              </a:rPr>
              <a:t> </a:t>
            </a:r>
            <a:endParaRPr lang="es-ES" sz="1500" dirty="0">
              <a:latin typeface="Arial"/>
              <a:cs typeface="Arial"/>
            </a:endParaRPr>
          </a:p>
          <a:p>
            <a:pPr marL="410845" indent="-227965" algn="just" defTabSz="456891">
              <a:buFont typeface="Arial" panose="020B0604020202020204" pitchFamily="34" charset="0"/>
              <a:buChar char="•"/>
            </a:pPr>
            <a:r>
              <a:rPr lang="es-ES" sz="1500" dirty="0">
                <a:solidFill>
                  <a:prstClr val="white"/>
                </a:solidFill>
                <a:latin typeface="Calibri" panose="020F0502020204030204" pitchFamily="34" charset="0"/>
                <a:cs typeface="Calibri" panose="020F0502020204030204" pitchFamily="34" charset="0"/>
              </a:rPr>
              <a:t>Elaboración y presentación del documento orientador de la caja de transformación institucional de la relación Estado ciudadano en el quinto encuentro transversal de relación Estado ciudadano. </a:t>
            </a: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3" y="-75591"/>
            <a:ext cx="10215156" cy="637579"/>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err="1">
                <a:latin typeface="Calibri" panose="020F0502020204030204" pitchFamily="34" charset="0"/>
                <a:cs typeface="Calibri" panose="020F0502020204030204" pitchFamily="34" charset="0"/>
              </a:rPr>
              <a:t>Macroproducto</a:t>
            </a:r>
            <a:r>
              <a:rPr lang="es-CO" sz="2800" b="1" dirty="0">
                <a:latin typeface="Calibri" panose="020F0502020204030204" pitchFamily="34" charset="0"/>
                <a:cs typeface="Calibri" panose="020F0502020204030204" pitchFamily="34" charset="0"/>
              </a:rPr>
              <a:t>: Fortalecimiento entidades territoriales</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13355" y="414527"/>
            <a:ext cx="7815067" cy="637579"/>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474266" y="873648"/>
            <a:ext cx="3784127" cy="63013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ctr" anchorCtr="0">
            <a:noAutofit/>
          </a:bodyPr>
          <a:lstStyle/>
          <a:p>
            <a:pPr marL="174521" algn="ctr" defTabSz="456891"/>
            <a:r>
              <a:rPr lang="es-ES" sz="1500" dirty="0">
                <a:solidFill>
                  <a:prstClr val="white"/>
                </a:solidFill>
                <a:latin typeface="Calibri"/>
              </a:rPr>
              <a:t>Estrategia territorial de asesoría del Sector Función Pública.</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97936" y="1708785"/>
            <a:ext cx="12009123" cy="637579"/>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068561" y="436202"/>
            <a:ext cx="5034481" cy="648313"/>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ctr" anchorCtr="0">
            <a:noAutofit/>
          </a:bodyPr>
          <a:lstStyle/>
          <a:p>
            <a:pPr marL="174521" algn="ctr" defTabSz="456891"/>
            <a:r>
              <a:rPr lang="es-ES" sz="1500" dirty="0">
                <a:solidFill>
                  <a:prstClr val="white"/>
                </a:solidFill>
                <a:latin typeface="Calibri"/>
              </a:rPr>
              <a:t>Entidades del orden territorial asesoradas en implementación de  Políticas de Gestión y Desempeño Institucional a cargo del sector.</a:t>
            </a:r>
            <a:endParaRPr lang="es-CO" sz="1500" dirty="0">
              <a:solidFill>
                <a:prstClr val="white"/>
              </a:solidFill>
              <a:latin typeface="Calibri"/>
            </a:endParaRP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4629115" y="456538"/>
            <a:ext cx="564116" cy="57734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810"/>
            <a:r>
              <a:rPr lang="en-US" sz="2800" dirty="0">
                <a:solidFill>
                  <a:prstClr val="black"/>
                </a:solidFill>
                <a:latin typeface="Calibri"/>
              </a:rPr>
              <a:t>1</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125987" y="875406"/>
            <a:ext cx="564116" cy="57734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810"/>
            <a:r>
              <a:rPr lang="en-US" sz="2800" dirty="0">
                <a:solidFill>
                  <a:prstClr val="black"/>
                </a:solidFill>
                <a:latin typeface="Calibri"/>
              </a:rPr>
              <a:t>1</a:t>
            </a:r>
          </a:p>
        </p:txBody>
      </p:sp>
      <p:grpSp>
        <p:nvGrpSpPr>
          <p:cNvPr id="2" name="Group 1"/>
          <p:cNvGrpSpPr/>
          <p:nvPr/>
        </p:nvGrpSpPr>
        <p:grpSpPr>
          <a:xfrm>
            <a:off x="300278" y="3628934"/>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810"/>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87375" y="2225583"/>
              <a:ext cx="328847" cy="328847"/>
            </a:xfrm>
            <a:prstGeom prst="rect">
              <a:avLst/>
            </a:prstGeom>
          </p:spPr>
        </p:pic>
      </p:grpSp>
      <p:pic>
        <p:nvPicPr>
          <p:cNvPr id="41"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214469" y="1066376"/>
            <a:ext cx="977531" cy="998661"/>
          </a:xfrm>
          <a:prstGeom prst="rect">
            <a:avLst/>
          </a:prstGeom>
        </p:spPr>
      </p:pic>
      <p:sp>
        <p:nvSpPr>
          <p:cNvPr id="42" name="Rectángulo 103">
            <a:extLst>
              <a:ext uri="{FF2B5EF4-FFF2-40B4-BE49-F238E27FC236}">
                <a16:creationId xmlns:a16="http://schemas.microsoft.com/office/drawing/2014/main" id="{3935CB9E-DE02-448B-B9BC-BBB541EE570B}"/>
              </a:ext>
            </a:extLst>
          </p:cNvPr>
          <p:cNvSpPr/>
          <p:nvPr/>
        </p:nvSpPr>
        <p:spPr>
          <a:xfrm rot="16200000">
            <a:off x="10912141" y="2916953"/>
            <a:ext cx="462543" cy="1719341"/>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algn="ctr" defTabSz="913810"/>
            <a:endParaRPr lang="es-CO" sz="2400">
              <a:solidFill>
                <a:prstClr val="white"/>
              </a:solidFill>
              <a:latin typeface="Calibri"/>
            </a:endParaRPr>
          </a:p>
        </p:txBody>
      </p:sp>
      <p:sp>
        <p:nvSpPr>
          <p:cNvPr id="44" name="Título 1">
            <a:extLst>
              <a:ext uri="{FF2B5EF4-FFF2-40B4-BE49-F238E27FC236}">
                <a16:creationId xmlns:a16="http://schemas.microsoft.com/office/drawing/2014/main" id="{99EAF864-AFCB-46BD-8B71-28708474D540}"/>
              </a:ext>
            </a:extLst>
          </p:cNvPr>
          <p:cNvSpPr txBox="1">
            <a:spLocks/>
          </p:cNvSpPr>
          <p:nvPr/>
        </p:nvSpPr>
        <p:spPr>
          <a:xfrm>
            <a:off x="10200401" y="3095173"/>
            <a:ext cx="1802673" cy="462543"/>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5" name="CuadroTexto 14">
            <a:extLst>
              <a:ext uri="{FF2B5EF4-FFF2-40B4-BE49-F238E27FC236}">
                <a16:creationId xmlns:a16="http://schemas.microsoft.com/office/drawing/2014/main" id="{7E7473B5-6FE1-48AA-9E86-07167D9513D6}"/>
              </a:ext>
            </a:extLst>
          </p:cNvPr>
          <p:cNvSpPr txBox="1"/>
          <p:nvPr/>
        </p:nvSpPr>
        <p:spPr>
          <a:xfrm>
            <a:off x="10940483" y="3562278"/>
            <a:ext cx="806567" cy="461663"/>
          </a:xfrm>
          <a:prstGeom prst="rect">
            <a:avLst/>
          </a:prstGeom>
          <a:noFill/>
        </p:spPr>
        <p:txBody>
          <a:bodyPr wrap="none" lIns="91390" tIns="45718" rIns="91390" bIns="45718" rtlCol="0">
            <a:spAutoFit/>
          </a:bodyPr>
          <a:lstStyle/>
          <a:p>
            <a:pPr algn="ctr" defTabSz="913810"/>
            <a:r>
              <a:rPr lang="es-CO" sz="2400" b="1" dirty="0">
                <a:solidFill>
                  <a:prstClr val="black"/>
                </a:solidFill>
                <a:latin typeface="Calibri"/>
              </a:rPr>
              <a:t>2022</a:t>
            </a:r>
          </a:p>
        </p:txBody>
      </p:sp>
      <p:pic>
        <p:nvPicPr>
          <p:cNvPr id="50"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335937" y="3475169"/>
            <a:ext cx="602740" cy="602740"/>
          </a:xfrm>
          <a:prstGeom prst="rect">
            <a:avLst/>
          </a:prstGeom>
        </p:spPr>
      </p:pic>
      <p:sp>
        <p:nvSpPr>
          <p:cNvPr id="32" name="Freeform 15">
            <a:extLst>
              <a:ext uri="{FF2B5EF4-FFF2-40B4-BE49-F238E27FC236}">
                <a16:creationId xmlns:a16="http://schemas.microsoft.com/office/drawing/2014/main" id="{80925F1B-AB3A-4332-8CBC-6E6ED8434068}"/>
              </a:ext>
            </a:extLst>
          </p:cNvPr>
          <p:cNvSpPr>
            <a:spLocks/>
          </p:cNvSpPr>
          <p:nvPr/>
        </p:nvSpPr>
        <p:spPr bwMode="auto">
          <a:xfrm>
            <a:off x="5068561" y="1294690"/>
            <a:ext cx="5034481" cy="46097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33" tIns="82233" rIns="82233" bIns="82233" anchor="ctr" anchorCtr="0">
            <a:noAutofit/>
          </a:bodyPr>
          <a:lstStyle/>
          <a:p>
            <a:pPr marL="174521" algn="ctr" defTabSz="456891"/>
            <a:r>
              <a:rPr lang="es-ES" sz="1500" dirty="0">
                <a:solidFill>
                  <a:prstClr val="white"/>
                </a:solidFill>
                <a:latin typeface="Calibri"/>
              </a:rPr>
              <a:t>Promover la adopción de estructuras y plantas tipo por parte de los municipios.</a:t>
            </a:r>
            <a:endParaRPr lang="es-CO" sz="1500" dirty="0">
              <a:solidFill>
                <a:prstClr val="white"/>
              </a:solidFill>
              <a:latin typeface="Calibri"/>
            </a:endParaRPr>
          </a:p>
        </p:txBody>
      </p:sp>
      <p:sp>
        <p:nvSpPr>
          <p:cNvPr id="33" name="Oval 19">
            <a:extLst>
              <a:ext uri="{FF2B5EF4-FFF2-40B4-BE49-F238E27FC236}">
                <a16:creationId xmlns:a16="http://schemas.microsoft.com/office/drawing/2014/main" id="{A3625FBA-45D6-4BBE-BB48-27C557562C19}"/>
              </a:ext>
            </a:extLst>
          </p:cNvPr>
          <p:cNvSpPr>
            <a:spLocks noChangeArrowheads="1"/>
          </p:cNvSpPr>
          <p:nvPr/>
        </p:nvSpPr>
        <p:spPr bwMode="auto">
          <a:xfrm>
            <a:off x="4621306" y="1215240"/>
            <a:ext cx="564116" cy="57734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810"/>
            <a:r>
              <a:rPr lang="en-US" sz="2800" dirty="0">
                <a:solidFill>
                  <a:prstClr val="black"/>
                </a:solidFill>
                <a:latin typeface="Calibri"/>
              </a:rPr>
              <a:t>1</a:t>
            </a:r>
          </a:p>
        </p:txBody>
      </p:sp>
    </p:spTree>
    <p:extLst>
      <p:ext uri="{BB962C8B-B14F-4D97-AF65-F5344CB8AC3E}">
        <p14:creationId xmlns:p14="http://schemas.microsoft.com/office/powerpoint/2010/main" val="17706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692081" y="4544093"/>
            <a:ext cx="422994" cy="165126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453617" y="1889296"/>
            <a:ext cx="8947678" cy="4601267"/>
          </a:xfrm>
          <a:prstGeom prst="roundRect">
            <a:avLst>
              <a:gd name="adj" fmla="val 16200"/>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67360" indent="-285115" defTabSz="456819">
              <a:buFont typeface="Arial" panose="020B0604020202020204" pitchFamily="34" charset="0"/>
              <a:buChar char="•"/>
            </a:pPr>
            <a:endParaRPr lang="es-ES" sz="1300" dirty="0">
              <a:solidFill>
                <a:prstClr val="white"/>
              </a:solidFill>
              <a:latin typeface="Calibri"/>
              <a:cs typeface="Calibri"/>
            </a:endParaRPr>
          </a:p>
          <a:p>
            <a:pPr marL="467360" indent="-285115" defTabSz="456819">
              <a:buFont typeface="Arial" panose="020B0604020202020204" pitchFamily="34" charset="0"/>
              <a:buChar char="•"/>
            </a:pPr>
            <a:endParaRPr lang="es-ES" sz="1300" dirty="0">
              <a:solidFill>
                <a:prstClr val="white"/>
              </a:solidFill>
              <a:latin typeface="Calibri"/>
              <a:cs typeface="Calibri"/>
            </a:endParaRPr>
          </a:p>
          <a:p>
            <a:pPr marL="467360" indent="-285115" defTabSz="456819">
              <a:buFont typeface="Arial" panose="020B0604020202020204" pitchFamily="34" charset="0"/>
              <a:buChar char="•"/>
            </a:pPr>
            <a:endParaRPr lang="es-ES" sz="1300" dirty="0">
              <a:solidFill>
                <a:prstClr val="white"/>
              </a:solidFill>
              <a:latin typeface="Calibri"/>
              <a:cs typeface="Calibri"/>
            </a:endParaRPr>
          </a:p>
          <a:p>
            <a:pPr marL="467360" indent="-285115" algn="just" defTabSz="456819">
              <a:buFont typeface="Arial" panose="020B0604020202020204" pitchFamily="34" charset="0"/>
              <a:buChar char="•"/>
            </a:pPr>
            <a:r>
              <a:rPr lang="es-ES" sz="1300" dirty="0">
                <a:solidFill>
                  <a:prstClr val="white"/>
                </a:solidFill>
                <a:latin typeface="Calibri"/>
              </a:rPr>
              <a:t>Construcción  y revisión de las propuestas de unidades didácticas de los programas para pueblos indígenas y NARP: Se construyó la unidad 1  del programa "Programa de capacitación de fortalecimiento de capacidades de comunidades NARP, en temas de administración pública. Construcción de  la propuesta unidad  1 "Generalidades del estado colombiano en una mirada plural de los pueblos Afrocolombianos, raizales y palenqueros.</a:t>
            </a:r>
            <a:endParaRPr lang="es-ES" sz="1300" dirty="0">
              <a:solidFill>
                <a:prstClr val="white"/>
              </a:solidFill>
              <a:latin typeface="Calibri"/>
              <a:cs typeface="Calibri"/>
            </a:endParaRPr>
          </a:p>
          <a:p>
            <a:pPr marL="182245" algn="just" defTabSz="456819"/>
            <a:endParaRPr lang="es-ES" sz="1300" dirty="0">
              <a:solidFill>
                <a:prstClr val="white"/>
              </a:solidFill>
              <a:latin typeface="Calibri"/>
              <a:cs typeface="Calibri"/>
            </a:endParaRPr>
          </a:p>
          <a:p>
            <a:pPr marL="467360" indent="-285115" algn="just" defTabSz="456819">
              <a:buFont typeface="Arial" panose="020B0604020202020204" pitchFamily="34" charset="0"/>
              <a:buChar char="•"/>
            </a:pPr>
            <a:r>
              <a:rPr lang="es-ES" sz="1300" dirty="0">
                <a:solidFill>
                  <a:prstClr val="white"/>
                </a:solidFill>
                <a:latin typeface="Calibri"/>
              </a:rPr>
              <a:t>Para el programa indígena se han efectuado acercamientos con servidores públicos indígenas y con la MRA.</a:t>
            </a:r>
            <a:endParaRPr lang="es-ES" sz="1300" dirty="0">
              <a:solidFill>
                <a:prstClr val="white"/>
              </a:solidFill>
              <a:latin typeface="Calibri"/>
              <a:cs typeface="Calibri"/>
            </a:endParaRPr>
          </a:p>
          <a:p>
            <a:pPr marL="467360" indent="-285115" algn="just" defTabSz="456819">
              <a:buFont typeface="Arial" panose="020B0604020202020204" pitchFamily="34" charset="0"/>
              <a:buChar char="•"/>
            </a:pPr>
            <a:endParaRPr lang="es-ES" sz="1300" dirty="0">
              <a:solidFill>
                <a:prstClr val="white"/>
              </a:solidFill>
              <a:latin typeface="Calibri"/>
              <a:cs typeface="Calibri"/>
            </a:endParaRPr>
          </a:p>
          <a:p>
            <a:pPr marL="467360" indent="-285115" algn="just" defTabSz="456819">
              <a:buFont typeface="Arial" panose="020B0604020202020204" pitchFamily="34" charset="0"/>
              <a:buChar char="•"/>
            </a:pPr>
            <a:r>
              <a:rPr lang="es-ES" sz="1300" dirty="0">
                <a:solidFill>
                  <a:prstClr val="white"/>
                </a:solidFill>
                <a:latin typeface="Calibri"/>
              </a:rPr>
              <a:t>La ESAP cuenta con la estructura del programa de formación política y derechos para la para mujeres y jóvenes Indígenas y se inició con la construcción de la primera unidad didáctica de la propuesta.</a:t>
            </a:r>
            <a:endParaRPr lang="es-ES" sz="1300" dirty="0">
              <a:solidFill>
                <a:prstClr val="white"/>
              </a:solidFill>
              <a:latin typeface="Calibri"/>
              <a:cs typeface="Calibri"/>
            </a:endParaRPr>
          </a:p>
          <a:p>
            <a:pPr marL="467360" indent="-285115" algn="just" defTabSz="456819">
              <a:buFont typeface="Arial" panose="020B0604020202020204" pitchFamily="34" charset="0"/>
              <a:buChar char="•"/>
            </a:pPr>
            <a:endParaRPr lang="es-ES" sz="1300" dirty="0">
              <a:solidFill>
                <a:schemeClr val="bg1"/>
              </a:solidFill>
              <a:latin typeface="Calibri"/>
              <a:cs typeface="Calibri"/>
            </a:endParaRPr>
          </a:p>
          <a:p>
            <a:pPr marL="467360" indent="-285115" algn="just" defTabSz="456819">
              <a:buFont typeface="Arial" panose="020B0604020202020204" pitchFamily="34" charset="0"/>
              <a:buChar char="•"/>
            </a:pPr>
            <a:r>
              <a:rPr lang="es-ES" sz="1300" dirty="0">
                <a:solidFill>
                  <a:schemeClr val="bg1"/>
                </a:solidFill>
                <a:latin typeface="Calibri"/>
              </a:rPr>
              <a:t>Construcción de 4 unidades didácticas del programa de formación no formal en DDHH y DIH para comunidades Negras, Afrocolombianas, Raizales y Palenqueras, en el marco del Subsistema de Cultura y Educación en DDHH, concertadas con las Entidades participantes del acuerdo</a:t>
            </a:r>
            <a:endParaRPr lang="es-ES" sz="1300" dirty="0">
              <a:solidFill>
                <a:schemeClr val="bg1"/>
              </a:solidFill>
              <a:latin typeface="Calibri"/>
              <a:cs typeface="Calibri"/>
            </a:endParaRPr>
          </a:p>
          <a:p>
            <a:pPr marL="467360" indent="-285115" algn="just" defTabSz="456819">
              <a:buFont typeface="Arial" panose="020B0604020202020204" pitchFamily="34" charset="0"/>
              <a:buChar char="•"/>
            </a:pPr>
            <a:endParaRPr lang="es-ES" sz="1300" dirty="0">
              <a:solidFill>
                <a:schemeClr val="bg1"/>
              </a:solidFill>
              <a:latin typeface="Calibri"/>
              <a:cs typeface="Calibri"/>
            </a:endParaRPr>
          </a:p>
          <a:p>
            <a:pPr marL="467360" indent="-285115" algn="just" defTabSz="456819">
              <a:buFont typeface="Arial" panose="020B0604020202020204" pitchFamily="34" charset="0"/>
              <a:buChar char="•"/>
            </a:pPr>
            <a:r>
              <a:rPr lang="es-ES" sz="1300">
                <a:solidFill>
                  <a:schemeClr val="bg1"/>
                </a:solidFill>
                <a:latin typeface="Calibri"/>
              </a:rPr>
              <a:t>En los meses de mayo y junio se inició con el desarrollo de (6) eventos de capacitación del "Programa de fortalecimiento </a:t>
            </a:r>
            <a:r>
              <a:rPr lang="es-ES" sz="1300" dirty="0">
                <a:solidFill>
                  <a:schemeClr val="bg1"/>
                </a:solidFill>
                <a:latin typeface="Calibri"/>
              </a:rPr>
              <a:t>relación Estado-Ciudadano" con un enfoque de derechos y deferencial, dirigido a la población de comunidades negras, afrocolombianas, raizales, palenqueras y sus expresiones organizativas", en los que se han certificado 537 NARP.</a:t>
            </a:r>
            <a:endParaRPr lang="es-ES" sz="1300" dirty="0">
              <a:solidFill>
                <a:schemeClr val="bg1"/>
              </a:solidFill>
              <a:latin typeface="Calibri"/>
              <a:cs typeface="Calibri"/>
            </a:endParaRPr>
          </a:p>
          <a:p>
            <a:pPr marL="182245" defTabSz="456819"/>
            <a:endParaRPr lang="es-ES" sz="1300" dirty="0">
              <a:solidFill>
                <a:prstClr val="white"/>
              </a:solidFill>
              <a:latin typeface="Calibri"/>
              <a:cs typeface="Calibri"/>
            </a:endParaRPr>
          </a:p>
          <a:p>
            <a:pPr marL="467360" indent="-285115" defTabSz="456819">
              <a:buFont typeface="Arial" panose="020B0604020202020204" pitchFamily="34" charset="0"/>
              <a:buChar char="•"/>
            </a:pPr>
            <a:endParaRPr lang="es-ES" sz="1300" dirty="0">
              <a:solidFill>
                <a:prstClr val="white"/>
              </a:solidFill>
              <a:latin typeface="Calibri"/>
              <a:cs typeface="Calibri"/>
            </a:endParaRPr>
          </a:p>
          <a:p>
            <a:pPr marL="467360" indent="-285115" defTabSz="456819">
              <a:buFont typeface="Arial" panose="020B0604020202020204" pitchFamily="34" charset="0"/>
              <a:buChar char="•"/>
            </a:pPr>
            <a:endParaRPr lang="es-ES" sz="1300" dirty="0">
              <a:solidFill>
                <a:prstClr val="white"/>
              </a:solidFill>
              <a:latin typeface="Calibri"/>
              <a:cs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180834" y="3881416"/>
            <a:ext cx="612000" cy="612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48934"/>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err="1">
                <a:latin typeface="Calibri" panose="020F0502020204030204" pitchFamily="34" charset="0"/>
                <a:cs typeface="Calibri" panose="020F0502020204030204" pitchFamily="34" charset="0"/>
              </a:rPr>
              <a:t>Macroproducto</a:t>
            </a:r>
            <a:r>
              <a:rPr lang="es-CO" sz="2800" b="1" dirty="0">
                <a:latin typeface="Calibri" panose="020F0502020204030204" pitchFamily="34" charset="0"/>
                <a:cs typeface="Calibri" panose="020F0502020204030204" pitchFamily="34" charset="0"/>
              </a:rPr>
              <a:t>: </a:t>
            </a:r>
            <a:r>
              <a:rPr lang="es-ES" sz="2700" b="1" dirty="0">
                <a:latin typeface="Calibri" panose="020F0502020204030204" pitchFamily="34" charset="0"/>
                <a:cs typeface="Calibri" panose="020F0502020204030204" pitchFamily="34" charset="0"/>
              </a:rPr>
              <a:t>Fortalecimiento grupos y comunidades étnicas en gestión pública. </a:t>
            </a:r>
          </a:p>
          <a:p>
            <a:pPr>
              <a:buClrTx/>
              <a:buFontTx/>
              <a:buNone/>
              <a:defRPr/>
            </a:pPr>
            <a:endParaRPr lang="es-CO" sz="1100" b="1" dirty="0">
              <a:solidFill>
                <a:prstClr val="black"/>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247300" y="835670"/>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2506479" y="759995"/>
            <a:ext cx="3293607"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CO" sz="1500" dirty="0">
                <a:solidFill>
                  <a:prstClr val="white"/>
                </a:solidFill>
                <a:latin typeface="Calibri"/>
              </a:rPr>
              <a:t>Programas de fortalecimiento</a:t>
            </a:r>
          </a:p>
          <a:p>
            <a:pPr marL="174497" algn="ctr" defTabSz="456819"/>
            <a:r>
              <a:rPr lang="es-CO" sz="1500" dirty="0">
                <a:solidFill>
                  <a:prstClr val="white"/>
                </a:solidFill>
                <a:latin typeface="Calibri"/>
              </a:rPr>
              <a:t> pueblos indígenas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89174" y="1510051"/>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000" b="1" dirty="0">
                <a:solidFill>
                  <a:srgbClr val="1363AA"/>
                </a:solidFill>
                <a:latin typeface="Calibri" panose="020F0502020204030204" pitchFamily="34" charset="0"/>
                <a:cs typeface="Calibri" panose="020F0502020204030204" pitchFamily="34" charset="0"/>
              </a:rPr>
              <a:t>Principales</a:t>
            </a:r>
            <a:r>
              <a:rPr lang="es-CO" sz="2000" b="1" dirty="0">
                <a:solidFill>
                  <a:prstClr val="black"/>
                </a:solidFill>
                <a:latin typeface="Calibri Light"/>
                <a:cs typeface="Calibri" panose="020F0502020204030204" pitchFamily="34" charset="0"/>
              </a:rPr>
              <a:t> </a:t>
            </a:r>
            <a:r>
              <a:rPr lang="es-CO" sz="2000" b="1" dirty="0">
                <a:solidFill>
                  <a:srgbClr val="1363AA"/>
                </a:solidFill>
                <a:latin typeface="Calibri" panose="020F0502020204030204" pitchFamily="34" charset="0"/>
                <a:cs typeface="Calibri" panose="020F0502020204030204" pitchFamily="34" charset="0"/>
              </a:rPr>
              <a:t>avances sectoriales 2020</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6430703" y="776771"/>
            <a:ext cx="3293607"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CO" sz="1500" dirty="0">
                <a:solidFill>
                  <a:prstClr val="white"/>
                </a:solidFill>
                <a:latin typeface="Calibri"/>
              </a:rPr>
              <a:t>Programas de fortalecimiento</a:t>
            </a:r>
          </a:p>
          <a:p>
            <a:pPr marL="174497" algn="ctr" defTabSz="456819"/>
            <a:r>
              <a:rPr lang="es-CO" sz="1500" dirty="0">
                <a:solidFill>
                  <a:prstClr val="white"/>
                </a:solidFill>
                <a:latin typeface="Calibri"/>
              </a:rPr>
              <a:t> población NARP</a:t>
            </a: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6210316" y="774342"/>
            <a:ext cx="523240" cy="51892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4</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2419938" y="765595"/>
            <a:ext cx="496592" cy="483371"/>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3</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67769" y="3988127"/>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629937" y="4803974"/>
            <a:ext cx="264128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710918" y="5141484"/>
            <a:ext cx="756512" cy="430883"/>
          </a:xfrm>
          <a:prstGeom prst="rect">
            <a:avLst/>
          </a:prstGeom>
          <a:noFill/>
        </p:spPr>
        <p:txBody>
          <a:bodyPr wrap="none" lIns="91378" tIns="45718" rIns="91378" bIns="45718" rtlCol="0">
            <a:spAutoFit/>
          </a:bodyPr>
          <a:lstStyle/>
          <a:p>
            <a:pPr algn="ctr" defTabSz="913674"/>
            <a:r>
              <a:rPr lang="es-CO" sz="2200" b="1" dirty="0">
                <a:solidFill>
                  <a:prstClr val="black"/>
                </a:solidFill>
                <a:latin typeface="Calibri"/>
              </a:rPr>
              <a:t>2022</a:t>
            </a:r>
          </a:p>
        </p:txBody>
      </p:sp>
      <p:pic>
        <p:nvPicPr>
          <p:cNvPr id="102"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92501" y="-8068"/>
            <a:ext cx="2313259" cy="2502871"/>
          </a:xfrm>
          <a:prstGeom prst="rect">
            <a:avLst/>
          </a:prstGeom>
        </p:spPr>
      </p:pic>
      <p:pic>
        <p:nvPicPr>
          <p:cNvPr id="106" name="Imagen 105">
            <a:extLst>
              <a:ext uri="{FF2B5EF4-FFF2-40B4-BE49-F238E27FC236}">
                <a16:creationId xmlns:a16="http://schemas.microsoft.com/office/drawing/2014/main" id="{4E409B2E-1089-429D-B3F1-549FB06974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92501" y="2479096"/>
            <a:ext cx="2313259" cy="1778149"/>
          </a:xfrm>
          <a:prstGeom prst="rect">
            <a:avLst/>
          </a:prstGeom>
        </p:spPr>
      </p:pic>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122598" y="5104832"/>
            <a:ext cx="595338" cy="595338"/>
          </a:xfrm>
          <a:prstGeom prst="rect">
            <a:avLst/>
          </a:prstGeom>
        </p:spPr>
      </p:pic>
    </p:spTree>
    <p:extLst>
      <p:ext uri="{BB962C8B-B14F-4D97-AF65-F5344CB8AC3E}">
        <p14:creationId xmlns:p14="http://schemas.microsoft.com/office/powerpoint/2010/main" val="2233442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4"/>
            <a:ext cx="6523023" cy="4739759"/>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3</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“Productividad y profesionalización en el empleo público”</a:t>
            </a:r>
          </a:p>
        </p:txBody>
      </p:sp>
      <p:pic>
        <p:nvPicPr>
          <p:cNvPr id="7" name="Imagen 6">
            <a:extLst>
              <a:ext uri="{FF2B5EF4-FFF2-40B4-BE49-F238E27FC236}">
                <a16:creationId xmlns:a16="http://schemas.microsoft.com/office/drawing/2014/main" id="{E49CB279-7F41-4A8B-9CAC-BA994692FA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3"/>
          <a:stretch/>
        </p:blipFill>
        <p:spPr>
          <a:xfrm>
            <a:off x="7047914" y="0"/>
            <a:ext cx="5144087" cy="6858000"/>
          </a:xfrm>
          <a:prstGeom prst="rect">
            <a:avLst/>
          </a:prstGeom>
        </p:spPr>
      </p:pic>
    </p:spTree>
    <p:extLst>
      <p:ext uri="{BB962C8B-B14F-4D97-AF65-F5344CB8AC3E}">
        <p14:creationId xmlns:p14="http://schemas.microsoft.com/office/powerpoint/2010/main" val="300679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3  </a:t>
            </a:r>
          </a:p>
          <a:p>
            <a:pPr algn="r"/>
            <a:r>
              <a:rPr lang="es-CO" sz="2400" dirty="0">
                <a:solidFill>
                  <a:schemeClr val="bg1"/>
                </a:solidFill>
                <a:latin typeface="Trebuchet MS" panose="020B0603020202020204" pitchFamily="34" charset="0"/>
              </a:rPr>
              <a:t>Identificación</a:t>
            </a:r>
          </a:p>
        </p:txBody>
      </p:sp>
      <p:sp>
        <p:nvSpPr>
          <p:cNvPr id="7" name="Rectángulo 6">
            <a:extLst>
              <a:ext uri="{FF2B5EF4-FFF2-40B4-BE49-F238E27FC236}">
                <a16:creationId xmlns:a16="http://schemas.microsoft.com/office/drawing/2014/main" id="{A2B23B0B-92DF-42A1-A09A-78F9DC341538}"/>
              </a:ext>
            </a:extLst>
          </p:cNvPr>
          <p:cNvSpPr/>
          <p:nvPr/>
        </p:nvSpPr>
        <p:spPr>
          <a:xfrm>
            <a:off x="113060" y="1568399"/>
            <a:ext cx="11473213" cy="4339648"/>
          </a:xfrm>
          <a:prstGeom prst="rect">
            <a:avLst/>
          </a:prstGeom>
        </p:spPr>
        <p:txBody>
          <a:bodyPr wrap="square" lIns="91438" tIns="45719" rIns="91438" bIns="45719">
            <a:spAutoFit/>
          </a:bodyPr>
          <a:lstStyle/>
          <a:p>
            <a:pPr algn="just"/>
            <a:r>
              <a:rPr lang="es-ES" sz="2800" b="1" dirty="0">
                <a:solidFill>
                  <a:srgbClr val="232C6D"/>
                </a:solidFill>
                <a:latin typeface="Trebuchet MS" panose="020B0603020202020204" pitchFamily="34" charset="0"/>
              </a:rPr>
              <a:t>Productividad y profesionalización en el empleo público</a:t>
            </a:r>
            <a:endParaRPr lang="es-CO" sz="2800" b="1" dirty="0">
              <a:solidFill>
                <a:srgbClr val="232C6D"/>
              </a:solidFill>
              <a:latin typeface="Trebuchet MS" panose="020B0603020202020204" pitchFamily="34" charset="0"/>
            </a:endParaRPr>
          </a:p>
          <a:p>
            <a:pPr algn="just"/>
            <a:endParaRPr lang="es-CO" dirty="0"/>
          </a:p>
          <a:p>
            <a:pPr algn="just"/>
            <a:r>
              <a:rPr lang="es-CO" dirty="0">
                <a:latin typeface="Gill Sans MT" panose="020B0502020104020203" pitchFamily="34" charset="0"/>
              </a:rPr>
              <a:t>Contar con servidores públicos comprometidos, cualificados y productivos que incorporen los principios de eficacia y eficiencia, se sientan orgullosos de pertenecer a la administración pública y estén orientados a la satisfacción de las necesidades de los ciudadanos y el logro de resultados de la gestión y el desempeño institucional.</a:t>
            </a:r>
          </a:p>
          <a:p>
            <a:pPr algn="just"/>
            <a:endParaRPr lang="es-CO" dirty="0">
              <a:latin typeface="Times New Roman" panose="02020603050405020304" pitchFamily="18" charset="0"/>
              <a:ea typeface="Times New Roman" panose="02020603050405020304" pitchFamily="18" charset="0"/>
            </a:endParaRPr>
          </a:p>
          <a:p>
            <a:pPr algn="just"/>
            <a:r>
              <a:rPr lang="es-CO" sz="2000" b="1" dirty="0">
                <a:solidFill>
                  <a:srgbClr val="232C6D"/>
                </a:solidFill>
                <a:latin typeface="Trebuchet MS" panose="020B0603020202020204" pitchFamily="34" charset="0"/>
              </a:rPr>
              <a:t>Objetivo sectorial</a:t>
            </a:r>
          </a:p>
          <a:p>
            <a:pPr algn="just"/>
            <a:r>
              <a:rPr lang="es-CO" dirty="0">
                <a:latin typeface="Gill Sans MT" panose="020B0502020104020203" pitchFamily="34" charset="0"/>
              </a:rPr>
              <a:t>Promover la integridad, el desarrollo de competencias y el bienestar de los servidores públicos. </a:t>
            </a:r>
          </a:p>
          <a:p>
            <a:pPr algn="just"/>
            <a:endParaRPr lang="es-CO" dirty="0">
              <a:latin typeface="Times New Roman" panose="02020603050405020304" pitchFamily="18" charset="0"/>
              <a:ea typeface="Times New Roman" panose="02020603050405020304" pitchFamily="18" charset="0"/>
            </a:endParaRPr>
          </a:p>
          <a:p>
            <a:pPr algn="just"/>
            <a:r>
              <a:rPr lang="es-CO" b="1" dirty="0">
                <a:solidFill>
                  <a:srgbClr val="232C6D"/>
                </a:solidFill>
                <a:latin typeface="Trebuchet MS" panose="020B0603020202020204" pitchFamily="34" charset="0"/>
              </a:rPr>
              <a:t>Macroproductos:</a:t>
            </a:r>
          </a:p>
          <a:p>
            <a:pPr algn="just"/>
            <a:endParaRPr lang="es-CO" b="1" dirty="0">
              <a:solidFill>
                <a:srgbClr val="232C6D"/>
              </a:solidFill>
              <a:latin typeface="Trebuchet MS" panose="020B0603020202020204" pitchFamily="34" charset="0"/>
            </a:endParaRPr>
          </a:p>
          <a:p>
            <a:pPr marL="342891" indent="-342891" algn="just">
              <a:buClr>
                <a:srgbClr val="232C6D"/>
              </a:buClr>
              <a:buFont typeface="+mj-lt"/>
              <a:buAutoNum type="arabicPeriod"/>
            </a:pPr>
            <a:r>
              <a:rPr lang="es-ES_tradnl" b="1" dirty="0">
                <a:latin typeface="Gill Sans MT" panose="020B0502020104020203" pitchFamily="34" charset="0"/>
                <a:ea typeface="Times New Roman" panose="02020603050405020304" pitchFamily="18" charset="0"/>
                <a:cs typeface="Times New Roman" panose="02020603050405020304" pitchFamily="18" charset="0"/>
              </a:rPr>
              <a:t>Vinculación  de nuevos talentos al servicio público</a:t>
            </a:r>
          </a:p>
          <a:p>
            <a:pPr marL="342891" indent="-342891" algn="just">
              <a:buClr>
                <a:srgbClr val="232C6D"/>
              </a:buClr>
              <a:buFont typeface="+mj-lt"/>
              <a:buAutoNum type="arabicPeriod"/>
            </a:pPr>
            <a:r>
              <a:rPr lang="es-ES_tradnl" b="1" dirty="0">
                <a:latin typeface="Gill Sans MT" panose="020B0502020104020203" pitchFamily="34" charset="0"/>
                <a:ea typeface="Times New Roman" panose="02020603050405020304" pitchFamily="18" charset="0"/>
                <a:cs typeface="Times New Roman" panose="02020603050405020304" pitchFamily="18" charset="0"/>
              </a:rPr>
              <a:t>Formación, capacitación y bienestar para la profesionalización del servicio </a:t>
            </a:r>
          </a:p>
          <a:p>
            <a:pPr algn="just">
              <a:buClr>
                <a:srgbClr val="232C6D"/>
              </a:buClr>
            </a:pPr>
            <a:r>
              <a:rPr lang="es-ES_tradnl" b="1" dirty="0">
                <a:latin typeface="Gill Sans MT" panose="020B0502020104020203" pitchFamily="34" charset="0"/>
                <a:ea typeface="Times New Roman" panose="02020603050405020304" pitchFamily="18" charset="0"/>
                <a:cs typeface="Times New Roman" panose="02020603050405020304" pitchFamily="18" charset="0"/>
              </a:rPr>
              <a:t>público</a:t>
            </a:r>
          </a:p>
        </p:txBody>
      </p:sp>
      <p:pic>
        <p:nvPicPr>
          <p:cNvPr id="2" name="Imagen 1">
            <a:extLst>
              <a:ext uri="{FF2B5EF4-FFF2-40B4-BE49-F238E27FC236}">
                <a16:creationId xmlns:a16="http://schemas.microsoft.com/office/drawing/2014/main" id="{EFD46075-A469-4B12-83CF-6B078680F7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13654" y="4127706"/>
            <a:ext cx="2963165" cy="1975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0908092"/>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540962" y="3465553"/>
            <a:ext cx="517575" cy="258526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02" tIns="45718" rIns="91402" bIns="45718" rtlCol="0" anchor="ctr"/>
          <a:lstStyle/>
          <a:p>
            <a:pPr algn="ctr" defTabSz="913946"/>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714127" y="3026016"/>
            <a:ext cx="8267771" cy="3000518"/>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t" anchorCtr="0">
            <a:noAutofit/>
          </a:bodyPr>
          <a:lstStyle/>
          <a:p>
            <a:pPr marL="410845" indent="-227965" defTabSz="456963">
              <a:buFont typeface="Arial"/>
              <a:buChar char="•"/>
            </a:pPr>
            <a:r>
              <a:rPr lang="es-ES" sz="1600">
                <a:solidFill>
                  <a:schemeClr val="bg1"/>
                </a:solidFill>
                <a:latin typeface="Calibri"/>
                <a:cs typeface="Calibri"/>
              </a:rPr>
              <a:t>Concursos Municipios de 5ª Y 6ª Categoría:  Finalizaron inscripciones el 4 de agosto, </a:t>
            </a:r>
            <a:r>
              <a:rPr lang="es-ES" sz="1600" dirty="0">
                <a:solidFill>
                  <a:schemeClr val="bg1"/>
                </a:solidFill>
                <a:latin typeface="Calibri"/>
                <a:cs typeface="Calibri"/>
              </a:rPr>
              <a:t>con un total de 71.604 aspirantes. Se tiene prevista la entrega de lista de elegibles en 2022. </a:t>
            </a:r>
            <a:endParaRPr lang="es-ES">
              <a:solidFill>
                <a:schemeClr val="bg1"/>
              </a:solidFill>
              <a:cs typeface="Arial"/>
            </a:endParaRPr>
          </a:p>
          <a:p>
            <a:pPr marL="410845" indent="-227965" defTabSz="456963">
              <a:buFont typeface="Arial"/>
              <a:buChar char="•"/>
            </a:pPr>
            <a:endParaRPr lang="es-ES" sz="1600" dirty="0">
              <a:solidFill>
                <a:schemeClr val="bg1"/>
              </a:solidFill>
              <a:latin typeface="Calibri"/>
              <a:cs typeface="Calibri"/>
            </a:endParaRPr>
          </a:p>
          <a:p>
            <a:pPr marL="410845" indent="-227965" defTabSz="456963">
              <a:buFont typeface="Arial"/>
              <a:buChar char="•"/>
            </a:pPr>
            <a:r>
              <a:rPr lang="es-ES" sz="1600">
                <a:solidFill>
                  <a:schemeClr val="bg1"/>
                </a:solidFill>
                <a:latin typeface="Calibri"/>
                <a:cs typeface="Calibri"/>
              </a:rPr>
              <a:t>Concurso Municipios PDET: Se aplicaron las pruebas el 11 de julio y 22 de agosto. </a:t>
            </a:r>
            <a:r>
              <a:rPr lang="es-ES" sz="1600" dirty="0">
                <a:solidFill>
                  <a:schemeClr val="bg1"/>
                </a:solidFill>
                <a:latin typeface="Calibri"/>
                <a:cs typeface="Calibri"/>
              </a:rPr>
              <a:t>De los 79.322 inscritos, presentaron la prueba 55.734 aspirantes – 70.27%.  </a:t>
            </a:r>
            <a:endParaRPr lang="es-ES">
              <a:solidFill>
                <a:schemeClr val="bg1"/>
              </a:solidFill>
            </a:endParaRPr>
          </a:p>
          <a:p>
            <a:pPr marL="410845" indent="-227965" defTabSz="456963">
              <a:buFont typeface="Arial"/>
              <a:buChar char="•"/>
            </a:pPr>
            <a:endParaRPr lang="es-ES" sz="1600" dirty="0">
              <a:solidFill>
                <a:schemeClr val="bg1"/>
              </a:solidFill>
              <a:latin typeface="Calibri"/>
              <a:cs typeface="Calibri"/>
            </a:endParaRPr>
          </a:p>
          <a:p>
            <a:pPr marL="410845" indent="-227965" defTabSz="456963">
              <a:buFont typeface="Arial"/>
              <a:buChar char="•"/>
            </a:pPr>
            <a:r>
              <a:rPr lang="es-ES" sz="1600">
                <a:solidFill>
                  <a:schemeClr val="bg1"/>
                </a:solidFill>
                <a:latin typeface="Calibri"/>
                <a:cs typeface="Calibri"/>
              </a:rPr>
              <a:t>Inducción: Se está adelantando la construcción de contenidos y la definición de la </a:t>
            </a:r>
            <a:r>
              <a:rPr lang="es-ES" sz="1600" dirty="0">
                <a:solidFill>
                  <a:schemeClr val="bg1"/>
                </a:solidFill>
                <a:latin typeface="Calibri"/>
                <a:cs typeface="Calibri"/>
              </a:rPr>
              <a:t>metodología para los cursos de inducción a los aspirantes que sean elegidos para las plantas de personal de estos dos concursos.</a:t>
            </a:r>
          </a:p>
          <a:p>
            <a:pPr marL="182245" defTabSz="456963"/>
            <a:endParaRPr lang="es-ES" sz="1400" dirty="0">
              <a:solidFill>
                <a:srgbClr val="FF0000"/>
              </a:solidFill>
              <a:latin typeface="Calibri"/>
              <a:cs typeface="Calibri"/>
            </a:endParaRPr>
          </a:p>
          <a:p>
            <a:pPr marL="182245" defTabSz="456963"/>
            <a:endParaRPr lang="es-ES" sz="1600" dirty="0">
              <a:solidFill>
                <a:srgbClr val="FFFFFF"/>
              </a:solidFill>
              <a:cs typeface="Arial"/>
            </a:endParaRPr>
          </a:p>
          <a:p>
            <a:pPr marL="467995" indent="-285115" defTabSz="456963">
              <a:buFont typeface="Arial" panose="020B0604020202020204" pitchFamily="34" charset="0"/>
              <a:buChar char="•"/>
            </a:pPr>
            <a:endParaRPr lang="es-ES" sz="1500" dirty="0">
              <a:solidFill>
                <a:prstClr val="white"/>
              </a:solidFill>
              <a:latin typeface="Calibri"/>
              <a:cs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356996" y="4269799"/>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48934"/>
            <a:ext cx="10215156"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err="1">
                <a:solidFill>
                  <a:srgbClr val="1363AA"/>
                </a:solidFill>
                <a:latin typeface="Calibri" panose="020F0502020204030204" pitchFamily="34" charset="0"/>
                <a:cs typeface="Calibri" panose="020F0502020204030204" pitchFamily="34" charset="0"/>
              </a:rPr>
              <a:t>Macroproducto</a:t>
            </a:r>
            <a:r>
              <a:rPr lang="es-CO" sz="2800" b="1" dirty="0">
                <a:solidFill>
                  <a:srgbClr val="1363AA"/>
                </a:solidFill>
                <a:latin typeface="Calibri" panose="020F0502020204030204" pitchFamily="34" charset="0"/>
                <a:cs typeface="Calibri" panose="020F0502020204030204" pitchFamily="34" charset="0"/>
              </a:rPr>
              <a:t>: </a:t>
            </a:r>
            <a:r>
              <a:rPr lang="es-ES" sz="2700" b="1" dirty="0">
                <a:solidFill>
                  <a:srgbClr val="1363AA"/>
                </a:solidFill>
                <a:latin typeface="Calibri" panose="020F0502020204030204" pitchFamily="34" charset="0"/>
                <a:cs typeface="Calibri" panose="020F0502020204030204" pitchFamily="34" charset="0"/>
              </a:rPr>
              <a:t>Vinculación  de nuevos talentos al servicio público.</a:t>
            </a:r>
          </a:p>
          <a:p>
            <a:pPr>
              <a:buClrTx/>
              <a:buFontTx/>
              <a:buNone/>
              <a:defRPr/>
            </a:pPr>
            <a:endParaRPr lang="es-CO" sz="1100" b="1" dirty="0">
              <a:solidFill>
                <a:prstClr val="black"/>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 y="407065"/>
            <a:ext cx="7815067"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926921" y="1045709"/>
            <a:ext cx="3921071" cy="790413"/>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ctr" anchorCtr="0">
            <a:noAutofit/>
          </a:bodyPr>
          <a:lstStyle/>
          <a:p>
            <a:pPr marL="445874" indent="-271329" algn="ctr" defTabSz="456963"/>
            <a:r>
              <a:rPr lang="es-ES" sz="1500" dirty="0">
                <a:solidFill>
                  <a:prstClr val="white"/>
                </a:solidFill>
                <a:latin typeface="Calibri"/>
              </a:rPr>
              <a:t>Provisión empleos vacantes de carrera administrativa de las entidades públicas  -  municipios de V y VI categoría. </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93427" y="2431433"/>
            <a:ext cx="12009123" cy="637579"/>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737886" y="951748"/>
            <a:ext cx="4630928" cy="85240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5" tIns="82245" rIns="82245" bIns="82245" anchor="ctr" anchorCtr="0">
            <a:noAutofit/>
          </a:bodyPr>
          <a:lstStyle/>
          <a:p>
            <a:pPr marL="445874" indent="-271329" algn="ctr" defTabSz="456963"/>
            <a:r>
              <a:rPr lang="es-ES" sz="1500" dirty="0">
                <a:solidFill>
                  <a:prstClr val="white"/>
                </a:solidFill>
                <a:latin typeface="Calibri"/>
              </a:rPr>
              <a:t>Provisión de empleos vacantes de carrera administrativa municipios que hacen parte de los Programas de Desarrollo con Enfoque Territorial.</a:t>
            </a:r>
            <a:endParaRPr lang="es-CO" sz="1500" dirty="0">
              <a:solidFill>
                <a:prstClr val="white"/>
              </a:solidFill>
              <a:latin typeface="Calibri"/>
            </a:endParaRP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5367697" y="1086021"/>
            <a:ext cx="583025" cy="590648"/>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r>
              <a:rPr lang="en-US" sz="3200" dirty="0">
                <a:solidFill>
                  <a:prstClr val="black"/>
                </a:solidFill>
                <a:latin typeface="Calibri"/>
              </a:rPr>
              <a:t>1</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587535" y="1133317"/>
            <a:ext cx="586603" cy="56660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r>
              <a:rPr lang="en-US" sz="3200" dirty="0">
                <a:solidFill>
                  <a:prstClr val="black"/>
                </a:solidFill>
                <a:latin typeface="Calibri"/>
              </a:rPr>
              <a:t>1</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15088" y="4328415"/>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550716" y="4229350"/>
            <a:ext cx="2641285" cy="462543"/>
          </a:xfrm>
          <a:prstGeom prst="rect">
            <a:avLst/>
          </a:prstGeom>
        </p:spPr>
        <p:txBody>
          <a:bodyPr lIns="91402" tIns="45718" rIns="9140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602566" y="4500301"/>
            <a:ext cx="806591" cy="461663"/>
          </a:xfrm>
          <a:prstGeom prst="rect">
            <a:avLst/>
          </a:prstGeom>
          <a:noFill/>
        </p:spPr>
        <p:txBody>
          <a:bodyPr wrap="none" lIns="91402" tIns="45718" rIns="91402" bIns="45718" rtlCol="0">
            <a:spAutoFit/>
          </a:bodyPr>
          <a:lstStyle/>
          <a:p>
            <a:pPr algn="ctr" defTabSz="913946"/>
            <a:r>
              <a:rPr lang="es-CO" sz="24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735169" y="4436861"/>
            <a:ext cx="665355" cy="665355"/>
          </a:xfrm>
          <a:prstGeom prst="rect">
            <a:avLst/>
          </a:prstGeom>
        </p:spPr>
      </p:pic>
      <p:pic>
        <p:nvPicPr>
          <p:cNvPr id="4" name="Imagen 3">
            <a:extLst>
              <a:ext uri="{FF2B5EF4-FFF2-40B4-BE49-F238E27FC236}">
                <a16:creationId xmlns:a16="http://schemas.microsoft.com/office/drawing/2014/main" id="{D7D60455-B5C4-4448-BBDB-47C43171F5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67499" y="2"/>
            <a:ext cx="1524527" cy="2308204"/>
          </a:xfrm>
          <a:prstGeom prst="rect">
            <a:avLst/>
          </a:prstGeom>
        </p:spPr>
      </p:pic>
    </p:spTree>
    <p:extLst>
      <p:ext uri="{BB962C8B-B14F-4D97-AF65-F5344CB8AC3E}">
        <p14:creationId xmlns:p14="http://schemas.microsoft.com/office/powerpoint/2010/main" val="1411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214926" y="2129394"/>
            <a:ext cx="10050778" cy="4677294"/>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t" anchorCtr="0">
            <a:noAutofit/>
          </a:bodyPr>
          <a:lstStyle/>
          <a:p>
            <a:pPr marL="374015" indent="-285115" defTabSz="456987">
              <a:buFont typeface="Arial" panose="020B0604020202020204" pitchFamily="34" charset="0"/>
              <a:buChar char="•"/>
            </a:pPr>
            <a:r>
              <a:rPr lang="es" sz="1300" dirty="0">
                <a:solidFill>
                  <a:schemeClr val="bg1"/>
                </a:solidFill>
              </a:rPr>
              <a:t>3.956 exoneraciones en matrículas de APT en municipios de 5ª y 6ª categoría de los estratos 1 y 2 desde el 2019 al mes de julio. (1.189 exoneraciones  corresponden al 2021). </a:t>
            </a:r>
            <a:endParaRPr lang="es" sz="1300" dirty="0">
              <a:solidFill>
                <a:schemeClr val="bg1"/>
              </a:solidFill>
              <a:cs typeface="Arial"/>
            </a:endParaRPr>
          </a:p>
          <a:p>
            <a:pPr marL="374015" indent="-285115" defTabSz="456987">
              <a:buFont typeface="Arial" panose="020B0604020202020204" pitchFamily="34" charset="0"/>
              <a:buChar char="•"/>
            </a:pPr>
            <a:r>
              <a:rPr lang="es" sz="1300" dirty="0">
                <a:solidFill>
                  <a:schemeClr val="bg1"/>
                </a:solidFill>
              </a:rPr>
              <a:t>114 becas PDET otorgadas a servidores públicos desde el periodo 2019 hasta el mes de junio 2021.</a:t>
            </a:r>
            <a:endParaRPr lang="es" sz="1300" dirty="0">
              <a:solidFill>
                <a:schemeClr val="bg1"/>
              </a:solidFill>
              <a:cs typeface="Arial"/>
            </a:endParaRPr>
          </a:p>
          <a:p>
            <a:pPr marL="88265" defTabSz="456987"/>
            <a:endParaRPr lang="es" sz="1300" dirty="0">
              <a:solidFill>
                <a:schemeClr val="bg1"/>
              </a:solidFill>
              <a:cs typeface="Arial"/>
            </a:endParaRPr>
          </a:p>
          <a:p>
            <a:pPr marL="374015" indent="-285115" algn="just" defTabSz="456987">
              <a:buFont typeface="Arial" panose="020B0604020202020204" pitchFamily="34" charset="0"/>
              <a:buChar char="•"/>
            </a:pPr>
            <a:r>
              <a:rPr lang="es-ES" sz="1300" dirty="0">
                <a:solidFill>
                  <a:schemeClr val="bg1"/>
                </a:solidFill>
              </a:rPr>
              <a:t>En el marco del Programa Integral de Fortalecimiento Académico e Intervención Territorial de las plazas de vinculación ofertadas para estudiantes y graduados  en el primer semestre se vincularon 465 profesionales de los cuales 245 son egresados de la ESAP y 220 son profesionales  de  otras disciplinas. De otra </a:t>
            </a:r>
            <a:r>
              <a:rPr lang="es-ES" sz="1300">
                <a:solidFill>
                  <a:schemeClr val="bg1"/>
                </a:solidFill>
              </a:rPr>
              <a:t>parte,</a:t>
            </a:r>
            <a:r>
              <a:rPr lang="es-ES" sz="1300" dirty="0">
                <a:solidFill>
                  <a:schemeClr val="bg1"/>
                </a:solidFill>
              </a:rPr>
              <a:t> se vincularon 497 estudiantes.</a:t>
            </a:r>
            <a:endParaRPr lang="es-ES" sz="1300" dirty="0">
              <a:solidFill>
                <a:schemeClr val="bg1"/>
              </a:solidFill>
              <a:cs typeface="Arial"/>
            </a:endParaRPr>
          </a:p>
          <a:p>
            <a:pPr marL="374015" indent="-285115" algn="just" defTabSz="456987">
              <a:buFont typeface="Arial" panose="020B0604020202020204" pitchFamily="34" charset="0"/>
              <a:buChar char="•"/>
            </a:pPr>
            <a:r>
              <a:rPr lang="es" sz="1300" dirty="0">
                <a:solidFill>
                  <a:schemeClr val="bg1"/>
                </a:solidFill>
              </a:rPr>
              <a:t>Revisión con el DNP, ESAP y pares internos del manual de operación – Opción Colombia 2.0 y articulación interinstitucional para el fortalecimieto de la estrategia de ingreso de jóvenes al estado</a:t>
            </a:r>
            <a:r>
              <a:rPr lang="es" sz="1300" dirty="0">
                <a:solidFill>
                  <a:schemeClr val="bg1"/>
                </a:solidFill>
                <a:latin typeface="Work Sans"/>
              </a:rPr>
              <a:t>.</a:t>
            </a:r>
          </a:p>
          <a:p>
            <a:pPr marL="88265" lvl="1"/>
            <a:endParaRPr lang="es" sz="1300" dirty="0">
              <a:solidFill>
                <a:schemeClr val="bg1"/>
              </a:solidFill>
              <a:latin typeface="Work Sans"/>
            </a:endParaRPr>
          </a:p>
          <a:p>
            <a:pPr marL="285115" lvl="1" indent="-196215">
              <a:buFont typeface="Arial" panose="020B0604020202020204" pitchFamily="34" charset="0"/>
              <a:buChar char="•"/>
            </a:pPr>
            <a:r>
              <a:rPr lang="es" sz="1300" dirty="0">
                <a:solidFill>
                  <a:schemeClr val="bg1"/>
                </a:solidFill>
              </a:rPr>
              <a:t>100 entidades implementando de los lineamientos del Plan Nacional de Competencias Laborales y del </a:t>
            </a:r>
            <a:r>
              <a:rPr lang="es" sz="1300" dirty="0">
                <a:solidFill>
                  <a:schemeClr val="bg1"/>
                </a:solidFill>
                <a:latin typeface="Gill Sans MT"/>
                <a:ea typeface="Gill Sans MT"/>
                <a:cs typeface="Gill Sans MT"/>
              </a:rPr>
              <a:t>Plan Nacional de Formación y Capacitación</a:t>
            </a:r>
            <a:r>
              <a:rPr lang="es" sz="1300" dirty="0">
                <a:solidFill>
                  <a:schemeClr val="bg1"/>
                </a:solidFill>
              </a:rPr>
              <a:t>.</a:t>
            </a:r>
            <a:endParaRPr lang="es" sz="1300" dirty="0">
              <a:solidFill>
                <a:schemeClr val="bg1"/>
              </a:solidFill>
              <a:cs typeface="Arial"/>
            </a:endParaRPr>
          </a:p>
          <a:p>
            <a:pPr marL="285115" lvl="1" indent="-196215">
              <a:buFont typeface="Arial" panose="020B0604020202020204" pitchFamily="34" charset="0"/>
              <a:buChar char="•"/>
            </a:pPr>
            <a:r>
              <a:rPr lang="es" sz="1300" dirty="0">
                <a:solidFill>
                  <a:schemeClr val="bg1"/>
                </a:solidFill>
              </a:rPr>
              <a:t>Diseño y ejecución en coordinación con la ESAP de nuevos programas enfocados en los 4 ejes del Plan Nacional de Formación y Capacitación.</a:t>
            </a:r>
            <a:endParaRPr lang="es" sz="1300" dirty="0">
              <a:solidFill>
                <a:schemeClr val="bg1"/>
              </a:solidFill>
              <a:cs typeface="Arial"/>
            </a:endParaRPr>
          </a:p>
          <a:p>
            <a:pPr marL="88265" lvl="1"/>
            <a:endParaRPr lang="es" sz="1300" dirty="0">
              <a:solidFill>
                <a:schemeClr val="bg1"/>
              </a:solidFill>
              <a:cs typeface="Arial"/>
            </a:endParaRPr>
          </a:p>
          <a:p>
            <a:pPr marL="285115" indent="-196215">
              <a:buFont typeface="Arial" panose="020B0604020202020204" pitchFamily="34" charset="0"/>
              <a:buChar char="•"/>
            </a:pPr>
            <a:r>
              <a:rPr lang="es-ES" sz="1300" dirty="0">
                <a:solidFill>
                  <a:schemeClr val="bg1"/>
                </a:solidFill>
              </a:rPr>
              <a:t>Se realizaron (5) eventos de capacitación del orden territorial capacitando a 477 servidores públicos en temas de administración.</a:t>
            </a:r>
            <a:endParaRPr lang="es-ES" sz="1300" dirty="0">
              <a:solidFill>
                <a:schemeClr val="bg1"/>
              </a:solidFill>
              <a:cs typeface="Arial"/>
            </a:endParaRPr>
          </a:p>
          <a:p>
            <a:pPr marL="88265"/>
            <a:endParaRPr lang="es-ES" sz="1300" dirty="0">
              <a:solidFill>
                <a:schemeClr val="bg1"/>
              </a:solidFill>
              <a:cs typeface="Arial"/>
            </a:endParaRPr>
          </a:p>
          <a:p>
            <a:pPr marL="285115" indent="-196215">
              <a:buFont typeface="Arial" panose="020B0604020202020204" pitchFamily="34" charset="0"/>
              <a:buChar char="•"/>
            </a:pPr>
            <a:r>
              <a:rPr lang="es-CO" sz="1300" dirty="0">
                <a:solidFill>
                  <a:schemeClr val="bg1"/>
                </a:solidFill>
              </a:rPr>
              <a:t>6.518 Servidores Públicos certificados en “Innovación En El Sector Público, para la vigencia 2021, se desarrollaron (14) eventos de capacitación en temáticas de Innovación en el sector público, donde se certificaron 816 Servidores Públicos. </a:t>
            </a:r>
            <a:endParaRPr lang="en-US" sz="1300">
              <a:solidFill>
                <a:schemeClr val="bg1"/>
              </a:solidFill>
              <a:cs typeface="Aria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 y="-16043"/>
            <a:ext cx="8457139" cy="601827"/>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700" b="1" dirty="0" err="1">
                <a:solidFill>
                  <a:srgbClr val="1363AA"/>
                </a:solidFill>
                <a:latin typeface="Calibri" panose="020F0502020204030204" pitchFamily="34" charset="0"/>
                <a:ea typeface="+mn-ea"/>
                <a:cs typeface="Calibri" panose="020F0502020204030204" pitchFamily="34" charset="0"/>
              </a:rPr>
              <a:t>Macroproducto</a:t>
            </a:r>
            <a:r>
              <a:rPr lang="es-CO" sz="2700" b="1" dirty="0">
                <a:solidFill>
                  <a:srgbClr val="1363AA"/>
                </a:solidFill>
                <a:latin typeface="Calibri" panose="020F0502020204030204" pitchFamily="34" charset="0"/>
                <a:ea typeface="+mn-ea"/>
                <a:cs typeface="Calibri" panose="020F0502020204030204" pitchFamily="34" charset="0"/>
              </a:rPr>
              <a:t>: </a:t>
            </a:r>
            <a:r>
              <a:rPr lang="es-ES" sz="2700" b="1" dirty="0">
                <a:solidFill>
                  <a:srgbClr val="1363AA"/>
                </a:solidFill>
                <a:latin typeface="Calibri" panose="020F0502020204030204" pitchFamily="34" charset="0"/>
                <a:ea typeface="+mn-ea"/>
                <a:cs typeface="Calibri" panose="020F0502020204030204" pitchFamily="34" charset="0"/>
              </a:rPr>
              <a:t>Formación, capacitación y bienestar para la profesionalización del servicio público.</a:t>
            </a:r>
            <a:endParaRPr lang="es-CO" sz="27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79601" y="659061"/>
            <a:ext cx="7815067"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dirty="0">
                <a:solidFill>
                  <a:srgbClr val="1363AA"/>
                </a:solidFill>
                <a:latin typeface="Calibri" panose="020F0502020204030204" pitchFamily="34" charset="0"/>
                <a:ea typeface="+mn-ea"/>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3480649" y="956961"/>
            <a:ext cx="2289043" cy="762624"/>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3175" defTabSz="456987"/>
            <a:r>
              <a:rPr lang="es-CO" sz="1200" dirty="0">
                <a:solidFill>
                  <a:schemeClr val="bg1"/>
                </a:solidFill>
              </a:rPr>
              <a:t>Plazas de vinculación estudiantes y graduados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03629" y="1767413"/>
            <a:ext cx="12009123"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Principales</a:t>
            </a:r>
            <a:r>
              <a:rPr lang="es-CO" sz="2300" b="1" dirty="0">
                <a:cs typeface="Calibri" panose="020F0502020204030204" pitchFamily="34" charset="0"/>
              </a:rPr>
              <a:t> </a:t>
            </a:r>
            <a:r>
              <a:rPr lang="es-CO" sz="2400" b="1" dirty="0">
                <a:solidFill>
                  <a:srgbClr val="1363AA"/>
                </a:solidFill>
                <a:latin typeface="Calibri" panose="020F0502020204030204" pitchFamily="34" charset="0"/>
                <a:ea typeface="+mn-ea"/>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3259544" y="1027501"/>
            <a:ext cx="503333" cy="50394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sp>
        <p:nvSpPr>
          <p:cNvPr id="37" name="Freeform 15">
            <a:extLst>
              <a:ext uri="{FF2B5EF4-FFF2-40B4-BE49-F238E27FC236}">
                <a16:creationId xmlns:a16="http://schemas.microsoft.com/office/drawing/2014/main" id="{B1BEAE20-2940-48AE-8024-530373564668}"/>
              </a:ext>
            </a:extLst>
          </p:cNvPr>
          <p:cNvSpPr>
            <a:spLocks/>
          </p:cNvSpPr>
          <p:nvPr/>
        </p:nvSpPr>
        <p:spPr bwMode="auto">
          <a:xfrm>
            <a:off x="518810" y="1033220"/>
            <a:ext cx="2304741" cy="78312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180902" defTabSz="456987"/>
            <a:r>
              <a:rPr lang="es-ES" sz="1200" dirty="0">
                <a:solidFill>
                  <a:schemeClr val="bg1"/>
                </a:solidFill>
              </a:rPr>
              <a:t>     Becas  y exoneraciones estudiantes y  servidores públicos</a:t>
            </a:r>
            <a:endParaRPr lang="es-CO" sz="1200" dirty="0">
              <a:solidFill>
                <a:schemeClr val="bg1"/>
              </a:solidFill>
            </a:endParaRPr>
          </a:p>
        </p:txBody>
      </p:sp>
      <p:sp>
        <p:nvSpPr>
          <p:cNvPr id="42" name="Freeform 15">
            <a:extLst>
              <a:ext uri="{FF2B5EF4-FFF2-40B4-BE49-F238E27FC236}">
                <a16:creationId xmlns:a16="http://schemas.microsoft.com/office/drawing/2014/main" id="{E6F42C96-0710-4094-9926-6DDD63831794}"/>
              </a:ext>
            </a:extLst>
          </p:cNvPr>
          <p:cNvSpPr>
            <a:spLocks/>
          </p:cNvSpPr>
          <p:nvPr/>
        </p:nvSpPr>
        <p:spPr bwMode="auto">
          <a:xfrm>
            <a:off x="6428198" y="982956"/>
            <a:ext cx="2273399" cy="76762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180902" indent="-4763" defTabSz="264993"/>
            <a:r>
              <a:rPr lang="es-CO" sz="1200" dirty="0">
                <a:solidFill>
                  <a:schemeClr val="bg1"/>
                </a:solidFill>
              </a:rPr>
              <a:t>Plan Nacional de Competencias Laborales para servidores públicos</a:t>
            </a:r>
          </a:p>
        </p:txBody>
      </p:sp>
      <p:sp>
        <p:nvSpPr>
          <p:cNvPr id="44" name="Freeform 15">
            <a:extLst>
              <a:ext uri="{FF2B5EF4-FFF2-40B4-BE49-F238E27FC236}">
                <a16:creationId xmlns:a16="http://schemas.microsoft.com/office/drawing/2014/main" id="{A194438D-42C9-4A0D-A099-AF6386AD674B}"/>
              </a:ext>
            </a:extLst>
          </p:cNvPr>
          <p:cNvSpPr>
            <a:spLocks/>
          </p:cNvSpPr>
          <p:nvPr/>
        </p:nvSpPr>
        <p:spPr bwMode="auto">
          <a:xfrm>
            <a:off x="9386348" y="956448"/>
            <a:ext cx="2560677" cy="76858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3175" defTabSz="456987"/>
            <a:r>
              <a:rPr lang="es-ES" sz="1200" dirty="0">
                <a:solidFill>
                  <a:schemeClr val="bg1"/>
                </a:solidFill>
              </a:rPr>
              <a:t>Servidores públicos del orden nacional capacitados en temas de administración</a:t>
            </a:r>
            <a:endParaRPr lang="es-CO" sz="1200" dirty="0">
              <a:solidFill>
                <a:schemeClr val="bg1"/>
              </a:solidFill>
            </a:endParaRPr>
          </a:p>
        </p:txBody>
      </p:sp>
      <p:sp>
        <p:nvSpPr>
          <p:cNvPr id="49" name="Oval 19">
            <a:extLst>
              <a:ext uri="{FF2B5EF4-FFF2-40B4-BE49-F238E27FC236}">
                <a16:creationId xmlns:a16="http://schemas.microsoft.com/office/drawing/2014/main" id="{A3206841-8937-4CB8-9F67-5CD71BDEEF4A}"/>
              </a:ext>
            </a:extLst>
          </p:cNvPr>
          <p:cNvSpPr>
            <a:spLocks noChangeArrowheads="1"/>
          </p:cNvSpPr>
          <p:nvPr/>
        </p:nvSpPr>
        <p:spPr bwMode="auto">
          <a:xfrm>
            <a:off x="344931" y="1132842"/>
            <a:ext cx="573437" cy="54491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rgbClr val="121E36"/>
                </a:solidFill>
              </a:rPr>
              <a:t>3</a:t>
            </a:r>
          </a:p>
        </p:txBody>
      </p:sp>
      <p:sp>
        <p:nvSpPr>
          <p:cNvPr id="50" name="Oval 19">
            <a:extLst>
              <a:ext uri="{FF2B5EF4-FFF2-40B4-BE49-F238E27FC236}">
                <a16:creationId xmlns:a16="http://schemas.microsoft.com/office/drawing/2014/main" id="{CA88E8BC-16F6-4EE5-9278-E9998958DE53}"/>
              </a:ext>
            </a:extLst>
          </p:cNvPr>
          <p:cNvSpPr>
            <a:spLocks noChangeArrowheads="1"/>
          </p:cNvSpPr>
          <p:nvPr/>
        </p:nvSpPr>
        <p:spPr bwMode="auto">
          <a:xfrm>
            <a:off x="5971054" y="1053894"/>
            <a:ext cx="573439" cy="56968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sp>
        <p:nvSpPr>
          <p:cNvPr id="51" name="Oval 19">
            <a:extLst>
              <a:ext uri="{FF2B5EF4-FFF2-40B4-BE49-F238E27FC236}">
                <a16:creationId xmlns:a16="http://schemas.microsoft.com/office/drawing/2014/main" id="{9FE58565-8765-421E-A610-4097B7017977}"/>
              </a:ext>
            </a:extLst>
          </p:cNvPr>
          <p:cNvSpPr>
            <a:spLocks noChangeArrowheads="1"/>
          </p:cNvSpPr>
          <p:nvPr/>
        </p:nvSpPr>
        <p:spPr bwMode="auto">
          <a:xfrm>
            <a:off x="9090332" y="1050667"/>
            <a:ext cx="547453" cy="53975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pic>
        <p:nvPicPr>
          <p:cNvPr id="53" name="Imagen 52">
            <a:extLst>
              <a:ext uri="{FF2B5EF4-FFF2-40B4-BE49-F238E27FC236}">
                <a16:creationId xmlns:a16="http://schemas.microsoft.com/office/drawing/2014/main" id="{561A93D3-10D7-474B-AB76-53BA59D02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3517" y="-12624"/>
            <a:ext cx="3742371" cy="570563"/>
          </a:xfrm>
          <a:prstGeom prst="rect">
            <a:avLst/>
          </a:prstGeom>
        </p:spPr>
      </p:pic>
      <p:sp>
        <p:nvSpPr>
          <p:cNvPr id="36" name="Rectángulo 103">
            <a:extLst>
              <a:ext uri="{FF2B5EF4-FFF2-40B4-BE49-F238E27FC236}">
                <a16:creationId xmlns:a16="http://schemas.microsoft.com/office/drawing/2014/main" id="{3935CB9E-DE02-448B-B9BC-BBB541EE570B}"/>
              </a:ext>
            </a:extLst>
          </p:cNvPr>
          <p:cNvSpPr/>
          <p:nvPr/>
        </p:nvSpPr>
        <p:spPr>
          <a:xfrm rot="16200000">
            <a:off x="11041206" y="3658029"/>
            <a:ext cx="481435" cy="1681626"/>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algn="ctr" defTabSz="913810"/>
            <a:endParaRPr lang="es-CO" sz="2400">
              <a:solidFill>
                <a:prstClr val="white"/>
              </a:solidFill>
              <a:latin typeface="Calibri"/>
            </a:endParaRPr>
          </a:p>
        </p:txBody>
      </p:sp>
      <p:sp>
        <p:nvSpPr>
          <p:cNvPr id="38" name="Título 1">
            <a:extLst>
              <a:ext uri="{FF2B5EF4-FFF2-40B4-BE49-F238E27FC236}">
                <a16:creationId xmlns:a16="http://schemas.microsoft.com/office/drawing/2014/main" id="{99EAF864-AFCB-46BD-8B71-28708474D540}"/>
              </a:ext>
            </a:extLst>
          </p:cNvPr>
          <p:cNvSpPr txBox="1">
            <a:spLocks/>
          </p:cNvSpPr>
          <p:nvPr/>
        </p:nvSpPr>
        <p:spPr>
          <a:xfrm>
            <a:off x="10529283" y="3787874"/>
            <a:ext cx="1666591" cy="462543"/>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0" name="CuadroTexto 14">
            <a:extLst>
              <a:ext uri="{FF2B5EF4-FFF2-40B4-BE49-F238E27FC236}">
                <a16:creationId xmlns:a16="http://schemas.microsoft.com/office/drawing/2014/main" id="{7E7473B5-6FE1-48AA-9E86-07167D9513D6}"/>
              </a:ext>
            </a:extLst>
          </p:cNvPr>
          <p:cNvSpPr txBox="1"/>
          <p:nvPr/>
        </p:nvSpPr>
        <p:spPr>
          <a:xfrm>
            <a:off x="11053839" y="4281347"/>
            <a:ext cx="806567" cy="461663"/>
          </a:xfrm>
          <a:prstGeom prst="rect">
            <a:avLst/>
          </a:prstGeom>
          <a:noFill/>
        </p:spPr>
        <p:txBody>
          <a:bodyPr wrap="none" lIns="91390" tIns="45718" rIns="91390" bIns="45718" rtlCol="0">
            <a:spAutoFit/>
          </a:bodyPr>
          <a:lstStyle/>
          <a:p>
            <a:pPr algn="ctr" defTabSz="913810"/>
            <a:r>
              <a:rPr lang="es-CO" sz="2400" b="1" dirty="0">
                <a:solidFill>
                  <a:prstClr val="black"/>
                </a:solidFill>
                <a:latin typeface="Calibri"/>
              </a:rPr>
              <a:t>2022</a:t>
            </a:r>
          </a:p>
        </p:txBody>
      </p:sp>
      <p:pic>
        <p:nvPicPr>
          <p:cNvPr id="41"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468217" y="4187941"/>
            <a:ext cx="602740" cy="602740"/>
          </a:xfrm>
          <a:prstGeom prst="rect">
            <a:avLst/>
          </a:prstGeom>
        </p:spPr>
      </p:pic>
      <p:sp>
        <p:nvSpPr>
          <p:cNvPr id="2" name="Oval 19">
            <a:extLst>
              <a:ext uri="{FF2B5EF4-FFF2-40B4-BE49-F238E27FC236}">
                <a16:creationId xmlns:a16="http://schemas.microsoft.com/office/drawing/2014/main" id="{B56915EB-4402-412F-BC3B-946B94018A58}"/>
              </a:ext>
            </a:extLst>
          </p:cNvPr>
          <p:cNvSpPr>
            <a:spLocks noChangeArrowheads="1"/>
          </p:cNvSpPr>
          <p:nvPr/>
        </p:nvSpPr>
        <p:spPr bwMode="auto">
          <a:xfrm>
            <a:off x="-8260" y="4005303"/>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pic>
        <p:nvPicPr>
          <p:cNvPr id="3" name="Gráfico 2" descr="Marca de verificación">
            <a:extLst>
              <a:ext uri="{FF2B5EF4-FFF2-40B4-BE49-F238E27FC236}">
                <a16:creationId xmlns:a16="http://schemas.microsoft.com/office/drawing/2014/main" id="{FA88241C-069E-4CCB-8491-6A730F9FB9D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9832" y="4063919"/>
            <a:ext cx="438463" cy="438463"/>
          </a:xfrm>
          <a:prstGeom prst="rect">
            <a:avLst/>
          </a:prstGeom>
        </p:spPr>
      </p:pic>
    </p:spTree>
    <p:extLst>
      <p:ext uri="{BB962C8B-B14F-4D97-AF65-F5344CB8AC3E}">
        <p14:creationId xmlns:p14="http://schemas.microsoft.com/office/powerpoint/2010/main" val="2945294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9B1472D6-971F-4430-8D9C-BD37E1229CD0}"/>
              </a:ext>
            </a:extLst>
          </p:cNvPr>
          <p:cNvSpPr txBox="1">
            <a:spLocks/>
          </p:cNvSpPr>
          <p:nvPr/>
        </p:nvSpPr>
        <p:spPr>
          <a:xfrm>
            <a:off x="1" y="-16043"/>
            <a:ext cx="8457139" cy="601827"/>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700" b="1" dirty="0" err="1">
                <a:latin typeface="Calibri" panose="020F0502020204030204" pitchFamily="34" charset="0"/>
                <a:ea typeface="+mn-ea"/>
                <a:cs typeface="Calibri" panose="020F0502020204030204" pitchFamily="34" charset="0"/>
              </a:rPr>
              <a:t>Macroproducto</a:t>
            </a:r>
            <a:r>
              <a:rPr lang="es-CO" sz="2700" b="1" dirty="0">
                <a:latin typeface="Calibri" panose="020F0502020204030204" pitchFamily="34" charset="0"/>
                <a:ea typeface="+mn-ea"/>
                <a:cs typeface="Calibri" panose="020F0502020204030204" pitchFamily="34" charset="0"/>
              </a:rPr>
              <a:t>: </a:t>
            </a:r>
            <a:r>
              <a:rPr lang="es-ES" sz="2700" b="1" dirty="0">
                <a:latin typeface="Calibri" panose="020F0502020204030204" pitchFamily="34" charset="0"/>
                <a:ea typeface="+mn-ea"/>
                <a:cs typeface="Calibri" panose="020F0502020204030204" pitchFamily="34" charset="0"/>
              </a:rPr>
              <a:t>Formación, capacitación y bienestar para la profesionalización del servicio público.</a:t>
            </a:r>
            <a:endParaRPr lang="es-CO" sz="27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79601" y="920217"/>
            <a:ext cx="7815067"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Productos:</a:t>
            </a:r>
          </a:p>
        </p:txBody>
      </p:sp>
      <p:pic>
        <p:nvPicPr>
          <p:cNvPr id="53" name="Imagen 52">
            <a:extLst>
              <a:ext uri="{FF2B5EF4-FFF2-40B4-BE49-F238E27FC236}">
                <a16:creationId xmlns:a16="http://schemas.microsoft.com/office/drawing/2014/main" id="{561A93D3-10D7-474B-AB76-53BA59D02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3517" y="-12624"/>
            <a:ext cx="3742371" cy="570563"/>
          </a:xfrm>
          <a:prstGeom prst="rect">
            <a:avLst/>
          </a:prstGeom>
        </p:spPr>
      </p:pic>
      <p:sp>
        <p:nvSpPr>
          <p:cNvPr id="33" name="Rectángulo: esquinas redondeadas 29">
            <a:extLst>
              <a:ext uri="{FF2B5EF4-FFF2-40B4-BE49-F238E27FC236}">
                <a16:creationId xmlns:a16="http://schemas.microsoft.com/office/drawing/2014/main" id="{92AE4A7A-C050-4AC1-83DD-135F3A9719C1}"/>
              </a:ext>
            </a:extLst>
          </p:cNvPr>
          <p:cNvSpPr/>
          <p:nvPr/>
        </p:nvSpPr>
        <p:spPr>
          <a:xfrm>
            <a:off x="506494" y="3305410"/>
            <a:ext cx="8929215" cy="2612466"/>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t" anchorCtr="0">
            <a:noAutofit/>
          </a:bodyPr>
          <a:lstStyle/>
          <a:p>
            <a:pPr marL="374602" indent="-285750" defTabSz="456987">
              <a:buFont typeface="Arial" panose="020B0604020202020204" pitchFamily="34" charset="0"/>
              <a:buChar char="•"/>
            </a:pPr>
            <a:r>
              <a:rPr lang="es-CO" sz="1400" dirty="0">
                <a:solidFill>
                  <a:schemeClr val="bg1"/>
                </a:solidFill>
                <a:cs typeface="Calibri Light" panose="020F0302020204030204" pitchFamily="34" charset="0"/>
              </a:rPr>
              <a:t>No es posibe otorgar el número de becas a servidores públicos de Municipios PDET </a:t>
            </a:r>
            <a:r>
              <a:rPr lang="mr-IN" sz="1400" dirty="0">
                <a:solidFill>
                  <a:schemeClr val="bg1"/>
                </a:solidFill>
                <a:cs typeface="Calibri"/>
              </a:rPr>
              <a:t>–</a:t>
            </a:r>
            <a:r>
              <a:rPr lang="es-CO" sz="1400" dirty="0">
                <a:solidFill>
                  <a:schemeClr val="bg1"/>
                </a:solidFill>
                <a:cs typeface="Calibri Light" panose="020F0302020204030204" pitchFamily="34" charset="0"/>
              </a:rPr>
              <a:t>  por  baja demanda y cumplimiento de requisitos para ingresar al programa de pregrado por parte de los aspirantes</a:t>
            </a:r>
            <a:r>
              <a:rPr lang="es-CO" sz="1400" dirty="0">
                <a:solidFill>
                  <a:prstClr val="white"/>
                </a:solidFill>
                <a:cs typeface="Calibri Light" panose="020F0302020204030204" pitchFamily="34" charset="0"/>
              </a:rPr>
              <a:t>.</a:t>
            </a:r>
          </a:p>
          <a:p>
            <a:pPr marL="374549" indent="-285697" defTabSz="456987">
              <a:buFont typeface="Arial" panose="020B0604020202020204" pitchFamily="34" charset="0"/>
              <a:buChar char="•"/>
            </a:pPr>
            <a:endParaRPr lang="es-CO" sz="1400" dirty="0">
              <a:solidFill>
                <a:prstClr val="white"/>
              </a:solidFill>
              <a:cs typeface="Calibri Light" panose="020F0302020204030204" pitchFamily="34" charset="0"/>
            </a:endParaRPr>
          </a:p>
          <a:p>
            <a:pPr marL="374549" indent="-285697" defTabSz="456987">
              <a:buFont typeface="Arial" panose="020B0604020202020204" pitchFamily="34" charset="0"/>
              <a:buChar char="•"/>
            </a:pPr>
            <a:r>
              <a:rPr lang="es-CO" sz="1400" dirty="0">
                <a:solidFill>
                  <a:prstClr val="white"/>
                </a:solidFill>
                <a:cs typeface="Calibri Light" panose="020F0302020204030204" pitchFamily="34" charset="0"/>
              </a:rPr>
              <a:t>Dado que el Consejo Directivo de la ESAP, expidió el Acuerdo No. 0012 de diciembre del 2020, que reglamentó la gratuidad para todos los estudiantes de pregrado para el 2021 con una perspectiva de progresividad, adicional al Acuerdo No. 004 de junio 2020, que estableció también exoneración de la matrícula (producto vinculación de exonerados - Plan de trabajo)</a:t>
            </a:r>
          </a:p>
          <a:p>
            <a:pPr marL="88852" defTabSz="456987"/>
            <a:endParaRPr lang="es-MX" sz="1400" dirty="0">
              <a:solidFill>
                <a:prstClr val="white"/>
              </a:solidFill>
              <a:cs typeface="Calibri Light" panose="020F0302020204030204" pitchFamily="34" charset="0"/>
            </a:endParaRPr>
          </a:p>
          <a:p>
            <a:pPr marL="374549" indent="-285697" defTabSz="456987">
              <a:buFont typeface="Arial" panose="020B0604020202020204" pitchFamily="34" charset="0"/>
              <a:buChar char="•"/>
            </a:pPr>
            <a:r>
              <a:rPr lang="es-MX" sz="1400" dirty="0">
                <a:solidFill>
                  <a:prstClr val="white"/>
                </a:solidFill>
                <a:cs typeface="Calibri Light" panose="020F0302020204030204" pitchFamily="34" charset="0"/>
              </a:rPr>
              <a:t>Determinar el acompañamiento conjunto a las entidades priorizadas para la implementación del Plan Nacional de Competencias Laborales.</a:t>
            </a:r>
          </a:p>
          <a:p>
            <a:pPr marL="88852" defTabSz="456987"/>
            <a:endParaRPr lang="es-MX" sz="1400" dirty="0">
              <a:solidFill>
                <a:prstClr val="white"/>
              </a:solidFill>
              <a:cs typeface="Calibri Light" panose="020F0302020204030204" pitchFamily="34" charset="0"/>
            </a:endParaRPr>
          </a:p>
        </p:txBody>
      </p:sp>
      <p:sp>
        <p:nvSpPr>
          <p:cNvPr id="48" name="Freeform 15">
            <a:extLst>
              <a:ext uri="{FF2B5EF4-FFF2-40B4-BE49-F238E27FC236}">
                <a16:creationId xmlns:a16="http://schemas.microsoft.com/office/drawing/2014/main" id="{FED71B82-26C9-43EC-98C6-0592C753FBC7}"/>
              </a:ext>
            </a:extLst>
          </p:cNvPr>
          <p:cNvSpPr>
            <a:spLocks/>
          </p:cNvSpPr>
          <p:nvPr/>
        </p:nvSpPr>
        <p:spPr bwMode="auto">
          <a:xfrm>
            <a:off x="3480649" y="1233797"/>
            <a:ext cx="2289043" cy="762624"/>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3175" defTabSz="456987"/>
            <a:r>
              <a:rPr lang="es-CO" sz="1200" dirty="0">
                <a:solidFill>
                  <a:schemeClr val="bg1"/>
                </a:solidFill>
              </a:rPr>
              <a:t>Plazas de vinculación estudiantes y graduados</a:t>
            </a:r>
          </a:p>
        </p:txBody>
      </p:sp>
      <p:sp>
        <p:nvSpPr>
          <p:cNvPr id="54" name="Oval 19">
            <a:extLst>
              <a:ext uri="{FF2B5EF4-FFF2-40B4-BE49-F238E27FC236}">
                <a16:creationId xmlns:a16="http://schemas.microsoft.com/office/drawing/2014/main" id="{AA7E03C8-C89A-48E3-851F-BA8B21438773}"/>
              </a:ext>
            </a:extLst>
          </p:cNvPr>
          <p:cNvSpPr>
            <a:spLocks noChangeArrowheads="1"/>
          </p:cNvSpPr>
          <p:nvPr/>
        </p:nvSpPr>
        <p:spPr bwMode="auto">
          <a:xfrm>
            <a:off x="3259544" y="1304337"/>
            <a:ext cx="503333" cy="50394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sp>
        <p:nvSpPr>
          <p:cNvPr id="55" name="Freeform 15">
            <a:extLst>
              <a:ext uri="{FF2B5EF4-FFF2-40B4-BE49-F238E27FC236}">
                <a16:creationId xmlns:a16="http://schemas.microsoft.com/office/drawing/2014/main" id="{B1BEAE20-2940-48AE-8024-530373564668}"/>
              </a:ext>
            </a:extLst>
          </p:cNvPr>
          <p:cNvSpPr>
            <a:spLocks/>
          </p:cNvSpPr>
          <p:nvPr/>
        </p:nvSpPr>
        <p:spPr bwMode="auto">
          <a:xfrm>
            <a:off x="595784" y="1322882"/>
            <a:ext cx="2304741" cy="78312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180902" defTabSz="456987"/>
            <a:r>
              <a:rPr lang="es-ES" sz="1200" dirty="0">
                <a:solidFill>
                  <a:schemeClr val="bg1"/>
                </a:solidFill>
              </a:rPr>
              <a:t>     Becas  y exoneraciones estudiantes y  servidores públicos</a:t>
            </a:r>
            <a:endParaRPr lang="es-CO" sz="1200" dirty="0">
              <a:solidFill>
                <a:schemeClr val="bg1"/>
              </a:solidFill>
            </a:endParaRPr>
          </a:p>
        </p:txBody>
      </p:sp>
      <p:sp>
        <p:nvSpPr>
          <p:cNvPr id="57" name="Freeform 15">
            <a:extLst>
              <a:ext uri="{FF2B5EF4-FFF2-40B4-BE49-F238E27FC236}">
                <a16:creationId xmlns:a16="http://schemas.microsoft.com/office/drawing/2014/main" id="{E6F42C96-0710-4094-9926-6DDD63831794}"/>
              </a:ext>
            </a:extLst>
          </p:cNvPr>
          <p:cNvSpPr>
            <a:spLocks/>
          </p:cNvSpPr>
          <p:nvPr/>
        </p:nvSpPr>
        <p:spPr bwMode="auto">
          <a:xfrm>
            <a:off x="6428198" y="1259792"/>
            <a:ext cx="2273399" cy="76762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180902" indent="-4763" defTabSz="264993"/>
            <a:r>
              <a:rPr lang="es-CO" sz="1200" dirty="0">
                <a:solidFill>
                  <a:schemeClr val="bg1"/>
                </a:solidFill>
              </a:rPr>
              <a:t>Plan Nacional de Competencias Laborales para servidores públicos</a:t>
            </a:r>
          </a:p>
        </p:txBody>
      </p:sp>
      <p:sp>
        <p:nvSpPr>
          <p:cNvPr id="58" name="Freeform 15">
            <a:extLst>
              <a:ext uri="{FF2B5EF4-FFF2-40B4-BE49-F238E27FC236}">
                <a16:creationId xmlns:a16="http://schemas.microsoft.com/office/drawing/2014/main" id="{A194438D-42C9-4A0D-A099-AF6386AD674B}"/>
              </a:ext>
            </a:extLst>
          </p:cNvPr>
          <p:cNvSpPr>
            <a:spLocks/>
          </p:cNvSpPr>
          <p:nvPr/>
        </p:nvSpPr>
        <p:spPr bwMode="auto">
          <a:xfrm>
            <a:off x="9386348" y="1233284"/>
            <a:ext cx="2560677" cy="76858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indent="3175" defTabSz="456987"/>
            <a:r>
              <a:rPr lang="es-ES" sz="1200" dirty="0">
                <a:solidFill>
                  <a:schemeClr val="bg1"/>
                </a:solidFill>
              </a:rPr>
              <a:t>Servidores públicos del orden nacional capacitados en temas de administración</a:t>
            </a:r>
            <a:endParaRPr lang="es-CO" sz="1200" dirty="0">
              <a:solidFill>
                <a:schemeClr val="bg1"/>
              </a:solidFill>
            </a:endParaRPr>
          </a:p>
        </p:txBody>
      </p:sp>
      <p:sp>
        <p:nvSpPr>
          <p:cNvPr id="59" name="Oval 19">
            <a:extLst>
              <a:ext uri="{FF2B5EF4-FFF2-40B4-BE49-F238E27FC236}">
                <a16:creationId xmlns:a16="http://schemas.microsoft.com/office/drawing/2014/main" id="{A3206841-8937-4CB8-9F67-5CD71BDEEF4A}"/>
              </a:ext>
            </a:extLst>
          </p:cNvPr>
          <p:cNvSpPr>
            <a:spLocks noChangeArrowheads="1"/>
          </p:cNvSpPr>
          <p:nvPr/>
        </p:nvSpPr>
        <p:spPr bwMode="auto">
          <a:xfrm>
            <a:off x="344931" y="1409678"/>
            <a:ext cx="573437" cy="54491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rgbClr val="121E36"/>
                </a:solidFill>
              </a:rPr>
              <a:t>3</a:t>
            </a:r>
          </a:p>
        </p:txBody>
      </p:sp>
      <p:sp>
        <p:nvSpPr>
          <p:cNvPr id="60" name="Oval 19">
            <a:extLst>
              <a:ext uri="{FF2B5EF4-FFF2-40B4-BE49-F238E27FC236}">
                <a16:creationId xmlns:a16="http://schemas.microsoft.com/office/drawing/2014/main" id="{CA88E8BC-16F6-4EE5-9278-E9998958DE53}"/>
              </a:ext>
            </a:extLst>
          </p:cNvPr>
          <p:cNvSpPr>
            <a:spLocks noChangeArrowheads="1"/>
          </p:cNvSpPr>
          <p:nvPr/>
        </p:nvSpPr>
        <p:spPr bwMode="auto">
          <a:xfrm>
            <a:off x="5971054" y="1330730"/>
            <a:ext cx="573439" cy="569689"/>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chemeClr val="tx1"/>
                </a:solidFill>
              </a:rPr>
              <a:t>2</a:t>
            </a:r>
          </a:p>
        </p:txBody>
      </p:sp>
      <p:sp>
        <p:nvSpPr>
          <p:cNvPr id="61" name="Oval 19">
            <a:extLst>
              <a:ext uri="{FF2B5EF4-FFF2-40B4-BE49-F238E27FC236}">
                <a16:creationId xmlns:a16="http://schemas.microsoft.com/office/drawing/2014/main" id="{9FE58565-8765-421E-A610-4097B7017977}"/>
              </a:ext>
            </a:extLst>
          </p:cNvPr>
          <p:cNvSpPr>
            <a:spLocks noChangeArrowheads="1"/>
          </p:cNvSpPr>
          <p:nvPr/>
        </p:nvSpPr>
        <p:spPr bwMode="auto">
          <a:xfrm>
            <a:off x="9090332" y="1327503"/>
            <a:ext cx="547453" cy="53975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2400" dirty="0">
                <a:solidFill>
                  <a:srgbClr val="121E36"/>
                </a:solidFill>
              </a:rPr>
              <a:t>2</a:t>
            </a:r>
          </a:p>
        </p:txBody>
      </p:sp>
      <p:sp>
        <p:nvSpPr>
          <p:cNvPr id="72" name="Rectángulo 103">
            <a:extLst>
              <a:ext uri="{FF2B5EF4-FFF2-40B4-BE49-F238E27FC236}">
                <a16:creationId xmlns:a16="http://schemas.microsoft.com/office/drawing/2014/main" id="{3935CB9E-DE02-448B-B9BC-BBB541EE570B}"/>
              </a:ext>
            </a:extLst>
          </p:cNvPr>
          <p:cNvSpPr/>
          <p:nvPr/>
        </p:nvSpPr>
        <p:spPr>
          <a:xfrm rot="16200000">
            <a:off x="10952838" y="3689315"/>
            <a:ext cx="462543" cy="1763898"/>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algn="ctr" defTabSz="913810"/>
            <a:endParaRPr lang="es-CO" sz="2400">
              <a:solidFill>
                <a:prstClr val="white"/>
              </a:solidFill>
              <a:latin typeface="Calibri"/>
            </a:endParaRPr>
          </a:p>
        </p:txBody>
      </p:sp>
      <p:sp>
        <p:nvSpPr>
          <p:cNvPr id="73" name="Título 1">
            <a:extLst>
              <a:ext uri="{FF2B5EF4-FFF2-40B4-BE49-F238E27FC236}">
                <a16:creationId xmlns:a16="http://schemas.microsoft.com/office/drawing/2014/main" id="{99EAF864-AFCB-46BD-8B71-28708474D540}"/>
              </a:ext>
            </a:extLst>
          </p:cNvPr>
          <p:cNvSpPr txBox="1">
            <a:spLocks/>
          </p:cNvSpPr>
          <p:nvPr/>
        </p:nvSpPr>
        <p:spPr>
          <a:xfrm>
            <a:off x="10334090" y="3817263"/>
            <a:ext cx="1731960" cy="462543"/>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74" name="CuadroTexto 14">
            <a:extLst>
              <a:ext uri="{FF2B5EF4-FFF2-40B4-BE49-F238E27FC236}">
                <a16:creationId xmlns:a16="http://schemas.microsoft.com/office/drawing/2014/main" id="{7E7473B5-6FE1-48AA-9E86-07167D9513D6}"/>
              </a:ext>
            </a:extLst>
          </p:cNvPr>
          <p:cNvSpPr txBox="1"/>
          <p:nvPr/>
        </p:nvSpPr>
        <p:spPr>
          <a:xfrm>
            <a:off x="11003459" y="4356918"/>
            <a:ext cx="806567" cy="461663"/>
          </a:xfrm>
          <a:prstGeom prst="rect">
            <a:avLst/>
          </a:prstGeom>
          <a:noFill/>
        </p:spPr>
        <p:txBody>
          <a:bodyPr wrap="none" lIns="91390" tIns="45718" rIns="91390" bIns="45718" rtlCol="0">
            <a:spAutoFit/>
          </a:bodyPr>
          <a:lstStyle/>
          <a:p>
            <a:pPr algn="ctr" defTabSz="913810"/>
            <a:r>
              <a:rPr lang="es-CO" sz="2400" b="1" dirty="0">
                <a:solidFill>
                  <a:prstClr val="black"/>
                </a:solidFill>
                <a:latin typeface="Calibri"/>
              </a:rPr>
              <a:t>2022</a:t>
            </a:r>
          </a:p>
        </p:txBody>
      </p:sp>
      <p:pic>
        <p:nvPicPr>
          <p:cNvPr id="75"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306579" y="4276107"/>
            <a:ext cx="602740" cy="602740"/>
          </a:xfrm>
          <a:prstGeom prst="rect">
            <a:avLst/>
          </a:prstGeom>
        </p:spPr>
      </p:pic>
      <p:sp>
        <p:nvSpPr>
          <p:cNvPr id="2" name="Título 1">
            <a:extLst>
              <a:ext uri="{FF2B5EF4-FFF2-40B4-BE49-F238E27FC236}">
                <a16:creationId xmlns:a16="http://schemas.microsoft.com/office/drawing/2014/main" id="{1BE0B99A-BE39-46A9-A28C-FE03ABEF69DA}"/>
              </a:ext>
            </a:extLst>
          </p:cNvPr>
          <p:cNvSpPr txBox="1">
            <a:spLocks/>
          </p:cNvSpPr>
          <p:nvPr/>
        </p:nvSpPr>
        <p:spPr>
          <a:xfrm>
            <a:off x="254009" y="2888372"/>
            <a:ext cx="12009123"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Principales</a:t>
            </a:r>
            <a:r>
              <a:rPr lang="es-CO" sz="2300" b="1" dirty="0">
                <a:cs typeface="Calibri" panose="020F0502020204030204" pitchFamily="34" charset="0"/>
              </a:rPr>
              <a:t> </a:t>
            </a:r>
            <a:r>
              <a:rPr lang="es-CO" sz="2400" b="1" dirty="0">
                <a:solidFill>
                  <a:srgbClr val="1363AA"/>
                </a:solidFill>
                <a:latin typeface="Calibri" panose="020F0502020204030204" pitchFamily="34" charset="0"/>
                <a:ea typeface="+mn-ea"/>
                <a:cs typeface="Calibri" panose="020F0502020204030204" pitchFamily="34" charset="0"/>
              </a:rPr>
              <a:t>avances sectoriales</a:t>
            </a:r>
          </a:p>
        </p:txBody>
      </p:sp>
      <p:sp>
        <p:nvSpPr>
          <p:cNvPr id="3" name="Oval 19">
            <a:extLst>
              <a:ext uri="{FF2B5EF4-FFF2-40B4-BE49-F238E27FC236}">
                <a16:creationId xmlns:a16="http://schemas.microsoft.com/office/drawing/2014/main" id="{EA88BD43-E729-4947-AEAF-9FF365F9B768}"/>
              </a:ext>
            </a:extLst>
          </p:cNvPr>
          <p:cNvSpPr>
            <a:spLocks noChangeArrowheads="1"/>
          </p:cNvSpPr>
          <p:nvPr/>
        </p:nvSpPr>
        <p:spPr bwMode="auto">
          <a:xfrm>
            <a:off x="243641" y="4232014"/>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pic>
        <p:nvPicPr>
          <p:cNvPr id="4" name="Gráfico 3" descr="Marca de verificación">
            <a:extLst>
              <a:ext uri="{FF2B5EF4-FFF2-40B4-BE49-F238E27FC236}">
                <a16:creationId xmlns:a16="http://schemas.microsoft.com/office/drawing/2014/main" id="{6E460029-D5A9-4B76-88C9-9D816B92B5A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01733" y="4290630"/>
            <a:ext cx="438463" cy="438463"/>
          </a:xfrm>
          <a:prstGeom prst="rect">
            <a:avLst/>
          </a:prstGeom>
        </p:spPr>
      </p:pic>
    </p:spTree>
    <p:extLst>
      <p:ext uri="{BB962C8B-B14F-4D97-AF65-F5344CB8AC3E}">
        <p14:creationId xmlns:p14="http://schemas.microsoft.com/office/powerpoint/2010/main" val="60402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572297" y="2425764"/>
            <a:ext cx="9814237" cy="4003064"/>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285115" marR="0" lvl="0" indent="-285115"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bg1"/>
                </a:solidFill>
                <a:effectLst/>
                <a:uLnTx/>
                <a:uFillTx/>
                <a:latin typeface="Arial"/>
                <a:ea typeface="+mn-ea"/>
                <a:cs typeface="+mn-cs"/>
              </a:rPr>
              <a:t>565</a:t>
            </a:r>
            <a:r>
              <a:rPr kumimoji="0" lang="es" sz="1200" i="0" u="none" strike="noStrike" kern="1200" cap="none" spc="0" normalizeH="0" baseline="0" noProof="0" dirty="0">
                <a:ln>
                  <a:noFill/>
                </a:ln>
                <a:solidFill>
                  <a:schemeClr val="bg1"/>
                </a:solidFill>
                <a:effectLst/>
                <a:uLnTx/>
                <a:uFillTx/>
                <a:latin typeface="Arial"/>
                <a:ea typeface="+mn-ea"/>
                <a:cs typeface="+mn-cs"/>
              </a:rPr>
              <a:t> municipios capacitados en Pedagogía ODS</a:t>
            </a:r>
            <a:r>
              <a:rPr kumimoji="0" lang="en-US" sz="1200" i="0" u="none" strike="noStrike" kern="1200" cap="none" spc="0" normalizeH="0" baseline="0" noProof="0" dirty="0">
                <a:ln>
                  <a:noFill/>
                </a:ln>
                <a:solidFill>
                  <a:schemeClr val="bg1"/>
                </a:solidFill>
                <a:effectLst/>
                <a:uLnTx/>
                <a:uFillTx/>
                <a:latin typeface="Arial"/>
                <a:ea typeface="+mn-ea"/>
                <a:cs typeface="+mn-cs"/>
              </a:rPr>
              <a:t> (50%)</a:t>
            </a:r>
            <a:r>
              <a:rPr lang="es" sz="1200" dirty="0">
                <a:solidFill>
                  <a:schemeClr val="bg1"/>
                </a:solidFill>
                <a:latin typeface="Arial"/>
              </a:rPr>
              <a:t>, para el 2021 </a:t>
            </a:r>
            <a:r>
              <a:rPr lang="es-ES" sz="1200" dirty="0">
                <a:solidFill>
                  <a:schemeClr val="bg1"/>
                </a:solidFill>
                <a:latin typeface="Arial"/>
              </a:rPr>
              <a:t>s</a:t>
            </a:r>
            <a:r>
              <a:rPr kumimoji="0" lang="es-ES" sz="1200" i="0" u="none" strike="noStrike" kern="1200" cap="none" spc="0" normalizeH="0" baseline="0" noProof="0" dirty="0">
                <a:ln>
                  <a:noFill/>
                </a:ln>
                <a:solidFill>
                  <a:schemeClr val="bg1"/>
                </a:solidFill>
                <a:effectLst/>
                <a:uLnTx/>
                <a:uFillTx/>
                <a:latin typeface="Arial"/>
                <a:ea typeface="+mn-ea"/>
                <a:cs typeface="+mn-cs"/>
              </a:rPr>
              <a:t>e realizaron  (7) eventos de capacitación certificando 749 personas en la temática de ODS, en 42 municipios.</a:t>
            </a:r>
            <a:endParaRPr lang="es-ES">
              <a:ea typeface="+mn-ea"/>
              <a:cs typeface="+mn-cs"/>
            </a:endParaRPr>
          </a:p>
          <a:p>
            <a:pPr marR="0" lvl="0" algn="l" defTabSz="914196" rtl="0" eaLnBrk="1" fontAlgn="auto" latinLnBrk="0" hangingPunct="1">
              <a:lnSpc>
                <a:spcPct val="100000"/>
              </a:lnSpc>
              <a:spcBef>
                <a:spcPts val="0"/>
              </a:spcBef>
              <a:spcAft>
                <a:spcPts val="0"/>
              </a:spcAft>
              <a:buClrTx/>
              <a:buSzTx/>
              <a:tabLst/>
              <a:defRPr/>
            </a:pPr>
            <a:endParaRPr kumimoji="0" lang="en-US" sz="1200" i="0" u="none" strike="noStrike" kern="1200" cap="none" spc="0" normalizeH="0" baseline="0" noProof="0" dirty="0">
              <a:ln>
                <a:noFill/>
              </a:ln>
              <a:solidFill>
                <a:schemeClr val="bg1"/>
              </a:solidFill>
              <a:effectLst/>
              <a:uLnTx/>
              <a:uFillTx/>
              <a:latin typeface="Arial"/>
              <a:ea typeface="+mn-ea"/>
              <a:cs typeface="+mn-cs"/>
            </a:endParaRPr>
          </a:p>
          <a:p>
            <a:pPr marL="285115" indent="-285115">
              <a:buFont typeface="Arial" panose="020B0604020202020204" pitchFamily="34" charset="0"/>
              <a:buChar char="•"/>
              <a:defRPr/>
            </a:pPr>
            <a:r>
              <a:rPr lang="es" sz="1200">
                <a:solidFill>
                  <a:srgbClr val="FEFFFF"/>
                </a:solidFill>
                <a:latin typeface="Arial"/>
              </a:rPr>
              <a:t>Al mes de julio se</a:t>
            </a:r>
            <a:r>
              <a:rPr kumimoji="0" lang="es" sz="1200" b="0" i="0" u="none" strike="noStrike" kern="1200" cap="none" spc="0" normalizeH="0" baseline="0" noProof="0">
                <a:ln>
                  <a:noFill/>
                </a:ln>
                <a:solidFill>
                  <a:srgbClr val="FEFFFF"/>
                </a:solidFill>
                <a:effectLst/>
                <a:uLnTx/>
                <a:uFillTx/>
                <a:latin typeface="Arial"/>
                <a:ea typeface="+mn-ea"/>
                <a:cs typeface="+mn-cs"/>
              </a:rPr>
              <a:t> </a:t>
            </a:r>
            <a:r>
              <a:rPr kumimoji="0" lang="en-US" sz="1200" b="0" i="0" u="none" strike="noStrike" kern="1200" cap="none" spc="0" normalizeH="0" baseline="0" noProof="0">
                <a:ln>
                  <a:noFill/>
                </a:ln>
                <a:solidFill>
                  <a:srgbClr val="FEFFFF"/>
                </a:solidFill>
                <a:effectLst/>
                <a:uLnTx/>
                <a:uFillTx/>
                <a:latin typeface="Arial"/>
                <a:ea typeface="+mn-ea"/>
                <a:cs typeface="+mn-cs"/>
              </a:rPr>
              <a:t>ha </a:t>
            </a:r>
            <a:r>
              <a:rPr kumimoji="0" lang="es" sz="1200" b="0" i="0" u="none" strike="noStrike" kern="1200" cap="none" spc="0" normalizeH="0" baseline="0" noProof="0">
                <a:ln>
                  <a:noFill/>
                </a:ln>
                <a:solidFill>
                  <a:srgbClr val="FEFFFF"/>
                </a:solidFill>
                <a:effectLst/>
                <a:uLnTx/>
                <a:uFillTx/>
                <a:latin typeface="Arial"/>
                <a:ea typeface="+mn-ea"/>
                <a:cs typeface="+mn-cs"/>
              </a:rPr>
              <a:t>brind</a:t>
            </a:r>
            <a:r>
              <a:rPr kumimoji="0" lang="en-US" sz="1200" b="0" i="0" u="none" strike="noStrike" kern="1200" cap="none" spc="0" normalizeH="0" baseline="0" noProof="0">
                <a:ln>
                  <a:noFill/>
                </a:ln>
                <a:solidFill>
                  <a:srgbClr val="FEFFFF"/>
                </a:solidFill>
                <a:effectLst/>
                <a:uLnTx/>
                <a:uFillTx/>
                <a:latin typeface="Arial"/>
                <a:ea typeface="+mn-ea"/>
                <a:cs typeface="+mn-cs"/>
              </a:rPr>
              <a:t>ado</a:t>
            </a:r>
            <a:r>
              <a:rPr kumimoji="0" lang="es" sz="1200" b="0" i="0" u="none" strike="noStrike" kern="1200" cap="none" spc="0" normalizeH="0" baseline="0" noProof="0">
                <a:ln>
                  <a:noFill/>
                </a:ln>
                <a:solidFill>
                  <a:srgbClr val="FEFFFF"/>
                </a:solidFill>
                <a:effectLst/>
                <a:uLnTx/>
                <a:uFillTx/>
                <a:latin typeface="Arial"/>
                <a:ea typeface="+mn-ea"/>
                <a:cs typeface="+mn-cs"/>
              </a:rPr>
              <a:t> asistencia técnica a 433 Oficinas de Control Interno del orden nacional y territorial </a:t>
            </a:r>
            <a:r>
              <a:rPr kumimoji="0" lang="en-US" sz="1200" b="0" i="0" u="none" strike="noStrike" kern="1200" cap="none" spc="0" normalizeH="0" baseline="0" noProof="0" err="1">
                <a:ln>
                  <a:noFill/>
                </a:ln>
                <a:solidFill>
                  <a:srgbClr val="FEFFFF"/>
                </a:solidFill>
                <a:effectLst/>
                <a:uLnTx/>
                <a:uFillTx/>
                <a:latin typeface="Arial"/>
                <a:ea typeface="+mn-ea"/>
                <a:cs typeface="+mn-cs"/>
              </a:rPr>
              <a:t>en</a:t>
            </a:r>
            <a:r>
              <a:rPr kumimoji="0" lang="es" sz="1200" b="0" i="0" u="none" strike="noStrike" kern="1200" cap="none" spc="0" normalizeH="0" baseline="0" noProof="0" dirty="0">
                <a:ln>
                  <a:noFill/>
                </a:ln>
                <a:solidFill>
                  <a:srgbClr val="FEFFFF"/>
                </a:solidFill>
                <a:effectLst/>
                <a:uLnTx/>
                <a:uFillTx/>
                <a:latin typeface="Arial"/>
                <a:ea typeface="+mn-ea"/>
                <a:cs typeface="+mn-cs"/>
              </a:rPr>
              <a:t> temas de control interno (153 municipios PDET, 184 no PDET, 96 nación).</a:t>
            </a:r>
            <a:endParaRPr lang="es" sz="1200" b="0" i="0" u="none" strike="noStrike" kern="1200" cap="none" spc="0" normalizeH="0" baseline="0" noProof="0" dirty="0">
              <a:ln>
                <a:noFill/>
              </a:ln>
              <a:solidFill>
                <a:srgbClr val="FEFFFF"/>
              </a:solidFill>
              <a:effectLst/>
              <a:uLnTx/>
              <a:uFillTx/>
              <a:latin typeface="Arial"/>
              <a:cs typeface="Arial"/>
            </a:endParaRPr>
          </a:p>
          <a:p>
            <a:pPr marL="285115" marR="0" lvl="0" indent="-285115"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cap="none" spc="0" normalizeH="0" baseline="0" noProof="0" dirty="0">
              <a:ln>
                <a:noFill/>
              </a:ln>
              <a:solidFill>
                <a:srgbClr val="FEFFFF"/>
              </a:solidFill>
              <a:effectLst/>
              <a:uLnTx/>
              <a:uFillTx/>
              <a:latin typeface="Arial"/>
              <a:cs typeface="Arial"/>
            </a:endParaRPr>
          </a:p>
          <a:p>
            <a:pPr marL="285115" marR="0" lvl="0" indent="-285115" algn="l" defTabSz="9139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 sz="1200" b="0" i="0" u="none" strike="noStrike" kern="1200" cap="none" spc="0" normalizeH="0" baseline="0" noProof="0" dirty="0">
                <a:ln>
                  <a:noFill/>
                </a:ln>
                <a:solidFill>
                  <a:srgbClr val="FEFFFF"/>
                </a:solidFill>
                <a:effectLst/>
                <a:uLnTx/>
                <a:uFillTx/>
                <a:latin typeface="Arial"/>
                <a:ea typeface="+mn-ea"/>
                <a:cs typeface="+mn-cs"/>
              </a:rPr>
              <a:t>Realización de 3 webinar, capacitación sobre el Plan Nacional de Formación y Capacitación y la Guía del PIC, se continúa con la oferta de bilingüismo y se adelanta la revisión de temas adicionales para articular dentro de la mesa del memorando de entendimiento</a:t>
            </a:r>
            <a:r>
              <a:rPr kumimoji="0" lang="en-US" sz="1200" b="0" i="0" u="none" strike="noStrike" kern="1200" cap="none" spc="0" normalizeH="0" baseline="0" noProof="0" dirty="0">
                <a:ln>
                  <a:noFill/>
                </a:ln>
                <a:solidFill>
                  <a:srgbClr val="FEFFFF"/>
                </a:solidFill>
                <a:effectLst/>
                <a:uLnTx/>
                <a:uFillTx/>
                <a:latin typeface="Arial"/>
                <a:ea typeface="+mn-ea"/>
                <a:cs typeface="+mn-cs"/>
              </a:rPr>
              <a:t> (SENA- ESAP </a:t>
            </a:r>
            <a:r>
              <a:rPr kumimoji="0" lang="mr-IN" sz="1200" b="0" i="0" u="none" strike="noStrike" kern="1200" cap="none" spc="0" normalizeH="0" baseline="0" noProof="0" dirty="0">
                <a:ln>
                  <a:noFill/>
                </a:ln>
                <a:solidFill>
                  <a:srgbClr val="FEFFFF"/>
                </a:solidFill>
                <a:effectLst/>
                <a:uLnTx/>
                <a:uFillTx/>
                <a:latin typeface="Arial"/>
                <a:ea typeface="+mn-ea"/>
                <a:cs typeface="Mangal" panose="02040503050203030202" pitchFamily="18" charset="0"/>
              </a:rPr>
              <a:t>–</a:t>
            </a:r>
            <a:r>
              <a:rPr kumimoji="0" lang="en-US" sz="1200" b="0" i="0" u="none" strike="noStrike" kern="1200" cap="none" spc="0" normalizeH="0" baseline="0" noProof="0" dirty="0">
                <a:ln>
                  <a:noFill/>
                </a:ln>
                <a:solidFill>
                  <a:srgbClr val="FEFFFF"/>
                </a:solidFill>
                <a:effectLst/>
                <a:uLnTx/>
                <a:uFillTx/>
                <a:latin typeface="Arial"/>
                <a:ea typeface="+mn-ea"/>
                <a:cs typeface="+mn-cs"/>
              </a:rPr>
              <a:t> DAFP)</a:t>
            </a:r>
            <a:r>
              <a:rPr kumimoji="0" lang="es" sz="1200" b="0" i="0" u="none" strike="noStrike" kern="1200" cap="none" spc="0" normalizeH="0" baseline="0" noProof="0" dirty="0">
                <a:ln>
                  <a:noFill/>
                </a:ln>
                <a:solidFill>
                  <a:srgbClr val="FEFFFF"/>
                </a:solidFill>
                <a:effectLst/>
                <a:uLnTx/>
                <a:uFillTx/>
                <a:latin typeface="Arial"/>
                <a:ea typeface="+mn-ea"/>
                <a:cs typeface="+mn-cs"/>
              </a:rPr>
              <a:t>.</a:t>
            </a:r>
            <a:endParaRPr lang="es" sz="1200" b="0" i="0" u="none" strike="noStrike" kern="1200" cap="none" spc="0" normalizeH="0" baseline="0" noProof="0" dirty="0">
              <a:ln>
                <a:noFill/>
              </a:ln>
              <a:solidFill>
                <a:srgbClr val="FEFFFF"/>
              </a:solidFill>
              <a:effectLst/>
              <a:uLnTx/>
              <a:uFillTx/>
              <a:latin typeface="Arial"/>
              <a:cs typeface="Arial"/>
            </a:endParaRPr>
          </a:p>
          <a:p>
            <a:pPr marR="0" lvl="0" algn="l" defTabSz="913946"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FEFFFF"/>
              </a:solidFill>
              <a:effectLst/>
              <a:uLnTx/>
              <a:uFillTx/>
              <a:latin typeface="Arial"/>
              <a:ea typeface="+mn-ea"/>
              <a:cs typeface="+mn-cs"/>
            </a:endParaRPr>
          </a:p>
          <a:p>
            <a:pPr marL="285115" marR="0" lvl="0" indent="-285115" algn="l" defTabSz="9139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 sz="1200" b="0" i="0" u="none" strike="noStrike" kern="1200" cap="none" spc="0" normalizeH="0" baseline="0" noProof="0" dirty="0">
                <a:ln>
                  <a:noFill/>
                </a:ln>
                <a:solidFill>
                  <a:srgbClr val="FEFFFF"/>
                </a:solidFill>
                <a:effectLst/>
                <a:uLnTx/>
                <a:uFillTx/>
                <a:latin typeface="Arial"/>
                <a:ea typeface="+mn-ea"/>
                <a:cs typeface="+mn-cs"/>
              </a:rPr>
              <a:t>45% de avance en el diseño e implementación del programa de capacitación para servidores públicos a nivel nacional y territorial con enfoque de derechos y diferencial étnico – </a:t>
            </a:r>
            <a:r>
              <a:rPr kumimoji="0" lang="es-ES" sz="1200" b="0" i="0" u="none" strike="noStrike" kern="1200" cap="none" spc="0" normalizeH="0" baseline="0" noProof="0" dirty="0">
                <a:ln>
                  <a:noFill/>
                </a:ln>
                <a:solidFill>
                  <a:srgbClr val="FEFFFF"/>
                </a:solidFill>
                <a:effectLst/>
                <a:uLnTx/>
                <a:uFillTx/>
                <a:latin typeface="Arial"/>
                <a:ea typeface="+mn-ea"/>
                <a:cs typeface="+mn-cs"/>
              </a:rPr>
              <a:t>Virtualización de los contenidos, inició el desarrollo de (9) eventos de capacitación donde </a:t>
            </a:r>
            <a:r>
              <a:rPr kumimoji="0" lang="es" sz="1200" b="0" i="0" u="none" strike="noStrike" kern="1200" cap="none" spc="0" normalizeH="0" baseline="0" noProof="0" dirty="0">
                <a:ln>
                  <a:noFill/>
                </a:ln>
                <a:solidFill>
                  <a:srgbClr val="FEFFFF"/>
                </a:solidFill>
                <a:effectLst/>
                <a:uLnTx/>
                <a:uFillTx/>
                <a:latin typeface="Arial"/>
                <a:ea typeface="+mn-ea"/>
                <a:cs typeface="+mn-cs"/>
              </a:rPr>
              <a:t>501 servidores </a:t>
            </a:r>
            <a:r>
              <a:rPr kumimoji="0" lang="es-CO" sz="1200" b="0" i="0" u="none" strike="noStrike" kern="1200" cap="none" spc="0" normalizeH="0" baseline="0" noProof="0" dirty="0">
                <a:ln>
                  <a:noFill/>
                </a:ln>
                <a:solidFill>
                  <a:srgbClr val="FEFFFF"/>
                </a:solidFill>
                <a:effectLst/>
                <a:uLnTx/>
                <a:uFillTx/>
                <a:latin typeface="Arial"/>
                <a:ea typeface="+mn-ea"/>
                <a:cs typeface="+mn-cs"/>
              </a:rPr>
              <a:t>ya </a:t>
            </a:r>
            <a:r>
              <a:rPr kumimoji="0" lang="es" sz="1200" b="0" i="0" u="none" strike="noStrike" kern="1200" cap="none" spc="0" normalizeH="0" baseline="0" noProof="0" dirty="0">
                <a:ln>
                  <a:noFill/>
                </a:ln>
                <a:solidFill>
                  <a:srgbClr val="FEFFFF"/>
                </a:solidFill>
                <a:effectLst/>
                <a:uLnTx/>
                <a:uFillTx/>
                <a:latin typeface="Arial"/>
                <a:ea typeface="+mn-ea"/>
                <a:cs typeface="+mn-cs"/>
              </a:rPr>
              <a:t>finalizaron el diplomado.</a:t>
            </a:r>
            <a:endParaRPr lang="en-US" sz="1200" b="0" i="0" u="none" strike="noStrike" kern="1200" cap="none" spc="0" normalizeH="0" baseline="0" noProof="0" dirty="0">
              <a:ln>
                <a:noFill/>
              </a:ln>
              <a:solidFill>
                <a:srgbClr val="FEFFFF"/>
              </a:solidFill>
              <a:effectLst/>
              <a:uLnTx/>
              <a:uFillTx/>
              <a:latin typeface="Arial"/>
              <a:cs typeface="Arial"/>
            </a:endParaRPr>
          </a:p>
          <a:p>
            <a:pPr defTabSz="913946">
              <a:defRPr/>
            </a:pPr>
            <a:endParaRPr lang="es" sz="1200" dirty="0">
              <a:solidFill>
                <a:srgbClr val="FEFFFF"/>
              </a:solidFill>
              <a:latin typeface="Arial"/>
              <a:cs typeface="Arial"/>
            </a:endParaRPr>
          </a:p>
          <a:p>
            <a:pPr marL="285115" marR="0" lvl="0" indent="-285115" algn="l" defTabSz="9139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FEFFFF"/>
                </a:solidFill>
                <a:effectLst/>
                <a:uLnTx/>
                <a:uFillTx/>
                <a:latin typeface="Arial"/>
                <a:ea typeface="+mn-ea"/>
                <a:cs typeface="+mn-cs"/>
              </a:rPr>
              <a:t>Elaboración del documento maestro "Condiciones de calidad para el registro del programa de educación para el trabajo y desarrollo humano en materia de derecho colectivo público, trabajo decente y convenios OIT", como resultado de las mesas técnicas con las organizacionales y s</a:t>
            </a:r>
            <a:r>
              <a:rPr kumimoji="0" lang="es" sz="1200" b="0" i="0" u="none" strike="noStrike" kern="1200" cap="none" spc="0" normalizeH="0" baseline="0" noProof="0" dirty="0">
                <a:ln>
                  <a:noFill/>
                </a:ln>
                <a:solidFill>
                  <a:srgbClr val="FEFFFF"/>
                </a:solidFill>
                <a:effectLst/>
                <a:uLnTx/>
                <a:uFillTx/>
                <a:latin typeface="Arial"/>
                <a:ea typeface="+mn-ea"/>
                <a:cs typeface="+mn-cs"/>
              </a:rPr>
              <a:t>ocialización de propuesta de programa.</a:t>
            </a:r>
            <a:endParaRPr lang="es" sz="1200" b="0" i="0" u="none" strike="noStrike" kern="1200" cap="none" spc="0" normalizeH="0" baseline="0" noProof="0" dirty="0">
              <a:ln>
                <a:noFill/>
              </a:ln>
              <a:solidFill>
                <a:srgbClr val="FEFFFF"/>
              </a:solidFill>
              <a:effectLst/>
              <a:uLnTx/>
              <a:uFillTx/>
              <a:latin typeface="Arial"/>
              <a:cs typeface="Arial"/>
            </a:endParaRPr>
          </a:p>
          <a:p>
            <a:pPr marL="285115" indent="-285115">
              <a:buFont typeface="Arial" panose="020B0604020202020204" pitchFamily="34" charset="0"/>
              <a:buChar char="•"/>
              <a:defRPr/>
            </a:pPr>
            <a:endParaRPr lang="es" sz="1200" dirty="0">
              <a:solidFill>
                <a:srgbClr val="FEFFFF"/>
              </a:solidFill>
              <a:latin typeface="Arial"/>
            </a:endParaRPr>
          </a:p>
          <a:p>
            <a:pPr marL="285115" marR="0" lvl="0" indent="-285115"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 sz="1200" b="0" i="0" u="none" strike="noStrike" kern="1200" cap="none" spc="0" normalizeH="0" baseline="0" noProof="0" dirty="0">
                <a:ln>
                  <a:noFill/>
                </a:ln>
                <a:solidFill>
                  <a:srgbClr val="FEFFFF"/>
                </a:solidFill>
                <a:effectLst/>
                <a:uLnTx/>
                <a:uFillTx/>
                <a:latin typeface="Arial"/>
                <a:ea typeface="+mn-ea"/>
                <a:cs typeface="+mn-cs"/>
              </a:rPr>
              <a:t>Diplomado en negociación colectiva con la ESAP “Estructura del Estado, derecho laboral administrativo, colectivo público y trabajo decente”</a:t>
            </a:r>
            <a:r>
              <a:rPr kumimoji="0" lang="en-US" sz="1200" b="0" i="0" u="none" strike="noStrike" kern="1200" cap="none" spc="0" normalizeH="0" baseline="0" noProof="0" dirty="0">
                <a:ln>
                  <a:noFill/>
                </a:ln>
                <a:solidFill>
                  <a:srgbClr val="FEFFFF"/>
                </a:solidFill>
                <a:effectLst/>
                <a:uLnTx/>
                <a:uFillTx/>
                <a:latin typeface="Arial"/>
                <a:ea typeface="+mn-ea"/>
                <a:cs typeface="+mn-cs"/>
              </a:rPr>
              <a:t>.</a:t>
            </a:r>
            <a:endParaRPr lang="es" sz="1200" b="0" i="0" u="none" strike="noStrike" kern="1200" cap="none" spc="0" normalizeH="0" baseline="0" noProof="0" dirty="0">
              <a:ln>
                <a:noFill/>
              </a:ln>
              <a:solidFill>
                <a:srgbClr val="FEFFFF"/>
              </a:solidFill>
              <a:effectLst/>
              <a:uLnTx/>
              <a:uFillTx/>
              <a:latin typeface="Arial"/>
              <a:cs typeface="Aria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0" y="-16043"/>
            <a:ext cx="9077855" cy="601827"/>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700" b="1" i="0" u="none" strike="noStrike" kern="1200" cap="none" spc="0" normalizeH="0" baseline="0" noProof="0" dirty="0" err="1">
                <a:ln>
                  <a:noFill/>
                </a:ln>
                <a:solidFill>
                  <a:srgbClr val="073763"/>
                </a:solidFill>
                <a:effectLst/>
                <a:uLnTx/>
                <a:uFillTx/>
                <a:latin typeface="Calibri" panose="020F0502020204030204" pitchFamily="34" charset="0"/>
                <a:ea typeface="+mj-ea"/>
                <a:cs typeface="Calibri" panose="020F0502020204030204" pitchFamily="34" charset="0"/>
              </a:rPr>
              <a:t>Macroproducto</a:t>
            </a:r>
            <a:r>
              <a:rPr kumimoji="0" lang="es-CO" sz="2700" b="1" i="0" u="none" strike="noStrike" kern="1200" cap="none" spc="0" normalizeH="0" baseline="0" noProof="0" dirty="0">
                <a:ln>
                  <a:noFill/>
                </a:ln>
                <a:solidFill>
                  <a:srgbClr val="073763"/>
                </a:solidFill>
                <a:effectLst/>
                <a:uLnTx/>
                <a:uFillTx/>
                <a:latin typeface="Calibri" panose="020F0502020204030204" pitchFamily="34" charset="0"/>
                <a:ea typeface="+mj-ea"/>
                <a:cs typeface="Calibri" panose="020F0502020204030204" pitchFamily="34" charset="0"/>
              </a:rPr>
              <a:t>: </a:t>
            </a:r>
            <a:r>
              <a:rPr kumimoji="0" lang="es-ES" sz="2700" b="1" i="0" u="none" strike="noStrike" kern="1200" cap="none" spc="0" normalizeH="0" baseline="0" noProof="0" dirty="0">
                <a:ln>
                  <a:noFill/>
                </a:ln>
                <a:solidFill>
                  <a:srgbClr val="073763"/>
                </a:solidFill>
                <a:effectLst/>
                <a:uLnTx/>
                <a:uFillTx/>
                <a:latin typeface="Calibri" panose="020F0502020204030204" pitchFamily="34" charset="0"/>
                <a:ea typeface="+mj-ea"/>
                <a:cs typeface="Calibri" panose="020F0502020204030204" pitchFamily="34" charset="0"/>
              </a:rPr>
              <a:t>Formación, capacitación y bienestar para la profesionalización del servicio público.</a:t>
            </a:r>
            <a:endParaRPr kumimoji="0" lang="es-CO" sz="2700" b="1" i="0" u="none" strike="noStrike" kern="1200" cap="none" spc="0" normalizeH="0" baseline="0" noProof="0" dirty="0">
              <a:ln>
                <a:noFill/>
              </a:ln>
              <a:solidFill>
                <a:srgbClr val="073763"/>
              </a:solidFill>
              <a:effectLst/>
              <a:uLnTx/>
              <a:uFillTx/>
              <a:latin typeface="Arial"/>
              <a:ea typeface="+mj-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79601" y="873186"/>
            <a:ext cx="2830675" cy="454215"/>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rgbClr val="1363AA"/>
                </a:solidFill>
                <a:effectLst/>
                <a:uLnTx/>
                <a:uFillTx/>
                <a:latin typeface="Calibri" panose="020F0502020204030204" pitchFamily="34" charset="0"/>
                <a:ea typeface="+mj-ea"/>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84208" y="1980135"/>
            <a:ext cx="11444699" cy="637579"/>
          </a:xfrm>
          <a:prstGeom prst="rect">
            <a:avLst/>
          </a:prstGeom>
        </p:spPr>
        <p:txBody>
          <a:bodyPr lIns="91406" tIns="45718" rIns="91406"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200" b="1" i="0" u="none" strike="noStrike" kern="1200" cap="none" spc="0" normalizeH="0" baseline="0" noProof="0" dirty="0">
                <a:ln>
                  <a:noFill/>
                </a:ln>
                <a:solidFill>
                  <a:srgbClr val="1363AA"/>
                </a:solidFill>
                <a:effectLst/>
                <a:uLnTx/>
                <a:uFillTx/>
                <a:latin typeface="Calibri" panose="020F0502020204030204" pitchFamily="34" charset="0"/>
                <a:ea typeface="+mj-ea"/>
                <a:cs typeface="Calibri" panose="020F0502020204030204" pitchFamily="34" charset="0"/>
              </a:rPr>
              <a:t>Principales</a:t>
            </a:r>
            <a:r>
              <a:rPr kumimoji="0" lang="es-CO" sz="2200" b="1" i="0" u="none" strike="noStrike" kern="1200" cap="none" spc="0" normalizeH="0" baseline="0" noProof="0" dirty="0">
                <a:ln>
                  <a:noFill/>
                </a:ln>
                <a:solidFill>
                  <a:srgbClr val="073763"/>
                </a:solidFill>
                <a:effectLst/>
                <a:uLnTx/>
                <a:uFillTx/>
                <a:latin typeface="Arial"/>
                <a:ea typeface="+mj-ea"/>
                <a:cs typeface="Calibri" panose="020F0502020204030204" pitchFamily="34" charset="0"/>
              </a:rPr>
              <a:t> </a:t>
            </a:r>
            <a:r>
              <a:rPr kumimoji="0" lang="es-CO" sz="2200" b="1" i="0" u="none" strike="noStrike" kern="1200" cap="none" spc="0" normalizeH="0" baseline="0" noProof="0" dirty="0">
                <a:ln>
                  <a:noFill/>
                </a:ln>
                <a:solidFill>
                  <a:srgbClr val="1363AA"/>
                </a:solidFill>
                <a:effectLst/>
                <a:uLnTx/>
                <a:uFillTx/>
                <a:latin typeface="Calibri" panose="020F0502020204030204" pitchFamily="34" charset="0"/>
                <a:ea typeface="+mj-ea"/>
                <a:cs typeface="Calibri" panose="020F0502020204030204" pitchFamily="34" charset="0"/>
              </a:rPr>
              <a:t>avances sectoriales</a:t>
            </a:r>
          </a:p>
        </p:txBody>
      </p:sp>
      <p:sp>
        <p:nvSpPr>
          <p:cNvPr id="39" name="Freeform 15">
            <a:extLst>
              <a:ext uri="{FF2B5EF4-FFF2-40B4-BE49-F238E27FC236}">
                <a16:creationId xmlns:a16="http://schemas.microsoft.com/office/drawing/2014/main" id="{43904ADC-76BE-4536-88C9-3DBE5ECB7C6B}"/>
              </a:ext>
            </a:extLst>
          </p:cNvPr>
          <p:cNvSpPr>
            <a:spLocks/>
          </p:cNvSpPr>
          <p:nvPr/>
        </p:nvSpPr>
        <p:spPr bwMode="auto">
          <a:xfrm>
            <a:off x="1877929" y="1266373"/>
            <a:ext cx="3921423" cy="61894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264993" marR="0" lvl="0" indent="0" algn="l" defTabSz="456987"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FEFFFF"/>
                </a:solidFill>
                <a:effectLst/>
                <a:uLnTx/>
                <a:uFillTx/>
                <a:latin typeface="Arial"/>
                <a:ea typeface="+mn-ea"/>
                <a:cs typeface="+mn-cs"/>
              </a:rPr>
              <a:t>Programas de capacitación  “administración Pública”, “enfoque derechos y diferencial”, “2 Acuerdo Sindical”.</a:t>
            </a:r>
          </a:p>
        </p:txBody>
      </p:sp>
      <p:sp>
        <p:nvSpPr>
          <p:cNvPr id="52" name="Oval 19">
            <a:extLst>
              <a:ext uri="{FF2B5EF4-FFF2-40B4-BE49-F238E27FC236}">
                <a16:creationId xmlns:a16="http://schemas.microsoft.com/office/drawing/2014/main" id="{5EA8A8AD-E311-4A99-898B-43EAF18076FE}"/>
              </a:ext>
            </a:extLst>
          </p:cNvPr>
          <p:cNvSpPr>
            <a:spLocks noChangeArrowheads="1"/>
          </p:cNvSpPr>
          <p:nvPr/>
        </p:nvSpPr>
        <p:spPr bwMode="auto">
          <a:xfrm>
            <a:off x="1586200" y="1350097"/>
            <a:ext cx="489152" cy="461627"/>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73763"/>
                </a:solidFill>
                <a:effectLst/>
                <a:uLnTx/>
                <a:uFillTx/>
                <a:latin typeface="Arial"/>
                <a:ea typeface="+mn-ea"/>
                <a:cs typeface="+mn-cs"/>
              </a:rPr>
              <a:t>4</a:t>
            </a:r>
          </a:p>
        </p:txBody>
      </p:sp>
      <p:pic>
        <p:nvPicPr>
          <p:cNvPr id="53" name="Imagen 52">
            <a:extLst>
              <a:ext uri="{FF2B5EF4-FFF2-40B4-BE49-F238E27FC236}">
                <a16:creationId xmlns:a16="http://schemas.microsoft.com/office/drawing/2014/main" id="{561A93D3-10D7-474B-AB76-53BA59D02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8215" y="-12624"/>
            <a:ext cx="2657676" cy="570563"/>
          </a:xfrm>
          <a:prstGeom prst="rect">
            <a:avLst/>
          </a:prstGeom>
        </p:spPr>
      </p:pic>
      <p:sp>
        <p:nvSpPr>
          <p:cNvPr id="26" name="Freeform 15">
            <a:extLst>
              <a:ext uri="{FF2B5EF4-FFF2-40B4-BE49-F238E27FC236}">
                <a16:creationId xmlns:a16="http://schemas.microsoft.com/office/drawing/2014/main" id="{E21DB9CE-83D2-4553-8D5A-B29BE06DD95E}"/>
              </a:ext>
            </a:extLst>
          </p:cNvPr>
          <p:cNvSpPr>
            <a:spLocks/>
          </p:cNvSpPr>
          <p:nvPr/>
        </p:nvSpPr>
        <p:spPr bwMode="auto">
          <a:xfrm>
            <a:off x="9326223" y="1274406"/>
            <a:ext cx="2473776" cy="513868"/>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marR="0" lvl="0" indent="3175" algn="l" defTabSz="456987"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srgbClr val="FEFFFF"/>
                </a:solidFill>
                <a:effectLst/>
                <a:uLnTx/>
                <a:uFillTx/>
                <a:latin typeface="Arial"/>
                <a:ea typeface="+mn-ea"/>
                <a:cs typeface="+mn-cs"/>
              </a:rPr>
              <a:t>Acciones Pedagogía ODS</a:t>
            </a:r>
          </a:p>
        </p:txBody>
      </p:sp>
      <p:sp>
        <p:nvSpPr>
          <p:cNvPr id="27" name="Oval 19">
            <a:extLst>
              <a:ext uri="{FF2B5EF4-FFF2-40B4-BE49-F238E27FC236}">
                <a16:creationId xmlns:a16="http://schemas.microsoft.com/office/drawing/2014/main" id="{E93FCDB9-4163-45D8-BC67-4AAC606960DF}"/>
              </a:ext>
            </a:extLst>
          </p:cNvPr>
          <p:cNvSpPr>
            <a:spLocks noChangeArrowheads="1"/>
          </p:cNvSpPr>
          <p:nvPr/>
        </p:nvSpPr>
        <p:spPr bwMode="auto">
          <a:xfrm>
            <a:off x="9141616" y="1296687"/>
            <a:ext cx="535213" cy="48892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73763"/>
                </a:solidFill>
                <a:effectLst/>
                <a:uLnTx/>
                <a:uFillTx/>
                <a:latin typeface="Arial"/>
                <a:ea typeface="+mn-ea"/>
                <a:cs typeface="+mn-cs"/>
              </a:rPr>
              <a:t>1</a:t>
            </a:r>
          </a:p>
        </p:txBody>
      </p:sp>
      <p:sp>
        <p:nvSpPr>
          <p:cNvPr id="28" name="Freeform 15">
            <a:extLst>
              <a:ext uri="{FF2B5EF4-FFF2-40B4-BE49-F238E27FC236}">
                <a16:creationId xmlns:a16="http://schemas.microsoft.com/office/drawing/2014/main" id="{2AA873BF-BD08-435F-81BB-5BE5D5C31476}"/>
              </a:ext>
            </a:extLst>
          </p:cNvPr>
          <p:cNvSpPr>
            <a:spLocks/>
          </p:cNvSpPr>
          <p:nvPr/>
        </p:nvSpPr>
        <p:spPr bwMode="auto">
          <a:xfrm>
            <a:off x="6284093" y="1221848"/>
            <a:ext cx="2483722" cy="61993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49" tIns="82249" rIns="82249" bIns="82249" anchor="ctr" anchorCtr="0">
            <a:noAutofit/>
          </a:bodyPr>
          <a:lstStyle/>
          <a:p>
            <a:pPr marL="445896" marR="0" lvl="0" indent="3175" algn="l" defTabSz="456987"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EFFFF"/>
                </a:solidFill>
                <a:effectLst/>
                <a:uLnTx/>
                <a:uFillTx/>
                <a:latin typeface="Arial"/>
                <a:ea typeface="+mn-ea"/>
                <a:cs typeface="+mn-cs"/>
              </a:rPr>
              <a:t>OCI del orden nacional y territorial que implementan criterios técnicos</a:t>
            </a:r>
            <a:endParaRPr kumimoji="0" lang="es-CO" sz="1100" b="0" i="0" u="none" strike="noStrike" kern="1200" cap="none" spc="0" normalizeH="0" baseline="0" noProof="0" dirty="0">
              <a:ln>
                <a:noFill/>
              </a:ln>
              <a:solidFill>
                <a:srgbClr val="FEFFFF"/>
              </a:solidFill>
              <a:effectLst/>
              <a:uLnTx/>
              <a:uFillTx/>
              <a:latin typeface="Arial"/>
              <a:ea typeface="+mn-ea"/>
              <a:cs typeface="+mn-cs"/>
            </a:endParaRPr>
          </a:p>
        </p:txBody>
      </p:sp>
      <p:sp>
        <p:nvSpPr>
          <p:cNvPr id="29" name="Oval 19">
            <a:extLst>
              <a:ext uri="{FF2B5EF4-FFF2-40B4-BE49-F238E27FC236}">
                <a16:creationId xmlns:a16="http://schemas.microsoft.com/office/drawing/2014/main" id="{DD342C2A-60C1-4C7D-AD48-B273542295CF}"/>
              </a:ext>
            </a:extLst>
          </p:cNvPr>
          <p:cNvSpPr>
            <a:spLocks noChangeArrowheads="1"/>
          </p:cNvSpPr>
          <p:nvPr/>
        </p:nvSpPr>
        <p:spPr bwMode="auto">
          <a:xfrm>
            <a:off x="6006175" y="1302752"/>
            <a:ext cx="513075" cy="470612"/>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73763"/>
                </a:solidFill>
                <a:effectLst/>
                <a:uLnTx/>
                <a:uFillTx/>
                <a:latin typeface="Arial"/>
                <a:ea typeface="+mn-ea"/>
                <a:cs typeface="+mn-cs"/>
              </a:rPr>
              <a:t>1</a:t>
            </a:r>
          </a:p>
        </p:txBody>
      </p:sp>
      <p:sp>
        <p:nvSpPr>
          <p:cNvPr id="47" name="Rectángulo 103">
            <a:extLst>
              <a:ext uri="{FF2B5EF4-FFF2-40B4-BE49-F238E27FC236}">
                <a16:creationId xmlns:a16="http://schemas.microsoft.com/office/drawing/2014/main" id="{3935CB9E-DE02-448B-B9BC-BBB541EE570B}"/>
              </a:ext>
            </a:extLst>
          </p:cNvPr>
          <p:cNvSpPr/>
          <p:nvPr/>
        </p:nvSpPr>
        <p:spPr>
          <a:xfrm rot="16200000">
            <a:off x="11086538" y="3377562"/>
            <a:ext cx="490697" cy="1508706"/>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0" tIns="45718" rIns="91390" bIns="45718" rtlCol="0" anchor="ctr"/>
          <a:lstStyle/>
          <a:p>
            <a:pPr marL="0" marR="0" lvl="0" indent="0" algn="ctr" defTabSz="91381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Título 1">
            <a:extLst>
              <a:ext uri="{FF2B5EF4-FFF2-40B4-BE49-F238E27FC236}">
                <a16:creationId xmlns:a16="http://schemas.microsoft.com/office/drawing/2014/main" id="{99EAF864-AFCB-46BD-8B71-28708474D540}"/>
              </a:ext>
            </a:extLst>
          </p:cNvPr>
          <p:cNvSpPr txBox="1">
            <a:spLocks/>
          </p:cNvSpPr>
          <p:nvPr/>
        </p:nvSpPr>
        <p:spPr>
          <a:xfrm>
            <a:off x="10542482" y="3370701"/>
            <a:ext cx="1547319" cy="405884"/>
          </a:xfrm>
          <a:prstGeom prst="rect">
            <a:avLst/>
          </a:prstGeom>
        </p:spPr>
        <p:txBody>
          <a:bodyPr lIns="91390" tIns="45718" rIns="91390"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1200" b="1" i="0" u="none" strike="noStrike" kern="1200" cap="none" spc="0" normalizeH="0" baseline="0" noProof="0" dirty="0">
                <a:ln>
                  <a:noFill/>
                </a:ln>
                <a:solidFill>
                  <a:prstClr val="black"/>
                </a:solidFill>
                <a:effectLst/>
                <a:uLnTx/>
                <a:uFillTx/>
                <a:latin typeface="Calibri Light"/>
                <a:ea typeface="+mj-ea"/>
                <a:cs typeface="Calibri" panose="020F0502020204030204" pitchFamily="34" charset="0"/>
              </a:rPr>
              <a:t>Fecha estimada  de cumplimiento</a:t>
            </a:r>
          </a:p>
        </p:txBody>
      </p:sp>
      <p:sp>
        <p:nvSpPr>
          <p:cNvPr id="54" name="CuadroTexto 14">
            <a:extLst>
              <a:ext uri="{FF2B5EF4-FFF2-40B4-BE49-F238E27FC236}">
                <a16:creationId xmlns:a16="http://schemas.microsoft.com/office/drawing/2014/main" id="{7E7473B5-6FE1-48AA-9E86-07167D9513D6}"/>
              </a:ext>
            </a:extLst>
          </p:cNvPr>
          <p:cNvSpPr txBox="1"/>
          <p:nvPr/>
        </p:nvSpPr>
        <p:spPr>
          <a:xfrm>
            <a:off x="11114049" y="3903689"/>
            <a:ext cx="806567" cy="461663"/>
          </a:xfrm>
          <a:prstGeom prst="rect">
            <a:avLst/>
          </a:prstGeom>
          <a:noFill/>
        </p:spPr>
        <p:txBody>
          <a:bodyPr wrap="none" lIns="91390" tIns="45718" rIns="91390" bIns="45718" rtlCol="0">
            <a:spAutoFit/>
          </a:bodyPr>
          <a:lstStyle/>
          <a:p>
            <a:pPr marL="0" marR="0" lvl="0" indent="0" algn="ctr" defTabSz="91381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Calibri"/>
                <a:ea typeface="+mn-ea"/>
                <a:cs typeface="+mn-cs"/>
              </a:rPr>
              <a:t>2022</a:t>
            </a:r>
          </a:p>
        </p:txBody>
      </p:sp>
      <p:pic>
        <p:nvPicPr>
          <p:cNvPr id="55"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627431" y="3842775"/>
            <a:ext cx="602740" cy="602740"/>
          </a:xfrm>
          <a:prstGeom prst="rect">
            <a:avLst/>
          </a:prstGeom>
        </p:spPr>
      </p:pic>
      <p:sp>
        <p:nvSpPr>
          <p:cNvPr id="2" name="Oval 19">
            <a:extLst>
              <a:ext uri="{FF2B5EF4-FFF2-40B4-BE49-F238E27FC236}">
                <a16:creationId xmlns:a16="http://schemas.microsoft.com/office/drawing/2014/main" id="{369C11B5-FB79-4B3C-B082-3820786A696D}"/>
              </a:ext>
            </a:extLst>
          </p:cNvPr>
          <p:cNvSpPr>
            <a:spLocks noChangeArrowheads="1"/>
          </p:cNvSpPr>
          <p:nvPr/>
        </p:nvSpPr>
        <p:spPr bwMode="auto">
          <a:xfrm>
            <a:off x="281426" y="3929733"/>
            <a:ext cx="553301" cy="5806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946"/>
            <a:endParaRPr lang="en-US" sz="3600" dirty="0">
              <a:solidFill>
                <a:prstClr val="black"/>
              </a:solidFill>
              <a:latin typeface="Calibri"/>
            </a:endParaRPr>
          </a:p>
        </p:txBody>
      </p:sp>
      <p:pic>
        <p:nvPicPr>
          <p:cNvPr id="3" name="Gráfico 2" descr="Marca de verificación">
            <a:extLst>
              <a:ext uri="{FF2B5EF4-FFF2-40B4-BE49-F238E27FC236}">
                <a16:creationId xmlns:a16="http://schemas.microsoft.com/office/drawing/2014/main" id="{1D7041B7-F56D-4B05-A6DC-0CB5D4467E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39518" y="3988349"/>
            <a:ext cx="438463" cy="438463"/>
          </a:xfrm>
          <a:prstGeom prst="rect">
            <a:avLst/>
          </a:prstGeom>
        </p:spPr>
      </p:pic>
    </p:spTree>
    <p:extLst>
      <p:ext uri="{BB962C8B-B14F-4D97-AF65-F5344CB8AC3E}">
        <p14:creationId xmlns:p14="http://schemas.microsoft.com/office/powerpoint/2010/main" val="170892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0"/>
          <p:cNvSpPr txBox="1">
            <a:spLocks noGrp="1"/>
          </p:cNvSpPr>
          <p:nvPr>
            <p:ph type="title"/>
          </p:nvPr>
        </p:nvSpPr>
        <p:spPr>
          <a:xfrm>
            <a:off x="2701128" y="2749132"/>
            <a:ext cx="8587469" cy="1391507"/>
          </a:xfrm>
          <a:prstGeom prst="rect">
            <a:avLst/>
          </a:prstGeom>
          <a:noFill/>
          <a:ln>
            <a:noFill/>
          </a:ln>
        </p:spPr>
        <p:txBody>
          <a:bodyPr spcFirstLastPara="1" vert="horz" wrap="square" lIns="91384" tIns="45698" rIns="91384" bIns="45698" rtlCol="0" anchor="ctr" anchorCtr="0">
            <a:noAutofit/>
          </a:bodyPr>
          <a:lstStyle/>
          <a:p>
            <a:r>
              <a:rPr lang="es-CO" dirty="0"/>
              <a:t>Seguimiento a la Ejecución del Plan Estratégico Sectorial 2019 </a:t>
            </a:r>
            <a:r>
              <a:rPr lang="mr-IN" dirty="0"/>
              <a:t>–</a:t>
            </a:r>
            <a:r>
              <a:rPr lang="es-CO" dirty="0"/>
              <a:t> 2022</a:t>
            </a:r>
            <a:r>
              <a:rPr lang="en-US" sz="2400" dirty="0">
                <a:solidFill>
                  <a:schemeClr val="bg1"/>
                </a:solidFill>
              </a:rPr>
              <a:t/>
            </a:r>
            <a:br>
              <a:rPr lang="en-US" sz="2400" dirty="0">
                <a:solidFill>
                  <a:schemeClr val="bg1"/>
                </a:solidFill>
              </a:rPr>
            </a:br>
            <a:endParaRPr sz="2400" i="1" dirty="0"/>
          </a:p>
        </p:txBody>
      </p:sp>
      <p:grpSp>
        <p:nvGrpSpPr>
          <p:cNvPr id="4" name="Grupo 17">
            <a:extLst>
              <a:ext uri="{FF2B5EF4-FFF2-40B4-BE49-F238E27FC236}">
                <a16:creationId xmlns:a16="http://schemas.microsoft.com/office/drawing/2014/main" id="{80A3851F-9360-4423-8110-84A2B8AF2F15}"/>
              </a:ext>
            </a:extLst>
          </p:cNvPr>
          <p:cNvGrpSpPr/>
          <p:nvPr/>
        </p:nvGrpSpPr>
        <p:grpSpPr>
          <a:xfrm>
            <a:off x="10100011" y="4890472"/>
            <a:ext cx="1756808" cy="1489365"/>
            <a:chOff x="287641" y="4370305"/>
            <a:chExt cx="958813" cy="784981"/>
          </a:xfrm>
        </p:grpSpPr>
        <p:sp>
          <p:nvSpPr>
            <p:cNvPr id="5" name="object 4">
              <a:extLst>
                <a:ext uri="{FF2B5EF4-FFF2-40B4-BE49-F238E27FC236}">
                  <a16:creationId xmlns:a16="http://schemas.microsoft.com/office/drawing/2014/main" id="{98CEBA3F-8896-4222-BEE8-3AFAC76F2689}"/>
                </a:ext>
              </a:extLst>
            </p:cNvPr>
            <p:cNvSpPr/>
            <p:nvPr/>
          </p:nvSpPr>
          <p:spPr>
            <a:xfrm>
              <a:off x="701498" y="4370305"/>
              <a:ext cx="130818" cy="130818"/>
            </a:xfrm>
            <a:custGeom>
              <a:avLst/>
              <a:gdLst/>
              <a:ahLst/>
              <a:cxnLst/>
              <a:rect l="l" t="t" r="r" b="b"/>
              <a:pathLst>
                <a:path w="287655" h="287654">
                  <a:moveTo>
                    <a:pt x="143838" y="0"/>
                  </a:moveTo>
                  <a:lnTo>
                    <a:pt x="98369" y="7318"/>
                  </a:lnTo>
                  <a:lnTo>
                    <a:pt x="58883" y="27704"/>
                  </a:lnTo>
                  <a:lnTo>
                    <a:pt x="27748" y="58802"/>
                  </a:lnTo>
                  <a:lnTo>
                    <a:pt x="7331" y="98256"/>
                  </a:lnTo>
                  <a:lnTo>
                    <a:pt x="0" y="143712"/>
                  </a:lnTo>
                  <a:lnTo>
                    <a:pt x="7331" y="189151"/>
                  </a:lnTo>
                  <a:lnTo>
                    <a:pt x="27748" y="228591"/>
                  </a:lnTo>
                  <a:lnTo>
                    <a:pt x="58883" y="259678"/>
                  </a:lnTo>
                  <a:lnTo>
                    <a:pt x="98369" y="280057"/>
                  </a:lnTo>
                  <a:lnTo>
                    <a:pt x="143838" y="287373"/>
                  </a:lnTo>
                  <a:lnTo>
                    <a:pt x="189268" y="280057"/>
                  </a:lnTo>
                  <a:lnTo>
                    <a:pt x="228704" y="259678"/>
                  </a:lnTo>
                  <a:lnTo>
                    <a:pt x="259791" y="228591"/>
                  </a:lnTo>
                  <a:lnTo>
                    <a:pt x="280171" y="189151"/>
                  </a:lnTo>
                  <a:lnTo>
                    <a:pt x="287488" y="143712"/>
                  </a:lnTo>
                  <a:lnTo>
                    <a:pt x="280171" y="98256"/>
                  </a:lnTo>
                  <a:lnTo>
                    <a:pt x="259791" y="58802"/>
                  </a:lnTo>
                  <a:lnTo>
                    <a:pt x="228704" y="27704"/>
                  </a:lnTo>
                  <a:lnTo>
                    <a:pt x="189268" y="7318"/>
                  </a:lnTo>
                  <a:lnTo>
                    <a:pt x="143838"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6" name="object 5">
              <a:extLst>
                <a:ext uri="{FF2B5EF4-FFF2-40B4-BE49-F238E27FC236}">
                  <a16:creationId xmlns:a16="http://schemas.microsoft.com/office/drawing/2014/main" id="{FE20B287-B371-4427-9E53-F72FF6FC78DE}"/>
                </a:ext>
              </a:extLst>
            </p:cNvPr>
            <p:cNvSpPr/>
            <p:nvPr/>
          </p:nvSpPr>
          <p:spPr>
            <a:xfrm>
              <a:off x="784678" y="4508499"/>
              <a:ext cx="130818" cy="130818"/>
            </a:xfrm>
            <a:custGeom>
              <a:avLst/>
              <a:gdLst/>
              <a:ahLst/>
              <a:cxnLst/>
              <a:rect l="l" t="t" r="r" b="b"/>
              <a:pathLst>
                <a:path w="287655" h="287654">
                  <a:moveTo>
                    <a:pt x="143691" y="0"/>
                  </a:moveTo>
                  <a:lnTo>
                    <a:pt x="98250" y="7321"/>
                  </a:lnTo>
                  <a:lnTo>
                    <a:pt x="58802" y="27715"/>
                  </a:lnTo>
                  <a:lnTo>
                    <a:pt x="27706" y="58829"/>
                  </a:lnTo>
                  <a:lnTo>
                    <a:pt x="7319" y="98307"/>
                  </a:lnTo>
                  <a:lnTo>
                    <a:pt x="0" y="143796"/>
                  </a:lnTo>
                  <a:lnTo>
                    <a:pt x="7319" y="189241"/>
                  </a:lnTo>
                  <a:lnTo>
                    <a:pt x="27706" y="228714"/>
                  </a:lnTo>
                  <a:lnTo>
                    <a:pt x="58802" y="259844"/>
                  </a:lnTo>
                  <a:lnTo>
                    <a:pt x="98250" y="280260"/>
                  </a:lnTo>
                  <a:lnTo>
                    <a:pt x="143691" y="287593"/>
                  </a:lnTo>
                  <a:lnTo>
                    <a:pt x="189158" y="280260"/>
                  </a:lnTo>
                  <a:lnTo>
                    <a:pt x="228629" y="259844"/>
                  </a:lnTo>
                  <a:lnTo>
                    <a:pt x="259744" y="228714"/>
                  </a:lnTo>
                  <a:lnTo>
                    <a:pt x="280143" y="189241"/>
                  </a:lnTo>
                  <a:lnTo>
                    <a:pt x="287467" y="143796"/>
                  </a:lnTo>
                  <a:lnTo>
                    <a:pt x="280143" y="98307"/>
                  </a:lnTo>
                  <a:lnTo>
                    <a:pt x="259744" y="58829"/>
                  </a:lnTo>
                  <a:lnTo>
                    <a:pt x="228629" y="27715"/>
                  </a:lnTo>
                  <a:lnTo>
                    <a:pt x="189158" y="7321"/>
                  </a:lnTo>
                  <a:lnTo>
                    <a:pt x="143691"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7" name="object 6">
              <a:extLst>
                <a:ext uri="{FF2B5EF4-FFF2-40B4-BE49-F238E27FC236}">
                  <a16:creationId xmlns:a16="http://schemas.microsoft.com/office/drawing/2014/main" id="{CE5792D5-054E-4044-B1C1-1D2DC4FCF787}"/>
                </a:ext>
              </a:extLst>
            </p:cNvPr>
            <p:cNvSpPr/>
            <p:nvPr/>
          </p:nvSpPr>
          <p:spPr>
            <a:xfrm>
              <a:off x="619263" y="4508499"/>
              <a:ext cx="130818" cy="130818"/>
            </a:xfrm>
            <a:custGeom>
              <a:avLst/>
              <a:gdLst/>
              <a:ahLst/>
              <a:cxnLst/>
              <a:rect l="l" t="t" r="r" b="b"/>
              <a:pathLst>
                <a:path w="287655" h="287654">
                  <a:moveTo>
                    <a:pt x="143629" y="0"/>
                  </a:moveTo>
                  <a:lnTo>
                    <a:pt x="98209" y="7321"/>
                  </a:lnTo>
                  <a:lnTo>
                    <a:pt x="58779" y="27715"/>
                  </a:lnTo>
                  <a:lnTo>
                    <a:pt x="27696" y="58829"/>
                  </a:lnTo>
                  <a:lnTo>
                    <a:pt x="7316" y="98307"/>
                  </a:lnTo>
                  <a:lnTo>
                    <a:pt x="0" y="143796"/>
                  </a:lnTo>
                  <a:lnTo>
                    <a:pt x="7316" y="189241"/>
                  </a:lnTo>
                  <a:lnTo>
                    <a:pt x="27696" y="228714"/>
                  </a:lnTo>
                  <a:lnTo>
                    <a:pt x="58779" y="259844"/>
                  </a:lnTo>
                  <a:lnTo>
                    <a:pt x="98209" y="280260"/>
                  </a:lnTo>
                  <a:lnTo>
                    <a:pt x="143629" y="287593"/>
                  </a:lnTo>
                  <a:lnTo>
                    <a:pt x="189062" y="280260"/>
                  </a:lnTo>
                  <a:lnTo>
                    <a:pt x="228526" y="259844"/>
                  </a:lnTo>
                  <a:lnTo>
                    <a:pt x="259650" y="228714"/>
                  </a:lnTo>
                  <a:lnTo>
                    <a:pt x="280063" y="189241"/>
                  </a:lnTo>
                  <a:lnTo>
                    <a:pt x="287394" y="143796"/>
                  </a:lnTo>
                  <a:lnTo>
                    <a:pt x="280063" y="98307"/>
                  </a:lnTo>
                  <a:lnTo>
                    <a:pt x="259650" y="58829"/>
                  </a:lnTo>
                  <a:lnTo>
                    <a:pt x="228526" y="27715"/>
                  </a:lnTo>
                  <a:lnTo>
                    <a:pt x="189062" y="7321"/>
                  </a:lnTo>
                  <a:lnTo>
                    <a:pt x="143629"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8" name="object 7">
              <a:extLst>
                <a:ext uri="{FF2B5EF4-FFF2-40B4-BE49-F238E27FC236}">
                  <a16:creationId xmlns:a16="http://schemas.microsoft.com/office/drawing/2014/main" id="{C6CED25B-6DED-4784-A5EB-DFBD0958DEC9}"/>
                </a:ext>
              </a:extLst>
            </p:cNvPr>
            <p:cNvSpPr/>
            <p:nvPr/>
          </p:nvSpPr>
          <p:spPr>
            <a:xfrm>
              <a:off x="535990" y="4645685"/>
              <a:ext cx="130818" cy="130818"/>
            </a:xfrm>
            <a:custGeom>
              <a:avLst/>
              <a:gdLst/>
              <a:ahLst/>
              <a:cxnLst/>
              <a:rect l="l" t="t" r="r" b="b"/>
              <a:pathLst>
                <a:path w="287655" h="287654">
                  <a:moveTo>
                    <a:pt x="143681" y="0"/>
                  </a:moveTo>
                  <a:lnTo>
                    <a:pt x="98272" y="7307"/>
                  </a:lnTo>
                  <a:lnTo>
                    <a:pt x="58831" y="27666"/>
                  </a:lnTo>
                  <a:lnTo>
                    <a:pt x="27726" y="58732"/>
                  </a:lnTo>
                  <a:lnTo>
                    <a:pt x="7326" y="98157"/>
                  </a:lnTo>
                  <a:lnTo>
                    <a:pt x="0" y="143597"/>
                  </a:lnTo>
                  <a:lnTo>
                    <a:pt x="7326" y="189112"/>
                  </a:lnTo>
                  <a:lnTo>
                    <a:pt x="27726" y="228589"/>
                  </a:lnTo>
                  <a:lnTo>
                    <a:pt x="58831" y="259686"/>
                  </a:lnTo>
                  <a:lnTo>
                    <a:pt x="98272" y="280061"/>
                  </a:lnTo>
                  <a:lnTo>
                    <a:pt x="143681" y="287373"/>
                  </a:lnTo>
                  <a:lnTo>
                    <a:pt x="189101" y="280061"/>
                  </a:lnTo>
                  <a:lnTo>
                    <a:pt x="228551" y="259686"/>
                  </a:lnTo>
                  <a:lnTo>
                    <a:pt x="259662" y="228589"/>
                  </a:lnTo>
                  <a:lnTo>
                    <a:pt x="280066" y="189112"/>
                  </a:lnTo>
                  <a:lnTo>
                    <a:pt x="287394" y="143597"/>
                  </a:lnTo>
                  <a:lnTo>
                    <a:pt x="280066" y="98157"/>
                  </a:lnTo>
                  <a:lnTo>
                    <a:pt x="259662" y="58732"/>
                  </a:lnTo>
                  <a:lnTo>
                    <a:pt x="228551" y="27666"/>
                  </a:lnTo>
                  <a:lnTo>
                    <a:pt x="189101" y="7307"/>
                  </a:lnTo>
                  <a:lnTo>
                    <a:pt x="143681"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9" name="object 8">
              <a:extLst>
                <a:ext uri="{FF2B5EF4-FFF2-40B4-BE49-F238E27FC236}">
                  <a16:creationId xmlns:a16="http://schemas.microsoft.com/office/drawing/2014/main" id="{0FA33371-6866-48BC-9F50-E7DEF09283E0}"/>
                </a:ext>
              </a:extLst>
            </p:cNvPr>
            <p:cNvSpPr/>
            <p:nvPr/>
          </p:nvSpPr>
          <p:spPr>
            <a:xfrm>
              <a:off x="456583" y="4785317"/>
              <a:ext cx="128219" cy="130818"/>
            </a:xfrm>
            <a:custGeom>
              <a:avLst/>
              <a:gdLst/>
              <a:ahLst/>
              <a:cxnLst/>
              <a:rect l="l" t="t" r="r" b="b"/>
              <a:pathLst>
                <a:path w="281940" h="287654">
                  <a:moveTo>
                    <a:pt x="143587" y="0"/>
                  </a:moveTo>
                  <a:lnTo>
                    <a:pt x="98172" y="7326"/>
                  </a:lnTo>
                  <a:lnTo>
                    <a:pt x="58752" y="27726"/>
                  </a:lnTo>
                  <a:lnTo>
                    <a:pt x="27681" y="58831"/>
                  </a:lnTo>
                  <a:lnTo>
                    <a:pt x="7312" y="98272"/>
                  </a:lnTo>
                  <a:lnTo>
                    <a:pt x="0" y="143681"/>
                  </a:lnTo>
                  <a:lnTo>
                    <a:pt x="7312" y="189133"/>
                  </a:lnTo>
                  <a:lnTo>
                    <a:pt x="27681" y="228597"/>
                  </a:lnTo>
                  <a:lnTo>
                    <a:pt x="58752" y="259711"/>
                  </a:lnTo>
                  <a:lnTo>
                    <a:pt x="98172" y="280111"/>
                  </a:lnTo>
                  <a:lnTo>
                    <a:pt x="143587" y="287436"/>
                  </a:lnTo>
                  <a:lnTo>
                    <a:pt x="190534" y="279421"/>
                  </a:lnTo>
                  <a:lnTo>
                    <a:pt x="230812" y="257320"/>
                  </a:lnTo>
                  <a:lnTo>
                    <a:pt x="261953" y="224050"/>
                  </a:lnTo>
                  <a:lnTo>
                    <a:pt x="262906" y="222024"/>
                  </a:lnTo>
                  <a:lnTo>
                    <a:pt x="205847" y="222024"/>
                  </a:lnTo>
                  <a:lnTo>
                    <a:pt x="173079" y="215838"/>
                  </a:lnTo>
                  <a:lnTo>
                    <a:pt x="156253" y="202229"/>
                  </a:lnTo>
                  <a:lnTo>
                    <a:pt x="150053" y="188620"/>
                  </a:lnTo>
                  <a:lnTo>
                    <a:pt x="149168" y="182434"/>
                  </a:lnTo>
                  <a:lnTo>
                    <a:pt x="148557" y="164994"/>
                  </a:lnTo>
                  <a:lnTo>
                    <a:pt x="154258" y="156038"/>
                  </a:lnTo>
                  <a:lnTo>
                    <a:pt x="171583" y="152738"/>
                  </a:lnTo>
                  <a:lnTo>
                    <a:pt x="205847" y="152267"/>
                  </a:lnTo>
                  <a:lnTo>
                    <a:pt x="227983" y="152267"/>
                  </a:lnTo>
                  <a:lnTo>
                    <a:pt x="231702" y="151903"/>
                  </a:lnTo>
                  <a:lnTo>
                    <a:pt x="234934" y="148771"/>
                  </a:lnTo>
                  <a:lnTo>
                    <a:pt x="235395" y="142445"/>
                  </a:lnTo>
                  <a:lnTo>
                    <a:pt x="230778" y="136300"/>
                  </a:lnTo>
                  <a:lnTo>
                    <a:pt x="220621" y="133447"/>
                  </a:lnTo>
                  <a:lnTo>
                    <a:pt x="210578" y="132655"/>
                  </a:lnTo>
                  <a:lnTo>
                    <a:pt x="205782" y="132646"/>
                  </a:lnTo>
                  <a:lnTo>
                    <a:pt x="171957" y="127943"/>
                  </a:lnTo>
                  <a:lnTo>
                    <a:pt x="155255" y="117577"/>
                  </a:lnTo>
                  <a:lnTo>
                    <a:pt x="149679" y="107211"/>
                  </a:lnTo>
                  <a:lnTo>
                    <a:pt x="149168" y="102499"/>
                  </a:lnTo>
                  <a:lnTo>
                    <a:pt x="150053" y="79484"/>
                  </a:lnTo>
                  <a:lnTo>
                    <a:pt x="156253" y="67665"/>
                  </a:lnTo>
                  <a:lnTo>
                    <a:pt x="173079" y="63311"/>
                  </a:lnTo>
                  <a:lnTo>
                    <a:pt x="205847" y="62689"/>
                  </a:lnTo>
                  <a:lnTo>
                    <a:pt x="261970" y="62689"/>
                  </a:lnTo>
                  <a:lnTo>
                    <a:pt x="261372" y="61454"/>
                  </a:lnTo>
                  <a:lnTo>
                    <a:pt x="230118" y="29001"/>
                  </a:lnTo>
                  <a:lnTo>
                    <a:pt x="190013" y="7672"/>
                  </a:lnTo>
                  <a:lnTo>
                    <a:pt x="143587" y="0"/>
                  </a:lnTo>
                  <a:close/>
                </a:path>
                <a:path w="281940" h="287654">
                  <a:moveTo>
                    <a:pt x="275595" y="169928"/>
                  </a:moveTo>
                  <a:lnTo>
                    <a:pt x="268956" y="173394"/>
                  </a:lnTo>
                  <a:lnTo>
                    <a:pt x="265059" y="182434"/>
                  </a:lnTo>
                  <a:lnTo>
                    <a:pt x="263585" y="189808"/>
                  </a:lnTo>
                  <a:lnTo>
                    <a:pt x="256507" y="203285"/>
                  </a:lnTo>
                  <a:lnTo>
                    <a:pt x="238903" y="216234"/>
                  </a:lnTo>
                  <a:lnTo>
                    <a:pt x="205847" y="222024"/>
                  </a:lnTo>
                  <a:lnTo>
                    <a:pt x="262906" y="222024"/>
                  </a:lnTo>
                  <a:lnTo>
                    <a:pt x="281488" y="182528"/>
                  </a:lnTo>
                  <a:lnTo>
                    <a:pt x="281073" y="172738"/>
                  </a:lnTo>
                  <a:lnTo>
                    <a:pt x="275595" y="169928"/>
                  </a:lnTo>
                  <a:close/>
                </a:path>
                <a:path w="281940" h="287654">
                  <a:moveTo>
                    <a:pt x="227983" y="152267"/>
                  </a:moveTo>
                  <a:lnTo>
                    <a:pt x="205847" y="152267"/>
                  </a:lnTo>
                  <a:lnTo>
                    <a:pt x="222930" y="152762"/>
                  </a:lnTo>
                  <a:lnTo>
                    <a:pt x="227983" y="152267"/>
                  </a:lnTo>
                  <a:close/>
                </a:path>
                <a:path w="281940" h="287654">
                  <a:moveTo>
                    <a:pt x="210464" y="132646"/>
                  </a:moveTo>
                  <a:lnTo>
                    <a:pt x="205847" y="132655"/>
                  </a:lnTo>
                  <a:lnTo>
                    <a:pt x="210578" y="132655"/>
                  </a:lnTo>
                  <a:close/>
                </a:path>
                <a:path w="281940" h="287654">
                  <a:moveTo>
                    <a:pt x="261970" y="62689"/>
                  </a:moveTo>
                  <a:lnTo>
                    <a:pt x="205847" y="62689"/>
                  </a:lnTo>
                  <a:lnTo>
                    <a:pt x="238961" y="68747"/>
                  </a:lnTo>
                  <a:lnTo>
                    <a:pt x="256664" y="82162"/>
                  </a:lnTo>
                  <a:lnTo>
                    <a:pt x="263762" y="95793"/>
                  </a:lnTo>
                  <a:lnTo>
                    <a:pt x="265059" y="102499"/>
                  </a:lnTo>
                  <a:lnTo>
                    <a:pt x="268595" y="110131"/>
                  </a:lnTo>
                  <a:lnTo>
                    <a:pt x="274885" y="112406"/>
                  </a:lnTo>
                  <a:lnTo>
                    <a:pt x="280310" y="109727"/>
                  </a:lnTo>
                  <a:lnTo>
                    <a:pt x="281247" y="102499"/>
                  </a:lnTo>
                  <a:lnTo>
                    <a:pt x="261970" y="62689"/>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0" name="object 9">
              <a:extLst>
                <a:ext uri="{FF2B5EF4-FFF2-40B4-BE49-F238E27FC236}">
                  <a16:creationId xmlns:a16="http://schemas.microsoft.com/office/drawing/2014/main" id="{30AC1EBD-CAF9-4256-9709-477B313CA2D9}"/>
                </a:ext>
              </a:extLst>
            </p:cNvPr>
            <p:cNvSpPr/>
            <p:nvPr/>
          </p:nvSpPr>
          <p:spPr>
            <a:xfrm>
              <a:off x="784157" y="4785316"/>
              <a:ext cx="130818" cy="130241"/>
            </a:xfrm>
            <a:custGeom>
              <a:avLst/>
              <a:gdLst/>
              <a:ahLst/>
              <a:cxnLst/>
              <a:rect l="l" t="t" r="r" b="b"/>
              <a:pathLst>
                <a:path w="287655" h="286384">
                  <a:moveTo>
                    <a:pt x="143796" y="0"/>
                  </a:moveTo>
                  <a:lnTo>
                    <a:pt x="98376" y="7329"/>
                  </a:lnTo>
                  <a:lnTo>
                    <a:pt x="58906" y="27736"/>
                  </a:lnTo>
                  <a:lnTo>
                    <a:pt x="27767" y="58847"/>
                  </a:lnTo>
                  <a:lnTo>
                    <a:pt x="7338" y="98290"/>
                  </a:lnTo>
                  <a:lnTo>
                    <a:pt x="0" y="143691"/>
                  </a:lnTo>
                  <a:lnTo>
                    <a:pt x="9407" y="194884"/>
                  </a:lnTo>
                  <a:lnTo>
                    <a:pt x="35316" y="237915"/>
                  </a:lnTo>
                  <a:lnTo>
                    <a:pt x="74260" y="269356"/>
                  </a:lnTo>
                  <a:lnTo>
                    <a:pt x="122771" y="285781"/>
                  </a:lnTo>
                  <a:lnTo>
                    <a:pt x="118280" y="277476"/>
                  </a:lnTo>
                  <a:lnTo>
                    <a:pt x="114885" y="267724"/>
                  </a:lnTo>
                  <a:lnTo>
                    <a:pt x="112736" y="256794"/>
                  </a:lnTo>
                  <a:lnTo>
                    <a:pt x="111986" y="244955"/>
                  </a:lnTo>
                  <a:lnTo>
                    <a:pt x="114458" y="223734"/>
                  </a:lnTo>
                  <a:lnTo>
                    <a:pt x="121204" y="206389"/>
                  </a:lnTo>
                  <a:lnTo>
                    <a:pt x="131215" y="194685"/>
                  </a:lnTo>
                  <a:lnTo>
                    <a:pt x="143482" y="190392"/>
                  </a:lnTo>
                  <a:lnTo>
                    <a:pt x="278995" y="190392"/>
                  </a:lnTo>
                  <a:lnTo>
                    <a:pt x="287603" y="143691"/>
                  </a:lnTo>
                  <a:lnTo>
                    <a:pt x="287428" y="142602"/>
                  </a:lnTo>
                  <a:lnTo>
                    <a:pt x="143482" y="142602"/>
                  </a:lnTo>
                  <a:lnTo>
                    <a:pt x="132446" y="138299"/>
                  </a:lnTo>
                  <a:lnTo>
                    <a:pt x="123441" y="126574"/>
                  </a:lnTo>
                  <a:lnTo>
                    <a:pt x="117372" y="109207"/>
                  </a:lnTo>
                  <a:lnTo>
                    <a:pt x="115148" y="87976"/>
                  </a:lnTo>
                  <a:lnTo>
                    <a:pt x="117372" y="66753"/>
                  </a:lnTo>
                  <a:lnTo>
                    <a:pt x="123441" y="49464"/>
                  </a:lnTo>
                  <a:lnTo>
                    <a:pt x="132446" y="37829"/>
                  </a:lnTo>
                  <a:lnTo>
                    <a:pt x="143482" y="33569"/>
                  </a:lnTo>
                  <a:lnTo>
                    <a:pt x="234627" y="33569"/>
                  </a:lnTo>
                  <a:lnTo>
                    <a:pt x="228794" y="27736"/>
                  </a:lnTo>
                  <a:lnTo>
                    <a:pt x="189310" y="7329"/>
                  </a:lnTo>
                  <a:lnTo>
                    <a:pt x="143796" y="0"/>
                  </a:lnTo>
                  <a:close/>
                </a:path>
                <a:path w="287655" h="286384">
                  <a:moveTo>
                    <a:pt x="278995" y="190392"/>
                  </a:moveTo>
                  <a:lnTo>
                    <a:pt x="143482" y="190392"/>
                  </a:lnTo>
                  <a:lnTo>
                    <a:pt x="155673" y="194685"/>
                  </a:lnTo>
                  <a:lnTo>
                    <a:pt x="165616" y="206389"/>
                  </a:lnTo>
                  <a:lnTo>
                    <a:pt x="172314" y="223734"/>
                  </a:lnTo>
                  <a:lnTo>
                    <a:pt x="174769" y="244955"/>
                  </a:lnTo>
                  <a:lnTo>
                    <a:pt x="174011" y="256858"/>
                  </a:lnTo>
                  <a:lnTo>
                    <a:pt x="171857" y="267815"/>
                  </a:lnTo>
                  <a:lnTo>
                    <a:pt x="168483" y="277548"/>
                  </a:lnTo>
                  <a:lnTo>
                    <a:pt x="164068" y="285781"/>
                  </a:lnTo>
                  <a:lnTo>
                    <a:pt x="212843" y="269648"/>
                  </a:lnTo>
                  <a:lnTo>
                    <a:pt x="252034" y="238261"/>
                  </a:lnTo>
                  <a:lnTo>
                    <a:pt x="278125" y="195111"/>
                  </a:lnTo>
                  <a:lnTo>
                    <a:pt x="278995" y="190392"/>
                  </a:lnTo>
                  <a:close/>
                </a:path>
                <a:path w="287655" h="286384">
                  <a:moveTo>
                    <a:pt x="234627" y="33569"/>
                  </a:moveTo>
                  <a:lnTo>
                    <a:pt x="143482" y="33569"/>
                  </a:lnTo>
                  <a:lnTo>
                    <a:pt x="154445" y="37829"/>
                  </a:lnTo>
                  <a:lnTo>
                    <a:pt x="163413" y="49464"/>
                  </a:lnTo>
                  <a:lnTo>
                    <a:pt x="169468" y="66753"/>
                  </a:lnTo>
                  <a:lnTo>
                    <a:pt x="171691" y="87976"/>
                  </a:lnTo>
                  <a:lnTo>
                    <a:pt x="169468" y="109207"/>
                  </a:lnTo>
                  <a:lnTo>
                    <a:pt x="163413" y="126574"/>
                  </a:lnTo>
                  <a:lnTo>
                    <a:pt x="154445" y="138299"/>
                  </a:lnTo>
                  <a:lnTo>
                    <a:pt x="143482" y="142602"/>
                  </a:lnTo>
                  <a:lnTo>
                    <a:pt x="287428" y="142602"/>
                  </a:lnTo>
                  <a:lnTo>
                    <a:pt x="280287" y="98290"/>
                  </a:lnTo>
                  <a:lnTo>
                    <a:pt x="259902" y="58847"/>
                  </a:lnTo>
                  <a:lnTo>
                    <a:pt x="234627" y="33569"/>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1" name="object 10">
              <a:extLst>
                <a:ext uri="{FF2B5EF4-FFF2-40B4-BE49-F238E27FC236}">
                  <a16:creationId xmlns:a16="http://schemas.microsoft.com/office/drawing/2014/main" id="{7F1C65FF-DD74-4505-AABB-8F460A65FD31}"/>
                </a:ext>
              </a:extLst>
            </p:cNvPr>
            <p:cNvSpPr/>
            <p:nvPr/>
          </p:nvSpPr>
          <p:spPr>
            <a:xfrm>
              <a:off x="701498" y="4645685"/>
              <a:ext cx="130818" cy="130818"/>
            </a:xfrm>
            <a:custGeom>
              <a:avLst/>
              <a:gdLst/>
              <a:ahLst/>
              <a:cxnLst/>
              <a:rect l="l" t="t" r="r" b="b"/>
              <a:pathLst>
                <a:path w="287655" h="287654">
                  <a:moveTo>
                    <a:pt x="143838" y="0"/>
                  </a:moveTo>
                  <a:lnTo>
                    <a:pt x="98369" y="7307"/>
                  </a:lnTo>
                  <a:lnTo>
                    <a:pt x="58883" y="27666"/>
                  </a:lnTo>
                  <a:lnTo>
                    <a:pt x="27748" y="58732"/>
                  </a:lnTo>
                  <a:lnTo>
                    <a:pt x="7331" y="98157"/>
                  </a:lnTo>
                  <a:lnTo>
                    <a:pt x="0" y="143597"/>
                  </a:lnTo>
                  <a:lnTo>
                    <a:pt x="7331" y="189112"/>
                  </a:lnTo>
                  <a:lnTo>
                    <a:pt x="27748" y="228589"/>
                  </a:lnTo>
                  <a:lnTo>
                    <a:pt x="58883" y="259686"/>
                  </a:lnTo>
                  <a:lnTo>
                    <a:pt x="98369" y="280061"/>
                  </a:lnTo>
                  <a:lnTo>
                    <a:pt x="143838" y="287373"/>
                  </a:lnTo>
                  <a:lnTo>
                    <a:pt x="189268" y="280061"/>
                  </a:lnTo>
                  <a:lnTo>
                    <a:pt x="228704" y="259686"/>
                  </a:lnTo>
                  <a:lnTo>
                    <a:pt x="259791" y="228589"/>
                  </a:lnTo>
                  <a:lnTo>
                    <a:pt x="280171" y="189112"/>
                  </a:lnTo>
                  <a:lnTo>
                    <a:pt x="287488" y="143597"/>
                  </a:lnTo>
                  <a:lnTo>
                    <a:pt x="280171" y="98157"/>
                  </a:lnTo>
                  <a:lnTo>
                    <a:pt x="259791" y="58732"/>
                  </a:lnTo>
                  <a:lnTo>
                    <a:pt x="228704" y="27666"/>
                  </a:lnTo>
                  <a:lnTo>
                    <a:pt x="189268" y="7307"/>
                  </a:lnTo>
                  <a:lnTo>
                    <a:pt x="143838"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2" name="object 11">
              <a:extLst>
                <a:ext uri="{FF2B5EF4-FFF2-40B4-BE49-F238E27FC236}">
                  <a16:creationId xmlns:a16="http://schemas.microsoft.com/office/drawing/2014/main" id="{8CDDABF4-A9FB-4056-9F19-0B91FE71747C}"/>
                </a:ext>
              </a:extLst>
            </p:cNvPr>
            <p:cNvSpPr/>
            <p:nvPr/>
          </p:nvSpPr>
          <p:spPr>
            <a:xfrm>
              <a:off x="865735" y="4645685"/>
              <a:ext cx="130818" cy="130818"/>
            </a:xfrm>
            <a:custGeom>
              <a:avLst/>
              <a:gdLst/>
              <a:ahLst/>
              <a:cxnLst/>
              <a:rect l="l" t="t" r="r" b="b"/>
              <a:pathLst>
                <a:path w="287655" h="287654">
                  <a:moveTo>
                    <a:pt x="143744" y="0"/>
                  </a:moveTo>
                  <a:lnTo>
                    <a:pt x="98349" y="7307"/>
                  </a:lnTo>
                  <a:lnTo>
                    <a:pt x="58894" y="27666"/>
                  </a:lnTo>
                  <a:lnTo>
                    <a:pt x="27763" y="58732"/>
                  </a:lnTo>
                  <a:lnTo>
                    <a:pt x="7337" y="98157"/>
                  </a:lnTo>
                  <a:lnTo>
                    <a:pt x="0" y="143597"/>
                  </a:lnTo>
                  <a:lnTo>
                    <a:pt x="7337" y="189112"/>
                  </a:lnTo>
                  <a:lnTo>
                    <a:pt x="27763" y="228589"/>
                  </a:lnTo>
                  <a:lnTo>
                    <a:pt x="58894" y="259686"/>
                  </a:lnTo>
                  <a:lnTo>
                    <a:pt x="98349" y="280061"/>
                  </a:lnTo>
                  <a:lnTo>
                    <a:pt x="143744" y="287373"/>
                  </a:lnTo>
                  <a:lnTo>
                    <a:pt x="189177" y="280061"/>
                  </a:lnTo>
                  <a:lnTo>
                    <a:pt x="228658" y="259686"/>
                  </a:lnTo>
                  <a:lnTo>
                    <a:pt x="259807" y="228589"/>
                  </a:lnTo>
                  <a:lnTo>
                    <a:pt x="280242" y="189112"/>
                  </a:lnTo>
                  <a:lnTo>
                    <a:pt x="287582" y="143597"/>
                  </a:lnTo>
                  <a:lnTo>
                    <a:pt x="280242" y="98157"/>
                  </a:lnTo>
                  <a:lnTo>
                    <a:pt x="259807" y="58732"/>
                  </a:lnTo>
                  <a:lnTo>
                    <a:pt x="228658" y="27666"/>
                  </a:lnTo>
                  <a:lnTo>
                    <a:pt x="189177" y="7307"/>
                  </a:lnTo>
                  <a:lnTo>
                    <a:pt x="143744" y="0"/>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3" name="object 12">
              <a:extLst>
                <a:ext uri="{FF2B5EF4-FFF2-40B4-BE49-F238E27FC236}">
                  <a16:creationId xmlns:a16="http://schemas.microsoft.com/office/drawing/2014/main" id="{08865A8E-269B-4B1F-B4D8-D063C1FD69C6}"/>
                </a:ext>
              </a:extLst>
            </p:cNvPr>
            <p:cNvSpPr/>
            <p:nvPr/>
          </p:nvSpPr>
          <p:spPr>
            <a:xfrm>
              <a:off x="622215" y="4785639"/>
              <a:ext cx="123310" cy="129663"/>
            </a:xfrm>
            <a:custGeom>
              <a:avLst/>
              <a:gdLst/>
              <a:ahLst/>
              <a:cxnLst/>
              <a:rect l="l" t="t" r="r" b="b"/>
              <a:pathLst>
                <a:path w="271144" h="285115">
                  <a:moveTo>
                    <a:pt x="11580" y="173841"/>
                  </a:moveTo>
                  <a:lnTo>
                    <a:pt x="1961" y="175871"/>
                  </a:lnTo>
                  <a:lnTo>
                    <a:pt x="0" y="190157"/>
                  </a:lnTo>
                  <a:lnTo>
                    <a:pt x="15034" y="220216"/>
                  </a:lnTo>
                  <a:lnTo>
                    <a:pt x="60693" y="265694"/>
                  </a:lnTo>
                  <a:lnTo>
                    <a:pt x="109850" y="284701"/>
                  </a:lnTo>
                  <a:lnTo>
                    <a:pt x="156619" y="285014"/>
                  </a:lnTo>
                  <a:lnTo>
                    <a:pt x="195113" y="274410"/>
                  </a:lnTo>
                  <a:lnTo>
                    <a:pt x="219447" y="260665"/>
                  </a:lnTo>
                  <a:lnTo>
                    <a:pt x="236988" y="245182"/>
                  </a:lnTo>
                  <a:lnTo>
                    <a:pt x="248729" y="231198"/>
                  </a:lnTo>
                  <a:lnTo>
                    <a:pt x="96424" y="231198"/>
                  </a:lnTo>
                  <a:lnTo>
                    <a:pt x="70445" y="229149"/>
                  </a:lnTo>
                  <a:lnTo>
                    <a:pt x="41024" y="210713"/>
                  </a:lnTo>
                  <a:lnTo>
                    <a:pt x="19516" y="180553"/>
                  </a:lnTo>
                  <a:lnTo>
                    <a:pt x="11580" y="173841"/>
                  </a:lnTo>
                  <a:close/>
                </a:path>
                <a:path w="271144" h="285115">
                  <a:moveTo>
                    <a:pt x="145582" y="0"/>
                  </a:moveTo>
                  <a:lnTo>
                    <a:pt x="99405" y="4460"/>
                  </a:lnTo>
                  <a:lnTo>
                    <a:pt x="54185" y="25416"/>
                  </a:lnTo>
                  <a:lnTo>
                    <a:pt x="28099" y="53700"/>
                  </a:lnTo>
                  <a:lnTo>
                    <a:pt x="7055" y="118376"/>
                  </a:lnTo>
                  <a:lnTo>
                    <a:pt x="12614" y="128760"/>
                  </a:lnTo>
                  <a:lnTo>
                    <a:pt x="25344" y="134589"/>
                  </a:lnTo>
                  <a:lnTo>
                    <a:pt x="39324" y="138265"/>
                  </a:lnTo>
                  <a:lnTo>
                    <a:pt x="48635" y="142187"/>
                  </a:lnTo>
                  <a:lnTo>
                    <a:pt x="60526" y="149305"/>
                  </a:lnTo>
                  <a:lnTo>
                    <a:pt x="80501" y="162149"/>
                  </a:lnTo>
                  <a:lnTo>
                    <a:pt x="99285" y="182514"/>
                  </a:lnTo>
                  <a:lnTo>
                    <a:pt x="107607" y="212196"/>
                  </a:lnTo>
                  <a:lnTo>
                    <a:pt x="96424" y="231198"/>
                  </a:lnTo>
                  <a:lnTo>
                    <a:pt x="248729" y="231198"/>
                  </a:lnTo>
                  <a:lnTo>
                    <a:pt x="253638" y="225351"/>
                  </a:lnTo>
                  <a:lnTo>
                    <a:pt x="266069" y="199071"/>
                  </a:lnTo>
                  <a:lnTo>
                    <a:pt x="270953" y="164239"/>
                  </a:lnTo>
                  <a:lnTo>
                    <a:pt x="265677" y="155390"/>
                  </a:lnTo>
                  <a:lnTo>
                    <a:pt x="253740" y="150373"/>
                  </a:lnTo>
                  <a:lnTo>
                    <a:pt x="239991" y="147205"/>
                  </a:lnTo>
                  <a:lnTo>
                    <a:pt x="229279" y="143904"/>
                  </a:lnTo>
                  <a:lnTo>
                    <a:pt x="215913" y="136711"/>
                  </a:lnTo>
                  <a:lnTo>
                    <a:pt x="196095" y="122575"/>
                  </a:lnTo>
                  <a:lnTo>
                    <a:pt x="178121" y="100673"/>
                  </a:lnTo>
                  <a:lnTo>
                    <a:pt x="170286" y="70179"/>
                  </a:lnTo>
                  <a:lnTo>
                    <a:pt x="180254" y="51361"/>
                  </a:lnTo>
                  <a:lnTo>
                    <a:pt x="245035" y="51361"/>
                  </a:lnTo>
                  <a:lnTo>
                    <a:pt x="226897" y="31313"/>
                  </a:lnTo>
                  <a:lnTo>
                    <a:pt x="189239" y="9721"/>
                  </a:lnTo>
                  <a:lnTo>
                    <a:pt x="145582" y="0"/>
                  </a:lnTo>
                  <a:close/>
                </a:path>
                <a:path w="271144" h="285115">
                  <a:moveTo>
                    <a:pt x="245035" y="51361"/>
                  </a:moveTo>
                  <a:lnTo>
                    <a:pt x="180254" y="51361"/>
                  </a:lnTo>
                  <a:lnTo>
                    <a:pt x="203552" y="53496"/>
                  </a:lnTo>
                  <a:lnTo>
                    <a:pt x="230274" y="71955"/>
                  </a:lnTo>
                  <a:lnTo>
                    <a:pt x="250514" y="102105"/>
                  </a:lnTo>
                  <a:lnTo>
                    <a:pt x="258569" y="109519"/>
                  </a:lnTo>
                  <a:lnTo>
                    <a:pt x="268448" y="108748"/>
                  </a:lnTo>
                  <a:lnTo>
                    <a:pt x="270501" y="94745"/>
                  </a:lnTo>
                  <a:lnTo>
                    <a:pt x="255079" y="62462"/>
                  </a:lnTo>
                  <a:lnTo>
                    <a:pt x="245035" y="51361"/>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4" name="object 13">
              <a:extLst>
                <a:ext uri="{FF2B5EF4-FFF2-40B4-BE49-F238E27FC236}">
                  <a16:creationId xmlns:a16="http://schemas.microsoft.com/office/drawing/2014/main" id="{1BC5E3CF-1214-4569-A765-738EFA8C2CA7}"/>
                </a:ext>
              </a:extLst>
            </p:cNvPr>
            <p:cNvSpPr/>
            <p:nvPr/>
          </p:nvSpPr>
          <p:spPr>
            <a:xfrm>
              <a:off x="948033" y="4785315"/>
              <a:ext cx="130818" cy="130530"/>
            </a:xfrm>
            <a:custGeom>
              <a:avLst/>
              <a:gdLst/>
              <a:ahLst/>
              <a:cxnLst/>
              <a:rect l="l" t="t" r="r" b="b"/>
              <a:pathLst>
                <a:path w="287655" h="287020">
                  <a:moveTo>
                    <a:pt x="143754" y="0"/>
                  </a:moveTo>
                  <a:lnTo>
                    <a:pt x="98322" y="7329"/>
                  </a:lnTo>
                  <a:lnTo>
                    <a:pt x="58861" y="27738"/>
                  </a:lnTo>
                  <a:lnTo>
                    <a:pt x="27740" y="58856"/>
                  </a:lnTo>
                  <a:lnTo>
                    <a:pt x="7330" y="98311"/>
                  </a:lnTo>
                  <a:lnTo>
                    <a:pt x="0" y="143733"/>
                  </a:lnTo>
                  <a:lnTo>
                    <a:pt x="7564" y="189827"/>
                  </a:lnTo>
                  <a:lnTo>
                    <a:pt x="28588" y="229714"/>
                  </a:lnTo>
                  <a:lnTo>
                    <a:pt x="60562" y="260929"/>
                  </a:lnTo>
                  <a:lnTo>
                    <a:pt x="100981" y="281007"/>
                  </a:lnTo>
                  <a:lnTo>
                    <a:pt x="133377" y="286918"/>
                  </a:lnTo>
                  <a:lnTo>
                    <a:pt x="149261" y="284533"/>
                  </a:lnTo>
                  <a:lnTo>
                    <a:pt x="152860" y="278256"/>
                  </a:lnTo>
                  <a:lnTo>
                    <a:pt x="148403" y="272494"/>
                  </a:lnTo>
                  <a:lnTo>
                    <a:pt x="135874" y="264502"/>
                  </a:lnTo>
                  <a:lnTo>
                    <a:pt x="132626" y="260467"/>
                  </a:lnTo>
                  <a:lnTo>
                    <a:pt x="134056" y="259037"/>
                  </a:lnTo>
                  <a:lnTo>
                    <a:pt x="225839" y="248276"/>
                  </a:lnTo>
                  <a:lnTo>
                    <a:pt x="270672" y="207878"/>
                  </a:lnTo>
                  <a:lnTo>
                    <a:pt x="285930" y="164190"/>
                  </a:lnTo>
                  <a:lnTo>
                    <a:pt x="287195" y="147580"/>
                  </a:lnTo>
                  <a:lnTo>
                    <a:pt x="164608" y="147580"/>
                  </a:lnTo>
                  <a:lnTo>
                    <a:pt x="152686" y="142644"/>
                  </a:lnTo>
                  <a:lnTo>
                    <a:pt x="145993" y="131580"/>
                  </a:lnTo>
                  <a:lnTo>
                    <a:pt x="145559" y="116624"/>
                  </a:lnTo>
                  <a:lnTo>
                    <a:pt x="151100" y="99713"/>
                  </a:lnTo>
                  <a:lnTo>
                    <a:pt x="177327" y="69097"/>
                  </a:lnTo>
                  <a:lnTo>
                    <a:pt x="259891" y="59095"/>
                  </a:lnTo>
                  <a:lnTo>
                    <a:pt x="259767" y="58856"/>
                  </a:lnTo>
                  <a:lnTo>
                    <a:pt x="228659" y="27738"/>
                  </a:lnTo>
                  <a:lnTo>
                    <a:pt x="189201" y="7329"/>
                  </a:lnTo>
                  <a:lnTo>
                    <a:pt x="143754" y="0"/>
                  </a:lnTo>
                  <a:close/>
                </a:path>
                <a:path w="287655" h="287020">
                  <a:moveTo>
                    <a:pt x="259891" y="59095"/>
                  </a:moveTo>
                  <a:lnTo>
                    <a:pt x="208072" y="59095"/>
                  </a:lnTo>
                  <a:lnTo>
                    <a:pt x="220024" y="64039"/>
                  </a:lnTo>
                  <a:lnTo>
                    <a:pt x="226704" y="75115"/>
                  </a:lnTo>
                  <a:lnTo>
                    <a:pt x="210255" y="123881"/>
                  </a:lnTo>
                  <a:lnTo>
                    <a:pt x="164608" y="147580"/>
                  </a:lnTo>
                  <a:lnTo>
                    <a:pt x="287195" y="147580"/>
                  </a:lnTo>
                  <a:lnTo>
                    <a:pt x="287488" y="143733"/>
                  </a:lnTo>
                  <a:lnTo>
                    <a:pt x="280164" y="98311"/>
                  </a:lnTo>
                  <a:lnTo>
                    <a:pt x="259891" y="59095"/>
                  </a:lnTo>
                  <a:close/>
                </a:path>
              </a:pathLst>
            </a:custGeom>
            <a:solidFill>
              <a:srgbClr val="FFFFFF"/>
            </a:solid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5" name="object 14">
              <a:extLst>
                <a:ext uri="{FF2B5EF4-FFF2-40B4-BE49-F238E27FC236}">
                  <a16:creationId xmlns:a16="http://schemas.microsoft.com/office/drawing/2014/main" id="{416B78BF-B354-4B83-BDC8-EF84B11AC22A}"/>
                </a:ext>
              </a:extLst>
            </p:cNvPr>
            <p:cNvSpPr/>
            <p:nvPr/>
          </p:nvSpPr>
          <p:spPr>
            <a:xfrm>
              <a:off x="363796" y="4977300"/>
              <a:ext cx="307097" cy="6423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6" name="object 15">
              <a:extLst>
                <a:ext uri="{FF2B5EF4-FFF2-40B4-BE49-F238E27FC236}">
                  <a16:creationId xmlns:a16="http://schemas.microsoft.com/office/drawing/2014/main" id="{D3D27D54-6840-4283-B014-52F2784FC224}"/>
                </a:ext>
              </a:extLst>
            </p:cNvPr>
            <p:cNvSpPr/>
            <p:nvPr/>
          </p:nvSpPr>
          <p:spPr>
            <a:xfrm>
              <a:off x="701343" y="4975975"/>
              <a:ext cx="468083" cy="8459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sp>
          <p:nvSpPr>
            <p:cNvPr id="17" name="object 16">
              <a:extLst>
                <a:ext uri="{FF2B5EF4-FFF2-40B4-BE49-F238E27FC236}">
                  <a16:creationId xmlns:a16="http://schemas.microsoft.com/office/drawing/2014/main" id="{562C2E70-CB86-4C05-961A-9484480F5316}"/>
                </a:ext>
              </a:extLst>
            </p:cNvPr>
            <p:cNvSpPr/>
            <p:nvPr/>
          </p:nvSpPr>
          <p:spPr>
            <a:xfrm>
              <a:off x="287641" y="5089748"/>
              <a:ext cx="958813" cy="6553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1219140">
                <a:buClr>
                  <a:srgbClr val="000000"/>
                </a:buClr>
              </a:pPr>
              <a:endParaRPr sz="800" kern="0" dirty="0">
                <a:solidFill>
                  <a:srgbClr val="000000"/>
                </a:solidFill>
                <a:latin typeface="Arial"/>
                <a:cs typeface="Arial"/>
                <a:sym typeface="Arial"/>
              </a:endParaRPr>
            </a:p>
          </p:txBody>
        </p:sp>
      </p:grpSp>
      <p:pic>
        <p:nvPicPr>
          <p:cNvPr id="18" name="Imagen 18">
            <a:extLst>
              <a:ext uri="{FF2B5EF4-FFF2-40B4-BE49-F238E27FC236}">
                <a16:creationId xmlns:a16="http://schemas.microsoft.com/office/drawing/2014/main" id="{282C84C7-25BD-F14B-9B8E-B27193A5EC4D}"/>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6575779" y="5771444"/>
            <a:ext cx="3177821" cy="61355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68149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3"/>
            <a:ext cx="6523023" cy="4124207"/>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4</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“Reforma y acreditación institucional de la ESAP”</a:t>
            </a:r>
          </a:p>
        </p:txBody>
      </p:sp>
      <p:sp>
        <p:nvSpPr>
          <p:cNvPr id="13" name="object 3">
            <a:extLst>
              <a:ext uri="{FF2B5EF4-FFF2-40B4-BE49-F238E27FC236}">
                <a16:creationId xmlns:a16="http://schemas.microsoft.com/office/drawing/2014/main" id="{158E90F0-C405-492B-BC8A-BEBE7B356037}"/>
              </a:ext>
            </a:extLst>
          </p:cNvPr>
          <p:cNvSpPr/>
          <p:nvPr/>
        </p:nvSpPr>
        <p:spPr>
          <a:xfrm>
            <a:off x="6867894" y="0"/>
            <a:ext cx="5743207" cy="68580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00" dirty="0"/>
          </a:p>
        </p:txBody>
      </p:sp>
    </p:spTree>
    <p:extLst>
      <p:ext uri="{BB962C8B-B14F-4D97-AF65-F5344CB8AC3E}">
        <p14:creationId xmlns:p14="http://schemas.microsoft.com/office/powerpoint/2010/main" val="364883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4  </a:t>
            </a:r>
          </a:p>
          <a:p>
            <a:pPr algn="r"/>
            <a:r>
              <a:rPr lang="es-CO" sz="2400" dirty="0">
                <a:solidFill>
                  <a:schemeClr val="bg1"/>
                </a:solidFill>
                <a:latin typeface="Trebuchet MS" panose="020B0603020202020204" pitchFamily="34" charset="0"/>
              </a:rPr>
              <a:t>Identificación</a:t>
            </a:r>
          </a:p>
        </p:txBody>
      </p:sp>
      <p:sp>
        <p:nvSpPr>
          <p:cNvPr id="2" name="Rectángulo 1">
            <a:extLst>
              <a:ext uri="{FF2B5EF4-FFF2-40B4-BE49-F238E27FC236}">
                <a16:creationId xmlns:a16="http://schemas.microsoft.com/office/drawing/2014/main" id="{400A8DA8-9013-412A-9A45-F3B1F94ACFBB}"/>
              </a:ext>
            </a:extLst>
          </p:cNvPr>
          <p:cNvSpPr/>
          <p:nvPr/>
        </p:nvSpPr>
        <p:spPr>
          <a:xfrm>
            <a:off x="313226" y="933594"/>
            <a:ext cx="11657439" cy="4601257"/>
          </a:xfrm>
          <a:prstGeom prst="rect">
            <a:avLst/>
          </a:prstGeom>
        </p:spPr>
        <p:txBody>
          <a:bodyPr wrap="square" lIns="91438" tIns="45719" rIns="91438" bIns="45719">
            <a:spAutoFit/>
          </a:bodyPr>
          <a:lstStyle/>
          <a:p>
            <a:pPr algn="just">
              <a:lnSpc>
                <a:spcPct val="150000"/>
              </a:lnSpc>
            </a:pPr>
            <a:r>
              <a:rPr lang="es-ES" sz="2800" b="1" dirty="0">
                <a:solidFill>
                  <a:srgbClr val="232C6D"/>
                </a:solidFill>
                <a:latin typeface="Trebuchet MS" panose="020B0603020202020204" pitchFamily="34" charset="0"/>
              </a:rPr>
              <a:t>Reforma y acreditación institucional de la ESAP</a:t>
            </a:r>
            <a:endParaRPr lang="es-ES_tradnl" sz="2800" b="1" dirty="0">
              <a:solidFill>
                <a:srgbClr val="232C6D"/>
              </a:solidFill>
              <a:latin typeface="Trebuchet MS" panose="020B0603020202020204" pitchFamily="34" charset="0"/>
            </a:endParaRPr>
          </a:p>
          <a:p>
            <a:pPr algn="just"/>
            <a:r>
              <a:rPr lang="es-ES_tradnl" dirty="0">
                <a:latin typeface="Gill Sans MT" panose="020B0502020104020203" pitchFamily="34" charset="0"/>
              </a:rPr>
              <a:t>Modernizar la estructura orgánica y la capacidad institucional de la ESAP con el propósito de convertirla en un centro de gestión académico - científico integral, acreditado para el cumplimiento eficiente y eficaz de sus objetivos asistencia técnica y el fortalecimiento de la gestión y desempeño institucional de las Entidades Nacionales y Territoriales.</a:t>
            </a:r>
            <a:endParaRPr lang="es-CO" dirty="0">
              <a:latin typeface="Gill Sans MT" panose="020B0502020104020203" pitchFamily="34" charset="0"/>
            </a:endParaRPr>
          </a:p>
          <a:p>
            <a:pPr algn="just">
              <a:lnSpc>
                <a:spcPct val="150000"/>
              </a:lnSpc>
            </a:pPr>
            <a:endParaRPr lang="es-ES_tradnl" sz="2000" b="1" dirty="0">
              <a:solidFill>
                <a:srgbClr val="232C6D"/>
              </a:solidFill>
              <a:latin typeface="Gill Sans MT" panose="020B0502020104020203" pitchFamily="34" charset="0"/>
            </a:endParaRPr>
          </a:p>
          <a:p>
            <a:pPr algn="just">
              <a:lnSpc>
                <a:spcPct val="150000"/>
              </a:lnSpc>
            </a:pPr>
            <a:r>
              <a:rPr lang="es-ES_tradnl" sz="2000" b="1" dirty="0">
                <a:solidFill>
                  <a:srgbClr val="232C6D"/>
                </a:solidFill>
                <a:latin typeface="Gill Sans MT" panose="020B0502020104020203" pitchFamily="34" charset="0"/>
              </a:rPr>
              <a:t>Objetivo Sectorial </a:t>
            </a:r>
            <a:r>
              <a:rPr lang="es-ES_tradnl" sz="2000" dirty="0">
                <a:latin typeface="Gill Sans MT" panose="020B0502020104020203" pitchFamily="34" charset="0"/>
              </a:rPr>
              <a:t> </a:t>
            </a:r>
            <a:endParaRPr lang="es-CO" sz="2000" dirty="0">
              <a:latin typeface="Gill Sans MT" panose="020B0502020104020203" pitchFamily="34" charset="0"/>
            </a:endParaRPr>
          </a:p>
          <a:p>
            <a:r>
              <a:rPr lang="es-ES_tradnl" dirty="0">
                <a:latin typeface="Gill Sans MT" panose="020B0502020104020203" pitchFamily="34" charset="0"/>
              </a:rPr>
              <a:t>Modernizar y Fortalecer las capacidades sectoriales institucionales para elevar el despliegue, y desarrollo e impacto de los procesos misionales del sector (propuesta nuevo objetivo sectorial).</a:t>
            </a:r>
          </a:p>
          <a:p>
            <a:endParaRPr lang="es-ES_tradnl" dirty="0">
              <a:latin typeface="Gill Sans MT" panose="020B0502020104020203" pitchFamily="34" charset="0"/>
            </a:endParaRPr>
          </a:p>
          <a:p>
            <a:r>
              <a:rPr lang="es-ES_tradnl" sz="2000" b="1" dirty="0">
                <a:solidFill>
                  <a:srgbClr val="232C6D"/>
                </a:solidFill>
                <a:latin typeface="Gill Sans MT" panose="020B0502020104020203" pitchFamily="34" charset="0"/>
              </a:rPr>
              <a:t>Macroproductos</a:t>
            </a:r>
          </a:p>
          <a:p>
            <a:r>
              <a:rPr lang="es-ES_tradnl" b="1" dirty="0">
                <a:solidFill>
                  <a:srgbClr val="232C6D"/>
                </a:solidFill>
                <a:latin typeface="Gill Sans MT" panose="020B0502020104020203" pitchFamily="34" charset="0"/>
              </a:rPr>
              <a:t>1. </a:t>
            </a:r>
            <a:r>
              <a:rPr lang="es-ES_tradnl" b="1" dirty="0">
                <a:latin typeface="Gill Sans MT" panose="020B0502020104020203" pitchFamily="34" charset="0"/>
              </a:rPr>
              <a:t>Reforma administrativa institucional </a:t>
            </a:r>
          </a:p>
          <a:p>
            <a:r>
              <a:rPr lang="es-ES_tradnl" b="1" dirty="0">
                <a:solidFill>
                  <a:srgbClr val="232C6D"/>
                </a:solidFill>
                <a:latin typeface="Gill Sans MT" panose="020B0502020104020203" pitchFamily="34" charset="0"/>
              </a:rPr>
              <a:t>2. </a:t>
            </a:r>
            <a:r>
              <a:rPr lang="es-ES_tradnl" b="1" dirty="0">
                <a:latin typeface="Gill Sans MT" panose="020B0502020104020203" pitchFamily="34" charset="0"/>
              </a:rPr>
              <a:t>Acreditación institucional de alta calidad</a:t>
            </a:r>
          </a:p>
        </p:txBody>
      </p:sp>
      <p:pic>
        <p:nvPicPr>
          <p:cNvPr id="16386" name="Picture 2">
            <a:extLst>
              <a:ext uri="{FF2B5EF4-FFF2-40B4-BE49-F238E27FC236}">
                <a16:creationId xmlns:a16="http://schemas.microsoft.com/office/drawing/2014/main" id="{75F42F23-F406-4C91-8353-D6515FB0794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80218" y="3705471"/>
            <a:ext cx="3761959" cy="2558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8878170"/>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751701" y="3479441"/>
            <a:ext cx="468840" cy="210650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121896" tIns="60948" rIns="121896" bIns="60948" rtlCol="0" anchor="ctr"/>
          <a:lstStyle/>
          <a:p>
            <a:pPr algn="ctr"/>
            <a:endParaRPr lang="es-CO" sz="1500"/>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414233" y="2206315"/>
            <a:ext cx="9350990" cy="4293618"/>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176213" indent="-176213"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Estructura curricular modernizada  para el programa de Administración Pública Territorial.</a:t>
            </a:r>
          </a:p>
          <a:p>
            <a:pPr marL="176213" indent="-176213"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Elaboración del estudio técnico y aprobación de la Reforma mediante decretos 164 del 16 de febrero de 2021, y la modificación de la planta de personal y las remuneraciones, mediante decretos 165 y 166 del 16 de febrero de 2021 respectivamente. </a:t>
            </a:r>
          </a:p>
          <a:p>
            <a:pPr marL="176213" indent="-176213"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Implementación de la nueva planta de personal: cerca de 400 actos de posesión de servidores públicos se realizaron el 01 de mayo “Día Internacional del Trabajo” en la Escuela Superior de Administración Pública, como respuesta al proceso de reestructuración y fortalecimiento de la institución universitaria. Actualmente se adelanta el proceso de encargos a funcionarios de Carrera Administrativa.</a:t>
            </a:r>
          </a:p>
          <a:p>
            <a:pPr marL="176213" indent="-176213"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Se encuentra financiado y proceso de estructuración con la Comisión Nacional del Servicio Civil el concurso de méritos para provisión de las vacantes definitivas de la nueva planta.</a:t>
            </a:r>
          </a:p>
          <a:p>
            <a:pPr marL="176213" lvl="0" indent="-176213" algn="just">
              <a:lnSpc>
                <a:spcPct val="107000"/>
              </a:lnSpc>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 Ejecución del Programa Integral de Fortalecimiento Académico e Intervención Territorial en sus etapas de formulación y ejecución de los proyectos integrales de intervención.</a:t>
            </a:r>
            <a:endParaRPr lang="es-CO" sz="1600" dirty="0">
              <a:solidFill>
                <a:schemeClr val="bg1"/>
              </a:solidFill>
              <a:latin typeface="Calibri" panose="020F0502020204030204" pitchFamily="34" charset="0"/>
              <a:cs typeface="Calibri" panose="020F0502020204030204" pitchFamily="34" charset="0"/>
            </a:endParaRPr>
          </a:p>
          <a:p>
            <a:pPr marL="176213" lvl="0" indent="-176213" algn="just">
              <a:lnSpc>
                <a:spcPct val="107000"/>
              </a:lnSpc>
              <a:buFont typeface="Arial" panose="020B0604020202020204" pitchFamily="34" charset="0"/>
              <a:buChar char="•"/>
              <a:defRPr/>
            </a:pPr>
            <a:r>
              <a:rPr lang="es-CO" sz="1600" dirty="0">
                <a:solidFill>
                  <a:schemeClr val="bg1"/>
                </a:solidFill>
                <a:latin typeface="Calibri" panose="020F0502020204030204" pitchFamily="34" charset="0"/>
                <a:cs typeface="Calibri" panose="020F0502020204030204" pitchFamily="34" charset="0"/>
              </a:rPr>
              <a:t>Diseño de la estrategia de reposicionamiento de la Escuela de Alto Gobierno.</a:t>
            </a:r>
          </a:p>
          <a:p>
            <a:pPr marL="176213" lvl="0" indent="-176213" algn="just">
              <a:lnSpc>
                <a:spcPct val="107000"/>
              </a:lnSpc>
              <a:spcAft>
                <a:spcPts val="800"/>
              </a:spcAft>
              <a:buFont typeface="Arial" panose="020B0604020202020204" pitchFamily="34" charset="0"/>
              <a:buChar char="•"/>
              <a:defRPr/>
            </a:pPr>
            <a:r>
              <a:rPr lang="es-CO" sz="1600" dirty="0">
                <a:solidFill>
                  <a:schemeClr val="bg1"/>
                </a:solidFill>
                <a:latin typeface="Calibri" panose="020F0502020204030204" pitchFamily="34" charset="0"/>
                <a:cs typeface="Calibri" panose="020F0502020204030204" pitchFamily="34" charset="0"/>
              </a:rPr>
              <a:t>Diseño de la Oferta Académica para la Escuela alineada con la estrategia de reposicionamiento para los meses de octubre y noviembre.</a:t>
            </a: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69259" y="3784771"/>
            <a:ext cx="612000" cy="612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t"/>
          <a:lstStyle/>
          <a:p>
            <a:pPr algn="ctr"/>
            <a:endParaRPr lang="en-US" sz="3600" dirty="0">
              <a:solidFill>
                <a:schemeClr val="tx1"/>
              </a:solidFil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9" y="-154231"/>
            <a:ext cx="10215156" cy="637579"/>
          </a:xfrm>
          <a:prstGeom prst="rect">
            <a:avLst/>
          </a:prstGeom>
        </p:spPr>
        <p:txBody>
          <a:bodyPr lIns="121896" tIns="60948" rIns="121896" bIns="60948"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solidFill>
                  <a:srgbClr val="1363AA"/>
                </a:solidFill>
                <a:latin typeface="Calibri" panose="020F0502020204030204" pitchFamily="34" charset="0"/>
                <a:ea typeface="+mn-ea"/>
                <a:cs typeface="Calibri" panose="020F0502020204030204" pitchFamily="34" charset="0"/>
              </a:rPr>
              <a:t>Macroproducto: Reforma administrativa institucional.</a:t>
            </a:r>
            <a:endParaRPr lang="es-CO" sz="11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91437" y="531049"/>
            <a:ext cx="7815067" cy="637579"/>
          </a:xfrm>
          <a:prstGeom prst="rect">
            <a:avLst/>
          </a:prstGeom>
        </p:spPr>
        <p:txBody>
          <a:bodyPr lIns="121896" tIns="60948" rIns="121896" bIns="6094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Productos:</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67662" y="3880074"/>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892360" y="3846430"/>
            <a:ext cx="2276029" cy="456246"/>
          </a:xfrm>
          <a:prstGeom prst="rect">
            <a:avLst/>
          </a:prstGeom>
        </p:spPr>
        <p:txBody>
          <a:bodyPr lIns="121896" tIns="60948" rIns="121896" bIns="6094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CO" sz="1100" b="1" dirty="0">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797529" y="4279230"/>
            <a:ext cx="930171" cy="492443"/>
          </a:xfrm>
          <a:prstGeom prst="rect">
            <a:avLst/>
          </a:prstGeom>
          <a:noFill/>
        </p:spPr>
        <p:txBody>
          <a:bodyPr wrap="none" lIns="121896" tIns="60948" rIns="121896" bIns="60948" rtlCol="0">
            <a:spAutoFit/>
          </a:bodyPr>
          <a:lstStyle/>
          <a:p>
            <a:pPr algn="ctr"/>
            <a:r>
              <a:rPr lang="es-CO" sz="2400" b="1" dirty="0"/>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067367" y="4215494"/>
            <a:ext cx="662271" cy="662271"/>
          </a:xfrm>
          <a:prstGeom prst="rect">
            <a:avLst/>
          </a:prstGeom>
        </p:spPr>
      </p:pic>
      <p:sp>
        <p:nvSpPr>
          <p:cNvPr id="30" name="Freeform 15">
            <a:extLst>
              <a:ext uri="{FF2B5EF4-FFF2-40B4-BE49-F238E27FC236}">
                <a16:creationId xmlns:a16="http://schemas.microsoft.com/office/drawing/2014/main" id="{CC2AA658-F646-4812-87EB-76B4A77CFF12}"/>
              </a:ext>
            </a:extLst>
          </p:cNvPr>
          <p:cNvSpPr>
            <a:spLocks/>
          </p:cNvSpPr>
          <p:nvPr/>
        </p:nvSpPr>
        <p:spPr bwMode="auto">
          <a:xfrm>
            <a:off x="330493" y="1024706"/>
            <a:ext cx="2629683" cy="64912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445992" algn="ctr" defTabSz="457095"/>
            <a:r>
              <a:rPr lang="es-ES" sz="1300" b="1" dirty="0">
                <a:solidFill>
                  <a:schemeClr val="bg1"/>
                </a:solidFill>
              </a:rPr>
              <a:t>Programa de Administración Pública Territorial modernizado</a:t>
            </a:r>
            <a:endParaRPr lang="es-CO" sz="1300" b="1" dirty="0">
              <a:solidFill>
                <a:schemeClr val="bg1"/>
              </a:solidFill>
            </a:endParaRPr>
          </a:p>
        </p:txBody>
      </p:sp>
      <p:sp>
        <p:nvSpPr>
          <p:cNvPr id="31" name="Oval 19">
            <a:extLst>
              <a:ext uri="{FF2B5EF4-FFF2-40B4-BE49-F238E27FC236}">
                <a16:creationId xmlns:a16="http://schemas.microsoft.com/office/drawing/2014/main" id="{55C17FDC-271A-40CF-B19A-59A816CF8DEA}"/>
              </a:ext>
            </a:extLst>
          </p:cNvPr>
          <p:cNvSpPr>
            <a:spLocks noChangeArrowheads="1"/>
          </p:cNvSpPr>
          <p:nvPr/>
        </p:nvSpPr>
        <p:spPr bwMode="auto">
          <a:xfrm>
            <a:off x="153191" y="970696"/>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ctr"/>
          <a:lstStyle/>
          <a:p>
            <a:pPr algn="ctr"/>
            <a:r>
              <a:rPr lang="en-US" sz="3600" dirty="0">
                <a:solidFill>
                  <a:schemeClr val="tx1"/>
                </a:solidFill>
              </a:rPr>
              <a:t>1</a:t>
            </a:r>
          </a:p>
        </p:txBody>
      </p:sp>
      <p:sp>
        <p:nvSpPr>
          <p:cNvPr id="36" name="Freeform 15">
            <a:extLst>
              <a:ext uri="{FF2B5EF4-FFF2-40B4-BE49-F238E27FC236}">
                <a16:creationId xmlns:a16="http://schemas.microsoft.com/office/drawing/2014/main" id="{30AF64C1-A67E-46A3-9075-C835B41EEDCA}"/>
              </a:ext>
            </a:extLst>
          </p:cNvPr>
          <p:cNvSpPr>
            <a:spLocks/>
          </p:cNvSpPr>
          <p:nvPr/>
        </p:nvSpPr>
        <p:spPr bwMode="auto">
          <a:xfrm>
            <a:off x="3492467" y="969765"/>
            <a:ext cx="2365892" cy="704063"/>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t" anchorCtr="0">
            <a:noAutofit/>
          </a:bodyPr>
          <a:lstStyle/>
          <a:p>
            <a:pPr marL="468207" indent="-285690" defTabSz="457095">
              <a:buFont typeface="Arial" panose="020B0604020202020204" pitchFamily="34" charset="0"/>
              <a:buChar char="•"/>
            </a:pPr>
            <a:r>
              <a:rPr lang="es-ES" sz="1300" dirty="0">
                <a:solidFill>
                  <a:schemeClr val="bg1"/>
                </a:solidFill>
              </a:rPr>
              <a:t>Modernización de la estructura  y planta ESAP.</a:t>
            </a:r>
            <a:endParaRPr lang="es-CO" sz="1300" dirty="0">
              <a:solidFill>
                <a:schemeClr val="bg1"/>
              </a:solidFill>
            </a:endParaRPr>
          </a:p>
        </p:txBody>
      </p:sp>
      <p:sp>
        <p:nvSpPr>
          <p:cNvPr id="37" name="Freeform 15">
            <a:extLst>
              <a:ext uri="{FF2B5EF4-FFF2-40B4-BE49-F238E27FC236}">
                <a16:creationId xmlns:a16="http://schemas.microsoft.com/office/drawing/2014/main" id="{AA588E07-C5CF-47BC-91D7-2D4E19F406D8}"/>
              </a:ext>
            </a:extLst>
          </p:cNvPr>
          <p:cNvSpPr>
            <a:spLocks/>
          </p:cNvSpPr>
          <p:nvPr/>
        </p:nvSpPr>
        <p:spPr bwMode="auto">
          <a:xfrm>
            <a:off x="6509286" y="995017"/>
            <a:ext cx="2479731" cy="740795"/>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t" anchorCtr="0">
            <a:noAutofit/>
          </a:bodyPr>
          <a:lstStyle/>
          <a:p>
            <a:pPr marL="363466" defTabSz="457095"/>
            <a:r>
              <a:rPr lang="es-ES" sz="1300" dirty="0">
                <a:solidFill>
                  <a:schemeClr val="bg1"/>
                </a:solidFill>
              </a:rPr>
              <a:t>Fortalecimiento oferta de los servicios de la Escuela de Alto Gobierno.</a:t>
            </a:r>
            <a:endParaRPr lang="es-CO" sz="1300" dirty="0">
              <a:solidFill>
                <a:schemeClr val="bg1"/>
              </a:solidFill>
            </a:endParaRPr>
          </a:p>
        </p:txBody>
      </p:sp>
      <p:sp>
        <p:nvSpPr>
          <p:cNvPr id="38" name="Oval 19">
            <a:extLst>
              <a:ext uri="{FF2B5EF4-FFF2-40B4-BE49-F238E27FC236}">
                <a16:creationId xmlns:a16="http://schemas.microsoft.com/office/drawing/2014/main" id="{FB3413E5-6532-4660-8014-05C2487D9C5F}"/>
              </a:ext>
            </a:extLst>
          </p:cNvPr>
          <p:cNvSpPr>
            <a:spLocks noChangeArrowheads="1"/>
          </p:cNvSpPr>
          <p:nvPr/>
        </p:nvSpPr>
        <p:spPr bwMode="auto">
          <a:xfrm>
            <a:off x="3166479" y="991024"/>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ctr"/>
          <a:lstStyle/>
          <a:p>
            <a:pPr algn="ctr"/>
            <a:r>
              <a:rPr lang="en-US" sz="3600" dirty="0">
                <a:solidFill>
                  <a:schemeClr val="tx1"/>
                </a:solidFill>
              </a:rPr>
              <a:t>2</a:t>
            </a:r>
          </a:p>
        </p:txBody>
      </p:sp>
      <p:sp>
        <p:nvSpPr>
          <p:cNvPr id="39" name="Oval 19">
            <a:extLst>
              <a:ext uri="{FF2B5EF4-FFF2-40B4-BE49-F238E27FC236}">
                <a16:creationId xmlns:a16="http://schemas.microsoft.com/office/drawing/2014/main" id="{4ADC8299-FF72-4A29-8A53-19D9C31ACAE0}"/>
              </a:ext>
            </a:extLst>
          </p:cNvPr>
          <p:cNvSpPr>
            <a:spLocks noChangeArrowheads="1"/>
          </p:cNvSpPr>
          <p:nvPr/>
        </p:nvSpPr>
        <p:spPr bwMode="auto">
          <a:xfrm>
            <a:off x="5980500" y="998323"/>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60948" rtlCol="0" anchor="ctr"/>
          <a:lstStyle/>
          <a:p>
            <a:pPr algn="ctr"/>
            <a:r>
              <a:rPr lang="en-US" sz="3600" dirty="0">
                <a:solidFill>
                  <a:schemeClr val="tx1"/>
                </a:solidFill>
              </a:rPr>
              <a:t>1</a:t>
            </a:r>
          </a:p>
        </p:txBody>
      </p:sp>
      <p:sp>
        <p:nvSpPr>
          <p:cNvPr id="44" name="Título 1">
            <a:extLst>
              <a:ext uri="{FF2B5EF4-FFF2-40B4-BE49-F238E27FC236}">
                <a16:creationId xmlns:a16="http://schemas.microsoft.com/office/drawing/2014/main" id="{575B12C0-DBC2-4D16-A4C4-80E37550F343}"/>
              </a:ext>
            </a:extLst>
          </p:cNvPr>
          <p:cNvSpPr txBox="1">
            <a:spLocks/>
          </p:cNvSpPr>
          <p:nvPr/>
        </p:nvSpPr>
        <p:spPr>
          <a:xfrm>
            <a:off x="153193" y="1745465"/>
            <a:ext cx="12009123" cy="637579"/>
          </a:xfrm>
          <a:prstGeom prst="rect">
            <a:avLst/>
          </a:prstGeom>
        </p:spPr>
        <p:txBody>
          <a:bodyPr lIns="121896" tIns="60948" rIns="121896" bIns="6094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dirty="0">
                <a:solidFill>
                  <a:srgbClr val="1363AA"/>
                </a:solidFill>
                <a:latin typeface="Calibri" panose="020F0502020204030204" pitchFamily="34" charset="0"/>
                <a:ea typeface="+mn-ea"/>
                <a:cs typeface="Calibri" panose="020F0502020204030204" pitchFamily="34" charset="0"/>
              </a:rPr>
              <a:t>Principales</a:t>
            </a:r>
            <a:r>
              <a:rPr lang="es-CO" sz="2300" dirty="0">
                <a:cs typeface="Calibri" panose="020F0502020204030204" pitchFamily="34" charset="0"/>
              </a:rPr>
              <a:t> </a:t>
            </a:r>
            <a:r>
              <a:rPr lang="es-CO" sz="2400" dirty="0">
                <a:solidFill>
                  <a:srgbClr val="1363AA"/>
                </a:solidFill>
                <a:latin typeface="Calibri" panose="020F0502020204030204" pitchFamily="34" charset="0"/>
                <a:ea typeface="+mn-ea"/>
                <a:cs typeface="Calibri" panose="020F0502020204030204" pitchFamily="34" charset="0"/>
              </a:rPr>
              <a:t>avances sectoriales</a:t>
            </a:r>
          </a:p>
        </p:txBody>
      </p:sp>
      <p:pic>
        <p:nvPicPr>
          <p:cNvPr id="2" name="Imagen 1">
            <a:extLst>
              <a:ext uri="{FF2B5EF4-FFF2-40B4-BE49-F238E27FC236}">
                <a16:creationId xmlns:a16="http://schemas.microsoft.com/office/drawing/2014/main" id="{BDC2EBE8-B0FD-4779-832A-2F5625A553E9}"/>
              </a:ext>
            </a:extLst>
          </p:cNvPr>
          <p:cNvPicPr>
            <a:picLocks noChangeAspect="1"/>
          </p:cNvPicPr>
          <p:nvPr/>
        </p:nvPicPr>
        <p:blipFill>
          <a:blip r:embed="rId7"/>
          <a:stretch>
            <a:fillRect/>
          </a:stretch>
        </p:blipFill>
        <p:spPr>
          <a:xfrm>
            <a:off x="9211121" y="-10062"/>
            <a:ext cx="1950889" cy="1938696"/>
          </a:xfrm>
          <a:prstGeom prst="rect">
            <a:avLst/>
          </a:prstGeom>
        </p:spPr>
      </p:pic>
      <p:pic>
        <p:nvPicPr>
          <p:cNvPr id="25" name="Imagen 24">
            <a:extLst>
              <a:ext uri="{FF2B5EF4-FFF2-40B4-BE49-F238E27FC236}">
                <a16:creationId xmlns:a16="http://schemas.microsoft.com/office/drawing/2014/main" id="{700F152A-2950-448D-8B88-BAE91F5A84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5548" y="701271"/>
            <a:ext cx="1358559" cy="1349411"/>
          </a:xfrm>
          <a:prstGeom prst="rect">
            <a:avLst/>
          </a:prstGeom>
          <a:ln>
            <a:noFill/>
          </a:ln>
          <a:effectLst>
            <a:outerShdw blurRad="292100" dist="139700" dir="2700000" algn="tl" rotWithShape="0">
              <a:srgbClr val="333333">
                <a:alpha val="65000"/>
              </a:srgbClr>
            </a:outerShdw>
          </a:effectLst>
        </p:spPr>
      </p:pic>
      <p:pic>
        <p:nvPicPr>
          <p:cNvPr id="26" name="Imagen 25">
            <a:extLst>
              <a:ext uri="{FF2B5EF4-FFF2-40B4-BE49-F238E27FC236}">
                <a16:creationId xmlns:a16="http://schemas.microsoft.com/office/drawing/2014/main" id="{30736244-BBA0-46EE-809E-90157B8C17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23342" y="1479982"/>
            <a:ext cx="1358559" cy="1349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222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0578660" y="2514939"/>
            <a:ext cx="495944" cy="2298725"/>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22" tIns="45718" rIns="91422" bIns="45718" rtlCol="0" anchor="ctr"/>
          <a:lstStyle/>
          <a:p>
            <a:pPr algn="ctr"/>
            <a:endParaRPr lang="es-CO" sz="1500"/>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496310" y="2275451"/>
            <a:ext cx="8876246" cy="3936893"/>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363220" indent="-175895"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Se adelantó el proceso de autoevaluación con fines de acreditación institucional </a:t>
            </a:r>
            <a:endParaRPr lang="es-ES"/>
          </a:p>
          <a:p>
            <a:pPr marL="363220" indent="-175895"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Se formuló el  Plan de Mejoramiento de Acreditación Institucional. </a:t>
            </a:r>
          </a:p>
          <a:p>
            <a:pPr marL="363220" indent="-175895"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Con miras a la acreditación institucional,  en consonancia al decreto 1330 del 2019 y el Acuerdo 002 del CESU se radicaron ante el MEN  las condiciones iniciales.</a:t>
            </a:r>
          </a:p>
          <a:p>
            <a:pPr marL="363220" indent="-175895" algn="just">
              <a:buFont typeface="Arial" panose="020B0604020202020204" pitchFamily="34" charset="0"/>
              <a:buChar char="•"/>
              <a:defRPr/>
            </a:pPr>
            <a:r>
              <a:rPr lang="es-ES" sz="1600" dirty="0">
                <a:solidFill>
                  <a:schemeClr val="bg1"/>
                </a:solidFill>
                <a:latin typeface="Calibri"/>
                <a:cs typeface="Calibri"/>
              </a:rPr>
              <a:t>Se radicaron documentos y se </a:t>
            </a:r>
            <a:r>
              <a:rPr lang="es-ES" sz="1600">
                <a:solidFill>
                  <a:schemeClr val="bg1"/>
                </a:solidFill>
                <a:latin typeface="Calibri"/>
                <a:cs typeface="Calibri"/>
              </a:rPr>
              <a:t>está</a:t>
            </a:r>
            <a:r>
              <a:rPr lang="es-ES" sz="1600" dirty="0">
                <a:solidFill>
                  <a:schemeClr val="bg1"/>
                </a:solidFill>
                <a:latin typeface="Calibri"/>
                <a:cs typeface="Calibri"/>
              </a:rPr>
              <a:t> a la espera de visita de pares para renovar acreditación de alta calidad del Pregrado en Administración Pública Territorial-APT.</a:t>
            </a:r>
          </a:p>
          <a:p>
            <a:pPr marL="363220" indent="-175895"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Mediante Resolución 722 del 1 de junio de 2021 modificadas por las Res. 840 y 990 del 2021  se convocó y definió el reglamento del concurso público de méritos para la provisión de ciento cuarenta y tres (143) cargos de la planta de personal docente de la ESAP. </a:t>
            </a:r>
          </a:p>
          <a:p>
            <a:pPr marL="363220" indent="-175895"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Se creó el programa de Doctorado en Administración Pública y los programas de pregrado en Administración Pública Étnica e Intercultural y en Economía Pública. </a:t>
            </a:r>
          </a:p>
          <a:p>
            <a:pPr marL="363220" indent="-175895" algn="just">
              <a:buFont typeface="Arial" panose="020B0604020202020204" pitchFamily="34" charset="0"/>
              <a:buChar char="•"/>
              <a:defRPr/>
            </a:pPr>
            <a:r>
              <a:rPr lang="es-ES" sz="1600" dirty="0">
                <a:solidFill>
                  <a:schemeClr val="bg1"/>
                </a:solidFill>
                <a:latin typeface="Calibri" panose="020F0502020204030204" pitchFamily="34" charset="0"/>
                <a:cs typeface="Calibri" panose="020F0502020204030204" pitchFamily="34" charset="0"/>
              </a:rPr>
              <a:t>Trámite ante el MEN - SACES para los registros calificados. </a:t>
            </a:r>
          </a:p>
          <a:p>
            <a:pPr marL="363220" indent="-175895" algn="just">
              <a:buFont typeface="Arial" panose="020B0604020202020204" pitchFamily="34" charset="0"/>
              <a:buChar char="•"/>
              <a:defRPr/>
            </a:pPr>
            <a:endParaRPr lang="es-ES" sz="1600" dirty="0">
              <a:solidFill>
                <a:schemeClr val="bg1"/>
              </a:solidFill>
              <a:latin typeface="Calibri" panose="020F0502020204030204" pitchFamily="34" charset="0"/>
              <a:cs typeface="Calibri" panose="020F0502020204030204" pitchFamily="34" charset="0"/>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78868" y="3873154"/>
            <a:ext cx="612000" cy="612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a:endParaRPr lang="en-US" sz="3600" dirty="0">
              <a:solidFill>
                <a:schemeClr val="tx1"/>
              </a:solidFill>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9" y="-154231"/>
            <a:ext cx="10215156" cy="637579"/>
          </a:xfrm>
          <a:prstGeom prst="rect">
            <a:avLst/>
          </a:prstGeom>
        </p:spPr>
        <p:txBody>
          <a:bodyPr lIns="91422" tIns="45718" rIns="91422" bIns="45718"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solidFill>
                  <a:srgbClr val="1363AA"/>
                </a:solidFill>
                <a:latin typeface="Calibri" panose="020F0502020204030204" pitchFamily="34" charset="0"/>
                <a:ea typeface="+mn-ea"/>
                <a:cs typeface="Calibri" panose="020F0502020204030204" pitchFamily="34" charset="0"/>
              </a:rPr>
              <a:t>Macroproducto: </a:t>
            </a:r>
            <a:r>
              <a:rPr lang="es-ES" sz="2800" b="1" dirty="0">
                <a:solidFill>
                  <a:srgbClr val="1363AA"/>
                </a:solidFill>
                <a:latin typeface="Calibri" panose="020F0502020204030204" pitchFamily="34" charset="0"/>
                <a:ea typeface="+mn-ea"/>
                <a:cs typeface="Calibri" panose="020F0502020204030204" pitchFamily="34" charset="0"/>
              </a:rPr>
              <a:t>Acreditación institucional de alta calidad.</a:t>
            </a:r>
            <a:endParaRPr lang="es-CO" sz="1100" b="1" dirty="0">
              <a:ea typeface="+mn-ea"/>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04137" y="378649"/>
            <a:ext cx="7815067" cy="637579"/>
          </a:xfrm>
          <a:prstGeom prst="rect">
            <a:avLst/>
          </a:prstGeom>
        </p:spPr>
        <p:txBody>
          <a:bodyPr lIns="91422" tIns="45718" rIns="9142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b="1" dirty="0">
                <a:solidFill>
                  <a:srgbClr val="1363AA"/>
                </a:solidFill>
                <a:latin typeface="Calibri" panose="020F0502020204030204" pitchFamily="34" charset="0"/>
                <a:ea typeface="+mn-ea"/>
                <a:cs typeface="Calibri" panose="020F0502020204030204" pitchFamily="34" charset="0"/>
              </a:rPr>
              <a:t>Productos:</a:t>
            </a: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355981" y="3960657"/>
            <a:ext cx="438463" cy="438463"/>
          </a:xfrm>
          <a:prstGeom prst="rect">
            <a:avLst/>
          </a:prstGeom>
        </p:spPr>
      </p:pic>
      <p:sp>
        <p:nvSpPr>
          <p:cNvPr id="100" name="Título 1">
            <a:extLst>
              <a:ext uri="{FF2B5EF4-FFF2-40B4-BE49-F238E27FC236}">
                <a16:creationId xmlns:a16="http://schemas.microsoft.com/office/drawing/2014/main" id="{99EAF864-AFCB-46BD-8B71-28708474D540}"/>
              </a:ext>
            </a:extLst>
          </p:cNvPr>
          <p:cNvSpPr txBox="1">
            <a:spLocks/>
          </p:cNvSpPr>
          <p:nvPr/>
        </p:nvSpPr>
        <p:spPr>
          <a:xfrm>
            <a:off x="9501441" y="3025626"/>
            <a:ext cx="2690559" cy="282215"/>
          </a:xfrm>
          <a:prstGeom prst="rect">
            <a:avLst/>
          </a:prstGeom>
        </p:spPr>
        <p:txBody>
          <a:bodyPr lIns="91422" tIns="45718" rIns="9142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es-CO" sz="1100" b="1" dirty="0">
                <a:solidFill>
                  <a:srgbClr val="121E36"/>
                </a:solidFill>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463649" y="3440601"/>
            <a:ext cx="1233376" cy="461665"/>
          </a:xfrm>
          <a:prstGeom prst="rect">
            <a:avLst/>
          </a:prstGeom>
          <a:noFill/>
        </p:spPr>
        <p:txBody>
          <a:bodyPr wrap="square" lIns="91422" tIns="45718" rIns="91422" bIns="45718" rtlCol="0">
            <a:spAutoFit/>
          </a:bodyPr>
          <a:lstStyle/>
          <a:p>
            <a:pPr algn="ctr"/>
            <a:r>
              <a:rPr lang="es-CO" sz="2400" b="1" dirty="0"/>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9850604" y="3324123"/>
            <a:ext cx="665355" cy="665355"/>
          </a:xfrm>
          <a:prstGeom prst="rect">
            <a:avLst/>
          </a:prstGeom>
        </p:spPr>
      </p:pic>
      <p:sp>
        <p:nvSpPr>
          <p:cNvPr id="30" name="Freeform 15">
            <a:extLst>
              <a:ext uri="{FF2B5EF4-FFF2-40B4-BE49-F238E27FC236}">
                <a16:creationId xmlns:a16="http://schemas.microsoft.com/office/drawing/2014/main" id="{CC2AA658-F646-4812-87EB-76B4A77CFF12}"/>
              </a:ext>
            </a:extLst>
          </p:cNvPr>
          <p:cNvSpPr>
            <a:spLocks/>
          </p:cNvSpPr>
          <p:nvPr/>
        </p:nvSpPr>
        <p:spPr bwMode="auto">
          <a:xfrm>
            <a:off x="531973" y="844109"/>
            <a:ext cx="2908651" cy="62824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445981" algn="ctr" defTabSz="457083"/>
            <a:r>
              <a:rPr lang="es-ES" sz="1100" dirty="0">
                <a:solidFill>
                  <a:schemeClr val="bg1"/>
                </a:solidFill>
              </a:rPr>
              <a:t>Programas de formación académica de la ESAP con acreditación de alta calidad otorgada por el CNA.</a:t>
            </a:r>
            <a:endParaRPr lang="es-CO" sz="1100" dirty="0">
              <a:solidFill>
                <a:schemeClr val="bg1"/>
              </a:solidFill>
            </a:endParaRPr>
          </a:p>
        </p:txBody>
      </p:sp>
      <p:sp>
        <p:nvSpPr>
          <p:cNvPr id="31" name="Oval 19">
            <a:extLst>
              <a:ext uri="{FF2B5EF4-FFF2-40B4-BE49-F238E27FC236}">
                <a16:creationId xmlns:a16="http://schemas.microsoft.com/office/drawing/2014/main" id="{55C17FDC-271A-40CF-B19A-59A816CF8DEA}"/>
              </a:ext>
            </a:extLst>
          </p:cNvPr>
          <p:cNvSpPr>
            <a:spLocks noChangeArrowheads="1"/>
          </p:cNvSpPr>
          <p:nvPr/>
        </p:nvSpPr>
        <p:spPr bwMode="auto">
          <a:xfrm>
            <a:off x="170481" y="802797"/>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3600" dirty="0">
                <a:solidFill>
                  <a:schemeClr val="tx1"/>
                </a:solidFill>
              </a:rPr>
              <a:t>1</a:t>
            </a:r>
          </a:p>
        </p:txBody>
      </p:sp>
      <p:sp>
        <p:nvSpPr>
          <p:cNvPr id="36" name="Freeform 15">
            <a:extLst>
              <a:ext uri="{FF2B5EF4-FFF2-40B4-BE49-F238E27FC236}">
                <a16:creationId xmlns:a16="http://schemas.microsoft.com/office/drawing/2014/main" id="{30AF64C1-A67E-46A3-9075-C835B41EEDCA}"/>
              </a:ext>
            </a:extLst>
          </p:cNvPr>
          <p:cNvSpPr>
            <a:spLocks/>
          </p:cNvSpPr>
          <p:nvPr/>
        </p:nvSpPr>
        <p:spPr bwMode="auto">
          <a:xfrm>
            <a:off x="4029275" y="832925"/>
            <a:ext cx="2129844" cy="684000"/>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ctr" anchorCtr="0">
            <a:noAutofit/>
          </a:bodyPr>
          <a:lstStyle/>
          <a:p>
            <a:pPr marL="468195" indent="-285684" defTabSz="457083">
              <a:buFont typeface="Arial" panose="020B0604020202020204" pitchFamily="34" charset="0"/>
              <a:buChar char="•"/>
            </a:pPr>
            <a:r>
              <a:rPr lang="es-ES" sz="1300" dirty="0">
                <a:solidFill>
                  <a:schemeClr val="bg1"/>
                </a:solidFill>
              </a:rPr>
              <a:t>Fortalecimiento del cuerpo docente </a:t>
            </a:r>
            <a:endParaRPr lang="es-CO" sz="1300" dirty="0">
              <a:solidFill>
                <a:schemeClr val="bg1"/>
              </a:solidFill>
            </a:endParaRPr>
          </a:p>
        </p:txBody>
      </p:sp>
      <p:sp>
        <p:nvSpPr>
          <p:cNvPr id="37" name="Freeform 15">
            <a:extLst>
              <a:ext uri="{FF2B5EF4-FFF2-40B4-BE49-F238E27FC236}">
                <a16:creationId xmlns:a16="http://schemas.microsoft.com/office/drawing/2014/main" id="{AA588E07-C5CF-47BC-91D7-2D4E19F406D8}"/>
              </a:ext>
            </a:extLst>
          </p:cNvPr>
          <p:cNvSpPr>
            <a:spLocks/>
          </p:cNvSpPr>
          <p:nvPr/>
        </p:nvSpPr>
        <p:spPr bwMode="auto">
          <a:xfrm>
            <a:off x="6685205" y="886595"/>
            <a:ext cx="2388091" cy="684000"/>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5" tIns="82265" rIns="82265" bIns="82265" anchor="t" anchorCtr="0">
            <a:noAutofit/>
          </a:bodyPr>
          <a:lstStyle/>
          <a:p>
            <a:pPr marL="363458" defTabSz="457083"/>
            <a:r>
              <a:rPr lang="es-ES" sz="1300" dirty="0">
                <a:solidFill>
                  <a:schemeClr val="bg1"/>
                </a:solidFill>
              </a:rPr>
              <a:t>Creación de nuevos programas</a:t>
            </a:r>
            <a:endParaRPr lang="es-CO" sz="1300" dirty="0">
              <a:solidFill>
                <a:schemeClr val="bg1"/>
              </a:solidFill>
            </a:endParaRPr>
          </a:p>
        </p:txBody>
      </p:sp>
      <p:sp>
        <p:nvSpPr>
          <p:cNvPr id="38" name="Oval 19">
            <a:extLst>
              <a:ext uri="{FF2B5EF4-FFF2-40B4-BE49-F238E27FC236}">
                <a16:creationId xmlns:a16="http://schemas.microsoft.com/office/drawing/2014/main" id="{FB3413E5-6532-4660-8014-05C2487D9C5F}"/>
              </a:ext>
            </a:extLst>
          </p:cNvPr>
          <p:cNvSpPr>
            <a:spLocks noChangeArrowheads="1"/>
          </p:cNvSpPr>
          <p:nvPr/>
        </p:nvSpPr>
        <p:spPr bwMode="auto">
          <a:xfrm>
            <a:off x="3649685" y="823197"/>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3600" dirty="0">
                <a:solidFill>
                  <a:schemeClr val="tx1"/>
                </a:solidFill>
              </a:rPr>
              <a:t>1</a:t>
            </a:r>
          </a:p>
        </p:txBody>
      </p:sp>
      <p:sp>
        <p:nvSpPr>
          <p:cNvPr id="39" name="Oval 19">
            <a:extLst>
              <a:ext uri="{FF2B5EF4-FFF2-40B4-BE49-F238E27FC236}">
                <a16:creationId xmlns:a16="http://schemas.microsoft.com/office/drawing/2014/main" id="{4ADC8299-FF72-4A29-8A53-19D9C31ACAE0}"/>
              </a:ext>
            </a:extLst>
          </p:cNvPr>
          <p:cNvSpPr>
            <a:spLocks noChangeArrowheads="1"/>
          </p:cNvSpPr>
          <p:nvPr/>
        </p:nvSpPr>
        <p:spPr bwMode="auto">
          <a:xfrm>
            <a:off x="6270675" y="855895"/>
            <a:ext cx="720000" cy="720000"/>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ctr"/>
          <a:lstStyle/>
          <a:p>
            <a:pPr algn="ctr"/>
            <a:r>
              <a:rPr lang="en-US" sz="3600" dirty="0">
                <a:solidFill>
                  <a:schemeClr val="tx1"/>
                </a:solidFill>
              </a:rPr>
              <a:t>1</a:t>
            </a:r>
          </a:p>
        </p:txBody>
      </p:sp>
      <p:sp>
        <p:nvSpPr>
          <p:cNvPr id="44" name="Título 1">
            <a:extLst>
              <a:ext uri="{FF2B5EF4-FFF2-40B4-BE49-F238E27FC236}">
                <a16:creationId xmlns:a16="http://schemas.microsoft.com/office/drawing/2014/main" id="{575B12C0-DBC2-4D16-A4C4-80E37550F343}"/>
              </a:ext>
            </a:extLst>
          </p:cNvPr>
          <p:cNvSpPr txBox="1">
            <a:spLocks/>
          </p:cNvSpPr>
          <p:nvPr/>
        </p:nvSpPr>
        <p:spPr>
          <a:xfrm>
            <a:off x="182877" y="1807286"/>
            <a:ext cx="12009123" cy="637579"/>
          </a:xfrm>
          <a:prstGeom prst="rect">
            <a:avLst/>
          </a:prstGeom>
        </p:spPr>
        <p:txBody>
          <a:bodyPr lIns="91422" tIns="45718" rIns="9142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CO" sz="2400" dirty="0">
                <a:solidFill>
                  <a:srgbClr val="1363AA"/>
                </a:solidFill>
                <a:latin typeface="Calibri" panose="020F0502020204030204" pitchFamily="34" charset="0"/>
                <a:ea typeface="+mn-ea"/>
                <a:cs typeface="Calibri" panose="020F0502020204030204" pitchFamily="34" charset="0"/>
              </a:rPr>
              <a:t>Principales</a:t>
            </a:r>
            <a:r>
              <a:rPr lang="es-CO" sz="2300" dirty="0">
                <a:cs typeface="Calibri" panose="020F0502020204030204" pitchFamily="34" charset="0"/>
              </a:rPr>
              <a:t> </a:t>
            </a:r>
            <a:r>
              <a:rPr lang="es-CO" sz="2400" dirty="0">
                <a:solidFill>
                  <a:srgbClr val="1363AA"/>
                </a:solidFill>
                <a:latin typeface="Calibri" panose="020F0502020204030204" pitchFamily="34" charset="0"/>
                <a:ea typeface="+mn-ea"/>
                <a:cs typeface="Calibri" panose="020F0502020204030204" pitchFamily="34" charset="0"/>
              </a:rPr>
              <a:t>avances sectoriales</a:t>
            </a:r>
          </a:p>
        </p:txBody>
      </p:sp>
      <p:pic>
        <p:nvPicPr>
          <p:cNvPr id="45" name="Picture 2" descr="Pregrado | ESAP">
            <a:extLst>
              <a:ext uri="{FF2B5EF4-FFF2-40B4-BE49-F238E27FC236}">
                <a16:creationId xmlns:a16="http://schemas.microsoft.com/office/drawing/2014/main" id="{4B5453CC-961F-48AF-ACD7-068E0A2D2D7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904457" y="38085"/>
            <a:ext cx="2196107" cy="116031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Logotipo del Consejo Nacional de Acreditación - CNA">
            <a:extLst>
              <a:ext uri="{FF2B5EF4-FFF2-40B4-BE49-F238E27FC236}">
                <a16:creationId xmlns:a16="http://schemas.microsoft.com/office/drawing/2014/main" id="{554BD307-EF0E-461C-872C-85C94B7C94E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30370" y="1236789"/>
            <a:ext cx="1761641" cy="669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0437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2"/>
            <a:ext cx="6523023" cy="5232203"/>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5</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“Transformación digital y consolidación de una comunicación estratégica del Sector Función Publica”</a:t>
            </a:r>
          </a:p>
        </p:txBody>
      </p:sp>
      <p:pic>
        <p:nvPicPr>
          <p:cNvPr id="7" name="Imagen 6">
            <a:extLst>
              <a:ext uri="{FF2B5EF4-FFF2-40B4-BE49-F238E27FC236}">
                <a16:creationId xmlns:a16="http://schemas.microsoft.com/office/drawing/2014/main" id="{2422A691-5A41-402F-AC17-A37C6324C4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47914" y="-31571"/>
            <a:ext cx="5144087" cy="6877051"/>
          </a:xfrm>
          <a:prstGeom prst="rect">
            <a:avLst/>
          </a:prstGeom>
        </p:spPr>
      </p:pic>
    </p:spTree>
    <p:extLst>
      <p:ext uri="{BB962C8B-B14F-4D97-AF65-F5344CB8AC3E}">
        <p14:creationId xmlns:p14="http://schemas.microsoft.com/office/powerpoint/2010/main" val="258523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5  </a:t>
            </a:r>
          </a:p>
          <a:p>
            <a:pPr algn="r"/>
            <a:r>
              <a:rPr lang="es-CO" sz="2400" dirty="0">
                <a:solidFill>
                  <a:schemeClr val="bg1"/>
                </a:solidFill>
                <a:latin typeface="Trebuchet MS" panose="020B0603020202020204" pitchFamily="34" charset="0"/>
              </a:rPr>
              <a:t>Identificación</a:t>
            </a:r>
          </a:p>
        </p:txBody>
      </p:sp>
      <p:sp>
        <p:nvSpPr>
          <p:cNvPr id="2" name="Rectángulo 1">
            <a:extLst>
              <a:ext uri="{FF2B5EF4-FFF2-40B4-BE49-F238E27FC236}">
                <a16:creationId xmlns:a16="http://schemas.microsoft.com/office/drawing/2014/main" id="{8B4B8F10-CF8E-4E02-97B4-BD0F5D49385A}"/>
              </a:ext>
            </a:extLst>
          </p:cNvPr>
          <p:cNvSpPr/>
          <p:nvPr/>
        </p:nvSpPr>
        <p:spPr>
          <a:xfrm>
            <a:off x="351692" y="1002720"/>
            <a:ext cx="11451288" cy="5740030"/>
          </a:xfrm>
          <a:prstGeom prst="rect">
            <a:avLst/>
          </a:prstGeom>
        </p:spPr>
        <p:txBody>
          <a:bodyPr wrap="square" lIns="91438" tIns="45719" rIns="91438" bIns="45719">
            <a:spAutoFit/>
          </a:bodyPr>
          <a:lstStyle/>
          <a:p>
            <a:pPr algn="just">
              <a:spcBef>
                <a:spcPts val="1800"/>
              </a:spcBef>
            </a:pPr>
            <a:r>
              <a:rPr lang="es-ES" sz="2000" b="1" dirty="0">
                <a:solidFill>
                  <a:srgbClr val="232C6D"/>
                </a:solidFill>
                <a:latin typeface="Trebuchet MS" panose="020B0603020202020204" pitchFamily="34" charset="0"/>
              </a:rPr>
              <a:t>Transformación digital y consolidación de una comunicación estratégica del Sector Función Publica</a:t>
            </a:r>
            <a:endParaRPr lang="es-ES_tradnl" sz="2000" b="1" dirty="0">
              <a:solidFill>
                <a:srgbClr val="232C6D"/>
              </a:solidFill>
              <a:latin typeface="Trebuchet MS" panose="020B0603020202020204" pitchFamily="34" charset="0"/>
            </a:endParaRPr>
          </a:p>
          <a:p>
            <a:pPr marL="228594" algn="just"/>
            <a:endParaRPr lang="es-ES_tradnl" sz="1200" dirty="0">
              <a:latin typeface="Gill Sans MT" panose="020B0502020104020203" pitchFamily="34" charset="0"/>
              <a:ea typeface="Times New Roman" panose="02020603050405020304" pitchFamily="18" charset="0"/>
              <a:cs typeface="Calibri" panose="020F0502020204030204" pitchFamily="34" charset="0"/>
            </a:endParaRPr>
          </a:p>
          <a:p>
            <a:pPr algn="just"/>
            <a:r>
              <a:rPr lang="es-ES_tradnl" dirty="0">
                <a:latin typeface="Gill Sans MT" panose="020B0502020104020203" pitchFamily="34" charset="0"/>
                <a:ea typeface="Times New Roman" panose="02020603050405020304" pitchFamily="18" charset="0"/>
                <a:cs typeface="Calibri" panose="020F0502020204030204" pitchFamily="34" charset="0"/>
              </a:rPr>
              <a:t>Implementar la estrategia de comunicaciones y el fortalecimiento de capacidades digitales mediante el aprovechamiento de las tecnologías de la información y las comunicaciones para (i) el mejoramiento de la relación del Sector con las entidades (</a:t>
            </a:r>
            <a:r>
              <a:rPr lang="es-ES_tradnl" dirty="0" err="1">
                <a:latin typeface="Gill Sans MT" panose="020B0502020104020203" pitchFamily="34" charset="0"/>
                <a:ea typeface="Times New Roman" panose="02020603050405020304" pitchFamily="18" charset="0"/>
                <a:cs typeface="Calibri" panose="020F0502020204030204" pitchFamily="34" charset="0"/>
              </a:rPr>
              <a:t>ii</a:t>
            </a:r>
            <a:r>
              <a:rPr lang="es-ES_tradnl" dirty="0">
                <a:latin typeface="Gill Sans MT" panose="020B0502020104020203" pitchFamily="34" charset="0"/>
                <a:ea typeface="Times New Roman" panose="02020603050405020304" pitchFamily="18" charset="0"/>
                <a:cs typeface="Calibri" panose="020F0502020204030204" pitchFamily="34" charset="0"/>
              </a:rPr>
              <a:t>) el fortalecimiento del Estado a través del acceso a información pública, tramites y servicios, que contribuyan a la satisfacción de necesidades de los usuarios, ciudadanos y grupos de interés (</a:t>
            </a:r>
            <a:r>
              <a:rPr lang="es-ES_tradnl" dirty="0" err="1">
                <a:latin typeface="Gill Sans MT" panose="020B0502020104020203" pitchFamily="34" charset="0"/>
                <a:ea typeface="Times New Roman" panose="02020603050405020304" pitchFamily="18" charset="0"/>
                <a:cs typeface="Calibri" panose="020F0502020204030204" pitchFamily="34" charset="0"/>
              </a:rPr>
              <a:t>iii</a:t>
            </a:r>
            <a:r>
              <a:rPr lang="es-ES_tradnl" dirty="0">
                <a:latin typeface="Gill Sans MT" panose="020B0502020104020203" pitchFamily="34" charset="0"/>
                <a:ea typeface="Times New Roman" panose="02020603050405020304" pitchFamily="18" charset="0"/>
                <a:cs typeface="Calibri" panose="020F0502020204030204" pitchFamily="34" charset="0"/>
              </a:rPr>
              <a:t>) el posicionamiento, </a:t>
            </a:r>
            <a:r>
              <a:rPr lang="es-ES_tradnl" dirty="0" err="1">
                <a:latin typeface="Gill Sans MT" panose="020B0502020104020203" pitchFamily="34" charset="0"/>
                <a:ea typeface="Times New Roman" panose="02020603050405020304" pitchFamily="18" charset="0"/>
                <a:cs typeface="Calibri" panose="020F0502020204030204" pitchFamily="34" charset="0"/>
              </a:rPr>
              <a:t>visibilización</a:t>
            </a:r>
            <a:r>
              <a:rPr lang="es-ES_tradnl" dirty="0">
                <a:latin typeface="Gill Sans MT" panose="020B0502020104020203" pitchFamily="34" charset="0"/>
                <a:ea typeface="Times New Roman" panose="02020603050405020304" pitchFamily="18" charset="0"/>
                <a:cs typeface="Calibri" panose="020F0502020204030204" pitchFamily="34" charset="0"/>
              </a:rPr>
              <a:t> y cobertura con oportunidad y calidad en la información y contenidos del Sector Función Pública.</a:t>
            </a:r>
            <a:endParaRPr lang="es-CO" dirty="0">
              <a:latin typeface="Arial" panose="020B0604020202020204" pitchFamily="34" charset="0"/>
              <a:ea typeface="Times New Roman" panose="02020603050405020304" pitchFamily="18" charset="0"/>
              <a:cs typeface="Calibri" panose="020F0502020204030204" pitchFamily="34" charset="0"/>
            </a:endParaRPr>
          </a:p>
          <a:p>
            <a:pPr marL="228594" algn="just"/>
            <a:endParaRPr lang="es-CO" b="1" kern="0" dirty="0">
              <a:solidFill>
                <a:srgbClr val="002060"/>
              </a:solidFill>
              <a:latin typeface="Arial" panose="020B0604020202020204" pitchFamily="34" charset="0"/>
              <a:ea typeface="Times New Roman" panose="02020603050405020304" pitchFamily="18" charset="0"/>
              <a:cs typeface="Calibri" panose="020F0502020204030204" pitchFamily="34" charset="0"/>
            </a:endParaRPr>
          </a:p>
          <a:p>
            <a:pPr algn="just"/>
            <a:r>
              <a:rPr lang="es-ES_tradnl" b="1" kern="0" dirty="0">
                <a:solidFill>
                  <a:srgbClr val="002060"/>
                </a:solidFill>
                <a:latin typeface="Gill Sans MT" panose="020B0502020104020203" pitchFamily="34" charset="0"/>
                <a:ea typeface="Times New Roman" panose="02020603050405020304" pitchFamily="18" charset="0"/>
                <a:cs typeface="Calibri" panose="020F0502020204030204" pitchFamily="34" charset="0"/>
              </a:rPr>
              <a:t>Objetivo Sectorial	</a:t>
            </a:r>
          </a:p>
          <a:p>
            <a:r>
              <a:rPr lang="es-ES_tradnl" dirty="0">
                <a:latin typeface="Gill Sans MT" panose="020B0502020104020203" pitchFamily="34" charset="0"/>
                <a:ea typeface="Times New Roman" panose="02020603050405020304" pitchFamily="18" charset="0"/>
                <a:cs typeface="Calibri" panose="020F0502020204030204" pitchFamily="34" charset="0"/>
              </a:rPr>
              <a:t>Modernizar y fortalecer las capacidades institucionales para elevar el despliegue, desarrollo e impacto de los procesos misionales del sector</a:t>
            </a:r>
          </a:p>
          <a:p>
            <a:endParaRPr lang="es-ES_tradnl" dirty="0">
              <a:latin typeface="Gill Sans MT" panose="020B0502020104020203" pitchFamily="34" charset="0"/>
            </a:endParaRPr>
          </a:p>
          <a:p>
            <a:r>
              <a:rPr lang="es-ES_tradnl" b="1" kern="0" dirty="0">
                <a:solidFill>
                  <a:srgbClr val="002060"/>
                </a:solidFill>
                <a:latin typeface="Gill Sans MT" panose="020B0502020104020203" pitchFamily="34" charset="0"/>
              </a:rPr>
              <a:t>Macroproductos:</a:t>
            </a:r>
          </a:p>
          <a:p>
            <a:r>
              <a:rPr lang="es-ES_tradnl" b="1" kern="0" dirty="0">
                <a:solidFill>
                  <a:srgbClr val="002060"/>
                </a:solidFill>
                <a:latin typeface="Gill Sans MT" panose="020B0502020104020203" pitchFamily="34" charset="0"/>
              </a:rPr>
              <a:t>1. </a:t>
            </a:r>
            <a:r>
              <a:rPr lang="es-ES_tradnl" b="1" dirty="0">
                <a:latin typeface="Gill Sans MT" panose="020B0502020104020203" pitchFamily="34" charset="0"/>
              </a:rPr>
              <a:t>Diseño e implementación de PETI sectorial </a:t>
            </a:r>
          </a:p>
          <a:p>
            <a:r>
              <a:rPr lang="es-ES_tradnl" b="1" kern="0" dirty="0">
                <a:solidFill>
                  <a:srgbClr val="002060"/>
                </a:solidFill>
                <a:latin typeface="Gill Sans MT" panose="020B0502020104020203" pitchFamily="34" charset="0"/>
              </a:rPr>
              <a:t>2. </a:t>
            </a:r>
            <a:r>
              <a:rPr lang="es-ES_tradnl" b="1" dirty="0">
                <a:latin typeface="Gill Sans MT" panose="020B0502020104020203" pitchFamily="34" charset="0"/>
              </a:rPr>
              <a:t>Diseño e implementación de la estrategia de comunicaciones del Sector</a:t>
            </a:r>
            <a:endParaRPr lang="es-ES_tradnl" b="1" kern="0" dirty="0">
              <a:solidFill>
                <a:srgbClr val="002060"/>
              </a:solidFill>
              <a:latin typeface="Gill Sans MT" panose="020B0502020104020203" pitchFamily="34" charset="0"/>
            </a:endParaRPr>
          </a:p>
          <a:p>
            <a:endParaRPr lang="es-ES_tradnl" b="1" kern="0" dirty="0">
              <a:solidFill>
                <a:srgbClr val="002060"/>
              </a:solidFill>
              <a:latin typeface="Gill Sans MT" panose="020B0502020104020203" pitchFamily="34" charset="0"/>
            </a:endParaRPr>
          </a:p>
          <a:p>
            <a:endParaRPr lang="es-ES_tradnl" sz="1500" b="1" dirty="0">
              <a:solidFill>
                <a:srgbClr val="002060"/>
              </a:solidFill>
              <a:latin typeface="Gill Sans MT" panose="020B0502020104020203" pitchFamily="34" charset="0"/>
            </a:endParaRPr>
          </a:p>
          <a:p>
            <a:endParaRPr lang="es-CO" sz="1500" b="1"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2255655684"/>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104">
            <a:extLst>
              <a:ext uri="{FF2B5EF4-FFF2-40B4-BE49-F238E27FC236}">
                <a16:creationId xmlns:a16="http://schemas.microsoft.com/office/drawing/2014/main" id="{C2A59438-BC28-40A8-9AB3-D0CAF68DDFBF}"/>
              </a:ext>
            </a:extLst>
          </p:cNvPr>
          <p:cNvSpPr/>
          <p:nvPr/>
        </p:nvSpPr>
        <p:spPr>
          <a:xfrm rot="16200000">
            <a:off x="10744541" y="3029030"/>
            <a:ext cx="514344" cy="2072650"/>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24" tIns="45718" rIns="91424" bIns="45718" rtlCol="0" anchor="ctr"/>
          <a:lstStyle/>
          <a:p>
            <a:pPr algn="ctr" defTabSz="913674"/>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677710" y="3340092"/>
            <a:ext cx="8002229" cy="2247560"/>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t" anchorCtr="0">
            <a:noAutofit/>
          </a:bodyPr>
          <a:lstStyle/>
          <a:p>
            <a:pPr marL="374015" indent="-198120" defTabSz="457059">
              <a:buFont typeface="Arial" panose="020B0604020202020204" pitchFamily="34" charset="0"/>
              <a:buChar char="•"/>
            </a:pPr>
            <a:endParaRPr lang="es" sz="1500" dirty="0">
              <a:solidFill>
                <a:prstClr val="white"/>
              </a:solidFill>
              <a:latin typeface="Calibri"/>
            </a:endParaRPr>
          </a:p>
          <a:p>
            <a:pPr marL="374015" indent="-198120" defTabSz="457059">
              <a:buFont typeface="Arial" panose="020B0604020202020204" pitchFamily="34" charset="0"/>
              <a:buChar char="•"/>
            </a:pPr>
            <a:endParaRPr lang="es" dirty="0">
              <a:solidFill>
                <a:schemeClr val="bg1"/>
              </a:solidFill>
              <a:latin typeface="Calibri"/>
              <a:cs typeface="Calibri"/>
            </a:endParaRPr>
          </a:p>
          <a:p>
            <a:pPr marL="374015" indent="-198120" defTabSz="457059">
              <a:buFont typeface="Arial" panose="020B0604020202020204" pitchFamily="34" charset="0"/>
              <a:buChar char="•"/>
            </a:pPr>
            <a:r>
              <a:rPr lang="es">
                <a:solidFill>
                  <a:schemeClr val="bg1"/>
                </a:solidFill>
                <a:latin typeface="Calibri"/>
              </a:rPr>
              <a:t>Mesas de trabajo con las direcciones técnicas y difusión de los productos </a:t>
            </a:r>
            <a:r>
              <a:rPr lang="es" dirty="0">
                <a:solidFill>
                  <a:schemeClr val="bg1"/>
                </a:solidFill>
                <a:latin typeface="Calibri"/>
              </a:rPr>
              <a:t>por parte de Función Pública.</a:t>
            </a:r>
            <a:r>
              <a:rPr lang="es" sz="1500" dirty="0">
                <a:solidFill>
                  <a:prstClr val="white"/>
                </a:solidFill>
                <a:latin typeface="Calibri"/>
              </a:rPr>
              <a:t/>
            </a:r>
            <a:br>
              <a:rPr lang="es" sz="1500" dirty="0">
                <a:solidFill>
                  <a:prstClr val="white"/>
                </a:solidFill>
                <a:latin typeface="Calibri"/>
              </a:rPr>
            </a:br>
            <a:endParaRPr lang="es" sz="1500">
              <a:latin typeface="Calibri"/>
              <a:cs typeface="Calibri"/>
            </a:endParaRPr>
          </a:p>
          <a:p>
            <a:pPr marL="285115" indent="-196215" defTabSz="914128">
              <a:buFont typeface="Arial" panose="020B0604020202020204" pitchFamily="34" charset="0"/>
              <a:buChar char="•"/>
            </a:pPr>
            <a:endParaRPr lang="es-ES" sz="1500" dirty="0">
              <a:solidFill>
                <a:prstClr val="white"/>
              </a:solidFill>
              <a:latin typeface="Calibri"/>
              <a:cs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329510" y="4105269"/>
            <a:ext cx="605216" cy="600988"/>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35005" y="30333"/>
            <a:ext cx="99457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err="1">
                <a:latin typeface="Calibri" panose="020F0502020204030204" pitchFamily="34" charset="0"/>
                <a:cs typeface="Calibri" panose="020F0502020204030204" pitchFamily="34" charset="0"/>
              </a:rPr>
              <a:t>Macroproducto</a:t>
            </a:r>
            <a:r>
              <a:rPr lang="es-CO" sz="2800" b="1" dirty="0">
                <a:latin typeface="Calibri" panose="020F0502020204030204" pitchFamily="34" charset="0"/>
                <a:cs typeface="Calibri" panose="020F0502020204030204" pitchFamily="34" charset="0"/>
              </a:rPr>
              <a:t>: Estrategia sectorial de comunicaciones diseñada e implementada.</a:t>
            </a:r>
            <a:endParaRPr lang="es-CO" sz="1100" b="1" dirty="0">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297899" y="933081"/>
            <a:ext cx="4327268"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81983" y="2697122"/>
            <a:ext cx="120091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26" name="Freeform 15">
            <a:extLst>
              <a:ext uri="{FF2B5EF4-FFF2-40B4-BE49-F238E27FC236}">
                <a16:creationId xmlns:a16="http://schemas.microsoft.com/office/drawing/2014/main" id="{4C7C6273-393E-4B89-8833-87B73DAB6913}"/>
              </a:ext>
            </a:extLst>
          </p:cNvPr>
          <p:cNvSpPr>
            <a:spLocks/>
          </p:cNvSpPr>
          <p:nvPr/>
        </p:nvSpPr>
        <p:spPr bwMode="auto">
          <a:xfrm>
            <a:off x="563745" y="1581065"/>
            <a:ext cx="7510697" cy="537381"/>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ctr" anchorCtr="0">
            <a:noAutofit/>
          </a:bodyPr>
          <a:lstStyle/>
          <a:p>
            <a:pPr marL="445960" indent="3175" defTabSz="457059"/>
            <a:r>
              <a:rPr lang="es-ES" dirty="0">
                <a:solidFill>
                  <a:prstClr val="white"/>
                </a:solidFill>
                <a:latin typeface="Calibri"/>
              </a:rPr>
              <a:t>Estrategia sectorial de comunicaciones diseñada e implementada</a:t>
            </a:r>
            <a:r>
              <a:rPr lang="es-ES" sz="1600" dirty="0">
                <a:solidFill>
                  <a:prstClr val="white"/>
                </a:solidFill>
                <a:latin typeface="Calibri"/>
              </a:rPr>
              <a:t>.</a:t>
            </a:r>
            <a:endParaRPr lang="es-CO" sz="1600" dirty="0">
              <a:solidFill>
                <a:prstClr val="white"/>
              </a:solidFill>
              <a:latin typeface="Calibri"/>
            </a:endParaRPr>
          </a:p>
        </p:txBody>
      </p:sp>
      <p:sp>
        <p:nvSpPr>
          <p:cNvPr id="29" name="Oval 19">
            <a:extLst>
              <a:ext uri="{FF2B5EF4-FFF2-40B4-BE49-F238E27FC236}">
                <a16:creationId xmlns:a16="http://schemas.microsoft.com/office/drawing/2014/main" id="{EE61901F-2AEB-4178-9E62-65441720D438}"/>
              </a:ext>
            </a:extLst>
          </p:cNvPr>
          <p:cNvSpPr>
            <a:spLocks noChangeArrowheads="1"/>
          </p:cNvSpPr>
          <p:nvPr/>
        </p:nvSpPr>
        <p:spPr bwMode="auto">
          <a:xfrm>
            <a:off x="266544" y="1509945"/>
            <a:ext cx="669705" cy="632288"/>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r>
              <a:rPr lang="en-US" sz="3200" dirty="0">
                <a:solidFill>
                  <a:prstClr val="black"/>
                </a:solidFill>
                <a:latin typeface="Calibri"/>
              </a:rPr>
              <a:t>1</a:t>
            </a:r>
          </a:p>
        </p:txBody>
      </p:sp>
      <p:pic>
        <p:nvPicPr>
          <p:cNvPr id="3" name="Imagen 2">
            <a:extLst>
              <a:ext uri="{FF2B5EF4-FFF2-40B4-BE49-F238E27FC236}">
                <a16:creationId xmlns:a16="http://schemas.microsoft.com/office/drawing/2014/main" id="{4B5BE185-DFB3-46F5-974D-86320F8276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704"/>
          <a:stretch/>
        </p:blipFill>
        <p:spPr>
          <a:xfrm>
            <a:off x="10259922" y="-40676"/>
            <a:ext cx="1932089" cy="1939120"/>
          </a:xfrm>
          <a:prstGeom prst="rect">
            <a:avLst/>
          </a:prstGeom>
        </p:spPr>
      </p:pic>
      <p:pic>
        <p:nvPicPr>
          <p:cNvPr id="25" name="Gráfico 24" descr="Marca de verificación">
            <a:extLst>
              <a:ext uri="{FF2B5EF4-FFF2-40B4-BE49-F238E27FC236}">
                <a16:creationId xmlns:a16="http://schemas.microsoft.com/office/drawing/2014/main" id="{86D733C2-A344-254F-B94A-2368C026E5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11954" y="4191815"/>
            <a:ext cx="438463" cy="438463"/>
          </a:xfrm>
          <a:prstGeom prst="rect">
            <a:avLst/>
          </a:prstGeom>
        </p:spPr>
      </p:pic>
      <p:sp>
        <p:nvSpPr>
          <p:cNvPr id="37" name="CuadroTexto 14">
            <a:extLst>
              <a:ext uri="{FF2B5EF4-FFF2-40B4-BE49-F238E27FC236}">
                <a16:creationId xmlns:a16="http://schemas.microsoft.com/office/drawing/2014/main" id="{7E7473B5-6FE1-48AA-9E86-07167D9513D6}"/>
              </a:ext>
            </a:extLst>
          </p:cNvPr>
          <p:cNvSpPr txBox="1"/>
          <p:nvPr/>
        </p:nvSpPr>
        <p:spPr>
          <a:xfrm>
            <a:off x="10820686" y="3831352"/>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38"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082367" y="3746923"/>
            <a:ext cx="665715" cy="653120"/>
          </a:xfrm>
          <a:prstGeom prst="rect">
            <a:avLst/>
          </a:prstGeom>
        </p:spPr>
      </p:pic>
      <p:sp>
        <p:nvSpPr>
          <p:cNvPr id="42" name="Título 1">
            <a:extLst>
              <a:ext uri="{FF2B5EF4-FFF2-40B4-BE49-F238E27FC236}">
                <a16:creationId xmlns:a16="http://schemas.microsoft.com/office/drawing/2014/main" id="{99EAF864-AFCB-46BD-8B71-28708474D540}"/>
              </a:ext>
            </a:extLst>
          </p:cNvPr>
          <p:cNvSpPr txBox="1">
            <a:spLocks/>
          </p:cNvSpPr>
          <p:nvPr/>
        </p:nvSpPr>
        <p:spPr>
          <a:xfrm>
            <a:off x="9867652" y="3506507"/>
            <a:ext cx="226485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Tree>
    <p:extLst>
      <p:ext uri="{BB962C8B-B14F-4D97-AF65-F5344CB8AC3E}">
        <p14:creationId xmlns:p14="http://schemas.microsoft.com/office/powerpoint/2010/main" val="323900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6AD919-16E1-41A1-A144-02D5520EE5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3"/>
          <a:stretch/>
        </p:blipFill>
        <p:spPr>
          <a:xfrm>
            <a:off x="10376881" y="16"/>
            <a:ext cx="1794315" cy="2206049"/>
          </a:xfrm>
          <a:prstGeom prst="rect">
            <a:avLst/>
          </a:prstGeom>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913064" y="2901492"/>
            <a:ext cx="8047177" cy="2819732"/>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t" anchorCtr="0">
            <a:noAutofit/>
          </a:bodyPr>
          <a:lstStyle/>
          <a:p>
            <a:pPr marL="374015" indent="-285115" defTabSz="457059">
              <a:buFont typeface="Arial" panose="020B0604020202020204" pitchFamily="34" charset="0"/>
              <a:buChar char="•"/>
            </a:pPr>
            <a:endParaRPr lang="es-ES" sz="1800" dirty="0">
              <a:latin typeface="Calibri"/>
            </a:endParaRPr>
          </a:p>
          <a:p>
            <a:pPr marL="374015" indent="-285115" defTabSz="457059">
              <a:buFont typeface="Arial" panose="020B0604020202020204" pitchFamily="34" charset="0"/>
              <a:buChar char="•"/>
            </a:pPr>
            <a:r>
              <a:rPr lang="es-ES" sz="1800">
                <a:solidFill>
                  <a:schemeClr val="bg1"/>
                </a:solidFill>
                <a:latin typeface="Calibri"/>
              </a:rPr>
              <a:t>Aprobación del PETI Sectorial por parte del Comité Sectorial (26 de abril de </a:t>
            </a:r>
            <a:r>
              <a:rPr lang="es-ES" sz="1800" dirty="0">
                <a:solidFill>
                  <a:schemeClr val="bg1"/>
                </a:solidFill>
                <a:latin typeface="Calibri"/>
              </a:rPr>
              <a:t>2021).</a:t>
            </a:r>
            <a:endParaRPr lang="es-ES" sz="1800">
              <a:solidFill>
                <a:schemeClr val="bg1"/>
              </a:solidFill>
              <a:cs typeface="Arial"/>
            </a:endParaRPr>
          </a:p>
          <a:p>
            <a:pPr marL="374015" indent="-285115" defTabSz="457059">
              <a:buFont typeface="Arial" panose="020B0604020202020204" pitchFamily="34" charset="0"/>
              <a:buChar char="•"/>
            </a:pPr>
            <a:endParaRPr lang="es-ES" sz="1800" dirty="0">
              <a:solidFill>
                <a:schemeClr val="bg1"/>
              </a:solidFill>
              <a:latin typeface="Calibri"/>
              <a:cs typeface="Calibri"/>
            </a:endParaRPr>
          </a:p>
          <a:p>
            <a:pPr marL="374015" indent="-285115" defTabSz="457059">
              <a:buFont typeface="Arial" panose="020B0604020202020204" pitchFamily="34" charset="0"/>
              <a:buChar char="•"/>
            </a:pPr>
            <a:r>
              <a:rPr lang="es-ES" sz="1800" dirty="0">
                <a:solidFill>
                  <a:schemeClr val="bg1"/>
                </a:solidFill>
                <a:latin typeface="Calibri"/>
              </a:rPr>
              <a:t>Formulario para identificar las necesidades de TI por parte de los responsables de productos en el PETI.</a:t>
            </a:r>
            <a:endParaRPr lang="es-ES" sz="1800" dirty="0">
              <a:solidFill>
                <a:schemeClr val="bg1"/>
              </a:solidFill>
              <a:latin typeface="Calibri"/>
              <a:cs typeface="Calibri"/>
            </a:endParaRPr>
          </a:p>
          <a:p>
            <a:pPr marL="374015" indent="-285115" defTabSz="457059">
              <a:buFont typeface="Arial" panose="020B0604020202020204" pitchFamily="34" charset="0"/>
              <a:buChar char="•"/>
            </a:pPr>
            <a:endParaRPr lang="es-ES" sz="1800" dirty="0">
              <a:solidFill>
                <a:schemeClr val="bg1"/>
              </a:solidFill>
              <a:latin typeface="Calibri"/>
              <a:cs typeface="Calibri"/>
            </a:endParaRPr>
          </a:p>
          <a:p>
            <a:pPr marL="374015" indent="-285115" defTabSz="457059">
              <a:buFont typeface="Arial" panose="020B0604020202020204" pitchFamily="34" charset="0"/>
              <a:buChar char="•"/>
            </a:pPr>
            <a:r>
              <a:rPr lang="es-ES" sz="1800" dirty="0">
                <a:solidFill>
                  <a:schemeClr val="bg1"/>
                </a:solidFill>
                <a:latin typeface="Calibri"/>
              </a:rPr>
              <a:t>Identificación de roles y responsabilidades en el PETI por parte del DAFP.</a:t>
            </a:r>
            <a:endParaRPr lang="es-CO" sz="1800">
              <a:solidFill>
                <a:schemeClr val="bg1"/>
              </a:solidFill>
              <a:latin typeface="Calibri"/>
              <a:cs typeface="Calibri"/>
            </a:endParaRPr>
          </a:p>
          <a:p>
            <a:pPr defTabSz="914128"/>
            <a:r>
              <a:rPr lang="es-ES" sz="1500" dirty="0">
                <a:solidFill>
                  <a:prstClr val="white"/>
                </a:solidFill>
                <a:latin typeface="Calibri"/>
              </a:rPr>
              <a:t/>
            </a:r>
            <a:br>
              <a:rPr lang="es-ES" sz="1500" dirty="0">
                <a:solidFill>
                  <a:prstClr val="white"/>
                </a:solidFill>
                <a:latin typeface="Calibri"/>
              </a:rPr>
            </a:br>
            <a:endParaRPr lang="es-ES" sz="1500" dirty="0">
              <a:solidFill>
                <a:prstClr val="white"/>
              </a:solidFill>
              <a:latin typeface="Calibri"/>
            </a:endParaRPr>
          </a:p>
          <a:p>
            <a:pPr marL="285115" indent="-196215" defTabSz="914128">
              <a:buFont typeface="Arial" panose="020B0604020202020204" pitchFamily="34" charset="0"/>
              <a:buChar char="•"/>
            </a:pPr>
            <a:endParaRPr lang="es-ES" sz="1500" dirty="0">
              <a:solidFill>
                <a:prstClr val="white"/>
              </a:solidFill>
              <a:latin typeface="Calibri"/>
              <a:cs typeface="Calibri"/>
            </a:endParaRPr>
          </a:p>
        </p:txBody>
      </p:sp>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98396" y="4000227"/>
            <a:ext cx="756000" cy="762232"/>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endParaRPr lang="en-US" sz="3600" dirty="0">
              <a:solidFill>
                <a:prstClr val="black"/>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88151" y="99865"/>
            <a:ext cx="9344391"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800" b="1" dirty="0" err="1">
                <a:solidFill>
                  <a:srgbClr val="073763"/>
                </a:solidFill>
                <a:latin typeface="Calibri" panose="020F0502020204030204" pitchFamily="34" charset="0"/>
                <a:cs typeface="Calibri" panose="020F0502020204030204" pitchFamily="34" charset="0"/>
              </a:rPr>
              <a:t>Macroproducto</a:t>
            </a:r>
            <a:r>
              <a:rPr lang="es-CO" sz="2800" b="1" dirty="0">
                <a:solidFill>
                  <a:srgbClr val="073763"/>
                </a:solidFill>
                <a:latin typeface="Calibri" panose="020F0502020204030204" pitchFamily="34" charset="0"/>
                <a:cs typeface="Calibri" panose="020F0502020204030204" pitchFamily="34" charset="0"/>
              </a:rPr>
              <a:t>: </a:t>
            </a:r>
            <a:r>
              <a:rPr lang="es-ES" sz="2800" b="1" dirty="0">
                <a:solidFill>
                  <a:srgbClr val="073763"/>
                </a:solidFill>
                <a:latin typeface="Calibri" panose="020F0502020204030204" pitchFamily="34" charset="0"/>
                <a:cs typeface="Calibri" panose="020F0502020204030204" pitchFamily="34" charset="0"/>
              </a:rPr>
              <a:t>Diseño e implementación de PETI sectorial.</a:t>
            </a:r>
            <a:endParaRPr lang="es-CO" sz="1100" b="1" dirty="0">
              <a:solidFill>
                <a:srgbClr val="073763"/>
              </a:solidFill>
              <a:latin typeface="Calibri Light"/>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62073" y="762704"/>
            <a:ext cx="99457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204727" y="2338937"/>
            <a:ext cx="12009123" cy="637579"/>
          </a:xfrm>
          <a:prstGeom prst="rect">
            <a:avLst/>
          </a:prstGeom>
        </p:spPr>
        <p:txBody>
          <a:bodyPr lIns="91418" tIns="45718" rIns="9141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26" name="Freeform 15">
            <a:extLst>
              <a:ext uri="{FF2B5EF4-FFF2-40B4-BE49-F238E27FC236}">
                <a16:creationId xmlns:a16="http://schemas.microsoft.com/office/drawing/2014/main" id="{4C7C6273-393E-4B89-8833-87B73DAB6913}"/>
              </a:ext>
            </a:extLst>
          </p:cNvPr>
          <p:cNvSpPr>
            <a:spLocks/>
          </p:cNvSpPr>
          <p:nvPr/>
        </p:nvSpPr>
        <p:spPr bwMode="auto">
          <a:xfrm>
            <a:off x="980765" y="1198706"/>
            <a:ext cx="6122180" cy="73326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61" tIns="82261" rIns="82261" bIns="82261" anchor="ctr" anchorCtr="0">
            <a:noAutofit/>
          </a:bodyPr>
          <a:lstStyle/>
          <a:p>
            <a:pPr marL="445960" indent="3175" algn="ctr" defTabSz="457059"/>
            <a:r>
              <a:rPr lang="es-ES" sz="1600" dirty="0">
                <a:solidFill>
                  <a:prstClr val="white"/>
                </a:solidFill>
                <a:latin typeface="Calibri"/>
              </a:rPr>
              <a:t>PETI sectorial diseñado e implementado y alineado con la política </a:t>
            </a:r>
            <a:r>
              <a:rPr lang="es-ES" sz="1200" dirty="0">
                <a:solidFill>
                  <a:prstClr val="white"/>
                </a:solidFill>
                <a:latin typeface="Calibri"/>
              </a:rPr>
              <a:t>con</a:t>
            </a:r>
            <a:r>
              <a:rPr lang="es-ES" sz="1600" dirty="0">
                <a:solidFill>
                  <a:prstClr val="white"/>
                </a:solidFill>
                <a:latin typeface="Calibri"/>
              </a:rPr>
              <a:t> el gobierno digital.</a:t>
            </a:r>
            <a:endParaRPr lang="es-CO" sz="1600" dirty="0">
              <a:solidFill>
                <a:prstClr val="white"/>
              </a:solidFill>
              <a:latin typeface="Calibri"/>
            </a:endParaRPr>
          </a:p>
        </p:txBody>
      </p:sp>
      <p:sp>
        <p:nvSpPr>
          <p:cNvPr id="29" name="Oval 19">
            <a:extLst>
              <a:ext uri="{FF2B5EF4-FFF2-40B4-BE49-F238E27FC236}">
                <a16:creationId xmlns:a16="http://schemas.microsoft.com/office/drawing/2014/main" id="{EE61901F-2AEB-4178-9E62-65441720D438}"/>
              </a:ext>
            </a:extLst>
          </p:cNvPr>
          <p:cNvSpPr>
            <a:spLocks noChangeArrowheads="1"/>
          </p:cNvSpPr>
          <p:nvPr/>
        </p:nvSpPr>
        <p:spPr bwMode="auto">
          <a:xfrm>
            <a:off x="671852" y="1256444"/>
            <a:ext cx="617455" cy="62375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4128"/>
            <a:r>
              <a:rPr lang="en-US" sz="3600" dirty="0">
                <a:solidFill>
                  <a:prstClr val="black"/>
                </a:solidFill>
                <a:latin typeface="Calibri"/>
              </a:rPr>
              <a:t>1</a:t>
            </a:r>
          </a:p>
        </p:txBody>
      </p:sp>
      <p:grpSp>
        <p:nvGrpSpPr>
          <p:cNvPr id="2" name="Group 1"/>
          <p:cNvGrpSpPr/>
          <p:nvPr/>
        </p:nvGrpSpPr>
        <p:grpSpPr>
          <a:xfrm>
            <a:off x="9500542" y="4168591"/>
            <a:ext cx="2641285" cy="853207"/>
            <a:chOff x="5508181" y="5877700"/>
            <a:chExt cx="2641285" cy="853207"/>
          </a:xfrm>
        </p:grpSpPr>
        <p:sp>
          <p:nvSpPr>
            <p:cNvPr id="38" name="Rectángulo 37">
              <a:extLst>
                <a:ext uri="{FF2B5EF4-FFF2-40B4-BE49-F238E27FC236}">
                  <a16:creationId xmlns:a16="http://schemas.microsoft.com/office/drawing/2014/main" id="{637ACECB-114F-4CC3-88D6-CA5DDD9B6FDD}"/>
                </a:ext>
              </a:extLst>
            </p:cNvPr>
            <p:cNvSpPr/>
            <p:nvPr/>
          </p:nvSpPr>
          <p:spPr>
            <a:xfrm rot="16200000">
              <a:off x="6578818" y="5518951"/>
              <a:ext cx="499527" cy="191146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432" tIns="45718" rIns="91432" bIns="45718" rtlCol="0" anchor="ctr"/>
            <a:lstStyle/>
            <a:p>
              <a:pPr algn="ctr" defTabSz="914128"/>
              <a:endParaRPr lang="es-CO" sz="2400">
                <a:solidFill>
                  <a:prstClr val="white"/>
                </a:solidFill>
                <a:latin typeface="Calibri"/>
              </a:endParaRPr>
            </a:p>
          </p:txBody>
        </p:sp>
        <p:sp>
          <p:nvSpPr>
            <p:cNvPr id="41" name="Título 1">
              <a:extLst>
                <a:ext uri="{FF2B5EF4-FFF2-40B4-BE49-F238E27FC236}">
                  <a16:creationId xmlns:a16="http://schemas.microsoft.com/office/drawing/2014/main" id="{4E683ABF-A32D-4B41-B43B-C9CAC5D4D27C}"/>
                </a:ext>
              </a:extLst>
            </p:cNvPr>
            <p:cNvSpPr txBox="1">
              <a:spLocks/>
            </p:cNvSpPr>
            <p:nvPr/>
          </p:nvSpPr>
          <p:spPr>
            <a:xfrm>
              <a:off x="5508181" y="5877700"/>
              <a:ext cx="2641285" cy="462543"/>
            </a:xfrm>
            <a:prstGeom prst="rect">
              <a:avLst/>
            </a:prstGeom>
          </p:spPr>
          <p:txBody>
            <a:bodyPr lIns="91432" tIns="45718" rIns="91432"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3" name="CuadroTexto 42">
              <a:extLst>
                <a:ext uri="{FF2B5EF4-FFF2-40B4-BE49-F238E27FC236}">
                  <a16:creationId xmlns:a16="http://schemas.microsoft.com/office/drawing/2014/main" id="{95CA6324-AF7F-4ED8-B68D-D7DD47A0D743}"/>
                </a:ext>
              </a:extLst>
            </p:cNvPr>
            <p:cNvSpPr txBox="1"/>
            <p:nvPr/>
          </p:nvSpPr>
          <p:spPr>
            <a:xfrm>
              <a:off x="6457403" y="6264943"/>
              <a:ext cx="948075" cy="446272"/>
            </a:xfrm>
            <a:prstGeom prst="rect">
              <a:avLst/>
            </a:prstGeom>
            <a:noFill/>
          </p:spPr>
          <p:txBody>
            <a:bodyPr wrap="square" lIns="91432" tIns="45718" rIns="91432" bIns="45718" rtlCol="0">
              <a:spAutoFit/>
            </a:bodyPr>
            <a:lstStyle/>
            <a:p>
              <a:pPr algn="ctr" defTabSz="914128"/>
              <a:r>
                <a:rPr lang="es-CO" sz="2300" b="1" dirty="0">
                  <a:solidFill>
                    <a:prstClr val="black"/>
                  </a:solidFill>
                  <a:latin typeface="Calibri"/>
                </a:rPr>
                <a:t>2022</a:t>
              </a:r>
            </a:p>
          </p:txBody>
        </p:sp>
        <p:pic>
          <p:nvPicPr>
            <p:cNvPr id="45" name="Gráfico 44" descr="Reloj">
              <a:extLst>
                <a:ext uri="{FF2B5EF4-FFF2-40B4-BE49-F238E27FC236}">
                  <a16:creationId xmlns:a16="http://schemas.microsoft.com/office/drawing/2014/main" id="{22E276C7-2425-4970-B2C9-552D66A65ED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860019" y="6188406"/>
              <a:ext cx="621916" cy="542501"/>
            </a:xfrm>
            <a:prstGeom prst="rect">
              <a:avLst/>
            </a:prstGeom>
          </p:spPr>
        </p:pic>
      </p:grpSp>
      <p:pic>
        <p:nvPicPr>
          <p:cNvPr id="24" name="Gráfico 23" descr="Marca de verificación">
            <a:extLst>
              <a:ext uri="{FF2B5EF4-FFF2-40B4-BE49-F238E27FC236}">
                <a16:creationId xmlns:a16="http://schemas.microsoft.com/office/drawing/2014/main" id="{2D265A27-4978-2544-9B15-C04D4FD24FB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68152" y="4175584"/>
            <a:ext cx="438463" cy="438463"/>
          </a:xfrm>
          <a:prstGeom prst="rect">
            <a:avLst/>
          </a:prstGeom>
        </p:spPr>
      </p:pic>
    </p:spTree>
    <p:extLst>
      <p:ext uri="{BB962C8B-B14F-4D97-AF65-F5344CB8AC3E}">
        <p14:creationId xmlns:p14="http://schemas.microsoft.com/office/powerpoint/2010/main" val="48674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344871" y="686194"/>
            <a:ext cx="6523023" cy="4739759"/>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1</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3600" b="1" i="1" dirty="0">
                <a:solidFill>
                  <a:schemeClr val="bg1"/>
                </a:solidFill>
                <a:latin typeface="Trebuchet MS" panose="020B0603020202020204" pitchFamily="34" charset="0"/>
              </a:rPr>
              <a:t>“Gestión del Conocimiento y la Innovación para el saber del Estado”</a:t>
            </a:r>
          </a:p>
        </p:txBody>
      </p:sp>
      <p:pic>
        <p:nvPicPr>
          <p:cNvPr id="8194" name="Picture 2">
            <a:extLst>
              <a:ext uri="{FF2B5EF4-FFF2-40B4-BE49-F238E27FC236}">
                <a16:creationId xmlns:a16="http://schemas.microsoft.com/office/drawing/2014/main" id="{83FFBC7E-43D8-4AB0-8D47-64C97386DD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99"/>
          <a:stretch/>
        </p:blipFill>
        <p:spPr bwMode="auto">
          <a:xfrm>
            <a:off x="7047914" y="2"/>
            <a:ext cx="5144087" cy="6862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3590276"/>
      </p:ext>
    </p:extLst>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0"/>
            <a:ext cx="12192000" cy="914400"/>
            <a:chOff x="0" y="0"/>
            <a:chExt cx="12192000" cy="914400"/>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795647"/>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a:extLst>
                <a:ext uri="{FF2B5EF4-FFF2-40B4-BE49-F238E27FC236}">
                  <a16:creationId xmlns:a16="http://schemas.microsoft.com/office/drawing/2014/main" id="{2C79DBAF-71D3-404A-9043-16067D99B9E4}"/>
                </a:ext>
              </a:extLst>
            </p:cNvPr>
            <p:cNvSpPr/>
            <p:nvPr/>
          </p:nvSpPr>
          <p:spPr>
            <a:xfrm>
              <a:off x="0" y="795647"/>
              <a:ext cx="12192000" cy="118753"/>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3" name="Grupo 12">
            <a:extLst>
              <a:ext uri="{FF2B5EF4-FFF2-40B4-BE49-F238E27FC236}">
                <a16:creationId xmlns:a16="http://schemas.microsoft.com/office/drawing/2014/main" id="{946844C2-C56F-47C6-8D8C-981855EE93C2}"/>
              </a:ext>
            </a:extLst>
          </p:cNvPr>
          <p:cNvGrpSpPr/>
          <p:nvPr/>
        </p:nvGrpSpPr>
        <p:grpSpPr>
          <a:xfrm>
            <a:off x="-23749" y="6215194"/>
            <a:ext cx="12215749" cy="696903"/>
            <a:chOff x="-23750" y="6215193"/>
            <a:chExt cx="12215749" cy="696903"/>
          </a:xfrm>
        </p:grpSpPr>
        <p:sp>
          <p:nvSpPr>
            <p:cNvPr id="9" name="Rectángulo 8">
              <a:extLst>
                <a:ext uri="{FF2B5EF4-FFF2-40B4-BE49-F238E27FC236}">
                  <a16:creationId xmlns:a16="http://schemas.microsoft.com/office/drawing/2014/main" id="{1E24FDA0-2BB4-49F8-8621-BE750C5D380B}"/>
                </a:ext>
              </a:extLst>
            </p:cNvPr>
            <p:cNvSpPr/>
            <p:nvPr/>
          </p:nvSpPr>
          <p:spPr>
            <a:xfrm>
              <a:off x="-23750" y="6223336"/>
              <a:ext cx="6396415" cy="688760"/>
            </a:xfrm>
            <a:prstGeom prst="rect">
              <a:avLst/>
            </a:prstGeom>
            <a:solidFill>
              <a:srgbClr val="232C6D"/>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ESAP">
              <a:extLst>
                <a:ext uri="{FF2B5EF4-FFF2-40B4-BE49-F238E27FC236}">
                  <a16:creationId xmlns:a16="http://schemas.microsoft.com/office/drawing/2014/main" id="{D3E5EB6D-608A-4B35-8456-DAED70FFCEB3}"/>
                </a:ext>
              </a:extLst>
            </p:cNvPr>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r a Función Pública">
              <a:extLst>
                <a:ext uri="{FF2B5EF4-FFF2-40B4-BE49-F238E27FC236}">
                  <a16:creationId xmlns:a16="http://schemas.microsoft.com/office/drawing/2014/main" id="{99A2F4FD-6492-4958-9DF0-557EC4D596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a:extLst>
                <a:ext uri="{FF2B5EF4-FFF2-40B4-BE49-F238E27FC236}">
                  <a16:creationId xmlns:a16="http://schemas.microsoft.com/office/drawing/2014/main" id="{F3CDD01A-48F6-4380-948B-FCD18234A9FD}"/>
                </a:ext>
              </a:extLst>
            </p:cNvPr>
            <p:cNvSpPr/>
            <p:nvPr/>
          </p:nvSpPr>
          <p:spPr>
            <a:xfrm>
              <a:off x="6270176" y="6215193"/>
              <a:ext cx="5921823" cy="688760"/>
            </a:xfrm>
            <a:prstGeom prst="rect">
              <a:avLst/>
            </a:prstGeom>
            <a:gradFill flip="none" rotWithShape="1">
              <a:gsLst>
                <a:gs pos="0">
                  <a:schemeClr val="accent1">
                    <a:lumMod val="5000"/>
                    <a:lumOff val="95000"/>
                  </a:schemeClr>
                </a:gs>
                <a:gs pos="74000">
                  <a:srgbClr val="FFAB00"/>
                </a:gs>
                <a:gs pos="83000">
                  <a:srgbClr val="FFAB00"/>
                </a:gs>
                <a:gs pos="100000">
                  <a:srgbClr val="FFAB00"/>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1" name="CuadroTexto 10">
            <a:extLst>
              <a:ext uri="{FF2B5EF4-FFF2-40B4-BE49-F238E27FC236}">
                <a16:creationId xmlns:a16="http://schemas.microsoft.com/office/drawing/2014/main" id="{4096F4B7-68A8-435D-A38D-6B1350C874DD}"/>
              </a:ext>
            </a:extLst>
          </p:cNvPr>
          <p:cNvSpPr txBox="1"/>
          <p:nvPr/>
        </p:nvSpPr>
        <p:spPr>
          <a:xfrm>
            <a:off x="6270177" y="-85016"/>
            <a:ext cx="5762401" cy="954107"/>
          </a:xfrm>
          <a:prstGeom prst="rect">
            <a:avLst/>
          </a:prstGeom>
          <a:noFill/>
        </p:spPr>
        <p:txBody>
          <a:bodyPr wrap="square" lIns="91438" tIns="45719" rIns="91438" bIns="45719" rtlCol="0">
            <a:spAutoFit/>
          </a:bodyPr>
          <a:lstStyle/>
          <a:p>
            <a:pPr algn="r"/>
            <a:r>
              <a:rPr lang="es-CO" sz="3200" b="1" dirty="0">
                <a:solidFill>
                  <a:schemeClr val="bg1"/>
                </a:solidFill>
                <a:latin typeface="Trebuchet MS" panose="020B0603020202020204" pitchFamily="34" charset="0"/>
              </a:rPr>
              <a:t>Línea Estratégica Sectorial 1  </a:t>
            </a:r>
          </a:p>
          <a:p>
            <a:pPr algn="r"/>
            <a:r>
              <a:rPr lang="es-CO" sz="2400" dirty="0">
                <a:solidFill>
                  <a:schemeClr val="bg1"/>
                </a:solidFill>
                <a:latin typeface="Trebuchet MS" panose="020B0603020202020204" pitchFamily="34" charset="0"/>
              </a:rPr>
              <a:t>Identificación</a:t>
            </a:r>
          </a:p>
        </p:txBody>
      </p:sp>
      <p:sp>
        <p:nvSpPr>
          <p:cNvPr id="15" name="CuadroTexto 14">
            <a:extLst>
              <a:ext uri="{FF2B5EF4-FFF2-40B4-BE49-F238E27FC236}">
                <a16:creationId xmlns:a16="http://schemas.microsoft.com/office/drawing/2014/main" id="{1B6203BA-E16E-44DB-A846-CF512BEC4421}"/>
              </a:ext>
            </a:extLst>
          </p:cNvPr>
          <p:cNvSpPr txBox="1"/>
          <p:nvPr/>
        </p:nvSpPr>
        <p:spPr>
          <a:xfrm>
            <a:off x="309457" y="1011545"/>
            <a:ext cx="11613857" cy="4724368"/>
          </a:xfrm>
          <a:prstGeom prst="rect">
            <a:avLst/>
          </a:prstGeom>
          <a:noFill/>
        </p:spPr>
        <p:txBody>
          <a:bodyPr wrap="square" lIns="91438" tIns="45719" rIns="91438" bIns="45719" rtlCol="0">
            <a:spAutoFit/>
          </a:bodyPr>
          <a:lstStyle/>
          <a:p>
            <a:r>
              <a:rPr lang="es-ES" sz="2800" b="1" dirty="0">
                <a:solidFill>
                  <a:srgbClr val="232C6D"/>
                </a:solidFill>
                <a:latin typeface="Trebuchet MS" panose="020B0603020202020204" pitchFamily="34" charset="0"/>
              </a:rPr>
              <a:t>Gestión del Conocimiento y la Innovación para el saber del Estado</a:t>
            </a:r>
          </a:p>
          <a:p>
            <a:endParaRPr lang="es-ES" sz="1100" b="1" dirty="0">
              <a:solidFill>
                <a:srgbClr val="232C6D"/>
              </a:solidFill>
              <a:latin typeface="Trebuchet MS" panose="020B0603020202020204" pitchFamily="34" charset="0"/>
            </a:endParaRPr>
          </a:p>
          <a:p>
            <a:pPr algn="just"/>
            <a:r>
              <a:rPr lang="es-ES" dirty="0">
                <a:latin typeface="Gill Sans MT" panose="020B0502020104020203" pitchFamily="34" charset="0"/>
              </a:rPr>
              <a:t>Fomentar la gestión del conocimiento y la innovación pública a través de la realización de estudios e investigaciones sobre la estructura y funcionamiento del Estado, con el objetivo de proponer e identificar necesidades de formulación, actualización, instrumentalización y evaluación de las políticas a cargo del Sector Función Pública y brindar soluciones a los retos de la administración pública nacional y territorial.</a:t>
            </a:r>
          </a:p>
          <a:p>
            <a:pPr marL="2774881" indent="-2774881" algn="just"/>
            <a:endParaRPr lang="es-ES" sz="1100" dirty="0">
              <a:latin typeface="Gill Sans MT" panose="020B0502020104020203" pitchFamily="34" charset="0"/>
            </a:endParaRPr>
          </a:p>
          <a:p>
            <a:pPr marL="2774881" indent="-2774881"/>
            <a:r>
              <a:rPr lang="es-ES" sz="2000" b="1" dirty="0">
                <a:solidFill>
                  <a:srgbClr val="232C6D"/>
                </a:solidFill>
                <a:latin typeface="Gill Sans MT" panose="020B0502020104020203" pitchFamily="34" charset="0"/>
              </a:rPr>
              <a:t>Objetivo sectorial:</a:t>
            </a:r>
            <a:r>
              <a:rPr lang="es-ES" b="1" dirty="0">
                <a:latin typeface="Gill Sans MT" panose="020B0502020104020203" pitchFamily="34" charset="0"/>
              </a:rPr>
              <a:t>	</a:t>
            </a:r>
          </a:p>
          <a:p>
            <a:pPr marL="2774881" indent="-2774881"/>
            <a:r>
              <a:rPr lang="es-ES" dirty="0">
                <a:latin typeface="Gill Sans MT" panose="020B0502020104020203" pitchFamily="34" charset="0"/>
              </a:rPr>
              <a:t>Promover la innovación a través de la investigación y la gestión del conocimiento en la administración pública.</a:t>
            </a:r>
          </a:p>
          <a:p>
            <a:pPr marL="2774881" indent="-2774881"/>
            <a:endParaRPr lang="es-ES" sz="2000" b="1" dirty="0">
              <a:solidFill>
                <a:srgbClr val="232C6D"/>
              </a:solidFill>
              <a:latin typeface="Trebuchet MS" panose="020B0603020202020204" pitchFamily="34" charset="0"/>
            </a:endParaRPr>
          </a:p>
          <a:p>
            <a:pPr marL="2774881" indent="-2774881"/>
            <a:r>
              <a:rPr lang="es-ES" sz="2000" b="1" dirty="0" err="1">
                <a:solidFill>
                  <a:srgbClr val="232C6D"/>
                </a:solidFill>
                <a:latin typeface="Gill Sans MT" panose="020B0502020104020203" pitchFamily="34" charset="0"/>
              </a:rPr>
              <a:t>Macroproductos</a:t>
            </a:r>
            <a:r>
              <a:rPr lang="es-ES" sz="2000" b="1" dirty="0">
                <a:solidFill>
                  <a:srgbClr val="232C6D"/>
                </a:solidFill>
                <a:latin typeface="Gill Sans MT" panose="020B0502020104020203" pitchFamily="34" charset="0"/>
              </a:rPr>
              <a:t>: </a:t>
            </a:r>
          </a:p>
          <a:p>
            <a:pPr marL="261932" indent="-261932">
              <a:buClr>
                <a:srgbClr val="232C6D"/>
              </a:buClr>
              <a:buFont typeface="+mj-lt"/>
              <a:buAutoNum type="arabicPeriod"/>
            </a:pPr>
            <a:r>
              <a:rPr lang="es-ES" b="1" dirty="0">
                <a:latin typeface="Gill Sans MT" panose="020B0502020104020203" pitchFamily="34" charset="0"/>
              </a:rPr>
              <a:t>Innovación en la gestión del conocimiento en administración pública</a:t>
            </a:r>
          </a:p>
          <a:p>
            <a:pPr marL="261932" indent="-261932">
              <a:buClr>
                <a:srgbClr val="232C6D"/>
              </a:buClr>
              <a:buFont typeface="+mj-lt"/>
              <a:buAutoNum type="arabicPeriod"/>
            </a:pPr>
            <a:r>
              <a:rPr lang="es-ES" b="1" dirty="0">
                <a:latin typeface="Gill Sans MT" panose="020B0502020104020203" pitchFamily="34" charset="0"/>
              </a:rPr>
              <a:t>Estudios e investigaciones académicas adelantadas por el Sector</a:t>
            </a:r>
          </a:p>
          <a:p>
            <a:pPr marL="261932" indent="-261932">
              <a:buClr>
                <a:srgbClr val="232C6D"/>
              </a:buClr>
              <a:buFont typeface="+mj-lt"/>
              <a:buAutoNum type="arabicPeriod"/>
            </a:pPr>
            <a:r>
              <a:rPr lang="es-ES" b="1" dirty="0">
                <a:latin typeface="Gill Sans MT" panose="020B0502020104020203" pitchFamily="34" charset="0"/>
              </a:rPr>
              <a:t>Programa El estado del Estado</a:t>
            </a:r>
          </a:p>
          <a:p>
            <a:pPr marL="261932" indent="-261932">
              <a:buClr>
                <a:srgbClr val="232C6D"/>
              </a:buClr>
              <a:buFont typeface="+mj-lt"/>
              <a:buAutoNum type="arabicPeriod"/>
            </a:pPr>
            <a:r>
              <a:rPr lang="es-ES" b="1" dirty="0">
                <a:latin typeface="Gill Sans MT" panose="020B0502020104020203" pitchFamily="34" charset="0"/>
              </a:rPr>
              <a:t>Participación de Colombia en el CLAD</a:t>
            </a:r>
          </a:p>
          <a:p>
            <a:pPr marL="2774881" indent="-2774881"/>
            <a:endParaRPr lang="es-ES" sz="2000" b="1" dirty="0">
              <a:solidFill>
                <a:srgbClr val="232C6D"/>
              </a:solidFill>
              <a:latin typeface="Gill Sans MT" panose="020B0502020104020203" pitchFamily="34" charset="0"/>
            </a:endParaRPr>
          </a:p>
        </p:txBody>
      </p:sp>
      <p:pic>
        <p:nvPicPr>
          <p:cNvPr id="5122" name="Picture 2">
            <a:extLst>
              <a:ext uri="{FF2B5EF4-FFF2-40B4-BE49-F238E27FC236}">
                <a16:creationId xmlns:a16="http://schemas.microsoft.com/office/drawing/2014/main" id="{8380C567-5A40-4CD8-AEDE-32CD3C942E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72147" y="3865587"/>
            <a:ext cx="3251166" cy="2230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7097168"/>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357142" y="2298205"/>
            <a:ext cx="9693028" cy="4164286"/>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67360" indent="-285115" defTabSz="456819">
              <a:buFont typeface="Arial" panose="020B0604020202020204" pitchFamily="34" charset="0"/>
              <a:buChar char="•"/>
            </a:pPr>
            <a:r>
              <a:rPr lang="es-ES" sz="1400" dirty="0">
                <a:solidFill>
                  <a:schemeClr val="bg1"/>
                </a:solidFill>
                <a:latin typeface="Calibri"/>
                <a:cs typeface="Calibri"/>
              </a:rPr>
              <a:t>Mediante Resolución No. SC-890 del 3 de agosto de 2021, se  adopta el plan del Laboratorio de Innovación en Administración Pública de la ESAP, el cual se plantea desarrollar en 4 pilares: </a:t>
            </a:r>
            <a:r>
              <a:rPr lang="es-ES" sz="1400" dirty="0" err="1">
                <a:solidFill>
                  <a:schemeClr val="bg1"/>
                </a:solidFill>
                <a:latin typeface="Calibri"/>
                <a:cs typeface="Calibri"/>
              </a:rPr>
              <a:t>micromundo</a:t>
            </a:r>
            <a:r>
              <a:rPr lang="es-ES" sz="1400" dirty="0">
                <a:solidFill>
                  <a:schemeClr val="bg1"/>
                </a:solidFill>
                <a:latin typeface="Calibri"/>
                <a:cs typeface="Calibri"/>
              </a:rPr>
              <a:t> de municipio territorial, laboratorio de Ciudad, minería de datos y proyectos de investigación aplicada.</a:t>
            </a:r>
          </a:p>
          <a:p>
            <a:pPr marL="182245" defTabSz="456819"/>
            <a:endParaRPr lang="es-ES" sz="1400" dirty="0">
              <a:solidFill>
                <a:schemeClr val="bg1"/>
              </a:solidFill>
              <a:latin typeface="Calibri"/>
              <a:cs typeface="Calibri"/>
            </a:endParaRPr>
          </a:p>
          <a:p>
            <a:pPr marL="467360" indent="-285115" defTabSz="456819">
              <a:buFont typeface="Arial" panose="020B0604020202020204" pitchFamily="34" charset="0"/>
              <a:buChar char="•"/>
            </a:pPr>
            <a:r>
              <a:rPr lang="es-ES" sz="1400" dirty="0">
                <a:solidFill>
                  <a:schemeClr val="bg1"/>
                </a:solidFill>
                <a:latin typeface="Calibri"/>
                <a:cs typeface="Calibri"/>
              </a:rPr>
              <a:t>Participaron activa del Sector en el Comité Nacional de Innovación Pública ( participación observatorio innovación pública de la OCDE </a:t>
            </a:r>
            <a:r>
              <a:rPr lang="mr-IN" sz="1400" dirty="0">
                <a:solidFill>
                  <a:schemeClr val="bg1"/>
                </a:solidFill>
                <a:latin typeface="Calibri"/>
                <a:cs typeface="Calibri"/>
              </a:rPr>
              <a:t>–</a:t>
            </a:r>
            <a:r>
              <a:rPr lang="es-ES" sz="1400" dirty="0">
                <a:solidFill>
                  <a:schemeClr val="bg1"/>
                </a:solidFill>
                <a:latin typeface="Calibri"/>
                <a:cs typeface="Calibri"/>
              </a:rPr>
              <a:t> presentación resultados IDI política </a:t>
            </a:r>
            <a:r>
              <a:rPr lang="es-ES" sz="1400" dirty="0" err="1">
                <a:solidFill>
                  <a:schemeClr val="bg1"/>
                </a:solidFill>
                <a:latin typeface="Calibri"/>
                <a:cs typeface="Calibri"/>
              </a:rPr>
              <a:t>GESCO+i</a:t>
            </a:r>
            <a:r>
              <a:rPr lang="es-ES" sz="1400" dirty="0">
                <a:solidFill>
                  <a:schemeClr val="bg1"/>
                </a:solidFill>
                <a:latin typeface="Calibri"/>
                <a:cs typeface="Calibri"/>
              </a:rPr>
              <a:t>).</a:t>
            </a:r>
          </a:p>
          <a:p>
            <a:pPr marL="182245" defTabSz="456819"/>
            <a:endParaRPr lang="es-ES" sz="1400" dirty="0">
              <a:solidFill>
                <a:schemeClr val="bg1"/>
              </a:solidFill>
              <a:latin typeface="Calibri"/>
              <a:cs typeface="Calibri"/>
            </a:endParaRPr>
          </a:p>
          <a:p>
            <a:pPr marL="467360" indent="-285115" defTabSz="456819">
              <a:buFont typeface="Arial" panose="020B0604020202020204" pitchFamily="34" charset="0"/>
              <a:buChar char="•"/>
            </a:pPr>
            <a:r>
              <a:rPr lang="es-ES" sz="1400" dirty="0">
                <a:solidFill>
                  <a:schemeClr val="bg1"/>
                </a:solidFill>
                <a:latin typeface="Calibri"/>
                <a:cs typeface="Calibri"/>
              </a:rPr>
              <a:t>Expedición de la Circular Externa No. 100-007 del 13 de mayo de 2021 referente a la Conformación del Equipo Transversal de GESCO+i.</a:t>
            </a:r>
          </a:p>
          <a:p>
            <a:pPr marL="182245" defTabSz="456819"/>
            <a:endParaRPr lang="es-ES" sz="1400" dirty="0">
              <a:solidFill>
                <a:schemeClr val="bg1"/>
              </a:solidFill>
              <a:latin typeface="Calibri"/>
              <a:cs typeface="Calibri"/>
            </a:endParaRPr>
          </a:p>
          <a:p>
            <a:pPr marL="467360" indent="-285115" defTabSz="456819">
              <a:buFont typeface="Arial" panose="020B0604020202020204" pitchFamily="34" charset="0"/>
              <a:buChar char="•"/>
            </a:pPr>
            <a:r>
              <a:rPr lang="es-ES" sz="1400" dirty="0">
                <a:solidFill>
                  <a:schemeClr val="bg1"/>
                </a:solidFill>
                <a:latin typeface="Calibri"/>
                <a:cs typeface="Calibri"/>
              </a:rPr>
              <a:t>Asesoría en la política de </a:t>
            </a:r>
            <a:r>
              <a:rPr lang="es-ES" sz="1400" dirty="0" err="1">
                <a:solidFill>
                  <a:schemeClr val="bg1"/>
                </a:solidFill>
                <a:latin typeface="Calibri"/>
                <a:cs typeface="Calibri"/>
              </a:rPr>
              <a:t>GESCO+i</a:t>
            </a:r>
            <a:r>
              <a:rPr lang="es-ES" sz="1400" dirty="0">
                <a:solidFill>
                  <a:schemeClr val="bg1"/>
                </a:solidFill>
                <a:latin typeface="Calibri"/>
                <a:cs typeface="Calibri"/>
              </a:rPr>
              <a:t> a un total de 145 </a:t>
            </a:r>
            <a:r>
              <a:rPr lang="es-ES" sz="1400" dirty="0">
                <a:solidFill>
                  <a:schemeClr val="bg1"/>
                </a:solidFill>
                <a:latin typeface="Calibri"/>
                <a:ea typeface="+mn-lt"/>
                <a:cs typeface="Calibri"/>
              </a:rPr>
              <a:t>entida</a:t>
            </a:r>
            <a:r>
              <a:rPr lang="es-ES" sz="1400" dirty="0">
                <a:solidFill>
                  <a:schemeClr val="bg1"/>
                </a:solidFill>
                <a:latin typeface="Calibri"/>
                <a:ea typeface="+mn-lt"/>
                <a:cs typeface="+mn-lt"/>
              </a:rPr>
              <a:t>des del orden nacional y territorial de la cuales 104 han finalizado el ciclo de asesoría (55 de nación y 49 en territorio).</a:t>
            </a:r>
            <a:endParaRPr lang="es-ES" sz="1400" dirty="0">
              <a:solidFill>
                <a:schemeClr val="bg1"/>
              </a:solidFill>
              <a:latin typeface="Calibri"/>
              <a:cs typeface="Arial"/>
            </a:endParaRPr>
          </a:p>
          <a:p>
            <a:pPr marL="182245" defTabSz="456819"/>
            <a:endParaRPr lang="es-ES" sz="1400" dirty="0">
              <a:solidFill>
                <a:schemeClr val="bg1"/>
              </a:solidFill>
              <a:latin typeface="Calibri"/>
              <a:cs typeface="Arial"/>
            </a:endParaRPr>
          </a:p>
          <a:p>
            <a:pPr marL="467360" indent="-285115" defTabSz="456819">
              <a:buFont typeface="Arial" panose="020B0604020202020204" pitchFamily="34" charset="0"/>
              <a:buChar char="•"/>
            </a:pPr>
            <a:r>
              <a:rPr lang="es-ES" sz="1400" dirty="0">
                <a:solidFill>
                  <a:schemeClr val="bg1"/>
                </a:solidFill>
                <a:latin typeface="Calibri"/>
              </a:rPr>
              <a:t>Puesta en marcha del Diplomado de Innovación en el Sector Público, del cual ya se han realizado 9 cohortes, con 13.171 personas certificadas.</a:t>
            </a:r>
            <a:endParaRPr lang="es-ES" sz="1400" dirty="0">
              <a:solidFill>
                <a:schemeClr val="bg1"/>
              </a:solidFill>
              <a:latin typeface="Calibri"/>
              <a:cs typeface="Calibri"/>
            </a:endParaRPr>
          </a:p>
          <a:p>
            <a:pPr marL="182245" defTabSz="456819"/>
            <a:endParaRPr lang="es-ES" sz="1400" dirty="0">
              <a:solidFill>
                <a:schemeClr val="bg1"/>
              </a:solidFill>
              <a:latin typeface="Calibri"/>
              <a:cs typeface="Calibri"/>
            </a:endParaRPr>
          </a:p>
          <a:p>
            <a:pPr marL="467360" indent="-285115" defTabSz="456819">
              <a:buFont typeface="Arial" panose="020B0604020202020204" pitchFamily="34" charset="0"/>
              <a:buChar char="•"/>
            </a:pPr>
            <a:r>
              <a:rPr lang="es-ES" sz="1400" dirty="0">
                <a:solidFill>
                  <a:schemeClr val="bg1"/>
                </a:solidFill>
                <a:latin typeface="Calibri"/>
                <a:cs typeface="Calibri"/>
              </a:rPr>
              <a:t>Certificación en  Innovación en el sector público a 66 personas de un total de 554 funcionarios del Departamento de la Prosperidad Social.</a:t>
            </a: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43" y="-48934"/>
            <a:ext cx="12273929"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latin typeface="Calibri" panose="020F0502020204030204" pitchFamily="34" charset="0"/>
                <a:cs typeface="Calibri" panose="020F0502020204030204" pitchFamily="34" charset="0"/>
              </a:rPr>
              <a:t>Macroproducto: </a:t>
            </a:r>
            <a:r>
              <a:rPr lang="en-US" sz="2800" b="1" dirty="0">
                <a:latin typeface="Calibri" panose="020F0502020204030204" pitchFamily="34" charset="0"/>
                <a:cs typeface="Calibri" panose="020F0502020204030204" pitchFamily="34" charset="0"/>
              </a:rPr>
              <a:t>Innovación en la </a:t>
            </a:r>
            <a:r>
              <a:rPr lang="en-US" sz="2800" b="1" dirty="0" err="1">
                <a:latin typeface="Calibri" panose="020F0502020204030204" pitchFamily="34" charset="0"/>
                <a:cs typeface="Calibri" panose="020F0502020204030204" pitchFamily="34" charset="0"/>
              </a:rPr>
              <a:t>gestión</a:t>
            </a:r>
            <a:r>
              <a:rPr lang="en-US" sz="2800" b="1" dirty="0">
                <a:latin typeface="Calibri" panose="020F0502020204030204" pitchFamily="34" charset="0"/>
                <a:cs typeface="Calibri" panose="020F0502020204030204" pitchFamily="34" charset="0"/>
              </a:rPr>
              <a:t> del </a:t>
            </a:r>
            <a:r>
              <a:rPr lang="en-US" sz="2800" b="1" dirty="0" err="1">
                <a:latin typeface="Calibri" panose="020F0502020204030204" pitchFamily="34" charset="0"/>
                <a:cs typeface="Calibri" panose="020F0502020204030204" pitchFamily="34" charset="0"/>
              </a:rPr>
              <a:t>conocimiento</a:t>
            </a:r>
            <a:r>
              <a:rPr lang="en-US" sz="2800" b="1" dirty="0">
                <a:latin typeface="Calibri" panose="020F0502020204030204" pitchFamily="34" charset="0"/>
                <a:cs typeface="Calibri" panose="020F0502020204030204" pitchFamily="34" charset="0"/>
              </a:rPr>
              <a:t> en </a:t>
            </a:r>
            <a:r>
              <a:rPr lang="en-US" sz="2800" b="1" dirty="0" err="1">
                <a:latin typeface="Calibri" panose="020F0502020204030204" pitchFamily="34" charset="0"/>
                <a:cs typeface="Calibri" panose="020F0502020204030204" pitchFamily="34" charset="0"/>
              </a:rPr>
              <a:t>administración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pública</a:t>
            </a:r>
            <a:r>
              <a:rPr lang="en-US" sz="2800" b="1" dirty="0">
                <a:latin typeface="Calibri" panose="020F0502020204030204" pitchFamily="34" charset="0"/>
                <a:cs typeface="Calibri" panose="020F0502020204030204" pitchFamily="34" charset="0"/>
              </a:rPr>
              <a:t>.</a:t>
            </a:r>
            <a:endParaRPr lang="es-CO" sz="2800" b="1" dirty="0">
              <a:latin typeface="Calibri" panose="020F0502020204030204" pitchFamily="34" charset="0"/>
              <a:cs typeface="Calibri" panose="020F0502020204030204" pitchFamily="34" charset="0"/>
            </a:endParaRP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281805" y="777809"/>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991102" y="1233405"/>
            <a:ext cx="3293607"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n-US" sz="1500" dirty="0">
                <a:solidFill>
                  <a:prstClr val="white"/>
                </a:solidFill>
                <a:latin typeface="Calibri"/>
              </a:rPr>
              <a:t>Laboratorio de Innovación en Administración Pública.</a:t>
            </a:r>
            <a:endParaRPr lang="es-CO" sz="1500" dirty="0">
              <a:solidFill>
                <a:prstClr val="white"/>
              </a:solidFill>
              <a:latin typeface="Calibri"/>
            </a:endParaRP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481530" y="1927816"/>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79" name="Freeform 15">
            <a:extLst>
              <a:ext uri="{FF2B5EF4-FFF2-40B4-BE49-F238E27FC236}">
                <a16:creationId xmlns:a16="http://schemas.microsoft.com/office/drawing/2014/main" id="{80925F1B-AB3A-4332-8CBC-6E6ED8434068}"/>
              </a:ext>
            </a:extLst>
          </p:cNvPr>
          <p:cNvSpPr>
            <a:spLocks/>
          </p:cNvSpPr>
          <p:nvPr/>
        </p:nvSpPr>
        <p:spPr bwMode="auto">
          <a:xfrm>
            <a:off x="5060575" y="1206669"/>
            <a:ext cx="4856920"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n-US" sz="1500" dirty="0">
                <a:solidFill>
                  <a:prstClr val="white"/>
                </a:solidFill>
                <a:latin typeface="Calibri"/>
              </a:rPr>
              <a:t>     </a:t>
            </a:r>
            <a:r>
              <a:rPr lang="en-US" sz="1500" dirty="0" err="1">
                <a:solidFill>
                  <a:prstClr val="white"/>
                </a:solidFill>
                <a:latin typeface="Calibri"/>
              </a:rPr>
              <a:t>Funcionarios</a:t>
            </a:r>
            <a:r>
              <a:rPr lang="en-US" sz="1500" dirty="0">
                <a:solidFill>
                  <a:prstClr val="white"/>
                </a:solidFill>
                <a:latin typeface="Calibri"/>
              </a:rPr>
              <a:t> del DPS capacitados en temática </a:t>
            </a:r>
            <a:r>
              <a:rPr lang="en-US" sz="1500" dirty="0" err="1">
                <a:solidFill>
                  <a:prstClr val="white"/>
                </a:solidFill>
                <a:latin typeface="Calibri"/>
              </a:rPr>
              <a:t>asociada</a:t>
            </a:r>
            <a:r>
              <a:rPr lang="en-US" sz="1500" dirty="0">
                <a:solidFill>
                  <a:prstClr val="white"/>
                </a:solidFill>
                <a:latin typeface="Calibri"/>
              </a:rPr>
              <a:t> a </a:t>
            </a:r>
            <a:r>
              <a:rPr lang="en-US" sz="1500" dirty="0" err="1">
                <a:solidFill>
                  <a:prstClr val="white"/>
                </a:solidFill>
                <a:latin typeface="Calibri"/>
              </a:rPr>
              <a:t>innovación</a:t>
            </a:r>
            <a:r>
              <a:rPr lang="en-US" sz="1500" dirty="0">
                <a:solidFill>
                  <a:prstClr val="white"/>
                </a:solidFill>
                <a:latin typeface="Calibri"/>
              </a:rPr>
              <a:t> y emprendimiento en la </a:t>
            </a:r>
            <a:r>
              <a:rPr lang="en-US" sz="1500" dirty="0" err="1">
                <a:solidFill>
                  <a:prstClr val="white"/>
                </a:solidFill>
                <a:latin typeface="Calibri"/>
              </a:rPr>
              <a:t>gestión</a:t>
            </a:r>
            <a:r>
              <a:rPr lang="en-US" sz="1500" dirty="0">
                <a:solidFill>
                  <a:prstClr val="white"/>
                </a:solidFill>
                <a:latin typeface="Calibri"/>
              </a:rPr>
              <a:t> </a:t>
            </a:r>
            <a:r>
              <a:rPr lang="en-US" sz="1500" dirty="0" err="1">
                <a:solidFill>
                  <a:prstClr val="white"/>
                </a:solidFill>
                <a:latin typeface="Calibri"/>
              </a:rPr>
              <a:t>pública</a:t>
            </a:r>
            <a:r>
              <a:rPr lang="en-US" sz="1500" dirty="0">
                <a:solidFill>
                  <a:prstClr val="white"/>
                </a:solidFill>
                <a:latin typeface="Calibri"/>
              </a:rPr>
              <a:t>.</a:t>
            </a:r>
            <a:endParaRPr lang="es-CO" sz="1500" dirty="0">
              <a:solidFill>
                <a:prstClr val="white"/>
              </a:solidFill>
              <a:latin typeface="Calibri"/>
            </a:endParaRPr>
          </a:p>
        </p:txBody>
      </p:sp>
      <p:sp>
        <p:nvSpPr>
          <p:cNvPr id="82" name="Oval 19">
            <a:extLst>
              <a:ext uri="{FF2B5EF4-FFF2-40B4-BE49-F238E27FC236}">
                <a16:creationId xmlns:a16="http://schemas.microsoft.com/office/drawing/2014/main" id="{A3625FBA-45D6-4BBE-BB48-27C557562C19}"/>
              </a:ext>
            </a:extLst>
          </p:cNvPr>
          <p:cNvSpPr>
            <a:spLocks noChangeArrowheads="1"/>
          </p:cNvSpPr>
          <p:nvPr/>
        </p:nvSpPr>
        <p:spPr bwMode="auto">
          <a:xfrm>
            <a:off x="4678787" y="1224826"/>
            <a:ext cx="639056" cy="654297"/>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3200" dirty="0">
                <a:solidFill>
                  <a:prstClr val="black"/>
                </a:solidFill>
                <a:latin typeface="Calibri"/>
              </a:rPr>
              <a:t>1</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511212" y="1225930"/>
            <a:ext cx="669347" cy="62891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3200" dirty="0">
                <a:solidFill>
                  <a:prstClr val="black"/>
                </a:solidFill>
                <a:latin typeface="Calibri"/>
              </a:rPr>
              <a:t>1</a:t>
            </a:r>
          </a:p>
        </p:txBody>
      </p:sp>
      <p:grpSp>
        <p:nvGrpSpPr>
          <p:cNvPr id="2" name="Group 1"/>
          <p:cNvGrpSpPr/>
          <p:nvPr/>
        </p:nvGrpSpPr>
        <p:grpSpPr>
          <a:xfrm>
            <a:off x="130746" y="3873303"/>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7375" y="2225583"/>
              <a:ext cx="328847" cy="328847"/>
            </a:xfrm>
            <a:prstGeom prst="rect">
              <a:avLst/>
            </a:prstGeom>
          </p:spPr>
        </p:pic>
      </p:grpSp>
      <p:sp>
        <p:nvSpPr>
          <p:cNvPr id="42" name="Rectángulo 103">
            <a:extLst>
              <a:ext uri="{FF2B5EF4-FFF2-40B4-BE49-F238E27FC236}">
                <a16:creationId xmlns:a16="http://schemas.microsoft.com/office/drawing/2014/main" id="{3935CB9E-DE02-448B-B9BC-BBB541EE570B}"/>
              </a:ext>
            </a:extLst>
          </p:cNvPr>
          <p:cNvSpPr/>
          <p:nvPr/>
        </p:nvSpPr>
        <p:spPr>
          <a:xfrm rot="16200000">
            <a:off x="10943595" y="2466182"/>
            <a:ext cx="462543" cy="203428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44" name="Título 1">
            <a:extLst>
              <a:ext uri="{FF2B5EF4-FFF2-40B4-BE49-F238E27FC236}">
                <a16:creationId xmlns:a16="http://schemas.microsoft.com/office/drawing/2014/main" id="{99EAF864-AFCB-46BD-8B71-28708474D540}"/>
              </a:ext>
            </a:extLst>
          </p:cNvPr>
          <p:cNvSpPr txBox="1">
            <a:spLocks/>
          </p:cNvSpPr>
          <p:nvPr/>
        </p:nvSpPr>
        <p:spPr>
          <a:xfrm>
            <a:off x="10235490" y="2804562"/>
            <a:ext cx="2012554"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45" name="CuadroTexto 14">
            <a:extLst>
              <a:ext uri="{FF2B5EF4-FFF2-40B4-BE49-F238E27FC236}">
                <a16:creationId xmlns:a16="http://schemas.microsoft.com/office/drawing/2014/main" id="{7E7473B5-6FE1-48AA-9E86-07167D9513D6}"/>
              </a:ext>
            </a:extLst>
          </p:cNvPr>
          <p:cNvSpPr txBox="1"/>
          <p:nvPr/>
        </p:nvSpPr>
        <p:spPr>
          <a:xfrm>
            <a:off x="11074571" y="3293877"/>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50"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273799" y="3183943"/>
            <a:ext cx="602740" cy="602740"/>
          </a:xfrm>
          <a:prstGeom prst="rect">
            <a:avLst/>
          </a:prstGeom>
        </p:spPr>
      </p:pic>
      <p:pic>
        <p:nvPicPr>
          <p:cNvPr id="4" name="Imagen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51389" y="601619"/>
            <a:ext cx="2040611" cy="1844300"/>
          </a:xfrm>
          <a:prstGeom prst="rect">
            <a:avLst/>
          </a:prstGeom>
        </p:spPr>
      </p:pic>
    </p:spTree>
    <p:extLst>
      <p:ext uri="{BB962C8B-B14F-4D97-AF65-F5344CB8AC3E}">
        <p14:creationId xmlns:p14="http://schemas.microsoft.com/office/powerpoint/2010/main" val="97449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2951" y="1"/>
            <a:ext cx="2082479" cy="2148067"/>
          </a:xfrm>
          <a:prstGeom prst="rect">
            <a:avLst/>
          </a:prstGeom>
        </p:spPr>
      </p:pic>
      <p:sp>
        <p:nvSpPr>
          <p:cNvPr id="10" name="Rectángulo: esquinas redondeadas 9">
            <a:extLst>
              <a:ext uri="{FF2B5EF4-FFF2-40B4-BE49-F238E27FC236}">
                <a16:creationId xmlns:a16="http://schemas.microsoft.com/office/drawing/2014/main" id="{7BC57EFA-A925-4CB8-BB72-84E20D825B3B}"/>
              </a:ext>
            </a:extLst>
          </p:cNvPr>
          <p:cNvSpPr/>
          <p:nvPr/>
        </p:nvSpPr>
        <p:spPr>
          <a:xfrm>
            <a:off x="366446" y="2427985"/>
            <a:ext cx="9883622" cy="4216755"/>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10848" indent="-228434" defTabSz="456819">
              <a:buFont typeface="Arial"/>
              <a:buChar char="•"/>
            </a:pPr>
            <a:r>
              <a:rPr lang="es-ES" sz="1400" dirty="0">
                <a:solidFill>
                  <a:schemeClr val="bg1"/>
                </a:solidFill>
                <a:latin typeface="Calibri"/>
              </a:rPr>
              <a:t>Realización de 8 eventos desde la vigencia 2019 hasta el mes de Julio de 2021. Adicionalmente la ESAP viene adelantando el diálogo nacional La ESAP le propone al país. </a:t>
            </a:r>
          </a:p>
          <a:p>
            <a:pPr marL="182414" defTabSz="456819"/>
            <a:endParaRPr lang="es-ES" sz="1400" dirty="0">
              <a:solidFill>
                <a:schemeClr val="bg1"/>
              </a:solidFill>
              <a:latin typeface="Calibri"/>
            </a:endParaRPr>
          </a:p>
          <a:p>
            <a:pPr marL="410848" indent="-228434" defTabSz="456819">
              <a:buFont typeface="Arial"/>
              <a:buChar char="•"/>
            </a:pPr>
            <a:r>
              <a:rPr lang="es-ES" sz="1400" dirty="0">
                <a:solidFill>
                  <a:prstClr val="white"/>
                </a:solidFill>
                <a:latin typeface="Calibri"/>
              </a:rPr>
              <a:t>4 investigaciones y estudios adelantados (actualización de 24 análisis sectoriales con estudiantes de pregrado de la ESAP, estudio de implementación de la Ley 2013 de 2019 y producto final de la investigación en el aula del modelo de medición de capital intelectual). </a:t>
            </a:r>
            <a:r>
              <a:rPr lang="es-ES" sz="1400" dirty="0">
                <a:solidFill>
                  <a:schemeClr val="bg1"/>
                </a:solidFill>
                <a:latin typeface="Calibri"/>
              </a:rPr>
              <a:t>Se está estructurando un proyecto de investigación aplicada conjunta con el DAFP.</a:t>
            </a:r>
          </a:p>
          <a:p>
            <a:pPr marL="182414" defTabSz="456819"/>
            <a:endParaRPr lang="es-ES" sz="1400" dirty="0">
              <a:solidFill>
                <a:schemeClr val="bg1"/>
              </a:solidFill>
              <a:latin typeface="Calibri"/>
            </a:endParaRPr>
          </a:p>
          <a:p>
            <a:pPr marL="410848" indent="-228434" defTabSz="456819">
              <a:buFont typeface="Arial"/>
              <a:buChar char="•"/>
            </a:pPr>
            <a:r>
              <a:rPr lang="es-ES" sz="1400" dirty="0">
                <a:solidFill>
                  <a:prstClr val="white"/>
                </a:solidFill>
                <a:latin typeface="Calibri"/>
              </a:rPr>
              <a:t>Participación de la ESAP en los eventos de  socialización adelantados por el DAFP con la ponencia “La política de integridad en el marco del MIPG y la lucha anticorrupción”, del 25 de agosto de 2021.</a:t>
            </a:r>
          </a:p>
          <a:p>
            <a:pPr marL="182418" defTabSz="456819"/>
            <a:endParaRPr lang="es-ES" sz="1400" dirty="0">
              <a:solidFill>
                <a:prstClr val="white"/>
              </a:solidFill>
              <a:latin typeface="Calibri"/>
            </a:endParaRPr>
          </a:p>
          <a:p>
            <a:pPr marL="410848" indent="-228434" defTabSz="456819">
              <a:buFont typeface="Arial"/>
              <a:buChar char="•"/>
            </a:pPr>
            <a:r>
              <a:rPr lang="es-ES" sz="1400" dirty="0">
                <a:solidFill>
                  <a:prstClr val="white"/>
                </a:solidFill>
                <a:latin typeface="Calibri"/>
              </a:rPr>
              <a:t>Desarrollo del proyecto de investigación “Estudios de caso sobre integridad y riesgos de corrupción" con la Alcaldía de Usme, el Laboratorio de Gobierno Abierto e Innovación (USMEINNOVA) y la ESAP.</a:t>
            </a:r>
          </a:p>
          <a:p>
            <a:pPr marL="410848" indent="-228434" defTabSz="456819">
              <a:buFont typeface="Arial"/>
              <a:buChar char="•"/>
            </a:pPr>
            <a:endParaRPr lang="es-ES" sz="1400" dirty="0">
              <a:solidFill>
                <a:prstClr val="white"/>
              </a:solidFill>
              <a:latin typeface="Calibri"/>
            </a:endParaRPr>
          </a:p>
          <a:p>
            <a:pPr marL="410848" indent="-228434" defTabSz="456819">
              <a:buFont typeface="Arial"/>
              <a:buChar char="•"/>
            </a:pPr>
            <a:r>
              <a:rPr lang="es-ES" sz="1400" dirty="0">
                <a:solidFill>
                  <a:prstClr val="white"/>
                </a:solidFill>
                <a:latin typeface="Calibri"/>
              </a:rPr>
              <a:t>Presentación herramientas de </a:t>
            </a:r>
            <a:r>
              <a:rPr lang="es-ES" sz="1400" dirty="0">
                <a:solidFill>
                  <a:schemeClr val="bg1"/>
                </a:solidFill>
                <a:latin typeface="Calibri"/>
              </a:rPr>
              <a:t>GESCO+I para el fortalecimiento de la gestión de las entidades.</a:t>
            </a:r>
          </a:p>
          <a:p>
            <a:pPr marL="182418" defTabSz="456819"/>
            <a:endParaRPr lang="es-ES" sz="1400" dirty="0">
              <a:solidFill>
                <a:schemeClr val="bg1"/>
              </a:solidFill>
              <a:latin typeface="Calibri"/>
            </a:endParaRPr>
          </a:p>
          <a:p>
            <a:pPr marL="410848" indent="-228434" defTabSz="456819">
              <a:buFont typeface="Arial"/>
              <a:buChar char="•"/>
            </a:pPr>
            <a:r>
              <a:rPr lang="es-ES" sz="1400" dirty="0">
                <a:solidFill>
                  <a:schemeClr val="bg1"/>
                </a:solidFill>
                <a:latin typeface="Calibri"/>
              </a:rPr>
              <a:t>Lanzamiento y puesta en marcha del Diplomado de Innovación en el Sector Público, del cual se realizaron 9 cohortes, con 13.171 personas certificadas.</a:t>
            </a:r>
            <a:endParaRPr lang="es-ES" sz="1400" dirty="0">
              <a:solidFill>
                <a:srgbClr val="FF0000"/>
              </a:solidFill>
              <a:latin typeface="Calibri"/>
            </a:endParaRPr>
          </a:p>
          <a:p>
            <a:pPr marL="410848" indent="-228434" defTabSz="456819">
              <a:buFont typeface="Arial"/>
              <a:buChar char="•"/>
            </a:pPr>
            <a:r>
              <a:rPr lang="es-ES" sz="1400" dirty="0">
                <a:solidFill>
                  <a:srgbClr val="FEFFFF"/>
                </a:solidFill>
                <a:latin typeface="Calibri"/>
              </a:rPr>
              <a:t>Se está trabajando conjuntamente con la ESAP en el Curso virtual en Gestión del Cambio Organizacional (DDO </a:t>
            </a:r>
            <a:r>
              <a:rPr lang="mr-IN" sz="1400" dirty="0">
                <a:solidFill>
                  <a:srgbClr val="FEFFFF"/>
                </a:solidFill>
                <a:latin typeface="Calibri"/>
              </a:rPr>
              <a:t>–</a:t>
            </a:r>
            <a:r>
              <a:rPr lang="es-ES" sz="1400" dirty="0">
                <a:solidFill>
                  <a:srgbClr val="FEFFFF"/>
                </a:solidFill>
                <a:latin typeface="Calibri"/>
              </a:rPr>
              <a:t> ESAP)</a:t>
            </a: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10" y="-66848"/>
            <a:ext cx="10510561"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 sz="2800" b="1" dirty="0">
                <a:solidFill>
                  <a:srgbClr val="073763"/>
                </a:solidFill>
                <a:latin typeface="Calibri" panose="020F0502020204030204" pitchFamily="34" charset="0"/>
                <a:cs typeface="Calibri" panose="020F0502020204030204" pitchFamily="34" charset="0"/>
              </a:rPr>
              <a:t>Macroproducto: Estudios e investigaciones académicas adelantadas por el Sector.</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 y="687077"/>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72509" y="2078796"/>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300" dirty="0">
                <a:solidFill>
                  <a:srgbClr val="1363AA"/>
                </a:solidFill>
                <a:latin typeface="Calibri" panose="020F0502020204030204" pitchFamily="34" charset="0"/>
                <a:cs typeface="Calibri" panose="020F0502020204030204" pitchFamily="34" charset="0"/>
              </a:rPr>
              <a:t>Principales</a:t>
            </a:r>
            <a:r>
              <a:rPr lang="es-CO" sz="2300" dirty="0">
                <a:solidFill>
                  <a:prstClr val="black"/>
                </a:solidFill>
                <a:latin typeface="Calibri Light"/>
                <a:cs typeface="Calibri" panose="020F0502020204030204" pitchFamily="34" charset="0"/>
              </a:rPr>
              <a:t> </a:t>
            </a:r>
            <a:r>
              <a:rPr lang="es-CO" sz="2300" dirty="0">
                <a:solidFill>
                  <a:srgbClr val="1363AA"/>
                </a:solidFill>
                <a:latin typeface="Calibri" panose="020F0502020204030204" pitchFamily="34" charset="0"/>
                <a:cs typeface="Calibri" panose="020F0502020204030204" pitchFamily="34" charset="0"/>
              </a:rPr>
              <a:t>avances sectoriales</a:t>
            </a:r>
          </a:p>
        </p:txBody>
      </p:sp>
      <p:grpSp>
        <p:nvGrpSpPr>
          <p:cNvPr id="2" name="Group 1"/>
          <p:cNvGrpSpPr/>
          <p:nvPr/>
        </p:nvGrpSpPr>
        <p:grpSpPr>
          <a:xfrm>
            <a:off x="183556" y="3912675"/>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87375" y="2225583"/>
              <a:ext cx="328847" cy="328847"/>
            </a:xfrm>
            <a:prstGeom prst="rect">
              <a:avLst/>
            </a:prstGeom>
          </p:spPr>
        </p:pic>
      </p:grpSp>
      <p:grpSp>
        <p:nvGrpSpPr>
          <p:cNvPr id="4" name="Group 3"/>
          <p:cNvGrpSpPr/>
          <p:nvPr/>
        </p:nvGrpSpPr>
        <p:grpSpPr>
          <a:xfrm>
            <a:off x="10173096" y="3268491"/>
            <a:ext cx="2103034" cy="911544"/>
            <a:chOff x="10223215" y="2683571"/>
            <a:chExt cx="2103034" cy="911544"/>
          </a:xfrm>
        </p:grpSpPr>
        <p:sp>
          <p:nvSpPr>
            <p:cNvPr id="104" name="Rectángulo 103">
              <a:extLst>
                <a:ext uri="{FF2B5EF4-FFF2-40B4-BE49-F238E27FC236}">
                  <a16:creationId xmlns:a16="http://schemas.microsoft.com/office/drawing/2014/main" id="{3935CB9E-DE02-448B-B9BC-BBB541EE570B}"/>
                </a:ext>
              </a:extLst>
            </p:cNvPr>
            <p:cNvSpPr/>
            <p:nvPr/>
          </p:nvSpPr>
          <p:spPr>
            <a:xfrm rot="16200000">
              <a:off x="11083278" y="2401460"/>
              <a:ext cx="462543" cy="177215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94" tIns="45718" rIns="91394" bIns="45718" rtlCol="0" anchor="ctr"/>
            <a:lstStyle/>
            <a:p>
              <a:pPr algn="ctr" defTabSz="913674"/>
              <a:endParaRPr lang="es-CO" sz="2400">
                <a:solidFill>
                  <a:prstClr val="white"/>
                </a:solidFill>
                <a:latin typeface="Calibri"/>
              </a:endParaRPr>
            </a:p>
          </p:txBody>
        </p:sp>
        <p:sp>
          <p:nvSpPr>
            <p:cNvPr id="100" name="Título 1">
              <a:extLst>
                <a:ext uri="{FF2B5EF4-FFF2-40B4-BE49-F238E27FC236}">
                  <a16:creationId xmlns:a16="http://schemas.microsoft.com/office/drawing/2014/main" id="{99EAF864-AFCB-46BD-8B71-28708474D540}"/>
                </a:ext>
              </a:extLst>
            </p:cNvPr>
            <p:cNvSpPr txBox="1">
              <a:spLocks/>
            </p:cNvSpPr>
            <p:nvPr/>
          </p:nvSpPr>
          <p:spPr>
            <a:xfrm>
              <a:off x="10223215" y="2683571"/>
              <a:ext cx="2103034" cy="462543"/>
            </a:xfrm>
            <a:prstGeom prst="rect">
              <a:avLst/>
            </a:prstGeom>
          </p:spPr>
          <p:txBody>
            <a:bodyPr lIns="91394" tIns="45718" rIns="91394"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994735" y="3057146"/>
              <a:ext cx="808542" cy="461661"/>
            </a:xfrm>
            <a:prstGeom prst="rect">
              <a:avLst/>
            </a:prstGeom>
            <a:noFill/>
          </p:spPr>
          <p:txBody>
            <a:bodyPr wrap="none" lIns="91394" tIns="45718" rIns="91394" bIns="45718" rtlCol="0">
              <a:spAutoFit/>
            </a:bodyPr>
            <a:lstStyle/>
            <a:p>
              <a:pPr algn="ctr" defTabSz="913674"/>
              <a:r>
                <a:rPr lang="es-CO" sz="24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0440175" y="2992375"/>
              <a:ext cx="602740" cy="602740"/>
            </a:xfrm>
            <a:prstGeom prst="rect">
              <a:avLst/>
            </a:prstGeom>
          </p:spPr>
        </p:pic>
      </p:grpSp>
      <p:sp>
        <p:nvSpPr>
          <p:cNvPr id="31" name="Freeform 15">
            <a:extLst>
              <a:ext uri="{FF2B5EF4-FFF2-40B4-BE49-F238E27FC236}">
                <a16:creationId xmlns:a16="http://schemas.microsoft.com/office/drawing/2014/main" id="{FED71B82-26C9-43EC-98C6-0592C753FBC7}"/>
              </a:ext>
            </a:extLst>
          </p:cNvPr>
          <p:cNvSpPr>
            <a:spLocks/>
          </p:cNvSpPr>
          <p:nvPr/>
        </p:nvSpPr>
        <p:spPr bwMode="auto">
          <a:xfrm>
            <a:off x="548396" y="1033351"/>
            <a:ext cx="4140755" cy="444596"/>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CO" sz="1500" dirty="0">
                <a:solidFill>
                  <a:prstClr val="white"/>
                </a:solidFill>
                <a:latin typeface="Calibri"/>
              </a:rPr>
              <a:t>Eventos académicos, sobre tendencias e iniciativas en gestión pública desarrollados</a:t>
            </a:r>
          </a:p>
        </p:txBody>
      </p:sp>
      <p:sp>
        <p:nvSpPr>
          <p:cNvPr id="32" name="Oval 19">
            <a:extLst>
              <a:ext uri="{FF2B5EF4-FFF2-40B4-BE49-F238E27FC236}">
                <a16:creationId xmlns:a16="http://schemas.microsoft.com/office/drawing/2014/main" id="{AA7E03C8-C89A-48E3-851F-BA8B21438773}"/>
              </a:ext>
            </a:extLst>
          </p:cNvPr>
          <p:cNvSpPr>
            <a:spLocks noChangeArrowheads="1"/>
          </p:cNvSpPr>
          <p:nvPr/>
        </p:nvSpPr>
        <p:spPr bwMode="auto">
          <a:xfrm>
            <a:off x="110150" y="1044199"/>
            <a:ext cx="580105" cy="568656"/>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1</a:t>
            </a:r>
          </a:p>
        </p:txBody>
      </p:sp>
      <p:sp>
        <p:nvSpPr>
          <p:cNvPr id="33" name="Freeform 15">
            <a:extLst>
              <a:ext uri="{FF2B5EF4-FFF2-40B4-BE49-F238E27FC236}">
                <a16:creationId xmlns:a16="http://schemas.microsoft.com/office/drawing/2014/main" id="{FED71B82-26C9-43EC-98C6-0592C753FBC7}"/>
              </a:ext>
            </a:extLst>
          </p:cNvPr>
          <p:cNvSpPr>
            <a:spLocks/>
          </p:cNvSpPr>
          <p:nvPr/>
        </p:nvSpPr>
        <p:spPr bwMode="auto">
          <a:xfrm>
            <a:off x="1198494" y="1564462"/>
            <a:ext cx="4298025" cy="444596"/>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500" dirty="0">
                <a:solidFill>
                  <a:prstClr val="white"/>
                </a:solidFill>
                <a:latin typeface="Calibri"/>
              </a:rPr>
              <a:t>Investigaciones y estudios sobre tendencias e iniciativas en gestión pública.</a:t>
            </a:r>
          </a:p>
        </p:txBody>
      </p:sp>
      <p:sp>
        <p:nvSpPr>
          <p:cNvPr id="34" name="Oval 19">
            <a:extLst>
              <a:ext uri="{FF2B5EF4-FFF2-40B4-BE49-F238E27FC236}">
                <a16:creationId xmlns:a16="http://schemas.microsoft.com/office/drawing/2014/main" id="{AA7E03C8-C89A-48E3-851F-BA8B21438773}"/>
              </a:ext>
            </a:extLst>
          </p:cNvPr>
          <p:cNvSpPr>
            <a:spLocks noChangeArrowheads="1"/>
          </p:cNvSpPr>
          <p:nvPr/>
        </p:nvSpPr>
        <p:spPr bwMode="auto">
          <a:xfrm>
            <a:off x="679918" y="1539319"/>
            <a:ext cx="575640" cy="55159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2</a:t>
            </a:r>
          </a:p>
        </p:txBody>
      </p:sp>
      <p:sp>
        <p:nvSpPr>
          <p:cNvPr id="35" name="Freeform 15">
            <a:extLst>
              <a:ext uri="{FF2B5EF4-FFF2-40B4-BE49-F238E27FC236}">
                <a16:creationId xmlns:a16="http://schemas.microsoft.com/office/drawing/2014/main" id="{FED71B82-26C9-43EC-98C6-0592C753FBC7}"/>
              </a:ext>
            </a:extLst>
          </p:cNvPr>
          <p:cNvSpPr>
            <a:spLocks/>
          </p:cNvSpPr>
          <p:nvPr/>
        </p:nvSpPr>
        <p:spPr bwMode="auto">
          <a:xfrm>
            <a:off x="5513140" y="450303"/>
            <a:ext cx="4095085" cy="444596"/>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500" dirty="0">
                <a:solidFill>
                  <a:prstClr val="white"/>
                </a:solidFill>
                <a:latin typeface="Calibri"/>
              </a:rPr>
              <a:t>Articular acciones para desarrollar y aplicar herramientas </a:t>
            </a:r>
            <a:r>
              <a:rPr lang="en-US" sz="1500" dirty="0">
                <a:solidFill>
                  <a:prstClr val="white"/>
                </a:solidFill>
                <a:latin typeface="Calibri"/>
              </a:rPr>
              <a:t>de</a:t>
            </a:r>
            <a:r>
              <a:rPr lang="es" sz="1500" dirty="0">
                <a:solidFill>
                  <a:prstClr val="white"/>
                </a:solidFill>
                <a:latin typeface="Calibri"/>
              </a:rPr>
              <a:t> GESCO+I.</a:t>
            </a:r>
            <a:endParaRPr lang="es-CO" sz="1500" dirty="0">
              <a:solidFill>
                <a:prstClr val="white"/>
              </a:solidFill>
              <a:latin typeface="Calibri"/>
            </a:endParaRPr>
          </a:p>
        </p:txBody>
      </p:sp>
      <p:sp>
        <p:nvSpPr>
          <p:cNvPr id="36" name="Oval 19">
            <a:extLst>
              <a:ext uri="{FF2B5EF4-FFF2-40B4-BE49-F238E27FC236}">
                <a16:creationId xmlns:a16="http://schemas.microsoft.com/office/drawing/2014/main" id="{AA7E03C8-C89A-48E3-851F-BA8B21438773}"/>
              </a:ext>
            </a:extLst>
          </p:cNvPr>
          <p:cNvSpPr>
            <a:spLocks noChangeArrowheads="1"/>
          </p:cNvSpPr>
          <p:nvPr/>
        </p:nvSpPr>
        <p:spPr bwMode="auto">
          <a:xfrm>
            <a:off x="5190904" y="387932"/>
            <a:ext cx="580105" cy="568656"/>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1</a:t>
            </a:r>
          </a:p>
        </p:txBody>
      </p:sp>
      <p:sp>
        <p:nvSpPr>
          <p:cNvPr id="37" name="Freeform 15">
            <a:extLst>
              <a:ext uri="{FF2B5EF4-FFF2-40B4-BE49-F238E27FC236}">
                <a16:creationId xmlns:a16="http://schemas.microsoft.com/office/drawing/2014/main" id="{FED71B82-26C9-43EC-98C6-0592C753FBC7}"/>
              </a:ext>
            </a:extLst>
          </p:cNvPr>
          <p:cNvSpPr>
            <a:spLocks/>
          </p:cNvSpPr>
          <p:nvPr/>
        </p:nvSpPr>
        <p:spPr bwMode="auto">
          <a:xfrm>
            <a:off x="6090845" y="1069385"/>
            <a:ext cx="3662543" cy="680267"/>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500" dirty="0">
                <a:solidFill>
                  <a:prstClr val="white"/>
                </a:solidFill>
                <a:latin typeface="Calibri"/>
              </a:rPr>
              <a:t>Programas de capacitación en innovación y emprendimiento desarrollados</a:t>
            </a:r>
          </a:p>
        </p:txBody>
      </p:sp>
      <p:sp>
        <p:nvSpPr>
          <p:cNvPr id="38" name="Oval 19">
            <a:extLst>
              <a:ext uri="{FF2B5EF4-FFF2-40B4-BE49-F238E27FC236}">
                <a16:creationId xmlns:a16="http://schemas.microsoft.com/office/drawing/2014/main" id="{AA7E03C8-C89A-48E3-851F-BA8B21438773}"/>
              </a:ext>
            </a:extLst>
          </p:cNvPr>
          <p:cNvSpPr>
            <a:spLocks noChangeArrowheads="1"/>
          </p:cNvSpPr>
          <p:nvPr/>
        </p:nvSpPr>
        <p:spPr bwMode="auto">
          <a:xfrm>
            <a:off x="5666046" y="1090765"/>
            <a:ext cx="580105" cy="568656"/>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400" dirty="0">
                <a:solidFill>
                  <a:prstClr val="black"/>
                </a:solidFill>
                <a:latin typeface="Calibri"/>
              </a:rPr>
              <a:t>1</a:t>
            </a:r>
          </a:p>
        </p:txBody>
      </p:sp>
      <p:pic>
        <p:nvPicPr>
          <p:cNvPr id="50"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357025" y="1142956"/>
            <a:ext cx="868395" cy="887165"/>
          </a:xfrm>
          <a:prstGeom prst="rect">
            <a:avLst/>
          </a:prstGeom>
        </p:spPr>
      </p:pic>
    </p:spTree>
    <p:extLst>
      <p:ext uri="{BB962C8B-B14F-4D97-AF65-F5344CB8AC3E}">
        <p14:creationId xmlns:p14="http://schemas.microsoft.com/office/powerpoint/2010/main" val="1955966916"/>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7BC57EFA-A925-4CB8-BB72-84E20D825B3B}"/>
              </a:ext>
            </a:extLst>
          </p:cNvPr>
          <p:cNvSpPr/>
          <p:nvPr/>
        </p:nvSpPr>
        <p:spPr>
          <a:xfrm>
            <a:off x="510908" y="2242036"/>
            <a:ext cx="9428991" cy="4240118"/>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67931" indent="-285537" defTabSz="456819">
              <a:buFont typeface="Arial" panose="020B0604020202020204" pitchFamily="34" charset="0"/>
              <a:buChar char="•"/>
            </a:pPr>
            <a:r>
              <a:rPr lang="es-ES" sz="1600" dirty="0">
                <a:solidFill>
                  <a:prstClr val="white"/>
                </a:solidFill>
                <a:latin typeface="Calibri"/>
              </a:rPr>
              <a:t>Análisis de contenidos abiertos relacionados con investigaciones: Se comparte con el DAFP el enlace de la revista Administración &amp; Desarrollo para compartir los contenidos en la red de servidores públicos. Se advierte que en esta revista no se pueden hacer publicaciones por investigadores externos a la ESAP.</a:t>
            </a:r>
          </a:p>
          <a:p>
            <a:pPr marL="182394" defTabSz="456819"/>
            <a:endParaRPr lang="es-ES" sz="500" dirty="0">
              <a:solidFill>
                <a:prstClr val="white"/>
              </a:solidFill>
              <a:latin typeface="Calibri"/>
            </a:endParaRPr>
          </a:p>
          <a:p>
            <a:pPr marL="467931" indent="-285537" defTabSz="456819">
              <a:buFont typeface="Arial" panose="020B0604020202020204" pitchFamily="34" charset="0"/>
              <a:buChar char="•"/>
            </a:pPr>
            <a:r>
              <a:rPr lang="es-ES" sz="1600" dirty="0">
                <a:solidFill>
                  <a:prstClr val="white"/>
                </a:solidFill>
                <a:latin typeface="Calibri"/>
              </a:rPr>
              <a:t>Identificación de los proyectos de investigación con su correspondiente línea de investigación: Listado de los proyectos de investigación que se estarían materializando a finales del año 2022. Las temáticas de los proyectos de investigación son de autonomía de la ESAP</a:t>
            </a:r>
          </a:p>
          <a:p>
            <a:pPr marL="467931" indent="-285537" defTabSz="456819">
              <a:buFont typeface="Arial" panose="020B0604020202020204" pitchFamily="34" charset="0"/>
              <a:buChar char="•"/>
            </a:pPr>
            <a:endParaRPr lang="es-ES" sz="700" dirty="0">
              <a:solidFill>
                <a:prstClr val="white"/>
              </a:solidFill>
              <a:latin typeface="Calibri"/>
            </a:endParaRPr>
          </a:p>
          <a:p>
            <a:pPr marL="467931" indent="-285537" defTabSz="456819">
              <a:buFont typeface="Arial" panose="020B0604020202020204" pitchFamily="34" charset="0"/>
              <a:buChar char="•"/>
            </a:pPr>
            <a:r>
              <a:rPr lang="es-ES" sz="1600" dirty="0">
                <a:solidFill>
                  <a:prstClr val="white"/>
                </a:solidFill>
                <a:latin typeface="Calibri"/>
              </a:rPr>
              <a:t>Análisis funcional de las capacidades de la biblioteca ESAP: Identificación de la viabilidad de compartir con la red de servidores públicos los contenidos del repositorio del Centro de Documentación e Información Municipal - CDIM a través de </a:t>
            </a:r>
            <a:r>
              <a:rPr lang="es-ES" sz="1600" dirty="0" err="1">
                <a:solidFill>
                  <a:prstClr val="white"/>
                </a:solidFill>
                <a:latin typeface="Calibri"/>
              </a:rPr>
              <a:t>Dspace</a:t>
            </a:r>
            <a:r>
              <a:rPr lang="es-ES" sz="1600" dirty="0">
                <a:solidFill>
                  <a:prstClr val="white"/>
                </a:solidFill>
                <a:latin typeface="Calibri"/>
              </a:rPr>
              <a:t>, el software que administra los contenidos del CDIM relacionados con documentos sobre la gestión administrativa y municipal a nivel nacional.</a:t>
            </a:r>
          </a:p>
          <a:p>
            <a:pPr marL="467931" indent="-285537" defTabSz="456819">
              <a:buFont typeface="Arial" panose="020B0604020202020204" pitchFamily="34" charset="0"/>
              <a:buChar char="•"/>
            </a:pPr>
            <a:r>
              <a:rPr lang="es-ES" sz="1600" dirty="0">
                <a:solidFill>
                  <a:prstClr val="white"/>
                </a:solidFill>
                <a:latin typeface="Calibri"/>
              </a:rPr>
              <a:t>Análisis </a:t>
            </a:r>
            <a:r>
              <a:rPr lang="es-ES" sz="1600" dirty="0">
                <a:solidFill>
                  <a:schemeClr val="bg1"/>
                </a:solidFill>
                <a:latin typeface="Calibri"/>
              </a:rPr>
              <a:t>técnico de las capacidades de la biblioteca ESAP: </a:t>
            </a:r>
            <a:r>
              <a:rPr lang="es-CO" sz="1600" b="0" i="0" u="none" strike="noStrike" kern="1200" cap="none" noProof="0" dirty="0">
                <a:solidFill>
                  <a:schemeClr val="bg1"/>
                </a:solidFill>
                <a:effectLst/>
                <a:latin typeface="Gill Sans MT" panose="020B0502020104020203" pitchFamily="34" charset="0"/>
                <a:ea typeface="+mn-ea"/>
                <a:cs typeface="+mn-cs"/>
                <a:sym typeface="Arial"/>
              </a:rPr>
              <a:t>De acuerdo con el análisis realizado por la OTIC de la ESAP, se cuenta con los recursos técnicos y tecnológicos para soportar el crecimiento de los usuarios de consulta al repositorio del Centro de Documentación e Información Municipal - CDIM a través de </a:t>
            </a:r>
            <a:r>
              <a:rPr lang="es-CO" sz="1600" b="0" i="0" u="none" strike="noStrike" kern="1200" cap="none" noProof="0" dirty="0" err="1">
                <a:solidFill>
                  <a:schemeClr val="bg1"/>
                </a:solidFill>
                <a:effectLst/>
                <a:latin typeface="Gill Sans MT" panose="020B0502020104020203" pitchFamily="34" charset="0"/>
                <a:ea typeface="+mn-ea"/>
                <a:cs typeface="+mn-cs"/>
                <a:sym typeface="Arial"/>
              </a:rPr>
              <a:t>Dspace</a:t>
            </a:r>
            <a:r>
              <a:rPr lang="es-CO" sz="1600" b="0" i="0" u="none" strike="noStrike" kern="1200" cap="none" noProof="0" dirty="0">
                <a:solidFill>
                  <a:schemeClr val="bg1"/>
                </a:solidFill>
                <a:effectLst/>
                <a:latin typeface="Gill Sans MT" panose="020B0502020104020203" pitchFamily="34" charset="0"/>
                <a:ea typeface="+mn-ea"/>
                <a:cs typeface="+mn-cs"/>
                <a:sym typeface="Arial"/>
              </a:rPr>
              <a:t>.</a:t>
            </a:r>
          </a:p>
          <a:p>
            <a:pPr marL="467931" indent="-285537" defTabSz="456819">
              <a:buFont typeface="Arial" panose="020B0604020202020204" pitchFamily="34" charset="0"/>
              <a:buChar char="•"/>
            </a:pPr>
            <a:endParaRPr lang="es-ES" sz="1600" dirty="0">
              <a:solidFill>
                <a:prstClr val="white"/>
              </a:solidFill>
              <a:latin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91438" y="33273"/>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latin typeface="Calibri" panose="020F0502020204030204" pitchFamily="34" charset="0"/>
                <a:cs typeface="Calibri" panose="020F0502020204030204" pitchFamily="34" charset="0"/>
              </a:rPr>
              <a:t>Macroproducto: </a:t>
            </a:r>
            <a:r>
              <a:rPr lang="es" sz="2800" b="1" dirty="0">
                <a:latin typeface="Calibri" panose="020F0502020204030204" pitchFamily="34" charset="0"/>
                <a:cs typeface="Calibri" panose="020F0502020204030204" pitchFamily="34" charset="0"/>
              </a:rPr>
              <a:t>Programa El estado del Estado.</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91437" y="614813"/>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794271" y="1169875"/>
            <a:ext cx="6407720" cy="576132"/>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74497" algn="ctr" defTabSz="456819"/>
            <a:r>
              <a:rPr lang="es" sz="1600" dirty="0">
                <a:solidFill>
                  <a:prstClr val="white"/>
                </a:solidFill>
                <a:latin typeface="Calibri"/>
              </a:rPr>
              <a:t>Biblioteca virtual del Sector articulada con la Red Académica e integrada al rediseño de la Red de Servidores Públicos de Función Pública. </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198255" y="1806796"/>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384331" y="1143620"/>
            <a:ext cx="639620" cy="594393"/>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800" dirty="0">
                <a:solidFill>
                  <a:prstClr val="black"/>
                </a:solidFill>
                <a:latin typeface="Calibri"/>
              </a:rPr>
              <a:t>1</a:t>
            </a:r>
          </a:p>
        </p:txBody>
      </p:sp>
      <p:grpSp>
        <p:nvGrpSpPr>
          <p:cNvPr id="2" name="Group 1"/>
          <p:cNvGrpSpPr/>
          <p:nvPr/>
        </p:nvGrpSpPr>
        <p:grpSpPr>
          <a:xfrm>
            <a:off x="206843" y="4055955"/>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287375" y="2225583"/>
              <a:ext cx="328847" cy="328847"/>
            </a:xfrm>
            <a:prstGeom prst="rect">
              <a:avLst/>
            </a:prstGeom>
          </p:spPr>
        </p:pic>
      </p:grpSp>
      <p:pic>
        <p:nvPicPr>
          <p:cNvPr id="4" name="Imagen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97885" y="0"/>
            <a:ext cx="1994115" cy="2088000"/>
          </a:xfrm>
          <a:prstGeom prst="rect">
            <a:avLst/>
          </a:prstGeom>
        </p:spPr>
      </p:pic>
      <p:sp>
        <p:nvSpPr>
          <p:cNvPr id="30" name="Rectángulo 103">
            <a:extLst>
              <a:ext uri="{FF2B5EF4-FFF2-40B4-BE49-F238E27FC236}">
                <a16:creationId xmlns:a16="http://schemas.microsoft.com/office/drawing/2014/main" id="{3935CB9E-DE02-448B-B9BC-BBB541EE570B}"/>
              </a:ext>
            </a:extLst>
          </p:cNvPr>
          <p:cNvSpPr/>
          <p:nvPr/>
        </p:nvSpPr>
        <p:spPr>
          <a:xfrm rot="16200000">
            <a:off x="10834683" y="2470936"/>
            <a:ext cx="462543" cy="2034287"/>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dirty="0">
              <a:solidFill>
                <a:prstClr val="white"/>
              </a:solidFill>
              <a:latin typeface="Calibri"/>
            </a:endParaRPr>
          </a:p>
        </p:txBody>
      </p:sp>
      <p:sp>
        <p:nvSpPr>
          <p:cNvPr id="32" name="Título 1">
            <a:extLst>
              <a:ext uri="{FF2B5EF4-FFF2-40B4-BE49-F238E27FC236}">
                <a16:creationId xmlns:a16="http://schemas.microsoft.com/office/drawing/2014/main" id="{99EAF864-AFCB-46BD-8B71-28708474D540}"/>
              </a:ext>
            </a:extLst>
          </p:cNvPr>
          <p:cNvSpPr txBox="1">
            <a:spLocks/>
          </p:cNvSpPr>
          <p:nvPr/>
        </p:nvSpPr>
        <p:spPr>
          <a:xfrm>
            <a:off x="9927155" y="2986743"/>
            <a:ext cx="226485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33" name="CuadroTexto 14">
            <a:extLst>
              <a:ext uri="{FF2B5EF4-FFF2-40B4-BE49-F238E27FC236}">
                <a16:creationId xmlns:a16="http://schemas.microsoft.com/office/drawing/2014/main" id="{7E7473B5-6FE1-48AA-9E86-07167D9513D6}"/>
              </a:ext>
            </a:extLst>
          </p:cNvPr>
          <p:cNvSpPr txBox="1"/>
          <p:nvPr/>
        </p:nvSpPr>
        <p:spPr>
          <a:xfrm>
            <a:off x="11011887" y="3257695"/>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34"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060991" y="3192915"/>
            <a:ext cx="602740" cy="602740"/>
          </a:xfrm>
          <a:prstGeom prst="rect">
            <a:avLst/>
          </a:prstGeom>
        </p:spPr>
      </p:pic>
    </p:spTree>
    <p:extLst>
      <p:ext uri="{BB962C8B-B14F-4D97-AF65-F5344CB8AC3E}">
        <p14:creationId xmlns:p14="http://schemas.microsoft.com/office/powerpoint/2010/main" val="393648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AFB"/>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30738" y="12"/>
            <a:ext cx="2324745" cy="2324745"/>
          </a:xfrm>
          <a:prstGeom prst="rect">
            <a:avLst/>
          </a:prstGeom>
        </p:spPr>
      </p:pic>
      <p:sp>
        <p:nvSpPr>
          <p:cNvPr id="104" name="Rectángulo 103">
            <a:extLst>
              <a:ext uri="{FF2B5EF4-FFF2-40B4-BE49-F238E27FC236}">
                <a16:creationId xmlns:a16="http://schemas.microsoft.com/office/drawing/2014/main" id="{3935CB9E-DE02-448B-B9BC-BBB541EE570B}"/>
              </a:ext>
            </a:extLst>
          </p:cNvPr>
          <p:cNvSpPr/>
          <p:nvPr/>
        </p:nvSpPr>
        <p:spPr>
          <a:xfrm rot="16200000">
            <a:off x="10823527" y="3596198"/>
            <a:ext cx="462543" cy="2274423"/>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lIns="91378" tIns="45718" rIns="91378" bIns="45718" rtlCol="0" anchor="ctr"/>
          <a:lstStyle/>
          <a:p>
            <a:pPr algn="ctr" defTabSz="913674"/>
            <a:endParaRPr lang="es-CO" sz="2400">
              <a:solidFill>
                <a:prstClr val="white"/>
              </a:solidFill>
              <a:latin typeface="Calibri"/>
            </a:endParaRPr>
          </a:p>
        </p:txBody>
      </p:sp>
      <p:sp>
        <p:nvSpPr>
          <p:cNvPr id="10" name="Rectángulo: esquinas redondeadas 9">
            <a:extLst>
              <a:ext uri="{FF2B5EF4-FFF2-40B4-BE49-F238E27FC236}">
                <a16:creationId xmlns:a16="http://schemas.microsoft.com/office/drawing/2014/main" id="{7BC57EFA-A925-4CB8-BB72-84E20D825B3B}"/>
              </a:ext>
            </a:extLst>
          </p:cNvPr>
          <p:cNvSpPr/>
          <p:nvPr/>
        </p:nvSpPr>
        <p:spPr>
          <a:xfrm>
            <a:off x="819531" y="2980029"/>
            <a:ext cx="7996038" cy="2936158"/>
          </a:xfrm>
          <a:prstGeom prst="roundRect">
            <a:avLst/>
          </a:pr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410845" indent="-227965" defTabSz="456819">
              <a:buFont typeface="Arial" panose="020B0604020202020204" pitchFamily="34" charset="0"/>
              <a:buChar char="•"/>
            </a:pPr>
            <a:r>
              <a:rPr lang="es-ES" sz="1600" dirty="0">
                <a:solidFill>
                  <a:schemeClr val="bg1"/>
                </a:solidFill>
                <a:latin typeface="Calibri"/>
              </a:rPr>
              <a:t>Preparativos para el desarrollo del XXVI Congreso Internacional Del CLAD por parte del Sector.</a:t>
            </a:r>
            <a:endParaRPr lang="es-ES">
              <a:solidFill>
                <a:schemeClr val="bg1"/>
              </a:solidFill>
              <a:cs typeface="Arial"/>
            </a:endParaRPr>
          </a:p>
          <a:p>
            <a:pPr marL="182880" defTabSz="456819"/>
            <a:endParaRPr lang="es-ES" sz="1600" dirty="0">
              <a:solidFill>
                <a:schemeClr val="bg1"/>
              </a:solidFill>
              <a:latin typeface="Calibri"/>
              <a:cs typeface="Calibri"/>
            </a:endParaRPr>
          </a:p>
          <a:p>
            <a:pPr marL="410845" indent="-227965" defTabSz="456819">
              <a:buFont typeface="Arial" panose="020B0604020202020204" pitchFamily="34" charset="0"/>
              <a:buChar char="•"/>
            </a:pPr>
            <a:r>
              <a:rPr lang="es-ES" sz="1600" dirty="0">
                <a:solidFill>
                  <a:schemeClr val="bg1"/>
                </a:solidFill>
                <a:latin typeface="Calibri"/>
              </a:rPr>
              <a:t>Participación en </a:t>
            </a:r>
            <a:r>
              <a:rPr lang="es-ES" sz="1600" err="1">
                <a:solidFill>
                  <a:schemeClr val="bg1"/>
                </a:solidFill>
                <a:latin typeface="Calibri"/>
              </a:rPr>
              <a:t>Webinar</a:t>
            </a:r>
            <a:r>
              <a:rPr lang="es-ES" sz="1600" dirty="0">
                <a:solidFill>
                  <a:schemeClr val="bg1"/>
                </a:solidFill>
                <a:latin typeface="Calibri"/>
              </a:rPr>
              <a:t> con el Secretario General del CLAD (28 de julio).</a:t>
            </a:r>
            <a:endParaRPr lang="es-ES" sz="1600" dirty="0">
              <a:solidFill>
                <a:schemeClr val="bg1"/>
              </a:solidFill>
              <a:latin typeface="Calibri"/>
              <a:cs typeface="Calibri"/>
            </a:endParaRPr>
          </a:p>
          <a:p>
            <a:pPr marL="182880" defTabSz="456819"/>
            <a:endParaRPr lang="es-ES" sz="1600" dirty="0">
              <a:solidFill>
                <a:schemeClr val="bg1"/>
              </a:solidFill>
              <a:latin typeface="Calibri"/>
              <a:cs typeface="Calibri"/>
            </a:endParaRPr>
          </a:p>
          <a:p>
            <a:pPr marL="410845" indent="-227965" defTabSz="456819">
              <a:buFont typeface="Arial" panose="020B0604020202020204" pitchFamily="34" charset="0"/>
              <a:buChar char="•"/>
            </a:pPr>
            <a:r>
              <a:rPr lang="es-ES" sz="1600" dirty="0">
                <a:solidFill>
                  <a:schemeClr val="bg1"/>
                </a:solidFill>
                <a:latin typeface="Calibri"/>
              </a:rPr>
              <a:t>Contratación operador logístico (Contrato Interadministrativo No.837-2021 con Plaza Mayor Medellín S.A).</a:t>
            </a:r>
            <a:endParaRPr lang="es-ES" sz="1600" dirty="0">
              <a:solidFill>
                <a:schemeClr val="bg1"/>
              </a:solidFill>
              <a:latin typeface="Calibri"/>
              <a:cs typeface="Calibri"/>
            </a:endParaRPr>
          </a:p>
        </p:txBody>
      </p:sp>
      <p:sp>
        <p:nvSpPr>
          <p:cNvPr id="19" name="Título 1">
            <a:extLst>
              <a:ext uri="{FF2B5EF4-FFF2-40B4-BE49-F238E27FC236}">
                <a16:creationId xmlns:a16="http://schemas.microsoft.com/office/drawing/2014/main" id="{9B1472D6-971F-4430-8D9C-BD37E1229CD0}"/>
              </a:ext>
            </a:extLst>
          </p:cNvPr>
          <p:cNvSpPr txBox="1">
            <a:spLocks/>
          </p:cNvSpPr>
          <p:nvPr/>
        </p:nvSpPr>
        <p:spPr>
          <a:xfrm>
            <a:off x="262083" y="1"/>
            <a:ext cx="10215156"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defRPr/>
            </a:pPr>
            <a:r>
              <a:rPr lang="es-CO" sz="2800" b="1" dirty="0">
                <a:solidFill>
                  <a:srgbClr val="073763"/>
                </a:solidFill>
                <a:latin typeface="Calibri" panose="020F0502020204030204" pitchFamily="34" charset="0"/>
                <a:cs typeface="Calibri" panose="020F0502020204030204" pitchFamily="34" charset="0"/>
              </a:rPr>
              <a:t>Macroproducto: Participación de Colombia en el CLAD.</a:t>
            </a:r>
          </a:p>
        </p:txBody>
      </p:sp>
      <p:sp>
        <p:nvSpPr>
          <p:cNvPr id="23" name="Título 1">
            <a:extLst>
              <a:ext uri="{FF2B5EF4-FFF2-40B4-BE49-F238E27FC236}">
                <a16:creationId xmlns:a16="http://schemas.microsoft.com/office/drawing/2014/main" id="{1784EEE1-9693-48F4-80FA-FD1C43972109}"/>
              </a:ext>
            </a:extLst>
          </p:cNvPr>
          <p:cNvSpPr txBox="1">
            <a:spLocks/>
          </p:cNvSpPr>
          <p:nvPr/>
        </p:nvSpPr>
        <p:spPr>
          <a:xfrm>
            <a:off x="133681" y="459753"/>
            <a:ext cx="7815067"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Productos:</a:t>
            </a:r>
          </a:p>
        </p:txBody>
      </p:sp>
      <p:sp>
        <p:nvSpPr>
          <p:cNvPr id="74" name="Freeform 15">
            <a:extLst>
              <a:ext uri="{FF2B5EF4-FFF2-40B4-BE49-F238E27FC236}">
                <a16:creationId xmlns:a16="http://schemas.microsoft.com/office/drawing/2014/main" id="{FED71B82-26C9-43EC-98C6-0592C753FBC7}"/>
              </a:ext>
            </a:extLst>
          </p:cNvPr>
          <p:cNvSpPr>
            <a:spLocks/>
          </p:cNvSpPr>
          <p:nvPr/>
        </p:nvSpPr>
        <p:spPr bwMode="auto">
          <a:xfrm>
            <a:off x="754058" y="1096402"/>
            <a:ext cx="8670367" cy="829339"/>
          </a:xfrm>
          <a:custGeom>
            <a:avLst/>
            <a:gdLst>
              <a:gd name="T0" fmla="*/ 1649 w 1696"/>
              <a:gd name="T1" fmla="*/ 0 h 572"/>
              <a:gd name="T2" fmla="*/ 1696 w 1696"/>
              <a:gd name="T3" fmla="*/ 47 h 572"/>
              <a:gd name="T4" fmla="*/ 1696 w 1696"/>
              <a:gd name="T5" fmla="*/ 525 h 572"/>
              <a:gd name="T6" fmla="*/ 1649 w 1696"/>
              <a:gd name="T7" fmla="*/ 572 h 572"/>
              <a:gd name="T8" fmla="*/ 46 w 1696"/>
              <a:gd name="T9" fmla="*/ 572 h 572"/>
              <a:gd name="T10" fmla="*/ 0 w 1696"/>
              <a:gd name="T11" fmla="*/ 525 h 572"/>
              <a:gd name="T12" fmla="*/ 0 w 1696"/>
              <a:gd name="T13" fmla="*/ 47 h 572"/>
              <a:gd name="T14" fmla="*/ 46 w 1696"/>
              <a:gd name="T15" fmla="*/ 0 h 572"/>
              <a:gd name="T16" fmla="*/ 1649 w 1696"/>
              <a:gd name="T17"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6" h="572">
                <a:moveTo>
                  <a:pt x="1649" y="0"/>
                </a:moveTo>
                <a:cubicBezTo>
                  <a:pt x="1675" y="0"/>
                  <a:pt x="1696" y="21"/>
                  <a:pt x="1696" y="47"/>
                </a:cubicBezTo>
                <a:cubicBezTo>
                  <a:pt x="1696" y="525"/>
                  <a:pt x="1696" y="525"/>
                  <a:pt x="1696" y="525"/>
                </a:cubicBezTo>
                <a:cubicBezTo>
                  <a:pt x="1696" y="551"/>
                  <a:pt x="1675" y="572"/>
                  <a:pt x="1649" y="572"/>
                </a:cubicBezTo>
                <a:cubicBezTo>
                  <a:pt x="46" y="572"/>
                  <a:pt x="46" y="572"/>
                  <a:pt x="46" y="572"/>
                </a:cubicBezTo>
                <a:cubicBezTo>
                  <a:pt x="21" y="572"/>
                  <a:pt x="0" y="551"/>
                  <a:pt x="0" y="525"/>
                </a:cubicBezTo>
                <a:cubicBezTo>
                  <a:pt x="0" y="47"/>
                  <a:pt x="0" y="47"/>
                  <a:pt x="0" y="47"/>
                </a:cubicBezTo>
                <a:cubicBezTo>
                  <a:pt x="0" y="21"/>
                  <a:pt x="21" y="0"/>
                  <a:pt x="46" y="0"/>
                </a:cubicBezTo>
                <a:lnTo>
                  <a:pt x="1649" y="0"/>
                </a:lnTo>
                <a:close/>
              </a:path>
            </a:pathLst>
          </a:custGeom>
          <a:solidFill>
            <a:srgbClr val="002060"/>
          </a:solidFill>
          <a:ln>
            <a:solidFill>
              <a:srgbClr val="1363AA"/>
            </a:solidFill>
          </a:ln>
          <a:effectLst>
            <a:outerShdw blurRad="40000" dist="23000" dir="5400000" rotWithShape="0">
              <a:srgbClr val="000000">
                <a:alpha val="34901"/>
              </a:srgbClr>
            </a:outerShdw>
          </a:effectLst>
        </p:spPr>
        <p:txBody>
          <a:bodyPr spcFirstLastPara="1" wrap="square" lIns="82221" tIns="82221" rIns="82221" bIns="82221" anchor="ctr" anchorCtr="0">
            <a:noAutofit/>
          </a:bodyPr>
          <a:lstStyle/>
          <a:p>
            <a:pPr marL="182434" lvl="1" algn="ctr" defTabSz="456819"/>
            <a:r>
              <a:rPr lang="es" sz="1700" dirty="0">
                <a:solidFill>
                  <a:prstClr val="white"/>
                </a:solidFill>
                <a:latin typeface="Calibri"/>
              </a:rPr>
              <a:t>Acciones estratégicas del Sector Función Pública desarrolladas para ampliar los escenarios de participación y posicionamiento de la administración pública colombiana como referente iberoamericano. </a:t>
            </a:r>
          </a:p>
        </p:txBody>
      </p:sp>
      <p:sp>
        <p:nvSpPr>
          <p:cNvPr id="78" name="Título 1">
            <a:extLst>
              <a:ext uri="{FF2B5EF4-FFF2-40B4-BE49-F238E27FC236}">
                <a16:creationId xmlns:a16="http://schemas.microsoft.com/office/drawing/2014/main" id="{C3473F3E-077F-42AD-B81C-F1767392F5FA}"/>
              </a:ext>
            </a:extLst>
          </p:cNvPr>
          <p:cNvSpPr txBox="1">
            <a:spLocks/>
          </p:cNvSpPr>
          <p:nvPr/>
        </p:nvSpPr>
        <p:spPr>
          <a:xfrm>
            <a:off x="345599" y="2323368"/>
            <a:ext cx="12009123" cy="637579"/>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buNone/>
              <a:defRPr/>
            </a:pPr>
            <a:r>
              <a:rPr lang="es-CO" sz="2400" b="1" dirty="0">
                <a:solidFill>
                  <a:srgbClr val="1363AA"/>
                </a:solidFill>
                <a:latin typeface="Calibri" panose="020F0502020204030204" pitchFamily="34" charset="0"/>
                <a:cs typeface="Calibri" panose="020F0502020204030204" pitchFamily="34" charset="0"/>
              </a:rPr>
              <a:t>Principales</a:t>
            </a:r>
            <a:r>
              <a:rPr lang="es-CO" sz="2300" b="1" dirty="0">
                <a:solidFill>
                  <a:prstClr val="black"/>
                </a:solidFill>
                <a:latin typeface="Calibri Light"/>
                <a:cs typeface="Calibri" panose="020F0502020204030204" pitchFamily="34" charset="0"/>
              </a:rPr>
              <a:t> </a:t>
            </a:r>
            <a:r>
              <a:rPr lang="es-CO" sz="2400" b="1" dirty="0">
                <a:solidFill>
                  <a:srgbClr val="1363AA"/>
                </a:solidFill>
                <a:latin typeface="Calibri" panose="020F0502020204030204" pitchFamily="34" charset="0"/>
                <a:cs typeface="Calibri" panose="020F0502020204030204" pitchFamily="34" charset="0"/>
              </a:rPr>
              <a:t>avances sectoriales</a:t>
            </a:r>
          </a:p>
        </p:txBody>
      </p:sp>
      <p:sp>
        <p:nvSpPr>
          <p:cNvPr id="84" name="Oval 19">
            <a:extLst>
              <a:ext uri="{FF2B5EF4-FFF2-40B4-BE49-F238E27FC236}">
                <a16:creationId xmlns:a16="http://schemas.microsoft.com/office/drawing/2014/main" id="{AA7E03C8-C89A-48E3-851F-BA8B21438773}"/>
              </a:ext>
            </a:extLst>
          </p:cNvPr>
          <p:cNvSpPr>
            <a:spLocks noChangeArrowheads="1"/>
          </p:cNvSpPr>
          <p:nvPr/>
        </p:nvSpPr>
        <p:spPr bwMode="auto">
          <a:xfrm>
            <a:off x="392559" y="1160115"/>
            <a:ext cx="644936" cy="664615"/>
          </a:xfrm>
          <a:prstGeom prst="ellipse">
            <a:avLst/>
          </a:prstGeom>
          <a:gradFill flip="none" rotWithShape="1">
            <a:gsLst>
              <a:gs pos="0">
                <a:schemeClr val="bg1">
                  <a:shade val="30000"/>
                  <a:satMod val="115000"/>
                </a:schemeClr>
              </a:gs>
              <a:gs pos="9000">
                <a:schemeClr val="bg1">
                  <a:shade val="67500"/>
                  <a:satMod val="115000"/>
                </a:schemeClr>
              </a:gs>
              <a:gs pos="31000">
                <a:schemeClr val="bg1">
                  <a:shade val="100000"/>
                  <a:satMod val="115000"/>
                </a:schemeClr>
              </a:gs>
            </a:gsLst>
            <a:lin ang="0" scaled="1"/>
            <a:tileRect/>
          </a:gra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8" rtlCol="0" anchor="t"/>
          <a:lstStyle/>
          <a:p>
            <a:pPr algn="ctr" defTabSz="913674"/>
            <a:r>
              <a:rPr lang="en-US" sz="2800" dirty="0">
                <a:solidFill>
                  <a:prstClr val="black"/>
                </a:solidFill>
                <a:latin typeface="Calibri"/>
              </a:rPr>
              <a:t>1</a:t>
            </a:r>
          </a:p>
        </p:txBody>
      </p:sp>
      <p:grpSp>
        <p:nvGrpSpPr>
          <p:cNvPr id="2" name="Group 1"/>
          <p:cNvGrpSpPr/>
          <p:nvPr/>
        </p:nvGrpSpPr>
        <p:grpSpPr>
          <a:xfrm>
            <a:off x="448008" y="4221760"/>
            <a:ext cx="612000" cy="612000"/>
            <a:chOff x="217025" y="2148623"/>
            <a:chExt cx="459000" cy="459000"/>
          </a:xfrm>
        </p:grpSpPr>
        <p:sp>
          <p:nvSpPr>
            <p:cNvPr id="95" name="Oval 19">
              <a:extLst>
                <a:ext uri="{FF2B5EF4-FFF2-40B4-BE49-F238E27FC236}">
                  <a16:creationId xmlns:a16="http://schemas.microsoft.com/office/drawing/2014/main" id="{DECFCE8D-DFBF-4B45-8114-3C31CD38998F}"/>
                </a:ext>
              </a:extLst>
            </p:cNvPr>
            <p:cNvSpPr>
              <a:spLocks noChangeArrowheads="1"/>
            </p:cNvSpPr>
            <p:nvPr/>
          </p:nvSpPr>
          <p:spPr bwMode="auto">
            <a:xfrm>
              <a:off x="217025" y="2148623"/>
              <a:ext cx="459000" cy="459000"/>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45719" rtlCol="0" anchor="t"/>
            <a:lstStyle/>
            <a:p>
              <a:pPr algn="ctr" defTabSz="913674"/>
              <a:endParaRPr lang="en-US" sz="3600" dirty="0">
                <a:solidFill>
                  <a:prstClr val="black"/>
                </a:solidFill>
                <a:latin typeface="Calibri"/>
              </a:endParaRPr>
            </a:p>
          </p:txBody>
        </p:sp>
        <p:pic>
          <p:nvPicPr>
            <p:cNvPr id="8" name="Gráfico 7" descr="Marca de verificación">
              <a:extLst>
                <a:ext uri="{FF2B5EF4-FFF2-40B4-BE49-F238E27FC236}">
                  <a16:creationId xmlns:a16="http://schemas.microsoft.com/office/drawing/2014/main" id="{F4E51860-1588-4522-B7E8-5C2A0F4D89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87375" y="2225583"/>
              <a:ext cx="328847" cy="328847"/>
            </a:xfrm>
            <a:prstGeom prst="rect">
              <a:avLst/>
            </a:prstGeom>
          </p:spPr>
        </p:pic>
      </p:grpSp>
      <p:sp>
        <p:nvSpPr>
          <p:cNvPr id="100" name="Título 1">
            <a:extLst>
              <a:ext uri="{FF2B5EF4-FFF2-40B4-BE49-F238E27FC236}">
                <a16:creationId xmlns:a16="http://schemas.microsoft.com/office/drawing/2014/main" id="{99EAF864-AFCB-46BD-8B71-28708474D540}"/>
              </a:ext>
            </a:extLst>
          </p:cNvPr>
          <p:cNvSpPr txBox="1">
            <a:spLocks/>
          </p:cNvSpPr>
          <p:nvPr/>
        </p:nvSpPr>
        <p:spPr>
          <a:xfrm>
            <a:off x="9654468" y="3988459"/>
            <a:ext cx="2641285" cy="462543"/>
          </a:xfrm>
          <a:prstGeom prst="rect">
            <a:avLst/>
          </a:prstGeom>
        </p:spPr>
        <p:txBody>
          <a:bodyPr lIns="91378" tIns="45718" rIns="91378" bIns="45718">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defRPr/>
            </a:pPr>
            <a:r>
              <a:rPr lang="es-CO" sz="1200" b="1" dirty="0">
                <a:solidFill>
                  <a:prstClr val="black"/>
                </a:solidFill>
                <a:latin typeface="Calibri Light"/>
                <a:cs typeface="Calibri" panose="020F0502020204030204" pitchFamily="34" charset="0"/>
              </a:rPr>
              <a:t>Fecha estimada  de cumplimiento</a:t>
            </a:r>
          </a:p>
        </p:txBody>
      </p:sp>
      <p:sp>
        <p:nvSpPr>
          <p:cNvPr id="15" name="CuadroTexto 14">
            <a:extLst>
              <a:ext uri="{FF2B5EF4-FFF2-40B4-BE49-F238E27FC236}">
                <a16:creationId xmlns:a16="http://schemas.microsoft.com/office/drawing/2014/main" id="{7E7473B5-6FE1-48AA-9E86-07167D9513D6}"/>
              </a:ext>
            </a:extLst>
          </p:cNvPr>
          <p:cNvSpPr txBox="1"/>
          <p:nvPr/>
        </p:nvSpPr>
        <p:spPr>
          <a:xfrm>
            <a:off x="10721879" y="4566811"/>
            <a:ext cx="806543" cy="461663"/>
          </a:xfrm>
          <a:prstGeom prst="rect">
            <a:avLst/>
          </a:prstGeom>
          <a:noFill/>
        </p:spPr>
        <p:txBody>
          <a:bodyPr wrap="none" lIns="91378" tIns="45718" rIns="91378" bIns="45718" rtlCol="0">
            <a:spAutoFit/>
          </a:bodyPr>
          <a:lstStyle/>
          <a:p>
            <a:pPr algn="ctr" defTabSz="913674"/>
            <a:r>
              <a:rPr lang="es-CO" sz="2400" b="1" dirty="0">
                <a:solidFill>
                  <a:prstClr val="black"/>
                </a:solidFill>
                <a:latin typeface="Calibri"/>
              </a:rPr>
              <a:t>2022</a:t>
            </a:r>
          </a:p>
        </p:txBody>
      </p:sp>
      <p:pic>
        <p:nvPicPr>
          <p:cNvPr id="3" name="Gráfico 2" descr="Reloj">
            <a:extLst>
              <a:ext uri="{FF2B5EF4-FFF2-40B4-BE49-F238E27FC236}">
                <a16:creationId xmlns:a16="http://schemas.microsoft.com/office/drawing/2014/main" id="{9093C2F0-2DEA-4B32-B0CD-CD53FE5F8D5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898586" y="4413059"/>
            <a:ext cx="665355" cy="665355"/>
          </a:xfrm>
          <a:prstGeom prst="rect">
            <a:avLst/>
          </a:prstGeom>
        </p:spPr>
      </p:pic>
      <p:pic>
        <p:nvPicPr>
          <p:cNvPr id="41" name="Imagen 101">
            <a:extLst>
              <a:ext uri="{FF2B5EF4-FFF2-40B4-BE49-F238E27FC236}">
                <a16:creationId xmlns:a16="http://schemas.microsoft.com/office/drawing/2014/main" id="{49E7B144-CAD6-479A-B8FB-0C38B910889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214469" y="2309248"/>
            <a:ext cx="977531" cy="998661"/>
          </a:xfrm>
          <a:prstGeom prst="rect">
            <a:avLst/>
          </a:prstGeom>
        </p:spPr>
      </p:pic>
    </p:spTree>
    <p:extLst>
      <p:ext uri="{BB962C8B-B14F-4D97-AF65-F5344CB8AC3E}">
        <p14:creationId xmlns:p14="http://schemas.microsoft.com/office/powerpoint/2010/main" val="3853404903"/>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FE42C48-F536-46E6-9CB4-3773C415CEF0}"/>
              </a:ext>
            </a:extLst>
          </p:cNvPr>
          <p:cNvGrpSpPr/>
          <p:nvPr/>
        </p:nvGrpSpPr>
        <p:grpSpPr>
          <a:xfrm>
            <a:off x="0" y="0"/>
            <a:ext cx="7047915" cy="6857997"/>
            <a:chOff x="0" y="-27048"/>
            <a:chExt cx="7399606" cy="6857997"/>
          </a:xfrm>
        </p:grpSpPr>
        <p:grpSp>
          <p:nvGrpSpPr>
            <p:cNvPr id="12" name="Grupo 11">
              <a:extLst>
                <a:ext uri="{FF2B5EF4-FFF2-40B4-BE49-F238E27FC236}">
                  <a16:creationId xmlns:a16="http://schemas.microsoft.com/office/drawing/2014/main" id="{C019531A-4326-437A-9F31-57C1D0D8DA08}"/>
                </a:ext>
              </a:extLst>
            </p:cNvPr>
            <p:cNvGrpSpPr/>
            <p:nvPr/>
          </p:nvGrpSpPr>
          <p:grpSpPr>
            <a:xfrm>
              <a:off x="0" y="-27048"/>
              <a:ext cx="7399606" cy="6857997"/>
              <a:chOff x="0" y="0"/>
              <a:chExt cx="12192000" cy="949117"/>
            </a:xfrm>
          </p:grpSpPr>
          <p:sp>
            <p:nvSpPr>
              <p:cNvPr id="4" name="Rectángulo 3">
                <a:extLst>
                  <a:ext uri="{FF2B5EF4-FFF2-40B4-BE49-F238E27FC236}">
                    <a16:creationId xmlns:a16="http://schemas.microsoft.com/office/drawing/2014/main" id="{E506AE6C-3F00-4B93-A2EB-D49FCB55D32D}"/>
                  </a:ext>
                </a:extLst>
              </p:cNvPr>
              <p:cNvSpPr/>
              <p:nvPr/>
            </p:nvSpPr>
            <p:spPr>
              <a:xfrm>
                <a:off x="0" y="0"/>
                <a:ext cx="12192000" cy="869091"/>
              </a:xfrm>
              <a:prstGeom prst="rect">
                <a:avLst/>
              </a:prstGeom>
              <a:solidFill>
                <a:srgbClr val="232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2C79DBAF-71D3-404A-9043-16067D99B9E4}"/>
                  </a:ext>
                </a:extLst>
              </p:cNvPr>
              <p:cNvSpPr/>
              <p:nvPr/>
            </p:nvSpPr>
            <p:spPr>
              <a:xfrm>
                <a:off x="0" y="837851"/>
                <a:ext cx="12192000" cy="111266"/>
              </a:xfrm>
              <a:prstGeom prst="rect">
                <a:avLst/>
              </a:prstGeom>
              <a:solidFill>
                <a:srgbClr val="FF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1" name="Grupo 10">
              <a:extLst>
                <a:ext uri="{FF2B5EF4-FFF2-40B4-BE49-F238E27FC236}">
                  <a16:creationId xmlns:a16="http://schemas.microsoft.com/office/drawing/2014/main" id="{FC5D9BA2-7916-4759-BC5E-100C915F46E1}"/>
                </a:ext>
              </a:extLst>
            </p:cNvPr>
            <p:cNvGrpSpPr/>
            <p:nvPr/>
          </p:nvGrpSpPr>
          <p:grpSpPr>
            <a:xfrm>
              <a:off x="0" y="6133044"/>
              <a:ext cx="7043527" cy="688760"/>
              <a:chOff x="-23750" y="6223336"/>
              <a:chExt cx="6396415" cy="688760"/>
            </a:xfrm>
            <a:noFill/>
          </p:grpSpPr>
          <p:sp>
            <p:nvSpPr>
              <p:cNvPr id="15" name="Rectángulo 14">
                <a:extLst>
                  <a:ext uri="{FF2B5EF4-FFF2-40B4-BE49-F238E27FC236}">
                    <a16:creationId xmlns:a16="http://schemas.microsoft.com/office/drawing/2014/main" id="{87689928-FC2C-40CE-93A0-1803E83D6E68}"/>
                  </a:ext>
                </a:extLst>
              </p:cNvPr>
              <p:cNvSpPr/>
              <p:nvPr/>
            </p:nvSpPr>
            <p:spPr>
              <a:xfrm>
                <a:off x="-23750" y="6223336"/>
                <a:ext cx="6396415" cy="688760"/>
              </a:xfrm>
              <a:prstGeom prst="rect">
                <a:avLst/>
              </a:pr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4" descr="ESAP">
                <a:extLst>
                  <a:ext uri="{FF2B5EF4-FFF2-40B4-BE49-F238E27FC236}">
                    <a16:creationId xmlns:a16="http://schemas.microsoft.com/office/drawing/2014/main" id="{DB9AF090-FFC2-47B3-A75F-C6FE336CF22C}"/>
                  </a:ext>
                </a:extLst>
              </p:cNvPr>
              <p:cNvPicPr>
                <a:picLocks noChangeAspect="1" noChangeArrowheads="1"/>
              </p:cNvPicPr>
              <p:nvPr/>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3740729" y="6311656"/>
                <a:ext cx="2221861" cy="485415"/>
              </a:xfrm>
              <a:prstGeom prst="rect">
                <a:avLst/>
              </a:prstGeom>
              <a:grpFill/>
            </p:spPr>
          </p:pic>
          <p:pic>
            <p:nvPicPr>
              <p:cNvPr id="18" name="Picture 2" descr="Ir a Función Pública">
                <a:extLst>
                  <a:ext uri="{FF2B5EF4-FFF2-40B4-BE49-F238E27FC236}">
                    <a16:creationId xmlns:a16="http://schemas.microsoft.com/office/drawing/2014/main" id="{358AAA5B-64ED-4BAC-BDF1-DD84ED007E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790" y="6264155"/>
                <a:ext cx="3082512" cy="590814"/>
              </a:xfrm>
              <a:prstGeom prst="rect">
                <a:avLst/>
              </a:prstGeom>
              <a:grpFill/>
            </p:spPr>
          </p:pic>
        </p:grpSp>
      </p:grpSp>
      <p:sp>
        <p:nvSpPr>
          <p:cNvPr id="3" name="Rectángulo 2">
            <a:extLst>
              <a:ext uri="{FF2B5EF4-FFF2-40B4-BE49-F238E27FC236}">
                <a16:creationId xmlns:a16="http://schemas.microsoft.com/office/drawing/2014/main" id="{A0C71AEF-03B9-4650-9378-7E42108301C2}"/>
              </a:ext>
            </a:extLst>
          </p:cNvPr>
          <p:cNvSpPr/>
          <p:nvPr/>
        </p:nvSpPr>
        <p:spPr>
          <a:xfrm>
            <a:off x="262446" y="395368"/>
            <a:ext cx="6523023" cy="5601533"/>
          </a:xfrm>
          <a:prstGeom prst="rect">
            <a:avLst/>
          </a:prstGeom>
        </p:spPr>
        <p:txBody>
          <a:bodyPr wrap="square" lIns="91438" tIns="45719" rIns="91438" bIns="45719">
            <a:spAutoFit/>
          </a:bodyPr>
          <a:lstStyle/>
          <a:p>
            <a:r>
              <a:rPr lang="es-ES" sz="13900" b="1" dirty="0">
                <a:solidFill>
                  <a:schemeClr val="bg1"/>
                </a:solidFill>
                <a:latin typeface="Trebuchet MS" panose="020B0603020202020204" pitchFamily="34" charset="0"/>
              </a:rPr>
              <a:t>2</a:t>
            </a:r>
          </a:p>
          <a:p>
            <a:r>
              <a:rPr lang="es-ES" sz="3600" b="1" dirty="0">
                <a:solidFill>
                  <a:schemeClr val="bg1"/>
                </a:solidFill>
                <a:latin typeface="Trebuchet MS" panose="020B0603020202020204" pitchFamily="34" charset="0"/>
              </a:rPr>
              <a:t>Línea Estratégica Sectorial</a:t>
            </a:r>
          </a:p>
          <a:p>
            <a:endParaRPr lang="es-ES" sz="1600" b="1" dirty="0">
              <a:solidFill>
                <a:schemeClr val="bg1"/>
              </a:solidFill>
              <a:latin typeface="Trebuchet MS" panose="020B0603020202020204" pitchFamily="34" charset="0"/>
            </a:endParaRPr>
          </a:p>
          <a:p>
            <a:r>
              <a:rPr lang="es-ES" sz="2800" b="1" i="1" dirty="0">
                <a:solidFill>
                  <a:schemeClr val="bg1"/>
                </a:solidFill>
                <a:latin typeface="Trebuchet MS" panose="020B0603020202020204" pitchFamily="34" charset="0"/>
              </a:rPr>
              <a:t>“Mejoramiento en la gestión y el desempeño institucional de las entidades nacionales y territoriales para la consolidación de una gestión pública efectiva, participativa e íntegra”</a:t>
            </a:r>
          </a:p>
        </p:txBody>
      </p:sp>
      <p:pic>
        <p:nvPicPr>
          <p:cNvPr id="6146" name="Picture 2" descr="Función Pública brindará capacitación en temas de Participación ...">
            <a:extLst>
              <a:ext uri="{FF2B5EF4-FFF2-40B4-BE49-F238E27FC236}">
                <a16:creationId xmlns:a16="http://schemas.microsoft.com/office/drawing/2014/main" id="{9F530646-D46D-4906-9530-34370E137C5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34"/>
          <a:stretch/>
        </p:blipFill>
        <p:spPr bwMode="auto">
          <a:xfrm>
            <a:off x="7041044" y="0"/>
            <a:ext cx="515095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0593950"/>
      </p:ext>
    </p:extLst>
  </p:cSld>
  <p:clrMapOvr>
    <a:masterClrMapping/>
  </p:clrMapOvr>
</p:sld>
</file>

<file path=ppt/theme/theme1.xml><?xml version="1.0" encoding="utf-8"?>
<a:theme xmlns:a="http://schemas.openxmlformats.org/drawingml/2006/main" name="Presidencia de Colomba">
  <a:themeElements>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2.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3.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4.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5.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6.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7.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8.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ppt/theme/themeOverride9.xml><?xml version="1.0" encoding="utf-8"?>
<a:themeOverride xmlns:a="http://schemas.openxmlformats.org/drawingml/2006/main">
  <a:clrScheme name="Personalizados 1">
    <a:dk1>
      <a:srgbClr val="073763"/>
    </a:dk1>
    <a:lt1>
      <a:srgbClr val="FE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themeOverride>
</file>

<file path=docProps/app.xml><?xml version="1.0" encoding="utf-8"?>
<Properties xmlns="http://schemas.openxmlformats.org/officeDocument/2006/extended-properties" xmlns:vt="http://schemas.openxmlformats.org/officeDocument/2006/docPropsVTypes">
  <TotalTime>11766</TotalTime>
  <Words>2943</Words>
  <Application>Microsoft Office PowerPoint</Application>
  <PresentationFormat>Panorámica</PresentationFormat>
  <Paragraphs>370</Paragraphs>
  <Slides>27</Slides>
  <Notes>17</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27</vt:i4>
      </vt:variant>
    </vt:vector>
  </HeadingPairs>
  <TitlesOfParts>
    <vt:vector size="42" baseType="lpstr">
      <vt:lpstr>MS PGothic</vt:lpstr>
      <vt:lpstr>Arial</vt:lpstr>
      <vt:lpstr>Calibri</vt:lpstr>
      <vt:lpstr>Calibri Light</vt:lpstr>
      <vt:lpstr>Gill Sans MT</vt:lpstr>
      <vt:lpstr>Mangal</vt:lpstr>
      <vt:lpstr>Times New Roman</vt:lpstr>
      <vt:lpstr>Trebuchet MS</vt:lpstr>
      <vt:lpstr>Wingdings</vt:lpstr>
      <vt:lpstr>Work Sans</vt:lpstr>
      <vt:lpstr>Work Sans Light</vt:lpstr>
      <vt:lpstr>Work Sans SemiBold</vt:lpstr>
      <vt:lpstr>Presidencia de Colomba</vt:lpstr>
      <vt:lpstr>1_Presidencia de Colomba</vt:lpstr>
      <vt:lpstr>Tema de Office</vt:lpstr>
      <vt:lpstr>Presentación de PowerPoint</vt:lpstr>
      <vt:lpstr>Seguimiento a la Ejecución del Plan Estratégico Sectorial 2019 –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Reyes</dc:creator>
  <cp:lastModifiedBy>karol camargo vargas</cp:lastModifiedBy>
  <cp:revision>805</cp:revision>
  <dcterms:created xsi:type="dcterms:W3CDTF">2021-04-19T23:52:22Z</dcterms:created>
  <dcterms:modified xsi:type="dcterms:W3CDTF">2021-09-30T16:09:54Z</dcterms:modified>
</cp:coreProperties>
</file>