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9" r:id="rId3"/>
  </p:sldMasterIdLst>
  <p:notesMasterIdLst>
    <p:notesMasterId r:id="rId26"/>
  </p:notesMasterIdLst>
  <p:sldIdLst>
    <p:sldId id="856" r:id="rId4"/>
    <p:sldId id="789" r:id="rId5"/>
    <p:sldId id="811" r:id="rId6"/>
    <p:sldId id="791" r:id="rId7"/>
    <p:sldId id="792" r:id="rId8"/>
    <p:sldId id="793" r:id="rId9"/>
    <p:sldId id="794" r:id="rId10"/>
    <p:sldId id="812" r:id="rId11"/>
    <p:sldId id="813" r:id="rId12"/>
    <p:sldId id="814" r:id="rId13"/>
    <p:sldId id="815" r:id="rId14"/>
    <p:sldId id="816" r:id="rId15"/>
    <p:sldId id="817" r:id="rId16"/>
    <p:sldId id="818" r:id="rId17"/>
    <p:sldId id="819" r:id="rId18"/>
    <p:sldId id="820" r:id="rId19"/>
    <p:sldId id="841" r:id="rId20"/>
    <p:sldId id="821" r:id="rId21"/>
    <p:sldId id="823" r:id="rId22"/>
    <p:sldId id="824" r:id="rId23"/>
    <p:sldId id="825" r:id="rId24"/>
    <p:sldId id="839" r:id="rId25"/>
  </p:sldIdLst>
  <p:sldSz cx="12192000" cy="6858000"/>
  <p:notesSz cx="6858000" cy="9144000"/>
  <p:defaultTextStyle>
    <a:defPPr>
      <a:defRPr lang="es-CO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JUAN DIEGO PAREJA GONZALEZ" initials="" lastIdx="28" clrIdx="0"/>
  <p:cmAuthor id="4" name="Natalia Marlen Carrión Bonifacio" initials="NMCB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3AA"/>
    <a:srgbClr val="FECC66"/>
    <a:srgbClr val="121E36"/>
    <a:srgbClr val="7698D4"/>
    <a:srgbClr val="93ADDD"/>
    <a:srgbClr val="D9D9D9"/>
    <a:srgbClr val="CDCDCD"/>
    <a:srgbClr val="060A12"/>
    <a:srgbClr val="232C6D"/>
    <a:srgbClr val="003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4" autoAdjust="0"/>
    <p:restoredTop sz="93018" autoAdjust="0"/>
  </p:normalViewPr>
  <p:slideViewPr>
    <p:cSldViewPr snapToGrid="0">
      <p:cViewPr varScale="1">
        <p:scale>
          <a:sx n="74" d="100"/>
          <a:sy n="74" d="100"/>
        </p:scale>
        <p:origin x="-14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1D897-C394-4000-B97A-8B1F2EF37F49}" type="datetimeFigureOut">
              <a:rPr lang="es-CO" smtClean="0"/>
              <a:t>5/21/21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2316E-FFEC-4CE9-B403-F3E2BBF76C7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52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80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67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2064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720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2316E-FFEC-4CE9-B403-F3E2BBF76C78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6091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2316E-FFEC-4CE9-B403-F3E2BBF76C78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926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146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094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18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34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20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42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29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02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65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5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5C2316E-FFEC-4CE9-B403-F3E2BBF76C78}" type="slidenum">
              <a:rPr lang="es-CO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s-C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0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7FFB87-3E19-472F-8530-1AD1815F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1283D11-B1C0-4976-A365-DE16E450A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08208E-8D0E-4D62-BDA3-63206068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E81DAAD-FD0F-498D-8F29-89105656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52CBDC-88C2-4837-96EB-3B0FE9A1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18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1CD940-38BF-45F9-9A45-70F0FAF7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424DBB2-F8E0-4DF9-8DAB-8039021BC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4A074E-3D5F-42E0-BC91-59D8BA69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8EF96E-E5DB-4342-848E-6B832C40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7657F07-AC6C-46E8-80F1-66C15C45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136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376F61-06BB-46CE-BE85-874175BB1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8932F0D-1D89-4CAB-A076-D8CA5D175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14D65A-6F17-43E0-9CB4-50A342CA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E41D71-9E95-44F1-9DE6-F30C28E1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B6C952-428F-48C5-89F2-7EBC9E16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849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"/>
              <a:buNone/>
              <a:defRPr sz="40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3"/>
          <p:cNvSpPr txBox="1">
            <a:spLocks noGrp="1"/>
          </p:cNvSpPr>
          <p:nvPr>
            <p:ph type="body" idx="1"/>
          </p:nvPr>
        </p:nvSpPr>
        <p:spPr>
          <a:xfrm>
            <a:off x="5014833" y="3404467"/>
            <a:ext cx="6346800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t" anchorCtr="0">
            <a:normAutofit/>
          </a:bodyPr>
          <a:lstStyle>
            <a:lvl1pPr marL="609219" lvl="0" indent="-30460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marL="1218480" lvl="1" indent="-4230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827712" lvl="2" indent="-4230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6958" lvl="3" indent="-4230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3046176" lvl="4" indent="-4230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3655395" lvl="5" indent="-4230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4264640" lvl="6" indent="-4230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4873873" lvl="7" indent="-4230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5483134" lvl="8" indent="-4230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31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"/>
          <p:cNvSpPr txBox="1"/>
          <p:nvPr/>
        </p:nvSpPr>
        <p:spPr>
          <a:xfrm>
            <a:off x="11115328" y="7286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8" tIns="121838" rIns="121838" bIns="121838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3" name="Google Shape;293;p2"/>
          <p:cNvSpPr txBox="1"/>
          <p:nvPr/>
        </p:nvSpPr>
        <p:spPr>
          <a:xfrm>
            <a:off x="11115328" y="-287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8" tIns="121838" rIns="121838" bIns="121838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4" name="Google Shape;294;p2"/>
          <p:cNvSpPr/>
          <p:nvPr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0841" y="2831400"/>
            <a:ext cx="6255923" cy="11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6473" y="283140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"/>
          <p:cNvSpPr txBox="1"/>
          <p:nvPr/>
        </p:nvSpPr>
        <p:spPr>
          <a:xfrm>
            <a:off x="-1" y="6474856"/>
            <a:ext cx="8643600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8" tIns="121838" rIns="121838" bIns="121838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55902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"/>
          <p:cNvSpPr txBox="1">
            <a:spLocks noGrp="1"/>
          </p:cNvSpPr>
          <p:nvPr>
            <p:ph type="body" idx="1"/>
          </p:nvPr>
        </p:nvSpPr>
        <p:spPr>
          <a:xfrm>
            <a:off x="519813" y="2693580"/>
            <a:ext cx="108108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219" marR="0" lvl="0" indent="-304608" algn="l" rtl="0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None/>
              <a:defRPr sz="2100">
                <a:solidFill>
                  <a:srgbClr val="0066CD"/>
                </a:solidFill>
              </a:defRPr>
            </a:lvl1pPr>
            <a:lvl2pPr marL="1218480" lvl="1" indent="-3976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2pPr>
            <a:lvl3pPr marL="1827712" lvl="2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3pPr>
            <a:lvl4pPr marL="2436958" lvl="3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4pPr>
            <a:lvl5pPr marL="3046176" lvl="4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5pPr>
            <a:lvl6pPr marL="3655395" lvl="5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6pPr>
            <a:lvl7pPr marL="4264640" lvl="6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7pPr>
            <a:lvl8pPr marL="4873873" lvl="7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8pPr>
            <a:lvl9pPr marL="5483134" lvl="8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524009" y="614820"/>
            <a:ext cx="10838400" cy="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"/>
              <a:buNone/>
              <a:defRPr sz="4300" b="1" i="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4" name="Google Shape;324;p5"/>
          <p:cNvSpPr txBox="1">
            <a:spLocks noGrp="1"/>
          </p:cNvSpPr>
          <p:nvPr>
            <p:ph type="body" idx="2"/>
          </p:nvPr>
        </p:nvSpPr>
        <p:spPr>
          <a:xfrm>
            <a:off x="529265" y="4763387"/>
            <a:ext cx="10800000" cy="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219" lvl="0" indent="-412932" algn="l" rtl="0">
              <a:lnSpc>
                <a:spcPct val="130000"/>
              </a:lnSpc>
              <a:spcBef>
                <a:spcPts val="267"/>
              </a:spcBef>
              <a:spcAft>
                <a:spcPts val="0"/>
              </a:spcAft>
              <a:buClr>
                <a:srgbClr val="0066CD"/>
              </a:buClr>
              <a:buSzPts val="1280"/>
              <a:buFont typeface="Arial"/>
              <a:buChar char="•"/>
              <a:defRPr sz="2100">
                <a:solidFill>
                  <a:srgbClr val="0066CD"/>
                </a:solidFill>
              </a:defRPr>
            </a:lvl1pPr>
            <a:lvl2pPr marL="1218480" lvl="1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2pPr>
            <a:lvl3pPr marL="1827712" lvl="2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3pPr>
            <a:lvl4pPr marL="2436958" lvl="3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4pPr>
            <a:lvl5pPr marL="3046176" lvl="4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5pPr>
            <a:lvl6pPr marL="3655395" lvl="5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6pPr>
            <a:lvl7pPr marL="4264640" lvl="6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7pPr>
            <a:lvl8pPr marL="4873873" lvl="7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8pPr>
            <a:lvl9pPr marL="5483134" lvl="8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body" idx="3"/>
          </p:nvPr>
        </p:nvSpPr>
        <p:spPr>
          <a:xfrm>
            <a:off x="513651" y="1563443"/>
            <a:ext cx="10850800" cy="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219" lvl="0" indent="-304608" algn="l" rtl="0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3200" b="1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8480" lvl="1" indent="-39769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2pPr>
            <a:lvl3pPr marL="1827712" lvl="2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3pPr>
            <a:lvl4pPr marL="2436958" lvl="3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4pPr>
            <a:lvl5pPr marL="3046176" lvl="4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5pPr>
            <a:lvl6pPr marL="3655395" lvl="5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6pPr>
            <a:lvl7pPr marL="4264640" lvl="6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7pPr>
            <a:lvl8pPr marL="4873873" lvl="7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8pPr>
            <a:lvl9pPr marL="5483134" lvl="8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5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5180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bg>
      <p:bgPr>
        <a:solidFill>
          <a:srgbClr val="DCEAFB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>
            <a:spLocks noGrp="1"/>
          </p:cNvSpPr>
          <p:nvPr>
            <p:ph type="body" idx="1"/>
          </p:nvPr>
        </p:nvSpPr>
        <p:spPr>
          <a:xfrm>
            <a:off x="8448168" y="3404467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t" anchorCtr="0">
            <a:normAutofit/>
          </a:bodyPr>
          <a:lstStyle>
            <a:lvl1pPr marL="609219" lvl="0" indent="-30460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"/>
              <a:buNone/>
              <a:defRPr sz="13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8480" lvl="1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2pPr>
            <a:lvl3pPr marL="1827712" lvl="2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3pPr>
            <a:lvl4pPr marL="2436958" lvl="3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4pPr>
            <a:lvl5pPr marL="3046176" lvl="4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5pPr>
            <a:lvl6pPr marL="3655395" lvl="5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6pPr>
            <a:lvl7pPr marL="4264640" lvl="6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7pPr>
            <a:lvl8pPr marL="4873873" lvl="7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8pPr>
            <a:lvl9pPr marL="5483134" lvl="8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>
            <a:spLocks noGrp="1"/>
          </p:cNvSpPr>
          <p:nvPr>
            <p:ph type="pic" idx="2"/>
          </p:nvPr>
        </p:nvSpPr>
        <p:spPr>
          <a:xfrm>
            <a:off x="-1" y="1258129"/>
            <a:ext cx="7086000" cy="4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/>
          </p:nvPr>
        </p:nvSpPr>
        <p:spPr>
          <a:xfrm>
            <a:off x="8448168" y="2321489"/>
            <a:ext cx="31360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"/>
              <a:buNone/>
              <a:defRPr sz="4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53267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>
  <p:cSld name="Imagen con título 1">
    <p:bg>
      <p:bgPr>
        <a:solidFill>
          <a:srgbClr val="DCEAFB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"/>
          <p:cNvSpPr txBox="1">
            <a:spLocks noGrp="1"/>
          </p:cNvSpPr>
          <p:nvPr>
            <p:ph type="body" idx="1"/>
          </p:nvPr>
        </p:nvSpPr>
        <p:spPr>
          <a:xfrm>
            <a:off x="5024968" y="3404467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t" anchorCtr="0">
            <a:normAutofit/>
          </a:bodyPr>
          <a:lstStyle>
            <a:lvl1pPr marL="609219" lvl="0" indent="-30460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"/>
              <a:buNone/>
              <a:defRPr sz="13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8480" lvl="1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2pPr>
            <a:lvl3pPr marL="1827712" lvl="2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3pPr>
            <a:lvl4pPr marL="2436958" lvl="3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4pPr>
            <a:lvl5pPr marL="3046176" lvl="4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5pPr>
            <a:lvl6pPr marL="3655395" lvl="5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6pPr>
            <a:lvl7pPr marL="4264640" lvl="6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7pPr>
            <a:lvl8pPr marL="4873873" lvl="7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8pPr>
            <a:lvl9pPr marL="5483134" lvl="8" indent="-39769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"/>
              <a:buChar char="•"/>
              <a:defRPr sz="15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378" name="Google Shape;378;p16"/>
          <p:cNvSpPr>
            <a:spLocks noGrp="1"/>
          </p:cNvSpPr>
          <p:nvPr>
            <p:ph type="pic" idx="2"/>
          </p:nvPr>
        </p:nvSpPr>
        <p:spPr>
          <a:xfrm>
            <a:off x="0" y="0"/>
            <a:ext cx="45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5024965" y="2310700"/>
            <a:ext cx="57436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"/>
              <a:buNone/>
              <a:defRPr sz="4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90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2" name="Google Shape;382;p17"/>
          <p:cNvSpPr/>
          <p:nvPr/>
        </p:nvSpPr>
        <p:spPr>
          <a:xfrm flipH="1">
            <a:off x="6096000" y="1384203"/>
            <a:ext cx="6096000" cy="40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7"/>
          <p:cNvSpPr/>
          <p:nvPr/>
        </p:nvSpPr>
        <p:spPr>
          <a:xfrm>
            <a:off x="0" y="1384203"/>
            <a:ext cx="6096000" cy="4080000"/>
          </a:xfrm>
          <a:prstGeom prst="rect">
            <a:avLst/>
          </a:prstGeom>
          <a:solidFill>
            <a:srgbClr val="0066CD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7"/>
          <p:cNvSpPr txBox="1">
            <a:spLocks noGrp="1"/>
          </p:cNvSpPr>
          <p:nvPr>
            <p:ph type="body" idx="1"/>
          </p:nvPr>
        </p:nvSpPr>
        <p:spPr>
          <a:xfrm>
            <a:off x="6517677" y="2461676"/>
            <a:ext cx="5147200" cy="1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30460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7"/>
          <p:cNvSpPr txBox="1">
            <a:spLocks noGrp="1"/>
          </p:cNvSpPr>
          <p:nvPr>
            <p:ph type="title"/>
          </p:nvPr>
        </p:nvSpPr>
        <p:spPr>
          <a:xfrm>
            <a:off x="1679041" y="2404829"/>
            <a:ext cx="44168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0843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8" name="Google Shape;388;p18"/>
          <p:cNvSpPr/>
          <p:nvPr/>
        </p:nvSpPr>
        <p:spPr>
          <a:xfrm flipH="1">
            <a:off x="0" y="1384203"/>
            <a:ext cx="12192000" cy="40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 txBox="1">
            <a:spLocks noGrp="1"/>
          </p:cNvSpPr>
          <p:nvPr>
            <p:ph type="body" idx="1"/>
          </p:nvPr>
        </p:nvSpPr>
        <p:spPr>
          <a:xfrm>
            <a:off x="6517677" y="2461676"/>
            <a:ext cx="5147200" cy="1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30460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0" name="Google Shape;390;p18"/>
          <p:cNvCxnSpPr/>
          <p:nvPr/>
        </p:nvCxnSpPr>
        <p:spPr>
          <a:xfrm>
            <a:off x="6114335" y="1801872"/>
            <a:ext cx="0" cy="3254400"/>
          </a:xfrm>
          <a:prstGeom prst="straightConnector1">
            <a:avLst/>
          </a:prstGeom>
          <a:noFill/>
          <a:ln w="12700" cap="flat" cmpd="sng">
            <a:solidFill>
              <a:srgbClr val="6E92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1" name="Google Shape;391;p18"/>
          <p:cNvSpPr txBox="1">
            <a:spLocks noGrp="1"/>
          </p:cNvSpPr>
          <p:nvPr>
            <p:ph type="title"/>
          </p:nvPr>
        </p:nvSpPr>
        <p:spPr>
          <a:xfrm>
            <a:off x="1619364" y="2673172"/>
            <a:ext cx="4184800" cy="1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8187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9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9"/>
          <p:cNvSpPr txBox="1">
            <a:spLocks noGrp="1"/>
          </p:cNvSpPr>
          <p:nvPr>
            <p:ph type="body" idx="1"/>
          </p:nvPr>
        </p:nvSpPr>
        <p:spPr>
          <a:xfrm>
            <a:off x="6517677" y="2461676"/>
            <a:ext cx="5147200" cy="1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44001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  <a:defRPr sz="2100"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9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6" name="Google Shape;396;p19"/>
          <p:cNvSpPr txBox="1">
            <a:spLocks noGrp="1"/>
          </p:cNvSpPr>
          <p:nvPr>
            <p:ph type="title"/>
          </p:nvPr>
        </p:nvSpPr>
        <p:spPr>
          <a:xfrm>
            <a:off x="378261" y="439191"/>
            <a:ext cx="11339200" cy="1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9"/>
          <p:cNvSpPr txBox="1">
            <a:spLocks noGrp="1"/>
          </p:cNvSpPr>
          <p:nvPr>
            <p:ph type="body" idx="2"/>
          </p:nvPr>
        </p:nvSpPr>
        <p:spPr>
          <a:xfrm>
            <a:off x="398559" y="2466472"/>
            <a:ext cx="5147200" cy="1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44001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  <a:defRPr sz="2100"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66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49B2CD-1190-43E1-90E0-72920587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AA4193-0F6E-4359-B688-F8770C51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CBD8E7-70CF-4264-B5A0-2D2C666E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8BADEB-CC64-4F70-8DE6-FD969513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8BCF867-1440-47F4-BCCF-7DF629B5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153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0" name="Google Shape;400;p20"/>
          <p:cNvSpPr/>
          <p:nvPr/>
        </p:nvSpPr>
        <p:spPr>
          <a:xfrm flipH="1">
            <a:off x="0" y="1760045"/>
            <a:ext cx="12192000" cy="23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0"/>
          <p:cNvSpPr txBox="1">
            <a:spLocks noGrp="1"/>
          </p:cNvSpPr>
          <p:nvPr>
            <p:ph type="body" idx="1"/>
          </p:nvPr>
        </p:nvSpPr>
        <p:spPr>
          <a:xfrm>
            <a:off x="2071723" y="2280448"/>
            <a:ext cx="84704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30460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20"/>
          <p:cNvSpPr txBox="1">
            <a:spLocks noGrp="1"/>
          </p:cNvSpPr>
          <p:nvPr>
            <p:ph type="title"/>
          </p:nvPr>
        </p:nvSpPr>
        <p:spPr>
          <a:xfrm>
            <a:off x="527051" y="645584"/>
            <a:ext cx="96208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0"/>
          <p:cNvSpPr txBox="1">
            <a:spLocks noGrp="1"/>
          </p:cNvSpPr>
          <p:nvPr>
            <p:ph type="body" idx="2"/>
          </p:nvPr>
        </p:nvSpPr>
        <p:spPr>
          <a:xfrm>
            <a:off x="2071723" y="4326784"/>
            <a:ext cx="8817200" cy="1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4569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09906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>
            <a:spLocks noGrp="1"/>
          </p:cNvSpPr>
          <p:nvPr>
            <p:ph type="body" idx="1"/>
          </p:nvPr>
        </p:nvSpPr>
        <p:spPr>
          <a:xfrm>
            <a:off x="2016721" y="2785203"/>
            <a:ext cx="8470400" cy="1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30460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1"/>
          <p:cNvSpPr txBox="1">
            <a:spLocks noGrp="1"/>
          </p:cNvSpPr>
          <p:nvPr>
            <p:ph type="title"/>
          </p:nvPr>
        </p:nvSpPr>
        <p:spPr>
          <a:xfrm>
            <a:off x="527051" y="645584"/>
            <a:ext cx="9620800" cy="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1"/>
          <p:cNvSpPr>
            <a:spLocks noGrp="1"/>
          </p:cNvSpPr>
          <p:nvPr>
            <p:ph type="pic" idx="2"/>
          </p:nvPr>
        </p:nvSpPr>
        <p:spPr>
          <a:xfrm>
            <a:off x="472017" y="2787651"/>
            <a:ext cx="1295600" cy="1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600"/>
              <a:buFont typeface="Arial"/>
              <a:buNone/>
              <a:defRPr sz="2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21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6859321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"/>
          <p:cNvSpPr/>
          <p:nvPr/>
        </p:nvSpPr>
        <p:spPr>
          <a:xfrm>
            <a:off x="0" y="0"/>
            <a:ext cx="6096000" cy="3428800"/>
          </a:xfrm>
          <a:prstGeom prst="rect">
            <a:avLst/>
          </a:prstGeom>
          <a:solidFill>
            <a:srgbClr val="E9605C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2"/>
          <p:cNvSpPr/>
          <p:nvPr/>
        </p:nvSpPr>
        <p:spPr>
          <a:xfrm>
            <a:off x="6096000" y="3429000"/>
            <a:ext cx="6096000" cy="3428800"/>
          </a:xfrm>
          <a:prstGeom prst="rect">
            <a:avLst/>
          </a:prstGeom>
          <a:solidFill>
            <a:srgbClr val="E9605C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2"/>
          <p:cNvSpPr>
            <a:spLocks noGrp="1"/>
          </p:cNvSpPr>
          <p:nvPr>
            <p:ph type="pic" idx="2"/>
          </p:nvPr>
        </p:nvSpPr>
        <p:spPr>
          <a:xfrm>
            <a:off x="2707025" y="453656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22"/>
          <p:cNvSpPr>
            <a:spLocks noGrp="1"/>
          </p:cNvSpPr>
          <p:nvPr>
            <p:ph type="pic" idx="3"/>
          </p:nvPr>
        </p:nvSpPr>
        <p:spPr>
          <a:xfrm>
            <a:off x="8751044" y="448929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p22"/>
          <p:cNvSpPr>
            <a:spLocks noGrp="1"/>
          </p:cNvSpPr>
          <p:nvPr>
            <p:ph type="pic" idx="4"/>
          </p:nvPr>
        </p:nvSpPr>
        <p:spPr>
          <a:xfrm>
            <a:off x="8765220" y="3969488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22"/>
          <p:cNvSpPr>
            <a:spLocks noGrp="1"/>
          </p:cNvSpPr>
          <p:nvPr>
            <p:ph type="pic" idx="5"/>
          </p:nvPr>
        </p:nvSpPr>
        <p:spPr>
          <a:xfrm>
            <a:off x="2626691" y="3945860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body" idx="1"/>
          </p:nvPr>
        </p:nvSpPr>
        <p:spPr>
          <a:xfrm>
            <a:off x="7163193" y="1569581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body" idx="6"/>
          </p:nvPr>
        </p:nvSpPr>
        <p:spPr>
          <a:xfrm>
            <a:off x="7243529" y="4891665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lt1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body" idx="7"/>
          </p:nvPr>
        </p:nvSpPr>
        <p:spPr>
          <a:xfrm>
            <a:off x="1034115" y="1479796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lt1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2"/>
          <p:cNvSpPr txBox="1">
            <a:spLocks noGrp="1"/>
          </p:cNvSpPr>
          <p:nvPr>
            <p:ph type="body" idx="8"/>
          </p:nvPr>
        </p:nvSpPr>
        <p:spPr>
          <a:xfrm>
            <a:off x="1114451" y="4801880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0066CD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2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2008297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/>
          <p:nvPr/>
        </p:nvSpPr>
        <p:spPr>
          <a:xfrm>
            <a:off x="0" y="0"/>
            <a:ext cx="6096000" cy="3428800"/>
          </a:xfrm>
          <a:prstGeom prst="rect">
            <a:avLst/>
          </a:prstGeom>
          <a:solidFill>
            <a:srgbClr val="13BAC2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66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3"/>
          <p:cNvSpPr/>
          <p:nvPr/>
        </p:nvSpPr>
        <p:spPr>
          <a:xfrm>
            <a:off x="6096000" y="3429000"/>
            <a:ext cx="6096000" cy="3428800"/>
          </a:xfrm>
          <a:prstGeom prst="rect">
            <a:avLst/>
          </a:prstGeom>
          <a:solidFill>
            <a:srgbClr val="13BAC2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66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3"/>
          <p:cNvSpPr>
            <a:spLocks noGrp="1"/>
          </p:cNvSpPr>
          <p:nvPr>
            <p:ph type="pic" idx="2"/>
          </p:nvPr>
        </p:nvSpPr>
        <p:spPr>
          <a:xfrm>
            <a:off x="2707025" y="453656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>
            <a:spLocks noGrp="1"/>
          </p:cNvSpPr>
          <p:nvPr>
            <p:ph type="pic" idx="3"/>
          </p:nvPr>
        </p:nvSpPr>
        <p:spPr>
          <a:xfrm>
            <a:off x="8751044" y="448929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>
            <a:spLocks noGrp="1"/>
          </p:cNvSpPr>
          <p:nvPr>
            <p:ph type="pic" idx="4"/>
          </p:nvPr>
        </p:nvSpPr>
        <p:spPr>
          <a:xfrm>
            <a:off x="8765220" y="3969488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23"/>
          <p:cNvSpPr>
            <a:spLocks noGrp="1"/>
          </p:cNvSpPr>
          <p:nvPr>
            <p:ph type="pic" idx="5"/>
          </p:nvPr>
        </p:nvSpPr>
        <p:spPr>
          <a:xfrm>
            <a:off x="2626691" y="3945860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Google Shape;428;p23"/>
          <p:cNvSpPr txBox="1">
            <a:spLocks noGrp="1"/>
          </p:cNvSpPr>
          <p:nvPr>
            <p:ph type="body" idx="1"/>
          </p:nvPr>
        </p:nvSpPr>
        <p:spPr>
          <a:xfrm>
            <a:off x="7163193" y="1569581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3"/>
          <p:cNvSpPr txBox="1">
            <a:spLocks noGrp="1"/>
          </p:cNvSpPr>
          <p:nvPr>
            <p:ph type="body" idx="6"/>
          </p:nvPr>
        </p:nvSpPr>
        <p:spPr>
          <a:xfrm>
            <a:off x="7243529" y="4891665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lt1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3"/>
          <p:cNvSpPr txBox="1">
            <a:spLocks noGrp="1"/>
          </p:cNvSpPr>
          <p:nvPr>
            <p:ph type="body" idx="7"/>
          </p:nvPr>
        </p:nvSpPr>
        <p:spPr>
          <a:xfrm>
            <a:off x="1034115" y="1479796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lt1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23"/>
          <p:cNvSpPr txBox="1">
            <a:spLocks noGrp="1"/>
          </p:cNvSpPr>
          <p:nvPr>
            <p:ph type="body" idx="8"/>
          </p:nvPr>
        </p:nvSpPr>
        <p:spPr>
          <a:xfrm>
            <a:off x="1114451" y="4801880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0066CD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3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7130181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/>
          <p:nvPr/>
        </p:nvSpPr>
        <p:spPr>
          <a:xfrm>
            <a:off x="0" y="0"/>
            <a:ext cx="6096000" cy="3428800"/>
          </a:xfrm>
          <a:prstGeom prst="rect">
            <a:avLst/>
          </a:prstGeom>
          <a:solidFill>
            <a:srgbClr val="0066CD">
              <a:alpha val="78820"/>
            </a:srgbClr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66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4"/>
          <p:cNvSpPr/>
          <p:nvPr/>
        </p:nvSpPr>
        <p:spPr>
          <a:xfrm>
            <a:off x="6096000" y="3429000"/>
            <a:ext cx="6096000" cy="3428800"/>
          </a:xfrm>
          <a:prstGeom prst="rect">
            <a:avLst/>
          </a:prstGeom>
          <a:solidFill>
            <a:srgbClr val="0066CD">
              <a:alpha val="78820"/>
            </a:srgbClr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66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4"/>
          <p:cNvSpPr>
            <a:spLocks noGrp="1"/>
          </p:cNvSpPr>
          <p:nvPr>
            <p:ph type="pic" idx="2"/>
          </p:nvPr>
        </p:nvSpPr>
        <p:spPr>
          <a:xfrm>
            <a:off x="2707025" y="453656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7" name="Google Shape;437;p24"/>
          <p:cNvSpPr>
            <a:spLocks noGrp="1"/>
          </p:cNvSpPr>
          <p:nvPr>
            <p:ph type="pic" idx="3"/>
          </p:nvPr>
        </p:nvSpPr>
        <p:spPr>
          <a:xfrm>
            <a:off x="8751044" y="448929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8" name="Google Shape;438;p24"/>
          <p:cNvSpPr>
            <a:spLocks noGrp="1"/>
          </p:cNvSpPr>
          <p:nvPr>
            <p:ph type="pic" idx="4"/>
          </p:nvPr>
        </p:nvSpPr>
        <p:spPr>
          <a:xfrm>
            <a:off x="8765220" y="3969488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24"/>
          <p:cNvSpPr>
            <a:spLocks noGrp="1"/>
          </p:cNvSpPr>
          <p:nvPr>
            <p:ph type="pic" idx="5"/>
          </p:nvPr>
        </p:nvSpPr>
        <p:spPr>
          <a:xfrm>
            <a:off x="2626691" y="3945860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24"/>
          <p:cNvSpPr txBox="1">
            <a:spLocks noGrp="1"/>
          </p:cNvSpPr>
          <p:nvPr>
            <p:ph type="body" idx="1"/>
          </p:nvPr>
        </p:nvSpPr>
        <p:spPr>
          <a:xfrm>
            <a:off x="7163193" y="1569581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4"/>
          <p:cNvSpPr txBox="1">
            <a:spLocks noGrp="1"/>
          </p:cNvSpPr>
          <p:nvPr>
            <p:ph type="body" idx="6"/>
          </p:nvPr>
        </p:nvSpPr>
        <p:spPr>
          <a:xfrm>
            <a:off x="7243529" y="4891665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lt1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24"/>
          <p:cNvSpPr txBox="1">
            <a:spLocks noGrp="1"/>
          </p:cNvSpPr>
          <p:nvPr>
            <p:ph type="body" idx="7"/>
          </p:nvPr>
        </p:nvSpPr>
        <p:spPr>
          <a:xfrm>
            <a:off x="1034115" y="1479796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lt1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4"/>
          <p:cNvSpPr txBox="1">
            <a:spLocks noGrp="1"/>
          </p:cNvSpPr>
          <p:nvPr>
            <p:ph type="body" idx="8"/>
          </p:nvPr>
        </p:nvSpPr>
        <p:spPr>
          <a:xfrm>
            <a:off x="1114451" y="4801880"/>
            <a:ext cx="403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0066CD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4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6171477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5"/>
          <p:cNvSpPr/>
          <p:nvPr/>
        </p:nvSpPr>
        <p:spPr>
          <a:xfrm>
            <a:off x="0" y="0"/>
            <a:ext cx="4096000" cy="3428800"/>
          </a:xfrm>
          <a:prstGeom prst="rect">
            <a:avLst/>
          </a:prstGeom>
          <a:solidFill>
            <a:srgbClr val="6E92DA"/>
          </a:solidFill>
          <a:ln>
            <a:noFill/>
          </a:ln>
        </p:spPr>
        <p:txBody>
          <a:bodyPr spcFirstLastPara="1" wrap="square" lIns="479724" tIns="60902" rIns="479724" bIns="60902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5"/>
          <p:cNvSpPr>
            <a:spLocks noGrp="1"/>
          </p:cNvSpPr>
          <p:nvPr>
            <p:ph type="pic" idx="2"/>
          </p:nvPr>
        </p:nvSpPr>
        <p:spPr>
          <a:xfrm>
            <a:off x="1707068" y="498551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8" name="Google Shape;448;p25"/>
          <p:cNvSpPr txBox="1">
            <a:spLocks noGrp="1"/>
          </p:cNvSpPr>
          <p:nvPr>
            <p:ph type="body" idx="1"/>
          </p:nvPr>
        </p:nvSpPr>
        <p:spPr>
          <a:xfrm>
            <a:off x="429139" y="1555409"/>
            <a:ext cx="32380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lt1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5"/>
          <p:cNvSpPr txBox="1">
            <a:spLocks noGrp="1"/>
          </p:cNvSpPr>
          <p:nvPr>
            <p:ph type="body" idx="3"/>
          </p:nvPr>
        </p:nvSpPr>
        <p:spPr>
          <a:xfrm>
            <a:off x="459855" y="5014525"/>
            <a:ext cx="317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0066CD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5"/>
          <p:cNvSpPr/>
          <p:nvPr/>
        </p:nvSpPr>
        <p:spPr>
          <a:xfrm>
            <a:off x="4096085" y="3429000"/>
            <a:ext cx="4010400" cy="3428800"/>
          </a:xfrm>
          <a:prstGeom prst="rect">
            <a:avLst/>
          </a:prstGeom>
          <a:solidFill>
            <a:srgbClr val="13BAC2"/>
          </a:solidFill>
          <a:ln>
            <a:noFill/>
          </a:ln>
        </p:spPr>
        <p:txBody>
          <a:bodyPr spcFirstLastPara="1" wrap="square" lIns="479724" tIns="60902" rIns="479724" bIns="60902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>
            <a:off x="8095915" y="0"/>
            <a:ext cx="4096000" cy="3428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479724" tIns="60902" rIns="479724" bIns="60902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67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5"/>
          <p:cNvSpPr>
            <a:spLocks noGrp="1"/>
          </p:cNvSpPr>
          <p:nvPr>
            <p:ph type="pic" idx="4"/>
          </p:nvPr>
        </p:nvSpPr>
        <p:spPr>
          <a:xfrm>
            <a:off x="1707068" y="3950587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25"/>
          <p:cNvSpPr>
            <a:spLocks noGrp="1"/>
          </p:cNvSpPr>
          <p:nvPr>
            <p:ph type="pic" idx="5"/>
          </p:nvPr>
        </p:nvSpPr>
        <p:spPr>
          <a:xfrm>
            <a:off x="9839793" y="498551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Google Shape;454;p25"/>
          <p:cNvSpPr txBox="1">
            <a:spLocks noGrp="1"/>
          </p:cNvSpPr>
          <p:nvPr>
            <p:ph type="body" idx="6"/>
          </p:nvPr>
        </p:nvSpPr>
        <p:spPr>
          <a:xfrm>
            <a:off x="8561864" y="1564860"/>
            <a:ext cx="32380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lt1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5"/>
          <p:cNvSpPr txBox="1">
            <a:spLocks noGrp="1"/>
          </p:cNvSpPr>
          <p:nvPr>
            <p:ph type="body" idx="7"/>
          </p:nvPr>
        </p:nvSpPr>
        <p:spPr>
          <a:xfrm>
            <a:off x="8592580" y="5014525"/>
            <a:ext cx="317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0066CD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5"/>
          <p:cNvSpPr>
            <a:spLocks noGrp="1"/>
          </p:cNvSpPr>
          <p:nvPr>
            <p:ph type="pic" idx="8"/>
          </p:nvPr>
        </p:nvSpPr>
        <p:spPr>
          <a:xfrm>
            <a:off x="9839793" y="3950587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25"/>
          <p:cNvSpPr txBox="1">
            <a:spLocks noGrp="1"/>
          </p:cNvSpPr>
          <p:nvPr>
            <p:ph type="body" idx="9"/>
          </p:nvPr>
        </p:nvSpPr>
        <p:spPr>
          <a:xfrm>
            <a:off x="4510225" y="1564860"/>
            <a:ext cx="31764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0066CD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25"/>
          <p:cNvSpPr>
            <a:spLocks noGrp="1"/>
          </p:cNvSpPr>
          <p:nvPr>
            <p:ph type="pic" idx="13"/>
          </p:nvPr>
        </p:nvSpPr>
        <p:spPr>
          <a:xfrm>
            <a:off x="5757439" y="498551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25"/>
          <p:cNvSpPr>
            <a:spLocks noGrp="1"/>
          </p:cNvSpPr>
          <p:nvPr>
            <p:ph type="pic" idx="14"/>
          </p:nvPr>
        </p:nvSpPr>
        <p:spPr>
          <a:xfrm>
            <a:off x="5757439" y="3950587"/>
            <a:ext cx="6820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25"/>
          <p:cNvSpPr txBox="1">
            <a:spLocks noGrp="1"/>
          </p:cNvSpPr>
          <p:nvPr>
            <p:ph type="body" idx="15"/>
          </p:nvPr>
        </p:nvSpPr>
        <p:spPr>
          <a:xfrm>
            <a:off x="4479509" y="5014525"/>
            <a:ext cx="32380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Autofit/>
          </a:bodyPr>
          <a:lstStyle>
            <a:lvl1pPr marL="609219" lvl="0" indent="-304608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lt1"/>
                </a:solidFill>
              </a:defRPr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25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9701075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6"/>
          <p:cNvSpPr/>
          <p:nvPr/>
        </p:nvSpPr>
        <p:spPr>
          <a:xfrm rot="10800000" flipH="1">
            <a:off x="0" y="3974592"/>
            <a:ext cx="3007200" cy="2880000"/>
          </a:xfrm>
          <a:prstGeom prst="rect">
            <a:avLst/>
          </a:prstGeom>
          <a:solidFill>
            <a:srgbClr val="61C8CE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6"/>
          <p:cNvSpPr/>
          <p:nvPr/>
        </p:nvSpPr>
        <p:spPr>
          <a:xfrm>
            <a:off x="3007360" y="3974592"/>
            <a:ext cx="9184800" cy="288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6"/>
          <p:cNvSpPr txBox="1">
            <a:spLocks noGrp="1"/>
          </p:cNvSpPr>
          <p:nvPr>
            <p:ph type="body" idx="1"/>
          </p:nvPr>
        </p:nvSpPr>
        <p:spPr>
          <a:xfrm>
            <a:off x="527051" y="1796103"/>
            <a:ext cx="10681600" cy="1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4569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title"/>
          </p:nvPr>
        </p:nvSpPr>
        <p:spPr>
          <a:xfrm>
            <a:off x="527051" y="645584"/>
            <a:ext cx="87260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6"/>
          <p:cNvSpPr txBox="1">
            <a:spLocks noGrp="1"/>
          </p:cNvSpPr>
          <p:nvPr>
            <p:ph type="body" idx="2"/>
          </p:nvPr>
        </p:nvSpPr>
        <p:spPr>
          <a:xfrm>
            <a:off x="3824432" y="4502991"/>
            <a:ext cx="7410400" cy="1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4569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6"/>
          <p:cNvSpPr>
            <a:spLocks noGrp="1"/>
          </p:cNvSpPr>
          <p:nvPr>
            <p:ph type="pic" idx="3"/>
          </p:nvPr>
        </p:nvSpPr>
        <p:spPr>
          <a:xfrm>
            <a:off x="830867" y="4706336"/>
            <a:ext cx="13060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Google Shape;469;p26"/>
          <p:cNvSpPr txBox="1"/>
          <p:nvPr/>
        </p:nvSpPr>
        <p:spPr>
          <a:xfrm>
            <a:off x="422299" y="154053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1467683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7"/>
          <p:cNvSpPr/>
          <p:nvPr/>
        </p:nvSpPr>
        <p:spPr>
          <a:xfrm>
            <a:off x="0" y="0"/>
            <a:ext cx="1869600" cy="6858000"/>
          </a:xfrm>
          <a:prstGeom prst="rect">
            <a:avLst/>
          </a:prstGeom>
          <a:solidFill>
            <a:srgbClr val="0066CD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7"/>
          <p:cNvSpPr txBox="1">
            <a:spLocks noGrp="1"/>
          </p:cNvSpPr>
          <p:nvPr>
            <p:ph type="body" idx="1"/>
          </p:nvPr>
        </p:nvSpPr>
        <p:spPr>
          <a:xfrm>
            <a:off x="2217965" y="1990252"/>
            <a:ext cx="8177600" cy="1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30460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7"/>
          <p:cNvSpPr txBox="1">
            <a:spLocks noGrp="1"/>
          </p:cNvSpPr>
          <p:nvPr>
            <p:ph type="title"/>
          </p:nvPr>
        </p:nvSpPr>
        <p:spPr>
          <a:xfrm>
            <a:off x="2150465" y="873168"/>
            <a:ext cx="87260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7"/>
          <p:cNvSpPr txBox="1">
            <a:spLocks noGrp="1"/>
          </p:cNvSpPr>
          <p:nvPr>
            <p:ph type="body" idx="2"/>
          </p:nvPr>
        </p:nvSpPr>
        <p:spPr>
          <a:xfrm>
            <a:off x="2239949" y="3566296"/>
            <a:ext cx="8817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4569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27"/>
          <p:cNvSpPr>
            <a:spLocks noGrp="1"/>
          </p:cNvSpPr>
          <p:nvPr>
            <p:ph type="pic" idx="3"/>
          </p:nvPr>
        </p:nvSpPr>
        <p:spPr>
          <a:xfrm>
            <a:off x="510117" y="605367"/>
            <a:ext cx="10392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27"/>
          <p:cNvSpPr txBox="1"/>
          <p:nvPr/>
        </p:nvSpPr>
        <p:spPr>
          <a:xfrm>
            <a:off x="9269157" y="147927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6452153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8"/>
          <p:cNvSpPr txBox="1">
            <a:spLocks noGrp="1"/>
          </p:cNvSpPr>
          <p:nvPr>
            <p:ph type="body" idx="1"/>
          </p:nvPr>
        </p:nvSpPr>
        <p:spPr>
          <a:xfrm>
            <a:off x="5718033" y="1965841"/>
            <a:ext cx="5946800" cy="2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30460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8"/>
          <p:cNvSpPr txBox="1">
            <a:spLocks noGrp="1"/>
          </p:cNvSpPr>
          <p:nvPr>
            <p:ph type="title"/>
          </p:nvPr>
        </p:nvSpPr>
        <p:spPr>
          <a:xfrm>
            <a:off x="5736856" y="645584"/>
            <a:ext cx="5928000" cy="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8"/>
          <p:cNvSpPr txBox="1">
            <a:spLocks noGrp="1"/>
          </p:cNvSpPr>
          <p:nvPr>
            <p:ph type="body" idx="2"/>
          </p:nvPr>
        </p:nvSpPr>
        <p:spPr>
          <a:xfrm>
            <a:off x="5692297" y="4322103"/>
            <a:ext cx="4823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4569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8"/>
          <p:cNvSpPr>
            <a:spLocks noGrp="1"/>
          </p:cNvSpPr>
          <p:nvPr>
            <p:ph type="pic" idx="3"/>
          </p:nvPr>
        </p:nvSpPr>
        <p:spPr>
          <a:xfrm>
            <a:off x="0" y="0"/>
            <a:ext cx="4961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Google Shape;482;p28"/>
          <p:cNvSpPr txBox="1"/>
          <p:nvPr/>
        </p:nvSpPr>
        <p:spPr>
          <a:xfrm>
            <a:off x="9269157" y="147927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0366261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9"/>
          <p:cNvSpPr>
            <a:spLocks noGrp="1"/>
          </p:cNvSpPr>
          <p:nvPr>
            <p:ph type="pic" idx="2"/>
          </p:nvPr>
        </p:nvSpPr>
        <p:spPr>
          <a:xfrm>
            <a:off x="6965507" y="0"/>
            <a:ext cx="52264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5" name="Google Shape;485;p29"/>
          <p:cNvSpPr txBox="1">
            <a:spLocks noGrp="1"/>
          </p:cNvSpPr>
          <p:nvPr>
            <p:ph type="body" idx="1"/>
          </p:nvPr>
        </p:nvSpPr>
        <p:spPr>
          <a:xfrm>
            <a:off x="527051" y="1809367"/>
            <a:ext cx="5147200" cy="1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30460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9"/>
          <p:cNvSpPr txBox="1">
            <a:spLocks noGrp="1"/>
          </p:cNvSpPr>
          <p:nvPr>
            <p:ph type="title"/>
          </p:nvPr>
        </p:nvSpPr>
        <p:spPr>
          <a:xfrm>
            <a:off x="527051" y="662075"/>
            <a:ext cx="6243200" cy="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29"/>
          <p:cNvSpPr txBox="1">
            <a:spLocks noGrp="1"/>
          </p:cNvSpPr>
          <p:nvPr>
            <p:ph type="body" idx="3"/>
          </p:nvPr>
        </p:nvSpPr>
        <p:spPr>
          <a:xfrm>
            <a:off x="527051" y="4378809"/>
            <a:ext cx="4823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45691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9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1083222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0BFF02-4744-4D60-8A5D-23FCAB80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78AAED7-3898-4BC6-9FE8-621B69A45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7006D4F-D857-4819-B4B9-20523904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B13CF9-2373-4692-B83B-FBDA5D18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5B39D6D-FE42-4A97-8DB8-9FE27190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3331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0"/>
          <p:cNvSpPr>
            <a:spLocks noGrp="1"/>
          </p:cNvSpPr>
          <p:nvPr>
            <p:ph type="pic" idx="2"/>
          </p:nvPr>
        </p:nvSpPr>
        <p:spPr>
          <a:xfrm>
            <a:off x="8335925" y="0"/>
            <a:ext cx="385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1" name="Google Shape;491;p30"/>
          <p:cNvSpPr/>
          <p:nvPr/>
        </p:nvSpPr>
        <p:spPr>
          <a:xfrm>
            <a:off x="0" y="2928088"/>
            <a:ext cx="9517200" cy="2118800"/>
          </a:xfrm>
          <a:prstGeom prst="rect">
            <a:avLst/>
          </a:prstGeom>
          <a:solidFill>
            <a:srgbClr val="0066CD"/>
          </a:solidFill>
          <a:ln>
            <a:noFill/>
          </a:ln>
        </p:spPr>
        <p:txBody>
          <a:bodyPr spcFirstLastPara="1" wrap="square" lIns="121838" tIns="60902" rIns="121838" bIns="6090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0"/>
          <p:cNvSpPr txBox="1">
            <a:spLocks noGrp="1"/>
          </p:cNvSpPr>
          <p:nvPr>
            <p:ph type="body" idx="1"/>
          </p:nvPr>
        </p:nvSpPr>
        <p:spPr>
          <a:xfrm>
            <a:off x="527051" y="3377461"/>
            <a:ext cx="8489200" cy="1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609219" lvl="0" indent="-30460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1218480" lvl="1" indent="-30460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marL="1827712" lvl="2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6958" lvl="3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6176" lvl="4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5395" lvl="5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4640" lvl="6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3873" lvl="7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3134" lvl="8" indent="-304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0"/>
          <p:cNvSpPr txBox="1">
            <a:spLocks noGrp="1"/>
          </p:cNvSpPr>
          <p:nvPr>
            <p:ph type="title"/>
          </p:nvPr>
        </p:nvSpPr>
        <p:spPr>
          <a:xfrm>
            <a:off x="384544" y="1292397"/>
            <a:ext cx="7450400" cy="1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0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918731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8448167" y="3404464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t" anchorCtr="0"/>
          <a:lstStyle>
            <a:lvl1pPr marL="609219" lvl="0" indent="-39769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8480" lvl="1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7712" lvl="2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6958" lvl="3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6176" lvl="4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5395" lvl="5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4640" lvl="6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3873" lvl="7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3134" lvl="8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5024967" y="3404464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t" anchorCtr="0"/>
          <a:lstStyle>
            <a:lvl1pPr marL="609219" lvl="0" indent="-39769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8480" lvl="1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7712" lvl="2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6958" lvl="3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6176" lvl="4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5395" lvl="5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4640" lvl="6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3873" lvl="7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3134" lvl="8" indent="-39769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5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024967" y="2310697"/>
            <a:ext cx="57436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4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9;p9">
            <a:extLst>
              <a:ext uri="{FF2B5EF4-FFF2-40B4-BE49-F238E27FC236}">
                <a16:creationId xmlns:a16="http://schemas.microsoft.com/office/drawing/2014/main" xmlns="" id="{7EA52621-5AD7-FE4D-8401-6200F1765F30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0716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Cita o destacado">
    <p:bg>
      <p:bgPr>
        <a:solidFill>
          <a:srgbClr val="0856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5138867" y="1183067"/>
            <a:ext cx="5366800" cy="4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47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674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xmlns="" id="{2878297F-D1F8-3A48-B1CC-2D20ABA28118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4" tIns="45698" rIns="91384" bIns="45698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ker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kern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6474856"/>
            <a:ext cx="12192000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6" tIns="121836" rIns="121836" bIns="121836" anchor="t" anchorCtr="0">
            <a:noAutofit/>
          </a:bodyPr>
          <a:lstStyle/>
          <a:p>
            <a:pPr algn="ctr"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kern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800" kern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4223025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7FFB87-3E19-472F-8530-1AD1815F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1283D11-B1C0-4976-A365-DE16E450A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15" indent="0" algn="ctr">
              <a:buNone/>
              <a:defRPr sz="2000"/>
            </a:lvl2pPr>
            <a:lvl3pPr marL="913856" indent="0" algn="ctr">
              <a:buNone/>
              <a:defRPr sz="1900"/>
            </a:lvl3pPr>
            <a:lvl4pPr marL="1370784" indent="0" algn="ctr">
              <a:buNone/>
              <a:defRPr sz="1600"/>
            </a:lvl4pPr>
            <a:lvl5pPr marL="1827712" indent="0" algn="ctr">
              <a:buNone/>
              <a:defRPr sz="1600"/>
            </a:lvl5pPr>
            <a:lvl6pPr marL="2284654" indent="0" algn="ctr">
              <a:buNone/>
              <a:defRPr sz="1600"/>
            </a:lvl6pPr>
            <a:lvl7pPr marL="2741566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395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08208E-8D0E-4D62-BDA3-63206068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E81DAAD-FD0F-498D-8F29-89105656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52CBDC-88C2-4837-96EB-3B0FE9A1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575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11115328" y="7286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33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11115328" y="-2873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933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33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8643756" y="0"/>
            <a:ext cx="35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0" y="2831400"/>
            <a:ext cx="6255920" cy="1195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6473" y="283140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6474856"/>
            <a:ext cx="8643756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8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488544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63368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5014834" y="3404467"/>
            <a:ext cx="6346933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933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89959" y="2310700"/>
            <a:ext cx="4353173" cy="8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4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5024967" y="4002323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5024381" y="3404467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024967" y="4587704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5024967" y="5229340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4164164" y="3493373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8488501" y="4002323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4164163" y="4119593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4165132" y="4700027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4165132" y="5343288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8487916" y="3410923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8488501" y="4594160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8487319" y="5235796"/>
            <a:ext cx="2511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>
                <a:solidFill>
                  <a:srgbClr val="0054BC"/>
                </a:solidFill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7627699" y="3499829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7627697" y="4126049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7628667" y="4706483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7628667" y="5349744"/>
            <a:ext cx="7664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333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2pPr>
            <a:lvl3pPr marL="1828754" lvl="2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3pPr>
            <a:lvl4pPr marL="2438339" lvl="3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4pPr>
            <a:lvl5pPr marL="3047924" lvl="4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5pPr>
            <a:lvl6pPr marL="3657509" lvl="5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6pPr>
            <a:lvl7pPr marL="4267093" lvl="6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7pPr>
            <a:lvl8pPr marL="4876678" lvl="7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8pPr>
            <a:lvl9pPr marL="5486263" lvl="8" indent="-389457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333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69;p9">
            <a:extLst>
              <a:ext uri="{FF2B5EF4-FFF2-40B4-BE49-F238E27FC236}">
                <a16:creationId xmlns:a16="http://schemas.microsoft.com/office/drawing/2014/main" xmlns="" id="{20DE18D1-883E-B949-810C-2E3CCB195994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6771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24382" y="3404467"/>
            <a:ext cx="6054185" cy="2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467">
                <a:solidFill>
                  <a:srgbClr val="0066CD"/>
                </a:solidFill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467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024967" y="2310700"/>
            <a:ext cx="5743600" cy="8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9147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bg>
      <p:bgPr>
        <a:solidFill>
          <a:srgbClr val="DCEAF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448168" y="3404467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1333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1258130"/>
            <a:ext cx="7085868" cy="474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8448169" y="2321489"/>
            <a:ext cx="3135999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9;p9">
            <a:extLst>
              <a:ext uri="{FF2B5EF4-FFF2-40B4-BE49-F238E27FC236}">
                <a16:creationId xmlns:a16="http://schemas.microsoft.com/office/drawing/2014/main" xmlns="" id="{4E8FAF10-E4DD-2641-AC24-D5545700AED6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118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C2158F-6F52-4F58-8AF5-C3BFBD9F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B421C6-260B-48EC-808E-053615E97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D2FFCAF-F7DC-4AD8-9696-82034D1F6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FE77994-C8CA-4B18-AA20-FE195312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24EE96B-0651-4BD0-8455-18E33ECE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E44117F-B6BD-4E59-AEA4-D80DC5B9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5557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>
  <p:cSld name="Imagen con título 1">
    <p:bg>
      <p:bgPr>
        <a:solidFill>
          <a:srgbClr val="DCEAF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5024968" y="3404467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100"/>
              <a:buFont typeface="Work Sans Light"/>
              <a:buNone/>
              <a:defRPr sz="1333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100"/>
              <a:buFont typeface="Work Sans Light"/>
              <a:buChar char="•"/>
              <a:defRPr sz="1467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0" y="0"/>
            <a:ext cx="45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5024965" y="2310700"/>
            <a:ext cx="57436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034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Cita o destacado">
    <p:bg>
      <p:bgPr>
        <a:solidFill>
          <a:srgbClr val="0856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5138867" y="1183067"/>
            <a:ext cx="5366800" cy="4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4667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364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8448167" y="3404464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5024967" y="3404464"/>
            <a:ext cx="3136000" cy="2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024967" y="2310697"/>
            <a:ext cx="57436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4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9;p9">
            <a:extLst>
              <a:ext uri="{FF2B5EF4-FFF2-40B4-BE49-F238E27FC236}">
                <a16:creationId xmlns:a16="http://schemas.microsoft.com/office/drawing/2014/main" xmlns="" id="{7EA52621-5AD7-FE4D-8401-6200F1765F30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645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xmlns="" id="{2878297F-D1F8-3A48-B1CC-2D20ABA28118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6474856"/>
            <a:ext cx="12192000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8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350023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fras">
  <p:cSld name="Cifras">
    <p:bg>
      <p:bgPr>
        <a:solidFill>
          <a:srgbClr val="DCEAFB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8465617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91437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8778017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1112767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91437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25635" y="862667"/>
            <a:ext cx="10463200" cy="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4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4"/>
          </p:nvPr>
        </p:nvSpPr>
        <p:spPr>
          <a:xfrm>
            <a:off x="4789184" y="2596599"/>
            <a:ext cx="3020000" cy="1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91437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1pPr>
            <a:lvl2pPr marL="1219170" lvl="1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2pPr>
            <a:lvl3pPr marL="1828754" lvl="2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3pPr>
            <a:lvl4pPr marL="2438339" lvl="3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4pPr>
            <a:lvl5pPr marL="3047924" lvl="4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5pPr>
            <a:lvl6pPr marL="3657509" lvl="5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6pPr>
            <a:lvl7pPr marL="4267093" lvl="6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7pPr>
            <a:lvl8pPr marL="4876678" lvl="7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8pPr>
            <a:lvl9pPr marL="5486263" lvl="8" indent="-91437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7200"/>
              <a:buFont typeface="Work Sans"/>
              <a:buChar char="•"/>
              <a:defRPr sz="9600" b="1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5"/>
          </p:nvPr>
        </p:nvSpPr>
        <p:spPr>
          <a:xfrm>
            <a:off x="5043784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6"/>
          </p:nvPr>
        </p:nvSpPr>
        <p:spPr>
          <a:xfrm>
            <a:off x="1367351" y="4345131"/>
            <a:ext cx="2510800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609585" lvl="0" indent="-3979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1219170" lvl="1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828754" lvl="2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2438339" lvl="3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3047924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3657509" lvl="5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4267093" lvl="6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4876678" lvl="7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5486263" lvl="8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467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11" name="Google Shape;69;p9">
            <a:extLst>
              <a:ext uri="{FF2B5EF4-FFF2-40B4-BE49-F238E27FC236}">
                <a16:creationId xmlns:a16="http://schemas.microsoft.com/office/drawing/2014/main" xmlns="" id="{EADC75C9-C746-8548-988D-73FE9ACC5089}"/>
              </a:ext>
            </a:extLst>
          </p:cNvPr>
          <p:cNvSpPr txBox="1"/>
          <p:nvPr userDrawn="1"/>
        </p:nvSpPr>
        <p:spPr>
          <a:xfrm>
            <a:off x="434552" y="141800"/>
            <a:ext cx="24724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8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8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724816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6474856"/>
            <a:ext cx="8491363" cy="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8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8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DA1EA076-2D5E-8F43-82EF-40C497B36141}"/>
              </a:ext>
            </a:extLst>
          </p:cNvPr>
          <p:cNvGrpSpPr/>
          <p:nvPr userDrawn="1"/>
        </p:nvGrpSpPr>
        <p:grpSpPr>
          <a:xfrm>
            <a:off x="5215237" y="-140678"/>
            <a:ext cx="6976763" cy="7139355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xmlns="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40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xmlns="" id="{6508292A-5721-0448-A5F3-C720366B6098}"/>
              </a:ext>
            </a:extLst>
          </p:cNvPr>
          <p:cNvSpPr txBox="1"/>
          <p:nvPr userDrawn="1"/>
        </p:nvSpPr>
        <p:spPr>
          <a:xfrm>
            <a:off x="2322896" y="2523913"/>
            <a:ext cx="5936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4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380990" marR="0" lvl="0" indent="-38099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380990" marR="0" lvl="0" indent="-38099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380990" marR="0" lvl="0" indent="-38099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380990" marR="0" lvl="0" indent="-38099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178915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FEB273-AEDD-4854-BE47-34FF0FC4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04E02A-DD48-4F9C-8EDC-DAB5C4557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C4ABD83-A4C2-4928-9EC9-62615286F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10B549B-F477-4BBE-B111-859EB2039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7465849-E9CD-4338-9ACB-E5D5C8BFB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F01716F-C118-4FD6-8968-A5D9DD88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36B948C-90D6-4C22-9A43-F80E8BFE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403A4A9-2920-4094-A6F5-C3086407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720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A8AF27-B94D-470E-AD17-C742D9A2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82FAD82-E863-48C2-BA3E-A727646A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93F588-49D0-4103-BF43-31E6A69A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4B1763B-DDD6-484B-94C4-7F512FE1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70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85E0C68-0E1B-4FB9-A41C-71DB71B1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01E788A-DA06-4C21-996E-5ABD7374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52C066B-76EF-402B-94B8-16025733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23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0E5521-1088-4FCF-94D4-36600C87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F76962A-0701-4E8F-954A-DCE510AD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A392E0D-B72F-4A10-9273-4ED421777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CE2B2C-49EE-452E-9675-57B0B5ED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1167258-A9F0-4E31-AA5E-DB662FE8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4D73D46-E40F-441C-83CD-2A45225D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44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EDE4E7-6FA1-4D7D-905D-B6372FF6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E72063C-31E8-4A61-B747-C97506F53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2BACBA8-B483-4967-ADF5-1FA79626B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00088EB-E21A-49E1-A5AD-C99E998C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09688A2-2339-49EF-9D8A-A3369F45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F45CB94-6096-4F11-B648-9ABD0D23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DFD124D-FC7E-4BAA-869D-338F3890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6E1366-FDE9-45B5-9D22-067D070FD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256CE4-2A27-42CB-A61F-51CA6F139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DC13-89F2-4D46-B655-E4807B4476D6}" type="datetimeFigureOut">
              <a:rPr lang="es-CO" smtClean="0"/>
              <a:t>5/21/21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191FA38-4C94-43E8-9BE1-9214FCFBA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5A889D-5429-4221-A766-79803D4C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D53D-73A7-4C26-AAE2-33CEE2ED9C9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6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87" name="Google Shape;287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88" name="Google Shape;288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40" tIns="34274" rIns="68540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9" name="Google Shape;289;p1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1"/>
          <p:cNvSpPr txBox="1">
            <a:spLocks noGrp="1"/>
          </p:cNvSpPr>
          <p:nvPr>
            <p:ph type="title"/>
          </p:nvPr>
        </p:nvSpPr>
        <p:spPr>
          <a:xfrm>
            <a:off x="838200" y="366184"/>
            <a:ext cx="10515600" cy="1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9" tIns="45678" rIns="91379" bIns="45678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93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7" r:id="rId21"/>
    <p:sldLayoutId id="214748368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2872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sv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10.svg"/><Relationship Id="rId6" Type="http://schemas.openxmlformats.org/officeDocument/2006/relationships/image" Target="../media/image9.png"/><Relationship Id="rId7" Type="http://schemas.openxmlformats.org/officeDocument/2006/relationships/image" Target="../media/image12.svg"/><Relationship Id="rId8" Type="http://schemas.openxmlformats.org/officeDocument/2006/relationships/image" Target="../media/image15.png"/><Relationship Id="rId9" Type="http://schemas.openxmlformats.org/officeDocument/2006/relationships/image" Target="../media/image11.png"/><Relationship Id="rId10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14.sv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svg"/><Relationship Id="rId5" Type="http://schemas.openxmlformats.org/officeDocument/2006/relationships/image" Target="../media/image9.png"/><Relationship Id="rId6" Type="http://schemas.openxmlformats.org/officeDocument/2006/relationships/image" Target="../media/image12.svg"/><Relationship Id="rId7" Type="http://schemas.openxmlformats.org/officeDocument/2006/relationships/image" Target="../media/image15.png"/><Relationship Id="rId8" Type="http://schemas.openxmlformats.org/officeDocument/2006/relationships/image" Target="../media/image21.png"/><Relationship Id="rId9" Type="http://schemas.openxmlformats.org/officeDocument/2006/relationships/image" Target="../media/image16.png"/><Relationship Id="rId10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svg"/><Relationship Id="rId5" Type="http://schemas.openxmlformats.org/officeDocument/2006/relationships/image" Target="../media/image16.png"/><Relationship Id="rId6" Type="http://schemas.openxmlformats.org/officeDocument/2006/relationships/image" Target="../media/image16.svg"/><Relationship Id="rId7" Type="http://schemas.openxmlformats.org/officeDocument/2006/relationships/image" Target="../media/image22.png"/><Relationship Id="rId8" Type="http://schemas.openxmlformats.org/officeDocument/2006/relationships/image" Target="../media/image14.svg"/><Relationship Id="rId9" Type="http://schemas.openxmlformats.org/officeDocument/2006/relationships/image" Target="../media/image9.png"/><Relationship Id="rId10" Type="http://schemas.openxmlformats.org/officeDocument/2006/relationships/image" Target="../media/image12.sv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0.sv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14.sv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4.svg"/><Relationship Id="rId5" Type="http://schemas.openxmlformats.org/officeDocument/2006/relationships/image" Target="../media/image9.png"/><Relationship Id="rId6" Type="http://schemas.openxmlformats.org/officeDocument/2006/relationships/image" Target="../media/image12.svg"/><Relationship Id="rId7" Type="http://schemas.openxmlformats.org/officeDocument/2006/relationships/image" Target="../media/image25.png"/><Relationship Id="rId8" Type="http://schemas.openxmlformats.org/officeDocument/2006/relationships/image" Target="../media/image16.png"/><Relationship Id="rId9" Type="http://schemas.openxmlformats.org/officeDocument/2006/relationships/image" Target="../media/image16.sv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0.svg"/><Relationship Id="rId5" Type="http://schemas.openxmlformats.org/officeDocument/2006/relationships/image" Target="../media/image16.png"/><Relationship Id="rId6" Type="http://schemas.openxmlformats.org/officeDocument/2006/relationships/image" Target="../media/image16.svg"/><Relationship Id="rId7" Type="http://schemas.openxmlformats.org/officeDocument/2006/relationships/image" Target="../media/image9.png"/><Relationship Id="rId8" Type="http://schemas.openxmlformats.org/officeDocument/2006/relationships/image" Target="../media/image14.svg"/><Relationship Id="rId10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0.svg"/><Relationship Id="rId5" Type="http://schemas.openxmlformats.org/officeDocument/2006/relationships/image" Target="../media/image16.png"/><Relationship Id="rId6" Type="http://schemas.openxmlformats.org/officeDocument/2006/relationships/image" Target="../media/image16.svg"/><Relationship Id="rId7" Type="http://schemas.openxmlformats.org/officeDocument/2006/relationships/image" Target="../media/image22.png"/><Relationship Id="rId8" Type="http://schemas.openxmlformats.org/officeDocument/2006/relationships/image" Target="../media/image14.svg"/><Relationship Id="rId9" Type="http://schemas.openxmlformats.org/officeDocument/2006/relationships/image" Target="../media/image9.png"/><Relationship Id="rId10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2.svg"/><Relationship Id="rId5" Type="http://schemas.openxmlformats.org/officeDocument/2006/relationships/image" Target="../media/image34.png"/><Relationship Id="rId6" Type="http://schemas.openxmlformats.org/officeDocument/2006/relationships/image" Target="../media/image16.sv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43.sv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12.svg"/><Relationship Id="rId6" Type="http://schemas.openxmlformats.org/officeDocument/2006/relationships/image" Target="../media/image38.png"/><Relationship Id="rId7" Type="http://schemas.openxmlformats.org/officeDocument/2006/relationships/image" Target="../media/image16.svg"/><Relationship Id="rId8" Type="http://schemas.openxmlformats.org/officeDocument/2006/relationships/image" Target="../media/image36.png"/><Relationship Id="rId9" Type="http://schemas.openxmlformats.org/officeDocument/2006/relationships/image" Target="../media/image43.sv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svg"/><Relationship Id="rId12" Type="http://schemas.openxmlformats.org/officeDocument/2006/relationships/image" Target="../media/image1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33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10.svg"/><Relationship Id="rId6" Type="http://schemas.openxmlformats.org/officeDocument/2006/relationships/image" Target="../media/image9.png"/><Relationship Id="rId7" Type="http://schemas.openxmlformats.org/officeDocument/2006/relationships/image" Target="../media/image12.svg"/><Relationship Id="rId8" Type="http://schemas.openxmlformats.org/officeDocument/2006/relationships/image" Target="../media/image10.png"/><Relationship Id="rId9" Type="http://schemas.openxmlformats.org/officeDocument/2006/relationships/image" Target="../media/image14.svg"/><Relationship Id="rId1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4.svg"/><Relationship Id="rId13" Type="http://schemas.openxmlformats.org/officeDocument/2006/relationships/image" Target="../media/image15.png"/><Relationship Id="rId14" Type="http://schemas.openxmlformats.org/officeDocument/2006/relationships/image" Target="../media/image10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33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0.svg"/><Relationship Id="rId7" Type="http://schemas.openxmlformats.org/officeDocument/2006/relationships/image" Target="../media/image9.png"/><Relationship Id="rId8" Type="http://schemas.openxmlformats.org/officeDocument/2006/relationships/image" Target="../media/image12.svg"/><Relationship Id="rId9" Type="http://schemas.openxmlformats.org/officeDocument/2006/relationships/image" Target="../media/image11.png"/><Relationship Id="rId10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svg"/><Relationship Id="rId12" Type="http://schemas.openxmlformats.org/officeDocument/2006/relationships/image" Target="../media/image17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33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openxmlformats.org/officeDocument/2006/relationships/image" Target="../media/image10.svg"/><Relationship Id="rId6" Type="http://schemas.openxmlformats.org/officeDocument/2006/relationships/image" Target="../media/image9.png"/><Relationship Id="rId7" Type="http://schemas.openxmlformats.org/officeDocument/2006/relationships/image" Target="../media/image12.svg"/><Relationship Id="rId8" Type="http://schemas.openxmlformats.org/officeDocument/2006/relationships/image" Target="../media/image16.png"/><Relationship Id="rId9" Type="http://schemas.openxmlformats.org/officeDocument/2006/relationships/image" Target="../media/image16.svg"/><Relationship Id="rId10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4.svg"/><Relationship Id="rId13" Type="http://schemas.openxmlformats.org/officeDocument/2006/relationships/image" Target="../media/image15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33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image" Target="../media/image10.svg"/><Relationship Id="rId7" Type="http://schemas.openxmlformats.org/officeDocument/2006/relationships/image" Target="../media/image9.png"/><Relationship Id="rId8" Type="http://schemas.openxmlformats.org/officeDocument/2006/relationships/image" Target="../media/image12.svg"/><Relationship Id="rId9" Type="http://schemas.openxmlformats.org/officeDocument/2006/relationships/image" Target="../media/image16.png"/><Relationship Id="rId10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svg"/><Relationship Id="rId12" Type="http://schemas.openxmlformats.org/officeDocument/2006/relationships/image" Target="../media/image10.png"/><Relationship Id="rId13" Type="http://schemas.openxmlformats.org/officeDocument/2006/relationships/image" Target="../media/image14.sv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33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jpeg"/><Relationship Id="rId5" Type="http://schemas.openxmlformats.org/officeDocument/2006/relationships/image" Target="../media/image8.png"/><Relationship Id="rId6" Type="http://schemas.openxmlformats.org/officeDocument/2006/relationships/image" Target="../media/image10.svg"/><Relationship Id="rId7" Type="http://schemas.openxmlformats.org/officeDocument/2006/relationships/image" Target="../media/image9.png"/><Relationship Id="rId8" Type="http://schemas.openxmlformats.org/officeDocument/2006/relationships/image" Target="../media/image12.svg"/><Relationship Id="rId9" Type="http://schemas.openxmlformats.org/officeDocument/2006/relationships/image" Target="../media/image15.pn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SAP">
            <a:extLst>
              <a:ext uri="{FF2B5EF4-FFF2-40B4-BE49-F238E27FC236}">
                <a16:creationId xmlns:a16="http://schemas.microsoft.com/office/drawing/2014/main" xmlns="" id="{2B5AE26D-9B99-4DE8-9AF7-3E0A0554C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14" y="1114909"/>
            <a:ext cx="5879914" cy="14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3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21" y="1"/>
            <a:ext cx="1847579" cy="2076772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272738" y="2582800"/>
            <a:ext cx="9689409" cy="2362179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49" tIns="82249" rIns="82249" bIns="82249" anchor="ctr" anchorCtr="0">
            <a:noAutofit/>
          </a:bodyPr>
          <a:lstStyle/>
          <a:p>
            <a:pPr marL="182490" defTabSz="456987"/>
            <a:endParaRPr lang="es-ES" sz="1300" dirty="0">
              <a:solidFill>
                <a:prstClr val="white"/>
              </a:solidFill>
              <a:latin typeface="Calibri"/>
            </a:endParaRPr>
          </a:p>
          <a:p>
            <a:pPr marL="410988" indent="-228509" defTabSz="456987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Acompañamiento a la conformación de los Planes de Desarrollo de 188 entidades territoriales (Inclusión del capítulo de Fortalecimiento Institucional) .</a:t>
            </a:r>
          </a:p>
          <a:p>
            <a:pPr marL="410988" indent="-228509" defTabSz="456987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292 entidades de orden territorial asesoradas a través de 3113 talleres y 290 eventos (2019)</a:t>
            </a:r>
          </a:p>
          <a:p>
            <a:pPr marL="410988" indent="-228509" defTabSz="456987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3.896 talleres de asesoría en entidades territoriales en las temáticas del portafolio de servicios del Departamento; se cuenta con el cierre de 716 temas y 247 Planes de Gestión Territorial (PGT), de un total de 836 temas suscritos y 296 entidades priorizadas (2020).</a:t>
            </a:r>
          </a:p>
          <a:p>
            <a:pPr marL="410988" indent="-228509" defTabSz="456987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Puesta en marcha del Programa Integral de Fortalecimiento Académico e Intervención Territorial fase I.</a:t>
            </a:r>
          </a:p>
          <a:p>
            <a:pPr marL="410988" indent="-228509" defTabSz="456987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147</a:t>
            </a:r>
            <a:r>
              <a:rPr lang="es-MX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municipios adoptan estructuras y plantas tipo, principalmente en instancias de gerencia de proyectos para municipios con iniciativas de los PDET y las instancias de género en Cundinamarca, Caquetá y Bolívar.</a:t>
            </a:r>
            <a:r>
              <a:rPr lang="es-MX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6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0988" indent="-228509" defTabSz="456987">
              <a:buFont typeface="Arial" panose="020B0604020202020204" pitchFamily="34" charset="0"/>
              <a:buChar char="•"/>
            </a:pPr>
            <a:endParaRPr lang="es-ES" sz="13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3" y="16045"/>
            <a:ext cx="10215156" cy="637579"/>
          </a:xfrm>
          <a:prstGeom prst="rect">
            <a:avLst/>
          </a:prstGeom>
        </p:spPr>
        <p:txBody>
          <a:bodyPr lIns="91406" tIns="45718" rIns="91406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-CO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</a:t>
            </a: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Fortalecimiento entidades territoriales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123521" y="477805"/>
            <a:ext cx="7815067" cy="637579"/>
          </a:xfrm>
          <a:prstGeom prst="rect">
            <a:avLst/>
          </a:prstGeom>
        </p:spPr>
        <p:txBody>
          <a:bodyPr lIns="91406" tIns="45718" rIns="91406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Productos: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579347" y="1187117"/>
            <a:ext cx="3784127" cy="753979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49" tIns="82249" rIns="82249" bIns="82249" anchor="ctr" anchorCtr="0">
            <a:noAutofit/>
          </a:bodyPr>
          <a:lstStyle/>
          <a:p>
            <a:pPr marL="174553" algn="ctr" defTabSz="456987"/>
            <a:r>
              <a:rPr lang="es-ES" sz="1500" dirty="0">
                <a:solidFill>
                  <a:prstClr val="white"/>
                </a:solidFill>
                <a:latin typeface="Calibri"/>
              </a:rPr>
              <a:t>Estrategia territorial de asesoría del Sector Función Pública.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1" y="2113065"/>
            <a:ext cx="12009123" cy="637579"/>
          </a:xfrm>
          <a:prstGeom prst="rect">
            <a:avLst/>
          </a:prstGeom>
        </p:spPr>
        <p:txBody>
          <a:bodyPr lIns="91406" tIns="45718" rIns="91406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xmlns="" id="{80925F1B-AB3A-4332-8CBC-6E6ED8434068}"/>
              </a:ext>
            </a:extLst>
          </p:cNvPr>
          <p:cNvSpPr>
            <a:spLocks/>
          </p:cNvSpPr>
          <p:nvPr/>
        </p:nvSpPr>
        <p:spPr bwMode="auto">
          <a:xfrm>
            <a:off x="4973074" y="529412"/>
            <a:ext cx="4877777" cy="689809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49" tIns="82249" rIns="82249" bIns="82249" anchor="ctr" anchorCtr="0">
            <a:noAutofit/>
          </a:bodyPr>
          <a:lstStyle/>
          <a:p>
            <a:pPr marL="174553" algn="ctr" defTabSz="456987"/>
            <a:r>
              <a:rPr lang="es-ES" sz="1500" dirty="0">
                <a:solidFill>
                  <a:prstClr val="white"/>
                </a:solidFill>
                <a:latin typeface="Calibri"/>
              </a:rPr>
              <a:t>Entidades del orden territorial asesoradas en implementación de  Políticas de Gestión y Desempeño Institucional a cargo del sector.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19">
            <a:extLst>
              <a:ext uri="{FF2B5EF4-FFF2-40B4-BE49-F238E27FC236}">
                <a16:creationId xmlns:a16="http://schemas.microsoft.com/office/drawing/2014/main" xmlns="" id="{A3625FBA-45D6-4BBE-BB48-27C55756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016" y="487895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992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84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319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992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591C86C-1586-424A-975D-D82EAF45F55B}"/>
              </a:ext>
            </a:extLst>
          </p:cNvPr>
          <p:cNvSpPr txBox="1">
            <a:spLocks/>
          </p:cNvSpPr>
          <p:nvPr/>
        </p:nvSpPr>
        <p:spPr>
          <a:xfrm>
            <a:off x="1" y="4868211"/>
            <a:ext cx="12009123" cy="637579"/>
          </a:xfrm>
          <a:prstGeom prst="rect">
            <a:avLst/>
          </a:prstGeom>
        </p:spPr>
        <p:txBody>
          <a:bodyPr lIns="91406" tIns="45718" rIns="91406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44380" y="3235795"/>
            <a:ext cx="612000" cy="612000"/>
            <a:chOff x="217025" y="2148623"/>
            <a:chExt cx="459000" cy="459000"/>
          </a:xfrm>
        </p:grpSpPr>
        <p:sp>
          <p:nvSpPr>
            <p:cNvPr id="95" name="Oval 19">
              <a:extLst>
                <a:ext uri="{FF2B5EF4-FFF2-40B4-BE49-F238E27FC236}">
                  <a16:creationId xmlns:a16="http://schemas.microsoft.com/office/drawing/2014/main" xmlns="" id="{DECFCE8D-DFBF-4B45-8114-3C31CD38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25" y="2148623"/>
              <a:ext cx="459000" cy="459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19" rtlCol="0" anchor="t"/>
            <a:lstStyle/>
            <a:p>
              <a:pPr algn="ctr" defTabSz="913992"/>
              <a:endParaRPr lang="en-US" sz="3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Gráfico 7" descr="Marca de verificación">
              <a:extLst>
                <a:ext uri="{FF2B5EF4-FFF2-40B4-BE49-F238E27FC236}">
                  <a16:creationId xmlns:a16="http://schemas.microsoft.com/office/drawing/2014/main" xmlns="" id="{F4E51860-1588-4522-B7E8-5C2A0F4D8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87375" y="2225583"/>
              <a:ext cx="328847" cy="328847"/>
            </a:xfrm>
            <a:prstGeom prst="rect">
              <a:avLst/>
            </a:prstGeom>
          </p:spPr>
        </p:pic>
      </p:grpSp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xmlns="" id="{B34344C3-D635-4A32-B1D3-9E907852B1B3}"/>
              </a:ext>
            </a:extLst>
          </p:cNvPr>
          <p:cNvSpPr/>
          <p:nvPr/>
        </p:nvSpPr>
        <p:spPr>
          <a:xfrm>
            <a:off x="344260" y="5262248"/>
            <a:ext cx="9373177" cy="1510510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49" tIns="82249" rIns="82249" bIns="82249" anchor="ctr" anchorCtr="0">
            <a:noAutofit/>
          </a:bodyPr>
          <a:lstStyle/>
          <a:p>
            <a:pPr marL="410988" indent="-228509" defTabSz="456987">
              <a:buFont typeface="Arial"/>
              <a:buChar char="•"/>
            </a:pPr>
            <a:r>
              <a:rPr lang="es-E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Concertar y diseñar  </a:t>
            </a: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estrategia territorial de asesoría del Sector Función Pública, priorizando el número y ubicación de las entidades que serán objeto de acompañamiento técnico. </a:t>
            </a:r>
            <a:r>
              <a:rPr lang="es-E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(julio 2021)</a:t>
            </a:r>
          </a:p>
          <a:p>
            <a:pPr marL="410988" indent="-228509" defTabSz="456987">
              <a:buFont typeface="Arial"/>
              <a:buChar char="•"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Ejecutar los planes de acción conjuntos, de acuerdo con la priorización desarrollada. </a:t>
            </a:r>
            <a:r>
              <a:rPr lang="es-E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(Diciembre 2022)</a:t>
            </a:r>
          </a:p>
          <a:p>
            <a:pPr marL="410988" indent="-228509" defTabSz="456987">
              <a:buFont typeface="Arial"/>
              <a:buChar char="•"/>
            </a:pPr>
            <a:r>
              <a:rPr lang="es-CO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Diseñar, actualizar y difundir cajas de transformación institucional para el fortalecimiento de la gestión y desempeño de las entidades territoriales. </a:t>
            </a:r>
            <a:r>
              <a:rPr lang="es-CO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(Diciembre 2021</a:t>
            </a:r>
            <a:r>
              <a:rPr lang="es-CO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10988" indent="-228509" defTabSz="456987">
              <a:buFont typeface="Arial"/>
              <a:buChar char="•"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 competencias a las gerencias PDET</a:t>
            </a:r>
            <a:r>
              <a:rPr lang="es-E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(Diciembre 2022)</a:t>
            </a:r>
          </a:p>
        </p:txBody>
      </p:sp>
      <p:sp>
        <p:nvSpPr>
          <p:cNvPr id="97" name="Oval 19">
            <a:extLst>
              <a:ext uri="{FF2B5EF4-FFF2-40B4-BE49-F238E27FC236}">
                <a16:creationId xmlns:a16="http://schemas.microsoft.com/office/drawing/2014/main" xmlns="" id="{4ED78F2F-75F3-4CF2-8A63-F190F66F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3961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992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Gráfico 11" descr="Flecha lineal: recta">
            <a:extLst>
              <a:ext uri="{FF2B5EF4-FFF2-40B4-BE49-F238E27FC236}">
                <a16:creationId xmlns:a16="http://schemas.microsoft.com/office/drawing/2014/main" xmlns="" id="{EFB0DD58-CAB1-4A00-BE04-673FD7DDDE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7886901">
            <a:off x="96289" y="5695401"/>
            <a:ext cx="468000" cy="468000"/>
          </a:xfrm>
          <a:prstGeom prst="rect">
            <a:avLst/>
          </a:prstGeom>
        </p:spPr>
      </p:pic>
      <p:pic>
        <p:nvPicPr>
          <p:cNvPr id="41" name="Imagen 101">
            <a:extLst>
              <a:ext uri="{FF2B5EF4-FFF2-40B4-BE49-F238E27FC236}">
                <a16:creationId xmlns:a16="http://schemas.microsoft.com/office/drawing/2014/main" xmlns="" id="{49E7B144-CAD6-479A-B8FB-0C38B910889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062" t="64692" r="67821" b="13014"/>
          <a:stretch/>
        </p:blipFill>
        <p:spPr>
          <a:xfrm>
            <a:off x="11214469" y="1066374"/>
            <a:ext cx="977531" cy="998661"/>
          </a:xfrm>
          <a:prstGeom prst="rect">
            <a:avLst/>
          </a:prstGeom>
        </p:spPr>
      </p:pic>
      <p:sp>
        <p:nvSpPr>
          <p:cNvPr id="42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737624" y="4404055"/>
            <a:ext cx="462543" cy="2034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3992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927145" y="4887771"/>
            <a:ext cx="2264855" cy="462543"/>
          </a:xfrm>
          <a:prstGeom prst="rect">
            <a:avLst/>
          </a:prstGeom>
        </p:spPr>
        <p:txBody>
          <a:bodyPr lIns="91406" tIns="45718" rIns="91406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4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978985" y="5206849"/>
            <a:ext cx="806567" cy="461663"/>
          </a:xfrm>
          <a:prstGeom prst="rect">
            <a:avLst/>
          </a:prstGeom>
          <a:noFill/>
        </p:spPr>
        <p:txBody>
          <a:bodyPr wrap="none" lIns="91406" tIns="45718" rIns="91406" bIns="45718" rtlCol="0">
            <a:spAutoFit/>
          </a:bodyPr>
          <a:lstStyle/>
          <a:p>
            <a:pPr algn="ctr" defTabSz="913992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50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28117" y="5126047"/>
            <a:ext cx="602740" cy="602740"/>
          </a:xfrm>
          <a:prstGeom prst="rect">
            <a:avLst/>
          </a:prstGeom>
        </p:spPr>
      </p:pic>
      <p:pic>
        <p:nvPicPr>
          <p:cNvPr id="51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054683" y="5320722"/>
            <a:ext cx="355958" cy="355958"/>
          </a:xfrm>
          <a:prstGeom prst="rect">
            <a:avLst/>
          </a:prstGeom>
        </p:spPr>
      </p:pic>
      <p:sp>
        <p:nvSpPr>
          <p:cNvPr id="32" name="Freeform 15">
            <a:extLst>
              <a:ext uri="{FF2B5EF4-FFF2-40B4-BE49-F238E27FC236}">
                <a16:creationId xmlns:a16="http://schemas.microsoft.com/office/drawing/2014/main" xmlns="" id="{80925F1B-AB3A-4332-8CBC-6E6ED8434068}"/>
              </a:ext>
            </a:extLst>
          </p:cNvPr>
          <p:cNvSpPr>
            <a:spLocks/>
          </p:cNvSpPr>
          <p:nvPr/>
        </p:nvSpPr>
        <p:spPr bwMode="auto">
          <a:xfrm>
            <a:off x="4967728" y="1486568"/>
            <a:ext cx="4877777" cy="823493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49" tIns="82249" rIns="82249" bIns="82249" anchor="ctr" anchorCtr="0">
            <a:noAutofit/>
          </a:bodyPr>
          <a:lstStyle/>
          <a:p>
            <a:pPr marL="174553" algn="ctr" defTabSz="456987"/>
            <a:r>
              <a:rPr lang="es-ES" sz="1500" dirty="0">
                <a:solidFill>
                  <a:prstClr val="white"/>
                </a:solidFill>
                <a:latin typeface="Calibri"/>
              </a:rPr>
              <a:t>Promover la adopción de estructuras y plantas tipo por parte de los municipios.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xmlns="" id="{A3625FBA-45D6-4BBE-BB48-27C55756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963" y="1653619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992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763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690850" y="5071837"/>
            <a:ext cx="526034" cy="2503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94" tIns="45718" rIns="91394" bIns="45718" rtlCol="0" anchor="ctr"/>
          <a:lstStyle/>
          <a:p>
            <a:pPr algn="ctr" defTabSz="913856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554505" y="2508666"/>
            <a:ext cx="9149799" cy="972000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prstClr val="white"/>
                </a:solidFill>
                <a:latin typeface="Calibri"/>
              </a:rPr>
              <a:t>Construcción  y revisión de las propuestas de unidades didácticas de los programas para pueblos indígenas y NARP</a:t>
            </a:r>
          </a:p>
        </p:txBody>
      </p:sp>
      <p:sp>
        <p:nvSpPr>
          <p:cNvPr id="95" name="Oval 19">
            <a:extLst>
              <a:ext uri="{FF2B5EF4-FFF2-40B4-BE49-F238E27FC236}">
                <a16:creationId xmlns:a16="http://schemas.microsoft.com/office/drawing/2014/main" xmlns="" id="{DECFCE8D-DFBF-4B45-8114-3C31CD38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75" y="2570364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1B5B1F9-A315-4B36-9C5E-2936EF998967}"/>
              </a:ext>
            </a:extLst>
          </p:cNvPr>
          <p:cNvSpPr/>
          <p:nvPr/>
        </p:nvSpPr>
        <p:spPr>
          <a:xfrm rot="16200000">
            <a:off x="4312153" y="1770367"/>
            <a:ext cx="462543" cy="570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94" tIns="45718" rIns="91394" bIns="45718" rtlCol="0" anchor="ctr"/>
          <a:lstStyle/>
          <a:p>
            <a:pPr algn="ctr" defTabSz="913856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91438" y="-48934"/>
            <a:ext cx="10215156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</a:t>
            </a: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7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grupos y comunidades étnicas en gestión pública. </a:t>
            </a:r>
          </a:p>
          <a:p>
            <a:pPr>
              <a:buClrTx/>
              <a:buFontTx/>
              <a:buNone/>
              <a:defRPr/>
            </a:pPr>
            <a:endParaRPr lang="es-CO" sz="1100" b="1" dirty="0">
              <a:solidFill>
                <a:prstClr val="black"/>
              </a:solidFill>
              <a:latin typeface="Calibri Light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91437" y="798645"/>
            <a:ext cx="7815067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Productos: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951859" y="1297509"/>
            <a:ext cx="3293607" cy="576132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-CO" sz="1500" dirty="0">
                <a:solidFill>
                  <a:prstClr val="white"/>
                </a:solidFill>
                <a:latin typeface="Calibri"/>
              </a:rPr>
              <a:t>Programas de fortalecimiento</a:t>
            </a:r>
          </a:p>
          <a:p>
            <a:pPr marL="174529" algn="ctr" defTabSz="456915"/>
            <a:r>
              <a:rPr lang="es-CO" sz="1500" dirty="0">
                <a:solidFill>
                  <a:prstClr val="white"/>
                </a:solidFill>
                <a:latin typeface="Calibri"/>
              </a:rPr>
              <a:t> pueblos indígenas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0" y="2086115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 2020</a:t>
            </a:r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xmlns="" id="{80925F1B-AB3A-4332-8CBC-6E6ED8434068}"/>
              </a:ext>
            </a:extLst>
          </p:cNvPr>
          <p:cNvSpPr>
            <a:spLocks/>
          </p:cNvSpPr>
          <p:nvPr/>
        </p:nvSpPr>
        <p:spPr bwMode="auto">
          <a:xfrm>
            <a:off x="5449837" y="1342514"/>
            <a:ext cx="3293607" cy="576132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-CO" sz="1500" dirty="0">
                <a:solidFill>
                  <a:prstClr val="white"/>
                </a:solidFill>
                <a:latin typeface="Calibri"/>
              </a:rPr>
              <a:t>Programas de fortalecimiento</a:t>
            </a:r>
          </a:p>
          <a:p>
            <a:pPr marL="174529" algn="ctr" defTabSz="456915"/>
            <a:r>
              <a:rPr lang="es-CO" sz="1500" dirty="0">
                <a:solidFill>
                  <a:prstClr val="white"/>
                </a:solidFill>
                <a:latin typeface="Calibri"/>
              </a:rPr>
              <a:t> población NARP</a:t>
            </a:r>
          </a:p>
        </p:txBody>
      </p:sp>
      <p:sp>
        <p:nvSpPr>
          <p:cNvPr id="82" name="Oval 19">
            <a:extLst>
              <a:ext uri="{FF2B5EF4-FFF2-40B4-BE49-F238E27FC236}">
                <a16:creationId xmlns:a16="http://schemas.microsoft.com/office/drawing/2014/main" xmlns="" id="{A3625FBA-45D6-4BBE-BB48-27C55756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621" y="1210956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36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84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18" y="1142633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36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591C86C-1586-424A-975D-D82EAF45F55B}"/>
              </a:ext>
            </a:extLst>
          </p:cNvPr>
          <p:cNvSpPr txBox="1">
            <a:spLocks/>
          </p:cNvSpPr>
          <p:nvPr/>
        </p:nvSpPr>
        <p:spPr>
          <a:xfrm>
            <a:off x="0" y="3475435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 </a:t>
            </a:r>
          </a:p>
        </p:txBody>
      </p:sp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xmlns="" id="{F4E51860-1588-4522-B7E8-5C2A0F4D89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709" y="2657509"/>
            <a:ext cx="438463" cy="438463"/>
          </a:xfrm>
          <a:prstGeom prst="rect">
            <a:avLst/>
          </a:prstGeom>
        </p:spPr>
      </p:pic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xmlns="" id="{B34344C3-D635-4A32-B1D3-9E907852B1B3}"/>
              </a:ext>
            </a:extLst>
          </p:cNvPr>
          <p:cNvSpPr/>
          <p:nvPr/>
        </p:nvSpPr>
        <p:spPr>
          <a:xfrm>
            <a:off x="495947" y="3890075"/>
            <a:ext cx="9267940" cy="2092271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Estructurar la propuesta de los programas  a discutir </a:t>
            </a:r>
            <a:r>
              <a:rPr lang="es-ES" sz="1600" b="1" dirty="0">
                <a:solidFill>
                  <a:schemeClr val="bg1"/>
                </a:solidFill>
                <a:latin typeface="Calibri"/>
              </a:rPr>
              <a:t>(Mayo 2021)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FFC000"/>
                </a:solidFill>
                <a:latin typeface="Calibri"/>
              </a:rPr>
              <a:t>Gestionar con el Ministerio del Interior </a:t>
            </a:r>
            <a:r>
              <a:rPr lang="es-ES" sz="1600" dirty="0">
                <a:solidFill>
                  <a:prstClr val="white"/>
                </a:solidFill>
                <a:latin typeface="Calibri"/>
              </a:rPr>
              <a:t>la participación en las sesiones para  la concertación con la MRA  y con la MPC 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(Mayo 2021) 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Dar continuar con el proceso de </a:t>
            </a:r>
            <a:r>
              <a:rPr lang="es-ES" sz="1800" b="1" dirty="0">
                <a:solidFill>
                  <a:srgbClr val="FFC000"/>
                </a:solidFill>
                <a:latin typeface="Calibri"/>
              </a:rPr>
              <a:t>concertación</a:t>
            </a:r>
            <a:r>
              <a:rPr lang="es-ES" sz="1600" dirty="0">
                <a:solidFill>
                  <a:prstClr val="white"/>
                </a:solidFill>
                <a:latin typeface="Calibri"/>
              </a:rPr>
              <a:t> con las comunidades NARP y pueblos indígenas 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(Julio 2021) 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Ajustar los contenidos de las propuestas de las unidades didácticas </a:t>
            </a:r>
            <a:r>
              <a:rPr lang="es-ES" sz="1600" dirty="0">
                <a:solidFill>
                  <a:schemeClr val="bg1"/>
                </a:solidFill>
                <a:latin typeface="Calibri"/>
              </a:rPr>
              <a:t>que así lo requieran, según concertación con comunidades</a:t>
            </a:r>
            <a:r>
              <a:rPr lang="es-ES" sz="1600" dirty="0">
                <a:solidFill>
                  <a:srgbClr val="00B050"/>
                </a:solidFill>
                <a:latin typeface="Calibri"/>
              </a:rPr>
              <a:t> 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(Agosto 2021)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Desarrollar los eventos de capacitación 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(Junio 2022)</a:t>
            </a:r>
          </a:p>
        </p:txBody>
      </p:sp>
      <p:sp>
        <p:nvSpPr>
          <p:cNvPr id="97" name="Oval 19">
            <a:extLst>
              <a:ext uri="{FF2B5EF4-FFF2-40B4-BE49-F238E27FC236}">
                <a16:creationId xmlns:a16="http://schemas.microsoft.com/office/drawing/2014/main" xmlns="" id="{4ED78F2F-75F3-4CF2-8A63-F190F66F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91" y="4094227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Gráfico 11" descr="Flecha lineal: recta">
            <a:extLst>
              <a:ext uri="{FF2B5EF4-FFF2-40B4-BE49-F238E27FC236}">
                <a16:creationId xmlns:a16="http://schemas.microsoft.com/office/drawing/2014/main" xmlns="" id="{EFB0DD58-CAB1-4A00-BE04-673FD7DDDE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86901">
            <a:off x="303767" y="4166598"/>
            <a:ext cx="468000" cy="468000"/>
          </a:xfrm>
          <a:prstGeom prst="rect">
            <a:avLst/>
          </a:prstGeom>
        </p:spPr>
      </p:pic>
      <p:sp>
        <p:nvSpPr>
          <p:cNvPr id="100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664116" y="5790702"/>
            <a:ext cx="2641285" cy="462543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715998" y="6061653"/>
            <a:ext cx="806543" cy="461663"/>
          </a:xfrm>
          <a:prstGeom prst="rect">
            <a:avLst/>
          </a:prstGeom>
          <a:noFill/>
        </p:spPr>
        <p:txBody>
          <a:bodyPr wrap="none" lIns="91394" tIns="45718" rIns="91394" bIns="45718" rtlCol="0">
            <a:spAutoFit/>
          </a:bodyPr>
          <a:lstStyle/>
          <a:p>
            <a:pPr algn="ctr" defTabSz="913856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49E7B144-CAD6-479A-B8FB-0C38B91088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112" r="67821" b="13014"/>
          <a:stretch/>
        </p:blipFill>
        <p:spPr>
          <a:xfrm>
            <a:off x="9892501" y="-8068"/>
            <a:ext cx="2313259" cy="2502871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4E409B2E-1089-429D-B3F1-549FB06974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79" t="22584" b="33968"/>
          <a:stretch/>
        </p:blipFill>
        <p:spPr>
          <a:xfrm>
            <a:off x="9892501" y="2479096"/>
            <a:ext cx="2313259" cy="1778149"/>
          </a:xfrm>
          <a:prstGeom prst="rect">
            <a:avLst/>
          </a:prstGeom>
        </p:spPr>
      </p:pic>
      <p:pic>
        <p:nvPicPr>
          <p:cNvPr id="3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817573" y="5981706"/>
            <a:ext cx="665355" cy="665355"/>
          </a:xfrm>
          <a:prstGeom prst="rect">
            <a:avLst/>
          </a:prstGeom>
        </p:spPr>
      </p:pic>
      <p:pic>
        <p:nvPicPr>
          <p:cNvPr id="5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52059" y="4719298"/>
            <a:ext cx="339036" cy="291753"/>
          </a:xfrm>
          <a:prstGeom prst="rect">
            <a:avLst/>
          </a:prstGeom>
        </p:spPr>
      </p:pic>
      <p:pic>
        <p:nvPicPr>
          <p:cNvPr id="30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73985" y="4164976"/>
            <a:ext cx="320001" cy="2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4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369A68-ADCA-458F-B013-05FAFA0B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445" y="947723"/>
            <a:ext cx="9761555" cy="3957532"/>
          </a:xfrm>
        </p:spPr>
        <p:txBody>
          <a:bodyPr spcFirstLastPara="1" vert="horz" wrap="square" lIns="91394" tIns="45718" rIns="91394" bIns="45718" rtlCol="0" anchor="b" anchorCtr="0">
            <a:noAutofit/>
          </a:bodyPr>
          <a:lstStyle/>
          <a:p>
            <a:pPr algn="r"/>
            <a:r>
              <a:rPr lang="es-ES" sz="5500" dirty="0">
                <a:solidFill>
                  <a:schemeClr val="bg1"/>
                </a:solidFill>
              </a:rPr>
              <a:t>Línea Estratégica: 3 </a:t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5500" dirty="0">
                <a:solidFill>
                  <a:schemeClr val="bg1"/>
                </a:solidFill>
              </a:rPr>
              <a:t/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3900" dirty="0">
                <a:solidFill>
                  <a:schemeClr val="bg1"/>
                </a:solidFill>
              </a:rPr>
              <a:t>Línea Estratégica 3. Productividad y profesionalización en el empleo público.</a:t>
            </a:r>
          </a:p>
        </p:txBody>
      </p:sp>
      <p:grpSp>
        <p:nvGrpSpPr>
          <p:cNvPr id="32" name="Grupo 17">
            <a:extLst>
              <a:ext uri="{FF2B5EF4-FFF2-40B4-BE49-F238E27FC236}">
                <a16:creationId xmlns:a16="http://schemas.microsoft.com/office/drawing/2014/main" xmlns="" id="{80A3851F-9360-4423-8110-84A2B8AF2F15}"/>
              </a:ext>
            </a:extLst>
          </p:cNvPr>
          <p:cNvGrpSpPr/>
          <p:nvPr/>
        </p:nvGrpSpPr>
        <p:grpSpPr>
          <a:xfrm>
            <a:off x="10512778" y="5305779"/>
            <a:ext cx="1527487" cy="1150259"/>
            <a:chOff x="287641" y="4370305"/>
            <a:chExt cx="958813" cy="784981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xmlns="" id="{98CEBA3F-8896-4222-BEE8-3AFAC76F2689}"/>
                </a:ext>
              </a:extLst>
            </p:cNvPr>
            <p:cNvSpPr/>
            <p:nvPr/>
          </p:nvSpPr>
          <p:spPr>
            <a:xfrm>
              <a:off x="701498" y="437030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18"/>
                  </a:lnTo>
                  <a:lnTo>
                    <a:pt x="58883" y="27704"/>
                  </a:lnTo>
                  <a:lnTo>
                    <a:pt x="27748" y="58802"/>
                  </a:lnTo>
                  <a:lnTo>
                    <a:pt x="7331" y="98256"/>
                  </a:lnTo>
                  <a:lnTo>
                    <a:pt x="0" y="143712"/>
                  </a:lnTo>
                  <a:lnTo>
                    <a:pt x="7331" y="189151"/>
                  </a:lnTo>
                  <a:lnTo>
                    <a:pt x="27748" y="228591"/>
                  </a:lnTo>
                  <a:lnTo>
                    <a:pt x="58883" y="259678"/>
                  </a:lnTo>
                  <a:lnTo>
                    <a:pt x="98369" y="280057"/>
                  </a:lnTo>
                  <a:lnTo>
                    <a:pt x="143838" y="287373"/>
                  </a:lnTo>
                  <a:lnTo>
                    <a:pt x="189268" y="280057"/>
                  </a:lnTo>
                  <a:lnTo>
                    <a:pt x="228704" y="259678"/>
                  </a:lnTo>
                  <a:lnTo>
                    <a:pt x="259791" y="228591"/>
                  </a:lnTo>
                  <a:lnTo>
                    <a:pt x="280171" y="189151"/>
                  </a:lnTo>
                  <a:lnTo>
                    <a:pt x="287488" y="143712"/>
                  </a:lnTo>
                  <a:lnTo>
                    <a:pt x="280171" y="98256"/>
                  </a:lnTo>
                  <a:lnTo>
                    <a:pt x="259791" y="58802"/>
                  </a:lnTo>
                  <a:lnTo>
                    <a:pt x="228704" y="27704"/>
                  </a:lnTo>
                  <a:lnTo>
                    <a:pt x="189268" y="7318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xmlns="" id="{FE20B287-B371-4427-9E53-F72FF6FC78DE}"/>
                </a:ext>
              </a:extLst>
            </p:cNvPr>
            <p:cNvSpPr/>
            <p:nvPr/>
          </p:nvSpPr>
          <p:spPr>
            <a:xfrm>
              <a:off x="784678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91" y="0"/>
                  </a:moveTo>
                  <a:lnTo>
                    <a:pt x="98250" y="7321"/>
                  </a:lnTo>
                  <a:lnTo>
                    <a:pt x="58802" y="27715"/>
                  </a:lnTo>
                  <a:lnTo>
                    <a:pt x="27706" y="58829"/>
                  </a:lnTo>
                  <a:lnTo>
                    <a:pt x="7319" y="98307"/>
                  </a:lnTo>
                  <a:lnTo>
                    <a:pt x="0" y="143796"/>
                  </a:lnTo>
                  <a:lnTo>
                    <a:pt x="7319" y="189241"/>
                  </a:lnTo>
                  <a:lnTo>
                    <a:pt x="27706" y="228714"/>
                  </a:lnTo>
                  <a:lnTo>
                    <a:pt x="58802" y="259844"/>
                  </a:lnTo>
                  <a:lnTo>
                    <a:pt x="98250" y="280260"/>
                  </a:lnTo>
                  <a:lnTo>
                    <a:pt x="143691" y="287593"/>
                  </a:lnTo>
                  <a:lnTo>
                    <a:pt x="189158" y="280260"/>
                  </a:lnTo>
                  <a:lnTo>
                    <a:pt x="228629" y="259844"/>
                  </a:lnTo>
                  <a:lnTo>
                    <a:pt x="259744" y="228714"/>
                  </a:lnTo>
                  <a:lnTo>
                    <a:pt x="280143" y="189241"/>
                  </a:lnTo>
                  <a:lnTo>
                    <a:pt x="287467" y="143796"/>
                  </a:lnTo>
                  <a:lnTo>
                    <a:pt x="280143" y="98307"/>
                  </a:lnTo>
                  <a:lnTo>
                    <a:pt x="259744" y="58829"/>
                  </a:lnTo>
                  <a:lnTo>
                    <a:pt x="228629" y="27715"/>
                  </a:lnTo>
                  <a:lnTo>
                    <a:pt x="189158" y="7321"/>
                  </a:lnTo>
                  <a:lnTo>
                    <a:pt x="14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object 6">
              <a:extLst>
                <a:ext uri="{FF2B5EF4-FFF2-40B4-BE49-F238E27FC236}">
                  <a16:creationId xmlns:a16="http://schemas.microsoft.com/office/drawing/2014/main" xmlns="" id="{CE5792D5-054E-4044-B1C1-1D2DC4FCF787}"/>
                </a:ext>
              </a:extLst>
            </p:cNvPr>
            <p:cNvSpPr/>
            <p:nvPr/>
          </p:nvSpPr>
          <p:spPr>
            <a:xfrm>
              <a:off x="619263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29" y="0"/>
                  </a:moveTo>
                  <a:lnTo>
                    <a:pt x="98209" y="7321"/>
                  </a:lnTo>
                  <a:lnTo>
                    <a:pt x="58779" y="27715"/>
                  </a:lnTo>
                  <a:lnTo>
                    <a:pt x="27696" y="58829"/>
                  </a:lnTo>
                  <a:lnTo>
                    <a:pt x="7316" y="98307"/>
                  </a:lnTo>
                  <a:lnTo>
                    <a:pt x="0" y="143796"/>
                  </a:lnTo>
                  <a:lnTo>
                    <a:pt x="7316" y="189241"/>
                  </a:lnTo>
                  <a:lnTo>
                    <a:pt x="27696" y="228714"/>
                  </a:lnTo>
                  <a:lnTo>
                    <a:pt x="58779" y="259844"/>
                  </a:lnTo>
                  <a:lnTo>
                    <a:pt x="98209" y="280260"/>
                  </a:lnTo>
                  <a:lnTo>
                    <a:pt x="143629" y="287593"/>
                  </a:lnTo>
                  <a:lnTo>
                    <a:pt x="189062" y="280260"/>
                  </a:lnTo>
                  <a:lnTo>
                    <a:pt x="228526" y="259844"/>
                  </a:lnTo>
                  <a:lnTo>
                    <a:pt x="259650" y="228714"/>
                  </a:lnTo>
                  <a:lnTo>
                    <a:pt x="280063" y="189241"/>
                  </a:lnTo>
                  <a:lnTo>
                    <a:pt x="287394" y="143796"/>
                  </a:lnTo>
                  <a:lnTo>
                    <a:pt x="280063" y="98307"/>
                  </a:lnTo>
                  <a:lnTo>
                    <a:pt x="259650" y="58829"/>
                  </a:lnTo>
                  <a:lnTo>
                    <a:pt x="228526" y="27715"/>
                  </a:lnTo>
                  <a:lnTo>
                    <a:pt x="189062" y="7321"/>
                  </a:lnTo>
                  <a:lnTo>
                    <a:pt x="143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xmlns="" id="{C6CED25B-6DED-4784-A5EB-DFBD0958DEC9}"/>
                </a:ext>
              </a:extLst>
            </p:cNvPr>
            <p:cNvSpPr/>
            <p:nvPr/>
          </p:nvSpPr>
          <p:spPr>
            <a:xfrm>
              <a:off x="535990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81" y="0"/>
                  </a:moveTo>
                  <a:lnTo>
                    <a:pt x="98272" y="7307"/>
                  </a:lnTo>
                  <a:lnTo>
                    <a:pt x="58831" y="27666"/>
                  </a:lnTo>
                  <a:lnTo>
                    <a:pt x="27726" y="58732"/>
                  </a:lnTo>
                  <a:lnTo>
                    <a:pt x="7326" y="98157"/>
                  </a:lnTo>
                  <a:lnTo>
                    <a:pt x="0" y="143597"/>
                  </a:lnTo>
                  <a:lnTo>
                    <a:pt x="7326" y="189112"/>
                  </a:lnTo>
                  <a:lnTo>
                    <a:pt x="27726" y="228589"/>
                  </a:lnTo>
                  <a:lnTo>
                    <a:pt x="58831" y="259686"/>
                  </a:lnTo>
                  <a:lnTo>
                    <a:pt x="98272" y="280061"/>
                  </a:lnTo>
                  <a:lnTo>
                    <a:pt x="143681" y="287373"/>
                  </a:lnTo>
                  <a:lnTo>
                    <a:pt x="189101" y="280061"/>
                  </a:lnTo>
                  <a:lnTo>
                    <a:pt x="228551" y="259686"/>
                  </a:lnTo>
                  <a:lnTo>
                    <a:pt x="259662" y="228589"/>
                  </a:lnTo>
                  <a:lnTo>
                    <a:pt x="280066" y="189112"/>
                  </a:lnTo>
                  <a:lnTo>
                    <a:pt x="287394" y="143597"/>
                  </a:lnTo>
                  <a:lnTo>
                    <a:pt x="280066" y="98157"/>
                  </a:lnTo>
                  <a:lnTo>
                    <a:pt x="259662" y="58732"/>
                  </a:lnTo>
                  <a:lnTo>
                    <a:pt x="228551" y="27666"/>
                  </a:lnTo>
                  <a:lnTo>
                    <a:pt x="189101" y="7307"/>
                  </a:lnTo>
                  <a:lnTo>
                    <a:pt x="143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xmlns="" id="{0FA33371-6866-48BC-9F50-E7DEF09283E0}"/>
                </a:ext>
              </a:extLst>
            </p:cNvPr>
            <p:cNvSpPr/>
            <p:nvPr/>
          </p:nvSpPr>
          <p:spPr>
            <a:xfrm>
              <a:off x="456583" y="4785317"/>
              <a:ext cx="128219" cy="130818"/>
            </a:xfrm>
            <a:custGeom>
              <a:avLst/>
              <a:gdLst/>
              <a:ahLst/>
              <a:cxnLst/>
              <a:rect l="l" t="t" r="r" b="b"/>
              <a:pathLst>
                <a:path w="281940" h="287654">
                  <a:moveTo>
                    <a:pt x="143587" y="0"/>
                  </a:moveTo>
                  <a:lnTo>
                    <a:pt x="98172" y="7326"/>
                  </a:lnTo>
                  <a:lnTo>
                    <a:pt x="58752" y="27726"/>
                  </a:lnTo>
                  <a:lnTo>
                    <a:pt x="27681" y="58831"/>
                  </a:lnTo>
                  <a:lnTo>
                    <a:pt x="7312" y="98272"/>
                  </a:lnTo>
                  <a:lnTo>
                    <a:pt x="0" y="143681"/>
                  </a:lnTo>
                  <a:lnTo>
                    <a:pt x="7312" y="189133"/>
                  </a:lnTo>
                  <a:lnTo>
                    <a:pt x="27681" y="228597"/>
                  </a:lnTo>
                  <a:lnTo>
                    <a:pt x="58752" y="259711"/>
                  </a:lnTo>
                  <a:lnTo>
                    <a:pt x="98172" y="280111"/>
                  </a:lnTo>
                  <a:lnTo>
                    <a:pt x="143587" y="287436"/>
                  </a:lnTo>
                  <a:lnTo>
                    <a:pt x="190534" y="279421"/>
                  </a:lnTo>
                  <a:lnTo>
                    <a:pt x="230812" y="257320"/>
                  </a:lnTo>
                  <a:lnTo>
                    <a:pt x="261953" y="224050"/>
                  </a:lnTo>
                  <a:lnTo>
                    <a:pt x="262906" y="222024"/>
                  </a:lnTo>
                  <a:lnTo>
                    <a:pt x="205847" y="222024"/>
                  </a:lnTo>
                  <a:lnTo>
                    <a:pt x="173079" y="215838"/>
                  </a:lnTo>
                  <a:lnTo>
                    <a:pt x="156253" y="202229"/>
                  </a:lnTo>
                  <a:lnTo>
                    <a:pt x="150053" y="188620"/>
                  </a:lnTo>
                  <a:lnTo>
                    <a:pt x="149168" y="182434"/>
                  </a:lnTo>
                  <a:lnTo>
                    <a:pt x="148557" y="164994"/>
                  </a:lnTo>
                  <a:lnTo>
                    <a:pt x="154258" y="156038"/>
                  </a:lnTo>
                  <a:lnTo>
                    <a:pt x="171583" y="152738"/>
                  </a:lnTo>
                  <a:lnTo>
                    <a:pt x="205847" y="152267"/>
                  </a:lnTo>
                  <a:lnTo>
                    <a:pt x="227983" y="152267"/>
                  </a:lnTo>
                  <a:lnTo>
                    <a:pt x="231702" y="151903"/>
                  </a:lnTo>
                  <a:lnTo>
                    <a:pt x="234934" y="148771"/>
                  </a:lnTo>
                  <a:lnTo>
                    <a:pt x="235395" y="142445"/>
                  </a:lnTo>
                  <a:lnTo>
                    <a:pt x="230778" y="136300"/>
                  </a:lnTo>
                  <a:lnTo>
                    <a:pt x="220621" y="133447"/>
                  </a:lnTo>
                  <a:lnTo>
                    <a:pt x="210578" y="132655"/>
                  </a:lnTo>
                  <a:lnTo>
                    <a:pt x="205782" y="132646"/>
                  </a:lnTo>
                  <a:lnTo>
                    <a:pt x="171957" y="127943"/>
                  </a:lnTo>
                  <a:lnTo>
                    <a:pt x="155255" y="117577"/>
                  </a:lnTo>
                  <a:lnTo>
                    <a:pt x="149679" y="107211"/>
                  </a:lnTo>
                  <a:lnTo>
                    <a:pt x="149168" y="102499"/>
                  </a:lnTo>
                  <a:lnTo>
                    <a:pt x="150053" y="79484"/>
                  </a:lnTo>
                  <a:lnTo>
                    <a:pt x="156253" y="67665"/>
                  </a:lnTo>
                  <a:lnTo>
                    <a:pt x="173079" y="63311"/>
                  </a:lnTo>
                  <a:lnTo>
                    <a:pt x="205847" y="62689"/>
                  </a:lnTo>
                  <a:lnTo>
                    <a:pt x="261970" y="62689"/>
                  </a:lnTo>
                  <a:lnTo>
                    <a:pt x="261372" y="61454"/>
                  </a:lnTo>
                  <a:lnTo>
                    <a:pt x="230118" y="29001"/>
                  </a:lnTo>
                  <a:lnTo>
                    <a:pt x="190013" y="7672"/>
                  </a:lnTo>
                  <a:lnTo>
                    <a:pt x="143587" y="0"/>
                  </a:lnTo>
                  <a:close/>
                </a:path>
                <a:path w="281940" h="287654">
                  <a:moveTo>
                    <a:pt x="275595" y="169928"/>
                  </a:moveTo>
                  <a:lnTo>
                    <a:pt x="268956" y="173394"/>
                  </a:lnTo>
                  <a:lnTo>
                    <a:pt x="265059" y="182434"/>
                  </a:lnTo>
                  <a:lnTo>
                    <a:pt x="263585" y="189808"/>
                  </a:lnTo>
                  <a:lnTo>
                    <a:pt x="256507" y="203285"/>
                  </a:lnTo>
                  <a:lnTo>
                    <a:pt x="238903" y="216234"/>
                  </a:lnTo>
                  <a:lnTo>
                    <a:pt x="205847" y="222024"/>
                  </a:lnTo>
                  <a:lnTo>
                    <a:pt x="262906" y="222024"/>
                  </a:lnTo>
                  <a:lnTo>
                    <a:pt x="281488" y="182528"/>
                  </a:lnTo>
                  <a:lnTo>
                    <a:pt x="281073" y="172738"/>
                  </a:lnTo>
                  <a:lnTo>
                    <a:pt x="275595" y="169928"/>
                  </a:lnTo>
                  <a:close/>
                </a:path>
                <a:path w="281940" h="287654">
                  <a:moveTo>
                    <a:pt x="227983" y="152267"/>
                  </a:moveTo>
                  <a:lnTo>
                    <a:pt x="205847" y="152267"/>
                  </a:lnTo>
                  <a:lnTo>
                    <a:pt x="222930" y="152762"/>
                  </a:lnTo>
                  <a:lnTo>
                    <a:pt x="227983" y="152267"/>
                  </a:lnTo>
                  <a:close/>
                </a:path>
                <a:path w="281940" h="287654">
                  <a:moveTo>
                    <a:pt x="210464" y="132646"/>
                  </a:moveTo>
                  <a:lnTo>
                    <a:pt x="205847" y="132655"/>
                  </a:lnTo>
                  <a:lnTo>
                    <a:pt x="210578" y="132655"/>
                  </a:lnTo>
                  <a:close/>
                </a:path>
                <a:path w="281940" h="287654">
                  <a:moveTo>
                    <a:pt x="261970" y="62689"/>
                  </a:moveTo>
                  <a:lnTo>
                    <a:pt x="205847" y="62689"/>
                  </a:lnTo>
                  <a:lnTo>
                    <a:pt x="238961" y="68747"/>
                  </a:lnTo>
                  <a:lnTo>
                    <a:pt x="256664" y="82162"/>
                  </a:lnTo>
                  <a:lnTo>
                    <a:pt x="263762" y="95793"/>
                  </a:lnTo>
                  <a:lnTo>
                    <a:pt x="265059" y="102499"/>
                  </a:lnTo>
                  <a:lnTo>
                    <a:pt x="268595" y="110131"/>
                  </a:lnTo>
                  <a:lnTo>
                    <a:pt x="274885" y="112406"/>
                  </a:lnTo>
                  <a:lnTo>
                    <a:pt x="280310" y="109727"/>
                  </a:lnTo>
                  <a:lnTo>
                    <a:pt x="281247" y="102499"/>
                  </a:lnTo>
                  <a:lnTo>
                    <a:pt x="261970" y="62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xmlns="" id="{30AC1EBD-CAF9-4256-9709-477B313CA2D9}"/>
                </a:ext>
              </a:extLst>
            </p:cNvPr>
            <p:cNvSpPr/>
            <p:nvPr/>
          </p:nvSpPr>
          <p:spPr>
            <a:xfrm>
              <a:off x="784157" y="4785316"/>
              <a:ext cx="130818" cy="130241"/>
            </a:xfrm>
            <a:custGeom>
              <a:avLst/>
              <a:gdLst/>
              <a:ahLst/>
              <a:cxnLst/>
              <a:rect l="l" t="t" r="r" b="b"/>
              <a:pathLst>
                <a:path w="287655" h="286384">
                  <a:moveTo>
                    <a:pt x="143796" y="0"/>
                  </a:moveTo>
                  <a:lnTo>
                    <a:pt x="98376" y="7329"/>
                  </a:lnTo>
                  <a:lnTo>
                    <a:pt x="58906" y="27736"/>
                  </a:lnTo>
                  <a:lnTo>
                    <a:pt x="27767" y="58847"/>
                  </a:lnTo>
                  <a:lnTo>
                    <a:pt x="7338" y="98290"/>
                  </a:lnTo>
                  <a:lnTo>
                    <a:pt x="0" y="143691"/>
                  </a:lnTo>
                  <a:lnTo>
                    <a:pt x="9407" y="194884"/>
                  </a:lnTo>
                  <a:lnTo>
                    <a:pt x="35316" y="237915"/>
                  </a:lnTo>
                  <a:lnTo>
                    <a:pt x="74260" y="269356"/>
                  </a:lnTo>
                  <a:lnTo>
                    <a:pt x="122771" y="285781"/>
                  </a:lnTo>
                  <a:lnTo>
                    <a:pt x="118280" y="277476"/>
                  </a:lnTo>
                  <a:lnTo>
                    <a:pt x="114885" y="267724"/>
                  </a:lnTo>
                  <a:lnTo>
                    <a:pt x="112736" y="256794"/>
                  </a:lnTo>
                  <a:lnTo>
                    <a:pt x="111986" y="244955"/>
                  </a:lnTo>
                  <a:lnTo>
                    <a:pt x="114458" y="223734"/>
                  </a:lnTo>
                  <a:lnTo>
                    <a:pt x="121204" y="206389"/>
                  </a:lnTo>
                  <a:lnTo>
                    <a:pt x="131215" y="194685"/>
                  </a:lnTo>
                  <a:lnTo>
                    <a:pt x="143482" y="190392"/>
                  </a:lnTo>
                  <a:lnTo>
                    <a:pt x="278995" y="190392"/>
                  </a:lnTo>
                  <a:lnTo>
                    <a:pt x="287603" y="143691"/>
                  </a:lnTo>
                  <a:lnTo>
                    <a:pt x="287428" y="142602"/>
                  </a:lnTo>
                  <a:lnTo>
                    <a:pt x="143482" y="142602"/>
                  </a:lnTo>
                  <a:lnTo>
                    <a:pt x="132446" y="138299"/>
                  </a:lnTo>
                  <a:lnTo>
                    <a:pt x="123441" y="126574"/>
                  </a:lnTo>
                  <a:lnTo>
                    <a:pt x="117372" y="109207"/>
                  </a:lnTo>
                  <a:lnTo>
                    <a:pt x="115148" y="87976"/>
                  </a:lnTo>
                  <a:lnTo>
                    <a:pt x="117372" y="66753"/>
                  </a:lnTo>
                  <a:lnTo>
                    <a:pt x="123441" y="49464"/>
                  </a:lnTo>
                  <a:lnTo>
                    <a:pt x="132446" y="37829"/>
                  </a:lnTo>
                  <a:lnTo>
                    <a:pt x="143482" y="33569"/>
                  </a:lnTo>
                  <a:lnTo>
                    <a:pt x="234627" y="33569"/>
                  </a:lnTo>
                  <a:lnTo>
                    <a:pt x="228794" y="27736"/>
                  </a:lnTo>
                  <a:lnTo>
                    <a:pt x="189310" y="7329"/>
                  </a:lnTo>
                  <a:lnTo>
                    <a:pt x="143796" y="0"/>
                  </a:lnTo>
                  <a:close/>
                </a:path>
                <a:path w="287655" h="286384">
                  <a:moveTo>
                    <a:pt x="278995" y="190392"/>
                  </a:moveTo>
                  <a:lnTo>
                    <a:pt x="143482" y="190392"/>
                  </a:lnTo>
                  <a:lnTo>
                    <a:pt x="155673" y="194685"/>
                  </a:lnTo>
                  <a:lnTo>
                    <a:pt x="165616" y="206389"/>
                  </a:lnTo>
                  <a:lnTo>
                    <a:pt x="172314" y="223734"/>
                  </a:lnTo>
                  <a:lnTo>
                    <a:pt x="174769" y="244955"/>
                  </a:lnTo>
                  <a:lnTo>
                    <a:pt x="174011" y="256858"/>
                  </a:lnTo>
                  <a:lnTo>
                    <a:pt x="171857" y="267815"/>
                  </a:lnTo>
                  <a:lnTo>
                    <a:pt x="168483" y="277548"/>
                  </a:lnTo>
                  <a:lnTo>
                    <a:pt x="164068" y="285781"/>
                  </a:lnTo>
                  <a:lnTo>
                    <a:pt x="212843" y="269648"/>
                  </a:lnTo>
                  <a:lnTo>
                    <a:pt x="252034" y="238261"/>
                  </a:lnTo>
                  <a:lnTo>
                    <a:pt x="278125" y="195111"/>
                  </a:lnTo>
                  <a:lnTo>
                    <a:pt x="278995" y="190392"/>
                  </a:lnTo>
                  <a:close/>
                </a:path>
                <a:path w="287655" h="286384">
                  <a:moveTo>
                    <a:pt x="234627" y="33569"/>
                  </a:moveTo>
                  <a:lnTo>
                    <a:pt x="143482" y="33569"/>
                  </a:lnTo>
                  <a:lnTo>
                    <a:pt x="154445" y="37829"/>
                  </a:lnTo>
                  <a:lnTo>
                    <a:pt x="163413" y="49464"/>
                  </a:lnTo>
                  <a:lnTo>
                    <a:pt x="169468" y="66753"/>
                  </a:lnTo>
                  <a:lnTo>
                    <a:pt x="171691" y="87976"/>
                  </a:lnTo>
                  <a:lnTo>
                    <a:pt x="169468" y="109207"/>
                  </a:lnTo>
                  <a:lnTo>
                    <a:pt x="163413" y="126574"/>
                  </a:lnTo>
                  <a:lnTo>
                    <a:pt x="154445" y="138299"/>
                  </a:lnTo>
                  <a:lnTo>
                    <a:pt x="143482" y="142602"/>
                  </a:lnTo>
                  <a:lnTo>
                    <a:pt x="287428" y="142602"/>
                  </a:lnTo>
                  <a:lnTo>
                    <a:pt x="280287" y="98290"/>
                  </a:lnTo>
                  <a:lnTo>
                    <a:pt x="259902" y="58847"/>
                  </a:lnTo>
                  <a:lnTo>
                    <a:pt x="234627" y="33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7F1C65FF-DD74-4505-AABB-8F460A65FD31}"/>
                </a:ext>
              </a:extLst>
            </p:cNvPr>
            <p:cNvSpPr/>
            <p:nvPr/>
          </p:nvSpPr>
          <p:spPr>
            <a:xfrm>
              <a:off x="701498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07"/>
                  </a:lnTo>
                  <a:lnTo>
                    <a:pt x="58883" y="27666"/>
                  </a:lnTo>
                  <a:lnTo>
                    <a:pt x="27748" y="58732"/>
                  </a:lnTo>
                  <a:lnTo>
                    <a:pt x="7331" y="98157"/>
                  </a:lnTo>
                  <a:lnTo>
                    <a:pt x="0" y="143597"/>
                  </a:lnTo>
                  <a:lnTo>
                    <a:pt x="7331" y="189112"/>
                  </a:lnTo>
                  <a:lnTo>
                    <a:pt x="27748" y="228589"/>
                  </a:lnTo>
                  <a:lnTo>
                    <a:pt x="58883" y="259686"/>
                  </a:lnTo>
                  <a:lnTo>
                    <a:pt x="98369" y="280061"/>
                  </a:lnTo>
                  <a:lnTo>
                    <a:pt x="143838" y="287373"/>
                  </a:lnTo>
                  <a:lnTo>
                    <a:pt x="189268" y="280061"/>
                  </a:lnTo>
                  <a:lnTo>
                    <a:pt x="228704" y="259686"/>
                  </a:lnTo>
                  <a:lnTo>
                    <a:pt x="259791" y="228589"/>
                  </a:lnTo>
                  <a:lnTo>
                    <a:pt x="280171" y="189112"/>
                  </a:lnTo>
                  <a:lnTo>
                    <a:pt x="287488" y="143597"/>
                  </a:lnTo>
                  <a:lnTo>
                    <a:pt x="280171" y="98157"/>
                  </a:lnTo>
                  <a:lnTo>
                    <a:pt x="259791" y="58732"/>
                  </a:lnTo>
                  <a:lnTo>
                    <a:pt x="228704" y="27666"/>
                  </a:lnTo>
                  <a:lnTo>
                    <a:pt x="189268" y="7307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8CDDABF4-A9FB-4056-9F19-0B91FE71747C}"/>
                </a:ext>
              </a:extLst>
            </p:cNvPr>
            <p:cNvSpPr/>
            <p:nvPr/>
          </p:nvSpPr>
          <p:spPr>
            <a:xfrm>
              <a:off x="865735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744" y="0"/>
                  </a:moveTo>
                  <a:lnTo>
                    <a:pt x="98349" y="7307"/>
                  </a:lnTo>
                  <a:lnTo>
                    <a:pt x="58894" y="27666"/>
                  </a:lnTo>
                  <a:lnTo>
                    <a:pt x="27763" y="58732"/>
                  </a:lnTo>
                  <a:lnTo>
                    <a:pt x="7337" y="98157"/>
                  </a:lnTo>
                  <a:lnTo>
                    <a:pt x="0" y="143597"/>
                  </a:lnTo>
                  <a:lnTo>
                    <a:pt x="7337" y="189112"/>
                  </a:lnTo>
                  <a:lnTo>
                    <a:pt x="27763" y="228589"/>
                  </a:lnTo>
                  <a:lnTo>
                    <a:pt x="58894" y="259686"/>
                  </a:lnTo>
                  <a:lnTo>
                    <a:pt x="98349" y="280061"/>
                  </a:lnTo>
                  <a:lnTo>
                    <a:pt x="143744" y="287373"/>
                  </a:lnTo>
                  <a:lnTo>
                    <a:pt x="189177" y="280061"/>
                  </a:lnTo>
                  <a:lnTo>
                    <a:pt x="228658" y="259686"/>
                  </a:lnTo>
                  <a:lnTo>
                    <a:pt x="259807" y="228589"/>
                  </a:lnTo>
                  <a:lnTo>
                    <a:pt x="280242" y="189112"/>
                  </a:lnTo>
                  <a:lnTo>
                    <a:pt x="287582" y="143597"/>
                  </a:lnTo>
                  <a:lnTo>
                    <a:pt x="280242" y="98157"/>
                  </a:lnTo>
                  <a:lnTo>
                    <a:pt x="259807" y="58732"/>
                  </a:lnTo>
                  <a:lnTo>
                    <a:pt x="228658" y="27666"/>
                  </a:lnTo>
                  <a:lnTo>
                    <a:pt x="189177" y="7307"/>
                  </a:lnTo>
                  <a:lnTo>
                    <a:pt x="14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object 12">
              <a:extLst>
                <a:ext uri="{FF2B5EF4-FFF2-40B4-BE49-F238E27FC236}">
                  <a16:creationId xmlns:a16="http://schemas.microsoft.com/office/drawing/2014/main" xmlns="" id="{08865A8E-269B-4B1F-B4D8-D063C1FD69C6}"/>
                </a:ext>
              </a:extLst>
            </p:cNvPr>
            <p:cNvSpPr/>
            <p:nvPr/>
          </p:nvSpPr>
          <p:spPr>
            <a:xfrm>
              <a:off x="622215" y="4785639"/>
              <a:ext cx="123310" cy="129663"/>
            </a:xfrm>
            <a:custGeom>
              <a:avLst/>
              <a:gdLst/>
              <a:ahLst/>
              <a:cxnLst/>
              <a:rect l="l" t="t" r="r" b="b"/>
              <a:pathLst>
                <a:path w="271144" h="285115">
                  <a:moveTo>
                    <a:pt x="11580" y="173841"/>
                  </a:moveTo>
                  <a:lnTo>
                    <a:pt x="1961" y="175871"/>
                  </a:lnTo>
                  <a:lnTo>
                    <a:pt x="0" y="190157"/>
                  </a:lnTo>
                  <a:lnTo>
                    <a:pt x="15034" y="220216"/>
                  </a:lnTo>
                  <a:lnTo>
                    <a:pt x="60693" y="265694"/>
                  </a:lnTo>
                  <a:lnTo>
                    <a:pt x="109850" y="284701"/>
                  </a:lnTo>
                  <a:lnTo>
                    <a:pt x="156619" y="285014"/>
                  </a:lnTo>
                  <a:lnTo>
                    <a:pt x="195113" y="274410"/>
                  </a:lnTo>
                  <a:lnTo>
                    <a:pt x="219447" y="260665"/>
                  </a:lnTo>
                  <a:lnTo>
                    <a:pt x="236988" y="245182"/>
                  </a:lnTo>
                  <a:lnTo>
                    <a:pt x="248729" y="231198"/>
                  </a:lnTo>
                  <a:lnTo>
                    <a:pt x="96424" y="231198"/>
                  </a:lnTo>
                  <a:lnTo>
                    <a:pt x="70445" y="229149"/>
                  </a:lnTo>
                  <a:lnTo>
                    <a:pt x="41024" y="210713"/>
                  </a:lnTo>
                  <a:lnTo>
                    <a:pt x="19516" y="180553"/>
                  </a:lnTo>
                  <a:lnTo>
                    <a:pt x="11580" y="173841"/>
                  </a:lnTo>
                  <a:close/>
                </a:path>
                <a:path w="271144" h="285115">
                  <a:moveTo>
                    <a:pt x="145582" y="0"/>
                  </a:moveTo>
                  <a:lnTo>
                    <a:pt x="99405" y="4460"/>
                  </a:lnTo>
                  <a:lnTo>
                    <a:pt x="54185" y="25416"/>
                  </a:lnTo>
                  <a:lnTo>
                    <a:pt x="28099" y="53700"/>
                  </a:lnTo>
                  <a:lnTo>
                    <a:pt x="7055" y="118376"/>
                  </a:lnTo>
                  <a:lnTo>
                    <a:pt x="12614" y="128760"/>
                  </a:lnTo>
                  <a:lnTo>
                    <a:pt x="25344" y="134589"/>
                  </a:lnTo>
                  <a:lnTo>
                    <a:pt x="39324" y="138265"/>
                  </a:lnTo>
                  <a:lnTo>
                    <a:pt x="48635" y="142187"/>
                  </a:lnTo>
                  <a:lnTo>
                    <a:pt x="60526" y="149305"/>
                  </a:lnTo>
                  <a:lnTo>
                    <a:pt x="80501" y="162149"/>
                  </a:lnTo>
                  <a:lnTo>
                    <a:pt x="99285" y="182514"/>
                  </a:lnTo>
                  <a:lnTo>
                    <a:pt x="107607" y="212196"/>
                  </a:lnTo>
                  <a:lnTo>
                    <a:pt x="96424" y="231198"/>
                  </a:lnTo>
                  <a:lnTo>
                    <a:pt x="248729" y="231198"/>
                  </a:lnTo>
                  <a:lnTo>
                    <a:pt x="253638" y="225351"/>
                  </a:lnTo>
                  <a:lnTo>
                    <a:pt x="266069" y="199071"/>
                  </a:lnTo>
                  <a:lnTo>
                    <a:pt x="270953" y="164239"/>
                  </a:lnTo>
                  <a:lnTo>
                    <a:pt x="265677" y="155390"/>
                  </a:lnTo>
                  <a:lnTo>
                    <a:pt x="253740" y="150373"/>
                  </a:lnTo>
                  <a:lnTo>
                    <a:pt x="239991" y="147205"/>
                  </a:lnTo>
                  <a:lnTo>
                    <a:pt x="229279" y="143904"/>
                  </a:lnTo>
                  <a:lnTo>
                    <a:pt x="215913" y="136711"/>
                  </a:lnTo>
                  <a:lnTo>
                    <a:pt x="196095" y="122575"/>
                  </a:lnTo>
                  <a:lnTo>
                    <a:pt x="178121" y="100673"/>
                  </a:lnTo>
                  <a:lnTo>
                    <a:pt x="170286" y="70179"/>
                  </a:lnTo>
                  <a:lnTo>
                    <a:pt x="180254" y="51361"/>
                  </a:lnTo>
                  <a:lnTo>
                    <a:pt x="245035" y="51361"/>
                  </a:lnTo>
                  <a:lnTo>
                    <a:pt x="226897" y="31313"/>
                  </a:lnTo>
                  <a:lnTo>
                    <a:pt x="189239" y="9721"/>
                  </a:lnTo>
                  <a:lnTo>
                    <a:pt x="145582" y="0"/>
                  </a:lnTo>
                  <a:close/>
                </a:path>
                <a:path w="271144" h="285115">
                  <a:moveTo>
                    <a:pt x="245035" y="51361"/>
                  </a:moveTo>
                  <a:lnTo>
                    <a:pt x="180254" y="51361"/>
                  </a:lnTo>
                  <a:lnTo>
                    <a:pt x="203552" y="53496"/>
                  </a:lnTo>
                  <a:lnTo>
                    <a:pt x="230274" y="71955"/>
                  </a:lnTo>
                  <a:lnTo>
                    <a:pt x="250514" y="102105"/>
                  </a:lnTo>
                  <a:lnTo>
                    <a:pt x="258569" y="109519"/>
                  </a:lnTo>
                  <a:lnTo>
                    <a:pt x="268448" y="108748"/>
                  </a:lnTo>
                  <a:lnTo>
                    <a:pt x="270501" y="94745"/>
                  </a:lnTo>
                  <a:lnTo>
                    <a:pt x="255079" y="62462"/>
                  </a:lnTo>
                  <a:lnTo>
                    <a:pt x="245035" y="51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object 13">
              <a:extLst>
                <a:ext uri="{FF2B5EF4-FFF2-40B4-BE49-F238E27FC236}">
                  <a16:creationId xmlns:a16="http://schemas.microsoft.com/office/drawing/2014/main" xmlns="" id="{1BC5E3CF-1214-4569-A765-738EFA8C2CA7}"/>
                </a:ext>
              </a:extLst>
            </p:cNvPr>
            <p:cNvSpPr/>
            <p:nvPr/>
          </p:nvSpPr>
          <p:spPr>
            <a:xfrm>
              <a:off x="948033" y="4785315"/>
              <a:ext cx="130818" cy="130530"/>
            </a:xfrm>
            <a:custGeom>
              <a:avLst/>
              <a:gdLst/>
              <a:ahLst/>
              <a:cxnLst/>
              <a:rect l="l" t="t" r="r" b="b"/>
              <a:pathLst>
                <a:path w="287655" h="287020">
                  <a:moveTo>
                    <a:pt x="143754" y="0"/>
                  </a:moveTo>
                  <a:lnTo>
                    <a:pt x="98322" y="7329"/>
                  </a:lnTo>
                  <a:lnTo>
                    <a:pt x="58861" y="27738"/>
                  </a:lnTo>
                  <a:lnTo>
                    <a:pt x="27740" y="58856"/>
                  </a:lnTo>
                  <a:lnTo>
                    <a:pt x="7330" y="98311"/>
                  </a:lnTo>
                  <a:lnTo>
                    <a:pt x="0" y="143733"/>
                  </a:lnTo>
                  <a:lnTo>
                    <a:pt x="7564" y="189827"/>
                  </a:lnTo>
                  <a:lnTo>
                    <a:pt x="28588" y="229714"/>
                  </a:lnTo>
                  <a:lnTo>
                    <a:pt x="60562" y="260929"/>
                  </a:lnTo>
                  <a:lnTo>
                    <a:pt x="100981" y="281007"/>
                  </a:lnTo>
                  <a:lnTo>
                    <a:pt x="133377" y="286918"/>
                  </a:lnTo>
                  <a:lnTo>
                    <a:pt x="149261" y="284533"/>
                  </a:lnTo>
                  <a:lnTo>
                    <a:pt x="152860" y="278256"/>
                  </a:lnTo>
                  <a:lnTo>
                    <a:pt x="148403" y="272494"/>
                  </a:lnTo>
                  <a:lnTo>
                    <a:pt x="135874" y="264502"/>
                  </a:lnTo>
                  <a:lnTo>
                    <a:pt x="132626" y="260467"/>
                  </a:lnTo>
                  <a:lnTo>
                    <a:pt x="134056" y="259037"/>
                  </a:lnTo>
                  <a:lnTo>
                    <a:pt x="225839" y="248276"/>
                  </a:lnTo>
                  <a:lnTo>
                    <a:pt x="270672" y="207878"/>
                  </a:lnTo>
                  <a:lnTo>
                    <a:pt x="285930" y="164190"/>
                  </a:lnTo>
                  <a:lnTo>
                    <a:pt x="287195" y="147580"/>
                  </a:lnTo>
                  <a:lnTo>
                    <a:pt x="164608" y="147580"/>
                  </a:lnTo>
                  <a:lnTo>
                    <a:pt x="152686" y="142644"/>
                  </a:lnTo>
                  <a:lnTo>
                    <a:pt x="145993" y="131580"/>
                  </a:lnTo>
                  <a:lnTo>
                    <a:pt x="145559" y="116624"/>
                  </a:lnTo>
                  <a:lnTo>
                    <a:pt x="151100" y="99713"/>
                  </a:lnTo>
                  <a:lnTo>
                    <a:pt x="177327" y="69097"/>
                  </a:lnTo>
                  <a:lnTo>
                    <a:pt x="259891" y="59095"/>
                  </a:lnTo>
                  <a:lnTo>
                    <a:pt x="259767" y="58856"/>
                  </a:lnTo>
                  <a:lnTo>
                    <a:pt x="228659" y="27738"/>
                  </a:lnTo>
                  <a:lnTo>
                    <a:pt x="189201" y="7329"/>
                  </a:lnTo>
                  <a:lnTo>
                    <a:pt x="143754" y="0"/>
                  </a:lnTo>
                  <a:close/>
                </a:path>
                <a:path w="287655" h="287020">
                  <a:moveTo>
                    <a:pt x="259891" y="59095"/>
                  </a:moveTo>
                  <a:lnTo>
                    <a:pt x="208072" y="59095"/>
                  </a:lnTo>
                  <a:lnTo>
                    <a:pt x="220024" y="64039"/>
                  </a:lnTo>
                  <a:lnTo>
                    <a:pt x="226704" y="75115"/>
                  </a:lnTo>
                  <a:lnTo>
                    <a:pt x="210255" y="123881"/>
                  </a:lnTo>
                  <a:lnTo>
                    <a:pt x="164608" y="147580"/>
                  </a:lnTo>
                  <a:lnTo>
                    <a:pt x="287195" y="147580"/>
                  </a:lnTo>
                  <a:lnTo>
                    <a:pt x="287488" y="143733"/>
                  </a:lnTo>
                  <a:lnTo>
                    <a:pt x="280164" y="98311"/>
                  </a:lnTo>
                  <a:lnTo>
                    <a:pt x="259891" y="59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object 14">
              <a:extLst>
                <a:ext uri="{FF2B5EF4-FFF2-40B4-BE49-F238E27FC236}">
                  <a16:creationId xmlns:a16="http://schemas.microsoft.com/office/drawing/2014/main" xmlns="" id="{416B78BF-B354-4B83-BDC8-EF84B11AC22A}"/>
                </a:ext>
              </a:extLst>
            </p:cNvPr>
            <p:cNvSpPr/>
            <p:nvPr/>
          </p:nvSpPr>
          <p:spPr>
            <a:xfrm>
              <a:off x="363796" y="4977300"/>
              <a:ext cx="307097" cy="64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object 15">
              <a:extLst>
                <a:ext uri="{FF2B5EF4-FFF2-40B4-BE49-F238E27FC236}">
                  <a16:creationId xmlns:a16="http://schemas.microsoft.com/office/drawing/2014/main" xmlns="" id="{D3D27D54-6840-4283-B014-52F2784FC224}"/>
                </a:ext>
              </a:extLst>
            </p:cNvPr>
            <p:cNvSpPr/>
            <p:nvPr/>
          </p:nvSpPr>
          <p:spPr>
            <a:xfrm>
              <a:off x="701343" y="4975975"/>
              <a:ext cx="468083" cy="845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xmlns="" id="{562C2E70-CB86-4C05-961A-9484480F5316}"/>
                </a:ext>
              </a:extLst>
            </p:cNvPr>
            <p:cNvSpPr/>
            <p:nvPr/>
          </p:nvSpPr>
          <p:spPr>
            <a:xfrm>
              <a:off x="287641" y="5089748"/>
              <a:ext cx="958813" cy="65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Imagen 18">
            <a:extLst>
              <a:ext uri="{FF2B5EF4-FFF2-40B4-BE49-F238E27FC236}">
                <a16:creationId xmlns:a16="http://schemas.microsoft.com/office/drawing/2014/main" xmlns="" id="{282C84C7-25BD-F14B-9B8E-B27193A5EC4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b="25457"/>
          <a:stretch/>
        </p:blipFill>
        <p:spPr bwMode="auto">
          <a:xfrm>
            <a:off x="7196666" y="6025444"/>
            <a:ext cx="3138311" cy="47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21494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580801" y="5190343"/>
            <a:ext cx="517575" cy="2585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18" tIns="45718" rIns="91418" bIns="45718" rtlCol="0" anchor="ctr"/>
          <a:lstStyle/>
          <a:p>
            <a:pPr algn="ctr" defTabSz="914128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462215" y="1968285"/>
            <a:ext cx="10169623" cy="1776221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1" tIns="82261" rIns="82261" bIns="82261" anchor="t" anchorCtr="0">
            <a:noAutofit/>
          </a:bodyPr>
          <a:lstStyle/>
          <a:p>
            <a:pPr marL="411052" indent="-228546" defTabSz="457059">
              <a:buFont typeface="Arial"/>
              <a:buChar char="•"/>
            </a:pPr>
            <a:r>
              <a:rPr lang="es-ES" sz="1600" dirty="0">
                <a:solidFill>
                  <a:prstClr val="white"/>
                </a:solidFill>
              </a:rPr>
              <a:t>Acuerdo con la </a:t>
            </a:r>
            <a:r>
              <a:rPr lang="es-ES" sz="1600" dirty="0">
                <a:solidFill>
                  <a:schemeClr val="bg1"/>
                </a:solidFill>
              </a:rPr>
              <a:t>Comisión Nacional del Servicio Civil - No. 20202000003636 de 2020 y Anexo Técnico para concurso de municipios de  V y VI categoría</a:t>
            </a:r>
          </a:p>
          <a:p>
            <a:pPr marL="468171" indent="-285670" defTabSz="457059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3682 vacantes 604 entidades para municipios de V y VI categoría</a:t>
            </a:r>
          </a:p>
          <a:p>
            <a:pPr marL="468171" indent="-285670" defTabSz="457059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79.320 Inscritos para 4327 vacantes de 161 municipios PDET</a:t>
            </a:r>
          </a:p>
          <a:p>
            <a:pPr marL="468171" indent="-285670" defTabSz="457059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FFFF"/>
                </a:solidFill>
              </a:rPr>
              <a:t>Formalización de 502 manuales (364 de Municipios de V y VI, 53 PDET y 85 de otras entidades).</a:t>
            </a:r>
          </a:p>
          <a:p>
            <a:pPr marL="468171" indent="-285670" defTabSz="457059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FFFFFF"/>
                </a:solidFill>
              </a:rPr>
              <a:t>Apoyo en la revisión de 1400 Manuales de Funciones y Competencias Laborales.</a:t>
            </a:r>
            <a:endParaRPr lang="es-ES" sz="1600" dirty="0">
              <a:solidFill>
                <a:srgbClr val="FFC000"/>
              </a:solidFill>
            </a:endParaRPr>
          </a:p>
          <a:p>
            <a:pPr marL="468171" indent="-285670" defTabSz="457059">
              <a:buFont typeface="Arial" panose="020B0604020202020204" pitchFamily="34" charset="0"/>
              <a:buChar char="•"/>
            </a:pPr>
            <a:endParaRPr lang="es-ES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Oval 19">
            <a:extLst>
              <a:ext uri="{FF2B5EF4-FFF2-40B4-BE49-F238E27FC236}">
                <a16:creationId xmlns:a16="http://schemas.microsoft.com/office/drawing/2014/main" xmlns="" id="{DECFCE8D-DFBF-4B45-8114-3C31CD38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6" y="2061273"/>
            <a:ext cx="553301" cy="5806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128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91438" y="-48934"/>
            <a:ext cx="10215156" cy="637579"/>
          </a:xfrm>
          <a:prstGeom prst="rect">
            <a:avLst/>
          </a:prstGeom>
        </p:spPr>
        <p:txBody>
          <a:bodyPr lIns="91418" tIns="45718" rIns="9141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</a:t>
            </a: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7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Vinculación  de nuevos talentos al servicio público.</a:t>
            </a:r>
          </a:p>
          <a:p>
            <a:pPr>
              <a:buClrTx/>
              <a:buFontTx/>
              <a:buNone/>
              <a:defRPr/>
            </a:pPr>
            <a:endParaRPr lang="es-CO" sz="1100" b="1" dirty="0">
              <a:solidFill>
                <a:prstClr val="black"/>
              </a:solidFill>
              <a:latin typeface="Calibri Light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0" y="407062"/>
            <a:ext cx="7815067" cy="637579"/>
          </a:xfrm>
          <a:prstGeom prst="rect">
            <a:avLst/>
          </a:prstGeom>
        </p:spPr>
        <p:txBody>
          <a:bodyPr lIns="91418" tIns="45718" rIns="9141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Productos: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1317357" y="774916"/>
            <a:ext cx="3921070" cy="790413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1" tIns="82261" rIns="82261" bIns="82261" anchor="ctr" anchorCtr="0">
            <a:noAutofit/>
          </a:bodyPr>
          <a:lstStyle/>
          <a:p>
            <a:pPr marL="445960" indent="-271383" algn="ctr" defTabSz="457059"/>
            <a:r>
              <a:rPr lang="es-ES" sz="1400" dirty="0">
                <a:solidFill>
                  <a:prstClr val="white"/>
                </a:solidFill>
                <a:latin typeface="Calibri"/>
              </a:rPr>
              <a:t>Provisión empleos vacantes de carrera administrativa de las entidades públicas  -  municipios de V y VI categoría. </a:t>
            </a:r>
            <a:endParaRPr lang="es-CO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0" y="1587563"/>
            <a:ext cx="12009123" cy="637579"/>
          </a:xfrm>
          <a:prstGeom prst="rect">
            <a:avLst/>
          </a:prstGeom>
        </p:spPr>
        <p:txBody>
          <a:bodyPr lIns="91418" tIns="45718" rIns="9141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xmlns="" id="{80925F1B-AB3A-4332-8CBC-6E6ED8434068}"/>
              </a:ext>
            </a:extLst>
          </p:cNvPr>
          <p:cNvSpPr>
            <a:spLocks/>
          </p:cNvSpPr>
          <p:nvPr/>
        </p:nvSpPr>
        <p:spPr bwMode="auto">
          <a:xfrm>
            <a:off x="5907919" y="743920"/>
            <a:ext cx="4630928" cy="852406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1" tIns="82261" rIns="82261" bIns="82261" anchor="ctr" anchorCtr="0">
            <a:noAutofit/>
          </a:bodyPr>
          <a:lstStyle/>
          <a:p>
            <a:pPr marL="445960" indent="-271383" algn="ctr" defTabSz="457059"/>
            <a:r>
              <a:rPr lang="es-ES" sz="1400" dirty="0">
                <a:solidFill>
                  <a:prstClr val="white"/>
                </a:solidFill>
                <a:latin typeface="Calibri"/>
              </a:rPr>
              <a:t>Provisión de empleos vacantes de carrera administrativa municipios que hacen parte de los Programas de Desarrollo con Enfoque Territorial.</a:t>
            </a:r>
            <a:endParaRPr lang="es-CO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19">
            <a:extLst>
              <a:ext uri="{FF2B5EF4-FFF2-40B4-BE49-F238E27FC236}">
                <a16:creationId xmlns:a16="http://schemas.microsoft.com/office/drawing/2014/main" xmlns="" id="{A3625FBA-45D6-4BBE-BB48-27C55756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429" y="775442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128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84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1" y="754992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128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xmlns="" id="{F4E51860-1588-4522-B7E8-5C2A0F4D89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4664" y="2176311"/>
            <a:ext cx="438463" cy="438463"/>
          </a:xfrm>
          <a:prstGeom prst="rect">
            <a:avLst/>
          </a:prstGeom>
        </p:spPr>
      </p:pic>
      <p:sp>
        <p:nvSpPr>
          <p:cNvPr id="100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590564" y="5954129"/>
            <a:ext cx="2641285" cy="462543"/>
          </a:xfrm>
          <a:prstGeom prst="rect">
            <a:avLst/>
          </a:prstGeom>
        </p:spPr>
        <p:txBody>
          <a:bodyPr lIns="91418" tIns="45718" rIns="9141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642405" y="6225079"/>
            <a:ext cx="806591" cy="461663"/>
          </a:xfrm>
          <a:prstGeom prst="rect">
            <a:avLst/>
          </a:prstGeom>
          <a:noFill/>
        </p:spPr>
        <p:txBody>
          <a:bodyPr wrap="none" lIns="91418" tIns="45718" rIns="91418" bIns="45718" rtlCol="0">
            <a:spAutoFit/>
          </a:bodyPr>
          <a:lstStyle/>
          <a:p>
            <a:pPr algn="ctr" defTabSz="914128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3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75017" y="6161649"/>
            <a:ext cx="665355" cy="665355"/>
          </a:xfrm>
          <a:prstGeom prst="rect">
            <a:avLst/>
          </a:prstGeom>
        </p:spPr>
      </p:pic>
      <p:pic>
        <p:nvPicPr>
          <p:cNvPr id="5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02723" y="5071851"/>
            <a:ext cx="432000" cy="432000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xmlns="" id="{DD4D4888-9E3B-4486-B86E-9FBF14068B02}"/>
              </a:ext>
            </a:extLst>
          </p:cNvPr>
          <p:cNvSpPr/>
          <p:nvPr/>
        </p:nvSpPr>
        <p:spPr>
          <a:xfrm>
            <a:off x="356460" y="4247608"/>
            <a:ext cx="11422251" cy="1626249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1" tIns="82261" rIns="82261" bIns="82261" anchor="t" anchorCtr="0">
            <a:noAutofit/>
          </a:bodyPr>
          <a:lstStyle/>
          <a:p>
            <a:pPr marL="468171" indent="-285670" defTabSz="457059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Para el concurso de municipios de  V y VI categoría  Inscripciones: 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18 de mayo al 22 de julio de 2021</a:t>
            </a:r>
            <a:r>
              <a:rPr lang="es-ES" sz="1600" dirty="0">
                <a:solidFill>
                  <a:prstClr val="white"/>
                </a:solidFill>
                <a:latin typeface="Calibri"/>
              </a:rPr>
              <a:t>,  Prueba Escrita: 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31 de octubre de 2021</a:t>
            </a:r>
            <a:r>
              <a:rPr lang="es-ES" sz="1600" dirty="0">
                <a:solidFill>
                  <a:prstClr val="white"/>
                </a:solidFill>
                <a:latin typeface="Calibri"/>
              </a:rPr>
              <a:t>. 75 sitios de aplicación de la prueba escrita, expedición de Listas ( 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Abril de 2022)</a:t>
            </a:r>
          </a:p>
          <a:p>
            <a:pPr marL="468171" indent="-285670" defTabSz="457059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La selección del operador logístico se encuentra en Proceso de licitación ESAP-LP-001-2021, adjudicación (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28 de mayo de 2021).</a:t>
            </a:r>
          </a:p>
          <a:p>
            <a:pPr marL="468171" indent="-285670" defTabSz="457059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Diseño del Curso de Inducción de los servidores que se vinculen municipios de  V y VI categoría 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(Septiembre 2021)</a:t>
            </a:r>
          </a:p>
          <a:p>
            <a:pPr marL="445960" indent="-285670" defTabSz="914128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Para  municipios PDET, inscripciones</a:t>
            </a:r>
            <a:r>
              <a:rPr lang="es-ES" sz="1600" dirty="0">
                <a:solidFill>
                  <a:srgbClr val="FFFFFF"/>
                </a:solidFill>
                <a:latin typeface="Calibri"/>
              </a:rPr>
              <a:t>: </a:t>
            </a:r>
            <a:r>
              <a:rPr lang="es-ES" sz="1600" b="1" dirty="0">
                <a:solidFill>
                  <a:srgbClr val="FFFFFF"/>
                </a:solidFill>
                <a:latin typeface="Calibri"/>
              </a:rPr>
              <a:t>4 de enero al 20 de febrero de 2021</a:t>
            </a:r>
            <a:r>
              <a:rPr lang="es-ES" sz="1600" dirty="0">
                <a:solidFill>
                  <a:srgbClr val="FFFFFF"/>
                </a:solidFill>
                <a:latin typeface="Calibri"/>
              </a:rPr>
              <a:t>, Prueba Escrita </a:t>
            </a:r>
            <a:r>
              <a:rPr lang="es-ES" sz="1600" b="1" dirty="0">
                <a:solidFill>
                  <a:prstClr val="white"/>
                </a:solidFill>
                <a:latin typeface="Calibri"/>
              </a:rPr>
              <a:t>11 de julio de 2021 </a:t>
            </a:r>
            <a:r>
              <a:rPr lang="es-ES" sz="1600" dirty="0">
                <a:solidFill>
                  <a:prstClr val="white"/>
                </a:solidFill>
                <a:latin typeface="Calibri"/>
              </a:rPr>
              <a:t>en 32 sitios de aplicación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557CAD8E-959D-4BD9-88EE-4CDE5CBD5ECD}"/>
              </a:ext>
            </a:extLst>
          </p:cNvPr>
          <p:cNvSpPr txBox="1">
            <a:spLocks/>
          </p:cNvSpPr>
          <p:nvPr/>
        </p:nvSpPr>
        <p:spPr>
          <a:xfrm>
            <a:off x="0" y="3790165"/>
            <a:ext cx="3939431" cy="472529"/>
          </a:xfrm>
          <a:prstGeom prst="rect">
            <a:avLst/>
          </a:prstGeom>
        </p:spPr>
        <p:txBody>
          <a:bodyPr lIns="91418" tIns="45718" rIns="9141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 </a:t>
            </a: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xmlns="" id="{DE59DF7B-EAF0-4F55-B978-BDC255DF7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85796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128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Gráfico 34" descr="Flecha lineal: recta">
            <a:extLst>
              <a:ext uri="{FF2B5EF4-FFF2-40B4-BE49-F238E27FC236}">
                <a16:creationId xmlns:a16="http://schemas.microsoft.com/office/drawing/2014/main" xmlns="" id="{DC366326-9BBF-44A1-9D9F-3E60290E8D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7886901">
            <a:off x="96291" y="4425219"/>
            <a:ext cx="468000" cy="46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7D60455-B5C4-4448-BBDB-47C43171F52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63" t="11759" r="9862" b="10785"/>
          <a:stretch/>
        </p:blipFill>
        <p:spPr>
          <a:xfrm>
            <a:off x="10667489" y="2"/>
            <a:ext cx="1524527" cy="23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0" y="2123269"/>
            <a:ext cx="12192000" cy="4734731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5" tIns="82265" rIns="82265" bIns="82265" anchor="t" anchorCtr="0">
            <a:noAutofit/>
          </a:bodyPr>
          <a:lstStyle/>
          <a:p>
            <a:pPr marL="374624" indent="-285750" defTabSz="457083">
              <a:buFont typeface="Arial" panose="020B0604020202020204" pitchFamily="34" charset="0"/>
              <a:buChar char="•"/>
            </a:pPr>
            <a:r>
              <a:rPr lang="es-ES_tradnl" sz="1300" dirty="0">
                <a:solidFill>
                  <a:schemeClr val="bg1"/>
                </a:solidFill>
              </a:rPr>
              <a:t>3.608 exoneraciones en matrículas de APT en municipios de 5ª y 6ª categoría de los estratos 1 y 2. (2.767 reportadas con corte a 31 de diciembre y 841 de avance al 8 de abril). </a:t>
            </a:r>
          </a:p>
          <a:p>
            <a:pPr marL="374624" indent="-285750" defTabSz="457083">
              <a:buFont typeface="Arial" panose="020B0604020202020204" pitchFamily="34" charset="0"/>
              <a:buChar char="•"/>
            </a:pPr>
            <a:r>
              <a:rPr lang="es-ES" sz="1300" b="1" dirty="0">
                <a:solidFill>
                  <a:srgbClr val="FFC000"/>
                </a:solidFill>
              </a:rPr>
              <a:t>102 becas PDET </a:t>
            </a:r>
            <a:r>
              <a:rPr lang="es-ES" sz="1300" dirty="0">
                <a:solidFill>
                  <a:schemeClr val="bg1"/>
                </a:solidFill>
              </a:rPr>
              <a:t>otorgadas a servidores públicos desde el periodo 2019 al 08 de abril del 2021.</a:t>
            </a:r>
          </a:p>
          <a:p>
            <a:pPr marL="285684" lvl="1" indent="-196810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Se ofertaron más de 600 plazas para estudiantes  en el P</a:t>
            </a:r>
            <a:r>
              <a:rPr lang="es-CO" sz="1300" dirty="0" err="1">
                <a:solidFill>
                  <a:schemeClr val="bg1"/>
                </a:solidFill>
              </a:rPr>
              <a:t>rograma</a:t>
            </a:r>
            <a:r>
              <a:rPr lang="es-CO" sz="1300" dirty="0">
                <a:solidFill>
                  <a:schemeClr val="bg1"/>
                </a:solidFill>
              </a:rPr>
              <a:t> Integral de Fortalecimiento Académico y Territorial.</a:t>
            </a:r>
          </a:p>
          <a:p>
            <a:pPr marL="285684" lvl="1" indent="-196810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Se ofertaron más de 400 plazas para profesionales en el P</a:t>
            </a:r>
            <a:r>
              <a:rPr lang="es-CO" sz="1300" dirty="0" err="1">
                <a:solidFill>
                  <a:schemeClr val="bg1"/>
                </a:solidFill>
              </a:rPr>
              <a:t>rograma</a:t>
            </a:r>
            <a:r>
              <a:rPr lang="es-CO" sz="1300" dirty="0">
                <a:solidFill>
                  <a:schemeClr val="bg1"/>
                </a:solidFill>
              </a:rPr>
              <a:t> Integral de Fortalecimiento Académico y Territorial.</a:t>
            </a:r>
          </a:p>
          <a:p>
            <a:pPr marL="285684" lvl="1" indent="-196810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bg1"/>
                </a:solidFill>
                <a:latin typeface="Work Sans"/>
              </a:rPr>
              <a:t>Se elaboró documento con la propuesta del diseño del programa de fortalecimiento de capacidades territoriales – Opción Colombia 2.0</a:t>
            </a:r>
            <a:endParaRPr lang="es-CO" sz="1300" dirty="0">
              <a:solidFill>
                <a:schemeClr val="bg1"/>
              </a:solidFill>
            </a:endParaRPr>
          </a:p>
          <a:p>
            <a:pPr marL="285684" lvl="1" indent="-196810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Elaboración, revisión y diagramación Propuesta del Plan Nacional de Competencias Laborales</a:t>
            </a:r>
          </a:p>
          <a:p>
            <a:pPr marL="285684" indent="-196810" defTabSz="457083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Avance del 60% en el diagnóstico de necesidades de capacitación en los 380 municipios priorizados para la construcción del Programa de Capacitación Municipal </a:t>
            </a:r>
          </a:p>
          <a:p>
            <a:pPr marL="285684" indent="-196810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Adopción de la actualización del Plan Nacional de Formación y Capacitación 2020 – 2030 - Resolución Conjunta N° 104 del 6 de marzo de 2020. </a:t>
            </a:r>
          </a:p>
          <a:p>
            <a:pPr marL="285684" indent="-196810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Asesoría y acompañamiento a 50 entidades en la implementación de los lineamientos del Plan Nacional de Formación y Capacitación.</a:t>
            </a:r>
          </a:p>
          <a:p>
            <a:pPr marL="285684" indent="-196810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Firma de memorando de Entendimiento (ESAP, el SENA y Función Pública), para formar a estudiantes, docentes y servidores públicos en competencias laborales asociadas a las orientaciones definidas en el Plan Nacional de Formación y Capacitación 2020-2030.</a:t>
            </a:r>
          </a:p>
          <a:p>
            <a:pPr marL="285684" indent="-196810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33,238 Inscritos, 27 Programas actualizados y 10 temáticas priorizadas 2021, en el marco del Plan Nacional de Formación y Capacitación.</a:t>
            </a:r>
          </a:p>
          <a:p>
            <a:pPr marL="285684" indent="-196810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4.354 servidores públicos del orden nacional y 1.348 servidores públicos de Alta Dirección del orden nacional, para un total de 5.702 servidores públicos certificados en Innovación en el sector público de todos los niveles. </a:t>
            </a:r>
          </a:p>
          <a:p>
            <a:pPr marL="285684" indent="-196810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Estructura y adecuación pedagógica de los contenidos temáticos del diseño del Programa de capacitación para servidores públicos a nivel nacional y territorial con enfoque de derechos y diferencial étnico. </a:t>
            </a:r>
          </a:p>
          <a:p>
            <a:pPr marL="285684" indent="-285684"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chemeClr val="bg1"/>
                </a:solidFill>
              </a:rPr>
              <a:t>Se brindó asistencia técnica a cerca de 200 municipios en temas de control interno.</a:t>
            </a:r>
          </a:p>
          <a:p>
            <a:pPr marL="285684" indent="-285684">
              <a:buFont typeface="Arial" panose="020B0604020202020204" pitchFamily="34" charset="0"/>
              <a:buChar char="•"/>
            </a:pPr>
            <a:r>
              <a:rPr lang="es-CO" sz="1300" dirty="0">
                <a:solidFill>
                  <a:schemeClr val="bg1"/>
                </a:solidFill>
              </a:rPr>
              <a:t>256 municipios capacitados en Pedagogía ODS.</a:t>
            </a:r>
          </a:p>
          <a:p>
            <a:pPr marL="285670" indent="-285670" defTabSz="914128">
              <a:buFont typeface="Arial" panose="020B0604020202020204" pitchFamily="34" charset="0"/>
              <a:buChar char="•"/>
            </a:pPr>
            <a:r>
              <a:rPr lang="es-MX" sz="1300" b="1" dirty="0">
                <a:solidFill>
                  <a:srgbClr val="FFC000"/>
                </a:solidFill>
                <a:latin typeface="Work Sans"/>
              </a:rPr>
              <a:t>Socialización de propuesta de programa de educación </a:t>
            </a:r>
            <a:r>
              <a:rPr lang="es-MX" sz="1300" dirty="0">
                <a:solidFill>
                  <a:schemeClr val="bg1"/>
                </a:solidFill>
                <a:latin typeface="Work Sans"/>
              </a:rPr>
              <a:t>no formal en materia de derecho colectivo público, trabajo decente y convenios OIT</a:t>
            </a:r>
            <a:r>
              <a:rPr lang="es-MX" sz="1300" dirty="0">
                <a:solidFill>
                  <a:srgbClr val="00B050"/>
                </a:solidFill>
                <a:latin typeface="Work Sans"/>
              </a:rPr>
              <a:t>.</a:t>
            </a:r>
          </a:p>
          <a:p>
            <a:pPr marL="285684" indent="-285684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Diplomado en negociación colectiva con la ESAP “Estructura del Estado, derecho laboral administrativo, colectivo público y trabajo decente”</a:t>
            </a:r>
          </a:p>
          <a:p>
            <a:pPr marL="88874"/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95" name="Oval 19">
            <a:extLst>
              <a:ext uri="{FF2B5EF4-FFF2-40B4-BE49-F238E27FC236}">
                <a16:creationId xmlns:a16="http://schemas.microsoft.com/office/drawing/2014/main" xmlns="" id="{DECFCE8D-DFBF-4B45-8114-3C31CD38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5798" y="2773404"/>
            <a:ext cx="756000" cy="7622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1" y="-16043"/>
            <a:ext cx="8457139" cy="601827"/>
          </a:xfrm>
          <a:prstGeom prst="rect">
            <a:avLst/>
          </a:prstGeom>
        </p:spPr>
        <p:txBody>
          <a:bodyPr lIns="91422" tIns="45718" rIns="91422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-CO" sz="2600" b="1" dirty="0" err="1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Macroproducto</a:t>
            </a:r>
            <a:r>
              <a:rPr lang="es-CO" sz="26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s-ES" sz="26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Formación, capacitación y bienestar para la profesionalización del servicio público.</a:t>
            </a:r>
            <a:endParaRPr lang="es-CO" sz="2600" b="1" dirty="0"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179598" y="659059"/>
            <a:ext cx="7815067" cy="637579"/>
          </a:xfrm>
          <a:prstGeom prst="rect">
            <a:avLst/>
          </a:prstGeom>
        </p:spPr>
        <p:txBody>
          <a:bodyPr lIns="91422" tIns="45718" rIns="91422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Productos: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361785" y="1019681"/>
            <a:ext cx="1823476" cy="762624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5" tIns="82265" rIns="82265" bIns="82265" anchor="ctr" anchorCtr="0">
            <a:noAutofit/>
          </a:bodyPr>
          <a:lstStyle/>
          <a:p>
            <a:pPr marL="445981" indent="3175" defTabSz="457083"/>
            <a:r>
              <a:rPr lang="es-CO" sz="1200" dirty="0">
                <a:solidFill>
                  <a:schemeClr val="bg1"/>
                </a:solidFill>
              </a:rPr>
              <a:t>Plazas de vinculación estudiantes y graduados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0" y="1788778"/>
            <a:ext cx="12009123" cy="637579"/>
          </a:xfrm>
          <a:prstGeom prst="rect">
            <a:avLst/>
          </a:prstGeom>
        </p:spPr>
        <p:txBody>
          <a:bodyPr lIns="91422" tIns="45718" rIns="91422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Principales</a:t>
            </a:r>
            <a:r>
              <a:rPr lang="es-CO" sz="2300" dirty="0"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84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85" y="1043171"/>
            <a:ext cx="573437" cy="63064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xmlns="" id="{F4E51860-1588-4522-B7E8-5C2A0F4D89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2950304"/>
            <a:ext cx="438463" cy="464180"/>
          </a:xfrm>
          <a:prstGeom prst="rect">
            <a:avLst/>
          </a:prstGeom>
        </p:spPr>
      </p:pic>
      <p:sp>
        <p:nvSpPr>
          <p:cNvPr id="37" name="Freeform 15">
            <a:extLst>
              <a:ext uri="{FF2B5EF4-FFF2-40B4-BE49-F238E27FC236}">
                <a16:creationId xmlns:a16="http://schemas.microsoft.com/office/drawing/2014/main" xmlns="" id="{B1BEAE20-2940-48AE-8024-530373564668}"/>
              </a:ext>
            </a:extLst>
          </p:cNvPr>
          <p:cNvSpPr>
            <a:spLocks/>
          </p:cNvSpPr>
          <p:nvPr/>
        </p:nvSpPr>
        <p:spPr bwMode="auto">
          <a:xfrm>
            <a:off x="2330856" y="1014675"/>
            <a:ext cx="2008669" cy="783127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5" tIns="82265" rIns="82265" bIns="82265" anchor="ctr" anchorCtr="0">
            <a:noAutofit/>
          </a:bodyPr>
          <a:lstStyle/>
          <a:p>
            <a:pPr marL="445981" indent="-180934" defTabSz="457083"/>
            <a:r>
              <a:rPr lang="es-ES" sz="1200" dirty="0">
                <a:solidFill>
                  <a:schemeClr val="bg1"/>
                </a:solidFill>
              </a:rPr>
              <a:t>     Becas  y exoneraciones estudiantes y  servidores públicos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xmlns="" id="{43904ADC-76BE-4536-88C9-3DBE5ECB7C6B}"/>
              </a:ext>
            </a:extLst>
          </p:cNvPr>
          <p:cNvSpPr>
            <a:spLocks/>
          </p:cNvSpPr>
          <p:nvPr/>
        </p:nvSpPr>
        <p:spPr bwMode="auto">
          <a:xfrm>
            <a:off x="9593451" y="604086"/>
            <a:ext cx="2598549" cy="790761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5" tIns="82265" rIns="82265" bIns="82265" anchor="ctr" anchorCtr="0">
            <a:noAutofit/>
          </a:bodyPr>
          <a:lstStyle/>
          <a:p>
            <a:pPr marL="265047" defTabSz="457083"/>
            <a:r>
              <a:rPr lang="es-CO" sz="1100" dirty="0">
                <a:solidFill>
                  <a:schemeClr val="bg1"/>
                </a:solidFill>
              </a:rPr>
              <a:t>Programas de capacitación  “Servidores Públicos” “Acuerdo Sindical” “Administración” “DDH “ “Étnicos”</a:t>
            </a:r>
          </a:p>
        </p:txBody>
      </p:sp>
      <p:sp>
        <p:nvSpPr>
          <p:cNvPr id="42" name="Freeform 15">
            <a:extLst>
              <a:ext uri="{FF2B5EF4-FFF2-40B4-BE49-F238E27FC236}">
                <a16:creationId xmlns:a16="http://schemas.microsoft.com/office/drawing/2014/main" xmlns="" id="{E6F42C96-0710-4094-9926-6DDD63831794}"/>
              </a:ext>
            </a:extLst>
          </p:cNvPr>
          <p:cNvSpPr>
            <a:spLocks/>
          </p:cNvSpPr>
          <p:nvPr/>
        </p:nvSpPr>
        <p:spPr bwMode="auto">
          <a:xfrm>
            <a:off x="4649671" y="1045673"/>
            <a:ext cx="1766628" cy="767629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5" tIns="82265" rIns="82265" bIns="82265" anchor="ctr" anchorCtr="0">
            <a:noAutofit/>
          </a:bodyPr>
          <a:lstStyle/>
          <a:p>
            <a:pPr marL="180934" indent="-4763" defTabSz="265047"/>
            <a:r>
              <a:rPr lang="es-CO" sz="1200" dirty="0">
                <a:solidFill>
                  <a:schemeClr val="bg1"/>
                </a:solidFill>
              </a:rPr>
              <a:t>Plan Nacional de Competencias Laborales para servidores públicos</a:t>
            </a:r>
          </a:p>
        </p:txBody>
      </p:sp>
      <p:sp>
        <p:nvSpPr>
          <p:cNvPr id="44" name="Freeform 15">
            <a:extLst>
              <a:ext uri="{FF2B5EF4-FFF2-40B4-BE49-F238E27FC236}">
                <a16:creationId xmlns:a16="http://schemas.microsoft.com/office/drawing/2014/main" xmlns="" id="{A194438D-42C9-4A0D-A099-AF6386AD674B}"/>
              </a:ext>
            </a:extLst>
          </p:cNvPr>
          <p:cNvSpPr>
            <a:spLocks/>
          </p:cNvSpPr>
          <p:nvPr/>
        </p:nvSpPr>
        <p:spPr bwMode="auto">
          <a:xfrm>
            <a:off x="6830747" y="548766"/>
            <a:ext cx="2282255" cy="768589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5" tIns="82265" rIns="82265" bIns="82265" anchor="ctr" anchorCtr="0">
            <a:noAutofit/>
          </a:bodyPr>
          <a:lstStyle/>
          <a:p>
            <a:pPr marL="445981" indent="3175" defTabSz="457083"/>
            <a:r>
              <a:rPr lang="es-ES" sz="1200" dirty="0">
                <a:solidFill>
                  <a:schemeClr val="bg1"/>
                </a:solidFill>
              </a:rPr>
              <a:t>Servidores públicos del orden nacional capacitados en temas de administración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49" name="Oval 19">
            <a:extLst>
              <a:ext uri="{FF2B5EF4-FFF2-40B4-BE49-F238E27FC236}">
                <a16:creationId xmlns:a16="http://schemas.microsoft.com/office/drawing/2014/main" xmlns="" id="{A3206841-8937-4CB8-9F67-5CD71BDE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757" y="1007392"/>
            <a:ext cx="573437" cy="681924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19">
            <a:extLst>
              <a:ext uri="{FF2B5EF4-FFF2-40B4-BE49-F238E27FC236}">
                <a16:creationId xmlns:a16="http://schemas.microsoft.com/office/drawing/2014/main" xmlns="" id="{CA88E8BC-16F6-4EE5-9278-E9998958D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033" y="1053886"/>
            <a:ext cx="573438" cy="71292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Oval 19">
            <a:extLst>
              <a:ext uri="{FF2B5EF4-FFF2-40B4-BE49-F238E27FC236}">
                <a16:creationId xmlns:a16="http://schemas.microsoft.com/office/drawing/2014/main" xmlns="" id="{9FE58565-8765-421E-A610-4097B7017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767" y="548908"/>
            <a:ext cx="547453" cy="675458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2" name="Oval 19">
            <a:extLst>
              <a:ext uri="{FF2B5EF4-FFF2-40B4-BE49-F238E27FC236}">
                <a16:creationId xmlns:a16="http://schemas.microsoft.com/office/drawing/2014/main" xmlns="" id="{5EA8A8AD-E311-4A99-898B-43EAF180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666" y="625438"/>
            <a:ext cx="623761" cy="64542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561A93D3-10D7-474B-AB76-53BA59D02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517" y="-12624"/>
            <a:ext cx="3742371" cy="570563"/>
          </a:xfrm>
          <a:prstGeom prst="rect">
            <a:avLst/>
          </a:prstGeom>
        </p:spPr>
      </p:pic>
      <p:pic>
        <p:nvPicPr>
          <p:cNvPr id="56" name="Gráfico 55" descr="Bombilla">
            <a:extLst>
              <a:ext uri="{FF2B5EF4-FFF2-40B4-BE49-F238E27FC236}">
                <a16:creationId xmlns:a16="http://schemas.microsoft.com/office/drawing/2014/main" xmlns="" id="{D2BC5637-F235-41D7-AD6A-97BEC418DF5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11633" y="6264513"/>
            <a:ext cx="360000" cy="381116"/>
          </a:xfrm>
          <a:prstGeom prst="rect">
            <a:avLst/>
          </a:prstGeom>
        </p:spPr>
      </p:pic>
      <p:sp>
        <p:nvSpPr>
          <p:cNvPr id="26" name="Freeform 15">
            <a:extLst>
              <a:ext uri="{FF2B5EF4-FFF2-40B4-BE49-F238E27FC236}">
                <a16:creationId xmlns:a16="http://schemas.microsoft.com/office/drawing/2014/main" xmlns="" id="{E21DB9CE-83D2-4553-8D5A-B29BE06DD95E}"/>
              </a:ext>
            </a:extLst>
          </p:cNvPr>
          <p:cNvSpPr>
            <a:spLocks/>
          </p:cNvSpPr>
          <p:nvPr/>
        </p:nvSpPr>
        <p:spPr bwMode="auto">
          <a:xfrm>
            <a:off x="6864316" y="1380761"/>
            <a:ext cx="2135063" cy="612000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5" tIns="82265" rIns="82265" bIns="82265" anchor="ctr" anchorCtr="0">
            <a:noAutofit/>
          </a:bodyPr>
          <a:lstStyle/>
          <a:p>
            <a:pPr marL="445981" indent="3175" defTabSz="457083"/>
            <a:r>
              <a:rPr lang="es-CO" sz="1200" dirty="0">
                <a:solidFill>
                  <a:schemeClr val="bg1"/>
                </a:solidFill>
              </a:rPr>
              <a:t>Acciones Pedagogía ODS</a:t>
            </a:r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xmlns="" id="{E93FCDB9-4163-45D8-BC67-4AAC60696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506" y="1356434"/>
            <a:ext cx="535213" cy="611851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xmlns="" id="{2AA873BF-BD08-435F-81BB-5BE5D5C31476}"/>
              </a:ext>
            </a:extLst>
          </p:cNvPr>
          <p:cNvSpPr>
            <a:spLocks/>
          </p:cNvSpPr>
          <p:nvPr/>
        </p:nvSpPr>
        <p:spPr bwMode="auto">
          <a:xfrm>
            <a:off x="9500462" y="1456839"/>
            <a:ext cx="2691538" cy="619934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5" tIns="82265" rIns="82265" bIns="82265" anchor="ctr" anchorCtr="0">
            <a:noAutofit/>
          </a:bodyPr>
          <a:lstStyle/>
          <a:p>
            <a:pPr marL="445981" indent="3175" defTabSz="457083"/>
            <a:r>
              <a:rPr lang="es-ES" sz="1100" dirty="0">
                <a:solidFill>
                  <a:schemeClr val="bg1"/>
                </a:solidFill>
              </a:rPr>
              <a:t>OCI del orden nacional y territorial que implementan criterios técnicos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xmlns="" id="{DD342C2A-60C1-4C7D-AD48-B27354229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1493" y="1441343"/>
            <a:ext cx="588934" cy="58893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5" name="Gráfico 47" descr="Bombilla">
            <a:extLst>
              <a:ext uri="{FF2B5EF4-FFF2-40B4-BE49-F238E27FC236}">
                <a16:creationId xmlns:a16="http://schemas.microsoft.com/office/drawing/2014/main" xmlns="" id="{E8C9EFA7-5EE0-401A-A467-FD9A46101E8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70608" y="2750255"/>
            <a:ext cx="298707" cy="3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5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91440" y="-48934"/>
            <a:ext cx="12009123" cy="63757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-CO" sz="2000" b="1" dirty="0" err="1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Macroproducto</a:t>
            </a:r>
            <a:r>
              <a:rPr lang="es-CO" sz="20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s-ES" sz="20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Formación, capacitación y bienestar </a:t>
            </a:r>
          </a:p>
          <a:p>
            <a:pPr>
              <a:buClrTx/>
              <a:defRPr/>
            </a:pPr>
            <a:r>
              <a:rPr lang="es-ES" sz="20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 la profesionalización del servicio público.</a:t>
            </a:r>
            <a:endParaRPr lang="es-CO" sz="1000" b="1" dirty="0">
              <a:ea typeface="+mn-ea"/>
              <a:cs typeface="Calibri" panose="020F0502020204030204" pitchFamily="34" charset="0"/>
            </a:endParaRPr>
          </a:p>
        </p:txBody>
      </p:sp>
      <p:pic>
        <p:nvPicPr>
          <p:cNvPr id="36" name="Gráfico 35" descr="Bombilla">
            <a:extLst>
              <a:ext uri="{FF2B5EF4-FFF2-40B4-BE49-F238E27FC236}">
                <a16:creationId xmlns:a16="http://schemas.microsoft.com/office/drawing/2014/main" xmlns="" id="{81B3223A-463A-4612-AA0D-ED951270EF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96861" y="2762352"/>
            <a:ext cx="432000" cy="432000"/>
          </a:xfrm>
          <a:prstGeom prst="rect">
            <a:avLst/>
          </a:prstGeom>
        </p:spPr>
      </p:pic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xmlns="" id="{3BEEE4B3-DF5F-4F2B-928F-93961EBA6666}"/>
              </a:ext>
            </a:extLst>
          </p:cNvPr>
          <p:cNvSpPr/>
          <p:nvPr/>
        </p:nvSpPr>
        <p:spPr>
          <a:xfrm>
            <a:off x="139486" y="596155"/>
            <a:ext cx="11862042" cy="5342762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61" tIns="82261" rIns="82261" bIns="82261" anchor="t" anchorCtr="0">
            <a:noAutofit/>
          </a:bodyPr>
          <a:lstStyle/>
          <a:p>
            <a:pPr marL="411052" indent="-228546" defTabSz="457059">
              <a:buChar char="•"/>
            </a:pPr>
            <a:r>
              <a:rPr lang="es-ES" sz="1400" dirty="0">
                <a:solidFill>
                  <a:prstClr val="white"/>
                </a:solidFill>
              </a:rPr>
              <a:t>Diseño del Programa de Capacitación Municipal </a:t>
            </a:r>
            <a:r>
              <a:rPr lang="es-ES" sz="1400" b="1" dirty="0">
                <a:solidFill>
                  <a:prstClr val="white"/>
                </a:solidFill>
              </a:rPr>
              <a:t>(Octubre 2021).</a:t>
            </a:r>
          </a:p>
          <a:p>
            <a:pPr marL="411052" indent="-228546" defTabSz="457059">
              <a:buChar char="•"/>
            </a:pPr>
            <a:r>
              <a:rPr lang="es-ES" sz="1400" dirty="0">
                <a:solidFill>
                  <a:prstClr val="white"/>
                </a:solidFill>
              </a:rPr>
              <a:t>Oferta de 556 plazas para Estudiantes en el Programa Integral de Fortalecimiento Académico y Territorial </a:t>
            </a:r>
            <a:r>
              <a:rPr lang="es-ES" sz="1400" b="1" dirty="0">
                <a:solidFill>
                  <a:prstClr val="white"/>
                </a:solidFill>
              </a:rPr>
              <a:t>(Mayo de 2021)</a:t>
            </a:r>
          </a:p>
          <a:p>
            <a:pPr marL="411052" indent="-228546" defTabSz="457059">
              <a:buChar char="•"/>
            </a:pPr>
            <a:r>
              <a:rPr lang="es-ES" sz="1400" dirty="0">
                <a:solidFill>
                  <a:prstClr val="white"/>
                </a:solidFill>
              </a:rPr>
              <a:t>Oferta de 457 plazas para profesionales en el Programa Integral de Fortalecimiento Académico y Territorial </a:t>
            </a:r>
            <a:r>
              <a:rPr lang="es-ES" sz="1400" b="1" dirty="0">
                <a:solidFill>
                  <a:prstClr val="white"/>
                </a:solidFill>
              </a:rPr>
              <a:t>(Mayo de 2021)</a:t>
            </a:r>
          </a:p>
          <a:p>
            <a:pPr marL="411052" indent="-228546" defTabSz="457059">
              <a:buChar char="•"/>
            </a:pPr>
            <a:r>
              <a:rPr lang="es-ES" sz="1400" dirty="0">
                <a:solidFill>
                  <a:prstClr val="white"/>
                </a:solidFill>
              </a:rPr>
              <a:t>Finalizar el diagnóstico de necesidades de capacitación en los 380 municipios priorizados para la construcción del Programa de Capacitación Municipal </a:t>
            </a:r>
            <a:r>
              <a:rPr lang="es-ES" sz="1400" b="1" dirty="0">
                <a:solidFill>
                  <a:prstClr val="white"/>
                </a:solidFill>
              </a:rPr>
              <a:t>(Junio de 2021)</a:t>
            </a:r>
          </a:p>
          <a:p>
            <a:pPr marL="411052" indent="-228546" defTabSz="457059">
              <a:buChar char="•"/>
            </a:pPr>
            <a:r>
              <a:rPr lang="es-MX" sz="1400" dirty="0">
                <a:solidFill>
                  <a:prstClr val="white"/>
                </a:solidFill>
              </a:rPr>
              <a:t>Determinar el acompañamiento conjunto a las entidades priorizadas para la implementación del Plan Nacional de Competencias Laborales </a:t>
            </a:r>
            <a:r>
              <a:rPr lang="es-MX" sz="1400" b="1" dirty="0">
                <a:solidFill>
                  <a:schemeClr val="bg1"/>
                </a:solidFill>
              </a:rPr>
              <a:t>(Diciembre 2021)</a:t>
            </a:r>
            <a:endParaRPr lang="es-ES" sz="1400" b="1" dirty="0">
              <a:solidFill>
                <a:schemeClr val="bg1"/>
              </a:solidFill>
            </a:endParaRPr>
          </a:p>
          <a:p>
            <a:pPr marL="411052" indent="-228546" defTabSz="457059">
              <a:buFontTx/>
              <a:buChar char="•"/>
            </a:pPr>
            <a:r>
              <a:rPr lang="es-MX" sz="1400" dirty="0">
                <a:solidFill>
                  <a:prstClr val="white"/>
                </a:solidFill>
              </a:rPr>
              <a:t>Priorizar sectorialmente las entidades a acompañar durante 2021 para la apropiación de los instrumentos del Plan Nacional de  Formación y Capacitación. </a:t>
            </a:r>
            <a:r>
              <a:rPr lang="es-MX" sz="1400" b="1" dirty="0">
                <a:solidFill>
                  <a:schemeClr val="bg1"/>
                </a:solidFill>
              </a:rPr>
              <a:t>(Diciembre 2021)</a:t>
            </a:r>
          </a:p>
          <a:p>
            <a:pPr marL="411052" indent="-228546" defTabSz="457059">
              <a:buChar char="•"/>
            </a:pPr>
            <a:r>
              <a:rPr lang="es-ES" sz="1400" dirty="0">
                <a:solidFill>
                  <a:prstClr val="white"/>
                </a:solidFill>
              </a:rPr>
              <a:t>Adelantar actividades de formación en competencias laborales asociadas a las orientaciones definidas en el Plan  Nacional de  Formación y Capacitación 2020-2030, en el marco del memorando de Entendimiento (ESAP, el SENA y Función Pública) </a:t>
            </a:r>
            <a:r>
              <a:rPr lang="es-ES" sz="1400" b="1" dirty="0">
                <a:solidFill>
                  <a:schemeClr val="bg1"/>
                </a:solidFill>
              </a:rPr>
              <a:t>(diciembre 2022).</a:t>
            </a:r>
          </a:p>
          <a:p>
            <a:pPr marL="411052" indent="-228546" defTabSz="457059">
              <a:buChar char="•"/>
            </a:pPr>
            <a:r>
              <a:rPr lang="es-ES" sz="1400" dirty="0">
                <a:solidFill>
                  <a:prstClr val="white"/>
                </a:solidFill>
              </a:rPr>
              <a:t>Virtualización del Programa de capacitación para servidores públicos a nivel nacional y territorial con enfoque de derechos y diferencial étnico </a:t>
            </a:r>
            <a:r>
              <a:rPr lang="es-ES" sz="1400" b="1" dirty="0">
                <a:solidFill>
                  <a:prstClr val="white"/>
                </a:solidFill>
              </a:rPr>
              <a:t>(Junio 2021).</a:t>
            </a:r>
          </a:p>
          <a:p>
            <a:pPr marL="411052" indent="-228546" defTabSz="457059">
              <a:buChar char="•"/>
            </a:pPr>
            <a:r>
              <a:rPr lang="es-ES" sz="1400" dirty="0">
                <a:solidFill>
                  <a:prstClr val="white"/>
                </a:solidFill>
              </a:rPr>
              <a:t>Definir lineamientos y estrategias para el fortalecimiento de las competencias técnicas de los equipos de control interno. </a:t>
            </a:r>
            <a:r>
              <a:rPr lang="es-ES" sz="1400" b="1" dirty="0">
                <a:solidFill>
                  <a:prstClr val="white"/>
                </a:solidFill>
              </a:rPr>
              <a:t>(Noviembre- 2021)</a:t>
            </a:r>
          </a:p>
          <a:p>
            <a:pPr marL="411052" indent="-228546" defTabSz="457059">
              <a:buChar char="•"/>
            </a:pPr>
            <a:r>
              <a:rPr lang="es-ES" sz="1400" dirty="0">
                <a:solidFill>
                  <a:prstClr val="white"/>
                </a:solidFill>
              </a:rPr>
              <a:t>Adelantar el despliegue del acompañamiento técnico</a:t>
            </a:r>
          </a:p>
          <a:p>
            <a:pPr marL="411052" indent="-228546" defTabSz="457059">
              <a:buChar char="•"/>
            </a:pPr>
            <a:r>
              <a:rPr lang="es-ES" sz="1400" dirty="0">
                <a:solidFill>
                  <a:prstClr val="white"/>
                </a:solidFill>
              </a:rPr>
              <a:t>Mesas técnicas entre la ESAP, el Min Interior y la Consejería DDHH, para definir la ruta de trabajo capacitación de las entidades del orden nacional en temas relacionados con respeto por la diferencia y la no discriminación </a:t>
            </a:r>
            <a:r>
              <a:rPr lang="es-ES" sz="1400" b="1" dirty="0">
                <a:solidFill>
                  <a:prstClr val="white"/>
                </a:solidFill>
              </a:rPr>
              <a:t>(Octubre 2021)</a:t>
            </a:r>
            <a:endParaRPr lang="es-CO" sz="1400" b="1" dirty="0">
              <a:solidFill>
                <a:prstClr val="white"/>
              </a:solidFill>
            </a:endParaRPr>
          </a:p>
          <a:p>
            <a:pPr marL="411052" indent="-228546" defTabSz="457059">
              <a:buChar char="•"/>
            </a:pPr>
            <a:r>
              <a:rPr lang="es-CO" sz="1400" dirty="0">
                <a:solidFill>
                  <a:prstClr val="white"/>
                </a:solidFill>
              </a:rPr>
              <a:t>Oferta curso virtual  ODS: 255 certificados. 700 inscritos en curso ( bomberos a nivel nacional). 95 municipios -13 PDET. Oferta virtual </a:t>
            </a:r>
            <a:r>
              <a:rPr lang="es-CO" sz="1400" b="1" dirty="0">
                <a:solidFill>
                  <a:prstClr val="white"/>
                </a:solidFill>
              </a:rPr>
              <a:t>(Junio y Septiembre).</a:t>
            </a:r>
          </a:p>
          <a:p>
            <a:pPr marL="411052" indent="-228546" defTabSz="457059">
              <a:buFontTx/>
              <a:buChar char="•"/>
            </a:pPr>
            <a:r>
              <a:rPr lang="es-ES" sz="1400" dirty="0">
                <a:solidFill>
                  <a:prstClr val="white"/>
                </a:solidFill>
              </a:rPr>
              <a:t>Citar nuevamente espacio para acordar el pensum del programa de educación entre el Gobierno nacional y las organizaciones sindicales de empleados públicos. (Junio </a:t>
            </a:r>
            <a:r>
              <a:rPr lang="es-ES" sz="1200" b="1" dirty="0">
                <a:solidFill>
                  <a:schemeClr val="bg1"/>
                </a:solidFill>
              </a:rPr>
              <a:t>2021)</a:t>
            </a:r>
          </a:p>
          <a:p>
            <a:pPr marL="411052" indent="-228546" defTabSz="457059">
              <a:buChar char="•"/>
            </a:pPr>
            <a:endParaRPr lang="es-ES" sz="1300" dirty="0">
              <a:solidFill>
                <a:prstClr val="white"/>
              </a:solidFill>
            </a:endParaRP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xmlns="" id="{9772EC25-6442-4675-AEA7-BD75AFF810A2}"/>
              </a:ext>
            </a:extLst>
          </p:cNvPr>
          <p:cNvSpPr txBox="1">
            <a:spLocks/>
          </p:cNvSpPr>
          <p:nvPr/>
        </p:nvSpPr>
        <p:spPr>
          <a:xfrm>
            <a:off x="343929" y="462829"/>
            <a:ext cx="3939431" cy="47252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Acciones por desarrollar </a:t>
            </a:r>
          </a:p>
        </p:txBody>
      </p:sp>
      <p:sp>
        <p:nvSpPr>
          <p:cNvPr id="43" name="Oval 19">
            <a:extLst>
              <a:ext uri="{FF2B5EF4-FFF2-40B4-BE49-F238E27FC236}">
                <a16:creationId xmlns:a16="http://schemas.microsoft.com/office/drawing/2014/main" xmlns="" id="{101692EB-8EB8-4752-8692-5B0BC3D12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3932"/>
            <a:ext cx="756000" cy="75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9" rtlCol="0" anchor="t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5" name="Gráfico 44" descr="Flecha lineal: recta">
            <a:extLst>
              <a:ext uri="{FF2B5EF4-FFF2-40B4-BE49-F238E27FC236}">
                <a16:creationId xmlns:a16="http://schemas.microsoft.com/office/drawing/2014/main" xmlns="" id="{A63AC358-2B40-43E1-8FAA-42F5FE5B7AD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86901">
            <a:off x="100266" y="1681255"/>
            <a:ext cx="487326" cy="4873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118C885-C4A8-4727-A754-51E61E719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902" y="-11088"/>
            <a:ext cx="3537097" cy="758133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DF71242C-D17D-401B-B9B4-A30D2E9100E3}"/>
              </a:ext>
            </a:extLst>
          </p:cNvPr>
          <p:cNvSpPr/>
          <p:nvPr/>
        </p:nvSpPr>
        <p:spPr>
          <a:xfrm rot="16200000">
            <a:off x="9206807" y="5318884"/>
            <a:ext cx="462543" cy="24528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CO" sz="2400"/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xmlns="" id="{55A4DAE8-C962-462D-8AAC-19242C154AEC}"/>
              </a:ext>
            </a:extLst>
          </p:cNvPr>
          <p:cNvSpPr txBox="1">
            <a:spLocks/>
          </p:cNvSpPr>
          <p:nvPr/>
        </p:nvSpPr>
        <p:spPr>
          <a:xfrm>
            <a:off x="8178211" y="5981978"/>
            <a:ext cx="2486301" cy="46254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O" sz="1100" b="1" dirty="0">
                <a:solidFill>
                  <a:srgbClr val="121E36"/>
                </a:solidFill>
                <a:cs typeface="Calibri" panose="020F0502020204030204" pitchFamily="34" charset="0"/>
              </a:rPr>
              <a:t>Fecha estimada de cumplimiento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76FF4D7F-1A39-4393-A4A9-68164F15FAA6}"/>
              </a:ext>
            </a:extLst>
          </p:cNvPr>
          <p:cNvSpPr txBox="1"/>
          <p:nvPr/>
        </p:nvSpPr>
        <p:spPr>
          <a:xfrm>
            <a:off x="9199843" y="6283926"/>
            <a:ext cx="870751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s-CO" sz="2400" b="1" dirty="0"/>
              <a:t>2022</a:t>
            </a:r>
          </a:p>
        </p:txBody>
      </p:sp>
      <p:pic>
        <p:nvPicPr>
          <p:cNvPr id="59" name="Gráfico 58" descr="Reloj">
            <a:extLst>
              <a:ext uri="{FF2B5EF4-FFF2-40B4-BE49-F238E27FC236}">
                <a16:creationId xmlns:a16="http://schemas.microsoft.com/office/drawing/2014/main" xmlns="" id="{0D15E0E6-D443-4C0C-B7FC-D67590E58B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395544" y="6192645"/>
            <a:ext cx="665355" cy="6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8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369A68-ADCA-458F-B013-05FAFA0B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445" y="947723"/>
            <a:ext cx="9761555" cy="3957532"/>
          </a:xfrm>
        </p:spPr>
        <p:txBody>
          <a:bodyPr spcFirstLastPara="1" vert="horz" wrap="square" lIns="91394" tIns="45718" rIns="91394" bIns="45718" rtlCol="0" anchor="b" anchorCtr="0">
            <a:noAutofit/>
          </a:bodyPr>
          <a:lstStyle/>
          <a:p>
            <a:pPr algn="r"/>
            <a:r>
              <a:rPr lang="es-ES" sz="5500" dirty="0">
                <a:solidFill>
                  <a:schemeClr val="bg1"/>
                </a:solidFill>
              </a:rPr>
              <a:t>Línea Estratégica: 4 </a:t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5500" dirty="0">
                <a:solidFill>
                  <a:schemeClr val="bg1"/>
                </a:solidFill>
              </a:rPr>
              <a:t/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3900" dirty="0">
                <a:solidFill>
                  <a:schemeClr val="bg1"/>
                </a:solidFill>
              </a:rPr>
              <a:t>Reforma y acreditación institucional de la ESAP.</a:t>
            </a:r>
          </a:p>
        </p:txBody>
      </p:sp>
      <p:grpSp>
        <p:nvGrpSpPr>
          <p:cNvPr id="32" name="Grupo 17">
            <a:extLst>
              <a:ext uri="{FF2B5EF4-FFF2-40B4-BE49-F238E27FC236}">
                <a16:creationId xmlns:a16="http://schemas.microsoft.com/office/drawing/2014/main" xmlns="" id="{80A3851F-9360-4423-8110-84A2B8AF2F15}"/>
              </a:ext>
            </a:extLst>
          </p:cNvPr>
          <p:cNvGrpSpPr/>
          <p:nvPr/>
        </p:nvGrpSpPr>
        <p:grpSpPr>
          <a:xfrm>
            <a:off x="10512778" y="5305779"/>
            <a:ext cx="1527487" cy="1150259"/>
            <a:chOff x="287641" y="4370305"/>
            <a:chExt cx="958813" cy="784981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xmlns="" id="{98CEBA3F-8896-4222-BEE8-3AFAC76F2689}"/>
                </a:ext>
              </a:extLst>
            </p:cNvPr>
            <p:cNvSpPr/>
            <p:nvPr/>
          </p:nvSpPr>
          <p:spPr>
            <a:xfrm>
              <a:off x="701498" y="437030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18"/>
                  </a:lnTo>
                  <a:lnTo>
                    <a:pt x="58883" y="27704"/>
                  </a:lnTo>
                  <a:lnTo>
                    <a:pt x="27748" y="58802"/>
                  </a:lnTo>
                  <a:lnTo>
                    <a:pt x="7331" y="98256"/>
                  </a:lnTo>
                  <a:lnTo>
                    <a:pt x="0" y="143712"/>
                  </a:lnTo>
                  <a:lnTo>
                    <a:pt x="7331" y="189151"/>
                  </a:lnTo>
                  <a:lnTo>
                    <a:pt x="27748" y="228591"/>
                  </a:lnTo>
                  <a:lnTo>
                    <a:pt x="58883" y="259678"/>
                  </a:lnTo>
                  <a:lnTo>
                    <a:pt x="98369" y="280057"/>
                  </a:lnTo>
                  <a:lnTo>
                    <a:pt x="143838" y="287373"/>
                  </a:lnTo>
                  <a:lnTo>
                    <a:pt x="189268" y="280057"/>
                  </a:lnTo>
                  <a:lnTo>
                    <a:pt x="228704" y="259678"/>
                  </a:lnTo>
                  <a:lnTo>
                    <a:pt x="259791" y="228591"/>
                  </a:lnTo>
                  <a:lnTo>
                    <a:pt x="280171" y="189151"/>
                  </a:lnTo>
                  <a:lnTo>
                    <a:pt x="287488" y="143712"/>
                  </a:lnTo>
                  <a:lnTo>
                    <a:pt x="280171" y="98256"/>
                  </a:lnTo>
                  <a:lnTo>
                    <a:pt x="259791" y="58802"/>
                  </a:lnTo>
                  <a:lnTo>
                    <a:pt x="228704" y="27704"/>
                  </a:lnTo>
                  <a:lnTo>
                    <a:pt x="189268" y="7318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xmlns="" id="{FE20B287-B371-4427-9E53-F72FF6FC78DE}"/>
                </a:ext>
              </a:extLst>
            </p:cNvPr>
            <p:cNvSpPr/>
            <p:nvPr/>
          </p:nvSpPr>
          <p:spPr>
            <a:xfrm>
              <a:off x="784678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91" y="0"/>
                  </a:moveTo>
                  <a:lnTo>
                    <a:pt x="98250" y="7321"/>
                  </a:lnTo>
                  <a:lnTo>
                    <a:pt x="58802" y="27715"/>
                  </a:lnTo>
                  <a:lnTo>
                    <a:pt x="27706" y="58829"/>
                  </a:lnTo>
                  <a:lnTo>
                    <a:pt x="7319" y="98307"/>
                  </a:lnTo>
                  <a:lnTo>
                    <a:pt x="0" y="143796"/>
                  </a:lnTo>
                  <a:lnTo>
                    <a:pt x="7319" y="189241"/>
                  </a:lnTo>
                  <a:lnTo>
                    <a:pt x="27706" y="228714"/>
                  </a:lnTo>
                  <a:lnTo>
                    <a:pt x="58802" y="259844"/>
                  </a:lnTo>
                  <a:lnTo>
                    <a:pt x="98250" y="280260"/>
                  </a:lnTo>
                  <a:lnTo>
                    <a:pt x="143691" y="287593"/>
                  </a:lnTo>
                  <a:lnTo>
                    <a:pt x="189158" y="280260"/>
                  </a:lnTo>
                  <a:lnTo>
                    <a:pt x="228629" y="259844"/>
                  </a:lnTo>
                  <a:lnTo>
                    <a:pt x="259744" y="228714"/>
                  </a:lnTo>
                  <a:lnTo>
                    <a:pt x="280143" y="189241"/>
                  </a:lnTo>
                  <a:lnTo>
                    <a:pt x="287467" y="143796"/>
                  </a:lnTo>
                  <a:lnTo>
                    <a:pt x="280143" y="98307"/>
                  </a:lnTo>
                  <a:lnTo>
                    <a:pt x="259744" y="58829"/>
                  </a:lnTo>
                  <a:lnTo>
                    <a:pt x="228629" y="27715"/>
                  </a:lnTo>
                  <a:lnTo>
                    <a:pt x="189158" y="7321"/>
                  </a:lnTo>
                  <a:lnTo>
                    <a:pt x="14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object 6">
              <a:extLst>
                <a:ext uri="{FF2B5EF4-FFF2-40B4-BE49-F238E27FC236}">
                  <a16:creationId xmlns:a16="http://schemas.microsoft.com/office/drawing/2014/main" xmlns="" id="{CE5792D5-054E-4044-B1C1-1D2DC4FCF787}"/>
                </a:ext>
              </a:extLst>
            </p:cNvPr>
            <p:cNvSpPr/>
            <p:nvPr/>
          </p:nvSpPr>
          <p:spPr>
            <a:xfrm>
              <a:off x="619263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29" y="0"/>
                  </a:moveTo>
                  <a:lnTo>
                    <a:pt x="98209" y="7321"/>
                  </a:lnTo>
                  <a:lnTo>
                    <a:pt x="58779" y="27715"/>
                  </a:lnTo>
                  <a:lnTo>
                    <a:pt x="27696" y="58829"/>
                  </a:lnTo>
                  <a:lnTo>
                    <a:pt x="7316" y="98307"/>
                  </a:lnTo>
                  <a:lnTo>
                    <a:pt x="0" y="143796"/>
                  </a:lnTo>
                  <a:lnTo>
                    <a:pt x="7316" y="189241"/>
                  </a:lnTo>
                  <a:lnTo>
                    <a:pt x="27696" y="228714"/>
                  </a:lnTo>
                  <a:lnTo>
                    <a:pt x="58779" y="259844"/>
                  </a:lnTo>
                  <a:lnTo>
                    <a:pt x="98209" y="280260"/>
                  </a:lnTo>
                  <a:lnTo>
                    <a:pt x="143629" y="287593"/>
                  </a:lnTo>
                  <a:lnTo>
                    <a:pt x="189062" y="280260"/>
                  </a:lnTo>
                  <a:lnTo>
                    <a:pt x="228526" y="259844"/>
                  </a:lnTo>
                  <a:lnTo>
                    <a:pt x="259650" y="228714"/>
                  </a:lnTo>
                  <a:lnTo>
                    <a:pt x="280063" y="189241"/>
                  </a:lnTo>
                  <a:lnTo>
                    <a:pt x="287394" y="143796"/>
                  </a:lnTo>
                  <a:lnTo>
                    <a:pt x="280063" y="98307"/>
                  </a:lnTo>
                  <a:lnTo>
                    <a:pt x="259650" y="58829"/>
                  </a:lnTo>
                  <a:lnTo>
                    <a:pt x="228526" y="27715"/>
                  </a:lnTo>
                  <a:lnTo>
                    <a:pt x="189062" y="7321"/>
                  </a:lnTo>
                  <a:lnTo>
                    <a:pt x="143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xmlns="" id="{C6CED25B-6DED-4784-A5EB-DFBD0958DEC9}"/>
                </a:ext>
              </a:extLst>
            </p:cNvPr>
            <p:cNvSpPr/>
            <p:nvPr/>
          </p:nvSpPr>
          <p:spPr>
            <a:xfrm>
              <a:off x="535990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81" y="0"/>
                  </a:moveTo>
                  <a:lnTo>
                    <a:pt x="98272" y="7307"/>
                  </a:lnTo>
                  <a:lnTo>
                    <a:pt x="58831" y="27666"/>
                  </a:lnTo>
                  <a:lnTo>
                    <a:pt x="27726" y="58732"/>
                  </a:lnTo>
                  <a:lnTo>
                    <a:pt x="7326" y="98157"/>
                  </a:lnTo>
                  <a:lnTo>
                    <a:pt x="0" y="143597"/>
                  </a:lnTo>
                  <a:lnTo>
                    <a:pt x="7326" y="189112"/>
                  </a:lnTo>
                  <a:lnTo>
                    <a:pt x="27726" y="228589"/>
                  </a:lnTo>
                  <a:lnTo>
                    <a:pt x="58831" y="259686"/>
                  </a:lnTo>
                  <a:lnTo>
                    <a:pt x="98272" y="280061"/>
                  </a:lnTo>
                  <a:lnTo>
                    <a:pt x="143681" y="287373"/>
                  </a:lnTo>
                  <a:lnTo>
                    <a:pt x="189101" y="280061"/>
                  </a:lnTo>
                  <a:lnTo>
                    <a:pt x="228551" y="259686"/>
                  </a:lnTo>
                  <a:lnTo>
                    <a:pt x="259662" y="228589"/>
                  </a:lnTo>
                  <a:lnTo>
                    <a:pt x="280066" y="189112"/>
                  </a:lnTo>
                  <a:lnTo>
                    <a:pt x="287394" y="143597"/>
                  </a:lnTo>
                  <a:lnTo>
                    <a:pt x="280066" y="98157"/>
                  </a:lnTo>
                  <a:lnTo>
                    <a:pt x="259662" y="58732"/>
                  </a:lnTo>
                  <a:lnTo>
                    <a:pt x="228551" y="27666"/>
                  </a:lnTo>
                  <a:lnTo>
                    <a:pt x="189101" y="7307"/>
                  </a:lnTo>
                  <a:lnTo>
                    <a:pt x="143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xmlns="" id="{0FA33371-6866-48BC-9F50-E7DEF09283E0}"/>
                </a:ext>
              </a:extLst>
            </p:cNvPr>
            <p:cNvSpPr/>
            <p:nvPr/>
          </p:nvSpPr>
          <p:spPr>
            <a:xfrm>
              <a:off x="456583" y="4785317"/>
              <a:ext cx="128219" cy="130818"/>
            </a:xfrm>
            <a:custGeom>
              <a:avLst/>
              <a:gdLst/>
              <a:ahLst/>
              <a:cxnLst/>
              <a:rect l="l" t="t" r="r" b="b"/>
              <a:pathLst>
                <a:path w="281940" h="287654">
                  <a:moveTo>
                    <a:pt x="143587" y="0"/>
                  </a:moveTo>
                  <a:lnTo>
                    <a:pt x="98172" y="7326"/>
                  </a:lnTo>
                  <a:lnTo>
                    <a:pt x="58752" y="27726"/>
                  </a:lnTo>
                  <a:lnTo>
                    <a:pt x="27681" y="58831"/>
                  </a:lnTo>
                  <a:lnTo>
                    <a:pt x="7312" y="98272"/>
                  </a:lnTo>
                  <a:lnTo>
                    <a:pt x="0" y="143681"/>
                  </a:lnTo>
                  <a:lnTo>
                    <a:pt x="7312" y="189133"/>
                  </a:lnTo>
                  <a:lnTo>
                    <a:pt x="27681" y="228597"/>
                  </a:lnTo>
                  <a:lnTo>
                    <a:pt x="58752" y="259711"/>
                  </a:lnTo>
                  <a:lnTo>
                    <a:pt x="98172" y="280111"/>
                  </a:lnTo>
                  <a:lnTo>
                    <a:pt x="143587" y="287436"/>
                  </a:lnTo>
                  <a:lnTo>
                    <a:pt x="190534" y="279421"/>
                  </a:lnTo>
                  <a:lnTo>
                    <a:pt x="230812" y="257320"/>
                  </a:lnTo>
                  <a:lnTo>
                    <a:pt x="261953" y="224050"/>
                  </a:lnTo>
                  <a:lnTo>
                    <a:pt x="262906" y="222024"/>
                  </a:lnTo>
                  <a:lnTo>
                    <a:pt x="205847" y="222024"/>
                  </a:lnTo>
                  <a:lnTo>
                    <a:pt x="173079" y="215838"/>
                  </a:lnTo>
                  <a:lnTo>
                    <a:pt x="156253" y="202229"/>
                  </a:lnTo>
                  <a:lnTo>
                    <a:pt x="150053" y="188620"/>
                  </a:lnTo>
                  <a:lnTo>
                    <a:pt x="149168" y="182434"/>
                  </a:lnTo>
                  <a:lnTo>
                    <a:pt x="148557" y="164994"/>
                  </a:lnTo>
                  <a:lnTo>
                    <a:pt x="154258" y="156038"/>
                  </a:lnTo>
                  <a:lnTo>
                    <a:pt x="171583" y="152738"/>
                  </a:lnTo>
                  <a:lnTo>
                    <a:pt x="205847" y="152267"/>
                  </a:lnTo>
                  <a:lnTo>
                    <a:pt x="227983" y="152267"/>
                  </a:lnTo>
                  <a:lnTo>
                    <a:pt x="231702" y="151903"/>
                  </a:lnTo>
                  <a:lnTo>
                    <a:pt x="234934" y="148771"/>
                  </a:lnTo>
                  <a:lnTo>
                    <a:pt x="235395" y="142445"/>
                  </a:lnTo>
                  <a:lnTo>
                    <a:pt x="230778" y="136300"/>
                  </a:lnTo>
                  <a:lnTo>
                    <a:pt x="220621" y="133447"/>
                  </a:lnTo>
                  <a:lnTo>
                    <a:pt x="210578" y="132655"/>
                  </a:lnTo>
                  <a:lnTo>
                    <a:pt x="205782" y="132646"/>
                  </a:lnTo>
                  <a:lnTo>
                    <a:pt x="171957" y="127943"/>
                  </a:lnTo>
                  <a:lnTo>
                    <a:pt x="155255" y="117577"/>
                  </a:lnTo>
                  <a:lnTo>
                    <a:pt x="149679" y="107211"/>
                  </a:lnTo>
                  <a:lnTo>
                    <a:pt x="149168" y="102499"/>
                  </a:lnTo>
                  <a:lnTo>
                    <a:pt x="150053" y="79484"/>
                  </a:lnTo>
                  <a:lnTo>
                    <a:pt x="156253" y="67665"/>
                  </a:lnTo>
                  <a:lnTo>
                    <a:pt x="173079" y="63311"/>
                  </a:lnTo>
                  <a:lnTo>
                    <a:pt x="205847" y="62689"/>
                  </a:lnTo>
                  <a:lnTo>
                    <a:pt x="261970" y="62689"/>
                  </a:lnTo>
                  <a:lnTo>
                    <a:pt x="261372" y="61454"/>
                  </a:lnTo>
                  <a:lnTo>
                    <a:pt x="230118" y="29001"/>
                  </a:lnTo>
                  <a:lnTo>
                    <a:pt x="190013" y="7672"/>
                  </a:lnTo>
                  <a:lnTo>
                    <a:pt x="143587" y="0"/>
                  </a:lnTo>
                  <a:close/>
                </a:path>
                <a:path w="281940" h="287654">
                  <a:moveTo>
                    <a:pt x="275595" y="169928"/>
                  </a:moveTo>
                  <a:lnTo>
                    <a:pt x="268956" y="173394"/>
                  </a:lnTo>
                  <a:lnTo>
                    <a:pt x="265059" y="182434"/>
                  </a:lnTo>
                  <a:lnTo>
                    <a:pt x="263585" y="189808"/>
                  </a:lnTo>
                  <a:lnTo>
                    <a:pt x="256507" y="203285"/>
                  </a:lnTo>
                  <a:lnTo>
                    <a:pt x="238903" y="216234"/>
                  </a:lnTo>
                  <a:lnTo>
                    <a:pt x="205847" y="222024"/>
                  </a:lnTo>
                  <a:lnTo>
                    <a:pt x="262906" y="222024"/>
                  </a:lnTo>
                  <a:lnTo>
                    <a:pt x="281488" y="182528"/>
                  </a:lnTo>
                  <a:lnTo>
                    <a:pt x="281073" y="172738"/>
                  </a:lnTo>
                  <a:lnTo>
                    <a:pt x="275595" y="169928"/>
                  </a:lnTo>
                  <a:close/>
                </a:path>
                <a:path w="281940" h="287654">
                  <a:moveTo>
                    <a:pt x="227983" y="152267"/>
                  </a:moveTo>
                  <a:lnTo>
                    <a:pt x="205847" y="152267"/>
                  </a:lnTo>
                  <a:lnTo>
                    <a:pt x="222930" y="152762"/>
                  </a:lnTo>
                  <a:lnTo>
                    <a:pt x="227983" y="152267"/>
                  </a:lnTo>
                  <a:close/>
                </a:path>
                <a:path w="281940" h="287654">
                  <a:moveTo>
                    <a:pt x="210464" y="132646"/>
                  </a:moveTo>
                  <a:lnTo>
                    <a:pt x="205847" y="132655"/>
                  </a:lnTo>
                  <a:lnTo>
                    <a:pt x="210578" y="132655"/>
                  </a:lnTo>
                  <a:close/>
                </a:path>
                <a:path w="281940" h="287654">
                  <a:moveTo>
                    <a:pt x="261970" y="62689"/>
                  </a:moveTo>
                  <a:lnTo>
                    <a:pt x="205847" y="62689"/>
                  </a:lnTo>
                  <a:lnTo>
                    <a:pt x="238961" y="68747"/>
                  </a:lnTo>
                  <a:lnTo>
                    <a:pt x="256664" y="82162"/>
                  </a:lnTo>
                  <a:lnTo>
                    <a:pt x="263762" y="95793"/>
                  </a:lnTo>
                  <a:lnTo>
                    <a:pt x="265059" y="102499"/>
                  </a:lnTo>
                  <a:lnTo>
                    <a:pt x="268595" y="110131"/>
                  </a:lnTo>
                  <a:lnTo>
                    <a:pt x="274885" y="112406"/>
                  </a:lnTo>
                  <a:lnTo>
                    <a:pt x="280310" y="109727"/>
                  </a:lnTo>
                  <a:lnTo>
                    <a:pt x="281247" y="102499"/>
                  </a:lnTo>
                  <a:lnTo>
                    <a:pt x="261970" y="62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xmlns="" id="{30AC1EBD-CAF9-4256-9709-477B313CA2D9}"/>
                </a:ext>
              </a:extLst>
            </p:cNvPr>
            <p:cNvSpPr/>
            <p:nvPr/>
          </p:nvSpPr>
          <p:spPr>
            <a:xfrm>
              <a:off x="784157" y="4785316"/>
              <a:ext cx="130818" cy="130241"/>
            </a:xfrm>
            <a:custGeom>
              <a:avLst/>
              <a:gdLst/>
              <a:ahLst/>
              <a:cxnLst/>
              <a:rect l="l" t="t" r="r" b="b"/>
              <a:pathLst>
                <a:path w="287655" h="286384">
                  <a:moveTo>
                    <a:pt x="143796" y="0"/>
                  </a:moveTo>
                  <a:lnTo>
                    <a:pt x="98376" y="7329"/>
                  </a:lnTo>
                  <a:lnTo>
                    <a:pt x="58906" y="27736"/>
                  </a:lnTo>
                  <a:lnTo>
                    <a:pt x="27767" y="58847"/>
                  </a:lnTo>
                  <a:lnTo>
                    <a:pt x="7338" y="98290"/>
                  </a:lnTo>
                  <a:lnTo>
                    <a:pt x="0" y="143691"/>
                  </a:lnTo>
                  <a:lnTo>
                    <a:pt x="9407" y="194884"/>
                  </a:lnTo>
                  <a:lnTo>
                    <a:pt x="35316" y="237915"/>
                  </a:lnTo>
                  <a:lnTo>
                    <a:pt x="74260" y="269356"/>
                  </a:lnTo>
                  <a:lnTo>
                    <a:pt x="122771" y="285781"/>
                  </a:lnTo>
                  <a:lnTo>
                    <a:pt x="118280" y="277476"/>
                  </a:lnTo>
                  <a:lnTo>
                    <a:pt x="114885" y="267724"/>
                  </a:lnTo>
                  <a:lnTo>
                    <a:pt x="112736" y="256794"/>
                  </a:lnTo>
                  <a:lnTo>
                    <a:pt x="111986" y="244955"/>
                  </a:lnTo>
                  <a:lnTo>
                    <a:pt x="114458" y="223734"/>
                  </a:lnTo>
                  <a:lnTo>
                    <a:pt x="121204" y="206389"/>
                  </a:lnTo>
                  <a:lnTo>
                    <a:pt x="131215" y="194685"/>
                  </a:lnTo>
                  <a:lnTo>
                    <a:pt x="143482" y="190392"/>
                  </a:lnTo>
                  <a:lnTo>
                    <a:pt x="278995" y="190392"/>
                  </a:lnTo>
                  <a:lnTo>
                    <a:pt x="287603" y="143691"/>
                  </a:lnTo>
                  <a:lnTo>
                    <a:pt x="287428" y="142602"/>
                  </a:lnTo>
                  <a:lnTo>
                    <a:pt x="143482" y="142602"/>
                  </a:lnTo>
                  <a:lnTo>
                    <a:pt x="132446" y="138299"/>
                  </a:lnTo>
                  <a:lnTo>
                    <a:pt x="123441" y="126574"/>
                  </a:lnTo>
                  <a:lnTo>
                    <a:pt x="117372" y="109207"/>
                  </a:lnTo>
                  <a:lnTo>
                    <a:pt x="115148" y="87976"/>
                  </a:lnTo>
                  <a:lnTo>
                    <a:pt x="117372" y="66753"/>
                  </a:lnTo>
                  <a:lnTo>
                    <a:pt x="123441" y="49464"/>
                  </a:lnTo>
                  <a:lnTo>
                    <a:pt x="132446" y="37829"/>
                  </a:lnTo>
                  <a:lnTo>
                    <a:pt x="143482" y="33569"/>
                  </a:lnTo>
                  <a:lnTo>
                    <a:pt x="234627" y="33569"/>
                  </a:lnTo>
                  <a:lnTo>
                    <a:pt x="228794" y="27736"/>
                  </a:lnTo>
                  <a:lnTo>
                    <a:pt x="189310" y="7329"/>
                  </a:lnTo>
                  <a:lnTo>
                    <a:pt x="143796" y="0"/>
                  </a:lnTo>
                  <a:close/>
                </a:path>
                <a:path w="287655" h="286384">
                  <a:moveTo>
                    <a:pt x="278995" y="190392"/>
                  </a:moveTo>
                  <a:lnTo>
                    <a:pt x="143482" y="190392"/>
                  </a:lnTo>
                  <a:lnTo>
                    <a:pt x="155673" y="194685"/>
                  </a:lnTo>
                  <a:lnTo>
                    <a:pt x="165616" y="206389"/>
                  </a:lnTo>
                  <a:lnTo>
                    <a:pt x="172314" y="223734"/>
                  </a:lnTo>
                  <a:lnTo>
                    <a:pt x="174769" y="244955"/>
                  </a:lnTo>
                  <a:lnTo>
                    <a:pt x="174011" y="256858"/>
                  </a:lnTo>
                  <a:lnTo>
                    <a:pt x="171857" y="267815"/>
                  </a:lnTo>
                  <a:lnTo>
                    <a:pt x="168483" y="277548"/>
                  </a:lnTo>
                  <a:lnTo>
                    <a:pt x="164068" y="285781"/>
                  </a:lnTo>
                  <a:lnTo>
                    <a:pt x="212843" y="269648"/>
                  </a:lnTo>
                  <a:lnTo>
                    <a:pt x="252034" y="238261"/>
                  </a:lnTo>
                  <a:lnTo>
                    <a:pt x="278125" y="195111"/>
                  </a:lnTo>
                  <a:lnTo>
                    <a:pt x="278995" y="190392"/>
                  </a:lnTo>
                  <a:close/>
                </a:path>
                <a:path w="287655" h="286384">
                  <a:moveTo>
                    <a:pt x="234627" y="33569"/>
                  </a:moveTo>
                  <a:lnTo>
                    <a:pt x="143482" y="33569"/>
                  </a:lnTo>
                  <a:lnTo>
                    <a:pt x="154445" y="37829"/>
                  </a:lnTo>
                  <a:lnTo>
                    <a:pt x="163413" y="49464"/>
                  </a:lnTo>
                  <a:lnTo>
                    <a:pt x="169468" y="66753"/>
                  </a:lnTo>
                  <a:lnTo>
                    <a:pt x="171691" y="87976"/>
                  </a:lnTo>
                  <a:lnTo>
                    <a:pt x="169468" y="109207"/>
                  </a:lnTo>
                  <a:lnTo>
                    <a:pt x="163413" y="126574"/>
                  </a:lnTo>
                  <a:lnTo>
                    <a:pt x="154445" y="138299"/>
                  </a:lnTo>
                  <a:lnTo>
                    <a:pt x="143482" y="142602"/>
                  </a:lnTo>
                  <a:lnTo>
                    <a:pt x="287428" y="142602"/>
                  </a:lnTo>
                  <a:lnTo>
                    <a:pt x="280287" y="98290"/>
                  </a:lnTo>
                  <a:lnTo>
                    <a:pt x="259902" y="58847"/>
                  </a:lnTo>
                  <a:lnTo>
                    <a:pt x="234627" y="33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7F1C65FF-DD74-4505-AABB-8F460A65FD31}"/>
                </a:ext>
              </a:extLst>
            </p:cNvPr>
            <p:cNvSpPr/>
            <p:nvPr/>
          </p:nvSpPr>
          <p:spPr>
            <a:xfrm>
              <a:off x="701498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07"/>
                  </a:lnTo>
                  <a:lnTo>
                    <a:pt x="58883" y="27666"/>
                  </a:lnTo>
                  <a:lnTo>
                    <a:pt x="27748" y="58732"/>
                  </a:lnTo>
                  <a:lnTo>
                    <a:pt x="7331" y="98157"/>
                  </a:lnTo>
                  <a:lnTo>
                    <a:pt x="0" y="143597"/>
                  </a:lnTo>
                  <a:lnTo>
                    <a:pt x="7331" y="189112"/>
                  </a:lnTo>
                  <a:lnTo>
                    <a:pt x="27748" y="228589"/>
                  </a:lnTo>
                  <a:lnTo>
                    <a:pt x="58883" y="259686"/>
                  </a:lnTo>
                  <a:lnTo>
                    <a:pt x="98369" y="280061"/>
                  </a:lnTo>
                  <a:lnTo>
                    <a:pt x="143838" y="287373"/>
                  </a:lnTo>
                  <a:lnTo>
                    <a:pt x="189268" y="280061"/>
                  </a:lnTo>
                  <a:lnTo>
                    <a:pt x="228704" y="259686"/>
                  </a:lnTo>
                  <a:lnTo>
                    <a:pt x="259791" y="228589"/>
                  </a:lnTo>
                  <a:lnTo>
                    <a:pt x="280171" y="189112"/>
                  </a:lnTo>
                  <a:lnTo>
                    <a:pt x="287488" y="143597"/>
                  </a:lnTo>
                  <a:lnTo>
                    <a:pt x="280171" y="98157"/>
                  </a:lnTo>
                  <a:lnTo>
                    <a:pt x="259791" y="58732"/>
                  </a:lnTo>
                  <a:lnTo>
                    <a:pt x="228704" y="27666"/>
                  </a:lnTo>
                  <a:lnTo>
                    <a:pt x="189268" y="7307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8CDDABF4-A9FB-4056-9F19-0B91FE71747C}"/>
                </a:ext>
              </a:extLst>
            </p:cNvPr>
            <p:cNvSpPr/>
            <p:nvPr/>
          </p:nvSpPr>
          <p:spPr>
            <a:xfrm>
              <a:off x="865735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744" y="0"/>
                  </a:moveTo>
                  <a:lnTo>
                    <a:pt x="98349" y="7307"/>
                  </a:lnTo>
                  <a:lnTo>
                    <a:pt x="58894" y="27666"/>
                  </a:lnTo>
                  <a:lnTo>
                    <a:pt x="27763" y="58732"/>
                  </a:lnTo>
                  <a:lnTo>
                    <a:pt x="7337" y="98157"/>
                  </a:lnTo>
                  <a:lnTo>
                    <a:pt x="0" y="143597"/>
                  </a:lnTo>
                  <a:lnTo>
                    <a:pt x="7337" y="189112"/>
                  </a:lnTo>
                  <a:lnTo>
                    <a:pt x="27763" y="228589"/>
                  </a:lnTo>
                  <a:lnTo>
                    <a:pt x="58894" y="259686"/>
                  </a:lnTo>
                  <a:lnTo>
                    <a:pt x="98349" y="280061"/>
                  </a:lnTo>
                  <a:lnTo>
                    <a:pt x="143744" y="287373"/>
                  </a:lnTo>
                  <a:lnTo>
                    <a:pt x="189177" y="280061"/>
                  </a:lnTo>
                  <a:lnTo>
                    <a:pt x="228658" y="259686"/>
                  </a:lnTo>
                  <a:lnTo>
                    <a:pt x="259807" y="228589"/>
                  </a:lnTo>
                  <a:lnTo>
                    <a:pt x="280242" y="189112"/>
                  </a:lnTo>
                  <a:lnTo>
                    <a:pt x="287582" y="143597"/>
                  </a:lnTo>
                  <a:lnTo>
                    <a:pt x="280242" y="98157"/>
                  </a:lnTo>
                  <a:lnTo>
                    <a:pt x="259807" y="58732"/>
                  </a:lnTo>
                  <a:lnTo>
                    <a:pt x="228658" y="27666"/>
                  </a:lnTo>
                  <a:lnTo>
                    <a:pt x="189177" y="7307"/>
                  </a:lnTo>
                  <a:lnTo>
                    <a:pt x="14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object 12">
              <a:extLst>
                <a:ext uri="{FF2B5EF4-FFF2-40B4-BE49-F238E27FC236}">
                  <a16:creationId xmlns:a16="http://schemas.microsoft.com/office/drawing/2014/main" xmlns="" id="{08865A8E-269B-4B1F-B4D8-D063C1FD69C6}"/>
                </a:ext>
              </a:extLst>
            </p:cNvPr>
            <p:cNvSpPr/>
            <p:nvPr/>
          </p:nvSpPr>
          <p:spPr>
            <a:xfrm>
              <a:off x="622215" y="4785639"/>
              <a:ext cx="123310" cy="129663"/>
            </a:xfrm>
            <a:custGeom>
              <a:avLst/>
              <a:gdLst/>
              <a:ahLst/>
              <a:cxnLst/>
              <a:rect l="l" t="t" r="r" b="b"/>
              <a:pathLst>
                <a:path w="271144" h="285115">
                  <a:moveTo>
                    <a:pt x="11580" y="173841"/>
                  </a:moveTo>
                  <a:lnTo>
                    <a:pt x="1961" y="175871"/>
                  </a:lnTo>
                  <a:lnTo>
                    <a:pt x="0" y="190157"/>
                  </a:lnTo>
                  <a:lnTo>
                    <a:pt x="15034" y="220216"/>
                  </a:lnTo>
                  <a:lnTo>
                    <a:pt x="60693" y="265694"/>
                  </a:lnTo>
                  <a:lnTo>
                    <a:pt x="109850" y="284701"/>
                  </a:lnTo>
                  <a:lnTo>
                    <a:pt x="156619" y="285014"/>
                  </a:lnTo>
                  <a:lnTo>
                    <a:pt x="195113" y="274410"/>
                  </a:lnTo>
                  <a:lnTo>
                    <a:pt x="219447" y="260665"/>
                  </a:lnTo>
                  <a:lnTo>
                    <a:pt x="236988" y="245182"/>
                  </a:lnTo>
                  <a:lnTo>
                    <a:pt x="248729" y="231198"/>
                  </a:lnTo>
                  <a:lnTo>
                    <a:pt x="96424" y="231198"/>
                  </a:lnTo>
                  <a:lnTo>
                    <a:pt x="70445" y="229149"/>
                  </a:lnTo>
                  <a:lnTo>
                    <a:pt x="41024" y="210713"/>
                  </a:lnTo>
                  <a:lnTo>
                    <a:pt x="19516" y="180553"/>
                  </a:lnTo>
                  <a:lnTo>
                    <a:pt x="11580" y="173841"/>
                  </a:lnTo>
                  <a:close/>
                </a:path>
                <a:path w="271144" h="285115">
                  <a:moveTo>
                    <a:pt x="145582" y="0"/>
                  </a:moveTo>
                  <a:lnTo>
                    <a:pt x="99405" y="4460"/>
                  </a:lnTo>
                  <a:lnTo>
                    <a:pt x="54185" y="25416"/>
                  </a:lnTo>
                  <a:lnTo>
                    <a:pt x="28099" y="53700"/>
                  </a:lnTo>
                  <a:lnTo>
                    <a:pt x="7055" y="118376"/>
                  </a:lnTo>
                  <a:lnTo>
                    <a:pt x="12614" y="128760"/>
                  </a:lnTo>
                  <a:lnTo>
                    <a:pt x="25344" y="134589"/>
                  </a:lnTo>
                  <a:lnTo>
                    <a:pt x="39324" y="138265"/>
                  </a:lnTo>
                  <a:lnTo>
                    <a:pt x="48635" y="142187"/>
                  </a:lnTo>
                  <a:lnTo>
                    <a:pt x="60526" y="149305"/>
                  </a:lnTo>
                  <a:lnTo>
                    <a:pt x="80501" y="162149"/>
                  </a:lnTo>
                  <a:lnTo>
                    <a:pt x="99285" y="182514"/>
                  </a:lnTo>
                  <a:lnTo>
                    <a:pt x="107607" y="212196"/>
                  </a:lnTo>
                  <a:lnTo>
                    <a:pt x="96424" y="231198"/>
                  </a:lnTo>
                  <a:lnTo>
                    <a:pt x="248729" y="231198"/>
                  </a:lnTo>
                  <a:lnTo>
                    <a:pt x="253638" y="225351"/>
                  </a:lnTo>
                  <a:lnTo>
                    <a:pt x="266069" y="199071"/>
                  </a:lnTo>
                  <a:lnTo>
                    <a:pt x="270953" y="164239"/>
                  </a:lnTo>
                  <a:lnTo>
                    <a:pt x="265677" y="155390"/>
                  </a:lnTo>
                  <a:lnTo>
                    <a:pt x="253740" y="150373"/>
                  </a:lnTo>
                  <a:lnTo>
                    <a:pt x="239991" y="147205"/>
                  </a:lnTo>
                  <a:lnTo>
                    <a:pt x="229279" y="143904"/>
                  </a:lnTo>
                  <a:lnTo>
                    <a:pt x="215913" y="136711"/>
                  </a:lnTo>
                  <a:lnTo>
                    <a:pt x="196095" y="122575"/>
                  </a:lnTo>
                  <a:lnTo>
                    <a:pt x="178121" y="100673"/>
                  </a:lnTo>
                  <a:lnTo>
                    <a:pt x="170286" y="70179"/>
                  </a:lnTo>
                  <a:lnTo>
                    <a:pt x="180254" y="51361"/>
                  </a:lnTo>
                  <a:lnTo>
                    <a:pt x="245035" y="51361"/>
                  </a:lnTo>
                  <a:lnTo>
                    <a:pt x="226897" y="31313"/>
                  </a:lnTo>
                  <a:lnTo>
                    <a:pt x="189239" y="9721"/>
                  </a:lnTo>
                  <a:lnTo>
                    <a:pt x="145582" y="0"/>
                  </a:lnTo>
                  <a:close/>
                </a:path>
                <a:path w="271144" h="285115">
                  <a:moveTo>
                    <a:pt x="245035" y="51361"/>
                  </a:moveTo>
                  <a:lnTo>
                    <a:pt x="180254" y="51361"/>
                  </a:lnTo>
                  <a:lnTo>
                    <a:pt x="203552" y="53496"/>
                  </a:lnTo>
                  <a:lnTo>
                    <a:pt x="230274" y="71955"/>
                  </a:lnTo>
                  <a:lnTo>
                    <a:pt x="250514" y="102105"/>
                  </a:lnTo>
                  <a:lnTo>
                    <a:pt x="258569" y="109519"/>
                  </a:lnTo>
                  <a:lnTo>
                    <a:pt x="268448" y="108748"/>
                  </a:lnTo>
                  <a:lnTo>
                    <a:pt x="270501" y="94745"/>
                  </a:lnTo>
                  <a:lnTo>
                    <a:pt x="255079" y="62462"/>
                  </a:lnTo>
                  <a:lnTo>
                    <a:pt x="245035" y="51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object 13">
              <a:extLst>
                <a:ext uri="{FF2B5EF4-FFF2-40B4-BE49-F238E27FC236}">
                  <a16:creationId xmlns:a16="http://schemas.microsoft.com/office/drawing/2014/main" xmlns="" id="{1BC5E3CF-1214-4569-A765-738EFA8C2CA7}"/>
                </a:ext>
              </a:extLst>
            </p:cNvPr>
            <p:cNvSpPr/>
            <p:nvPr/>
          </p:nvSpPr>
          <p:spPr>
            <a:xfrm>
              <a:off x="948033" y="4785315"/>
              <a:ext cx="130818" cy="130530"/>
            </a:xfrm>
            <a:custGeom>
              <a:avLst/>
              <a:gdLst/>
              <a:ahLst/>
              <a:cxnLst/>
              <a:rect l="l" t="t" r="r" b="b"/>
              <a:pathLst>
                <a:path w="287655" h="287020">
                  <a:moveTo>
                    <a:pt x="143754" y="0"/>
                  </a:moveTo>
                  <a:lnTo>
                    <a:pt x="98322" y="7329"/>
                  </a:lnTo>
                  <a:lnTo>
                    <a:pt x="58861" y="27738"/>
                  </a:lnTo>
                  <a:lnTo>
                    <a:pt x="27740" y="58856"/>
                  </a:lnTo>
                  <a:lnTo>
                    <a:pt x="7330" y="98311"/>
                  </a:lnTo>
                  <a:lnTo>
                    <a:pt x="0" y="143733"/>
                  </a:lnTo>
                  <a:lnTo>
                    <a:pt x="7564" y="189827"/>
                  </a:lnTo>
                  <a:lnTo>
                    <a:pt x="28588" y="229714"/>
                  </a:lnTo>
                  <a:lnTo>
                    <a:pt x="60562" y="260929"/>
                  </a:lnTo>
                  <a:lnTo>
                    <a:pt x="100981" y="281007"/>
                  </a:lnTo>
                  <a:lnTo>
                    <a:pt x="133377" y="286918"/>
                  </a:lnTo>
                  <a:lnTo>
                    <a:pt x="149261" y="284533"/>
                  </a:lnTo>
                  <a:lnTo>
                    <a:pt x="152860" y="278256"/>
                  </a:lnTo>
                  <a:lnTo>
                    <a:pt x="148403" y="272494"/>
                  </a:lnTo>
                  <a:lnTo>
                    <a:pt x="135874" y="264502"/>
                  </a:lnTo>
                  <a:lnTo>
                    <a:pt x="132626" y="260467"/>
                  </a:lnTo>
                  <a:lnTo>
                    <a:pt x="134056" y="259037"/>
                  </a:lnTo>
                  <a:lnTo>
                    <a:pt x="225839" y="248276"/>
                  </a:lnTo>
                  <a:lnTo>
                    <a:pt x="270672" y="207878"/>
                  </a:lnTo>
                  <a:lnTo>
                    <a:pt x="285930" y="164190"/>
                  </a:lnTo>
                  <a:lnTo>
                    <a:pt x="287195" y="147580"/>
                  </a:lnTo>
                  <a:lnTo>
                    <a:pt x="164608" y="147580"/>
                  </a:lnTo>
                  <a:lnTo>
                    <a:pt x="152686" y="142644"/>
                  </a:lnTo>
                  <a:lnTo>
                    <a:pt x="145993" y="131580"/>
                  </a:lnTo>
                  <a:lnTo>
                    <a:pt x="145559" y="116624"/>
                  </a:lnTo>
                  <a:lnTo>
                    <a:pt x="151100" y="99713"/>
                  </a:lnTo>
                  <a:lnTo>
                    <a:pt x="177327" y="69097"/>
                  </a:lnTo>
                  <a:lnTo>
                    <a:pt x="259891" y="59095"/>
                  </a:lnTo>
                  <a:lnTo>
                    <a:pt x="259767" y="58856"/>
                  </a:lnTo>
                  <a:lnTo>
                    <a:pt x="228659" y="27738"/>
                  </a:lnTo>
                  <a:lnTo>
                    <a:pt x="189201" y="7329"/>
                  </a:lnTo>
                  <a:lnTo>
                    <a:pt x="143754" y="0"/>
                  </a:lnTo>
                  <a:close/>
                </a:path>
                <a:path w="287655" h="287020">
                  <a:moveTo>
                    <a:pt x="259891" y="59095"/>
                  </a:moveTo>
                  <a:lnTo>
                    <a:pt x="208072" y="59095"/>
                  </a:lnTo>
                  <a:lnTo>
                    <a:pt x="220024" y="64039"/>
                  </a:lnTo>
                  <a:lnTo>
                    <a:pt x="226704" y="75115"/>
                  </a:lnTo>
                  <a:lnTo>
                    <a:pt x="210255" y="123881"/>
                  </a:lnTo>
                  <a:lnTo>
                    <a:pt x="164608" y="147580"/>
                  </a:lnTo>
                  <a:lnTo>
                    <a:pt x="287195" y="147580"/>
                  </a:lnTo>
                  <a:lnTo>
                    <a:pt x="287488" y="143733"/>
                  </a:lnTo>
                  <a:lnTo>
                    <a:pt x="280164" y="98311"/>
                  </a:lnTo>
                  <a:lnTo>
                    <a:pt x="259891" y="59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object 14">
              <a:extLst>
                <a:ext uri="{FF2B5EF4-FFF2-40B4-BE49-F238E27FC236}">
                  <a16:creationId xmlns:a16="http://schemas.microsoft.com/office/drawing/2014/main" xmlns="" id="{416B78BF-B354-4B83-BDC8-EF84B11AC22A}"/>
                </a:ext>
              </a:extLst>
            </p:cNvPr>
            <p:cNvSpPr/>
            <p:nvPr/>
          </p:nvSpPr>
          <p:spPr>
            <a:xfrm>
              <a:off x="363796" y="4977300"/>
              <a:ext cx="307097" cy="64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object 15">
              <a:extLst>
                <a:ext uri="{FF2B5EF4-FFF2-40B4-BE49-F238E27FC236}">
                  <a16:creationId xmlns:a16="http://schemas.microsoft.com/office/drawing/2014/main" xmlns="" id="{D3D27D54-6840-4283-B014-52F2784FC224}"/>
                </a:ext>
              </a:extLst>
            </p:cNvPr>
            <p:cNvSpPr/>
            <p:nvPr/>
          </p:nvSpPr>
          <p:spPr>
            <a:xfrm>
              <a:off x="701343" y="4975975"/>
              <a:ext cx="468083" cy="845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xmlns="" id="{562C2E70-CB86-4C05-961A-9484480F5316}"/>
                </a:ext>
              </a:extLst>
            </p:cNvPr>
            <p:cNvSpPr/>
            <p:nvPr/>
          </p:nvSpPr>
          <p:spPr>
            <a:xfrm>
              <a:off x="287641" y="5089748"/>
              <a:ext cx="958813" cy="65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Imagen 18">
            <a:extLst>
              <a:ext uri="{FF2B5EF4-FFF2-40B4-BE49-F238E27FC236}">
                <a16:creationId xmlns:a16="http://schemas.microsoft.com/office/drawing/2014/main" xmlns="" id="{282C84C7-25BD-F14B-9B8E-B27193A5EC4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b="25457"/>
          <a:stretch/>
        </p:blipFill>
        <p:spPr bwMode="auto">
          <a:xfrm>
            <a:off x="7196666" y="6025444"/>
            <a:ext cx="3138311" cy="47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550788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734295" y="4722948"/>
            <a:ext cx="462543" cy="24528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CO" sz="140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281184" y="2082222"/>
            <a:ext cx="11389040" cy="2303798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ctr" anchorCtr="0">
            <a:noAutofit/>
          </a:bodyPr>
          <a:lstStyle/>
          <a:p>
            <a:pPr marL="363530" indent="-176209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Elaboración del estudio técnico y aprobación de la Reforma mediante decretos 164 del 16 de febrero de 2021, y la modificación de la planta de personal y las remuneraciones, mediante decretos 165 y 166 del 16 de febrero de 2021 respectivamente.</a:t>
            </a:r>
          </a:p>
          <a:p>
            <a:pPr marL="363530" indent="-176209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 del proceso de Renovación de Acreditación de Alta Calidad  para el programa de Administración Pública Territorial, radicación de documentos ante el CNA para la Reacreditación del Programa el 4 de diciembre de 2020.</a:t>
            </a:r>
          </a:p>
          <a:p>
            <a:pPr marL="363530" indent="-176209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y desarrollo de la primera fase del Programa Integral de Fortalecimiento Académico y Territorial referida a la planeación, construcción y diseño de los lineamientos base del trabajo territorial, la conformación de equipos y a la recolección de información fue desarrollada en el transcurso del 2020. </a:t>
            </a:r>
          </a:p>
          <a:p>
            <a:pPr marL="363530" indent="-176209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Levantamiento de información de autodiagnóstico y caracterización municipal con herramientas de trabajo propias que servirán de base para la fase II del Programa. </a:t>
            </a:r>
          </a:p>
        </p:txBody>
      </p:sp>
      <p:sp>
        <p:nvSpPr>
          <p:cNvPr id="95" name="Oval 19">
            <a:extLst>
              <a:ext uri="{FF2B5EF4-FFF2-40B4-BE49-F238E27FC236}">
                <a16:creationId xmlns:a16="http://schemas.microsoft.com/office/drawing/2014/main" xmlns="" id="{DECFCE8D-DFBF-4B45-8114-3C31CD38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" y="2026661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0958" rtlCol="0" anchor="t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91439" y="-154231"/>
            <a:ext cx="10215156" cy="637579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-CO" sz="2800" b="1" dirty="0" err="1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Macroproducto</a:t>
            </a: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Reforma administrativa institucional.</a:t>
            </a:r>
            <a:endParaRPr lang="es-CO" sz="1100" b="1" dirty="0"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91437" y="531048"/>
            <a:ext cx="7815067" cy="63757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Productos:</a:t>
            </a:r>
          </a:p>
        </p:txBody>
      </p:sp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xmlns="" id="{F4E51860-1588-4522-B7E8-5C2A0F4D89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882" y="2126747"/>
            <a:ext cx="438463" cy="438463"/>
          </a:xfrm>
          <a:prstGeom prst="rect">
            <a:avLst/>
          </a:prstGeom>
        </p:spPr>
      </p:pic>
      <p:sp>
        <p:nvSpPr>
          <p:cNvPr id="100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736419" y="5411100"/>
            <a:ext cx="2641285" cy="462543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O" sz="1100" b="1" dirty="0"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792729" y="5692767"/>
            <a:ext cx="930171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s-CO" sz="2400" b="1" dirty="0"/>
              <a:t>2022</a:t>
            </a:r>
          </a:p>
        </p:txBody>
      </p:sp>
      <p:pic>
        <p:nvPicPr>
          <p:cNvPr id="3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62556" y="5629023"/>
            <a:ext cx="662271" cy="662271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xmlns="" id="{DD4D4888-9E3B-4486-B86E-9FBF14068B02}"/>
              </a:ext>
            </a:extLst>
          </p:cNvPr>
          <p:cNvSpPr/>
          <p:nvPr/>
        </p:nvSpPr>
        <p:spPr>
          <a:xfrm>
            <a:off x="402956" y="4773478"/>
            <a:ext cx="9236990" cy="2084522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ctr" anchorCtr="0">
            <a:noAutofit/>
          </a:bodyPr>
          <a:lstStyle/>
          <a:p>
            <a:pPr marL="363530" indent="-176209" algn="just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FFFFFF"/>
                </a:solidFill>
              </a:rPr>
              <a:t>Distribución y reincorporación del personal de planta y provisional a las dependencias de Decreto 164 de 2021 </a:t>
            </a:r>
            <a:r>
              <a:rPr lang="es-ES" sz="1400" b="1" dirty="0">
                <a:solidFill>
                  <a:schemeClr val="bg1"/>
                </a:solidFill>
              </a:rPr>
              <a:t>(Mayo 2021</a:t>
            </a:r>
            <a:r>
              <a:rPr lang="es-ES" sz="1400" dirty="0">
                <a:solidFill>
                  <a:schemeClr val="bg1"/>
                </a:solidFill>
              </a:rPr>
              <a:t>)</a:t>
            </a:r>
          </a:p>
          <a:p>
            <a:pPr marL="363530" indent="-176209" algn="just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FFFFFF"/>
                </a:solidFill>
              </a:rPr>
              <a:t>Vinculación del personal administrativo provisional según vacantes Decreto 165 de 2021 </a:t>
            </a:r>
            <a:r>
              <a:rPr lang="es-ES" sz="1400" b="1" dirty="0">
                <a:solidFill>
                  <a:schemeClr val="bg1"/>
                </a:solidFill>
              </a:rPr>
              <a:t>(Agosto 2021)</a:t>
            </a:r>
          </a:p>
          <a:p>
            <a:pPr marL="363530" indent="-176209" algn="just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FFFFFF"/>
                </a:solidFill>
              </a:rPr>
              <a:t>Conformación y formalización de grupos internos adscritos a la estructura Decreto 164 de 2021 </a:t>
            </a:r>
            <a:r>
              <a:rPr lang="es-ES" sz="1400" b="1" dirty="0">
                <a:solidFill>
                  <a:schemeClr val="bg1"/>
                </a:solidFill>
              </a:rPr>
              <a:t>(Junio 2021)</a:t>
            </a:r>
          </a:p>
          <a:p>
            <a:pPr marL="363530" indent="-176209" algn="just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FFFFFF"/>
                </a:solidFill>
              </a:rPr>
              <a:t>Planeación y desarrollo de la </a:t>
            </a:r>
            <a:r>
              <a:rPr lang="es-ES" sz="1400" b="1" dirty="0">
                <a:solidFill>
                  <a:srgbClr val="FFC000"/>
                </a:solidFill>
              </a:rPr>
              <a:t>visita de pares académicos </a:t>
            </a:r>
            <a:r>
              <a:rPr lang="es-ES" sz="1400" dirty="0">
                <a:solidFill>
                  <a:srgbClr val="FFFFFF"/>
                </a:solidFill>
              </a:rPr>
              <a:t>del CNA en el marco de la</a:t>
            </a:r>
            <a:r>
              <a:rPr lang="es-ES" sz="1400" dirty="0">
                <a:solidFill>
                  <a:schemeClr val="bg1"/>
                </a:solidFill>
              </a:rPr>
              <a:t> Renovación de Acreditación del Program</a:t>
            </a:r>
            <a:r>
              <a:rPr lang="es-ES" sz="1400" dirty="0">
                <a:solidFill>
                  <a:srgbClr val="FFFFFF"/>
                </a:solidFill>
              </a:rPr>
              <a:t>a </a:t>
            </a:r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Administración Pública Territorial </a:t>
            </a:r>
            <a:r>
              <a:rPr lang="es-ES" sz="1400" dirty="0">
                <a:solidFill>
                  <a:srgbClr val="FFFFFF"/>
                </a:solidFill>
              </a:rPr>
              <a:t> </a:t>
            </a:r>
            <a:r>
              <a:rPr lang="es-ES" sz="1400" b="1" dirty="0">
                <a:solidFill>
                  <a:schemeClr val="bg1"/>
                </a:solidFill>
              </a:rPr>
              <a:t>(Septiembre 2021</a:t>
            </a:r>
            <a:r>
              <a:rPr lang="es-ES" sz="1400" dirty="0">
                <a:solidFill>
                  <a:srgbClr val="FFFFFF"/>
                </a:solidFill>
              </a:rPr>
              <a:t>) 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557CAD8E-959D-4BD9-88EE-4CDE5CBD5ECD}"/>
              </a:ext>
            </a:extLst>
          </p:cNvPr>
          <p:cNvSpPr txBox="1">
            <a:spLocks/>
          </p:cNvSpPr>
          <p:nvPr/>
        </p:nvSpPr>
        <p:spPr>
          <a:xfrm>
            <a:off x="269372" y="4318138"/>
            <a:ext cx="3939431" cy="47252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Acciones por desarrollar </a:t>
            </a: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xmlns="" id="{DE59DF7B-EAF0-4F55-B978-BDC255DF7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703" y="5055127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0958" rtlCol="0" anchor="t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5" name="Gráfico 34" descr="Flecha lineal: recta">
            <a:extLst>
              <a:ext uri="{FF2B5EF4-FFF2-40B4-BE49-F238E27FC236}">
                <a16:creationId xmlns:a16="http://schemas.microsoft.com/office/drawing/2014/main" xmlns="" id="{DC366326-9BBF-44A1-9D9F-3E60290E8DF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7886901">
            <a:off x="47185" y="5126193"/>
            <a:ext cx="468000" cy="468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405C878-B696-44A1-9A7F-FE3C022A7E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9509" y="0"/>
            <a:ext cx="1358559" cy="134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CE9F1343-522B-40A8-9C1A-8FC662DCDA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75376" y="333651"/>
            <a:ext cx="1353656" cy="135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244B70C5-17D0-4B87-AA9D-53D2429410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37273" y="712922"/>
            <a:ext cx="1254727" cy="131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Freeform 15">
            <a:extLst>
              <a:ext uri="{FF2B5EF4-FFF2-40B4-BE49-F238E27FC236}">
                <a16:creationId xmlns:a16="http://schemas.microsoft.com/office/drawing/2014/main" xmlns="" id="{CC2AA658-F646-4812-87EB-76B4A77CFF12}"/>
              </a:ext>
            </a:extLst>
          </p:cNvPr>
          <p:cNvSpPr>
            <a:spLocks/>
          </p:cNvSpPr>
          <p:nvPr/>
        </p:nvSpPr>
        <p:spPr bwMode="auto">
          <a:xfrm>
            <a:off x="330494" y="1024695"/>
            <a:ext cx="2629682" cy="649121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ctr" anchorCtr="0">
            <a:noAutofit/>
          </a:bodyPr>
          <a:lstStyle/>
          <a:p>
            <a:pPr marL="446077" algn="ctr" defTabSz="457189"/>
            <a:r>
              <a:rPr lang="es-ES" sz="1300" dirty="0">
                <a:solidFill>
                  <a:schemeClr val="bg1"/>
                </a:solidFill>
              </a:rPr>
              <a:t>Programa de Administración Pública Territorial modernizado</a:t>
            </a:r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1" name="Oval 19">
            <a:extLst>
              <a:ext uri="{FF2B5EF4-FFF2-40B4-BE49-F238E27FC236}">
                <a16:creationId xmlns:a16="http://schemas.microsoft.com/office/drawing/2014/main" xmlns="" id="{55C17FDC-271A-40CF-B19A-59A816CF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1" y="97069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0958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xmlns="" id="{30AF64C1-A67E-46A3-9075-C835B41EEDCA}"/>
              </a:ext>
            </a:extLst>
          </p:cNvPr>
          <p:cNvSpPr>
            <a:spLocks/>
          </p:cNvSpPr>
          <p:nvPr/>
        </p:nvSpPr>
        <p:spPr bwMode="auto">
          <a:xfrm>
            <a:off x="3492467" y="969755"/>
            <a:ext cx="2365892" cy="704062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t" anchorCtr="0">
            <a:noAutofit/>
          </a:bodyPr>
          <a:lstStyle/>
          <a:p>
            <a:pPr marL="468302" indent="-285744" defTabSz="457189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Modernización de la estructura  y planta ESAP.</a:t>
            </a:r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xmlns="" id="{AA588E07-C5CF-47BC-91D7-2D4E19F406D8}"/>
              </a:ext>
            </a:extLst>
          </p:cNvPr>
          <p:cNvSpPr>
            <a:spLocks/>
          </p:cNvSpPr>
          <p:nvPr/>
        </p:nvSpPr>
        <p:spPr bwMode="auto">
          <a:xfrm>
            <a:off x="6509287" y="995016"/>
            <a:ext cx="2479730" cy="740794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t" anchorCtr="0">
            <a:noAutofit/>
          </a:bodyPr>
          <a:lstStyle/>
          <a:p>
            <a:pPr marL="363530" defTabSz="457189"/>
            <a:r>
              <a:rPr lang="es-ES" sz="1300" dirty="0">
                <a:solidFill>
                  <a:schemeClr val="bg1"/>
                </a:solidFill>
              </a:rPr>
              <a:t>Fortalecimiento oferta de los servicios de la Escuela de Alto Gobierno.</a:t>
            </a:r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8" name="Oval 19">
            <a:extLst>
              <a:ext uri="{FF2B5EF4-FFF2-40B4-BE49-F238E27FC236}">
                <a16:creationId xmlns:a16="http://schemas.microsoft.com/office/drawing/2014/main" xmlns="" id="{FB3413E5-6532-4660-8014-05C2487D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478" y="991024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0958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Oval 19">
            <a:extLst>
              <a:ext uri="{FF2B5EF4-FFF2-40B4-BE49-F238E27FC236}">
                <a16:creationId xmlns:a16="http://schemas.microsoft.com/office/drawing/2014/main" xmlns="" id="{4ADC8299-FF72-4A29-8A53-19D9C31AC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500" y="998322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60958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xmlns="" id="{575B12C0-DBC2-4D16-A4C4-80E37550F343}"/>
              </a:ext>
            </a:extLst>
          </p:cNvPr>
          <p:cNvSpPr txBox="1">
            <a:spLocks/>
          </p:cNvSpPr>
          <p:nvPr/>
        </p:nvSpPr>
        <p:spPr>
          <a:xfrm>
            <a:off x="153191" y="1695083"/>
            <a:ext cx="12009123" cy="63757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Principales</a:t>
            </a:r>
            <a:r>
              <a:rPr lang="es-CO" sz="2200" dirty="0"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avances sectoriales</a:t>
            </a:r>
          </a:p>
        </p:txBody>
      </p:sp>
      <p:pic>
        <p:nvPicPr>
          <p:cNvPr id="4" name="Gráfico 3" descr="Bombilla">
            <a:extLst>
              <a:ext uri="{FF2B5EF4-FFF2-40B4-BE49-F238E27FC236}">
                <a16:creationId xmlns:a16="http://schemas.microsoft.com/office/drawing/2014/main" xmlns="" id="{ED79310B-AD2C-4EB4-89D0-D82000C03A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40591" y="6312129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722245" y="4403098"/>
            <a:ext cx="495944" cy="2443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CO" sz="150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357091" y="1984606"/>
            <a:ext cx="11173648" cy="1812479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ctr" anchorCtr="0">
            <a:noAutofit/>
          </a:bodyPr>
          <a:lstStyle/>
          <a:p>
            <a:pPr marL="363522" indent="-176205" algn="just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 del proceso de Renovación de Acreditación de Alta Calidad  para el programa de Administración Pública Territorial, radicación de documentos ante el CNA para la Reacreditación del Programa el 4 de diciembre de 2020.</a:t>
            </a:r>
          </a:p>
          <a:p>
            <a:pPr marL="363522" indent="-176205" algn="just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 la oferta académica institucional a través del incremento de la planta docente según decreto 165 de 2021 pasando de 51 plazas docente a 171.  </a:t>
            </a:r>
          </a:p>
          <a:p>
            <a:pPr marL="363522" indent="-176205" algn="just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 de la creación de los siguientes programas: Doctorado en Gobierno y Administración Pública; Especialización en Comunicación Gubernamental; Especialización en Información Gubernamental; pregrado en Economía Pública y pregrado en Administración Pública con Enfoque Étnico e Intercultural.</a:t>
            </a:r>
          </a:p>
        </p:txBody>
      </p:sp>
      <p:sp>
        <p:nvSpPr>
          <p:cNvPr id="95" name="Oval 19">
            <a:extLst>
              <a:ext uri="{FF2B5EF4-FFF2-40B4-BE49-F238E27FC236}">
                <a16:creationId xmlns:a16="http://schemas.microsoft.com/office/drawing/2014/main" xmlns="" id="{DECFCE8D-DFBF-4B45-8114-3C31CD38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6844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9" rtlCol="0" anchor="t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91439" y="-154231"/>
            <a:ext cx="10215156" cy="637579"/>
          </a:xfrm>
          <a:prstGeom prst="rect">
            <a:avLst/>
          </a:prstGeom>
        </p:spPr>
        <p:txBody>
          <a:bodyPr lIns="91438" tIns="45719" rIns="91438" bIns="45719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-CO" sz="2800" b="1" dirty="0" err="1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Macroproducto</a:t>
            </a: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s-ES" sz="28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Acreditación institucional de alta calidad.</a:t>
            </a:r>
            <a:endParaRPr lang="es-CO" sz="1100" b="1" dirty="0"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104137" y="378649"/>
            <a:ext cx="7815067" cy="63757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Productos:</a:t>
            </a:r>
          </a:p>
        </p:txBody>
      </p:sp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xmlns="" id="{F4E51860-1588-4522-B7E8-5C2A0F4D89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590" y="2206931"/>
            <a:ext cx="438463" cy="438463"/>
          </a:xfrm>
          <a:prstGeom prst="rect">
            <a:avLst/>
          </a:prstGeom>
        </p:spPr>
      </p:pic>
      <p:sp>
        <p:nvSpPr>
          <p:cNvPr id="100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717437" y="4986206"/>
            <a:ext cx="2690559" cy="282214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s-CO" sz="1100" b="1" dirty="0">
                <a:solidFill>
                  <a:srgbClr val="121E36"/>
                </a:solidFill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679655" y="5401180"/>
            <a:ext cx="1233376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CO" sz="2400" b="1" dirty="0"/>
              <a:t>2022</a:t>
            </a:r>
          </a:p>
        </p:txBody>
      </p:sp>
      <p:pic>
        <p:nvPicPr>
          <p:cNvPr id="3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028824" y="5309903"/>
            <a:ext cx="665355" cy="665355"/>
          </a:xfrm>
          <a:prstGeom prst="rect">
            <a:avLst/>
          </a:prstGeom>
        </p:spPr>
      </p:pic>
      <p:pic>
        <p:nvPicPr>
          <p:cNvPr id="5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02428" y="5152035"/>
            <a:ext cx="432000" cy="432000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xmlns="" id="{DD4D4888-9E3B-4486-B86E-9FBF14068B02}"/>
              </a:ext>
            </a:extLst>
          </p:cNvPr>
          <p:cNvSpPr/>
          <p:nvPr/>
        </p:nvSpPr>
        <p:spPr>
          <a:xfrm>
            <a:off x="201478" y="4107050"/>
            <a:ext cx="9399722" cy="2606571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t" anchorCtr="0">
            <a:noAutofit/>
          </a:bodyPr>
          <a:lstStyle/>
          <a:p>
            <a:pPr marL="363522" indent="-176205" algn="just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Formalización y desarrollo de </a:t>
            </a: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Convocatoria</a:t>
            </a:r>
            <a:r>
              <a:rPr lang="es-ES" sz="1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proveer 140 plazas docentes </a:t>
            </a:r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(Abril- Agosto 2021)</a:t>
            </a:r>
          </a:p>
          <a:p>
            <a:pPr marL="363522" indent="-176205" algn="just">
              <a:buFont typeface="Arial" panose="020B0604020202020204" pitchFamily="34" charset="0"/>
              <a:buChar char="•"/>
              <a:defRPr/>
            </a:pP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Radicación</a:t>
            </a: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ante el MEN de los </a:t>
            </a: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registros calificados </a:t>
            </a: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los nuevos programas: Doctorado en Gobierno y Administración Pública, Especialización en Comunicación Gubernamental; Especialización en Información Gubernamental; pregrado en Economía Pública y pregrado en Administración Pública con Enfoque Étnico e Intercultural. </a:t>
            </a:r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(Agosto 2021)</a:t>
            </a:r>
          </a:p>
          <a:p>
            <a:pPr marL="363522" indent="-176205" algn="just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Adelantar el proceso de </a:t>
            </a: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autoevaluación</a:t>
            </a:r>
            <a:r>
              <a:rPr lang="es-ES" sz="1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fines de acreditación institucional </a:t>
            </a:r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(Julio 2021)</a:t>
            </a:r>
          </a:p>
          <a:p>
            <a:pPr marL="363522" indent="-176205" algn="just">
              <a:buFont typeface="Arial" panose="020B0604020202020204" pitchFamily="34" charset="0"/>
              <a:buChar char="•"/>
              <a:defRPr/>
            </a:pP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Implementar  Plan de Mejoramiento de Acreditación Institucional.  </a:t>
            </a:r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(Diciembre 2022)</a:t>
            </a:r>
          </a:p>
          <a:p>
            <a:pPr marL="285737" indent="-103183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Radicación</a:t>
            </a: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ante el CNA y MEN solicitud de </a:t>
            </a: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acreditación institucional</a:t>
            </a: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(Diciembre 2021)</a:t>
            </a:r>
          </a:p>
          <a:p>
            <a:pPr marL="285737" indent="-103183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Radicación</a:t>
            </a: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ante el MEN de la </a:t>
            </a: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renovación </a:t>
            </a:r>
            <a:r>
              <a:rPr lang="es-E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registros calificados de 2 programas de Maestría </a:t>
            </a:r>
            <a:r>
              <a:rPr lang="es-ES" sz="15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(Julio 2021)</a:t>
            </a:r>
          </a:p>
          <a:p>
            <a:pPr marL="182554"/>
            <a:endParaRPr lang="es-ES" sz="1500" dirty="0">
              <a:solidFill>
                <a:srgbClr val="FFFFFF"/>
              </a:solidFill>
            </a:endParaRPr>
          </a:p>
          <a:p>
            <a:r>
              <a:rPr lang="es-ES" sz="1500" dirty="0"/>
              <a:t/>
            </a:r>
            <a:br>
              <a:rPr lang="es-ES" sz="1500" dirty="0"/>
            </a:br>
            <a:endParaRPr lang="es-ES" sz="15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557CAD8E-959D-4BD9-88EE-4CDE5CBD5ECD}"/>
              </a:ext>
            </a:extLst>
          </p:cNvPr>
          <p:cNvSpPr txBox="1">
            <a:spLocks/>
          </p:cNvSpPr>
          <p:nvPr/>
        </p:nvSpPr>
        <p:spPr>
          <a:xfrm>
            <a:off x="442307" y="3747260"/>
            <a:ext cx="3939431" cy="47252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Acciones por desarrollar </a:t>
            </a: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xmlns="" id="{DE59DF7B-EAF0-4F55-B978-BDC255DF7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3744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9" rtlCol="0" anchor="t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5" name="Gráfico 34" descr="Flecha lineal: recta">
            <a:extLst>
              <a:ext uri="{FF2B5EF4-FFF2-40B4-BE49-F238E27FC236}">
                <a16:creationId xmlns:a16="http://schemas.microsoft.com/office/drawing/2014/main" xmlns="" id="{DC366326-9BBF-44A1-9D9F-3E60290E8D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7886901">
            <a:off x="100031" y="4494549"/>
            <a:ext cx="468000" cy="468000"/>
          </a:xfrm>
          <a:prstGeom prst="rect">
            <a:avLst/>
          </a:prstGeom>
        </p:spPr>
      </p:pic>
      <p:sp>
        <p:nvSpPr>
          <p:cNvPr id="30" name="Freeform 15">
            <a:extLst>
              <a:ext uri="{FF2B5EF4-FFF2-40B4-BE49-F238E27FC236}">
                <a16:creationId xmlns:a16="http://schemas.microsoft.com/office/drawing/2014/main" xmlns="" id="{CC2AA658-F646-4812-87EB-76B4A77CFF12}"/>
              </a:ext>
            </a:extLst>
          </p:cNvPr>
          <p:cNvSpPr>
            <a:spLocks/>
          </p:cNvSpPr>
          <p:nvPr/>
        </p:nvSpPr>
        <p:spPr bwMode="auto">
          <a:xfrm>
            <a:off x="531973" y="844098"/>
            <a:ext cx="2908651" cy="628241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ctr" anchorCtr="0">
            <a:noAutofit/>
          </a:bodyPr>
          <a:lstStyle/>
          <a:p>
            <a:pPr marL="446066" algn="ctr" defTabSz="457178"/>
            <a:r>
              <a:rPr lang="es-ES" sz="1100" dirty="0">
                <a:solidFill>
                  <a:schemeClr val="bg1"/>
                </a:solidFill>
              </a:rPr>
              <a:t>Programas de formación académica de la ESAP con acreditación de alta calidad otorgada por el CNA.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31" name="Oval 19">
            <a:extLst>
              <a:ext uri="{FF2B5EF4-FFF2-40B4-BE49-F238E27FC236}">
                <a16:creationId xmlns:a16="http://schemas.microsoft.com/office/drawing/2014/main" xmlns="" id="{55C17FDC-271A-40CF-B19A-59A816CF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81" y="802797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9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xmlns="" id="{30AF64C1-A67E-46A3-9075-C835B41EEDCA}"/>
              </a:ext>
            </a:extLst>
          </p:cNvPr>
          <p:cNvSpPr>
            <a:spLocks/>
          </p:cNvSpPr>
          <p:nvPr/>
        </p:nvSpPr>
        <p:spPr bwMode="auto">
          <a:xfrm>
            <a:off x="4029274" y="832925"/>
            <a:ext cx="2129844" cy="684000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ctr" anchorCtr="0">
            <a:noAutofit/>
          </a:bodyPr>
          <a:lstStyle/>
          <a:p>
            <a:pPr marL="468291" indent="-285737" defTabSz="457178">
              <a:buFont typeface="Arial" panose="020B0604020202020204" pitchFamily="34" charset="0"/>
              <a:buChar char="•"/>
            </a:pPr>
            <a:r>
              <a:rPr lang="es-ES" sz="1300" dirty="0">
                <a:solidFill>
                  <a:schemeClr val="bg1"/>
                </a:solidFill>
              </a:rPr>
              <a:t>Fortalecimiento del cuerpo docente </a:t>
            </a:r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xmlns="" id="{AA588E07-C5CF-47BC-91D7-2D4E19F406D8}"/>
              </a:ext>
            </a:extLst>
          </p:cNvPr>
          <p:cNvSpPr>
            <a:spLocks/>
          </p:cNvSpPr>
          <p:nvPr/>
        </p:nvSpPr>
        <p:spPr bwMode="auto">
          <a:xfrm>
            <a:off x="6685204" y="886594"/>
            <a:ext cx="2388091" cy="684000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81" tIns="82281" rIns="82281" bIns="82281" anchor="t" anchorCtr="0">
            <a:noAutofit/>
          </a:bodyPr>
          <a:lstStyle/>
          <a:p>
            <a:pPr marL="363522" defTabSz="457178"/>
            <a:r>
              <a:rPr lang="es-ES" sz="1300" dirty="0">
                <a:solidFill>
                  <a:schemeClr val="bg1"/>
                </a:solidFill>
              </a:rPr>
              <a:t>Creación de nuevos programas</a:t>
            </a:r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8" name="Oval 19">
            <a:extLst>
              <a:ext uri="{FF2B5EF4-FFF2-40B4-BE49-F238E27FC236}">
                <a16:creationId xmlns:a16="http://schemas.microsoft.com/office/drawing/2014/main" xmlns="" id="{FB3413E5-6532-4660-8014-05C2487D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85" y="823197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9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Oval 19">
            <a:extLst>
              <a:ext uri="{FF2B5EF4-FFF2-40B4-BE49-F238E27FC236}">
                <a16:creationId xmlns:a16="http://schemas.microsoft.com/office/drawing/2014/main" xmlns="" id="{4ADC8299-FF72-4A29-8A53-19D9C31AC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75" y="855894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9"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xmlns="" id="{575B12C0-DBC2-4D16-A4C4-80E37550F343}"/>
              </a:ext>
            </a:extLst>
          </p:cNvPr>
          <p:cNvSpPr txBox="1">
            <a:spLocks/>
          </p:cNvSpPr>
          <p:nvPr/>
        </p:nvSpPr>
        <p:spPr>
          <a:xfrm>
            <a:off x="182877" y="1555384"/>
            <a:ext cx="12009123" cy="637579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Principales</a:t>
            </a:r>
            <a:r>
              <a:rPr lang="es-CO" sz="2300" dirty="0"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avances sectoriales</a:t>
            </a:r>
          </a:p>
        </p:txBody>
      </p:sp>
      <p:pic>
        <p:nvPicPr>
          <p:cNvPr id="45" name="Picture 2" descr="Pregrado | ESAP">
            <a:extLst>
              <a:ext uri="{FF2B5EF4-FFF2-40B4-BE49-F238E27FC236}">
                <a16:creationId xmlns:a16="http://schemas.microsoft.com/office/drawing/2014/main" xmlns="" id="{4B5453CC-961F-48AF-ACD7-068E0A2D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57" y="38085"/>
            <a:ext cx="2196107" cy="11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Logotipo del Consejo Nacional de Acreditación - CNA">
            <a:extLst>
              <a:ext uri="{FF2B5EF4-FFF2-40B4-BE49-F238E27FC236}">
                <a16:creationId xmlns:a16="http://schemas.microsoft.com/office/drawing/2014/main" xmlns="" id="{554BD307-EF0E-461C-872C-85C94B7C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359" y="1236789"/>
            <a:ext cx="1761641" cy="6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áfico 41" descr="Bombilla">
            <a:extLst>
              <a:ext uri="{FF2B5EF4-FFF2-40B4-BE49-F238E27FC236}">
                <a16:creationId xmlns:a16="http://schemas.microsoft.com/office/drawing/2014/main" xmlns="" id="{890E71B7-65E5-4DA7-B815-ABD1C4387B1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316642" y="4252844"/>
            <a:ext cx="324000" cy="324000"/>
          </a:xfrm>
          <a:prstGeom prst="rect">
            <a:avLst/>
          </a:prstGeom>
        </p:spPr>
      </p:pic>
      <p:pic>
        <p:nvPicPr>
          <p:cNvPr id="43" name="Gráfico 42" descr="Bombilla">
            <a:extLst>
              <a:ext uri="{FF2B5EF4-FFF2-40B4-BE49-F238E27FC236}">
                <a16:creationId xmlns:a16="http://schemas.microsoft.com/office/drawing/2014/main" xmlns="" id="{2EB3F272-6C04-4B9D-AD31-D2BBD0503ED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411053" y="5849376"/>
            <a:ext cx="324000" cy="324000"/>
          </a:xfrm>
          <a:prstGeom prst="rect">
            <a:avLst/>
          </a:prstGeom>
        </p:spPr>
      </p:pic>
      <p:pic>
        <p:nvPicPr>
          <p:cNvPr id="47" name="Gráfico 46" descr="Bombilla">
            <a:extLst>
              <a:ext uri="{FF2B5EF4-FFF2-40B4-BE49-F238E27FC236}">
                <a16:creationId xmlns:a16="http://schemas.microsoft.com/office/drawing/2014/main" xmlns="" id="{EA658E91-4059-4209-95EE-384F2F9C699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72078" y="5200685"/>
            <a:ext cx="324000" cy="324000"/>
          </a:xfrm>
          <a:prstGeom prst="rect">
            <a:avLst/>
          </a:prstGeom>
        </p:spPr>
      </p:pic>
      <p:pic>
        <p:nvPicPr>
          <p:cNvPr id="50" name="Gráfico 49" descr="Bombilla">
            <a:extLst>
              <a:ext uri="{FF2B5EF4-FFF2-40B4-BE49-F238E27FC236}">
                <a16:creationId xmlns:a16="http://schemas.microsoft.com/office/drawing/2014/main" xmlns="" id="{0F19E9AF-71B0-4831-8F2E-D1A826AD132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710637" y="5448922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5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369A68-ADCA-458F-B013-05FAFA0B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445" y="1286936"/>
            <a:ext cx="9761555" cy="3618321"/>
          </a:xfrm>
        </p:spPr>
        <p:txBody>
          <a:bodyPr spcFirstLastPara="1" vert="horz" wrap="square" lIns="91394" tIns="45718" rIns="91394" bIns="45718" rtlCol="0" anchor="b" anchorCtr="0">
            <a:noAutofit/>
          </a:bodyPr>
          <a:lstStyle/>
          <a:p>
            <a:pPr algn="r"/>
            <a:r>
              <a:rPr lang="es-ES" sz="5500" dirty="0">
                <a:solidFill>
                  <a:schemeClr val="bg1"/>
                </a:solidFill>
              </a:rPr>
              <a:t/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5500" dirty="0">
                <a:solidFill>
                  <a:schemeClr val="bg1"/>
                </a:solidFill>
              </a:rPr>
              <a:t/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5500" dirty="0">
                <a:solidFill>
                  <a:schemeClr val="bg1"/>
                </a:solidFill>
              </a:rPr>
              <a:t/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5500" dirty="0">
                <a:solidFill>
                  <a:schemeClr val="bg1"/>
                </a:solidFill>
              </a:rPr>
              <a:t>Línea Estratégica: 5 </a:t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5500" dirty="0">
                <a:solidFill>
                  <a:schemeClr val="bg1"/>
                </a:solidFill>
              </a:rPr>
              <a:t/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3900" dirty="0">
                <a:solidFill>
                  <a:schemeClr val="bg1"/>
                </a:solidFill>
              </a:rPr>
              <a:t>Transformación digital y consolidación de una comunicación estratégica del Sector Función Publica.</a:t>
            </a:r>
            <a:br>
              <a:rPr lang="es-ES" sz="3900" dirty="0">
                <a:solidFill>
                  <a:schemeClr val="bg1"/>
                </a:solidFill>
              </a:rPr>
            </a:br>
            <a:endParaRPr lang="es-ES" sz="3900" dirty="0">
              <a:solidFill>
                <a:schemeClr val="bg1"/>
              </a:solidFill>
            </a:endParaRPr>
          </a:p>
        </p:txBody>
      </p:sp>
      <p:grpSp>
        <p:nvGrpSpPr>
          <p:cNvPr id="32" name="Grupo 17">
            <a:extLst>
              <a:ext uri="{FF2B5EF4-FFF2-40B4-BE49-F238E27FC236}">
                <a16:creationId xmlns:a16="http://schemas.microsoft.com/office/drawing/2014/main" xmlns="" id="{80A3851F-9360-4423-8110-84A2B8AF2F15}"/>
              </a:ext>
            </a:extLst>
          </p:cNvPr>
          <p:cNvGrpSpPr/>
          <p:nvPr/>
        </p:nvGrpSpPr>
        <p:grpSpPr>
          <a:xfrm>
            <a:off x="10512778" y="5305779"/>
            <a:ext cx="1527487" cy="1150259"/>
            <a:chOff x="287641" y="4370305"/>
            <a:chExt cx="958813" cy="784981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xmlns="" id="{98CEBA3F-8896-4222-BEE8-3AFAC76F2689}"/>
                </a:ext>
              </a:extLst>
            </p:cNvPr>
            <p:cNvSpPr/>
            <p:nvPr/>
          </p:nvSpPr>
          <p:spPr>
            <a:xfrm>
              <a:off x="701498" y="437030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18"/>
                  </a:lnTo>
                  <a:lnTo>
                    <a:pt x="58883" y="27704"/>
                  </a:lnTo>
                  <a:lnTo>
                    <a:pt x="27748" y="58802"/>
                  </a:lnTo>
                  <a:lnTo>
                    <a:pt x="7331" y="98256"/>
                  </a:lnTo>
                  <a:lnTo>
                    <a:pt x="0" y="143712"/>
                  </a:lnTo>
                  <a:lnTo>
                    <a:pt x="7331" y="189151"/>
                  </a:lnTo>
                  <a:lnTo>
                    <a:pt x="27748" y="228591"/>
                  </a:lnTo>
                  <a:lnTo>
                    <a:pt x="58883" y="259678"/>
                  </a:lnTo>
                  <a:lnTo>
                    <a:pt x="98369" y="280057"/>
                  </a:lnTo>
                  <a:lnTo>
                    <a:pt x="143838" y="287373"/>
                  </a:lnTo>
                  <a:lnTo>
                    <a:pt x="189268" y="280057"/>
                  </a:lnTo>
                  <a:lnTo>
                    <a:pt x="228704" y="259678"/>
                  </a:lnTo>
                  <a:lnTo>
                    <a:pt x="259791" y="228591"/>
                  </a:lnTo>
                  <a:lnTo>
                    <a:pt x="280171" y="189151"/>
                  </a:lnTo>
                  <a:lnTo>
                    <a:pt x="287488" y="143712"/>
                  </a:lnTo>
                  <a:lnTo>
                    <a:pt x="280171" y="98256"/>
                  </a:lnTo>
                  <a:lnTo>
                    <a:pt x="259791" y="58802"/>
                  </a:lnTo>
                  <a:lnTo>
                    <a:pt x="228704" y="27704"/>
                  </a:lnTo>
                  <a:lnTo>
                    <a:pt x="189268" y="7318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xmlns="" id="{FE20B287-B371-4427-9E53-F72FF6FC78DE}"/>
                </a:ext>
              </a:extLst>
            </p:cNvPr>
            <p:cNvSpPr/>
            <p:nvPr/>
          </p:nvSpPr>
          <p:spPr>
            <a:xfrm>
              <a:off x="784678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91" y="0"/>
                  </a:moveTo>
                  <a:lnTo>
                    <a:pt x="98250" y="7321"/>
                  </a:lnTo>
                  <a:lnTo>
                    <a:pt x="58802" y="27715"/>
                  </a:lnTo>
                  <a:lnTo>
                    <a:pt x="27706" y="58829"/>
                  </a:lnTo>
                  <a:lnTo>
                    <a:pt x="7319" y="98307"/>
                  </a:lnTo>
                  <a:lnTo>
                    <a:pt x="0" y="143796"/>
                  </a:lnTo>
                  <a:lnTo>
                    <a:pt x="7319" y="189241"/>
                  </a:lnTo>
                  <a:lnTo>
                    <a:pt x="27706" y="228714"/>
                  </a:lnTo>
                  <a:lnTo>
                    <a:pt x="58802" y="259844"/>
                  </a:lnTo>
                  <a:lnTo>
                    <a:pt x="98250" y="280260"/>
                  </a:lnTo>
                  <a:lnTo>
                    <a:pt x="143691" y="287593"/>
                  </a:lnTo>
                  <a:lnTo>
                    <a:pt x="189158" y="280260"/>
                  </a:lnTo>
                  <a:lnTo>
                    <a:pt x="228629" y="259844"/>
                  </a:lnTo>
                  <a:lnTo>
                    <a:pt x="259744" y="228714"/>
                  </a:lnTo>
                  <a:lnTo>
                    <a:pt x="280143" y="189241"/>
                  </a:lnTo>
                  <a:lnTo>
                    <a:pt x="287467" y="143796"/>
                  </a:lnTo>
                  <a:lnTo>
                    <a:pt x="280143" y="98307"/>
                  </a:lnTo>
                  <a:lnTo>
                    <a:pt x="259744" y="58829"/>
                  </a:lnTo>
                  <a:lnTo>
                    <a:pt x="228629" y="27715"/>
                  </a:lnTo>
                  <a:lnTo>
                    <a:pt x="189158" y="7321"/>
                  </a:lnTo>
                  <a:lnTo>
                    <a:pt x="14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object 6">
              <a:extLst>
                <a:ext uri="{FF2B5EF4-FFF2-40B4-BE49-F238E27FC236}">
                  <a16:creationId xmlns:a16="http://schemas.microsoft.com/office/drawing/2014/main" xmlns="" id="{CE5792D5-054E-4044-B1C1-1D2DC4FCF787}"/>
                </a:ext>
              </a:extLst>
            </p:cNvPr>
            <p:cNvSpPr/>
            <p:nvPr/>
          </p:nvSpPr>
          <p:spPr>
            <a:xfrm>
              <a:off x="619263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29" y="0"/>
                  </a:moveTo>
                  <a:lnTo>
                    <a:pt x="98209" y="7321"/>
                  </a:lnTo>
                  <a:lnTo>
                    <a:pt x="58779" y="27715"/>
                  </a:lnTo>
                  <a:lnTo>
                    <a:pt x="27696" y="58829"/>
                  </a:lnTo>
                  <a:lnTo>
                    <a:pt x="7316" y="98307"/>
                  </a:lnTo>
                  <a:lnTo>
                    <a:pt x="0" y="143796"/>
                  </a:lnTo>
                  <a:lnTo>
                    <a:pt x="7316" y="189241"/>
                  </a:lnTo>
                  <a:lnTo>
                    <a:pt x="27696" y="228714"/>
                  </a:lnTo>
                  <a:lnTo>
                    <a:pt x="58779" y="259844"/>
                  </a:lnTo>
                  <a:lnTo>
                    <a:pt x="98209" y="280260"/>
                  </a:lnTo>
                  <a:lnTo>
                    <a:pt x="143629" y="287593"/>
                  </a:lnTo>
                  <a:lnTo>
                    <a:pt x="189062" y="280260"/>
                  </a:lnTo>
                  <a:lnTo>
                    <a:pt x="228526" y="259844"/>
                  </a:lnTo>
                  <a:lnTo>
                    <a:pt x="259650" y="228714"/>
                  </a:lnTo>
                  <a:lnTo>
                    <a:pt x="280063" y="189241"/>
                  </a:lnTo>
                  <a:lnTo>
                    <a:pt x="287394" y="143796"/>
                  </a:lnTo>
                  <a:lnTo>
                    <a:pt x="280063" y="98307"/>
                  </a:lnTo>
                  <a:lnTo>
                    <a:pt x="259650" y="58829"/>
                  </a:lnTo>
                  <a:lnTo>
                    <a:pt x="228526" y="27715"/>
                  </a:lnTo>
                  <a:lnTo>
                    <a:pt x="189062" y="7321"/>
                  </a:lnTo>
                  <a:lnTo>
                    <a:pt x="143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xmlns="" id="{C6CED25B-6DED-4784-A5EB-DFBD0958DEC9}"/>
                </a:ext>
              </a:extLst>
            </p:cNvPr>
            <p:cNvSpPr/>
            <p:nvPr/>
          </p:nvSpPr>
          <p:spPr>
            <a:xfrm>
              <a:off x="535990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81" y="0"/>
                  </a:moveTo>
                  <a:lnTo>
                    <a:pt x="98272" y="7307"/>
                  </a:lnTo>
                  <a:lnTo>
                    <a:pt x="58831" y="27666"/>
                  </a:lnTo>
                  <a:lnTo>
                    <a:pt x="27726" y="58732"/>
                  </a:lnTo>
                  <a:lnTo>
                    <a:pt x="7326" y="98157"/>
                  </a:lnTo>
                  <a:lnTo>
                    <a:pt x="0" y="143597"/>
                  </a:lnTo>
                  <a:lnTo>
                    <a:pt x="7326" y="189112"/>
                  </a:lnTo>
                  <a:lnTo>
                    <a:pt x="27726" y="228589"/>
                  </a:lnTo>
                  <a:lnTo>
                    <a:pt x="58831" y="259686"/>
                  </a:lnTo>
                  <a:lnTo>
                    <a:pt x="98272" y="280061"/>
                  </a:lnTo>
                  <a:lnTo>
                    <a:pt x="143681" y="287373"/>
                  </a:lnTo>
                  <a:lnTo>
                    <a:pt x="189101" y="280061"/>
                  </a:lnTo>
                  <a:lnTo>
                    <a:pt x="228551" y="259686"/>
                  </a:lnTo>
                  <a:lnTo>
                    <a:pt x="259662" y="228589"/>
                  </a:lnTo>
                  <a:lnTo>
                    <a:pt x="280066" y="189112"/>
                  </a:lnTo>
                  <a:lnTo>
                    <a:pt x="287394" y="143597"/>
                  </a:lnTo>
                  <a:lnTo>
                    <a:pt x="280066" y="98157"/>
                  </a:lnTo>
                  <a:lnTo>
                    <a:pt x="259662" y="58732"/>
                  </a:lnTo>
                  <a:lnTo>
                    <a:pt x="228551" y="27666"/>
                  </a:lnTo>
                  <a:lnTo>
                    <a:pt x="189101" y="7307"/>
                  </a:lnTo>
                  <a:lnTo>
                    <a:pt x="143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xmlns="" id="{0FA33371-6866-48BC-9F50-E7DEF09283E0}"/>
                </a:ext>
              </a:extLst>
            </p:cNvPr>
            <p:cNvSpPr/>
            <p:nvPr/>
          </p:nvSpPr>
          <p:spPr>
            <a:xfrm>
              <a:off x="456583" y="4785317"/>
              <a:ext cx="128219" cy="130818"/>
            </a:xfrm>
            <a:custGeom>
              <a:avLst/>
              <a:gdLst/>
              <a:ahLst/>
              <a:cxnLst/>
              <a:rect l="l" t="t" r="r" b="b"/>
              <a:pathLst>
                <a:path w="281940" h="287654">
                  <a:moveTo>
                    <a:pt x="143587" y="0"/>
                  </a:moveTo>
                  <a:lnTo>
                    <a:pt x="98172" y="7326"/>
                  </a:lnTo>
                  <a:lnTo>
                    <a:pt x="58752" y="27726"/>
                  </a:lnTo>
                  <a:lnTo>
                    <a:pt x="27681" y="58831"/>
                  </a:lnTo>
                  <a:lnTo>
                    <a:pt x="7312" y="98272"/>
                  </a:lnTo>
                  <a:lnTo>
                    <a:pt x="0" y="143681"/>
                  </a:lnTo>
                  <a:lnTo>
                    <a:pt x="7312" y="189133"/>
                  </a:lnTo>
                  <a:lnTo>
                    <a:pt x="27681" y="228597"/>
                  </a:lnTo>
                  <a:lnTo>
                    <a:pt x="58752" y="259711"/>
                  </a:lnTo>
                  <a:lnTo>
                    <a:pt x="98172" y="280111"/>
                  </a:lnTo>
                  <a:lnTo>
                    <a:pt x="143587" y="287436"/>
                  </a:lnTo>
                  <a:lnTo>
                    <a:pt x="190534" y="279421"/>
                  </a:lnTo>
                  <a:lnTo>
                    <a:pt x="230812" y="257320"/>
                  </a:lnTo>
                  <a:lnTo>
                    <a:pt x="261953" y="224050"/>
                  </a:lnTo>
                  <a:lnTo>
                    <a:pt x="262906" y="222024"/>
                  </a:lnTo>
                  <a:lnTo>
                    <a:pt x="205847" y="222024"/>
                  </a:lnTo>
                  <a:lnTo>
                    <a:pt x="173079" y="215838"/>
                  </a:lnTo>
                  <a:lnTo>
                    <a:pt x="156253" y="202229"/>
                  </a:lnTo>
                  <a:lnTo>
                    <a:pt x="150053" y="188620"/>
                  </a:lnTo>
                  <a:lnTo>
                    <a:pt x="149168" y="182434"/>
                  </a:lnTo>
                  <a:lnTo>
                    <a:pt x="148557" y="164994"/>
                  </a:lnTo>
                  <a:lnTo>
                    <a:pt x="154258" y="156038"/>
                  </a:lnTo>
                  <a:lnTo>
                    <a:pt x="171583" y="152738"/>
                  </a:lnTo>
                  <a:lnTo>
                    <a:pt x="205847" y="152267"/>
                  </a:lnTo>
                  <a:lnTo>
                    <a:pt x="227983" y="152267"/>
                  </a:lnTo>
                  <a:lnTo>
                    <a:pt x="231702" y="151903"/>
                  </a:lnTo>
                  <a:lnTo>
                    <a:pt x="234934" y="148771"/>
                  </a:lnTo>
                  <a:lnTo>
                    <a:pt x="235395" y="142445"/>
                  </a:lnTo>
                  <a:lnTo>
                    <a:pt x="230778" y="136300"/>
                  </a:lnTo>
                  <a:lnTo>
                    <a:pt x="220621" y="133447"/>
                  </a:lnTo>
                  <a:lnTo>
                    <a:pt x="210578" y="132655"/>
                  </a:lnTo>
                  <a:lnTo>
                    <a:pt x="205782" y="132646"/>
                  </a:lnTo>
                  <a:lnTo>
                    <a:pt x="171957" y="127943"/>
                  </a:lnTo>
                  <a:lnTo>
                    <a:pt x="155255" y="117577"/>
                  </a:lnTo>
                  <a:lnTo>
                    <a:pt x="149679" y="107211"/>
                  </a:lnTo>
                  <a:lnTo>
                    <a:pt x="149168" y="102499"/>
                  </a:lnTo>
                  <a:lnTo>
                    <a:pt x="150053" y="79484"/>
                  </a:lnTo>
                  <a:lnTo>
                    <a:pt x="156253" y="67665"/>
                  </a:lnTo>
                  <a:lnTo>
                    <a:pt x="173079" y="63311"/>
                  </a:lnTo>
                  <a:lnTo>
                    <a:pt x="205847" y="62689"/>
                  </a:lnTo>
                  <a:lnTo>
                    <a:pt x="261970" y="62689"/>
                  </a:lnTo>
                  <a:lnTo>
                    <a:pt x="261372" y="61454"/>
                  </a:lnTo>
                  <a:lnTo>
                    <a:pt x="230118" y="29001"/>
                  </a:lnTo>
                  <a:lnTo>
                    <a:pt x="190013" y="7672"/>
                  </a:lnTo>
                  <a:lnTo>
                    <a:pt x="143587" y="0"/>
                  </a:lnTo>
                  <a:close/>
                </a:path>
                <a:path w="281940" h="287654">
                  <a:moveTo>
                    <a:pt x="275595" y="169928"/>
                  </a:moveTo>
                  <a:lnTo>
                    <a:pt x="268956" y="173394"/>
                  </a:lnTo>
                  <a:lnTo>
                    <a:pt x="265059" y="182434"/>
                  </a:lnTo>
                  <a:lnTo>
                    <a:pt x="263585" y="189808"/>
                  </a:lnTo>
                  <a:lnTo>
                    <a:pt x="256507" y="203285"/>
                  </a:lnTo>
                  <a:lnTo>
                    <a:pt x="238903" y="216234"/>
                  </a:lnTo>
                  <a:lnTo>
                    <a:pt x="205847" y="222024"/>
                  </a:lnTo>
                  <a:lnTo>
                    <a:pt x="262906" y="222024"/>
                  </a:lnTo>
                  <a:lnTo>
                    <a:pt x="281488" y="182528"/>
                  </a:lnTo>
                  <a:lnTo>
                    <a:pt x="281073" y="172738"/>
                  </a:lnTo>
                  <a:lnTo>
                    <a:pt x="275595" y="169928"/>
                  </a:lnTo>
                  <a:close/>
                </a:path>
                <a:path w="281940" h="287654">
                  <a:moveTo>
                    <a:pt x="227983" y="152267"/>
                  </a:moveTo>
                  <a:lnTo>
                    <a:pt x="205847" y="152267"/>
                  </a:lnTo>
                  <a:lnTo>
                    <a:pt x="222930" y="152762"/>
                  </a:lnTo>
                  <a:lnTo>
                    <a:pt x="227983" y="152267"/>
                  </a:lnTo>
                  <a:close/>
                </a:path>
                <a:path w="281940" h="287654">
                  <a:moveTo>
                    <a:pt x="210464" y="132646"/>
                  </a:moveTo>
                  <a:lnTo>
                    <a:pt x="205847" y="132655"/>
                  </a:lnTo>
                  <a:lnTo>
                    <a:pt x="210578" y="132655"/>
                  </a:lnTo>
                  <a:close/>
                </a:path>
                <a:path w="281940" h="287654">
                  <a:moveTo>
                    <a:pt x="261970" y="62689"/>
                  </a:moveTo>
                  <a:lnTo>
                    <a:pt x="205847" y="62689"/>
                  </a:lnTo>
                  <a:lnTo>
                    <a:pt x="238961" y="68747"/>
                  </a:lnTo>
                  <a:lnTo>
                    <a:pt x="256664" y="82162"/>
                  </a:lnTo>
                  <a:lnTo>
                    <a:pt x="263762" y="95793"/>
                  </a:lnTo>
                  <a:lnTo>
                    <a:pt x="265059" y="102499"/>
                  </a:lnTo>
                  <a:lnTo>
                    <a:pt x="268595" y="110131"/>
                  </a:lnTo>
                  <a:lnTo>
                    <a:pt x="274885" y="112406"/>
                  </a:lnTo>
                  <a:lnTo>
                    <a:pt x="280310" y="109727"/>
                  </a:lnTo>
                  <a:lnTo>
                    <a:pt x="281247" y="102499"/>
                  </a:lnTo>
                  <a:lnTo>
                    <a:pt x="261970" y="62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xmlns="" id="{30AC1EBD-CAF9-4256-9709-477B313CA2D9}"/>
                </a:ext>
              </a:extLst>
            </p:cNvPr>
            <p:cNvSpPr/>
            <p:nvPr/>
          </p:nvSpPr>
          <p:spPr>
            <a:xfrm>
              <a:off x="784157" y="4785316"/>
              <a:ext cx="130818" cy="130241"/>
            </a:xfrm>
            <a:custGeom>
              <a:avLst/>
              <a:gdLst/>
              <a:ahLst/>
              <a:cxnLst/>
              <a:rect l="l" t="t" r="r" b="b"/>
              <a:pathLst>
                <a:path w="287655" h="286384">
                  <a:moveTo>
                    <a:pt x="143796" y="0"/>
                  </a:moveTo>
                  <a:lnTo>
                    <a:pt x="98376" y="7329"/>
                  </a:lnTo>
                  <a:lnTo>
                    <a:pt x="58906" y="27736"/>
                  </a:lnTo>
                  <a:lnTo>
                    <a:pt x="27767" y="58847"/>
                  </a:lnTo>
                  <a:lnTo>
                    <a:pt x="7338" y="98290"/>
                  </a:lnTo>
                  <a:lnTo>
                    <a:pt x="0" y="143691"/>
                  </a:lnTo>
                  <a:lnTo>
                    <a:pt x="9407" y="194884"/>
                  </a:lnTo>
                  <a:lnTo>
                    <a:pt x="35316" y="237915"/>
                  </a:lnTo>
                  <a:lnTo>
                    <a:pt x="74260" y="269356"/>
                  </a:lnTo>
                  <a:lnTo>
                    <a:pt x="122771" y="285781"/>
                  </a:lnTo>
                  <a:lnTo>
                    <a:pt x="118280" y="277476"/>
                  </a:lnTo>
                  <a:lnTo>
                    <a:pt x="114885" y="267724"/>
                  </a:lnTo>
                  <a:lnTo>
                    <a:pt x="112736" y="256794"/>
                  </a:lnTo>
                  <a:lnTo>
                    <a:pt x="111986" y="244955"/>
                  </a:lnTo>
                  <a:lnTo>
                    <a:pt x="114458" y="223734"/>
                  </a:lnTo>
                  <a:lnTo>
                    <a:pt x="121204" y="206389"/>
                  </a:lnTo>
                  <a:lnTo>
                    <a:pt x="131215" y="194685"/>
                  </a:lnTo>
                  <a:lnTo>
                    <a:pt x="143482" y="190392"/>
                  </a:lnTo>
                  <a:lnTo>
                    <a:pt x="278995" y="190392"/>
                  </a:lnTo>
                  <a:lnTo>
                    <a:pt x="287603" y="143691"/>
                  </a:lnTo>
                  <a:lnTo>
                    <a:pt x="287428" y="142602"/>
                  </a:lnTo>
                  <a:lnTo>
                    <a:pt x="143482" y="142602"/>
                  </a:lnTo>
                  <a:lnTo>
                    <a:pt x="132446" y="138299"/>
                  </a:lnTo>
                  <a:lnTo>
                    <a:pt x="123441" y="126574"/>
                  </a:lnTo>
                  <a:lnTo>
                    <a:pt x="117372" y="109207"/>
                  </a:lnTo>
                  <a:lnTo>
                    <a:pt x="115148" y="87976"/>
                  </a:lnTo>
                  <a:lnTo>
                    <a:pt x="117372" y="66753"/>
                  </a:lnTo>
                  <a:lnTo>
                    <a:pt x="123441" y="49464"/>
                  </a:lnTo>
                  <a:lnTo>
                    <a:pt x="132446" y="37829"/>
                  </a:lnTo>
                  <a:lnTo>
                    <a:pt x="143482" y="33569"/>
                  </a:lnTo>
                  <a:lnTo>
                    <a:pt x="234627" y="33569"/>
                  </a:lnTo>
                  <a:lnTo>
                    <a:pt x="228794" y="27736"/>
                  </a:lnTo>
                  <a:lnTo>
                    <a:pt x="189310" y="7329"/>
                  </a:lnTo>
                  <a:lnTo>
                    <a:pt x="143796" y="0"/>
                  </a:lnTo>
                  <a:close/>
                </a:path>
                <a:path w="287655" h="286384">
                  <a:moveTo>
                    <a:pt x="278995" y="190392"/>
                  </a:moveTo>
                  <a:lnTo>
                    <a:pt x="143482" y="190392"/>
                  </a:lnTo>
                  <a:lnTo>
                    <a:pt x="155673" y="194685"/>
                  </a:lnTo>
                  <a:lnTo>
                    <a:pt x="165616" y="206389"/>
                  </a:lnTo>
                  <a:lnTo>
                    <a:pt x="172314" y="223734"/>
                  </a:lnTo>
                  <a:lnTo>
                    <a:pt x="174769" y="244955"/>
                  </a:lnTo>
                  <a:lnTo>
                    <a:pt x="174011" y="256858"/>
                  </a:lnTo>
                  <a:lnTo>
                    <a:pt x="171857" y="267815"/>
                  </a:lnTo>
                  <a:lnTo>
                    <a:pt x="168483" y="277548"/>
                  </a:lnTo>
                  <a:lnTo>
                    <a:pt x="164068" y="285781"/>
                  </a:lnTo>
                  <a:lnTo>
                    <a:pt x="212843" y="269648"/>
                  </a:lnTo>
                  <a:lnTo>
                    <a:pt x="252034" y="238261"/>
                  </a:lnTo>
                  <a:lnTo>
                    <a:pt x="278125" y="195111"/>
                  </a:lnTo>
                  <a:lnTo>
                    <a:pt x="278995" y="190392"/>
                  </a:lnTo>
                  <a:close/>
                </a:path>
                <a:path w="287655" h="286384">
                  <a:moveTo>
                    <a:pt x="234627" y="33569"/>
                  </a:moveTo>
                  <a:lnTo>
                    <a:pt x="143482" y="33569"/>
                  </a:lnTo>
                  <a:lnTo>
                    <a:pt x="154445" y="37829"/>
                  </a:lnTo>
                  <a:lnTo>
                    <a:pt x="163413" y="49464"/>
                  </a:lnTo>
                  <a:lnTo>
                    <a:pt x="169468" y="66753"/>
                  </a:lnTo>
                  <a:lnTo>
                    <a:pt x="171691" y="87976"/>
                  </a:lnTo>
                  <a:lnTo>
                    <a:pt x="169468" y="109207"/>
                  </a:lnTo>
                  <a:lnTo>
                    <a:pt x="163413" y="126574"/>
                  </a:lnTo>
                  <a:lnTo>
                    <a:pt x="154445" y="138299"/>
                  </a:lnTo>
                  <a:lnTo>
                    <a:pt x="143482" y="142602"/>
                  </a:lnTo>
                  <a:lnTo>
                    <a:pt x="287428" y="142602"/>
                  </a:lnTo>
                  <a:lnTo>
                    <a:pt x="280287" y="98290"/>
                  </a:lnTo>
                  <a:lnTo>
                    <a:pt x="259902" y="58847"/>
                  </a:lnTo>
                  <a:lnTo>
                    <a:pt x="234627" y="33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7F1C65FF-DD74-4505-AABB-8F460A65FD31}"/>
                </a:ext>
              </a:extLst>
            </p:cNvPr>
            <p:cNvSpPr/>
            <p:nvPr/>
          </p:nvSpPr>
          <p:spPr>
            <a:xfrm>
              <a:off x="701498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07"/>
                  </a:lnTo>
                  <a:lnTo>
                    <a:pt x="58883" y="27666"/>
                  </a:lnTo>
                  <a:lnTo>
                    <a:pt x="27748" y="58732"/>
                  </a:lnTo>
                  <a:lnTo>
                    <a:pt x="7331" y="98157"/>
                  </a:lnTo>
                  <a:lnTo>
                    <a:pt x="0" y="143597"/>
                  </a:lnTo>
                  <a:lnTo>
                    <a:pt x="7331" y="189112"/>
                  </a:lnTo>
                  <a:lnTo>
                    <a:pt x="27748" y="228589"/>
                  </a:lnTo>
                  <a:lnTo>
                    <a:pt x="58883" y="259686"/>
                  </a:lnTo>
                  <a:lnTo>
                    <a:pt x="98369" y="280061"/>
                  </a:lnTo>
                  <a:lnTo>
                    <a:pt x="143838" y="287373"/>
                  </a:lnTo>
                  <a:lnTo>
                    <a:pt x="189268" y="280061"/>
                  </a:lnTo>
                  <a:lnTo>
                    <a:pt x="228704" y="259686"/>
                  </a:lnTo>
                  <a:lnTo>
                    <a:pt x="259791" y="228589"/>
                  </a:lnTo>
                  <a:lnTo>
                    <a:pt x="280171" y="189112"/>
                  </a:lnTo>
                  <a:lnTo>
                    <a:pt x="287488" y="143597"/>
                  </a:lnTo>
                  <a:lnTo>
                    <a:pt x="280171" y="98157"/>
                  </a:lnTo>
                  <a:lnTo>
                    <a:pt x="259791" y="58732"/>
                  </a:lnTo>
                  <a:lnTo>
                    <a:pt x="228704" y="27666"/>
                  </a:lnTo>
                  <a:lnTo>
                    <a:pt x="189268" y="7307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8CDDABF4-A9FB-4056-9F19-0B91FE71747C}"/>
                </a:ext>
              </a:extLst>
            </p:cNvPr>
            <p:cNvSpPr/>
            <p:nvPr/>
          </p:nvSpPr>
          <p:spPr>
            <a:xfrm>
              <a:off x="865735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744" y="0"/>
                  </a:moveTo>
                  <a:lnTo>
                    <a:pt x="98349" y="7307"/>
                  </a:lnTo>
                  <a:lnTo>
                    <a:pt x="58894" y="27666"/>
                  </a:lnTo>
                  <a:lnTo>
                    <a:pt x="27763" y="58732"/>
                  </a:lnTo>
                  <a:lnTo>
                    <a:pt x="7337" y="98157"/>
                  </a:lnTo>
                  <a:lnTo>
                    <a:pt x="0" y="143597"/>
                  </a:lnTo>
                  <a:lnTo>
                    <a:pt x="7337" y="189112"/>
                  </a:lnTo>
                  <a:lnTo>
                    <a:pt x="27763" y="228589"/>
                  </a:lnTo>
                  <a:lnTo>
                    <a:pt x="58894" y="259686"/>
                  </a:lnTo>
                  <a:lnTo>
                    <a:pt x="98349" y="280061"/>
                  </a:lnTo>
                  <a:lnTo>
                    <a:pt x="143744" y="287373"/>
                  </a:lnTo>
                  <a:lnTo>
                    <a:pt x="189177" y="280061"/>
                  </a:lnTo>
                  <a:lnTo>
                    <a:pt x="228658" y="259686"/>
                  </a:lnTo>
                  <a:lnTo>
                    <a:pt x="259807" y="228589"/>
                  </a:lnTo>
                  <a:lnTo>
                    <a:pt x="280242" y="189112"/>
                  </a:lnTo>
                  <a:lnTo>
                    <a:pt x="287582" y="143597"/>
                  </a:lnTo>
                  <a:lnTo>
                    <a:pt x="280242" y="98157"/>
                  </a:lnTo>
                  <a:lnTo>
                    <a:pt x="259807" y="58732"/>
                  </a:lnTo>
                  <a:lnTo>
                    <a:pt x="228658" y="27666"/>
                  </a:lnTo>
                  <a:lnTo>
                    <a:pt x="189177" y="7307"/>
                  </a:lnTo>
                  <a:lnTo>
                    <a:pt x="14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object 12">
              <a:extLst>
                <a:ext uri="{FF2B5EF4-FFF2-40B4-BE49-F238E27FC236}">
                  <a16:creationId xmlns:a16="http://schemas.microsoft.com/office/drawing/2014/main" xmlns="" id="{08865A8E-269B-4B1F-B4D8-D063C1FD69C6}"/>
                </a:ext>
              </a:extLst>
            </p:cNvPr>
            <p:cNvSpPr/>
            <p:nvPr/>
          </p:nvSpPr>
          <p:spPr>
            <a:xfrm>
              <a:off x="622215" y="4785639"/>
              <a:ext cx="123310" cy="129663"/>
            </a:xfrm>
            <a:custGeom>
              <a:avLst/>
              <a:gdLst/>
              <a:ahLst/>
              <a:cxnLst/>
              <a:rect l="l" t="t" r="r" b="b"/>
              <a:pathLst>
                <a:path w="271144" h="285115">
                  <a:moveTo>
                    <a:pt x="11580" y="173841"/>
                  </a:moveTo>
                  <a:lnTo>
                    <a:pt x="1961" y="175871"/>
                  </a:lnTo>
                  <a:lnTo>
                    <a:pt x="0" y="190157"/>
                  </a:lnTo>
                  <a:lnTo>
                    <a:pt x="15034" y="220216"/>
                  </a:lnTo>
                  <a:lnTo>
                    <a:pt x="60693" y="265694"/>
                  </a:lnTo>
                  <a:lnTo>
                    <a:pt x="109850" y="284701"/>
                  </a:lnTo>
                  <a:lnTo>
                    <a:pt x="156619" y="285014"/>
                  </a:lnTo>
                  <a:lnTo>
                    <a:pt x="195113" y="274410"/>
                  </a:lnTo>
                  <a:lnTo>
                    <a:pt x="219447" y="260665"/>
                  </a:lnTo>
                  <a:lnTo>
                    <a:pt x="236988" y="245182"/>
                  </a:lnTo>
                  <a:lnTo>
                    <a:pt x="248729" y="231198"/>
                  </a:lnTo>
                  <a:lnTo>
                    <a:pt x="96424" y="231198"/>
                  </a:lnTo>
                  <a:lnTo>
                    <a:pt x="70445" y="229149"/>
                  </a:lnTo>
                  <a:lnTo>
                    <a:pt x="41024" y="210713"/>
                  </a:lnTo>
                  <a:lnTo>
                    <a:pt x="19516" y="180553"/>
                  </a:lnTo>
                  <a:lnTo>
                    <a:pt x="11580" y="173841"/>
                  </a:lnTo>
                  <a:close/>
                </a:path>
                <a:path w="271144" h="285115">
                  <a:moveTo>
                    <a:pt x="145582" y="0"/>
                  </a:moveTo>
                  <a:lnTo>
                    <a:pt x="99405" y="4460"/>
                  </a:lnTo>
                  <a:lnTo>
                    <a:pt x="54185" y="25416"/>
                  </a:lnTo>
                  <a:lnTo>
                    <a:pt x="28099" y="53700"/>
                  </a:lnTo>
                  <a:lnTo>
                    <a:pt x="7055" y="118376"/>
                  </a:lnTo>
                  <a:lnTo>
                    <a:pt x="12614" y="128760"/>
                  </a:lnTo>
                  <a:lnTo>
                    <a:pt x="25344" y="134589"/>
                  </a:lnTo>
                  <a:lnTo>
                    <a:pt x="39324" y="138265"/>
                  </a:lnTo>
                  <a:lnTo>
                    <a:pt x="48635" y="142187"/>
                  </a:lnTo>
                  <a:lnTo>
                    <a:pt x="60526" y="149305"/>
                  </a:lnTo>
                  <a:lnTo>
                    <a:pt x="80501" y="162149"/>
                  </a:lnTo>
                  <a:lnTo>
                    <a:pt x="99285" y="182514"/>
                  </a:lnTo>
                  <a:lnTo>
                    <a:pt x="107607" y="212196"/>
                  </a:lnTo>
                  <a:lnTo>
                    <a:pt x="96424" y="231198"/>
                  </a:lnTo>
                  <a:lnTo>
                    <a:pt x="248729" y="231198"/>
                  </a:lnTo>
                  <a:lnTo>
                    <a:pt x="253638" y="225351"/>
                  </a:lnTo>
                  <a:lnTo>
                    <a:pt x="266069" y="199071"/>
                  </a:lnTo>
                  <a:lnTo>
                    <a:pt x="270953" y="164239"/>
                  </a:lnTo>
                  <a:lnTo>
                    <a:pt x="265677" y="155390"/>
                  </a:lnTo>
                  <a:lnTo>
                    <a:pt x="253740" y="150373"/>
                  </a:lnTo>
                  <a:lnTo>
                    <a:pt x="239991" y="147205"/>
                  </a:lnTo>
                  <a:lnTo>
                    <a:pt x="229279" y="143904"/>
                  </a:lnTo>
                  <a:lnTo>
                    <a:pt x="215913" y="136711"/>
                  </a:lnTo>
                  <a:lnTo>
                    <a:pt x="196095" y="122575"/>
                  </a:lnTo>
                  <a:lnTo>
                    <a:pt x="178121" y="100673"/>
                  </a:lnTo>
                  <a:lnTo>
                    <a:pt x="170286" y="70179"/>
                  </a:lnTo>
                  <a:lnTo>
                    <a:pt x="180254" y="51361"/>
                  </a:lnTo>
                  <a:lnTo>
                    <a:pt x="245035" y="51361"/>
                  </a:lnTo>
                  <a:lnTo>
                    <a:pt x="226897" y="31313"/>
                  </a:lnTo>
                  <a:lnTo>
                    <a:pt x="189239" y="9721"/>
                  </a:lnTo>
                  <a:lnTo>
                    <a:pt x="145582" y="0"/>
                  </a:lnTo>
                  <a:close/>
                </a:path>
                <a:path w="271144" h="285115">
                  <a:moveTo>
                    <a:pt x="245035" y="51361"/>
                  </a:moveTo>
                  <a:lnTo>
                    <a:pt x="180254" y="51361"/>
                  </a:lnTo>
                  <a:lnTo>
                    <a:pt x="203552" y="53496"/>
                  </a:lnTo>
                  <a:lnTo>
                    <a:pt x="230274" y="71955"/>
                  </a:lnTo>
                  <a:lnTo>
                    <a:pt x="250514" y="102105"/>
                  </a:lnTo>
                  <a:lnTo>
                    <a:pt x="258569" y="109519"/>
                  </a:lnTo>
                  <a:lnTo>
                    <a:pt x="268448" y="108748"/>
                  </a:lnTo>
                  <a:lnTo>
                    <a:pt x="270501" y="94745"/>
                  </a:lnTo>
                  <a:lnTo>
                    <a:pt x="255079" y="62462"/>
                  </a:lnTo>
                  <a:lnTo>
                    <a:pt x="245035" y="51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object 13">
              <a:extLst>
                <a:ext uri="{FF2B5EF4-FFF2-40B4-BE49-F238E27FC236}">
                  <a16:creationId xmlns:a16="http://schemas.microsoft.com/office/drawing/2014/main" xmlns="" id="{1BC5E3CF-1214-4569-A765-738EFA8C2CA7}"/>
                </a:ext>
              </a:extLst>
            </p:cNvPr>
            <p:cNvSpPr/>
            <p:nvPr/>
          </p:nvSpPr>
          <p:spPr>
            <a:xfrm>
              <a:off x="948033" y="4785315"/>
              <a:ext cx="130818" cy="130530"/>
            </a:xfrm>
            <a:custGeom>
              <a:avLst/>
              <a:gdLst/>
              <a:ahLst/>
              <a:cxnLst/>
              <a:rect l="l" t="t" r="r" b="b"/>
              <a:pathLst>
                <a:path w="287655" h="287020">
                  <a:moveTo>
                    <a:pt x="143754" y="0"/>
                  </a:moveTo>
                  <a:lnTo>
                    <a:pt x="98322" y="7329"/>
                  </a:lnTo>
                  <a:lnTo>
                    <a:pt x="58861" y="27738"/>
                  </a:lnTo>
                  <a:lnTo>
                    <a:pt x="27740" y="58856"/>
                  </a:lnTo>
                  <a:lnTo>
                    <a:pt x="7330" y="98311"/>
                  </a:lnTo>
                  <a:lnTo>
                    <a:pt x="0" y="143733"/>
                  </a:lnTo>
                  <a:lnTo>
                    <a:pt x="7564" y="189827"/>
                  </a:lnTo>
                  <a:lnTo>
                    <a:pt x="28588" y="229714"/>
                  </a:lnTo>
                  <a:lnTo>
                    <a:pt x="60562" y="260929"/>
                  </a:lnTo>
                  <a:lnTo>
                    <a:pt x="100981" y="281007"/>
                  </a:lnTo>
                  <a:lnTo>
                    <a:pt x="133377" y="286918"/>
                  </a:lnTo>
                  <a:lnTo>
                    <a:pt x="149261" y="284533"/>
                  </a:lnTo>
                  <a:lnTo>
                    <a:pt x="152860" y="278256"/>
                  </a:lnTo>
                  <a:lnTo>
                    <a:pt x="148403" y="272494"/>
                  </a:lnTo>
                  <a:lnTo>
                    <a:pt x="135874" y="264502"/>
                  </a:lnTo>
                  <a:lnTo>
                    <a:pt x="132626" y="260467"/>
                  </a:lnTo>
                  <a:lnTo>
                    <a:pt x="134056" y="259037"/>
                  </a:lnTo>
                  <a:lnTo>
                    <a:pt x="225839" y="248276"/>
                  </a:lnTo>
                  <a:lnTo>
                    <a:pt x="270672" y="207878"/>
                  </a:lnTo>
                  <a:lnTo>
                    <a:pt x="285930" y="164190"/>
                  </a:lnTo>
                  <a:lnTo>
                    <a:pt x="287195" y="147580"/>
                  </a:lnTo>
                  <a:lnTo>
                    <a:pt x="164608" y="147580"/>
                  </a:lnTo>
                  <a:lnTo>
                    <a:pt x="152686" y="142644"/>
                  </a:lnTo>
                  <a:lnTo>
                    <a:pt x="145993" y="131580"/>
                  </a:lnTo>
                  <a:lnTo>
                    <a:pt x="145559" y="116624"/>
                  </a:lnTo>
                  <a:lnTo>
                    <a:pt x="151100" y="99713"/>
                  </a:lnTo>
                  <a:lnTo>
                    <a:pt x="177327" y="69097"/>
                  </a:lnTo>
                  <a:lnTo>
                    <a:pt x="259891" y="59095"/>
                  </a:lnTo>
                  <a:lnTo>
                    <a:pt x="259767" y="58856"/>
                  </a:lnTo>
                  <a:lnTo>
                    <a:pt x="228659" y="27738"/>
                  </a:lnTo>
                  <a:lnTo>
                    <a:pt x="189201" y="7329"/>
                  </a:lnTo>
                  <a:lnTo>
                    <a:pt x="143754" y="0"/>
                  </a:lnTo>
                  <a:close/>
                </a:path>
                <a:path w="287655" h="287020">
                  <a:moveTo>
                    <a:pt x="259891" y="59095"/>
                  </a:moveTo>
                  <a:lnTo>
                    <a:pt x="208072" y="59095"/>
                  </a:lnTo>
                  <a:lnTo>
                    <a:pt x="220024" y="64039"/>
                  </a:lnTo>
                  <a:lnTo>
                    <a:pt x="226704" y="75115"/>
                  </a:lnTo>
                  <a:lnTo>
                    <a:pt x="210255" y="123881"/>
                  </a:lnTo>
                  <a:lnTo>
                    <a:pt x="164608" y="147580"/>
                  </a:lnTo>
                  <a:lnTo>
                    <a:pt x="287195" y="147580"/>
                  </a:lnTo>
                  <a:lnTo>
                    <a:pt x="287488" y="143733"/>
                  </a:lnTo>
                  <a:lnTo>
                    <a:pt x="280164" y="98311"/>
                  </a:lnTo>
                  <a:lnTo>
                    <a:pt x="259891" y="59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object 14">
              <a:extLst>
                <a:ext uri="{FF2B5EF4-FFF2-40B4-BE49-F238E27FC236}">
                  <a16:creationId xmlns:a16="http://schemas.microsoft.com/office/drawing/2014/main" xmlns="" id="{416B78BF-B354-4B83-BDC8-EF84B11AC22A}"/>
                </a:ext>
              </a:extLst>
            </p:cNvPr>
            <p:cNvSpPr/>
            <p:nvPr/>
          </p:nvSpPr>
          <p:spPr>
            <a:xfrm>
              <a:off x="363796" y="4977300"/>
              <a:ext cx="307097" cy="64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object 15">
              <a:extLst>
                <a:ext uri="{FF2B5EF4-FFF2-40B4-BE49-F238E27FC236}">
                  <a16:creationId xmlns:a16="http://schemas.microsoft.com/office/drawing/2014/main" xmlns="" id="{D3D27D54-6840-4283-B014-52F2784FC224}"/>
                </a:ext>
              </a:extLst>
            </p:cNvPr>
            <p:cNvSpPr/>
            <p:nvPr/>
          </p:nvSpPr>
          <p:spPr>
            <a:xfrm>
              <a:off x="701343" y="4975975"/>
              <a:ext cx="468083" cy="845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xmlns="" id="{562C2E70-CB86-4C05-961A-9484480F5316}"/>
                </a:ext>
              </a:extLst>
            </p:cNvPr>
            <p:cNvSpPr/>
            <p:nvPr/>
          </p:nvSpPr>
          <p:spPr>
            <a:xfrm>
              <a:off x="287641" y="5089748"/>
              <a:ext cx="958813" cy="65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Imagen 18">
            <a:extLst>
              <a:ext uri="{FF2B5EF4-FFF2-40B4-BE49-F238E27FC236}">
                <a16:creationId xmlns:a16="http://schemas.microsoft.com/office/drawing/2014/main" xmlns="" id="{282C84C7-25BD-F14B-9B8E-B27193A5EC4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b="25457"/>
          <a:stretch/>
        </p:blipFill>
        <p:spPr bwMode="auto">
          <a:xfrm>
            <a:off x="7196666" y="6025444"/>
            <a:ext cx="3138311" cy="47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09048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701128" y="2749132"/>
            <a:ext cx="8587469" cy="13915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384" tIns="45698" rIns="91384" bIns="45698" rtlCol="0" anchor="ctr" anchorCtr="0">
            <a:noAutofit/>
          </a:bodyPr>
          <a:lstStyle/>
          <a:p>
            <a:r>
              <a:rPr lang="es-CO" dirty="0"/>
              <a:t>Seguimiento a la Ejecución del Plan Estratégico Sectorial 2019 </a:t>
            </a:r>
            <a:r>
              <a:rPr lang="mr-IN" dirty="0"/>
              <a:t>–</a:t>
            </a:r>
            <a:r>
              <a:rPr lang="es-CO" dirty="0"/>
              <a:t> </a:t>
            </a:r>
            <a:r>
              <a:rPr lang="es-CO" dirty="0" smtClean="0"/>
              <a:t>2022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endParaRPr sz="2400" i="1" dirty="0"/>
          </a:p>
        </p:txBody>
      </p:sp>
      <p:grpSp>
        <p:nvGrpSpPr>
          <p:cNvPr id="4" name="Grupo 17">
            <a:extLst>
              <a:ext uri="{FF2B5EF4-FFF2-40B4-BE49-F238E27FC236}">
                <a16:creationId xmlns:a16="http://schemas.microsoft.com/office/drawing/2014/main" xmlns="" id="{80A3851F-9360-4423-8110-84A2B8AF2F15}"/>
              </a:ext>
            </a:extLst>
          </p:cNvPr>
          <p:cNvGrpSpPr/>
          <p:nvPr/>
        </p:nvGrpSpPr>
        <p:grpSpPr>
          <a:xfrm>
            <a:off x="10100011" y="4890472"/>
            <a:ext cx="1756808" cy="1489365"/>
            <a:chOff x="287641" y="4370305"/>
            <a:chExt cx="958813" cy="784981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xmlns="" id="{98CEBA3F-8896-4222-BEE8-3AFAC76F2689}"/>
                </a:ext>
              </a:extLst>
            </p:cNvPr>
            <p:cNvSpPr/>
            <p:nvPr/>
          </p:nvSpPr>
          <p:spPr>
            <a:xfrm>
              <a:off x="701498" y="437030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18"/>
                  </a:lnTo>
                  <a:lnTo>
                    <a:pt x="58883" y="27704"/>
                  </a:lnTo>
                  <a:lnTo>
                    <a:pt x="27748" y="58802"/>
                  </a:lnTo>
                  <a:lnTo>
                    <a:pt x="7331" y="98256"/>
                  </a:lnTo>
                  <a:lnTo>
                    <a:pt x="0" y="143712"/>
                  </a:lnTo>
                  <a:lnTo>
                    <a:pt x="7331" y="189151"/>
                  </a:lnTo>
                  <a:lnTo>
                    <a:pt x="27748" y="228591"/>
                  </a:lnTo>
                  <a:lnTo>
                    <a:pt x="58883" y="259678"/>
                  </a:lnTo>
                  <a:lnTo>
                    <a:pt x="98369" y="280057"/>
                  </a:lnTo>
                  <a:lnTo>
                    <a:pt x="143838" y="287373"/>
                  </a:lnTo>
                  <a:lnTo>
                    <a:pt x="189268" y="280057"/>
                  </a:lnTo>
                  <a:lnTo>
                    <a:pt x="228704" y="259678"/>
                  </a:lnTo>
                  <a:lnTo>
                    <a:pt x="259791" y="228591"/>
                  </a:lnTo>
                  <a:lnTo>
                    <a:pt x="280171" y="189151"/>
                  </a:lnTo>
                  <a:lnTo>
                    <a:pt x="287488" y="143712"/>
                  </a:lnTo>
                  <a:lnTo>
                    <a:pt x="280171" y="98256"/>
                  </a:lnTo>
                  <a:lnTo>
                    <a:pt x="259791" y="58802"/>
                  </a:lnTo>
                  <a:lnTo>
                    <a:pt x="228704" y="27704"/>
                  </a:lnTo>
                  <a:lnTo>
                    <a:pt x="189268" y="7318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xmlns="" id="{FE20B287-B371-4427-9E53-F72FF6FC78DE}"/>
                </a:ext>
              </a:extLst>
            </p:cNvPr>
            <p:cNvSpPr/>
            <p:nvPr/>
          </p:nvSpPr>
          <p:spPr>
            <a:xfrm>
              <a:off x="784678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91" y="0"/>
                  </a:moveTo>
                  <a:lnTo>
                    <a:pt x="98250" y="7321"/>
                  </a:lnTo>
                  <a:lnTo>
                    <a:pt x="58802" y="27715"/>
                  </a:lnTo>
                  <a:lnTo>
                    <a:pt x="27706" y="58829"/>
                  </a:lnTo>
                  <a:lnTo>
                    <a:pt x="7319" y="98307"/>
                  </a:lnTo>
                  <a:lnTo>
                    <a:pt x="0" y="143796"/>
                  </a:lnTo>
                  <a:lnTo>
                    <a:pt x="7319" y="189241"/>
                  </a:lnTo>
                  <a:lnTo>
                    <a:pt x="27706" y="228714"/>
                  </a:lnTo>
                  <a:lnTo>
                    <a:pt x="58802" y="259844"/>
                  </a:lnTo>
                  <a:lnTo>
                    <a:pt x="98250" y="280260"/>
                  </a:lnTo>
                  <a:lnTo>
                    <a:pt x="143691" y="287593"/>
                  </a:lnTo>
                  <a:lnTo>
                    <a:pt x="189158" y="280260"/>
                  </a:lnTo>
                  <a:lnTo>
                    <a:pt x="228629" y="259844"/>
                  </a:lnTo>
                  <a:lnTo>
                    <a:pt x="259744" y="228714"/>
                  </a:lnTo>
                  <a:lnTo>
                    <a:pt x="280143" y="189241"/>
                  </a:lnTo>
                  <a:lnTo>
                    <a:pt x="287467" y="143796"/>
                  </a:lnTo>
                  <a:lnTo>
                    <a:pt x="280143" y="98307"/>
                  </a:lnTo>
                  <a:lnTo>
                    <a:pt x="259744" y="58829"/>
                  </a:lnTo>
                  <a:lnTo>
                    <a:pt x="228629" y="27715"/>
                  </a:lnTo>
                  <a:lnTo>
                    <a:pt x="189158" y="7321"/>
                  </a:lnTo>
                  <a:lnTo>
                    <a:pt x="14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xmlns="" id="{CE5792D5-054E-4044-B1C1-1D2DC4FCF787}"/>
                </a:ext>
              </a:extLst>
            </p:cNvPr>
            <p:cNvSpPr/>
            <p:nvPr/>
          </p:nvSpPr>
          <p:spPr>
            <a:xfrm>
              <a:off x="619263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29" y="0"/>
                  </a:moveTo>
                  <a:lnTo>
                    <a:pt x="98209" y="7321"/>
                  </a:lnTo>
                  <a:lnTo>
                    <a:pt x="58779" y="27715"/>
                  </a:lnTo>
                  <a:lnTo>
                    <a:pt x="27696" y="58829"/>
                  </a:lnTo>
                  <a:lnTo>
                    <a:pt x="7316" y="98307"/>
                  </a:lnTo>
                  <a:lnTo>
                    <a:pt x="0" y="143796"/>
                  </a:lnTo>
                  <a:lnTo>
                    <a:pt x="7316" y="189241"/>
                  </a:lnTo>
                  <a:lnTo>
                    <a:pt x="27696" y="228714"/>
                  </a:lnTo>
                  <a:lnTo>
                    <a:pt x="58779" y="259844"/>
                  </a:lnTo>
                  <a:lnTo>
                    <a:pt x="98209" y="280260"/>
                  </a:lnTo>
                  <a:lnTo>
                    <a:pt x="143629" y="287593"/>
                  </a:lnTo>
                  <a:lnTo>
                    <a:pt x="189062" y="280260"/>
                  </a:lnTo>
                  <a:lnTo>
                    <a:pt x="228526" y="259844"/>
                  </a:lnTo>
                  <a:lnTo>
                    <a:pt x="259650" y="228714"/>
                  </a:lnTo>
                  <a:lnTo>
                    <a:pt x="280063" y="189241"/>
                  </a:lnTo>
                  <a:lnTo>
                    <a:pt x="287394" y="143796"/>
                  </a:lnTo>
                  <a:lnTo>
                    <a:pt x="280063" y="98307"/>
                  </a:lnTo>
                  <a:lnTo>
                    <a:pt x="259650" y="58829"/>
                  </a:lnTo>
                  <a:lnTo>
                    <a:pt x="228526" y="27715"/>
                  </a:lnTo>
                  <a:lnTo>
                    <a:pt x="189062" y="7321"/>
                  </a:lnTo>
                  <a:lnTo>
                    <a:pt x="143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xmlns="" id="{C6CED25B-6DED-4784-A5EB-DFBD0958DEC9}"/>
                </a:ext>
              </a:extLst>
            </p:cNvPr>
            <p:cNvSpPr/>
            <p:nvPr/>
          </p:nvSpPr>
          <p:spPr>
            <a:xfrm>
              <a:off x="535990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81" y="0"/>
                  </a:moveTo>
                  <a:lnTo>
                    <a:pt x="98272" y="7307"/>
                  </a:lnTo>
                  <a:lnTo>
                    <a:pt x="58831" y="27666"/>
                  </a:lnTo>
                  <a:lnTo>
                    <a:pt x="27726" y="58732"/>
                  </a:lnTo>
                  <a:lnTo>
                    <a:pt x="7326" y="98157"/>
                  </a:lnTo>
                  <a:lnTo>
                    <a:pt x="0" y="143597"/>
                  </a:lnTo>
                  <a:lnTo>
                    <a:pt x="7326" y="189112"/>
                  </a:lnTo>
                  <a:lnTo>
                    <a:pt x="27726" y="228589"/>
                  </a:lnTo>
                  <a:lnTo>
                    <a:pt x="58831" y="259686"/>
                  </a:lnTo>
                  <a:lnTo>
                    <a:pt x="98272" y="280061"/>
                  </a:lnTo>
                  <a:lnTo>
                    <a:pt x="143681" y="287373"/>
                  </a:lnTo>
                  <a:lnTo>
                    <a:pt x="189101" y="280061"/>
                  </a:lnTo>
                  <a:lnTo>
                    <a:pt x="228551" y="259686"/>
                  </a:lnTo>
                  <a:lnTo>
                    <a:pt x="259662" y="228589"/>
                  </a:lnTo>
                  <a:lnTo>
                    <a:pt x="280066" y="189112"/>
                  </a:lnTo>
                  <a:lnTo>
                    <a:pt x="287394" y="143597"/>
                  </a:lnTo>
                  <a:lnTo>
                    <a:pt x="280066" y="98157"/>
                  </a:lnTo>
                  <a:lnTo>
                    <a:pt x="259662" y="58732"/>
                  </a:lnTo>
                  <a:lnTo>
                    <a:pt x="228551" y="27666"/>
                  </a:lnTo>
                  <a:lnTo>
                    <a:pt x="189101" y="7307"/>
                  </a:lnTo>
                  <a:lnTo>
                    <a:pt x="143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xmlns="" id="{0FA33371-6866-48BC-9F50-E7DEF09283E0}"/>
                </a:ext>
              </a:extLst>
            </p:cNvPr>
            <p:cNvSpPr/>
            <p:nvPr/>
          </p:nvSpPr>
          <p:spPr>
            <a:xfrm>
              <a:off x="456583" y="4785317"/>
              <a:ext cx="128219" cy="130818"/>
            </a:xfrm>
            <a:custGeom>
              <a:avLst/>
              <a:gdLst/>
              <a:ahLst/>
              <a:cxnLst/>
              <a:rect l="l" t="t" r="r" b="b"/>
              <a:pathLst>
                <a:path w="281940" h="287654">
                  <a:moveTo>
                    <a:pt x="143587" y="0"/>
                  </a:moveTo>
                  <a:lnTo>
                    <a:pt x="98172" y="7326"/>
                  </a:lnTo>
                  <a:lnTo>
                    <a:pt x="58752" y="27726"/>
                  </a:lnTo>
                  <a:lnTo>
                    <a:pt x="27681" y="58831"/>
                  </a:lnTo>
                  <a:lnTo>
                    <a:pt x="7312" y="98272"/>
                  </a:lnTo>
                  <a:lnTo>
                    <a:pt x="0" y="143681"/>
                  </a:lnTo>
                  <a:lnTo>
                    <a:pt x="7312" y="189133"/>
                  </a:lnTo>
                  <a:lnTo>
                    <a:pt x="27681" y="228597"/>
                  </a:lnTo>
                  <a:lnTo>
                    <a:pt x="58752" y="259711"/>
                  </a:lnTo>
                  <a:lnTo>
                    <a:pt x="98172" y="280111"/>
                  </a:lnTo>
                  <a:lnTo>
                    <a:pt x="143587" y="287436"/>
                  </a:lnTo>
                  <a:lnTo>
                    <a:pt x="190534" y="279421"/>
                  </a:lnTo>
                  <a:lnTo>
                    <a:pt x="230812" y="257320"/>
                  </a:lnTo>
                  <a:lnTo>
                    <a:pt x="261953" y="224050"/>
                  </a:lnTo>
                  <a:lnTo>
                    <a:pt x="262906" y="222024"/>
                  </a:lnTo>
                  <a:lnTo>
                    <a:pt x="205847" y="222024"/>
                  </a:lnTo>
                  <a:lnTo>
                    <a:pt x="173079" y="215838"/>
                  </a:lnTo>
                  <a:lnTo>
                    <a:pt x="156253" y="202229"/>
                  </a:lnTo>
                  <a:lnTo>
                    <a:pt x="150053" y="188620"/>
                  </a:lnTo>
                  <a:lnTo>
                    <a:pt x="149168" y="182434"/>
                  </a:lnTo>
                  <a:lnTo>
                    <a:pt x="148557" y="164994"/>
                  </a:lnTo>
                  <a:lnTo>
                    <a:pt x="154258" y="156038"/>
                  </a:lnTo>
                  <a:lnTo>
                    <a:pt x="171583" y="152738"/>
                  </a:lnTo>
                  <a:lnTo>
                    <a:pt x="205847" y="152267"/>
                  </a:lnTo>
                  <a:lnTo>
                    <a:pt x="227983" y="152267"/>
                  </a:lnTo>
                  <a:lnTo>
                    <a:pt x="231702" y="151903"/>
                  </a:lnTo>
                  <a:lnTo>
                    <a:pt x="234934" y="148771"/>
                  </a:lnTo>
                  <a:lnTo>
                    <a:pt x="235395" y="142445"/>
                  </a:lnTo>
                  <a:lnTo>
                    <a:pt x="230778" y="136300"/>
                  </a:lnTo>
                  <a:lnTo>
                    <a:pt x="220621" y="133447"/>
                  </a:lnTo>
                  <a:lnTo>
                    <a:pt x="210578" y="132655"/>
                  </a:lnTo>
                  <a:lnTo>
                    <a:pt x="205782" y="132646"/>
                  </a:lnTo>
                  <a:lnTo>
                    <a:pt x="171957" y="127943"/>
                  </a:lnTo>
                  <a:lnTo>
                    <a:pt x="155255" y="117577"/>
                  </a:lnTo>
                  <a:lnTo>
                    <a:pt x="149679" y="107211"/>
                  </a:lnTo>
                  <a:lnTo>
                    <a:pt x="149168" y="102499"/>
                  </a:lnTo>
                  <a:lnTo>
                    <a:pt x="150053" y="79484"/>
                  </a:lnTo>
                  <a:lnTo>
                    <a:pt x="156253" y="67665"/>
                  </a:lnTo>
                  <a:lnTo>
                    <a:pt x="173079" y="63311"/>
                  </a:lnTo>
                  <a:lnTo>
                    <a:pt x="205847" y="62689"/>
                  </a:lnTo>
                  <a:lnTo>
                    <a:pt x="261970" y="62689"/>
                  </a:lnTo>
                  <a:lnTo>
                    <a:pt x="261372" y="61454"/>
                  </a:lnTo>
                  <a:lnTo>
                    <a:pt x="230118" y="29001"/>
                  </a:lnTo>
                  <a:lnTo>
                    <a:pt x="190013" y="7672"/>
                  </a:lnTo>
                  <a:lnTo>
                    <a:pt x="143587" y="0"/>
                  </a:lnTo>
                  <a:close/>
                </a:path>
                <a:path w="281940" h="287654">
                  <a:moveTo>
                    <a:pt x="275595" y="169928"/>
                  </a:moveTo>
                  <a:lnTo>
                    <a:pt x="268956" y="173394"/>
                  </a:lnTo>
                  <a:lnTo>
                    <a:pt x="265059" y="182434"/>
                  </a:lnTo>
                  <a:lnTo>
                    <a:pt x="263585" y="189808"/>
                  </a:lnTo>
                  <a:lnTo>
                    <a:pt x="256507" y="203285"/>
                  </a:lnTo>
                  <a:lnTo>
                    <a:pt x="238903" y="216234"/>
                  </a:lnTo>
                  <a:lnTo>
                    <a:pt x="205847" y="222024"/>
                  </a:lnTo>
                  <a:lnTo>
                    <a:pt x="262906" y="222024"/>
                  </a:lnTo>
                  <a:lnTo>
                    <a:pt x="281488" y="182528"/>
                  </a:lnTo>
                  <a:lnTo>
                    <a:pt x="281073" y="172738"/>
                  </a:lnTo>
                  <a:lnTo>
                    <a:pt x="275595" y="169928"/>
                  </a:lnTo>
                  <a:close/>
                </a:path>
                <a:path w="281940" h="287654">
                  <a:moveTo>
                    <a:pt x="227983" y="152267"/>
                  </a:moveTo>
                  <a:lnTo>
                    <a:pt x="205847" y="152267"/>
                  </a:lnTo>
                  <a:lnTo>
                    <a:pt x="222930" y="152762"/>
                  </a:lnTo>
                  <a:lnTo>
                    <a:pt x="227983" y="152267"/>
                  </a:lnTo>
                  <a:close/>
                </a:path>
                <a:path w="281940" h="287654">
                  <a:moveTo>
                    <a:pt x="210464" y="132646"/>
                  </a:moveTo>
                  <a:lnTo>
                    <a:pt x="205847" y="132655"/>
                  </a:lnTo>
                  <a:lnTo>
                    <a:pt x="210578" y="132655"/>
                  </a:lnTo>
                  <a:close/>
                </a:path>
                <a:path w="281940" h="287654">
                  <a:moveTo>
                    <a:pt x="261970" y="62689"/>
                  </a:moveTo>
                  <a:lnTo>
                    <a:pt x="205847" y="62689"/>
                  </a:lnTo>
                  <a:lnTo>
                    <a:pt x="238961" y="68747"/>
                  </a:lnTo>
                  <a:lnTo>
                    <a:pt x="256664" y="82162"/>
                  </a:lnTo>
                  <a:lnTo>
                    <a:pt x="263762" y="95793"/>
                  </a:lnTo>
                  <a:lnTo>
                    <a:pt x="265059" y="102499"/>
                  </a:lnTo>
                  <a:lnTo>
                    <a:pt x="268595" y="110131"/>
                  </a:lnTo>
                  <a:lnTo>
                    <a:pt x="274885" y="112406"/>
                  </a:lnTo>
                  <a:lnTo>
                    <a:pt x="280310" y="109727"/>
                  </a:lnTo>
                  <a:lnTo>
                    <a:pt x="281247" y="102499"/>
                  </a:lnTo>
                  <a:lnTo>
                    <a:pt x="261970" y="62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xmlns="" id="{30AC1EBD-CAF9-4256-9709-477B313CA2D9}"/>
                </a:ext>
              </a:extLst>
            </p:cNvPr>
            <p:cNvSpPr/>
            <p:nvPr/>
          </p:nvSpPr>
          <p:spPr>
            <a:xfrm>
              <a:off x="784157" y="4785316"/>
              <a:ext cx="130818" cy="130241"/>
            </a:xfrm>
            <a:custGeom>
              <a:avLst/>
              <a:gdLst/>
              <a:ahLst/>
              <a:cxnLst/>
              <a:rect l="l" t="t" r="r" b="b"/>
              <a:pathLst>
                <a:path w="287655" h="286384">
                  <a:moveTo>
                    <a:pt x="143796" y="0"/>
                  </a:moveTo>
                  <a:lnTo>
                    <a:pt x="98376" y="7329"/>
                  </a:lnTo>
                  <a:lnTo>
                    <a:pt x="58906" y="27736"/>
                  </a:lnTo>
                  <a:lnTo>
                    <a:pt x="27767" y="58847"/>
                  </a:lnTo>
                  <a:lnTo>
                    <a:pt x="7338" y="98290"/>
                  </a:lnTo>
                  <a:lnTo>
                    <a:pt x="0" y="143691"/>
                  </a:lnTo>
                  <a:lnTo>
                    <a:pt x="9407" y="194884"/>
                  </a:lnTo>
                  <a:lnTo>
                    <a:pt x="35316" y="237915"/>
                  </a:lnTo>
                  <a:lnTo>
                    <a:pt x="74260" y="269356"/>
                  </a:lnTo>
                  <a:lnTo>
                    <a:pt x="122771" y="285781"/>
                  </a:lnTo>
                  <a:lnTo>
                    <a:pt x="118280" y="277476"/>
                  </a:lnTo>
                  <a:lnTo>
                    <a:pt x="114885" y="267724"/>
                  </a:lnTo>
                  <a:lnTo>
                    <a:pt x="112736" y="256794"/>
                  </a:lnTo>
                  <a:lnTo>
                    <a:pt x="111986" y="244955"/>
                  </a:lnTo>
                  <a:lnTo>
                    <a:pt x="114458" y="223734"/>
                  </a:lnTo>
                  <a:lnTo>
                    <a:pt x="121204" y="206389"/>
                  </a:lnTo>
                  <a:lnTo>
                    <a:pt x="131215" y="194685"/>
                  </a:lnTo>
                  <a:lnTo>
                    <a:pt x="143482" y="190392"/>
                  </a:lnTo>
                  <a:lnTo>
                    <a:pt x="278995" y="190392"/>
                  </a:lnTo>
                  <a:lnTo>
                    <a:pt x="287603" y="143691"/>
                  </a:lnTo>
                  <a:lnTo>
                    <a:pt x="287428" y="142602"/>
                  </a:lnTo>
                  <a:lnTo>
                    <a:pt x="143482" y="142602"/>
                  </a:lnTo>
                  <a:lnTo>
                    <a:pt x="132446" y="138299"/>
                  </a:lnTo>
                  <a:lnTo>
                    <a:pt x="123441" y="126574"/>
                  </a:lnTo>
                  <a:lnTo>
                    <a:pt x="117372" y="109207"/>
                  </a:lnTo>
                  <a:lnTo>
                    <a:pt x="115148" y="87976"/>
                  </a:lnTo>
                  <a:lnTo>
                    <a:pt x="117372" y="66753"/>
                  </a:lnTo>
                  <a:lnTo>
                    <a:pt x="123441" y="49464"/>
                  </a:lnTo>
                  <a:lnTo>
                    <a:pt x="132446" y="37829"/>
                  </a:lnTo>
                  <a:lnTo>
                    <a:pt x="143482" y="33569"/>
                  </a:lnTo>
                  <a:lnTo>
                    <a:pt x="234627" y="33569"/>
                  </a:lnTo>
                  <a:lnTo>
                    <a:pt x="228794" y="27736"/>
                  </a:lnTo>
                  <a:lnTo>
                    <a:pt x="189310" y="7329"/>
                  </a:lnTo>
                  <a:lnTo>
                    <a:pt x="143796" y="0"/>
                  </a:lnTo>
                  <a:close/>
                </a:path>
                <a:path w="287655" h="286384">
                  <a:moveTo>
                    <a:pt x="278995" y="190392"/>
                  </a:moveTo>
                  <a:lnTo>
                    <a:pt x="143482" y="190392"/>
                  </a:lnTo>
                  <a:lnTo>
                    <a:pt x="155673" y="194685"/>
                  </a:lnTo>
                  <a:lnTo>
                    <a:pt x="165616" y="206389"/>
                  </a:lnTo>
                  <a:lnTo>
                    <a:pt x="172314" y="223734"/>
                  </a:lnTo>
                  <a:lnTo>
                    <a:pt x="174769" y="244955"/>
                  </a:lnTo>
                  <a:lnTo>
                    <a:pt x="174011" y="256858"/>
                  </a:lnTo>
                  <a:lnTo>
                    <a:pt x="171857" y="267815"/>
                  </a:lnTo>
                  <a:lnTo>
                    <a:pt x="168483" y="277548"/>
                  </a:lnTo>
                  <a:lnTo>
                    <a:pt x="164068" y="285781"/>
                  </a:lnTo>
                  <a:lnTo>
                    <a:pt x="212843" y="269648"/>
                  </a:lnTo>
                  <a:lnTo>
                    <a:pt x="252034" y="238261"/>
                  </a:lnTo>
                  <a:lnTo>
                    <a:pt x="278125" y="195111"/>
                  </a:lnTo>
                  <a:lnTo>
                    <a:pt x="278995" y="190392"/>
                  </a:lnTo>
                  <a:close/>
                </a:path>
                <a:path w="287655" h="286384">
                  <a:moveTo>
                    <a:pt x="234627" y="33569"/>
                  </a:moveTo>
                  <a:lnTo>
                    <a:pt x="143482" y="33569"/>
                  </a:lnTo>
                  <a:lnTo>
                    <a:pt x="154445" y="37829"/>
                  </a:lnTo>
                  <a:lnTo>
                    <a:pt x="163413" y="49464"/>
                  </a:lnTo>
                  <a:lnTo>
                    <a:pt x="169468" y="66753"/>
                  </a:lnTo>
                  <a:lnTo>
                    <a:pt x="171691" y="87976"/>
                  </a:lnTo>
                  <a:lnTo>
                    <a:pt x="169468" y="109207"/>
                  </a:lnTo>
                  <a:lnTo>
                    <a:pt x="163413" y="126574"/>
                  </a:lnTo>
                  <a:lnTo>
                    <a:pt x="154445" y="138299"/>
                  </a:lnTo>
                  <a:lnTo>
                    <a:pt x="143482" y="142602"/>
                  </a:lnTo>
                  <a:lnTo>
                    <a:pt x="287428" y="142602"/>
                  </a:lnTo>
                  <a:lnTo>
                    <a:pt x="280287" y="98290"/>
                  </a:lnTo>
                  <a:lnTo>
                    <a:pt x="259902" y="58847"/>
                  </a:lnTo>
                  <a:lnTo>
                    <a:pt x="234627" y="33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xmlns="" id="{7F1C65FF-DD74-4505-AABB-8F460A65FD31}"/>
                </a:ext>
              </a:extLst>
            </p:cNvPr>
            <p:cNvSpPr/>
            <p:nvPr/>
          </p:nvSpPr>
          <p:spPr>
            <a:xfrm>
              <a:off x="701498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07"/>
                  </a:lnTo>
                  <a:lnTo>
                    <a:pt x="58883" y="27666"/>
                  </a:lnTo>
                  <a:lnTo>
                    <a:pt x="27748" y="58732"/>
                  </a:lnTo>
                  <a:lnTo>
                    <a:pt x="7331" y="98157"/>
                  </a:lnTo>
                  <a:lnTo>
                    <a:pt x="0" y="143597"/>
                  </a:lnTo>
                  <a:lnTo>
                    <a:pt x="7331" y="189112"/>
                  </a:lnTo>
                  <a:lnTo>
                    <a:pt x="27748" y="228589"/>
                  </a:lnTo>
                  <a:lnTo>
                    <a:pt x="58883" y="259686"/>
                  </a:lnTo>
                  <a:lnTo>
                    <a:pt x="98369" y="280061"/>
                  </a:lnTo>
                  <a:lnTo>
                    <a:pt x="143838" y="287373"/>
                  </a:lnTo>
                  <a:lnTo>
                    <a:pt x="189268" y="280061"/>
                  </a:lnTo>
                  <a:lnTo>
                    <a:pt x="228704" y="259686"/>
                  </a:lnTo>
                  <a:lnTo>
                    <a:pt x="259791" y="228589"/>
                  </a:lnTo>
                  <a:lnTo>
                    <a:pt x="280171" y="189112"/>
                  </a:lnTo>
                  <a:lnTo>
                    <a:pt x="287488" y="143597"/>
                  </a:lnTo>
                  <a:lnTo>
                    <a:pt x="280171" y="98157"/>
                  </a:lnTo>
                  <a:lnTo>
                    <a:pt x="259791" y="58732"/>
                  </a:lnTo>
                  <a:lnTo>
                    <a:pt x="228704" y="27666"/>
                  </a:lnTo>
                  <a:lnTo>
                    <a:pt x="189268" y="7307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xmlns="" id="{8CDDABF4-A9FB-4056-9F19-0B91FE71747C}"/>
                </a:ext>
              </a:extLst>
            </p:cNvPr>
            <p:cNvSpPr/>
            <p:nvPr/>
          </p:nvSpPr>
          <p:spPr>
            <a:xfrm>
              <a:off x="865735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744" y="0"/>
                  </a:moveTo>
                  <a:lnTo>
                    <a:pt x="98349" y="7307"/>
                  </a:lnTo>
                  <a:lnTo>
                    <a:pt x="58894" y="27666"/>
                  </a:lnTo>
                  <a:lnTo>
                    <a:pt x="27763" y="58732"/>
                  </a:lnTo>
                  <a:lnTo>
                    <a:pt x="7337" y="98157"/>
                  </a:lnTo>
                  <a:lnTo>
                    <a:pt x="0" y="143597"/>
                  </a:lnTo>
                  <a:lnTo>
                    <a:pt x="7337" y="189112"/>
                  </a:lnTo>
                  <a:lnTo>
                    <a:pt x="27763" y="228589"/>
                  </a:lnTo>
                  <a:lnTo>
                    <a:pt x="58894" y="259686"/>
                  </a:lnTo>
                  <a:lnTo>
                    <a:pt x="98349" y="280061"/>
                  </a:lnTo>
                  <a:lnTo>
                    <a:pt x="143744" y="287373"/>
                  </a:lnTo>
                  <a:lnTo>
                    <a:pt x="189177" y="280061"/>
                  </a:lnTo>
                  <a:lnTo>
                    <a:pt x="228658" y="259686"/>
                  </a:lnTo>
                  <a:lnTo>
                    <a:pt x="259807" y="228589"/>
                  </a:lnTo>
                  <a:lnTo>
                    <a:pt x="280242" y="189112"/>
                  </a:lnTo>
                  <a:lnTo>
                    <a:pt x="287582" y="143597"/>
                  </a:lnTo>
                  <a:lnTo>
                    <a:pt x="280242" y="98157"/>
                  </a:lnTo>
                  <a:lnTo>
                    <a:pt x="259807" y="58732"/>
                  </a:lnTo>
                  <a:lnTo>
                    <a:pt x="228658" y="27666"/>
                  </a:lnTo>
                  <a:lnTo>
                    <a:pt x="189177" y="7307"/>
                  </a:lnTo>
                  <a:lnTo>
                    <a:pt x="14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xmlns="" id="{08865A8E-269B-4B1F-B4D8-D063C1FD69C6}"/>
                </a:ext>
              </a:extLst>
            </p:cNvPr>
            <p:cNvSpPr/>
            <p:nvPr/>
          </p:nvSpPr>
          <p:spPr>
            <a:xfrm>
              <a:off x="622215" y="4785639"/>
              <a:ext cx="123310" cy="129663"/>
            </a:xfrm>
            <a:custGeom>
              <a:avLst/>
              <a:gdLst/>
              <a:ahLst/>
              <a:cxnLst/>
              <a:rect l="l" t="t" r="r" b="b"/>
              <a:pathLst>
                <a:path w="271144" h="285115">
                  <a:moveTo>
                    <a:pt x="11580" y="173841"/>
                  </a:moveTo>
                  <a:lnTo>
                    <a:pt x="1961" y="175871"/>
                  </a:lnTo>
                  <a:lnTo>
                    <a:pt x="0" y="190157"/>
                  </a:lnTo>
                  <a:lnTo>
                    <a:pt x="15034" y="220216"/>
                  </a:lnTo>
                  <a:lnTo>
                    <a:pt x="60693" y="265694"/>
                  </a:lnTo>
                  <a:lnTo>
                    <a:pt x="109850" y="284701"/>
                  </a:lnTo>
                  <a:lnTo>
                    <a:pt x="156619" y="285014"/>
                  </a:lnTo>
                  <a:lnTo>
                    <a:pt x="195113" y="274410"/>
                  </a:lnTo>
                  <a:lnTo>
                    <a:pt x="219447" y="260665"/>
                  </a:lnTo>
                  <a:lnTo>
                    <a:pt x="236988" y="245182"/>
                  </a:lnTo>
                  <a:lnTo>
                    <a:pt x="248729" y="231198"/>
                  </a:lnTo>
                  <a:lnTo>
                    <a:pt x="96424" y="231198"/>
                  </a:lnTo>
                  <a:lnTo>
                    <a:pt x="70445" y="229149"/>
                  </a:lnTo>
                  <a:lnTo>
                    <a:pt x="41024" y="210713"/>
                  </a:lnTo>
                  <a:lnTo>
                    <a:pt x="19516" y="180553"/>
                  </a:lnTo>
                  <a:lnTo>
                    <a:pt x="11580" y="173841"/>
                  </a:lnTo>
                  <a:close/>
                </a:path>
                <a:path w="271144" h="285115">
                  <a:moveTo>
                    <a:pt x="145582" y="0"/>
                  </a:moveTo>
                  <a:lnTo>
                    <a:pt x="99405" y="4460"/>
                  </a:lnTo>
                  <a:lnTo>
                    <a:pt x="54185" y="25416"/>
                  </a:lnTo>
                  <a:lnTo>
                    <a:pt x="28099" y="53700"/>
                  </a:lnTo>
                  <a:lnTo>
                    <a:pt x="7055" y="118376"/>
                  </a:lnTo>
                  <a:lnTo>
                    <a:pt x="12614" y="128760"/>
                  </a:lnTo>
                  <a:lnTo>
                    <a:pt x="25344" y="134589"/>
                  </a:lnTo>
                  <a:lnTo>
                    <a:pt x="39324" y="138265"/>
                  </a:lnTo>
                  <a:lnTo>
                    <a:pt x="48635" y="142187"/>
                  </a:lnTo>
                  <a:lnTo>
                    <a:pt x="60526" y="149305"/>
                  </a:lnTo>
                  <a:lnTo>
                    <a:pt x="80501" y="162149"/>
                  </a:lnTo>
                  <a:lnTo>
                    <a:pt x="99285" y="182514"/>
                  </a:lnTo>
                  <a:lnTo>
                    <a:pt x="107607" y="212196"/>
                  </a:lnTo>
                  <a:lnTo>
                    <a:pt x="96424" y="231198"/>
                  </a:lnTo>
                  <a:lnTo>
                    <a:pt x="248729" y="231198"/>
                  </a:lnTo>
                  <a:lnTo>
                    <a:pt x="253638" y="225351"/>
                  </a:lnTo>
                  <a:lnTo>
                    <a:pt x="266069" y="199071"/>
                  </a:lnTo>
                  <a:lnTo>
                    <a:pt x="270953" y="164239"/>
                  </a:lnTo>
                  <a:lnTo>
                    <a:pt x="265677" y="155390"/>
                  </a:lnTo>
                  <a:lnTo>
                    <a:pt x="253740" y="150373"/>
                  </a:lnTo>
                  <a:lnTo>
                    <a:pt x="239991" y="147205"/>
                  </a:lnTo>
                  <a:lnTo>
                    <a:pt x="229279" y="143904"/>
                  </a:lnTo>
                  <a:lnTo>
                    <a:pt x="215913" y="136711"/>
                  </a:lnTo>
                  <a:lnTo>
                    <a:pt x="196095" y="122575"/>
                  </a:lnTo>
                  <a:lnTo>
                    <a:pt x="178121" y="100673"/>
                  </a:lnTo>
                  <a:lnTo>
                    <a:pt x="170286" y="70179"/>
                  </a:lnTo>
                  <a:lnTo>
                    <a:pt x="180254" y="51361"/>
                  </a:lnTo>
                  <a:lnTo>
                    <a:pt x="245035" y="51361"/>
                  </a:lnTo>
                  <a:lnTo>
                    <a:pt x="226897" y="31313"/>
                  </a:lnTo>
                  <a:lnTo>
                    <a:pt x="189239" y="9721"/>
                  </a:lnTo>
                  <a:lnTo>
                    <a:pt x="145582" y="0"/>
                  </a:lnTo>
                  <a:close/>
                </a:path>
                <a:path w="271144" h="285115">
                  <a:moveTo>
                    <a:pt x="245035" y="51361"/>
                  </a:moveTo>
                  <a:lnTo>
                    <a:pt x="180254" y="51361"/>
                  </a:lnTo>
                  <a:lnTo>
                    <a:pt x="203552" y="53496"/>
                  </a:lnTo>
                  <a:lnTo>
                    <a:pt x="230274" y="71955"/>
                  </a:lnTo>
                  <a:lnTo>
                    <a:pt x="250514" y="102105"/>
                  </a:lnTo>
                  <a:lnTo>
                    <a:pt x="258569" y="109519"/>
                  </a:lnTo>
                  <a:lnTo>
                    <a:pt x="268448" y="108748"/>
                  </a:lnTo>
                  <a:lnTo>
                    <a:pt x="270501" y="94745"/>
                  </a:lnTo>
                  <a:lnTo>
                    <a:pt x="255079" y="62462"/>
                  </a:lnTo>
                  <a:lnTo>
                    <a:pt x="245035" y="51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xmlns="" id="{1BC5E3CF-1214-4569-A765-738EFA8C2CA7}"/>
                </a:ext>
              </a:extLst>
            </p:cNvPr>
            <p:cNvSpPr/>
            <p:nvPr/>
          </p:nvSpPr>
          <p:spPr>
            <a:xfrm>
              <a:off x="948033" y="4785315"/>
              <a:ext cx="130818" cy="130530"/>
            </a:xfrm>
            <a:custGeom>
              <a:avLst/>
              <a:gdLst/>
              <a:ahLst/>
              <a:cxnLst/>
              <a:rect l="l" t="t" r="r" b="b"/>
              <a:pathLst>
                <a:path w="287655" h="287020">
                  <a:moveTo>
                    <a:pt x="143754" y="0"/>
                  </a:moveTo>
                  <a:lnTo>
                    <a:pt x="98322" y="7329"/>
                  </a:lnTo>
                  <a:lnTo>
                    <a:pt x="58861" y="27738"/>
                  </a:lnTo>
                  <a:lnTo>
                    <a:pt x="27740" y="58856"/>
                  </a:lnTo>
                  <a:lnTo>
                    <a:pt x="7330" y="98311"/>
                  </a:lnTo>
                  <a:lnTo>
                    <a:pt x="0" y="143733"/>
                  </a:lnTo>
                  <a:lnTo>
                    <a:pt x="7564" y="189827"/>
                  </a:lnTo>
                  <a:lnTo>
                    <a:pt x="28588" y="229714"/>
                  </a:lnTo>
                  <a:lnTo>
                    <a:pt x="60562" y="260929"/>
                  </a:lnTo>
                  <a:lnTo>
                    <a:pt x="100981" y="281007"/>
                  </a:lnTo>
                  <a:lnTo>
                    <a:pt x="133377" y="286918"/>
                  </a:lnTo>
                  <a:lnTo>
                    <a:pt x="149261" y="284533"/>
                  </a:lnTo>
                  <a:lnTo>
                    <a:pt x="152860" y="278256"/>
                  </a:lnTo>
                  <a:lnTo>
                    <a:pt x="148403" y="272494"/>
                  </a:lnTo>
                  <a:lnTo>
                    <a:pt x="135874" y="264502"/>
                  </a:lnTo>
                  <a:lnTo>
                    <a:pt x="132626" y="260467"/>
                  </a:lnTo>
                  <a:lnTo>
                    <a:pt x="134056" y="259037"/>
                  </a:lnTo>
                  <a:lnTo>
                    <a:pt x="225839" y="248276"/>
                  </a:lnTo>
                  <a:lnTo>
                    <a:pt x="270672" y="207878"/>
                  </a:lnTo>
                  <a:lnTo>
                    <a:pt x="285930" y="164190"/>
                  </a:lnTo>
                  <a:lnTo>
                    <a:pt x="287195" y="147580"/>
                  </a:lnTo>
                  <a:lnTo>
                    <a:pt x="164608" y="147580"/>
                  </a:lnTo>
                  <a:lnTo>
                    <a:pt x="152686" y="142644"/>
                  </a:lnTo>
                  <a:lnTo>
                    <a:pt x="145993" y="131580"/>
                  </a:lnTo>
                  <a:lnTo>
                    <a:pt x="145559" y="116624"/>
                  </a:lnTo>
                  <a:lnTo>
                    <a:pt x="151100" y="99713"/>
                  </a:lnTo>
                  <a:lnTo>
                    <a:pt x="177327" y="69097"/>
                  </a:lnTo>
                  <a:lnTo>
                    <a:pt x="259891" y="59095"/>
                  </a:lnTo>
                  <a:lnTo>
                    <a:pt x="259767" y="58856"/>
                  </a:lnTo>
                  <a:lnTo>
                    <a:pt x="228659" y="27738"/>
                  </a:lnTo>
                  <a:lnTo>
                    <a:pt x="189201" y="7329"/>
                  </a:lnTo>
                  <a:lnTo>
                    <a:pt x="143754" y="0"/>
                  </a:lnTo>
                  <a:close/>
                </a:path>
                <a:path w="287655" h="287020">
                  <a:moveTo>
                    <a:pt x="259891" y="59095"/>
                  </a:moveTo>
                  <a:lnTo>
                    <a:pt x="208072" y="59095"/>
                  </a:lnTo>
                  <a:lnTo>
                    <a:pt x="220024" y="64039"/>
                  </a:lnTo>
                  <a:lnTo>
                    <a:pt x="226704" y="75115"/>
                  </a:lnTo>
                  <a:lnTo>
                    <a:pt x="210255" y="123881"/>
                  </a:lnTo>
                  <a:lnTo>
                    <a:pt x="164608" y="147580"/>
                  </a:lnTo>
                  <a:lnTo>
                    <a:pt x="287195" y="147580"/>
                  </a:lnTo>
                  <a:lnTo>
                    <a:pt x="287488" y="143733"/>
                  </a:lnTo>
                  <a:lnTo>
                    <a:pt x="280164" y="98311"/>
                  </a:lnTo>
                  <a:lnTo>
                    <a:pt x="259891" y="59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xmlns="" id="{416B78BF-B354-4B83-BDC8-EF84B11AC22A}"/>
                </a:ext>
              </a:extLst>
            </p:cNvPr>
            <p:cNvSpPr/>
            <p:nvPr/>
          </p:nvSpPr>
          <p:spPr>
            <a:xfrm>
              <a:off x="363796" y="4977300"/>
              <a:ext cx="307097" cy="64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xmlns="" id="{D3D27D54-6840-4283-B014-52F2784FC224}"/>
                </a:ext>
              </a:extLst>
            </p:cNvPr>
            <p:cNvSpPr/>
            <p:nvPr/>
          </p:nvSpPr>
          <p:spPr>
            <a:xfrm>
              <a:off x="701343" y="4975975"/>
              <a:ext cx="468083" cy="845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xmlns="" id="{562C2E70-CB86-4C05-961A-9484480F5316}"/>
                </a:ext>
              </a:extLst>
            </p:cNvPr>
            <p:cNvSpPr/>
            <p:nvPr/>
          </p:nvSpPr>
          <p:spPr>
            <a:xfrm>
              <a:off x="287641" y="5089748"/>
              <a:ext cx="958813" cy="65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Imagen 18">
            <a:extLst>
              <a:ext uri="{FF2B5EF4-FFF2-40B4-BE49-F238E27FC236}">
                <a16:creationId xmlns:a16="http://schemas.microsoft.com/office/drawing/2014/main" xmlns="" id="{282C84C7-25BD-F14B-9B8E-B27193A5EC4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b="25457"/>
          <a:stretch/>
        </p:blipFill>
        <p:spPr bwMode="auto">
          <a:xfrm>
            <a:off x="6575779" y="5771444"/>
            <a:ext cx="3177821" cy="613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717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630644" y="2859992"/>
            <a:ext cx="11057393" cy="762233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7" tIns="82277" rIns="82277" bIns="82277" anchor="t" anchorCtr="0">
            <a:noAutofit/>
          </a:bodyPr>
          <a:lstStyle/>
          <a:p>
            <a:pPr marL="374613" indent="-198422" defTabSz="457155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ES" sz="1800" dirty="0">
                <a:solidFill>
                  <a:prstClr val="white"/>
                </a:solidFill>
                <a:latin typeface="Calibri"/>
              </a:rPr>
              <a:t>Versión preliminar de la propuesta de estrategia de Comunicaciones del Plan estratégico Sectorial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  <a:p>
            <a:pPr defTabSz="914309"/>
            <a:r>
              <a:rPr lang="es-ES" sz="1500" dirty="0">
                <a:solidFill>
                  <a:prstClr val="white"/>
                </a:solidFill>
                <a:latin typeface="Calibri"/>
              </a:rPr>
              <a:t/>
            </a:r>
            <a:br>
              <a:rPr lang="es-ES" sz="1500" dirty="0">
                <a:solidFill>
                  <a:prstClr val="white"/>
                </a:solidFill>
                <a:latin typeface="Calibri"/>
              </a:rPr>
            </a:br>
            <a:endParaRPr lang="es-ES" sz="1500" dirty="0">
              <a:solidFill>
                <a:prstClr val="white"/>
              </a:solidFill>
              <a:latin typeface="Calibri"/>
            </a:endParaRPr>
          </a:p>
          <a:p>
            <a:pPr marL="285724" indent="-196834" defTabSz="914309">
              <a:buFont typeface="Arial" panose="020B0604020202020204" pitchFamily="34" charset="0"/>
              <a:buChar char="•"/>
            </a:pPr>
            <a:endParaRPr lang="es-ES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Oval 19">
            <a:extLst>
              <a:ext uri="{FF2B5EF4-FFF2-40B4-BE49-F238E27FC236}">
                <a16:creationId xmlns:a16="http://schemas.microsoft.com/office/drawing/2014/main" xmlns="" id="{DECFCE8D-DFBF-4B45-8114-3C31CD38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51" y="2787433"/>
            <a:ext cx="756000" cy="7622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309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35005" y="-48067"/>
            <a:ext cx="9945723" cy="637579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</a:t>
            </a: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Estrategia sectorial de comunicaciones diseñada e implementada.</a:t>
            </a:r>
            <a:endParaRPr lang="es-CO" sz="1100" b="1" dirty="0">
              <a:solidFill>
                <a:prstClr val="black"/>
              </a:solidFill>
              <a:latin typeface="Calibri Light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35005" y="964437"/>
            <a:ext cx="9945723" cy="637579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83221" y="2468645"/>
            <a:ext cx="12009123" cy="637579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xmlns="" id="{4C7C6273-393E-4B89-8833-87B73DAB6913}"/>
              </a:ext>
            </a:extLst>
          </p:cNvPr>
          <p:cNvSpPr>
            <a:spLocks/>
          </p:cNvSpPr>
          <p:nvPr/>
        </p:nvSpPr>
        <p:spPr bwMode="auto">
          <a:xfrm>
            <a:off x="563735" y="1492897"/>
            <a:ext cx="6890950" cy="537381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7" tIns="82277" rIns="82277" bIns="82277" anchor="ctr" anchorCtr="0">
            <a:noAutofit/>
          </a:bodyPr>
          <a:lstStyle/>
          <a:p>
            <a:pPr marL="446045" indent="3175" defTabSz="457155"/>
            <a:r>
              <a:rPr lang="es-ES" sz="1800" dirty="0">
                <a:solidFill>
                  <a:prstClr val="white"/>
                </a:solidFill>
                <a:latin typeface="Calibri"/>
              </a:rPr>
              <a:t>Estrategia sectorial de comunicaciones diseñada e implementada</a:t>
            </a:r>
            <a:r>
              <a:rPr lang="es-ES" sz="1600" dirty="0">
                <a:solidFill>
                  <a:prstClr val="white"/>
                </a:solidFill>
                <a:latin typeface="Calibri"/>
              </a:rPr>
              <a:t>.</a:t>
            </a:r>
            <a:endParaRPr lang="es-CO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xmlns="" id="{EE61901F-2AEB-4178-9E62-65441720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40" y="1421780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309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xmlns="" id="{92AE4A7A-C050-4AC1-83DD-135F3A9719C1}"/>
              </a:ext>
            </a:extLst>
          </p:cNvPr>
          <p:cNvSpPr/>
          <p:nvPr/>
        </p:nvSpPr>
        <p:spPr>
          <a:xfrm>
            <a:off x="628469" y="4393186"/>
            <a:ext cx="11057393" cy="1153575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7" tIns="82277" rIns="82277" bIns="82277" anchor="t" anchorCtr="0">
            <a:noAutofit/>
          </a:bodyPr>
          <a:lstStyle/>
          <a:p>
            <a:pPr marL="374613" indent="-104764" defTabSz="457155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prstClr val="white"/>
                </a:solidFill>
                <a:latin typeface="Calibri"/>
              </a:rPr>
              <a:t>  </a:t>
            </a:r>
            <a:r>
              <a:rPr lang="es-ES" sz="1800" dirty="0">
                <a:solidFill>
                  <a:prstClr val="white"/>
                </a:solidFill>
                <a:latin typeface="Calibri"/>
              </a:rPr>
              <a:t>Finalizar el diseño y aprobación de la estrategia sectorial  de comunicaciones </a:t>
            </a:r>
            <a:r>
              <a:rPr lang="es-ES" sz="1800" b="1" dirty="0">
                <a:solidFill>
                  <a:schemeClr val="bg1"/>
                </a:solidFill>
                <a:latin typeface="Calibri"/>
              </a:rPr>
              <a:t>(mayo de 2021)</a:t>
            </a:r>
          </a:p>
          <a:p>
            <a:pPr marL="374613" indent="-104764" defTabSz="457155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prstClr val="white"/>
                </a:solidFill>
                <a:latin typeface="Calibri"/>
              </a:rPr>
              <a:t>  Implementar de la Estrategia y análisis de resultados </a:t>
            </a:r>
            <a:r>
              <a:rPr lang="es-ES" sz="1800" b="1" dirty="0">
                <a:solidFill>
                  <a:prstClr val="white"/>
                </a:solidFill>
                <a:latin typeface="Calibri"/>
              </a:rPr>
              <a:t>(diciembre 2022)</a:t>
            </a:r>
          </a:p>
          <a:p>
            <a:pPr marL="269849" defTabSz="457155"/>
            <a:endParaRPr lang="es-ES" sz="15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D9A243B8-71CD-4D6F-A8D2-172DADEB4580}"/>
              </a:ext>
            </a:extLst>
          </p:cNvPr>
          <p:cNvSpPr txBox="1">
            <a:spLocks/>
          </p:cNvSpPr>
          <p:nvPr/>
        </p:nvSpPr>
        <p:spPr>
          <a:xfrm>
            <a:off x="153853" y="4013561"/>
            <a:ext cx="12009123" cy="637579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 </a:t>
            </a: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xmlns="" id="{62B08730-CA18-4C24-8342-6B10006F4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21" y="4505559"/>
            <a:ext cx="756000" cy="75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309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Gráfico 34" descr="Flecha lineal: recta">
            <a:extLst>
              <a:ext uri="{FF2B5EF4-FFF2-40B4-BE49-F238E27FC236}">
                <a16:creationId xmlns:a16="http://schemas.microsoft.com/office/drawing/2014/main" xmlns="" id="{4E496EAC-4AB7-4A49-BF43-687A10FD3B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7886901">
            <a:off x="243764" y="4600623"/>
            <a:ext cx="540000" cy="540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18CBC875-28FA-4677-B24E-E5A8DC3EFD66}"/>
              </a:ext>
            </a:extLst>
          </p:cNvPr>
          <p:cNvSpPr/>
          <p:nvPr/>
        </p:nvSpPr>
        <p:spPr>
          <a:xfrm rot="16200000">
            <a:off x="8617327" y="5161882"/>
            <a:ext cx="634217" cy="2432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56088332-069C-43C2-A76C-50D05C0A25CB}"/>
              </a:ext>
            </a:extLst>
          </p:cNvPr>
          <p:cNvSpPr txBox="1">
            <a:spLocks/>
          </p:cNvSpPr>
          <p:nvPr/>
        </p:nvSpPr>
        <p:spPr>
          <a:xfrm>
            <a:off x="7499800" y="5746114"/>
            <a:ext cx="2641285" cy="462543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2859C4F-71CA-4D2E-BE24-7D895ED67917}"/>
              </a:ext>
            </a:extLst>
          </p:cNvPr>
          <p:cNvSpPr txBox="1"/>
          <p:nvPr/>
        </p:nvSpPr>
        <p:spPr>
          <a:xfrm>
            <a:off x="8873383" y="6116954"/>
            <a:ext cx="806631" cy="46166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 defTabSz="914309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21" name="Gráfico 20" descr="Reloj">
            <a:extLst>
              <a:ext uri="{FF2B5EF4-FFF2-40B4-BE49-F238E27FC236}">
                <a16:creationId xmlns:a16="http://schemas.microsoft.com/office/drawing/2014/main" xmlns="" id="{D46929DD-4E23-445A-80F1-576B80BB03C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17228" y="6033549"/>
            <a:ext cx="613427" cy="6134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5BE185-DFB3-46F5-974D-86320F8276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704"/>
          <a:stretch/>
        </p:blipFill>
        <p:spPr>
          <a:xfrm>
            <a:off x="10077156" y="-40677"/>
            <a:ext cx="2114845" cy="2122541"/>
          </a:xfrm>
          <a:prstGeom prst="rect">
            <a:avLst/>
          </a:prstGeom>
        </p:spPr>
      </p:pic>
      <p:pic>
        <p:nvPicPr>
          <p:cNvPr id="25" name="Gráfico 24" descr="Marca de verificación">
            <a:extLst>
              <a:ext uri="{FF2B5EF4-FFF2-40B4-BE49-F238E27FC236}">
                <a16:creationId xmlns:a16="http://schemas.microsoft.com/office/drawing/2014/main" xmlns="" id="{86D733C2-A344-254F-B94A-2368C026E50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39215" y="2919450"/>
            <a:ext cx="438463" cy="4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04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6AD919-16E1-41A1-A144-02D5520EE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" t="5857" r="-93" b="5190"/>
          <a:stretch/>
        </p:blipFill>
        <p:spPr>
          <a:xfrm>
            <a:off x="9999787" y="5"/>
            <a:ext cx="2171408" cy="2669673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623366" y="2586613"/>
            <a:ext cx="11057393" cy="1194973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7" tIns="82277" rIns="82277" bIns="82277" anchor="t" anchorCtr="0">
            <a:noAutofit/>
          </a:bodyPr>
          <a:lstStyle/>
          <a:p>
            <a:pPr marL="374613" indent="-285724" defTabSz="457155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ES" sz="1600" dirty="0">
                <a:solidFill>
                  <a:prstClr val="white"/>
                </a:solidFill>
                <a:latin typeface="Calibri"/>
              </a:rPr>
              <a:t>Actualización y ajuste de la propuesta de Plan Estratégico de Tecnologías de la Información del Sector.</a:t>
            </a:r>
          </a:p>
          <a:p>
            <a:pPr marL="374613" indent="-285724" defTabSz="45715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Ficha técnica en equipo con las Oficinas de Comunicaciones, Subdirección General y Dirección del Conocimiento para el establecimiento de los requerimientos de la solución y/o hoja de ruta para la implementación de la red de servidores públicos que defina FP.</a:t>
            </a:r>
          </a:p>
          <a:p>
            <a:pPr marL="374613" indent="-285724" defTabSz="457155">
              <a:buFont typeface="Arial" panose="020B0604020202020204" pitchFamily="34" charset="0"/>
              <a:buChar char="•"/>
            </a:pPr>
            <a:endParaRPr lang="es-CO" sz="1500" dirty="0">
              <a:solidFill>
                <a:prstClr val="white"/>
              </a:solidFill>
              <a:latin typeface="Calibri"/>
            </a:endParaRPr>
          </a:p>
          <a:p>
            <a:pPr defTabSz="914309"/>
            <a:r>
              <a:rPr lang="es-ES" sz="1500" dirty="0">
                <a:solidFill>
                  <a:prstClr val="white"/>
                </a:solidFill>
                <a:latin typeface="Calibri"/>
              </a:rPr>
              <a:t/>
            </a:r>
            <a:br>
              <a:rPr lang="es-ES" sz="1500" dirty="0">
                <a:solidFill>
                  <a:prstClr val="white"/>
                </a:solidFill>
                <a:latin typeface="Calibri"/>
              </a:rPr>
            </a:br>
            <a:endParaRPr lang="es-ES" sz="1500" dirty="0">
              <a:solidFill>
                <a:prstClr val="white"/>
              </a:solidFill>
              <a:latin typeface="Calibri"/>
            </a:endParaRPr>
          </a:p>
          <a:p>
            <a:pPr marL="285724" indent="-196834" defTabSz="914309">
              <a:buFont typeface="Arial" panose="020B0604020202020204" pitchFamily="34" charset="0"/>
              <a:buChar char="•"/>
            </a:pPr>
            <a:endParaRPr lang="es-ES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Oval 19">
            <a:extLst>
              <a:ext uri="{FF2B5EF4-FFF2-40B4-BE49-F238E27FC236}">
                <a16:creationId xmlns:a16="http://schemas.microsoft.com/office/drawing/2014/main" xmlns="" id="{DECFCE8D-DFBF-4B45-8114-3C31CD38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4" y="2715533"/>
            <a:ext cx="756000" cy="7622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309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20809" y="68505"/>
            <a:ext cx="12009123" cy="637579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</a:t>
            </a: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e implementación de PETI sectorial.</a:t>
            </a:r>
            <a:endParaRPr lang="es-CO" sz="1100" b="1" dirty="0">
              <a:solidFill>
                <a:prstClr val="black"/>
              </a:solidFill>
              <a:latin typeface="Calibri Light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162073" y="649349"/>
            <a:ext cx="9945723" cy="637579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182877" y="2086778"/>
            <a:ext cx="12009123" cy="637579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xmlns="" id="{4C7C6273-393E-4B89-8833-87B73DAB6913}"/>
              </a:ext>
            </a:extLst>
          </p:cNvPr>
          <p:cNvSpPr>
            <a:spLocks/>
          </p:cNvSpPr>
          <p:nvPr/>
        </p:nvSpPr>
        <p:spPr bwMode="auto">
          <a:xfrm>
            <a:off x="804425" y="1142026"/>
            <a:ext cx="5146924" cy="733269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7" tIns="82277" rIns="82277" bIns="82277" anchor="ctr" anchorCtr="0">
            <a:noAutofit/>
          </a:bodyPr>
          <a:lstStyle/>
          <a:p>
            <a:pPr marL="446045" indent="3175" algn="ctr" defTabSz="457155"/>
            <a:r>
              <a:rPr lang="es-ES" sz="1600" dirty="0">
                <a:solidFill>
                  <a:prstClr val="white"/>
                </a:solidFill>
                <a:latin typeface="Calibri"/>
              </a:rPr>
              <a:t>PETI sectorial diseñado e implementado y alineado con la política </a:t>
            </a:r>
            <a:r>
              <a:rPr lang="es-ES" sz="1200" dirty="0">
                <a:solidFill>
                  <a:prstClr val="white"/>
                </a:solidFill>
                <a:latin typeface="Calibri"/>
              </a:rPr>
              <a:t>con</a:t>
            </a:r>
            <a:r>
              <a:rPr lang="es-ES" sz="1600" dirty="0">
                <a:solidFill>
                  <a:prstClr val="white"/>
                </a:solidFill>
                <a:latin typeface="Calibri"/>
              </a:rPr>
              <a:t> el gobierno digital.</a:t>
            </a:r>
            <a:endParaRPr lang="es-CO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xmlns="" id="{EE61901F-2AEB-4178-9E62-65441720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27" y="1086410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309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xmlns="" id="{92AE4A7A-C050-4AC1-83DD-135F3A9719C1}"/>
              </a:ext>
            </a:extLst>
          </p:cNvPr>
          <p:cNvSpPr/>
          <p:nvPr/>
        </p:nvSpPr>
        <p:spPr>
          <a:xfrm>
            <a:off x="604323" y="4293514"/>
            <a:ext cx="11057393" cy="1394363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7" tIns="82277" rIns="82277" bIns="82277" anchor="ctr" anchorCtr="0">
            <a:noAutofit/>
          </a:bodyPr>
          <a:lstStyle/>
          <a:p>
            <a:pPr marL="285724" indent="-109528" defTabSz="457155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prstClr val="white"/>
                </a:solidFill>
                <a:latin typeface="Calibri"/>
              </a:rPr>
              <a:t>Aprobación del PETI por Comité Sectorial de Gestión y Desempeño. (</a:t>
            </a:r>
            <a:r>
              <a:rPr lang="es-ES" sz="1500" b="1" dirty="0">
                <a:solidFill>
                  <a:prstClr val="white"/>
                </a:solidFill>
                <a:latin typeface="Calibri"/>
              </a:rPr>
              <a:t>Abril 2021</a:t>
            </a:r>
            <a:r>
              <a:rPr lang="es-ES" sz="15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285724" indent="-109528" defTabSz="914309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prstClr val="white"/>
                </a:solidFill>
                <a:latin typeface="Calibri"/>
              </a:rPr>
              <a:t>Realizar mesas de trabajo sectoriales  para detallar las necesidades de TI en las iniciativas establecidas en el PES y priorizarlas</a:t>
            </a:r>
            <a:r>
              <a:rPr lang="es-ES" sz="1500" b="1" dirty="0">
                <a:solidFill>
                  <a:prstClr val="white"/>
                </a:solidFill>
                <a:latin typeface="Calibri"/>
              </a:rPr>
              <a:t>. (Julio de 2021).</a:t>
            </a:r>
          </a:p>
          <a:p>
            <a:pPr marL="285724" indent="-109528" defTabSz="914309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prstClr val="white"/>
                </a:solidFill>
                <a:latin typeface="Calibri"/>
              </a:rPr>
              <a:t>Construir e implementar planes de trabajo para la materialización de las iniciativas del PETI Sectorial. </a:t>
            </a:r>
            <a:r>
              <a:rPr lang="es-ES" sz="1500" b="1" dirty="0">
                <a:solidFill>
                  <a:prstClr val="white"/>
                </a:solidFill>
                <a:latin typeface="Calibri"/>
              </a:rPr>
              <a:t>(Diciembre 2021).</a:t>
            </a:r>
          </a:p>
          <a:p>
            <a:pPr marL="285724" indent="-109528" defTabSz="914309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prstClr val="white"/>
                </a:solidFill>
                <a:latin typeface="Calibri"/>
              </a:rPr>
              <a:t>Materialización de las iniciativas del PETI Sectorial. </a:t>
            </a:r>
            <a:r>
              <a:rPr lang="es-ES" sz="1500" b="1" dirty="0">
                <a:solidFill>
                  <a:prstClr val="white"/>
                </a:solidFill>
                <a:latin typeface="Calibri"/>
              </a:rPr>
              <a:t>(Diciembre 2022).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D9A243B8-71CD-4D6F-A8D2-172DADEB4580}"/>
              </a:ext>
            </a:extLst>
          </p:cNvPr>
          <p:cNvSpPr txBox="1">
            <a:spLocks/>
          </p:cNvSpPr>
          <p:nvPr/>
        </p:nvSpPr>
        <p:spPr>
          <a:xfrm>
            <a:off x="162073" y="3895165"/>
            <a:ext cx="12009123" cy="637579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 </a:t>
            </a: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xmlns="" id="{62B08730-CA18-4C24-8342-6B10006F4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49" y="4273239"/>
            <a:ext cx="756000" cy="75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4309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Gráfico 34" descr="Flecha lineal: recta">
            <a:extLst>
              <a:ext uri="{FF2B5EF4-FFF2-40B4-BE49-F238E27FC236}">
                <a16:creationId xmlns:a16="http://schemas.microsoft.com/office/drawing/2014/main" xmlns="" id="{4E496EAC-4AB7-4A49-BF43-687A10FD3B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886901">
            <a:off x="222053" y="4384344"/>
            <a:ext cx="540000" cy="540000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637ACECB-114F-4CC3-88D6-CA5DDD9B6FDD}"/>
              </a:ext>
            </a:extLst>
          </p:cNvPr>
          <p:cNvSpPr/>
          <p:nvPr/>
        </p:nvSpPr>
        <p:spPr>
          <a:xfrm rot="16200000">
            <a:off x="8516048" y="5168956"/>
            <a:ext cx="573436" cy="2479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09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xmlns="" id="{4E683ABF-A32D-4B41-B43B-C9CAC5D4D27C}"/>
              </a:ext>
            </a:extLst>
          </p:cNvPr>
          <p:cNvSpPr txBox="1">
            <a:spLocks/>
          </p:cNvSpPr>
          <p:nvPr/>
        </p:nvSpPr>
        <p:spPr>
          <a:xfrm>
            <a:off x="7471110" y="5785796"/>
            <a:ext cx="2641285" cy="462543"/>
          </a:xfrm>
          <a:prstGeom prst="rect">
            <a:avLst/>
          </a:prstGeom>
        </p:spPr>
        <p:txBody>
          <a:bodyPr lIns="91434" tIns="45718" rIns="9143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95CA6324-AF7F-4ED8-B68D-D7DD47A0D743}"/>
              </a:ext>
            </a:extLst>
          </p:cNvPr>
          <p:cNvSpPr txBox="1"/>
          <p:nvPr/>
        </p:nvSpPr>
        <p:spPr>
          <a:xfrm>
            <a:off x="8586061" y="6188720"/>
            <a:ext cx="948075" cy="46166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 defTabSz="914309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45" name="Gráfico 44" descr="Reloj">
            <a:extLst>
              <a:ext uri="{FF2B5EF4-FFF2-40B4-BE49-F238E27FC236}">
                <a16:creationId xmlns:a16="http://schemas.microsoft.com/office/drawing/2014/main" xmlns="" id="{22E276C7-2425-4970-B2C9-552D66A65ED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02659" y="6063911"/>
            <a:ext cx="823442" cy="717865"/>
          </a:xfrm>
          <a:prstGeom prst="rect">
            <a:avLst/>
          </a:prstGeom>
        </p:spPr>
      </p:pic>
      <p:pic>
        <p:nvPicPr>
          <p:cNvPr id="24" name="Gráfico 23" descr="Marca de verificación">
            <a:extLst>
              <a:ext uri="{FF2B5EF4-FFF2-40B4-BE49-F238E27FC236}">
                <a16:creationId xmlns:a16="http://schemas.microsoft.com/office/drawing/2014/main" xmlns="" id="{2D265A27-4978-2544-9B15-C04D4FD24FB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5860" y="2903474"/>
            <a:ext cx="438463" cy="4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45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4495249" y="778519"/>
            <a:ext cx="6010449" cy="174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6" tIns="45698" rIns="91386" bIns="45698" anchor="ctr" anchorCtr="0">
            <a:noAutofit/>
          </a:bodyPr>
          <a:lstStyle/>
          <a:p>
            <a:r>
              <a:rPr lang="es-ES" sz="7200"/>
              <a:t>¡Gracias!</a:t>
            </a:r>
            <a:endParaRPr sz="7200"/>
          </a:p>
        </p:txBody>
      </p:sp>
      <p:sp>
        <p:nvSpPr>
          <p:cNvPr id="3" name="CuadroTexto 9"/>
          <p:cNvSpPr txBox="1"/>
          <p:nvPr/>
        </p:nvSpPr>
        <p:spPr>
          <a:xfrm>
            <a:off x="4495219" y="4103753"/>
            <a:ext cx="6859164" cy="2154377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defTabSz="1218480">
              <a:lnSpc>
                <a:spcPct val="150000"/>
              </a:lnSpc>
              <a:defRPr/>
            </a:pPr>
            <a:r>
              <a:rPr lang="es-ES_tradnl" sz="2400" b="1">
                <a:solidFill>
                  <a:srgbClr val="FFFFFF"/>
                </a:solidFill>
                <a:latin typeface="Work Sans" panose="020B0604020202020204" charset="0"/>
                <a:ea typeface="Arial" charset="0"/>
                <a:cs typeface="Arial" charset="0"/>
              </a:rPr>
              <a:t>Carrera 6 No 12-62, Bogotá D.C., Colombia</a:t>
            </a:r>
          </a:p>
          <a:p>
            <a:pPr marL="380776" indent="-380776" defTabSz="1218480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defRPr/>
            </a:pPr>
            <a:r>
              <a:rPr lang="es-ES_tradnl" sz="1600" b="1">
                <a:solidFill>
                  <a:srgbClr val="FFFFFF"/>
                </a:solidFill>
                <a:latin typeface="Work Sans" panose="020B0604020202020204" charset="0"/>
                <a:ea typeface="Arial" charset="0"/>
                <a:cs typeface="Arial" charset="0"/>
              </a:rPr>
              <a:t>7395656 Fax: 7395657</a:t>
            </a:r>
          </a:p>
          <a:p>
            <a:pPr marL="380776" indent="-380776" defTabSz="1218480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defRPr/>
            </a:pPr>
            <a:r>
              <a:rPr lang="es-CO" sz="1600" b="1">
                <a:solidFill>
                  <a:srgbClr val="FFFFFF"/>
                </a:solidFill>
                <a:latin typeface="Work Sans" panose="020B0604020202020204" charset="0"/>
                <a:ea typeface="Arial" charset="0"/>
                <a:cs typeface="Arial" charset="0"/>
              </a:rPr>
              <a:t>Línea gratuita de atención al usuario: 018000 917770</a:t>
            </a:r>
          </a:p>
          <a:p>
            <a:pPr marL="380776" indent="-380776" defTabSz="1218480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defRPr/>
            </a:pPr>
            <a:r>
              <a:rPr lang="es-ES_tradnl" sz="1600" b="1">
                <a:solidFill>
                  <a:srgbClr val="FFFFFF"/>
                </a:solidFill>
                <a:latin typeface="Work Sans" panose="020B0604020202020204" charset="0"/>
                <a:ea typeface="Arial" charset="0"/>
                <a:cs typeface="Arial" charset="0"/>
              </a:rPr>
              <a:t>www.funcionpublica.gov.co</a:t>
            </a:r>
          </a:p>
          <a:p>
            <a:pPr marL="380776" indent="-380776" defTabSz="1218480">
              <a:lnSpc>
                <a:spcPct val="150000"/>
              </a:lnSpc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defRPr/>
            </a:pPr>
            <a:r>
              <a:rPr lang="es-ES_tradnl" sz="1600" b="1">
                <a:solidFill>
                  <a:srgbClr val="FFFFFF"/>
                </a:solidFill>
                <a:latin typeface="Work Sans" panose="020B0604020202020204" charset="0"/>
                <a:ea typeface="Arial" charset="0"/>
                <a:cs typeface="Arial" charset="0"/>
              </a:rPr>
              <a:t>eva@funcionpublica.gov.co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9" y="2678979"/>
            <a:ext cx="5803539" cy="1108772"/>
          </a:xfrm>
          <a:prstGeom prst="rect">
            <a:avLst/>
          </a:prstGeom>
        </p:spPr>
      </p:pic>
      <p:grpSp>
        <p:nvGrpSpPr>
          <p:cNvPr id="5" name="Grupo 17">
            <a:extLst>
              <a:ext uri="{FF2B5EF4-FFF2-40B4-BE49-F238E27FC236}">
                <a16:creationId xmlns:a16="http://schemas.microsoft.com/office/drawing/2014/main" xmlns="" id="{80A3851F-9360-4423-8110-84A2B8AF2F15}"/>
              </a:ext>
            </a:extLst>
          </p:cNvPr>
          <p:cNvGrpSpPr/>
          <p:nvPr/>
        </p:nvGrpSpPr>
        <p:grpSpPr>
          <a:xfrm>
            <a:off x="1905068" y="2385392"/>
            <a:ext cx="2017210" cy="1376356"/>
            <a:chOff x="287641" y="4370305"/>
            <a:chExt cx="958813" cy="78498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xmlns="" id="{98CEBA3F-8896-4222-BEE8-3AFAC76F2689}"/>
                </a:ext>
              </a:extLst>
            </p:cNvPr>
            <p:cNvSpPr/>
            <p:nvPr/>
          </p:nvSpPr>
          <p:spPr>
            <a:xfrm>
              <a:off x="701498" y="437030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18"/>
                  </a:lnTo>
                  <a:lnTo>
                    <a:pt x="58883" y="27704"/>
                  </a:lnTo>
                  <a:lnTo>
                    <a:pt x="27748" y="58802"/>
                  </a:lnTo>
                  <a:lnTo>
                    <a:pt x="7331" y="98256"/>
                  </a:lnTo>
                  <a:lnTo>
                    <a:pt x="0" y="143712"/>
                  </a:lnTo>
                  <a:lnTo>
                    <a:pt x="7331" y="189151"/>
                  </a:lnTo>
                  <a:lnTo>
                    <a:pt x="27748" y="228591"/>
                  </a:lnTo>
                  <a:lnTo>
                    <a:pt x="58883" y="259678"/>
                  </a:lnTo>
                  <a:lnTo>
                    <a:pt x="98369" y="280057"/>
                  </a:lnTo>
                  <a:lnTo>
                    <a:pt x="143838" y="287373"/>
                  </a:lnTo>
                  <a:lnTo>
                    <a:pt x="189268" y="280057"/>
                  </a:lnTo>
                  <a:lnTo>
                    <a:pt x="228704" y="259678"/>
                  </a:lnTo>
                  <a:lnTo>
                    <a:pt x="259791" y="228591"/>
                  </a:lnTo>
                  <a:lnTo>
                    <a:pt x="280171" y="189151"/>
                  </a:lnTo>
                  <a:lnTo>
                    <a:pt x="287488" y="143712"/>
                  </a:lnTo>
                  <a:lnTo>
                    <a:pt x="280171" y="98256"/>
                  </a:lnTo>
                  <a:lnTo>
                    <a:pt x="259791" y="58802"/>
                  </a:lnTo>
                  <a:lnTo>
                    <a:pt x="228704" y="27704"/>
                  </a:lnTo>
                  <a:lnTo>
                    <a:pt x="189268" y="7318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xmlns="" id="{FE20B287-B371-4427-9E53-F72FF6FC78DE}"/>
                </a:ext>
              </a:extLst>
            </p:cNvPr>
            <p:cNvSpPr/>
            <p:nvPr/>
          </p:nvSpPr>
          <p:spPr>
            <a:xfrm>
              <a:off x="784678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91" y="0"/>
                  </a:moveTo>
                  <a:lnTo>
                    <a:pt x="98250" y="7321"/>
                  </a:lnTo>
                  <a:lnTo>
                    <a:pt x="58802" y="27715"/>
                  </a:lnTo>
                  <a:lnTo>
                    <a:pt x="27706" y="58829"/>
                  </a:lnTo>
                  <a:lnTo>
                    <a:pt x="7319" y="98307"/>
                  </a:lnTo>
                  <a:lnTo>
                    <a:pt x="0" y="143796"/>
                  </a:lnTo>
                  <a:lnTo>
                    <a:pt x="7319" y="189241"/>
                  </a:lnTo>
                  <a:lnTo>
                    <a:pt x="27706" y="228714"/>
                  </a:lnTo>
                  <a:lnTo>
                    <a:pt x="58802" y="259844"/>
                  </a:lnTo>
                  <a:lnTo>
                    <a:pt x="98250" y="280260"/>
                  </a:lnTo>
                  <a:lnTo>
                    <a:pt x="143691" y="287593"/>
                  </a:lnTo>
                  <a:lnTo>
                    <a:pt x="189158" y="280260"/>
                  </a:lnTo>
                  <a:lnTo>
                    <a:pt x="228629" y="259844"/>
                  </a:lnTo>
                  <a:lnTo>
                    <a:pt x="259744" y="228714"/>
                  </a:lnTo>
                  <a:lnTo>
                    <a:pt x="280143" y="189241"/>
                  </a:lnTo>
                  <a:lnTo>
                    <a:pt x="287467" y="143796"/>
                  </a:lnTo>
                  <a:lnTo>
                    <a:pt x="280143" y="98307"/>
                  </a:lnTo>
                  <a:lnTo>
                    <a:pt x="259744" y="58829"/>
                  </a:lnTo>
                  <a:lnTo>
                    <a:pt x="228629" y="27715"/>
                  </a:lnTo>
                  <a:lnTo>
                    <a:pt x="189158" y="7321"/>
                  </a:lnTo>
                  <a:lnTo>
                    <a:pt x="14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xmlns="" id="{CE5792D5-054E-4044-B1C1-1D2DC4FCF787}"/>
                </a:ext>
              </a:extLst>
            </p:cNvPr>
            <p:cNvSpPr/>
            <p:nvPr/>
          </p:nvSpPr>
          <p:spPr>
            <a:xfrm>
              <a:off x="619263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29" y="0"/>
                  </a:moveTo>
                  <a:lnTo>
                    <a:pt x="98209" y="7321"/>
                  </a:lnTo>
                  <a:lnTo>
                    <a:pt x="58779" y="27715"/>
                  </a:lnTo>
                  <a:lnTo>
                    <a:pt x="27696" y="58829"/>
                  </a:lnTo>
                  <a:lnTo>
                    <a:pt x="7316" y="98307"/>
                  </a:lnTo>
                  <a:lnTo>
                    <a:pt x="0" y="143796"/>
                  </a:lnTo>
                  <a:lnTo>
                    <a:pt x="7316" y="189241"/>
                  </a:lnTo>
                  <a:lnTo>
                    <a:pt x="27696" y="228714"/>
                  </a:lnTo>
                  <a:lnTo>
                    <a:pt x="58779" y="259844"/>
                  </a:lnTo>
                  <a:lnTo>
                    <a:pt x="98209" y="280260"/>
                  </a:lnTo>
                  <a:lnTo>
                    <a:pt x="143629" y="287593"/>
                  </a:lnTo>
                  <a:lnTo>
                    <a:pt x="189062" y="280260"/>
                  </a:lnTo>
                  <a:lnTo>
                    <a:pt x="228526" y="259844"/>
                  </a:lnTo>
                  <a:lnTo>
                    <a:pt x="259650" y="228714"/>
                  </a:lnTo>
                  <a:lnTo>
                    <a:pt x="280063" y="189241"/>
                  </a:lnTo>
                  <a:lnTo>
                    <a:pt x="287394" y="143796"/>
                  </a:lnTo>
                  <a:lnTo>
                    <a:pt x="280063" y="98307"/>
                  </a:lnTo>
                  <a:lnTo>
                    <a:pt x="259650" y="58829"/>
                  </a:lnTo>
                  <a:lnTo>
                    <a:pt x="228526" y="27715"/>
                  </a:lnTo>
                  <a:lnTo>
                    <a:pt x="189062" y="7321"/>
                  </a:lnTo>
                  <a:lnTo>
                    <a:pt x="143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xmlns="" id="{C6CED25B-6DED-4784-A5EB-DFBD0958DEC9}"/>
                </a:ext>
              </a:extLst>
            </p:cNvPr>
            <p:cNvSpPr/>
            <p:nvPr/>
          </p:nvSpPr>
          <p:spPr>
            <a:xfrm>
              <a:off x="535990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81" y="0"/>
                  </a:moveTo>
                  <a:lnTo>
                    <a:pt x="98272" y="7307"/>
                  </a:lnTo>
                  <a:lnTo>
                    <a:pt x="58831" y="27666"/>
                  </a:lnTo>
                  <a:lnTo>
                    <a:pt x="27726" y="58732"/>
                  </a:lnTo>
                  <a:lnTo>
                    <a:pt x="7326" y="98157"/>
                  </a:lnTo>
                  <a:lnTo>
                    <a:pt x="0" y="143597"/>
                  </a:lnTo>
                  <a:lnTo>
                    <a:pt x="7326" y="189112"/>
                  </a:lnTo>
                  <a:lnTo>
                    <a:pt x="27726" y="228589"/>
                  </a:lnTo>
                  <a:lnTo>
                    <a:pt x="58831" y="259686"/>
                  </a:lnTo>
                  <a:lnTo>
                    <a:pt x="98272" y="280061"/>
                  </a:lnTo>
                  <a:lnTo>
                    <a:pt x="143681" y="287373"/>
                  </a:lnTo>
                  <a:lnTo>
                    <a:pt x="189101" y="280061"/>
                  </a:lnTo>
                  <a:lnTo>
                    <a:pt x="228551" y="259686"/>
                  </a:lnTo>
                  <a:lnTo>
                    <a:pt x="259662" y="228589"/>
                  </a:lnTo>
                  <a:lnTo>
                    <a:pt x="280066" y="189112"/>
                  </a:lnTo>
                  <a:lnTo>
                    <a:pt x="287394" y="143597"/>
                  </a:lnTo>
                  <a:lnTo>
                    <a:pt x="280066" y="98157"/>
                  </a:lnTo>
                  <a:lnTo>
                    <a:pt x="259662" y="58732"/>
                  </a:lnTo>
                  <a:lnTo>
                    <a:pt x="228551" y="27666"/>
                  </a:lnTo>
                  <a:lnTo>
                    <a:pt x="189101" y="7307"/>
                  </a:lnTo>
                  <a:lnTo>
                    <a:pt x="143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xmlns="" id="{0FA33371-6866-48BC-9F50-E7DEF09283E0}"/>
                </a:ext>
              </a:extLst>
            </p:cNvPr>
            <p:cNvSpPr/>
            <p:nvPr/>
          </p:nvSpPr>
          <p:spPr>
            <a:xfrm>
              <a:off x="456583" y="4785317"/>
              <a:ext cx="128219" cy="130818"/>
            </a:xfrm>
            <a:custGeom>
              <a:avLst/>
              <a:gdLst/>
              <a:ahLst/>
              <a:cxnLst/>
              <a:rect l="l" t="t" r="r" b="b"/>
              <a:pathLst>
                <a:path w="281940" h="287654">
                  <a:moveTo>
                    <a:pt x="143587" y="0"/>
                  </a:moveTo>
                  <a:lnTo>
                    <a:pt x="98172" y="7326"/>
                  </a:lnTo>
                  <a:lnTo>
                    <a:pt x="58752" y="27726"/>
                  </a:lnTo>
                  <a:lnTo>
                    <a:pt x="27681" y="58831"/>
                  </a:lnTo>
                  <a:lnTo>
                    <a:pt x="7312" y="98272"/>
                  </a:lnTo>
                  <a:lnTo>
                    <a:pt x="0" y="143681"/>
                  </a:lnTo>
                  <a:lnTo>
                    <a:pt x="7312" y="189133"/>
                  </a:lnTo>
                  <a:lnTo>
                    <a:pt x="27681" y="228597"/>
                  </a:lnTo>
                  <a:lnTo>
                    <a:pt x="58752" y="259711"/>
                  </a:lnTo>
                  <a:lnTo>
                    <a:pt x="98172" y="280111"/>
                  </a:lnTo>
                  <a:lnTo>
                    <a:pt x="143587" y="287436"/>
                  </a:lnTo>
                  <a:lnTo>
                    <a:pt x="190534" y="279421"/>
                  </a:lnTo>
                  <a:lnTo>
                    <a:pt x="230812" y="257320"/>
                  </a:lnTo>
                  <a:lnTo>
                    <a:pt x="261953" y="224050"/>
                  </a:lnTo>
                  <a:lnTo>
                    <a:pt x="262906" y="222024"/>
                  </a:lnTo>
                  <a:lnTo>
                    <a:pt x="205847" y="222024"/>
                  </a:lnTo>
                  <a:lnTo>
                    <a:pt x="173079" y="215838"/>
                  </a:lnTo>
                  <a:lnTo>
                    <a:pt x="156253" y="202229"/>
                  </a:lnTo>
                  <a:lnTo>
                    <a:pt x="150053" y="188620"/>
                  </a:lnTo>
                  <a:lnTo>
                    <a:pt x="149168" y="182434"/>
                  </a:lnTo>
                  <a:lnTo>
                    <a:pt x="148557" y="164994"/>
                  </a:lnTo>
                  <a:lnTo>
                    <a:pt x="154258" y="156038"/>
                  </a:lnTo>
                  <a:lnTo>
                    <a:pt x="171583" y="152738"/>
                  </a:lnTo>
                  <a:lnTo>
                    <a:pt x="205847" y="152267"/>
                  </a:lnTo>
                  <a:lnTo>
                    <a:pt x="227983" y="152267"/>
                  </a:lnTo>
                  <a:lnTo>
                    <a:pt x="231702" y="151903"/>
                  </a:lnTo>
                  <a:lnTo>
                    <a:pt x="234934" y="148771"/>
                  </a:lnTo>
                  <a:lnTo>
                    <a:pt x="235395" y="142445"/>
                  </a:lnTo>
                  <a:lnTo>
                    <a:pt x="230778" y="136300"/>
                  </a:lnTo>
                  <a:lnTo>
                    <a:pt x="220621" y="133447"/>
                  </a:lnTo>
                  <a:lnTo>
                    <a:pt x="210578" y="132655"/>
                  </a:lnTo>
                  <a:lnTo>
                    <a:pt x="205782" y="132646"/>
                  </a:lnTo>
                  <a:lnTo>
                    <a:pt x="171957" y="127943"/>
                  </a:lnTo>
                  <a:lnTo>
                    <a:pt x="155255" y="117577"/>
                  </a:lnTo>
                  <a:lnTo>
                    <a:pt x="149679" y="107211"/>
                  </a:lnTo>
                  <a:lnTo>
                    <a:pt x="149168" y="102499"/>
                  </a:lnTo>
                  <a:lnTo>
                    <a:pt x="150053" y="79484"/>
                  </a:lnTo>
                  <a:lnTo>
                    <a:pt x="156253" y="67665"/>
                  </a:lnTo>
                  <a:lnTo>
                    <a:pt x="173079" y="63311"/>
                  </a:lnTo>
                  <a:lnTo>
                    <a:pt x="205847" y="62689"/>
                  </a:lnTo>
                  <a:lnTo>
                    <a:pt x="261970" y="62689"/>
                  </a:lnTo>
                  <a:lnTo>
                    <a:pt x="261372" y="61454"/>
                  </a:lnTo>
                  <a:lnTo>
                    <a:pt x="230118" y="29001"/>
                  </a:lnTo>
                  <a:lnTo>
                    <a:pt x="190013" y="7672"/>
                  </a:lnTo>
                  <a:lnTo>
                    <a:pt x="143587" y="0"/>
                  </a:lnTo>
                  <a:close/>
                </a:path>
                <a:path w="281940" h="287654">
                  <a:moveTo>
                    <a:pt x="275595" y="169928"/>
                  </a:moveTo>
                  <a:lnTo>
                    <a:pt x="268956" y="173394"/>
                  </a:lnTo>
                  <a:lnTo>
                    <a:pt x="265059" y="182434"/>
                  </a:lnTo>
                  <a:lnTo>
                    <a:pt x="263585" y="189808"/>
                  </a:lnTo>
                  <a:lnTo>
                    <a:pt x="256507" y="203285"/>
                  </a:lnTo>
                  <a:lnTo>
                    <a:pt x="238903" y="216234"/>
                  </a:lnTo>
                  <a:lnTo>
                    <a:pt x="205847" y="222024"/>
                  </a:lnTo>
                  <a:lnTo>
                    <a:pt x="262906" y="222024"/>
                  </a:lnTo>
                  <a:lnTo>
                    <a:pt x="281488" y="182528"/>
                  </a:lnTo>
                  <a:lnTo>
                    <a:pt x="281073" y="172738"/>
                  </a:lnTo>
                  <a:lnTo>
                    <a:pt x="275595" y="169928"/>
                  </a:lnTo>
                  <a:close/>
                </a:path>
                <a:path w="281940" h="287654">
                  <a:moveTo>
                    <a:pt x="227983" y="152267"/>
                  </a:moveTo>
                  <a:lnTo>
                    <a:pt x="205847" y="152267"/>
                  </a:lnTo>
                  <a:lnTo>
                    <a:pt x="222930" y="152762"/>
                  </a:lnTo>
                  <a:lnTo>
                    <a:pt x="227983" y="152267"/>
                  </a:lnTo>
                  <a:close/>
                </a:path>
                <a:path w="281940" h="287654">
                  <a:moveTo>
                    <a:pt x="210464" y="132646"/>
                  </a:moveTo>
                  <a:lnTo>
                    <a:pt x="205847" y="132655"/>
                  </a:lnTo>
                  <a:lnTo>
                    <a:pt x="210578" y="132655"/>
                  </a:lnTo>
                  <a:close/>
                </a:path>
                <a:path w="281940" h="287654">
                  <a:moveTo>
                    <a:pt x="261970" y="62689"/>
                  </a:moveTo>
                  <a:lnTo>
                    <a:pt x="205847" y="62689"/>
                  </a:lnTo>
                  <a:lnTo>
                    <a:pt x="238961" y="68747"/>
                  </a:lnTo>
                  <a:lnTo>
                    <a:pt x="256664" y="82162"/>
                  </a:lnTo>
                  <a:lnTo>
                    <a:pt x="263762" y="95793"/>
                  </a:lnTo>
                  <a:lnTo>
                    <a:pt x="265059" y="102499"/>
                  </a:lnTo>
                  <a:lnTo>
                    <a:pt x="268595" y="110131"/>
                  </a:lnTo>
                  <a:lnTo>
                    <a:pt x="274885" y="112406"/>
                  </a:lnTo>
                  <a:lnTo>
                    <a:pt x="280310" y="109727"/>
                  </a:lnTo>
                  <a:lnTo>
                    <a:pt x="281247" y="102499"/>
                  </a:lnTo>
                  <a:lnTo>
                    <a:pt x="261970" y="62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xmlns="" id="{30AC1EBD-CAF9-4256-9709-477B313CA2D9}"/>
                </a:ext>
              </a:extLst>
            </p:cNvPr>
            <p:cNvSpPr/>
            <p:nvPr/>
          </p:nvSpPr>
          <p:spPr>
            <a:xfrm>
              <a:off x="784157" y="4785316"/>
              <a:ext cx="130818" cy="130241"/>
            </a:xfrm>
            <a:custGeom>
              <a:avLst/>
              <a:gdLst/>
              <a:ahLst/>
              <a:cxnLst/>
              <a:rect l="l" t="t" r="r" b="b"/>
              <a:pathLst>
                <a:path w="287655" h="286384">
                  <a:moveTo>
                    <a:pt x="143796" y="0"/>
                  </a:moveTo>
                  <a:lnTo>
                    <a:pt x="98376" y="7329"/>
                  </a:lnTo>
                  <a:lnTo>
                    <a:pt x="58906" y="27736"/>
                  </a:lnTo>
                  <a:lnTo>
                    <a:pt x="27767" y="58847"/>
                  </a:lnTo>
                  <a:lnTo>
                    <a:pt x="7338" y="98290"/>
                  </a:lnTo>
                  <a:lnTo>
                    <a:pt x="0" y="143691"/>
                  </a:lnTo>
                  <a:lnTo>
                    <a:pt x="9407" y="194884"/>
                  </a:lnTo>
                  <a:lnTo>
                    <a:pt x="35316" y="237915"/>
                  </a:lnTo>
                  <a:lnTo>
                    <a:pt x="74260" y="269356"/>
                  </a:lnTo>
                  <a:lnTo>
                    <a:pt x="122771" y="285781"/>
                  </a:lnTo>
                  <a:lnTo>
                    <a:pt x="118280" y="277476"/>
                  </a:lnTo>
                  <a:lnTo>
                    <a:pt x="114885" y="267724"/>
                  </a:lnTo>
                  <a:lnTo>
                    <a:pt x="112736" y="256794"/>
                  </a:lnTo>
                  <a:lnTo>
                    <a:pt x="111986" y="244955"/>
                  </a:lnTo>
                  <a:lnTo>
                    <a:pt x="114458" y="223734"/>
                  </a:lnTo>
                  <a:lnTo>
                    <a:pt x="121204" y="206389"/>
                  </a:lnTo>
                  <a:lnTo>
                    <a:pt x="131215" y="194685"/>
                  </a:lnTo>
                  <a:lnTo>
                    <a:pt x="143482" y="190392"/>
                  </a:lnTo>
                  <a:lnTo>
                    <a:pt x="278995" y="190392"/>
                  </a:lnTo>
                  <a:lnTo>
                    <a:pt x="287603" y="143691"/>
                  </a:lnTo>
                  <a:lnTo>
                    <a:pt x="287428" y="142602"/>
                  </a:lnTo>
                  <a:lnTo>
                    <a:pt x="143482" y="142602"/>
                  </a:lnTo>
                  <a:lnTo>
                    <a:pt x="132446" y="138299"/>
                  </a:lnTo>
                  <a:lnTo>
                    <a:pt x="123441" y="126574"/>
                  </a:lnTo>
                  <a:lnTo>
                    <a:pt x="117372" y="109207"/>
                  </a:lnTo>
                  <a:lnTo>
                    <a:pt x="115148" y="87976"/>
                  </a:lnTo>
                  <a:lnTo>
                    <a:pt x="117372" y="66753"/>
                  </a:lnTo>
                  <a:lnTo>
                    <a:pt x="123441" y="49464"/>
                  </a:lnTo>
                  <a:lnTo>
                    <a:pt x="132446" y="37829"/>
                  </a:lnTo>
                  <a:lnTo>
                    <a:pt x="143482" y="33569"/>
                  </a:lnTo>
                  <a:lnTo>
                    <a:pt x="234627" y="33569"/>
                  </a:lnTo>
                  <a:lnTo>
                    <a:pt x="228794" y="27736"/>
                  </a:lnTo>
                  <a:lnTo>
                    <a:pt x="189310" y="7329"/>
                  </a:lnTo>
                  <a:lnTo>
                    <a:pt x="143796" y="0"/>
                  </a:lnTo>
                  <a:close/>
                </a:path>
                <a:path w="287655" h="286384">
                  <a:moveTo>
                    <a:pt x="278995" y="190392"/>
                  </a:moveTo>
                  <a:lnTo>
                    <a:pt x="143482" y="190392"/>
                  </a:lnTo>
                  <a:lnTo>
                    <a:pt x="155673" y="194685"/>
                  </a:lnTo>
                  <a:lnTo>
                    <a:pt x="165616" y="206389"/>
                  </a:lnTo>
                  <a:lnTo>
                    <a:pt x="172314" y="223734"/>
                  </a:lnTo>
                  <a:lnTo>
                    <a:pt x="174769" y="244955"/>
                  </a:lnTo>
                  <a:lnTo>
                    <a:pt x="174011" y="256858"/>
                  </a:lnTo>
                  <a:lnTo>
                    <a:pt x="171857" y="267815"/>
                  </a:lnTo>
                  <a:lnTo>
                    <a:pt x="168483" y="277548"/>
                  </a:lnTo>
                  <a:lnTo>
                    <a:pt x="164068" y="285781"/>
                  </a:lnTo>
                  <a:lnTo>
                    <a:pt x="212843" y="269648"/>
                  </a:lnTo>
                  <a:lnTo>
                    <a:pt x="252034" y="238261"/>
                  </a:lnTo>
                  <a:lnTo>
                    <a:pt x="278125" y="195111"/>
                  </a:lnTo>
                  <a:lnTo>
                    <a:pt x="278995" y="190392"/>
                  </a:lnTo>
                  <a:close/>
                </a:path>
                <a:path w="287655" h="286384">
                  <a:moveTo>
                    <a:pt x="234627" y="33569"/>
                  </a:moveTo>
                  <a:lnTo>
                    <a:pt x="143482" y="33569"/>
                  </a:lnTo>
                  <a:lnTo>
                    <a:pt x="154445" y="37829"/>
                  </a:lnTo>
                  <a:lnTo>
                    <a:pt x="163413" y="49464"/>
                  </a:lnTo>
                  <a:lnTo>
                    <a:pt x="169468" y="66753"/>
                  </a:lnTo>
                  <a:lnTo>
                    <a:pt x="171691" y="87976"/>
                  </a:lnTo>
                  <a:lnTo>
                    <a:pt x="169468" y="109207"/>
                  </a:lnTo>
                  <a:lnTo>
                    <a:pt x="163413" y="126574"/>
                  </a:lnTo>
                  <a:lnTo>
                    <a:pt x="154445" y="138299"/>
                  </a:lnTo>
                  <a:lnTo>
                    <a:pt x="143482" y="142602"/>
                  </a:lnTo>
                  <a:lnTo>
                    <a:pt x="287428" y="142602"/>
                  </a:lnTo>
                  <a:lnTo>
                    <a:pt x="280287" y="98290"/>
                  </a:lnTo>
                  <a:lnTo>
                    <a:pt x="259902" y="58847"/>
                  </a:lnTo>
                  <a:lnTo>
                    <a:pt x="234627" y="33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xmlns="" id="{7F1C65FF-DD74-4505-AABB-8F460A65FD31}"/>
                </a:ext>
              </a:extLst>
            </p:cNvPr>
            <p:cNvSpPr/>
            <p:nvPr/>
          </p:nvSpPr>
          <p:spPr>
            <a:xfrm>
              <a:off x="701498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07"/>
                  </a:lnTo>
                  <a:lnTo>
                    <a:pt x="58883" y="27666"/>
                  </a:lnTo>
                  <a:lnTo>
                    <a:pt x="27748" y="58732"/>
                  </a:lnTo>
                  <a:lnTo>
                    <a:pt x="7331" y="98157"/>
                  </a:lnTo>
                  <a:lnTo>
                    <a:pt x="0" y="143597"/>
                  </a:lnTo>
                  <a:lnTo>
                    <a:pt x="7331" y="189112"/>
                  </a:lnTo>
                  <a:lnTo>
                    <a:pt x="27748" y="228589"/>
                  </a:lnTo>
                  <a:lnTo>
                    <a:pt x="58883" y="259686"/>
                  </a:lnTo>
                  <a:lnTo>
                    <a:pt x="98369" y="280061"/>
                  </a:lnTo>
                  <a:lnTo>
                    <a:pt x="143838" y="287373"/>
                  </a:lnTo>
                  <a:lnTo>
                    <a:pt x="189268" y="280061"/>
                  </a:lnTo>
                  <a:lnTo>
                    <a:pt x="228704" y="259686"/>
                  </a:lnTo>
                  <a:lnTo>
                    <a:pt x="259791" y="228589"/>
                  </a:lnTo>
                  <a:lnTo>
                    <a:pt x="280171" y="189112"/>
                  </a:lnTo>
                  <a:lnTo>
                    <a:pt x="287488" y="143597"/>
                  </a:lnTo>
                  <a:lnTo>
                    <a:pt x="280171" y="98157"/>
                  </a:lnTo>
                  <a:lnTo>
                    <a:pt x="259791" y="58732"/>
                  </a:lnTo>
                  <a:lnTo>
                    <a:pt x="228704" y="27666"/>
                  </a:lnTo>
                  <a:lnTo>
                    <a:pt x="189268" y="7307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8CDDABF4-A9FB-4056-9F19-0B91FE71747C}"/>
                </a:ext>
              </a:extLst>
            </p:cNvPr>
            <p:cNvSpPr/>
            <p:nvPr/>
          </p:nvSpPr>
          <p:spPr>
            <a:xfrm>
              <a:off x="865735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744" y="0"/>
                  </a:moveTo>
                  <a:lnTo>
                    <a:pt x="98349" y="7307"/>
                  </a:lnTo>
                  <a:lnTo>
                    <a:pt x="58894" y="27666"/>
                  </a:lnTo>
                  <a:lnTo>
                    <a:pt x="27763" y="58732"/>
                  </a:lnTo>
                  <a:lnTo>
                    <a:pt x="7337" y="98157"/>
                  </a:lnTo>
                  <a:lnTo>
                    <a:pt x="0" y="143597"/>
                  </a:lnTo>
                  <a:lnTo>
                    <a:pt x="7337" y="189112"/>
                  </a:lnTo>
                  <a:lnTo>
                    <a:pt x="27763" y="228589"/>
                  </a:lnTo>
                  <a:lnTo>
                    <a:pt x="58894" y="259686"/>
                  </a:lnTo>
                  <a:lnTo>
                    <a:pt x="98349" y="280061"/>
                  </a:lnTo>
                  <a:lnTo>
                    <a:pt x="143744" y="287373"/>
                  </a:lnTo>
                  <a:lnTo>
                    <a:pt x="189177" y="280061"/>
                  </a:lnTo>
                  <a:lnTo>
                    <a:pt x="228658" y="259686"/>
                  </a:lnTo>
                  <a:lnTo>
                    <a:pt x="259807" y="228589"/>
                  </a:lnTo>
                  <a:lnTo>
                    <a:pt x="280242" y="189112"/>
                  </a:lnTo>
                  <a:lnTo>
                    <a:pt x="287582" y="143597"/>
                  </a:lnTo>
                  <a:lnTo>
                    <a:pt x="280242" y="98157"/>
                  </a:lnTo>
                  <a:lnTo>
                    <a:pt x="259807" y="58732"/>
                  </a:lnTo>
                  <a:lnTo>
                    <a:pt x="228658" y="27666"/>
                  </a:lnTo>
                  <a:lnTo>
                    <a:pt x="189177" y="7307"/>
                  </a:lnTo>
                  <a:lnTo>
                    <a:pt x="14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xmlns="" id="{08865A8E-269B-4B1F-B4D8-D063C1FD69C6}"/>
                </a:ext>
              </a:extLst>
            </p:cNvPr>
            <p:cNvSpPr/>
            <p:nvPr/>
          </p:nvSpPr>
          <p:spPr>
            <a:xfrm>
              <a:off x="622215" y="4785639"/>
              <a:ext cx="123310" cy="129663"/>
            </a:xfrm>
            <a:custGeom>
              <a:avLst/>
              <a:gdLst/>
              <a:ahLst/>
              <a:cxnLst/>
              <a:rect l="l" t="t" r="r" b="b"/>
              <a:pathLst>
                <a:path w="271144" h="285115">
                  <a:moveTo>
                    <a:pt x="11580" y="173841"/>
                  </a:moveTo>
                  <a:lnTo>
                    <a:pt x="1961" y="175871"/>
                  </a:lnTo>
                  <a:lnTo>
                    <a:pt x="0" y="190157"/>
                  </a:lnTo>
                  <a:lnTo>
                    <a:pt x="15034" y="220216"/>
                  </a:lnTo>
                  <a:lnTo>
                    <a:pt x="60693" y="265694"/>
                  </a:lnTo>
                  <a:lnTo>
                    <a:pt x="109850" y="284701"/>
                  </a:lnTo>
                  <a:lnTo>
                    <a:pt x="156619" y="285014"/>
                  </a:lnTo>
                  <a:lnTo>
                    <a:pt x="195113" y="274410"/>
                  </a:lnTo>
                  <a:lnTo>
                    <a:pt x="219447" y="260665"/>
                  </a:lnTo>
                  <a:lnTo>
                    <a:pt x="236988" y="245182"/>
                  </a:lnTo>
                  <a:lnTo>
                    <a:pt x="248729" y="231198"/>
                  </a:lnTo>
                  <a:lnTo>
                    <a:pt x="96424" y="231198"/>
                  </a:lnTo>
                  <a:lnTo>
                    <a:pt x="70445" y="229149"/>
                  </a:lnTo>
                  <a:lnTo>
                    <a:pt x="41024" y="210713"/>
                  </a:lnTo>
                  <a:lnTo>
                    <a:pt x="19516" y="180553"/>
                  </a:lnTo>
                  <a:lnTo>
                    <a:pt x="11580" y="173841"/>
                  </a:lnTo>
                  <a:close/>
                </a:path>
                <a:path w="271144" h="285115">
                  <a:moveTo>
                    <a:pt x="145582" y="0"/>
                  </a:moveTo>
                  <a:lnTo>
                    <a:pt x="99405" y="4460"/>
                  </a:lnTo>
                  <a:lnTo>
                    <a:pt x="54185" y="25416"/>
                  </a:lnTo>
                  <a:lnTo>
                    <a:pt x="28099" y="53700"/>
                  </a:lnTo>
                  <a:lnTo>
                    <a:pt x="7055" y="118376"/>
                  </a:lnTo>
                  <a:lnTo>
                    <a:pt x="12614" y="128760"/>
                  </a:lnTo>
                  <a:lnTo>
                    <a:pt x="25344" y="134589"/>
                  </a:lnTo>
                  <a:lnTo>
                    <a:pt x="39324" y="138265"/>
                  </a:lnTo>
                  <a:lnTo>
                    <a:pt x="48635" y="142187"/>
                  </a:lnTo>
                  <a:lnTo>
                    <a:pt x="60526" y="149305"/>
                  </a:lnTo>
                  <a:lnTo>
                    <a:pt x="80501" y="162149"/>
                  </a:lnTo>
                  <a:lnTo>
                    <a:pt x="99285" y="182514"/>
                  </a:lnTo>
                  <a:lnTo>
                    <a:pt x="107607" y="212196"/>
                  </a:lnTo>
                  <a:lnTo>
                    <a:pt x="96424" y="231198"/>
                  </a:lnTo>
                  <a:lnTo>
                    <a:pt x="248729" y="231198"/>
                  </a:lnTo>
                  <a:lnTo>
                    <a:pt x="253638" y="225351"/>
                  </a:lnTo>
                  <a:lnTo>
                    <a:pt x="266069" y="199071"/>
                  </a:lnTo>
                  <a:lnTo>
                    <a:pt x="270953" y="164239"/>
                  </a:lnTo>
                  <a:lnTo>
                    <a:pt x="265677" y="155390"/>
                  </a:lnTo>
                  <a:lnTo>
                    <a:pt x="253740" y="150373"/>
                  </a:lnTo>
                  <a:lnTo>
                    <a:pt x="239991" y="147205"/>
                  </a:lnTo>
                  <a:lnTo>
                    <a:pt x="229279" y="143904"/>
                  </a:lnTo>
                  <a:lnTo>
                    <a:pt x="215913" y="136711"/>
                  </a:lnTo>
                  <a:lnTo>
                    <a:pt x="196095" y="122575"/>
                  </a:lnTo>
                  <a:lnTo>
                    <a:pt x="178121" y="100673"/>
                  </a:lnTo>
                  <a:lnTo>
                    <a:pt x="170286" y="70179"/>
                  </a:lnTo>
                  <a:lnTo>
                    <a:pt x="180254" y="51361"/>
                  </a:lnTo>
                  <a:lnTo>
                    <a:pt x="245035" y="51361"/>
                  </a:lnTo>
                  <a:lnTo>
                    <a:pt x="226897" y="31313"/>
                  </a:lnTo>
                  <a:lnTo>
                    <a:pt x="189239" y="9721"/>
                  </a:lnTo>
                  <a:lnTo>
                    <a:pt x="145582" y="0"/>
                  </a:lnTo>
                  <a:close/>
                </a:path>
                <a:path w="271144" h="285115">
                  <a:moveTo>
                    <a:pt x="245035" y="51361"/>
                  </a:moveTo>
                  <a:lnTo>
                    <a:pt x="180254" y="51361"/>
                  </a:lnTo>
                  <a:lnTo>
                    <a:pt x="203552" y="53496"/>
                  </a:lnTo>
                  <a:lnTo>
                    <a:pt x="230274" y="71955"/>
                  </a:lnTo>
                  <a:lnTo>
                    <a:pt x="250514" y="102105"/>
                  </a:lnTo>
                  <a:lnTo>
                    <a:pt x="258569" y="109519"/>
                  </a:lnTo>
                  <a:lnTo>
                    <a:pt x="268448" y="108748"/>
                  </a:lnTo>
                  <a:lnTo>
                    <a:pt x="270501" y="94745"/>
                  </a:lnTo>
                  <a:lnTo>
                    <a:pt x="255079" y="62462"/>
                  </a:lnTo>
                  <a:lnTo>
                    <a:pt x="245035" y="51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xmlns="" id="{1BC5E3CF-1214-4569-A765-738EFA8C2CA7}"/>
                </a:ext>
              </a:extLst>
            </p:cNvPr>
            <p:cNvSpPr/>
            <p:nvPr/>
          </p:nvSpPr>
          <p:spPr>
            <a:xfrm>
              <a:off x="948033" y="4785315"/>
              <a:ext cx="130818" cy="130530"/>
            </a:xfrm>
            <a:custGeom>
              <a:avLst/>
              <a:gdLst/>
              <a:ahLst/>
              <a:cxnLst/>
              <a:rect l="l" t="t" r="r" b="b"/>
              <a:pathLst>
                <a:path w="287655" h="287020">
                  <a:moveTo>
                    <a:pt x="143754" y="0"/>
                  </a:moveTo>
                  <a:lnTo>
                    <a:pt x="98322" y="7329"/>
                  </a:lnTo>
                  <a:lnTo>
                    <a:pt x="58861" y="27738"/>
                  </a:lnTo>
                  <a:lnTo>
                    <a:pt x="27740" y="58856"/>
                  </a:lnTo>
                  <a:lnTo>
                    <a:pt x="7330" y="98311"/>
                  </a:lnTo>
                  <a:lnTo>
                    <a:pt x="0" y="143733"/>
                  </a:lnTo>
                  <a:lnTo>
                    <a:pt x="7564" y="189827"/>
                  </a:lnTo>
                  <a:lnTo>
                    <a:pt x="28588" y="229714"/>
                  </a:lnTo>
                  <a:lnTo>
                    <a:pt x="60562" y="260929"/>
                  </a:lnTo>
                  <a:lnTo>
                    <a:pt x="100981" y="281007"/>
                  </a:lnTo>
                  <a:lnTo>
                    <a:pt x="133377" y="286918"/>
                  </a:lnTo>
                  <a:lnTo>
                    <a:pt x="149261" y="284533"/>
                  </a:lnTo>
                  <a:lnTo>
                    <a:pt x="152860" y="278256"/>
                  </a:lnTo>
                  <a:lnTo>
                    <a:pt x="148403" y="272494"/>
                  </a:lnTo>
                  <a:lnTo>
                    <a:pt x="135874" y="264502"/>
                  </a:lnTo>
                  <a:lnTo>
                    <a:pt x="132626" y="260467"/>
                  </a:lnTo>
                  <a:lnTo>
                    <a:pt x="134056" y="259037"/>
                  </a:lnTo>
                  <a:lnTo>
                    <a:pt x="225839" y="248276"/>
                  </a:lnTo>
                  <a:lnTo>
                    <a:pt x="270672" y="207878"/>
                  </a:lnTo>
                  <a:lnTo>
                    <a:pt x="285930" y="164190"/>
                  </a:lnTo>
                  <a:lnTo>
                    <a:pt x="287195" y="147580"/>
                  </a:lnTo>
                  <a:lnTo>
                    <a:pt x="164608" y="147580"/>
                  </a:lnTo>
                  <a:lnTo>
                    <a:pt x="152686" y="142644"/>
                  </a:lnTo>
                  <a:lnTo>
                    <a:pt x="145993" y="131580"/>
                  </a:lnTo>
                  <a:lnTo>
                    <a:pt x="145559" y="116624"/>
                  </a:lnTo>
                  <a:lnTo>
                    <a:pt x="151100" y="99713"/>
                  </a:lnTo>
                  <a:lnTo>
                    <a:pt x="177327" y="69097"/>
                  </a:lnTo>
                  <a:lnTo>
                    <a:pt x="259891" y="59095"/>
                  </a:lnTo>
                  <a:lnTo>
                    <a:pt x="259767" y="58856"/>
                  </a:lnTo>
                  <a:lnTo>
                    <a:pt x="228659" y="27738"/>
                  </a:lnTo>
                  <a:lnTo>
                    <a:pt x="189201" y="7329"/>
                  </a:lnTo>
                  <a:lnTo>
                    <a:pt x="143754" y="0"/>
                  </a:lnTo>
                  <a:close/>
                </a:path>
                <a:path w="287655" h="287020">
                  <a:moveTo>
                    <a:pt x="259891" y="59095"/>
                  </a:moveTo>
                  <a:lnTo>
                    <a:pt x="208072" y="59095"/>
                  </a:lnTo>
                  <a:lnTo>
                    <a:pt x="220024" y="64039"/>
                  </a:lnTo>
                  <a:lnTo>
                    <a:pt x="226704" y="75115"/>
                  </a:lnTo>
                  <a:lnTo>
                    <a:pt x="210255" y="123881"/>
                  </a:lnTo>
                  <a:lnTo>
                    <a:pt x="164608" y="147580"/>
                  </a:lnTo>
                  <a:lnTo>
                    <a:pt x="287195" y="147580"/>
                  </a:lnTo>
                  <a:lnTo>
                    <a:pt x="287488" y="143733"/>
                  </a:lnTo>
                  <a:lnTo>
                    <a:pt x="280164" y="98311"/>
                  </a:lnTo>
                  <a:lnTo>
                    <a:pt x="259891" y="59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416B78BF-B354-4B83-BDC8-EF84B11AC22A}"/>
                </a:ext>
              </a:extLst>
            </p:cNvPr>
            <p:cNvSpPr/>
            <p:nvPr/>
          </p:nvSpPr>
          <p:spPr>
            <a:xfrm>
              <a:off x="363796" y="4977300"/>
              <a:ext cx="307097" cy="642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xmlns="" id="{D3D27D54-6840-4283-B014-52F2784FC224}"/>
                </a:ext>
              </a:extLst>
            </p:cNvPr>
            <p:cNvSpPr/>
            <p:nvPr/>
          </p:nvSpPr>
          <p:spPr>
            <a:xfrm>
              <a:off x="701343" y="4975975"/>
              <a:ext cx="468083" cy="845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xmlns="" id="{562C2E70-CB86-4C05-961A-9484480F5316}"/>
                </a:ext>
              </a:extLst>
            </p:cNvPr>
            <p:cNvSpPr/>
            <p:nvPr/>
          </p:nvSpPr>
          <p:spPr>
            <a:xfrm>
              <a:off x="287641" y="5089748"/>
              <a:ext cx="958813" cy="65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82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369A68-ADCA-458F-B013-05FAFA0B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393" y="634123"/>
            <a:ext cx="9761555" cy="3957532"/>
          </a:xfrm>
        </p:spPr>
        <p:txBody>
          <a:bodyPr spcFirstLastPara="1" vert="horz" wrap="square" lIns="91394" tIns="45718" rIns="91394" bIns="45718" rtlCol="0" anchor="b" anchorCtr="0">
            <a:noAutofit/>
          </a:bodyPr>
          <a:lstStyle/>
          <a:p>
            <a:pPr algn="r"/>
            <a:r>
              <a:rPr lang="es-ES" sz="5500" dirty="0">
                <a:solidFill>
                  <a:schemeClr val="bg1"/>
                </a:solidFill>
              </a:rPr>
              <a:t>Línea Estratégica: 1 </a:t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5500" dirty="0">
                <a:solidFill>
                  <a:schemeClr val="bg1"/>
                </a:solidFill>
              </a:rPr>
              <a:t/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3900" dirty="0">
                <a:solidFill>
                  <a:schemeClr val="bg1"/>
                </a:solidFill>
              </a:rPr>
              <a:t>Gestión del Conocimiento y la Innovación para el Saber del Estado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80A3851F-9360-4423-8110-84A2B8AF2F15}"/>
              </a:ext>
            </a:extLst>
          </p:cNvPr>
          <p:cNvGrpSpPr/>
          <p:nvPr/>
        </p:nvGrpSpPr>
        <p:grpSpPr>
          <a:xfrm>
            <a:off x="10512778" y="5305779"/>
            <a:ext cx="1527487" cy="1150259"/>
            <a:chOff x="287641" y="4370305"/>
            <a:chExt cx="958813" cy="784981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xmlns="" id="{98CEBA3F-8896-4222-BEE8-3AFAC76F2689}"/>
                </a:ext>
              </a:extLst>
            </p:cNvPr>
            <p:cNvSpPr/>
            <p:nvPr/>
          </p:nvSpPr>
          <p:spPr>
            <a:xfrm>
              <a:off x="701498" y="437030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18"/>
                  </a:lnTo>
                  <a:lnTo>
                    <a:pt x="58883" y="27704"/>
                  </a:lnTo>
                  <a:lnTo>
                    <a:pt x="27748" y="58802"/>
                  </a:lnTo>
                  <a:lnTo>
                    <a:pt x="7331" y="98256"/>
                  </a:lnTo>
                  <a:lnTo>
                    <a:pt x="0" y="143712"/>
                  </a:lnTo>
                  <a:lnTo>
                    <a:pt x="7331" y="189151"/>
                  </a:lnTo>
                  <a:lnTo>
                    <a:pt x="27748" y="228591"/>
                  </a:lnTo>
                  <a:lnTo>
                    <a:pt x="58883" y="259678"/>
                  </a:lnTo>
                  <a:lnTo>
                    <a:pt x="98369" y="280057"/>
                  </a:lnTo>
                  <a:lnTo>
                    <a:pt x="143838" y="287373"/>
                  </a:lnTo>
                  <a:lnTo>
                    <a:pt x="189268" y="280057"/>
                  </a:lnTo>
                  <a:lnTo>
                    <a:pt x="228704" y="259678"/>
                  </a:lnTo>
                  <a:lnTo>
                    <a:pt x="259791" y="228591"/>
                  </a:lnTo>
                  <a:lnTo>
                    <a:pt x="280171" y="189151"/>
                  </a:lnTo>
                  <a:lnTo>
                    <a:pt x="287488" y="143712"/>
                  </a:lnTo>
                  <a:lnTo>
                    <a:pt x="280171" y="98256"/>
                  </a:lnTo>
                  <a:lnTo>
                    <a:pt x="259791" y="58802"/>
                  </a:lnTo>
                  <a:lnTo>
                    <a:pt x="228704" y="27704"/>
                  </a:lnTo>
                  <a:lnTo>
                    <a:pt x="189268" y="7318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xmlns="" id="{FE20B287-B371-4427-9E53-F72FF6FC78DE}"/>
                </a:ext>
              </a:extLst>
            </p:cNvPr>
            <p:cNvSpPr/>
            <p:nvPr/>
          </p:nvSpPr>
          <p:spPr>
            <a:xfrm>
              <a:off x="784678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91" y="0"/>
                  </a:moveTo>
                  <a:lnTo>
                    <a:pt x="98250" y="7321"/>
                  </a:lnTo>
                  <a:lnTo>
                    <a:pt x="58802" y="27715"/>
                  </a:lnTo>
                  <a:lnTo>
                    <a:pt x="27706" y="58829"/>
                  </a:lnTo>
                  <a:lnTo>
                    <a:pt x="7319" y="98307"/>
                  </a:lnTo>
                  <a:lnTo>
                    <a:pt x="0" y="143796"/>
                  </a:lnTo>
                  <a:lnTo>
                    <a:pt x="7319" y="189241"/>
                  </a:lnTo>
                  <a:lnTo>
                    <a:pt x="27706" y="228714"/>
                  </a:lnTo>
                  <a:lnTo>
                    <a:pt x="58802" y="259844"/>
                  </a:lnTo>
                  <a:lnTo>
                    <a:pt x="98250" y="280260"/>
                  </a:lnTo>
                  <a:lnTo>
                    <a:pt x="143691" y="287593"/>
                  </a:lnTo>
                  <a:lnTo>
                    <a:pt x="189158" y="280260"/>
                  </a:lnTo>
                  <a:lnTo>
                    <a:pt x="228629" y="259844"/>
                  </a:lnTo>
                  <a:lnTo>
                    <a:pt x="259744" y="228714"/>
                  </a:lnTo>
                  <a:lnTo>
                    <a:pt x="280143" y="189241"/>
                  </a:lnTo>
                  <a:lnTo>
                    <a:pt x="287467" y="143796"/>
                  </a:lnTo>
                  <a:lnTo>
                    <a:pt x="280143" y="98307"/>
                  </a:lnTo>
                  <a:lnTo>
                    <a:pt x="259744" y="58829"/>
                  </a:lnTo>
                  <a:lnTo>
                    <a:pt x="228629" y="27715"/>
                  </a:lnTo>
                  <a:lnTo>
                    <a:pt x="189158" y="7321"/>
                  </a:lnTo>
                  <a:lnTo>
                    <a:pt x="14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xmlns="" id="{CE5792D5-054E-4044-B1C1-1D2DC4FCF787}"/>
                </a:ext>
              </a:extLst>
            </p:cNvPr>
            <p:cNvSpPr/>
            <p:nvPr/>
          </p:nvSpPr>
          <p:spPr>
            <a:xfrm>
              <a:off x="619263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29" y="0"/>
                  </a:moveTo>
                  <a:lnTo>
                    <a:pt x="98209" y="7321"/>
                  </a:lnTo>
                  <a:lnTo>
                    <a:pt x="58779" y="27715"/>
                  </a:lnTo>
                  <a:lnTo>
                    <a:pt x="27696" y="58829"/>
                  </a:lnTo>
                  <a:lnTo>
                    <a:pt x="7316" y="98307"/>
                  </a:lnTo>
                  <a:lnTo>
                    <a:pt x="0" y="143796"/>
                  </a:lnTo>
                  <a:lnTo>
                    <a:pt x="7316" y="189241"/>
                  </a:lnTo>
                  <a:lnTo>
                    <a:pt x="27696" y="228714"/>
                  </a:lnTo>
                  <a:lnTo>
                    <a:pt x="58779" y="259844"/>
                  </a:lnTo>
                  <a:lnTo>
                    <a:pt x="98209" y="280260"/>
                  </a:lnTo>
                  <a:lnTo>
                    <a:pt x="143629" y="287593"/>
                  </a:lnTo>
                  <a:lnTo>
                    <a:pt x="189062" y="280260"/>
                  </a:lnTo>
                  <a:lnTo>
                    <a:pt x="228526" y="259844"/>
                  </a:lnTo>
                  <a:lnTo>
                    <a:pt x="259650" y="228714"/>
                  </a:lnTo>
                  <a:lnTo>
                    <a:pt x="280063" y="189241"/>
                  </a:lnTo>
                  <a:lnTo>
                    <a:pt x="287394" y="143796"/>
                  </a:lnTo>
                  <a:lnTo>
                    <a:pt x="280063" y="98307"/>
                  </a:lnTo>
                  <a:lnTo>
                    <a:pt x="259650" y="58829"/>
                  </a:lnTo>
                  <a:lnTo>
                    <a:pt x="228526" y="27715"/>
                  </a:lnTo>
                  <a:lnTo>
                    <a:pt x="189062" y="7321"/>
                  </a:lnTo>
                  <a:lnTo>
                    <a:pt x="143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xmlns="" id="{C6CED25B-6DED-4784-A5EB-DFBD0958DEC9}"/>
                </a:ext>
              </a:extLst>
            </p:cNvPr>
            <p:cNvSpPr/>
            <p:nvPr/>
          </p:nvSpPr>
          <p:spPr>
            <a:xfrm>
              <a:off x="535990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81" y="0"/>
                  </a:moveTo>
                  <a:lnTo>
                    <a:pt x="98272" y="7307"/>
                  </a:lnTo>
                  <a:lnTo>
                    <a:pt x="58831" y="27666"/>
                  </a:lnTo>
                  <a:lnTo>
                    <a:pt x="27726" y="58732"/>
                  </a:lnTo>
                  <a:lnTo>
                    <a:pt x="7326" y="98157"/>
                  </a:lnTo>
                  <a:lnTo>
                    <a:pt x="0" y="143597"/>
                  </a:lnTo>
                  <a:lnTo>
                    <a:pt x="7326" y="189112"/>
                  </a:lnTo>
                  <a:lnTo>
                    <a:pt x="27726" y="228589"/>
                  </a:lnTo>
                  <a:lnTo>
                    <a:pt x="58831" y="259686"/>
                  </a:lnTo>
                  <a:lnTo>
                    <a:pt x="98272" y="280061"/>
                  </a:lnTo>
                  <a:lnTo>
                    <a:pt x="143681" y="287373"/>
                  </a:lnTo>
                  <a:lnTo>
                    <a:pt x="189101" y="280061"/>
                  </a:lnTo>
                  <a:lnTo>
                    <a:pt x="228551" y="259686"/>
                  </a:lnTo>
                  <a:lnTo>
                    <a:pt x="259662" y="228589"/>
                  </a:lnTo>
                  <a:lnTo>
                    <a:pt x="280066" y="189112"/>
                  </a:lnTo>
                  <a:lnTo>
                    <a:pt x="287394" y="143597"/>
                  </a:lnTo>
                  <a:lnTo>
                    <a:pt x="280066" y="98157"/>
                  </a:lnTo>
                  <a:lnTo>
                    <a:pt x="259662" y="58732"/>
                  </a:lnTo>
                  <a:lnTo>
                    <a:pt x="228551" y="27666"/>
                  </a:lnTo>
                  <a:lnTo>
                    <a:pt x="189101" y="7307"/>
                  </a:lnTo>
                  <a:lnTo>
                    <a:pt x="143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xmlns="" id="{0FA33371-6866-48BC-9F50-E7DEF09283E0}"/>
                </a:ext>
              </a:extLst>
            </p:cNvPr>
            <p:cNvSpPr/>
            <p:nvPr/>
          </p:nvSpPr>
          <p:spPr>
            <a:xfrm>
              <a:off x="456583" y="4785317"/>
              <a:ext cx="128219" cy="130818"/>
            </a:xfrm>
            <a:custGeom>
              <a:avLst/>
              <a:gdLst/>
              <a:ahLst/>
              <a:cxnLst/>
              <a:rect l="l" t="t" r="r" b="b"/>
              <a:pathLst>
                <a:path w="281940" h="287654">
                  <a:moveTo>
                    <a:pt x="143587" y="0"/>
                  </a:moveTo>
                  <a:lnTo>
                    <a:pt x="98172" y="7326"/>
                  </a:lnTo>
                  <a:lnTo>
                    <a:pt x="58752" y="27726"/>
                  </a:lnTo>
                  <a:lnTo>
                    <a:pt x="27681" y="58831"/>
                  </a:lnTo>
                  <a:lnTo>
                    <a:pt x="7312" y="98272"/>
                  </a:lnTo>
                  <a:lnTo>
                    <a:pt x="0" y="143681"/>
                  </a:lnTo>
                  <a:lnTo>
                    <a:pt x="7312" y="189133"/>
                  </a:lnTo>
                  <a:lnTo>
                    <a:pt x="27681" y="228597"/>
                  </a:lnTo>
                  <a:lnTo>
                    <a:pt x="58752" y="259711"/>
                  </a:lnTo>
                  <a:lnTo>
                    <a:pt x="98172" y="280111"/>
                  </a:lnTo>
                  <a:lnTo>
                    <a:pt x="143587" y="287436"/>
                  </a:lnTo>
                  <a:lnTo>
                    <a:pt x="190534" y="279421"/>
                  </a:lnTo>
                  <a:lnTo>
                    <a:pt x="230812" y="257320"/>
                  </a:lnTo>
                  <a:lnTo>
                    <a:pt x="261953" y="224050"/>
                  </a:lnTo>
                  <a:lnTo>
                    <a:pt x="262906" y="222024"/>
                  </a:lnTo>
                  <a:lnTo>
                    <a:pt x="205847" y="222024"/>
                  </a:lnTo>
                  <a:lnTo>
                    <a:pt x="173079" y="215838"/>
                  </a:lnTo>
                  <a:lnTo>
                    <a:pt x="156253" y="202229"/>
                  </a:lnTo>
                  <a:lnTo>
                    <a:pt x="150053" y="188620"/>
                  </a:lnTo>
                  <a:lnTo>
                    <a:pt x="149168" y="182434"/>
                  </a:lnTo>
                  <a:lnTo>
                    <a:pt x="148557" y="164994"/>
                  </a:lnTo>
                  <a:lnTo>
                    <a:pt x="154258" y="156038"/>
                  </a:lnTo>
                  <a:lnTo>
                    <a:pt x="171583" y="152738"/>
                  </a:lnTo>
                  <a:lnTo>
                    <a:pt x="205847" y="152267"/>
                  </a:lnTo>
                  <a:lnTo>
                    <a:pt x="227983" y="152267"/>
                  </a:lnTo>
                  <a:lnTo>
                    <a:pt x="231702" y="151903"/>
                  </a:lnTo>
                  <a:lnTo>
                    <a:pt x="234934" y="148771"/>
                  </a:lnTo>
                  <a:lnTo>
                    <a:pt x="235395" y="142445"/>
                  </a:lnTo>
                  <a:lnTo>
                    <a:pt x="230778" y="136300"/>
                  </a:lnTo>
                  <a:lnTo>
                    <a:pt x="220621" y="133447"/>
                  </a:lnTo>
                  <a:lnTo>
                    <a:pt x="210578" y="132655"/>
                  </a:lnTo>
                  <a:lnTo>
                    <a:pt x="205782" y="132646"/>
                  </a:lnTo>
                  <a:lnTo>
                    <a:pt x="171957" y="127943"/>
                  </a:lnTo>
                  <a:lnTo>
                    <a:pt x="155255" y="117577"/>
                  </a:lnTo>
                  <a:lnTo>
                    <a:pt x="149679" y="107211"/>
                  </a:lnTo>
                  <a:lnTo>
                    <a:pt x="149168" y="102499"/>
                  </a:lnTo>
                  <a:lnTo>
                    <a:pt x="150053" y="79484"/>
                  </a:lnTo>
                  <a:lnTo>
                    <a:pt x="156253" y="67665"/>
                  </a:lnTo>
                  <a:lnTo>
                    <a:pt x="173079" y="63311"/>
                  </a:lnTo>
                  <a:lnTo>
                    <a:pt x="205847" y="62689"/>
                  </a:lnTo>
                  <a:lnTo>
                    <a:pt x="261970" y="62689"/>
                  </a:lnTo>
                  <a:lnTo>
                    <a:pt x="261372" y="61454"/>
                  </a:lnTo>
                  <a:lnTo>
                    <a:pt x="230118" y="29001"/>
                  </a:lnTo>
                  <a:lnTo>
                    <a:pt x="190013" y="7672"/>
                  </a:lnTo>
                  <a:lnTo>
                    <a:pt x="143587" y="0"/>
                  </a:lnTo>
                  <a:close/>
                </a:path>
                <a:path w="281940" h="287654">
                  <a:moveTo>
                    <a:pt x="275595" y="169928"/>
                  </a:moveTo>
                  <a:lnTo>
                    <a:pt x="268956" y="173394"/>
                  </a:lnTo>
                  <a:lnTo>
                    <a:pt x="265059" y="182434"/>
                  </a:lnTo>
                  <a:lnTo>
                    <a:pt x="263585" y="189808"/>
                  </a:lnTo>
                  <a:lnTo>
                    <a:pt x="256507" y="203285"/>
                  </a:lnTo>
                  <a:lnTo>
                    <a:pt x="238903" y="216234"/>
                  </a:lnTo>
                  <a:lnTo>
                    <a:pt x="205847" y="222024"/>
                  </a:lnTo>
                  <a:lnTo>
                    <a:pt x="262906" y="222024"/>
                  </a:lnTo>
                  <a:lnTo>
                    <a:pt x="281488" y="182528"/>
                  </a:lnTo>
                  <a:lnTo>
                    <a:pt x="281073" y="172738"/>
                  </a:lnTo>
                  <a:lnTo>
                    <a:pt x="275595" y="169928"/>
                  </a:lnTo>
                  <a:close/>
                </a:path>
                <a:path w="281940" h="287654">
                  <a:moveTo>
                    <a:pt x="227983" y="152267"/>
                  </a:moveTo>
                  <a:lnTo>
                    <a:pt x="205847" y="152267"/>
                  </a:lnTo>
                  <a:lnTo>
                    <a:pt x="222930" y="152762"/>
                  </a:lnTo>
                  <a:lnTo>
                    <a:pt x="227983" y="152267"/>
                  </a:lnTo>
                  <a:close/>
                </a:path>
                <a:path w="281940" h="287654">
                  <a:moveTo>
                    <a:pt x="210464" y="132646"/>
                  </a:moveTo>
                  <a:lnTo>
                    <a:pt x="205847" y="132655"/>
                  </a:lnTo>
                  <a:lnTo>
                    <a:pt x="210578" y="132655"/>
                  </a:lnTo>
                  <a:close/>
                </a:path>
                <a:path w="281940" h="287654">
                  <a:moveTo>
                    <a:pt x="261970" y="62689"/>
                  </a:moveTo>
                  <a:lnTo>
                    <a:pt x="205847" y="62689"/>
                  </a:lnTo>
                  <a:lnTo>
                    <a:pt x="238961" y="68747"/>
                  </a:lnTo>
                  <a:lnTo>
                    <a:pt x="256664" y="82162"/>
                  </a:lnTo>
                  <a:lnTo>
                    <a:pt x="263762" y="95793"/>
                  </a:lnTo>
                  <a:lnTo>
                    <a:pt x="265059" y="102499"/>
                  </a:lnTo>
                  <a:lnTo>
                    <a:pt x="268595" y="110131"/>
                  </a:lnTo>
                  <a:lnTo>
                    <a:pt x="274885" y="112406"/>
                  </a:lnTo>
                  <a:lnTo>
                    <a:pt x="280310" y="109727"/>
                  </a:lnTo>
                  <a:lnTo>
                    <a:pt x="281247" y="102499"/>
                  </a:lnTo>
                  <a:lnTo>
                    <a:pt x="261970" y="62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30AC1EBD-CAF9-4256-9709-477B313CA2D9}"/>
                </a:ext>
              </a:extLst>
            </p:cNvPr>
            <p:cNvSpPr/>
            <p:nvPr/>
          </p:nvSpPr>
          <p:spPr>
            <a:xfrm>
              <a:off x="784157" y="4785316"/>
              <a:ext cx="130818" cy="130241"/>
            </a:xfrm>
            <a:custGeom>
              <a:avLst/>
              <a:gdLst/>
              <a:ahLst/>
              <a:cxnLst/>
              <a:rect l="l" t="t" r="r" b="b"/>
              <a:pathLst>
                <a:path w="287655" h="286384">
                  <a:moveTo>
                    <a:pt x="143796" y="0"/>
                  </a:moveTo>
                  <a:lnTo>
                    <a:pt x="98376" y="7329"/>
                  </a:lnTo>
                  <a:lnTo>
                    <a:pt x="58906" y="27736"/>
                  </a:lnTo>
                  <a:lnTo>
                    <a:pt x="27767" y="58847"/>
                  </a:lnTo>
                  <a:lnTo>
                    <a:pt x="7338" y="98290"/>
                  </a:lnTo>
                  <a:lnTo>
                    <a:pt x="0" y="143691"/>
                  </a:lnTo>
                  <a:lnTo>
                    <a:pt x="9407" y="194884"/>
                  </a:lnTo>
                  <a:lnTo>
                    <a:pt x="35316" y="237915"/>
                  </a:lnTo>
                  <a:lnTo>
                    <a:pt x="74260" y="269356"/>
                  </a:lnTo>
                  <a:lnTo>
                    <a:pt x="122771" y="285781"/>
                  </a:lnTo>
                  <a:lnTo>
                    <a:pt x="118280" y="277476"/>
                  </a:lnTo>
                  <a:lnTo>
                    <a:pt x="114885" y="267724"/>
                  </a:lnTo>
                  <a:lnTo>
                    <a:pt x="112736" y="256794"/>
                  </a:lnTo>
                  <a:lnTo>
                    <a:pt x="111986" y="244955"/>
                  </a:lnTo>
                  <a:lnTo>
                    <a:pt x="114458" y="223734"/>
                  </a:lnTo>
                  <a:lnTo>
                    <a:pt x="121204" y="206389"/>
                  </a:lnTo>
                  <a:lnTo>
                    <a:pt x="131215" y="194685"/>
                  </a:lnTo>
                  <a:lnTo>
                    <a:pt x="143482" y="190392"/>
                  </a:lnTo>
                  <a:lnTo>
                    <a:pt x="278995" y="190392"/>
                  </a:lnTo>
                  <a:lnTo>
                    <a:pt x="287603" y="143691"/>
                  </a:lnTo>
                  <a:lnTo>
                    <a:pt x="287428" y="142602"/>
                  </a:lnTo>
                  <a:lnTo>
                    <a:pt x="143482" y="142602"/>
                  </a:lnTo>
                  <a:lnTo>
                    <a:pt x="132446" y="138299"/>
                  </a:lnTo>
                  <a:lnTo>
                    <a:pt x="123441" y="126574"/>
                  </a:lnTo>
                  <a:lnTo>
                    <a:pt x="117372" y="109207"/>
                  </a:lnTo>
                  <a:lnTo>
                    <a:pt x="115148" y="87976"/>
                  </a:lnTo>
                  <a:lnTo>
                    <a:pt x="117372" y="66753"/>
                  </a:lnTo>
                  <a:lnTo>
                    <a:pt x="123441" y="49464"/>
                  </a:lnTo>
                  <a:lnTo>
                    <a:pt x="132446" y="37829"/>
                  </a:lnTo>
                  <a:lnTo>
                    <a:pt x="143482" y="33569"/>
                  </a:lnTo>
                  <a:lnTo>
                    <a:pt x="234627" y="33569"/>
                  </a:lnTo>
                  <a:lnTo>
                    <a:pt x="228794" y="27736"/>
                  </a:lnTo>
                  <a:lnTo>
                    <a:pt x="189310" y="7329"/>
                  </a:lnTo>
                  <a:lnTo>
                    <a:pt x="143796" y="0"/>
                  </a:lnTo>
                  <a:close/>
                </a:path>
                <a:path w="287655" h="286384">
                  <a:moveTo>
                    <a:pt x="278995" y="190392"/>
                  </a:moveTo>
                  <a:lnTo>
                    <a:pt x="143482" y="190392"/>
                  </a:lnTo>
                  <a:lnTo>
                    <a:pt x="155673" y="194685"/>
                  </a:lnTo>
                  <a:lnTo>
                    <a:pt x="165616" y="206389"/>
                  </a:lnTo>
                  <a:lnTo>
                    <a:pt x="172314" y="223734"/>
                  </a:lnTo>
                  <a:lnTo>
                    <a:pt x="174769" y="244955"/>
                  </a:lnTo>
                  <a:lnTo>
                    <a:pt x="174011" y="256858"/>
                  </a:lnTo>
                  <a:lnTo>
                    <a:pt x="171857" y="267815"/>
                  </a:lnTo>
                  <a:lnTo>
                    <a:pt x="168483" y="277548"/>
                  </a:lnTo>
                  <a:lnTo>
                    <a:pt x="164068" y="285781"/>
                  </a:lnTo>
                  <a:lnTo>
                    <a:pt x="212843" y="269648"/>
                  </a:lnTo>
                  <a:lnTo>
                    <a:pt x="252034" y="238261"/>
                  </a:lnTo>
                  <a:lnTo>
                    <a:pt x="278125" y="195111"/>
                  </a:lnTo>
                  <a:lnTo>
                    <a:pt x="278995" y="190392"/>
                  </a:lnTo>
                  <a:close/>
                </a:path>
                <a:path w="287655" h="286384">
                  <a:moveTo>
                    <a:pt x="234627" y="33569"/>
                  </a:moveTo>
                  <a:lnTo>
                    <a:pt x="143482" y="33569"/>
                  </a:lnTo>
                  <a:lnTo>
                    <a:pt x="154445" y="37829"/>
                  </a:lnTo>
                  <a:lnTo>
                    <a:pt x="163413" y="49464"/>
                  </a:lnTo>
                  <a:lnTo>
                    <a:pt x="169468" y="66753"/>
                  </a:lnTo>
                  <a:lnTo>
                    <a:pt x="171691" y="87976"/>
                  </a:lnTo>
                  <a:lnTo>
                    <a:pt x="169468" y="109207"/>
                  </a:lnTo>
                  <a:lnTo>
                    <a:pt x="163413" y="126574"/>
                  </a:lnTo>
                  <a:lnTo>
                    <a:pt x="154445" y="138299"/>
                  </a:lnTo>
                  <a:lnTo>
                    <a:pt x="143482" y="142602"/>
                  </a:lnTo>
                  <a:lnTo>
                    <a:pt x="287428" y="142602"/>
                  </a:lnTo>
                  <a:lnTo>
                    <a:pt x="280287" y="98290"/>
                  </a:lnTo>
                  <a:lnTo>
                    <a:pt x="259902" y="58847"/>
                  </a:lnTo>
                  <a:lnTo>
                    <a:pt x="234627" y="33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xmlns="" id="{7F1C65FF-DD74-4505-AABB-8F460A65FD31}"/>
                </a:ext>
              </a:extLst>
            </p:cNvPr>
            <p:cNvSpPr/>
            <p:nvPr/>
          </p:nvSpPr>
          <p:spPr>
            <a:xfrm>
              <a:off x="701498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07"/>
                  </a:lnTo>
                  <a:lnTo>
                    <a:pt x="58883" y="27666"/>
                  </a:lnTo>
                  <a:lnTo>
                    <a:pt x="27748" y="58732"/>
                  </a:lnTo>
                  <a:lnTo>
                    <a:pt x="7331" y="98157"/>
                  </a:lnTo>
                  <a:lnTo>
                    <a:pt x="0" y="143597"/>
                  </a:lnTo>
                  <a:lnTo>
                    <a:pt x="7331" y="189112"/>
                  </a:lnTo>
                  <a:lnTo>
                    <a:pt x="27748" y="228589"/>
                  </a:lnTo>
                  <a:lnTo>
                    <a:pt x="58883" y="259686"/>
                  </a:lnTo>
                  <a:lnTo>
                    <a:pt x="98369" y="280061"/>
                  </a:lnTo>
                  <a:lnTo>
                    <a:pt x="143838" y="287373"/>
                  </a:lnTo>
                  <a:lnTo>
                    <a:pt x="189268" y="280061"/>
                  </a:lnTo>
                  <a:lnTo>
                    <a:pt x="228704" y="259686"/>
                  </a:lnTo>
                  <a:lnTo>
                    <a:pt x="259791" y="228589"/>
                  </a:lnTo>
                  <a:lnTo>
                    <a:pt x="280171" y="189112"/>
                  </a:lnTo>
                  <a:lnTo>
                    <a:pt x="287488" y="143597"/>
                  </a:lnTo>
                  <a:lnTo>
                    <a:pt x="280171" y="98157"/>
                  </a:lnTo>
                  <a:lnTo>
                    <a:pt x="259791" y="58732"/>
                  </a:lnTo>
                  <a:lnTo>
                    <a:pt x="228704" y="27666"/>
                  </a:lnTo>
                  <a:lnTo>
                    <a:pt x="189268" y="7307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xmlns="" id="{8CDDABF4-A9FB-4056-9F19-0B91FE71747C}"/>
                </a:ext>
              </a:extLst>
            </p:cNvPr>
            <p:cNvSpPr/>
            <p:nvPr/>
          </p:nvSpPr>
          <p:spPr>
            <a:xfrm>
              <a:off x="865735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744" y="0"/>
                  </a:moveTo>
                  <a:lnTo>
                    <a:pt x="98349" y="7307"/>
                  </a:lnTo>
                  <a:lnTo>
                    <a:pt x="58894" y="27666"/>
                  </a:lnTo>
                  <a:lnTo>
                    <a:pt x="27763" y="58732"/>
                  </a:lnTo>
                  <a:lnTo>
                    <a:pt x="7337" y="98157"/>
                  </a:lnTo>
                  <a:lnTo>
                    <a:pt x="0" y="143597"/>
                  </a:lnTo>
                  <a:lnTo>
                    <a:pt x="7337" y="189112"/>
                  </a:lnTo>
                  <a:lnTo>
                    <a:pt x="27763" y="228589"/>
                  </a:lnTo>
                  <a:lnTo>
                    <a:pt x="58894" y="259686"/>
                  </a:lnTo>
                  <a:lnTo>
                    <a:pt x="98349" y="280061"/>
                  </a:lnTo>
                  <a:lnTo>
                    <a:pt x="143744" y="287373"/>
                  </a:lnTo>
                  <a:lnTo>
                    <a:pt x="189177" y="280061"/>
                  </a:lnTo>
                  <a:lnTo>
                    <a:pt x="228658" y="259686"/>
                  </a:lnTo>
                  <a:lnTo>
                    <a:pt x="259807" y="228589"/>
                  </a:lnTo>
                  <a:lnTo>
                    <a:pt x="280242" y="189112"/>
                  </a:lnTo>
                  <a:lnTo>
                    <a:pt x="287582" y="143597"/>
                  </a:lnTo>
                  <a:lnTo>
                    <a:pt x="280242" y="98157"/>
                  </a:lnTo>
                  <a:lnTo>
                    <a:pt x="259807" y="58732"/>
                  </a:lnTo>
                  <a:lnTo>
                    <a:pt x="228658" y="27666"/>
                  </a:lnTo>
                  <a:lnTo>
                    <a:pt x="189177" y="7307"/>
                  </a:lnTo>
                  <a:lnTo>
                    <a:pt x="14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xmlns="" id="{08865A8E-269B-4B1F-B4D8-D063C1FD69C6}"/>
                </a:ext>
              </a:extLst>
            </p:cNvPr>
            <p:cNvSpPr/>
            <p:nvPr/>
          </p:nvSpPr>
          <p:spPr>
            <a:xfrm>
              <a:off x="622215" y="4785639"/>
              <a:ext cx="123310" cy="129663"/>
            </a:xfrm>
            <a:custGeom>
              <a:avLst/>
              <a:gdLst/>
              <a:ahLst/>
              <a:cxnLst/>
              <a:rect l="l" t="t" r="r" b="b"/>
              <a:pathLst>
                <a:path w="271144" h="285115">
                  <a:moveTo>
                    <a:pt x="11580" y="173841"/>
                  </a:moveTo>
                  <a:lnTo>
                    <a:pt x="1961" y="175871"/>
                  </a:lnTo>
                  <a:lnTo>
                    <a:pt x="0" y="190157"/>
                  </a:lnTo>
                  <a:lnTo>
                    <a:pt x="15034" y="220216"/>
                  </a:lnTo>
                  <a:lnTo>
                    <a:pt x="60693" y="265694"/>
                  </a:lnTo>
                  <a:lnTo>
                    <a:pt x="109850" y="284701"/>
                  </a:lnTo>
                  <a:lnTo>
                    <a:pt x="156619" y="285014"/>
                  </a:lnTo>
                  <a:lnTo>
                    <a:pt x="195113" y="274410"/>
                  </a:lnTo>
                  <a:lnTo>
                    <a:pt x="219447" y="260665"/>
                  </a:lnTo>
                  <a:lnTo>
                    <a:pt x="236988" y="245182"/>
                  </a:lnTo>
                  <a:lnTo>
                    <a:pt x="248729" y="231198"/>
                  </a:lnTo>
                  <a:lnTo>
                    <a:pt x="96424" y="231198"/>
                  </a:lnTo>
                  <a:lnTo>
                    <a:pt x="70445" y="229149"/>
                  </a:lnTo>
                  <a:lnTo>
                    <a:pt x="41024" y="210713"/>
                  </a:lnTo>
                  <a:lnTo>
                    <a:pt x="19516" y="180553"/>
                  </a:lnTo>
                  <a:lnTo>
                    <a:pt x="11580" y="173841"/>
                  </a:lnTo>
                  <a:close/>
                </a:path>
                <a:path w="271144" h="285115">
                  <a:moveTo>
                    <a:pt x="145582" y="0"/>
                  </a:moveTo>
                  <a:lnTo>
                    <a:pt x="99405" y="4460"/>
                  </a:lnTo>
                  <a:lnTo>
                    <a:pt x="54185" y="25416"/>
                  </a:lnTo>
                  <a:lnTo>
                    <a:pt x="28099" y="53700"/>
                  </a:lnTo>
                  <a:lnTo>
                    <a:pt x="7055" y="118376"/>
                  </a:lnTo>
                  <a:lnTo>
                    <a:pt x="12614" y="128760"/>
                  </a:lnTo>
                  <a:lnTo>
                    <a:pt x="25344" y="134589"/>
                  </a:lnTo>
                  <a:lnTo>
                    <a:pt x="39324" y="138265"/>
                  </a:lnTo>
                  <a:lnTo>
                    <a:pt x="48635" y="142187"/>
                  </a:lnTo>
                  <a:lnTo>
                    <a:pt x="60526" y="149305"/>
                  </a:lnTo>
                  <a:lnTo>
                    <a:pt x="80501" y="162149"/>
                  </a:lnTo>
                  <a:lnTo>
                    <a:pt x="99285" y="182514"/>
                  </a:lnTo>
                  <a:lnTo>
                    <a:pt x="107607" y="212196"/>
                  </a:lnTo>
                  <a:lnTo>
                    <a:pt x="96424" y="231198"/>
                  </a:lnTo>
                  <a:lnTo>
                    <a:pt x="248729" y="231198"/>
                  </a:lnTo>
                  <a:lnTo>
                    <a:pt x="253638" y="225351"/>
                  </a:lnTo>
                  <a:lnTo>
                    <a:pt x="266069" y="199071"/>
                  </a:lnTo>
                  <a:lnTo>
                    <a:pt x="270953" y="164239"/>
                  </a:lnTo>
                  <a:lnTo>
                    <a:pt x="265677" y="155390"/>
                  </a:lnTo>
                  <a:lnTo>
                    <a:pt x="253740" y="150373"/>
                  </a:lnTo>
                  <a:lnTo>
                    <a:pt x="239991" y="147205"/>
                  </a:lnTo>
                  <a:lnTo>
                    <a:pt x="229279" y="143904"/>
                  </a:lnTo>
                  <a:lnTo>
                    <a:pt x="215913" y="136711"/>
                  </a:lnTo>
                  <a:lnTo>
                    <a:pt x="196095" y="122575"/>
                  </a:lnTo>
                  <a:lnTo>
                    <a:pt x="178121" y="100673"/>
                  </a:lnTo>
                  <a:lnTo>
                    <a:pt x="170286" y="70179"/>
                  </a:lnTo>
                  <a:lnTo>
                    <a:pt x="180254" y="51361"/>
                  </a:lnTo>
                  <a:lnTo>
                    <a:pt x="245035" y="51361"/>
                  </a:lnTo>
                  <a:lnTo>
                    <a:pt x="226897" y="31313"/>
                  </a:lnTo>
                  <a:lnTo>
                    <a:pt x="189239" y="9721"/>
                  </a:lnTo>
                  <a:lnTo>
                    <a:pt x="145582" y="0"/>
                  </a:lnTo>
                  <a:close/>
                </a:path>
                <a:path w="271144" h="285115">
                  <a:moveTo>
                    <a:pt x="245035" y="51361"/>
                  </a:moveTo>
                  <a:lnTo>
                    <a:pt x="180254" y="51361"/>
                  </a:lnTo>
                  <a:lnTo>
                    <a:pt x="203552" y="53496"/>
                  </a:lnTo>
                  <a:lnTo>
                    <a:pt x="230274" y="71955"/>
                  </a:lnTo>
                  <a:lnTo>
                    <a:pt x="250514" y="102105"/>
                  </a:lnTo>
                  <a:lnTo>
                    <a:pt x="258569" y="109519"/>
                  </a:lnTo>
                  <a:lnTo>
                    <a:pt x="268448" y="108748"/>
                  </a:lnTo>
                  <a:lnTo>
                    <a:pt x="270501" y="94745"/>
                  </a:lnTo>
                  <a:lnTo>
                    <a:pt x="255079" y="62462"/>
                  </a:lnTo>
                  <a:lnTo>
                    <a:pt x="245035" y="51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xmlns="" id="{1BC5E3CF-1214-4569-A765-738EFA8C2CA7}"/>
                </a:ext>
              </a:extLst>
            </p:cNvPr>
            <p:cNvSpPr/>
            <p:nvPr/>
          </p:nvSpPr>
          <p:spPr>
            <a:xfrm>
              <a:off x="948033" y="4785315"/>
              <a:ext cx="130818" cy="130530"/>
            </a:xfrm>
            <a:custGeom>
              <a:avLst/>
              <a:gdLst/>
              <a:ahLst/>
              <a:cxnLst/>
              <a:rect l="l" t="t" r="r" b="b"/>
              <a:pathLst>
                <a:path w="287655" h="287020">
                  <a:moveTo>
                    <a:pt x="143754" y="0"/>
                  </a:moveTo>
                  <a:lnTo>
                    <a:pt x="98322" y="7329"/>
                  </a:lnTo>
                  <a:lnTo>
                    <a:pt x="58861" y="27738"/>
                  </a:lnTo>
                  <a:lnTo>
                    <a:pt x="27740" y="58856"/>
                  </a:lnTo>
                  <a:lnTo>
                    <a:pt x="7330" y="98311"/>
                  </a:lnTo>
                  <a:lnTo>
                    <a:pt x="0" y="143733"/>
                  </a:lnTo>
                  <a:lnTo>
                    <a:pt x="7564" y="189827"/>
                  </a:lnTo>
                  <a:lnTo>
                    <a:pt x="28588" y="229714"/>
                  </a:lnTo>
                  <a:lnTo>
                    <a:pt x="60562" y="260929"/>
                  </a:lnTo>
                  <a:lnTo>
                    <a:pt x="100981" y="281007"/>
                  </a:lnTo>
                  <a:lnTo>
                    <a:pt x="133377" y="286918"/>
                  </a:lnTo>
                  <a:lnTo>
                    <a:pt x="149261" y="284533"/>
                  </a:lnTo>
                  <a:lnTo>
                    <a:pt x="152860" y="278256"/>
                  </a:lnTo>
                  <a:lnTo>
                    <a:pt x="148403" y="272494"/>
                  </a:lnTo>
                  <a:lnTo>
                    <a:pt x="135874" y="264502"/>
                  </a:lnTo>
                  <a:lnTo>
                    <a:pt x="132626" y="260467"/>
                  </a:lnTo>
                  <a:lnTo>
                    <a:pt x="134056" y="259037"/>
                  </a:lnTo>
                  <a:lnTo>
                    <a:pt x="225839" y="248276"/>
                  </a:lnTo>
                  <a:lnTo>
                    <a:pt x="270672" y="207878"/>
                  </a:lnTo>
                  <a:lnTo>
                    <a:pt x="285930" y="164190"/>
                  </a:lnTo>
                  <a:lnTo>
                    <a:pt x="287195" y="147580"/>
                  </a:lnTo>
                  <a:lnTo>
                    <a:pt x="164608" y="147580"/>
                  </a:lnTo>
                  <a:lnTo>
                    <a:pt x="152686" y="142644"/>
                  </a:lnTo>
                  <a:lnTo>
                    <a:pt x="145993" y="131580"/>
                  </a:lnTo>
                  <a:lnTo>
                    <a:pt x="145559" y="116624"/>
                  </a:lnTo>
                  <a:lnTo>
                    <a:pt x="151100" y="99713"/>
                  </a:lnTo>
                  <a:lnTo>
                    <a:pt x="177327" y="69097"/>
                  </a:lnTo>
                  <a:lnTo>
                    <a:pt x="259891" y="59095"/>
                  </a:lnTo>
                  <a:lnTo>
                    <a:pt x="259767" y="58856"/>
                  </a:lnTo>
                  <a:lnTo>
                    <a:pt x="228659" y="27738"/>
                  </a:lnTo>
                  <a:lnTo>
                    <a:pt x="189201" y="7329"/>
                  </a:lnTo>
                  <a:lnTo>
                    <a:pt x="143754" y="0"/>
                  </a:lnTo>
                  <a:close/>
                </a:path>
                <a:path w="287655" h="287020">
                  <a:moveTo>
                    <a:pt x="259891" y="59095"/>
                  </a:moveTo>
                  <a:lnTo>
                    <a:pt x="208072" y="59095"/>
                  </a:lnTo>
                  <a:lnTo>
                    <a:pt x="220024" y="64039"/>
                  </a:lnTo>
                  <a:lnTo>
                    <a:pt x="226704" y="75115"/>
                  </a:lnTo>
                  <a:lnTo>
                    <a:pt x="210255" y="123881"/>
                  </a:lnTo>
                  <a:lnTo>
                    <a:pt x="164608" y="147580"/>
                  </a:lnTo>
                  <a:lnTo>
                    <a:pt x="287195" y="147580"/>
                  </a:lnTo>
                  <a:lnTo>
                    <a:pt x="287488" y="143733"/>
                  </a:lnTo>
                  <a:lnTo>
                    <a:pt x="280164" y="98311"/>
                  </a:lnTo>
                  <a:lnTo>
                    <a:pt x="259891" y="59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xmlns="" id="{416B78BF-B354-4B83-BDC8-EF84B11AC22A}"/>
                </a:ext>
              </a:extLst>
            </p:cNvPr>
            <p:cNvSpPr/>
            <p:nvPr/>
          </p:nvSpPr>
          <p:spPr>
            <a:xfrm>
              <a:off x="363796" y="4977300"/>
              <a:ext cx="307097" cy="64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xmlns="" id="{D3D27D54-6840-4283-B014-52F2784FC224}"/>
                </a:ext>
              </a:extLst>
            </p:cNvPr>
            <p:cNvSpPr/>
            <p:nvPr/>
          </p:nvSpPr>
          <p:spPr>
            <a:xfrm>
              <a:off x="701343" y="4975975"/>
              <a:ext cx="468083" cy="845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xmlns="" id="{562C2E70-CB86-4C05-961A-9484480F5316}"/>
                </a:ext>
              </a:extLst>
            </p:cNvPr>
            <p:cNvSpPr/>
            <p:nvPr/>
          </p:nvSpPr>
          <p:spPr>
            <a:xfrm>
              <a:off x="287641" y="5089748"/>
              <a:ext cx="958813" cy="65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2" name="Imagen 18">
            <a:extLst>
              <a:ext uri="{FF2B5EF4-FFF2-40B4-BE49-F238E27FC236}">
                <a16:creationId xmlns:a16="http://schemas.microsoft.com/office/drawing/2014/main" xmlns="" id="{282C84C7-25BD-F14B-9B8E-B27193A5EC4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b="25457"/>
          <a:stretch/>
        </p:blipFill>
        <p:spPr bwMode="auto">
          <a:xfrm>
            <a:off x="7196666" y="6025444"/>
            <a:ext cx="3138311" cy="47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30877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299134" y="1958801"/>
            <a:ext cx="9370217" cy="2510725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white"/>
                </a:solidFill>
                <a:latin typeface="Calibri"/>
              </a:rPr>
              <a:t>Propuesta para la creación del Laboratorio de innovación en administración pública de la ESAP.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white"/>
                </a:solidFill>
                <a:latin typeface="Calibri"/>
              </a:rPr>
              <a:t>Participaron activa d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el </a:t>
            </a:r>
            <a:r>
              <a:rPr lang="es-ES" sz="1200" dirty="0">
                <a:solidFill>
                  <a:prstClr val="white"/>
                </a:solidFill>
                <a:latin typeface="Calibri"/>
              </a:rPr>
              <a:t>Sector en el Comité Nacional de Innovación Pública.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white"/>
                </a:solidFill>
                <a:latin typeface="Calibri"/>
              </a:rPr>
              <a:t>Documento que recoge las experiencias de laboratorios de innovación en 13 países del mundo.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white"/>
                </a:solidFill>
                <a:latin typeface="Calibri"/>
              </a:rPr>
              <a:t>Formulación del Plan Quinquenal de Investigaciones. 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white"/>
                </a:solidFill>
                <a:latin typeface="Calibri"/>
              </a:rPr>
              <a:t>Publicación del primer Boletín Estadístico Institucional.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white"/>
                </a:solidFill>
                <a:latin typeface="Calibri"/>
              </a:rPr>
              <a:t>Vinculación de Colombia al grupo de contactos nacionales del Observatorio de Innovación en el sector público OCDE. 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prstClr val="white"/>
                </a:solidFill>
                <a:latin typeface="Calibri"/>
              </a:rPr>
              <a:t>Lanzamiento y puesta en marcha del Diplomado de Innovación en el Sector Público, del cual se realizaron 5 ediciones </a:t>
            </a:r>
            <a:r>
              <a:rPr lang="es-ES_tradnl" sz="1200" dirty="0">
                <a:solidFill>
                  <a:schemeClr val="bg1"/>
                </a:solidFill>
                <a:latin typeface="Calibri"/>
              </a:rPr>
              <a:t>al 2020</a:t>
            </a:r>
            <a:r>
              <a:rPr lang="es-ES" sz="1200" dirty="0">
                <a:solidFill>
                  <a:srgbClr val="00B050"/>
                </a:solidFill>
                <a:latin typeface="Calibri"/>
              </a:rPr>
              <a:t>.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libri"/>
              </a:rPr>
              <a:t>Realización de 228 asesorías en el orden nacional y territorial con un total de 2.693 asistentes en 100 eventos.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libri"/>
              </a:rPr>
              <a:t>Inscripción de 90 servidores públicos del DPS en el Diplomado “Innovación en el Sector Público”.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libri"/>
              </a:rPr>
              <a:t>10.497 personas certificadas en temas de innovación (2019-2021).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libri"/>
              </a:rPr>
              <a:t>Revisión conjunta de la carta iberoamericana de innovación en el sector público.</a:t>
            </a:r>
          </a:p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  <a:latin typeface="Calibri"/>
              </a:rPr>
              <a:t>Ofrecimiento conjunto del Diplomado internacional de innovación, liderado por la ESAP, en el marco del CLAD.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91438" y="-48934"/>
            <a:ext cx="10215156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Macroproducto: </a:t>
            </a:r>
            <a:r>
              <a:rPr lang="en-US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Innovación</a:t>
            </a:r>
            <a:r>
              <a:rPr lang="en-US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la </a:t>
            </a:r>
            <a:r>
              <a:rPr lang="en-US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</a:t>
            </a:r>
            <a:r>
              <a:rPr lang="en-US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conocimiento</a:t>
            </a:r>
            <a:r>
              <a:rPr lang="en-US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r>
              <a:rPr lang="en-US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</a:t>
            </a:r>
            <a:r>
              <a:rPr lang="en-US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O" sz="2800" b="1" dirty="0">
              <a:solidFill>
                <a:srgbClr val="1363A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132380" y="703111"/>
            <a:ext cx="7815067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Productos: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872541" y="1031614"/>
            <a:ext cx="3293607" cy="576132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n-US" sz="1500" dirty="0" err="1">
                <a:solidFill>
                  <a:prstClr val="white"/>
                </a:solidFill>
                <a:latin typeface="Calibri"/>
              </a:rPr>
              <a:t>Laboratorio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de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Innovación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en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Administración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Pública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.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0" y="1572484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xmlns="" id="{80925F1B-AB3A-4332-8CBC-6E6ED8434068}"/>
              </a:ext>
            </a:extLst>
          </p:cNvPr>
          <p:cNvSpPr>
            <a:spLocks/>
          </p:cNvSpPr>
          <p:nvPr/>
        </p:nvSpPr>
        <p:spPr bwMode="auto">
          <a:xfrm>
            <a:off x="5062505" y="1016477"/>
            <a:ext cx="4856920" cy="576132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n-US" sz="1500" dirty="0">
                <a:solidFill>
                  <a:prstClr val="white"/>
                </a:solidFill>
                <a:latin typeface="Calibri"/>
              </a:rPr>
              <a:t>    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Funcionarios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del DPS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capacitados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en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temática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asociada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innovación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y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emprendimiento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en la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gestión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Calibri"/>
              </a:rPr>
              <a:t>pública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.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19">
            <a:extLst>
              <a:ext uri="{FF2B5EF4-FFF2-40B4-BE49-F238E27FC236}">
                <a16:creationId xmlns:a16="http://schemas.microsoft.com/office/drawing/2014/main" xmlns="" id="{A3625FBA-45D6-4BBE-BB48-27C55756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1843" y="963520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84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52" y="995171"/>
            <a:ext cx="733403" cy="62891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591C86C-1586-424A-975D-D82EAF45F55B}"/>
              </a:ext>
            </a:extLst>
          </p:cNvPr>
          <p:cNvSpPr txBox="1">
            <a:spLocks/>
          </p:cNvSpPr>
          <p:nvPr/>
        </p:nvSpPr>
        <p:spPr>
          <a:xfrm>
            <a:off x="182877" y="4389980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7420" y="2947037"/>
            <a:ext cx="612000" cy="612000"/>
            <a:chOff x="217025" y="2148623"/>
            <a:chExt cx="459000" cy="459000"/>
          </a:xfrm>
        </p:grpSpPr>
        <p:sp>
          <p:nvSpPr>
            <p:cNvPr id="95" name="Oval 19">
              <a:extLst>
                <a:ext uri="{FF2B5EF4-FFF2-40B4-BE49-F238E27FC236}">
                  <a16:creationId xmlns:a16="http://schemas.microsoft.com/office/drawing/2014/main" xmlns="" id="{DECFCE8D-DFBF-4B45-8114-3C31CD38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25" y="2148623"/>
              <a:ext cx="459000" cy="459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19" rtlCol="0" anchor="t"/>
            <a:lstStyle/>
            <a:p>
              <a:pPr algn="ctr" defTabSz="913856"/>
              <a:endParaRPr lang="en-US" sz="3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Gráfico 7" descr="Marca de verificación">
              <a:extLst>
                <a:ext uri="{FF2B5EF4-FFF2-40B4-BE49-F238E27FC236}">
                  <a16:creationId xmlns:a16="http://schemas.microsoft.com/office/drawing/2014/main" xmlns="" id="{F4E51860-1588-4522-B7E8-5C2A0F4D8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87375" y="2225583"/>
              <a:ext cx="328847" cy="328847"/>
            </a:xfrm>
            <a:prstGeom prst="rect">
              <a:avLst/>
            </a:prstGeom>
          </p:spPr>
        </p:pic>
      </p:grpSp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xmlns="" id="{B34344C3-D635-4A32-B1D3-9E907852B1B3}"/>
              </a:ext>
            </a:extLst>
          </p:cNvPr>
          <p:cNvSpPr/>
          <p:nvPr/>
        </p:nvSpPr>
        <p:spPr>
          <a:xfrm>
            <a:off x="334416" y="4694831"/>
            <a:ext cx="11857584" cy="1999396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schemeClr val="bg1"/>
                </a:solidFill>
                <a:latin typeface="Calibri"/>
              </a:rPr>
              <a:t>Formalización </a:t>
            </a:r>
            <a:r>
              <a:rPr lang="es-ES" sz="1300" b="1" dirty="0">
                <a:solidFill>
                  <a:prstClr val="white"/>
                </a:solidFill>
                <a:latin typeface="Calibri"/>
              </a:rPr>
              <a:t>de la </a:t>
            </a:r>
            <a:r>
              <a:rPr lang="es-ES" sz="1300" b="1" dirty="0">
                <a:solidFill>
                  <a:srgbClr val="FFC000"/>
                </a:solidFill>
                <a:latin typeface="Calibri"/>
              </a:rPr>
              <a:t>creación del laboratorio de innovación </a:t>
            </a:r>
            <a:r>
              <a:rPr lang="es-ES" sz="1300" b="1" dirty="0">
                <a:solidFill>
                  <a:prstClr val="white"/>
                </a:solidFill>
                <a:latin typeface="Calibri"/>
              </a:rPr>
              <a:t>– ESAP 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prstClr val="white"/>
                </a:solidFill>
                <a:latin typeface="Calibri"/>
              </a:rPr>
              <a:t>Instalar en la alianza con la ESAP el equipo transversal de GESCO+I </a:t>
            </a:r>
            <a:r>
              <a:rPr lang="es-ES" sz="1300" b="1" dirty="0">
                <a:solidFill>
                  <a:prstClr val="white"/>
                </a:solidFill>
                <a:latin typeface="Calibri"/>
              </a:rPr>
              <a:t>(Septiembre 2021)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prstClr val="white"/>
                </a:solidFill>
                <a:latin typeface="Calibri"/>
              </a:rPr>
              <a:t>Desarrollar actividades de capacitación y promoción de la innovación en el Sector Público Colombiano </a:t>
            </a:r>
            <a:r>
              <a:rPr lang="es-ES" sz="1300" b="1" dirty="0">
                <a:solidFill>
                  <a:schemeClr val="bg1"/>
                </a:solidFill>
                <a:latin typeface="Calibri"/>
              </a:rPr>
              <a:t>(Diciembre 2022)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prstClr val="white"/>
                </a:solidFill>
                <a:latin typeface="Calibri"/>
              </a:rPr>
              <a:t>Dar continuidad a la activa participación del sector Función Pública en el Comité Nacional de Innovación Pública </a:t>
            </a:r>
            <a:r>
              <a:rPr lang="mr-IN" sz="1300" dirty="0">
                <a:solidFill>
                  <a:prstClr val="white"/>
                </a:solidFill>
                <a:latin typeface="Calibri"/>
              </a:rPr>
              <a:t>–</a:t>
            </a:r>
            <a:r>
              <a:rPr lang="en-US" sz="13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s-ES" sz="1300" dirty="0">
                <a:solidFill>
                  <a:prstClr val="white"/>
                </a:solidFill>
                <a:latin typeface="Calibri"/>
              </a:rPr>
              <a:t>CNIP </a:t>
            </a:r>
            <a:r>
              <a:rPr lang="es-ES" sz="1300" dirty="0">
                <a:solidFill>
                  <a:schemeClr val="bg1"/>
                </a:solidFill>
                <a:latin typeface="Calibri"/>
              </a:rPr>
              <a:t>y levantar el mapa de conocimiento  </a:t>
            </a:r>
            <a:r>
              <a:rPr lang="es-ES" sz="1300" b="1" dirty="0">
                <a:solidFill>
                  <a:schemeClr val="bg1"/>
                </a:solidFill>
                <a:latin typeface="Calibri"/>
              </a:rPr>
              <a:t>(Diciembre 2022)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b="1" dirty="0">
                <a:solidFill>
                  <a:srgbClr val="FFC000"/>
                </a:solidFill>
                <a:latin typeface="Calibri"/>
              </a:rPr>
              <a:t>Construcción del contenido </a:t>
            </a:r>
            <a:r>
              <a:rPr lang="es-ES" sz="1300" dirty="0">
                <a:solidFill>
                  <a:schemeClr val="bg1"/>
                </a:solidFill>
                <a:latin typeface="Calibri"/>
              </a:rPr>
              <a:t>pedagógico del Diplomado de Innovación y emprendimiento - DPS </a:t>
            </a:r>
            <a:r>
              <a:rPr lang="es-ES" sz="1300" b="1" dirty="0">
                <a:solidFill>
                  <a:schemeClr val="bg1"/>
                </a:solidFill>
                <a:latin typeface="Calibri"/>
              </a:rPr>
              <a:t>(Mayo 2021)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prstClr val="white"/>
                </a:solidFill>
                <a:latin typeface="Calibri"/>
              </a:rPr>
              <a:t>Revisión y adecuación </a:t>
            </a:r>
            <a:r>
              <a:rPr lang="es-ES" sz="1300" dirty="0">
                <a:solidFill>
                  <a:srgbClr val="FFFFFF"/>
                </a:solidFill>
                <a:latin typeface="Calibri"/>
              </a:rPr>
              <a:t>pedagógica del Diplomado de Innovación y emprendimiento - DPS </a:t>
            </a:r>
            <a:r>
              <a:rPr lang="es-ES" sz="1300" b="1" dirty="0">
                <a:solidFill>
                  <a:srgbClr val="FFFFFF"/>
                </a:solidFill>
                <a:latin typeface="Calibri"/>
              </a:rPr>
              <a:t>(Junio 2021)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prstClr val="white"/>
                </a:solidFill>
                <a:latin typeface="Calibri"/>
              </a:rPr>
              <a:t>Realizar nuevas convocatorias y eventos de capacitación para el DPS  </a:t>
            </a:r>
            <a:r>
              <a:rPr lang="es-ES" sz="1300" b="1" dirty="0">
                <a:solidFill>
                  <a:schemeClr val="bg1"/>
                </a:solidFill>
                <a:latin typeface="Calibri"/>
              </a:rPr>
              <a:t>(Diciembre 2022).</a:t>
            </a:r>
          </a:p>
        </p:txBody>
      </p:sp>
      <p:sp>
        <p:nvSpPr>
          <p:cNvPr id="97" name="Oval 19">
            <a:extLst>
              <a:ext uri="{FF2B5EF4-FFF2-40B4-BE49-F238E27FC236}">
                <a16:creationId xmlns:a16="http://schemas.microsoft.com/office/drawing/2014/main" xmlns="" id="{4ED78F2F-75F3-4CF2-8A63-F190F66F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79374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Gráfico 11" descr="Flecha lineal: recta">
            <a:extLst>
              <a:ext uri="{FF2B5EF4-FFF2-40B4-BE49-F238E27FC236}">
                <a16:creationId xmlns:a16="http://schemas.microsoft.com/office/drawing/2014/main" xmlns="" id="{EFB0DD58-CAB1-4A00-BE04-673FD7DDDE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7886901">
            <a:off x="96290" y="5266335"/>
            <a:ext cx="468000" cy="468000"/>
          </a:xfrm>
          <a:prstGeom prst="rect">
            <a:avLst/>
          </a:prstGeom>
        </p:spPr>
      </p:pic>
      <p:pic>
        <p:nvPicPr>
          <p:cNvPr id="5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44640" y="4776537"/>
            <a:ext cx="287150" cy="287150"/>
          </a:xfrm>
          <a:prstGeom prst="rect">
            <a:avLst/>
          </a:prstGeom>
        </p:spPr>
      </p:pic>
      <p:sp>
        <p:nvSpPr>
          <p:cNvPr id="42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843325" y="2200219"/>
            <a:ext cx="462543" cy="2034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94" tIns="45718" rIns="91394" bIns="45718" rtlCol="0" anchor="ctr"/>
          <a:lstStyle/>
          <a:p>
            <a:pPr algn="ctr" defTabSz="913856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826885" y="2538599"/>
            <a:ext cx="2264855" cy="462543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4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974301" y="3027914"/>
            <a:ext cx="806543" cy="461663"/>
          </a:xfrm>
          <a:prstGeom prst="rect">
            <a:avLst/>
          </a:prstGeom>
          <a:noFill/>
        </p:spPr>
        <p:txBody>
          <a:bodyPr wrap="none" lIns="91394" tIns="45718" rIns="91394" bIns="45718" rtlCol="0">
            <a:spAutoFit/>
          </a:bodyPr>
          <a:lstStyle/>
          <a:p>
            <a:pPr algn="ctr" defTabSz="913856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50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73539" y="2867608"/>
            <a:ext cx="602740" cy="602740"/>
          </a:xfrm>
          <a:prstGeom prst="rect">
            <a:avLst/>
          </a:prstGeom>
        </p:spPr>
      </p:pic>
      <p:pic>
        <p:nvPicPr>
          <p:cNvPr id="51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80421" y="5810366"/>
            <a:ext cx="321556" cy="3215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3252"/>
          <a:stretch/>
        </p:blipFill>
        <p:spPr>
          <a:xfrm>
            <a:off x="10151389" y="1"/>
            <a:ext cx="2040611" cy="18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46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47" y="-1"/>
            <a:ext cx="2321253" cy="2293749"/>
          </a:xfrm>
          <a:prstGeom prst="rect">
            <a:avLst/>
          </a:prstGeom>
        </p:spPr>
      </p:pic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801823" y="4877419"/>
            <a:ext cx="462543" cy="2034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94" tIns="45718" rIns="91394" bIns="45718" rtlCol="0" anchor="ctr"/>
          <a:lstStyle/>
          <a:p>
            <a:pPr algn="ctr" defTabSz="913856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551017" y="2395525"/>
            <a:ext cx="10561267" cy="1990496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10928" indent="-228477" defTabSz="456915">
              <a:buFont typeface="Arial"/>
              <a:buChar char="•"/>
            </a:pPr>
            <a:r>
              <a:rPr lang="es-ES" sz="1400" dirty="0">
                <a:solidFill>
                  <a:prstClr val="white"/>
                </a:solidFill>
                <a:latin typeface="Calibri"/>
              </a:rPr>
              <a:t>Más de 300 de eventos dirigidos a comunidad académica, servidores públicos, Altos funcionarios y ciudadanía en general</a:t>
            </a:r>
            <a:r>
              <a:rPr lang="es-ES" sz="1400" i="1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400" dirty="0">
                <a:solidFill>
                  <a:prstClr val="white"/>
                </a:solidFill>
                <a:latin typeface="Calibri"/>
              </a:rPr>
              <a:t>Actualización de 24 análisis sectoriales con estudiantes de pregrado de la ESAP y desarrollo primera fase de la investigación “Evaluación de desempeño para una gestión pública efectiva” .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400" dirty="0">
                <a:solidFill>
                  <a:prstClr val="white"/>
                </a:solidFill>
                <a:latin typeface="Calibri"/>
              </a:rPr>
              <a:t>Formulación del Plan Quinquenal de Investigaciones y presentación de 5 necesidades de investigación del DAFP, entre ellos el estudio de caso de sobre integridad y riesgos de corrupción.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400" dirty="0">
                <a:solidFill>
                  <a:prstClr val="white"/>
                </a:solidFill>
                <a:latin typeface="Calibri"/>
              </a:rPr>
              <a:t>Suscripción de convenio interadministrativo con la UNAL, sede Medellín. "Desarrollar un micro mundo para el aprendizaje de dinámicas en la toma de decisiones y administración pública en un municipio de Colombia”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400" dirty="0">
                <a:solidFill>
                  <a:prstClr val="white"/>
                </a:solidFill>
                <a:latin typeface="Calibri"/>
              </a:rPr>
              <a:t>Presentación de la política y herramientas de </a:t>
            </a:r>
            <a:r>
              <a:rPr lang="es-ES" sz="1400" dirty="0">
                <a:solidFill>
                  <a:schemeClr val="bg1"/>
                </a:solidFill>
                <a:latin typeface="Calibri"/>
              </a:rPr>
              <a:t>GESCO+I para el fortalecimiento de la gestión de las entidades.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400" dirty="0">
                <a:solidFill>
                  <a:prstClr val="white"/>
                </a:solidFill>
                <a:latin typeface="Calibri"/>
              </a:rPr>
              <a:t>Lanzamiento y puesta en marcha del Diplomado de Innovación en el Sector Público, del cual se realizaron 5 ediciones.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1B5B1F9-A315-4B36-9C5E-2936EF998967}"/>
              </a:ext>
            </a:extLst>
          </p:cNvPr>
          <p:cNvSpPr/>
          <p:nvPr/>
        </p:nvSpPr>
        <p:spPr>
          <a:xfrm rot="16200000">
            <a:off x="4312153" y="2308925"/>
            <a:ext cx="462543" cy="570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94" tIns="45718" rIns="91394" bIns="45718" rtlCol="0" anchor="ctr"/>
          <a:lstStyle/>
          <a:p>
            <a:pPr algn="ctr" defTabSz="913856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91439" y="-64614"/>
            <a:ext cx="9817380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Macroproducto: Estudios e investigaciones académicas adelantadas por el Sector.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1" y="687077"/>
            <a:ext cx="7815067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Productos: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182877" y="2068119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3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3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591C86C-1586-424A-975D-D82EAF45F55B}"/>
              </a:ext>
            </a:extLst>
          </p:cNvPr>
          <p:cNvSpPr txBox="1">
            <a:spLocks/>
          </p:cNvSpPr>
          <p:nvPr/>
        </p:nvSpPr>
        <p:spPr>
          <a:xfrm>
            <a:off x="182877" y="4388865"/>
            <a:ext cx="12009123" cy="639228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3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6976" y="2926693"/>
            <a:ext cx="612000" cy="612000"/>
            <a:chOff x="217025" y="2148623"/>
            <a:chExt cx="459000" cy="459000"/>
          </a:xfrm>
        </p:grpSpPr>
        <p:sp>
          <p:nvSpPr>
            <p:cNvPr id="95" name="Oval 19">
              <a:extLst>
                <a:ext uri="{FF2B5EF4-FFF2-40B4-BE49-F238E27FC236}">
                  <a16:creationId xmlns:a16="http://schemas.microsoft.com/office/drawing/2014/main" xmlns="" id="{DECFCE8D-DFBF-4B45-8114-3C31CD38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25" y="2148623"/>
              <a:ext cx="459000" cy="459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19" rtlCol="0" anchor="t"/>
            <a:lstStyle/>
            <a:p>
              <a:pPr algn="ctr" defTabSz="913856"/>
              <a:endParaRPr lang="en-US" sz="3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Gráfico 7" descr="Marca de verificación">
              <a:extLst>
                <a:ext uri="{FF2B5EF4-FFF2-40B4-BE49-F238E27FC236}">
                  <a16:creationId xmlns:a16="http://schemas.microsoft.com/office/drawing/2014/main" xmlns="" id="{F4E51860-1588-4522-B7E8-5C2A0F4D8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87375" y="2225583"/>
              <a:ext cx="328847" cy="328847"/>
            </a:xfrm>
            <a:prstGeom prst="rect">
              <a:avLst/>
            </a:prstGeom>
          </p:spPr>
        </p:pic>
      </p:grpSp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xmlns="" id="{B34344C3-D635-4A32-B1D3-9E907852B1B3}"/>
              </a:ext>
            </a:extLst>
          </p:cNvPr>
          <p:cNvSpPr/>
          <p:nvPr/>
        </p:nvSpPr>
        <p:spPr>
          <a:xfrm>
            <a:off x="569999" y="4729500"/>
            <a:ext cx="9299944" cy="2025893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schemeClr val="bg1"/>
                </a:solidFill>
                <a:latin typeface="Calibri"/>
              </a:rPr>
              <a:t>Desarrollar eventos académicos sobre tendencias e iniciativas en gestión pública </a:t>
            </a:r>
            <a:r>
              <a:rPr lang="es-ES" sz="1300" b="1" dirty="0">
                <a:solidFill>
                  <a:schemeClr val="bg1"/>
                </a:solidFill>
                <a:latin typeface="Calibri"/>
              </a:rPr>
              <a:t>(Diciembre 2022).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srgbClr val="FFC000"/>
                </a:solidFill>
                <a:latin typeface="Calibri"/>
              </a:rPr>
              <a:t>Definir conjuntamente </a:t>
            </a:r>
            <a:r>
              <a:rPr lang="es-ES" sz="1300" dirty="0">
                <a:solidFill>
                  <a:srgbClr val="FFFFFF"/>
                </a:solidFill>
                <a:latin typeface="Calibri"/>
              </a:rPr>
              <a:t>proyectos de investigación </a:t>
            </a:r>
            <a:r>
              <a:rPr lang="es-ES" sz="1300" b="1" dirty="0">
                <a:solidFill>
                  <a:schemeClr val="bg1"/>
                </a:solidFill>
                <a:latin typeface="Calibri"/>
              </a:rPr>
              <a:t>(Mayo 20</a:t>
            </a:r>
            <a:r>
              <a:rPr lang="es-ES" sz="1300" b="1" dirty="0">
                <a:solidFill>
                  <a:srgbClr val="FFFFFF"/>
                </a:solidFill>
                <a:latin typeface="Calibri"/>
              </a:rPr>
              <a:t>21).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srgbClr val="FFC000"/>
                </a:solidFill>
                <a:latin typeface="Calibri"/>
              </a:rPr>
              <a:t>Desarrollar conjuntamente </a:t>
            </a:r>
            <a:r>
              <a:rPr lang="es-ES" sz="1300" dirty="0">
                <a:solidFill>
                  <a:schemeClr val="bg1"/>
                </a:solidFill>
                <a:latin typeface="Calibri"/>
              </a:rPr>
              <a:t>proyectos de investigación (investigación aplicada e investigación en el aula) </a:t>
            </a:r>
            <a:r>
              <a:rPr lang="es-ES" sz="1300" b="1" dirty="0">
                <a:solidFill>
                  <a:srgbClr val="FFFFFF"/>
                </a:solidFill>
                <a:latin typeface="Calibri"/>
              </a:rPr>
              <a:t>( Diciembre 2022)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dirty="0" err="1">
                <a:solidFill>
                  <a:srgbClr val="FFFFFF"/>
                </a:solidFill>
                <a:latin typeface="Calibri"/>
              </a:rPr>
              <a:t>Cocrear</a:t>
            </a:r>
            <a:r>
              <a:rPr lang="es-ES" sz="1300" dirty="0">
                <a:solidFill>
                  <a:srgbClr val="FFFFFF"/>
                </a:solidFill>
                <a:latin typeface="Calibri"/>
              </a:rPr>
              <a:t> y socializar </a:t>
            </a:r>
            <a:r>
              <a:rPr lang="es-ES" sz="1300" dirty="0">
                <a:solidFill>
                  <a:schemeClr val="bg1"/>
                </a:solidFill>
                <a:latin typeface="Calibri"/>
              </a:rPr>
              <a:t>el kit de herramientas para el fortalecimiento de GESCO+I en las entidades del sector público. </a:t>
            </a:r>
            <a:r>
              <a:rPr lang="es-ES" sz="1300" b="1" dirty="0">
                <a:solidFill>
                  <a:schemeClr val="bg1"/>
                </a:solidFill>
                <a:latin typeface="Calibri"/>
              </a:rPr>
              <a:t>(Diciembre 2022)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300" dirty="0">
                <a:solidFill>
                  <a:schemeClr val="bg1"/>
                </a:solidFill>
                <a:latin typeface="Calibri"/>
              </a:rPr>
              <a:t>Revisar y actualizar contenidos del diplomado en innovación para el sector público según las últimas tendencias sobre la temática y presentar el informe sobre el  análisis de cierre de brechas IDI 2020. </a:t>
            </a:r>
            <a:r>
              <a:rPr lang="es-ES" sz="1300" b="1" dirty="0">
                <a:solidFill>
                  <a:schemeClr val="bg1"/>
                </a:solidFill>
                <a:latin typeface="Calibri"/>
              </a:rPr>
              <a:t>(Julio 2021 </a:t>
            </a:r>
            <a:r>
              <a:rPr lang="mr-IN" sz="1300" b="1" dirty="0">
                <a:solidFill>
                  <a:schemeClr val="bg1"/>
                </a:solidFill>
                <a:latin typeface="Calibri"/>
              </a:rPr>
              <a:t>–</a:t>
            </a:r>
            <a:r>
              <a:rPr lang="es-ES" sz="1300" b="1" dirty="0">
                <a:solidFill>
                  <a:schemeClr val="bg1"/>
                </a:solidFill>
                <a:latin typeface="Calibri"/>
              </a:rPr>
              <a:t>  2022) </a:t>
            </a:r>
          </a:p>
        </p:txBody>
      </p:sp>
      <p:sp>
        <p:nvSpPr>
          <p:cNvPr id="97" name="Oval 19">
            <a:extLst>
              <a:ext uri="{FF2B5EF4-FFF2-40B4-BE49-F238E27FC236}">
                <a16:creationId xmlns:a16="http://schemas.microsoft.com/office/drawing/2014/main" xmlns="" id="{4ED78F2F-75F3-4CF2-8A63-F190F66F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88" y="4989245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Gráfico 11" descr="Flecha lineal: recta">
            <a:extLst>
              <a:ext uri="{FF2B5EF4-FFF2-40B4-BE49-F238E27FC236}">
                <a16:creationId xmlns:a16="http://schemas.microsoft.com/office/drawing/2014/main" xmlns="" id="{EFB0DD58-CAB1-4A00-BE04-673FD7DDDE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86901">
            <a:off x="257273" y="5077115"/>
            <a:ext cx="468000" cy="468000"/>
          </a:xfrm>
          <a:prstGeom prst="rect">
            <a:avLst/>
          </a:prstGeom>
        </p:spPr>
      </p:pic>
      <p:sp>
        <p:nvSpPr>
          <p:cNvPr id="100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894295" y="5393219"/>
            <a:ext cx="2264855" cy="462543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979027" y="5664170"/>
            <a:ext cx="806543" cy="461663"/>
          </a:xfrm>
          <a:prstGeom prst="rect">
            <a:avLst/>
          </a:prstGeom>
          <a:noFill/>
        </p:spPr>
        <p:txBody>
          <a:bodyPr wrap="none" lIns="91394" tIns="45718" rIns="91394" bIns="45718" rtlCol="0">
            <a:spAutoFit/>
          </a:bodyPr>
          <a:lstStyle/>
          <a:p>
            <a:pPr algn="ctr" defTabSz="913856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3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28139" y="5599399"/>
            <a:ext cx="602740" cy="602740"/>
          </a:xfrm>
          <a:prstGeom prst="rect">
            <a:avLst/>
          </a:prstGeom>
        </p:spPr>
      </p:pic>
      <p:pic>
        <p:nvPicPr>
          <p:cNvPr id="5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488734" y="5231682"/>
            <a:ext cx="311991" cy="235791"/>
          </a:xfrm>
          <a:prstGeom prst="rect">
            <a:avLst/>
          </a:prstGeom>
        </p:spPr>
      </p:pic>
      <p:sp>
        <p:nvSpPr>
          <p:cNvPr id="31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595183" y="1058324"/>
            <a:ext cx="4140755" cy="444596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-CO" sz="1500" dirty="0">
                <a:solidFill>
                  <a:prstClr val="white"/>
                </a:solidFill>
                <a:latin typeface="Calibri"/>
              </a:rPr>
              <a:t>Eventos académicos, sobre tendencias e iniciativas en gestión pública desarrollados</a:t>
            </a:r>
          </a:p>
        </p:txBody>
      </p:sp>
      <p:sp>
        <p:nvSpPr>
          <p:cNvPr id="32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40" y="1044199"/>
            <a:ext cx="580105" cy="56865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24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5677818" y="535703"/>
            <a:ext cx="3935568" cy="444596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" sz="1500" dirty="0">
                <a:solidFill>
                  <a:prstClr val="white"/>
                </a:solidFill>
                <a:latin typeface="Calibri"/>
              </a:rPr>
              <a:t>Investigaciones y estudios sobre tendencias e iniciativas en gestión pública.</a:t>
            </a:r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730" y="443003"/>
            <a:ext cx="580105" cy="56865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24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1252099" y="1603399"/>
            <a:ext cx="4389275" cy="444596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" sz="1500" dirty="0">
                <a:solidFill>
                  <a:prstClr val="white"/>
                </a:solidFill>
                <a:latin typeface="Calibri"/>
              </a:rPr>
              <a:t>Articular acciones para desarrollar y aplicar herramientas </a:t>
            </a:r>
            <a:r>
              <a:rPr lang="en-US" sz="1500" dirty="0">
                <a:solidFill>
                  <a:prstClr val="white"/>
                </a:solidFill>
                <a:latin typeface="Calibri"/>
              </a:rPr>
              <a:t>de</a:t>
            </a:r>
            <a:r>
              <a:rPr lang="es" sz="1500" dirty="0">
                <a:solidFill>
                  <a:prstClr val="white"/>
                </a:solidFill>
                <a:latin typeface="Calibri"/>
              </a:rPr>
              <a:t> GESCO+I.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85" y="1557740"/>
            <a:ext cx="580105" cy="56865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24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7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6090834" y="1069383"/>
            <a:ext cx="3662543" cy="680267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" sz="1500" dirty="0">
                <a:solidFill>
                  <a:prstClr val="white"/>
                </a:solidFill>
                <a:latin typeface="Calibri"/>
              </a:rPr>
              <a:t>Programas de capacitación en innovación y emprendimiento desarrollados</a:t>
            </a:r>
          </a:p>
        </p:txBody>
      </p:sp>
      <p:sp>
        <p:nvSpPr>
          <p:cNvPr id="38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035" y="1057341"/>
            <a:ext cx="580105" cy="56865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24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50" name="Imagen 101">
            <a:extLst>
              <a:ext uri="{FF2B5EF4-FFF2-40B4-BE49-F238E27FC236}">
                <a16:creationId xmlns:a16="http://schemas.microsoft.com/office/drawing/2014/main" xmlns="" id="{49E7B144-CAD6-479A-B8FB-0C38B9108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062" t="64692" r="67821" b="13014"/>
          <a:stretch/>
        </p:blipFill>
        <p:spPr>
          <a:xfrm>
            <a:off x="11323605" y="1410347"/>
            <a:ext cx="868395" cy="887165"/>
          </a:xfrm>
          <a:prstGeom prst="rect">
            <a:avLst/>
          </a:prstGeom>
        </p:spPr>
      </p:pic>
      <p:pic>
        <p:nvPicPr>
          <p:cNvPr id="51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21902" y="5346455"/>
            <a:ext cx="321556" cy="3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69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734297" y="3700615"/>
            <a:ext cx="462543" cy="24528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94" tIns="45718" rIns="91394" bIns="45718" rtlCol="0" anchor="ctr"/>
          <a:lstStyle/>
          <a:p>
            <a:pPr algn="ctr" defTabSz="913856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551016" y="2511080"/>
            <a:ext cx="8720904" cy="1091285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68027" indent="-285590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Presentación de la propuesta de biblioteca virtual y del Sistema de Información Estratégica (SIE) del DAFP. (2020)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91438" y="33273"/>
            <a:ext cx="10215156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Macroproducto: </a:t>
            </a:r>
            <a:r>
              <a:rPr lang="es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El estado del Estado.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91437" y="798645"/>
            <a:ext cx="7815067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Productos: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694009" y="1420555"/>
            <a:ext cx="8923147" cy="576132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" sz="1600" dirty="0">
                <a:solidFill>
                  <a:prstClr val="white"/>
                </a:solidFill>
                <a:latin typeface="Calibri"/>
              </a:rPr>
              <a:t>Biblioteca virtual del Sector articulada con la Red Académica e integrada al rediseño de la Red de Servidores Públicos de Función Pública. 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136845" y="2080445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84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49" y="1277305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591C86C-1586-424A-975D-D82EAF45F55B}"/>
              </a:ext>
            </a:extLst>
          </p:cNvPr>
          <p:cNvSpPr txBox="1">
            <a:spLocks/>
          </p:cNvSpPr>
          <p:nvPr/>
        </p:nvSpPr>
        <p:spPr>
          <a:xfrm>
            <a:off x="182877" y="3691341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7420" y="2684711"/>
            <a:ext cx="612000" cy="612000"/>
            <a:chOff x="217025" y="2148623"/>
            <a:chExt cx="459000" cy="459000"/>
          </a:xfrm>
        </p:grpSpPr>
        <p:sp>
          <p:nvSpPr>
            <p:cNvPr id="95" name="Oval 19">
              <a:extLst>
                <a:ext uri="{FF2B5EF4-FFF2-40B4-BE49-F238E27FC236}">
                  <a16:creationId xmlns:a16="http://schemas.microsoft.com/office/drawing/2014/main" xmlns="" id="{DECFCE8D-DFBF-4B45-8114-3C31CD38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25" y="2148623"/>
              <a:ext cx="459000" cy="459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19" rtlCol="0" anchor="t"/>
            <a:lstStyle/>
            <a:p>
              <a:pPr algn="ctr" defTabSz="913856"/>
              <a:endParaRPr lang="en-US" sz="3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Gráfico 7" descr="Marca de verificación">
              <a:extLst>
                <a:ext uri="{FF2B5EF4-FFF2-40B4-BE49-F238E27FC236}">
                  <a16:creationId xmlns:a16="http://schemas.microsoft.com/office/drawing/2014/main" xmlns="" id="{F4E51860-1588-4522-B7E8-5C2A0F4D8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87375" y="2225583"/>
              <a:ext cx="328847" cy="328847"/>
            </a:xfrm>
            <a:prstGeom prst="rect">
              <a:avLst/>
            </a:prstGeom>
          </p:spPr>
        </p:pic>
      </p:grpSp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xmlns="" id="{B34344C3-D635-4A32-B1D3-9E907852B1B3}"/>
              </a:ext>
            </a:extLst>
          </p:cNvPr>
          <p:cNvSpPr/>
          <p:nvPr/>
        </p:nvSpPr>
        <p:spPr>
          <a:xfrm>
            <a:off x="679035" y="4142720"/>
            <a:ext cx="8941263" cy="2562880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10928" indent="-228477" defTabSz="456915">
              <a:buFont typeface="Arial"/>
              <a:buChar char="•"/>
            </a:pPr>
            <a:r>
              <a:rPr lang="es-ES" sz="1600" dirty="0">
                <a:solidFill>
                  <a:srgbClr val="FFC000"/>
                </a:solidFill>
                <a:latin typeface="Calibri"/>
              </a:rPr>
              <a:t>Definir el alcance de la articulación </a:t>
            </a:r>
            <a:r>
              <a:rPr lang="es-ES" sz="1600" dirty="0">
                <a:solidFill>
                  <a:schemeClr val="bg1"/>
                </a:solidFill>
                <a:latin typeface="Calibri"/>
              </a:rPr>
              <a:t>de la biblioteca virtual de ESAP con la Red de Servidores Públicos para compartir conocimiento especializado y fortalecer las comunidades de práctica y aprendizaje</a:t>
            </a:r>
            <a:r>
              <a:rPr lang="es-ES" sz="1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Calibri"/>
              </a:rPr>
              <a:t>(Mayo 2021)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600" dirty="0">
                <a:solidFill>
                  <a:srgbClr val="FFC000"/>
                </a:solidFill>
                <a:latin typeface="Calibri"/>
              </a:rPr>
              <a:t>Articulación</a:t>
            </a:r>
            <a:r>
              <a:rPr lang="es-ES" sz="1600" dirty="0">
                <a:solidFill>
                  <a:schemeClr val="accent4"/>
                </a:solidFill>
                <a:latin typeface="Calibri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Calibri"/>
              </a:rPr>
              <a:t>de la biblioteca virtual de ESAP con la Red de Servidores Públicos para compartir conocimiento especializado y fortalecer las comunidades de práctica y aprendizaje</a:t>
            </a:r>
            <a:r>
              <a:rPr lang="es-ES" sz="1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1600" b="1" dirty="0">
                <a:solidFill>
                  <a:schemeClr val="bg1"/>
                </a:solidFill>
                <a:latin typeface="Calibri"/>
              </a:rPr>
              <a:t>(Diciembre 2021)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600" dirty="0">
                <a:solidFill>
                  <a:schemeClr val="bg1"/>
                </a:solidFill>
                <a:latin typeface="Calibri"/>
              </a:rPr>
              <a:t>Elaborar el  modelo para el fortalecimiento de la Red de Servidores Públicos y articular acciones para su posicionamiento </a:t>
            </a:r>
            <a:r>
              <a:rPr lang="es-ES" sz="1600" b="1" dirty="0">
                <a:solidFill>
                  <a:schemeClr val="bg1"/>
                </a:solidFill>
                <a:latin typeface="Calibri"/>
              </a:rPr>
              <a:t>(Agosto 2021)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600" dirty="0">
                <a:solidFill>
                  <a:srgbClr val="FFC000"/>
                </a:solidFill>
                <a:latin typeface="Calibri"/>
              </a:rPr>
              <a:t>Publicar  contenidos </a:t>
            </a:r>
            <a:r>
              <a:rPr lang="es-ES" sz="1600" dirty="0">
                <a:solidFill>
                  <a:schemeClr val="bg1"/>
                </a:solidFill>
                <a:latin typeface="Calibri"/>
              </a:rPr>
              <a:t>sectoriales en la Red de Servidores Públicos con base en los contenidos elaborados por ambas entidades </a:t>
            </a:r>
            <a:r>
              <a:rPr lang="es-ES" sz="1600" b="1" dirty="0">
                <a:solidFill>
                  <a:schemeClr val="bg1"/>
                </a:solidFill>
                <a:latin typeface="Calibri"/>
              </a:rPr>
              <a:t>(Diciembre  2022)</a:t>
            </a:r>
          </a:p>
        </p:txBody>
      </p:sp>
      <p:sp>
        <p:nvSpPr>
          <p:cNvPr id="97" name="Oval 19">
            <a:extLst>
              <a:ext uri="{FF2B5EF4-FFF2-40B4-BE49-F238E27FC236}">
                <a16:creationId xmlns:a16="http://schemas.microsoft.com/office/drawing/2014/main" xmlns="" id="{4ED78F2F-75F3-4CF2-8A63-F190F66F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88" y="5300917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Gráfico 11" descr="Flecha lineal: recta">
            <a:extLst>
              <a:ext uri="{FF2B5EF4-FFF2-40B4-BE49-F238E27FC236}">
                <a16:creationId xmlns:a16="http://schemas.microsoft.com/office/drawing/2014/main" xmlns="" id="{EFB0DD58-CAB1-4A00-BE04-673FD7DDDE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7886901">
            <a:off x="319811" y="5421960"/>
            <a:ext cx="468000" cy="468000"/>
          </a:xfrm>
          <a:prstGeom prst="rect">
            <a:avLst/>
          </a:prstGeom>
        </p:spPr>
      </p:pic>
      <p:sp>
        <p:nvSpPr>
          <p:cNvPr id="100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609096" y="4456730"/>
            <a:ext cx="2641285" cy="462543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660978" y="4727681"/>
            <a:ext cx="806543" cy="461663"/>
          </a:xfrm>
          <a:prstGeom prst="rect">
            <a:avLst/>
          </a:prstGeom>
          <a:noFill/>
        </p:spPr>
        <p:txBody>
          <a:bodyPr wrap="none" lIns="91394" tIns="45718" rIns="91394" bIns="45718" rtlCol="0">
            <a:spAutoFit/>
          </a:bodyPr>
          <a:lstStyle/>
          <a:p>
            <a:pPr algn="ctr" defTabSz="913856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3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45445" y="4616737"/>
            <a:ext cx="665355" cy="665355"/>
          </a:xfrm>
          <a:prstGeom prst="rect">
            <a:avLst/>
          </a:prstGeom>
        </p:spPr>
      </p:pic>
      <p:pic>
        <p:nvPicPr>
          <p:cNvPr id="5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48699" y="4914723"/>
            <a:ext cx="321556" cy="321556"/>
          </a:xfrm>
          <a:prstGeom prst="rect">
            <a:avLst/>
          </a:prstGeom>
        </p:spPr>
      </p:pic>
      <p:pic>
        <p:nvPicPr>
          <p:cNvPr id="28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945631" y="6072547"/>
            <a:ext cx="321556" cy="321556"/>
          </a:xfrm>
          <a:prstGeom prst="rect">
            <a:avLst/>
          </a:prstGeom>
        </p:spPr>
      </p:pic>
      <p:pic>
        <p:nvPicPr>
          <p:cNvPr id="29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24122" y="4235343"/>
            <a:ext cx="321556" cy="3215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r="1789"/>
          <a:stretch/>
        </p:blipFill>
        <p:spPr>
          <a:xfrm>
            <a:off x="10197885" y="0"/>
            <a:ext cx="1994115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114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28" y="1"/>
            <a:ext cx="2324745" cy="2324745"/>
          </a:xfrm>
          <a:prstGeom prst="rect">
            <a:avLst/>
          </a:prstGeom>
        </p:spPr>
      </p:pic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823517" y="3596187"/>
            <a:ext cx="462543" cy="2274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94" tIns="45718" rIns="91394" bIns="45718" rtlCol="0" anchor="ctr"/>
          <a:lstStyle/>
          <a:p>
            <a:pPr algn="ctr" defTabSz="913856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542442" y="2386016"/>
            <a:ext cx="9221490" cy="3022169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Foro Internacional de Gestión y Desempeño para la Innovación Pública (2019)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Desarrollo y participación en el </a:t>
            </a:r>
            <a:r>
              <a:rPr lang="es-ES" sz="1600" dirty="0" err="1">
                <a:solidFill>
                  <a:prstClr val="white"/>
                </a:solidFill>
                <a:latin typeface="Calibri"/>
              </a:rPr>
              <a:t>Webinar</a:t>
            </a:r>
            <a:r>
              <a:rPr lang="es-ES" sz="1600" dirty="0">
                <a:solidFill>
                  <a:prstClr val="white"/>
                </a:solidFill>
                <a:latin typeface="Calibri"/>
              </a:rPr>
              <a:t> del CLAD “Consecuencias en las Administraciones Públicas Iberoamericanas de la Pandemia: Experiencias de Colombia y República Dominicana (2020)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Revisión conjunta de la carta iberoamericana de innovación en el sector público.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Participación en el XIX  Conferencia Iberoamericana de Ministras y Ministros de Administración Pública y Reforma del Estado donde se aprobó la Carta Iberoamericana (2020).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Participación el en el XXV del Congreso Internacional del CLAD (2020).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Inicio del diplomado internacional de innovación, liderado por la ESAP, en el marco del CLAD.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Mesas de trabajos para la organización y desarrollo del XXVI Congreso Internacional del CLAD 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white"/>
                </a:solidFill>
                <a:latin typeface="Calibri"/>
              </a:rPr>
              <a:t>Participación en encuentros respecto al diseño de la Metodología para la construcción del “Índice de Gobernanza Iberoamericano" con el Secretario General del CLAD en octubre y noviembre.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262081" y="0"/>
            <a:ext cx="10215156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Macroproducto: Participación de Colombia en el CLAD.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1" y="509889"/>
            <a:ext cx="7815067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Productos: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754047" y="978196"/>
            <a:ext cx="9219292" cy="829339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82466" lvl="1" algn="ctr" defTabSz="456915"/>
            <a:r>
              <a:rPr lang="es" sz="1700" dirty="0">
                <a:solidFill>
                  <a:prstClr val="white"/>
                </a:solidFill>
                <a:latin typeface="Calibri"/>
              </a:rPr>
              <a:t>Acciones estratégicas del Sector Función Pública desarrolladas para ampliar los escenarios de participación y posicionamiento de la administración pública colombiana como referente iberoamericano. </a:t>
            </a: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188161" y="1895134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84" name="Oval 19">
            <a:extLst>
              <a:ext uri="{FF2B5EF4-FFF2-40B4-BE49-F238E27FC236}">
                <a16:creationId xmlns:a16="http://schemas.microsoft.com/office/drawing/2014/main" xmlns="" id="{AA7E03C8-C89A-48E3-851F-BA8B2143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65" y="939693"/>
            <a:ext cx="756000" cy="756000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36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591C86C-1586-424A-975D-D82EAF45F55B}"/>
              </a:ext>
            </a:extLst>
          </p:cNvPr>
          <p:cNvSpPr txBox="1">
            <a:spLocks/>
          </p:cNvSpPr>
          <p:nvPr/>
        </p:nvSpPr>
        <p:spPr>
          <a:xfrm>
            <a:off x="158110" y="5421309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947" y="2813523"/>
            <a:ext cx="612000" cy="612000"/>
            <a:chOff x="217025" y="2148623"/>
            <a:chExt cx="459000" cy="459000"/>
          </a:xfrm>
        </p:grpSpPr>
        <p:sp>
          <p:nvSpPr>
            <p:cNvPr id="95" name="Oval 19">
              <a:extLst>
                <a:ext uri="{FF2B5EF4-FFF2-40B4-BE49-F238E27FC236}">
                  <a16:creationId xmlns:a16="http://schemas.microsoft.com/office/drawing/2014/main" xmlns="" id="{DECFCE8D-DFBF-4B45-8114-3C31CD38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25" y="2148623"/>
              <a:ext cx="459000" cy="459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19" rtlCol="0" anchor="t"/>
            <a:lstStyle/>
            <a:p>
              <a:pPr algn="ctr" defTabSz="913856"/>
              <a:endParaRPr lang="en-US" sz="3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Gráfico 7" descr="Marca de verificación">
              <a:extLst>
                <a:ext uri="{FF2B5EF4-FFF2-40B4-BE49-F238E27FC236}">
                  <a16:creationId xmlns:a16="http://schemas.microsoft.com/office/drawing/2014/main" xmlns="" id="{F4E51860-1588-4522-B7E8-5C2A0F4D8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87375" y="2225583"/>
              <a:ext cx="328847" cy="328847"/>
            </a:xfrm>
            <a:prstGeom prst="rect">
              <a:avLst/>
            </a:prstGeom>
          </p:spPr>
        </p:pic>
      </p:grpSp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xmlns="" id="{B34344C3-D635-4A32-B1D3-9E907852B1B3}"/>
              </a:ext>
            </a:extLst>
          </p:cNvPr>
          <p:cNvSpPr/>
          <p:nvPr/>
        </p:nvSpPr>
        <p:spPr>
          <a:xfrm>
            <a:off x="802435" y="5890435"/>
            <a:ext cx="8851928" cy="574159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Organización y </a:t>
            </a:r>
            <a:r>
              <a:rPr lang="es-MX" sz="15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conjunto </a:t>
            </a:r>
            <a:r>
              <a:rPr lang="es-MX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CLAD </a:t>
            </a:r>
            <a:r>
              <a:rPr lang="es-MX" sz="1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es-E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(Noviembre 2021</a:t>
            </a:r>
            <a:r>
              <a:rPr lang="es-ES" sz="1500" b="1" dirty="0">
                <a:solidFill>
                  <a:schemeClr val="bg1"/>
                </a:solidFill>
                <a:latin typeface="Calibri"/>
              </a:rPr>
              <a:t>)</a:t>
            </a:r>
          </a:p>
        </p:txBody>
      </p:sp>
      <p:sp>
        <p:nvSpPr>
          <p:cNvPr id="97" name="Oval 19">
            <a:extLst>
              <a:ext uri="{FF2B5EF4-FFF2-40B4-BE49-F238E27FC236}">
                <a16:creationId xmlns:a16="http://schemas.microsoft.com/office/drawing/2014/main" xmlns="" id="{4ED78F2F-75F3-4CF2-8A63-F190F66F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99" y="5860025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Gráfico 11" descr="Flecha lineal: recta">
            <a:extLst>
              <a:ext uri="{FF2B5EF4-FFF2-40B4-BE49-F238E27FC236}">
                <a16:creationId xmlns:a16="http://schemas.microsoft.com/office/drawing/2014/main" xmlns="" id="{EFB0DD58-CAB1-4A00-BE04-673FD7DDDE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86901">
            <a:off x="354020" y="5949950"/>
            <a:ext cx="468000" cy="468000"/>
          </a:xfrm>
          <a:prstGeom prst="rect">
            <a:avLst/>
          </a:prstGeom>
        </p:spPr>
      </p:pic>
      <p:sp>
        <p:nvSpPr>
          <p:cNvPr id="100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712518" y="4006464"/>
            <a:ext cx="2641285" cy="462543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721868" y="4566801"/>
            <a:ext cx="806543" cy="461663"/>
          </a:xfrm>
          <a:prstGeom prst="rect">
            <a:avLst/>
          </a:prstGeom>
          <a:noFill/>
        </p:spPr>
        <p:txBody>
          <a:bodyPr wrap="none" lIns="91394" tIns="45718" rIns="91394" bIns="45718" rtlCol="0">
            <a:spAutoFit/>
          </a:bodyPr>
          <a:lstStyle/>
          <a:p>
            <a:pPr algn="ctr" defTabSz="913856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3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929771" y="4413327"/>
            <a:ext cx="665355" cy="665355"/>
          </a:xfrm>
          <a:prstGeom prst="rect">
            <a:avLst/>
          </a:prstGeom>
        </p:spPr>
      </p:pic>
      <p:pic>
        <p:nvPicPr>
          <p:cNvPr id="5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807775" y="5991367"/>
            <a:ext cx="398247" cy="398247"/>
          </a:xfrm>
          <a:prstGeom prst="rect">
            <a:avLst/>
          </a:prstGeom>
        </p:spPr>
      </p:pic>
      <p:pic>
        <p:nvPicPr>
          <p:cNvPr id="41" name="Imagen 101">
            <a:extLst>
              <a:ext uri="{FF2B5EF4-FFF2-40B4-BE49-F238E27FC236}">
                <a16:creationId xmlns:a16="http://schemas.microsoft.com/office/drawing/2014/main" xmlns="" id="{49E7B144-CAD6-479A-B8FB-0C38B910889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062" t="64692" r="67821" b="13014"/>
          <a:stretch/>
        </p:blipFill>
        <p:spPr>
          <a:xfrm>
            <a:off x="11214469" y="2309248"/>
            <a:ext cx="977531" cy="9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049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369A68-ADCA-458F-B013-05FAFA0B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445" y="947723"/>
            <a:ext cx="9761555" cy="3957532"/>
          </a:xfrm>
        </p:spPr>
        <p:txBody>
          <a:bodyPr spcFirstLastPara="1" vert="horz" wrap="square" lIns="91394" tIns="45718" rIns="91394" bIns="45718" rtlCol="0" anchor="b" anchorCtr="0">
            <a:noAutofit/>
          </a:bodyPr>
          <a:lstStyle/>
          <a:p>
            <a:pPr algn="r"/>
            <a:r>
              <a:rPr lang="es-ES" sz="5500" dirty="0">
                <a:solidFill>
                  <a:schemeClr val="bg1"/>
                </a:solidFill>
              </a:rPr>
              <a:t>Línea Estratégica: 2 </a:t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5500" dirty="0">
                <a:solidFill>
                  <a:schemeClr val="bg1"/>
                </a:solidFill>
              </a:rPr>
              <a:t/>
            </a:r>
            <a:br>
              <a:rPr lang="es-ES" sz="5500" dirty="0">
                <a:solidFill>
                  <a:schemeClr val="bg1"/>
                </a:solidFill>
              </a:rPr>
            </a:br>
            <a:r>
              <a:rPr lang="es-ES" sz="3900" dirty="0">
                <a:solidFill>
                  <a:schemeClr val="bg1"/>
                </a:solidFill>
              </a:rPr>
              <a:t>Mejoramiento en la gestión y el desempeño institucional de las entidades nacionales y territoriales para la consolidación de una gestión pública efectiva, participativa e íntegra</a:t>
            </a:r>
          </a:p>
        </p:txBody>
      </p:sp>
      <p:grpSp>
        <p:nvGrpSpPr>
          <p:cNvPr id="32" name="Grupo 17">
            <a:extLst>
              <a:ext uri="{FF2B5EF4-FFF2-40B4-BE49-F238E27FC236}">
                <a16:creationId xmlns:a16="http://schemas.microsoft.com/office/drawing/2014/main" xmlns="" id="{80A3851F-9360-4423-8110-84A2B8AF2F15}"/>
              </a:ext>
            </a:extLst>
          </p:cNvPr>
          <p:cNvGrpSpPr/>
          <p:nvPr/>
        </p:nvGrpSpPr>
        <p:grpSpPr>
          <a:xfrm>
            <a:off x="10512778" y="5305779"/>
            <a:ext cx="1527487" cy="1150259"/>
            <a:chOff x="287641" y="4370305"/>
            <a:chExt cx="958813" cy="784981"/>
          </a:xfrm>
        </p:grpSpPr>
        <p:sp>
          <p:nvSpPr>
            <p:cNvPr id="33" name="object 4">
              <a:extLst>
                <a:ext uri="{FF2B5EF4-FFF2-40B4-BE49-F238E27FC236}">
                  <a16:creationId xmlns:a16="http://schemas.microsoft.com/office/drawing/2014/main" xmlns="" id="{98CEBA3F-8896-4222-BEE8-3AFAC76F2689}"/>
                </a:ext>
              </a:extLst>
            </p:cNvPr>
            <p:cNvSpPr/>
            <p:nvPr/>
          </p:nvSpPr>
          <p:spPr>
            <a:xfrm>
              <a:off x="701498" y="437030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18"/>
                  </a:lnTo>
                  <a:lnTo>
                    <a:pt x="58883" y="27704"/>
                  </a:lnTo>
                  <a:lnTo>
                    <a:pt x="27748" y="58802"/>
                  </a:lnTo>
                  <a:lnTo>
                    <a:pt x="7331" y="98256"/>
                  </a:lnTo>
                  <a:lnTo>
                    <a:pt x="0" y="143712"/>
                  </a:lnTo>
                  <a:lnTo>
                    <a:pt x="7331" y="189151"/>
                  </a:lnTo>
                  <a:lnTo>
                    <a:pt x="27748" y="228591"/>
                  </a:lnTo>
                  <a:lnTo>
                    <a:pt x="58883" y="259678"/>
                  </a:lnTo>
                  <a:lnTo>
                    <a:pt x="98369" y="280057"/>
                  </a:lnTo>
                  <a:lnTo>
                    <a:pt x="143838" y="287373"/>
                  </a:lnTo>
                  <a:lnTo>
                    <a:pt x="189268" y="280057"/>
                  </a:lnTo>
                  <a:lnTo>
                    <a:pt x="228704" y="259678"/>
                  </a:lnTo>
                  <a:lnTo>
                    <a:pt x="259791" y="228591"/>
                  </a:lnTo>
                  <a:lnTo>
                    <a:pt x="280171" y="189151"/>
                  </a:lnTo>
                  <a:lnTo>
                    <a:pt x="287488" y="143712"/>
                  </a:lnTo>
                  <a:lnTo>
                    <a:pt x="280171" y="98256"/>
                  </a:lnTo>
                  <a:lnTo>
                    <a:pt x="259791" y="58802"/>
                  </a:lnTo>
                  <a:lnTo>
                    <a:pt x="228704" y="27704"/>
                  </a:lnTo>
                  <a:lnTo>
                    <a:pt x="189268" y="7318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xmlns="" id="{FE20B287-B371-4427-9E53-F72FF6FC78DE}"/>
                </a:ext>
              </a:extLst>
            </p:cNvPr>
            <p:cNvSpPr/>
            <p:nvPr/>
          </p:nvSpPr>
          <p:spPr>
            <a:xfrm>
              <a:off x="784678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91" y="0"/>
                  </a:moveTo>
                  <a:lnTo>
                    <a:pt x="98250" y="7321"/>
                  </a:lnTo>
                  <a:lnTo>
                    <a:pt x="58802" y="27715"/>
                  </a:lnTo>
                  <a:lnTo>
                    <a:pt x="27706" y="58829"/>
                  </a:lnTo>
                  <a:lnTo>
                    <a:pt x="7319" y="98307"/>
                  </a:lnTo>
                  <a:lnTo>
                    <a:pt x="0" y="143796"/>
                  </a:lnTo>
                  <a:lnTo>
                    <a:pt x="7319" y="189241"/>
                  </a:lnTo>
                  <a:lnTo>
                    <a:pt x="27706" y="228714"/>
                  </a:lnTo>
                  <a:lnTo>
                    <a:pt x="58802" y="259844"/>
                  </a:lnTo>
                  <a:lnTo>
                    <a:pt x="98250" y="280260"/>
                  </a:lnTo>
                  <a:lnTo>
                    <a:pt x="143691" y="287593"/>
                  </a:lnTo>
                  <a:lnTo>
                    <a:pt x="189158" y="280260"/>
                  </a:lnTo>
                  <a:lnTo>
                    <a:pt x="228629" y="259844"/>
                  </a:lnTo>
                  <a:lnTo>
                    <a:pt x="259744" y="228714"/>
                  </a:lnTo>
                  <a:lnTo>
                    <a:pt x="280143" y="189241"/>
                  </a:lnTo>
                  <a:lnTo>
                    <a:pt x="287467" y="143796"/>
                  </a:lnTo>
                  <a:lnTo>
                    <a:pt x="280143" y="98307"/>
                  </a:lnTo>
                  <a:lnTo>
                    <a:pt x="259744" y="58829"/>
                  </a:lnTo>
                  <a:lnTo>
                    <a:pt x="228629" y="27715"/>
                  </a:lnTo>
                  <a:lnTo>
                    <a:pt x="189158" y="7321"/>
                  </a:lnTo>
                  <a:lnTo>
                    <a:pt x="143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object 6">
              <a:extLst>
                <a:ext uri="{FF2B5EF4-FFF2-40B4-BE49-F238E27FC236}">
                  <a16:creationId xmlns:a16="http://schemas.microsoft.com/office/drawing/2014/main" xmlns="" id="{CE5792D5-054E-4044-B1C1-1D2DC4FCF787}"/>
                </a:ext>
              </a:extLst>
            </p:cNvPr>
            <p:cNvSpPr/>
            <p:nvPr/>
          </p:nvSpPr>
          <p:spPr>
            <a:xfrm>
              <a:off x="619263" y="4508499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29" y="0"/>
                  </a:moveTo>
                  <a:lnTo>
                    <a:pt x="98209" y="7321"/>
                  </a:lnTo>
                  <a:lnTo>
                    <a:pt x="58779" y="27715"/>
                  </a:lnTo>
                  <a:lnTo>
                    <a:pt x="27696" y="58829"/>
                  </a:lnTo>
                  <a:lnTo>
                    <a:pt x="7316" y="98307"/>
                  </a:lnTo>
                  <a:lnTo>
                    <a:pt x="0" y="143796"/>
                  </a:lnTo>
                  <a:lnTo>
                    <a:pt x="7316" y="189241"/>
                  </a:lnTo>
                  <a:lnTo>
                    <a:pt x="27696" y="228714"/>
                  </a:lnTo>
                  <a:lnTo>
                    <a:pt x="58779" y="259844"/>
                  </a:lnTo>
                  <a:lnTo>
                    <a:pt x="98209" y="280260"/>
                  </a:lnTo>
                  <a:lnTo>
                    <a:pt x="143629" y="287593"/>
                  </a:lnTo>
                  <a:lnTo>
                    <a:pt x="189062" y="280260"/>
                  </a:lnTo>
                  <a:lnTo>
                    <a:pt x="228526" y="259844"/>
                  </a:lnTo>
                  <a:lnTo>
                    <a:pt x="259650" y="228714"/>
                  </a:lnTo>
                  <a:lnTo>
                    <a:pt x="280063" y="189241"/>
                  </a:lnTo>
                  <a:lnTo>
                    <a:pt x="287394" y="143796"/>
                  </a:lnTo>
                  <a:lnTo>
                    <a:pt x="280063" y="98307"/>
                  </a:lnTo>
                  <a:lnTo>
                    <a:pt x="259650" y="58829"/>
                  </a:lnTo>
                  <a:lnTo>
                    <a:pt x="228526" y="27715"/>
                  </a:lnTo>
                  <a:lnTo>
                    <a:pt x="189062" y="7321"/>
                  </a:lnTo>
                  <a:lnTo>
                    <a:pt x="143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xmlns="" id="{C6CED25B-6DED-4784-A5EB-DFBD0958DEC9}"/>
                </a:ext>
              </a:extLst>
            </p:cNvPr>
            <p:cNvSpPr/>
            <p:nvPr/>
          </p:nvSpPr>
          <p:spPr>
            <a:xfrm>
              <a:off x="535990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681" y="0"/>
                  </a:moveTo>
                  <a:lnTo>
                    <a:pt x="98272" y="7307"/>
                  </a:lnTo>
                  <a:lnTo>
                    <a:pt x="58831" y="27666"/>
                  </a:lnTo>
                  <a:lnTo>
                    <a:pt x="27726" y="58732"/>
                  </a:lnTo>
                  <a:lnTo>
                    <a:pt x="7326" y="98157"/>
                  </a:lnTo>
                  <a:lnTo>
                    <a:pt x="0" y="143597"/>
                  </a:lnTo>
                  <a:lnTo>
                    <a:pt x="7326" y="189112"/>
                  </a:lnTo>
                  <a:lnTo>
                    <a:pt x="27726" y="228589"/>
                  </a:lnTo>
                  <a:lnTo>
                    <a:pt x="58831" y="259686"/>
                  </a:lnTo>
                  <a:lnTo>
                    <a:pt x="98272" y="280061"/>
                  </a:lnTo>
                  <a:lnTo>
                    <a:pt x="143681" y="287373"/>
                  </a:lnTo>
                  <a:lnTo>
                    <a:pt x="189101" y="280061"/>
                  </a:lnTo>
                  <a:lnTo>
                    <a:pt x="228551" y="259686"/>
                  </a:lnTo>
                  <a:lnTo>
                    <a:pt x="259662" y="228589"/>
                  </a:lnTo>
                  <a:lnTo>
                    <a:pt x="280066" y="189112"/>
                  </a:lnTo>
                  <a:lnTo>
                    <a:pt x="287394" y="143597"/>
                  </a:lnTo>
                  <a:lnTo>
                    <a:pt x="280066" y="98157"/>
                  </a:lnTo>
                  <a:lnTo>
                    <a:pt x="259662" y="58732"/>
                  </a:lnTo>
                  <a:lnTo>
                    <a:pt x="228551" y="27666"/>
                  </a:lnTo>
                  <a:lnTo>
                    <a:pt x="189101" y="7307"/>
                  </a:lnTo>
                  <a:lnTo>
                    <a:pt x="143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object 8">
              <a:extLst>
                <a:ext uri="{FF2B5EF4-FFF2-40B4-BE49-F238E27FC236}">
                  <a16:creationId xmlns:a16="http://schemas.microsoft.com/office/drawing/2014/main" xmlns="" id="{0FA33371-6866-48BC-9F50-E7DEF09283E0}"/>
                </a:ext>
              </a:extLst>
            </p:cNvPr>
            <p:cNvSpPr/>
            <p:nvPr/>
          </p:nvSpPr>
          <p:spPr>
            <a:xfrm>
              <a:off x="456583" y="4785317"/>
              <a:ext cx="128219" cy="130818"/>
            </a:xfrm>
            <a:custGeom>
              <a:avLst/>
              <a:gdLst/>
              <a:ahLst/>
              <a:cxnLst/>
              <a:rect l="l" t="t" r="r" b="b"/>
              <a:pathLst>
                <a:path w="281940" h="287654">
                  <a:moveTo>
                    <a:pt x="143587" y="0"/>
                  </a:moveTo>
                  <a:lnTo>
                    <a:pt x="98172" y="7326"/>
                  </a:lnTo>
                  <a:lnTo>
                    <a:pt x="58752" y="27726"/>
                  </a:lnTo>
                  <a:lnTo>
                    <a:pt x="27681" y="58831"/>
                  </a:lnTo>
                  <a:lnTo>
                    <a:pt x="7312" y="98272"/>
                  </a:lnTo>
                  <a:lnTo>
                    <a:pt x="0" y="143681"/>
                  </a:lnTo>
                  <a:lnTo>
                    <a:pt x="7312" y="189133"/>
                  </a:lnTo>
                  <a:lnTo>
                    <a:pt x="27681" y="228597"/>
                  </a:lnTo>
                  <a:lnTo>
                    <a:pt x="58752" y="259711"/>
                  </a:lnTo>
                  <a:lnTo>
                    <a:pt x="98172" y="280111"/>
                  </a:lnTo>
                  <a:lnTo>
                    <a:pt x="143587" y="287436"/>
                  </a:lnTo>
                  <a:lnTo>
                    <a:pt x="190534" y="279421"/>
                  </a:lnTo>
                  <a:lnTo>
                    <a:pt x="230812" y="257320"/>
                  </a:lnTo>
                  <a:lnTo>
                    <a:pt x="261953" y="224050"/>
                  </a:lnTo>
                  <a:lnTo>
                    <a:pt x="262906" y="222024"/>
                  </a:lnTo>
                  <a:lnTo>
                    <a:pt x="205847" y="222024"/>
                  </a:lnTo>
                  <a:lnTo>
                    <a:pt x="173079" y="215838"/>
                  </a:lnTo>
                  <a:lnTo>
                    <a:pt x="156253" y="202229"/>
                  </a:lnTo>
                  <a:lnTo>
                    <a:pt x="150053" y="188620"/>
                  </a:lnTo>
                  <a:lnTo>
                    <a:pt x="149168" y="182434"/>
                  </a:lnTo>
                  <a:lnTo>
                    <a:pt x="148557" y="164994"/>
                  </a:lnTo>
                  <a:lnTo>
                    <a:pt x="154258" y="156038"/>
                  </a:lnTo>
                  <a:lnTo>
                    <a:pt x="171583" y="152738"/>
                  </a:lnTo>
                  <a:lnTo>
                    <a:pt x="205847" y="152267"/>
                  </a:lnTo>
                  <a:lnTo>
                    <a:pt x="227983" y="152267"/>
                  </a:lnTo>
                  <a:lnTo>
                    <a:pt x="231702" y="151903"/>
                  </a:lnTo>
                  <a:lnTo>
                    <a:pt x="234934" y="148771"/>
                  </a:lnTo>
                  <a:lnTo>
                    <a:pt x="235395" y="142445"/>
                  </a:lnTo>
                  <a:lnTo>
                    <a:pt x="230778" y="136300"/>
                  </a:lnTo>
                  <a:lnTo>
                    <a:pt x="220621" y="133447"/>
                  </a:lnTo>
                  <a:lnTo>
                    <a:pt x="210578" y="132655"/>
                  </a:lnTo>
                  <a:lnTo>
                    <a:pt x="205782" y="132646"/>
                  </a:lnTo>
                  <a:lnTo>
                    <a:pt x="171957" y="127943"/>
                  </a:lnTo>
                  <a:lnTo>
                    <a:pt x="155255" y="117577"/>
                  </a:lnTo>
                  <a:lnTo>
                    <a:pt x="149679" y="107211"/>
                  </a:lnTo>
                  <a:lnTo>
                    <a:pt x="149168" y="102499"/>
                  </a:lnTo>
                  <a:lnTo>
                    <a:pt x="150053" y="79484"/>
                  </a:lnTo>
                  <a:lnTo>
                    <a:pt x="156253" y="67665"/>
                  </a:lnTo>
                  <a:lnTo>
                    <a:pt x="173079" y="63311"/>
                  </a:lnTo>
                  <a:lnTo>
                    <a:pt x="205847" y="62689"/>
                  </a:lnTo>
                  <a:lnTo>
                    <a:pt x="261970" y="62689"/>
                  </a:lnTo>
                  <a:lnTo>
                    <a:pt x="261372" y="61454"/>
                  </a:lnTo>
                  <a:lnTo>
                    <a:pt x="230118" y="29001"/>
                  </a:lnTo>
                  <a:lnTo>
                    <a:pt x="190013" y="7672"/>
                  </a:lnTo>
                  <a:lnTo>
                    <a:pt x="143587" y="0"/>
                  </a:lnTo>
                  <a:close/>
                </a:path>
                <a:path w="281940" h="287654">
                  <a:moveTo>
                    <a:pt x="275595" y="169928"/>
                  </a:moveTo>
                  <a:lnTo>
                    <a:pt x="268956" y="173394"/>
                  </a:lnTo>
                  <a:lnTo>
                    <a:pt x="265059" y="182434"/>
                  </a:lnTo>
                  <a:lnTo>
                    <a:pt x="263585" y="189808"/>
                  </a:lnTo>
                  <a:lnTo>
                    <a:pt x="256507" y="203285"/>
                  </a:lnTo>
                  <a:lnTo>
                    <a:pt x="238903" y="216234"/>
                  </a:lnTo>
                  <a:lnTo>
                    <a:pt x="205847" y="222024"/>
                  </a:lnTo>
                  <a:lnTo>
                    <a:pt x="262906" y="222024"/>
                  </a:lnTo>
                  <a:lnTo>
                    <a:pt x="281488" y="182528"/>
                  </a:lnTo>
                  <a:lnTo>
                    <a:pt x="281073" y="172738"/>
                  </a:lnTo>
                  <a:lnTo>
                    <a:pt x="275595" y="169928"/>
                  </a:lnTo>
                  <a:close/>
                </a:path>
                <a:path w="281940" h="287654">
                  <a:moveTo>
                    <a:pt x="227983" y="152267"/>
                  </a:moveTo>
                  <a:lnTo>
                    <a:pt x="205847" y="152267"/>
                  </a:lnTo>
                  <a:lnTo>
                    <a:pt x="222930" y="152762"/>
                  </a:lnTo>
                  <a:lnTo>
                    <a:pt x="227983" y="152267"/>
                  </a:lnTo>
                  <a:close/>
                </a:path>
                <a:path w="281940" h="287654">
                  <a:moveTo>
                    <a:pt x="210464" y="132646"/>
                  </a:moveTo>
                  <a:lnTo>
                    <a:pt x="205847" y="132655"/>
                  </a:lnTo>
                  <a:lnTo>
                    <a:pt x="210578" y="132655"/>
                  </a:lnTo>
                  <a:close/>
                </a:path>
                <a:path w="281940" h="287654">
                  <a:moveTo>
                    <a:pt x="261970" y="62689"/>
                  </a:moveTo>
                  <a:lnTo>
                    <a:pt x="205847" y="62689"/>
                  </a:lnTo>
                  <a:lnTo>
                    <a:pt x="238961" y="68747"/>
                  </a:lnTo>
                  <a:lnTo>
                    <a:pt x="256664" y="82162"/>
                  </a:lnTo>
                  <a:lnTo>
                    <a:pt x="263762" y="95793"/>
                  </a:lnTo>
                  <a:lnTo>
                    <a:pt x="265059" y="102499"/>
                  </a:lnTo>
                  <a:lnTo>
                    <a:pt x="268595" y="110131"/>
                  </a:lnTo>
                  <a:lnTo>
                    <a:pt x="274885" y="112406"/>
                  </a:lnTo>
                  <a:lnTo>
                    <a:pt x="280310" y="109727"/>
                  </a:lnTo>
                  <a:lnTo>
                    <a:pt x="281247" y="102499"/>
                  </a:lnTo>
                  <a:lnTo>
                    <a:pt x="261970" y="62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object 9">
              <a:extLst>
                <a:ext uri="{FF2B5EF4-FFF2-40B4-BE49-F238E27FC236}">
                  <a16:creationId xmlns:a16="http://schemas.microsoft.com/office/drawing/2014/main" xmlns="" id="{30AC1EBD-CAF9-4256-9709-477B313CA2D9}"/>
                </a:ext>
              </a:extLst>
            </p:cNvPr>
            <p:cNvSpPr/>
            <p:nvPr/>
          </p:nvSpPr>
          <p:spPr>
            <a:xfrm>
              <a:off x="784157" y="4785316"/>
              <a:ext cx="130818" cy="130241"/>
            </a:xfrm>
            <a:custGeom>
              <a:avLst/>
              <a:gdLst/>
              <a:ahLst/>
              <a:cxnLst/>
              <a:rect l="l" t="t" r="r" b="b"/>
              <a:pathLst>
                <a:path w="287655" h="286384">
                  <a:moveTo>
                    <a:pt x="143796" y="0"/>
                  </a:moveTo>
                  <a:lnTo>
                    <a:pt x="98376" y="7329"/>
                  </a:lnTo>
                  <a:lnTo>
                    <a:pt x="58906" y="27736"/>
                  </a:lnTo>
                  <a:lnTo>
                    <a:pt x="27767" y="58847"/>
                  </a:lnTo>
                  <a:lnTo>
                    <a:pt x="7338" y="98290"/>
                  </a:lnTo>
                  <a:lnTo>
                    <a:pt x="0" y="143691"/>
                  </a:lnTo>
                  <a:lnTo>
                    <a:pt x="9407" y="194884"/>
                  </a:lnTo>
                  <a:lnTo>
                    <a:pt x="35316" y="237915"/>
                  </a:lnTo>
                  <a:lnTo>
                    <a:pt x="74260" y="269356"/>
                  </a:lnTo>
                  <a:lnTo>
                    <a:pt x="122771" y="285781"/>
                  </a:lnTo>
                  <a:lnTo>
                    <a:pt x="118280" y="277476"/>
                  </a:lnTo>
                  <a:lnTo>
                    <a:pt x="114885" y="267724"/>
                  </a:lnTo>
                  <a:lnTo>
                    <a:pt x="112736" y="256794"/>
                  </a:lnTo>
                  <a:lnTo>
                    <a:pt x="111986" y="244955"/>
                  </a:lnTo>
                  <a:lnTo>
                    <a:pt x="114458" y="223734"/>
                  </a:lnTo>
                  <a:lnTo>
                    <a:pt x="121204" y="206389"/>
                  </a:lnTo>
                  <a:lnTo>
                    <a:pt x="131215" y="194685"/>
                  </a:lnTo>
                  <a:lnTo>
                    <a:pt x="143482" y="190392"/>
                  </a:lnTo>
                  <a:lnTo>
                    <a:pt x="278995" y="190392"/>
                  </a:lnTo>
                  <a:lnTo>
                    <a:pt x="287603" y="143691"/>
                  </a:lnTo>
                  <a:lnTo>
                    <a:pt x="287428" y="142602"/>
                  </a:lnTo>
                  <a:lnTo>
                    <a:pt x="143482" y="142602"/>
                  </a:lnTo>
                  <a:lnTo>
                    <a:pt x="132446" y="138299"/>
                  </a:lnTo>
                  <a:lnTo>
                    <a:pt x="123441" y="126574"/>
                  </a:lnTo>
                  <a:lnTo>
                    <a:pt x="117372" y="109207"/>
                  </a:lnTo>
                  <a:lnTo>
                    <a:pt x="115148" y="87976"/>
                  </a:lnTo>
                  <a:lnTo>
                    <a:pt x="117372" y="66753"/>
                  </a:lnTo>
                  <a:lnTo>
                    <a:pt x="123441" y="49464"/>
                  </a:lnTo>
                  <a:lnTo>
                    <a:pt x="132446" y="37829"/>
                  </a:lnTo>
                  <a:lnTo>
                    <a:pt x="143482" y="33569"/>
                  </a:lnTo>
                  <a:lnTo>
                    <a:pt x="234627" y="33569"/>
                  </a:lnTo>
                  <a:lnTo>
                    <a:pt x="228794" y="27736"/>
                  </a:lnTo>
                  <a:lnTo>
                    <a:pt x="189310" y="7329"/>
                  </a:lnTo>
                  <a:lnTo>
                    <a:pt x="143796" y="0"/>
                  </a:lnTo>
                  <a:close/>
                </a:path>
                <a:path w="287655" h="286384">
                  <a:moveTo>
                    <a:pt x="278995" y="190392"/>
                  </a:moveTo>
                  <a:lnTo>
                    <a:pt x="143482" y="190392"/>
                  </a:lnTo>
                  <a:lnTo>
                    <a:pt x="155673" y="194685"/>
                  </a:lnTo>
                  <a:lnTo>
                    <a:pt x="165616" y="206389"/>
                  </a:lnTo>
                  <a:lnTo>
                    <a:pt x="172314" y="223734"/>
                  </a:lnTo>
                  <a:lnTo>
                    <a:pt x="174769" y="244955"/>
                  </a:lnTo>
                  <a:lnTo>
                    <a:pt x="174011" y="256858"/>
                  </a:lnTo>
                  <a:lnTo>
                    <a:pt x="171857" y="267815"/>
                  </a:lnTo>
                  <a:lnTo>
                    <a:pt x="168483" y="277548"/>
                  </a:lnTo>
                  <a:lnTo>
                    <a:pt x="164068" y="285781"/>
                  </a:lnTo>
                  <a:lnTo>
                    <a:pt x="212843" y="269648"/>
                  </a:lnTo>
                  <a:lnTo>
                    <a:pt x="252034" y="238261"/>
                  </a:lnTo>
                  <a:lnTo>
                    <a:pt x="278125" y="195111"/>
                  </a:lnTo>
                  <a:lnTo>
                    <a:pt x="278995" y="190392"/>
                  </a:lnTo>
                  <a:close/>
                </a:path>
                <a:path w="287655" h="286384">
                  <a:moveTo>
                    <a:pt x="234627" y="33569"/>
                  </a:moveTo>
                  <a:lnTo>
                    <a:pt x="143482" y="33569"/>
                  </a:lnTo>
                  <a:lnTo>
                    <a:pt x="154445" y="37829"/>
                  </a:lnTo>
                  <a:lnTo>
                    <a:pt x="163413" y="49464"/>
                  </a:lnTo>
                  <a:lnTo>
                    <a:pt x="169468" y="66753"/>
                  </a:lnTo>
                  <a:lnTo>
                    <a:pt x="171691" y="87976"/>
                  </a:lnTo>
                  <a:lnTo>
                    <a:pt x="169468" y="109207"/>
                  </a:lnTo>
                  <a:lnTo>
                    <a:pt x="163413" y="126574"/>
                  </a:lnTo>
                  <a:lnTo>
                    <a:pt x="154445" y="138299"/>
                  </a:lnTo>
                  <a:lnTo>
                    <a:pt x="143482" y="142602"/>
                  </a:lnTo>
                  <a:lnTo>
                    <a:pt x="287428" y="142602"/>
                  </a:lnTo>
                  <a:lnTo>
                    <a:pt x="280287" y="98290"/>
                  </a:lnTo>
                  <a:lnTo>
                    <a:pt x="259902" y="58847"/>
                  </a:lnTo>
                  <a:lnTo>
                    <a:pt x="234627" y="335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7F1C65FF-DD74-4505-AABB-8F460A65FD31}"/>
                </a:ext>
              </a:extLst>
            </p:cNvPr>
            <p:cNvSpPr/>
            <p:nvPr/>
          </p:nvSpPr>
          <p:spPr>
            <a:xfrm>
              <a:off x="701498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838" y="0"/>
                  </a:moveTo>
                  <a:lnTo>
                    <a:pt x="98369" y="7307"/>
                  </a:lnTo>
                  <a:lnTo>
                    <a:pt x="58883" y="27666"/>
                  </a:lnTo>
                  <a:lnTo>
                    <a:pt x="27748" y="58732"/>
                  </a:lnTo>
                  <a:lnTo>
                    <a:pt x="7331" y="98157"/>
                  </a:lnTo>
                  <a:lnTo>
                    <a:pt x="0" y="143597"/>
                  </a:lnTo>
                  <a:lnTo>
                    <a:pt x="7331" y="189112"/>
                  </a:lnTo>
                  <a:lnTo>
                    <a:pt x="27748" y="228589"/>
                  </a:lnTo>
                  <a:lnTo>
                    <a:pt x="58883" y="259686"/>
                  </a:lnTo>
                  <a:lnTo>
                    <a:pt x="98369" y="280061"/>
                  </a:lnTo>
                  <a:lnTo>
                    <a:pt x="143838" y="287373"/>
                  </a:lnTo>
                  <a:lnTo>
                    <a:pt x="189268" y="280061"/>
                  </a:lnTo>
                  <a:lnTo>
                    <a:pt x="228704" y="259686"/>
                  </a:lnTo>
                  <a:lnTo>
                    <a:pt x="259791" y="228589"/>
                  </a:lnTo>
                  <a:lnTo>
                    <a:pt x="280171" y="189112"/>
                  </a:lnTo>
                  <a:lnTo>
                    <a:pt x="287488" y="143597"/>
                  </a:lnTo>
                  <a:lnTo>
                    <a:pt x="280171" y="98157"/>
                  </a:lnTo>
                  <a:lnTo>
                    <a:pt x="259791" y="58732"/>
                  </a:lnTo>
                  <a:lnTo>
                    <a:pt x="228704" y="27666"/>
                  </a:lnTo>
                  <a:lnTo>
                    <a:pt x="189268" y="7307"/>
                  </a:lnTo>
                  <a:lnTo>
                    <a:pt x="1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8CDDABF4-A9FB-4056-9F19-0B91FE71747C}"/>
                </a:ext>
              </a:extLst>
            </p:cNvPr>
            <p:cNvSpPr/>
            <p:nvPr/>
          </p:nvSpPr>
          <p:spPr>
            <a:xfrm>
              <a:off x="865735" y="4645685"/>
              <a:ext cx="130818" cy="130818"/>
            </a:xfrm>
            <a:custGeom>
              <a:avLst/>
              <a:gdLst/>
              <a:ahLst/>
              <a:cxnLst/>
              <a:rect l="l" t="t" r="r" b="b"/>
              <a:pathLst>
                <a:path w="287655" h="287654">
                  <a:moveTo>
                    <a:pt x="143744" y="0"/>
                  </a:moveTo>
                  <a:lnTo>
                    <a:pt x="98349" y="7307"/>
                  </a:lnTo>
                  <a:lnTo>
                    <a:pt x="58894" y="27666"/>
                  </a:lnTo>
                  <a:lnTo>
                    <a:pt x="27763" y="58732"/>
                  </a:lnTo>
                  <a:lnTo>
                    <a:pt x="7337" y="98157"/>
                  </a:lnTo>
                  <a:lnTo>
                    <a:pt x="0" y="143597"/>
                  </a:lnTo>
                  <a:lnTo>
                    <a:pt x="7337" y="189112"/>
                  </a:lnTo>
                  <a:lnTo>
                    <a:pt x="27763" y="228589"/>
                  </a:lnTo>
                  <a:lnTo>
                    <a:pt x="58894" y="259686"/>
                  </a:lnTo>
                  <a:lnTo>
                    <a:pt x="98349" y="280061"/>
                  </a:lnTo>
                  <a:lnTo>
                    <a:pt x="143744" y="287373"/>
                  </a:lnTo>
                  <a:lnTo>
                    <a:pt x="189177" y="280061"/>
                  </a:lnTo>
                  <a:lnTo>
                    <a:pt x="228658" y="259686"/>
                  </a:lnTo>
                  <a:lnTo>
                    <a:pt x="259807" y="228589"/>
                  </a:lnTo>
                  <a:lnTo>
                    <a:pt x="280242" y="189112"/>
                  </a:lnTo>
                  <a:lnTo>
                    <a:pt x="287582" y="143597"/>
                  </a:lnTo>
                  <a:lnTo>
                    <a:pt x="280242" y="98157"/>
                  </a:lnTo>
                  <a:lnTo>
                    <a:pt x="259807" y="58732"/>
                  </a:lnTo>
                  <a:lnTo>
                    <a:pt x="228658" y="27666"/>
                  </a:lnTo>
                  <a:lnTo>
                    <a:pt x="189177" y="7307"/>
                  </a:lnTo>
                  <a:lnTo>
                    <a:pt x="14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object 12">
              <a:extLst>
                <a:ext uri="{FF2B5EF4-FFF2-40B4-BE49-F238E27FC236}">
                  <a16:creationId xmlns:a16="http://schemas.microsoft.com/office/drawing/2014/main" xmlns="" id="{08865A8E-269B-4B1F-B4D8-D063C1FD69C6}"/>
                </a:ext>
              </a:extLst>
            </p:cNvPr>
            <p:cNvSpPr/>
            <p:nvPr/>
          </p:nvSpPr>
          <p:spPr>
            <a:xfrm>
              <a:off x="622215" y="4785639"/>
              <a:ext cx="123310" cy="129663"/>
            </a:xfrm>
            <a:custGeom>
              <a:avLst/>
              <a:gdLst/>
              <a:ahLst/>
              <a:cxnLst/>
              <a:rect l="l" t="t" r="r" b="b"/>
              <a:pathLst>
                <a:path w="271144" h="285115">
                  <a:moveTo>
                    <a:pt x="11580" y="173841"/>
                  </a:moveTo>
                  <a:lnTo>
                    <a:pt x="1961" y="175871"/>
                  </a:lnTo>
                  <a:lnTo>
                    <a:pt x="0" y="190157"/>
                  </a:lnTo>
                  <a:lnTo>
                    <a:pt x="15034" y="220216"/>
                  </a:lnTo>
                  <a:lnTo>
                    <a:pt x="60693" y="265694"/>
                  </a:lnTo>
                  <a:lnTo>
                    <a:pt x="109850" y="284701"/>
                  </a:lnTo>
                  <a:lnTo>
                    <a:pt x="156619" y="285014"/>
                  </a:lnTo>
                  <a:lnTo>
                    <a:pt x="195113" y="274410"/>
                  </a:lnTo>
                  <a:lnTo>
                    <a:pt x="219447" y="260665"/>
                  </a:lnTo>
                  <a:lnTo>
                    <a:pt x="236988" y="245182"/>
                  </a:lnTo>
                  <a:lnTo>
                    <a:pt x="248729" y="231198"/>
                  </a:lnTo>
                  <a:lnTo>
                    <a:pt x="96424" y="231198"/>
                  </a:lnTo>
                  <a:lnTo>
                    <a:pt x="70445" y="229149"/>
                  </a:lnTo>
                  <a:lnTo>
                    <a:pt x="41024" y="210713"/>
                  </a:lnTo>
                  <a:lnTo>
                    <a:pt x="19516" y="180553"/>
                  </a:lnTo>
                  <a:lnTo>
                    <a:pt x="11580" y="173841"/>
                  </a:lnTo>
                  <a:close/>
                </a:path>
                <a:path w="271144" h="285115">
                  <a:moveTo>
                    <a:pt x="145582" y="0"/>
                  </a:moveTo>
                  <a:lnTo>
                    <a:pt x="99405" y="4460"/>
                  </a:lnTo>
                  <a:lnTo>
                    <a:pt x="54185" y="25416"/>
                  </a:lnTo>
                  <a:lnTo>
                    <a:pt x="28099" y="53700"/>
                  </a:lnTo>
                  <a:lnTo>
                    <a:pt x="7055" y="118376"/>
                  </a:lnTo>
                  <a:lnTo>
                    <a:pt x="12614" y="128760"/>
                  </a:lnTo>
                  <a:lnTo>
                    <a:pt x="25344" y="134589"/>
                  </a:lnTo>
                  <a:lnTo>
                    <a:pt x="39324" y="138265"/>
                  </a:lnTo>
                  <a:lnTo>
                    <a:pt x="48635" y="142187"/>
                  </a:lnTo>
                  <a:lnTo>
                    <a:pt x="60526" y="149305"/>
                  </a:lnTo>
                  <a:lnTo>
                    <a:pt x="80501" y="162149"/>
                  </a:lnTo>
                  <a:lnTo>
                    <a:pt x="99285" y="182514"/>
                  </a:lnTo>
                  <a:lnTo>
                    <a:pt x="107607" y="212196"/>
                  </a:lnTo>
                  <a:lnTo>
                    <a:pt x="96424" y="231198"/>
                  </a:lnTo>
                  <a:lnTo>
                    <a:pt x="248729" y="231198"/>
                  </a:lnTo>
                  <a:lnTo>
                    <a:pt x="253638" y="225351"/>
                  </a:lnTo>
                  <a:lnTo>
                    <a:pt x="266069" y="199071"/>
                  </a:lnTo>
                  <a:lnTo>
                    <a:pt x="270953" y="164239"/>
                  </a:lnTo>
                  <a:lnTo>
                    <a:pt x="265677" y="155390"/>
                  </a:lnTo>
                  <a:lnTo>
                    <a:pt x="253740" y="150373"/>
                  </a:lnTo>
                  <a:lnTo>
                    <a:pt x="239991" y="147205"/>
                  </a:lnTo>
                  <a:lnTo>
                    <a:pt x="229279" y="143904"/>
                  </a:lnTo>
                  <a:lnTo>
                    <a:pt x="215913" y="136711"/>
                  </a:lnTo>
                  <a:lnTo>
                    <a:pt x="196095" y="122575"/>
                  </a:lnTo>
                  <a:lnTo>
                    <a:pt x="178121" y="100673"/>
                  </a:lnTo>
                  <a:lnTo>
                    <a:pt x="170286" y="70179"/>
                  </a:lnTo>
                  <a:lnTo>
                    <a:pt x="180254" y="51361"/>
                  </a:lnTo>
                  <a:lnTo>
                    <a:pt x="245035" y="51361"/>
                  </a:lnTo>
                  <a:lnTo>
                    <a:pt x="226897" y="31313"/>
                  </a:lnTo>
                  <a:lnTo>
                    <a:pt x="189239" y="9721"/>
                  </a:lnTo>
                  <a:lnTo>
                    <a:pt x="145582" y="0"/>
                  </a:lnTo>
                  <a:close/>
                </a:path>
                <a:path w="271144" h="285115">
                  <a:moveTo>
                    <a:pt x="245035" y="51361"/>
                  </a:moveTo>
                  <a:lnTo>
                    <a:pt x="180254" y="51361"/>
                  </a:lnTo>
                  <a:lnTo>
                    <a:pt x="203552" y="53496"/>
                  </a:lnTo>
                  <a:lnTo>
                    <a:pt x="230274" y="71955"/>
                  </a:lnTo>
                  <a:lnTo>
                    <a:pt x="250514" y="102105"/>
                  </a:lnTo>
                  <a:lnTo>
                    <a:pt x="258569" y="109519"/>
                  </a:lnTo>
                  <a:lnTo>
                    <a:pt x="268448" y="108748"/>
                  </a:lnTo>
                  <a:lnTo>
                    <a:pt x="270501" y="94745"/>
                  </a:lnTo>
                  <a:lnTo>
                    <a:pt x="255079" y="62462"/>
                  </a:lnTo>
                  <a:lnTo>
                    <a:pt x="245035" y="513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object 13">
              <a:extLst>
                <a:ext uri="{FF2B5EF4-FFF2-40B4-BE49-F238E27FC236}">
                  <a16:creationId xmlns:a16="http://schemas.microsoft.com/office/drawing/2014/main" xmlns="" id="{1BC5E3CF-1214-4569-A765-738EFA8C2CA7}"/>
                </a:ext>
              </a:extLst>
            </p:cNvPr>
            <p:cNvSpPr/>
            <p:nvPr/>
          </p:nvSpPr>
          <p:spPr>
            <a:xfrm>
              <a:off x="948033" y="4785315"/>
              <a:ext cx="130818" cy="130530"/>
            </a:xfrm>
            <a:custGeom>
              <a:avLst/>
              <a:gdLst/>
              <a:ahLst/>
              <a:cxnLst/>
              <a:rect l="l" t="t" r="r" b="b"/>
              <a:pathLst>
                <a:path w="287655" h="287020">
                  <a:moveTo>
                    <a:pt x="143754" y="0"/>
                  </a:moveTo>
                  <a:lnTo>
                    <a:pt x="98322" y="7329"/>
                  </a:lnTo>
                  <a:lnTo>
                    <a:pt x="58861" y="27738"/>
                  </a:lnTo>
                  <a:lnTo>
                    <a:pt x="27740" y="58856"/>
                  </a:lnTo>
                  <a:lnTo>
                    <a:pt x="7330" y="98311"/>
                  </a:lnTo>
                  <a:lnTo>
                    <a:pt x="0" y="143733"/>
                  </a:lnTo>
                  <a:lnTo>
                    <a:pt x="7564" y="189827"/>
                  </a:lnTo>
                  <a:lnTo>
                    <a:pt x="28588" y="229714"/>
                  </a:lnTo>
                  <a:lnTo>
                    <a:pt x="60562" y="260929"/>
                  </a:lnTo>
                  <a:lnTo>
                    <a:pt x="100981" y="281007"/>
                  </a:lnTo>
                  <a:lnTo>
                    <a:pt x="133377" y="286918"/>
                  </a:lnTo>
                  <a:lnTo>
                    <a:pt x="149261" y="284533"/>
                  </a:lnTo>
                  <a:lnTo>
                    <a:pt x="152860" y="278256"/>
                  </a:lnTo>
                  <a:lnTo>
                    <a:pt x="148403" y="272494"/>
                  </a:lnTo>
                  <a:lnTo>
                    <a:pt x="135874" y="264502"/>
                  </a:lnTo>
                  <a:lnTo>
                    <a:pt x="132626" y="260467"/>
                  </a:lnTo>
                  <a:lnTo>
                    <a:pt x="134056" y="259037"/>
                  </a:lnTo>
                  <a:lnTo>
                    <a:pt x="225839" y="248276"/>
                  </a:lnTo>
                  <a:lnTo>
                    <a:pt x="270672" y="207878"/>
                  </a:lnTo>
                  <a:lnTo>
                    <a:pt x="285930" y="164190"/>
                  </a:lnTo>
                  <a:lnTo>
                    <a:pt x="287195" y="147580"/>
                  </a:lnTo>
                  <a:lnTo>
                    <a:pt x="164608" y="147580"/>
                  </a:lnTo>
                  <a:lnTo>
                    <a:pt x="152686" y="142644"/>
                  </a:lnTo>
                  <a:lnTo>
                    <a:pt x="145993" y="131580"/>
                  </a:lnTo>
                  <a:lnTo>
                    <a:pt x="145559" y="116624"/>
                  </a:lnTo>
                  <a:lnTo>
                    <a:pt x="151100" y="99713"/>
                  </a:lnTo>
                  <a:lnTo>
                    <a:pt x="177327" y="69097"/>
                  </a:lnTo>
                  <a:lnTo>
                    <a:pt x="259891" y="59095"/>
                  </a:lnTo>
                  <a:lnTo>
                    <a:pt x="259767" y="58856"/>
                  </a:lnTo>
                  <a:lnTo>
                    <a:pt x="228659" y="27738"/>
                  </a:lnTo>
                  <a:lnTo>
                    <a:pt x="189201" y="7329"/>
                  </a:lnTo>
                  <a:lnTo>
                    <a:pt x="143754" y="0"/>
                  </a:lnTo>
                  <a:close/>
                </a:path>
                <a:path w="287655" h="287020">
                  <a:moveTo>
                    <a:pt x="259891" y="59095"/>
                  </a:moveTo>
                  <a:lnTo>
                    <a:pt x="208072" y="59095"/>
                  </a:lnTo>
                  <a:lnTo>
                    <a:pt x="220024" y="64039"/>
                  </a:lnTo>
                  <a:lnTo>
                    <a:pt x="226704" y="75115"/>
                  </a:lnTo>
                  <a:lnTo>
                    <a:pt x="210255" y="123881"/>
                  </a:lnTo>
                  <a:lnTo>
                    <a:pt x="164608" y="147580"/>
                  </a:lnTo>
                  <a:lnTo>
                    <a:pt x="287195" y="147580"/>
                  </a:lnTo>
                  <a:lnTo>
                    <a:pt x="287488" y="143733"/>
                  </a:lnTo>
                  <a:lnTo>
                    <a:pt x="280164" y="98311"/>
                  </a:lnTo>
                  <a:lnTo>
                    <a:pt x="259891" y="59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object 14">
              <a:extLst>
                <a:ext uri="{FF2B5EF4-FFF2-40B4-BE49-F238E27FC236}">
                  <a16:creationId xmlns:a16="http://schemas.microsoft.com/office/drawing/2014/main" xmlns="" id="{416B78BF-B354-4B83-BDC8-EF84B11AC22A}"/>
                </a:ext>
              </a:extLst>
            </p:cNvPr>
            <p:cNvSpPr/>
            <p:nvPr/>
          </p:nvSpPr>
          <p:spPr>
            <a:xfrm>
              <a:off x="363796" y="4977300"/>
              <a:ext cx="307097" cy="64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object 15">
              <a:extLst>
                <a:ext uri="{FF2B5EF4-FFF2-40B4-BE49-F238E27FC236}">
                  <a16:creationId xmlns:a16="http://schemas.microsoft.com/office/drawing/2014/main" xmlns="" id="{D3D27D54-6840-4283-B014-52F2784FC224}"/>
                </a:ext>
              </a:extLst>
            </p:cNvPr>
            <p:cNvSpPr/>
            <p:nvPr/>
          </p:nvSpPr>
          <p:spPr>
            <a:xfrm>
              <a:off x="701343" y="4975975"/>
              <a:ext cx="468083" cy="845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xmlns="" id="{562C2E70-CB86-4C05-961A-9484480F5316}"/>
                </a:ext>
              </a:extLst>
            </p:cNvPr>
            <p:cNvSpPr/>
            <p:nvPr/>
          </p:nvSpPr>
          <p:spPr>
            <a:xfrm>
              <a:off x="287641" y="5089748"/>
              <a:ext cx="958813" cy="655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219140">
                <a:buClr>
                  <a:srgbClr val="000000"/>
                </a:buClr>
              </a:pPr>
              <a:endParaRPr sz="8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Imagen 18">
            <a:extLst>
              <a:ext uri="{FF2B5EF4-FFF2-40B4-BE49-F238E27FC236}">
                <a16:creationId xmlns:a16="http://schemas.microsoft.com/office/drawing/2014/main" xmlns="" id="{282C84C7-25BD-F14B-9B8E-B27193A5EC4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b="25457"/>
          <a:stretch/>
        </p:blipFill>
        <p:spPr bwMode="auto">
          <a:xfrm>
            <a:off x="7196666" y="6025444"/>
            <a:ext cx="3138311" cy="47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694882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Cómo influye la capacitación en la productividad de un negocio? – Evo Blo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000" y="0"/>
            <a:ext cx="2160000" cy="2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7BC57EFA-A925-4CB8-BB72-84E20D825B3B}"/>
              </a:ext>
            </a:extLst>
          </p:cNvPr>
          <p:cNvSpPr/>
          <p:nvPr/>
        </p:nvSpPr>
        <p:spPr>
          <a:xfrm>
            <a:off x="241750" y="2228112"/>
            <a:ext cx="10963525" cy="2669352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Calibri"/>
              </a:rPr>
              <a:t>Se asesoraron 128 entidades del orden nacional en la implementación de temas relacionados con las políticas de gestión y desempeño institucional a cargo del Sector Función Pública.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Calibri"/>
              </a:rPr>
              <a:t>Se brindó acompañamiento en los procesos de Modernización a la Dirección Nacional de Derechos de Autor, Unidad Nacional de Gestión del Riesgo de Desastres, Unidad de Análisis e Información Financiera UIAF, entre otros. 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Calibri"/>
              </a:rPr>
              <a:t>21,278 multiplicadores formados durante las vigencias 2019 y 2020, de los cuales 4,526 fueron formados en RIAV.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Calibri"/>
              </a:rPr>
              <a:t>Reunión con líderes  de organizaciones de control social de los Directores Territoriales.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Calibri"/>
              </a:rPr>
              <a:t>Se implementaron los 3 módulos virtuales del Plan Nacional de Formación de Veedores en plataforma virtual ESAP (Control social a la gestión pública, mecanismos jurídicos para el control social y control social a la compra y la </a:t>
            </a:r>
            <a:r>
              <a:rPr lang="es-MX" sz="1400" dirty="0">
                <a:solidFill>
                  <a:prstClr val="white"/>
                </a:solidFill>
                <a:latin typeface="Calibri"/>
              </a:rPr>
              <a:t>contratación pública).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prstClr val="white"/>
                </a:solidFill>
                <a:latin typeface="Calibri"/>
              </a:rPr>
              <a:t>Lanzamiento del diplomado virtual: ‘’Control Social a la Gestión Pública: Fundamentación, priorizando como público objetivo a ciudadanos de municipios PDET, con una inscripción </a:t>
            </a:r>
            <a:r>
              <a:rPr lang="es-MX" sz="1400" dirty="0">
                <a:solidFill>
                  <a:schemeClr val="bg1"/>
                </a:solidFill>
                <a:latin typeface="Calibri"/>
              </a:rPr>
              <a:t>de 1.184 ciudadanos.</a:t>
            </a:r>
          </a:p>
          <a:p>
            <a:pPr marL="410928" indent="-228477" defTabSz="456915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/>
                </a:solidFill>
                <a:latin typeface="Calibri"/>
              </a:rPr>
              <a:t>16 eventos en la temática Control Social a la Gestión Pública, con una inscripción de 1.354 personas, de las cuales se certificaron 698, adelantados por la ESAP.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9B1472D6-971F-4430-8D9C-BD37E1229CD0}"/>
              </a:ext>
            </a:extLst>
          </p:cNvPr>
          <p:cNvSpPr txBox="1">
            <a:spLocks/>
          </p:cNvSpPr>
          <p:nvPr/>
        </p:nvSpPr>
        <p:spPr>
          <a:xfrm>
            <a:off x="3" y="-35266"/>
            <a:ext cx="10215156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s-CO" sz="2800" b="1" dirty="0" err="1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Macroproducto</a:t>
            </a:r>
            <a:r>
              <a:rPr lang="es-CO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Fortalecimiento entidades nacionales</a:t>
            </a:r>
            <a:r>
              <a:rPr lang="en-US" sz="28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O" sz="2800" b="1" dirty="0">
              <a:solidFill>
                <a:srgbClr val="1363A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1784EEE1-9693-48F4-80FA-FD1C43972109}"/>
              </a:ext>
            </a:extLst>
          </p:cNvPr>
          <p:cNvSpPr txBox="1">
            <a:spLocks/>
          </p:cNvSpPr>
          <p:nvPr/>
        </p:nvSpPr>
        <p:spPr>
          <a:xfrm>
            <a:off x="123521" y="477805"/>
            <a:ext cx="7815067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b="1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Productos: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xmlns="" id="{FED71B82-26C9-43EC-98C6-0592C753FBC7}"/>
              </a:ext>
            </a:extLst>
          </p:cNvPr>
          <p:cNvSpPr>
            <a:spLocks/>
          </p:cNvSpPr>
          <p:nvPr/>
        </p:nvSpPr>
        <p:spPr bwMode="auto">
          <a:xfrm>
            <a:off x="442483" y="964781"/>
            <a:ext cx="4210236" cy="753979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-ES" sz="1500" dirty="0">
                <a:solidFill>
                  <a:prstClr val="white"/>
                </a:solidFill>
                <a:latin typeface="Calibri"/>
              </a:rPr>
              <a:t>Entidades del orden nacional asesoradas en implementación de  Políticas de Gestión y Desempeño Institucional a cargo del sector. 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C3473F3E-077F-42AD-B81C-F1767392F5FA}"/>
              </a:ext>
            </a:extLst>
          </p:cNvPr>
          <p:cNvSpPr txBox="1">
            <a:spLocks/>
          </p:cNvSpPr>
          <p:nvPr/>
        </p:nvSpPr>
        <p:spPr>
          <a:xfrm>
            <a:off x="188161" y="1870581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lang="es-CO" sz="2300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 </a:t>
            </a: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sectoriales</a:t>
            </a:r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xmlns="" id="{80925F1B-AB3A-4332-8CBC-6E6ED8434068}"/>
              </a:ext>
            </a:extLst>
          </p:cNvPr>
          <p:cNvSpPr>
            <a:spLocks/>
          </p:cNvSpPr>
          <p:nvPr/>
        </p:nvSpPr>
        <p:spPr bwMode="auto">
          <a:xfrm>
            <a:off x="5251412" y="502773"/>
            <a:ext cx="4583376" cy="689809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-ES" sz="1500" dirty="0">
                <a:solidFill>
                  <a:prstClr val="white"/>
                </a:solidFill>
                <a:latin typeface="Calibri"/>
              </a:rPr>
              <a:t>Multiplicadores formados en control social y apoyo a las veedurías ciudadanas.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591C86C-1586-424A-975D-D82EAF45F55B}"/>
              </a:ext>
            </a:extLst>
          </p:cNvPr>
          <p:cNvSpPr txBox="1">
            <a:spLocks/>
          </p:cNvSpPr>
          <p:nvPr/>
        </p:nvSpPr>
        <p:spPr>
          <a:xfrm>
            <a:off x="205265" y="4943411"/>
            <a:ext cx="12009123" cy="637579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es-CO" sz="2400" dirty="0">
                <a:solidFill>
                  <a:srgbClr val="1363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por desarrollar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7" y="3275298"/>
            <a:ext cx="612000" cy="612000"/>
            <a:chOff x="217025" y="2148623"/>
            <a:chExt cx="459000" cy="459000"/>
          </a:xfrm>
        </p:grpSpPr>
        <p:sp>
          <p:nvSpPr>
            <p:cNvPr id="95" name="Oval 19">
              <a:extLst>
                <a:ext uri="{FF2B5EF4-FFF2-40B4-BE49-F238E27FC236}">
                  <a16:creationId xmlns:a16="http://schemas.microsoft.com/office/drawing/2014/main" xmlns="" id="{DECFCE8D-DFBF-4B45-8114-3C31CD38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25" y="2148623"/>
              <a:ext cx="459000" cy="459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19" rtlCol="0" anchor="t"/>
            <a:lstStyle/>
            <a:p>
              <a:pPr algn="ctr" defTabSz="913856"/>
              <a:endParaRPr lang="en-US" sz="36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Gráfico 7" descr="Marca de verificación">
              <a:extLst>
                <a:ext uri="{FF2B5EF4-FFF2-40B4-BE49-F238E27FC236}">
                  <a16:creationId xmlns:a16="http://schemas.microsoft.com/office/drawing/2014/main" xmlns="" id="{F4E51860-1588-4522-B7E8-5C2A0F4D8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87375" y="2225583"/>
              <a:ext cx="328847" cy="328847"/>
            </a:xfrm>
            <a:prstGeom prst="rect">
              <a:avLst/>
            </a:prstGeom>
          </p:spPr>
        </p:pic>
      </p:grpSp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xmlns="" id="{B34344C3-D635-4A32-B1D3-9E907852B1B3}"/>
              </a:ext>
            </a:extLst>
          </p:cNvPr>
          <p:cNvSpPr/>
          <p:nvPr/>
        </p:nvSpPr>
        <p:spPr>
          <a:xfrm>
            <a:off x="425028" y="5341979"/>
            <a:ext cx="9395207" cy="1446277"/>
          </a:xfrm>
          <a:prstGeom prst="roundRect">
            <a:avLst/>
          </a:pr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410928" indent="-228477" defTabSz="456915">
              <a:buFont typeface="Arial"/>
              <a:buChar char="•"/>
            </a:pPr>
            <a:r>
              <a:rPr lang="es-ES" sz="1200" dirty="0">
                <a:solidFill>
                  <a:srgbClr val="FFC000"/>
                </a:solidFill>
                <a:latin typeface="Calibri"/>
              </a:rPr>
              <a:t>Coordinar las ofertas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institucionales para entidades de orden Nacional con el propósito de cumplir la meta del PND -IDI +10- a partir de resultados 2020 </a:t>
            </a:r>
            <a:r>
              <a:rPr lang="es-ES" sz="1200" b="1" dirty="0">
                <a:solidFill>
                  <a:schemeClr val="bg1"/>
                </a:solidFill>
                <a:latin typeface="Calibri"/>
              </a:rPr>
              <a:t>(Julio 2021)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200" dirty="0">
                <a:solidFill>
                  <a:schemeClr val="bg1"/>
                </a:solidFill>
                <a:latin typeface="Calibri"/>
              </a:rPr>
              <a:t>Adelantar el plan de trabajo, en el marco de la Red Institucional de Apoyo a las Veedurías Ciudadanas para  formar ciudadanos en control social. </a:t>
            </a:r>
            <a:r>
              <a:rPr lang="es-ES" sz="1200" b="1" dirty="0">
                <a:solidFill>
                  <a:schemeClr val="bg1"/>
                </a:solidFill>
                <a:latin typeface="Calibri"/>
              </a:rPr>
              <a:t>(Diciembre 2022)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200" dirty="0">
                <a:solidFill>
                  <a:schemeClr val="bg1"/>
                </a:solidFill>
                <a:latin typeface="Calibri"/>
              </a:rPr>
              <a:t>Identificar contenidos y </a:t>
            </a:r>
            <a:r>
              <a:rPr lang="es-ES" sz="1200" dirty="0" err="1">
                <a:solidFill>
                  <a:schemeClr val="bg1"/>
                </a:solidFill>
                <a:latin typeface="Calibri"/>
              </a:rPr>
              <a:t>virtualizar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 los 7 módulos programados para 2021 y 2022 (</a:t>
            </a:r>
            <a:r>
              <a:rPr lang="es-ES" sz="1200" b="1" dirty="0">
                <a:solidFill>
                  <a:schemeClr val="bg1"/>
                </a:solidFill>
                <a:latin typeface="Calibri"/>
              </a:rPr>
              <a:t>Diciembre  2022)</a:t>
            </a:r>
          </a:p>
          <a:p>
            <a:pPr marL="410928" indent="-228477" defTabSz="456915">
              <a:buFont typeface="Arial"/>
              <a:buChar char="•"/>
            </a:pPr>
            <a:r>
              <a:rPr lang="es-ES" sz="1200" dirty="0">
                <a:solidFill>
                  <a:schemeClr val="bg1"/>
                </a:solidFill>
                <a:latin typeface="Calibri"/>
              </a:rPr>
              <a:t>Ofertar cursos para la apropiación de los nuevos contenidos del módulo de control social</a:t>
            </a:r>
            <a:r>
              <a:rPr lang="es-ES" sz="1200" dirty="0">
                <a:solidFill>
                  <a:srgbClr val="FFFFFF"/>
                </a:solidFill>
                <a:latin typeface="Calibri"/>
              </a:rPr>
              <a:t>.</a:t>
            </a:r>
            <a:r>
              <a:rPr lang="es-ES" sz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1200" b="1" dirty="0">
                <a:solidFill>
                  <a:schemeClr val="bg1"/>
                </a:solidFill>
                <a:latin typeface="Calibri"/>
              </a:rPr>
              <a:t>(Diciembre 2022)</a:t>
            </a:r>
          </a:p>
        </p:txBody>
      </p:sp>
      <p:sp>
        <p:nvSpPr>
          <p:cNvPr id="97" name="Oval 19">
            <a:extLst>
              <a:ext uri="{FF2B5EF4-FFF2-40B4-BE49-F238E27FC236}">
                <a16:creationId xmlns:a16="http://schemas.microsoft.com/office/drawing/2014/main" xmlns="" id="{4ED78F2F-75F3-4CF2-8A63-F190F66F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6" y="5471345"/>
            <a:ext cx="612000" cy="61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Gráfico 11" descr="Flecha lineal: recta">
            <a:extLst>
              <a:ext uri="{FF2B5EF4-FFF2-40B4-BE49-F238E27FC236}">
                <a16:creationId xmlns:a16="http://schemas.microsoft.com/office/drawing/2014/main" xmlns="" id="{EFB0DD58-CAB1-4A00-BE04-673FD7DDDE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86901">
            <a:off x="96291" y="5527579"/>
            <a:ext cx="468000" cy="468000"/>
          </a:xfrm>
          <a:prstGeom prst="rect">
            <a:avLst/>
          </a:prstGeom>
        </p:spPr>
      </p:pic>
      <p:pic>
        <p:nvPicPr>
          <p:cNvPr id="41" name="Imagen 101">
            <a:extLst>
              <a:ext uri="{FF2B5EF4-FFF2-40B4-BE49-F238E27FC236}">
                <a16:creationId xmlns:a16="http://schemas.microsoft.com/office/drawing/2014/main" xmlns="" id="{49E7B144-CAD6-479A-B8FB-0C38B91088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062" t="64692" r="67821" b="13014"/>
          <a:stretch/>
        </p:blipFill>
        <p:spPr>
          <a:xfrm>
            <a:off x="11214469" y="1298848"/>
            <a:ext cx="977531" cy="998661"/>
          </a:xfrm>
          <a:prstGeom prst="rect">
            <a:avLst/>
          </a:prstGeom>
        </p:spPr>
      </p:pic>
      <p:sp>
        <p:nvSpPr>
          <p:cNvPr id="42" name="Rectángulo 103">
            <a:extLst>
              <a:ext uri="{FF2B5EF4-FFF2-40B4-BE49-F238E27FC236}">
                <a16:creationId xmlns:a16="http://schemas.microsoft.com/office/drawing/2014/main" xmlns="" id="{3935CB9E-DE02-448B-B9BC-BBB541EE570B}"/>
              </a:ext>
            </a:extLst>
          </p:cNvPr>
          <p:cNvSpPr/>
          <p:nvPr/>
        </p:nvSpPr>
        <p:spPr>
          <a:xfrm rot="16200000">
            <a:off x="10859075" y="5117007"/>
            <a:ext cx="454759" cy="2211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394" tIns="45718" rIns="91394" bIns="45718" rtlCol="0" anchor="ctr"/>
          <a:lstStyle/>
          <a:p>
            <a:pPr algn="ctr" defTabSz="913856"/>
            <a:endParaRPr lang="es-CO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xmlns="" id="{99EAF864-AFCB-46BD-8B71-28708474D540}"/>
              </a:ext>
            </a:extLst>
          </p:cNvPr>
          <p:cNvSpPr txBox="1">
            <a:spLocks/>
          </p:cNvSpPr>
          <p:nvPr/>
        </p:nvSpPr>
        <p:spPr>
          <a:xfrm>
            <a:off x="9927145" y="5701820"/>
            <a:ext cx="2264855" cy="462543"/>
          </a:xfrm>
          <a:prstGeom prst="rect">
            <a:avLst/>
          </a:prstGeom>
        </p:spPr>
        <p:txBody>
          <a:bodyPr lIns="91394" tIns="45718" rIns="91394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Calibri Light"/>
                <a:cs typeface="Calibri" panose="020F0502020204030204" pitchFamily="34" charset="0"/>
              </a:rPr>
              <a:t>Fecha estimada  de cumplimiento</a:t>
            </a:r>
          </a:p>
        </p:txBody>
      </p:sp>
      <p:sp>
        <p:nvSpPr>
          <p:cNvPr id="45" name="CuadroTexto 14">
            <a:extLst>
              <a:ext uri="{FF2B5EF4-FFF2-40B4-BE49-F238E27FC236}">
                <a16:creationId xmlns:a16="http://schemas.microsoft.com/office/drawing/2014/main" xmlns="" id="{7E7473B5-6FE1-48AA-9E86-07167D9513D6}"/>
              </a:ext>
            </a:extLst>
          </p:cNvPr>
          <p:cNvSpPr txBox="1"/>
          <p:nvPr/>
        </p:nvSpPr>
        <p:spPr>
          <a:xfrm>
            <a:off x="10886037" y="5988270"/>
            <a:ext cx="806543" cy="461663"/>
          </a:xfrm>
          <a:prstGeom prst="rect">
            <a:avLst/>
          </a:prstGeom>
          <a:noFill/>
        </p:spPr>
        <p:txBody>
          <a:bodyPr wrap="none" lIns="91394" tIns="45718" rIns="91394" bIns="45718" rtlCol="0">
            <a:spAutoFit/>
          </a:bodyPr>
          <a:lstStyle/>
          <a:p>
            <a:pPr algn="ctr" defTabSz="913856"/>
            <a:r>
              <a:rPr lang="es-CO" sz="2400" b="1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pic>
        <p:nvPicPr>
          <p:cNvPr id="50" name="Gráfico 2" descr="Reloj">
            <a:extLst>
              <a:ext uri="{FF2B5EF4-FFF2-40B4-BE49-F238E27FC236}">
                <a16:creationId xmlns:a16="http://schemas.microsoft.com/office/drawing/2014/main" xmlns="" id="{9093C2F0-2DEA-4B32-B0CD-CD53FE5F8D5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21127" y="5939000"/>
            <a:ext cx="602740" cy="602740"/>
          </a:xfrm>
          <a:prstGeom prst="rect">
            <a:avLst/>
          </a:prstGeom>
        </p:spPr>
      </p:pic>
      <p:pic>
        <p:nvPicPr>
          <p:cNvPr id="51" name="Gráfico 4" descr="Bombilla">
            <a:extLst>
              <a:ext uri="{FF2B5EF4-FFF2-40B4-BE49-F238E27FC236}">
                <a16:creationId xmlns:a16="http://schemas.microsoft.com/office/drawing/2014/main" xmlns="" id="{9C928678-2757-4895-85C8-A79A07CBD92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366966" y="5455182"/>
            <a:ext cx="321556" cy="321556"/>
          </a:xfrm>
          <a:prstGeom prst="rect">
            <a:avLst/>
          </a:prstGeom>
        </p:spPr>
      </p:pic>
      <p:sp>
        <p:nvSpPr>
          <p:cNvPr id="32" name="Freeform 15">
            <a:extLst>
              <a:ext uri="{FF2B5EF4-FFF2-40B4-BE49-F238E27FC236}">
                <a16:creationId xmlns:a16="http://schemas.microsoft.com/office/drawing/2014/main" xmlns="" id="{80925F1B-AB3A-4332-8CBC-6E6ED8434068}"/>
              </a:ext>
            </a:extLst>
          </p:cNvPr>
          <p:cNvSpPr>
            <a:spLocks/>
          </p:cNvSpPr>
          <p:nvPr/>
        </p:nvSpPr>
        <p:spPr bwMode="auto">
          <a:xfrm>
            <a:off x="5251442" y="1402383"/>
            <a:ext cx="4610113" cy="781596"/>
          </a:xfrm>
          <a:custGeom>
            <a:avLst/>
            <a:gdLst>
              <a:gd name="T0" fmla="*/ 1649 w 1696"/>
              <a:gd name="T1" fmla="*/ 0 h 572"/>
              <a:gd name="T2" fmla="*/ 1696 w 1696"/>
              <a:gd name="T3" fmla="*/ 47 h 572"/>
              <a:gd name="T4" fmla="*/ 1696 w 1696"/>
              <a:gd name="T5" fmla="*/ 525 h 572"/>
              <a:gd name="T6" fmla="*/ 1649 w 1696"/>
              <a:gd name="T7" fmla="*/ 572 h 572"/>
              <a:gd name="T8" fmla="*/ 46 w 1696"/>
              <a:gd name="T9" fmla="*/ 572 h 572"/>
              <a:gd name="T10" fmla="*/ 0 w 1696"/>
              <a:gd name="T11" fmla="*/ 525 h 572"/>
              <a:gd name="T12" fmla="*/ 0 w 1696"/>
              <a:gd name="T13" fmla="*/ 47 h 572"/>
              <a:gd name="T14" fmla="*/ 46 w 1696"/>
              <a:gd name="T15" fmla="*/ 0 h 572"/>
              <a:gd name="T16" fmla="*/ 1649 w 1696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6" h="572">
                <a:moveTo>
                  <a:pt x="1649" y="0"/>
                </a:moveTo>
                <a:cubicBezTo>
                  <a:pt x="1675" y="0"/>
                  <a:pt x="1696" y="21"/>
                  <a:pt x="1696" y="47"/>
                </a:cubicBezTo>
                <a:cubicBezTo>
                  <a:pt x="1696" y="525"/>
                  <a:pt x="1696" y="525"/>
                  <a:pt x="1696" y="525"/>
                </a:cubicBezTo>
                <a:cubicBezTo>
                  <a:pt x="1696" y="551"/>
                  <a:pt x="1675" y="572"/>
                  <a:pt x="1649" y="572"/>
                </a:cubicBezTo>
                <a:cubicBezTo>
                  <a:pt x="46" y="572"/>
                  <a:pt x="46" y="572"/>
                  <a:pt x="46" y="572"/>
                </a:cubicBezTo>
                <a:cubicBezTo>
                  <a:pt x="21" y="572"/>
                  <a:pt x="0" y="551"/>
                  <a:pt x="0" y="5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6" y="0"/>
                </a:cubicBezTo>
                <a:lnTo>
                  <a:pt x="1649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1363AA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37" tIns="82237" rIns="82237" bIns="82237" anchor="ctr" anchorCtr="0">
            <a:noAutofit/>
          </a:bodyPr>
          <a:lstStyle/>
          <a:p>
            <a:pPr marL="174529" algn="ctr" defTabSz="456915"/>
            <a:r>
              <a:rPr lang="es-ES" sz="1500" dirty="0">
                <a:solidFill>
                  <a:prstClr val="white"/>
                </a:solidFill>
                <a:latin typeface="Calibri"/>
              </a:rPr>
              <a:t>Módulos virtuales del Plan Nacional de Formación de Veedores implementados en plataforma de la ESAP</a:t>
            </a:r>
            <a:endParaRPr lang="es-CO" sz="15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xmlns="" id="{A3625FBA-45D6-4BBE-BB48-27C55756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295" y="1470791"/>
            <a:ext cx="638668" cy="5796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27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43" name="Oval 19">
            <a:extLst>
              <a:ext uri="{FF2B5EF4-FFF2-40B4-BE49-F238E27FC236}">
                <a16:creationId xmlns:a16="http://schemas.microsoft.com/office/drawing/2014/main" xmlns="" id="{A3625FBA-45D6-4BBE-BB48-27C55756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019" y="528140"/>
            <a:ext cx="638668" cy="5796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27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46" name="Oval 19">
            <a:extLst>
              <a:ext uri="{FF2B5EF4-FFF2-40B4-BE49-F238E27FC236}">
                <a16:creationId xmlns:a16="http://schemas.microsoft.com/office/drawing/2014/main" xmlns="" id="{A3625FBA-45D6-4BBE-BB48-27C55756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38" y="1022077"/>
            <a:ext cx="638668" cy="5796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9000">
                <a:schemeClr val="bg1">
                  <a:shade val="67500"/>
                  <a:satMod val="115000"/>
                </a:schemeClr>
              </a:gs>
              <a:gs pos="3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18" rtlCol="0" anchor="t"/>
          <a:lstStyle/>
          <a:p>
            <a:pPr algn="ctr" defTabSz="913856"/>
            <a:r>
              <a:rPr lang="en-US" sz="27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174945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idencia de Colomba">
  <a:themeElements>
    <a:clrScheme name="Personalizados 1">
      <a:dk1>
        <a:srgbClr val="073763"/>
      </a:dk1>
      <a:lt1>
        <a:srgbClr val="FE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10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2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3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4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5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6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7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8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ppt/theme/themeOverride9.xml><?xml version="1.0" encoding="utf-8"?>
<a:themeOverride xmlns:a="http://schemas.openxmlformats.org/drawingml/2006/main">
  <a:clrScheme name="Personalizados 1">
    <a:dk1>
      <a:srgbClr val="073763"/>
    </a:dk1>
    <a:lt1>
      <a:srgbClr val="FE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3385</Words>
  <Application>Microsoft Macintosh PowerPoint</Application>
  <PresentationFormat>Custom</PresentationFormat>
  <Paragraphs>315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Tema de Office</vt:lpstr>
      <vt:lpstr>Presidencia de Colomba</vt:lpstr>
      <vt:lpstr>1_Presidencia de Colomba</vt:lpstr>
      <vt:lpstr>PowerPoint Presentation</vt:lpstr>
      <vt:lpstr>Seguimiento a la Ejecución del Plan Estratégico Sectorial 2019 – 2022 </vt:lpstr>
      <vt:lpstr>Línea Estratégica: 1   Gestión del Conocimiento y la Innovación para el Saber del Estado</vt:lpstr>
      <vt:lpstr>PowerPoint Presentation</vt:lpstr>
      <vt:lpstr>PowerPoint Presentation</vt:lpstr>
      <vt:lpstr>PowerPoint Presentation</vt:lpstr>
      <vt:lpstr>PowerPoint Presentation</vt:lpstr>
      <vt:lpstr>Línea Estratégica: 2   Mejoramiento en la gestión y el desempeño institucional de las entidades nacionales y territoriales para la consolidación de una gestión pública efectiva, participativa e íntegra</vt:lpstr>
      <vt:lpstr>PowerPoint Presentation</vt:lpstr>
      <vt:lpstr>PowerPoint Presentation</vt:lpstr>
      <vt:lpstr>PowerPoint Presentation</vt:lpstr>
      <vt:lpstr>Línea Estratégica: 3   Línea Estratégica 3. Productividad y profesionalización en el empleo público.</vt:lpstr>
      <vt:lpstr>PowerPoint Presentation</vt:lpstr>
      <vt:lpstr>PowerPoint Presentation</vt:lpstr>
      <vt:lpstr>PowerPoint Presentation</vt:lpstr>
      <vt:lpstr>Línea Estratégica: 4   Reforma y acreditación institucional de la ESAP.</vt:lpstr>
      <vt:lpstr>PowerPoint Presentation</vt:lpstr>
      <vt:lpstr>PowerPoint Presentation</vt:lpstr>
      <vt:lpstr>   Línea Estratégica: 5   Transformación digital y consolidación de una comunicación estratégica del Sector Función Publica. </vt:lpstr>
      <vt:lpstr>PowerPoint Presentation</vt:lpstr>
      <vt:lpstr>PowerPoint Presentation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Reyes</dc:creator>
  <cp:lastModifiedBy>JUAN DIEGO PAREJA GONZALEZ</cp:lastModifiedBy>
  <cp:revision>235</cp:revision>
  <dcterms:created xsi:type="dcterms:W3CDTF">2021-04-19T23:52:22Z</dcterms:created>
  <dcterms:modified xsi:type="dcterms:W3CDTF">2021-05-21T23:28:16Z</dcterms:modified>
</cp:coreProperties>
</file>