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67" r:id="rId3"/>
    <p:sldId id="269" r:id="rId4"/>
    <p:sldId id="270" r:id="rId5"/>
    <p:sldId id="271" r:id="rId6"/>
    <p:sldId id="273" r:id="rId7"/>
    <p:sldId id="274" r:id="rId8"/>
    <p:sldId id="275" r:id="rId9"/>
    <p:sldId id="276" r:id="rId10"/>
    <p:sldId id="278" r:id="rId11"/>
    <p:sldId id="280" r:id="rId12"/>
    <p:sldId id="279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AFB"/>
    <a:srgbClr val="FFAB00"/>
    <a:srgbClr val="0166CD"/>
    <a:srgbClr val="3266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9"/>
    <p:restoredTop sz="94704"/>
  </p:normalViewPr>
  <p:slideViewPr>
    <p:cSldViewPr snapToGrid="0" snapToObjects="1">
      <p:cViewPr varScale="1">
        <p:scale>
          <a:sx n="186" d="100"/>
          <a:sy n="186" d="100"/>
        </p:scale>
        <p:origin x="54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8BFD5-153C-1346-B821-CE6AB968AC41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8DA1E-2D7D-3741-A235-4DCE02650B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30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DA1E-2D7D-3741-A235-4DCE02650B3B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361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5419" y="148669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AD3A-7A1F-0C4E-9AC3-F19D61DCF2E8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7AB3-335C-3C4B-961C-D78A876E7E2D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1875" y="1264444"/>
            <a:ext cx="936791" cy="54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9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AD3A-7A1F-0C4E-9AC3-F19D61DCF2E8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7AB3-335C-3C4B-961C-D78A876E7E2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AD3A-7A1F-0C4E-9AC3-F19D61DCF2E8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7AB3-335C-3C4B-961C-D78A876E7E2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06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 preserve="1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5024967" y="2310700"/>
            <a:ext cx="633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5014834" y="3404467"/>
            <a:ext cx="6346933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69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 preserve="1">
  <p:cSld name="1_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89959" y="2310700"/>
            <a:ext cx="4353173" cy="8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4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5024967" y="4002323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489959" y="131709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5024381" y="3404467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5024967" y="4587704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5024967" y="5229340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4164164" y="3493373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8488501" y="4002323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4164163" y="4119593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4165132" y="4700027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4165132" y="5343288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8487916" y="3410923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8488501" y="4594160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8487319" y="5235796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7627699" y="3499829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7627697" y="4126049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7628667" y="4706483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7628667" y="5349744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60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 preserve="1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5024382" y="3404467"/>
            <a:ext cx="6054185" cy="2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467">
                <a:solidFill>
                  <a:srgbClr val="0066CD"/>
                </a:solidFill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5024967" y="2310700"/>
            <a:ext cx="5743600" cy="8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30113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 preserve="1">
  <p:cSld name="1_Imagen con título">
    <p:bg>
      <p:bgPr>
        <a:solidFill>
          <a:srgbClr val="DCEAF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8448168" y="3404467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100"/>
              <a:buFont typeface="Work Sans Light"/>
              <a:buNone/>
              <a:defRPr sz="1333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-1" y="1258130"/>
            <a:ext cx="7085868" cy="474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8448169" y="2321489"/>
            <a:ext cx="3135999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69;p9">
            <a:extLst>
              <a:ext uri="{FF2B5EF4-FFF2-40B4-BE49-F238E27FC236}">
                <a16:creationId xmlns:a16="http://schemas.microsoft.com/office/drawing/2014/main" id="{4E8FAF10-E4DD-2641-AC24-D5545700AED6}"/>
              </a:ext>
            </a:extLst>
          </p:cNvPr>
          <p:cNvSpPr txBox="1"/>
          <p:nvPr userDrawn="1"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412589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 1" preserve="1">
  <p:cSld name="Imagen con título 1">
    <p:bg>
      <p:bgPr>
        <a:solidFill>
          <a:srgbClr val="DCEAF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5024968" y="3404467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100"/>
              <a:buFont typeface="Work Sans Light"/>
              <a:buNone/>
              <a:defRPr sz="1333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0" y="0"/>
            <a:ext cx="456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5024965" y="2310700"/>
            <a:ext cx="57436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976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o destacado" preserve="1">
  <p:cSld name="Cita o destacado">
    <p:bg>
      <p:bgPr>
        <a:solidFill>
          <a:srgbClr val="0856E8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5138867" y="1183067"/>
            <a:ext cx="5366800" cy="4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  <a:defRPr sz="4667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764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 preserve="1">
  <p:cSld name="1_Dos objetos"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8448167" y="3404464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979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5024967" y="3404464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979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5024967" y="2310697"/>
            <a:ext cx="57436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000"/>
              <a:buFont typeface="Work Sans Light"/>
              <a:buNone/>
              <a:defRPr sz="4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 userDrawn="1"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825731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1_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2192767" y="6403600"/>
            <a:ext cx="6102800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Función Pública.</a:t>
            </a:r>
            <a:endParaRPr sz="8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8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27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AD3A-7A1F-0C4E-9AC3-F19D61DCF2E8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7AB3-335C-3C4B-961C-D78A876E7E2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4979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fras" preserve="1">
  <p:cSld name="Cifras">
    <p:bg>
      <p:bgPr>
        <a:solidFill>
          <a:srgbClr val="DCEAFB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8465617" y="2596599"/>
            <a:ext cx="3020000" cy="1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91437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1pPr>
            <a:lvl2pPr marL="1219170" lvl="1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2pPr>
            <a:lvl3pPr marL="1828754" lvl="2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3pPr>
            <a:lvl4pPr marL="2438339" lvl="3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4pPr>
            <a:lvl5pPr marL="3047924" lvl="4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5pPr>
            <a:lvl6pPr marL="3657509" lvl="5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6pPr>
            <a:lvl7pPr marL="4267093" lvl="6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7pPr>
            <a:lvl8pPr marL="4876678" lvl="7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8pPr>
            <a:lvl9pPr marL="5486263" lvl="8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8778017" y="4345131"/>
            <a:ext cx="25108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979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3"/>
          </p:nvPr>
        </p:nvSpPr>
        <p:spPr>
          <a:xfrm>
            <a:off x="1112767" y="2596599"/>
            <a:ext cx="3020000" cy="1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91437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1pPr>
            <a:lvl2pPr marL="1219170" lvl="1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2pPr>
            <a:lvl3pPr marL="1828754" lvl="2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3pPr>
            <a:lvl4pPr marL="2438339" lvl="3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4pPr>
            <a:lvl5pPr marL="3047924" lvl="4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5pPr>
            <a:lvl6pPr marL="3657509" lvl="5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6pPr>
            <a:lvl7pPr marL="4267093" lvl="6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7pPr>
            <a:lvl8pPr marL="4876678" lvl="7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8pPr>
            <a:lvl9pPr marL="5486263" lvl="8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825635" y="862667"/>
            <a:ext cx="104632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4"/>
          </p:nvPr>
        </p:nvSpPr>
        <p:spPr>
          <a:xfrm>
            <a:off x="4789184" y="2596599"/>
            <a:ext cx="3020000" cy="1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91437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1pPr>
            <a:lvl2pPr marL="1219170" lvl="1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2pPr>
            <a:lvl3pPr marL="1828754" lvl="2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3pPr>
            <a:lvl4pPr marL="2438339" lvl="3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4pPr>
            <a:lvl5pPr marL="3047924" lvl="4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5pPr>
            <a:lvl6pPr marL="3657509" lvl="5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6pPr>
            <a:lvl7pPr marL="4267093" lvl="6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7pPr>
            <a:lvl8pPr marL="4876678" lvl="7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8pPr>
            <a:lvl9pPr marL="5486263" lvl="8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5"/>
          </p:nvPr>
        </p:nvSpPr>
        <p:spPr>
          <a:xfrm>
            <a:off x="5043784" y="4345131"/>
            <a:ext cx="25108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979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6"/>
          </p:nvPr>
        </p:nvSpPr>
        <p:spPr>
          <a:xfrm>
            <a:off x="1367351" y="4345131"/>
            <a:ext cx="25108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979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11" name="Google Shape;69;p9">
            <a:extLst>
              <a:ext uri="{FF2B5EF4-FFF2-40B4-BE49-F238E27FC236}">
                <a16:creationId xmlns:a16="http://schemas.microsoft.com/office/drawing/2014/main" id="{EADC75C9-C746-8548-988D-73FE9ACC5089}"/>
              </a:ext>
            </a:extLst>
          </p:cNvPr>
          <p:cNvSpPr txBox="1"/>
          <p:nvPr userDrawn="1"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</a:p>
        </p:txBody>
      </p:sp>
    </p:spTree>
    <p:extLst>
      <p:ext uri="{BB962C8B-B14F-4D97-AF65-F5344CB8AC3E}">
        <p14:creationId xmlns:p14="http://schemas.microsoft.com/office/powerpoint/2010/main" val="1181274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EBD89-DC36-1B4B-8551-DEB2D6A23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F7D462-0772-284F-8323-ABC0402C7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4BA2D-6BAC-9B4C-9E95-632BDCD5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A4697-26CF-8A41-A705-7975506AAC34}" type="datetimeFigureOut">
              <a:rPr lang="es-CO" smtClean="0"/>
              <a:t>19/12/18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A2AB3-0CA3-E843-A3B9-1324B62F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D2F3A7-1232-8941-B709-2971E539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19178-880F-0147-9665-DA22F49F7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455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31E9-E636-9545-B9F6-FBFFA6BF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9E79A4-D17B-5743-80AD-247469515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2BDD0-BA37-4D48-988A-F4B165BF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A4697-26CF-8A41-A705-7975506AAC34}" type="datetimeFigureOut">
              <a:rPr lang="es-CO" smtClean="0"/>
              <a:t>19/12/18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EA9131-2C63-2B46-891D-E081F8E7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AA4B0D-D75D-1242-92E2-345080F2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19178-880F-0147-9665-DA22F49F7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333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AD9DE-8164-364F-96BA-145FE102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FC8370-98BC-EC40-9460-B99BE5061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207E3B-619C-8F4A-A111-FE23CE1A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A4697-26CF-8A41-A705-7975506AAC34}" type="datetimeFigureOut">
              <a:rPr lang="es-CO" smtClean="0"/>
              <a:t>19/12/18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DEB822-EEEA-5A4D-AD80-060EF9FA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A9AF2-9C3D-3E45-B744-DDB4B77C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19178-880F-0147-9665-DA22F49F7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4469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BAA5C-D9E4-6940-9AEC-4D430C05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7CDC14-957D-CA40-9424-EEB88C080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2A9451-2A0D-AC4A-B73F-7F85D2C27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BACFD3-9919-E343-9DA8-747863A7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A4697-26CF-8A41-A705-7975506AAC34}" type="datetimeFigureOut">
              <a:rPr lang="es-CO" smtClean="0"/>
              <a:t>19/12/18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173DB7-C1FA-0F45-98DA-4A2DBA81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2B80DF-D51C-E541-9D9C-59A659E8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19178-880F-0147-9665-DA22F49F7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011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C65F8-DFEC-284A-879D-58670869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214E76-2F96-4E4E-B5FC-E2529E6F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A2A37D-DBE9-4E40-9702-C60B6D07C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A7D888-4291-5246-AA8C-B822F4005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504DBF-9DE7-6B48-B4C5-119EAC1EC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8FDF9F-D13B-D545-8F53-9641A5DC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A4697-26CF-8A41-A705-7975506AAC34}" type="datetimeFigureOut">
              <a:rPr lang="es-CO" smtClean="0"/>
              <a:t>19/12/18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D671FC-910A-2945-96D0-6981052D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32FBD3-70AD-D94F-9BBF-717926A0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19178-880F-0147-9665-DA22F49F7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5903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5EF08-33D3-244F-BA7C-33FC667A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E2DAED-7644-D141-A41A-1E7F1ED3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A4697-26CF-8A41-A705-7975506AAC34}" type="datetimeFigureOut">
              <a:rPr lang="es-CO" smtClean="0"/>
              <a:t>19/12/18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99896B-5EF0-2140-95A4-DA057446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A3E0CE-C1CA-C044-85A9-7BED26A3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19178-880F-0147-9665-DA22F49F7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1629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ADAD73-9D74-7D49-AF6A-321D1079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A4697-26CF-8A41-A705-7975506AAC34}" type="datetimeFigureOut">
              <a:rPr lang="es-CO" smtClean="0"/>
              <a:t>19/12/18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911935-C470-F34D-AB93-D784EA59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7BE35F-4EF4-E64D-8743-AC3495F8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19178-880F-0147-9665-DA22F49F7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2531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0E6DE-55F0-AA45-AF44-80ED46BE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0CF970-E0AB-3247-B520-273CBC4FB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EDD5E2-06B6-BD43-8943-362A9E7C4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687301-84DA-344F-9F17-51EEC890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A4697-26CF-8A41-A705-7975506AAC34}" type="datetimeFigureOut">
              <a:rPr lang="es-CO" smtClean="0"/>
              <a:t>19/12/18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8B46F3-02B8-F240-B110-458C8CCA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A6A621-D815-D34B-80D5-FAE377D6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19178-880F-0147-9665-DA22F49F7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4483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8BDAD-9CC8-F34A-B192-9383B683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93E20A-C951-1640-906A-9285856F4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A33A46-99CF-B54B-B4E0-68E23F883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31A8CE-14A4-C044-B40A-FA97C3F3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A4697-26CF-8A41-A705-7975506AAC34}" type="datetimeFigureOut">
              <a:rPr lang="es-CO" smtClean="0"/>
              <a:t>19/12/18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10B22C-538D-A240-98C9-244C5F1F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6283C1-2A09-444B-A717-7C088498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19178-880F-0147-9665-DA22F49F7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85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AD3A-7A1F-0C4E-9AC3-F19D61DCF2E8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7AB3-335C-3C4B-961C-D78A876E7E2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6780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C5452-4273-5A43-823D-10C5F0AF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100808-8CCD-ED43-B528-64D9B548F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BAE17-C24E-0B47-93EA-E4C1DDBA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A4697-26CF-8A41-A705-7975506AAC34}" type="datetimeFigureOut">
              <a:rPr lang="es-CO" smtClean="0"/>
              <a:t>19/12/18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D243AD-C8C5-7B40-BC94-0FE93A38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227188-6838-B14C-91FD-6F45B720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19178-880F-0147-9665-DA22F49F7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5226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EBB7E8-B67A-5840-9150-512612A33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AFCB28-5E73-5544-B167-8F8F0A414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081D0B-7ED4-6A44-BE7B-42DF29D1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A4697-26CF-8A41-A705-7975506AAC34}" type="datetimeFigureOut">
              <a:rPr lang="es-CO" smtClean="0"/>
              <a:t>19/12/18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3C45C8-9A45-9E4A-B4BA-6746CFB0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0932E4-4475-CF4B-8C55-1CD7E96D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19178-880F-0147-9665-DA22F49F7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2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AD3A-7A1F-0C4E-9AC3-F19D61DCF2E8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7AB3-335C-3C4B-961C-D78A876E7E2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02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AD3A-7A1F-0C4E-9AC3-F19D61DCF2E8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7AB3-335C-3C4B-961C-D78A876E7E2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382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AD3A-7A1F-0C4E-9AC3-F19D61DCF2E8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7AB3-335C-3C4B-961C-D78A876E7E2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28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AD3A-7A1F-0C4E-9AC3-F19D61DCF2E8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7AB3-335C-3C4B-961C-D78A876E7E2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790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AD3A-7A1F-0C4E-9AC3-F19D61DCF2E8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7AB3-335C-3C4B-961C-D78A876E7E2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233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AD3A-7A1F-0C4E-9AC3-F19D61DCF2E8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7AB3-335C-3C4B-961C-D78A876E7E2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265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7AD3A-7A1F-0C4E-9AC3-F19D61DCF2E8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7AB3-335C-3C4B-961C-D78A876E7E2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Rectángulo 6"/>
          <p:cNvSpPr/>
          <p:nvPr userDrawn="1"/>
        </p:nvSpPr>
        <p:spPr>
          <a:xfrm>
            <a:off x="0" y="-1"/>
            <a:ext cx="587829" cy="6858002"/>
          </a:xfrm>
          <a:prstGeom prst="rect">
            <a:avLst/>
          </a:prstGeom>
          <a:solidFill>
            <a:srgbClr val="FE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>
            <a:off x="725616" y="6947794"/>
            <a:ext cx="2129231" cy="85571"/>
          </a:xfrm>
          <a:prstGeom prst="rect">
            <a:avLst/>
          </a:prstGeom>
          <a:solidFill>
            <a:srgbClr val="E3ED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26497"/>
            <a:ext cx="3069771" cy="58778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16841" y="382279"/>
            <a:ext cx="1008773" cy="67251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624470" y="432536"/>
            <a:ext cx="759810" cy="62225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34" y="365125"/>
            <a:ext cx="3067528" cy="30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9CA83B-34E4-5A4C-8370-70F6C50B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F4CAD9-FAE6-B148-A635-F03A22459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95DB69-D754-B943-9EC5-75E0161D1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A4697-26CF-8A41-A705-7975506AAC34}" type="datetimeFigureOut">
              <a:rPr lang="es-CO" smtClean="0"/>
              <a:t>19/12/18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582892-E507-7B49-B5A8-6E5C24601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CDFA1C-2971-C844-83D8-EE6DA607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9178-880F-0147-9665-DA22F49F7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96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7104" y="5138170"/>
            <a:ext cx="10365828" cy="659551"/>
          </a:xfrm>
        </p:spPr>
        <p:txBody>
          <a:bodyPr>
            <a:normAutofit/>
          </a:bodyPr>
          <a:lstStyle/>
          <a:p>
            <a:r>
              <a:rPr lang="es-ES_tradnl" sz="3200" b="1" dirty="0">
                <a:latin typeface="Arial" charset="0"/>
                <a:ea typeface="Arial" charset="0"/>
                <a:cs typeface="Arial" charset="0"/>
              </a:rPr>
              <a:t>Función Pública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125415" y="3298091"/>
            <a:ext cx="10034953" cy="13887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Mesa 4.</a:t>
            </a:r>
          </a:p>
          <a:p>
            <a:r>
              <a:rPr lang="es-ES_tradn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cs typeface="Arial Narrow" charset="0"/>
              </a:rPr>
              <a:t>MIPG: Manuales de funciones, Estructuras y Empleo Público</a:t>
            </a:r>
            <a:endParaRPr lang="es-ES_tradnl" sz="3600" dirty="0">
              <a:solidFill>
                <a:schemeClr val="tx1">
                  <a:lumMod val="50000"/>
                  <a:lumOff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Rectángulo 7"/>
          <p:cNvSpPr/>
          <p:nvPr/>
        </p:nvSpPr>
        <p:spPr>
          <a:xfrm flipV="1">
            <a:off x="860115" y="5891147"/>
            <a:ext cx="10365828" cy="45719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48BEE2D0-A586-734C-A01C-135EACC66223}"/>
              </a:ext>
            </a:extLst>
          </p:cNvPr>
          <p:cNvSpPr txBox="1">
            <a:spLocks/>
          </p:cNvSpPr>
          <p:nvPr/>
        </p:nvSpPr>
        <p:spPr>
          <a:xfrm>
            <a:off x="2735581" y="5981487"/>
            <a:ext cx="7849728" cy="73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dirty="0">
                <a:latin typeface="Arial Narrow" charset="0"/>
                <a:cs typeface="Arial Narrow" charset="0"/>
              </a:rPr>
              <a:t>Grupo 4: Cuenca del </a:t>
            </a:r>
            <a:r>
              <a:rPr lang="es-ES_tradnl" dirty="0" err="1">
                <a:latin typeface="Arial Narrow" charset="0"/>
                <a:cs typeface="Arial Narrow" charset="0"/>
              </a:rPr>
              <a:t>Caguán</a:t>
            </a:r>
            <a:r>
              <a:rPr lang="es-ES_tradnl" dirty="0">
                <a:latin typeface="Arial Narrow" charset="0"/>
                <a:cs typeface="Arial Narrow" charset="0"/>
              </a:rPr>
              <a:t> y Piedemonte </a:t>
            </a:r>
            <a:r>
              <a:rPr lang="es-ES_tradnl" dirty="0" err="1">
                <a:latin typeface="Arial Narrow" charset="0"/>
                <a:cs typeface="Arial Narrow" charset="0"/>
              </a:rPr>
              <a:t>Caqueteño</a:t>
            </a:r>
            <a:r>
              <a:rPr lang="es-ES_tradnl" dirty="0">
                <a:latin typeface="Arial Narrow" charset="0"/>
                <a:cs typeface="Arial Narrow" charset="0"/>
              </a:rPr>
              <a:t> (17), Macarena – Guaviare (12), Putumayo(9) (38)</a:t>
            </a:r>
          </a:p>
        </p:txBody>
      </p:sp>
    </p:spTree>
    <p:extLst>
      <p:ext uri="{BB962C8B-B14F-4D97-AF65-F5344CB8AC3E}">
        <p14:creationId xmlns:p14="http://schemas.microsoft.com/office/powerpoint/2010/main" val="68830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484E16C-2221-C246-9A68-D11514C6B044}"/>
              </a:ext>
            </a:extLst>
          </p:cNvPr>
          <p:cNvSpPr txBox="1">
            <a:spLocks/>
          </p:cNvSpPr>
          <p:nvPr/>
        </p:nvSpPr>
        <p:spPr>
          <a:xfrm>
            <a:off x="606307" y="717230"/>
            <a:ext cx="10598968" cy="799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CO" sz="3000" dirty="0">
                <a:solidFill>
                  <a:srgbClr val="0066CD"/>
                </a:solidFill>
                <a:latin typeface="Work Sans Light"/>
              </a:rPr>
              <a:t>Implementación de la normativa reciente sobre manuales</a:t>
            </a:r>
          </a:p>
        </p:txBody>
      </p:sp>
      <p:sp>
        <p:nvSpPr>
          <p:cNvPr id="11" name="CuadroTexto 27">
            <a:extLst>
              <a:ext uri="{FF2B5EF4-FFF2-40B4-BE49-F238E27FC236}">
                <a16:creationId xmlns:a16="http://schemas.microsoft.com/office/drawing/2014/main" id="{F15AD305-BC35-F040-8344-8FE664628EA9}"/>
              </a:ext>
            </a:extLst>
          </p:cNvPr>
          <p:cNvSpPr txBox="1"/>
          <p:nvPr/>
        </p:nvSpPr>
        <p:spPr>
          <a:xfrm>
            <a:off x="668299" y="3404719"/>
            <a:ext cx="2119775" cy="609222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4288" lvl="0" indent="0">
              <a:lnSpc>
                <a:spcPct val="100000"/>
              </a:lnSpc>
              <a:spcAft>
                <a:spcPts val="0"/>
              </a:spcAft>
            </a:pPr>
            <a:r>
              <a:rPr lang="es-CO" sz="18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Decreto 815 </a:t>
            </a:r>
          </a:p>
          <a:p>
            <a:pPr marL="14288" lvl="0" indent="0">
              <a:lnSpc>
                <a:spcPct val="100000"/>
              </a:lnSpc>
              <a:spcAft>
                <a:spcPts val="0"/>
              </a:spcAft>
            </a:pPr>
            <a:r>
              <a:rPr 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(8 de mayo de 2018)</a:t>
            </a:r>
          </a:p>
        </p:txBody>
      </p:sp>
      <p:sp>
        <p:nvSpPr>
          <p:cNvPr id="20" name="CuadroTexto 27">
            <a:extLst>
              <a:ext uri="{FF2B5EF4-FFF2-40B4-BE49-F238E27FC236}">
                <a16:creationId xmlns:a16="http://schemas.microsoft.com/office/drawing/2014/main" id="{A381452F-B60F-D848-BC18-800EA105E6C8}"/>
              </a:ext>
            </a:extLst>
          </p:cNvPr>
          <p:cNvSpPr txBox="1"/>
          <p:nvPr/>
        </p:nvSpPr>
        <p:spPr>
          <a:xfrm>
            <a:off x="2982947" y="2795497"/>
            <a:ext cx="2069013" cy="609222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4288" lvl="0" indent="0">
              <a:lnSpc>
                <a:spcPct val="100000"/>
              </a:lnSpc>
              <a:spcAft>
                <a:spcPts val="0"/>
              </a:spcAft>
            </a:pPr>
            <a:r>
              <a:rPr lang="es-CO" sz="18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Resolución 629 </a:t>
            </a:r>
            <a:r>
              <a:rPr 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(19 de julio 2018)</a:t>
            </a:r>
          </a:p>
        </p:txBody>
      </p:sp>
      <p:sp>
        <p:nvSpPr>
          <p:cNvPr id="22" name="CuadroTexto 27">
            <a:extLst>
              <a:ext uri="{FF2B5EF4-FFF2-40B4-BE49-F238E27FC236}">
                <a16:creationId xmlns:a16="http://schemas.microsoft.com/office/drawing/2014/main" id="{CC414D4E-0864-A84B-8EB5-CA89A53F4F61}"/>
              </a:ext>
            </a:extLst>
          </p:cNvPr>
          <p:cNvSpPr txBox="1"/>
          <p:nvPr/>
        </p:nvSpPr>
        <p:spPr>
          <a:xfrm>
            <a:off x="5217683" y="2168319"/>
            <a:ext cx="2173840" cy="609222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s-CO" sz="18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Resolución 667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(3 de agosto de 2018)</a:t>
            </a:r>
          </a:p>
        </p:txBody>
      </p:sp>
      <p:sp>
        <p:nvSpPr>
          <p:cNvPr id="15" name="CuadroTexto 27">
            <a:extLst>
              <a:ext uri="{FF2B5EF4-FFF2-40B4-BE49-F238E27FC236}">
                <a16:creationId xmlns:a16="http://schemas.microsoft.com/office/drawing/2014/main" id="{376CA7CE-B828-9642-8F38-40D39326BBC8}"/>
              </a:ext>
            </a:extLst>
          </p:cNvPr>
          <p:cNvSpPr txBox="1"/>
          <p:nvPr/>
        </p:nvSpPr>
        <p:spPr>
          <a:xfrm>
            <a:off x="7488749" y="1560975"/>
            <a:ext cx="2075649" cy="1113975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4288" lvl="0" indent="0">
              <a:lnSpc>
                <a:spcPct val="90000"/>
              </a:lnSpc>
            </a:pPr>
            <a:r>
              <a:rPr lang="es-CO" sz="18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Ajuste total del manual de funciones de Función Pública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8EB7113-4D36-0446-AFB9-48164B016C9A}"/>
              </a:ext>
            </a:extLst>
          </p:cNvPr>
          <p:cNvSpPr/>
          <p:nvPr/>
        </p:nvSpPr>
        <p:spPr>
          <a:xfrm>
            <a:off x="668299" y="3309567"/>
            <a:ext cx="2124263" cy="2715826"/>
          </a:xfrm>
          <a:prstGeom prst="rect">
            <a:avLst/>
          </a:prstGeom>
          <a:noFill/>
          <a:ln w="38100">
            <a:solidFill>
              <a:srgbClr val="01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85EDAD5-957B-8940-A779-43CDC672948A}"/>
              </a:ext>
            </a:extLst>
          </p:cNvPr>
          <p:cNvSpPr/>
          <p:nvPr/>
        </p:nvSpPr>
        <p:spPr>
          <a:xfrm>
            <a:off x="2932184" y="2705743"/>
            <a:ext cx="2124263" cy="3118280"/>
          </a:xfrm>
          <a:prstGeom prst="rect">
            <a:avLst/>
          </a:prstGeom>
          <a:noFill/>
          <a:ln w="38100">
            <a:solidFill>
              <a:srgbClr val="01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6BC69BB-BB73-CD46-8E16-6E0C77CF3C51}"/>
              </a:ext>
            </a:extLst>
          </p:cNvPr>
          <p:cNvSpPr/>
          <p:nvPr/>
        </p:nvSpPr>
        <p:spPr>
          <a:xfrm>
            <a:off x="5196070" y="2101921"/>
            <a:ext cx="2124263" cy="3923472"/>
          </a:xfrm>
          <a:prstGeom prst="rect">
            <a:avLst/>
          </a:prstGeom>
          <a:noFill/>
          <a:ln w="38100">
            <a:solidFill>
              <a:srgbClr val="01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744BDA3-26D4-3549-B946-BCEFC2884F15}"/>
              </a:ext>
            </a:extLst>
          </p:cNvPr>
          <p:cNvSpPr/>
          <p:nvPr/>
        </p:nvSpPr>
        <p:spPr>
          <a:xfrm>
            <a:off x="7464443" y="1498097"/>
            <a:ext cx="2124263" cy="4527296"/>
          </a:xfrm>
          <a:prstGeom prst="rect">
            <a:avLst/>
          </a:prstGeom>
          <a:noFill/>
          <a:ln w="38100">
            <a:solidFill>
              <a:srgbClr val="01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5DD84D9-8886-D942-9B50-7D6B9B9A43F6}"/>
              </a:ext>
            </a:extLst>
          </p:cNvPr>
          <p:cNvSpPr/>
          <p:nvPr/>
        </p:nvSpPr>
        <p:spPr>
          <a:xfrm>
            <a:off x="1269816" y="5218332"/>
            <a:ext cx="4304181" cy="950365"/>
          </a:xfrm>
          <a:prstGeom prst="rect">
            <a:avLst/>
          </a:prstGeom>
          <a:solidFill>
            <a:srgbClr val="DCEAFB"/>
          </a:solidFill>
          <a:ln w="38100">
            <a:solidFill>
              <a:srgbClr val="01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rgbClr val="3266CC"/>
                </a:solidFill>
                <a:latin typeface="Work Sans" pitchFamily="2" charset="77"/>
              </a:rPr>
              <a:t>Plazo para ajustar competencias comportamentales vence el </a:t>
            </a:r>
            <a:r>
              <a:rPr lang="es-CO" sz="1200" b="1" dirty="0">
                <a:solidFill>
                  <a:srgbClr val="3266CC"/>
                </a:solidFill>
                <a:latin typeface="Work Sans" pitchFamily="2" charset="77"/>
              </a:rPr>
              <a:t>7 de noviembre de 2018 </a:t>
            </a:r>
            <a:r>
              <a:rPr lang="es-CO" sz="1200" dirty="0">
                <a:solidFill>
                  <a:srgbClr val="3266CC"/>
                </a:solidFill>
                <a:latin typeface="Work Sans" pitchFamily="2" charset="77"/>
              </a:rPr>
              <a:t>(entidades nacionales) y </a:t>
            </a:r>
            <a:r>
              <a:rPr lang="es-CO" sz="1200" b="1" dirty="0">
                <a:solidFill>
                  <a:srgbClr val="3266CC"/>
                </a:solidFill>
                <a:latin typeface="Work Sans" pitchFamily="2" charset="77"/>
              </a:rPr>
              <a:t>8 de mayo de 2019</a:t>
            </a:r>
            <a:r>
              <a:rPr lang="es-CO" sz="1200" dirty="0">
                <a:solidFill>
                  <a:srgbClr val="3266CC"/>
                </a:solidFill>
                <a:latin typeface="Work Sans" pitchFamily="2" charset="77"/>
              </a:rPr>
              <a:t> (entidades territoriales)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B7B0D26-4A96-CD41-9BE7-F4E32DFBA895}"/>
              </a:ext>
            </a:extLst>
          </p:cNvPr>
          <p:cNvSpPr/>
          <p:nvPr/>
        </p:nvSpPr>
        <p:spPr>
          <a:xfrm>
            <a:off x="3491218" y="4136315"/>
            <a:ext cx="4304181" cy="950365"/>
          </a:xfrm>
          <a:prstGeom prst="rect">
            <a:avLst/>
          </a:prstGeom>
          <a:solidFill>
            <a:srgbClr val="DCEAFB"/>
          </a:solidFill>
          <a:ln w="38100">
            <a:solidFill>
              <a:srgbClr val="01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rgbClr val="3266CC"/>
                </a:solidFill>
                <a:latin typeface="Work Sans" pitchFamily="2" charset="77"/>
              </a:rPr>
              <a:t>Plazo para ajustar competencias archivísticas vence el </a:t>
            </a:r>
            <a:r>
              <a:rPr lang="es-CO" sz="1200" b="1" dirty="0">
                <a:solidFill>
                  <a:srgbClr val="3266CC"/>
                </a:solidFill>
                <a:latin typeface="Work Sans" pitchFamily="2" charset="77"/>
              </a:rPr>
              <a:t>18 de enero de 2019</a:t>
            </a:r>
            <a:r>
              <a:rPr lang="es-CO" sz="1200" dirty="0">
                <a:solidFill>
                  <a:srgbClr val="3266CC"/>
                </a:solidFill>
                <a:latin typeface="Work Sans" pitchFamily="2" charset="77"/>
              </a:rPr>
              <a:t> para entidades nacionales y territoriales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0F47101-0C71-C64E-8F15-81CECA030641}"/>
              </a:ext>
            </a:extLst>
          </p:cNvPr>
          <p:cNvSpPr/>
          <p:nvPr/>
        </p:nvSpPr>
        <p:spPr>
          <a:xfrm>
            <a:off x="5732953" y="3063576"/>
            <a:ext cx="4304181" cy="950365"/>
          </a:xfrm>
          <a:prstGeom prst="rect">
            <a:avLst/>
          </a:prstGeom>
          <a:solidFill>
            <a:srgbClr val="DCEAFB"/>
          </a:solidFill>
          <a:ln w="38100">
            <a:solidFill>
              <a:srgbClr val="01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rgbClr val="3266CC"/>
                </a:solidFill>
                <a:latin typeface="Work Sans" pitchFamily="2" charset="77"/>
              </a:rPr>
              <a:t>Las entidades revisarán su acto administrativo de estructura para verificar que las áreas estén asumiendo las funciones contenidas en el catálogo. No existe fecha límite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5DB03D-A2D7-124C-8CED-63C0AFE0137E}"/>
              </a:ext>
            </a:extLst>
          </p:cNvPr>
          <p:cNvSpPr txBox="1"/>
          <p:nvPr/>
        </p:nvSpPr>
        <p:spPr>
          <a:xfrm>
            <a:off x="9732816" y="1461315"/>
            <a:ext cx="2138766" cy="1285561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rgbClr val="3266CC"/>
                </a:solidFill>
                <a:latin typeface="Work Sans" pitchFamily="2" charset="77"/>
              </a:rPr>
              <a:t>Marco de referencia para las entidades públicas</a:t>
            </a:r>
          </a:p>
        </p:txBody>
      </p:sp>
      <p:cxnSp>
        <p:nvCxnSpPr>
          <p:cNvPr id="8" name="Conector angular 7">
            <a:extLst>
              <a:ext uri="{FF2B5EF4-FFF2-40B4-BE49-F238E27FC236}">
                <a16:creationId xmlns:a16="http://schemas.microsoft.com/office/drawing/2014/main" id="{F7DE5E04-6158-0240-96CE-0813141E2430}"/>
              </a:ext>
            </a:extLst>
          </p:cNvPr>
          <p:cNvCxnSpPr>
            <a:stCxn id="23" idx="1"/>
          </p:cNvCxnSpPr>
          <p:nvPr/>
        </p:nvCxnSpPr>
        <p:spPr>
          <a:xfrm rot="10800000">
            <a:off x="1007390" y="4013941"/>
            <a:ext cx="262426" cy="1679574"/>
          </a:xfrm>
          <a:prstGeom prst="bentConnector2">
            <a:avLst/>
          </a:prstGeom>
          <a:ln w="38100" cap="rnd">
            <a:solidFill>
              <a:srgbClr val="0166CD"/>
            </a:solidFill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>
            <a:extLst>
              <a:ext uri="{FF2B5EF4-FFF2-40B4-BE49-F238E27FC236}">
                <a16:creationId xmlns:a16="http://schemas.microsoft.com/office/drawing/2014/main" id="{13791E86-9A60-2F42-86A4-742345024AD4}"/>
              </a:ext>
            </a:extLst>
          </p:cNvPr>
          <p:cNvCxnSpPr>
            <a:cxnSpLocks/>
            <a:stCxn id="24" idx="1"/>
          </p:cNvCxnSpPr>
          <p:nvPr/>
        </p:nvCxnSpPr>
        <p:spPr>
          <a:xfrm rot="10800000">
            <a:off x="3241968" y="3404720"/>
            <a:ext cx="249251" cy="1206778"/>
          </a:xfrm>
          <a:prstGeom prst="bentConnector2">
            <a:avLst/>
          </a:prstGeom>
          <a:ln w="38100" cap="rnd">
            <a:solidFill>
              <a:srgbClr val="0166CD"/>
            </a:solidFill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>
            <a:extLst>
              <a:ext uri="{FF2B5EF4-FFF2-40B4-BE49-F238E27FC236}">
                <a16:creationId xmlns:a16="http://schemas.microsoft.com/office/drawing/2014/main" id="{443F25D3-0C99-994F-935C-874B34E5EE7B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5478089" y="2777545"/>
            <a:ext cx="254864" cy="761215"/>
          </a:xfrm>
          <a:prstGeom prst="bentConnector2">
            <a:avLst/>
          </a:prstGeom>
          <a:ln w="38100" cap="rnd">
            <a:solidFill>
              <a:srgbClr val="0166CD"/>
            </a:solidFill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6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C412C33B-F483-6E47-BC8E-9208B9558B5C}"/>
              </a:ext>
            </a:extLst>
          </p:cNvPr>
          <p:cNvSpPr txBox="1">
            <a:spLocks/>
          </p:cNvSpPr>
          <p:nvPr/>
        </p:nvSpPr>
        <p:spPr>
          <a:xfrm>
            <a:off x="2117782" y="3724484"/>
            <a:ext cx="5364684" cy="24871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100"/>
              <a:buFont typeface="Work Sans Light"/>
              <a:buNone/>
              <a:defRPr sz="1333" kern="12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 algn="r">
              <a:lnSpc>
                <a:spcPct val="70000"/>
              </a:lnSpc>
              <a:spcBef>
                <a:spcPts val="0"/>
              </a:spcBef>
              <a:buSzTx/>
              <a:defRPr/>
            </a:pPr>
            <a:r>
              <a:rPr lang="es-ES" sz="66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s-ES" sz="1600" dirty="0">
                <a:solidFill>
                  <a:schemeClr val="bg1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Carrera 6 No 12-62, Bogotá D.C., Colombia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s-ES" sz="1600" dirty="0">
                <a:solidFill>
                  <a:schemeClr val="bg1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7395656 Fax: 7395657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s-ES" sz="16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Línea gratuita de atención al usuario: </a:t>
            </a:r>
            <a:r>
              <a:rPr lang="es-ES" sz="1600" dirty="0">
                <a:solidFill>
                  <a:schemeClr val="bg1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018000917770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s-ES" sz="1600" dirty="0">
                <a:solidFill>
                  <a:schemeClr val="bg1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www.funcionpublica.gov.co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s-ES" sz="1600" dirty="0" err="1">
                <a:solidFill>
                  <a:schemeClr val="bg1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eva@funcionpublica.gov.co</a:t>
            </a:r>
            <a:endParaRPr lang="es-CO" sz="1600" dirty="0">
              <a:solidFill>
                <a:schemeClr val="bg1"/>
              </a:solidFill>
              <a:latin typeface="Work Sans" pitchFamily="2" charset="77"/>
              <a:ea typeface="MS PGothic" pitchFamily="34" charset="-128"/>
              <a:cs typeface="Calibri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C9C8638-B610-454B-9EEA-801EE3858F49}"/>
              </a:ext>
            </a:extLst>
          </p:cNvPr>
          <p:cNvGrpSpPr/>
          <p:nvPr/>
        </p:nvGrpSpPr>
        <p:grpSpPr>
          <a:xfrm>
            <a:off x="5215237" y="-140677"/>
            <a:ext cx="6976763" cy="7139354"/>
            <a:chOff x="5494962" y="4890"/>
            <a:chExt cx="6697038" cy="6853110"/>
          </a:xfrm>
        </p:grpSpPr>
        <p:sp>
          <p:nvSpPr>
            <p:cNvPr id="7" name="Google Shape;20;p3">
              <a:extLst>
                <a:ext uri="{FF2B5EF4-FFF2-40B4-BE49-F238E27FC236}">
                  <a16:creationId xmlns:a16="http://schemas.microsoft.com/office/drawing/2014/main" id="{7ADF3211-7C6E-A14A-84A8-9E33A971263B}"/>
                </a:ext>
              </a:extLst>
            </p:cNvPr>
            <p:cNvSpPr/>
            <p:nvPr/>
          </p:nvSpPr>
          <p:spPr>
            <a:xfrm>
              <a:off x="8639735" y="4890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91377" tIns="45676" rIns="91377" bIns="45676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A6B3E1-61F4-D444-B102-8F1F9C857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98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484E16C-2221-C246-9A68-D11514C6B044}"/>
              </a:ext>
            </a:extLst>
          </p:cNvPr>
          <p:cNvSpPr txBox="1">
            <a:spLocks/>
          </p:cNvSpPr>
          <p:nvPr/>
        </p:nvSpPr>
        <p:spPr>
          <a:xfrm>
            <a:off x="606307" y="691662"/>
            <a:ext cx="9638272" cy="799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ES" sz="3000" dirty="0">
                <a:solidFill>
                  <a:srgbClr val="0066CD"/>
                </a:solidFill>
                <a:latin typeface="Work Sans Light"/>
                <a:sym typeface="Work Sans Light"/>
              </a:rPr>
              <a:t>Temas </a:t>
            </a:r>
            <a:r>
              <a:rPr lang="es-ES" sz="3000" dirty="0">
                <a:solidFill>
                  <a:srgbClr val="0166CD"/>
                </a:solidFill>
                <a:latin typeface="Work Sans Light"/>
                <a:sym typeface="Work Sans Light"/>
              </a:rPr>
              <a:t>de Función Pública en territorio</a:t>
            </a:r>
            <a:endParaRPr lang="es-CO" sz="3000" dirty="0">
              <a:solidFill>
                <a:srgbClr val="0166CD"/>
              </a:solidFill>
              <a:latin typeface="Work Sans Light"/>
              <a:sym typeface="Work Sans Light"/>
            </a:endParaRPr>
          </a:p>
        </p:txBody>
      </p:sp>
      <p:pic>
        <p:nvPicPr>
          <p:cNvPr id="7" name="Imagen 31">
            <a:extLst>
              <a:ext uri="{FF2B5EF4-FFF2-40B4-BE49-F238E27FC236}">
                <a16:creationId xmlns:a16="http://schemas.microsoft.com/office/drawing/2014/main" id="{D0EEB3C1-8181-9F45-9BF6-A0EB8E15BA7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1" t="25849" r="40055" b="18641"/>
          <a:stretch/>
        </p:blipFill>
        <p:spPr bwMode="auto">
          <a:xfrm>
            <a:off x="4846638" y="2189163"/>
            <a:ext cx="2498725" cy="24796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20">
            <a:extLst>
              <a:ext uri="{FF2B5EF4-FFF2-40B4-BE49-F238E27FC236}">
                <a16:creationId xmlns:a16="http://schemas.microsoft.com/office/drawing/2014/main" id="{35B4C366-F729-EC4F-A5B0-0EA9BE8264C2}"/>
              </a:ext>
            </a:extLst>
          </p:cNvPr>
          <p:cNvSpPr txBox="1"/>
          <p:nvPr/>
        </p:nvSpPr>
        <p:spPr>
          <a:xfrm>
            <a:off x="7597541" y="4195434"/>
            <a:ext cx="3662450" cy="1409441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Relación Estado – Ciudadano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Participación ciudadana en la gestión - Rendición de Cuentas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Transparencia, Acceso a la Información e Integridad Pública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Servicio al Ciudadano - Trámites</a:t>
            </a:r>
          </a:p>
        </p:txBody>
      </p:sp>
      <p:sp>
        <p:nvSpPr>
          <p:cNvPr id="9" name="CuadroTexto 21">
            <a:extLst>
              <a:ext uri="{FF2B5EF4-FFF2-40B4-BE49-F238E27FC236}">
                <a16:creationId xmlns:a16="http://schemas.microsoft.com/office/drawing/2014/main" id="{76170747-E702-1D46-BD3A-F2D5C13D49B6}"/>
              </a:ext>
            </a:extLst>
          </p:cNvPr>
          <p:cNvSpPr txBox="1"/>
          <p:nvPr/>
        </p:nvSpPr>
        <p:spPr>
          <a:xfrm>
            <a:off x="7638727" y="1943212"/>
            <a:ext cx="3122712" cy="978554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Estructuras organizacionales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Escalas Salariales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Plantas de Personal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Manuales de Funciones</a:t>
            </a:r>
          </a:p>
        </p:txBody>
      </p:sp>
      <p:sp>
        <p:nvSpPr>
          <p:cNvPr id="10" name="CuadroTexto 25">
            <a:extLst>
              <a:ext uri="{FF2B5EF4-FFF2-40B4-BE49-F238E27FC236}">
                <a16:creationId xmlns:a16="http://schemas.microsoft.com/office/drawing/2014/main" id="{C7A0F5BC-BEEE-6443-860D-2AE3A9A644BF}"/>
              </a:ext>
            </a:extLst>
          </p:cNvPr>
          <p:cNvSpPr txBox="1"/>
          <p:nvPr/>
        </p:nvSpPr>
        <p:spPr>
          <a:xfrm>
            <a:off x="1157255" y="4195434"/>
            <a:ext cx="2760406" cy="1193997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defPPr>
              <a:defRPr lang="es-CO"/>
            </a:defPPr>
            <a:lvl1pPr marL="284163" indent="-284163" defTabSz="912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3B3838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defTabSz="912813">
              <a:defRPr sz="2400"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altLang="es-CO" dirty="0">
                <a:solidFill>
                  <a:srgbClr val="3266CC"/>
                </a:solidFill>
                <a:latin typeface="Work Sans" pitchFamily="2" charset="77"/>
              </a:rPr>
              <a:t>Modelo Integrado de Planeación y Gestión</a:t>
            </a:r>
          </a:p>
          <a:p>
            <a:r>
              <a:rPr lang="es-ES" altLang="es-CO" dirty="0">
                <a:solidFill>
                  <a:srgbClr val="3266CC"/>
                </a:solidFill>
                <a:latin typeface="Work Sans" pitchFamily="2" charset="77"/>
              </a:rPr>
              <a:t>Calidad</a:t>
            </a:r>
          </a:p>
          <a:p>
            <a:r>
              <a:rPr lang="es-ES" altLang="es-CO" dirty="0">
                <a:solidFill>
                  <a:srgbClr val="3266CC"/>
                </a:solidFill>
                <a:latin typeface="Work Sans" pitchFamily="2" charset="77"/>
              </a:rPr>
              <a:t>Control Interno</a:t>
            </a:r>
          </a:p>
          <a:p>
            <a:r>
              <a:rPr lang="es-ES" altLang="es-CO" dirty="0">
                <a:solidFill>
                  <a:srgbClr val="3266CC"/>
                </a:solidFill>
                <a:latin typeface="Work Sans" pitchFamily="2" charset="77"/>
              </a:rPr>
              <a:t>Incentivos a la gestión</a:t>
            </a:r>
          </a:p>
        </p:txBody>
      </p:sp>
      <p:sp>
        <p:nvSpPr>
          <p:cNvPr id="11" name="CuadroTexto 27">
            <a:extLst>
              <a:ext uri="{FF2B5EF4-FFF2-40B4-BE49-F238E27FC236}">
                <a16:creationId xmlns:a16="http://schemas.microsoft.com/office/drawing/2014/main" id="{F15AD305-BC35-F040-8344-8FE664628EA9}"/>
              </a:ext>
            </a:extLst>
          </p:cNvPr>
          <p:cNvSpPr txBox="1"/>
          <p:nvPr/>
        </p:nvSpPr>
        <p:spPr>
          <a:xfrm>
            <a:off x="1157255" y="1943212"/>
            <a:ext cx="3435819" cy="1409441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Meritocracia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Información y Planeación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Formación y capacitación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Remuneración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Bienestar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O" sz="14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Libertad de asociación</a:t>
            </a:r>
          </a:p>
        </p:txBody>
      </p:sp>
      <p:sp>
        <p:nvSpPr>
          <p:cNvPr id="12" name="Rectángulo 2">
            <a:extLst>
              <a:ext uri="{FF2B5EF4-FFF2-40B4-BE49-F238E27FC236}">
                <a16:creationId xmlns:a16="http://schemas.microsoft.com/office/drawing/2014/main" id="{24568DD8-12BD-F94A-8A87-C96405600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106" y="5156049"/>
            <a:ext cx="3381619" cy="85548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685" tIns="57844" rIns="115685" bIns="57844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156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>
                <a:solidFill>
                  <a:srgbClr val="0166CD"/>
                </a:solidFill>
                <a:latin typeface="Work Sans SemiBold" pitchFamily="2" charset="77"/>
                <a:cs typeface="Calibri" pitchFamily="34" charset="0"/>
              </a:rPr>
              <a:t>Políticas, Gestión del Conocimiento e Información, Evaluación y Doctrina Jurídica</a:t>
            </a:r>
            <a:endParaRPr lang="es-ES" altLang="es-CO" sz="1600" b="1" dirty="0">
              <a:solidFill>
                <a:srgbClr val="0166CD"/>
              </a:solidFill>
              <a:latin typeface="Work Sans SemiBold" pitchFamily="2" charset="77"/>
              <a:cs typeface="Calibri" pitchFamily="34" charset="0"/>
            </a:endParaRPr>
          </a:p>
        </p:txBody>
      </p:sp>
      <p:sp>
        <p:nvSpPr>
          <p:cNvPr id="16" name="CuadroTexto 27">
            <a:extLst>
              <a:ext uri="{FF2B5EF4-FFF2-40B4-BE49-F238E27FC236}">
                <a16:creationId xmlns:a16="http://schemas.microsoft.com/office/drawing/2014/main" id="{C9B8EF06-3BD0-7A45-B23F-1B626050D74B}"/>
              </a:ext>
            </a:extLst>
          </p:cNvPr>
          <p:cNvSpPr txBox="1"/>
          <p:nvPr/>
        </p:nvSpPr>
        <p:spPr>
          <a:xfrm>
            <a:off x="1157255" y="1446016"/>
            <a:ext cx="3435819" cy="393778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8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1. Empleo Público</a:t>
            </a:r>
          </a:p>
        </p:txBody>
      </p:sp>
      <p:sp>
        <p:nvSpPr>
          <p:cNvPr id="17" name="CuadroTexto 27">
            <a:extLst>
              <a:ext uri="{FF2B5EF4-FFF2-40B4-BE49-F238E27FC236}">
                <a16:creationId xmlns:a16="http://schemas.microsoft.com/office/drawing/2014/main" id="{F2ACE53E-7E48-4D4C-B290-1F6B57173D2B}"/>
              </a:ext>
            </a:extLst>
          </p:cNvPr>
          <p:cNvSpPr txBox="1"/>
          <p:nvPr/>
        </p:nvSpPr>
        <p:spPr>
          <a:xfrm>
            <a:off x="7640416" y="1446016"/>
            <a:ext cx="3435819" cy="393778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8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3. Desarrollo Organizacional</a:t>
            </a:r>
          </a:p>
        </p:txBody>
      </p:sp>
      <p:sp>
        <p:nvSpPr>
          <p:cNvPr id="18" name="CuadroTexto 27">
            <a:extLst>
              <a:ext uri="{FF2B5EF4-FFF2-40B4-BE49-F238E27FC236}">
                <a16:creationId xmlns:a16="http://schemas.microsoft.com/office/drawing/2014/main" id="{2D7954F4-1025-164A-BB6C-64AD3EAA0FFD}"/>
              </a:ext>
            </a:extLst>
          </p:cNvPr>
          <p:cNvSpPr txBox="1"/>
          <p:nvPr/>
        </p:nvSpPr>
        <p:spPr>
          <a:xfrm>
            <a:off x="1157255" y="3475781"/>
            <a:ext cx="3435819" cy="615377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CO" sz="18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2. Gestión y desempeño</a:t>
            </a:r>
          </a:p>
          <a:p>
            <a:pPr mar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CO" sz="18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Institucional</a:t>
            </a:r>
          </a:p>
        </p:txBody>
      </p:sp>
      <p:sp>
        <p:nvSpPr>
          <p:cNvPr id="19" name="CuadroTexto 27">
            <a:extLst>
              <a:ext uri="{FF2B5EF4-FFF2-40B4-BE49-F238E27FC236}">
                <a16:creationId xmlns:a16="http://schemas.microsoft.com/office/drawing/2014/main" id="{D74C2984-2D9E-5D49-BD9D-BF7169B6D532}"/>
              </a:ext>
            </a:extLst>
          </p:cNvPr>
          <p:cNvSpPr txBox="1"/>
          <p:nvPr/>
        </p:nvSpPr>
        <p:spPr>
          <a:xfrm>
            <a:off x="7290752" y="3184250"/>
            <a:ext cx="3776884" cy="864676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CO" sz="18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4. Participación, </a:t>
            </a:r>
          </a:p>
          <a:p>
            <a:pPr marL="0" indent="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CO" sz="18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Transparencia y </a:t>
            </a:r>
          </a:p>
          <a:p>
            <a:pPr marL="0" indent="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CO" sz="18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Servicio al Ciudadano</a:t>
            </a: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3E26A007-ED19-EE41-866A-A78EC5BC31DD}"/>
              </a:ext>
            </a:extLst>
          </p:cNvPr>
          <p:cNvSpPr txBox="1"/>
          <p:nvPr/>
        </p:nvSpPr>
        <p:spPr>
          <a:xfrm>
            <a:off x="932009" y="6062035"/>
            <a:ext cx="10327982" cy="276999"/>
          </a:xfrm>
          <a:prstGeom prst="rect">
            <a:avLst/>
          </a:prstGeom>
          <a:noFill/>
          <a:ln>
            <a:solidFill>
              <a:srgbClr val="32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3266CC"/>
                </a:solidFill>
              </a:rPr>
              <a:t>En 2017 se realizó balance de los temas de Función Pública en los Planes de Desarrollo de Departamentos y Municipios 2016-2019 </a:t>
            </a:r>
            <a:r>
              <a:rPr lang="es-CO" sz="1100" dirty="0">
                <a:solidFill>
                  <a:srgbClr val="3266CC"/>
                </a:solidFill>
              </a:rPr>
              <a:t>(Simbaqueba, E. y Padilla, L. 2017)</a:t>
            </a:r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110DE25D-9320-BD49-8576-12196EBD052F}"/>
              </a:ext>
            </a:extLst>
          </p:cNvPr>
          <p:cNvSpPr/>
          <p:nvPr/>
        </p:nvSpPr>
        <p:spPr>
          <a:xfrm>
            <a:off x="1162376" y="1839794"/>
            <a:ext cx="4410348" cy="673100"/>
          </a:xfrm>
          <a:custGeom>
            <a:avLst/>
            <a:gdLst>
              <a:gd name="connsiteX0" fmla="*/ 3987800 w 3987800"/>
              <a:gd name="connsiteY0" fmla="*/ 673100 h 673100"/>
              <a:gd name="connsiteX1" fmla="*/ 3492500 w 3987800"/>
              <a:gd name="connsiteY1" fmla="*/ 0 h 673100"/>
              <a:gd name="connsiteX2" fmla="*/ 0 w 3987800"/>
              <a:gd name="connsiteY2" fmla="*/ 0 h 673100"/>
              <a:gd name="connsiteX0" fmla="*/ 3987800 w 3987800"/>
              <a:gd name="connsiteY0" fmla="*/ 673100 h 673100"/>
              <a:gd name="connsiteX1" fmla="*/ 3591778 w 3987800"/>
              <a:gd name="connsiteY1" fmla="*/ 5225 h 673100"/>
              <a:gd name="connsiteX2" fmla="*/ 0 w 3987800"/>
              <a:gd name="connsiteY2" fmla="*/ 0 h 673100"/>
              <a:gd name="connsiteX0" fmla="*/ 4024376 w 4024376"/>
              <a:gd name="connsiteY0" fmla="*/ 673100 h 673100"/>
              <a:gd name="connsiteX1" fmla="*/ 3591778 w 4024376"/>
              <a:gd name="connsiteY1" fmla="*/ 5225 h 673100"/>
              <a:gd name="connsiteX2" fmla="*/ 0 w 4024376"/>
              <a:gd name="connsiteY2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4376" h="673100">
                <a:moveTo>
                  <a:pt x="4024376" y="673100"/>
                </a:moveTo>
                <a:lnTo>
                  <a:pt x="3591778" y="5225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3266CC"/>
            </a:solidFill>
            <a:round/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FE98BB8F-B9B1-F04C-BCA7-09955609E18F}"/>
              </a:ext>
            </a:extLst>
          </p:cNvPr>
          <p:cNvSpPr/>
          <p:nvPr/>
        </p:nvSpPr>
        <p:spPr>
          <a:xfrm flipH="1">
            <a:off x="6256779" y="1839794"/>
            <a:ext cx="4772845" cy="673100"/>
          </a:xfrm>
          <a:custGeom>
            <a:avLst/>
            <a:gdLst>
              <a:gd name="connsiteX0" fmla="*/ 3987800 w 3987800"/>
              <a:gd name="connsiteY0" fmla="*/ 673100 h 673100"/>
              <a:gd name="connsiteX1" fmla="*/ 3492500 w 3987800"/>
              <a:gd name="connsiteY1" fmla="*/ 0 h 673100"/>
              <a:gd name="connsiteX2" fmla="*/ 0 w 3987800"/>
              <a:gd name="connsiteY2" fmla="*/ 0 h 673100"/>
              <a:gd name="connsiteX0" fmla="*/ 4763925 w 4763925"/>
              <a:gd name="connsiteY0" fmla="*/ 677560 h 677560"/>
              <a:gd name="connsiteX1" fmla="*/ 4268625 w 4763925"/>
              <a:gd name="connsiteY1" fmla="*/ 4460 h 677560"/>
              <a:gd name="connsiteX2" fmla="*/ 0 w 4763925"/>
              <a:gd name="connsiteY2" fmla="*/ 0 h 677560"/>
              <a:gd name="connsiteX0" fmla="*/ 4768385 w 4768385"/>
              <a:gd name="connsiteY0" fmla="*/ 673100 h 673100"/>
              <a:gd name="connsiteX1" fmla="*/ 4273085 w 4768385"/>
              <a:gd name="connsiteY1" fmla="*/ 0 h 673100"/>
              <a:gd name="connsiteX2" fmla="*/ 0 w 4768385"/>
              <a:gd name="connsiteY2" fmla="*/ 8922 h 673100"/>
              <a:gd name="connsiteX0" fmla="*/ 4768385 w 4768385"/>
              <a:gd name="connsiteY0" fmla="*/ 682019 h 682019"/>
              <a:gd name="connsiteX1" fmla="*/ 4273085 w 4768385"/>
              <a:gd name="connsiteY1" fmla="*/ 8919 h 682019"/>
              <a:gd name="connsiteX2" fmla="*/ 0 w 4768385"/>
              <a:gd name="connsiteY2" fmla="*/ 0 h 682019"/>
              <a:gd name="connsiteX0" fmla="*/ 4772845 w 4772845"/>
              <a:gd name="connsiteY0" fmla="*/ 673100 h 673100"/>
              <a:gd name="connsiteX1" fmla="*/ 4277545 w 4772845"/>
              <a:gd name="connsiteY1" fmla="*/ 0 h 673100"/>
              <a:gd name="connsiteX2" fmla="*/ 0 w 4772845"/>
              <a:gd name="connsiteY2" fmla="*/ 8923 h 673100"/>
              <a:gd name="connsiteX0" fmla="*/ 4772845 w 4772845"/>
              <a:gd name="connsiteY0" fmla="*/ 673100 h 673100"/>
              <a:gd name="connsiteX1" fmla="*/ 4277545 w 4772845"/>
              <a:gd name="connsiteY1" fmla="*/ 0 h 673100"/>
              <a:gd name="connsiteX2" fmla="*/ 0 w 4772845"/>
              <a:gd name="connsiteY2" fmla="*/ 2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2845" h="673100">
                <a:moveTo>
                  <a:pt x="4772845" y="673100"/>
                </a:moveTo>
                <a:lnTo>
                  <a:pt x="4277545" y="0"/>
                </a:lnTo>
                <a:lnTo>
                  <a:pt x="0" y="2"/>
                </a:lnTo>
              </a:path>
            </a:pathLst>
          </a:custGeom>
          <a:noFill/>
          <a:ln w="38100" cap="rnd">
            <a:solidFill>
              <a:srgbClr val="3266CC"/>
            </a:solidFill>
            <a:round/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D812B91E-DEAE-5D47-A8AC-8D6BEAEEF527}"/>
              </a:ext>
            </a:extLst>
          </p:cNvPr>
          <p:cNvSpPr/>
          <p:nvPr/>
        </p:nvSpPr>
        <p:spPr>
          <a:xfrm flipV="1">
            <a:off x="1203866" y="4096019"/>
            <a:ext cx="3936260" cy="5225"/>
          </a:xfrm>
          <a:custGeom>
            <a:avLst/>
            <a:gdLst>
              <a:gd name="connsiteX0" fmla="*/ 3987800 w 3987800"/>
              <a:gd name="connsiteY0" fmla="*/ 673100 h 673100"/>
              <a:gd name="connsiteX1" fmla="*/ 3492500 w 3987800"/>
              <a:gd name="connsiteY1" fmla="*/ 0 h 673100"/>
              <a:gd name="connsiteX2" fmla="*/ 0 w 3987800"/>
              <a:gd name="connsiteY2" fmla="*/ 0 h 673100"/>
              <a:gd name="connsiteX0" fmla="*/ 3987800 w 3987800"/>
              <a:gd name="connsiteY0" fmla="*/ 673100 h 673100"/>
              <a:gd name="connsiteX1" fmla="*/ 3591778 w 3987800"/>
              <a:gd name="connsiteY1" fmla="*/ 5225 h 673100"/>
              <a:gd name="connsiteX2" fmla="*/ 0 w 3987800"/>
              <a:gd name="connsiteY2" fmla="*/ 0 h 673100"/>
              <a:gd name="connsiteX0" fmla="*/ 4024376 w 4024376"/>
              <a:gd name="connsiteY0" fmla="*/ 673100 h 673100"/>
              <a:gd name="connsiteX1" fmla="*/ 3591778 w 4024376"/>
              <a:gd name="connsiteY1" fmla="*/ 5225 h 673100"/>
              <a:gd name="connsiteX2" fmla="*/ 0 w 4024376"/>
              <a:gd name="connsiteY2" fmla="*/ 0 h 673100"/>
              <a:gd name="connsiteX0" fmla="*/ 3591778 w 3591778"/>
              <a:gd name="connsiteY0" fmla="*/ 5225 h 5225"/>
              <a:gd name="connsiteX1" fmla="*/ 0 w 3591778"/>
              <a:gd name="connsiteY1" fmla="*/ 0 h 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1778" h="5225">
                <a:moveTo>
                  <a:pt x="3591778" y="5225"/>
                </a:move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3266CC"/>
            </a:solidFill>
            <a:round/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orma libre 26">
            <a:extLst>
              <a:ext uri="{FF2B5EF4-FFF2-40B4-BE49-F238E27FC236}">
                <a16:creationId xmlns:a16="http://schemas.microsoft.com/office/drawing/2014/main" id="{C73A316C-78A6-9A49-A280-8F5A8D74CC6E}"/>
              </a:ext>
            </a:extLst>
          </p:cNvPr>
          <p:cNvSpPr/>
          <p:nvPr/>
        </p:nvSpPr>
        <p:spPr>
          <a:xfrm flipH="1" flipV="1">
            <a:off x="7069624" y="4096020"/>
            <a:ext cx="3960000" cy="5225"/>
          </a:xfrm>
          <a:custGeom>
            <a:avLst/>
            <a:gdLst>
              <a:gd name="connsiteX0" fmla="*/ 3987800 w 3987800"/>
              <a:gd name="connsiteY0" fmla="*/ 673100 h 673100"/>
              <a:gd name="connsiteX1" fmla="*/ 3492500 w 3987800"/>
              <a:gd name="connsiteY1" fmla="*/ 0 h 673100"/>
              <a:gd name="connsiteX2" fmla="*/ 0 w 3987800"/>
              <a:gd name="connsiteY2" fmla="*/ 0 h 673100"/>
              <a:gd name="connsiteX0" fmla="*/ 3987800 w 3987800"/>
              <a:gd name="connsiteY0" fmla="*/ 673100 h 673100"/>
              <a:gd name="connsiteX1" fmla="*/ 3591778 w 3987800"/>
              <a:gd name="connsiteY1" fmla="*/ 5225 h 673100"/>
              <a:gd name="connsiteX2" fmla="*/ 0 w 3987800"/>
              <a:gd name="connsiteY2" fmla="*/ 0 h 673100"/>
              <a:gd name="connsiteX0" fmla="*/ 4024376 w 4024376"/>
              <a:gd name="connsiteY0" fmla="*/ 673100 h 673100"/>
              <a:gd name="connsiteX1" fmla="*/ 3591778 w 4024376"/>
              <a:gd name="connsiteY1" fmla="*/ 5225 h 673100"/>
              <a:gd name="connsiteX2" fmla="*/ 0 w 4024376"/>
              <a:gd name="connsiteY2" fmla="*/ 0 h 673100"/>
              <a:gd name="connsiteX0" fmla="*/ 3591778 w 3591778"/>
              <a:gd name="connsiteY0" fmla="*/ 5225 h 5225"/>
              <a:gd name="connsiteX1" fmla="*/ 0 w 3591778"/>
              <a:gd name="connsiteY1" fmla="*/ 0 h 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1778" h="5225">
                <a:moveTo>
                  <a:pt x="3591778" y="5225"/>
                </a:move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3266CC"/>
            </a:solidFill>
            <a:round/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553DC543-67B6-0446-A9AA-6C5B15404B9A}"/>
              </a:ext>
            </a:extLst>
          </p:cNvPr>
          <p:cNvSpPr/>
          <p:nvPr/>
        </p:nvSpPr>
        <p:spPr>
          <a:xfrm>
            <a:off x="4760768" y="2093768"/>
            <a:ext cx="2670464" cy="26704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96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484E16C-2221-C246-9A68-D11514C6B044}"/>
              </a:ext>
            </a:extLst>
          </p:cNvPr>
          <p:cNvSpPr txBox="1">
            <a:spLocks/>
          </p:cNvSpPr>
          <p:nvPr/>
        </p:nvSpPr>
        <p:spPr>
          <a:xfrm>
            <a:off x="606307" y="997107"/>
            <a:ext cx="9638272" cy="799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CO" sz="3000" dirty="0">
                <a:solidFill>
                  <a:srgbClr val="0066CD"/>
                </a:solidFill>
                <a:latin typeface="Work Sans Light"/>
              </a:rPr>
              <a:t>Competencias Legales</a:t>
            </a:r>
          </a:p>
        </p:txBody>
      </p:sp>
      <p:sp>
        <p:nvSpPr>
          <p:cNvPr id="11" name="CuadroTexto 27">
            <a:extLst>
              <a:ext uri="{FF2B5EF4-FFF2-40B4-BE49-F238E27FC236}">
                <a16:creationId xmlns:a16="http://schemas.microsoft.com/office/drawing/2014/main" id="{F15AD305-BC35-F040-8344-8FE664628EA9}"/>
              </a:ext>
            </a:extLst>
          </p:cNvPr>
          <p:cNvSpPr txBox="1"/>
          <p:nvPr/>
        </p:nvSpPr>
        <p:spPr>
          <a:xfrm>
            <a:off x="1042739" y="2324173"/>
            <a:ext cx="2967790" cy="1851165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6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Estructura </a:t>
            </a:r>
            <a:r>
              <a:rPr lang="es-CO" sz="18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 </a:t>
            </a:r>
          </a:p>
          <a:p>
            <a:pPr marL="15875" indent="0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Concejo Municipal – (Constitución Política art. 313 numeral 6 y ley 136 art. 91 literal d)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8EB7113-4D36-0446-AFB9-48164B016C9A}"/>
              </a:ext>
            </a:extLst>
          </p:cNvPr>
          <p:cNvSpPr/>
          <p:nvPr/>
        </p:nvSpPr>
        <p:spPr>
          <a:xfrm>
            <a:off x="818149" y="1764630"/>
            <a:ext cx="3416968" cy="4074695"/>
          </a:xfrm>
          <a:prstGeom prst="rect">
            <a:avLst/>
          </a:prstGeom>
          <a:noFill/>
          <a:ln w="38100">
            <a:solidFill>
              <a:srgbClr val="01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27">
            <a:extLst>
              <a:ext uri="{FF2B5EF4-FFF2-40B4-BE49-F238E27FC236}">
                <a16:creationId xmlns:a16="http://schemas.microsoft.com/office/drawing/2014/main" id="{A381452F-B60F-D848-BC18-800EA105E6C8}"/>
              </a:ext>
            </a:extLst>
          </p:cNvPr>
          <p:cNvSpPr txBox="1"/>
          <p:nvPr/>
        </p:nvSpPr>
        <p:spPr>
          <a:xfrm>
            <a:off x="4684295" y="2324173"/>
            <a:ext cx="2967790" cy="2987694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5875" marR="0" lvl="0" indent="0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s-CO" sz="36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Planta de Personal </a:t>
            </a:r>
          </a:p>
          <a:p>
            <a:pPr marL="15875" lvl="0" indent="0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Alcalde (Constitución Política art. Numeral 7)</a:t>
            </a:r>
          </a:p>
          <a:p>
            <a:pPr marL="15875" lvl="0" indent="0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Nomenclatura y Clasificación de los Empleos</a:t>
            </a:r>
          </a:p>
          <a:p>
            <a:pPr marL="15875" lvl="0" indent="0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Decreto-Ley 785 de 2005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85EDAD5-957B-8940-A779-43CDC672948A}"/>
              </a:ext>
            </a:extLst>
          </p:cNvPr>
          <p:cNvSpPr/>
          <p:nvPr/>
        </p:nvSpPr>
        <p:spPr>
          <a:xfrm>
            <a:off x="4459705" y="1764630"/>
            <a:ext cx="3416968" cy="4074695"/>
          </a:xfrm>
          <a:prstGeom prst="rect">
            <a:avLst/>
          </a:prstGeom>
          <a:noFill/>
          <a:ln w="38100">
            <a:solidFill>
              <a:srgbClr val="01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7">
            <a:extLst>
              <a:ext uri="{FF2B5EF4-FFF2-40B4-BE49-F238E27FC236}">
                <a16:creationId xmlns:a16="http://schemas.microsoft.com/office/drawing/2014/main" id="{CC414D4E-0864-A84B-8EB5-CA89A53F4F61}"/>
              </a:ext>
            </a:extLst>
          </p:cNvPr>
          <p:cNvSpPr txBox="1"/>
          <p:nvPr/>
        </p:nvSpPr>
        <p:spPr>
          <a:xfrm>
            <a:off x="8229600" y="2324173"/>
            <a:ext cx="3160292" cy="1653547"/>
          </a:xfrm>
          <a:prstGeom prst="rect">
            <a:avLst/>
          </a:prstGeom>
          <a:noFill/>
          <a:ln>
            <a:noFill/>
          </a:ln>
        </p:spPr>
        <p:txBody>
          <a:bodyPr wrap="square" lIns="115656" tIns="57825" rIns="115656" bIns="57825">
            <a:spAutoFit/>
          </a:bodyPr>
          <a:lstStyle>
            <a:lvl1pPr marL="284163" indent="-284163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sz="32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Remuneración</a:t>
            </a:r>
            <a:r>
              <a:rPr lang="es-CO" sz="4000" b="1" dirty="0">
                <a:solidFill>
                  <a:srgbClr val="3266CC"/>
                </a:solidFill>
                <a:latin typeface="Work Sans SemiBold" pitchFamily="2" charset="77"/>
                <a:cs typeface="Calibri" pitchFamily="34" charset="0"/>
              </a:rPr>
              <a:t> </a:t>
            </a:r>
          </a:p>
          <a:p>
            <a:pPr marL="0" indent="0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cs typeface="Calibri" pitchFamily="34" charset="0"/>
              </a:rPr>
              <a:t>Concejo Municipal – (Constitución Política art. 313 numeral 6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6BC69BB-BB73-CD46-8E16-6E0C77CF3C51}"/>
              </a:ext>
            </a:extLst>
          </p:cNvPr>
          <p:cNvSpPr/>
          <p:nvPr/>
        </p:nvSpPr>
        <p:spPr>
          <a:xfrm>
            <a:off x="8101261" y="1764630"/>
            <a:ext cx="3416968" cy="4074695"/>
          </a:xfrm>
          <a:prstGeom prst="rect">
            <a:avLst/>
          </a:prstGeom>
          <a:noFill/>
          <a:ln w="38100">
            <a:solidFill>
              <a:srgbClr val="016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69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56FFA80-A63D-284F-9044-459183767EEF}"/>
              </a:ext>
            </a:extLst>
          </p:cNvPr>
          <p:cNvSpPr/>
          <p:nvPr/>
        </p:nvSpPr>
        <p:spPr>
          <a:xfrm>
            <a:off x="0" y="1263859"/>
            <a:ext cx="12192000" cy="511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484E16C-2221-C246-9A68-D11514C6B044}"/>
              </a:ext>
            </a:extLst>
          </p:cNvPr>
          <p:cNvSpPr txBox="1">
            <a:spLocks/>
          </p:cNvSpPr>
          <p:nvPr/>
        </p:nvSpPr>
        <p:spPr>
          <a:xfrm>
            <a:off x="568595" y="638869"/>
            <a:ext cx="9638272" cy="799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CO" sz="3000" dirty="0">
                <a:solidFill>
                  <a:srgbClr val="0066CD"/>
                </a:solidFill>
                <a:latin typeface="Work Sans Light"/>
              </a:rPr>
              <a:t>¿Para qué sirven los Manuales?</a:t>
            </a:r>
          </a:p>
          <a:p>
            <a:pPr>
              <a:spcBef>
                <a:spcPts val="0"/>
              </a:spcBef>
              <a:buClr>
                <a:srgbClr val="FFFFFF"/>
              </a:buClr>
              <a:buSzPts val="1400"/>
            </a:pPr>
            <a:endParaRPr lang="es-CO" sz="3000" dirty="0">
              <a:solidFill>
                <a:srgbClr val="0066CD"/>
              </a:solidFill>
              <a:latin typeface="Work Sans Ligh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07254D8-D236-0746-B2CF-3ADD17C7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133" y="1361734"/>
            <a:ext cx="8221734" cy="49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1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29D049C-A6C2-0242-AD2C-5906C70CF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5221" y="1876344"/>
            <a:ext cx="4552170" cy="33940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</a:pPr>
            <a:r>
              <a:rPr lang="es-CO" sz="1600" b="1" dirty="0">
                <a:solidFill>
                  <a:srgbClr val="3266CC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Instrumento de administración de personal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</a:pPr>
            <a:endParaRPr lang="es-CO" sz="1600" dirty="0">
              <a:solidFill>
                <a:srgbClr val="3266CC"/>
              </a:solidFill>
              <a:latin typeface="Work Sans" pitchFamily="2" charset="77"/>
              <a:ea typeface="MS PGothic" pitchFamily="34" charset="-128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</a:pPr>
            <a:r>
              <a:rPr lang="es-CO" sz="1600" b="1" dirty="0">
                <a:solidFill>
                  <a:srgbClr val="3266CC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Funciones: </a:t>
            </a:r>
          </a:p>
          <a:p>
            <a:pPr marL="285750" lvl="1" indent="-285750">
              <a:lnSpc>
                <a:spcPct val="100000"/>
              </a:lnSpc>
              <a:spcBef>
                <a:spcPts val="800"/>
              </a:spcBef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Productos, servicios y resultados </a:t>
            </a:r>
          </a:p>
          <a:p>
            <a:pPr marL="285750" lvl="1" indent="-285750">
              <a:lnSpc>
                <a:spcPct val="100000"/>
              </a:lnSpc>
              <a:spcBef>
                <a:spcPts val="800"/>
              </a:spcBef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Tareas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</a:pPr>
            <a:r>
              <a:rPr lang="es-CO" sz="1600" b="1" dirty="0">
                <a:solidFill>
                  <a:srgbClr val="3266CC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Competencias: </a:t>
            </a:r>
          </a:p>
          <a:p>
            <a:pPr marL="285750" lvl="1" indent="-285750">
              <a:lnSpc>
                <a:spcPct val="100000"/>
              </a:lnSpc>
              <a:spcBef>
                <a:spcPts val="800"/>
              </a:spcBef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Conocimientos</a:t>
            </a:r>
          </a:p>
          <a:p>
            <a:pPr marL="285750" lvl="1" indent="-285750">
              <a:lnSpc>
                <a:spcPct val="100000"/>
              </a:lnSpc>
              <a:spcBef>
                <a:spcPts val="800"/>
              </a:spcBef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Habilidades</a:t>
            </a:r>
          </a:p>
          <a:p>
            <a:pPr marL="285750" lvl="1" indent="-285750">
              <a:lnSpc>
                <a:spcPct val="100000"/>
              </a:lnSpc>
              <a:spcBef>
                <a:spcPts val="800"/>
              </a:spcBef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Actitudes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</a:pPr>
            <a:r>
              <a:rPr lang="es-CO" sz="1600" b="1" dirty="0">
                <a:solidFill>
                  <a:srgbClr val="3266CC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Requisitos:</a:t>
            </a:r>
          </a:p>
          <a:p>
            <a:pPr marL="285750" lvl="1" indent="-285750">
              <a:lnSpc>
                <a:spcPct val="100000"/>
              </a:lnSpc>
              <a:spcBef>
                <a:spcPts val="800"/>
              </a:spcBef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Estudios</a:t>
            </a:r>
          </a:p>
          <a:p>
            <a:pPr marL="285750" lvl="1" indent="-285750">
              <a:lnSpc>
                <a:spcPct val="100000"/>
              </a:lnSpc>
              <a:spcBef>
                <a:spcPts val="800"/>
              </a:spcBef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Experiencia</a:t>
            </a:r>
          </a:p>
          <a:p>
            <a:pPr algn="just">
              <a:lnSpc>
                <a:spcPct val="100000"/>
              </a:lnSpc>
            </a:pPr>
            <a:endParaRPr lang="es-CO" sz="105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3D6FEF1-4452-834C-8B21-070EC15D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221" y="609599"/>
            <a:ext cx="3136003" cy="1757395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CO" sz="3000" dirty="0">
                <a:ea typeface="+mj-ea"/>
                <a:cs typeface="+mj-cs"/>
              </a:rPr>
              <a:t>¿Para qué sirven los Manuales?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BC0A64E5-A7F9-F349-B904-71A2E0AAF02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12876" r="12876"/>
          <a:stretch/>
        </p:blipFill>
        <p:spPr>
          <a:xfrm>
            <a:off x="0" y="0"/>
            <a:ext cx="6088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1616C6C-244E-4E4E-B91B-08AA6974FB98}"/>
              </a:ext>
            </a:extLst>
          </p:cNvPr>
          <p:cNvSpPr/>
          <p:nvPr/>
        </p:nvSpPr>
        <p:spPr>
          <a:xfrm>
            <a:off x="-497306" y="1741117"/>
            <a:ext cx="6705600" cy="329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29D049C-A6C2-0242-AD2C-5906C70CF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9811" y="2838872"/>
            <a:ext cx="4327578" cy="2487108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Perfil de los empleos = necesidades</a:t>
            </a:r>
          </a:p>
          <a:p>
            <a:pPr marL="342900" lvl="1" indent="-3429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Fundamenta la existencia de cargos</a:t>
            </a:r>
          </a:p>
          <a:p>
            <a:pPr marL="342900" lvl="1" indent="-3429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Responsabilidades claras</a:t>
            </a:r>
          </a:p>
          <a:p>
            <a:pPr marL="342900" lvl="1" indent="-3429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Interacción clara con otros cargos</a:t>
            </a:r>
          </a:p>
          <a:p>
            <a:pPr marL="342900" lvl="1" indent="-3429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Facilita el seguimiento al desempeño de la gente</a:t>
            </a:r>
          </a:p>
          <a:p>
            <a:pPr marL="342900" lvl="1" indent="-3429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Mejor rendición de cuentas</a:t>
            </a:r>
          </a:p>
          <a:p>
            <a:pPr marL="342900" lvl="1" indent="-3429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endParaRPr lang="es-CO" sz="1600" dirty="0">
              <a:solidFill>
                <a:srgbClr val="3266CC"/>
              </a:solidFill>
              <a:latin typeface="Work Sans" pitchFamily="2" charset="77"/>
              <a:ea typeface="MS PGothic" pitchFamily="34" charset="-128"/>
              <a:cs typeface="Calibri" pitchFamily="34" charset="0"/>
            </a:endParaRP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endParaRPr lang="es-CO" sz="105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3D6FEF1-4452-834C-8B21-070EC15D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811" y="1235242"/>
            <a:ext cx="4183199" cy="175739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s-CO" sz="3000" dirty="0">
                <a:ea typeface="+mj-ea"/>
                <a:cs typeface="+mj-cs"/>
              </a:rPr>
              <a:t>Ventajas de un buen manual de funciones</a:t>
            </a:r>
          </a:p>
        </p:txBody>
      </p:sp>
      <p:pic>
        <p:nvPicPr>
          <p:cNvPr id="12" name="Picture 2" descr="C:\Users\alejandro.becker\AppData\Local\Microsoft\Windows\INetCache\IE\XCZ58EI3\ventajas-redes-sociales-reputacion-online[1].jpg">
            <a:extLst>
              <a:ext uri="{FF2B5EF4-FFF2-40B4-BE49-F238E27FC236}">
                <a16:creationId xmlns:a16="http://schemas.microsoft.com/office/drawing/2014/main" id="{D632E09A-3AAD-7546-82F2-64EED9A78F28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r="830"/>
          <a:stretch/>
        </p:blipFill>
        <p:spPr bwMode="auto">
          <a:xfrm>
            <a:off x="1472426" y="2261340"/>
            <a:ext cx="4366900" cy="23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1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29D049C-A6C2-0242-AD2C-5906C70CF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4400" y="2137185"/>
            <a:ext cx="4327578" cy="24871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Clr>
                <a:srgbClr val="0166CD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  <a:sym typeface="Work Sans Light"/>
              </a:rPr>
              <a:t>Identificación y ubicación del empleo</a:t>
            </a:r>
            <a:endParaRPr lang="es-CO" sz="1600" dirty="0">
              <a:solidFill>
                <a:srgbClr val="3266CC"/>
              </a:solidFill>
              <a:latin typeface="Work Sans" pitchFamily="2" charset="77"/>
              <a:ea typeface="MS PGothic" pitchFamily="34" charset="-128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  <a:buClr>
                <a:srgbClr val="0166CD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  <a:sym typeface="Work Sans Light"/>
              </a:rPr>
              <a:t>Área o proceso al cual se asigna el empleo</a:t>
            </a:r>
          </a:p>
          <a:p>
            <a:pPr marL="342900" indent="-342900">
              <a:lnSpc>
                <a:spcPct val="100000"/>
              </a:lnSpc>
              <a:buClr>
                <a:srgbClr val="0166CD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  <a:sym typeface="Work Sans Light"/>
              </a:rPr>
              <a:t>Contenido funcional  del empleo</a:t>
            </a:r>
          </a:p>
          <a:p>
            <a:pPr marL="342900" indent="-342900">
              <a:lnSpc>
                <a:spcPct val="100000"/>
              </a:lnSpc>
              <a:buClr>
                <a:srgbClr val="0166CD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  <a:sym typeface="Work Sans Light"/>
              </a:rPr>
              <a:t>Conocimientos básicos esenciales</a:t>
            </a:r>
          </a:p>
          <a:p>
            <a:pPr marL="342900" indent="-342900">
              <a:lnSpc>
                <a:spcPct val="100000"/>
              </a:lnSpc>
              <a:buClr>
                <a:srgbClr val="0166CD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  <a:sym typeface="Work Sans Light"/>
              </a:rPr>
              <a:t>Competencias comportamentales</a:t>
            </a:r>
          </a:p>
          <a:p>
            <a:pPr marL="342900" indent="-342900">
              <a:lnSpc>
                <a:spcPct val="100000"/>
              </a:lnSpc>
              <a:buClr>
                <a:srgbClr val="0166CD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  <a:sym typeface="Work Sans Light"/>
              </a:rPr>
              <a:t>Formación académica y experiencia</a:t>
            </a:r>
          </a:p>
          <a:p>
            <a:pPr marL="647693" indent="-342900">
              <a:lnSpc>
                <a:spcPct val="100000"/>
              </a:lnSpc>
              <a:buClr>
                <a:srgbClr val="0166CD"/>
              </a:buClr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3266CC"/>
              </a:solidFill>
              <a:latin typeface="Work Sans" pitchFamily="2" charset="77"/>
              <a:ea typeface="MS PGothic" pitchFamily="34" charset="-128"/>
              <a:cs typeface="Calibri" pitchFamily="34" charset="0"/>
              <a:sym typeface="Work Sans Light"/>
            </a:endParaRPr>
          </a:p>
          <a:p>
            <a:pPr marL="46038" indent="0">
              <a:lnSpc>
                <a:spcPct val="100000"/>
              </a:lnSpc>
              <a:buClr>
                <a:srgbClr val="0166CD"/>
              </a:buClr>
            </a:pPr>
            <a:r>
              <a:rPr lang="es-CO" sz="1400" b="1" dirty="0">
                <a:solidFill>
                  <a:srgbClr val="3266CC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  <a:sym typeface="Work Sans Light"/>
              </a:rPr>
              <a:t>Artículo 2.2.2.6.2  Decreto 1083/2015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3D6FEF1-4452-834C-8B21-070EC15D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400" y="862419"/>
            <a:ext cx="4183199" cy="175739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s-CO" sz="3000" dirty="0">
                <a:ea typeface="+mj-ea"/>
                <a:cs typeface="+mj-cs"/>
              </a:rPr>
              <a:t>Contenido del Manual</a:t>
            </a:r>
          </a:p>
        </p:txBody>
      </p:sp>
    </p:spTree>
    <p:extLst>
      <p:ext uri="{BB962C8B-B14F-4D97-AF65-F5344CB8AC3E}">
        <p14:creationId xmlns:p14="http://schemas.microsoft.com/office/powerpoint/2010/main" val="395866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07D30BA-CC9C-2B4A-85FC-BF541B6D2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505" b="505"/>
          <a:stretch/>
        </p:blipFill>
        <p:spPr>
          <a:xfrm>
            <a:off x="0" y="-13817"/>
            <a:ext cx="12192002" cy="68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7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3D6FEF1-4452-834C-8B21-070EC15D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400" y="846921"/>
            <a:ext cx="4183199" cy="1757395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CO" sz="3000" dirty="0">
                <a:ea typeface="+mj-ea"/>
                <a:cs typeface="+mj-cs"/>
              </a:rPr>
              <a:t>Competencia para ajustar el Manual</a:t>
            </a: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C412C33B-F483-6E47-BC8E-9208B9558B5C}"/>
              </a:ext>
            </a:extLst>
          </p:cNvPr>
          <p:cNvSpPr txBox="1">
            <a:spLocks/>
          </p:cNvSpPr>
          <p:nvPr/>
        </p:nvSpPr>
        <p:spPr>
          <a:xfrm>
            <a:off x="4004400" y="2323165"/>
            <a:ext cx="4327578" cy="24871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100"/>
              <a:buFont typeface="Work Sans Light"/>
              <a:buNone/>
              <a:defRPr sz="1333" kern="12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 kern="1200">
                <a:solidFill>
                  <a:schemeClr val="tx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s-ES" sz="1600" b="1" dirty="0">
                <a:solidFill>
                  <a:srgbClr val="3266CC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El representante legal de la entidad, </a:t>
            </a:r>
            <a:r>
              <a:rPr lang="es-ES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cuenta con la competencia para adicionar, modificar o establecer el manual específico de funciones y de competencias laborales.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defRPr/>
            </a:pPr>
            <a:endParaRPr lang="es-ES" sz="1600" dirty="0">
              <a:solidFill>
                <a:srgbClr val="3266CC"/>
              </a:solidFill>
              <a:latin typeface="Work Sans" pitchFamily="2" charset="77"/>
              <a:ea typeface="MS PGothic" pitchFamily="34" charset="-128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s-CO" sz="1600" b="1" dirty="0">
                <a:solidFill>
                  <a:srgbClr val="3266CC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Corresponde a la unidad de personal</a:t>
            </a:r>
            <a:r>
              <a:rPr lang="es-CO" sz="1600" dirty="0">
                <a:solidFill>
                  <a:srgbClr val="3266CC"/>
                </a:solidFill>
                <a:latin typeface="Work Sans" pitchFamily="2" charset="77"/>
                <a:ea typeface="MS PGothic" pitchFamily="34" charset="-128"/>
                <a:cs typeface="Calibri" pitchFamily="34" charset="0"/>
              </a:rPr>
              <a:t> de cada organismo o a la que haga sus veces, adelantar los estudios para la elaboración, actualización, modificación o adición del manual específico de funciones y de competencias laborales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defRPr/>
            </a:pPr>
            <a:endParaRPr lang="es-CO" sz="1600" dirty="0">
              <a:solidFill>
                <a:srgbClr val="3266CC"/>
              </a:solidFill>
              <a:latin typeface="Work Sans" pitchFamily="2" charset="77"/>
              <a:ea typeface="MS PGothic" pitchFamily="34" charset="-128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s-CO" sz="1400" b="1" dirty="0">
                <a:solidFill>
                  <a:srgbClr val="3266CC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Artículo 32 Decreto 785/2005</a:t>
            </a:r>
            <a:endParaRPr lang="es-CO" sz="1600" b="1" dirty="0">
              <a:solidFill>
                <a:srgbClr val="3266CC"/>
              </a:solidFill>
              <a:latin typeface="Work Sans SemiBold" pitchFamily="2" charset="77"/>
              <a:ea typeface="MS PGothic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36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lIns="115656" tIns="57825" rIns="115656" bIns="57825">
        <a:spAutoFit/>
      </a:bodyPr>
      <a:lstStyle>
        <a:defPPr algn="l">
          <a:lnSpc>
            <a:spcPct val="107000"/>
          </a:lnSpc>
          <a:spcAft>
            <a:spcPts val="800"/>
          </a:spcAft>
          <a:defRPr sz="3600" b="1" dirty="0">
            <a:solidFill>
              <a:srgbClr val="3266CC"/>
            </a:solidFill>
            <a:latin typeface="Work Sans SemiBold" pitchFamily="2" charset="77"/>
            <a:cs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571</Words>
  <Application>Microsoft Macintosh PowerPoint</Application>
  <PresentationFormat>Panorámica</PresentationFormat>
  <Paragraphs>95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MS PGothic</vt:lpstr>
      <vt:lpstr>Arial</vt:lpstr>
      <vt:lpstr>Arial Narrow</vt:lpstr>
      <vt:lpstr>Calibri</vt:lpstr>
      <vt:lpstr>Calibri Light</vt:lpstr>
      <vt:lpstr>Work Sans</vt:lpstr>
      <vt:lpstr>Work Sans Light</vt:lpstr>
      <vt:lpstr>Work Sans SemiBold</vt:lpstr>
      <vt:lpstr>Tema de Office</vt:lpstr>
      <vt:lpstr>Diseño personalizado</vt:lpstr>
      <vt:lpstr>Función Pública</vt:lpstr>
      <vt:lpstr>Presentación de PowerPoint</vt:lpstr>
      <vt:lpstr>Presentación de PowerPoint</vt:lpstr>
      <vt:lpstr>Presentación de PowerPoint</vt:lpstr>
      <vt:lpstr>¿Para qué sirven los Manuales?</vt:lpstr>
      <vt:lpstr>Ventajas de un buen manual de funciones</vt:lpstr>
      <vt:lpstr>Contenido del Manual</vt:lpstr>
      <vt:lpstr>Presentación de PowerPoint</vt:lpstr>
      <vt:lpstr>Competencia para ajustar el Manual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Usuario de Microsoft Office</dc:creator>
  <cp:lastModifiedBy>William Javier Pinto Soler</cp:lastModifiedBy>
  <cp:revision>30</cp:revision>
  <dcterms:created xsi:type="dcterms:W3CDTF">2018-12-18T21:44:18Z</dcterms:created>
  <dcterms:modified xsi:type="dcterms:W3CDTF">2018-12-19T19:55:27Z</dcterms:modified>
</cp:coreProperties>
</file>