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73" r:id="rId2"/>
    <p:sldId id="316" r:id="rId3"/>
    <p:sldId id="372" r:id="rId4"/>
    <p:sldId id="345" r:id="rId5"/>
    <p:sldId id="347" r:id="rId6"/>
    <p:sldId id="346" r:id="rId7"/>
    <p:sldId id="361" r:id="rId8"/>
    <p:sldId id="344" r:id="rId9"/>
    <p:sldId id="364" r:id="rId10"/>
    <p:sldId id="365" r:id="rId11"/>
    <p:sldId id="366" r:id="rId12"/>
    <p:sldId id="348" r:id="rId13"/>
    <p:sldId id="362" r:id="rId14"/>
    <p:sldId id="367" r:id="rId15"/>
    <p:sldId id="356" r:id="rId16"/>
    <p:sldId id="368" r:id="rId17"/>
    <p:sldId id="369" r:id="rId18"/>
    <p:sldId id="359" r:id="rId19"/>
    <p:sldId id="351" r:id="rId20"/>
    <p:sldId id="370" r:id="rId21"/>
    <p:sldId id="371" r:id="rId22"/>
    <p:sldId id="363" r:id="rId23"/>
    <p:sldId id="355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D25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9" autoAdjust="0"/>
    <p:restoredTop sz="94440" autoAdjust="0"/>
  </p:normalViewPr>
  <p:slideViewPr>
    <p:cSldViewPr snapToGrid="0">
      <p:cViewPr varScale="1">
        <p:scale>
          <a:sx n="186" d="100"/>
          <a:sy n="186" d="100"/>
        </p:scale>
        <p:origin x="54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6CCE-B205-4F50-AF2F-9C4ED2571DF1}" type="datetimeFigureOut">
              <a:rPr lang="es-MX" smtClean="0"/>
              <a:t>19/12/18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F5C7B-616F-4D5C-B72E-76B23A39BBB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660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2671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2926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0321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7084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9041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922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4862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180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2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862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833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806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176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871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469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F5C7B-616F-4D5C-B72E-76B23A39BBB4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503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19/12/18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21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19/12/18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3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19/12/18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19/12/18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02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19/12/18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134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19/12/18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5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19/12/18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43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19/12/18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25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19/12/18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81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19/12/18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2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639-FB35-4321-B335-1DAEE67DEA86}" type="datetimeFigureOut">
              <a:rPr lang="es-ES" smtClean="0"/>
              <a:t>19/12/18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40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CB639-FB35-4321-B335-1DAEE67DEA86}" type="datetimeFigureOut">
              <a:rPr lang="es-ES" smtClean="0"/>
              <a:t>19/12/18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29C6-BB99-4E94-B38F-E35C63D763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576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simo.cnsc.gov.co/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0C7E7338-C790-4E41-AB42-E05DB6B8136D}"/>
              </a:ext>
            </a:extLst>
          </p:cNvPr>
          <p:cNvGrpSpPr/>
          <p:nvPr/>
        </p:nvGrpSpPr>
        <p:grpSpPr>
          <a:xfrm>
            <a:off x="589689" y="365126"/>
            <a:ext cx="7264773" cy="3067528"/>
            <a:chOff x="589689" y="365125"/>
            <a:chExt cx="7264773" cy="306752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B0D75F3-1A7E-0C46-962A-2AE99AB2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689" y="533533"/>
              <a:ext cx="1437574" cy="958382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8588BF8-A32A-B44E-8D2D-C5F2F186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934" y="365125"/>
              <a:ext cx="3067528" cy="3067528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D7B85BD2-9037-784A-9874-702D4804022E}"/>
              </a:ext>
            </a:extLst>
          </p:cNvPr>
          <p:cNvSpPr txBox="1">
            <a:spLocks/>
          </p:cNvSpPr>
          <p:nvPr/>
        </p:nvSpPr>
        <p:spPr>
          <a:xfrm>
            <a:off x="867104" y="4825562"/>
            <a:ext cx="10365828" cy="659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200" b="1">
                <a:latin typeface="Arial" charset="0"/>
                <a:ea typeface="Arial" charset="0"/>
                <a:cs typeface="Arial" charset="0"/>
              </a:rPr>
              <a:t>Proceso de la convocatoria pública de empleo para municipios PDET</a:t>
            </a:r>
            <a:endParaRPr lang="es-ES_tradnl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303683A4-453B-7E44-A7F0-82E004627C92}"/>
              </a:ext>
            </a:extLst>
          </p:cNvPr>
          <p:cNvSpPr txBox="1">
            <a:spLocks/>
          </p:cNvSpPr>
          <p:nvPr/>
        </p:nvSpPr>
        <p:spPr>
          <a:xfrm>
            <a:off x="4407793" y="5703383"/>
            <a:ext cx="6169895" cy="518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b="1">
                <a:latin typeface="Arial Narrow" charset="0"/>
                <a:ea typeface="Arial Narrow" charset="0"/>
                <a:cs typeface="Arial Narrow" charset="0"/>
              </a:rPr>
              <a:t>Fridole Ballén Duque  </a:t>
            </a:r>
            <a:endParaRPr lang="es-ES_tradnl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B0A41B7A-4D05-8343-B8C4-BAF870E644A2}"/>
              </a:ext>
            </a:extLst>
          </p:cNvPr>
          <p:cNvSpPr txBox="1">
            <a:spLocks/>
          </p:cNvSpPr>
          <p:nvPr/>
        </p:nvSpPr>
        <p:spPr>
          <a:xfrm>
            <a:off x="1508369" y="6082001"/>
            <a:ext cx="9069320" cy="41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dirty="0">
                <a:latin typeface="Arial Narrow" charset="0"/>
                <a:ea typeface="Arial Narrow" charset="0"/>
                <a:cs typeface="Arial Narrow" charset="0"/>
              </a:rPr>
              <a:t>Comisionado - Comisión Nacional del Servicio Civil </a:t>
            </a:r>
            <a:r>
              <a:rPr lang="es-ES_tradnl" b="1" dirty="0">
                <a:latin typeface="Arial Narrow" charset="0"/>
                <a:ea typeface="Arial Narrow" charset="0"/>
                <a:cs typeface="Arial Narrow" charset="0"/>
              </a:rPr>
              <a:t> 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56D2F26-C962-7D4E-9EC1-A1C9E9BC7B2F}"/>
              </a:ext>
            </a:extLst>
          </p:cNvPr>
          <p:cNvSpPr txBox="1">
            <a:spLocks/>
          </p:cNvSpPr>
          <p:nvPr/>
        </p:nvSpPr>
        <p:spPr>
          <a:xfrm>
            <a:off x="3133885" y="3096859"/>
            <a:ext cx="6447776" cy="13404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Concursos de carrera administrativa para municipios PDET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BB7A374-FFF9-C748-9F99-45E77A615DD6}"/>
              </a:ext>
            </a:extLst>
          </p:cNvPr>
          <p:cNvSpPr/>
          <p:nvPr/>
        </p:nvSpPr>
        <p:spPr>
          <a:xfrm flipV="1">
            <a:off x="860115" y="5578539"/>
            <a:ext cx="10365828" cy="45719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615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27" y="2377894"/>
            <a:ext cx="4730174" cy="411982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09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52625" y="938968"/>
            <a:ext cx="102711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Municipios de categoría 1ª y 4ª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64199" y="594091"/>
            <a:ext cx="102711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001" y="3620505"/>
            <a:ext cx="538921" cy="5389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053706" y="3620505"/>
            <a:ext cx="538921" cy="53892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34499" y="2920469"/>
            <a:ext cx="337988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No Flexibilización</a:t>
            </a: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requisitos mínimos de empleo</a:t>
            </a:r>
            <a:endParaRPr lang="es-CO" sz="30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043242" y="2489388"/>
            <a:ext cx="33798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ES_tradnl" sz="3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Manual de Funciones y de Competencias </a:t>
            </a:r>
          </a:p>
          <a:p>
            <a:r>
              <a:rPr lang="es-CO" altLang="es-ES_tradn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Laborales de las respectivas entidades</a:t>
            </a:r>
            <a:endParaRPr lang="es-ES" altLang="es-ES_tradnl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DDD56B1-6C0D-0D43-AE2E-FE8D87109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" y="53869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10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52625" y="938968"/>
            <a:ext cx="102711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Concurso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64199" y="594091"/>
            <a:ext cx="102711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 del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74564" y="2180051"/>
            <a:ext cx="957878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_tradnl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NO pago </a:t>
            </a:r>
            <a:r>
              <a:rPr lang="es-ES" altLang="es-ES_tradnl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de derechos de participación</a:t>
            </a:r>
          </a:p>
          <a:p>
            <a:endParaRPr lang="es-ES" altLang="es-ES_tradnl" sz="2700" dirty="0">
              <a:solidFill>
                <a:srgbClr val="000000"/>
              </a:solidFill>
              <a:latin typeface="Arial" charset="0"/>
              <a:ea typeface="Calibri" charset="0"/>
              <a:cs typeface="Calibri" charset="0"/>
            </a:endParaRPr>
          </a:p>
          <a:p>
            <a:r>
              <a:rPr lang="es-ES" altLang="es-ES_tradnl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ESAP - </a:t>
            </a:r>
            <a:r>
              <a:rPr lang="es-ES" altLang="es-ES_tradnl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Operador del Concurso </a:t>
            </a:r>
          </a:p>
          <a:p>
            <a:endParaRPr lang="es-ES" altLang="es-ES_tradnl" sz="2700" dirty="0">
              <a:solidFill>
                <a:srgbClr val="000000"/>
              </a:solidFill>
              <a:latin typeface="Arial" charset="0"/>
              <a:ea typeface="Calibri" charset="0"/>
              <a:cs typeface="Calibri" charset="0"/>
            </a:endParaRPr>
          </a:p>
          <a:p>
            <a:r>
              <a:rPr lang="es-ES" altLang="es-ES_tradnl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ESAP - </a:t>
            </a:r>
            <a:r>
              <a:rPr lang="es-ES" altLang="es-ES_tradnl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Costos del proceso</a:t>
            </a:r>
          </a:p>
          <a:p>
            <a:endParaRPr lang="es-ES" altLang="es-ES_tradnl" sz="27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Calibri" charset="0"/>
              <a:cs typeface="Calibri" charset="0"/>
            </a:endParaRPr>
          </a:p>
          <a:p>
            <a:r>
              <a:rPr lang="es-ES" altLang="es-ES_tradnl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Alcaldes - </a:t>
            </a:r>
            <a:r>
              <a:rPr lang="es-ES" altLang="es-ES_tradnl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Reportar en el aplicativo SIMO </a:t>
            </a:r>
            <a:r>
              <a:rPr lang="es-ES" altLang="es-ES_tradnl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los empleos de carrera en vacancia definitiva (No provistas, en encargo o en  provisionalidad) con apropiación presupuestal</a:t>
            </a:r>
            <a:endParaRPr lang="es-ES" altLang="es-ES_tradnl" sz="27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Calibri" charset="0"/>
              <a:cs typeface="Calibri" charset="0"/>
            </a:endParaRPr>
          </a:p>
          <a:p>
            <a:endParaRPr lang="es-ES" altLang="es-ES_tradnl" sz="2700" dirty="0">
              <a:solidFill>
                <a:srgbClr val="000000"/>
              </a:solidFill>
              <a:latin typeface="Arial" charset="0"/>
              <a:ea typeface="Calibri" charset="0"/>
              <a:cs typeface="Calibri" charset="0"/>
            </a:endParaRPr>
          </a:p>
          <a:p>
            <a:endParaRPr lang="es-ES" altLang="es-ES_tradnl" sz="2700" dirty="0">
              <a:solidFill>
                <a:srgbClr val="000000"/>
              </a:solidFill>
              <a:latin typeface="Arial" charset="0"/>
              <a:ea typeface="Calibri" charset="0"/>
              <a:cs typeface="Calibri" charset="0"/>
            </a:endParaRPr>
          </a:p>
          <a:p>
            <a:endParaRPr lang="es-ES" altLang="es-ES_tradnl" sz="27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CO" sz="27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Anillo 6"/>
          <p:cNvSpPr/>
          <p:nvPr/>
        </p:nvSpPr>
        <p:spPr>
          <a:xfrm>
            <a:off x="1359361" y="2401115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8" name="Anillo 7"/>
          <p:cNvSpPr/>
          <p:nvPr/>
        </p:nvSpPr>
        <p:spPr>
          <a:xfrm>
            <a:off x="1359361" y="3161454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9" name="Anillo 8"/>
          <p:cNvSpPr/>
          <p:nvPr/>
        </p:nvSpPr>
        <p:spPr>
          <a:xfrm>
            <a:off x="1359361" y="4113460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" name="Anillo 9"/>
          <p:cNvSpPr/>
          <p:nvPr/>
        </p:nvSpPr>
        <p:spPr>
          <a:xfrm>
            <a:off x="1368055" y="4961406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34" y="211874"/>
            <a:ext cx="7659729" cy="17841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29DF9FB-B7C1-E14D-8D30-4EFF39A90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" y="53869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9" y="388873"/>
            <a:ext cx="11489802" cy="607615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 rot="17708809">
            <a:off x="1633483" y="3583397"/>
            <a:ext cx="214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Convocatoria y divulgación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 rot="17853190">
            <a:off x="2799964" y="3580276"/>
            <a:ext cx="2377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Inscripciones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 rot="17732145">
            <a:off x="3894279" y="3289470"/>
            <a:ext cx="185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Aplicación </a:t>
            </a:r>
            <a:r>
              <a:rPr lang="es-ES"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pruebas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 rot="17896999">
            <a:off x="4401324" y="2215045"/>
            <a:ext cx="348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Prueba de Competencias</a:t>
            </a:r>
          </a:p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Básicas y Funcionales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 rot="17896999">
            <a:off x="5506923" y="1651617"/>
            <a:ext cx="347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Prueba de Competencias</a:t>
            </a:r>
          </a:p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Comportamentales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 rot="17896999">
            <a:off x="6857842" y="1295527"/>
            <a:ext cx="233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Verificación de requisitos</a:t>
            </a:r>
          </a:p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Mínimos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 rot="17896999">
            <a:off x="7819134" y="821690"/>
            <a:ext cx="233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Lista de</a:t>
            </a:r>
          </a:p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Elegibles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 rot="17896999">
            <a:off x="8830250" y="320528"/>
            <a:ext cx="233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Período de</a:t>
            </a:r>
          </a:p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Prueba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1329850" y="6194596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11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094001" y="1263723"/>
            <a:ext cx="44695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dirty="0">
                <a:ln w="0"/>
                <a:solidFill>
                  <a:srgbClr val="FFC000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Etapas del</a:t>
            </a:r>
            <a:endParaRPr lang="es-ES" sz="4000" dirty="0">
              <a:ln w="0"/>
              <a:solidFill>
                <a:srgbClr val="FFC000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094001" y="1854954"/>
            <a:ext cx="44695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Concurso</a:t>
            </a:r>
            <a:endParaRPr lang="es-ES" sz="4000" b="1" dirty="0">
              <a:ln w="0"/>
              <a:solidFill>
                <a:schemeClr val="bg1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F54E3346-1981-F94A-871E-E1D2B6199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47" y="405846"/>
            <a:ext cx="1105200" cy="11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0" y="387538"/>
            <a:ext cx="11504006" cy="608366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 rot="17708809">
            <a:off x="1207674" y="3583397"/>
            <a:ext cx="214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Convocatoria y divulgación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 rot="17853190">
            <a:off x="1849389" y="3580276"/>
            <a:ext cx="2377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Inscripciones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 rot="17732145">
            <a:off x="2506276" y="3541773"/>
            <a:ext cx="209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Aplicación de pruebas</a:t>
            </a:r>
          </a:p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Primera etapa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 rot="17896999">
            <a:off x="2861652" y="2953747"/>
            <a:ext cx="348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Prueba de Competencias</a:t>
            </a:r>
          </a:p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Básicas y Funcionales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 rot="17896999">
            <a:off x="3873005" y="2628862"/>
            <a:ext cx="347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Prueba de Competencias</a:t>
            </a:r>
          </a:p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Comportamentales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 rot="17896999">
            <a:off x="5050894" y="2767785"/>
            <a:ext cx="233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Verificación de requisitos</a:t>
            </a:r>
          </a:p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Mínimos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 rot="17896999">
            <a:off x="7819134" y="821690"/>
            <a:ext cx="233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Lista de</a:t>
            </a:r>
          </a:p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Elegibles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 rot="17896999">
            <a:off x="8830250" y="320528"/>
            <a:ext cx="233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Período de</a:t>
            </a:r>
          </a:p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Prueba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1329850" y="6194596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12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094001" y="1263723"/>
            <a:ext cx="44695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dirty="0">
                <a:ln w="0"/>
                <a:solidFill>
                  <a:srgbClr val="FFC000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Etapas del</a:t>
            </a:r>
            <a:endParaRPr lang="es-ES" sz="4000" dirty="0">
              <a:ln w="0"/>
              <a:solidFill>
                <a:srgbClr val="FFC000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094001" y="1854954"/>
            <a:ext cx="44695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Concurso</a:t>
            </a:r>
            <a:endParaRPr lang="es-ES" sz="4000" b="1" dirty="0">
              <a:ln w="0"/>
              <a:solidFill>
                <a:schemeClr val="bg1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 rot="17732145">
            <a:off x="5940165" y="2255644"/>
            <a:ext cx="209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Aplicación de pruebas</a:t>
            </a:r>
          </a:p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Segunda etapa</a:t>
            </a:r>
            <a:endParaRPr lang="es-MX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 rot="17896999">
            <a:off x="7025067" y="1397846"/>
            <a:ext cx="214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Valoración </a:t>
            </a:r>
            <a:r>
              <a:rPr lang="es-ES"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antecedentes</a:t>
            </a:r>
            <a:endParaRPr lang="es-E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D2B67AE4-21A0-CD49-B2F7-3679C308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47" y="405846"/>
            <a:ext cx="1105200" cy="11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2453425"/>
            <a:ext cx="12191999" cy="820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48" y="837103"/>
            <a:ext cx="8720374" cy="421827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13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49859" y="634206"/>
            <a:ext cx="57411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Acuerdo de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58014" y="1128317"/>
            <a:ext cx="67248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spc="600" dirty="0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" charset="0"/>
                <a:ea typeface="Arial" charset="0"/>
                <a:cs typeface="Arial" charset="0"/>
              </a:rPr>
              <a:t>Convocatoria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457032" y="1999228"/>
            <a:ext cx="822664" cy="1437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9"/>
          <p:cNvSpPr/>
          <p:nvPr/>
        </p:nvSpPr>
        <p:spPr>
          <a:xfrm>
            <a:off x="1039229" y="4321897"/>
            <a:ext cx="99619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ES_tradn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Norma reguladora del concurso</a:t>
            </a:r>
            <a:r>
              <a:rPr lang="es-CO" altLang="es-ES_tradnl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y obliga a los Alcaldes, a la CNSC, al operador (ESAP) y a los participantes</a:t>
            </a:r>
            <a:endParaRPr lang="es-ES" altLang="es-ES_tradnl" sz="28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algn="ctr"/>
            <a:endParaRPr lang="es-CO" sz="2800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76454" y="5528804"/>
            <a:ext cx="96880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PRINCIPIO DE COORDINACIÓN</a:t>
            </a:r>
            <a:endParaRPr lang="es-ES" sz="2800" dirty="0">
              <a:ln w="0"/>
              <a:solidFill>
                <a:schemeClr val="accent5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C37ABA3-3ED2-124A-A8FC-1A940D341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077" y="3850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70" y="1819370"/>
            <a:ext cx="4622800" cy="3810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14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3354653" y="956772"/>
            <a:ext cx="7641296" cy="1439889"/>
            <a:chOff x="2858949" y="1226289"/>
            <a:chExt cx="7641296" cy="1439889"/>
          </a:xfrm>
        </p:grpSpPr>
        <p:sp>
          <p:nvSpPr>
            <p:cNvPr id="2" name="CuadroTexto 1"/>
            <p:cNvSpPr txBox="1"/>
            <p:nvPr/>
          </p:nvSpPr>
          <p:spPr>
            <a:xfrm>
              <a:off x="4760662" y="1253886"/>
              <a:ext cx="50042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5400" b="1" dirty="0">
                  <a:solidFill>
                    <a:schemeClr val="accent5"/>
                  </a:solidFill>
                  <a:latin typeface="Arial Black" charset="0"/>
                  <a:ea typeface="Arial Black" charset="0"/>
                  <a:cs typeface="Arial Black" charset="0"/>
                </a:rPr>
                <a:t>Divulgación</a:t>
              </a:r>
              <a:endParaRPr lang="es-ES_tradnl" sz="5400" b="1" dirty="0">
                <a:solidFill>
                  <a:schemeClr val="accent5"/>
                </a:solidFill>
                <a:latin typeface="Arial Black" charset="0"/>
                <a:ea typeface="Arial Black" charset="0"/>
                <a:cs typeface="Arial Black" charset="0"/>
              </a:endParaRPr>
            </a:p>
          </p:txBody>
        </p:sp>
        <p:cxnSp>
          <p:nvCxnSpPr>
            <p:cNvPr id="18" name="Conector recto 17"/>
            <p:cNvCxnSpPr/>
            <p:nvPr/>
          </p:nvCxnSpPr>
          <p:spPr>
            <a:xfrm>
              <a:off x="5055108" y="1226289"/>
              <a:ext cx="5312779" cy="36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5055108" y="2628365"/>
              <a:ext cx="5445137" cy="37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/>
            <p:cNvSpPr txBox="1"/>
            <p:nvPr/>
          </p:nvSpPr>
          <p:spPr>
            <a:xfrm>
              <a:off x="2858949" y="1917106"/>
              <a:ext cx="7326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>
                  <a:solidFill>
                    <a:schemeClr val="accent5"/>
                  </a:solidFill>
                  <a:latin typeface="Arial" charset="0"/>
                  <a:ea typeface="Arial" charset="0"/>
                  <a:cs typeface="Arial" charset="0"/>
                </a:rPr>
                <a:t>convocatoria</a:t>
              </a:r>
              <a:endParaRPr lang="es-ES_tradnl" sz="40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6952822" y="2736356"/>
            <a:ext cx="4105408" cy="2948498"/>
            <a:chOff x="6867392" y="3260176"/>
            <a:chExt cx="4105408" cy="2948498"/>
          </a:xfrm>
        </p:grpSpPr>
        <p:sp>
          <p:nvSpPr>
            <p:cNvPr id="30" name="Rectángulo 29"/>
            <p:cNvSpPr/>
            <p:nvPr/>
          </p:nvSpPr>
          <p:spPr>
            <a:xfrm>
              <a:off x="6867392" y="3260176"/>
              <a:ext cx="41054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Medios virtuales</a:t>
              </a:r>
              <a:endParaRPr lang="es-CO" sz="32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6867392" y="3873414"/>
              <a:ext cx="410540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Periódicos </a:t>
              </a:r>
              <a:r>
                <a:rPr lang="es-E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circulación local</a:t>
              </a:r>
              <a:endParaRPr lang="es-CO" sz="32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6867392" y="4921544"/>
              <a:ext cx="41054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Bando</a:t>
              </a:r>
              <a:endParaRPr lang="es-CO" sz="32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6867392" y="5623899"/>
              <a:ext cx="41054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Otros mecanismos</a:t>
              </a:r>
              <a:endParaRPr lang="es-CO" sz="32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Imagen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984" y="2895654"/>
            <a:ext cx="333469" cy="33346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419" y="3553178"/>
            <a:ext cx="333469" cy="333469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622" y="4556200"/>
            <a:ext cx="333469" cy="333469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996" y="5295901"/>
            <a:ext cx="333469" cy="333469"/>
          </a:xfrm>
          <a:prstGeom prst="rect">
            <a:avLst/>
          </a:prstGeom>
        </p:spPr>
      </p:pic>
      <p:cxnSp>
        <p:nvCxnSpPr>
          <p:cNvPr id="38" name="Conector recto 37"/>
          <p:cNvCxnSpPr/>
          <p:nvPr/>
        </p:nvCxnSpPr>
        <p:spPr>
          <a:xfrm>
            <a:off x="5772850" y="2566039"/>
            <a:ext cx="0" cy="289659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5755487" y="3062388"/>
            <a:ext cx="428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5755487" y="3719912"/>
            <a:ext cx="428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5755487" y="4722934"/>
            <a:ext cx="428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5755488" y="5462635"/>
            <a:ext cx="428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 rot="21191936">
            <a:off x="2928895" y="382967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SIMO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228D02D-0735-7348-87AA-3D0A1FD11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" y="53869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15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-577295" y="2244662"/>
            <a:ext cx="7679662" cy="3617174"/>
            <a:chOff x="-60434" y="2687087"/>
            <a:chExt cx="6273829" cy="2955017"/>
          </a:xfrm>
        </p:grpSpPr>
        <p:sp>
          <p:nvSpPr>
            <p:cNvPr id="5" name="Elipse 4"/>
            <p:cNvSpPr/>
            <p:nvPr/>
          </p:nvSpPr>
          <p:spPr>
            <a:xfrm>
              <a:off x="1562584" y="3069599"/>
              <a:ext cx="2141316" cy="214131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-60434" y="2687087"/>
              <a:ext cx="6273829" cy="2955017"/>
              <a:chOff x="-338228" y="2652362"/>
              <a:chExt cx="6273829" cy="2955017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38228" y="2652362"/>
                <a:ext cx="6162909" cy="2955017"/>
              </a:xfrm>
              <a:prstGeom prst="rect">
                <a:avLst/>
              </a:prstGeom>
            </p:spPr>
          </p:pic>
          <p:sp>
            <p:nvSpPr>
              <p:cNvPr id="8" name="Rectángulo 7"/>
              <p:cNvSpPr/>
              <p:nvPr/>
            </p:nvSpPr>
            <p:spPr>
              <a:xfrm>
                <a:off x="2266426" y="2996319"/>
                <a:ext cx="3669175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CO" sz="2000" b="1" dirty="0">
                    <a:ln w="0"/>
                    <a:solidFill>
                      <a:schemeClr val="accent1"/>
                    </a:solidFill>
                    <a:effectLst>
                      <a:outerShdw dist="25400" sx="1000" sy="1000" algn="ctr" rotWithShape="0">
                        <a:srgbClr val="6E747A"/>
                      </a:outerShdw>
                    </a:effectLst>
                    <a:hlinkClick r:id="rId5"/>
                  </a:rPr>
                  <a:t>https://simo.cnsc.gov.co</a:t>
                </a:r>
                <a:endParaRPr lang="es-CO" sz="2000" b="1" dirty="0">
                  <a:ln w="0"/>
                  <a:solidFill>
                    <a:schemeClr val="accent1"/>
                  </a:solidFill>
                  <a:effectLst>
                    <a:outerShdw dist="25400" sx="1000" sy="1000" algn="ctr" rotWithShape="0">
                      <a:srgbClr val="6E747A"/>
                    </a:outerShdw>
                  </a:effectLst>
                </a:endParaRPr>
              </a:p>
            </p:txBody>
          </p:sp>
        </p:grpSp>
      </p:grpSp>
      <p:sp>
        <p:nvSpPr>
          <p:cNvPr id="9" name="Rectángulo 8"/>
          <p:cNvSpPr/>
          <p:nvPr/>
        </p:nvSpPr>
        <p:spPr>
          <a:xfrm>
            <a:off x="6625351" y="2823824"/>
            <a:ext cx="51391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_tradnl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Aplicativo </a:t>
            </a:r>
            <a:r>
              <a:rPr lang="es-ES" altLang="es-ES_tradnl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SIMO</a:t>
            </a:r>
            <a:endParaRPr lang="es-ES" altLang="es-ES_tradnl" sz="44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Calibri" charset="0"/>
              <a:cs typeface="Calibri" charset="0"/>
            </a:endParaRPr>
          </a:p>
          <a:p>
            <a:endParaRPr lang="es-CO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052841" y="3635718"/>
            <a:ext cx="513915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_tradnl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Personas que consideren cumplir con los requisitos</a:t>
            </a:r>
          </a:p>
          <a:p>
            <a:r>
              <a:rPr lang="es-ES" altLang="es-ES_tradnl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de participación</a:t>
            </a:r>
            <a:r>
              <a:rPr lang="es-ES" altLang="es-ES_tradnl" sz="3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Calibri" charset="0"/>
                <a:cs typeface="Calibri" charset="0"/>
              </a:rPr>
              <a:t>.</a:t>
            </a:r>
            <a:r>
              <a:rPr lang="es-ES" altLang="es-ES_tradnl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endParaRPr lang="es-ES" altLang="es-ES_tradnl" sz="2800" dirty="0">
              <a:solidFill>
                <a:schemeClr val="bg2">
                  <a:lumMod val="50000"/>
                </a:schemeClr>
              </a:solidFill>
              <a:latin typeface="Arial" charset="0"/>
              <a:ea typeface="Calibri" charset="0"/>
              <a:cs typeface="Calibri" charset="0"/>
            </a:endParaRPr>
          </a:p>
          <a:p>
            <a:endParaRPr lang="es-CO" sz="2800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02570" y="634023"/>
            <a:ext cx="59441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b="1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Inscripciones</a:t>
            </a:r>
            <a:endParaRPr lang="es-ES" sz="6000" b="1" dirty="0">
              <a:ln w="0"/>
              <a:solidFill>
                <a:schemeClr val="bg1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Flecha doblada hacia arriba 1"/>
          <p:cNvSpPr/>
          <p:nvPr/>
        </p:nvSpPr>
        <p:spPr>
          <a:xfrm rot="5400000">
            <a:off x="6632334" y="3809418"/>
            <a:ext cx="521258" cy="234510"/>
          </a:xfrm>
          <a:prstGeom prst="bentUpArrow">
            <a:avLst>
              <a:gd name="adj1" fmla="val 25000"/>
              <a:gd name="adj2" fmla="val 16226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6712602" y="3547099"/>
            <a:ext cx="3484694" cy="4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912531AB-617E-B34F-AD1D-90A7A716B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" y="53869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16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83828" y="518045"/>
            <a:ext cx="7326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accent5"/>
                </a:solidFill>
                <a:latin typeface="Arial Black" charset="0"/>
                <a:ea typeface="Arial Black" charset="0"/>
                <a:cs typeface="Arial Black" charset="0"/>
              </a:rPr>
              <a:t>Pruebas</a:t>
            </a:r>
            <a:endParaRPr lang="es-ES_tradnl" sz="6600" b="1" dirty="0">
              <a:solidFill>
                <a:schemeClr val="accent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13" y="2187615"/>
            <a:ext cx="2916837" cy="42965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3" y="2187615"/>
            <a:ext cx="2979791" cy="42965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737770" y="1449359"/>
            <a:ext cx="681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_tradnl" sz="3600" spc="300" dirty="0">
                <a:solidFill>
                  <a:srgbClr val="000000"/>
                </a:solidFill>
                <a:latin typeface="Arial" charset="0"/>
              </a:rPr>
              <a:t>Una </a:t>
            </a:r>
            <a:r>
              <a:rPr lang="es-ES" altLang="es-ES_tradnl" sz="3600" u="sng" spc="300" dirty="0">
                <a:solidFill>
                  <a:srgbClr val="000000"/>
                </a:solidFill>
                <a:latin typeface="Arial" charset="0"/>
              </a:rPr>
              <a:t>única</a:t>
            </a:r>
            <a:r>
              <a:rPr lang="es-ES" altLang="es-ES_tradnl" sz="3600" spc="300" dirty="0">
                <a:solidFill>
                  <a:srgbClr val="000000"/>
                </a:solidFill>
                <a:latin typeface="Arial" charset="0"/>
              </a:rPr>
              <a:t> prueba escrita</a:t>
            </a:r>
            <a:endParaRPr lang="es-ES" altLang="es-ES_tradnl" sz="3600" spc="300" dirty="0">
              <a:solidFill>
                <a:srgbClr val="000000"/>
              </a:solidFill>
              <a:latin typeface="Arial" charset="0"/>
              <a:ea typeface="Calibri" charset="0"/>
              <a:cs typeface="Calibri" charset="0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3482861" y="2273794"/>
            <a:ext cx="5128706" cy="2062103"/>
            <a:chOff x="3401837" y="2465018"/>
            <a:chExt cx="5128706" cy="2062103"/>
          </a:xfrm>
        </p:grpSpPr>
        <p:sp>
          <p:nvSpPr>
            <p:cNvPr id="8" name="Rectángulo 7"/>
            <p:cNvSpPr/>
            <p:nvPr/>
          </p:nvSpPr>
          <p:spPr>
            <a:xfrm>
              <a:off x="3401837" y="2465018"/>
              <a:ext cx="512870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altLang="es-ES_tradnl" sz="3200" dirty="0">
                  <a:solidFill>
                    <a:schemeClr val="bg2">
                      <a:lumMod val="25000"/>
                    </a:schemeClr>
                  </a:solidFill>
                  <a:latin typeface="Arial" charset="0"/>
                </a:rPr>
                <a:t>C. Básicas</a:t>
              </a:r>
            </a:p>
            <a:p>
              <a:pPr algn="ctr"/>
              <a:r>
                <a:rPr lang="es-ES" altLang="es-ES_tradnl" sz="3200" dirty="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Calibri" charset="0"/>
                  <a:cs typeface="Calibri" charset="0"/>
                </a:rPr>
                <a:t>C. Funcionales</a:t>
              </a:r>
            </a:p>
            <a:p>
              <a:pPr algn="ctr"/>
              <a:r>
                <a:rPr lang="es-ES" altLang="es-ES_tradnl" sz="3200" dirty="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Calibri" charset="0"/>
                  <a:cs typeface="Calibri" charset="0"/>
                </a:rPr>
                <a:t>C. Comportamentales</a:t>
              </a:r>
            </a:p>
            <a:p>
              <a:pPr algn="ctr"/>
              <a:endParaRPr lang="es-CO" sz="32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21658" y="2652528"/>
              <a:ext cx="206421" cy="206421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8472" y="3163744"/>
              <a:ext cx="206421" cy="206421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1669" y="3651812"/>
              <a:ext cx="206421" cy="206421"/>
            </a:xfrm>
            <a:prstGeom prst="rect">
              <a:avLst/>
            </a:prstGeom>
          </p:spPr>
        </p:pic>
      </p:grpSp>
      <p:sp>
        <p:nvSpPr>
          <p:cNvPr id="13" name="CuadroTexto 12"/>
          <p:cNvSpPr txBox="1"/>
          <p:nvPr/>
        </p:nvSpPr>
        <p:spPr>
          <a:xfrm>
            <a:off x="2383828" y="4207922"/>
            <a:ext cx="7326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5"/>
                </a:solidFill>
                <a:latin typeface="Arial Black" charset="0"/>
                <a:ea typeface="Arial Black" charset="0"/>
                <a:cs typeface="Arial Black" charset="0"/>
              </a:rPr>
              <a:t>Prueba de Valoración de Antecedentes</a:t>
            </a:r>
            <a:endParaRPr lang="es-ES_tradnl" sz="3200" b="1" dirty="0">
              <a:solidFill>
                <a:schemeClr val="accent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83797" y="5165639"/>
            <a:ext cx="51391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_tradnl" sz="28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Únicamente para municipios de 1ª a 4ª Categoría</a:t>
            </a:r>
            <a:r>
              <a:rPr lang="es-ES" altLang="es-ES_tradnl" sz="3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Calibri" charset="0"/>
                <a:cs typeface="Calibri" charset="0"/>
              </a:rPr>
              <a:t>.</a:t>
            </a:r>
            <a:r>
              <a:rPr lang="es-ES" altLang="es-ES_tradnl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endParaRPr lang="es-ES" altLang="es-ES_tradnl" sz="2800" dirty="0">
              <a:solidFill>
                <a:schemeClr val="bg2">
                  <a:lumMod val="50000"/>
                </a:schemeClr>
              </a:solidFill>
              <a:latin typeface="Arial" charset="0"/>
              <a:ea typeface="Calibri" charset="0"/>
              <a:cs typeface="Calibri" charset="0"/>
            </a:endParaRPr>
          </a:p>
          <a:p>
            <a:pPr algn="ctr"/>
            <a:endParaRPr lang="es-CO" sz="2800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4272979" y="2238921"/>
            <a:ext cx="3484694" cy="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4286482" y="4060877"/>
            <a:ext cx="3484694" cy="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3472A1CA-5ECE-2545-9E71-13232CDFF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077" y="3850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55922" y="2373655"/>
            <a:ext cx="4602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ES_tradnl" sz="280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Desde el registro en SIMO, durante la inscripción, y hasta 5 días hábiles posteriores a la publicación de resultados definitivos de las pruebas eliminatorias (Competencias Básicas y Funcionales)</a:t>
            </a:r>
            <a:r>
              <a:rPr lang="es-ES" altLang="es-ES_tradnl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 </a:t>
            </a:r>
            <a:endParaRPr lang="es-ES" altLang="es-ES_tradnl" sz="2800" dirty="0">
              <a:solidFill>
                <a:schemeClr val="bg2">
                  <a:lumMod val="25000"/>
                </a:schemeClr>
              </a:solidFill>
              <a:latin typeface="Arial" charset="0"/>
              <a:ea typeface="Calibri" charset="0"/>
              <a:cs typeface="Calibri" charset="0"/>
            </a:endParaRPr>
          </a:p>
          <a:p>
            <a:pPr algn="just"/>
            <a:endParaRPr lang="es-CO" sz="2800" b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79420" y="565380"/>
            <a:ext cx="102711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Cargue de documentos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17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79420" y="1028367"/>
            <a:ext cx="102711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dirty="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" charset="0"/>
                <a:ea typeface="Arial" charset="0"/>
                <a:cs typeface="Arial" charset="0"/>
              </a:rPr>
              <a:t>Por parte de </a:t>
            </a:r>
            <a:r>
              <a:rPr lang="es-ES" sz="400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" charset="0"/>
                <a:ea typeface="Arial" charset="0"/>
                <a:cs typeface="Arial" charset="0"/>
              </a:rPr>
              <a:t>los aspirantes</a:t>
            </a:r>
            <a:endParaRPr lang="es-ES" sz="4000" dirty="0">
              <a:ln w="0"/>
              <a:solidFill>
                <a:schemeClr val="bg1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51" y="2373655"/>
            <a:ext cx="4931099" cy="36194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5A5F9F7-6069-E34B-9132-04D0A927D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" y="53869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18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2" y="2444262"/>
            <a:ext cx="4995748" cy="332409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79420" y="565380"/>
            <a:ext cx="102711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Verificación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579420" y="1028367"/>
            <a:ext cx="102711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dirty="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" charset="0"/>
                <a:ea typeface="Arial" charset="0"/>
                <a:cs typeface="Arial" charset="0"/>
              </a:rPr>
              <a:t>De Requisitos Mínimos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482186" y="2167382"/>
            <a:ext cx="102711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" charset="0"/>
                <a:ea typeface="Arial" charset="0"/>
                <a:cs typeface="Arial" charset="0"/>
              </a:rPr>
              <a:t>Jefe de personal de la alcaldía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4578292" y="2894992"/>
            <a:ext cx="6579703" cy="105508"/>
            <a:chOff x="963384" y="2426673"/>
            <a:chExt cx="6579703" cy="105508"/>
          </a:xfrm>
        </p:grpSpPr>
        <p:sp>
          <p:nvSpPr>
            <p:cNvPr id="14" name="Rectángulo 13"/>
            <p:cNvSpPr/>
            <p:nvPr/>
          </p:nvSpPr>
          <p:spPr>
            <a:xfrm>
              <a:off x="963384" y="2426673"/>
              <a:ext cx="1002323" cy="1055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cxnSp>
          <p:nvCxnSpPr>
            <p:cNvPr id="15" name="Conector recto 14"/>
            <p:cNvCxnSpPr/>
            <p:nvPr/>
          </p:nvCxnSpPr>
          <p:spPr>
            <a:xfrm>
              <a:off x="1965707" y="2488663"/>
              <a:ext cx="5577380" cy="43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ángulo 15"/>
          <p:cNvSpPr/>
          <p:nvPr/>
        </p:nvSpPr>
        <p:spPr>
          <a:xfrm>
            <a:off x="4508842" y="3167159"/>
            <a:ext cx="68111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ES_tradnl" sz="2200" dirty="0">
                <a:solidFill>
                  <a:srgbClr val="000000"/>
                </a:solidFill>
                <a:latin typeface="Arial" charset="0"/>
              </a:rPr>
              <a:t>Certificar cumplimiento requisitos para servidores en provisionalidad que ocupen el cargo ofertado</a:t>
            </a:r>
            <a:endParaRPr lang="es-ES" altLang="es-ES_tradnl" sz="2200" dirty="0">
              <a:solidFill>
                <a:srgbClr val="000000"/>
              </a:solidFill>
              <a:latin typeface="Arial" charset="0"/>
              <a:ea typeface="Calibri" charset="0"/>
              <a:cs typeface="Calibri" charset="0"/>
            </a:endParaRPr>
          </a:p>
          <a:p>
            <a:pPr algn="just"/>
            <a:endParaRPr lang="es-CO" sz="2200" b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482186" y="4146812"/>
            <a:ext cx="102711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" charset="0"/>
                <a:ea typeface="Arial" charset="0"/>
                <a:cs typeface="Arial" charset="0"/>
              </a:rPr>
              <a:t>ESAP</a:t>
            </a:r>
            <a:endParaRPr lang="es-ES" sz="3600" b="1" dirty="0">
              <a:ln w="0"/>
              <a:solidFill>
                <a:schemeClr val="accent5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4578292" y="4883734"/>
            <a:ext cx="6579703" cy="105508"/>
            <a:chOff x="963384" y="2426673"/>
            <a:chExt cx="6579703" cy="105508"/>
          </a:xfrm>
        </p:grpSpPr>
        <p:sp>
          <p:nvSpPr>
            <p:cNvPr id="19" name="Rectángulo 18"/>
            <p:cNvSpPr/>
            <p:nvPr/>
          </p:nvSpPr>
          <p:spPr>
            <a:xfrm>
              <a:off x="963384" y="2426673"/>
              <a:ext cx="1002323" cy="1055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0" name="Conector recto 19"/>
            <p:cNvCxnSpPr/>
            <p:nvPr/>
          </p:nvCxnSpPr>
          <p:spPr>
            <a:xfrm>
              <a:off x="1965707" y="2488663"/>
              <a:ext cx="5577380" cy="4351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ángulo 20"/>
          <p:cNvSpPr/>
          <p:nvPr/>
        </p:nvSpPr>
        <p:spPr>
          <a:xfrm>
            <a:off x="4508842" y="5146589"/>
            <a:ext cx="68111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_tradnl" sz="2200" dirty="0">
                <a:solidFill>
                  <a:srgbClr val="000000"/>
                </a:solidFill>
                <a:latin typeface="Arial" charset="0"/>
              </a:rPr>
              <a:t>Verificación del cumplimiento de requisitos de los demás aspirantes</a:t>
            </a:r>
            <a:endParaRPr lang="es-ES" altLang="es-ES_tradnl" sz="2200" dirty="0">
              <a:solidFill>
                <a:srgbClr val="000000"/>
              </a:solidFill>
              <a:latin typeface="Arial" charset="0"/>
              <a:ea typeface="Calibri" charset="0"/>
              <a:cs typeface="Calibri" charset="0"/>
            </a:endParaRPr>
          </a:p>
          <a:p>
            <a:endParaRPr lang="es-CO" sz="2200" b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3C69FA2-E5FC-C847-BE5E-33CC6A7AB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47" y="405846"/>
            <a:ext cx="1105200" cy="11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cto 24"/>
          <p:cNvCxnSpPr/>
          <p:nvPr/>
        </p:nvCxnSpPr>
        <p:spPr>
          <a:xfrm>
            <a:off x="3650726" y="2055444"/>
            <a:ext cx="440833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6545" y="6522651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997768" y="806905"/>
            <a:ext cx="57411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Actores</a:t>
            </a:r>
            <a:endParaRPr lang="es-ES" sz="8000" dirty="0">
              <a:ln w="0"/>
              <a:solidFill>
                <a:schemeClr val="accent5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443560" y="1988526"/>
            <a:ext cx="822664" cy="143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95"/>
          <a:stretch/>
        </p:blipFill>
        <p:spPr>
          <a:xfrm>
            <a:off x="1418923" y="2386537"/>
            <a:ext cx="9267070" cy="177532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2898691-FBE2-6447-BA4D-8D63785A0831}"/>
              </a:ext>
            </a:extLst>
          </p:cNvPr>
          <p:cNvGrpSpPr/>
          <p:nvPr/>
        </p:nvGrpSpPr>
        <p:grpSpPr>
          <a:xfrm>
            <a:off x="1764972" y="4652683"/>
            <a:ext cx="8662056" cy="766800"/>
            <a:chOff x="1851691" y="4652683"/>
            <a:chExt cx="8662056" cy="7668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E2E2E5D-8545-0949-B963-E51D47BA5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691" y="4652913"/>
              <a:ext cx="4003200" cy="76657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D4844CE-6E58-E049-A21C-285641A16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447" y="4652683"/>
              <a:ext cx="3642300" cy="766800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08D84C32-9C2F-6F4E-A028-09B8128D0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077" y="385011"/>
            <a:ext cx="1102416" cy="11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19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79420" y="1041772"/>
            <a:ext cx="10271107" cy="1036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Elegibles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79420" y="523564"/>
            <a:ext cx="10271107" cy="1036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dirty="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" charset="0"/>
                <a:ea typeface="Arial" charset="0"/>
                <a:cs typeface="Arial" charset="0"/>
              </a:rPr>
              <a:t>Listas de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21426" y="2277095"/>
            <a:ext cx="561180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6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 estricto orden de </a:t>
            </a:r>
            <a:r>
              <a:rPr lang="es-CO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s-E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érito</a:t>
            </a:r>
            <a:r>
              <a:rPr lang="es-CO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s-CO" sz="26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CO" altLang="es-ES_tradnl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Dos (2) años </a:t>
            </a:r>
            <a:r>
              <a:rPr lang="es-CO" altLang="es-ES_tradnl" sz="26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s-ES" altLang="es-ES_tradnl" sz="26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 vigencia.</a:t>
            </a:r>
            <a:endParaRPr lang="es-CO" altLang="es-ES_tradnl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CO" altLang="es-ES_tradnl" sz="26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6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Validez para Municipios que </a:t>
            </a:r>
            <a:r>
              <a:rPr lang="es-E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participaron en la Convocatoria.</a:t>
            </a:r>
          </a:p>
          <a:p>
            <a:endParaRPr lang="es-E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6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Validez para vacantes que se generen durante vigencia.</a:t>
            </a:r>
          </a:p>
          <a:p>
            <a:endParaRPr lang="es-ES" altLang="es-ES_tradnl" sz="26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CO" sz="26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Anillo 6"/>
          <p:cNvSpPr/>
          <p:nvPr/>
        </p:nvSpPr>
        <p:spPr>
          <a:xfrm>
            <a:off x="1065094" y="2425423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8" name="Anillo 7"/>
          <p:cNvSpPr/>
          <p:nvPr/>
        </p:nvSpPr>
        <p:spPr>
          <a:xfrm>
            <a:off x="1065094" y="3218574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9" name="Anillo 8"/>
          <p:cNvSpPr/>
          <p:nvPr/>
        </p:nvSpPr>
        <p:spPr>
          <a:xfrm>
            <a:off x="1067341" y="4011732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" name="Anillo 9"/>
          <p:cNvSpPr/>
          <p:nvPr/>
        </p:nvSpPr>
        <p:spPr>
          <a:xfrm>
            <a:off x="1078805" y="5216709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1026" name="Picture 2" descr="esultado de imagen para lista elegib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39" y="2425423"/>
            <a:ext cx="4188819" cy="32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9CA90C-D580-0B4A-804F-BDF5183CF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47" y="405846"/>
            <a:ext cx="1105200" cy="11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20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79420" y="1041772"/>
            <a:ext cx="102711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Período </a:t>
            </a:r>
            <a:r>
              <a:rPr lang="es-ES" sz="4000" b="1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de prueba</a:t>
            </a:r>
            <a:endParaRPr lang="es-ES" sz="4000" b="1" dirty="0">
              <a:ln w="0"/>
              <a:solidFill>
                <a:schemeClr val="bg1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79420" y="523564"/>
            <a:ext cx="102711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dirty="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" charset="0"/>
                <a:ea typeface="Arial" charset="0"/>
                <a:cs typeface="Arial" charset="0"/>
              </a:rPr>
              <a:t>Nombramiento en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4" y="2165116"/>
            <a:ext cx="4278003" cy="384213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64221" y="2462291"/>
            <a:ext cx="64764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Competencia exclusiva del </a:t>
            </a:r>
            <a: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Alcalde.</a:t>
            </a:r>
          </a:p>
          <a:p>
            <a:endParaRPr lang="es-CO" sz="28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CO" altLang="es-ES_tradnl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Duraci</a:t>
            </a:r>
            <a:r>
              <a:rPr lang="es-ES" altLang="es-ES_tradnl" sz="2800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ón</a:t>
            </a:r>
            <a:r>
              <a:rPr lang="es-ES" altLang="es-ES_tradnl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período de prueba: </a:t>
            </a:r>
            <a:r>
              <a:rPr lang="es-CO" altLang="es-ES_tradn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6 meses.</a:t>
            </a:r>
          </a:p>
          <a:p>
            <a:endParaRPr lang="es-CO" altLang="es-ES_tradnl" sz="28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Curso de inducci</a:t>
            </a:r>
            <a:r>
              <a:rPr lang="es-ES" sz="2800" dirty="0" err="1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ón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dictado por la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ESAP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(presencial o virtual) bajo orientaciones de DAFP</a:t>
            </a:r>
          </a:p>
          <a:p>
            <a:endParaRPr lang="es-ES" altLang="es-ES_tradnl" sz="28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CO" sz="28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Anillo 7"/>
          <p:cNvSpPr/>
          <p:nvPr/>
        </p:nvSpPr>
        <p:spPr>
          <a:xfrm>
            <a:off x="4907889" y="2610619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9" name="Anillo 8"/>
          <p:cNvSpPr/>
          <p:nvPr/>
        </p:nvSpPr>
        <p:spPr>
          <a:xfrm>
            <a:off x="4907889" y="3501018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" name="Anillo 9"/>
          <p:cNvSpPr/>
          <p:nvPr/>
        </p:nvSpPr>
        <p:spPr>
          <a:xfrm>
            <a:off x="4911739" y="4347001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65874DD-B473-934E-BA20-C266DB5BD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47" y="405846"/>
            <a:ext cx="1105200" cy="11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2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21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98860" y="3920198"/>
            <a:ext cx="2186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Decreto Ley</a:t>
            </a:r>
          </a:p>
          <a:p>
            <a:pPr lvl="0" algn="ct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893 de 2017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962082" y="3920198"/>
            <a:ext cx="2186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Decreto Ley</a:t>
            </a:r>
          </a:p>
          <a:p>
            <a:pPr lvl="0" algn="ct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894 de 2017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975206" y="3688703"/>
            <a:ext cx="25266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Decreto</a:t>
            </a:r>
          </a:p>
          <a:p>
            <a:pPr lvl="0" algn="ct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Reglamentario</a:t>
            </a:r>
          </a:p>
          <a:p>
            <a:pPr lvl="0" algn="ct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1038 de 2018</a:t>
            </a:r>
            <a:endParaRPr lang="es-ES" sz="28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-185192" y="1409216"/>
            <a:ext cx="12481367" cy="1785104"/>
            <a:chOff x="-185192" y="1771716"/>
            <a:chExt cx="12481367" cy="1785104"/>
          </a:xfrm>
        </p:grpSpPr>
        <p:sp>
          <p:nvSpPr>
            <p:cNvPr id="11" name="CuadroTexto 10"/>
            <p:cNvSpPr txBox="1"/>
            <p:nvPr/>
          </p:nvSpPr>
          <p:spPr>
            <a:xfrm>
              <a:off x="-185192" y="1771716"/>
              <a:ext cx="12481367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0" b="1">
                  <a:solidFill>
                    <a:schemeClr val="bg1">
                      <a:lumMod val="95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NORMATIVIDAD</a:t>
              </a: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2673752" y="2187615"/>
              <a:ext cx="73267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000" b="1">
                  <a:solidFill>
                    <a:schemeClr val="accent5"/>
                  </a:solidFill>
                  <a:latin typeface="Arial Black" charset="0"/>
                  <a:ea typeface="Arial Black" charset="0"/>
                  <a:cs typeface="Arial Black" charset="0"/>
                </a:rPr>
                <a:t>NORMATIVIDAD</a:t>
              </a:r>
            </a:p>
          </p:txBody>
        </p:sp>
        <p:cxnSp>
          <p:nvCxnSpPr>
            <p:cNvPr id="18" name="Conector recto 17"/>
            <p:cNvCxnSpPr/>
            <p:nvPr/>
          </p:nvCxnSpPr>
          <p:spPr>
            <a:xfrm>
              <a:off x="4409953" y="1863524"/>
              <a:ext cx="3333509" cy="23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4435032" y="3497481"/>
              <a:ext cx="3333509" cy="231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1D1DC44B-3E1E-1344-A4C5-43E2CA151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077" y="3850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22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10313" y="2600905"/>
            <a:ext cx="102711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GRACIAS</a:t>
            </a:r>
            <a:endParaRPr lang="es-ES" sz="8800" b="1" dirty="0">
              <a:ln w="0"/>
              <a:solidFill>
                <a:schemeClr val="accent5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70346" y="2282240"/>
            <a:ext cx="10271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spc="600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" charset="0"/>
                <a:ea typeface="Arial" charset="0"/>
                <a:cs typeface="Arial" charset="0"/>
              </a:rPr>
              <a:t>MUCHAS</a:t>
            </a:r>
            <a:endParaRPr lang="es-ES" sz="2400" spc="600" dirty="0">
              <a:ln w="0"/>
              <a:solidFill>
                <a:schemeClr val="accent5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6964218" y="2529679"/>
            <a:ext cx="1671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3292762" y="2534299"/>
            <a:ext cx="1671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Agrupar 15"/>
          <p:cNvGrpSpPr/>
          <p:nvPr/>
        </p:nvGrpSpPr>
        <p:grpSpPr>
          <a:xfrm>
            <a:off x="5530447" y="4086352"/>
            <a:ext cx="777986" cy="164737"/>
            <a:chOff x="5465792" y="4114060"/>
            <a:chExt cx="777986" cy="164737"/>
          </a:xfrm>
        </p:grpSpPr>
        <p:sp>
          <p:nvSpPr>
            <p:cNvPr id="13" name="Anillo 12"/>
            <p:cNvSpPr/>
            <p:nvPr/>
          </p:nvSpPr>
          <p:spPr>
            <a:xfrm>
              <a:off x="5465792" y="4114060"/>
              <a:ext cx="149917" cy="155499"/>
            </a:xfrm>
            <a:prstGeom prst="don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14" name="Anillo 13"/>
            <p:cNvSpPr/>
            <p:nvPr/>
          </p:nvSpPr>
          <p:spPr>
            <a:xfrm>
              <a:off x="5793682" y="4118679"/>
              <a:ext cx="149917" cy="155499"/>
            </a:xfrm>
            <a:prstGeom prst="don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15" name="Anillo 14"/>
            <p:cNvSpPr/>
            <p:nvPr/>
          </p:nvSpPr>
          <p:spPr>
            <a:xfrm>
              <a:off x="6093861" y="4123298"/>
              <a:ext cx="149917" cy="155499"/>
            </a:xfrm>
            <a:prstGeom prst="don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F414F8A-7959-6447-B9D1-F8203E5A8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077" y="3850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773938" y="1901179"/>
            <a:ext cx="58987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0" b="1" spc="600">
                <a:solidFill>
                  <a:schemeClr val="bg1">
                    <a:lumMod val="9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PAZ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02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6545" y="6522651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6961475" y="1901179"/>
            <a:ext cx="6308042" cy="3524185"/>
            <a:chOff x="5089631" y="1595996"/>
            <a:chExt cx="6308042" cy="3524185"/>
          </a:xfrm>
        </p:grpSpPr>
        <p:grpSp>
          <p:nvGrpSpPr>
            <p:cNvPr id="3" name="Agrupar 2"/>
            <p:cNvGrpSpPr/>
            <p:nvPr/>
          </p:nvGrpSpPr>
          <p:grpSpPr>
            <a:xfrm>
              <a:off x="5523183" y="1595996"/>
              <a:ext cx="5874490" cy="3524185"/>
              <a:chOff x="5474678" y="1799196"/>
              <a:chExt cx="5874490" cy="3524185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5474678" y="1799196"/>
                <a:ext cx="5636668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s-ES" sz="3600" dirty="0">
                    <a:ln w="0"/>
                    <a:solidFill>
                      <a:schemeClr val="bg2">
                        <a:lumMod val="50000"/>
                      </a:schemeClr>
                    </a:solidFill>
                    <a:effectLst>
                      <a:outerShdw sx="1000" sy="1000" algn="ctr" rotWithShape="0">
                        <a:srgbClr val="6E747A"/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Participación</a:t>
                </a:r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5474678" y="2961124"/>
                <a:ext cx="5636668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s-ES" sz="3600" dirty="0">
                    <a:ln w="0"/>
                    <a:solidFill>
                      <a:schemeClr val="bg2">
                        <a:lumMod val="50000"/>
                      </a:schemeClr>
                    </a:solidFill>
                    <a:effectLst>
                      <a:outerShdw sx="1000" sy="1000" algn="ctr" rotWithShape="0">
                        <a:srgbClr val="6E747A"/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Inclusión Social</a:t>
                </a:r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5474678" y="4123052"/>
                <a:ext cx="5874490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s-ES" sz="3600" dirty="0">
                    <a:ln w="0"/>
                    <a:solidFill>
                      <a:schemeClr val="bg2">
                        <a:lumMod val="50000"/>
                      </a:schemeClr>
                    </a:solidFill>
                    <a:effectLst>
                      <a:outerShdw sx="1000" sy="1000" algn="ctr" rotWithShape="0">
                        <a:srgbClr val="6E747A"/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Función</a:t>
                </a:r>
                <a:r>
                  <a:rPr lang="es-ES" sz="3600" dirty="0">
                    <a:ln w="0"/>
                    <a:solidFill>
                      <a:schemeClr val="accent5"/>
                    </a:solidFill>
                    <a:effectLst>
                      <a:outerShdw sx="1000" sy="1000" algn="ctr" rotWithShape="0">
                        <a:srgbClr val="6E747A"/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s-ES" sz="3600" dirty="0">
                    <a:ln w="0"/>
                    <a:solidFill>
                      <a:schemeClr val="bg2">
                        <a:lumMod val="50000"/>
                      </a:schemeClr>
                    </a:solidFill>
                    <a:effectLst>
                      <a:outerShdw sx="1000" sy="1000" algn="ctr" rotWithShape="0">
                        <a:srgbClr val="6E747A"/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Pública</a:t>
                </a:r>
              </a:p>
              <a:p>
                <a:r>
                  <a:rPr lang="es-ES" sz="3600" dirty="0">
                    <a:ln w="0"/>
                    <a:solidFill>
                      <a:schemeClr val="bg2">
                        <a:lumMod val="50000"/>
                      </a:schemeClr>
                    </a:solidFill>
                    <a:effectLst>
                      <a:outerShdw sx="1000" sy="1000" algn="ctr" rotWithShape="0">
                        <a:srgbClr val="6E747A"/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Efectiva</a:t>
                </a:r>
              </a:p>
            </p:txBody>
          </p:sp>
        </p:grp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9631" y="1783204"/>
              <a:ext cx="333469" cy="333469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4254" y="2997785"/>
              <a:ext cx="333471" cy="333471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8112" y="4147707"/>
              <a:ext cx="333471" cy="333471"/>
            </a:xfrm>
            <a:prstGeom prst="rect">
              <a:avLst/>
            </a:prstGeom>
          </p:spPr>
        </p:pic>
      </p:grpSp>
      <p:cxnSp>
        <p:nvCxnSpPr>
          <p:cNvPr id="24" name="Conector recto 23"/>
          <p:cNvCxnSpPr/>
          <p:nvPr/>
        </p:nvCxnSpPr>
        <p:spPr>
          <a:xfrm>
            <a:off x="1618130" y="4625303"/>
            <a:ext cx="440833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Agrupar 26"/>
          <p:cNvGrpSpPr/>
          <p:nvPr/>
        </p:nvGrpSpPr>
        <p:grpSpPr>
          <a:xfrm>
            <a:off x="1622356" y="1077179"/>
            <a:ext cx="4510850" cy="4218394"/>
            <a:chOff x="1361099" y="820744"/>
            <a:chExt cx="4510850" cy="4218394"/>
          </a:xfrm>
        </p:grpSpPr>
        <p:sp>
          <p:nvSpPr>
            <p:cNvPr id="18" name="CuadroTexto 17"/>
            <p:cNvSpPr txBox="1"/>
            <p:nvPr/>
          </p:nvSpPr>
          <p:spPr>
            <a:xfrm>
              <a:off x="1716217" y="2119551"/>
              <a:ext cx="347460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0" b="1" dirty="0">
                  <a:solidFill>
                    <a:schemeClr val="accent5"/>
                  </a:solidFill>
                  <a:latin typeface="Arial Black" charset="0"/>
                  <a:ea typeface="Arial Black" charset="0"/>
                  <a:cs typeface="Arial Black" charset="0"/>
                </a:rPr>
                <a:t>PAZ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361099" y="3936388"/>
              <a:ext cx="4510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DERECHO Y DEBER CONSTITUCIONAL</a:t>
              </a:r>
              <a:endParaRPr lang="es-ES_tradnl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460449" y="4392807"/>
              <a:ext cx="40362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CONSTRUCCI</a:t>
              </a:r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ÓN DE PAZ ESTABLE</a:t>
              </a:r>
            </a:p>
            <a:p>
              <a:pPr algn="ctr"/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Y DURADERA</a:t>
              </a:r>
              <a:endParaRPr lang="es-ES_tradnl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595" y="820744"/>
              <a:ext cx="2436226" cy="1948981"/>
            </a:xfrm>
            <a:prstGeom prst="rect">
              <a:avLst/>
            </a:prstGeom>
          </p:spPr>
        </p:pic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CCB0E4E1-01A2-6842-B1B4-552506E0BB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077" y="3850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03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6545" y="6522651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111174" y="864649"/>
            <a:ext cx="10004374" cy="1215717"/>
            <a:chOff x="1425190" y="540673"/>
            <a:chExt cx="10004374" cy="1215717"/>
          </a:xfrm>
        </p:grpSpPr>
        <p:sp>
          <p:nvSpPr>
            <p:cNvPr id="6" name="Rectángulo 5"/>
            <p:cNvSpPr/>
            <p:nvPr/>
          </p:nvSpPr>
          <p:spPr>
            <a:xfrm>
              <a:off x="1425190" y="947579"/>
              <a:ext cx="538926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4000" dirty="0">
                  <a:ln w="0"/>
                  <a:solidFill>
                    <a:schemeClr val="accent5"/>
                  </a:solidFill>
                  <a:effectLst>
                    <a:outerShdw sx="1000" sy="1000" algn="ctr" rotWithShape="0">
                      <a:srgbClr val="6E747A"/>
                    </a:outerShdw>
                  </a:effectLst>
                  <a:latin typeface="Arial Black" charset="0"/>
                  <a:ea typeface="Arial Black" charset="0"/>
                  <a:cs typeface="Arial Black" charset="0"/>
                </a:rPr>
                <a:t>EMPLEO</a:t>
              </a:r>
              <a:r>
                <a:rPr lang="es-ES" sz="4000" b="1" dirty="0">
                  <a:ln w="0"/>
                  <a:solidFill>
                    <a:schemeClr val="accent5"/>
                  </a:solidFill>
                  <a:effectLst>
                    <a:outerShdw sx="1000" sy="1000" algn="ctr" rotWithShape="0">
                      <a:srgbClr val="6E747A"/>
                    </a:outerShdw>
                  </a:effectLst>
                  <a:latin typeface="Arial Black" charset="0"/>
                  <a:ea typeface="Arial Black" charset="0"/>
                  <a:cs typeface="Arial Black" charset="0"/>
                </a:rPr>
                <a:t> PÚBLICO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4278091" y="599813"/>
              <a:ext cx="252548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MX" sz="28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INGRESO AL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7150640" y="540673"/>
              <a:ext cx="4278924" cy="121571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7300" b="1" dirty="0">
                  <a:ln w="0"/>
                  <a:solidFill>
                    <a:schemeClr val="bg2">
                      <a:lumMod val="75000"/>
                    </a:schemeClr>
                  </a:solidFill>
                  <a:effectLst>
                    <a:outerShdw sx="1000" sy="1000" algn="ctr" rotWithShape="0">
                      <a:srgbClr val="6E747A"/>
                    </a:outerShdw>
                  </a:effectLst>
                  <a:latin typeface="Arial Black" charset="0"/>
                  <a:ea typeface="Arial Black" charset="0"/>
                  <a:cs typeface="Arial Black" charset="0"/>
                </a:rPr>
                <a:t>MÉRITO</a:t>
              </a: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3434" y="1050632"/>
              <a:ext cx="347766" cy="347766"/>
            </a:xfrm>
            <a:prstGeom prst="rect">
              <a:avLst/>
            </a:prstGeom>
          </p:spPr>
        </p:pic>
      </p:grpSp>
      <p:sp>
        <p:nvSpPr>
          <p:cNvPr id="14" name="Rectángulo 13"/>
          <p:cNvSpPr/>
          <p:nvPr/>
        </p:nvSpPr>
        <p:spPr>
          <a:xfrm>
            <a:off x="0" y="3449266"/>
            <a:ext cx="12191999" cy="1678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/>
          <p:cNvSpPr txBox="1"/>
          <p:nvPr/>
        </p:nvSpPr>
        <p:spPr>
          <a:xfrm>
            <a:off x="3904629" y="2318844"/>
            <a:ext cx="384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</a:t>
            </a:r>
            <a:endParaRPr lang="es-ES_tradnl" sz="28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193170" y="5791284"/>
            <a:ext cx="326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Enfoque diferencial</a:t>
            </a:r>
            <a:endParaRPr lang="es-ES_tradnl" sz="28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25779" y="4026821"/>
            <a:ext cx="2901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>
                <a:solidFill>
                  <a:schemeClr val="bg2">
                    <a:lumMod val="2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OBJETIVIDAD</a:t>
            </a:r>
            <a:endParaRPr lang="es-ES_tradnl" sz="2800" b="1" dirty="0">
              <a:solidFill>
                <a:schemeClr val="bg2">
                  <a:lumMod val="2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846028" y="3997873"/>
            <a:ext cx="3340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2">
                    <a:lumMod val="2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IMPARCIALIDAD</a:t>
            </a:r>
            <a:endParaRPr lang="es-ES_tradnl" sz="2800" b="1" dirty="0">
              <a:solidFill>
                <a:schemeClr val="bg2">
                  <a:lumMod val="2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915009" y="3761772"/>
            <a:ext cx="45719" cy="995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/>
        </p:nvSpPr>
        <p:spPr>
          <a:xfrm>
            <a:off x="7673827" y="3761772"/>
            <a:ext cx="45719" cy="995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2" name="Conector recto 21"/>
          <p:cNvCxnSpPr/>
          <p:nvPr/>
        </p:nvCxnSpPr>
        <p:spPr>
          <a:xfrm>
            <a:off x="3673029" y="2115091"/>
            <a:ext cx="440833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97" y="3066883"/>
            <a:ext cx="3283164" cy="244309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F95EB4-BF62-594A-9084-18FB98D0C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077" y="3850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329850" y="6194596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04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55104" y="1193333"/>
            <a:ext cx="5741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dirty="0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Enfoque</a:t>
            </a:r>
            <a:endParaRPr lang="es-ES" sz="4000" dirty="0">
              <a:ln w="0"/>
              <a:solidFill>
                <a:schemeClr val="accent5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7590888" y="2970809"/>
            <a:ext cx="4105408" cy="2547001"/>
            <a:chOff x="6867392" y="3260176"/>
            <a:chExt cx="4105408" cy="2547001"/>
          </a:xfrm>
        </p:grpSpPr>
        <p:sp>
          <p:nvSpPr>
            <p:cNvPr id="9" name="Rectángulo 8"/>
            <p:cNvSpPr/>
            <p:nvPr/>
          </p:nvSpPr>
          <p:spPr>
            <a:xfrm>
              <a:off x="6867392" y="3260176"/>
              <a:ext cx="41054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32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</a:t>
              </a:r>
              <a:r>
                <a:rPr lang="es-ES" sz="3200" spc="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ómicas</a:t>
              </a:r>
              <a:endParaRPr lang="es-CO" sz="3200" b="1" spc="3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6867392" y="3873414"/>
              <a:ext cx="41054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3200" spc="3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Sociales</a:t>
              </a:r>
              <a:endParaRPr lang="es-CO" sz="3200" b="1" spc="3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867392" y="4537470"/>
              <a:ext cx="41054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3200" spc="3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Educativas</a:t>
              </a:r>
              <a:endParaRPr lang="es-CO" sz="3200" b="1" spc="3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6867392" y="5222402"/>
              <a:ext cx="41054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32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Culturales</a:t>
              </a:r>
              <a:endParaRPr lang="es-CO" sz="3200" b="1" spc="3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4" y="1439760"/>
            <a:ext cx="4745620" cy="398095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955104" y="1877162"/>
            <a:ext cx="5741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Diferencial</a:t>
            </a:r>
            <a:endParaRPr lang="es-ES" sz="4000" b="1" dirty="0">
              <a:ln w="0"/>
              <a:solidFill>
                <a:schemeClr val="accent5"/>
              </a:solidFill>
              <a:effectLst>
                <a:outerShdw sx="1000" sy="1000" algn="ctr" rotWithShape="0">
                  <a:srgbClr val="6E747A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050" y="3130107"/>
            <a:ext cx="333469" cy="33346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554" y="3768642"/>
            <a:ext cx="333469" cy="33346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481" y="4407177"/>
            <a:ext cx="333469" cy="33346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561" y="5115160"/>
            <a:ext cx="333469" cy="333469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6435524" y="2800492"/>
            <a:ext cx="0" cy="250071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6435524" y="3275635"/>
            <a:ext cx="428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6435524" y="3946967"/>
            <a:ext cx="428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6435524" y="4572000"/>
            <a:ext cx="428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6435524" y="5301205"/>
            <a:ext cx="428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45FDA125-0EAF-F74A-A08C-F20D15330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159" y="394538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552625" y="938968"/>
            <a:ext cx="102711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De participación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64199" y="594091"/>
            <a:ext cx="102711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Especiales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000263" y="2255056"/>
            <a:ext cx="632958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Haber nacido, </a:t>
            </a:r>
            <a:r>
              <a:rPr lang="es-CO" sz="23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 alguno de los </a:t>
            </a:r>
            <a:r>
              <a:rPr lang="es-CO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170 municipios priorizados</a:t>
            </a:r>
            <a:r>
              <a:rPr lang="es-CO" sz="23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CO" sz="23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Decreto 893 de 2017.</a:t>
            </a:r>
          </a:p>
          <a:p>
            <a:pPr algn="just"/>
            <a:endParaRPr lang="es-CO" sz="23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CO" altLang="es-ES_tradnl" sz="23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Acreditar, a través de certificado de vecindad, de estudio o laboral otorgado por autoridad competente, haber tenido la calidad de residente, estudiante o trabajador </a:t>
            </a:r>
            <a:r>
              <a:rPr lang="es-CO" altLang="es-ES_tradnl" sz="2300" b="1" dirty="0">
                <a:latin typeface="Arial" charset="0"/>
                <a:ea typeface="Arial" charset="0"/>
                <a:cs typeface="Arial" charset="0"/>
              </a:rPr>
              <a:t>al menos dos (2) años</a:t>
            </a:r>
            <a:r>
              <a:rPr lang="es-CO" altLang="es-ES_tradnl" sz="23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continuos o discontinuos en cualquiera de los </a:t>
            </a:r>
            <a:r>
              <a:rPr lang="es-CO" altLang="es-ES_tradnl" sz="2300" b="1" dirty="0">
                <a:latin typeface="Arial" charset="0"/>
                <a:ea typeface="Arial" charset="0"/>
                <a:cs typeface="Arial" charset="0"/>
              </a:rPr>
              <a:t>170 municipios priorizados </a:t>
            </a:r>
            <a:r>
              <a:rPr lang="es-CO" altLang="es-ES_tradnl" sz="23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por el Gobierno nacional.</a:t>
            </a:r>
            <a:endParaRPr lang="es-ES" altLang="es-ES_tradnl" sz="23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CO" sz="23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329850" y="6194596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05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5" y="1462188"/>
            <a:ext cx="4412700" cy="4861994"/>
          </a:xfrm>
          <a:prstGeom prst="rect">
            <a:avLst/>
          </a:prstGeom>
        </p:spPr>
      </p:pic>
      <p:sp>
        <p:nvSpPr>
          <p:cNvPr id="12" name="Anillo 11"/>
          <p:cNvSpPr/>
          <p:nvPr/>
        </p:nvSpPr>
        <p:spPr>
          <a:xfrm>
            <a:off x="4711119" y="2428676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3" name="Anillo 12"/>
          <p:cNvSpPr/>
          <p:nvPr/>
        </p:nvSpPr>
        <p:spPr>
          <a:xfrm>
            <a:off x="4713044" y="3518624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9DC20D7-80B9-7B4F-81A6-9E3027F0F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" y="53869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552625" y="938968"/>
            <a:ext cx="102711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De participación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64199" y="594091"/>
            <a:ext cx="102711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Especiales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000263" y="2258731"/>
            <a:ext cx="647645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3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Estar inscrito en el </a:t>
            </a:r>
            <a:r>
              <a:rPr lang="es-CO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Registro Único de Población Desplazada.</a:t>
            </a:r>
          </a:p>
          <a:p>
            <a:endParaRPr lang="es-CO" sz="23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CO" altLang="es-ES_tradnl" sz="23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Estar inscrito en el </a:t>
            </a:r>
            <a:r>
              <a:rPr lang="es-CO" altLang="es-ES_tradnl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Registro Único de Victimas</a:t>
            </a:r>
          </a:p>
          <a:p>
            <a:endParaRPr lang="es-CO" altLang="es-ES_tradnl" sz="23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CO" sz="23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Estar inscrito en el </a:t>
            </a:r>
            <a:r>
              <a:rPr lang="es-CO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Sistema de Información </a:t>
            </a:r>
            <a:r>
              <a:rPr lang="es-E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de la Agencia para la Reincorporación y Normalización</a:t>
            </a:r>
            <a:r>
              <a:rPr lang="es-ES" sz="23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(ARN), antes llamada Agencia Colombiana para la Reintegración (ACR).</a:t>
            </a:r>
          </a:p>
          <a:p>
            <a:endParaRPr lang="es-ES" altLang="es-ES_tradnl" sz="23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CO" sz="23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329850" y="6194596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06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5" y="1462188"/>
            <a:ext cx="4412700" cy="4861994"/>
          </a:xfrm>
          <a:prstGeom prst="rect">
            <a:avLst/>
          </a:prstGeom>
        </p:spPr>
      </p:pic>
      <p:sp>
        <p:nvSpPr>
          <p:cNvPr id="12" name="Anillo 11"/>
          <p:cNvSpPr/>
          <p:nvPr/>
        </p:nvSpPr>
        <p:spPr>
          <a:xfrm>
            <a:off x="4711119" y="2432351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3" name="Anillo 12"/>
          <p:cNvSpPr/>
          <p:nvPr/>
        </p:nvSpPr>
        <p:spPr>
          <a:xfrm>
            <a:off x="4713044" y="3441275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4" name="Anillo 13"/>
          <p:cNvSpPr/>
          <p:nvPr/>
        </p:nvSpPr>
        <p:spPr>
          <a:xfrm>
            <a:off x="4714969" y="4168733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4646FBC-F0F5-4247-AEFB-96AD4FAEB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" y="53869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07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552625" y="938968"/>
            <a:ext cx="102711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>
                <a:ln w="0"/>
                <a:solidFill>
                  <a:schemeClr val="bg1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Municipios de categoría 5ª y 6ª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564199" y="594091"/>
            <a:ext cx="102711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1" y="2014720"/>
            <a:ext cx="3109089" cy="417707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117" y="3620505"/>
            <a:ext cx="538921" cy="53892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295466" y="3620505"/>
            <a:ext cx="538921" cy="538921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861870" y="2920469"/>
            <a:ext cx="33798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Flexibilización de </a:t>
            </a: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mínimos de empleo por </a:t>
            </a:r>
            <a:r>
              <a:rPr lang="es-ES" sz="3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jerárquico</a:t>
            </a:r>
            <a:endParaRPr lang="es-CO" sz="30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965115" y="3351356"/>
            <a:ext cx="3379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inclusión de </a:t>
            </a:r>
            <a:r>
              <a:rPr lang="es-ES"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población</a:t>
            </a:r>
            <a:endParaRPr lang="es-CO" sz="32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088" y="3820314"/>
            <a:ext cx="3072943" cy="269385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435" y="3790328"/>
            <a:ext cx="3072943" cy="26938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2B7C119-9666-5E46-8529-DB5556203C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077" y="2005553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91093" y="933079"/>
            <a:ext cx="4905203" cy="4988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050" name="Picture 2" descr="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32" y="1103327"/>
            <a:ext cx="5187164" cy="463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1329850" y="6191792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08</a:t>
            </a:r>
            <a:endParaRPr lang="es-ES_tradnl" sz="32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6545" y="6525455"/>
            <a:ext cx="10399642" cy="25391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lvl="2" algn="r"/>
            <a:r>
              <a:rPr lang="es-ES" sz="1050" spc="3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Procesos de Selección con enfoque diferencial para municipios priorizados para el postconflicto</a:t>
            </a:r>
            <a:endParaRPr lang="es-ES_tradnl" sz="1050" spc="300" dirty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8805" y="1266215"/>
            <a:ext cx="3272692" cy="399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000" b="1" dirty="0">
                <a:ln w="0"/>
                <a:solidFill>
                  <a:schemeClr val="accent5"/>
                </a:solidFill>
                <a:effectLst>
                  <a:outerShdw sx="1000" sy="1000" algn="ctr" rotWithShape="0">
                    <a:srgbClr val="6E747A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Requisitos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90379" y="933079"/>
            <a:ext cx="3272692" cy="2953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Flexibilizaci</a:t>
            </a:r>
            <a:r>
              <a:rPr lang="es-ES" sz="2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endParaRPr lang="es-MX" sz="2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35136" y="2481388"/>
            <a:ext cx="53391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Calibri" charset="0"/>
                <a:cs typeface="Times New Roman" charset="0"/>
              </a:rPr>
              <a:t>Sin sujeción a los señalados en el Manual de Funciones y de Competencias Laborales</a:t>
            </a:r>
            <a:endParaRPr lang="es-ES" altLang="es-ES_tradnl" sz="2000" dirty="0">
              <a:solidFill>
                <a:schemeClr val="bg2">
                  <a:lumMod val="25000"/>
                </a:schemeClr>
              </a:solidFill>
              <a:latin typeface="Arial" charset="0"/>
              <a:ea typeface="Calibri" charset="0"/>
              <a:cs typeface="Times New Roman" charset="0"/>
            </a:endParaRPr>
          </a:p>
          <a:p>
            <a:endParaRPr lang="es-CO" sz="20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CO" altLang="es-ES_tradnl" sz="20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s-ES" altLang="es-ES_tradnl" sz="2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 exige experiencia.</a:t>
            </a:r>
            <a:endParaRPr lang="es-CO" altLang="es-ES_tradnl" sz="2000" b="1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CO" altLang="es-ES_tradnl" sz="20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s-ES" altLang="es-E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Nivel Asesor y Profesional</a:t>
            </a:r>
            <a:r>
              <a:rPr lang="es-ES" alt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s-ES" altLang="es-ES" sz="2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Título profesional.</a:t>
            </a:r>
          </a:p>
          <a:p>
            <a:pPr>
              <a:spcBef>
                <a:spcPct val="20000"/>
              </a:spcBef>
            </a:pPr>
            <a:r>
              <a:rPr lang="es-ES" altLang="es-ES" sz="2000" u="sng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Nivel Técnico</a:t>
            </a:r>
            <a:r>
              <a:rPr lang="es-ES" altLang="es-ES" sz="2000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altLang="es-ES" sz="2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Diploma de bachiller</a:t>
            </a:r>
          </a:p>
          <a:p>
            <a:pPr>
              <a:spcBef>
                <a:spcPct val="20000"/>
              </a:spcBef>
            </a:pPr>
            <a:r>
              <a:rPr lang="es-ES" altLang="es-ES" sz="2000" u="sng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Nivel Asistencial</a:t>
            </a:r>
            <a:r>
              <a:rPr lang="es-ES" altLang="es-ES" sz="2000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altLang="es-ES" sz="2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Terminación y aprobación de educación básica primaria.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" altLang="es-ES_tradnl" sz="2000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CO" sz="20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Anillo 6"/>
          <p:cNvSpPr/>
          <p:nvPr/>
        </p:nvSpPr>
        <p:spPr>
          <a:xfrm>
            <a:off x="1078805" y="2629716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8" name="Anillo 7"/>
          <p:cNvSpPr/>
          <p:nvPr/>
        </p:nvSpPr>
        <p:spPr>
          <a:xfrm>
            <a:off x="1078805" y="3422867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9" name="Anillo 8"/>
          <p:cNvSpPr/>
          <p:nvPr/>
        </p:nvSpPr>
        <p:spPr>
          <a:xfrm>
            <a:off x="1081052" y="4216025"/>
            <a:ext cx="208120" cy="208120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1182865" y="2050369"/>
            <a:ext cx="5356337" cy="23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182865" y="1996830"/>
            <a:ext cx="995423" cy="143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80CF195-D71E-4E4A-A435-0E904F308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" y="5386911"/>
            <a:ext cx="1102302" cy="1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3303</TotalTime>
  <Words>951</Words>
  <Application>Microsoft Macintosh PowerPoint</Application>
  <PresentationFormat>Panorámica</PresentationFormat>
  <Paragraphs>221</Paragraphs>
  <Slides>23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EXPERTOS EN ADMINISTRACIÓN PÚBLICA</dc:title>
  <dc:creator>David Joseph Yave Rozo Parra</dc:creator>
  <cp:lastModifiedBy>William Javier Pinto Soler</cp:lastModifiedBy>
  <cp:revision>324</cp:revision>
  <dcterms:created xsi:type="dcterms:W3CDTF">2017-05-16T20:36:18Z</dcterms:created>
  <dcterms:modified xsi:type="dcterms:W3CDTF">2018-12-19T18:10:44Z</dcterms:modified>
</cp:coreProperties>
</file>