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04" r:id="rId2"/>
  </p:sldMasterIdLst>
  <p:notesMasterIdLst>
    <p:notesMasterId r:id="rId58"/>
  </p:notesMasterIdLst>
  <p:handoutMasterIdLst>
    <p:handoutMasterId r:id="rId59"/>
  </p:handoutMasterIdLst>
  <p:sldIdLst>
    <p:sldId id="263" r:id="rId3"/>
    <p:sldId id="1646" r:id="rId4"/>
    <p:sldId id="265" r:id="rId5"/>
    <p:sldId id="259" r:id="rId6"/>
    <p:sldId id="281" r:id="rId7"/>
    <p:sldId id="1586" r:id="rId8"/>
    <p:sldId id="1678" r:id="rId9"/>
    <p:sldId id="1679" r:id="rId10"/>
    <p:sldId id="1680" r:id="rId11"/>
    <p:sldId id="1681" r:id="rId12"/>
    <p:sldId id="1682" r:id="rId13"/>
    <p:sldId id="1671" r:id="rId14"/>
    <p:sldId id="1673" r:id="rId15"/>
    <p:sldId id="1677" r:id="rId16"/>
    <p:sldId id="1674" r:id="rId17"/>
    <p:sldId id="1684" r:id="rId18"/>
    <p:sldId id="1676" r:id="rId19"/>
    <p:sldId id="1675" r:id="rId20"/>
    <p:sldId id="1665" r:id="rId21"/>
    <p:sldId id="1539" r:id="rId22"/>
    <p:sldId id="288" r:id="rId23"/>
    <p:sldId id="1643" r:id="rId24"/>
    <p:sldId id="298" r:id="rId25"/>
    <p:sldId id="1683" r:id="rId26"/>
    <p:sldId id="1656" r:id="rId27"/>
    <p:sldId id="1631" r:id="rId28"/>
    <p:sldId id="1628" r:id="rId29"/>
    <p:sldId id="1629" r:id="rId30"/>
    <p:sldId id="1667" r:id="rId31"/>
    <p:sldId id="1666" r:id="rId32"/>
    <p:sldId id="1630" r:id="rId33"/>
    <p:sldId id="1597" r:id="rId34"/>
    <p:sldId id="1632" r:id="rId35"/>
    <p:sldId id="1644" r:id="rId36"/>
    <p:sldId id="1645" r:id="rId37"/>
    <p:sldId id="1638" r:id="rId38"/>
    <p:sldId id="1637" r:id="rId39"/>
    <p:sldId id="1620" r:id="rId40"/>
    <p:sldId id="1622" r:id="rId41"/>
    <p:sldId id="1623" r:id="rId42"/>
    <p:sldId id="1604" r:id="rId43"/>
    <p:sldId id="1653" r:id="rId44"/>
    <p:sldId id="1649" r:id="rId45"/>
    <p:sldId id="1650" r:id="rId46"/>
    <p:sldId id="1659" r:id="rId47"/>
    <p:sldId id="1651" r:id="rId48"/>
    <p:sldId id="1652" r:id="rId49"/>
    <p:sldId id="1660" r:id="rId50"/>
    <p:sldId id="1661" r:id="rId51"/>
    <p:sldId id="1662" r:id="rId52"/>
    <p:sldId id="1669" r:id="rId53"/>
    <p:sldId id="1657" r:id="rId54"/>
    <p:sldId id="1658" r:id="rId55"/>
    <p:sldId id="1648" r:id="rId56"/>
    <p:sldId id="304" r:id="rId57"/>
  </p:sldIdLst>
  <p:sldSz cx="12192000" cy="6858000"/>
  <p:notesSz cx="9296400" cy="7010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unto de partida" id="{8FDE4750-BE56-42B4-9C5B-9C3DC7F61A7C}">
          <p14:sldIdLst/>
        </p14:section>
        <p14:section name="Introducción" id="{17C0CEC3-7F19-4D95-A6CD-5A268B7FDD39}">
          <p14:sldIdLst>
            <p14:sldId id="263"/>
            <p14:sldId id="1646"/>
            <p14:sldId id="265"/>
            <p14:sldId id="259"/>
            <p14:sldId id="281"/>
            <p14:sldId id="1586"/>
            <p14:sldId id="1678"/>
            <p14:sldId id="1679"/>
            <p14:sldId id="1680"/>
            <p14:sldId id="1681"/>
            <p14:sldId id="1682"/>
            <p14:sldId id="1671"/>
            <p14:sldId id="1673"/>
            <p14:sldId id="1677"/>
            <p14:sldId id="1674"/>
            <p14:sldId id="1684"/>
            <p14:sldId id="1676"/>
            <p14:sldId id="1675"/>
            <p14:sldId id="1665"/>
            <p14:sldId id="1539"/>
          </p14:sldIdLst>
        </p14:section>
        <p14:section name="Principales apuestas PND" id="{40840BC9-562D-DE43-AE09-ACBA67156CC9}">
          <p14:sldIdLst>
            <p14:sldId id="288"/>
            <p14:sldId id="1643"/>
            <p14:sldId id="298"/>
            <p14:sldId id="1683"/>
            <p14:sldId id="1656"/>
            <p14:sldId id="1631"/>
            <p14:sldId id="1628"/>
            <p14:sldId id="1629"/>
            <p14:sldId id="1667"/>
            <p14:sldId id="1666"/>
            <p14:sldId id="1630"/>
            <p14:sldId id="1597"/>
            <p14:sldId id="1632"/>
            <p14:sldId id="1644"/>
            <p14:sldId id="1645"/>
            <p14:sldId id="1638"/>
            <p14:sldId id="1637"/>
            <p14:sldId id="1620"/>
            <p14:sldId id="1622"/>
            <p14:sldId id="1623"/>
            <p14:sldId id="1604"/>
            <p14:sldId id="1653"/>
            <p14:sldId id="1649"/>
            <p14:sldId id="1650"/>
            <p14:sldId id="1659"/>
            <p14:sldId id="1651"/>
            <p14:sldId id="1652"/>
            <p14:sldId id="1660"/>
            <p14:sldId id="1661"/>
            <p14:sldId id="1662"/>
            <p14:sldId id="1669"/>
            <p14:sldId id="1657"/>
            <p14:sldId id="1658"/>
            <p14:sldId id="1648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Maria Almanza Velasquez" initials="AMAV" lastIdx="2" clrIdx="0">
    <p:extLst>
      <p:ext uri="{19B8F6BF-5375-455C-9EA6-DF929625EA0E}">
        <p15:presenceInfo xmlns:p15="http://schemas.microsoft.com/office/powerpoint/2012/main" userId="S-1-5-21-110380820-1255610891-549785860-43118" providerId="AD"/>
      </p:ext>
    </p:extLst>
  </p:cmAuthor>
  <p:cmAuthor id="2" name="Juan M. Ramírez" initials="JMR" lastIdx="1" clrIdx="1">
    <p:extLst>
      <p:ext uri="{19B8F6BF-5375-455C-9EA6-DF929625EA0E}">
        <p15:presenceInfo xmlns:p15="http://schemas.microsoft.com/office/powerpoint/2012/main" userId="28ca9f5704f1a9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4"/>
    <a:srgbClr val="D13B3B"/>
    <a:srgbClr val="C2C2C2"/>
    <a:srgbClr val="A4091F"/>
    <a:srgbClr val="FFB300"/>
    <a:srgbClr val="1F4B71"/>
    <a:srgbClr val="0C3076"/>
    <a:srgbClr val="FBCD0A"/>
    <a:srgbClr val="86081A"/>
    <a:srgbClr val="5F0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51443" autoAdjust="0"/>
  </p:normalViewPr>
  <p:slideViewPr>
    <p:cSldViewPr snapToGrid="0">
      <p:cViewPr varScale="1">
        <p:scale>
          <a:sx n="58" d="100"/>
          <a:sy n="58" d="100"/>
        </p:scale>
        <p:origin x="180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castaneda\Google%20Drive\DIFP\Documentos\PND\PPI\PPTs%20-%20Archivos%20madre\PPI_V3%20(Primeros%20ajustes%20PostCONPES)_1096bill\3.%20Ajustes_PC_V1_gr&#225;fic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pPr>
            <a:r>
              <a:rPr lang="es-CO" sz="1800" b="1" dirty="0">
                <a:solidFill>
                  <a:schemeClr val="tx1"/>
                </a:solidFill>
              </a:rPr>
              <a:t>Evolución de las clases sociales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Montserrat" pitchFamily="2" charset="77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Pobre</c:v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'[Copia de DDS - SPSCV - Clases sociales 2002-2017_gráfico.xlsx]Clases sociales 2002-2017'!$B$9:$B$24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'[Copia de DDS - SPSCV - Clases sociales 2002-2017_gráfico.xlsx]Clases sociales 2002-2017'!$C$9:$C$24</c:f>
              <c:numCache>
                <c:formatCode>#,##0</c:formatCode>
                <c:ptCount val="16"/>
                <c:pt idx="0">
                  <c:v>19.951494</c:v>
                </c:pt>
                <c:pt idx="1">
                  <c:v>19.505541999999991</c:v>
                </c:pt>
                <c:pt idx="2">
                  <c:v>19.505818999999999</c:v>
                </c:pt>
                <c:pt idx="3">
                  <c:v>18.738762999999999</c:v>
                </c:pt>
                <c:pt idx="6">
                  <c:v>18.154892</c:v>
                </c:pt>
                <c:pt idx="7">
                  <c:v>17.612943999999999</c:v>
                </c:pt>
                <c:pt idx="8">
                  <c:v>16.454567000000001</c:v>
                </c:pt>
                <c:pt idx="9">
                  <c:v>15.242019000000001</c:v>
                </c:pt>
                <c:pt idx="10">
                  <c:v>14.813707000000001</c:v>
                </c:pt>
                <c:pt idx="11">
                  <c:v>13.994014</c:v>
                </c:pt>
                <c:pt idx="12">
                  <c:v>13.209721999999999</c:v>
                </c:pt>
                <c:pt idx="13">
                  <c:v>13.03862</c:v>
                </c:pt>
                <c:pt idx="14">
                  <c:v>13.267677000000001</c:v>
                </c:pt>
                <c:pt idx="15">
                  <c:v>12.883106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2A-2444-9860-3FECBB4F30D3}"/>
            </c:ext>
          </c:extLst>
        </c:ser>
        <c:ser>
          <c:idx val="1"/>
          <c:order val="1"/>
          <c:tx>
            <c:v>Vulnerable</c:v>
          </c:tx>
          <c:spPr>
            <a:ln w="28575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'[Copia de DDS - SPSCV - Clases sociales 2002-2017_gráfico.xlsx]Clases sociales 2002-2017'!$B$9:$B$24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'[Copia de DDS - SPSCV - Clases sociales 2002-2017_gráfico.xlsx]Clases sociales 2002-2017'!$D$9:$D$24</c:f>
              <c:numCache>
                <c:formatCode>#,##0</c:formatCode>
                <c:ptCount val="16"/>
                <c:pt idx="0">
                  <c:v>13.112007999999999</c:v>
                </c:pt>
                <c:pt idx="1">
                  <c:v>13.925914000000001</c:v>
                </c:pt>
                <c:pt idx="2">
                  <c:v>14.122026</c:v>
                </c:pt>
                <c:pt idx="3">
                  <c:v>14.67859</c:v>
                </c:pt>
                <c:pt idx="6">
                  <c:v>14.824553999999999</c:v>
                </c:pt>
                <c:pt idx="7">
                  <c:v>15.053604999999999</c:v>
                </c:pt>
                <c:pt idx="8">
                  <c:v>15.756909</c:v>
                </c:pt>
                <c:pt idx="9">
                  <c:v>16.567064999999999</c:v>
                </c:pt>
                <c:pt idx="10">
                  <c:v>16.676428000000001</c:v>
                </c:pt>
                <c:pt idx="11">
                  <c:v>17.052237000000002</c:v>
                </c:pt>
                <c:pt idx="12">
                  <c:v>17.671043000000001</c:v>
                </c:pt>
                <c:pt idx="13">
                  <c:v>18.405539999999991</c:v>
                </c:pt>
                <c:pt idx="14">
                  <c:v>18.469059999999999</c:v>
                </c:pt>
                <c:pt idx="15">
                  <c:v>19.110104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2A-2444-9860-3FECBB4F30D3}"/>
            </c:ext>
          </c:extLst>
        </c:ser>
        <c:ser>
          <c:idx val="2"/>
          <c:order val="2"/>
          <c:tx>
            <c:v>Media</c:v>
          </c:tx>
          <c:spPr>
            <a:ln w="28575" cap="rnd">
              <a:solidFill>
                <a:srgbClr val="7030A0"/>
              </a:solidFill>
              <a:prstDash val="lgDashDotDot"/>
              <a:round/>
            </a:ln>
            <a:effectLst/>
          </c:spPr>
          <c:marker>
            <c:symbol val="none"/>
          </c:marker>
          <c:cat>
            <c:numRef>
              <c:f>'[Copia de DDS - SPSCV - Clases sociales 2002-2017_gráfico.xlsx]Clases sociales 2002-2017'!$B$9:$B$24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'[Copia de DDS - SPSCV - Clases sociales 2002-2017_gráfico.xlsx]Clases sociales 2002-2017'!$E$9:$E$24</c:f>
              <c:numCache>
                <c:formatCode>#,##0</c:formatCode>
                <c:ptCount val="16"/>
                <c:pt idx="0">
                  <c:v>6.5316200000000002</c:v>
                </c:pt>
                <c:pt idx="1">
                  <c:v>6.6869670000000001</c:v>
                </c:pt>
                <c:pt idx="2">
                  <c:v>6.9364819999999998</c:v>
                </c:pt>
                <c:pt idx="3">
                  <c:v>7.5503749999999989</c:v>
                </c:pt>
                <c:pt idx="6">
                  <c:v>9.3784360000000007</c:v>
                </c:pt>
                <c:pt idx="7">
                  <c:v>10.135866999999999</c:v>
                </c:pt>
                <c:pt idx="8">
                  <c:v>10.963048000000001</c:v>
                </c:pt>
                <c:pt idx="9">
                  <c:v>11.860263</c:v>
                </c:pt>
                <c:pt idx="10">
                  <c:v>12.699097999999999</c:v>
                </c:pt>
                <c:pt idx="11">
                  <c:v>13.554745</c:v>
                </c:pt>
                <c:pt idx="12">
                  <c:v>14.14054</c:v>
                </c:pt>
                <c:pt idx="13">
                  <c:v>14.259331</c:v>
                </c:pt>
                <c:pt idx="14">
                  <c:v>14.487850999999999</c:v>
                </c:pt>
                <c:pt idx="15">
                  <c:v>14.789588999999999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2A-2444-9860-3FECBB4F30D3}"/>
            </c:ext>
          </c:extLst>
        </c:ser>
        <c:ser>
          <c:idx val="3"/>
          <c:order val="3"/>
          <c:tx>
            <c:v>Alta</c:v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'[Copia de DDS - SPSCV - Clases sociales 2002-2017_gráfico.xlsx]Clases sociales 2002-2017'!$B$9:$B$24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'[Copia de DDS - SPSCV - Clases sociales 2002-2017_gráfico.xlsx]Clases sociales 2002-2017'!$F$9:$F$24</c:f>
              <c:numCache>
                <c:formatCode>#,##0.00</c:formatCode>
                <c:ptCount val="16"/>
                <c:pt idx="0">
                  <c:v>0.58396999999999999</c:v>
                </c:pt>
                <c:pt idx="1">
                  <c:v>0.56489699999999998</c:v>
                </c:pt>
                <c:pt idx="2">
                  <c:v>0.61872000000000005</c:v>
                </c:pt>
                <c:pt idx="3">
                  <c:v>0.71343400000000001</c:v>
                </c:pt>
                <c:pt idx="6">
                  <c:v>0.838229</c:v>
                </c:pt>
                <c:pt idx="7">
                  <c:v>0.90327599999999997</c:v>
                </c:pt>
                <c:pt idx="8">
                  <c:v>1.04383</c:v>
                </c:pt>
                <c:pt idx="9">
                  <c:v>1.0655870000000001</c:v>
                </c:pt>
                <c:pt idx="10">
                  <c:v>1.0644750000000001</c:v>
                </c:pt>
                <c:pt idx="11">
                  <c:v>1.173287</c:v>
                </c:pt>
                <c:pt idx="12">
                  <c:v>1.2747459999999999</c:v>
                </c:pt>
                <c:pt idx="13">
                  <c:v>1.1152</c:v>
                </c:pt>
                <c:pt idx="14">
                  <c:v>1.1189039999999999</c:v>
                </c:pt>
                <c:pt idx="15">
                  <c:v>1.0850219999999999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2A-2444-9860-3FECBB4F3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704045008"/>
        <c:axId val="-562291568"/>
      </c:lineChart>
      <c:catAx>
        <c:axId val="-70404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pPr>
            <a:endParaRPr lang="es-CO"/>
          </a:p>
        </c:txPr>
        <c:crossAx val="-562291568"/>
        <c:crosses val="autoZero"/>
        <c:auto val="1"/>
        <c:lblAlgn val="ctr"/>
        <c:lblOffset val="100"/>
        <c:noMultiLvlLbl val="0"/>
      </c:catAx>
      <c:valAx>
        <c:axId val="-5622915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pPr>
            <a:endParaRPr lang="es-CO"/>
          </a:p>
        </c:txPr>
        <c:crossAx val="-70404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09271639187558"/>
          <c:y val="0.89850686993380291"/>
          <c:w val="0.68581445514125539"/>
          <c:h val="8.3436805708262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Montserrat" pitchFamily="2" charset="77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Montserrat" pitchFamily="2" charset="77"/>
        </a:defRPr>
      </a:pPr>
      <a:endParaRPr lang="es-CO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1937368860411"/>
          <c:y val="0.15715998803990636"/>
          <c:w val="0.40878731132820434"/>
          <c:h val="0.649272260408965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3E-49B4-A90A-909268EBF469}"/>
              </c:ext>
            </c:extLst>
          </c:dPt>
          <c:dPt>
            <c:idx val="1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3E-49B4-A90A-909268EBF469}"/>
              </c:ext>
            </c:extLst>
          </c:dPt>
          <c:dPt>
            <c:idx val="2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3E-49B4-A90A-909268EBF469}"/>
              </c:ext>
            </c:extLst>
          </c:dPt>
          <c:dPt>
            <c:idx val="3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3E-49B4-A90A-909268EBF469}"/>
              </c:ext>
            </c:extLst>
          </c:dPt>
          <c:dPt>
            <c:idx val="4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73E-49B4-A90A-909268EBF469}"/>
              </c:ext>
            </c:extLst>
          </c:dPt>
          <c:dPt>
            <c:idx val="5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73E-49B4-A90A-909268EBF46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46E9F13-D0E9-4ADC-BA41-D4C41B846893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73E-49B4-A90A-909268EBF469}"/>
                </c:ext>
              </c:extLst>
            </c:dLbl>
            <c:dLbl>
              <c:idx val="1"/>
              <c:layout>
                <c:manualLayout>
                  <c:x val="-6.8767908309456428E-3"/>
                  <c:y val="-3.6407763511222047E-3"/>
                </c:manualLayout>
              </c:layout>
              <c:tx>
                <c:rich>
                  <a:bodyPr/>
                  <a:lstStyle/>
                  <a:p>
                    <a:fld id="{0E7E9893-9D25-48ED-B20F-41896BAD1EC3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73E-49B4-A90A-909268EBF469}"/>
                </c:ext>
              </c:extLst>
            </c:dLbl>
            <c:dLbl>
              <c:idx val="2"/>
              <c:layout>
                <c:manualLayout>
                  <c:x val="9.1690544412607444E-3"/>
                  <c:y val="0"/>
                </c:manualLayout>
              </c:layout>
              <c:tx>
                <c:rich>
                  <a:bodyPr/>
                  <a:lstStyle/>
                  <a:p>
                    <a:fld id="{46134888-4E11-4017-A072-DC54C9E5B18E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A73E-49B4-A90A-909268EBF469}"/>
                </c:ext>
              </c:extLst>
            </c:dLbl>
            <c:dLbl>
              <c:idx val="3"/>
              <c:layout>
                <c:manualLayout>
                  <c:x val="6.8767908309455587E-3"/>
                  <c:y val="3.6407763511222047E-2"/>
                </c:manualLayout>
              </c:layout>
              <c:tx>
                <c:rich>
                  <a:bodyPr/>
                  <a:lstStyle/>
                  <a:p>
                    <a:fld id="{9498016B-9609-4AB2-AF72-D3AE8A846434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A73E-49B4-A90A-909268EBF46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3475FE2-6E8A-46A9-BF9D-904C2D40323D}" type="CELLRANGE">
                      <a:rPr lang="es-CO"/>
                      <a:pPr/>
                      <a:t>[CELLRANGE]</a:t>
                    </a:fld>
                    <a:endParaRPr lang="es-CO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73E-49B4-A90A-909268EBF469}"/>
                </c:ext>
              </c:extLst>
            </c:dLbl>
            <c:dLbl>
              <c:idx val="5"/>
              <c:layout>
                <c:manualLayout>
                  <c:x val="1.8338108882521405E-2"/>
                  <c:y val="-2.0858373553926424E-18"/>
                </c:manualLayout>
              </c:layout>
              <c:tx>
                <c:rich>
                  <a:bodyPr/>
                  <a:lstStyle/>
                  <a:p>
                    <a:fld id="{497AA390-787C-4BCE-89AD-5ECF3154CA19}" type="CELLRANGE">
                      <a:rPr lang="en-US"/>
                      <a:pPr/>
                      <a:t>[CELLRANGE]</a:t>
                    </a:fld>
                    <a:endParaRPr lang="es-CO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73E-49B4-A90A-909268EBF4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4A84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Hoja1!$A$15:$A$20</c:f>
              <c:strCache>
                <c:ptCount val="6"/>
                <c:pt idx="0">
                  <c:v>Privados</c:v>
                </c:pt>
                <c:pt idx="1">
                  <c:v>PGN</c:v>
                </c:pt>
                <c:pt idx="2">
                  <c:v>SGP</c:v>
                </c:pt>
                <c:pt idx="3">
                  <c:v>Territoriales</c:v>
                </c:pt>
                <c:pt idx="4">
                  <c:v>EICE</c:v>
                </c:pt>
                <c:pt idx="5">
                  <c:v>SGR</c:v>
                </c:pt>
              </c:strCache>
            </c:strRef>
          </c:cat>
          <c:val>
            <c:numRef>
              <c:f>Hoja1!$B$15:$B$20</c:f>
              <c:numCache>
                <c:formatCode>#,##0.0</c:formatCode>
                <c:ptCount val="6"/>
                <c:pt idx="0">
                  <c:v>366.50028705780301</c:v>
                </c:pt>
                <c:pt idx="1">
                  <c:v>352.232829532403</c:v>
                </c:pt>
                <c:pt idx="2">
                  <c:v>167.80266045224801</c:v>
                </c:pt>
                <c:pt idx="3">
                  <c:v>128.134783561978</c:v>
                </c:pt>
                <c:pt idx="4">
                  <c:v>47.726021422160002</c:v>
                </c:pt>
                <c:pt idx="5">
                  <c:v>33.714186266733002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Hoja1!$E$15:$E$20</c15:f>
                <c15:dlblRangeCache>
                  <c:ptCount val="6"/>
                  <c:pt idx="0">
                    <c:v>Privados
$ 366,5 bill.
33,4%</c:v>
                  </c:pt>
                  <c:pt idx="1">
                    <c:v>PGN
$ 352,2 bill.
32,1%</c:v>
                  </c:pt>
                  <c:pt idx="2">
                    <c:v>SGP
$ 167,8 bill.
15,3%</c:v>
                  </c:pt>
                  <c:pt idx="3">
                    <c:v>Territoriales
$ 128,1 bill.
11,7%</c:v>
                  </c:pt>
                  <c:pt idx="4">
                    <c:v>EICE
$ 47,7 bill.
4,4%</c:v>
                  </c:pt>
                  <c:pt idx="5">
                    <c:v>SGR
$ 33,7 bill.
3,1%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A73E-49B4-A90A-909268EBF4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2-19T12:59:36.651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0.31337</cdr:x>
      <cdr:y>0.22228</cdr:y>
    </cdr:from>
    <cdr:to>
      <cdr:x>0.36474</cdr:x>
      <cdr:y>0.77771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D926A4DE-2F49-4F1B-908C-7083B3A8C66D}"/>
            </a:ext>
          </a:extLst>
        </cdr:cNvPr>
        <cdr:cNvSpPr txBox="1"/>
      </cdr:nvSpPr>
      <cdr:spPr>
        <a:xfrm xmlns:a="http://schemas.openxmlformats.org/drawingml/2006/main" rot="16200000">
          <a:off x="2054263" y="1865658"/>
          <a:ext cx="2343985" cy="4888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s-CO" sz="1400" dirty="0">
              <a:latin typeface="Montserrat" pitchFamily="2" charset="77"/>
            </a:rPr>
            <a:t>NO DISPONIBLE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0.62542</cdr:x>
      <cdr:y>0.3508</cdr:y>
    </cdr:from>
    <cdr:to>
      <cdr:x>0.98455</cdr:x>
      <cdr:y>0.87871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DC08E37D-170E-44F5-ABB3-A06A7C1C10EF}"/>
            </a:ext>
          </a:extLst>
        </cdr:cNvPr>
        <cdr:cNvSpPr txBox="1"/>
      </cdr:nvSpPr>
      <cdr:spPr>
        <a:xfrm xmlns:a="http://schemas.openxmlformats.org/drawingml/2006/main">
          <a:off x="3933176" y="1410351"/>
          <a:ext cx="2258510" cy="2122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400" b="1" dirty="0">
            <a:solidFill>
              <a:schemeClr val="tx1"/>
            </a:solidFill>
            <a:latin typeface="+mj-lt"/>
          </a:endParaRPr>
        </a:p>
        <a:p xmlns:a="http://schemas.openxmlformats.org/drawingml/2006/main">
          <a:endParaRPr lang="es-CO" sz="1400" dirty="0">
            <a:solidFill>
              <a:schemeClr val="tx1"/>
            </a:solidFill>
            <a:latin typeface="+mj-lt"/>
          </a:endParaRPr>
        </a:p>
        <a:p xmlns:a="http://schemas.openxmlformats.org/drawingml/2006/main">
          <a:r>
            <a:rPr lang="es-CO" sz="1700" baseline="0" dirty="0">
              <a:solidFill>
                <a:schemeClr val="tx1"/>
              </a:solidFill>
              <a:latin typeface="+mj-lt"/>
            </a:rPr>
            <a:t>             </a:t>
          </a:r>
          <a:r>
            <a:rPr lang="es-CO" sz="1700" b="1" baseline="0" dirty="0">
              <a:solidFill>
                <a:schemeClr val="tx1"/>
              </a:solidFill>
              <a:latin typeface="+mj-lt"/>
            </a:rPr>
            <a:t>Privados</a:t>
          </a:r>
        </a:p>
        <a:p xmlns:a="http://schemas.openxmlformats.org/drawingml/2006/main">
          <a:r>
            <a:rPr lang="es-CO" sz="1400" baseline="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          </a:t>
          </a:r>
          <a:r>
            <a:rPr lang="es-CO" sz="1600" baseline="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 $ 366,5 billones</a:t>
          </a:r>
        </a:p>
        <a:p xmlns:a="http://schemas.openxmlformats.org/drawingml/2006/main">
          <a:r>
            <a:rPr lang="es-CO" sz="1500" baseline="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            33,4% del total</a:t>
          </a:r>
        </a:p>
        <a:p xmlns:a="http://schemas.openxmlformats.org/drawingml/2006/main">
          <a:endParaRPr lang="es-CO" sz="1400" baseline="0" dirty="0">
            <a:solidFill>
              <a:schemeClr val="tx1"/>
            </a:solidFill>
            <a:effectLst/>
            <a:latin typeface="+mj-lt"/>
            <a:ea typeface="+mn-ea"/>
            <a:cs typeface="+mn-cs"/>
          </a:endParaRPr>
        </a:p>
        <a:p xmlns:a="http://schemas.openxmlformats.org/drawingml/2006/main">
          <a:r>
            <a:rPr lang="es-CO" sz="1400" baseline="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           </a:t>
          </a:r>
          <a:endParaRPr lang="es-CO" sz="1050" dirty="0">
            <a:solidFill>
              <a:schemeClr val="tx1"/>
            </a:solidFill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 dirty="0">
              <a:latin typeface="Montserrat" panose="000005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4C44C8-8A7A-402E-BE9F-F9B9498000FC}" type="datetimeFigureOut">
              <a:rPr lang="es-CO" smtClean="0">
                <a:latin typeface="Montserrat" panose="00000500000000000000" pitchFamily="2" charset="0"/>
              </a:rPr>
              <a:t>20/12/2018</a:t>
            </a:fld>
            <a:endParaRPr lang="es-CO" dirty="0">
              <a:latin typeface="Montserrat" panose="000005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 dirty="0">
              <a:latin typeface="Montserrat" panose="000005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65F5EF-AE72-4A14-9CDB-C4CA7F29A3CC}" type="slidenum">
              <a:rPr lang="es-CO" smtClean="0">
                <a:latin typeface="Montserrat" panose="00000500000000000000" pitchFamily="2" charset="0"/>
              </a:rPr>
              <a:t>‹Nº›</a:t>
            </a:fld>
            <a:endParaRPr lang="es-CO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07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s-C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98BAFF05-F43C-4CB6-AE67-6997AB6FE7FB}" type="datetimeFigureOut">
              <a:rPr lang="es-CO" smtClean="0"/>
              <a:pPr/>
              <a:t>20/12/2018</a:t>
            </a:fld>
            <a:endParaRPr lang="es-C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A81E9337-9457-4885-8E9F-046775B6A990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455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CO" dirty="0"/>
              <a:t>El PND es todavía un proceso en construcción en sus tres componentes: bases del Plan, articulado y PPI.</a:t>
            </a:r>
          </a:p>
          <a:p>
            <a:pPr marL="171450" indent="-171450">
              <a:buFontTx/>
              <a:buChar char="-"/>
            </a:pPr>
            <a:r>
              <a:rPr lang="es-CO" dirty="0"/>
              <a:t>Varias de las metas están todavía por definir o están en revisión.</a:t>
            </a:r>
          </a:p>
          <a:p>
            <a:pPr marL="171450" indent="-171450">
              <a:buFontTx/>
              <a:buChar char="-"/>
            </a:pPr>
            <a:r>
              <a:rPr lang="es-CO" dirty="0"/>
              <a:t>El Plan busca retroalimentarse de las socializaciones, comentarios, aportes, críticas, etc.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84139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EDUCACION</a:t>
            </a:r>
          </a:p>
          <a:p>
            <a:pPr marL="1028700" lvl="1"/>
            <a:r>
              <a:rPr lang="es-CO" dirty="0"/>
              <a:t>Más y mejor educación rural</a:t>
            </a:r>
          </a:p>
          <a:p>
            <a:pPr marL="1028700" lvl="1"/>
            <a:r>
              <a:rPr lang="es-CO" dirty="0"/>
              <a:t>Reenfoque programas de articulación (competencias para la nueva ruralidad)</a:t>
            </a:r>
          </a:p>
          <a:p>
            <a:pPr marL="1028700" lvl="1"/>
            <a:r>
              <a:rPr lang="es-CO" dirty="0"/>
              <a:t>Reenfoque de las Alianzas Rurales de Educación y Desarrollo (ARED) </a:t>
            </a:r>
          </a:p>
          <a:p>
            <a:pPr marL="1028700" lvl="1"/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PROTECCION</a:t>
            </a:r>
          </a:p>
          <a:p>
            <a:pPr marL="1028700" lvl="1"/>
            <a:r>
              <a:rPr lang="es-CO" sz="1200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piso mínimo de protección social para los habitantes de la zona rural y quienes desarrollen actividades agropecuarias (salud subsidiada, la vinculación a BEPS, y el Seguro Inclusivo Rural).</a:t>
            </a:r>
          </a:p>
          <a:p>
            <a:pPr marL="1028700" lvl="1"/>
            <a:endParaRPr lang="es-CO" sz="1200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CTI</a:t>
            </a:r>
          </a:p>
          <a:p>
            <a:pPr marL="1028700" lvl="1"/>
            <a:r>
              <a:rPr lang="es-CO" sz="1200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guía metodológica para el desarrollo y consolidación de los Sistemas Territoriales de Innovación Agropecuaria, en concordancia con la Ley 1876 de 2017 </a:t>
            </a:r>
          </a:p>
          <a:p>
            <a:pPr marL="1028700" lvl="1"/>
            <a:endParaRPr lang="es-CO" sz="1200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MUJER RURAL</a:t>
            </a:r>
          </a:p>
          <a:p>
            <a:pPr marL="1028700" lvl="1"/>
            <a:r>
              <a:rPr lang="es-ES" sz="1200" dirty="0"/>
              <a:t>Fortalecer los procesos de inclusión de las mujeres rurales dentro de los registros creados para los sistemas de información, dotación y formalización de las tierras</a:t>
            </a:r>
          </a:p>
          <a:p>
            <a:pPr marL="1028700" lvl="1"/>
            <a:r>
              <a:rPr lang="es-ES" sz="1200" dirty="0"/>
              <a:t>acceso de las mujeres rurales a los servicios de extensión agropecuaria</a:t>
            </a:r>
          </a:p>
          <a:p>
            <a:pPr marL="1028700" lvl="1"/>
            <a:endParaRPr lang="es-CO" sz="1200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TICs</a:t>
            </a:r>
            <a:endParaRPr lang="es-CO" dirty="0"/>
          </a:p>
          <a:p>
            <a:pPr marL="1028700" lvl="1"/>
            <a:r>
              <a:rPr lang="es-CO" sz="1200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“Obligaciones de hacer”: compromisos de realizar un hecho o acción, por ejemplo, desplegar infraestructura que permita la conectividad en a zonas apartadas, como contraprestación por la asignación de espectro a un proveedor de redes y servicios de telecomunicaciones.</a:t>
            </a:r>
          </a:p>
          <a:p>
            <a:pPr marL="571500" lvl="0"/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E9337-9457-4885-8E9F-046775B6A99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781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EDUCACION</a:t>
            </a:r>
          </a:p>
          <a:p>
            <a:pPr marL="1028700" lvl="1"/>
            <a:r>
              <a:rPr lang="es-CO" dirty="0"/>
              <a:t>Más y mejor educación rural</a:t>
            </a:r>
          </a:p>
          <a:p>
            <a:pPr marL="1028700" lvl="1"/>
            <a:r>
              <a:rPr lang="es-CO" dirty="0"/>
              <a:t>Reenfoque programas de articulación (competencias para la nueva ruralidad)</a:t>
            </a:r>
          </a:p>
          <a:p>
            <a:pPr marL="1028700" lvl="1"/>
            <a:r>
              <a:rPr lang="es-CO" dirty="0"/>
              <a:t>Reenfoque de las Alianzas Rurales de Educación y Desarrollo (ARED) </a:t>
            </a:r>
          </a:p>
          <a:p>
            <a:pPr marL="1028700" lvl="1"/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PROTECCION</a:t>
            </a:r>
          </a:p>
          <a:p>
            <a:pPr marL="1028700" lvl="1"/>
            <a:r>
              <a:rPr lang="es-CO" sz="1200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piso mínimo de protección social para los habitantes de la zona rural y quienes desarrollen actividades agropecuarias (salud subsidiada, la vinculación a BEPS, y el Seguro Inclusivo Rural).</a:t>
            </a:r>
          </a:p>
          <a:p>
            <a:pPr marL="1028700" lvl="1"/>
            <a:endParaRPr lang="es-CO" sz="1200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CTI</a:t>
            </a:r>
          </a:p>
          <a:p>
            <a:pPr marL="1028700" lvl="1"/>
            <a:r>
              <a:rPr lang="es-CO" sz="1200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guía metodológica para el desarrollo y consolidación de los Sistemas Territoriales de Innovación Agropecuaria, en concordancia con la Ley 1876 de 2017 </a:t>
            </a:r>
          </a:p>
          <a:p>
            <a:pPr marL="1028700" lvl="1"/>
            <a:endParaRPr lang="es-CO" sz="1200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MUJER RURAL</a:t>
            </a:r>
          </a:p>
          <a:p>
            <a:pPr marL="1028700" lvl="1"/>
            <a:r>
              <a:rPr lang="es-ES" sz="1200" dirty="0"/>
              <a:t>Fortalecer los procesos de inclusión de las mujeres rurales dentro de los registros creados para los sistemas de información, dotación y formalización de las tierras</a:t>
            </a:r>
          </a:p>
          <a:p>
            <a:pPr marL="1028700" lvl="1"/>
            <a:r>
              <a:rPr lang="es-ES" sz="1200" dirty="0"/>
              <a:t>acceso de las mujeres rurales a los servicios de extensión agropecuaria</a:t>
            </a:r>
          </a:p>
          <a:p>
            <a:pPr marL="1028700" lvl="1"/>
            <a:endParaRPr lang="es-CO" sz="1200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TICs</a:t>
            </a:r>
            <a:endParaRPr lang="es-CO" dirty="0"/>
          </a:p>
          <a:p>
            <a:pPr marL="1028700" lvl="1"/>
            <a:r>
              <a:rPr lang="es-CO" sz="1200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“Obligaciones de hacer”: compromisos de realizar un hecho o acción, por ejemplo, desplegar infraestructura que permita la conectividad en a zonas apartadas, como contraprestación por la asignación de espectro a un proveedor de redes y servicios de telecomunicaciones.</a:t>
            </a:r>
          </a:p>
          <a:p>
            <a:pPr marL="571500" lvl="0"/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E9337-9457-4885-8E9F-046775B6A99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98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Esta diapositiva se “cruza” con la de </a:t>
            </a:r>
            <a:r>
              <a:rPr lang="es-CO" b="1" dirty="0"/>
              <a:t>mejora regulatoria </a:t>
            </a:r>
            <a:r>
              <a:rPr lang="es-CO" b="0" dirty="0"/>
              <a:t>y con la de </a:t>
            </a:r>
            <a:r>
              <a:rPr lang="es-CO" b="1" dirty="0"/>
              <a:t>bienes públicos para el sector productivo </a:t>
            </a:r>
            <a:r>
              <a:rPr lang="es-CO" dirty="0"/>
              <a:t>como instrumentos. </a:t>
            </a:r>
          </a:p>
          <a:p>
            <a:endParaRPr lang="es-CO" dirty="0"/>
          </a:p>
          <a:p>
            <a:r>
              <a:rPr lang="es-CO" dirty="0"/>
              <a:t>Solo hay dos temáticas que no se incluyen en las anteriores: 1) aprovechamiento de mercados internacionales, y 2) alianza por el campo.</a:t>
            </a:r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28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72737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CO" dirty="0"/>
              <a:t>Evidencias internacionales y estudios muestran que el 70% o más de las ganancias en productividad en países emergentes provienen de la adopción de tecnologías.</a:t>
            </a:r>
          </a:p>
          <a:p>
            <a:pPr marL="628650" lvl="1" indent="-171450">
              <a:buFontTx/>
              <a:buChar char="-"/>
            </a:pPr>
            <a:r>
              <a:rPr lang="es-CO" dirty="0"/>
              <a:t>Para ello es crucial el extensionismo en la industria (Programa “Fábricas de productividad” y en la agricultura).</a:t>
            </a:r>
          </a:p>
          <a:p>
            <a:pPr marL="171450" lvl="0" indent="-171450">
              <a:buFontTx/>
              <a:buChar char="-"/>
            </a:pPr>
            <a:r>
              <a:rPr lang="es-CO" dirty="0"/>
              <a:t>El país también debe apostarle a la estrategia de innovación empresarial. Esta depende crucialmente de:</a:t>
            </a:r>
          </a:p>
          <a:p>
            <a:pPr marL="628650" lvl="1" indent="-171450">
              <a:buFontTx/>
              <a:buChar char="-"/>
            </a:pPr>
            <a:r>
              <a:rPr lang="es-CO" dirty="0"/>
              <a:t>Centros de generación de conocimiento, principalmente alianzas universidad empresa</a:t>
            </a:r>
          </a:p>
          <a:p>
            <a:pPr marL="628650" lvl="1" indent="-171450">
              <a:buFontTx/>
              <a:buChar char="-"/>
            </a:pPr>
            <a:r>
              <a:rPr lang="es-CO" dirty="0"/>
              <a:t>Fortalecer las capacidades gerenciales para la innovación.</a:t>
            </a:r>
          </a:p>
          <a:p>
            <a:pPr marL="171450" lvl="0" indent="-171450">
              <a:buFontTx/>
              <a:buChar char="-"/>
            </a:pPr>
            <a:r>
              <a:rPr lang="es-CO" dirty="0"/>
              <a:t>Mejorar capital humano </a:t>
            </a:r>
          </a:p>
          <a:p>
            <a:pPr marL="628650" lvl="1" indent="-171450">
              <a:buFontTx/>
              <a:buChar char="-"/>
            </a:pPr>
            <a:r>
              <a:rPr lang="es-CO" dirty="0"/>
              <a:t>La meta junta Generación E (320 mil) y Jóvenes en Acción (500 mil)</a:t>
            </a:r>
          </a:p>
          <a:p>
            <a:pPr marL="171450" lvl="0" indent="-171450">
              <a:buFontTx/>
              <a:buChar char="-"/>
            </a:pPr>
            <a:r>
              <a:rPr lang="es-CO" dirty="0"/>
              <a:t>Acceso al financiamiento particularmente en el período del “valle de la muerte” donde la ausencia de financiamiento puede acabar con emprendimientos potencialmente exitosos.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29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6108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CO" dirty="0"/>
              <a:t>Hay que reducir la carga regulatoria (el stock)</a:t>
            </a:r>
          </a:p>
          <a:p>
            <a:pPr marL="171450" indent="-171450">
              <a:buFontTx/>
              <a:buChar char="-"/>
            </a:pPr>
            <a:r>
              <a:rPr lang="es-CO" dirty="0"/>
              <a:t>… Pero también hay que reducir el flujo o si no, se reconstituye el stock…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30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35747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CO" dirty="0"/>
              <a:t>Evidencias internacionales y estudios muestran que el 70% o más de las ganancias en productividad en países emergentes provienen de la adopción de tecnologías.</a:t>
            </a:r>
          </a:p>
          <a:p>
            <a:pPr marL="628650" lvl="1" indent="-171450">
              <a:buFontTx/>
              <a:buChar char="-"/>
            </a:pPr>
            <a:r>
              <a:rPr lang="es-CO" dirty="0"/>
              <a:t>Para ello es crucial el extensionismo en la industria (Programa “Fábricas de productividad” y en la agricultura).</a:t>
            </a:r>
          </a:p>
          <a:p>
            <a:pPr marL="171450" lvl="0" indent="-171450">
              <a:buFontTx/>
              <a:buChar char="-"/>
            </a:pPr>
            <a:r>
              <a:rPr lang="es-CO" dirty="0"/>
              <a:t>El país también debe apostarle a la estrategia de innovación empresarial. Esta depende crucialmente de:</a:t>
            </a:r>
          </a:p>
          <a:p>
            <a:pPr marL="628650" lvl="1" indent="-171450">
              <a:buFontTx/>
              <a:buChar char="-"/>
            </a:pPr>
            <a:r>
              <a:rPr lang="es-CO" dirty="0"/>
              <a:t>Centros de generación de conocimiento, principalmente alianzas universidad empresa</a:t>
            </a:r>
          </a:p>
          <a:p>
            <a:pPr marL="628650" lvl="1" indent="-171450">
              <a:buFontTx/>
              <a:buChar char="-"/>
            </a:pPr>
            <a:r>
              <a:rPr lang="es-CO" dirty="0"/>
              <a:t>Fortalecer las capacidades gerenciales para la innovación.</a:t>
            </a:r>
          </a:p>
          <a:p>
            <a:pPr marL="171450" lvl="0" indent="-171450">
              <a:buFontTx/>
              <a:buChar char="-"/>
            </a:pPr>
            <a:r>
              <a:rPr lang="es-CO" dirty="0"/>
              <a:t>Mejorar capital humano </a:t>
            </a:r>
          </a:p>
          <a:p>
            <a:pPr marL="628650" lvl="1" indent="-171450">
              <a:buFontTx/>
              <a:buChar char="-"/>
            </a:pPr>
            <a:r>
              <a:rPr lang="es-CO" dirty="0"/>
              <a:t>La meta junta Generación E (320 mil) y Jóvenes en Acción (500 mil)</a:t>
            </a:r>
          </a:p>
          <a:p>
            <a:pPr marL="171450" lvl="0" indent="-171450">
              <a:buFontTx/>
              <a:buChar char="-"/>
            </a:pPr>
            <a:r>
              <a:rPr lang="es-CO" dirty="0"/>
              <a:t>Acceso al financiamiento particularmente en el período del “valle de la muerte” donde la ausencia de financiamiento puede acabar con emprendimientos potencialmente exitosos.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34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9047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CO" dirty="0"/>
              <a:t>Hay que reducir la carga regulatoria (el stock)</a:t>
            </a:r>
          </a:p>
          <a:p>
            <a:pPr marL="171450" indent="-171450">
              <a:buFontTx/>
              <a:buChar char="-"/>
            </a:pPr>
            <a:r>
              <a:rPr lang="es-CO" dirty="0"/>
              <a:t>… Pero también hay que reducir el flujo o si no, se reconstituye el stock…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35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83061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36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50814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E9337-9457-4885-8E9F-046775B6A99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52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E9337-9457-4885-8E9F-046775B6A99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0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dirty="0" err="1">
                <a:solidFill>
                  <a:schemeClr val="tx1"/>
                </a:solidFill>
              </a:rPr>
              <a:t>Ceteris</a:t>
            </a: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es-ES" sz="1200" dirty="0" err="1">
                <a:solidFill>
                  <a:schemeClr val="tx1"/>
                </a:solidFill>
              </a:rPr>
              <a:t>paribus</a:t>
            </a:r>
            <a:r>
              <a:rPr lang="es-ES" sz="1200" dirty="0">
                <a:solidFill>
                  <a:schemeClr val="tx1"/>
                </a:solidFill>
              </a:rPr>
              <a:t> la economía colombiana invierta $1000 billones en cuatro años. Este valor es similar al valor del PPI del PND.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dirty="0">
                <a:solidFill>
                  <a:schemeClr val="tx1"/>
                </a:solidFill>
              </a:rPr>
              <a:t>¿Cuál es el “delta” (la contribución) del PND versus un escenario sin PND?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dirty="0">
                <a:solidFill>
                  <a:schemeClr val="tx1"/>
                </a:solidFill>
              </a:rPr>
              <a:t>La teoría del cambio del PND se basa en cuatro pilares: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dirty="0">
                <a:solidFill>
                  <a:schemeClr val="tx1"/>
                </a:solidFill>
              </a:rPr>
              <a:t>a) Cambios en la composición de la inversión pública (hacia una política social moderna que conecte a la población pobre y vulnerable con los mercados, y hacia un énfasis en bienes públicos para el sector productivo)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dirty="0">
                <a:solidFill>
                  <a:schemeClr val="tx1"/>
                </a:solidFill>
              </a:rPr>
              <a:t>b) Aumentos en productividad (por mejoras regulatorias, una transformación digital y otros factores incluyendo logística, infraestructura de transporte y la propia provisión de bienes públicos)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dirty="0">
                <a:solidFill>
                  <a:schemeClr val="tx1"/>
                </a:solidFill>
              </a:rPr>
              <a:t>c) Mayor efectividad de la administración público (agenda para una administración pública más eficiente)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dirty="0">
                <a:solidFill>
                  <a:schemeClr val="tx1"/>
                </a:solidFill>
              </a:rPr>
              <a:t>d) Estrategia espacial del plan para un aprovechamiento de las potencialidades y funcionalidades territoriales (conectar territorios, gobiernos y poblaciones). Esto es una concurrencia de inversiones y de políticas en el territorio (versus un escenario de múltiples intervenciones desconectadas y desarticuladas en el territorio).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200" dirty="0">
              <a:solidFill>
                <a:schemeClr val="tx1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</a:rPr>
              <a:t>ESTOS TEMAS SE DESARROLLAN MAS ADELANTE.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tx1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</a:rPr>
              <a:t>Como resultado de estos factores se espera inducir una mayor inversión y un aumento en el crecimiento de la PTF. Esto se reflejará en el PIB potencial y en las metas trazadoras del Plan (empleo y pobreza monetaria y multidimensional).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E9337-9457-4885-8E9F-046775B6A99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0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9348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8117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3734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2948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3729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20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82560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El PND 2018-2022 se estructura en torno a:</a:t>
            </a:r>
          </a:p>
          <a:p>
            <a:pPr marL="171450" indent="-171450">
              <a:buFontTx/>
              <a:buChar char="-"/>
            </a:pPr>
            <a:r>
              <a:rPr lang="es-CO" dirty="0"/>
              <a:t>Unos pactos estructurales (equidad, emprendimiento y legalidad)</a:t>
            </a:r>
          </a:p>
          <a:p>
            <a:pPr marL="171450" indent="-171450">
              <a:buFontTx/>
              <a:buChar char="-"/>
            </a:pPr>
            <a:r>
              <a:rPr lang="es-CO" dirty="0"/>
              <a:t>Principales herramientas descritas</a:t>
            </a:r>
          </a:p>
          <a:p>
            <a:pPr marL="171450" indent="-171450">
              <a:buFontTx/>
              <a:buChar char="-"/>
            </a:pPr>
            <a:r>
              <a:rPr lang="es-CO" dirty="0"/>
              <a:t>Unos pactos transversales que crean condiciones habilitantes para el logro de los objetivos centrales del plan (equidad de oportunidades y mayor crecimiento y productividad).</a:t>
            </a:r>
          </a:p>
          <a:p>
            <a:pPr marL="171450" indent="-171450">
              <a:buFontTx/>
              <a:buChar char="-"/>
            </a:pPr>
            <a:r>
              <a:rPr lang="es-CO" dirty="0"/>
              <a:t>Unos pactos regionales que “aterrizan” la agenda del PND en las regiones de acuerdo a énfasis, apuestas y problemáticas específicas.</a:t>
            </a:r>
          </a:p>
          <a:p>
            <a:pPr marL="171450" indent="-171450">
              <a:buFontTx/>
              <a:buChar char="-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22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1667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5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2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rtada Institucio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/>
        </p:nvSpPr>
        <p:spPr>
          <a:xfrm rot="5400000">
            <a:off x="6984999" y="1651001"/>
            <a:ext cx="6858001" cy="3556000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Work Sans" panose="00000500000000000000" pitchFamily="2" charset="0"/>
            </a:endParaRPr>
          </a:p>
        </p:txBody>
      </p:sp>
      <p:sp>
        <p:nvSpPr>
          <p:cNvPr id="7" name="Shape 55"/>
          <p:cNvSpPr txBox="1"/>
          <p:nvPr/>
        </p:nvSpPr>
        <p:spPr>
          <a:xfrm>
            <a:off x="406400" y="6322013"/>
            <a:ext cx="7804150" cy="415458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</a:rPr>
              <a:t>Esta presentación es propiedad intelectual controlada y producida por el Departamento Nacional de Planeación</a:t>
            </a:r>
            <a:endParaRPr lang="x-none" sz="1000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61D974-4917-4898-B3B0-6A8ECFEEB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5" y="2873375"/>
            <a:ext cx="6327946" cy="1111249"/>
          </a:xfrm>
          <a:prstGeom prst="rect">
            <a:avLst/>
          </a:prstGeom>
        </p:spPr>
      </p:pic>
      <p:sp>
        <p:nvSpPr>
          <p:cNvPr id="8" name="Shape 55">
            <a:extLst>
              <a:ext uri="{FF2B5EF4-FFF2-40B4-BE49-F238E27FC236}">
                <a16:creationId xmlns:a16="http://schemas.microsoft.com/office/drawing/2014/main" id="{0D3D41AC-CE21-40BD-928E-00029066B3C9}"/>
              </a:ext>
            </a:extLst>
          </p:cNvPr>
          <p:cNvSpPr txBox="1"/>
          <p:nvPr/>
        </p:nvSpPr>
        <p:spPr>
          <a:xfrm>
            <a:off x="406400" y="6322013"/>
            <a:ext cx="7804150" cy="415458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</a:rPr>
              <a:t>Esta presentación es propiedad intelectual controlada y producida por el Departamento Nacional de Planeación</a:t>
            </a:r>
            <a:endParaRPr lang="x-none" sz="1000" dirty="0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092401-9920-48FB-9686-45614E04E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5" y="2873375"/>
            <a:ext cx="6327946" cy="111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6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029484" y="2277609"/>
            <a:ext cx="8133033" cy="398621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ÍCONO PARA INSERTAR GRÁFICO con etiquetas de valores en tamaño 18 mínimo y color azul oscuro.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EF5DBFE0-B179-4B40-B5D2-740D2A414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07522621-807A-4467-A076-4360B50690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5782629A-BA4D-4C8B-9749-76A795A163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A803A1F-4DE0-4DC2-8CCF-3066FB503B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B9B5B0-16E4-49C4-BC8E-FB719FC8393D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AF4BB-ADD4-48B7-AA65-A22195C76CD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150981-68E1-4F10-891F-8D03EDDE8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909580" y="2301764"/>
            <a:ext cx="8372840" cy="3955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EL ÍCONO PARA INSERTAR TABLA con celdas a 18 puntos mínimo y color azul oscuro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D861DA6D-92BD-4E1D-97B8-E729A5EE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37FDA873-0D51-495D-A585-E6B9743585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502472C7-1D72-4660-8811-26E690F2C5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A1E9B01-EB78-4A55-A8B8-C87A1018BF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656A1-8E47-48C3-ACE9-376FAF41517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1E40D-FD64-466B-A0E0-1A28FF5F8074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B42C3D4-42D1-4A57-9AF6-1F59790C8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Texto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846" y="2638718"/>
            <a:ext cx="4791074" cy="312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corto en tamaño mínimo de 18 puntos azul oscuro.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25081" y="2259444"/>
            <a:ext cx="5336020" cy="38827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ÍCONO PARA INSERTAR GRÁFICO con etiquetas de valores en tamaño 18 mínimo y color azul oscuro.</a:t>
            </a:r>
          </a:p>
        </p:txBody>
      </p:sp>
      <p:sp>
        <p:nvSpPr>
          <p:cNvPr id="17" name="Title 14">
            <a:extLst>
              <a:ext uri="{FF2B5EF4-FFF2-40B4-BE49-F238E27FC236}">
                <a16:creationId xmlns:a16="http://schemas.microsoft.com/office/drawing/2014/main" id="{EDC6F7D6-9AD8-4DB4-BE57-E217C156D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0DD03A-4C03-4B3C-A493-9E670FAC4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B5170861-91C6-4124-AD9A-E59C2434F0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D972314-56B5-4723-A35C-7CCA0E0B6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90A612-DFD6-44DB-8CC9-60AB60798D3B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9232C-3855-4FCF-8E7F-BC4552A1F4D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98A3940-B7B9-4BAE-B109-0B205D17B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Viñetas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846" y="2638718"/>
            <a:ext cx="4791073" cy="312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7" name="Title 14">
            <a:extLst>
              <a:ext uri="{FF2B5EF4-FFF2-40B4-BE49-F238E27FC236}">
                <a16:creationId xmlns:a16="http://schemas.microsoft.com/office/drawing/2014/main" id="{6EC00B9A-A9A2-4304-92E7-1E3EC43D6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3EDCD0-197B-45E6-81F8-32052C99F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61B17EB2-F4F8-4CB6-9C2B-11594EA6EA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EA7AC37-1E18-4AB2-95A5-643D1E235D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4197D9-EF97-4209-AFE5-85F20288FEF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26" name="Chart Placeholder 3">
            <a:extLst>
              <a:ext uri="{FF2B5EF4-FFF2-40B4-BE49-F238E27FC236}">
                <a16:creationId xmlns:a16="http://schemas.microsoft.com/office/drawing/2014/main" id="{28F1F993-3C0C-4B3B-9921-F2A80C4981AA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25081" y="2259444"/>
            <a:ext cx="5336020" cy="38827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ÍCONO PARA INSERTAR GRÁFICO con etiquetas de valores en tamaño 18 mínimo y azul oscuro.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523E6-BD45-4BFA-A71A-55EA7BFF763D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C016C75-D663-48CD-9C90-B8C1D15F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6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Texto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925080" y="2259444"/>
            <a:ext cx="5336020" cy="3882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EL ÍCONO PARA INSERTAR TABLA con celdas a 18 puntos mínimo y color azul oscuro</a:t>
            </a: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E90DFF73-E0F8-461B-AF03-5C0BB897D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B93B9B5-98A9-4336-9F78-E39DE7167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ECD3C70-E2BB-4850-8D45-E4B456A9D3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C360BCA-3B37-4322-B7D3-9AA942C919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E9633F-E346-481F-9032-F73693AC0CFB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CA56FE95-93C7-4A51-9F66-75D544CF2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846" y="2638718"/>
            <a:ext cx="4791074" cy="312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corto en tamaño mínimo de 18 puntos azul oscuro.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57616-4479-4B60-9F6E-9BCD35FAC535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C9B5669-43FE-4261-931E-E917E174A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Viñetas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2">
            <a:extLst>
              <a:ext uri="{FF2B5EF4-FFF2-40B4-BE49-F238E27FC236}">
                <a16:creationId xmlns:a16="http://schemas.microsoft.com/office/drawing/2014/main" id="{8203DFA6-0CB8-4A3D-8CE3-265AB1EF339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925080" y="2259444"/>
            <a:ext cx="5336020" cy="3882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EL ÍCONO PARA INSERTAR TABLA con celdas a 18 puntos mínimo y color azul oscuro</a:t>
            </a: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5B48B724-9280-4067-958D-0F7EF2524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4DED190-8C82-48CA-86DD-EE1BA40326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EC853C5-D1C3-4D32-83D4-83D614F582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0406B42-3C2A-4815-9394-AA734B49B9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569F77-0D22-4E38-B7A5-E55A5CCA5F38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95CC00C-A239-45D6-A9DC-0FE0D717AF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846" y="2638718"/>
            <a:ext cx="4791073" cy="312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A6ABB-068A-41A2-8B0E-3D09BE40A755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B49A0F-4A40-4D51-B721-A2FBC1A8B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Metas / Objetiv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0A1336-DDDF-45BC-9071-8C1F8875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741" y="2810860"/>
            <a:ext cx="6104659" cy="2046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FDF2018D-E4BC-43DF-AF14-F896E755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9"/>
            <a:ext cx="8293335" cy="47799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28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E8C4D1D-4B56-410E-8E1A-DF17AAAE9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7" y="1305986"/>
            <a:ext cx="8293898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FEF4AB-7FCF-4C74-85F1-18BEDF121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8632D96-7E0C-45DA-A2E5-1C0997C551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76" y="234950"/>
            <a:ext cx="7647554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2B37E-C401-4675-8EF2-F17727F1485E}"/>
              </a:ext>
            </a:extLst>
          </p:cNvPr>
          <p:cNvSpPr txBox="1"/>
          <p:nvPr/>
        </p:nvSpPr>
        <p:spPr>
          <a:xfrm>
            <a:off x="8223250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9" name="Shape 54">
            <a:extLst>
              <a:ext uri="{FF2B5EF4-FFF2-40B4-BE49-F238E27FC236}">
                <a16:creationId xmlns:a16="http://schemas.microsoft.com/office/drawing/2014/main" id="{E171B84A-FB40-4C31-A14B-B34CB078E8D9}"/>
              </a:ext>
            </a:extLst>
          </p:cNvPr>
          <p:cNvSpPr/>
          <p:nvPr/>
        </p:nvSpPr>
        <p:spPr>
          <a:xfrm rot="5400000">
            <a:off x="7064374" y="1730381"/>
            <a:ext cx="6858001" cy="339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Work Sans" panose="00000500000000000000" pitchFamily="2" charset="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5BD02C8-0DDF-4E9D-98B3-EA2835A46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9905" y="194180"/>
            <a:ext cx="3060169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Conceptos paralelos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07512AE-24C1-4C7B-B320-D13689B3E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69905" y="703110"/>
            <a:ext cx="3060169" cy="5526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00" indent="-180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14 puntos blanco.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28121-F1F4-4A67-906C-790DDBBB7EB1}"/>
              </a:ext>
            </a:extLst>
          </p:cNvPr>
          <p:cNvSpPr txBox="1"/>
          <p:nvPr/>
        </p:nvSpPr>
        <p:spPr>
          <a:xfrm>
            <a:off x="8223250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C43124B-597B-4786-86F6-450BF2814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Comparació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059" y="2206014"/>
            <a:ext cx="4827404" cy="57785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DFF4CF4-99B6-41F0-B15C-242E7C10BE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059" y="2802295"/>
            <a:ext cx="4827404" cy="3435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2246" y="2206014"/>
            <a:ext cx="4827404" cy="57785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C1C08DA-A307-4C7C-829E-88A5B391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2246" y="2802295"/>
            <a:ext cx="4827404" cy="3435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4" name="Title 14">
            <a:extLst>
              <a:ext uri="{FF2B5EF4-FFF2-40B4-BE49-F238E27FC236}">
                <a16:creationId xmlns:a16="http://schemas.microsoft.com/office/drawing/2014/main" id="{35700CEB-3FCE-4505-AB0D-FF781B54C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C761D3CE-2915-45E4-A1FE-8BB3B1F69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3A5392A-7E12-496C-8EBD-38419A592D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6560C2C-3A59-4DFF-84B4-910DEE7B9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DCF482-EF5D-4FF4-99C8-8AECCC3BF93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A85E4-A573-4E21-ADDE-63E51118428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967BC90-84A4-41BB-AC2C-B76D84DCE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9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Comparació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1226" y="2034312"/>
            <a:ext cx="3344147" cy="57785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816" y="2034312"/>
            <a:ext cx="3344147" cy="57785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BE410DB-4C2F-468F-9FF4-9BFC330BBC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2636" y="2034312"/>
            <a:ext cx="3344147" cy="57785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C1143B7-7E75-4367-BD78-61AB11BF8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1227" y="2612162"/>
            <a:ext cx="3344147" cy="36489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8212238-A35E-4AC8-8821-606591F58E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9817" y="2612162"/>
            <a:ext cx="3344147" cy="36489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3FDEC24-704D-40FE-BE87-622FD4A101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8255" y="2612162"/>
            <a:ext cx="3344147" cy="36489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7" name="Title 14">
            <a:extLst>
              <a:ext uri="{FF2B5EF4-FFF2-40B4-BE49-F238E27FC236}">
                <a16:creationId xmlns:a16="http://schemas.microsoft.com/office/drawing/2014/main" id="{CCA9D6A3-9009-4F40-BCA6-8C7F32AEB4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D4B7913-F506-428A-81C9-CF67388378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3DDD03BF-2C7D-4E8B-AE47-710DC8CDA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480F02B-133A-4D66-BD93-6C505F5115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40F829-BC34-47AC-88FB-ADBD12627CD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E4EAEB-3759-4990-B43C-353044C5EEB7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CFD1AA-A6E3-4686-931F-FCE28BA7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Comparació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CF9B70C2-6D0D-4A59-9E85-C2E8676DC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9910" y="1931419"/>
            <a:ext cx="4868059" cy="394679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6290B4B-AEB9-4B4F-BE06-3C89F40B3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2041" y="1931419"/>
            <a:ext cx="4868059" cy="394679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FA807FA-97A7-4797-883B-30C06ABA51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0833" y="4126244"/>
            <a:ext cx="4868059" cy="394679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83951D1-FEA4-4EC0-8AC5-89992D1D46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2041" y="4126244"/>
            <a:ext cx="4868059" cy="394679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D68F63B-ECF0-4D4B-87F2-EA4903CAA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0833" y="2326956"/>
            <a:ext cx="4868058" cy="17299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E89B2A8-DDB3-42A8-B8D6-9E671D6FD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2041" y="2326956"/>
            <a:ext cx="4868058" cy="17299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C98834F-B6C7-4F35-B670-DC508139D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834" y="4520922"/>
            <a:ext cx="4868058" cy="17465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D286F67-6D9A-4C6F-8176-6D5B03ED4F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2041" y="4520922"/>
            <a:ext cx="4868058" cy="17465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</p:txBody>
      </p:sp>
      <p:sp>
        <p:nvSpPr>
          <p:cNvPr id="28" name="Title 14">
            <a:extLst>
              <a:ext uri="{FF2B5EF4-FFF2-40B4-BE49-F238E27FC236}">
                <a16:creationId xmlns:a16="http://schemas.microsoft.com/office/drawing/2014/main" id="{7A73FC3E-974F-49A9-922E-88487D3BF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C70F826E-C8E6-4863-A836-B732AB3B3B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436B6220-643B-4CE4-9E9E-772B7AEC9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E64D4F5-83E6-436C-BD3A-B2B7CB253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7DF72C-626D-47EC-8C70-52BD4302444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56268-9DB1-42D8-999D-41712635EB48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4CB98A0-49C5-4598-989D-7BD28E07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/ Standb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A40D5A-A7ED-4D2F-86E9-55EE74F9C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905"/>
            <a:ext cx="4603800" cy="552456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B75979-F4C5-4083-91C6-735B5B1A4F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62081" y="1940409"/>
            <a:ext cx="5679019" cy="31268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CO" noProof="0" dirty="0"/>
              <a:t>Título de la Presentación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D1A0222-8748-4AAD-AE85-EA054C724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5520" y="5555701"/>
            <a:ext cx="635580" cy="6355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4F0B6C2-3362-46D2-965C-95907A608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7400" y="933450"/>
            <a:ext cx="4215187" cy="74022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3D746752-35E4-4967-9DF3-FC791E73D363}"/>
              </a:ext>
            </a:extLst>
          </p:cNvPr>
          <p:cNvSpPr txBox="1"/>
          <p:nvPr/>
        </p:nvSpPr>
        <p:spPr>
          <a:xfrm>
            <a:off x="5662081" y="5206396"/>
            <a:ext cx="24529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CO" sz="1800" b="0" dirty="0">
                <a:solidFill>
                  <a:schemeClr val="bg1"/>
                </a:solidFill>
                <a:latin typeface="+mj-lt"/>
              </a:rPr>
              <a:t>Gloria Alonso</a:t>
            </a:r>
          </a:p>
          <a:p>
            <a:pPr algn="l"/>
            <a:r>
              <a:rPr lang="es-CO" sz="1600" dirty="0">
                <a:solidFill>
                  <a:schemeClr val="bg1"/>
                </a:solidFill>
                <a:latin typeface="+mn-lt"/>
              </a:rPr>
              <a:t>Directora General DNP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37E0D4-AE53-46E9-8AC9-73782D799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5520" y="5555701"/>
            <a:ext cx="635580" cy="6355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806C902-F088-462F-95F0-D9874623E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7400" y="933450"/>
            <a:ext cx="4215187" cy="74022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E2C63-783C-4422-A2CB-D02862298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2080" y="5918230"/>
            <a:ext cx="3450169" cy="273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lang="en-US" sz="1200" smtClean="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lang="en-US" sz="1200" smtClean="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lang="en-US" sz="1200" smtClean="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lang="es-CO"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Mes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97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2"/>
          <p:cNvSpPr/>
          <p:nvPr/>
        </p:nvSpPr>
        <p:spPr>
          <a:xfrm>
            <a:off x="-1" y="696449"/>
            <a:ext cx="3982065" cy="2510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s-ES" sz="3200" b="1" dirty="0">
              <a:latin typeface="Work Sans" panose="00000500000000000000" pitchFamily="2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91864" y="820023"/>
            <a:ext cx="3480341" cy="128182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 b="0" spc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Recomendaciones o conclusiones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76F4BAA-4B43-4CDA-BCAD-CF6ECAEB3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82064" y="820022"/>
            <a:ext cx="1192445" cy="881415"/>
          </a:xfrm>
          <a:prstGeom prst="rect">
            <a:avLst/>
          </a:prstGeom>
          <a:noFill/>
        </p:spPr>
        <p:txBody>
          <a:bodyPr wrap="none" lIns="0" tIns="72000" rIns="108000" bIns="0" anchor="b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dirty="0"/>
              <a:t>#.</a:t>
            </a:r>
            <a:endParaRPr lang="es-E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6D67533-8100-467D-8211-66F9DD406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4509" y="1308100"/>
            <a:ext cx="6217391" cy="476542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o viñetas en tamaño mínimo de 18 puntos blanco.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E043831B-7394-4709-8FBD-2A243826A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0F1CC49-084B-4D1B-8B7C-F21CAA9C5A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EA2EB9-5560-40AB-A722-394E0543F69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12D26E0-F5B6-4147-AD3D-D15390051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545" y="2978160"/>
            <a:ext cx="1938976" cy="1938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F454E0-03B1-4659-BA3C-89C79899CF6E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7BB59-84A6-459C-9E2A-9BD7A2F6B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545" y="2978160"/>
            <a:ext cx="1938976" cy="193897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BF0F88E-D470-4983-85C4-0EC550420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ido - Vací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88807" y="715101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F69AC481-0806-424D-A16D-650EE2E4D7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43525"/>
            <a:ext cx="5809462" cy="3609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E88F2C-67D3-9C4A-9DA0-A8C92A7EE702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9" name="Shape 93">
              <a:extLst>
                <a:ext uri="{FF2B5EF4-FFF2-40B4-BE49-F238E27FC236}">
                  <a16:creationId xmlns:a16="http://schemas.microsoft.com/office/drawing/2014/main" id="{1B382DEC-79BA-E24F-A7E0-45437EDD4B6B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0" name="Shape 97">
              <a:extLst>
                <a:ext uri="{FF2B5EF4-FFF2-40B4-BE49-F238E27FC236}">
                  <a16:creationId xmlns:a16="http://schemas.microsoft.com/office/drawing/2014/main" id="{5FDA5776-ABEB-E246-B52D-DD673E97FFC4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PND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DC4ADB-516B-DC4E-8BD5-9C91A54E3CCF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4462B5FA-4323-6043-82CC-5F882A8B580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97997609-64A5-7E46-BBAB-749DBF031B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53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-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23875" y="1435100"/>
            <a:ext cx="11144250" cy="3955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CO" dirty="0"/>
              <a:t>CLICK EN EL ÍCONO PARA INSERTAR TABLA con celdas a 18 puntos mínimo y color negro</a:t>
            </a:r>
          </a:p>
        </p:txBody>
      </p:sp>
      <p:sp>
        <p:nvSpPr>
          <p:cNvPr id="14" name="Title 14">
            <a:extLst>
              <a:ext uri="{FF2B5EF4-FFF2-40B4-BE49-F238E27FC236}">
                <a16:creationId xmlns:a16="http://schemas.microsoft.com/office/drawing/2014/main" id="{D0FD7B36-23FD-46E4-9B91-BC0C883D4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AC7A096-2C22-4C94-A7E9-543E56E1E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777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49F1EF2E-10FD-8F49-ABE4-900843D531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39691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707F1-DAC7-9245-913C-9446EE46A45C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6" name="Shape 93">
              <a:extLst>
                <a:ext uri="{FF2B5EF4-FFF2-40B4-BE49-F238E27FC236}">
                  <a16:creationId xmlns:a16="http://schemas.microsoft.com/office/drawing/2014/main" id="{E6C7FF21-0D06-B549-90E4-79C060A6504E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7" name="Shape 97">
              <a:extLst>
                <a:ext uri="{FF2B5EF4-FFF2-40B4-BE49-F238E27FC236}">
                  <a16:creationId xmlns:a16="http://schemas.microsoft.com/office/drawing/2014/main" id="{03EAD8CF-1D45-AF4F-A3CE-9866202F2C09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PND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BBFB349-0BF9-B24A-8F23-E99020575987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2D9D6D00-E69E-6845-BC0F-BA58940FE6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4617F234-32C6-B248-81BF-EE7F4421F5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60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- Vacía 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5592FF0-D4BF-4ADA-9C5E-7E707CF0A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D1D45-84BF-4109-A344-194FC60A25E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EFE42-DCDC-492C-86CB-FA9BEE632EC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1441F1-AD28-4B9E-A31E-39B2C73E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43F39-80E1-44C5-8FCF-30045BCE9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231494-830A-4D37-B9E9-27B027E46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5B0A4C-AB02-4B2E-B295-BD2A4D46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286D-BB7E-4ECB-AD1F-2D82E323A44A}" type="datetimeFigureOut">
              <a:rPr lang="es-CO" smtClean="0"/>
              <a:t>20/12/2018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B2F9BC-45B3-44CD-8C85-DC55FB731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B08D49-2367-494F-8BEB-5C5185C7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9719-CF81-46F1-8294-5A2E78D0805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462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rtada Institucio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/>
        </p:nvSpPr>
        <p:spPr>
          <a:xfrm rot="5400000">
            <a:off x="6984999" y="1651001"/>
            <a:ext cx="6858001" cy="3556000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Work Sans" panose="00000500000000000000" pitchFamily="2" charset="0"/>
            </a:endParaRPr>
          </a:p>
        </p:txBody>
      </p:sp>
      <p:sp>
        <p:nvSpPr>
          <p:cNvPr id="7" name="Shape 55"/>
          <p:cNvSpPr txBox="1"/>
          <p:nvPr/>
        </p:nvSpPr>
        <p:spPr>
          <a:xfrm>
            <a:off x="406400" y="6322013"/>
            <a:ext cx="7804150" cy="415458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</a:rPr>
              <a:t>Esta presentación es propiedad intelectual controlada y producida por el Departamento Nacional de Planeación</a:t>
            </a:r>
            <a:endParaRPr lang="x-none" sz="1000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61D974-4917-4898-B3B0-6A8ECFEEB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5" y="2873375"/>
            <a:ext cx="6327946" cy="1111249"/>
          </a:xfrm>
          <a:prstGeom prst="rect">
            <a:avLst/>
          </a:prstGeom>
        </p:spPr>
      </p:pic>
      <p:sp>
        <p:nvSpPr>
          <p:cNvPr id="8" name="Shape 55">
            <a:extLst>
              <a:ext uri="{FF2B5EF4-FFF2-40B4-BE49-F238E27FC236}">
                <a16:creationId xmlns:a16="http://schemas.microsoft.com/office/drawing/2014/main" id="{0D3D41AC-CE21-40BD-928E-00029066B3C9}"/>
              </a:ext>
            </a:extLst>
          </p:cNvPr>
          <p:cNvSpPr txBox="1"/>
          <p:nvPr/>
        </p:nvSpPr>
        <p:spPr>
          <a:xfrm>
            <a:off x="406400" y="6322013"/>
            <a:ext cx="7804150" cy="415458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spAutoFit/>
          </a:bodyPr>
          <a:lstStyle/>
          <a:p>
            <a:pPr algn="ctr"/>
            <a:r>
              <a:rPr lang="es-CO" sz="1000" dirty="0">
                <a:solidFill>
                  <a:schemeClr val="bg1"/>
                </a:solidFill>
              </a:rPr>
              <a:t>Esta presentación es propiedad intelectual controlada y producida por el Departamento Nacional de Planeación</a:t>
            </a:r>
            <a:endParaRPr lang="x-none" sz="1000" dirty="0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092401-9920-48FB-9686-45614E04E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25" y="2873375"/>
            <a:ext cx="6327946" cy="111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/ Standb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B75979-F4C5-4083-91C6-735B5B1A4F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62081" y="1940409"/>
            <a:ext cx="5679019" cy="31268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CO" noProof="0" dirty="0"/>
              <a:t>Título de la Presentación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D1A0222-8748-4AAD-AE85-EA054C72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520" y="5555701"/>
            <a:ext cx="635580" cy="635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DF19E4-400A-4AC2-87EE-1ECE95942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19"/>
            <a:ext cx="4603801" cy="55245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4F0B6C2-3362-46D2-965C-95907A608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7400" y="933450"/>
            <a:ext cx="4215187" cy="74022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3D746752-35E4-4967-9DF3-FC791E73D363}"/>
              </a:ext>
            </a:extLst>
          </p:cNvPr>
          <p:cNvSpPr txBox="1"/>
          <p:nvPr/>
        </p:nvSpPr>
        <p:spPr>
          <a:xfrm>
            <a:off x="5662081" y="5206396"/>
            <a:ext cx="24529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CO" sz="1800" b="0" dirty="0">
                <a:solidFill>
                  <a:schemeClr val="bg1"/>
                </a:solidFill>
                <a:latin typeface="+mj-lt"/>
              </a:rPr>
              <a:t>Gloria Alonso</a:t>
            </a:r>
          </a:p>
          <a:p>
            <a:pPr algn="l"/>
            <a:r>
              <a:rPr lang="es-CO" sz="1600" dirty="0">
                <a:solidFill>
                  <a:schemeClr val="bg1"/>
                </a:solidFill>
                <a:latin typeface="+mn-lt"/>
              </a:rPr>
              <a:t>Directora General DNP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37E0D4-AE53-46E9-8AC9-73782D799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520" y="5555701"/>
            <a:ext cx="635580" cy="635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F61FF-C75E-41CF-B4A1-EE14B03BD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19"/>
            <a:ext cx="4603801" cy="552456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806C902-F088-462F-95F0-D9874623E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7400" y="933450"/>
            <a:ext cx="4215187" cy="74022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E2C63-783C-4422-A2CB-D02862298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2080" y="5918230"/>
            <a:ext cx="3450169" cy="273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200" smtClean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lang="en-US" sz="1200" smtClean="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 lang="en-US" sz="1200" smtClean="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00000"/>
              </a:lnSpc>
              <a:buNone/>
              <a:defRPr lang="en-US" sz="1200" smtClean="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00000"/>
              </a:lnSpc>
              <a:buNone/>
              <a:defRPr lang="es-CO"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Mes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3391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641BE7-26C5-4FB5-BC78-E0734E1B3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5554" y="1308100"/>
            <a:ext cx="7200894" cy="4991100"/>
          </a:xfrm>
          <a:prstGeom prst="rect">
            <a:avLst/>
          </a:prstGeom>
        </p:spPr>
        <p:txBody>
          <a:bodyPr anchor="ctr"/>
          <a:lstStyle>
            <a:lvl1pPr marL="1080000" indent="-1080000">
              <a:lnSpc>
                <a:spcPct val="100000"/>
              </a:lnSpc>
              <a:spcBef>
                <a:spcPts val="5000"/>
              </a:spcBef>
              <a:buSzPct val="230000"/>
              <a:buFont typeface="+mj-lt"/>
              <a:buAutoNum type="arabicPeriod"/>
              <a:defRPr sz="3000">
                <a:solidFill>
                  <a:schemeClr val="bg1"/>
                </a:solidFill>
                <a:latin typeface="+mj-lt"/>
              </a:defRPr>
            </a:lvl1pPr>
            <a:lvl2pPr marL="9144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3716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17145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21717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Primer tema a presentar</a:t>
            </a:r>
          </a:p>
          <a:p>
            <a:pPr lvl="0"/>
            <a:r>
              <a:rPr lang="es-CO" noProof="0" dirty="0"/>
              <a:t>Segundo tema a presentar</a:t>
            </a:r>
          </a:p>
          <a:p>
            <a:pPr lvl="0"/>
            <a:r>
              <a:rPr lang="es-CO" noProof="0" dirty="0"/>
              <a:t>Tercer</a:t>
            </a:r>
            <a:r>
              <a:rPr lang="en-US" dirty="0"/>
              <a:t> </a:t>
            </a:r>
            <a:r>
              <a:rPr lang="es-CO" noProof="0" dirty="0"/>
              <a:t>tema a presentar</a:t>
            </a:r>
          </a:p>
          <a:p>
            <a:pPr lvl="0"/>
            <a:r>
              <a:rPr lang="es-CO" noProof="0" dirty="0"/>
              <a:t>Cuarto</a:t>
            </a:r>
            <a:r>
              <a:rPr lang="es-CO" dirty="0"/>
              <a:t> tema a presentar</a:t>
            </a:r>
            <a:endParaRPr lang="es-CO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0AD39C-813F-4272-B134-8FA1F4F99DC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751061A-4B17-488A-85A5-DE4F08178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73034-8183-4D4E-ABBA-3A3B38E6E9E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96B0C1-2B72-47EA-BDDB-83FF1A562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94AF6E4-D3F3-44C5-80E6-3C6B7404B7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5400" y="2336800"/>
            <a:ext cx="6172198" cy="355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000"/>
              </a:spcBef>
              <a:buSzPct val="230000"/>
              <a:buFont typeface="+mj-lt"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4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3716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17145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21717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Tema o nombre de la sección a presentar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7359E1-404C-43F8-B819-FC3283C5A6F1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69C07E-C368-4AB8-8C6E-0D28F37C84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7650" y="1911350"/>
            <a:ext cx="2317750" cy="119380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8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#.</a:t>
            </a:r>
            <a:endParaRPr lang="es-CO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FD376D0-BFCB-4BD5-8030-6178702A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2FD8A-5177-4899-AE90-1CE838317E97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F0D69F-04DE-4B6E-9890-5AFA2F6D6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ción / Concepto Importan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461671" y="1671638"/>
            <a:ext cx="9268658" cy="40735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dirty="0"/>
              <a:t>Idea o concepto clave para resaltar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AB63097-327F-46A1-996B-044A1E5EB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853B5-1E04-4C90-BFE2-960393AFD45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14926-D922-4A4D-839A-27356F5000EA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1C937A-FE6D-4B65-AAD7-330392485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641BE7-26C5-4FB5-BC78-E0734E1B3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5554" y="1308100"/>
            <a:ext cx="7200894" cy="4991100"/>
          </a:xfrm>
          <a:prstGeom prst="rect">
            <a:avLst/>
          </a:prstGeom>
        </p:spPr>
        <p:txBody>
          <a:bodyPr anchor="ctr"/>
          <a:lstStyle>
            <a:lvl1pPr marL="1080000" indent="-1080000">
              <a:lnSpc>
                <a:spcPct val="100000"/>
              </a:lnSpc>
              <a:spcBef>
                <a:spcPts val="5000"/>
              </a:spcBef>
              <a:buSzPct val="230000"/>
              <a:buFont typeface="+mj-lt"/>
              <a:buAutoNum type="arabicPeriod"/>
              <a:defRPr sz="3000">
                <a:solidFill>
                  <a:schemeClr val="bg1"/>
                </a:solidFill>
                <a:latin typeface="+mj-lt"/>
              </a:defRPr>
            </a:lvl1pPr>
            <a:lvl2pPr marL="9144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3716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17145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21717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Primer tema a presentar</a:t>
            </a:r>
          </a:p>
          <a:p>
            <a:pPr lvl="0"/>
            <a:r>
              <a:rPr lang="es-CO" noProof="0" dirty="0"/>
              <a:t>Segundo tema a presentar</a:t>
            </a:r>
          </a:p>
          <a:p>
            <a:pPr lvl="0"/>
            <a:r>
              <a:rPr lang="es-CO" noProof="0" dirty="0"/>
              <a:t>Tercer</a:t>
            </a:r>
            <a:r>
              <a:rPr lang="en-US" dirty="0"/>
              <a:t> </a:t>
            </a:r>
            <a:r>
              <a:rPr lang="es-CO" noProof="0" dirty="0"/>
              <a:t>tema a presentar</a:t>
            </a:r>
          </a:p>
          <a:p>
            <a:pPr lvl="0"/>
            <a:r>
              <a:rPr lang="es-CO" noProof="0" dirty="0"/>
              <a:t>Cuarto</a:t>
            </a:r>
            <a:r>
              <a:rPr lang="es-CO" dirty="0"/>
              <a:t> tema a presentar</a:t>
            </a:r>
            <a:endParaRPr lang="es-CO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0AD39C-813F-4272-B134-8FA1F4F99DC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751061A-4B17-488A-85A5-DE4F08178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73034-8183-4D4E-ABBA-3A3B38E6E9E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96B0C1-2B72-47EA-BDDB-83FF1A562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Vacía 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5592FF0-D4BF-4ADA-9C5E-7E707CF0A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D1D45-84BF-4109-A344-194FC60A25E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EFE42-DCDC-492C-86CB-FA9BEE632EC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1441F1-AD28-4B9E-A31E-39B2C73E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Solo Texto - Una Colum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3CD0703-B726-4601-A460-3C1A4B1D8A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4747" y="2231975"/>
            <a:ext cx="8162507" cy="4051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o viñetas en tamaño mínimo de 18 puntos azul oscuro.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5592FF0-D4BF-4ADA-9C5E-7E707CF0A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D1D45-84BF-4109-A344-194FC60A25E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EFE42-DCDC-492C-86CB-FA9BEE632EC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1441F1-AD28-4B9E-A31E-39B2C73E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Solo Texto - Viñe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0A1336-DDDF-45BC-9071-8C1F8875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5841" y="2002428"/>
            <a:ext cx="8780318" cy="2046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EFC7B2B-B407-46C4-B4AE-2BF212151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5841" y="4144659"/>
            <a:ext cx="8780318" cy="2046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lphaUcPeriod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romanUcPeriod"/>
              <a:defRPr sz="1800"/>
            </a:lvl3pPr>
            <a:lvl4pPr marL="1714500" indent="-3429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romanLcPeriod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 err="1"/>
              <a:t>Suspendisse</a:t>
            </a:r>
            <a:r>
              <a:rPr lang="es-CO" noProof="0" dirty="0"/>
              <a:t> </a:t>
            </a:r>
            <a:r>
              <a:rPr lang="es-CO" noProof="0" dirty="0" err="1"/>
              <a:t>laoreet</a:t>
            </a:r>
            <a:r>
              <a:rPr lang="es-CO" noProof="0" dirty="0"/>
              <a:t>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vel</a:t>
            </a:r>
            <a:r>
              <a:rPr lang="es-CO" noProof="0" dirty="0"/>
              <a:t> </a:t>
            </a:r>
            <a:r>
              <a:rPr lang="es-CO" noProof="0" dirty="0" err="1"/>
              <a:t>felis</a:t>
            </a:r>
            <a:r>
              <a:rPr lang="es-CO" noProof="0" dirty="0"/>
              <a:t> </a:t>
            </a:r>
            <a:r>
              <a:rPr lang="es-CO" noProof="0" dirty="0" err="1"/>
              <a:t>lobortis</a:t>
            </a:r>
            <a:r>
              <a:rPr lang="es-CO" noProof="0" dirty="0"/>
              <a:t> </a:t>
            </a:r>
            <a:r>
              <a:rPr lang="es-CO" noProof="0" dirty="0" err="1"/>
              <a:t>posuere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Donec</a:t>
            </a:r>
            <a:r>
              <a:rPr lang="es-CO" noProof="0" dirty="0"/>
              <a:t> in </a:t>
            </a:r>
            <a:r>
              <a:rPr lang="es-CO" noProof="0" dirty="0" err="1"/>
              <a:t>enim</a:t>
            </a:r>
            <a:r>
              <a:rPr lang="es-CO" noProof="0" dirty="0"/>
              <a:t> </a:t>
            </a:r>
            <a:r>
              <a:rPr lang="es-CO" noProof="0" dirty="0" err="1"/>
              <a:t>varius</a:t>
            </a:r>
            <a:r>
              <a:rPr lang="es-CO" noProof="0" dirty="0"/>
              <a:t> </a:t>
            </a:r>
            <a:r>
              <a:rPr lang="es-CO" noProof="0" dirty="0" err="1"/>
              <a:t>purus</a:t>
            </a:r>
            <a:r>
              <a:rPr lang="es-CO" noProof="0" dirty="0"/>
              <a:t> </a:t>
            </a:r>
            <a:r>
              <a:rPr lang="es-CO" noProof="0" dirty="0" err="1"/>
              <a:t>aliquet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non ac </a:t>
            </a:r>
            <a:r>
              <a:rPr lang="es-CO" noProof="0" dirty="0" err="1"/>
              <a:t>nulla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Mauris</a:t>
            </a:r>
            <a:r>
              <a:rPr lang="es-CO" noProof="0" dirty="0"/>
              <a:t> id </a:t>
            </a:r>
            <a:r>
              <a:rPr lang="es-CO" noProof="0" dirty="0" err="1"/>
              <a:t>ipsum</a:t>
            </a:r>
            <a:r>
              <a:rPr lang="es-CO" noProof="0" dirty="0"/>
              <a:t> sed </a:t>
            </a:r>
            <a:r>
              <a:rPr lang="es-CO" noProof="0" dirty="0" err="1"/>
              <a:t>erat</a:t>
            </a:r>
            <a:r>
              <a:rPr lang="es-CO" noProof="0" dirty="0"/>
              <a:t> </a:t>
            </a:r>
            <a:r>
              <a:rPr lang="es-CO" noProof="0" dirty="0" err="1"/>
              <a:t>scelerisque</a:t>
            </a:r>
            <a:r>
              <a:rPr lang="es-CO" noProof="0" dirty="0"/>
              <a:t> </a:t>
            </a:r>
            <a:r>
              <a:rPr lang="es-CO" noProof="0" dirty="0" err="1"/>
              <a:t>gravida</a:t>
            </a:r>
            <a:r>
              <a:rPr lang="es-CO" noProof="0" dirty="0"/>
              <a:t>.</a:t>
            </a: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FDF2018D-E4BC-43DF-AF14-F896E755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E8C4D1D-4B56-410E-8E1A-DF17AAAE9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FEF4AB-7FCF-4C74-85F1-18BEDF121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8632D96-7E0C-45DA-A2E5-1C0997C551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2B37E-C401-4675-8EF2-F17727F1485E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25389-4E3D-4A87-B466-53583C7CF713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555346A-4BD8-499D-8167-013C61183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Cifr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4">
            <a:extLst>
              <a:ext uri="{FF2B5EF4-FFF2-40B4-BE49-F238E27FC236}">
                <a16:creationId xmlns:a16="http://schemas.microsoft.com/office/drawing/2014/main" id="{FDF2018D-E4BC-43DF-AF14-F896E755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E8C4D1D-4B56-410E-8E1A-DF17AAAE9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FEF4AB-7FCF-4C74-85F1-18BEDF121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8632D96-7E0C-45DA-A2E5-1C0997C551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2B37E-C401-4675-8EF2-F17727F1485E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69010-55E4-477F-A005-7EFB5D5D8E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955" y="2909639"/>
            <a:ext cx="3414395" cy="116706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7200" spc="-300">
                <a:latin typeface="+mn-lt"/>
              </a:defRPr>
            </a:lvl1pPr>
            <a:lvl2pPr marL="457200" indent="0" algn="ctr">
              <a:lnSpc>
                <a:spcPct val="100000"/>
              </a:lnSpc>
              <a:buNone/>
              <a:defRPr sz="1800">
                <a:latin typeface="+mn-lt"/>
              </a:defRPr>
            </a:lvl2pPr>
            <a:lvl3pPr marL="914400" indent="0" algn="ctr">
              <a:lnSpc>
                <a:spcPct val="100000"/>
              </a:lnSpc>
              <a:buNone/>
              <a:defRPr sz="1800">
                <a:latin typeface="+mn-lt"/>
              </a:defRPr>
            </a:lvl3pPr>
            <a:lvl4pPr marL="1371600" indent="0" algn="ctr">
              <a:lnSpc>
                <a:spcPct val="100000"/>
              </a:lnSpc>
              <a:buNone/>
              <a:defRPr sz="1800">
                <a:latin typeface="+mn-lt"/>
              </a:defRPr>
            </a:lvl4pPr>
            <a:lvl5pPr marL="1828800" indent="0" algn="ctr">
              <a:lnSpc>
                <a:spcPct val="100000"/>
              </a:lnSpc>
              <a:buNone/>
              <a:defRPr sz="1800">
                <a:latin typeface="+mn-lt"/>
              </a:defRPr>
            </a:lvl5pPr>
          </a:lstStyle>
          <a:p>
            <a:pPr lvl="0"/>
            <a:r>
              <a:rPr lang="es-CO" dirty="0"/>
              <a:t>25%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3931EF-E2C3-4293-BC1E-2623B8EF9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55" y="4076700"/>
            <a:ext cx="3414395" cy="12192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en tamaño mínimo de 18 puntos azul oscuro.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19F76B5-91FD-4A96-936E-E596C4C370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3257" y="2909639"/>
            <a:ext cx="3414395" cy="116706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7200" spc="-300">
                <a:latin typeface="+mn-lt"/>
              </a:defRPr>
            </a:lvl1pPr>
            <a:lvl2pPr marL="457200" indent="0" algn="ctr">
              <a:lnSpc>
                <a:spcPct val="100000"/>
              </a:lnSpc>
              <a:buNone/>
              <a:defRPr sz="1800">
                <a:latin typeface="+mn-lt"/>
              </a:defRPr>
            </a:lvl2pPr>
            <a:lvl3pPr marL="914400" indent="0" algn="ctr">
              <a:lnSpc>
                <a:spcPct val="100000"/>
              </a:lnSpc>
              <a:buNone/>
              <a:defRPr sz="1800">
                <a:latin typeface="+mn-lt"/>
              </a:defRPr>
            </a:lvl3pPr>
            <a:lvl4pPr marL="1371600" indent="0" algn="ctr">
              <a:lnSpc>
                <a:spcPct val="100000"/>
              </a:lnSpc>
              <a:buNone/>
              <a:defRPr sz="1800">
                <a:latin typeface="+mn-lt"/>
              </a:defRPr>
            </a:lvl4pPr>
            <a:lvl5pPr marL="1828800" indent="0" algn="ctr">
              <a:lnSpc>
                <a:spcPct val="100000"/>
              </a:lnSpc>
              <a:buNone/>
              <a:defRPr sz="1800">
                <a:latin typeface="+mn-lt"/>
              </a:defRPr>
            </a:lvl5pPr>
          </a:lstStyle>
          <a:p>
            <a:pPr lvl="0"/>
            <a:r>
              <a:rPr lang="es-CO" dirty="0"/>
              <a:t>80%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7EC16C1-06BA-415E-8CFF-DA1F7B9A02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3257" y="4076700"/>
            <a:ext cx="3414395" cy="12192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en tamaño mínimo de 18 puntos azul oscuro.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0F486D0-21D1-4D5D-A5DA-74BDABCEE3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6559" y="2909639"/>
            <a:ext cx="3414395" cy="116706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7200" spc="-300">
                <a:latin typeface="+mn-lt"/>
              </a:defRPr>
            </a:lvl1pPr>
            <a:lvl2pPr marL="457200" indent="0" algn="ctr">
              <a:lnSpc>
                <a:spcPct val="100000"/>
              </a:lnSpc>
              <a:buNone/>
              <a:defRPr sz="1800">
                <a:latin typeface="+mn-lt"/>
              </a:defRPr>
            </a:lvl2pPr>
            <a:lvl3pPr marL="914400" indent="0" algn="ctr">
              <a:lnSpc>
                <a:spcPct val="100000"/>
              </a:lnSpc>
              <a:buNone/>
              <a:defRPr sz="1800">
                <a:latin typeface="+mn-lt"/>
              </a:defRPr>
            </a:lvl3pPr>
            <a:lvl4pPr marL="1371600" indent="0" algn="ctr">
              <a:lnSpc>
                <a:spcPct val="100000"/>
              </a:lnSpc>
              <a:buNone/>
              <a:defRPr sz="1800">
                <a:latin typeface="+mn-lt"/>
              </a:defRPr>
            </a:lvl4pPr>
            <a:lvl5pPr marL="1828800" indent="0" algn="ctr">
              <a:lnSpc>
                <a:spcPct val="100000"/>
              </a:lnSpc>
              <a:buNone/>
              <a:defRPr sz="1800">
                <a:latin typeface="+mn-lt"/>
              </a:defRPr>
            </a:lvl5pPr>
          </a:lstStyle>
          <a:p>
            <a:pPr lvl="0"/>
            <a:r>
              <a:rPr lang="es-CO" dirty="0"/>
              <a:t>100%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C51A729-02BF-40B4-9523-96D4A357A4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96559" y="4076700"/>
            <a:ext cx="3414395" cy="12192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en tamaño mínimo de 18 puntos azul oscuro.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EDB1FF-75F3-480B-92EC-1C89BF1874CF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8337542-BC5F-48A3-828F-0842C32C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029484" y="2277609"/>
            <a:ext cx="8133033" cy="398621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ÍCONO PARA INSERTAR GRÁFICO con etiquetas de valores en tamaño 18 mínimo y color azul oscuro.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EF5DBFE0-B179-4B40-B5D2-740D2A414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07522621-807A-4467-A076-4360B50690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5782629A-BA4D-4C8B-9749-76A795A163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A803A1F-4DE0-4DC2-8CCF-3066FB503B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B9B5B0-16E4-49C4-BC8E-FB719FC8393D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AF4BB-ADD4-48B7-AA65-A22195C76CD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150981-68E1-4F10-891F-8D03EDDE8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909580" y="2301764"/>
            <a:ext cx="8372840" cy="3955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EL ÍCONO PARA INSERTAR TABLA con celdas a 18 puntos mínimo y color azul oscuro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D861DA6D-92BD-4E1D-97B8-E729A5EE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37FDA873-0D51-495D-A585-E6B9743585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502472C7-1D72-4660-8811-26E690F2C5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A1E9B01-EB78-4A55-A8B8-C87A1018BF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656A1-8E47-48C3-ACE9-376FAF41517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1E40D-FD64-466B-A0E0-1A28FF5F8074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B42C3D4-42D1-4A57-9AF6-1F59790C8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Texto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846" y="2638718"/>
            <a:ext cx="4791074" cy="312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corto en tamaño mínimo de 18 puntos azul oscuro.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25081" y="2259444"/>
            <a:ext cx="5336020" cy="38827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ÍCONO PARA INSERTAR GRÁFICO con etiquetas de valores en tamaño 18 mínimo y color azul oscuro.</a:t>
            </a:r>
          </a:p>
        </p:txBody>
      </p:sp>
      <p:sp>
        <p:nvSpPr>
          <p:cNvPr id="17" name="Title 14">
            <a:extLst>
              <a:ext uri="{FF2B5EF4-FFF2-40B4-BE49-F238E27FC236}">
                <a16:creationId xmlns:a16="http://schemas.microsoft.com/office/drawing/2014/main" id="{EDC6F7D6-9AD8-4DB4-BE57-E217C156D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0DD03A-4C03-4B3C-A493-9E670FAC4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B5170861-91C6-4124-AD9A-E59C2434F0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D972314-56B5-4723-A35C-7CCA0E0B6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90A612-DFD6-44DB-8CC9-60AB60798D3B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9232C-3855-4FCF-8E7F-BC4552A1F4D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98A3940-B7B9-4BAE-B109-0B205D17B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Viñetas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846" y="2638718"/>
            <a:ext cx="4791073" cy="312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7" name="Title 14">
            <a:extLst>
              <a:ext uri="{FF2B5EF4-FFF2-40B4-BE49-F238E27FC236}">
                <a16:creationId xmlns:a16="http://schemas.microsoft.com/office/drawing/2014/main" id="{6EC00B9A-A9A2-4304-92E7-1E3EC43D6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3EDCD0-197B-45E6-81F8-32052C99F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61B17EB2-F4F8-4CB6-9C2B-11594EA6EA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EA7AC37-1E18-4AB2-95A5-643D1E235D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4197D9-EF97-4209-AFE5-85F20288FEF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26" name="Chart Placeholder 3">
            <a:extLst>
              <a:ext uri="{FF2B5EF4-FFF2-40B4-BE49-F238E27FC236}">
                <a16:creationId xmlns:a16="http://schemas.microsoft.com/office/drawing/2014/main" id="{28F1F993-3C0C-4B3B-9921-F2A80C4981AA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25081" y="2259444"/>
            <a:ext cx="5336020" cy="38827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ÍCONO PARA INSERTAR GRÁFICO con etiquetas de valores en tamaño 18 mínimo y azul oscuro.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523E6-BD45-4BFA-A71A-55EA7BFF763D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C016C75-D663-48CD-9C90-B8C1D15F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Texto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925080" y="2259444"/>
            <a:ext cx="5336020" cy="3882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EL ÍCONO PARA INSERTAR TABLA con celdas a 18 puntos mínimo y color azul oscuro</a:t>
            </a: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E90DFF73-E0F8-461B-AF03-5C0BB897D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B93B9B5-98A9-4336-9F78-E39DE7167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ECD3C70-E2BB-4850-8D45-E4B456A9D3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C360BCA-3B37-4322-B7D3-9AA942C919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E9633F-E346-481F-9032-F73693AC0CFB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CA56FE95-93C7-4A51-9F66-75D544CF2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846" y="2638718"/>
            <a:ext cx="4791074" cy="312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corto en tamaño mínimo de 18 puntos azul oscuro.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57616-4479-4B60-9F6E-9BCD35FAC535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C9B5669-43FE-4261-931E-E917E174A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Viñetas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2">
            <a:extLst>
              <a:ext uri="{FF2B5EF4-FFF2-40B4-BE49-F238E27FC236}">
                <a16:creationId xmlns:a16="http://schemas.microsoft.com/office/drawing/2014/main" id="{8203DFA6-0CB8-4A3D-8CE3-265AB1EF339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925080" y="2259444"/>
            <a:ext cx="5336020" cy="3882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Work Sans" panose="00000500000000000000" pitchFamily="2" charset="0"/>
              </a:defRPr>
            </a:lvl1pPr>
          </a:lstStyle>
          <a:p>
            <a:r>
              <a:rPr lang="es-CO" dirty="0"/>
              <a:t>CLICK EN EL ÍCONO PARA INSERTAR TABLA con celdas a 18 puntos mínimo y color azul oscuro</a:t>
            </a: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5B48B724-9280-4067-958D-0F7EF2524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4DED190-8C82-48CA-86DD-EE1BA40326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EC853C5-D1C3-4D32-83D4-83D614F582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0406B42-3C2A-4815-9394-AA734B49B9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569F77-0D22-4E38-B7A5-E55A5CCA5F38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95CC00C-A239-45D6-A9DC-0FE0D717AF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5846" y="2638718"/>
            <a:ext cx="4791073" cy="312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A6ABB-068A-41A2-8B0E-3D09BE40A755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B49A0F-4A40-4D51-B721-A2FBC1A8B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94AF6E4-D3F3-44C5-80E6-3C6B7404B7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5400" y="2336800"/>
            <a:ext cx="6172198" cy="3556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000"/>
              </a:spcBef>
              <a:buSzPct val="230000"/>
              <a:buFont typeface="+mj-lt"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9144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3716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17145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21717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Tema o nombre de la sección a presentar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7359E1-404C-43F8-B819-FC3283C5A6F1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69C07E-C368-4AB8-8C6E-0D28F37C84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7650" y="1911350"/>
            <a:ext cx="2317750" cy="119380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8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#.</a:t>
            </a:r>
            <a:endParaRPr lang="es-CO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FD376D0-BFCB-4BD5-8030-6178702A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2FD8A-5177-4899-AE90-1CE838317E97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F0D69F-04DE-4B6E-9890-5AFA2F6D6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Metas / Objetiv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0A1336-DDDF-45BC-9071-8C1F8875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741" y="2810860"/>
            <a:ext cx="6104659" cy="2046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FDF2018D-E4BC-43DF-AF14-F896E755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9"/>
            <a:ext cx="8293335" cy="47799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28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E8C4D1D-4B56-410E-8E1A-DF17AAAE9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7" y="1305986"/>
            <a:ext cx="8293898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FEF4AB-7FCF-4C74-85F1-18BEDF121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8632D96-7E0C-45DA-A2E5-1C0997C551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76" y="234950"/>
            <a:ext cx="7647554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2B37E-C401-4675-8EF2-F17727F1485E}"/>
              </a:ext>
            </a:extLst>
          </p:cNvPr>
          <p:cNvSpPr txBox="1"/>
          <p:nvPr/>
        </p:nvSpPr>
        <p:spPr>
          <a:xfrm>
            <a:off x="8223250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9" name="Shape 54">
            <a:extLst>
              <a:ext uri="{FF2B5EF4-FFF2-40B4-BE49-F238E27FC236}">
                <a16:creationId xmlns:a16="http://schemas.microsoft.com/office/drawing/2014/main" id="{E171B84A-FB40-4C31-A14B-B34CB078E8D9}"/>
              </a:ext>
            </a:extLst>
          </p:cNvPr>
          <p:cNvSpPr/>
          <p:nvPr/>
        </p:nvSpPr>
        <p:spPr>
          <a:xfrm rot="5400000">
            <a:off x="7064374" y="1730381"/>
            <a:ext cx="6858001" cy="339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Work Sans" panose="00000500000000000000" pitchFamily="2" charset="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5BD02C8-0DDF-4E9D-98B3-EA2835A46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9905" y="194180"/>
            <a:ext cx="3060169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Conceptos paralelos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07512AE-24C1-4C7B-B320-D13689B3E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69905" y="703110"/>
            <a:ext cx="3060169" cy="5526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00" indent="-180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14 puntos blanco.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28121-F1F4-4A67-906C-790DDBBB7EB1}"/>
              </a:ext>
            </a:extLst>
          </p:cNvPr>
          <p:cNvSpPr txBox="1"/>
          <p:nvPr/>
        </p:nvSpPr>
        <p:spPr>
          <a:xfrm>
            <a:off x="8223250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C43124B-597B-4786-86F6-450BF2814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2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Comparació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059" y="2206014"/>
            <a:ext cx="4827404" cy="57785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DFF4CF4-99B6-41F0-B15C-242E7C10BE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059" y="2802295"/>
            <a:ext cx="4827404" cy="3435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2246" y="2206014"/>
            <a:ext cx="4827404" cy="57785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C1C08DA-A307-4C7C-829E-88A5B391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2246" y="2802295"/>
            <a:ext cx="4827404" cy="3435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4" name="Title 14">
            <a:extLst>
              <a:ext uri="{FF2B5EF4-FFF2-40B4-BE49-F238E27FC236}">
                <a16:creationId xmlns:a16="http://schemas.microsoft.com/office/drawing/2014/main" id="{35700CEB-3FCE-4505-AB0D-FF781B54C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C761D3CE-2915-45E4-A1FE-8BB3B1F69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3A5392A-7E12-496C-8EBD-38419A592D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6560C2C-3A59-4DFF-84B4-910DEE7B9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DCF482-EF5D-4FF4-99C8-8AECCC3BF93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A85E4-A573-4E21-ADDE-63E51118428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967BC90-84A4-41BB-AC2C-B76D84DCE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Comparació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1226" y="2034312"/>
            <a:ext cx="3344147" cy="57785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816" y="2034312"/>
            <a:ext cx="3344147" cy="57785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BE410DB-4C2F-468F-9FF4-9BFC330BBC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2636" y="2034312"/>
            <a:ext cx="3344147" cy="57785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C1143B7-7E75-4367-BD78-61AB11BF8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1227" y="2612162"/>
            <a:ext cx="3344147" cy="36489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8212238-A35E-4AC8-8821-606591F58E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9817" y="2612162"/>
            <a:ext cx="3344147" cy="36489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3FDEC24-704D-40FE-BE87-622FD4A101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8255" y="2612162"/>
            <a:ext cx="3344147" cy="36489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7" name="Title 14">
            <a:extLst>
              <a:ext uri="{FF2B5EF4-FFF2-40B4-BE49-F238E27FC236}">
                <a16:creationId xmlns:a16="http://schemas.microsoft.com/office/drawing/2014/main" id="{CCA9D6A3-9009-4F40-BCA6-8C7F32AEB4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D4B7913-F506-428A-81C9-CF67388378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3DDD03BF-2C7D-4E8B-AE47-710DC8CDA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480F02B-133A-4D66-BD93-6C505F5115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40F829-BC34-47AC-88FB-ADBD12627CD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E4EAEB-3759-4990-B43C-353044C5EEB7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CFD1AA-A6E3-4686-931F-FCE28BA7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Comparació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CF9B70C2-6D0D-4A59-9E85-C2E8676DC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9910" y="1931419"/>
            <a:ext cx="4868059" cy="394679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6290B4B-AEB9-4B4F-BE06-3C89F40B3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2041" y="1931419"/>
            <a:ext cx="4868059" cy="394679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FA807FA-97A7-4797-883B-30C06ABA51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0833" y="4126244"/>
            <a:ext cx="4868059" cy="394679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83951D1-FEA4-4EC0-8AC5-89992D1D46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2041" y="4126244"/>
            <a:ext cx="4868059" cy="394679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D68F63B-ECF0-4D4B-87F2-EA4903CAA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0833" y="2326956"/>
            <a:ext cx="4868058" cy="17299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E89B2A8-DDB3-42A8-B8D6-9E671D6FD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2041" y="2326956"/>
            <a:ext cx="4868058" cy="17299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C98834F-B6C7-4F35-B670-DC508139D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834" y="4520922"/>
            <a:ext cx="4868058" cy="17465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D286F67-6D9A-4C6F-8176-6D5B03ED4F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2041" y="4520922"/>
            <a:ext cx="4868058" cy="17465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</p:txBody>
      </p:sp>
      <p:sp>
        <p:nvSpPr>
          <p:cNvPr id="28" name="Title 14">
            <a:extLst>
              <a:ext uri="{FF2B5EF4-FFF2-40B4-BE49-F238E27FC236}">
                <a16:creationId xmlns:a16="http://schemas.microsoft.com/office/drawing/2014/main" id="{7A73FC3E-974F-49A9-922E-88487D3BF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C70F826E-C8E6-4863-A836-B732AB3B3B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436B6220-643B-4CE4-9E9E-772B7AEC9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E64D4F5-83E6-436C-BD3A-B2B7CB253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7DF72C-626D-47EC-8C70-52BD4302444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56268-9DB1-42D8-999D-41712635EB48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4CB98A0-49C5-4598-989D-7BD28E07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2"/>
          <p:cNvSpPr/>
          <p:nvPr/>
        </p:nvSpPr>
        <p:spPr>
          <a:xfrm>
            <a:off x="-1" y="696449"/>
            <a:ext cx="3982065" cy="2510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s-ES" sz="3200" b="1" dirty="0">
              <a:latin typeface="Work Sans" panose="00000500000000000000" pitchFamily="2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91864" y="820023"/>
            <a:ext cx="3480341" cy="128182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 b="0" spc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Recomendaciones o conclusiones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76F4BAA-4B43-4CDA-BCAD-CF6ECAEB3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82064" y="820022"/>
            <a:ext cx="1192445" cy="881415"/>
          </a:xfrm>
          <a:prstGeom prst="rect">
            <a:avLst/>
          </a:prstGeom>
          <a:noFill/>
        </p:spPr>
        <p:txBody>
          <a:bodyPr wrap="none" lIns="0" tIns="72000" rIns="108000" bIns="0" anchor="b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dirty="0"/>
              <a:t>#.</a:t>
            </a:r>
            <a:endParaRPr lang="es-E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6D67533-8100-467D-8211-66F9DD406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4509" y="1308100"/>
            <a:ext cx="6217391" cy="476542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o viñetas en tamaño mínimo de 18 puntos blanco.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E043831B-7394-4709-8FBD-2A243826A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0F1CC49-084B-4D1B-8B7C-F21CAA9C5A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EA2EB9-5560-40AB-A722-394E0543F69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12D26E0-F5B6-4147-AD3D-D15390051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545" y="2978160"/>
            <a:ext cx="1938976" cy="1938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F454E0-03B1-4659-BA3C-89C79899CF6E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447BB59-84A6-459C-9E2A-9BD7A2F6B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545" y="2978160"/>
            <a:ext cx="1938976" cy="193897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BF0F88E-D470-4983-85C4-0EC550420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b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3">
            <a:extLst>
              <a:ext uri="{FF2B5EF4-FFF2-40B4-BE49-F238E27FC236}">
                <a16:creationId xmlns:a16="http://schemas.microsoft.com/office/drawing/2014/main" id="{456BD470-CE06-4664-97E8-55D870288269}"/>
              </a:ext>
            </a:extLst>
          </p:cNvPr>
          <p:cNvSpPr/>
          <p:nvPr userDrawn="1"/>
        </p:nvSpPr>
        <p:spPr>
          <a:xfrm>
            <a:off x="3404088" y="0"/>
            <a:ext cx="5383824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r="5400000" algn="ctr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0F1ED54-760E-4BDA-94BE-4EBD65C9C49E}"/>
              </a:ext>
            </a:extLst>
          </p:cNvPr>
          <p:cNvSpPr txBox="1"/>
          <p:nvPr userDrawn="1"/>
        </p:nvSpPr>
        <p:spPr>
          <a:xfrm>
            <a:off x="4707640" y="5066447"/>
            <a:ext cx="277672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Gloria Amparo Alonso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  <a:latin typeface="Montserrat" panose="00000500000000000000" pitchFamily="2" charset="0"/>
              </a:rPr>
              <a:t>Directora General DNP</a:t>
            </a:r>
          </a:p>
          <a:p>
            <a:pPr algn="ctr"/>
            <a:endParaRPr lang="es-CO" sz="12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s-CO" sz="1200" dirty="0">
                <a:solidFill>
                  <a:schemeClr val="bg1"/>
                </a:solidFill>
                <a:latin typeface="Montserrat" panose="00000500000000000000" pitchFamily="2" charset="0"/>
              </a:rPr>
              <a:t>Noviembre,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D7F0A-D6F3-0949-AAE5-1090E2344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14" y="1167115"/>
            <a:ext cx="3791772" cy="30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0" y="2695013"/>
            <a:ext cx="9636370" cy="4162987"/>
          </a:xfrm>
          <a:prstGeom prst="rect">
            <a:avLst/>
          </a:prstGeom>
          <a:gradFill flip="none" rotWithShape="1">
            <a:gsLst>
              <a:gs pos="48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sp>
        <p:nvSpPr>
          <p:cNvPr id="22" name="Shape 71"/>
          <p:cNvSpPr/>
          <p:nvPr userDrawn="1"/>
        </p:nvSpPr>
        <p:spPr>
          <a:xfrm>
            <a:off x="0" y="1"/>
            <a:ext cx="12192231" cy="25906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27" name="Text Placeholder 2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98231" y="668215"/>
            <a:ext cx="11125444" cy="1473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52000" indent="-25200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28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CO" noProof="0" dirty="0"/>
              <a:t>Listado de secciones (temas)</a:t>
            </a:r>
          </a:p>
        </p:txBody>
      </p:sp>
      <p:sp>
        <p:nvSpPr>
          <p:cNvPr id="30" name="Shape 72"/>
          <p:cNvSpPr txBox="1"/>
          <p:nvPr userDrawn="1"/>
        </p:nvSpPr>
        <p:spPr>
          <a:xfrm>
            <a:off x="498231" y="267660"/>
            <a:ext cx="4449954" cy="37105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l"/>
            <a:r>
              <a:rPr lang="x-none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AGENDA - </a:t>
            </a:r>
            <a:r>
              <a:rPr lang="es-CO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Noviembre</a:t>
            </a:r>
            <a:r>
              <a:rPr lang="es-ES_tradnl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, 2018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796025-DF49-4C54-A7DE-0F256CA5CCAB}"/>
              </a:ext>
            </a:extLst>
          </p:cNvPr>
          <p:cNvGrpSpPr/>
          <p:nvPr userDrawn="1"/>
        </p:nvGrpSpPr>
        <p:grpSpPr>
          <a:xfrm>
            <a:off x="9958955" y="6251373"/>
            <a:ext cx="2051075" cy="319074"/>
            <a:chOff x="9958955" y="6251373"/>
            <a:chExt cx="2051075" cy="319074"/>
          </a:xfrm>
        </p:grpSpPr>
        <p:sp>
          <p:nvSpPr>
            <p:cNvPr id="21" name="TextBox 1"/>
            <p:cNvSpPr txBox="1"/>
            <p:nvPr/>
          </p:nvSpPr>
          <p:spPr>
            <a:xfrm>
              <a:off x="10232348" y="6251373"/>
              <a:ext cx="177768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@DNP_Colombia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2423E46-5F61-4C1D-8258-3736975CF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58955" y="6271043"/>
              <a:ext cx="299404" cy="299404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B13AE15-E962-4F91-8A95-F643BCB3996C}"/>
              </a:ext>
            </a:extLst>
          </p:cNvPr>
          <p:cNvSpPr/>
          <p:nvPr userDrawn="1"/>
        </p:nvSpPr>
        <p:spPr>
          <a:xfrm>
            <a:off x="-231" y="2559092"/>
            <a:ext cx="12192000" cy="2288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9B417C-B378-4A0A-88E2-A7A963B3939F}"/>
              </a:ext>
            </a:extLst>
          </p:cNvPr>
          <p:cNvGrpSpPr/>
          <p:nvPr userDrawn="1"/>
        </p:nvGrpSpPr>
        <p:grpSpPr>
          <a:xfrm>
            <a:off x="502056" y="2245681"/>
            <a:ext cx="885174" cy="863888"/>
            <a:chOff x="502056" y="2245681"/>
            <a:chExt cx="885174" cy="863888"/>
          </a:xfrm>
        </p:grpSpPr>
        <p:sp>
          <p:nvSpPr>
            <p:cNvPr id="24" name="Shape 74"/>
            <p:cNvSpPr/>
            <p:nvPr userDrawn="1"/>
          </p:nvSpPr>
          <p:spPr>
            <a:xfrm>
              <a:off x="502056" y="2245681"/>
              <a:ext cx="885174" cy="86388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 dirty="0">
                <a:latin typeface="Montserrat" panose="00000500000000000000" pitchFamily="2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53951B8-A661-4D52-BB04-5C3069ED46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2799" y="2526840"/>
              <a:ext cx="443689" cy="336345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6D19E89-2CCE-45DA-881F-DC221BA7787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7992" y="6251373"/>
            <a:ext cx="1117417" cy="36695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36CE820-738D-47F6-AD4D-04FAA808B31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5818" y="6208714"/>
            <a:ext cx="452273" cy="452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4BF4F-1520-9344-B08F-8D2761FA9E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0" y="3567557"/>
            <a:ext cx="2589831" cy="21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4">
            <a:extLst>
              <a:ext uri="{FF2B5EF4-FFF2-40B4-BE49-F238E27FC236}">
                <a16:creationId xmlns:a16="http://schemas.microsoft.com/office/drawing/2014/main" id="{D5941EAC-740A-41A6-B4E7-5D7C273AE542}"/>
              </a:ext>
            </a:extLst>
          </p:cNvPr>
          <p:cNvSpPr/>
          <p:nvPr userDrawn="1"/>
        </p:nvSpPr>
        <p:spPr>
          <a:xfrm>
            <a:off x="0" y="2695013"/>
            <a:ext cx="9636370" cy="4162987"/>
          </a:xfrm>
          <a:prstGeom prst="rect">
            <a:avLst/>
          </a:prstGeom>
          <a:gradFill flip="none" rotWithShape="1">
            <a:gsLst>
              <a:gs pos="48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sp>
        <p:nvSpPr>
          <p:cNvPr id="14" name="Shape 72">
            <a:extLst>
              <a:ext uri="{FF2B5EF4-FFF2-40B4-BE49-F238E27FC236}">
                <a16:creationId xmlns:a16="http://schemas.microsoft.com/office/drawing/2014/main" id="{C4BA9BF2-AF90-4DA7-AF60-5B19A8D09831}"/>
              </a:ext>
            </a:extLst>
          </p:cNvPr>
          <p:cNvSpPr txBox="1"/>
          <p:nvPr userDrawn="1"/>
        </p:nvSpPr>
        <p:spPr>
          <a:xfrm>
            <a:off x="498231" y="267660"/>
            <a:ext cx="4449954" cy="37105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l"/>
            <a:r>
              <a:rPr lang="x-none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AGENDA - </a:t>
            </a:r>
            <a:r>
              <a:rPr lang="es-CO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Agosto</a:t>
            </a:r>
            <a:r>
              <a:rPr lang="es-ES_tradnl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, 2018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0968E68-0C51-4F6D-9DD7-EC9554E6E3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7992" y="6251373"/>
            <a:ext cx="1117417" cy="36695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5A1A7A9-2260-4472-B4FD-450682927801}"/>
              </a:ext>
            </a:extLst>
          </p:cNvPr>
          <p:cNvGrpSpPr/>
          <p:nvPr userDrawn="1"/>
        </p:nvGrpSpPr>
        <p:grpSpPr>
          <a:xfrm>
            <a:off x="9958955" y="6251373"/>
            <a:ext cx="2051075" cy="319074"/>
            <a:chOff x="9958955" y="6251373"/>
            <a:chExt cx="2051075" cy="319074"/>
          </a:xfrm>
        </p:grpSpPr>
        <p:sp>
          <p:nvSpPr>
            <p:cNvPr id="29" name="TextBox 1">
              <a:extLst>
                <a:ext uri="{FF2B5EF4-FFF2-40B4-BE49-F238E27FC236}">
                  <a16:creationId xmlns:a16="http://schemas.microsoft.com/office/drawing/2014/main" id="{006793AF-0367-4CA1-BCBE-A65D7048AF86}"/>
                </a:ext>
              </a:extLst>
            </p:cNvPr>
            <p:cNvSpPr txBox="1"/>
            <p:nvPr/>
          </p:nvSpPr>
          <p:spPr>
            <a:xfrm>
              <a:off x="10232348" y="6251373"/>
              <a:ext cx="177768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@DNP_Colombia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306F725-F6C4-44E0-BCA1-DD44873BF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58955" y="6271043"/>
              <a:ext cx="299404" cy="299404"/>
            </a:xfrm>
            <a:prstGeom prst="rect">
              <a:avLst/>
            </a:prstGeom>
          </p:spPr>
        </p:pic>
      </p:grpSp>
      <p:sp>
        <p:nvSpPr>
          <p:cNvPr id="15" name="Shape 71"/>
          <p:cNvSpPr/>
          <p:nvPr userDrawn="1"/>
        </p:nvSpPr>
        <p:spPr>
          <a:xfrm>
            <a:off x="0" y="1"/>
            <a:ext cx="12192231" cy="25906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27" name="Text Placeholder 2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98231" y="667762"/>
            <a:ext cx="11125444" cy="14936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4400" b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CO" noProof="0" dirty="0"/>
              <a:t>Nombre</a:t>
            </a:r>
            <a:r>
              <a:rPr lang="en-US" dirty="0"/>
              <a:t> de la </a:t>
            </a:r>
            <a:r>
              <a:rPr lang="es-CO" noProof="0" dirty="0"/>
              <a:t>sección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730E4A-DD55-40E7-846F-5B8147D93A5A}"/>
              </a:ext>
            </a:extLst>
          </p:cNvPr>
          <p:cNvSpPr/>
          <p:nvPr userDrawn="1"/>
        </p:nvSpPr>
        <p:spPr>
          <a:xfrm>
            <a:off x="-231" y="2559092"/>
            <a:ext cx="12192000" cy="2288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Shape 74"/>
          <p:cNvSpPr/>
          <p:nvPr userDrawn="1"/>
        </p:nvSpPr>
        <p:spPr>
          <a:xfrm>
            <a:off x="502056" y="2242348"/>
            <a:ext cx="885174" cy="863888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18" name="Marcador de texto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7725" y="2231073"/>
            <a:ext cx="931234" cy="881415"/>
          </a:xfrm>
          <a:prstGeom prst="rect">
            <a:avLst/>
          </a:prstGeom>
        </p:spPr>
        <p:txBody>
          <a:bodyPr wrap="none" lIns="0" tIns="72000" rIns="0" b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dirty="0"/>
              <a:t>#</a:t>
            </a:r>
            <a:endParaRPr lang="es-ES" dirty="0"/>
          </a:p>
        </p:txBody>
      </p:sp>
      <p:sp>
        <p:nvSpPr>
          <p:cNvPr id="19" name="Shape 72">
            <a:extLst>
              <a:ext uri="{FF2B5EF4-FFF2-40B4-BE49-F238E27FC236}">
                <a16:creationId xmlns:a16="http://schemas.microsoft.com/office/drawing/2014/main" id="{18D4E3C8-6D3E-4D97-BCC5-E940BC1176C5}"/>
              </a:ext>
            </a:extLst>
          </p:cNvPr>
          <p:cNvSpPr txBox="1"/>
          <p:nvPr userDrawn="1"/>
        </p:nvSpPr>
        <p:spPr>
          <a:xfrm>
            <a:off x="498231" y="267660"/>
            <a:ext cx="4449954" cy="37105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l"/>
            <a:r>
              <a:rPr lang="x-none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AGENDA - </a:t>
            </a:r>
            <a:r>
              <a:rPr lang="es-CO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Noviembre</a:t>
            </a:r>
            <a:r>
              <a:rPr lang="es-ES_tradnl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, 2018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3E70678-C960-4D07-AE2B-FAD9199D85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5818" y="6208714"/>
            <a:ext cx="452273" cy="452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B3B0F5-A8A5-5F4B-B945-FF2D3A1E1B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0" y="3567557"/>
            <a:ext cx="2589831" cy="21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- Solo Texto - Una Colum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3CD0703-B726-4601-A460-3C1A4B1D8A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7792" y="1447800"/>
            <a:ext cx="9476417" cy="40513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o viñetas en tamaño mínimo de 18 puntos negro.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84CBB-94A6-4D60-AE46-4B711ACD1483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3" name="Shape 93">
              <a:extLst>
                <a:ext uri="{FF2B5EF4-FFF2-40B4-BE49-F238E27FC236}">
                  <a16:creationId xmlns:a16="http://schemas.microsoft.com/office/drawing/2014/main" id="{74DC2164-9A75-457E-9E2A-BC444EE7F872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6" name="Shape 97">
              <a:extLst>
                <a:ext uri="{FF2B5EF4-FFF2-40B4-BE49-F238E27FC236}">
                  <a16:creationId xmlns:a16="http://schemas.microsoft.com/office/drawing/2014/main" id="{354D7DC7-68F7-461C-A503-D726B8CD7A43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4C72399-E0C2-4AC2-A978-2F4487CCF234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480E5E85-4DAB-4E6C-98AD-2FB96B986D9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CEFE47C2-A235-41EF-9227-9077631D90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076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"/>
          <p:cNvSpPr/>
          <p:nvPr userDrawn="1"/>
        </p:nvSpPr>
        <p:spPr>
          <a:xfrm>
            <a:off x="4894382" y="0"/>
            <a:ext cx="7297618" cy="1441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grpSp>
        <p:nvGrpSpPr>
          <p:cNvPr id="2" name="Agrupar 1"/>
          <p:cNvGrpSpPr/>
          <p:nvPr userDrawn="1"/>
        </p:nvGrpSpPr>
        <p:grpSpPr>
          <a:xfrm>
            <a:off x="5117124" y="174769"/>
            <a:ext cx="6713058" cy="1086700"/>
            <a:chOff x="8444728" y="3672717"/>
            <a:chExt cx="6713058" cy="1086700"/>
          </a:xfrm>
        </p:grpSpPr>
        <p:sp>
          <p:nvSpPr>
            <p:cNvPr id="7" name="TextBox 1"/>
            <p:cNvSpPr txBox="1"/>
            <p:nvPr userDrawn="1"/>
          </p:nvSpPr>
          <p:spPr>
            <a:xfrm>
              <a:off x="13283554" y="3926529"/>
              <a:ext cx="18742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CO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Noviembre, 2018</a:t>
              </a:r>
            </a:p>
            <a:p>
              <a:pPr algn="r"/>
              <a:r>
                <a:rPr lang="es-CO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dnp.gov.co</a:t>
              </a:r>
            </a:p>
          </p:txBody>
        </p:sp>
        <p:sp>
          <p:nvSpPr>
            <p:cNvPr id="8" name="TextBox 1"/>
            <p:cNvSpPr txBox="1"/>
            <p:nvPr userDrawn="1"/>
          </p:nvSpPr>
          <p:spPr>
            <a:xfrm>
              <a:off x="8444728" y="3672717"/>
              <a:ext cx="306686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s-CO" sz="20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Gloria Amparo Alonso</a:t>
              </a:r>
            </a:p>
            <a:p>
              <a:pPr algn="l"/>
              <a:r>
                <a:rPr lang="es-CO" sz="1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Directora General DNP</a:t>
              </a:r>
            </a:p>
          </p:txBody>
        </p:sp>
        <p:grpSp>
          <p:nvGrpSpPr>
            <p:cNvPr id="9" name="Agrupar 10"/>
            <p:cNvGrpSpPr/>
            <p:nvPr userDrawn="1"/>
          </p:nvGrpSpPr>
          <p:grpSpPr>
            <a:xfrm>
              <a:off x="8553124" y="4395962"/>
              <a:ext cx="2376283" cy="363455"/>
              <a:chOff x="4909785" y="4361954"/>
              <a:chExt cx="2376283" cy="363455"/>
            </a:xfrm>
          </p:grpSpPr>
          <p:sp>
            <p:nvSpPr>
              <p:cNvPr id="10" name="TextBox 1"/>
              <p:cNvSpPr txBox="1"/>
              <p:nvPr/>
            </p:nvSpPr>
            <p:spPr>
              <a:xfrm>
                <a:off x="5232870" y="4363195"/>
                <a:ext cx="20531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6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@DNP_Colombia</a:t>
                </a:r>
              </a:p>
            </p:txBody>
          </p:sp>
          <p:pic>
            <p:nvPicPr>
              <p:cNvPr id="11" name="Imagen 7" descr="1456273671_43-twitter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9785" y="4361954"/>
                <a:ext cx="363455" cy="363455"/>
              </a:xfrm>
              <a:prstGeom prst="rect">
                <a:avLst/>
              </a:prstGeom>
            </p:spPr>
          </p:pic>
        </p:grpSp>
      </p:grpSp>
      <p:sp>
        <p:nvSpPr>
          <p:cNvPr id="6" name="Rectángulo 3"/>
          <p:cNvSpPr/>
          <p:nvPr userDrawn="1"/>
        </p:nvSpPr>
        <p:spPr>
          <a:xfrm>
            <a:off x="-1" y="0"/>
            <a:ext cx="4894385" cy="376310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Montserrat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C6E639-54ED-C24D-AF97-AAE4B262C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8" y="475797"/>
            <a:ext cx="3447065" cy="28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ción / Concepto Importan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461671" y="1671638"/>
            <a:ext cx="9268658" cy="40735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dirty="0"/>
              <a:t>Idea o concepto clave para resaltar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AB63097-327F-46A1-996B-044A1E5EB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853B5-1E04-4C90-BFE2-960393AFD450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14926-D922-4A4D-839A-27356F5000EA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bg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1C937A-FE6D-4B65-AAD7-330392485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ón / Concepto Importan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88462" y="1392238"/>
            <a:ext cx="11215076" cy="40735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6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CO" dirty="0"/>
              <a:t>Idea o concepto clave para resaltar</a:t>
            </a:r>
          </a:p>
        </p:txBody>
      </p:sp>
    </p:spTree>
    <p:extLst>
      <p:ext uri="{BB962C8B-B14F-4D97-AF65-F5344CB8AC3E}">
        <p14:creationId xmlns:p14="http://schemas.microsoft.com/office/powerpoint/2010/main" val="8531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Solo Texto - Viñe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0A1336-DDDF-45BC-9071-8C1F8875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5841" y="1411878"/>
            <a:ext cx="8780318" cy="2046695"/>
          </a:xfrm>
          <a:prstGeom prst="rect">
            <a:avLst/>
          </a:prstGeom>
        </p:spPr>
        <p:txBody>
          <a:bodyPr anchor="ctr"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EFC7B2B-B407-46C4-B4AE-2BF212151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5841" y="3554109"/>
            <a:ext cx="8780318" cy="2046695"/>
          </a:xfrm>
          <a:prstGeom prst="rect">
            <a:avLst/>
          </a:prstGeom>
        </p:spPr>
        <p:txBody>
          <a:bodyPr anchor="ctr"/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lphaUcPeriod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romanUcPeriod"/>
              <a:defRPr sz="1800"/>
            </a:lvl3pPr>
            <a:lvl4pPr marL="1714500" indent="-3429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romanLcPeriod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negro.</a:t>
            </a:r>
          </a:p>
          <a:p>
            <a:pPr lvl="0"/>
            <a:r>
              <a:rPr lang="es-CO" noProof="0" dirty="0" err="1"/>
              <a:t>Suspendisse</a:t>
            </a:r>
            <a:r>
              <a:rPr lang="es-CO" noProof="0" dirty="0"/>
              <a:t> </a:t>
            </a:r>
            <a:r>
              <a:rPr lang="es-CO" noProof="0" dirty="0" err="1"/>
              <a:t>laoreet</a:t>
            </a:r>
            <a:r>
              <a:rPr lang="es-CO" noProof="0" dirty="0"/>
              <a:t>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vel</a:t>
            </a:r>
            <a:r>
              <a:rPr lang="es-CO" noProof="0" dirty="0"/>
              <a:t> </a:t>
            </a:r>
            <a:r>
              <a:rPr lang="es-CO" noProof="0" dirty="0" err="1"/>
              <a:t>felis</a:t>
            </a:r>
            <a:r>
              <a:rPr lang="es-CO" noProof="0" dirty="0"/>
              <a:t> </a:t>
            </a:r>
            <a:r>
              <a:rPr lang="es-CO" noProof="0" dirty="0" err="1"/>
              <a:t>lobortis</a:t>
            </a:r>
            <a:r>
              <a:rPr lang="es-CO" noProof="0" dirty="0"/>
              <a:t> </a:t>
            </a:r>
            <a:r>
              <a:rPr lang="es-CO" noProof="0" dirty="0" err="1"/>
              <a:t>posuere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Donec</a:t>
            </a:r>
            <a:r>
              <a:rPr lang="es-CO" noProof="0" dirty="0"/>
              <a:t> in </a:t>
            </a:r>
            <a:r>
              <a:rPr lang="es-CO" noProof="0" dirty="0" err="1"/>
              <a:t>enim</a:t>
            </a:r>
            <a:r>
              <a:rPr lang="es-CO" noProof="0" dirty="0"/>
              <a:t> </a:t>
            </a:r>
            <a:r>
              <a:rPr lang="es-CO" noProof="0" dirty="0" err="1"/>
              <a:t>varius</a:t>
            </a:r>
            <a:r>
              <a:rPr lang="es-CO" noProof="0" dirty="0"/>
              <a:t> </a:t>
            </a:r>
            <a:r>
              <a:rPr lang="es-CO" noProof="0" dirty="0" err="1"/>
              <a:t>purus</a:t>
            </a:r>
            <a:r>
              <a:rPr lang="es-CO" noProof="0" dirty="0"/>
              <a:t> </a:t>
            </a:r>
            <a:r>
              <a:rPr lang="es-CO" noProof="0" dirty="0" err="1"/>
              <a:t>aliquet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non ac </a:t>
            </a:r>
            <a:r>
              <a:rPr lang="es-CO" noProof="0" dirty="0" err="1"/>
              <a:t>nulla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Mauris</a:t>
            </a:r>
            <a:r>
              <a:rPr lang="es-CO" noProof="0" dirty="0"/>
              <a:t> id </a:t>
            </a:r>
            <a:r>
              <a:rPr lang="es-CO" noProof="0" dirty="0" err="1"/>
              <a:t>ipsum</a:t>
            </a:r>
            <a:r>
              <a:rPr lang="es-CO" noProof="0" dirty="0"/>
              <a:t> sed </a:t>
            </a:r>
            <a:r>
              <a:rPr lang="es-CO" noProof="0" dirty="0" err="1"/>
              <a:t>erat</a:t>
            </a:r>
            <a:r>
              <a:rPr lang="es-CO" noProof="0" dirty="0"/>
              <a:t> </a:t>
            </a:r>
            <a:r>
              <a:rPr lang="es-CO" noProof="0" dirty="0" err="1"/>
              <a:t>scelerisque</a:t>
            </a:r>
            <a:r>
              <a:rPr lang="es-CO" noProof="0" dirty="0"/>
              <a:t> </a:t>
            </a:r>
            <a:r>
              <a:rPr lang="es-CO" noProof="0" dirty="0" err="1"/>
              <a:t>gravida</a:t>
            </a:r>
            <a:r>
              <a:rPr lang="es-CO" noProof="0" dirty="0"/>
              <a:t>.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315213A-AF0C-4AD6-B077-277A4B85C1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7" name="Title 14">
            <a:extLst>
              <a:ext uri="{FF2B5EF4-FFF2-40B4-BE49-F238E27FC236}">
                <a16:creationId xmlns:a16="http://schemas.microsoft.com/office/drawing/2014/main" id="{0E907607-6512-4AC9-8393-2F15C7F71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3755714D-1C8B-496D-91FC-C7962B185A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93E466-D6DC-534C-A44A-B6211AF58920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9" name="Shape 93">
              <a:extLst>
                <a:ext uri="{FF2B5EF4-FFF2-40B4-BE49-F238E27FC236}">
                  <a16:creationId xmlns:a16="http://schemas.microsoft.com/office/drawing/2014/main" id="{C8FAB571-6612-AA4C-9C26-D5D0FBD84BE2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0" name="Shape 97">
              <a:extLst>
                <a:ext uri="{FF2B5EF4-FFF2-40B4-BE49-F238E27FC236}">
                  <a16:creationId xmlns:a16="http://schemas.microsoft.com/office/drawing/2014/main" id="{589CD138-2258-EB4A-AACE-54178AF6248E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EC7A4B-01EB-5C4E-8979-94A6A666A343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25C9CC74-5851-6041-9313-13773CF4B1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FB888B-A796-BE47-A1EF-80EE62D21C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815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47747" y="1668009"/>
            <a:ext cx="8296506" cy="398621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CLICK EN ÍCONO PARA INSERTAR GRÁFICO con etiquetas de valores en tamaño 18 mínimo y color negro.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8CB382F6-2116-4B25-9610-D78AF96B7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6" name="Title 14">
            <a:extLst>
              <a:ext uri="{FF2B5EF4-FFF2-40B4-BE49-F238E27FC236}">
                <a16:creationId xmlns:a16="http://schemas.microsoft.com/office/drawing/2014/main" id="{86BE85D3-ABCB-46BC-8274-5BE7DEA52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911E831B-9A7A-493B-B189-D99E52556A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A837B0-E747-5E45-944B-13A1E6724A3D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7" name="Shape 93">
              <a:extLst>
                <a:ext uri="{FF2B5EF4-FFF2-40B4-BE49-F238E27FC236}">
                  <a16:creationId xmlns:a16="http://schemas.microsoft.com/office/drawing/2014/main" id="{7F1E519A-D681-CE45-8F1A-90486DB19847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8" name="Shape 97">
              <a:extLst>
                <a:ext uri="{FF2B5EF4-FFF2-40B4-BE49-F238E27FC236}">
                  <a16:creationId xmlns:a16="http://schemas.microsoft.com/office/drawing/2014/main" id="{97AFD2EC-9AE5-BF43-AA81-7D9F7E46ADC2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40BE212-B77A-5444-A25C-A0A12BBD284C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347B605C-557F-E543-8B84-2C93948A30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86BE39AB-99AD-FE48-BF27-E50B6BB589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09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909580" y="1698514"/>
            <a:ext cx="8372840" cy="3955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CO" dirty="0"/>
              <a:t>CLICK EN EL ÍCONO PARA INSERTAR TABLA con celdas a 18 puntos mínimo y color negro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D5FE5A9E-6EB7-451C-B016-B38898411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6" name="Title 14">
            <a:extLst>
              <a:ext uri="{FF2B5EF4-FFF2-40B4-BE49-F238E27FC236}">
                <a16:creationId xmlns:a16="http://schemas.microsoft.com/office/drawing/2014/main" id="{85DD5773-0F31-4619-8DB2-5D31AA258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B09187-B1CC-43E2-8D15-5286FB8F52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0CF7A2-3499-1B41-AE82-C62A341F9397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7" name="Shape 93">
              <a:extLst>
                <a:ext uri="{FF2B5EF4-FFF2-40B4-BE49-F238E27FC236}">
                  <a16:creationId xmlns:a16="http://schemas.microsoft.com/office/drawing/2014/main" id="{F8FEF393-5278-4145-BAE1-DB01C9867291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8" name="Shape 97">
              <a:extLst>
                <a:ext uri="{FF2B5EF4-FFF2-40B4-BE49-F238E27FC236}">
                  <a16:creationId xmlns:a16="http://schemas.microsoft.com/office/drawing/2014/main" id="{E07A756F-2C8A-774C-A78E-C295ED8AED37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F6C4209-D131-E64A-AF1F-1D40DEBA9C5F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3164C2AF-0F63-8345-9A9E-2F3063AF1B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787F2715-4969-BD47-834B-D99BBA01B0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881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Texto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279" y="2076450"/>
            <a:ext cx="4356099" cy="31242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corto en tamaño mínimo de 18 puntos negro.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706630" y="1760816"/>
            <a:ext cx="5484091" cy="38827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CLICK EN ÍCONO PARA INSERTAR GRÁFICO con etiquetas de valores en tamaño 18 mínimo y color negro.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79BF77FD-C148-4D69-8D84-FACC156D0B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7" name="Title 14">
            <a:extLst>
              <a:ext uri="{FF2B5EF4-FFF2-40B4-BE49-F238E27FC236}">
                <a16:creationId xmlns:a16="http://schemas.microsoft.com/office/drawing/2014/main" id="{503EF13B-C99A-4EDF-A7DF-EB265207C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AD08CD9-27C2-4136-ACDF-7C57B37CB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0A594E-58DC-2743-A6C4-BB794C8174E6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8" name="Shape 93">
              <a:extLst>
                <a:ext uri="{FF2B5EF4-FFF2-40B4-BE49-F238E27FC236}">
                  <a16:creationId xmlns:a16="http://schemas.microsoft.com/office/drawing/2014/main" id="{C2DC84BC-F5AF-7A46-A59B-EA57CBEB395D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9" name="Shape 97">
              <a:extLst>
                <a:ext uri="{FF2B5EF4-FFF2-40B4-BE49-F238E27FC236}">
                  <a16:creationId xmlns:a16="http://schemas.microsoft.com/office/drawing/2014/main" id="{70313DC6-8CCB-A940-BF5E-95A942B4AC19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1E7FAE-C476-5340-BB9B-57D404DE4CF0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41A41616-83C5-444D-A3F9-7AFD6AD662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6F0940B5-8CCD-3843-BAA7-78ACA87BC5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57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Viñetas y Gráf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7628" y="2082800"/>
            <a:ext cx="4356099" cy="312420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80955C4-FC34-4E86-A3C3-809D890A276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693930" y="1767166"/>
            <a:ext cx="5484091" cy="388274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CLICK EN ÍCONO PARA INSERTAR GRÁFICO con etiquetas de valores en tamaño 18 mínimo y color negro.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143837F-6865-4C89-B6E8-BB87165549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7" name="Title 14">
            <a:extLst>
              <a:ext uri="{FF2B5EF4-FFF2-40B4-BE49-F238E27FC236}">
                <a16:creationId xmlns:a16="http://schemas.microsoft.com/office/drawing/2014/main" id="{F5A789D8-97FF-4542-BDB1-BEA65187F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228C4468-DB0E-469B-A542-B711AB6783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3019DF-5E14-964E-B2B3-002D2E751DAE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8" name="Shape 93">
              <a:extLst>
                <a:ext uri="{FF2B5EF4-FFF2-40B4-BE49-F238E27FC236}">
                  <a16:creationId xmlns:a16="http://schemas.microsoft.com/office/drawing/2014/main" id="{D9B253F6-E80A-8842-83AE-F1EFE96962F6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9" name="Shape 97">
              <a:extLst>
                <a:ext uri="{FF2B5EF4-FFF2-40B4-BE49-F238E27FC236}">
                  <a16:creationId xmlns:a16="http://schemas.microsoft.com/office/drawing/2014/main" id="{8D7E8F9C-F904-5A40-BCA3-474F13366B5F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F37231-DB9B-2E4D-9840-2E92CFA74559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116F5710-8CFD-6A48-8091-FA0A5F95B3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963A7919-0C38-4749-9102-0C50E22844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63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Texto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702300" y="1810091"/>
            <a:ext cx="5318083" cy="38410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CO" dirty="0"/>
              <a:t>CLICK EN EL ÍCONO PARA INSERTAR TABLA con celdas a 18 puntos mínimo y color negro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DEDC84B-3B72-44FC-9440-23FC263719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7750" y="2127250"/>
            <a:ext cx="4356099" cy="31242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corto en tamaño mínimo de 18 puntos negro.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439557E3-D7B5-4885-B89F-A123C82DC2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7" name="Title 14">
            <a:extLst>
              <a:ext uri="{FF2B5EF4-FFF2-40B4-BE49-F238E27FC236}">
                <a16:creationId xmlns:a16="http://schemas.microsoft.com/office/drawing/2014/main" id="{769761F3-F65B-4DC9-AB56-B62EDD67E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A4E50ED2-8E5A-428D-A6B4-A4164609B5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F4CC0D-EE1E-8040-A006-0616CD2439CF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9" name="Shape 93">
              <a:extLst>
                <a:ext uri="{FF2B5EF4-FFF2-40B4-BE49-F238E27FC236}">
                  <a16:creationId xmlns:a16="http://schemas.microsoft.com/office/drawing/2014/main" id="{0EB08B5B-3C2C-F349-9E2C-305FA8BBE41A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Shape 97">
              <a:extLst>
                <a:ext uri="{FF2B5EF4-FFF2-40B4-BE49-F238E27FC236}">
                  <a16:creationId xmlns:a16="http://schemas.microsoft.com/office/drawing/2014/main" id="{766DFC79-2674-1048-B4D8-B027230DBFF6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81E801A-DFEE-9F47-AC8D-6D606FA50379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29CEAB52-2B2D-B046-829D-07849D6C36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A2A6CE9E-6B7D-5B4E-93C2-005A1A966B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8304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Viñetas y Tab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B7A07-02CF-4788-AAE6-ABB457979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3719" y="2127250"/>
            <a:ext cx="4356099" cy="3124200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73D63A0-B3C4-4AA6-881C-BAE716D379B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482071" y="1810091"/>
            <a:ext cx="5674879" cy="38410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CO" dirty="0"/>
              <a:t>CLICK EN EL ÍCONO PARA INSERTAR TABLA con celdas a 18 puntos mínimo y color negro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09ECD3D7-6E50-4F91-B210-5D8E8231A7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27" name="Title 14">
            <a:extLst>
              <a:ext uri="{FF2B5EF4-FFF2-40B4-BE49-F238E27FC236}">
                <a16:creationId xmlns:a16="http://schemas.microsoft.com/office/drawing/2014/main" id="{21BFA941-C260-42B3-82DD-C04126FE6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0E8F673-00EA-497E-83FD-8C3100BA0B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285997-73BB-454D-97E1-5C8872CADF4E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18" name="Shape 93">
              <a:extLst>
                <a:ext uri="{FF2B5EF4-FFF2-40B4-BE49-F238E27FC236}">
                  <a16:creationId xmlns:a16="http://schemas.microsoft.com/office/drawing/2014/main" id="{937450AE-21C8-0743-83AA-6B6A73C20DF3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9" name="Shape 97">
              <a:extLst>
                <a:ext uri="{FF2B5EF4-FFF2-40B4-BE49-F238E27FC236}">
                  <a16:creationId xmlns:a16="http://schemas.microsoft.com/office/drawing/2014/main" id="{7F924A8A-D506-284F-889F-EE9A265F4C2F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64EC26-9876-7948-9D49-43654DF6C115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335C7FE8-FEBA-C248-BA71-5985D70859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42847AB-A908-3F4B-AEAA-7438DD1667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5597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Comparació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687" y="1518129"/>
            <a:ext cx="5548977" cy="57785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DFF4CF4-99B6-41F0-B15C-242E7C10BE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687" y="2114410"/>
            <a:ext cx="5548977" cy="3454197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9487" y="1518129"/>
            <a:ext cx="5548977" cy="57785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C1C08DA-A307-4C7C-829E-88A5B391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9487" y="2114410"/>
            <a:ext cx="5548977" cy="3454197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241AD73-BAF4-47F2-A99A-5081E4CF7D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32" name="Title 14">
            <a:extLst>
              <a:ext uri="{FF2B5EF4-FFF2-40B4-BE49-F238E27FC236}">
                <a16:creationId xmlns:a16="http://schemas.microsoft.com/office/drawing/2014/main" id="{D17A4F3B-B7D7-4FBF-BE6E-B10D72256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F6FCE877-08E9-4274-A0FD-0D70AEFBED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477226-1886-424E-8100-766B2A7311FB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25" name="Shape 93">
              <a:extLst>
                <a:ext uri="{FF2B5EF4-FFF2-40B4-BE49-F238E27FC236}">
                  <a16:creationId xmlns:a16="http://schemas.microsoft.com/office/drawing/2014/main" id="{8694AF5F-A770-5F4C-97E0-2217DCDD9092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6" name="Shape 97">
              <a:extLst>
                <a:ext uri="{FF2B5EF4-FFF2-40B4-BE49-F238E27FC236}">
                  <a16:creationId xmlns:a16="http://schemas.microsoft.com/office/drawing/2014/main" id="{DF05B8F4-767A-914E-B5BA-1FC0918B187A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54D8966-D3EA-3E48-9919-515825542957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095E2DB3-B559-634B-BAE8-E9CF5ED2C3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617126EA-AD98-594B-A08C-09A97244B9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900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Comparació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F9560-1BBB-4642-AE1D-30E57BC8E2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609" y="1391129"/>
            <a:ext cx="3621232" cy="57785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525C52B-2525-43A0-BBE4-73B1536F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2684" y="1391129"/>
            <a:ext cx="3621232" cy="57785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BE410DB-4C2F-468F-9FF4-9BFC330BBC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47759" y="1391129"/>
            <a:ext cx="3621232" cy="57785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C1143B7-7E75-4367-BD78-61AB11BF8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610" y="2028273"/>
            <a:ext cx="3621232" cy="3612731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8212238-A35E-4AC8-8821-606591F58E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2684" y="2028273"/>
            <a:ext cx="3621232" cy="3612731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3FDEC24-704D-40FE-BE87-622FD4A101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3378" y="2028273"/>
            <a:ext cx="3621232" cy="3612731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A3AC52E2-9F7D-4B0A-9554-6AA255FB8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37" name="Title 14">
            <a:extLst>
              <a:ext uri="{FF2B5EF4-FFF2-40B4-BE49-F238E27FC236}">
                <a16:creationId xmlns:a16="http://schemas.microsoft.com/office/drawing/2014/main" id="{46CD2164-4F02-4972-8333-59F41F53E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CBF09A1E-1147-4CE6-BD48-8F4DD3D731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3EA60A-E512-9545-A076-420EBF4326CB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28" name="Shape 93">
              <a:extLst>
                <a:ext uri="{FF2B5EF4-FFF2-40B4-BE49-F238E27FC236}">
                  <a16:creationId xmlns:a16="http://schemas.microsoft.com/office/drawing/2014/main" id="{53AECA65-E578-8745-B0BF-F93333DC1096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9" name="Shape 97">
              <a:extLst>
                <a:ext uri="{FF2B5EF4-FFF2-40B4-BE49-F238E27FC236}">
                  <a16:creationId xmlns:a16="http://schemas.microsoft.com/office/drawing/2014/main" id="{07D0DF14-6984-0D4F-9AC1-F5972283A28E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2A21580-FBEE-424E-8E8A-9A439698F825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E3749383-8E69-FA49-BC06-CB3F77EB06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8754BA8F-4F31-7940-90BE-C3787E1587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682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Vací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5592FF0-D4BF-4ADA-9C5E-7E707CF0A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D1D45-84BF-4109-A344-194FC60A25E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EFE42-DCDC-492C-86CB-FA9BEE632EC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1441F1-AD28-4B9E-A31E-39B2C73E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- Comparació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CF9B70C2-6D0D-4A59-9E85-C2E8676DC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252" y="1267677"/>
            <a:ext cx="5717117" cy="477562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1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6290B4B-AEB9-4B4F-BE06-3C89F40B3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064" y="1267677"/>
            <a:ext cx="5717117" cy="47756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2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FA807FA-97A7-4797-883B-30C06ABA51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252" y="3551402"/>
            <a:ext cx="5717117" cy="477562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83951D1-FEA4-4EC0-8AC5-89992D1D46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1064" y="3551402"/>
            <a:ext cx="5717117" cy="4775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noProof="0" dirty="0"/>
              <a:t>Concepto 4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D68F63B-ECF0-4D4B-87F2-EA4903CAA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75" y="1761621"/>
            <a:ext cx="5717116" cy="1709929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E89B2A8-DDB3-42A8-B8D6-9E671D6FD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1064" y="1761621"/>
            <a:ext cx="5717116" cy="1709929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2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C98834F-B6C7-4F35-B670-DC508139D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1253" y="4028964"/>
            <a:ext cx="5717116" cy="1726311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D286F67-6D9A-4C6F-8176-6D5B03ED4F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1064" y="4028964"/>
            <a:ext cx="5717116" cy="1726311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800100" indent="-3429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 sz="1800"/>
            </a:lvl2pPr>
            <a:lvl3pPr marL="1200150" indent="-285750">
              <a:buClr>
                <a:schemeClr val="tx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cortas en tamaño mínimo de 18 puntos negro.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07A3A35-C900-46D7-A8B1-0BA645BDD8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sp>
        <p:nvSpPr>
          <p:cNvPr id="41" name="Title 14">
            <a:extLst>
              <a:ext uri="{FF2B5EF4-FFF2-40B4-BE49-F238E27FC236}">
                <a16:creationId xmlns:a16="http://schemas.microsoft.com/office/drawing/2014/main" id="{885815A7-915D-4F93-9F20-F902416E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2"/>
                </a:solidFill>
              </a:defRPr>
            </a:lvl1pPr>
          </a:lstStyle>
          <a:p>
            <a:r>
              <a:rPr lang="es-CO" noProof="0"/>
              <a:t>Título de la diapositiva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50D78BB9-C43A-4D8C-8463-8D6EB2BEEA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84243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AD1FFC-9D2C-164A-8050-C157CCBAF80F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30" name="Shape 93">
              <a:extLst>
                <a:ext uri="{FF2B5EF4-FFF2-40B4-BE49-F238E27FC236}">
                  <a16:creationId xmlns:a16="http://schemas.microsoft.com/office/drawing/2014/main" id="{1EA7C57F-EA0A-1340-9215-2ECA7AA19C46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1" name="Shape 97">
              <a:extLst>
                <a:ext uri="{FF2B5EF4-FFF2-40B4-BE49-F238E27FC236}">
                  <a16:creationId xmlns:a16="http://schemas.microsoft.com/office/drawing/2014/main" id="{633EB400-91A0-384B-9066-219975B3F187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A83717-AD80-9B47-AD81-505F33F6BDD7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C23A2FB8-2CA3-5B4A-8E7D-E37ECDDF7D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480C7A01-3695-434B-A66C-4A09309965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542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36265C-B485-4723-BA2C-0633E6993F33}"/>
              </a:ext>
            </a:extLst>
          </p:cNvPr>
          <p:cNvSpPr/>
          <p:nvPr userDrawn="1"/>
        </p:nvSpPr>
        <p:spPr>
          <a:xfrm>
            <a:off x="4558356" y="696449"/>
            <a:ext cx="7176444" cy="4834401"/>
          </a:xfrm>
          <a:prstGeom prst="roundRect">
            <a:avLst>
              <a:gd name="adj" fmla="val 3487"/>
            </a:avLst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dirty="0"/>
          </a:p>
        </p:txBody>
      </p:sp>
      <p:sp>
        <p:nvSpPr>
          <p:cNvPr id="11" name="Rectángulo 2"/>
          <p:cNvSpPr/>
          <p:nvPr userDrawn="1"/>
        </p:nvSpPr>
        <p:spPr>
          <a:xfrm>
            <a:off x="-1" y="696449"/>
            <a:ext cx="3982065" cy="31008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s-ES" sz="3200" b="1" dirty="0">
              <a:latin typeface="Montserrat" panose="00000500000000000000" pitchFamily="2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82550" y="790594"/>
            <a:ext cx="3819525" cy="20186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es-CO" noProof="0"/>
              <a:t>RECOMENDACIONES FINALES</a:t>
            </a:r>
          </a:p>
        </p:txBody>
      </p:sp>
      <p:sp>
        <p:nvSpPr>
          <p:cNvPr id="22" name="Shape 74">
            <a:extLst>
              <a:ext uri="{FF2B5EF4-FFF2-40B4-BE49-F238E27FC236}">
                <a16:creationId xmlns:a16="http://schemas.microsoft.com/office/drawing/2014/main" id="{D11E834E-7EE2-449D-A207-219C56F58267}"/>
              </a:ext>
            </a:extLst>
          </p:cNvPr>
          <p:cNvSpPr/>
          <p:nvPr userDrawn="1"/>
        </p:nvSpPr>
        <p:spPr>
          <a:xfrm>
            <a:off x="4267606" y="696449"/>
            <a:ext cx="885174" cy="863888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Montserrat" panose="00000500000000000000" pitchFamily="2" charset="0"/>
            </a:endParaRP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76F4BAA-4B43-4CDA-BCAD-CF6ECAEB3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3275" y="685174"/>
            <a:ext cx="931234" cy="881415"/>
          </a:xfrm>
          <a:prstGeom prst="rect">
            <a:avLst/>
          </a:prstGeom>
        </p:spPr>
        <p:txBody>
          <a:bodyPr wrap="none" lIns="0" tIns="72000" rIns="0" b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CO" dirty="0"/>
              <a:t>#</a:t>
            </a:r>
            <a:endParaRPr lang="es-E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0C6A6BB-BEBE-4192-86B3-EEA7C470D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2349" y="3023036"/>
            <a:ext cx="557362" cy="573186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6D67533-8100-467D-8211-66F9DD406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4509" y="1111250"/>
            <a:ext cx="6299941" cy="40513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o viñetas en tamaño mínimo de 18 puntos negro.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90E47170-C023-499C-8301-96350BC329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575622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s-CO" noProof="0"/>
              <a:t>Fuente y/o notas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08D3BA-5985-5949-85D0-4E2E14A8345F}"/>
              </a:ext>
            </a:extLst>
          </p:cNvPr>
          <p:cNvGrpSpPr/>
          <p:nvPr userDrawn="1"/>
        </p:nvGrpSpPr>
        <p:grpSpPr>
          <a:xfrm>
            <a:off x="0" y="6223000"/>
            <a:ext cx="12191998" cy="639761"/>
            <a:chOff x="0" y="6223000"/>
            <a:chExt cx="12191998" cy="639761"/>
          </a:xfrm>
        </p:grpSpPr>
        <p:sp>
          <p:nvSpPr>
            <p:cNvPr id="24" name="Shape 93">
              <a:extLst>
                <a:ext uri="{FF2B5EF4-FFF2-40B4-BE49-F238E27FC236}">
                  <a16:creationId xmlns:a16="http://schemas.microsoft.com/office/drawing/2014/main" id="{BF822F87-3F1E-4641-B950-8FFEBA843A68}"/>
                </a:ext>
              </a:extLst>
            </p:cNvPr>
            <p:cNvSpPr/>
            <p:nvPr/>
          </p:nvSpPr>
          <p:spPr>
            <a:xfrm>
              <a:off x="0" y="6223000"/>
              <a:ext cx="12191998" cy="6397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5" name="Shape 97">
              <a:extLst>
                <a:ext uri="{FF2B5EF4-FFF2-40B4-BE49-F238E27FC236}">
                  <a16:creationId xmlns:a16="http://schemas.microsoft.com/office/drawing/2014/main" id="{76105613-7D56-5348-9754-80E595A82D60}"/>
                </a:ext>
              </a:extLst>
            </p:cNvPr>
            <p:cNvSpPr txBox="1"/>
            <p:nvPr/>
          </p:nvSpPr>
          <p:spPr>
            <a:xfrm>
              <a:off x="117234" y="6284310"/>
              <a:ext cx="8932981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1200" b="0" dirty="0">
                  <a:solidFill>
                    <a:schemeClr val="bg2"/>
                  </a:solidFill>
                  <a:latin typeface="Montserrat" panose="00000500000000000000" pitchFamily="2" charset="0"/>
                </a:rPr>
                <a:t>Plan Nacional de Desarrollo 2018-2022: Pacto por Colombia, pacto por la equidad.</a:t>
              </a:r>
            </a:p>
            <a:p>
              <a:r>
                <a:rPr lang="es-CO" sz="1000" dirty="0">
                  <a:solidFill>
                    <a:schemeClr val="bg2"/>
                  </a:solidFill>
                  <a:latin typeface="Montserrat" panose="00000500000000000000" pitchFamily="2" charset="0"/>
                </a:rPr>
                <a:t>Noviembre 2018</a:t>
              </a:r>
              <a:endParaRPr lang="x-none" sz="1000" dirty="0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5B5AF36-11D2-A046-813D-EBCC75A5EF4B}"/>
                </a:ext>
              </a:extLst>
            </p:cNvPr>
            <p:cNvGrpSpPr/>
            <p:nvPr userDrawn="1"/>
          </p:nvGrpSpPr>
          <p:grpSpPr>
            <a:xfrm>
              <a:off x="10398083" y="6339901"/>
              <a:ext cx="1545786" cy="394645"/>
              <a:chOff x="9888256" y="6211087"/>
              <a:chExt cx="2057441" cy="525273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9B8223A1-E27B-2F48-AED3-0861E18D51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88256" y="6251716"/>
                <a:ext cx="1318690" cy="444016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18A3583C-B110-B74D-AE67-CF8E046BE8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20424" y="6211087"/>
                <a:ext cx="525273" cy="5252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787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- Vací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5592FF0-D4BF-4ADA-9C5E-7E707CF0A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D1D45-84BF-4109-A344-194FC60A25E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EFE42-DCDC-492C-86CB-FA9BEE632EC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1441F1-AD28-4B9E-A31E-39B2C73E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Solo Texto - Una Colum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A42CDCE-22F1-430F-8FEA-A47335056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3CD0703-B726-4601-A460-3C1A4B1D8A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4747" y="2231975"/>
            <a:ext cx="8162507" cy="4051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o viñetas en tamaño mínimo de 18 puntos azul oscuro.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5592FF0-D4BF-4ADA-9C5E-7E707CF0A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D1D45-84BF-4109-A344-194FC60A25E6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EFE42-DCDC-492C-86CB-FA9BEE632ECC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F1441F1-AD28-4B9E-A31E-39B2C73E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Solo Texto - Viñet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0A1336-DDDF-45BC-9071-8C1F8875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5841" y="2002428"/>
            <a:ext cx="8780318" cy="2046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3pPr>
            <a:lvl4pPr marL="16573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/>
              <a:t>Sed ultrices urna vitae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feugiat</a:t>
            </a:r>
            <a:r>
              <a:rPr lang="es-CO" noProof="0" dirty="0"/>
              <a:t> </a:t>
            </a:r>
            <a:r>
              <a:rPr lang="es-CO" noProof="0" dirty="0" err="1"/>
              <a:t>convallis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Duis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urna ut mi </a:t>
            </a:r>
            <a:r>
              <a:rPr lang="es-CO" noProof="0" dirty="0" err="1"/>
              <a:t>porttitor</a:t>
            </a:r>
            <a:r>
              <a:rPr lang="es-CO" noProof="0" dirty="0"/>
              <a:t> </a:t>
            </a:r>
            <a:r>
              <a:rPr lang="es-CO" noProof="0" dirty="0" err="1"/>
              <a:t>auctor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Quisque</a:t>
            </a:r>
            <a:r>
              <a:rPr lang="es-CO" noProof="0" dirty="0"/>
              <a:t> </a:t>
            </a:r>
            <a:r>
              <a:rPr lang="es-CO" noProof="0" dirty="0" err="1"/>
              <a:t>consectetur</a:t>
            </a:r>
            <a:r>
              <a:rPr lang="es-CO" noProof="0" dirty="0"/>
              <a:t> </a:t>
            </a:r>
            <a:r>
              <a:rPr lang="es-CO" noProof="0" dirty="0" err="1"/>
              <a:t>ligula</a:t>
            </a:r>
            <a:r>
              <a:rPr lang="es-CO" noProof="0" dirty="0"/>
              <a:t> </a:t>
            </a:r>
            <a:r>
              <a:rPr lang="es-CO" noProof="0" dirty="0" err="1"/>
              <a:t>dictum</a:t>
            </a:r>
            <a:r>
              <a:rPr lang="es-CO" noProof="0" dirty="0"/>
              <a:t> ex </a:t>
            </a:r>
            <a:r>
              <a:rPr lang="es-CO" noProof="0" dirty="0" err="1"/>
              <a:t>blandit</a:t>
            </a:r>
            <a:r>
              <a:rPr lang="es-CO" noProof="0" dirty="0"/>
              <a:t>, </a:t>
            </a:r>
            <a:r>
              <a:rPr lang="es-CO" noProof="0" dirty="0" err="1"/>
              <a:t>nec</a:t>
            </a:r>
            <a:r>
              <a:rPr lang="es-CO" noProof="0" dirty="0"/>
              <a:t> </a:t>
            </a:r>
            <a:r>
              <a:rPr lang="es-CO" noProof="0" dirty="0" err="1"/>
              <a:t>accumsan</a:t>
            </a:r>
            <a:r>
              <a:rPr lang="es-CO" noProof="0" dirty="0"/>
              <a:t> mi </a:t>
            </a:r>
            <a:r>
              <a:rPr lang="es-CO" noProof="0" dirty="0" err="1"/>
              <a:t>suscipit</a:t>
            </a:r>
            <a:r>
              <a:rPr lang="es-CO" noProof="0" dirty="0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EFC7B2B-B407-46C4-B4AE-2BF212151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5841" y="4144659"/>
            <a:ext cx="8780318" cy="20466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alphaUcPeriod"/>
              <a:defRPr sz="1800"/>
            </a:lvl2pPr>
            <a:lvl3pPr marL="1257300" indent="-3429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+mj-lt"/>
              <a:buAutoNum type="romanUcPeriod"/>
              <a:defRPr sz="1800"/>
            </a:lvl3pPr>
            <a:lvl4pPr marL="1714500" indent="-3429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+mj-lt"/>
              <a:buAutoNum type="romanLcPeriod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Viñetas en tamaño mínimo de 18 puntos azul oscuro.</a:t>
            </a:r>
          </a:p>
          <a:p>
            <a:pPr lvl="0"/>
            <a:r>
              <a:rPr lang="es-CO" noProof="0" dirty="0" err="1"/>
              <a:t>Suspendisse</a:t>
            </a:r>
            <a:r>
              <a:rPr lang="es-CO" noProof="0" dirty="0"/>
              <a:t> </a:t>
            </a:r>
            <a:r>
              <a:rPr lang="es-CO" noProof="0" dirty="0" err="1"/>
              <a:t>laoreet</a:t>
            </a:r>
            <a:r>
              <a:rPr lang="es-CO" noProof="0" dirty="0"/>
              <a:t> </a:t>
            </a:r>
            <a:r>
              <a:rPr lang="es-CO" noProof="0" dirty="0" err="1"/>
              <a:t>est</a:t>
            </a:r>
            <a:r>
              <a:rPr lang="es-CO" noProof="0" dirty="0"/>
              <a:t> </a:t>
            </a:r>
            <a:r>
              <a:rPr lang="es-CO" noProof="0" dirty="0" err="1"/>
              <a:t>vel</a:t>
            </a:r>
            <a:r>
              <a:rPr lang="es-CO" noProof="0" dirty="0"/>
              <a:t> </a:t>
            </a:r>
            <a:r>
              <a:rPr lang="es-CO" noProof="0" dirty="0" err="1"/>
              <a:t>felis</a:t>
            </a:r>
            <a:r>
              <a:rPr lang="es-CO" noProof="0" dirty="0"/>
              <a:t> </a:t>
            </a:r>
            <a:r>
              <a:rPr lang="es-CO" noProof="0" dirty="0" err="1"/>
              <a:t>lobortis</a:t>
            </a:r>
            <a:r>
              <a:rPr lang="es-CO" noProof="0" dirty="0"/>
              <a:t> </a:t>
            </a:r>
            <a:r>
              <a:rPr lang="es-CO" noProof="0" dirty="0" err="1"/>
              <a:t>posuere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Donec</a:t>
            </a:r>
            <a:r>
              <a:rPr lang="es-CO" noProof="0" dirty="0"/>
              <a:t> in </a:t>
            </a:r>
            <a:r>
              <a:rPr lang="es-CO" noProof="0" dirty="0" err="1"/>
              <a:t>enim</a:t>
            </a:r>
            <a:r>
              <a:rPr lang="es-CO" noProof="0" dirty="0"/>
              <a:t> </a:t>
            </a:r>
            <a:r>
              <a:rPr lang="es-CO" noProof="0" dirty="0" err="1"/>
              <a:t>varius</a:t>
            </a:r>
            <a:r>
              <a:rPr lang="es-CO" noProof="0" dirty="0"/>
              <a:t> </a:t>
            </a:r>
            <a:r>
              <a:rPr lang="es-CO" noProof="0" dirty="0" err="1"/>
              <a:t>purus</a:t>
            </a:r>
            <a:r>
              <a:rPr lang="es-CO" noProof="0" dirty="0"/>
              <a:t> </a:t>
            </a:r>
            <a:r>
              <a:rPr lang="es-CO" noProof="0" dirty="0" err="1"/>
              <a:t>aliquet</a:t>
            </a:r>
            <a:r>
              <a:rPr lang="es-CO" noProof="0" dirty="0"/>
              <a:t> </a:t>
            </a:r>
            <a:r>
              <a:rPr lang="es-CO" noProof="0" dirty="0" err="1"/>
              <a:t>mollis</a:t>
            </a:r>
            <a:r>
              <a:rPr lang="es-CO" noProof="0" dirty="0"/>
              <a:t> non ac </a:t>
            </a:r>
            <a:r>
              <a:rPr lang="es-CO" noProof="0" dirty="0" err="1"/>
              <a:t>nulla</a:t>
            </a:r>
            <a:r>
              <a:rPr lang="es-CO" noProof="0" dirty="0"/>
              <a:t>.</a:t>
            </a:r>
          </a:p>
          <a:p>
            <a:pPr lvl="0"/>
            <a:r>
              <a:rPr lang="es-CO" noProof="0" dirty="0" err="1"/>
              <a:t>Mauris</a:t>
            </a:r>
            <a:r>
              <a:rPr lang="es-CO" noProof="0" dirty="0"/>
              <a:t> id </a:t>
            </a:r>
            <a:r>
              <a:rPr lang="es-CO" noProof="0" dirty="0" err="1"/>
              <a:t>ipsum</a:t>
            </a:r>
            <a:r>
              <a:rPr lang="es-CO" noProof="0" dirty="0"/>
              <a:t> sed </a:t>
            </a:r>
            <a:r>
              <a:rPr lang="es-CO" noProof="0" dirty="0" err="1"/>
              <a:t>erat</a:t>
            </a:r>
            <a:r>
              <a:rPr lang="es-CO" noProof="0" dirty="0"/>
              <a:t> </a:t>
            </a:r>
            <a:r>
              <a:rPr lang="es-CO" noProof="0" dirty="0" err="1"/>
              <a:t>scelerisque</a:t>
            </a:r>
            <a:r>
              <a:rPr lang="es-CO" noProof="0" dirty="0"/>
              <a:t> </a:t>
            </a:r>
            <a:r>
              <a:rPr lang="es-CO" noProof="0" dirty="0" err="1"/>
              <a:t>gravida</a:t>
            </a:r>
            <a:r>
              <a:rPr lang="es-CO" noProof="0" dirty="0"/>
              <a:t>.</a:t>
            </a:r>
          </a:p>
        </p:txBody>
      </p:sp>
      <p:sp>
        <p:nvSpPr>
          <p:cNvPr id="18" name="Title 14">
            <a:extLst>
              <a:ext uri="{FF2B5EF4-FFF2-40B4-BE49-F238E27FC236}">
                <a16:creationId xmlns:a16="http://schemas.microsoft.com/office/drawing/2014/main" id="{FDF2018D-E4BC-43DF-AF14-F896E755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E8C4D1D-4B56-410E-8E1A-DF17AAAE9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FEF4AB-7FCF-4C74-85F1-18BEDF121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8632D96-7E0C-45DA-A2E5-1C0997C551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2B37E-C401-4675-8EF2-F17727F1485E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25389-4E3D-4A87-B466-53583C7CF713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555346A-4BD8-499D-8167-013C61183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3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- Cifr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4">
            <a:extLst>
              <a:ext uri="{FF2B5EF4-FFF2-40B4-BE49-F238E27FC236}">
                <a16:creationId xmlns:a16="http://schemas.microsoft.com/office/drawing/2014/main" id="{FDF2018D-E4BC-43DF-AF14-F896E755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865" y="715808"/>
            <a:ext cx="11613596" cy="5593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00" b="0" spc="-15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r>
              <a:rPr lang="es-CO" noProof="0" dirty="0"/>
              <a:t>Título de la diapositiva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E8C4D1D-4B56-410E-8E1A-DF17AAAE9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66" y="1369486"/>
            <a:ext cx="11614384" cy="360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Subtítulo de la diapositiva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FEF4AB-7FCF-4C74-85F1-18BEDF121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65" y="6308675"/>
            <a:ext cx="5809462" cy="3647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es-CO" noProof="0" dirty="0"/>
              <a:t>Fuente y/o notas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8632D96-7E0C-45DA-A2E5-1C0997C551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75" y="234950"/>
            <a:ext cx="10709275" cy="279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CO" noProof="0" dirty="0"/>
              <a:t>Nombre de la presentación		DNP - Departamento Nacional de Planeación		Tema o Sección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2B37E-C401-4675-8EF2-F17727F1485E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69010-55E4-477F-A005-7EFB5D5D8E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955" y="2909639"/>
            <a:ext cx="3414395" cy="116706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7200" spc="-300">
                <a:latin typeface="+mn-lt"/>
              </a:defRPr>
            </a:lvl1pPr>
            <a:lvl2pPr marL="457200" indent="0" algn="ctr">
              <a:lnSpc>
                <a:spcPct val="100000"/>
              </a:lnSpc>
              <a:buNone/>
              <a:defRPr sz="1800">
                <a:latin typeface="+mn-lt"/>
              </a:defRPr>
            </a:lvl2pPr>
            <a:lvl3pPr marL="914400" indent="0" algn="ctr">
              <a:lnSpc>
                <a:spcPct val="100000"/>
              </a:lnSpc>
              <a:buNone/>
              <a:defRPr sz="1800">
                <a:latin typeface="+mn-lt"/>
              </a:defRPr>
            </a:lvl3pPr>
            <a:lvl4pPr marL="1371600" indent="0" algn="ctr">
              <a:lnSpc>
                <a:spcPct val="100000"/>
              </a:lnSpc>
              <a:buNone/>
              <a:defRPr sz="1800">
                <a:latin typeface="+mn-lt"/>
              </a:defRPr>
            </a:lvl4pPr>
            <a:lvl5pPr marL="1828800" indent="0" algn="ctr">
              <a:lnSpc>
                <a:spcPct val="100000"/>
              </a:lnSpc>
              <a:buNone/>
              <a:defRPr sz="1800">
                <a:latin typeface="+mn-lt"/>
              </a:defRPr>
            </a:lvl5pPr>
          </a:lstStyle>
          <a:p>
            <a:pPr lvl="0"/>
            <a:r>
              <a:rPr lang="es-CO" dirty="0"/>
              <a:t>25%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3931EF-E2C3-4293-BC1E-2623B8EF9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955" y="4076700"/>
            <a:ext cx="3414395" cy="12192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en tamaño mínimo de 18 puntos azul oscuro.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19F76B5-91FD-4A96-936E-E596C4C370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3257" y="2909639"/>
            <a:ext cx="3414395" cy="116706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7200" spc="-300">
                <a:latin typeface="+mn-lt"/>
              </a:defRPr>
            </a:lvl1pPr>
            <a:lvl2pPr marL="457200" indent="0" algn="ctr">
              <a:lnSpc>
                <a:spcPct val="100000"/>
              </a:lnSpc>
              <a:buNone/>
              <a:defRPr sz="1800">
                <a:latin typeface="+mn-lt"/>
              </a:defRPr>
            </a:lvl2pPr>
            <a:lvl3pPr marL="914400" indent="0" algn="ctr">
              <a:lnSpc>
                <a:spcPct val="100000"/>
              </a:lnSpc>
              <a:buNone/>
              <a:defRPr sz="1800">
                <a:latin typeface="+mn-lt"/>
              </a:defRPr>
            </a:lvl3pPr>
            <a:lvl4pPr marL="1371600" indent="0" algn="ctr">
              <a:lnSpc>
                <a:spcPct val="100000"/>
              </a:lnSpc>
              <a:buNone/>
              <a:defRPr sz="1800">
                <a:latin typeface="+mn-lt"/>
              </a:defRPr>
            </a:lvl4pPr>
            <a:lvl5pPr marL="1828800" indent="0" algn="ctr">
              <a:lnSpc>
                <a:spcPct val="100000"/>
              </a:lnSpc>
              <a:buNone/>
              <a:defRPr sz="1800">
                <a:latin typeface="+mn-lt"/>
              </a:defRPr>
            </a:lvl5pPr>
          </a:lstStyle>
          <a:p>
            <a:pPr lvl="0"/>
            <a:r>
              <a:rPr lang="es-CO" dirty="0"/>
              <a:t>80%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7EC16C1-06BA-415E-8CFF-DA1F7B9A02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3257" y="4076700"/>
            <a:ext cx="3414395" cy="12192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en tamaño mínimo de 18 puntos azul oscuro.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0F486D0-21D1-4D5D-A5DA-74BDABCEE3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6559" y="2909639"/>
            <a:ext cx="3414395" cy="116706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7200" spc="-300">
                <a:latin typeface="+mn-lt"/>
              </a:defRPr>
            </a:lvl1pPr>
            <a:lvl2pPr marL="457200" indent="0" algn="ctr">
              <a:lnSpc>
                <a:spcPct val="100000"/>
              </a:lnSpc>
              <a:buNone/>
              <a:defRPr sz="1800">
                <a:latin typeface="+mn-lt"/>
              </a:defRPr>
            </a:lvl2pPr>
            <a:lvl3pPr marL="914400" indent="0" algn="ctr">
              <a:lnSpc>
                <a:spcPct val="100000"/>
              </a:lnSpc>
              <a:buNone/>
              <a:defRPr sz="1800">
                <a:latin typeface="+mn-lt"/>
              </a:defRPr>
            </a:lvl3pPr>
            <a:lvl4pPr marL="1371600" indent="0" algn="ctr">
              <a:lnSpc>
                <a:spcPct val="100000"/>
              </a:lnSpc>
              <a:buNone/>
              <a:defRPr sz="1800">
                <a:latin typeface="+mn-lt"/>
              </a:defRPr>
            </a:lvl4pPr>
            <a:lvl5pPr marL="1828800" indent="0" algn="ctr">
              <a:lnSpc>
                <a:spcPct val="100000"/>
              </a:lnSpc>
              <a:buNone/>
              <a:defRPr sz="1800">
                <a:latin typeface="+mn-lt"/>
              </a:defRPr>
            </a:lvl5pPr>
          </a:lstStyle>
          <a:p>
            <a:pPr lvl="0"/>
            <a:r>
              <a:rPr lang="es-CO" dirty="0"/>
              <a:t>100%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C51A729-02BF-40B4-9523-96D4A357A4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96559" y="4076700"/>
            <a:ext cx="3414395" cy="12192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Work Sans" panose="00000500000000000000" pitchFamily="2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2pPr>
            <a:lvl3pPr marL="12001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es-CO" noProof="0" dirty="0"/>
              <a:t>Texto de párrafo en tamaño mínimo de 18 puntos azul oscuro.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EDB1FF-75F3-480B-92EC-1C89BF1874CF}"/>
              </a:ext>
            </a:extLst>
          </p:cNvPr>
          <p:cNvSpPr txBox="1"/>
          <p:nvPr/>
        </p:nvSpPr>
        <p:spPr>
          <a:xfrm>
            <a:off x="11617325" y="266928"/>
            <a:ext cx="36195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fld id="{75C7898C-BA7D-4DD1-B648-10E044C0935B}" type="slidenum">
              <a:rPr lang="es-CO" sz="800" smtClean="0">
                <a:solidFill>
                  <a:schemeClr val="tx1"/>
                </a:solidFill>
              </a:rPr>
              <a:pPr algn="ctr">
                <a:spcBef>
                  <a:spcPts val="600"/>
                </a:spcBef>
              </a:pPr>
              <a:t>‹Nº›</a:t>
            </a:fld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8337542-BC5F-48A3-828F-0842C32C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9019" y="6351560"/>
            <a:ext cx="1832981" cy="3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B9300-272B-4A1B-897C-84226EF3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O" noProof="0" dirty="0"/>
              <a:t>NO EDITAR LA PLANTILLA MAESTRA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DC275-8304-4ECB-ABA5-C6B4B20EA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E3FCD-06E2-4183-9196-4D58C623A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61C21-EA5C-4542-B0FF-93A6F57B09DF}" type="datetimeFigureOut">
              <a:rPr lang="es-CO" smtClean="0"/>
              <a:t>20/12/2018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6C343-93C7-4B14-AF15-8D3F1D317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D4B0-C5CA-42B6-BDC5-02170DE43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D1BC1-4E7A-49AC-9932-5FB93800E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737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70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746" r:id="rId21"/>
    <p:sldLayoutId id="2147483747" r:id="rId22"/>
    <p:sldLayoutId id="2147483749" r:id="rId23"/>
    <p:sldLayoutId id="214748375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CO" sz="4400" b="0" kern="1200" smtClean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B9300-272B-4A1B-897C-84226EF3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O" noProof="0" dirty="0"/>
              <a:t>NO EDITAR LA PLANTILLA MAESTRA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DC275-8304-4ECB-ABA5-C6B4B20EA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E3FCD-06E2-4183-9196-4D58C623A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61C21-EA5C-4542-B0FF-93A6F57B09DF}" type="datetimeFigureOut">
              <a:rPr lang="es-CO" smtClean="0"/>
              <a:t>20/12/2018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6C343-93C7-4B14-AF15-8D3F1D317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D4B0-C5CA-42B6-BDC5-02170DE43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D1BC1-4E7A-49AC-9932-5FB93800E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470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CO" sz="4400" b="0" kern="1200" smtClean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svg"/><Relationship Id="rId11" Type="http://schemas.openxmlformats.org/officeDocument/2006/relationships/image" Target="../media/image99.sv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svg"/><Relationship Id="rId9" Type="http://schemas.openxmlformats.org/officeDocument/2006/relationships/image" Target="../media/image9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jpeg"/><Relationship Id="rId3" Type="http://schemas.openxmlformats.org/officeDocument/2006/relationships/image" Target="../media/image62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63.svg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svg"/><Relationship Id="rId3" Type="http://schemas.openxmlformats.org/officeDocument/2006/relationships/image" Target="../media/image111.jpeg"/><Relationship Id="rId7" Type="http://schemas.openxmlformats.org/officeDocument/2006/relationships/image" Target="../media/image113.sv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65.svg"/><Relationship Id="rId10" Type="http://schemas.openxmlformats.org/officeDocument/2006/relationships/image" Target="../media/image116.png"/><Relationship Id="rId4" Type="http://schemas.openxmlformats.org/officeDocument/2006/relationships/image" Target="../media/image64.png"/><Relationship Id="rId9" Type="http://schemas.openxmlformats.org/officeDocument/2006/relationships/image" Target="../media/image11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jpeg"/><Relationship Id="rId3" Type="http://schemas.openxmlformats.org/officeDocument/2006/relationships/image" Target="../media/image62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63.svg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svg"/><Relationship Id="rId3" Type="http://schemas.openxmlformats.org/officeDocument/2006/relationships/image" Target="../media/image111.jpeg"/><Relationship Id="rId7" Type="http://schemas.openxmlformats.org/officeDocument/2006/relationships/image" Target="../media/image113.sv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65.svg"/><Relationship Id="rId10" Type="http://schemas.openxmlformats.org/officeDocument/2006/relationships/image" Target="../media/image116.png"/><Relationship Id="rId4" Type="http://schemas.openxmlformats.org/officeDocument/2006/relationships/image" Target="../media/image64.png"/><Relationship Id="rId9" Type="http://schemas.openxmlformats.org/officeDocument/2006/relationships/image" Target="../media/image11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svg"/><Relationship Id="rId3" Type="http://schemas.openxmlformats.org/officeDocument/2006/relationships/image" Target="../media/image132.svg"/><Relationship Id="rId7" Type="http://schemas.openxmlformats.org/officeDocument/2006/relationships/image" Target="../media/image136.svg"/><Relationship Id="rId12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11" Type="http://schemas.openxmlformats.org/officeDocument/2006/relationships/image" Target="../media/image140.svg"/><Relationship Id="rId5" Type="http://schemas.openxmlformats.org/officeDocument/2006/relationships/image" Target="../media/image134.sv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11" Type="http://schemas.openxmlformats.org/officeDocument/2006/relationships/image" Target="../media/image152.svg"/><Relationship Id="rId5" Type="http://schemas.openxmlformats.org/officeDocument/2006/relationships/image" Target="../media/image146.sv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svg"/><Relationship Id="rId5" Type="http://schemas.openxmlformats.org/officeDocument/2006/relationships/image" Target="../media/image156.png"/><Relationship Id="rId4" Type="http://schemas.openxmlformats.org/officeDocument/2006/relationships/image" Target="../media/image155.sv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svg"/><Relationship Id="rId4" Type="http://schemas.openxmlformats.org/officeDocument/2006/relationships/image" Target="../media/image1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62.png"/><Relationship Id="rId7" Type="http://schemas.openxmlformats.org/officeDocument/2006/relationships/image" Target="../media/image164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10" Type="http://schemas.openxmlformats.org/officeDocument/2006/relationships/image" Target="../media/image167.svg"/><Relationship Id="rId4" Type="http://schemas.openxmlformats.org/officeDocument/2006/relationships/image" Target="../media/image163.svg"/><Relationship Id="rId9" Type="http://schemas.openxmlformats.org/officeDocument/2006/relationships/image" Target="../media/image1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microsoft.com/office/2007/relationships/hdphoto" Target="../media/hdphoto3.wdp"/><Relationship Id="rId7" Type="http://schemas.openxmlformats.org/officeDocument/2006/relationships/image" Target="../media/image172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openxmlformats.org/officeDocument/2006/relationships/image" Target="../media/image170.svg"/><Relationship Id="rId4" Type="http://schemas.openxmlformats.org/officeDocument/2006/relationships/image" Target="../media/image169.png"/><Relationship Id="rId9" Type="http://schemas.openxmlformats.org/officeDocument/2006/relationships/image" Target="../media/image17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4.sv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4" Type="http://schemas.openxmlformats.org/officeDocument/2006/relationships/image" Target="../media/image18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svg"/><Relationship Id="rId5" Type="http://schemas.openxmlformats.org/officeDocument/2006/relationships/image" Target="../media/image189.png"/><Relationship Id="rId4" Type="http://schemas.openxmlformats.org/officeDocument/2006/relationships/image" Target="../media/image188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80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5FA8-6706-D34D-8ED2-911A068B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Principales impactos del PND 2018-2022</a:t>
            </a:r>
            <a:endParaRPr lang="es-ES_trad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43E20-E7A7-4C6D-AA2E-46A760BA07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CO" dirty="0"/>
              <a:t>PND 2018-2022: Pacto por Colombia, pacto por la equidad.		DNP – Departamento Nacional de Planeación		PND 2018-2022 como acelerador del crecimiento y del cambio social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964662-465D-4751-A9AF-2DB86A816EFF}"/>
              </a:ext>
            </a:extLst>
          </p:cNvPr>
          <p:cNvGrpSpPr/>
          <p:nvPr/>
        </p:nvGrpSpPr>
        <p:grpSpPr>
          <a:xfrm>
            <a:off x="1445446" y="1840588"/>
            <a:ext cx="9140667" cy="4383787"/>
            <a:chOff x="1445446" y="1650088"/>
            <a:chExt cx="9140667" cy="4383787"/>
          </a:xfrm>
        </p:grpSpPr>
        <p:sp>
          <p:nvSpPr>
            <p:cNvPr id="20" name="Round Same Side Corner Rectangle 23">
              <a:extLst>
                <a:ext uri="{FF2B5EF4-FFF2-40B4-BE49-F238E27FC236}">
                  <a16:creationId xmlns:a16="http://schemas.microsoft.com/office/drawing/2014/main" id="{7215D856-A62B-4695-AF10-DBF1D117EB67}"/>
                </a:ext>
              </a:extLst>
            </p:cNvPr>
            <p:cNvSpPr/>
            <p:nvPr/>
          </p:nvSpPr>
          <p:spPr>
            <a:xfrm>
              <a:off x="6096000" y="1650088"/>
              <a:ext cx="4490113" cy="602837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000" dirty="0">
                  <a:latin typeface="+mj-lt"/>
                </a:rPr>
                <a:t>Impacto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8ECB88-CC8F-4267-851A-8462424CE85C}"/>
                </a:ext>
              </a:extLst>
            </p:cNvPr>
            <p:cNvSpPr/>
            <p:nvPr/>
          </p:nvSpPr>
          <p:spPr>
            <a:xfrm>
              <a:off x="6826068" y="2309779"/>
              <a:ext cx="3760045" cy="3724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PIB potencial:</a:t>
              </a:r>
              <a:br>
                <a:rPr lang="es-ES" dirty="0"/>
              </a:br>
              <a:r>
                <a:rPr lang="es-ES" b="1" dirty="0"/>
                <a:t>de 3,3 a </a:t>
              </a:r>
              <a:r>
                <a:rPr lang="es-ES" sz="2400" b="1" dirty="0">
                  <a:latin typeface="+mj-lt"/>
                </a:rPr>
                <a:t>4,1%</a:t>
              </a:r>
              <a:endParaRPr lang="es-ES" b="1" dirty="0">
                <a:latin typeface="+mj-lt"/>
              </a:endParaRPr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Empleo:</a:t>
              </a:r>
              <a:br>
                <a:rPr lang="es-ES" dirty="0"/>
              </a:br>
              <a:r>
                <a:rPr lang="es-ES" sz="2400" b="1" dirty="0">
                  <a:latin typeface="+mj-lt"/>
                </a:rPr>
                <a:t>+1,6 </a:t>
              </a:r>
              <a:r>
                <a:rPr lang="es-ES" b="1" dirty="0"/>
                <a:t>millones adicionales</a:t>
              </a:r>
              <a:endParaRPr lang="es-ES" dirty="0"/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Pobreza:</a:t>
              </a:r>
              <a:br>
                <a:rPr lang="es-ES" dirty="0"/>
              </a:br>
              <a:r>
                <a:rPr lang="es-ES" sz="2400" b="1" dirty="0">
                  <a:latin typeface="+mj-lt"/>
                </a:rPr>
                <a:t>-2,9 </a:t>
              </a:r>
              <a:r>
                <a:rPr lang="es-ES" b="1" dirty="0"/>
                <a:t>millones de personas</a:t>
              </a:r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Pobreza extrema:</a:t>
              </a:r>
              <a:br>
                <a:rPr lang="es-ES" dirty="0"/>
              </a:br>
              <a:r>
                <a:rPr lang="es-ES" sz="2400" b="1" dirty="0">
                  <a:latin typeface="+mj-lt"/>
                </a:rPr>
                <a:t>-1,5 </a:t>
              </a:r>
              <a:r>
                <a:rPr lang="es-ES" b="1" dirty="0"/>
                <a:t>millones de personas</a:t>
              </a:r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Pobreza multidimensional:</a:t>
              </a:r>
              <a:br>
                <a:rPr lang="es-ES" dirty="0"/>
              </a:br>
              <a:r>
                <a:rPr lang="es-ES" sz="2400" b="1" dirty="0">
                  <a:latin typeface="+mj-lt"/>
                </a:rPr>
                <a:t>-2,5 </a:t>
              </a:r>
              <a:r>
                <a:rPr lang="es-ES" b="1" dirty="0"/>
                <a:t>millones de personas</a:t>
              </a:r>
            </a:p>
          </p:txBody>
        </p:sp>
        <p:sp>
          <p:nvSpPr>
            <p:cNvPr id="22" name="Up Arrow 25">
              <a:extLst>
                <a:ext uri="{FF2B5EF4-FFF2-40B4-BE49-F238E27FC236}">
                  <a16:creationId xmlns:a16="http://schemas.microsoft.com/office/drawing/2014/main" id="{7A987401-90F3-4901-AA0A-B692470D0A0F}"/>
                </a:ext>
              </a:extLst>
            </p:cNvPr>
            <p:cNvSpPr/>
            <p:nvPr/>
          </p:nvSpPr>
          <p:spPr>
            <a:xfrm>
              <a:off x="6184898" y="2424751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6" name="Up Arrow 26">
              <a:extLst>
                <a:ext uri="{FF2B5EF4-FFF2-40B4-BE49-F238E27FC236}">
                  <a16:creationId xmlns:a16="http://schemas.microsoft.com/office/drawing/2014/main" id="{8E8B4B0A-AC2E-4031-BBAD-93EE27D495C5}"/>
                </a:ext>
              </a:extLst>
            </p:cNvPr>
            <p:cNvSpPr/>
            <p:nvPr/>
          </p:nvSpPr>
          <p:spPr>
            <a:xfrm rot="10800000">
              <a:off x="6184899" y="4578799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7" name="Up Arrow 27">
              <a:extLst>
                <a:ext uri="{FF2B5EF4-FFF2-40B4-BE49-F238E27FC236}">
                  <a16:creationId xmlns:a16="http://schemas.microsoft.com/office/drawing/2014/main" id="{85FEC62C-5196-48AC-9694-BDF3F6004319}"/>
                </a:ext>
              </a:extLst>
            </p:cNvPr>
            <p:cNvSpPr/>
            <p:nvPr/>
          </p:nvSpPr>
          <p:spPr>
            <a:xfrm rot="10800000">
              <a:off x="6184898" y="3860783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8" name="Up Arrow 28">
              <a:extLst>
                <a:ext uri="{FF2B5EF4-FFF2-40B4-BE49-F238E27FC236}">
                  <a16:creationId xmlns:a16="http://schemas.microsoft.com/office/drawing/2014/main" id="{15B784A4-758F-4ACD-B8E9-02B1B223E3DE}"/>
                </a:ext>
              </a:extLst>
            </p:cNvPr>
            <p:cNvSpPr/>
            <p:nvPr/>
          </p:nvSpPr>
          <p:spPr>
            <a:xfrm>
              <a:off x="6184898" y="3142767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9" name="Up Arrow 29">
              <a:extLst>
                <a:ext uri="{FF2B5EF4-FFF2-40B4-BE49-F238E27FC236}">
                  <a16:creationId xmlns:a16="http://schemas.microsoft.com/office/drawing/2014/main" id="{0D8A9601-33C1-4784-A75D-CB659EFD60B9}"/>
                </a:ext>
              </a:extLst>
            </p:cNvPr>
            <p:cNvSpPr/>
            <p:nvPr/>
          </p:nvSpPr>
          <p:spPr>
            <a:xfrm rot="10800000">
              <a:off x="6184900" y="5296817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41" name="Round Same Side Corner Rectangle 31">
              <a:extLst>
                <a:ext uri="{FF2B5EF4-FFF2-40B4-BE49-F238E27FC236}">
                  <a16:creationId xmlns:a16="http://schemas.microsoft.com/office/drawing/2014/main" id="{D689F0D1-26F0-4BBF-8880-A87650C49885}"/>
                </a:ext>
              </a:extLst>
            </p:cNvPr>
            <p:cNvSpPr/>
            <p:nvPr/>
          </p:nvSpPr>
          <p:spPr>
            <a:xfrm>
              <a:off x="1445446" y="1650088"/>
              <a:ext cx="4490113" cy="602838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000" dirty="0">
                  <a:latin typeface="+mj-lt"/>
                </a:rPr>
                <a:t>Efectos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318F755-1C8E-499E-AFC2-1EDB0118A1BE}"/>
                </a:ext>
              </a:extLst>
            </p:cNvPr>
            <p:cNvSpPr/>
            <p:nvPr/>
          </p:nvSpPr>
          <p:spPr>
            <a:xfrm>
              <a:off x="2175514" y="2309779"/>
              <a:ext cx="3760045" cy="1461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_tradnl" dirty="0"/>
                <a:t>Mayor productividad:</a:t>
              </a:r>
              <a:br>
                <a:rPr lang="es-ES_tradnl" dirty="0"/>
              </a:br>
              <a:r>
                <a:rPr lang="es-ES_tradnl" b="1" dirty="0"/>
                <a:t>de 0,65% a </a:t>
              </a:r>
              <a:r>
                <a:rPr lang="es-ES_tradnl" sz="2400" b="1" dirty="0">
                  <a:latin typeface="+mj-lt"/>
                </a:rPr>
                <a:t>1,1%</a:t>
              </a:r>
              <a:endParaRPr lang="es-ES_tradnl" b="1" dirty="0">
                <a:latin typeface="+mj-lt"/>
              </a:endParaRPr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_tradnl" dirty="0"/>
                <a:t>Mayor inversión:</a:t>
              </a:r>
              <a:br>
                <a:rPr lang="es-ES_tradnl" dirty="0"/>
              </a:br>
              <a:r>
                <a:rPr lang="es-ES_tradnl" b="1" dirty="0"/>
                <a:t>de 22% a </a:t>
              </a:r>
              <a:r>
                <a:rPr lang="es-ES_tradnl" sz="2400" b="1" dirty="0">
                  <a:latin typeface="+mj-lt"/>
                </a:rPr>
                <a:t>25,7%</a:t>
              </a:r>
              <a:endParaRPr lang="es-ES_tradnl" b="1" dirty="0">
                <a:latin typeface="+mj-lt"/>
              </a:endParaRPr>
            </a:p>
          </p:txBody>
        </p:sp>
        <p:sp>
          <p:nvSpPr>
            <p:cNvPr id="43" name="Up Arrow 33">
              <a:extLst>
                <a:ext uri="{FF2B5EF4-FFF2-40B4-BE49-F238E27FC236}">
                  <a16:creationId xmlns:a16="http://schemas.microsoft.com/office/drawing/2014/main" id="{A5A0FA08-BCAC-4B0F-A8A7-DAC6828A37BA}"/>
                </a:ext>
              </a:extLst>
            </p:cNvPr>
            <p:cNvSpPr/>
            <p:nvPr/>
          </p:nvSpPr>
          <p:spPr>
            <a:xfrm>
              <a:off x="1534344" y="2390048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44" name="Up Arrow 34">
              <a:extLst>
                <a:ext uri="{FF2B5EF4-FFF2-40B4-BE49-F238E27FC236}">
                  <a16:creationId xmlns:a16="http://schemas.microsoft.com/office/drawing/2014/main" id="{A68F994B-4E09-44C6-AC63-575B1DB323FA}"/>
                </a:ext>
              </a:extLst>
            </p:cNvPr>
            <p:cNvSpPr/>
            <p:nvPr/>
          </p:nvSpPr>
          <p:spPr>
            <a:xfrm>
              <a:off x="1534344" y="3130067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5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9F9E77-90DF-294A-BF19-E2ED63F802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5400" y="2285429"/>
            <a:ext cx="6172198" cy="3556000"/>
          </a:xfrm>
        </p:spPr>
        <p:txBody>
          <a:bodyPr>
            <a:normAutofit/>
          </a:bodyPr>
          <a:lstStyle/>
          <a:p>
            <a:r>
              <a:rPr lang="es-ES" sz="4000" dirty="0"/>
              <a:t>El enfoque territorial del Plan Nacional de Desarrollo 2018-2022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9F33B-7F51-C64D-940A-9793F21D2A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/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0436D-460D-4C0A-AE94-E70965A063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Agenda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4841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1198-0678-4E48-973F-44708414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 busca de los </a:t>
            </a:r>
            <a:r>
              <a:rPr lang="es-ES" i="1" dirty="0"/>
              <a:t>Territorios Funcionales</a:t>
            </a:r>
            <a:endParaRPr lang="es-ES_tradnl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BC743-96EC-BB49-A970-B72C0E31F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808" y="1354979"/>
            <a:ext cx="11614384" cy="360939"/>
          </a:xfrm>
        </p:spPr>
        <p:txBody>
          <a:bodyPr/>
          <a:lstStyle/>
          <a:p>
            <a:r>
              <a:rPr lang="es-ES" dirty="0"/>
              <a:t>Interdependencias municipales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E6C106-6E41-4C2F-80A0-34B5F4E566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Punto de partida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981AA9C-5FDE-47C6-9098-E26153C368C6}"/>
              </a:ext>
            </a:extLst>
          </p:cNvPr>
          <p:cNvSpPr txBox="1"/>
          <p:nvPr/>
        </p:nvSpPr>
        <p:spPr>
          <a:xfrm>
            <a:off x="2069428" y="6566841"/>
            <a:ext cx="20713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/>
              <a:t>Fuente: DNP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B0686DA-7C89-4A34-872A-8FF31EB5B22C}"/>
              </a:ext>
            </a:extLst>
          </p:cNvPr>
          <p:cNvSpPr txBox="1"/>
          <p:nvPr/>
        </p:nvSpPr>
        <p:spPr>
          <a:xfrm>
            <a:off x="6681760" y="6566841"/>
            <a:ext cx="20713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/>
              <a:t>Fuente: </a:t>
            </a:r>
            <a:r>
              <a:rPr lang="es-CO" sz="900" dirty="0" err="1"/>
              <a:t>Rimisp</a:t>
            </a:r>
            <a:endParaRPr lang="es-CO" sz="9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0F9F89-85C4-4F9B-ACE0-FA017BD11570}"/>
              </a:ext>
            </a:extLst>
          </p:cNvPr>
          <p:cNvSpPr txBox="1"/>
          <p:nvPr/>
        </p:nvSpPr>
        <p:spPr>
          <a:xfrm>
            <a:off x="4382503" y="1487209"/>
            <a:ext cx="350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Referentes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CFD251-E81A-4FB5-BC6F-1F959361E705}"/>
              </a:ext>
            </a:extLst>
          </p:cNvPr>
          <p:cNvSpPr txBox="1"/>
          <p:nvPr/>
        </p:nvSpPr>
        <p:spPr>
          <a:xfrm>
            <a:off x="2069428" y="1735412"/>
            <a:ext cx="2947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Sistema de Ciudades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108CC50-77D2-4625-B9FD-81FD3B5C5BD7}"/>
              </a:ext>
            </a:extLst>
          </p:cNvPr>
          <p:cNvSpPr txBox="1"/>
          <p:nvPr/>
        </p:nvSpPr>
        <p:spPr>
          <a:xfrm>
            <a:off x="6687826" y="1754254"/>
            <a:ext cx="312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Territorios Funcionales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80006C-091D-4CC4-AAE1-50489F0B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05" y="2118995"/>
            <a:ext cx="4145639" cy="457239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780E139-5EAC-4F1E-8C88-5F76F5E02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220" y="2073966"/>
            <a:ext cx="3359187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7729-AADB-3B4B-B93B-28DC72EE2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Ampliando el concepto de “funcionalidad  territorial” </a:t>
            </a:r>
            <a:br>
              <a:rPr lang="es-CO" dirty="0"/>
            </a:br>
            <a:endParaRPr lang="es-ES_trad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DFBC6C-A1D8-4506-BB45-A15E5CCEA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CO" dirty="0"/>
              <a:t>PND 2018-2022: Pacto por Colombia, pacto por la equidad.		DNP – Departamento Nacional de Planeación		PND 2018-2022 como acelerador del crecimiento y del cambio social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CE9A459-75B4-4999-83D8-25BF87A17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895739"/>
              </p:ext>
            </p:extLst>
          </p:nvPr>
        </p:nvGraphicFramePr>
        <p:xfrm>
          <a:off x="208769" y="1386473"/>
          <a:ext cx="11774461" cy="4446270"/>
        </p:xfrm>
        <a:graphic>
          <a:graphicData uri="http://schemas.openxmlformats.org/drawingml/2006/table">
            <a:tbl>
              <a:tblPr/>
              <a:tblGrid>
                <a:gridCol w="2275388">
                  <a:extLst>
                    <a:ext uri="{9D8B030D-6E8A-4147-A177-3AD203B41FA5}">
                      <a16:colId xmlns:a16="http://schemas.microsoft.com/office/drawing/2014/main" val="1436190428"/>
                    </a:ext>
                  </a:extLst>
                </a:gridCol>
                <a:gridCol w="3977887">
                  <a:extLst>
                    <a:ext uri="{9D8B030D-6E8A-4147-A177-3AD203B41FA5}">
                      <a16:colId xmlns:a16="http://schemas.microsoft.com/office/drawing/2014/main" val="71913143"/>
                    </a:ext>
                  </a:extLst>
                </a:gridCol>
                <a:gridCol w="3195892">
                  <a:extLst>
                    <a:ext uri="{9D8B030D-6E8A-4147-A177-3AD203B41FA5}">
                      <a16:colId xmlns:a16="http://schemas.microsoft.com/office/drawing/2014/main" val="1140799147"/>
                    </a:ext>
                  </a:extLst>
                </a:gridCol>
                <a:gridCol w="2325294">
                  <a:extLst>
                    <a:ext uri="{9D8B030D-6E8A-4147-A177-3AD203B41FA5}">
                      <a16:colId xmlns:a16="http://schemas.microsoft.com/office/drawing/2014/main" val="314032883"/>
                    </a:ext>
                  </a:extLst>
                </a:gridCol>
              </a:tblGrid>
              <a:tr h="237459">
                <a:tc>
                  <a:txBody>
                    <a:bodyPr/>
                    <a:lstStyle/>
                    <a:p>
                      <a:pPr algn="ctr" fontAlgn="b"/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Relación Funcional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216387"/>
                  </a:ext>
                </a:extLst>
              </a:tr>
              <a:tr h="2446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Dimensión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Contigüidad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Interdependencia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Influencia (Acceso)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705875"/>
                  </a:ext>
                </a:extLst>
              </a:tr>
              <a:tr h="8477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Ambiental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Subzonas Hidrográficas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Parques Nacionales Naturales, áreas protegidas.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Distancia (tiempo de desplazamiento)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082831"/>
                  </a:ext>
                </a:extLst>
              </a:tr>
              <a:tr h="43301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Poblacional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Mancha urbana por luces nocturnas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Conmutación Laboral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649590"/>
                  </a:ext>
                </a:extLst>
              </a:tr>
              <a:tr h="58813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Económica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Clústers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económicos no agropecuarios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Clústers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Agropecuario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849959"/>
                  </a:ext>
                </a:extLst>
              </a:tr>
              <a:tr h="5893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Bienes y Servicios Públicos y Sociales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Conmutación por salud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Conmutación por educación</a:t>
                      </a:r>
                    </a:p>
                    <a:p>
                      <a:pPr algn="l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571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5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7729-AADB-3B4B-B93B-28DC72EE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626347"/>
            <a:ext cx="11613596" cy="1093327"/>
          </a:xfrm>
        </p:spPr>
        <p:txBody>
          <a:bodyPr/>
          <a:lstStyle/>
          <a:p>
            <a:r>
              <a:rPr lang="es-ES" dirty="0"/>
              <a:t>Las relaciones funcionales suelen superar limites político-administrativos de los Departamentos</a:t>
            </a:r>
            <a:br>
              <a:rPr lang="es-CO" b="1" dirty="0">
                <a:solidFill>
                  <a:srgbClr val="B81C28"/>
                </a:solidFill>
                <a:latin typeface="Montserrat" panose="00000500000000000000" pitchFamily="2" charset="0"/>
              </a:rPr>
            </a:br>
            <a:endParaRPr lang="es-ES_trad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DFBC6C-A1D8-4506-BB45-A15E5CCEA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CO" dirty="0"/>
              <a:t>PND 2018-2022: Pacto por Colombia, pacto por la equidad.		DNP – Departamento Nacional de Planeación		PND 2018-2022 como acelerador del crecimiento y del cambio social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C87CE98-6199-48E9-A020-070E9CD14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314585"/>
              </p:ext>
            </p:extLst>
          </p:nvPr>
        </p:nvGraphicFramePr>
        <p:xfrm>
          <a:off x="5220866" y="3050363"/>
          <a:ext cx="5495398" cy="1876425"/>
        </p:xfrm>
        <a:graphic>
          <a:graphicData uri="http://schemas.openxmlformats.org/drawingml/2006/table">
            <a:tbl>
              <a:tblPr/>
              <a:tblGrid>
                <a:gridCol w="2841400">
                  <a:extLst>
                    <a:ext uri="{9D8B030D-6E8A-4147-A177-3AD203B41FA5}">
                      <a16:colId xmlns:a16="http://schemas.microsoft.com/office/drawing/2014/main" val="1027474726"/>
                    </a:ext>
                  </a:extLst>
                </a:gridCol>
                <a:gridCol w="2653998">
                  <a:extLst>
                    <a:ext uri="{9D8B030D-6E8A-4147-A177-3AD203B41FA5}">
                      <a16:colId xmlns:a16="http://schemas.microsoft.com/office/drawing/2014/main" val="4089545868"/>
                    </a:ext>
                  </a:extLst>
                </a:gridCol>
              </a:tblGrid>
              <a:tr h="4370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Presencia en departamentos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# Subregiones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929039"/>
                  </a:ext>
                </a:extLst>
              </a:tr>
              <a:tr h="2218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450926"/>
                  </a:ext>
                </a:extLst>
              </a:tr>
              <a:tr h="2218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088027"/>
                  </a:ext>
                </a:extLst>
              </a:tr>
              <a:tr h="2218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o más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446312"/>
                  </a:ext>
                </a:extLst>
              </a:tr>
              <a:tr h="2218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778325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2539224-2B41-4B7D-806A-C4BB96FA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72" y="1831671"/>
            <a:ext cx="3456732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7729-AADB-3B4B-B93B-28DC72EE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626347"/>
            <a:ext cx="11613596" cy="1093327"/>
          </a:xfrm>
        </p:spPr>
        <p:txBody>
          <a:bodyPr/>
          <a:lstStyle/>
          <a:p>
            <a:r>
              <a:rPr lang="es-ES" dirty="0"/>
              <a:t>Las relaciones funcionales suelen superar limites político-administrativos de los Departamentos</a:t>
            </a:r>
            <a:br>
              <a:rPr lang="es-CO" b="1" dirty="0">
                <a:solidFill>
                  <a:srgbClr val="B81C28"/>
                </a:solidFill>
                <a:latin typeface="Montserrat" panose="00000500000000000000" pitchFamily="2" charset="0"/>
              </a:rPr>
            </a:br>
            <a:endParaRPr lang="es-ES_trad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DFBC6C-A1D8-4506-BB45-A15E5CCEA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CO" dirty="0"/>
              <a:t>PND 2018-2022: Pacto por Colombia, pacto por la equidad.		DNP – Departamento Nacional de Planeación		PND 2018-2022 como acelerador del crecimiento y del cambio social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0BFFA4-A08A-40A5-830B-5295B9136E2B}"/>
              </a:ext>
            </a:extLst>
          </p:cNvPr>
          <p:cNvSpPr txBox="1"/>
          <p:nvPr/>
        </p:nvSpPr>
        <p:spPr>
          <a:xfrm>
            <a:off x="5023403" y="2553004"/>
            <a:ext cx="70567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v"/>
            </a:pPr>
            <a:r>
              <a:rPr lang="es-ES_tradnl" dirty="0">
                <a:latin typeface="+mj-lt"/>
                <a:cs typeface="Arial" panose="020B0604020202020204" pitchFamily="34" charset="0"/>
              </a:rPr>
              <a:t>No se cuestiona las competencias e importancia de la escala departamental. </a:t>
            </a:r>
          </a:p>
          <a:p>
            <a:pPr marL="285750" indent="-285750" algn="just">
              <a:buFont typeface="Wingdings" charset="2"/>
              <a:buChar char="v"/>
            </a:pPr>
            <a:endParaRPr lang="es-ES_tradnl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Wingdings" charset="2"/>
              <a:buChar char="v"/>
            </a:pPr>
            <a:r>
              <a:rPr lang="es-ES_tradnl" dirty="0">
                <a:latin typeface="+mj-lt"/>
                <a:cs typeface="Arial" panose="020B0604020202020204" pitchFamily="34" charset="0"/>
              </a:rPr>
              <a:t>Llama la atención sobre la necesidad complementaria de esquemas </a:t>
            </a:r>
            <a:r>
              <a:rPr lang="es-ES_tradnl" dirty="0" err="1">
                <a:latin typeface="+mj-lt"/>
                <a:cs typeface="Arial" panose="020B0604020202020204" pitchFamily="34" charset="0"/>
              </a:rPr>
              <a:t>supra-departamentales</a:t>
            </a:r>
            <a:r>
              <a:rPr lang="es-ES_tradnl" dirty="0">
                <a:latin typeface="+mj-lt"/>
                <a:cs typeface="Arial" panose="020B0604020202020204" pitchFamily="34" charset="0"/>
              </a:rPr>
              <a:t>...</a:t>
            </a:r>
          </a:p>
          <a:p>
            <a:pPr marL="285750" indent="-285750" algn="just">
              <a:buFont typeface="Wingdings" charset="2"/>
              <a:buChar char="v"/>
            </a:pPr>
            <a:endParaRPr lang="es-ES_tradnl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Wingdings" charset="2"/>
              <a:buChar char="v"/>
            </a:pPr>
            <a:r>
              <a:rPr lang="es-ES_tradnl" dirty="0">
                <a:latin typeface="+mj-lt"/>
                <a:cs typeface="Arial" panose="020B0604020202020204" pitchFamily="34" charset="0"/>
              </a:rPr>
              <a:t>… Y de esquemas supra-municipales (provincias o asociaciones de municipios) que atiendan problemáticas comunes y faciliten la concurrencia de esfuerzos y recursos.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ECE923-786C-44BB-938E-8AF201F31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97" y="1831671"/>
            <a:ext cx="3517697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9CCCD5D-2E4D-4BA3-A7C8-FBF21F2A46C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95108" y="135343"/>
          <a:ext cx="3721454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7186">
                  <a:extLst>
                    <a:ext uri="{9D8B030D-6E8A-4147-A177-3AD203B41FA5}">
                      <a16:colId xmlns:a16="http://schemas.microsoft.com/office/drawing/2014/main" val="1908462645"/>
                    </a:ext>
                  </a:extLst>
                </a:gridCol>
                <a:gridCol w="1057134">
                  <a:extLst>
                    <a:ext uri="{9D8B030D-6E8A-4147-A177-3AD203B41FA5}">
                      <a16:colId xmlns:a16="http://schemas.microsoft.com/office/drawing/2014/main" val="1933675666"/>
                    </a:ext>
                  </a:extLst>
                </a:gridCol>
                <a:gridCol w="1057134">
                  <a:extLst>
                    <a:ext uri="{9D8B030D-6E8A-4147-A177-3AD203B41FA5}">
                      <a16:colId xmlns:a16="http://schemas.microsoft.com/office/drawing/2014/main" val="3579111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Tipología subregional</a:t>
                      </a:r>
                    </a:p>
                  </a:txBody>
                  <a:tcPr anchor="ctr">
                    <a:solidFill>
                      <a:srgbClr val="0691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Porcentaje de área</a:t>
                      </a:r>
                    </a:p>
                  </a:txBody>
                  <a:tcPr anchor="ctr">
                    <a:solidFill>
                      <a:srgbClr val="0691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Porcentaje de población</a:t>
                      </a:r>
                    </a:p>
                  </a:txBody>
                  <a:tcPr anchor="ctr">
                    <a:solidFill>
                      <a:srgbClr val="0691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428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200" dirty="0"/>
                        <a:t>Predominantemente Urbano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4813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200" dirty="0"/>
                        <a:t>Intermedio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2393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200" dirty="0"/>
                        <a:t>Rural Cercano a Ciudades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7676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200" dirty="0"/>
                        <a:t>Rural Remoto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2691367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06DA090-026A-4423-9870-EFA45D4838F6}"/>
              </a:ext>
            </a:extLst>
          </p:cNvPr>
          <p:cNvSpPr txBox="1"/>
          <p:nvPr/>
        </p:nvSpPr>
        <p:spPr>
          <a:xfrm>
            <a:off x="4384999" y="2606410"/>
            <a:ext cx="3721453" cy="2554545"/>
          </a:xfrm>
          <a:prstGeom prst="rect">
            <a:avLst/>
          </a:prstGeom>
          <a:noFill/>
          <a:ln w="19050">
            <a:solidFill>
              <a:srgbClr val="0691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i="1" u="sng" dirty="0"/>
              <a:t>Sistema de ciudades</a:t>
            </a:r>
          </a:p>
          <a:p>
            <a:endParaRPr lang="es-CO" sz="1600" b="1" dirty="0"/>
          </a:p>
          <a:p>
            <a:r>
              <a:rPr lang="es-CO" sz="1600" b="1" dirty="0"/>
              <a:t>2 municipios en aglomeración:</a:t>
            </a:r>
          </a:p>
          <a:p>
            <a:r>
              <a:rPr lang="es-CO" sz="1600" dirty="0"/>
              <a:t>Florida y pradera (Valle del Cauca).</a:t>
            </a:r>
          </a:p>
          <a:p>
            <a:endParaRPr lang="es-CO" sz="1600" dirty="0"/>
          </a:p>
          <a:p>
            <a:r>
              <a:rPr lang="es-CO" sz="1600" b="1" dirty="0"/>
              <a:t>13 Municipios Uninodales:</a:t>
            </a:r>
          </a:p>
          <a:p>
            <a:r>
              <a:rPr lang="es-ES" sz="1600" dirty="0"/>
              <a:t>Apartadó, Caucasia, Turbo, Florencia, Valledupar, Santa Marta, Ciénaga, Tumaco, Buenaventura, Mocoa, Puerto Asís, San José del Guaviare</a:t>
            </a:r>
            <a:r>
              <a:rPr lang="es-CO" sz="1600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B6C28A-81E7-4983-B9FE-EAD96B108B34}"/>
              </a:ext>
            </a:extLst>
          </p:cNvPr>
          <p:cNvSpPr txBox="1"/>
          <p:nvPr/>
        </p:nvSpPr>
        <p:spPr>
          <a:xfrm>
            <a:off x="100511" y="5960096"/>
            <a:ext cx="1176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44 municipios PDET son consideradas nodos dinamizadores que se clasifican en: 11 ciudades intermedias y 33 municipios rurales.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20D6B25-9F1B-4CC1-89C6-467AAD084F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D78674-220A-4643-A40D-6162FB0A48A8}"/>
              </a:ext>
            </a:extLst>
          </p:cNvPr>
          <p:cNvSpPr txBox="1"/>
          <p:nvPr/>
        </p:nvSpPr>
        <p:spPr>
          <a:xfrm>
            <a:off x="0" y="6547027"/>
            <a:ext cx="11457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Cálculo DNP a partir de Sistema de Ciudades (DNP, 2012), Misión Rural  para la Transformación del campo (DNP, 2015) y Subregiones Funcionales (RIMISP &amp; DNP, 2018).</a:t>
            </a:r>
            <a:endParaRPr lang="es-CO" sz="1200" dirty="0"/>
          </a:p>
        </p:txBody>
      </p:sp>
      <p:pic>
        <p:nvPicPr>
          <p:cNvPr id="15" name="Picture 2" descr="https://osc.dnp.gov.co/images/Mapas/mapa-03.jpg">
            <a:extLst>
              <a:ext uri="{FF2B5EF4-FFF2-40B4-BE49-F238E27FC236}">
                <a16:creationId xmlns:a16="http://schemas.microsoft.com/office/drawing/2014/main" id="{B82ED145-4A43-4480-B0BD-96B87310F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9445" r="1766" b="4414"/>
          <a:stretch/>
        </p:blipFill>
        <p:spPr bwMode="auto">
          <a:xfrm>
            <a:off x="34335" y="356611"/>
            <a:ext cx="4217204" cy="55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0D51BB3-307D-40AE-9684-F5AE064C5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5"/>
          <a:stretch/>
        </p:blipFill>
        <p:spPr>
          <a:xfrm>
            <a:off x="8179879" y="4407230"/>
            <a:ext cx="1585820" cy="1431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DF29C09-E611-414B-B114-4F4CB0DF2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t="13836" r="16116" b="13228"/>
          <a:stretch/>
        </p:blipFill>
        <p:spPr>
          <a:xfrm>
            <a:off x="8017226" y="135749"/>
            <a:ext cx="4141662" cy="5566732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4BF8C8E-9900-4A1B-B4B0-4D0D171BB36C}"/>
              </a:ext>
            </a:extLst>
          </p:cNvPr>
          <p:cNvSpPr/>
          <p:nvPr/>
        </p:nvSpPr>
        <p:spPr>
          <a:xfrm>
            <a:off x="8324490" y="214389"/>
            <a:ext cx="560717" cy="8053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333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F2D2360-585A-47B0-8524-FEAD21283A83}"/>
              </a:ext>
            </a:extLst>
          </p:cNvPr>
          <p:cNvGrpSpPr/>
          <p:nvPr/>
        </p:nvGrpSpPr>
        <p:grpSpPr>
          <a:xfrm>
            <a:off x="797068" y="2227274"/>
            <a:ext cx="10385282" cy="4287658"/>
            <a:chOff x="968993" y="687697"/>
            <a:chExt cx="11047569" cy="46076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1D2A4D-04A4-4C40-93A4-6B7D9529E331}"/>
                </a:ext>
              </a:extLst>
            </p:cNvPr>
            <p:cNvSpPr/>
            <p:nvPr/>
          </p:nvSpPr>
          <p:spPr>
            <a:xfrm>
              <a:off x="6219124" y="1806814"/>
              <a:ext cx="5797438" cy="8930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s-ES" sz="2400" b="1" dirty="0">
                  <a:solidFill>
                    <a:schemeClr val="tx2"/>
                  </a:solidFill>
                </a:rPr>
                <a:t>Concurrencia de inversiones y de políticas en el territorio.</a:t>
              </a:r>
              <a:endParaRPr lang="es-CO" sz="2400" b="1" dirty="0">
                <a:solidFill>
                  <a:schemeClr val="tx2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A0F51EF-7D6E-4864-8279-10F6CC16604D}"/>
                </a:ext>
              </a:extLst>
            </p:cNvPr>
            <p:cNvGrpSpPr/>
            <p:nvPr/>
          </p:nvGrpSpPr>
          <p:grpSpPr>
            <a:xfrm>
              <a:off x="968993" y="687697"/>
              <a:ext cx="3698542" cy="2273866"/>
              <a:chOff x="1023584" y="496629"/>
              <a:chExt cx="3698542" cy="2273866"/>
            </a:xfrm>
          </p:grpSpPr>
          <p:sp>
            <p:nvSpPr>
              <p:cNvPr id="26" name="Rounded Rectangle 4">
                <a:extLst>
                  <a:ext uri="{FF2B5EF4-FFF2-40B4-BE49-F238E27FC236}">
                    <a16:creationId xmlns:a16="http://schemas.microsoft.com/office/drawing/2014/main" id="{3E7212D2-7D48-46B3-A0F5-A223A9F0FDEF}"/>
                  </a:ext>
                </a:extLst>
              </p:cNvPr>
              <p:cNvSpPr/>
              <p:nvPr/>
            </p:nvSpPr>
            <p:spPr>
              <a:xfrm>
                <a:off x="1023584" y="1054660"/>
                <a:ext cx="3698542" cy="1715835"/>
              </a:xfrm>
              <a:prstGeom prst="roundRect">
                <a:avLst>
                  <a:gd name="adj" fmla="val 1437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s-CO" dirty="0"/>
                  <a:t>Aprovechamiento de las potencialidades y funcionalidades territoriales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709AFBF-B9D6-4753-8ED8-E0C9C398DB83}"/>
                  </a:ext>
                </a:extLst>
              </p:cNvPr>
              <p:cNvSpPr/>
              <p:nvPr/>
            </p:nvSpPr>
            <p:spPr>
              <a:xfrm>
                <a:off x="2313296" y="496629"/>
                <a:ext cx="1119117" cy="1119117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D40D99-6FFF-4CE2-9A9B-CBFCF090E00A}"/>
                </a:ext>
              </a:extLst>
            </p:cNvPr>
            <p:cNvGrpSpPr/>
            <p:nvPr/>
          </p:nvGrpSpPr>
          <p:grpSpPr>
            <a:xfrm>
              <a:off x="968993" y="3343702"/>
              <a:ext cx="3698542" cy="1951631"/>
              <a:chOff x="1023584" y="3125336"/>
              <a:chExt cx="3698542" cy="1951631"/>
            </a:xfrm>
          </p:grpSpPr>
          <p:sp>
            <p:nvSpPr>
              <p:cNvPr id="23" name="Rounded Rectangle 6">
                <a:extLst>
                  <a:ext uri="{FF2B5EF4-FFF2-40B4-BE49-F238E27FC236}">
                    <a16:creationId xmlns:a16="http://schemas.microsoft.com/office/drawing/2014/main" id="{0BA279CA-875C-4113-A6E8-CAB1D560D507}"/>
                  </a:ext>
                </a:extLst>
              </p:cNvPr>
              <p:cNvSpPr/>
              <p:nvPr/>
            </p:nvSpPr>
            <p:spPr>
              <a:xfrm>
                <a:off x="1023584" y="3725838"/>
                <a:ext cx="3698542" cy="135112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s-ES" dirty="0"/>
                  <a:t>Gobernanza multinivel y promoción de la asociatividad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46C8BC5-A3B9-4B5A-B688-69541E806B08}"/>
                  </a:ext>
                </a:extLst>
              </p:cNvPr>
              <p:cNvSpPr/>
              <p:nvPr/>
            </p:nvSpPr>
            <p:spPr>
              <a:xfrm>
                <a:off x="2313296" y="3125336"/>
                <a:ext cx="1119117" cy="1119117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  <p:sp>
          <p:nvSpPr>
            <p:cNvPr id="22" name="Pentagon 15">
              <a:extLst>
                <a:ext uri="{FF2B5EF4-FFF2-40B4-BE49-F238E27FC236}">
                  <a16:creationId xmlns:a16="http://schemas.microsoft.com/office/drawing/2014/main" id="{DA4BCDF6-D2CD-498E-90D6-906534EE2917}"/>
                </a:ext>
              </a:extLst>
            </p:cNvPr>
            <p:cNvSpPr/>
            <p:nvPr/>
          </p:nvSpPr>
          <p:spPr>
            <a:xfrm>
              <a:off x="4667534" y="1806815"/>
              <a:ext cx="777923" cy="3311098"/>
            </a:xfrm>
            <a:prstGeom prst="homePlate">
              <a:avLst>
                <a:gd name="adj" fmla="val 7456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56916D-77B8-494A-89D5-2152B77C09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52535"/>
            <a:ext cx="10709275" cy="279400"/>
          </a:xfrm>
        </p:spPr>
        <p:txBody>
          <a:bodyPr/>
          <a:lstStyle/>
          <a:p>
            <a:r>
              <a:rPr lang="es-CO" dirty="0"/>
              <a:t>PND 2018-2022: Pacto por Colombia, pacto por la equidad.		DNP – Departamento Nacional de Planeación		Punto de partida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13AD2F-2989-45E1-A724-541AC054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643932"/>
            <a:ext cx="11613596" cy="737517"/>
          </a:xfrm>
        </p:spPr>
        <p:txBody>
          <a:bodyPr/>
          <a:lstStyle/>
          <a:p>
            <a:r>
              <a:rPr lang="es-ES" dirty="0"/>
              <a:t>Estrategia territorial del Plan:</a:t>
            </a:r>
            <a:endParaRPr lang="es-ES_tradnl" dirty="0"/>
          </a:p>
        </p:txBody>
      </p:sp>
      <p:sp>
        <p:nvSpPr>
          <p:cNvPr id="16" name="Rectángulo 6">
            <a:extLst>
              <a:ext uri="{FF2B5EF4-FFF2-40B4-BE49-F238E27FC236}">
                <a16:creationId xmlns:a16="http://schemas.microsoft.com/office/drawing/2014/main" id="{14975EA9-8F5B-485E-A5CA-F733A6352A04}"/>
              </a:ext>
            </a:extLst>
          </p:cNvPr>
          <p:cNvSpPr/>
          <p:nvPr/>
        </p:nvSpPr>
        <p:spPr>
          <a:xfrm>
            <a:off x="5827712" y="1797280"/>
            <a:ext cx="4957475" cy="737516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Conectar territorios, gobiernos y poblaciones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E9CB7D95-764B-46BD-88D4-5B1CC3AE460B}"/>
              </a:ext>
            </a:extLst>
          </p:cNvPr>
          <p:cNvSpPr/>
          <p:nvPr/>
        </p:nvSpPr>
        <p:spPr>
          <a:xfrm>
            <a:off x="5732461" y="4584523"/>
            <a:ext cx="5203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/>
                </a:solidFill>
              </a:rPr>
              <a:t>Pactos Territoriales (regionales y subregionales)</a:t>
            </a:r>
          </a:p>
        </p:txBody>
      </p:sp>
      <p:pic>
        <p:nvPicPr>
          <p:cNvPr id="29" name="Graphic 32">
            <a:extLst>
              <a:ext uri="{FF2B5EF4-FFF2-40B4-BE49-F238E27FC236}">
                <a16:creationId xmlns:a16="http://schemas.microsoft.com/office/drawing/2014/main" id="{E6262691-649F-4778-ADBD-6832F234A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207" y="2595733"/>
            <a:ext cx="482538" cy="482538"/>
          </a:xfrm>
          <a:prstGeom prst="rect">
            <a:avLst/>
          </a:prstGeom>
        </p:spPr>
      </p:pic>
      <p:pic>
        <p:nvPicPr>
          <p:cNvPr id="30" name="Graphic 38">
            <a:extLst>
              <a:ext uri="{FF2B5EF4-FFF2-40B4-BE49-F238E27FC236}">
                <a16:creationId xmlns:a16="http://schemas.microsoft.com/office/drawing/2014/main" id="{7E2764CA-3894-491E-ADED-175542773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5717" y="4978263"/>
            <a:ext cx="541028" cy="4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Conectar territorios, gobiernos y poblaciones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5BCE2-31FE-4B10-B2FE-6DC52FB1F8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F46563-D86F-40C0-83FD-CD8EEC5C9BD9}"/>
              </a:ext>
            </a:extLst>
          </p:cNvPr>
          <p:cNvGrpSpPr/>
          <p:nvPr/>
        </p:nvGrpSpPr>
        <p:grpSpPr>
          <a:xfrm>
            <a:off x="742374" y="1577423"/>
            <a:ext cx="10707252" cy="4648180"/>
            <a:chOff x="742372" y="1640923"/>
            <a:chExt cx="10707252" cy="46481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38CCE5-6481-47E7-A238-F6F53BBE2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14" b="11414"/>
            <a:stretch/>
          </p:blipFill>
          <p:spPr>
            <a:xfrm>
              <a:off x="4653212" y="2284011"/>
              <a:ext cx="2885576" cy="1670150"/>
            </a:xfrm>
            <a:prstGeom prst="rect">
              <a:avLst/>
            </a:prstGeom>
          </p:spPr>
        </p:pic>
        <p:sp>
          <p:nvSpPr>
            <p:cNvPr id="29" name="Rectángulo: esquinas diagonales cortadas 28">
              <a:extLst>
                <a:ext uri="{FF2B5EF4-FFF2-40B4-BE49-F238E27FC236}">
                  <a16:creationId xmlns:a16="http://schemas.microsoft.com/office/drawing/2014/main" id="{8A06C9FE-D0A5-4191-A2E4-14F39855F440}"/>
                </a:ext>
              </a:extLst>
            </p:cNvPr>
            <p:cNvSpPr/>
            <p:nvPr/>
          </p:nvSpPr>
          <p:spPr>
            <a:xfrm rot="5400000">
              <a:off x="8711420" y="3550900"/>
              <a:ext cx="2126789" cy="3349618"/>
            </a:xfrm>
            <a:prstGeom prst="snip2DiagRect">
              <a:avLst>
                <a:gd name="adj1" fmla="val 0"/>
                <a:gd name="adj2" fmla="val 2695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1" name="Rectángulo: esquinas diagonales cortadas 30">
              <a:extLst>
                <a:ext uri="{FF2B5EF4-FFF2-40B4-BE49-F238E27FC236}">
                  <a16:creationId xmlns:a16="http://schemas.microsoft.com/office/drawing/2014/main" id="{3E2E16DD-2132-4BC4-B79F-DA16EC800F62}"/>
                </a:ext>
              </a:extLst>
            </p:cNvPr>
            <p:cNvSpPr/>
            <p:nvPr/>
          </p:nvSpPr>
          <p:spPr>
            <a:xfrm rot="16200000">
              <a:off x="1262615" y="1120680"/>
              <a:ext cx="2309133" cy="3349619"/>
            </a:xfrm>
            <a:prstGeom prst="snip2DiagRect">
              <a:avLst>
                <a:gd name="adj1" fmla="val 0"/>
                <a:gd name="adj2" fmla="val 26645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880DFDC5-D86C-4C37-8357-5477D16B5E2B}"/>
                </a:ext>
              </a:extLst>
            </p:cNvPr>
            <p:cNvSpPr/>
            <p:nvPr/>
          </p:nvSpPr>
          <p:spPr>
            <a:xfrm>
              <a:off x="1060451" y="2049581"/>
              <a:ext cx="303154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Conectar territorios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Potencialización de la conectividad rural urbana.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Política de desarrollo de </a:t>
              </a:r>
              <a:r>
                <a:rPr lang="es-ES" sz="1100" dirty="0" err="1"/>
                <a:t>clusters</a:t>
              </a:r>
              <a:r>
                <a:rPr lang="es-ES" sz="1100" dirty="0"/>
                <a:t>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Enfoque espacial de la política social.</a:t>
              </a:r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061D8280-113F-420F-8970-EF4D6DEB1B8F}"/>
                </a:ext>
              </a:extLst>
            </p:cNvPr>
            <p:cNvSpPr/>
            <p:nvPr/>
          </p:nvSpPr>
          <p:spPr>
            <a:xfrm>
              <a:off x="1608569" y="3144490"/>
              <a:ext cx="23717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tx2"/>
                  </a:solidFill>
                </a:rPr>
                <a:t>Potenciar intervención en vías terciarias</a:t>
              </a:r>
              <a:endParaRPr lang="es-ES_tradnl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22" name="Rectángulo: esquinas diagonales cortadas 21">
              <a:extLst>
                <a:ext uri="{FF2B5EF4-FFF2-40B4-BE49-F238E27FC236}">
                  <a16:creationId xmlns:a16="http://schemas.microsoft.com/office/drawing/2014/main" id="{A576FA72-043E-4FCE-9698-B84AAE1E2C12}"/>
                </a:ext>
              </a:extLst>
            </p:cNvPr>
            <p:cNvSpPr/>
            <p:nvPr/>
          </p:nvSpPr>
          <p:spPr>
            <a:xfrm>
              <a:off x="8095502" y="1645028"/>
              <a:ext cx="3349619" cy="2309134"/>
            </a:xfrm>
            <a:prstGeom prst="snip2DiagRect">
              <a:avLst>
                <a:gd name="adj1" fmla="val 0"/>
                <a:gd name="adj2" fmla="val 26236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196514C4-542D-40C3-9C16-C15C9D66AA98}"/>
                </a:ext>
              </a:extLst>
            </p:cNvPr>
            <p:cNvSpPr/>
            <p:nvPr/>
          </p:nvSpPr>
          <p:spPr>
            <a:xfrm>
              <a:off x="8173697" y="1913429"/>
              <a:ext cx="3103115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Conectar gobiernos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Concurrencia de inversiones para la transformación territorial.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Armonización de  instrumentos de planeación y ordenamiento.</a:t>
              </a:r>
              <a:endParaRPr lang="en-US" sz="1000" dirty="0"/>
            </a:p>
          </p:txBody>
        </p:sp>
        <p:sp>
          <p:nvSpPr>
            <p:cNvPr id="43" name="Rectangle 15">
              <a:extLst>
                <a:ext uri="{FF2B5EF4-FFF2-40B4-BE49-F238E27FC236}">
                  <a16:creationId xmlns:a16="http://schemas.microsoft.com/office/drawing/2014/main" id="{1B22810D-3871-49F3-8077-994B6410AA9D}"/>
                </a:ext>
              </a:extLst>
            </p:cNvPr>
            <p:cNvSpPr/>
            <p:nvPr/>
          </p:nvSpPr>
          <p:spPr>
            <a:xfrm>
              <a:off x="9188450" y="3287443"/>
              <a:ext cx="2006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tx2"/>
                  </a:solidFill>
                </a:rPr>
                <a:t>Pactos Territoriales</a:t>
              </a:r>
            </a:p>
          </p:txBody>
        </p:sp>
        <p:sp>
          <p:nvSpPr>
            <p:cNvPr id="30" name="Rectángulo: esquinas diagonales cortadas 29">
              <a:extLst>
                <a:ext uri="{FF2B5EF4-FFF2-40B4-BE49-F238E27FC236}">
                  <a16:creationId xmlns:a16="http://schemas.microsoft.com/office/drawing/2014/main" id="{0FB26552-5F53-4778-B86F-F2BB1F6B82D8}"/>
                </a:ext>
              </a:extLst>
            </p:cNvPr>
            <p:cNvSpPr/>
            <p:nvPr/>
          </p:nvSpPr>
          <p:spPr>
            <a:xfrm rot="10800000">
              <a:off x="742375" y="4162312"/>
              <a:ext cx="3381530" cy="2126790"/>
            </a:xfrm>
            <a:prstGeom prst="snip2DiagRect">
              <a:avLst>
                <a:gd name="adj1" fmla="val 0"/>
                <a:gd name="adj2" fmla="val 27845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2A0E62E5-EE64-4DB6-83D8-1814E89ADA5D}"/>
                </a:ext>
              </a:extLst>
            </p:cNvPr>
            <p:cNvSpPr/>
            <p:nvPr/>
          </p:nvSpPr>
          <p:spPr>
            <a:xfrm>
              <a:off x="831850" y="4239207"/>
              <a:ext cx="304164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Aprovechar y potenciar el sistema de ciudades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Aprovechamiento de la ciudad construida y planificar la expansión.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Promoción de institucionalidad metropolitana y/o regional.</a:t>
              </a:r>
              <a:endParaRPr lang="en-US" sz="1000" dirty="0"/>
            </a:p>
          </p:txBody>
        </p:sp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BC3BE783-3BC9-44CE-B83F-3DDB14D465EF}"/>
                </a:ext>
              </a:extLst>
            </p:cNvPr>
            <p:cNvSpPr/>
            <p:nvPr/>
          </p:nvSpPr>
          <p:spPr>
            <a:xfrm>
              <a:off x="1830819" y="5622714"/>
              <a:ext cx="22077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b="1" dirty="0">
                  <a:solidFill>
                    <a:schemeClr val="tx2"/>
                  </a:solidFill>
                </a:rPr>
                <a:t>Mejorar acceso a ciudades</a:t>
              </a:r>
              <a:endParaRPr lang="es-ES_tradnl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35" name="Rectángulo: esquinas superiores cortadas 34">
              <a:extLst>
                <a:ext uri="{FF2B5EF4-FFF2-40B4-BE49-F238E27FC236}">
                  <a16:creationId xmlns:a16="http://schemas.microsoft.com/office/drawing/2014/main" id="{123C2C12-D2AC-4744-909C-63BA534D714A}"/>
                </a:ext>
              </a:extLst>
            </p:cNvPr>
            <p:cNvSpPr/>
            <p:nvPr/>
          </p:nvSpPr>
          <p:spPr>
            <a:xfrm>
              <a:off x="4330763" y="4162312"/>
              <a:ext cx="3506956" cy="2126790"/>
            </a:xfrm>
            <a:prstGeom prst="snip2SameRect">
              <a:avLst>
                <a:gd name="adj1" fmla="val 27431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5C846606-EC90-423E-9689-DA13D0B120AC}"/>
                </a:ext>
              </a:extLst>
            </p:cNvPr>
            <p:cNvSpPr/>
            <p:nvPr/>
          </p:nvSpPr>
          <p:spPr>
            <a:xfrm>
              <a:off x="4608245" y="4301547"/>
              <a:ext cx="297551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dirty="0"/>
                <a:t>Descentralización efectiva</a:t>
              </a:r>
              <a:br>
                <a:rPr lang="es-ES_tradnl" sz="1400" b="1" dirty="0"/>
              </a:br>
              <a:r>
                <a:rPr lang="es-ES_tradnl" sz="1400" b="1" dirty="0"/>
                <a:t> y responsable</a:t>
              </a:r>
              <a:endParaRPr lang="es-ES_tradnl" sz="1100" b="1" dirty="0"/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Fortalecimiento de ingresos propios subnacionales.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Mejoramiento de la eficiencia del gasto subnacional.</a:t>
              </a: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B5833536-0279-48C2-A3B4-15525A709CC5}"/>
                </a:ext>
              </a:extLst>
            </p:cNvPr>
            <p:cNvSpPr/>
            <p:nvPr/>
          </p:nvSpPr>
          <p:spPr>
            <a:xfrm>
              <a:off x="5061792" y="5532344"/>
              <a:ext cx="277592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>
                  <a:solidFill>
                    <a:schemeClr val="tx2"/>
                  </a:solidFill>
                </a:rPr>
                <a:t>Reestructuración de </a:t>
              </a:r>
              <a:r>
                <a:rPr lang="es-ES" sz="1400" b="1" dirty="0" err="1">
                  <a:solidFill>
                    <a:schemeClr val="tx2"/>
                  </a:solidFill>
                </a:rPr>
                <a:t>Fonade</a:t>
              </a:r>
              <a:r>
                <a:rPr lang="es-ES" sz="1400" b="1" dirty="0">
                  <a:solidFill>
                    <a:schemeClr val="tx2"/>
                  </a:solidFill>
                </a:rPr>
                <a:t> y Red de Estructuradores de Proyectos</a:t>
              </a:r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DED9A137-87AC-4E11-A6D8-5577CAA7C41F}"/>
                </a:ext>
              </a:extLst>
            </p:cNvPr>
            <p:cNvSpPr/>
            <p:nvPr/>
          </p:nvSpPr>
          <p:spPr>
            <a:xfrm>
              <a:off x="8407400" y="4295197"/>
              <a:ext cx="3004603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_tradnl" sz="1400" b="1" dirty="0"/>
                <a:t>Herramientas para fortalecer la planeación y desarrollo territorial</a:t>
              </a:r>
              <a:endParaRPr lang="es-ES" sz="1400" b="1" dirty="0"/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Infraestructura de datos espaciales.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Interoperabilidad entre </a:t>
              </a:r>
              <a:r>
                <a:rPr lang="es-ES" sz="1100" dirty="0" err="1"/>
                <a:t>Terridata</a:t>
              </a:r>
              <a:r>
                <a:rPr lang="es-ES" sz="1100" dirty="0"/>
                <a:t>, Sisbén y otros.</a:t>
              </a:r>
            </a:p>
          </p:txBody>
        </p:sp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484ADB02-549B-42A5-8A5D-54EB51BBE865}"/>
                </a:ext>
              </a:extLst>
            </p:cNvPr>
            <p:cNvSpPr/>
            <p:nvPr/>
          </p:nvSpPr>
          <p:spPr>
            <a:xfrm>
              <a:off x="8858251" y="5571612"/>
              <a:ext cx="24185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>
                  <a:solidFill>
                    <a:schemeClr val="tx2"/>
                  </a:solidFill>
                </a:rPr>
                <a:t>Observatorio de Ordenamiento Territorial</a:t>
              </a:r>
            </a:p>
          </p:txBody>
        </p:sp>
        <p:pic>
          <p:nvPicPr>
            <p:cNvPr id="56" name="Graphic 20">
              <a:extLst>
                <a:ext uri="{FF2B5EF4-FFF2-40B4-BE49-F238E27FC236}">
                  <a16:creationId xmlns:a16="http://schemas.microsoft.com/office/drawing/2014/main" id="{A7D1D90D-6CD4-4D61-8B08-907F8078A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60824" y="5540726"/>
              <a:ext cx="566178" cy="566178"/>
            </a:xfrm>
            <a:prstGeom prst="rect">
              <a:avLst/>
            </a:prstGeom>
          </p:spPr>
        </p:pic>
        <p:pic>
          <p:nvPicPr>
            <p:cNvPr id="57" name="Graphic 38">
              <a:extLst>
                <a:ext uri="{FF2B5EF4-FFF2-40B4-BE49-F238E27FC236}">
                  <a16:creationId xmlns:a16="http://schemas.microsoft.com/office/drawing/2014/main" id="{F131BA01-A1A2-44ED-BBA9-AE22AC45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4101" y="3146478"/>
              <a:ext cx="541028" cy="482538"/>
            </a:xfrm>
            <a:prstGeom prst="rect">
              <a:avLst/>
            </a:prstGeom>
          </p:spPr>
        </p:pic>
        <p:pic>
          <p:nvPicPr>
            <p:cNvPr id="59" name="Graphic 32">
              <a:extLst>
                <a:ext uri="{FF2B5EF4-FFF2-40B4-BE49-F238E27FC236}">
                  <a16:creationId xmlns:a16="http://schemas.microsoft.com/office/drawing/2014/main" id="{678CC420-74E2-41B6-B5C7-70476A2EE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70320" y="5590785"/>
              <a:ext cx="482538" cy="482538"/>
            </a:xfrm>
            <a:prstGeom prst="rect">
              <a:avLst/>
            </a:prstGeom>
          </p:spPr>
        </p:pic>
        <p:pic>
          <p:nvPicPr>
            <p:cNvPr id="60" name="Graphic 31">
              <a:extLst>
                <a:ext uri="{FF2B5EF4-FFF2-40B4-BE49-F238E27FC236}">
                  <a16:creationId xmlns:a16="http://schemas.microsoft.com/office/drawing/2014/main" id="{159114C7-D896-4F0D-AA13-E86BDA71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1229" y="5676492"/>
              <a:ext cx="434285" cy="450368"/>
            </a:xfrm>
            <a:prstGeom prst="rect">
              <a:avLst/>
            </a:prstGeom>
          </p:spPr>
        </p:pic>
        <p:pic>
          <p:nvPicPr>
            <p:cNvPr id="61" name="Graphic 38">
              <a:extLst>
                <a:ext uri="{FF2B5EF4-FFF2-40B4-BE49-F238E27FC236}">
                  <a16:creationId xmlns:a16="http://schemas.microsoft.com/office/drawing/2014/main" id="{7644E6B1-4911-43C5-BAF7-AF4ACD9D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62837" y="3185176"/>
              <a:ext cx="541028" cy="482538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4213874" y="1640925"/>
              <a:ext cx="3764252" cy="669856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+mj-lt"/>
                </a:rPr>
                <a:t>Aprovechar potencialidades para el desarrollo territorial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95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4DD4D-06E9-4796-B6F5-B38E464D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Los pactos regionales identifican apuestas diferenciadas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66F8CF-76AC-406C-83B7-D49CB6436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Como complemento a los pactos nacionales del PND 2018-2022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D3E45-6AC4-4B42-BED3-4C85274850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O"/>
              <a:t>Nota: Los proyectos estratégicos priorizados serán incluidos dentro de los pactos-territoriales (contrato-plan), para garantizar la articulación nación territorio y la concurrencia de toda las fuentes. Su implementación en todo caso dependerá de viabilidad financiera y técnica. </a:t>
            </a:r>
          </a:p>
          <a:p>
            <a:r>
              <a:rPr lang="es-CO"/>
              <a:t>Fuente: DNP 2018.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679E49-68AF-4F03-9FD6-07E9C8CD7D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  <a:p>
            <a:endParaRPr lang="es-CO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4ACF7D-CC7B-4C7D-B087-01E212DCFD64}"/>
              </a:ext>
            </a:extLst>
          </p:cNvPr>
          <p:cNvGrpSpPr/>
          <p:nvPr/>
        </p:nvGrpSpPr>
        <p:grpSpPr>
          <a:xfrm>
            <a:off x="696606" y="1835959"/>
            <a:ext cx="10798789" cy="4057151"/>
            <a:chOff x="566590" y="1505449"/>
            <a:chExt cx="10798789" cy="4057151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8E9D80E7-F73E-427F-AA83-C5FB11D7F3A0}"/>
                </a:ext>
              </a:extLst>
            </p:cNvPr>
            <p:cNvSpPr/>
            <p:nvPr/>
          </p:nvSpPr>
          <p:spPr>
            <a:xfrm rot="16200000">
              <a:off x="-1176331" y="3252806"/>
              <a:ext cx="4052715" cy="5668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</a:rPr>
                <a:t>PND 2018 - 2022</a:t>
              </a:r>
            </a:p>
          </p:txBody>
        </p:sp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0B868FB9-91F9-4125-BD0B-0673EF503858}"/>
                </a:ext>
              </a:extLst>
            </p:cNvPr>
            <p:cNvSpPr/>
            <p:nvPr/>
          </p:nvSpPr>
          <p:spPr>
            <a:xfrm>
              <a:off x="4451350" y="3131054"/>
              <a:ext cx="1858941" cy="28826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2F39365D-4C1D-490A-8A7B-BB9842D09186}"/>
                </a:ext>
              </a:extLst>
            </p:cNvPr>
            <p:cNvSpPr/>
            <p:nvPr/>
          </p:nvSpPr>
          <p:spPr>
            <a:xfrm>
              <a:off x="6310291" y="1580737"/>
              <a:ext cx="5055088" cy="74411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O" dirty="0">
                  <a:solidFill>
                    <a:schemeClr val="tx1"/>
                  </a:solidFill>
                  <a:cs typeface="Arial" panose="020B0604020202020204" pitchFamily="34" charset="0"/>
                </a:rPr>
                <a:t>Pacto Regional (</a:t>
              </a:r>
              <a:r>
                <a:rPr lang="es-CO" b="1" dirty="0">
                  <a:solidFill>
                    <a:schemeClr val="tx1"/>
                  </a:solidFill>
                  <a:cs typeface="Arial" panose="020B0604020202020204" pitchFamily="34" charset="0"/>
                </a:rPr>
                <a:t>proyectos estratégicos priorizados para dinamizar la región</a:t>
              </a:r>
              <a:r>
                <a:rPr lang="es-CO" dirty="0">
                  <a:solidFill>
                    <a:schemeClr val="tx1"/>
                  </a:solidFill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8C899050-FACF-451C-A4F9-6465B2632CAE}"/>
                </a:ext>
              </a:extLst>
            </p:cNvPr>
            <p:cNvSpPr/>
            <p:nvPr/>
          </p:nvSpPr>
          <p:spPr>
            <a:xfrm>
              <a:off x="3714751" y="1812504"/>
              <a:ext cx="2595540" cy="288262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7" name="Flecha: a la derecha 36">
              <a:extLst>
                <a:ext uri="{FF2B5EF4-FFF2-40B4-BE49-F238E27FC236}">
                  <a16:creationId xmlns:a16="http://schemas.microsoft.com/office/drawing/2014/main" id="{506D9295-C90A-44B2-81AD-CE5C3D043B07}"/>
                </a:ext>
              </a:extLst>
            </p:cNvPr>
            <p:cNvSpPr/>
            <p:nvPr/>
          </p:nvSpPr>
          <p:spPr>
            <a:xfrm>
              <a:off x="5365751" y="4956618"/>
              <a:ext cx="944540" cy="291931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BCE0BB1F-EFDF-4745-B4BD-73B150760EB3}"/>
                </a:ext>
              </a:extLst>
            </p:cNvPr>
            <p:cNvSpPr/>
            <p:nvPr/>
          </p:nvSpPr>
          <p:spPr>
            <a:xfrm>
              <a:off x="6310291" y="2938314"/>
              <a:ext cx="5055088" cy="6649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O" dirty="0">
                  <a:solidFill>
                    <a:schemeClr val="tx1"/>
                  </a:solidFill>
                  <a:cs typeface="Arial" panose="020B0604020202020204" pitchFamily="34" charset="0"/>
                </a:rPr>
                <a:t>Gobernanza multinivel, promoción de asociatividad y subregiones funcionales</a:t>
              </a: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86C756AC-1D9B-40E6-BB73-863242BF6DA2}"/>
                </a:ext>
              </a:extLst>
            </p:cNvPr>
            <p:cNvSpPr/>
            <p:nvPr/>
          </p:nvSpPr>
          <p:spPr>
            <a:xfrm>
              <a:off x="6310291" y="4732294"/>
              <a:ext cx="5055088" cy="74411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O" dirty="0">
                  <a:solidFill>
                    <a:schemeClr val="tx1"/>
                  </a:solidFill>
                  <a:cs typeface="Arial" panose="020B0604020202020204" pitchFamily="34" charset="0"/>
                </a:rPr>
                <a:t>Abordaje territorial de líneas transversales de políticas nacionales</a:t>
              </a: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104FAF25-3EE2-4066-8A71-DC88F2084E93}"/>
                </a:ext>
              </a:extLst>
            </p:cNvPr>
            <p:cNvSpPr/>
            <p:nvPr/>
          </p:nvSpPr>
          <p:spPr>
            <a:xfrm>
              <a:off x="6310291" y="3975483"/>
              <a:ext cx="5055088" cy="4741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O" b="1" dirty="0">
                  <a:solidFill>
                    <a:schemeClr val="tx1"/>
                  </a:solidFill>
                  <a:cs typeface="Arial" panose="020B0604020202020204" pitchFamily="34" charset="0"/>
                </a:rPr>
                <a:t>Énfasis de política nacional en la región</a:t>
              </a:r>
            </a:p>
          </p:txBody>
        </p:sp>
        <p:sp>
          <p:nvSpPr>
            <p:cNvPr id="43" name="Flecha: a la derecha 42">
              <a:extLst>
                <a:ext uri="{FF2B5EF4-FFF2-40B4-BE49-F238E27FC236}">
                  <a16:creationId xmlns:a16="http://schemas.microsoft.com/office/drawing/2014/main" id="{E12D7E18-EF62-415B-87C5-3482F753D72C}"/>
                </a:ext>
              </a:extLst>
            </p:cNvPr>
            <p:cNvSpPr/>
            <p:nvPr/>
          </p:nvSpPr>
          <p:spPr>
            <a:xfrm>
              <a:off x="5050703" y="4063133"/>
              <a:ext cx="1259588" cy="291931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FC0C9F4-E768-455B-B4D8-1777FF1D204A}"/>
                </a:ext>
              </a:extLst>
            </p:cNvPr>
            <p:cNvGrpSpPr/>
            <p:nvPr/>
          </p:nvGrpSpPr>
          <p:grpSpPr>
            <a:xfrm>
              <a:off x="1235989" y="1505449"/>
              <a:ext cx="4634224" cy="4039549"/>
              <a:chOff x="1235989" y="1505449"/>
              <a:chExt cx="4634224" cy="4039549"/>
            </a:xfrm>
          </p:grpSpPr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159D584E-6906-4FA7-B16A-E7B8639A0790}"/>
                  </a:ext>
                </a:extLst>
              </p:cNvPr>
              <p:cNvGrpSpPr/>
              <p:nvPr/>
            </p:nvGrpSpPr>
            <p:grpSpPr>
              <a:xfrm>
                <a:off x="1235989" y="1505449"/>
                <a:ext cx="4634224" cy="4039549"/>
                <a:chOff x="424719" y="3294263"/>
                <a:chExt cx="3382099" cy="2188034"/>
              </a:xfrm>
            </p:grpSpPr>
            <p:sp>
              <p:nvSpPr>
                <p:cNvPr id="12" name="Trapecio 11">
                  <a:extLst>
                    <a:ext uri="{FF2B5EF4-FFF2-40B4-BE49-F238E27FC236}">
                      <a16:creationId xmlns:a16="http://schemas.microsoft.com/office/drawing/2014/main" id="{CB5BD752-1845-4D08-8FDA-064CBB9188EC}"/>
                    </a:ext>
                  </a:extLst>
                </p:cNvPr>
                <p:cNvSpPr/>
                <p:nvPr/>
              </p:nvSpPr>
              <p:spPr>
                <a:xfrm>
                  <a:off x="1653618" y="3294263"/>
                  <a:ext cx="939390" cy="607259"/>
                </a:xfrm>
                <a:prstGeom prst="trapezoid">
                  <a:avLst>
                    <a:gd name="adj" fmla="val 75339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31" name="Trapecio 30">
                  <a:extLst>
                    <a:ext uri="{FF2B5EF4-FFF2-40B4-BE49-F238E27FC236}">
                      <a16:creationId xmlns:a16="http://schemas.microsoft.com/office/drawing/2014/main" id="{9177DCD7-79EB-48A1-8965-55806D1C930B}"/>
                    </a:ext>
                  </a:extLst>
                </p:cNvPr>
                <p:cNvSpPr/>
                <p:nvPr/>
              </p:nvSpPr>
              <p:spPr>
                <a:xfrm>
                  <a:off x="1035326" y="3926471"/>
                  <a:ext cx="2173405" cy="746290"/>
                </a:xfrm>
                <a:prstGeom prst="trapezoid">
                  <a:avLst>
                    <a:gd name="adj" fmla="val 58911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32" name="Trapecio 31">
                  <a:extLst>
                    <a:ext uri="{FF2B5EF4-FFF2-40B4-BE49-F238E27FC236}">
                      <a16:creationId xmlns:a16="http://schemas.microsoft.com/office/drawing/2014/main" id="{404967B9-31C8-422A-8947-DF323A3F7553}"/>
                    </a:ext>
                  </a:extLst>
                </p:cNvPr>
                <p:cNvSpPr/>
                <p:nvPr/>
              </p:nvSpPr>
              <p:spPr>
                <a:xfrm>
                  <a:off x="424719" y="4697709"/>
                  <a:ext cx="3382099" cy="784588"/>
                </a:xfrm>
                <a:prstGeom prst="trapezoid">
                  <a:avLst>
                    <a:gd name="adj" fmla="val 53978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</p:grpSp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B2B190C1-1C0E-44ED-91F6-F74DEB8FC832}"/>
                  </a:ext>
                </a:extLst>
              </p:cNvPr>
              <p:cNvSpPr/>
              <p:nvPr/>
            </p:nvSpPr>
            <p:spPr>
              <a:xfrm>
                <a:off x="2521504" y="2784688"/>
                <a:ext cx="2063196" cy="11795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dirty="0"/>
                  <a:t>Conectando territorios, gobiernos y poblaciones</a:t>
                </a:r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6525484D-F17E-4A05-91CE-D9807ECCA9FF}"/>
                  </a:ext>
                </a:extLst>
              </p:cNvPr>
              <p:cNvSpPr/>
              <p:nvPr/>
            </p:nvSpPr>
            <p:spPr>
              <a:xfrm>
                <a:off x="1785118" y="4480034"/>
                <a:ext cx="3535967" cy="8892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4625" lvl="1" algn="ctr"/>
                <a:r>
                  <a:rPr lang="es-CO" sz="2800" b="1" dirty="0"/>
                  <a:t>Pactos Nacionales PND</a:t>
                </a:r>
                <a:endParaRPr lang="es-CO" sz="1600" dirty="0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2CBFEB42-4D9E-4510-9E94-D97A7EC046E6}"/>
                  </a:ext>
                </a:extLst>
              </p:cNvPr>
              <p:cNvSpPr/>
              <p:nvPr/>
            </p:nvSpPr>
            <p:spPr>
              <a:xfrm>
                <a:off x="2776640" y="2015806"/>
                <a:ext cx="155292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b="1" dirty="0">
                    <a:solidFill>
                      <a:schemeClr val="bg1"/>
                    </a:solidFill>
                  </a:rPr>
                  <a:t>Pacto</a:t>
                </a:r>
              </a:p>
              <a:p>
                <a:pPr algn="ctr"/>
                <a:r>
                  <a:rPr lang="es-CO" b="1" dirty="0">
                    <a:solidFill>
                      <a:schemeClr val="bg1"/>
                    </a:solidFill>
                  </a:rPr>
                  <a:t>regional</a:t>
                </a:r>
                <a:endParaRPr lang="es-CO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rapecio 39">
                <a:extLst>
                  <a:ext uri="{FF2B5EF4-FFF2-40B4-BE49-F238E27FC236}">
                    <a16:creationId xmlns:a16="http://schemas.microsoft.com/office/drawing/2014/main" id="{18C3C49C-42AD-4231-B884-B070EAF5FBEF}"/>
                  </a:ext>
                </a:extLst>
              </p:cNvPr>
              <p:cNvSpPr/>
              <p:nvPr/>
            </p:nvSpPr>
            <p:spPr>
              <a:xfrm>
                <a:off x="1886352" y="4086008"/>
                <a:ext cx="3333348" cy="257770"/>
              </a:xfrm>
              <a:prstGeom prst="trapezoid">
                <a:avLst>
                  <a:gd name="adj" fmla="val 53978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01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BEF440-02A4-4CD3-83F4-4B365ADEE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sz="2000" dirty="0"/>
              <a:t>Plan Nacional de Desarrollo 2018-2022:</a:t>
            </a:r>
          </a:p>
          <a:p>
            <a:r>
              <a:rPr lang="es-CO" spc="-300" dirty="0"/>
              <a:t>Pacto por Colombia, pacto por la equidad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5823B-6A49-4665-8006-A9F1CAFE13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639" y="5620175"/>
            <a:ext cx="3560967" cy="519380"/>
          </a:xfrm>
        </p:spPr>
        <p:txBody>
          <a:bodyPr>
            <a:normAutofit/>
          </a:bodyPr>
          <a:lstStyle/>
          <a:p>
            <a:r>
              <a:rPr lang="es-CO" sz="1600" dirty="0"/>
              <a:t>Diciembre, 2018.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C57E960-5D9C-4CE3-89C9-0DF4360C8EA5}"/>
              </a:ext>
            </a:extLst>
          </p:cNvPr>
          <p:cNvSpPr/>
          <p:nvPr/>
        </p:nvSpPr>
        <p:spPr>
          <a:xfrm>
            <a:off x="7209527" y="4216370"/>
            <a:ext cx="2303751" cy="718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B495EE-0F38-41D9-8D8F-9622CDAE47CC}"/>
              </a:ext>
            </a:extLst>
          </p:cNvPr>
          <p:cNvSpPr txBox="1"/>
          <p:nvPr/>
        </p:nvSpPr>
        <p:spPr>
          <a:xfrm>
            <a:off x="8185639" y="4765094"/>
            <a:ext cx="265527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es-CO" dirty="0">
                <a:solidFill>
                  <a:schemeClr val="bg1"/>
                </a:solidFill>
              </a:rPr>
              <a:t>Juan Mauricio Ramírez</a:t>
            </a:r>
          </a:p>
          <a:p>
            <a:pPr algn="l">
              <a:spcBef>
                <a:spcPts val="600"/>
              </a:spcBef>
            </a:pPr>
            <a:r>
              <a:rPr lang="es-CO" dirty="0">
                <a:solidFill>
                  <a:schemeClr val="bg1"/>
                </a:solidFill>
              </a:rPr>
              <a:t>Coordinador del PND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3B6DA39-25D8-4AA3-87FE-0E88D057FA6A}"/>
              </a:ext>
            </a:extLst>
          </p:cNvPr>
          <p:cNvSpPr/>
          <p:nvPr/>
        </p:nvSpPr>
        <p:spPr>
          <a:xfrm>
            <a:off x="5381702" y="5265958"/>
            <a:ext cx="2337943" cy="519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/>
          </a:p>
        </p:txBody>
      </p:sp>
    </p:spTree>
    <p:extLst>
      <p:ext uri="{BB962C8B-B14F-4D97-AF65-F5344CB8AC3E}">
        <p14:creationId xmlns:p14="http://schemas.microsoft.com/office/powerpoint/2010/main" val="32916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7469CF-B9C9-489B-8CE0-091771B6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Nueve pactos regionales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6B3D27-52D8-453B-9FB6-4DC1CAECC2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B58455-6211-44E6-89C1-30470DE93358}"/>
              </a:ext>
            </a:extLst>
          </p:cNvPr>
          <p:cNvGrpSpPr/>
          <p:nvPr/>
        </p:nvGrpSpPr>
        <p:grpSpPr>
          <a:xfrm>
            <a:off x="621235" y="1601024"/>
            <a:ext cx="11187149" cy="4561041"/>
            <a:chOff x="646635" y="1518474"/>
            <a:chExt cx="11187149" cy="45610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F25D781-B94F-474C-8290-07D7670C1E78}"/>
                </a:ext>
              </a:extLst>
            </p:cNvPr>
            <p:cNvSpPr/>
            <p:nvPr/>
          </p:nvSpPr>
          <p:spPr>
            <a:xfrm>
              <a:off x="646635" y="1669261"/>
              <a:ext cx="376139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KRIUOL &amp; SEAFLOWER REGION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Por una región insular próspera, segura y sostenible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A745B43-F807-4EE1-9CAA-60EC97035778}"/>
                </a:ext>
              </a:extLst>
            </p:cNvPr>
            <p:cNvSpPr/>
            <p:nvPr/>
          </p:nvSpPr>
          <p:spPr>
            <a:xfrm>
              <a:off x="646635" y="4139371"/>
              <a:ext cx="376139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PACÍFICO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Pacífico, potencia logística y ambiental de Colombia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63999E0-E91A-4782-9DD6-04058F26F7A1}"/>
                </a:ext>
              </a:extLst>
            </p:cNvPr>
            <p:cNvSpPr/>
            <p:nvPr/>
          </p:nvSpPr>
          <p:spPr>
            <a:xfrm>
              <a:off x="646635" y="5297482"/>
              <a:ext cx="376139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AMAZONÍA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Desarrollo ambientalmente sostenible por una Amazonia viva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159EB4-10BE-4594-ABAB-03035D9B5073}"/>
                </a:ext>
              </a:extLst>
            </p:cNvPr>
            <p:cNvSpPr/>
            <p:nvPr/>
          </p:nvSpPr>
          <p:spPr>
            <a:xfrm>
              <a:off x="646635" y="2827372"/>
              <a:ext cx="376139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EJE CAFETERO Y ANTIOQUIA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Conectando para la competitividad y el desarrollo logístico sostenible</a:t>
              </a:r>
            </a:p>
            <a:p>
              <a:pPr>
                <a:buClr>
                  <a:schemeClr val="tx2"/>
                </a:buClr>
              </a:pPr>
              <a:r>
                <a:rPr lang="es-CO" sz="1000" dirty="0"/>
                <a:t>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57A9C0D-A77D-41D3-974D-4B56FE96C6B8}"/>
                </a:ext>
              </a:extLst>
            </p:cNvPr>
            <p:cNvSpPr/>
            <p:nvPr/>
          </p:nvSpPr>
          <p:spPr>
            <a:xfrm>
              <a:off x="7943339" y="2343263"/>
              <a:ext cx="38904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CARIBE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Por una transformación para la igualdad de oportunidades y la equidad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210E809-3F7A-4870-B86E-8A99464D2BD6}"/>
                </a:ext>
              </a:extLst>
            </p:cNvPr>
            <p:cNvSpPr/>
            <p:nvPr/>
          </p:nvSpPr>
          <p:spPr>
            <a:xfrm>
              <a:off x="7943339" y="3352718"/>
              <a:ext cx="38904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SANTANDERES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Eje logístico para la competitividad y sostenibilidad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0C90C72-1B1B-4D33-A64E-68B2B759A162}"/>
                </a:ext>
              </a:extLst>
            </p:cNvPr>
            <p:cNvSpPr/>
            <p:nvPr/>
          </p:nvSpPr>
          <p:spPr>
            <a:xfrm>
              <a:off x="7943339" y="4362173"/>
              <a:ext cx="38904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ORINOQUÍA – LLANOS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Conectando y potenciado la despensa sostenible con el país y el mundo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98DA2E1-BD66-4F80-95FB-A3A3CFBF5A1E}"/>
                </a:ext>
              </a:extLst>
            </p:cNvPr>
            <p:cNvSpPr/>
            <p:nvPr/>
          </p:nvSpPr>
          <p:spPr>
            <a:xfrm>
              <a:off x="7943339" y="5371629"/>
              <a:ext cx="38904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CENTRAL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Centro de innovación y nodo logístico de integración productiva nacional e internacional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F084B6F-5758-4FBD-A6A0-56B1A725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6F5F5"/>
                </a:clrFrom>
                <a:clrTo>
                  <a:srgbClr val="F6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080" y="1693348"/>
              <a:ext cx="3099911" cy="4343869"/>
            </a:xfrm>
            <a:prstGeom prst="rect">
              <a:avLst/>
            </a:prstGeom>
          </p:spPr>
        </p:pic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EE27FAC0-4F41-4AF7-8BCD-369558495F5F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4408032" y="2023204"/>
              <a:ext cx="993775" cy="353943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EC61E15E-7511-4767-B706-E205E0D43320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4408032" y="3258259"/>
              <a:ext cx="1327151" cy="600825"/>
            </a:xfrm>
            <a:prstGeom prst="bentConnector3">
              <a:avLst/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FA73CF29-BAE3-451D-A2B1-4C5AA89A1904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 flipV="1">
              <a:off x="4408032" y="4430587"/>
              <a:ext cx="1066801" cy="62727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16E7EACB-FFF0-4D17-9499-411BCD70CFE6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 flipV="1">
              <a:off x="4408032" y="5197369"/>
              <a:ext cx="1987551" cy="454056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20034F35-58DF-4AB2-9FF1-B61C0C94A6FD}"/>
                </a:ext>
              </a:extLst>
            </p:cNvPr>
            <p:cNvCxnSpPr>
              <a:cxnSpLocks/>
              <a:stCxn id="45" idx="1"/>
            </p:cNvCxnSpPr>
            <p:nvPr/>
          </p:nvCxnSpPr>
          <p:spPr>
            <a:xfrm rot="10800000">
              <a:off x="5911851" y="4190236"/>
              <a:ext cx="2031489" cy="1535336"/>
            </a:xfrm>
            <a:prstGeom prst="bentConnector3">
              <a:avLst>
                <a:gd name="adj1" fmla="val 39998"/>
              </a:avLst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1A592886-D6CF-4467-A497-E467C975B6AE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rot="10800000">
              <a:off x="6811589" y="4004360"/>
              <a:ext cx="1131751" cy="711757"/>
            </a:xfrm>
            <a:prstGeom prst="bentConnector3">
              <a:avLst>
                <a:gd name="adj1" fmla="val 28118"/>
              </a:avLst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88E56E96-84FA-4008-A842-71C98F0E23B7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 rot="10800000">
              <a:off x="6286505" y="3593335"/>
              <a:ext cx="1656835" cy="113327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867B94E3-BBF9-42F8-9A11-60E04431B515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 rot="10800000" flipV="1">
              <a:off x="6019803" y="2697205"/>
              <a:ext cx="1923537" cy="425793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32">
              <a:extLst>
                <a:ext uri="{FF2B5EF4-FFF2-40B4-BE49-F238E27FC236}">
                  <a16:creationId xmlns:a16="http://schemas.microsoft.com/office/drawing/2014/main" id="{37216E54-A5F4-4BEE-8C79-0B6F16581202}"/>
                </a:ext>
              </a:extLst>
            </p:cNvPr>
            <p:cNvSpPr/>
            <p:nvPr/>
          </p:nvSpPr>
          <p:spPr>
            <a:xfrm>
              <a:off x="7943339" y="1518474"/>
              <a:ext cx="389044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600" dirty="0">
                  <a:solidFill>
                    <a:schemeClr val="accent1"/>
                  </a:solidFill>
                </a:rPr>
                <a:t>OCÉANOS</a:t>
              </a:r>
            </a:p>
            <a:p>
              <a:r>
                <a:rPr lang="es-CO" sz="1200" dirty="0">
                  <a:solidFill>
                    <a:schemeClr val="accent2">
                      <a:lumMod val="50000"/>
                    </a:schemeClr>
                  </a:solidFill>
                </a:rPr>
                <a:t>Colombia potencia bioceánica</a:t>
              </a:r>
            </a:p>
          </p:txBody>
        </p: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3EC2D6D0-C791-4A1A-B685-77DFB7BE30D5}"/>
                </a:ext>
              </a:extLst>
            </p:cNvPr>
            <p:cNvCxnSpPr>
              <a:cxnSpLocks/>
              <a:stCxn id="55" idx="1"/>
            </p:cNvCxnSpPr>
            <p:nvPr/>
          </p:nvCxnSpPr>
          <p:spPr>
            <a:xfrm rot="10800000" flipV="1">
              <a:off x="6203951" y="1780084"/>
              <a:ext cx="1739389" cy="39838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25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AD2267-30A3-ED4C-A55E-67F8BA717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5400" y="2234059"/>
            <a:ext cx="6172198" cy="3556000"/>
          </a:xfrm>
        </p:spPr>
        <p:txBody>
          <a:bodyPr>
            <a:normAutofit/>
          </a:bodyPr>
          <a:lstStyle/>
          <a:p>
            <a:r>
              <a:rPr lang="es-ES" sz="4000" dirty="0"/>
              <a:t>Principales apuestas del Plan Nacional de Desarrollo 2018-2022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EAE78-CAF5-354A-981E-BAB469CC6A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DBEEE-0CC0-45DF-8940-A942DDDA96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Agenda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406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84F56-20BD-C940-B187-1102F72C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Principales apuestas del Plan Nacional de Desarrollo 2018-2022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2E35C8-2EA7-4D4D-9EF6-3F7EE41603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FA08F9F8-16DD-3A45-A922-5DABEA63B92F}"/>
              </a:ext>
            </a:extLst>
          </p:cNvPr>
          <p:cNvSpPr/>
          <p:nvPr/>
        </p:nvSpPr>
        <p:spPr>
          <a:xfrm>
            <a:off x="1133282" y="3600707"/>
            <a:ext cx="2051050" cy="1160059"/>
          </a:xfrm>
          <a:prstGeom prst="homePlate">
            <a:avLst>
              <a:gd name="adj" fmla="val 21536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dirty="0">
                <a:latin typeface="+mj-lt"/>
              </a:rPr>
              <a:t>Principales Herramientas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816A331-DA0A-5B4B-BA68-BFA485C7D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70011"/>
              </p:ext>
            </p:extLst>
          </p:nvPr>
        </p:nvGraphicFramePr>
        <p:xfrm>
          <a:off x="3282949" y="3020369"/>
          <a:ext cx="7813866" cy="232073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04622">
                  <a:extLst>
                    <a:ext uri="{9D8B030D-6E8A-4147-A177-3AD203B41FA5}">
                      <a16:colId xmlns:a16="http://schemas.microsoft.com/office/drawing/2014/main" val="3799824457"/>
                    </a:ext>
                  </a:extLst>
                </a:gridCol>
                <a:gridCol w="2604622">
                  <a:extLst>
                    <a:ext uri="{9D8B030D-6E8A-4147-A177-3AD203B41FA5}">
                      <a16:colId xmlns:a16="http://schemas.microsoft.com/office/drawing/2014/main" val="3191507548"/>
                    </a:ext>
                  </a:extLst>
                </a:gridCol>
                <a:gridCol w="2604622">
                  <a:extLst>
                    <a:ext uri="{9D8B030D-6E8A-4147-A177-3AD203B41FA5}">
                      <a16:colId xmlns:a16="http://schemas.microsoft.com/office/drawing/2014/main" val="2007633038"/>
                    </a:ext>
                  </a:extLst>
                </a:gridCol>
              </a:tblGrid>
              <a:tr h="1160059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>
                          <a:solidFill>
                            <a:schemeClr val="bg1"/>
                          </a:solidFill>
                        </a:rPr>
                        <a:t>Mejora regulatoria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dirty="0">
                          <a:solidFill>
                            <a:schemeClr val="bg1"/>
                          </a:solidFill>
                        </a:rPr>
                        <a:t>Bienes públicos para el sector productivo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800" dirty="0">
                          <a:solidFill>
                            <a:schemeClr val="bg1"/>
                          </a:solidFill>
                        </a:rPr>
                        <a:t>TIC y transformación digital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4992"/>
                  </a:ext>
                </a:extLst>
              </a:tr>
              <a:tr h="1160677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bg1"/>
                          </a:solidFill>
                        </a:rPr>
                        <a:t>Conexión de territorios, gobiernos y poblaciones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Política social moderna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Gestión pública efectiva</a:t>
                      </a:r>
                      <a:endParaRPr lang="es-CO" sz="180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365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318C1814-B982-4392-960E-ACA1ABF401B7}"/>
              </a:ext>
            </a:extLst>
          </p:cNvPr>
          <p:cNvGrpSpPr/>
          <p:nvPr/>
        </p:nvGrpSpPr>
        <p:grpSpPr>
          <a:xfrm>
            <a:off x="1133281" y="2296522"/>
            <a:ext cx="9963533" cy="425455"/>
            <a:chOff x="645002" y="2000410"/>
            <a:chExt cx="10890037" cy="468000"/>
          </a:xfrm>
          <a:solidFill>
            <a:schemeClr val="tx2"/>
          </a:solidFill>
        </p:grpSpPr>
        <p:sp>
          <p:nvSpPr>
            <p:cNvPr id="17" name="Rectángulo 6">
              <a:extLst>
                <a:ext uri="{FF2B5EF4-FFF2-40B4-BE49-F238E27FC236}">
                  <a16:creationId xmlns:a16="http://schemas.microsoft.com/office/drawing/2014/main" id="{2560214B-96CB-40BD-993F-37E60E1C4D38}"/>
                </a:ext>
              </a:extLst>
            </p:cNvPr>
            <p:cNvSpPr/>
            <p:nvPr/>
          </p:nvSpPr>
          <p:spPr>
            <a:xfrm>
              <a:off x="645002" y="2000410"/>
              <a:ext cx="3176756" cy="468000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Equidad</a:t>
              </a:r>
            </a:p>
          </p:txBody>
        </p:sp>
        <p:sp>
          <p:nvSpPr>
            <p:cNvPr id="18" name="Rectángulo 8">
              <a:extLst>
                <a:ext uri="{FF2B5EF4-FFF2-40B4-BE49-F238E27FC236}">
                  <a16:creationId xmlns:a16="http://schemas.microsoft.com/office/drawing/2014/main" id="{CE380A76-B019-447D-BC24-91CC8A01BE85}"/>
                </a:ext>
              </a:extLst>
            </p:cNvPr>
            <p:cNvSpPr/>
            <p:nvPr/>
          </p:nvSpPr>
          <p:spPr>
            <a:xfrm>
              <a:off x="4511496" y="2000410"/>
              <a:ext cx="3176756" cy="468000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Emprendimiento</a:t>
              </a:r>
            </a:p>
          </p:txBody>
        </p:sp>
        <p:sp>
          <p:nvSpPr>
            <p:cNvPr id="19" name="Rectángulo 9">
              <a:extLst>
                <a:ext uri="{FF2B5EF4-FFF2-40B4-BE49-F238E27FC236}">
                  <a16:creationId xmlns:a16="http://schemas.microsoft.com/office/drawing/2014/main" id="{A3462652-3F86-47C1-A8BD-8223F90CFD00}"/>
                </a:ext>
              </a:extLst>
            </p:cNvPr>
            <p:cNvSpPr/>
            <p:nvPr/>
          </p:nvSpPr>
          <p:spPr>
            <a:xfrm>
              <a:off x="8358283" y="2000410"/>
              <a:ext cx="3176756" cy="468000"/>
            </a:xfrm>
            <a:prstGeom prst="rect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Legalidad</a:t>
              </a:r>
            </a:p>
          </p:txBody>
        </p:sp>
        <p:sp>
          <p:nvSpPr>
            <p:cNvPr id="20" name="Equals 19">
              <a:extLst>
                <a:ext uri="{FF2B5EF4-FFF2-40B4-BE49-F238E27FC236}">
                  <a16:creationId xmlns:a16="http://schemas.microsoft.com/office/drawing/2014/main" id="{14242A91-9E97-48CB-AB44-D56FCC075643}"/>
                </a:ext>
              </a:extLst>
            </p:cNvPr>
            <p:cNvSpPr/>
            <p:nvPr/>
          </p:nvSpPr>
          <p:spPr>
            <a:xfrm>
              <a:off x="3957400" y="2024690"/>
              <a:ext cx="418454" cy="418454"/>
            </a:xfrm>
            <a:prstGeom prst="mathEqual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id="{0E533F63-CB46-4CB5-BF52-5B16A1FD4416}"/>
                </a:ext>
              </a:extLst>
            </p:cNvPr>
            <p:cNvSpPr/>
            <p:nvPr/>
          </p:nvSpPr>
          <p:spPr>
            <a:xfrm>
              <a:off x="7786850" y="2000410"/>
              <a:ext cx="468000" cy="468000"/>
            </a:xfrm>
            <a:prstGeom prst="mathPlus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9BBCC27F-7E77-43D3-A2CA-ED36B74331F9}"/>
              </a:ext>
            </a:extLst>
          </p:cNvPr>
          <p:cNvSpPr/>
          <p:nvPr/>
        </p:nvSpPr>
        <p:spPr>
          <a:xfrm>
            <a:off x="1133281" y="5610900"/>
            <a:ext cx="9963533" cy="425455"/>
          </a:xfrm>
          <a:prstGeom prst="round2SameRect">
            <a:avLst>
              <a:gd name="adj1" fmla="val 0"/>
              <a:gd name="adj2" fmla="val 20895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latin typeface="+mj-lt"/>
              </a:rPr>
              <a:t>Pactos transversales + pactos regionales</a:t>
            </a:r>
          </a:p>
        </p:txBody>
      </p:sp>
    </p:spTree>
    <p:extLst>
      <p:ext uri="{BB962C8B-B14F-4D97-AF65-F5344CB8AC3E}">
        <p14:creationId xmlns:p14="http://schemas.microsoft.com/office/powerpoint/2010/main" val="13367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CC980E-FD1B-4DE9-94BE-D034AED772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Pactos estructurales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AB61A-52EB-49E3-B4BD-09F2184CF6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</p:spTree>
    <p:extLst>
      <p:ext uri="{BB962C8B-B14F-4D97-AF65-F5344CB8AC3E}">
        <p14:creationId xmlns:p14="http://schemas.microsoft.com/office/powerpoint/2010/main" val="5138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8B53-E85E-0C49-A3D6-5BE513EEA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890235" cy="559387"/>
          </a:xfrm>
        </p:spPr>
        <p:txBody>
          <a:bodyPr/>
          <a:lstStyle/>
          <a:p>
            <a:r>
              <a:rPr lang="es-CO" dirty="0"/>
              <a:t>Plan Nacional de Desarrollo 2018-2022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412763D-C599-41DB-89FC-7AD5360A68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890235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1A5AE436-0FD7-674F-B0D6-A40094CA539C}"/>
              </a:ext>
            </a:extLst>
          </p:cNvPr>
          <p:cNvSpPr/>
          <p:nvPr/>
        </p:nvSpPr>
        <p:spPr>
          <a:xfrm>
            <a:off x="9408315" y="0"/>
            <a:ext cx="2763187" cy="62359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EE69D6-ECE0-4FFC-97DC-1686F6CAA035}"/>
              </a:ext>
            </a:extLst>
          </p:cNvPr>
          <p:cNvGrpSpPr/>
          <p:nvPr/>
        </p:nvGrpSpPr>
        <p:grpSpPr>
          <a:xfrm>
            <a:off x="981231" y="1499825"/>
            <a:ext cx="7615926" cy="4144789"/>
            <a:chOff x="936781" y="1455375"/>
            <a:chExt cx="7615926" cy="414478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F73E16-9899-4DE7-8780-D7E3AE56FA30}"/>
                </a:ext>
              </a:extLst>
            </p:cNvPr>
            <p:cNvSpPr/>
            <p:nvPr/>
          </p:nvSpPr>
          <p:spPr>
            <a:xfrm>
              <a:off x="2585808" y="1455375"/>
              <a:ext cx="4317873" cy="43442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Agenda de Equidad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1" name="Equals 15">
              <a:extLst>
                <a:ext uri="{FF2B5EF4-FFF2-40B4-BE49-F238E27FC236}">
                  <a16:creationId xmlns:a16="http://schemas.microsoft.com/office/drawing/2014/main" id="{48538E3E-B62F-4BBC-9781-92D13F752714}"/>
                </a:ext>
              </a:extLst>
            </p:cNvPr>
            <p:cNvSpPr/>
            <p:nvPr/>
          </p:nvSpPr>
          <p:spPr>
            <a:xfrm>
              <a:off x="4440264" y="1890160"/>
              <a:ext cx="608961" cy="542692"/>
            </a:xfrm>
            <a:prstGeom prst="mathEqual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6" name="Plus Sign 14">
              <a:extLst>
                <a:ext uri="{FF2B5EF4-FFF2-40B4-BE49-F238E27FC236}">
                  <a16:creationId xmlns:a16="http://schemas.microsoft.com/office/drawing/2014/main" id="{46072AAE-71AF-4876-939F-573123500CD4}"/>
                </a:ext>
              </a:extLst>
            </p:cNvPr>
            <p:cNvSpPr/>
            <p:nvPr/>
          </p:nvSpPr>
          <p:spPr>
            <a:xfrm>
              <a:off x="4460394" y="3035708"/>
              <a:ext cx="568700" cy="557493"/>
            </a:xfrm>
            <a:prstGeom prst="mathPlus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" name="Rectángulo: esquinas diagonales cortadas 24">
              <a:extLst>
                <a:ext uri="{FF2B5EF4-FFF2-40B4-BE49-F238E27FC236}">
                  <a16:creationId xmlns:a16="http://schemas.microsoft.com/office/drawing/2014/main" id="{E5A7148C-DD72-4CD5-976E-C8CA501B77A1}"/>
                </a:ext>
              </a:extLst>
            </p:cNvPr>
            <p:cNvSpPr/>
            <p:nvPr/>
          </p:nvSpPr>
          <p:spPr>
            <a:xfrm>
              <a:off x="936781" y="3600561"/>
              <a:ext cx="3633346" cy="586516"/>
            </a:xfrm>
            <a:prstGeom prst="snip2DiagRect">
              <a:avLst>
                <a:gd name="adj1" fmla="val 40528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CO" dirty="0"/>
                <a:t>Construcción de paz</a:t>
              </a:r>
              <a:endParaRPr lang="en-US" dirty="0"/>
            </a:p>
          </p:txBody>
        </p:sp>
        <p:sp>
          <p:nvSpPr>
            <p:cNvPr id="26" name="Rectángulo: esquinas diagonales cortadas 25">
              <a:extLst>
                <a:ext uri="{FF2B5EF4-FFF2-40B4-BE49-F238E27FC236}">
                  <a16:creationId xmlns:a16="http://schemas.microsoft.com/office/drawing/2014/main" id="{D725B323-F94D-464C-B30A-C60858BE68D8}"/>
                </a:ext>
              </a:extLst>
            </p:cNvPr>
            <p:cNvSpPr/>
            <p:nvPr/>
          </p:nvSpPr>
          <p:spPr>
            <a:xfrm>
              <a:off x="936781" y="4307103"/>
              <a:ext cx="3633346" cy="586517"/>
            </a:xfrm>
            <a:prstGeom prst="snip2DiagRect">
              <a:avLst>
                <a:gd name="adj1" fmla="val 30397"/>
                <a:gd name="adj2" fmla="val 3772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CO" dirty="0"/>
                <a:t>Igualdad de la mujer</a:t>
              </a:r>
              <a:endParaRPr lang="en-US" dirty="0"/>
            </a:p>
          </p:txBody>
        </p:sp>
        <p:sp>
          <p:nvSpPr>
            <p:cNvPr id="27" name="Rectángulo: esquinas diagonales cortadas 26">
              <a:extLst>
                <a:ext uri="{FF2B5EF4-FFF2-40B4-BE49-F238E27FC236}">
                  <a16:creationId xmlns:a16="http://schemas.microsoft.com/office/drawing/2014/main" id="{8588B9D7-2308-4869-B71C-BC7DA8B6A18F}"/>
                </a:ext>
              </a:extLst>
            </p:cNvPr>
            <p:cNvSpPr/>
            <p:nvPr/>
          </p:nvSpPr>
          <p:spPr>
            <a:xfrm>
              <a:off x="936781" y="5013646"/>
              <a:ext cx="3633346" cy="586518"/>
            </a:xfrm>
            <a:prstGeom prst="snip2DiagRect">
              <a:avLst>
                <a:gd name="adj1" fmla="val 30397"/>
                <a:gd name="adj2" fmla="val 3772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ES" dirty="0"/>
                <a:t>Conectar territorios y vínculos entre la ciudad y el campo</a:t>
              </a:r>
              <a:endParaRPr lang="en-US" dirty="0"/>
            </a:p>
          </p:txBody>
        </p:sp>
        <p:sp>
          <p:nvSpPr>
            <p:cNvPr id="29" name="Rectángulo: esquinas diagonales cortadas 28">
              <a:extLst>
                <a:ext uri="{FF2B5EF4-FFF2-40B4-BE49-F238E27FC236}">
                  <a16:creationId xmlns:a16="http://schemas.microsoft.com/office/drawing/2014/main" id="{D3B8C891-68B6-4B15-9E0E-6512404694FB}"/>
                </a:ext>
              </a:extLst>
            </p:cNvPr>
            <p:cNvSpPr/>
            <p:nvPr/>
          </p:nvSpPr>
          <p:spPr>
            <a:xfrm>
              <a:off x="4921144" y="3592081"/>
              <a:ext cx="3631563" cy="594996"/>
            </a:xfrm>
            <a:prstGeom prst="snip2DiagRect">
              <a:avLst>
                <a:gd name="adj1" fmla="val 0"/>
                <a:gd name="adj2" fmla="val 3131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s-CO" dirty="0"/>
                <a:t>Inclusión de la población étnica</a:t>
              </a:r>
              <a:endParaRPr lang="en-US" dirty="0"/>
            </a:p>
          </p:txBody>
        </p:sp>
        <p:sp>
          <p:nvSpPr>
            <p:cNvPr id="30" name="Rectángulo: esquinas diagonales cortadas 29">
              <a:extLst>
                <a:ext uri="{FF2B5EF4-FFF2-40B4-BE49-F238E27FC236}">
                  <a16:creationId xmlns:a16="http://schemas.microsoft.com/office/drawing/2014/main" id="{E586EF55-05F0-49EE-9A7E-81EE52CB2133}"/>
                </a:ext>
              </a:extLst>
            </p:cNvPr>
            <p:cNvSpPr/>
            <p:nvPr/>
          </p:nvSpPr>
          <p:spPr>
            <a:xfrm>
              <a:off x="4921144" y="4307103"/>
              <a:ext cx="3631563" cy="586517"/>
            </a:xfrm>
            <a:prstGeom prst="snip2DiagRect">
              <a:avLst>
                <a:gd name="adj1" fmla="val 30397"/>
                <a:gd name="adj2" fmla="val 3772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CO" dirty="0"/>
                <a:t>Inclusión de la población con discapacidad</a:t>
              </a:r>
              <a:endParaRPr lang="en-US" dirty="0"/>
            </a:p>
          </p:txBody>
        </p:sp>
        <p:sp>
          <p:nvSpPr>
            <p:cNvPr id="31" name="Rectángulo: esquinas diagonales cortadas 30">
              <a:extLst>
                <a:ext uri="{FF2B5EF4-FFF2-40B4-BE49-F238E27FC236}">
                  <a16:creationId xmlns:a16="http://schemas.microsoft.com/office/drawing/2014/main" id="{757A5F0B-EAD5-416B-8615-AADC0655686A}"/>
                </a:ext>
              </a:extLst>
            </p:cNvPr>
            <p:cNvSpPr/>
            <p:nvPr/>
          </p:nvSpPr>
          <p:spPr>
            <a:xfrm>
              <a:off x="4921144" y="5013646"/>
              <a:ext cx="3631563" cy="586518"/>
            </a:xfrm>
            <a:prstGeom prst="snip2DiagRect">
              <a:avLst>
                <a:gd name="adj1" fmla="val 30397"/>
                <a:gd name="adj2" fmla="val 3772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ES" dirty="0"/>
                <a:t>Pactos territoriales</a:t>
              </a:r>
              <a:endParaRPr lang="en-US" dirty="0"/>
            </a:p>
          </p:txBody>
        </p:sp>
        <p:sp>
          <p:nvSpPr>
            <p:cNvPr id="45" name="Rectángulo: esquinas diagonales cortadas 44">
              <a:extLst>
                <a:ext uri="{FF2B5EF4-FFF2-40B4-BE49-F238E27FC236}">
                  <a16:creationId xmlns:a16="http://schemas.microsoft.com/office/drawing/2014/main" id="{F524173D-0822-4A3D-AE59-84DBFDF96C43}"/>
                </a:ext>
              </a:extLst>
            </p:cNvPr>
            <p:cNvSpPr/>
            <p:nvPr/>
          </p:nvSpPr>
          <p:spPr>
            <a:xfrm>
              <a:off x="936781" y="2429118"/>
              <a:ext cx="7615926" cy="645170"/>
            </a:xfrm>
            <a:prstGeom prst="snip2DiagRect">
              <a:avLst>
                <a:gd name="adj1" fmla="val 30397"/>
                <a:gd name="adj2" fmla="val 3280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s-CO" dirty="0"/>
                <a:t>Política social moderna conectada a mercados</a:t>
              </a:r>
              <a:endParaRPr lang="en-US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74F1BC9-80E8-4386-9E5D-7421F98BDEB0}"/>
              </a:ext>
            </a:extLst>
          </p:cNvPr>
          <p:cNvSpPr txBox="1"/>
          <p:nvPr/>
        </p:nvSpPr>
        <p:spPr>
          <a:xfrm>
            <a:off x="9653688" y="1059997"/>
            <a:ext cx="276318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s-ES_tradnl" sz="3200" b="1" dirty="0">
                <a:solidFill>
                  <a:schemeClr val="bg1"/>
                </a:solidFill>
                <a:latin typeface="+mj-lt"/>
              </a:rPr>
              <a:t>+ 2 millones </a:t>
            </a:r>
            <a:br>
              <a:rPr lang="es-ES_tradnl" sz="1400" dirty="0">
                <a:solidFill>
                  <a:schemeClr val="bg1"/>
                </a:solidFill>
              </a:rPr>
            </a:br>
            <a:r>
              <a:rPr lang="es-ES_tradnl" sz="1400" dirty="0">
                <a:solidFill>
                  <a:schemeClr val="bg1"/>
                </a:solidFill>
              </a:rPr>
              <a:t>de cupos en educación inicial y preescolar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AE4B858-27A6-42EF-8824-E8085C590FF4}"/>
              </a:ext>
            </a:extLst>
          </p:cNvPr>
          <p:cNvSpPr txBox="1"/>
          <p:nvPr/>
        </p:nvSpPr>
        <p:spPr>
          <a:xfrm>
            <a:off x="9531001" y="2782669"/>
            <a:ext cx="2763187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Educación superior para </a:t>
            </a:r>
            <a:r>
              <a:rPr lang="es-ES" sz="3200" b="1" dirty="0">
                <a:solidFill>
                  <a:schemeClr val="bg1"/>
                </a:solidFill>
                <a:latin typeface="+mj-lt"/>
              </a:rPr>
              <a:t>820 mil </a:t>
            </a:r>
            <a:r>
              <a:rPr lang="es-ES" sz="1400" dirty="0">
                <a:solidFill>
                  <a:schemeClr val="bg1"/>
                </a:solidFill>
              </a:rPr>
              <a:t>jóvenes de hogares pobres y vulnerables</a:t>
            </a:r>
            <a:endParaRPr lang="es-ES_tradnl" sz="1400" dirty="0">
              <a:solidFill>
                <a:schemeClr val="bg1"/>
              </a:solidFill>
            </a:endParaRPr>
          </a:p>
        </p:txBody>
      </p:sp>
      <p:pic>
        <p:nvPicPr>
          <p:cNvPr id="34" name="Graphic 19">
            <a:extLst>
              <a:ext uri="{FF2B5EF4-FFF2-40B4-BE49-F238E27FC236}">
                <a16:creationId xmlns:a16="http://schemas.microsoft.com/office/drawing/2014/main" id="{7F23C32D-C6AE-40E0-85A7-827B39AB50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2021" y="449290"/>
            <a:ext cx="475902" cy="504199"/>
          </a:xfrm>
          <a:prstGeom prst="rect">
            <a:avLst/>
          </a:prstGeom>
        </p:spPr>
      </p:pic>
      <p:pic>
        <p:nvPicPr>
          <p:cNvPr id="35" name="Graphic 17">
            <a:extLst>
              <a:ext uri="{FF2B5EF4-FFF2-40B4-BE49-F238E27FC236}">
                <a16:creationId xmlns:a16="http://schemas.microsoft.com/office/drawing/2014/main" id="{BCA274FB-23E5-43B4-B6AE-2D86244FC6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1613" y="2328548"/>
            <a:ext cx="542505" cy="542505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3259D9E1-982F-45F8-9D83-0D8E9FEBBBD4}"/>
              </a:ext>
            </a:extLst>
          </p:cNvPr>
          <p:cNvSpPr/>
          <p:nvPr/>
        </p:nvSpPr>
        <p:spPr>
          <a:xfrm>
            <a:off x="9346935" y="4858329"/>
            <a:ext cx="28245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+mj-lt"/>
              </a:rPr>
              <a:t>92 mil</a:t>
            </a:r>
            <a:r>
              <a:rPr lang="es-ES" sz="1400" dirty="0">
                <a:solidFill>
                  <a:schemeClr val="bg1"/>
                </a:solidFill>
              </a:rPr>
              <a:t> productores agrícolas con estrategias de inclusión productiva</a:t>
            </a:r>
            <a:endParaRPr lang="pt" sz="1400" dirty="0">
              <a:solidFill>
                <a:schemeClr val="bg1"/>
              </a:solidFill>
            </a:endParaRPr>
          </a:p>
        </p:txBody>
      </p:sp>
      <p:pic>
        <p:nvPicPr>
          <p:cNvPr id="38" name="Graphic 15">
            <a:extLst>
              <a:ext uri="{FF2B5EF4-FFF2-40B4-BE49-F238E27FC236}">
                <a16:creationId xmlns:a16="http://schemas.microsoft.com/office/drawing/2014/main" id="{3A8EAA14-7049-4426-A4F0-5F86A8BD55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3128" y="4231527"/>
            <a:ext cx="662440" cy="7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8B53-E85E-0C49-A3D6-5BE513EEA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890235" cy="559387"/>
          </a:xfrm>
        </p:spPr>
        <p:txBody>
          <a:bodyPr/>
          <a:lstStyle/>
          <a:p>
            <a:r>
              <a:rPr lang="es-CO" dirty="0"/>
              <a:t>Plan Nacional de Desarrollo 2018-2022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412763D-C599-41DB-89FC-7AD5360A68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890235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1A5AE436-0FD7-674F-B0D6-A40094CA539C}"/>
              </a:ext>
            </a:extLst>
          </p:cNvPr>
          <p:cNvSpPr/>
          <p:nvPr/>
        </p:nvSpPr>
        <p:spPr>
          <a:xfrm>
            <a:off x="9428812" y="0"/>
            <a:ext cx="2763187" cy="62359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EE69D6-ECE0-4FFC-97DC-1686F6CAA035}"/>
              </a:ext>
            </a:extLst>
          </p:cNvPr>
          <p:cNvGrpSpPr/>
          <p:nvPr/>
        </p:nvGrpSpPr>
        <p:grpSpPr>
          <a:xfrm>
            <a:off x="981231" y="1499825"/>
            <a:ext cx="7615926" cy="4851333"/>
            <a:chOff x="936781" y="1455375"/>
            <a:chExt cx="7615926" cy="485133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F73E16-9899-4DE7-8780-D7E3AE56FA30}"/>
                </a:ext>
              </a:extLst>
            </p:cNvPr>
            <p:cNvSpPr/>
            <p:nvPr/>
          </p:nvSpPr>
          <p:spPr>
            <a:xfrm>
              <a:off x="2585808" y="1455375"/>
              <a:ext cx="4317873" cy="43442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Apuesta rural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1" name="Equals 15">
              <a:extLst>
                <a:ext uri="{FF2B5EF4-FFF2-40B4-BE49-F238E27FC236}">
                  <a16:creationId xmlns:a16="http://schemas.microsoft.com/office/drawing/2014/main" id="{48538E3E-B62F-4BBC-9781-92D13F752714}"/>
                </a:ext>
              </a:extLst>
            </p:cNvPr>
            <p:cNvSpPr/>
            <p:nvPr/>
          </p:nvSpPr>
          <p:spPr>
            <a:xfrm>
              <a:off x="4440264" y="1890160"/>
              <a:ext cx="608961" cy="542692"/>
            </a:xfrm>
            <a:prstGeom prst="mathEqual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6" name="Plus Sign 14">
              <a:extLst>
                <a:ext uri="{FF2B5EF4-FFF2-40B4-BE49-F238E27FC236}">
                  <a16:creationId xmlns:a16="http://schemas.microsoft.com/office/drawing/2014/main" id="{46072AAE-71AF-4876-939F-573123500CD4}"/>
                </a:ext>
              </a:extLst>
            </p:cNvPr>
            <p:cNvSpPr/>
            <p:nvPr/>
          </p:nvSpPr>
          <p:spPr>
            <a:xfrm>
              <a:off x="4460394" y="3035708"/>
              <a:ext cx="568700" cy="557493"/>
            </a:xfrm>
            <a:prstGeom prst="mathPlus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" name="Rectángulo: esquinas diagonales cortadas 24">
              <a:extLst>
                <a:ext uri="{FF2B5EF4-FFF2-40B4-BE49-F238E27FC236}">
                  <a16:creationId xmlns:a16="http://schemas.microsoft.com/office/drawing/2014/main" id="{E5A7148C-DD72-4CD5-976E-C8CA501B77A1}"/>
                </a:ext>
              </a:extLst>
            </p:cNvPr>
            <p:cNvSpPr/>
            <p:nvPr/>
          </p:nvSpPr>
          <p:spPr>
            <a:xfrm>
              <a:off x="936781" y="3600561"/>
              <a:ext cx="3633346" cy="586516"/>
            </a:xfrm>
            <a:prstGeom prst="snip2DiagRect">
              <a:avLst>
                <a:gd name="adj1" fmla="val 40528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s-CO" dirty="0"/>
                <a:t>Inclusión social y productiva rural</a:t>
              </a:r>
              <a:endParaRPr lang="en-US" dirty="0"/>
            </a:p>
          </p:txBody>
        </p:sp>
        <p:sp>
          <p:nvSpPr>
            <p:cNvPr id="26" name="Rectángulo: esquinas diagonales cortadas 25">
              <a:extLst>
                <a:ext uri="{FF2B5EF4-FFF2-40B4-BE49-F238E27FC236}">
                  <a16:creationId xmlns:a16="http://schemas.microsoft.com/office/drawing/2014/main" id="{D725B323-F94D-464C-B30A-C60858BE68D8}"/>
                </a:ext>
              </a:extLst>
            </p:cNvPr>
            <p:cNvSpPr/>
            <p:nvPr/>
          </p:nvSpPr>
          <p:spPr>
            <a:xfrm>
              <a:off x="936781" y="4307103"/>
              <a:ext cx="3633346" cy="586517"/>
            </a:xfrm>
            <a:prstGeom prst="snip2DiagRect">
              <a:avLst>
                <a:gd name="adj1" fmla="val 30397"/>
                <a:gd name="adj2" fmla="val 3772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CO" dirty="0"/>
                <a:t>Mujer rural</a:t>
              </a:r>
              <a:endParaRPr lang="en-US" dirty="0"/>
            </a:p>
          </p:txBody>
        </p:sp>
        <p:sp>
          <p:nvSpPr>
            <p:cNvPr id="27" name="Rectángulo: esquinas diagonales cortadas 26">
              <a:extLst>
                <a:ext uri="{FF2B5EF4-FFF2-40B4-BE49-F238E27FC236}">
                  <a16:creationId xmlns:a16="http://schemas.microsoft.com/office/drawing/2014/main" id="{8588B9D7-2308-4869-B71C-BC7DA8B6A18F}"/>
                </a:ext>
              </a:extLst>
            </p:cNvPr>
            <p:cNvSpPr/>
            <p:nvPr/>
          </p:nvSpPr>
          <p:spPr>
            <a:xfrm>
              <a:off x="936781" y="5013646"/>
              <a:ext cx="3633346" cy="586518"/>
            </a:xfrm>
            <a:prstGeom prst="snip2DiagRect">
              <a:avLst>
                <a:gd name="adj1" fmla="val 30397"/>
                <a:gd name="adj2" fmla="val 3772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s-ES" dirty="0"/>
                <a:t>Agricultura eficiente y aprovechamiento de k natural</a:t>
              </a:r>
              <a:endParaRPr lang="en-US" dirty="0"/>
            </a:p>
          </p:txBody>
        </p:sp>
        <p:sp>
          <p:nvSpPr>
            <p:cNvPr id="28" name="Rectángulo: esquinas diagonales cortadas 27">
              <a:extLst>
                <a:ext uri="{FF2B5EF4-FFF2-40B4-BE49-F238E27FC236}">
                  <a16:creationId xmlns:a16="http://schemas.microsoft.com/office/drawing/2014/main" id="{FA049467-2B90-4184-9ADC-0CC2E7EE6945}"/>
                </a:ext>
              </a:extLst>
            </p:cNvPr>
            <p:cNvSpPr/>
            <p:nvPr/>
          </p:nvSpPr>
          <p:spPr>
            <a:xfrm>
              <a:off x="936781" y="5720190"/>
              <a:ext cx="3633346" cy="586518"/>
            </a:xfrm>
            <a:prstGeom prst="snip2DiagRect">
              <a:avLst>
                <a:gd name="adj1" fmla="val 0"/>
                <a:gd name="adj2" fmla="val 3443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ES" dirty="0"/>
                <a:t>Infraestructuras (Transporte, Servicios Públicos, </a:t>
              </a:r>
              <a:r>
                <a:rPr lang="es-ES" dirty="0" err="1"/>
                <a:t>TICs</a:t>
              </a:r>
              <a:r>
                <a:rPr lang="es-ES" dirty="0"/>
                <a:t>)</a:t>
              </a:r>
              <a:endParaRPr lang="en-US" dirty="0"/>
            </a:p>
          </p:txBody>
        </p:sp>
        <p:sp>
          <p:nvSpPr>
            <p:cNvPr id="29" name="Rectángulo: esquinas diagonales cortadas 28">
              <a:extLst>
                <a:ext uri="{FF2B5EF4-FFF2-40B4-BE49-F238E27FC236}">
                  <a16:creationId xmlns:a16="http://schemas.microsoft.com/office/drawing/2014/main" id="{D3B8C891-68B6-4B15-9E0E-6512404694FB}"/>
                </a:ext>
              </a:extLst>
            </p:cNvPr>
            <p:cNvSpPr/>
            <p:nvPr/>
          </p:nvSpPr>
          <p:spPr>
            <a:xfrm>
              <a:off x="4921144" y="3592081"/>
              <a:ext cx="3631563" cy="594996"/>
            </a:xfrm>
            <a:prstGeom prst="snip2DiagRect">
              <a:avLst>
                <a:gd name="adj1" fmla="val 0"/>
                <a:gd name="adj2" fmla="val 3131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s-CO" dirty="0"/>
                <a:t>Sistemas Territoriales de Innovación</a:t>
              </a:r>
              <a:endParaRPr lang="en-US" dirty="0"/>
            </a:p>
          </p:txBody>
        </p:sp>
        <p:sp>
          <p:nvSpPr>
            <p:cNvPr id="30" name="Rectángulo: esquinas diagonales cortadas 29">
              <a:extLst>
                <a:ext uri="{FF2B5EF4-FFF2-40B4-BE49-F238E27FC236}">
                  <a16:creationId xmlns:a16="http://schemas.microsoft.com/office/drawing/2014/main" id="{E586EF55-05F0-49EE-9A7E-81EE52CB2133}"/>
                </a:ext>
              </a:extLst>
            </p:cNvPr>
            <p:cNvSpPr/>
            <p:nvPr/>
          </p:nvSpPr>
          <p:spPr>
            <a:xfrm>
              <a:off x="4921144" y="4307103"/>
              <a:ext cx="3631563" cy="586517"/>
            </a:xfrm>
            <a:prstGeom prst="snip2DiagRect">
              <a:avLst>
                <a:gd name="adj1" fmla="val 30397"/>
                <a:gd name="adj2" fmla="val 3772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CO" dirty="0"/>
                <a:t>Equidad de oportunidades de grupos étnicos</a:t>
              </a:r>
              <a:endParaRPr lang="en-US" dirty="0"/>
            </a:p>
          </p:txBody>
        </p:sp>
        <p:sp>
          <p:nvSpPr>
            <p:cNvPr id="31" name="Rectángulo: esquinas diagonales cortadas 30">
              <a:extLst>
                <a:ext uri="{FF2B5EF4-FFF2-40B4-BE49-F238E27FC236}">
                  <a16:creationId xmlns:a16="http://schemas.microsoft.com/office/drawing/2014/main" id="{757A5F0B-EAD5-416B-8615-AADC0655686A}"/>
                </a:ext>
              </a:extLst>
            </p:cNvPr>
            <p:cNvSpPr/>
            <p:nvPr/>
          </p:nvSpPr>
          <p:spPr>
            <a:xfrm>
              <a:off x="4921144" y="5013646"/>
              <a:ext cx="3631563" cy="586518"/>
            </a:xfrm>
            <a:prstGeom prst="snip2DiagRect">
              <a:avLst>
                <a:gd name="adj1" fmla="val 30397"/>
                <a:gd name="adj2" fmla="val 3772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s-ES" dirty="0"/>
                <a:t>Construcción de paz</a:t>
              </a:r>
              <a:endParaRPr lang="en-US" dirty="0"/>
            </a:p>
          </p:txBody>
        </p:sp>
        <p:sp>
          <p:nvSpPr>
            <p:cNvPr id="32" name="Rectángulo: esquinas diagonales cortadas 31">
              <a:extLst>
                <a:ext uri="{FF2B5EF4-FFF2-40B4-BE49-F238E27FC236}">
                  <a16:creationId xmlns:a16="http://schemas.microsoft.com/office/drawing/2014/main" id="{6287A294-FE65-46DE-8D3D-0A15EBC897BF}"/>
                </a:ext>
              </a:extLst>
            </p:cNvPr>
            <p:cNvSpPr/>
            <p:nvPr/>
          </p:nvSpPr>
          <p:spPr>
            <a:xfrm>
              <a:off x="4921144" y="5720190"/>
              <a:ext cx="3631563" cy="586518"/>
            </a:xfrm>
            <a:prstGeom prst="snip2DiagRect">
              <a:avLst>
                <a:gd name="adj1" fmla="val 37905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ES" dirty="0"/>
                <a:t>Conectar territorios y vínculos entre la ciudad y el campo</a:t>
              </a:r>
              <a:endParaRPr lang="en-US" dirty="0"/>
            </a:p>
          </p:txBody>
        </p:sp>
        <p:sp>
          <p:nvSpPr>
            <p:cNvPr id="45" name="Rectángulo: esquinas diagonales cortadas 44">
              <a:extLst>
                <a:ext uri="{FF2B5EF4-FFF2-40B4-BE49-F238E27FC236}">
                  <a16:creationId xmlns:a16="http://schemas.microsoft.com/office/drawing/2014/main" id="{F524173D-0822-4A3D-AE59-84DBFDF96C43}"/>
                </a:ext>
              </a:extLst>
            </p:cNvPr>
            <p:cNvSpPr/>
            <p:nvPr/>
          </p:nvSpPr>
          <p:spPr>
            <a:xfrm>
              <a:off x="936781" y="2429118"/>
              <a:ext cx="7615926" cy="645170"/>
            </a:xfrm>
            <a:prstGeom prst="snip2DiagRect">
              <a:avLst>
                <a:gd name="adj1" fmla="val 30397"/>
                <a:gd name="adj2" fmla="val 3280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s-CO" dirty="0"/>
                <a:t>Campo con progreso: una alianza para dinamizar el desarrollo y la productividad de la Colombia rural</a:t>
              </a:r>
              <a:endParaRPr lang="en-US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D7620E0D-3251-4312-A409-C3268D2AF475}"/>
              </a:ext>
            </a:extLst>
          </p:cNvPr>
          <p:cNvGrpSpPr/>
          <p:nvPr/>
        </p:nvGrpSpPr>
        <p:grpSpPr>
          <a:xfrm>
            <a:off x="9408316" y="79748"/>
            <a:ext cx="2763187" cy="836475"/>
            <a:chOff x="9408316" y="79748"/>
            <a:chExt cx="2763191" cy="836475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674F1BC9-80E8-4386-9E5D-7421F98BDEB0}"/>
                </a:ext>
              </a:extLst>
            </p:cNvPr>
            <p:cNvSpPr txBox="1"/>
            <p:nvPr/>
          </p:nvSpPr>
          <p:spPr>
            <a:xfrm>
              <a:off x="9408316" y="608446"/>
              <a:ext cx="276319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CO" sz="1400" dirty="0">
                  <a:solidFill>
                    <a:schemeClr val="bg1"/>
                  </a:solidFill>
                </a:rPr>
                <a:t>Mejoramientos de vivienda  rural </a:t>
              </a:r>
            </a:p>
          </p:txBody>
        </p:sp>
        <p:pic>
          <p:nvPicPr>
            <p:cNvPr id="44" name="Graphic 3" descr="Casa">
              <a:extLst>
                <a:ext uri="{FF2B5EF4-FFF2-40B4-BE49-F238E27FC236}">
                  <a16:creationId xmlns:a16="http://schemas.microsoft.com/office/drawing/2014/main" id="{CD179B8D-151F-44DA-BB8B-A5D1A518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5502" y="79748"/>
              <a:ext cx="589803" cy="589803"/>
            </a:xfrm>
            <a:prstGeom prst="rect">
              <a:avLst/>
            </a:prstGeom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5F3CA427-59CA-4674-8049-BE708BD6916C}"/>
              </a:ext>
            </a:extLst>
          </p:cNvPr>
          <p:cNvGrpSpPr/>
          <p:nvPr/>
        </p:nvGrpSpPr>
        <p:grpSpPr>
          <a:xfrm>
            <a:off x="9490929" y="1369261"/>
            <a:ext cx="2722203" cy="1393373"/>
            <a:chOff x="9428807" y="1750400"/>
            <a:chExt cx="2763191" cy="1393373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14AD0537-65F6-4E6B-84B2-C9BB8B618B39}"/>
                </a:ext>
              </a:extLst>
            </p:cNvPr>
            <p:cNvSpPr txBox="1"/>
            <p:nvPr/>
          </p:nvSpPr>
          <p:spPr>
            <a:xfrm>
              <a:off x="9428807" y="1750400"/>
              <a:ext cx="276319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CO" sz="1400" dirty="0">
                  <a:solidFill>
                    <a:schemeClr val="bg1"/>
                  </a:solidFill>
                </a:rPr>
                <a:t>Productores atendidos con servicio de extensión agropecuaria</a:t>
              </a:r>
            </a:p>
          </p:txBody>
        </p:sp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id="{22C87DFC-CF26-4D13-A0F2-4C445F36C4D7}"/>
                </a:ext>
              </a:extLst>
            </p:cNvPr>
            <p:cNvSpPr txBox="1"/>
            <p:nvPr/>
          </p:nvSpPr>
          <p:spPr>
            <a:xfrm>
              <a:off x="9696095" y="2254985"/>
              <a:ext cx="888385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199 mil</a:t>
              </a:r>
              <a:endParaRPr lang="es-ES_tradnl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22">
              <a:extLst>
                <a:ext uri="{FF2B5EF4-FFF2-40B4-BE49-F238E27FC236}">
                  <a16:creationId xmlns:a16="http://schemas.microsoft.com/office/drawing/2014/main" id="{957D4CA8-544B-47DF-97F1-1821569B3382}"/>
                </a:ext>
              </a:extLst>
            </p:cNvPr>
            <p:cNvSpPr txBox="1"/>
            <p:nvPr/>
          </p:nvSpPr>
          <p:spPr>
            <a:xfrm>
              <a:off x="10628445" y="2266610"/>
              <a:ext cx="1438215" cy="87716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3200" b="1" dirty="0">
                  <a:solidFill>
                    <a:schemeClr val="bg1"/>
                  </a:solidFill>
                  <a:latin typeface="+mj-lt"/>
                </a:rPr>
                <a:t>550 mil</a:t>
              </a:r>
              <a:endParaRPr lang="es-ES_tradnl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A69C3399-0E51-4F94-89CC-D121D9F01C46}"/>
              </a:ext>
            </a:extLst>
          </p:cNvPr>
          <p:cNvGrpSpPr/>
          <p:nvPr/>
        </p:nvGrpSpPr>
        <p:grpSpPr>
          <a:xfrm>
            <a:off x="9456330" y="3207039"/>
            <a:ext cx="2763187" cy="1348582"/>
            <a:chOff x="9407529" y="1750400"/>
            <a:chExt cx="2763187" cy="1348582"/>
          </a:xfrm>
        </p:grpSpPr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1AE4B858-27A6-42EF-8824-E8085C590FF4}"/>
                </a:ext>
              </a:extLst>
            </p:cNvPr>
            <p:cNvSpPr txBox="1"/>
            <p:nvPr/>
          </p:nvSpPr>
          <p:spPr>
            <a:xfrm>
              <a:off x="9407529" y="1750400"/>
              <a:ext cx="276318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CO" sz="1400" dirty="0">
                  <a:solidFill>
                    <a:schemeClr val="bg1"/>
                  </a:solidFill>
                </a:rPr>
                <a:t>Zonas libres y de baja prevalencia de plagas y enfermedades </a:t>
              </a:r>
            </a:p>
          </p:txBody>
        </p:sp>
        <p:sp>
          <p:nvSpPr>
            <p:cNvPr id="53" name="TextBox 21">
              <a:extLst>
                <a:ext uri="{FF2B5EF4-FFF2-40B4-BE49-F238E27FC236}">
                  <a16:creationId xmlns:a16="http://schemas.microsoft.com/office/drawing/2014/main" id="{ECDCBCB6-3480-45F0-852C-DBE1B353D9B0}"/>
                </a:ext>
              </a:extLst>
            </p:cNvPr>
            <p:cNvSpPr txBox="1"/>
            <p:nvPr/>
          </p:nvSpPr>
          <p:spPr>
            <a:xfrm>
              <a:off x="9950152" y="2290062"/>
              <a:ext cx="520335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21</a:t>
              </a:r>
              <a:endParaRPr lang="es-ES_tradnl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22">
              <a:extLst>
                <a:ext uri="{FF2B5EF4-FFF2-40B4-BE49-F238E27FC236}">
                  <a16:creationId xmlns:a16="http://schemas.microsoft.com/office/drawing/2014/main" id="{0A7526E8-09FE-4685-B39B-BE8A28E03313}"/>
                </a:ext>
              </a:extLst>
            </p:cNvPr>
            <p:cNvSpPr txBox="1"/>
            <p:nvPr/>
          </p:nvSpPr>
          <p:spPr>
            <a:xfrm>
              <a:off x="10991768" y="2221819"/>
              <a:ext cx="620747" cy="87716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3200" b="1" dirty="0">
                  <a:solidFill>
                    <a:schemeClr val="bg1"/>
                  </a:solidFill>
                  <a:latin typeface="+mj-lt"/>
                </a:rPr>
                <a:t>33</a:t>
              </a:r>
              <a:endParaRPr lang="es-ES_tradnl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6" name="CuadroTexto 55">
            <a:extLst>
              <a:ext uri="{FF2B5EF4-FFF2-40B4-BE49-F238E27FC236}">
                <a16:creationId xmlns:a16="http://schemas.microsoft.com/office/drawing/2014/main" id="{8F0D5723-71D3-456D-9189-858C1BAA7E70}"/>
              </a:ext>
            </a:extLst>
          </p:cNvPr>
          <p:cNvSpPr txBox="1"/>
          <p:nvPr/>
        </p:nvSpPr>
        <p:spPr>
          <a:xfrm>
            <a:off x="9428813" y="5123613"/>
            <a:ext cx="276318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s-CO" b="1" dirty="0">
                <a:solidFill>
                  <a:schemeClr val="bg1"/>
                </a:solidFill>
              </a:rPr>
              <a:t>18.400 </a:t>
            </a:r>
            <a:r>
              <a:rPr lang="es-CO" sz="1400" dirty="0">
                <a:solidFill>
                  <a:schemeClr val="bg1"/>
                </a:solidFill>
              </a:rPr>
              <a:t>pequeños productores que participan en mercados formales (compras públicas, agricultura por contrato, </a:t>
            </a:r>
            <a:r>
              <a:rPr lang="es-CO" sz="1400" dirty="0" err="1">
                <a:solidFill>
                  <a:schemeClr val="bg1"/>
                </a:solidFill>
              </a:rPr>
              <a:t>etc</a:t>
            </a:r>
            <a:r>
              <a:rPr lang="es-CO" sz="1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3" name="Graphic 3" descr="Equipo">
            <a:extLst>
              <a:ext uri="{FF2B5EF4-FFF2-40B4-BE49-F238E27FC236}">
                <a16:creationId xmlns:a16="http://schemas.microsoft.com/office/drawing/2014/main" id="{1F6B9E7A-EC03-44E1-9149-F76C6581F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5008" y="4663049"/>
            <a:ext cx="589802" cy="5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Equidad: política social moderna conectada a mercados (I)</a:t>
            </a:r>
            <a:endParaRPr lang="es-ES_trad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D19CC-C4D3-43B3-9F08-E05454C99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6F747F65-1E41-476A-8DF4-00968B246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875135"/>
              </p:ext>
            </p:extLst>
          </p:nvPr>
        </p:nvGraphicFramePr>
        <p:xfrm>
          <a:off x="692655" y="5863277"/>
          <a:ext cx="10806691" cy="370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93671">
                  <a:extLst>
                    <a:ext uri="{9D8B030D-6E8A-4147-A177-3AD203B41FA5}">
                      <a16:colId xmlns:a16="http://schemas.microsoft.com/office/drawing/2014/main" val="664980748"/>
                    </a:ext>
                  </a:extLst>
                </a:gridCol>
                <a:gridCol w="2743911">
                  <a:extLst>
                    <a:ext uri="{9D8B030D-6E8A-4147-A177-3AD203B41FA5}">
                      <a16:colId xmlns:a16="http://schemas.microsoft.com/office/drawing/2014/main" val="3007025882"/>
                    </a:ext>
                  </a:extLst>
                </a:gridCol>
                <a:gridCol w="2784262">
                  <a:extLst>
                    <a:ext uri="{9D8B030D-6E8A-4147-A177-3AD203B41FA5}">
                      <a16:colId xmlns:a16="http://schemas.microsoft.com/office/drawing/2014/main" val="2990623742"/>
                    </a:ext>
                  </a:extLst>
                </a:gridCol>
                <a:gridCol w="2584847">
                  <a:extLst>
                    <a:ext uri="{9D8B030D-6E8A-4147-A177-3AD203B41FA5}">
                      <a16:colId xmlns:a16="http://schemas.microsoft.com/office/drawing/2014/main" val="1408654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b="0" noProof="0" dirty="0">
                          <a:latin typeface="+mj-lt"/>
                        </a:rPr>
                        <a:t>Discapacidad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noProof="0">
                          <a:latin typeface="+mj-lt"/>
                        </a:rPr>
                        <a:t>Grupos étnicos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noProof="0" dirty="0">
                          <a:latin typeface="+mj-lt"/>
                        </a:rPr>
                        <a:t>Construcción de paz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0" noProof="0" dirty="0">
                          <a:latin typeface="+mj-lt"/>
                        </a:rPr>
                        <a:t>Deporte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26628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CCE095A9-0C58-4B50-A5B4-E2DB467CF425}"/>
              </a:ext>
            </a:extLst>
          </p:cNvPr>
          <p:cNvGrpSpPr/>
          <p:nvPr/>
        </p:nvGrpSpPr>
        <p:grpSpPr>
          <a:xfrm>
            <a:off x="594042" y="1556339"/>
            <a:ext cx="10969082" cy="4254811"/>
            <a:chOff x="594042" y="1645239"/>
            <a:chExt cx="10969082" cy="4254811"/>
          </a:xfrm>
        </p:grpSpPr>
        <p:sp>
          <p:nvSpPr>
            <p:cNvPr id="44" name="Rectángulo: esquinas diagonales cortadas 43">
              <a:extLst>
                <a:ext uri="{FF2B5EF4-FFF2-40B4-BE49-F238E27FC236}">
                  <a16:creationId xmlns:a16="http://schemas.microsoft.com/office/drawing/2014/main" id="{E847CF7A-F90F-4BE5-A65C-BA3346D2A27B}"/>
                </a:ext>
              </a:extLst>
            </p:cNvPr>
            <p:cNvSpPr/>
            <p:nvPr/>
          </p:nvSpPr>
          <p:spPr>
            <a:xfrm rot="5400000">
              <a:off x="9008430" y="3387095"/>
              <a:ext cx="1765874" cy="3260035"/>
            </a:xfrm>
            <a:prstGeom prst="snip2DiagRect">
              <a:avLst>
                <a:gd name="adj1" fmla="val 0"/>
                <a:gd name="adj2" fmla="val 3652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43" name="Rectángulo: esquinas diagonales cortadas 42">
              <a:extLst>
                <a:ext uri="{FF2B5EF4-FFF2-40B4-BE49-F238E27FC236}">
                  <a16:creationId xmlns:a16="http://schemas.microsoft.com/office/drawing/2014/main" id="{57482649-BE92-4473-A31D-1FC3007BF596}"/>
                </a:ext>
              </a:extLst>
            </p:cNvPr>
            <p:cNvSpPr/>
            <p:nvPr/>
          </p:nvSpPr>
          <p:spPr>
            <a:xfrm rot="10800000">
              <a:off x="594042" y="4092356"/>
              <a:ext cx="3303447" cy="1807692"/>
            </a:xfrm>
            <a:prstGeom prst="snip2DiagRect">
              <a:avLst>
                <a:gd name="adj1" fmla="val 0"/>
                <a:gd name="adj2" fmla="val 3860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9" name="Rectángulo: esquinas diagonales cortadas 38">
              <a:extLst>
                <a:ext uri="{FF2B5EF4-FFF2-40B4-BE49-F238E27FC236}">
                  <a16:creationId xmlns:a16="http://schemas.microsoft.com/office/drawing/2014/main" id="{68DC2596-4B95-4CE0-A882-F375C1E8CAB6}"/>
                </a:ext>
              </a:extLst>
            </p:cNvPr>
            <p:cNvSpPr/>
            <p:nvPr/>
          </p:nvSpPr>
          <p:spPr>
            <a:xfrm>
              <a:off x="8261348" y="1672958"/>
              <a:ext cx="3260233" cy="2270124"/>
            </a:xfrm>
            <a:prstGeom prst="snip2DiagRect">
              <a:avLst>
                <a:gd name="adj1" fmla="val 0"/>
                <a:gd name="adj2" fmla="val 28292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8" name="Rectángulo: esquinas diagonales cortadas 7">
              <a:extLst>
                <a:ext uri="{FF2B5EF4-FFF2-40B4-BE49-F238E27FC236}">
                  <a16:creationId xmlns:a16="http://schemas.microsoft.com/office/drawing/2014/main" id="{B972361A-3ACA-4256-86C2-DBEDDAA8497C}"/>
                </a:ext>
              </a:extLst>
            </p:cNvPr>
            <p:cNvSpPr/>
            <p:nvPr/>
          </p:nvSpPr>
          <p:spPr>
            <a:xfrm rot="16200000">
              <a:off x="1120439" y="1145568"/>
              <a:ext cx="2286002" cy="3309025"/>
            </a:xfrm>
            <a:prstGeom prst="snip2DiagRect">
              <a:avLst>
                <a:gd name="adj1" fmla="val 0"/>
                <a:gd name="adj2" fmla="val 3155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pic>
          <p:nvPicPr>
            <p:cNvPr id="75" name="Picture 3">
              <a:extLst>
                <a:ext uri="{FF2B5EF4-FFF2-40B4-BE49-F238E27FC236}">
                  <a16:creationId xmlns:a16="http://schemas.microsoft.com/office/drawing/2014/main" id="{922D57D4-417A-4EB9-9E79-F73395837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873" y="2395319"/>
              <a:ext cx="2758254" cy="1637714"/>
            </a:xfrm>
            <a:prstGeom prst="rect">
              <a:avLst/>
            </a:prstGeom>
          </p:spPr>
        </p:pic>
        <p:pic>
          <p:nvPicPr>
            <p:cNvPr id="70" name="Graphic 3">
              <a:extLst>
                <a:ext uri="{FF2B5EF4-FFF2-40B4-BE49-F238E27FC236}">
                  <a16:creationId xmlns:a16="http://schemas.microsoft.com/office/drawing/2014/main" id="{E42C918B-9282-44EC-B596-F808A4069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82989" y="3064836"/>
              <a:ext cx="629752" cy="629752"/>
            </a:xfrm>
            <a:prstGeom prst="rect">
              <a:avLst/>
            </a:prstGeom>
          </p:spPr>
        </p:pic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257E7366-E189-46F0-AC40-B2347620A1CC}"/>
                </a:ext>
              </a:extLst>
            </p:cNvPr>
            <p:cNvSpPr/>
            <p:nvPr/>
          </p:nvSpPr>
          <p:spPr>
            <a:xfrm>
              <a:off x="4076819" y="1645239"/>
              <a:ext cx="4038362" cy="76550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000" b="1" dirty="0"/>
                <a:t>Equidad de oportunidades para la inclusión social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A6BB5F77-C7B2-4AEA-AB8F-08CC843295A3}"/>
                </a:ext>
              </a:extLst>
            </p:cNvPr>
            <p:cNvSpPr/>
            <p:nvPr/>
          </p:nvSpPr>
          <p:spPr>
            <a:xfrm>
              <a:off x="8539812" y="4345171"/>
              <a:ext cx="2826688" cy="1461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Que nadie se quede atrás: acciones coordinadas para la reducción de la pobreza</a:t>
              </a:r>
            </a:p>
            <a:p>
              <a:pPr>
                <a:buClr>
                  <a:schemeClr val="tx2"/>
                </a:buClr>
              </a:pPr>
              <a:endParaRPr lang="es-ES" sz="1400" b="1" dirty="0"/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Sisbén IV.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Rediseño de Familias y Jóvenes en Acción y Red Unidos.</a:t>
              </a:r>
              <a:endParaRPr lang="es-CO" sz="1100" dirty="0"/>
            </a:p>
          </p:txBody>
        </p:sp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031FE1FC-A810-4B3B-BF01-3E5FE8A3EAB4}"/>
                </a:ext>
              </a:extLst>
            </p:cNvPr>
            <p:cNvSpPr/>
            <p:nvPr/>
          </p:nvSpPr>
          <p:spPr>
            <a:xfrm>
              <a:off x="1079500" y="1830407"/>
              <a:ext cx="2717800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Salud para todos sostenible por todos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Acuerdo de punto final para sanear deudas del sistema y lograr sostenibilidad financiera.</a:t>
              </a:r>
              <a:endParaRPr lang="en-US" sz="1100" dirty="0"/>
            </a:p>
          </p:txBody>
        </p: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F3475AFF-D1B2-4881-9E58-D16C6FEF4B62}"/>
                </a:ext>
              </a:extLst>
            </p:cNvPr>
            <p:cNvSpPr/>
            <p:nvPr/>
          </p:nvSpPr>
          <p:spPr>
            <a:xfrm>
              <a:off x="1524697" y="2902659"/>
              <a:ext cx="216465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s-ES_tradnl" sz="1200" dirty="0">
                  <a:solidFill>
                    <a:schemeClr val="tx2"/>
                  </a:solidFill>
                </a:rPr>
                <a:t>Porcentaje de afiliados al subsidiado contribuyendo al SGSSS</a:t>
              </a:r>
            </a:p>
            <a:p>
              <a:pPr lvl="0">
                <a:defRPr/>
              </a:pPr>
              <a:r>
                <a:rPr lang="es-ES_tradnl" sz="1200" dirty="0">
                  <a:solidFill>
                    <a:schemeClr val="tx2"/>
                  </a:solidFill>
                </a:rPr>
                <a:t>de 0% a </a:t>
              </a:r>
              <a:r>
                <a:rPr lang="es-ES_tradnl" sz="2000" b="1" dirty="0">
                  <a:solidFill>
                    <a:schemeClr val="tx2"/>
                  </a:solidFill>
                </a:rPr>
                <a:t>5%</a:t>
              </a:r>
              <a:endParaRPr lang="es-CO" sz="1600" b="1" dirty="0">
                <a:solidFill>
                  <a:schemeClr val="tx2"/>
                </a:solidFill>
              </a:endParaRPr>
            </a:p>
          </p:txBody>
        </p:sp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9F36BF8C-87D2-40CA-B77A-ED9C661D90ED}"/>
                </a:ext>
              </a:extLst>
            </p:cNvPr>
            <p:cNvGrpSpPr/>
            <p:nvPr/>
          </p:nvGrpSpPr>
          <p:grpSpPr>
            <a:xfrm>
              <a:off x="8382000" y="1801740"/>
              <a:ext cx="3181124" cy="1912181"/>
              <a:chOff x="8369300" y="1573140"/>
              <a:chExt cx="3181124" cy="1912181"/>
            </a:xfrm>
          </p:grpSpPr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EED43471-7A70-4DDB-8858-FF0A677B58AB}"/>
                  </a:ext>
                </a:extLst>
              </p:cNvPr>
              <p:cNvSpPr/>
              <p:nvPr/>
            </p:nvSpPr>
            <p:spPr>
              <a:xfrm>
                <a:off x="8369300" y="1573140"/>
                <a:ext cx="2984500" cy="1154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tx2"/>
                  </a:buClr>
                </a:pPr>
                <a:r>
                  <a:rPr lang="es-ES" sz="1400" b="1" dirty="0"/>
                  <a:t>Vivienda incluyente</a:t>
                </a:r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s-ES" sz="1100" dirty="0"/>
                  <a:t>Población pobre: apuesta por el mejoramiento</a:t>
                </a:r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s-ES" sz="1100" dirty="0"/>
                  <a:t>Población vulnerable: Apuesta por el arriendo con opción de comprar. Estímulo a la VIS y VIP.</a:t>
                </a:r>
              </a:p>
            </p:txBody>
          </p:sp>
          <p:sp>
            <p:nvSpPr>
              <p:cNvPr id="69" name="Rectangle 16">
                <a:extLst>
                  <a:ext uri="{FF2B5EF4-FFF2-40B4-BE49-F238E27FC236}">
                    <a16:creationId xmlns:a16="http://schemas.microsoft.com/office/drawing/2014/main" id="{0477DB84-1A10-4C0A-BC08-DAB6939DAA73}"/>
                  </a:ext>
                </a:extLst>
              </p:cNvPr>
              <p:cNvSpPr/>
              <p:nvPr/>
            </p:nvSpPr>
            <p:spPr>
              <a:xfrm>
                <a:off x="9258499" y="2854379"/>
                <a:ext cx="2291925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_tradnl" sz="2400" b="1" dirty="0">
                    <a:solidFill>
                      <a:schemeClr val="tx2"/>
                    </a:solidFill>
                  </a:rPr>
                  <a:t>520 mil</a:t>
                </a:r>
                <a:br>
                  <a:rPr lang="es-ES_tradnl" sz="1600" b="1" dirty="0">
                    <a:solidFill>
                      <a:schemeClr val="tx2"/>
                    </a:solidFill>
                  </a:rPr>
                </a:br>
                <a:r>
                  <a:rPr lang="pt" sz="1100" dirty="0">
                    <a:solidFill>
                      <a:schemeClr val="tx2"/>
                    </a:solidFill>
                  </a:rPr>
                  <a:t>unidades de VIP-VIS iniciadas</a:t>
                </a:r>
                <a:endParaRPr lang="pt" sz="12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A665881A-65BD-40BC-BB0E-CD1A4EF21365}"/>
                </a:ext>
              </a:extLst>
            </p:cNvPr>
            <p:cNvGrpSpPr/>
            <p:nvPr/>
          </p:nvGrpSpPr>
          <p:grpSpPr>
            <a:xfrm>
              <a:off x="4091160" y="4223201"/>
              <a:ext cx="4009681" cy="1676849"/>
              <a:chOff x="3492848" y="1833225"/>
              <a:chExt cx="3815073" cy="1676849"/>
            </a:xfrm>
          </p:grpSpPr>
          <p:sp>
            <p:nvSpPr>
              <p:cNvPr id="42" name="Rectángulo: esquinas superiores cortadas 41">
                <a:extLst>
                  <a:ext uri="{FF2B5EF4-FFF2-40B4-BE49-F238E27FC236}">
                    <a16:creationId xmlns:a16="http://schemas.microsoft.com/office/drawing/2014/main" id="{BCD3056A-1B77-4877-BE16-3BE2F1DDB8E4}"/>
                  </a:ext>
                </a:extLst>
              </p:cNvPr>
              <p:cNvSpPr/>
              <p:nvPr/>
            </p:nvSpPr>
            <p:spPr>
              <a:xfrm>
                <a:off x="3492848" y="1833225"/>
                <a:ext cx="3815073" cy="1676849"/>
              </a:xfrm>
              <a:prstGeom prst="snip2SameRect">
                <a:avLst>
                  <a:gd name="adj1" fmla="val 34128"/>
                  <a:gd name="adj2" fmla="val 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9" name="Rectangle 15">
                <a:extLst>
                  <a:ext uri="{FF2B5EF4-FFF2-40B4-BE49-F238E27FC236}">
                    <a16:creationId xmlns:a16="http://schemas.microsoft.com/office/drawing/2014/main" id="{35932298-145E-459A-9EB1-C862FCAB4F50}"/>
                  </a:ext>
                </a:extLst>
              </p:cNvPr>
              <p:cNvSpPr/>
              <p:nvPr/>
            </p:nvSpPr>
            <p:spPr>
              <a:xfrm>
                <a:off x="4253495" y="2704007"/>
                <a:ext cx="3014427" cy="73866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endParaRPr lang="es-ES" sz="1100" dirty="0">
                  <a:solidFill>
                    <a:schemeClr val="tx2"/>
                  </a:solidFill>
                </a:endParaRPr>
              </a:p>
              <a:p>
                <a:r>
                  <a:rPr lang="es-ES" sz="1100" dirty="0">
                    <a:solidFill>
                      <a:schemeClr val="tx2"/>
                    </a:solidFill>
                  </a:rPr>
                  <a:t>Educación superior para </a:t>
                </a:r>
                <a:r>
                  <a:rPr lang="es-ES" sz="2000" b="1" dirty="0">
                    <a:solidFill>
                      <a:schemeClr val="tx2"/>
                    </a:solidFill>
                  </a:rPr>
                  <a:t>320 mil </a:t>
                </a:r>
                <a:r>
                  <a:rPr lang="es-ES" sz="1100" dirty="0">
                    <a:solidFill>
                      <a:schemeClr val="tx2"/>
                    </a:solidFill>
                  </a:rPr>
                  <a:t>jóvenes de hogares pobres y vulnerables</a:t>
                </a:r>
                <a:endParaRPr lang="es-ES_tradnl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6F0B0648-44D3-429A-9731-CB4FEEC7497D}"/>
                  </a:ext>
                </a:extLst>
              </p:cNvPr>
              <p:cNvSpPr/>
              <p:nvPr/>
            </p:nvSpPr>
            <p:spPr>
              <a:xfrm>
                <a:off x="3945284" y="1997566"/>
                <a:ext cx="3143116" cy="815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tx2"/>
                  </a:buClr>
                </a:pPr>
                <a:r>
                  <a:rPr lang="es-ES" sz="1400" b="1" dirty="0"/>
                  <a:t>Educación para las oportunidades</a:t>
                </a:r>
              </a:p>
              <a:p>
                <a:pPr>
                  <a:buClr>
                    <a:schemeClr val="tx2"/>
                  </a:buClr>
                </a:pPr>
                <a:r>
                  <a:rPr lang="es-ES" sz="1100" dirty="0"/>
                  <a:t>Educación media pertinente de calidad y mayor cobertura de educación superior para jóvenes de hogares pobres y vulnerables.</a:t>
                </a:r>
                <a:endParaRPr lang="es-ES" sz="1100" b="1" dirty="0"/>
              </a:p>
            </p:txBody>
          </p:sp>
        </p:grpSp>
        <p:pic>
          <p:nvPicPr>
            <p:cNvPr id="71" name="Graphic 17">
              <a:extLst>
                <a:ext uri="{FF2B5EF4-FFF2-40B4-BE49-F238E27FC236}">
                  <a16:creationId xmlns:a16="http://schemas.microsoft.com/office/drawing/2014/main" id="{03623E4E-FA39-43A4-8A85-3541F319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9631" y="5252124"/>
              <a:ext cx="542505" cy="542505"/>
            </a:xfrm>
            <a:prstGeom prst="rect">
              <a:avLst/>
            </a:prstGeom>
          </p:spPr>
        </p:pic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1F0A848B-6F55-421C-8786-21368551F4FB}"/>
                </a:ext>
              </a:extLst>
            </p:cNvPr>
            <p:cNvSpPr txBox="1"/>
            <p:nvPr/>
          </p:nvSpPr>
          <p:spPr>
            <a:xfrm>
              <a:off x="670615" y="4068373"/>
              <a:ext cx="2828235" cy="984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s-ES_tradnl" sz="1400" b="1" dirty="0"/>
                <a:t>Primero los niños:</a:t>
              </a:r>
              <a:r>
                <a:rPr lang="es-ES_tradnl" sz="1200" b="1" dirty="0"/>
                <a:t> </a:t>
              </a:r>
              <a:r>
                <a:rPr lang="es-ES_tradnl" sz="1100" dirty="0"/>
                <a:t>Llevar la atención integral de la primera infancia hasta la adolescencia y avanzar hacia la universalización de la educación preescolar.</a:t>
              </a:r>
              <a:endParaRPr lang="es-CO" sz="1200" dirty="0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28AC99FD-C957-4F64-A8DA-A3F7D88E60C0}"/>
                </a:ext>
              </a:extLst>
            </p:cNvPr>
            <p:cNvSpPr/>
            <p:nvPr/>
          </p:nvSpPr>
          <p:spPr>
            <a:xfrm>
              <a:off x="1765922" y="5006889"/>
              <a:ext cx="2152031" cy="800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s-ES_tradnl" sz="2400" b="1" dirty="0">
                  <a:solidFill>
                    <a:schemeClr val="tx2"/>
                  </a:solidFill>
                </a:rPr>
                <a:t>+ </a:t>
              </a:r>
              <a:r>
                <a:rPr lang="es-ES_tradnl" sz="2000" b="1" dirty="0">
                  <a:solidFill>
                    <a:schemeClr val="tx2"/>
                  </a:solidFill>
                </a:rPr>
                <a:t>2</a:t>
              </a:r>
              <a:r>
                <a:rPr lang="es-ES_tradnl" sz="1100" b="1" dirty="0">
                  <a:solidFill>
                    <a:schemeClr val="tx2"/>
                  </a:solidFill>
                </a:rPr>
                <a:t> </a:t>
              </a:r>
              <a:r>
                <a:rPr lang="es-ES_tradnl" sz="1400" b="1" dirty="0">
                  <a:solidFill>
                    <a:schemeClr val="tx2"/>
                  </a:solidFill>
                </a:rPr>
                <a:t>millones </a:t>
              </a:r>
              <a:br>
                <a:rPr lang="es-ES_tradnl" sz="1400" b="1" dirty="0">
                  <a:solidFill>
                    <a:schemeClr val="tx2"/>
                  </a:solidFill>
                </a:rPr>
              </a:br>
              <a:r>
                <a:rPr lang="es-ES_tradnl" sz="1100" dirty="0">
                  <a:solidFill>
                    <a:schemeClr val="tx2"/>
                  </a:solidFill>
                </a:rPr>
                <a:t>de cupos en educación inicial y preescolar</a:t>
              </a:r>
              <a:endParaRPr lang="es-CO" sz="1400" dirty="0">
                <a:solidFill>
                  <a:schemeClr val="tx2"/>
                </a:solidFill>
              </a:endParaRPr>
            </a:p>
          </p:txBody>
        </p:sp>
        <p:pic>
          <p:nvPicPr>
            <p:cNvPr id="72" name="Graphic 19">
              <a:extLst>
                <a:ext uri="{FF2B5EF4-FFF2-40B4-BE49-F238E27FC236}">
                  <a16:creationId xmlns:a16="http://schemas.microsoft.com/office/drawing/2014/main" id="{8BC8BE24-56C1-4945-B029-F8E527B1B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63489" y="5144494"/>
              <a:ext cx="475902" cy="504199"/>
            </a:xfrm>
            <a:prstGeom prst="rect">
              <a:avLst/>
            </a:prstGeom>
          </p:spPr>
        </p:pic>
        <p:pic>
          <p:nvPicPr>
            <p:cNvPr id="73" name="Graphic 15">
              <a:extLst>
                <a:ext uri="{FF2B5EF4-FFF2-40B4-BE49-F238E27FC236}">
                  <a16:creationId xmlns:a16="http://schemas.microsoft.com/office/drawing/2014/main" id="{70907FFB-F91F-40C5-8FE6-CD94EF1F7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6640" y="3045786"/>
              <a:ext cx="601689" cy="685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19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C4DD4D1D-1C2B-40FF-97E7-0E150C62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Equidad: política social moderna conectada a mercados (II)</a:t>
            </a:r>
            <a:endParaRPr lang="es-ES_trad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46B44-AE5A-418B-B609-C3C51AF31B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A6AAEE3D-05A9-48A8-ACA6-794BFB370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83942"/>
              </p:ext>
            </p:extLst>
          </p:nvPr>
        </p:nvGraphicFramePr>
        <p:xfrm>
          <a:off x="692655" y="5844227"/>
          <a:ext cx="10806691" cy="370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93671">
                  <a:extLst>
                    <a:ext uri="{9D8B030D-6E8A-4147-A177-3AD203B41FA5}">
                      <a16:colId xmlns:a16="http://schemas.microsoft.com/office/drawing/2014/main" val="664980748"/>
                    </a:ext>
                  </a:extLst>
                </a:gridCol>
                <a:gridCol w="2743911">
                  <a:extLst>
                    <a:ext uri="{9D8B030D-6E8A-4147-A177-3AD203B41FA5}">
                      <a16:colId xmlns:a16="http://schemas.microsoft.com/office/drawing/2014/main" val="3007025882"/>
                    </a:ext>
                  </a:extLst>
                </a:gridCol>
                <a:gridCol w="2784262">
                  <a:extLst>
                    <a:ext uri="{9D8B030D-6E8A-4147-A177-3AD203B41FA5}">
                      <a16:colId xmlns:a16="http://schemas.microsoft.com/office/drawing/2014/main" val="2990623742"/>
                    </a:ext>
                  </a:extLst>
                </a:gridCol>
                <a:gridCol w="2584847">
                  <a:extLst>
                    <a:ext uri="{9D8B030D-6E8A-4147-A177-3AD203B41FA5}">
                      <a16:colId xmlns:a16="http://schemas.microsoft.com/office/drawing/2014/main" val="1408654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b="0" noProof="0" dirty="0">
                          <a:latin typeface="+mj-lt"/>
                        </a:rPr>
                        <a:t>Discapacidad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noProof="0">
                          <a:latin typeface="+mj-lt"/>
                        </a:rPr>
                        <a:t>Grupos étnicos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noProof="0">
                          <a:latin typeface="+mj-lt"/>
                        </a:rPr>
                        <a:t>Construcción de paz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0" noProof="0" dirty="0">
                          <a:latin typeface="+mj-lt"/>
                        </a:rPr>
                        <a:t>Deporte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26628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733488AC-B13C-474F-8FAA-90911B39D486}"/>
              </a:ext>
            </a:extLst>
          </p:cNvPr>
          <p:cNvGrpSpPr/>
          <p:nvPr/>
        </p:nvGrpSpPr>
        <p:grpSpPr>
          <a:xfrm>
            <a:off x="686608" y="1554311"/>
            <a:ext cx="10818785" cy="4225089"/>
            <a:chOff x="600155" y="1649561"/>
            <a:chExt cx="10818785" cy="42250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EBB868-05EC-4912-9321-A03414736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389" y="2784883"/>
              <a:ext cx="2865465" cy="1910310"/>
            </a:xfrm>
            <a:prstGeom prst="rect">
              <a:avLst/>
            </a:prstGeom>
          </p:spPr>
        </p:pic>
        <p:sp>
          <p:nvSpPr>
            <p:cNvPr id="49" name="Rounded Rectangle 4">
              <a:extLst>
                <a:ext uri="{FF2B5EF4-FFF2-40B4-BE49-F238E27FC236}">
                  <a16:creationId xmlns:a16="http://schemas.microsoft.com/office/drawing/2014/main" id="{021D8F7C-BE87-4415-81E0-2C5F788CCBAD}"/>
                </a:ext>
              </a:extLst>
            </p:cNvPr>
            <p:cNvSpPr/>
            <p:nvPr/>
          </p:nvSpPr>
          <p:spPr>
            <a:xfrm>
              <a:off x="4362394" y="1649561"/>
              <a:ext cx="3467213" cy="1146641"/>
            </a:xfrm>
            <a:prstGeom prst="roundRect">
              <a:avLst>
                <a:gd name="adj" fmla="val 9295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2000" b="1" dirty="0">
                  <a:latin typeface="+mj-lt"/>
                </a:rPr>
                <a:t>Equidad de oportunidades para la inclusión productiva</a:t>
              </a:r>
            </a:p>
          </p:txBody>
        </p:sp>
        <p:sp>
          <p:nvSpPr>
            <p:cNvPr id="42" name="Rectángulo: esquinas diagonales cortadas 41">
              <a:extLst>
                <a:ext uri="{FF2B5EF4-FFF2-40B4-BE49-F238E27FC236}">
                  <a16:creationId xmlns:a16="http://schemas.microsoft.com/office/drawing/2014/main" id="{CC05FB6B-A108-412C-9789-17ED6B604CAA}"/>
                </a:ext>
              </a:extLst>
            </p:cNvPr>
            <p:cNvSpPr/>
            <p:nvPr/>
          </p:nvSpPr>
          <p:spPr>
            <a:xfrm rot="10800000">
              <a:off x="600155" y="4060449"/>
              <a:ext cx="3568815" cy="1807692"/>
            </a:xfrm>
            <a:prstGeom prst="snip2DiagRect">
              <a:avLst>
                <a:gd name="adj1" fmla="val 0"/>
                <a:gd name="adj2" fmla="val 3439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E03CBE8F-7BED-49A9-A88B-058054D028EF}"/>
                </a:ext>
              </a:extLst>
            </p:cNvPr>
            <p:cNvSpPr/>
            <p:nvPr/>
          </p:nvSpPr>
          <p:spPr>
            <a:xfrm>
              <a:off x="665452" y="4154292"/>
              <a:ext cx="3308030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_tradnl" sz="1400" b="1" dirty="0"/>
                <a:t>Juventud Naranja</a:t>
              </a:r>
              <a:endParaRPr lang="es-ES" sz="1400" b="1" dirty="0"/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_tradnl" sz="1100" dirty="0"/>
                <a:t>Proyectos de vida desde la adolescencia hasta la juventud y romper la inactividad con educación incluyente, empleabilidad y emprendimientos.</a:t>
              </a:r>
              <a:endParaRPr lang="en-US" sz="1100" dirty="0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68BB8B75-AE07-4518-82FC-04EC8AF52DAF}"/>
                </a:ext>
              </a:extLst>
            </p:cNvPr>
            <p:cNvSpPr/>
            <p:nvPr/>
          </p:nvSpPr>
          <p:spPr>
            <a:xfrm>
              <a:off x="1884618" y="5164271"/>
              <a:ext cx="2012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400" dirty="0">
                  <a:ln w="0"/>
                  <a:solidFill>
                    <a:schemeClr val="accent1"/>
                  </a:solidFill>
                </a:rPr>
                <a:t>500 mil</a:t>
              </a:r>
              <a:r>
                <a:rPr lang="es-ES" sz="1600" dirty="0">
                  <a:ln w="0"/>
                  <a:solidFill>
                    <a:schemeClr val="accent1"/>
                  </a:solidFill>
                </a:rPr>
                <a:t> </a:t>
              </a:r>
              <a:r>
                <a:rPr lang="es-ES" sz="1200" dirty="0">
                  <a:ln w="0"/>
                  <a:solidFill>
                    <a:schemeClr val="accent1"/>
                  </a:solidFill>
                </a:rPr>
                <a:t>jóvenes en acción</a:t>
              </a:r>
              <a:endParaRPr lang="pt" sz="1600" dirty="0">
                <a:ln w="0"/>
                <a:solidFill>
                  <a:schemeClr val="accent1"/>
                </a:solidFill>
              </a:endParaRPr>
            </a:p>
          </p:txBody>
        </p:sp>
        <p:pic>
          <p:nvPicPr>
            <p:cNvPr id="22" name="Graphic 19">
              <a:extLst>
                <a:ext uri="{FF2B5EF4-FFF2-40B4-BE49-F238E27FC236}">
                  <a16:creationId xmlns:a16="http://schemas.microsoft.com/office/drawing/2014/main" id="{E5A6D724-2918-4C43-AEE9-C167614DA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39355" y="5233020"/>
              <a:ext cx="432453" cy="504199"/>
            </a:xfrm>
            <a:prstGeom prst="rect">
              <a:avLst/>
            </a:prstGeom>
          </p:spPr>
        </p:pic>
        <p:sp>
          <p:nvSpPr>
            <p:cNvPr id="41" name="Rectángulo: esquinas diagonales cortadas 40">
              <a:extLst>
                <a:ext uri="{FF2B5EF4-FFF2-40B4-BE49-F238E27FC236}">
                  <a16:creationId xmlns:a16="http://schemas.microsoft.com/office/drawing/2014/main" id="{7F22C4C6-62E1-47F9-B780-D76F97ADE376}"/>
                </a:ext>
              </a:extLst>
            </p:cNvPr>
            <p:cNvSpPr/>
            <p:nvPr/>
          </p:nvSpPr>
          <p:spPr>
            <a:xfrm rot="16200000">
              <a:off x="1250336" y="1015674"/>
              <a:ext cx="2286002" cy="3568814"/>
            </a:xfrm>
            <a:prstGeom prst="snip2DiagRect">
              <a:avLst>
                <a:gd name="adj1" fmla="val 0"/>
                <a:gd name="adj2" fmla="val 2794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0BA2FF0-5847-4515-ACD4-DCA94CC7381B}"/>
                </a:ext>
              </a:extLst>
            </p:cNvPr>
            <p:cNvSpPr/>
            <p:nvPr/>
          </p:nvSpPr>
          <p:spPr>
            <a:xfrm>
              <a:off x="981613" y="1794484"/>
              <a:ext cx="3285004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Conectar población pobre y vulnerable a mercados</a:t>
              </a:r>
            </a:p>
            <a:p>
              <a:pPr marL="285750" indent="-285750">
                <a:buClr>
                  <a:schemeClr val="tx2"/>
                </a:buClr>
                <a:buFont typeface="Arial" charset="0"/>
                <a:buChar char="•"/>
              </a:pPr>
              <a:r>
                <a:rPr lang="es-ES" sz="1100" dirty="0"/>
                <a:t>Protección social integral para los trabajadores.</a:t>
              </a:r>
            </a:p>
            <a:p>
              <a:pPr marL="285750" indent="-285750">
                <a:buClr>
                  <a:schemeClr val="tx2"/>
                </a:buClr>
                <a:buFont typeface="Arial" charset="0"/>
                <a:buChar char="•"/>
              </a:pPr>
              <a:r>
                <a:rPr lang="es-ES" sz="1100" dirty="0"/>
                <a:t>Formación para el talento humano.</a:t>
              </a:r>
            </a:p>
            <a:p>
              <a:pPr marL="285750" indent="-285750">
                <a:buClr>
                  <a:schemeClr val="tx2"/>
                </a:buClr>
                <a:buFont typeface="Arial" charset="0"/>
                <a:buChar char="•"/>
              </a:pPr>
              <a:r>
                <a:rPr lang="es-ES" sz="1100" dirty="0"/>
                <a:t>Emprendimientos sostenibles urbanos.</a:t>
              </a:r>
            </a:p>
            <a:p>
              <a:pPr marL="285750" indent="-285750">
                <a:buClr>
                  <a:schemeClr val="tx2"/>
                </a:buClr>
                <a:buFont typeface="Arial" charset="0"/>
                <a:buChar char="•"/>
              </a:pPr>
              <a:r>
                <a:rPr lang="es-ES" sz="1100" dirty="0"/>
                <a:t>Estrategia de inclusión productiva rural. </a:t>
              </a:r>
              <a:endParaRPr lang="en-US" sz="1100" dirty="0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9DD7EBE5-2DBD-41C0-9119-AB341033FA7E}"/>
                </a:ext>
              </a:extLst>
            </p:cNvPr>
            <p:cNvSpPr/>
            <p:nvPr/>
          </p:nvSpPr>
          <p:spPr>
            <a:xfrm>
              <a:off x="1167965" y="3077326"/>
              <a:ext cx="28245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400" dirty="0">
                  <a:ln w="0"/>
                  <a:solidFill>
                    <a:schemeClr val="accent1"/>
                  </a:solidFill>
                </a:rPr>
                <a:t>92 mil</a:t>
              </a:r>
              <a:r>
                <a:rPr lang="es-ES" sz="1600" dirty="0">
                  <a:ln w="0"/>
                  <a:solidFill>
                    <a:schemeClr val="accent1"/>
                  </a:solidFill>
                </a:rPr>
                <a:t> </a:t>
              </a:r>
              <a:r>
                <a:rPr lang="es-ES" sz="1200" dirty="0">
                  <a:ln w="0"/>
                  <a:solidFill>
                    <a:schemeClr val="accent1"/>
                  </a:solidFill>
                </a:rPr>
                <a:t>productores agrícolas con estrategias de inclusión productiva</a:t>
              </a:r>
              <a:endParaRPr lang="pt" sz="1400" dirty="0">
                <a:ln w="0"/>
                <a:solidFill>
                  <a:schemeClr val="accent1"/>
                </a:solidFill>
              </a:endParaRPr>
            </a:p>
          </p:txBody>
        </p:sp>
        <p:pic>
          <p:nvPicPr>
            <p:cNvPr id="39" name="Graphic 15">
              <a:extLst>
                <a:ext uri="{FF2B5EF4-FFF2-40B4-BE49-F238E27FC236}">
                  <a16:creationId xmlns:a16="http://schemas.microsoft.com/office/drawing/2014/main" id="{CDDD6330-2454-42C6-B3E8-F48A9702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6921" y="3089784"/>
              <a:ext cx="662440" cy="724906"/>
            </a:xfrm>
            <a:prstGeom prst="rect">
              <a:avLst/>
            </a:prstGeom>
          </p:spPr>
        </p:pic>
        <p:sp>
          <p:nvSpPr>
            <p:cNvPr id="47" name="Rectángulo: esquinas diagonales cortadas 46">
              <a:extLst>
                <a:ext uri="{FF2B5EF4-FFF2-40B4-BE49-F238E27FC236}">
                  <a16:creationId xmlns:a16="http://schemas.microsoft.com/office/drawing/2014/main" id="{589BF330-F043-4280-9155-F6E029251F5B}"/>
                </a:ext>
              </a:extLst>
            </p:cNvPr>
            <p:cNvSpPr/>
            <p:nvPr/>
          </p:nvSpPr>
          <p:spPr>
            <a:xfrm rot="5400000">
              <a:off x="8793344" y="3249056"/>
              <a:ext cx="1839599" cy="3411589"/>
            </a:xfrm>
            <a:prstGeom prst="snip2DiagRect">
              <a:avLst>
                <a:gd name="adj1" fmla="val 0"/>
                <a:gd name="adj2" fmla="val 3652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EA1D8382-CBAA-4071-A014-E374CD80537E}"/>
                </a:ext>
              </a:extLst>
            </p:cNvPr>
            <p:cNvSpPr/>
            <p:nvPr/>
          </p:nvSpPr>
          <p:spPr>
            <a:xfrm>
              <a:off x="8395847" y="4134581"/>
              <a:ext cx="2957953" cy="1538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_tradnl" sz="1400" b="1" dirty="0"/>
                <a:t>Herramientas para una política social moderna </a:t>
              </a:r>
              <a:endParaRPr lang="es-ES" sz="1400" b="1" dirty="0"/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_tradnl" sz="1100" dirty="0"/>
                <a:t>Bonos de impacto social. 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_tradnl" sz="1100" dirty="0"/>
                <a:t>Focalización de política social a través de </a:t>
              </a:r>
              <a:r>
                <a:rPr lang="es-ES_tradnl" sz="1100" dirty="0" err="1"/>
                <a:t>big</a:t>
              </a:r>
              <a:r>
                <a:rPr lang="es-ES_tradnl" sz="1100" dirty="0"/>
                <a:t> data.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_tradnl" sz="1100" dirty="0"/>
                <a:t>Contratación eficiente y supervisión inteligente de operadores sociales.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_tradnl" sz="1100" dirty="0"/>
                <a:t>Rediseño del estrato socioeconómico.</a:t>
              </a:r>
              <a:endParaRPr lang="es-CO" sz="1100" dirty="0"/>
            </a:p>
          </p:txBody>
        </p:sp>
        <p:sp>
          <p:nvSpPr>
            <p:cNvPr id="46" name="Rectángulo: esquinas diagonales cortadas 45">
              <a:extLst>
                <a:ext uri="{FF2B5EF4-FFF2-40B4-BE49-F238E27FC236}">
                  <a16:creationId xmlns:a16="http://schemas.microsoft.com/office/drawing/2014/main" id="{51F3C907-3922-4153-98DD-6F76880C4FFB}"/>
                </a:ext>
              </a:extLst>
            </p:cNvPr>
            <p:cNvSpPr/>
            <p:nvPr/>
          </p:nvSpPr>
          <p:spPr>
            <a:xfrm>
              <a:off x="8007350" y="1662487"/>
              <a:ext cx="3411590" cy="2270124"/>
            </a:xfrm>
            <a:prstGeom prst="snip2DiagRect">
              <a:avLst>
                <a:gd name="adj1" fmla="val 0"/>
                <a:gd name="adj2" fmla="val 28292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CDB3404F-8FF3-4627-B845-19120E9F4E09}"/>
                </a:ext>
              </a:extLst>
            </p:cNvPr>
            <p:cNvSpPr/>
            <p:nvPr/>
          </p:nvSpPr>
          <p:spPr>
            <a:xfrm>
              <a:off x="8128799" y="2196038"/>
              <a:ext cx="31635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Pacto por la igualdad de la mujer</a:t>
              </a:r>
            </a:p>
            <a:p>
              <a:pPr>
                <a:buClr>
                  <a:schemeClr val="tx2"/>
                </a:buClr>
              </a:pPr>
              <a:endParaRPr lang="es-ES" sz="1400" b="1" dirty="0"/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Cierre de brechas de género de educación y trabajo 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Economía del cuidado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Mujeres rurales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Emprendimiento y productividad (I)</a:t>
            </a:r>
            <a:endParaRPr lang="es-ES_tradnl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FFA3A0-75DB-44AC-83AB-64693EF219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80AE2D-8296-4A01-90A0-F055DD9A6AF1}"/>
              </a:ext>
            </a:extLst>
          </p:cNvPr>
          <p:cNvGrpSpPr/>
          <p:nvPr/>
        </p:nvGrpSpPr>
        <p:grpSpPr>
          <a:xfrm>
            <a:off x="532660" y="1632589"/>
            <a:ext cx="11126681" cy="4539482"/>
            <a:chOff x="532660" y="1734189"/>
            <a:chExt cx="11126681" cy="4539482"/>
          </a:xfrm>
        </p:grpSpPr>
        <p:sp>
          <p:nvSpPr>
            <p:cNvPr id="63" name="Rectángulo: esquinas diagonales cortadas 62">
              <a:extLst>
                <a:ext uri="{FF2B5EF4-FFF2-40B4-BE49-F238E27FC236}">
                  <a16:creationId xmlns:a16="http://schemas.microsoft.com/office/drawing/2014/main" id="{EF7A81BA-A807-49DA-8A3E-375A6BEC341A}"/>
                </a:ext>
              </a:extLst>
            </p:cNvPr>
            <p:cNvSpPr/>
            <p:nvPr/>
          </p:nvSpPr>
          <p:spPr>
            <a:xfrm rot="16200000">
              <a:off x="1375545" y="908237"/>
              <a:ext cx="1938488" cy="3624255"/>
            </a:xfrm>
            <a:prstGeom prst="snip2DiagRect">
              <a:avLst>
                <a:gd name="adj1" fmla="val 0"/>
                <a:gd name="adj2" fmla="val 3868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21632E17-47BB-4CC9-9B4D-607EEFDA980C}"/>
                </a:ext>
              </a:extLst>
            </p:cNvPr>
            <p:cNvSpPr/>
            <p:nvPr/>
          </p:nvSpPr>
          <p:spPr>
            <a:xfrm>
              <a:off x="1185676" y="1783192"/>
              <a:ext cx="2971239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Menos trámites, regulación clara y más competencia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Normas con base en evidencia e impacto.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Fortalecimiento de política de libre competencia.</a:t>
              </a:r>
              <a:endParaRPr lang="en-US" sz="1000" dirty="0"/>
            </a:p>
          </p:txBody>
        </p:sp>
        <p:sp>
          <p:nvSpPr>
            <p:cNvPr id="41" name="Rectangle 7">
              <a:extLst>
                <a:ext uri="{FF2B5EF4-FFF2-40B4-BE49-F238E27FC236}">
                  <a16:creationId xmlns:a16="http://schemas.microsoft.com/office/drawing/2014/main" id="{0F47B04B-8265-46BD-9D68-AC712DD8FAE9}"/>
                </a:ext>
              </a:extLst>
            </p:cNvPr>
            <p:cNvSpPr/>
            <p:nvPr/>
          </p:nvSpPr>
          <p:spPr>
            <a:xfrm>
              <a:off x="1272430" y="2912854"/>
              <a:ext cx="2271003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tx2"/>
                  </a:solidFill>
                  <a:latin typeface="+mj-lt"/>
                </a:rPr>
                <a:t>1.200</a:t>
              </a:r>
              <a:r>
                <a:rPr lang="es-ES_tradnl" sz="1400" b="1" dirty="0">
                  <a:solidFill>
                    <a:schemeClr val="tx2"/>
                  </a:solidFill>
                </a:rPr>
                <a:t> Trámites </a:t>
              </a:r>
              <a:r>
                <a:rPr lang="es-ES_tradnl" sz="1100" dirty="0">
                  <a:solidFill>
                    <a:schemeClr val="tx2"/>
                  </a:solidFill>
                </a:rPr>
                <a:t>estratégicos racionalizados</a:t>
              </a:r>
            </a:p>
          </p:txBody>
        </p:sp>
        <p:pic>
          <p:nvPicPr>
            <p:cNvPr id="43" name="Graphic 3">
              <a:extLst>
                <a:ext uri="{FF2B5EF4-FFF2-40B4-BE49-F238E27FC236}">
                  <a16:creationId xmlns:a16="http://schemas.microsoft.com/office/drawing/2014/main" id="{852516BE-D61A-4E04-A6D4-FC9E337D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1856" y="2981760"/>
              <a:ext cx="555456" cy="575441"/>
            </a:xfrm>
            <a:prstGeom prst="rect">
              <a:avLst/>
            </a:prstGeom>
          </p:spPr>
        </p:pic>
        <p:sp>
          <p:nvSpPr>
            <p:cNvPr id="67" name="Rectángulo: esquinas diagonales cortadas 66">
              <a:extLst>
                <a:ext uri="{FF2B5EF4-FFF2-40B4-BE49-F238E27FC236}">
                  <a16:creationId xmlns:a16="http://schemas.microsoft.com/office/drawing/2014/main" id="{896C9913-C480-45C0-A139-FA146D196635}"/>
                </a:ext>
              </a:extLst>
            </p:cNvPr>
            <p:cNvSpPr/>
            <p:nvPr/>
          </p:nvSpPr>
          <p:spPr>
            <a:xfrm>
              <a:off x="8035084" y="1770944"/>
              <a:ext cx="3536212" cy="1833863"/>
            </a:xfrm>
            <a:prstGeom prst="snip2DiagRect">
              <a:avLst>
                <a:gd name="adj1" fmla="val 0"/>
                <a:gd name="adj2" fmla="val 3481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98BE5598-83B6-4C19-ACB4-D441371D1A07}"/>
                </a:ext>
              </a:extLst>
            </p:cNvPr>
            <p:cNvSpPr/>
            <p:nvPr/>
          </p:nvSpPr>
          <p:spPr>
            <a:xfrm>
              <a:off x="8122786" y="1762837"/>
              <a:ext cx="2945264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Innovación y adopción tecnológica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Transformación empresarial.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Bienes públicos para el aumento de la productividad.</a:t>
              </a:r>
            </a:p>
          </p:txBody>
        </p:sp>
        <p:sp>
          <p:nvSpPr>
            <p:cNvPr id="55" name="Rectangle 15">
              <a:extLst>
                <a:ext uri="{FF2B5EF4-FFF2-40B4-BE49-F238E27FC236}">
                  <a16:creationId xmlns:a16="http://schemas.microsoft.com/office/drawing/2014/main" id="{67DC5E7D-3463-4090-B22E-DF8218CC80DF}"/>
                </a:ext>
              </a:extLst>
            </p:cNvPr>
            <p:cNvSpPr/>
            <p:nvPr/>
          </p:nvSpPr>
          <p:spPr>
            <a:xfrm>
              <a:off x="8919115" y="2830304"/>
              <a:ext cx="2740226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tx2"/>
                  </a:solidFill>
                </a:rPr>
                <a:t>Programa de extensionismo </a:t>
              </a:r>
              <a:r>
                <a:rPr lang="es-ES" sz="1100" dirty="0">
                  <a:solidFill>
                    <a:schemeClr val="tx2"/>
                  </a:solidFill>
                </a:rPr>
                <a:t>(Fábricas de Productividad)</a:t>
              </a:r>
              <a:br>
                <a:rPr lang="es-ES_tradnl" sz="1400" b="1" dirty="0">
                  <a:solidFill>
                    <a:schemeClr val="tx2"/>
                  </a:solidFill>
                </a:rPr>
              </a:br>
              <a:r>
                <a:rPr lang="es-ES_tradnl" sz="1100" b="1" dirty="0">
                  <a:solidFill>
                    <a:schemeClr val="tx2"/>
                  </a:solidFill>
                </a:rPr>
                <a:t>200 </a:t>
              </a:r>
              <a:r>
                <a:rPr lang="es-ES_tradnl" sz="1100" dirty="0">
                  <a:solidFill>
                    <a:schemeClr val="tx2"/>
                  </a:solidFill>
                </a:rPr>
                <a:t>a</a:t>
              </a:r>
              <a:r>
                <a:rPr lang="es-ES_tradnl" sz="1100" b="1" dirty="0">
                  <a:solidFill>
                    <a:schemeClr val="tx2"/>
                  </a:solidFill>
                </a:rPr>
                <a:t> </a:t>
              </a:r>
              <a:r>
                <a:rPr lang="es-ES_tradnl" b="1" dirty="0">
                  <a:solidFill>
                    <a:schemeClr val="tx2"/>
                  </a:solidFill>
                  <a:latin typeface="+mj-lt"/>
                </a:rPr>
                <a:t>4.000</a:t>
              </a:r>
              <a:endParaRPr lang="es-ES_tradnl" sz="1400" b="1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56" name="Graphic 11">
              <a:extLst>
                <a:ext uri="{FF2B5EF4-FFF2-40B4-BE49-F238E27FC236}">
                  <a16:creationId xmlns:a16="http://schemas.microsoft.com/office/drawing/2014/main" id="{977F3316-2D56-4A90-A646-A4A2806C3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19349" y="2854780"/>
              <a:ext cx="567509" cy="567509"/>
            </a:xfrm>
            <a:prstGeom prst="rect">
              <a:avLst/>
            </a:prstGeom>
          </p:spPr>
        </p:pic>
        <p:pic>
          <p:nvPicPr>
            <p:cNvPr id="1026" name="Picture 2" descr="Person Holding Turned-on Laptop">
              <a:extLst>
                <a:ext uri="{FF2B5EF4-FFF2-40B4-BE49-F238E27FC236}">
                  <a16:creationId xmlns:a16="http://schemas.microsoft.com/office/drawing/2014/main" id="{5540205F-58A5-4B46-B502-307D92E947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4" b="13561"/>
            <a:stretch/>
          </p:blipFill>
          <p:spPr bwMode="auto">
            <a:xfrm>
              <a:off x="4569374" y="2322343"/>
              <a:ext cx="3053252" cy="1673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4246423" y="1734189"/>
              <a:ext cx="3699155" cy="58816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000" b="1" dirty="0">
                  <a:latin typeface="+mj-lt"/>
                </a:rPr>
                <a:t>Transformación productiva</a:t>
              </a:r>
            </a:p>
          </p:txBody>
        </p:sp>
        <p:sp>
          <p:nvSpPr>
            <p:cNvPr id="64" name="Rectángulo: esquinas diagonales cortadas 63">
              <a:extLst>
                <a:ext uri="{FF2B5EF4-FFF2-40B4-BE49-F238E27FC236}">
                  <a16:creationId xmlns:a16="http://schemas.microsoft.com/office/drawing/2014/main" id="{CA3BC3FE-660D-4F84-94C2-F8844B9AA7F7}"/>
                </a:ext>
              </a:extLst>
            </p:cNvPr>
            <p:cNvSpPr/>
            <p:nvPr/>
          </p:nvSpPr>
          <p:spPr>
            <a:xfrm rot="10800000">
              <a:off x="532660" y="3987666"/>
              <a:ext cx="3651274" cy="2286003"/>
            </a:xfrm>
            <a:prstGeom prst="snip2DiagRect">
              <a:avLst>
                <a:gd name="adj1" fmla="val 0"/>
                <a:gd name="adj2" fmla="val 31406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3A795C0-3AAD-4EEF-81FD-36D1D67B799B}"/>
                </a:ext>
              </a:extLst>
            </p:cNvPr>
            <p:cNvSpPr/>
            <p:nvPr/>
          </p:nvSpPr>
          <p:spPr>
            <a:xfrm>
              <a:off x="679306" y="4097049"/>
              <a:ext cx="2948624" cy="1068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Aprovechamiento de mercados internacionales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Aprovechamiento de los TLC.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Disminución costos logísticos.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Ampliación oferta exportable.</a:t>
              </a:r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DD356A18-D290-4ADC-B438-8E357C747E85}"/>
                </a:ext>
              </a:extLst>
            </p:cNvPr>
            <p:cNvSpPr/>
            <p:nvPr/>
          </p:nvSpPr>
          <p:spPr>
            <a:xfrm>
              <a:off x="1321731" y="5234327"/>
              <a:ext cx="285155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2"/>
                  </a:solidFill>
                </a:rPr>
                <a:t>Exportaciones no minero energéticas </a:t>
              </a:r>
            </a:p>
            <a:p>
              <a:pPr algn="ctr"/>
              <a:r>
                <a:rPr lang="es-ES_tradnl" sz="1100" dirty="0">
                  <a:solidFill>
                    <a:schemeClr val="tx2"/>
                  </a:solidFill>
                </a:rPr>
                <a:t>22,5</a:t>
              </a:r>
              <a:r>
                <a:rPr lang="es-ES_tradnl" sz="1100" b="1" dirty="0">
                  <a:solidFill>
                    <a:schemeClr val="tx2"/>
                  </a:solidFill>
                </a:rPr>
                <a:t> </a:t>
              </a:r>
              <a:r>
                <a:rPr lang="es-ES_tradnl" sz="1100" dirty="0">
                  <a:solidFill>
                    <a:schemeClr val="tx2"/>
                  </a:solidFill>
                </a:rPr>
                <a:t>a</a:t>
              </a:r>
              <a:r>
                <a:rPr lang="es-ES_tradnl" sz="1100" b="1" dirty="0">
                  <a:solidFill>
                    <a:schemeClr val="tx2"/>
                  </a:solidFill>
                </a:rPr>
                <a:t> </a:t>
              </a:r>
              <a:r>
                <a:rPr lang="es-ES_tradnl" sz="2400" b="1" dirty="0">
                  <a:solidFill>
                    <a:schemeClr val="tx2"/>
                  </a:solidFill>
                  <a:latin typeface="+mj-lt"/>
                </a:rPr>
                <a:t>26</a:t>
              </a:r>
              <a:r>
                <a:rPr lang="es-ES_tradnl" sz="2400" b="1" dirty="0">
                  <a:solidFill>
                    <a:schemeClr val="tx2"/>
                  </a:solidFill>
                </a:rPr>
                <a:t> </a:t>
              </a:r>
              <a:r>
                <a:rPr lang="es-ES_tradnl" b="1" dirty="0">
                  <a:solidFill>
                    <a:schemeClr val="tx2"/>
                  </a:solidFill>
                </a:rPr>
                <a:t>(miles de millones USD)</a:t>
              </a:r>
            </a:p>
          </p:txBody>
        </p:sp>
        <p:pic>
          <p:nvPicPr>
            <p:cNvPr id="58" name="Graphic 30">
              <a:extLst>
                <a:ext uri="{FF2B5EF4-FFF2-40B4-BE49-F238E27FC236}">
                  <a16:creationId xmlns:a16="http://schemas.microsoft.com/office/drawing/2014/main" id="{252D8309-D987-4423-816E-7A8D8D0EB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381" y="5209289"/>
              <a:ext cx="564409" cy="564409"/>
            </a:xfrm>
            <a:prstGeom prst="rect">
              <a:avLst/>
            </a:prstGeom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11DCB143-AB6A-4D0E-ACEE-AC4C3F1EB9D6}"/>
                </a:ext>
              </a:extLst>
            </p:cNvPr>
            <p:cNvGrpSpPr/>
            <p:nvPr/>
          </p:nvGrpSpPr>
          <p:grpSpPr>
            <a:xfrm>
              <a:off x="4327429" y="4144907"/>
              <a:ext cx="3468248" cy="2128764"/>
              <a:chOff x="4451448" y="3802215"/>
              <a:chExt cx="3468248" cy="2198402"/>
            </a:xfrm>
          </p:grpSpPr>
          <p:sp>
            <p:nvSpPr>
              <p:cNvPr id="7" name="Rectángulo: esquinas superiores cortadas 6">
                <a:extLst>
                  <a:ext uri="{FF2B5EF4-FFF2-40B4-BE49-F238E27FC236}">
                    <a16:creationId xmlns:a16="http://schemas.microsoft.com/office/drawing/2014/main" id="{07A4598E-5700-4340-A9FD-B0DA1F23E5C2}"/>
                  </a:ext>
                </a:extLst>
              </p:cNvPr>
              <p:cNvSpPr/>
              <p:nvPr/>
            </p:nvSpPr>
            <p:spPr>
              <a:xfrm>
                <a:off x="4451448" y="3802215"/>
                <a:ext cx="3468248" cy="2198402"/>
              </a:xfrm>
              <a:prstGeom prst="snip2SameRect">
                <a:avLst>
                  <a:gd name="adj1" fmla="val 32121"/>
                  <a:gd name="adj2" fmla="val 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7EA8CD36-6C89-498C-9AA5-4490FA2D3251}"/>
                  </a:ext>
                </a:extLst>
              </p:cNvPr>
              <p:cNvSpPr/>
              <p:nvPr/>
            </p:nvSpPr>
            <p:spPr>
              <a:xfrm>
                <a:off x="4740861" y="4170389"/>
                <a:ext cx="3015857" cy="1064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_tradnl" sz="1400" b="1" dirty="0"/>
                  <a:t>Formalización y dinamización empresarial</a:t>
                </a:r>
                <a:r>
                  <a:rPr lang="es-ES_tradnl" sz="1100" b="1" dirty="0"/>
                  <a:t> </a:t>
                </a:r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s-ES" sz="1100" dirty="0"/>
                  <a:t>Financiamiento de emprendimientos.</a:t>
                </a:r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s-ES" sz="1100" dirty="0"/>
                  <a:t>Formalizar mejorando relación costo-beneficio.</a:t>
                </a:r>
              </a:p>
            </p:txBody>
          </p:sp>
        </p:grpSp>
        <p:sp>
          <p:nvSpPr>
            <p:cNvPr id="30" name="Rectangle 15">
              <a:extLst>
                <a:ext uri="{FF2B5EF4-FFF2-40B4-BE49-F238E27FC236}">
                  <a16:creationId xmlns:a16="http://schemas.microsoft.com/office/drawing/2014/main" id="{E5B7EA0F-78E0-4B0A-A428-89C759C7993F}"/>
                </a:ext>
              </a:extLst>
            </p:cNvPr>
            <p:cNvSpPr/>
            <p:nvPr/>
          </p:nvSpPr>
          <p:spPr>
            <a:xfrm>
              <a:off x="5073998" y="5600949"/>
              <a:ext cx="24905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tx2"/>
                  </a:solidFill>
                </a:rPr>
                <a:t>Tasa de formalización laboral</a:t>
              </a:r>
              <a:endParaRPr lang="es-ES" sz="1400" b="1" dirty="0">
                <a:solidFill>
                  <a:schemeClr val="tx2"/>
                </a:solidFill>
              </a:endParaRPr>
            </a:p>
            <a:p>
              <a:pPr algn="ctr"/>
              <a:r>
                <a:rPr lang="es-ES_tradnl" sz="1100" dirty="0">
                  <a:solidFill>
                    <a:schemeClr val="tx2"/>
                  </a:solidFill>
                </a:rPr>
                <a:t>37%</a:t>
              </a:r>
              <a:r>
                <a:rPr lang="es-ES_tradnl" sz="1100" b="1" dirty="0">
                  <a:solidFill>
                    <a:schemeClr val="tx2"/>
                  </a:solidFill>
                </a:rPr>
                <a:t> </a:t>
              </a:r>
              <a:r>
                <a:rPr lang="es-ES_tradnl" sz="1100" dirty="0">
                  <a:solidFill>
                    <a:schemeClr val="tx2"/>
                  </a:solidFill>
                </a:rPr>
                <a:t>a</a:t>
              </a:r>
              <a:r>
                <a:rPr lang="es-ES_tradnl" sz="1100" b="1" dirty="0">
                  <a:solidFill>
                    <a:schemeClr val="tx2"/>
                  </a:solidFill>
                </a:rPr>
                <a:t> </a:t>
              </a:r>
              <a:r>
                <a:rPr lang="es-ES_tradnl" sz="2400" b="1" dirty="0">
                  <a:solidFill>
                    <a:schemeClr val="tx2"/>
                  </a:solidFill>
                  <a:latin typeface="+mj-lt"/>
                </a:rPr>
                <a:t>41%</a:t>
              </a:r>
              <a:endParaRPr lang="es-ES_tradnl" sz="1400" b="1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59" name="Graphic 24">
              <a:extLst>
                <a:ext uri="{FF2B5EF4-FFF2-40B4-BE49-F238E27FC236}">
                  <a16:creationId xmlns:a16="http://schemas.microsoft.com/office/drawing/2014/main" id="{87FAD701-01FF-4C96-944A-55ACA6F84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91794" y="5585544"/>
              <a:ext cx="514707" cy="562961"/>
            </a:xfrm>
            <a:prstGeom prst="rect">
              <a:avLst/>
            </a:prstGeom>
          </p:spPr>
        </p:pic>
        <p:sp>
          <p:nvSpPr>
            <p:cNvPr id="65" name="Rectángulo: esquinas diagonales cortadas 64">
              <a:extLst>
                <a:ext uri="{FF2B5EF4-FFF2-40B4-BE49-F238E27FC236}">
                  <a16:creationId xmlns:a16="http://schemas.microsoft.com/office/drawing/2014/main" id="{FB221D59-9408-44D1-8E07-2A10FD3C5EE8}"/>
                </a:ext>
              </a:extLst>
            </p:cNvPr>
            <p:cNvSpPr/>
            <p:nvPr/>
          </p:nvSpPr>
          <p:spPr>
            <a:xfrm rot="5400000">
              <a:off x="8595917" y="3262875"/>
              <a:ext cx="2449962" cy="3571629"/>
            </a:xfrm>
            <a:prstGeom prst="snip2DiagRect">
              <a:avLst>
                <a:gd name="adj1" fmla="val 0"/>
                <a:gd name="adj2" fmla="val 3379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E143ED53-60FB-4220-989D-F59029A308E9}"/>
                </a:ext>
              </a:extLst>
            </p:cNvPr>
            <p:cNvSpPr/>
            <p:nvPr/>
          </p:nvSpPr>
          <p:spPr>
            <a:xfrm>
              <a:off x="8519349" y="4144906"/>
              <a:ext cx="3051947" cy="1020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Alianza por el campo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Incremento de la inversión en el campo (bienes y servicios).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Tenencia de la tierra y ordenamiento para el desarrollo agropecuario.</a:t>
              </a:r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2324BA34-9394-436A-8E3E-6827A087E950}"/>
                </a:ext>
              </a:extLst>
            </p:cNvPr>
            <p:cNvSpPr/>
            <p:nvPr/>
          </p:nvSpPr>
          <p:spPr>
            <a:xfrm>
              <a:off x="8726728" y="5232714"/>
              <a:ext cx="2610245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b="1" dirty="0">
                  <a:solidFill>
                    <a:schemeClr val="tx2"/>
                  </a:solidFill>
                </a:rPr>
                <a:t>Producción cadenas priorizadas</a:t>
              </a:r>
              <a:r>
                <a:rPr lang="es-ES" sz="1400" b="1" dirty="0">
                  <a:solidFill>
                    <a:schemeClr val="tx2"/>
                  </a:solidFill>
                </a:rPr>
                <a:t> </a:t>
              </a:r>
              <a:r>
                <a:rPr lang="es-ES" sz="1100" dirty="0">
                  <a:solidFill>
                    <a:schemeClr val="tx2"/>
                  </a:solidFill>
                </a:rPr>
                <a:t>(Millones de toneladas)</a:t>
              </a:r>
              <a:br>
                <a:rPr lang="es-ES_tradnl" sz="1400" b="1" dirty="0">
                  <a:solidFill>
                    <a:schemeClr val="tx2"/>
                  </a:solidFill>
                </a:rPr>
              </a:br>
              <a:r>
                <a:rPr lang="es-ES_tradnl" sz="1100" b="1" dirty="0">
                  <a:solidFill>
                    <a:schemeClr val="tx2"/>
                  </a:solidFill>
                </a:rPr>
                <a:t>10,7 </a:t>
              </a:r>
              <a:r>
                <a:rPr lang="es-ES_tradnl" sz="1100" dirty="0">
                  <a:solidFill>
                    <a:schemeClr val="tx2"/>
                  </a:solidFill>
                </a:rPr>
                <a:t>a</a:t>
              </a:r>
              <a:r>
                <a:rPr lang="es-ES_tradnl" sz="1100" b="1" dirty="0">
                  <a:solidFill>
                    <a:schemeClr val="tx2"/>
                  </a:solidFill>
                </a:rPr>
                <a:t> </a:t>
              </a:r>
              <a:r>
                <a:rPr lang="es-ES_tradnl" sz="2400" b="1" dirty="0">
                  <a:solidFill>
                    <a:schemeClr val="tx2"/>
                  </a:solidFill>
                  <a:latin typeface="+mj-lt"/>
                </a:rPr>
                <a:t>13</a:t>
              </a:r>
              <a:endParaRPr lang="es-ES_tradnl" sz="1400" b="1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60" name="Graphic 25">
              <a:extLst>
                <a:ext uri="{FF2B5EF4-FFF2-40B4-BE49-F238E27FC236}">
                  <a16:creationId xmlns:a16="http://schemas.microsoft.com/office/drawing/2014/main" id="{4EE15240-8FF8-493E-BB2A-75062DE2E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53463" y="5373703"/>
              <a:ext cx="369946" cy="739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7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02" y="561863"/>
            <a:ext cx="11613596" cy="559387"/>
          </a:xfrm>
        </p:spPr>
        <p:txBody>
          <a:bodyPr/>
          <a:lstStyle/>
          <a:p>
            <a:r>
              <a:rPr lang="es-ES" dirty="0"/>
              <a:t>Emprendimiento y productividad (I): bienes públicos para el sector productivo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5BCE2-31FE-4B10-B2FE-6DC52FB1F8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AAA95-D01B-49AE-927A-D973223F9726}"/>
              </a:ext>
            </a:extLst>
          </p:cNvPr>
          <p:cNvGrpSpPr/>
          <p:nvPr/>
        </p:nvGrpSpPr>
        <p:grpSpPr>
          <a:xfrm>
            <a:off x="590928" y="1582217"/>
            <a:ext cx="11019108" cy="4648953"/>
            <a:chOff x="590928" y="1582217"/>
            <a:chExt cx="11019108" cy="4648953"/>
          </a:xfrm>
        </p:grpSpPr>
        <p:sp>
          <p:nvSpPr>
            <p:cNvPr id="29" name="Rectángulo: esquinas diagonales cortadas 28">
              <a:extLst>
                <a:ext uri="{FF2B5EF4-FFF2-40B4-BE49-F238E27FC236}">
                  <a16:creationId xmlns:a16="http://schemas.microsoft.com/office/drawing/2014/main" id="{8A06C9FE-D0A5-4191-A2E4-14F39855F440}"/>
                </a:ext>
              </a:extLst>
            </p:cNvPr>
            <p:cNvSpPr/>
            <p:nvPr/>
          </p:nvSpPr>
          <p:spPr>
            <a:xfrm rot="5400000">
              <a:off x="8725640" y="3346774"/>
              <a:ext cx="2126789" cy="3642003"/>
            </a:xfrm>
            <a:prstGeom prst="snip2DiagRect">
              <a:avLst>
                <a:gd name="adj1" fmla="val 0"/>
                <a:gd name="adj2" fmla="val 3262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1" name="Rectángulo: esquinas diagonales cortadas 30">
              <a:extLst>
                <a:ext uri="{FF2B5EF4-FFF2-40B4-BE49-F238E27FC236}">
                  <a16:creationId xmlns:a16="http://schemas.microsoft.com/office/drawing/2014/main" id="{3E2E16DD-2132-4BC4-B79F-DA16EC800F62}"/>
                </a:ext>
              </a:extLst>
            </p:cNvPr>
            <p:cNvSpPr/>
            <p:nvPr/>
          </p:nvSpPr>
          <p:spPr>
            <a:xfrm rot="16200000">
              <a:off x="1023753" y="1181732"/>
              <a:ext cx="2393489" cy="3206729"/>
            </a:xfrm>
            <a:prstGeom prst="snip2DiagRect">
              <a:avLst>
                <a:gd name="adj1" fmla="val 0"/>
                <a:gd name="adj2" fmla="val 2820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880DFDC5-D86C-4C37-8357-5477D16B5E2B}"/>
                </a:ext>
              </a:extLst>
            </p:cNvPr>
            <p:cNvSpPr/>
            <p:nvPr/>
          </p:nvSpPr>
          <p:spPr>
            <a:xfrm>
              <a:off x="880270" y="1865111"/>
              <a:ext cx="29072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Adopción de tecnología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Extensionismo industrial y agrícola.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Entrenamiento de extensionistas.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Laboratorios para cumplimiento de estándares de calidad.</a:t>
              </a:r>
            </a:p>
          </p:txBody>
        </p:sp>
        <p:sp>
          <p:nvSpPr>
            <p:cNvPr id="22" name="Rectángulo: esquinas diagonales cortadas 21">
              <a:extLst>
                <a:ext uri="{FF2B5EF4-FFF2-40B4-BE49-F238E27FC236}">
                  <a16:creationId xmlns:a16="http://schemas.microsoft.com/office/drawing/2014/main" id="{A576FA72-043E-4FCE-9698-B84AAE1E2C12}"/>
                </a:ext>
              </a:extLst>
            </p:cNvPr>
            <p:cNvSpPr/>
            <p:nvPr/>
          </p:nvSpPr>
          <p:spPr>
            <a:xfrm>
              <a:off x="8197253" y="1583711"/>
              <a:ext cx="3412783" cy="2398131"/>
            </a:xfrm>
            <a:prstGeom prst="snip2DiagRect">
              <a:avLst>
                <a:gd name="adj1" fmla="val 0"/>
                <a:gd name="adj2" fmla="val 2556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196514C4-542D-40C3-9C16-C15C9D66AA98}"/>
                </a:ext>
              </a:extLst>
            </p:cNvPr>
            <p:cNvSpPr/>
            <p:nvPr/>
          </p:nvSpPr>
          <p:spPr>
            <a:xfrm>
              <a:off x="8337176" y="1696930"/>
              <a:ext cx="3159441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 oferta de capital humano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71% de implementación del sistema  nacional de cualificaciones.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Certificación de competencias laborales.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3" name="Rectangle 15">
              <a:extLst>
                <a:ext uri="{FF2B5EF4-FFF2-40B4-BE49-F238E27FC236}">
                  <a16:creationId xmlns:a16="http://schemas.microsoft.com/office/drawing/2014/main" id="{1B22810D-3871-49F3-8077-994B6410AA9D}"/>
                </a:ext>
              </a:extLst>
            </p:cNvPr>
            <p:cNvSpPr/>
            <p:nvPr/>
          </p:nvSpPr>
          <p:spPr>
            <a:xfrm>
              <a:off x="9278584" y="2943795"/>
              <a:ext cx="230524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1400" b="1" dirty="0">
                  <a:solidFill>
                    <a:srgbClr val="069169"/>
                  </a:solidFill>
                  <a:latin typeface="Work Sans"/>
                </a:rPr>
                <a:t>8</a:t>
              </a: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20.000 estudiantes beneficiados por programa de acceso a educación superior</a:t>
              </a:r>
            </a:p>
          </p:txBody>
        </p:sp>
        <p:sp>
          <p:nvSpPr>
            <p:cNvPr id="30" name="Rectángulo: esquinas diagonales cortadas 29">
              <a:extLst>
                <a:ext uri="{FF2B5EF4-FFF2-40B4-BE49-F238E27FC236}">
                  <a16:creationId xmlns:a16="http://schemas.microsoft.com/office/drawing/2014/main" id="{0FB26552-5F53-4778-B86F-F2BB1F6B82D8}"/>
                </a:ext>
              </a:extLst>
            </p:cNvPr>
            <p:cNvSpPr/>
            <p:nvPr/>
          </p:nvSpPr>
          <p:spPr>
            <a:xfrm rot="10800000">
              <a:off x="617132" y="4162312"/>
              <a:ext cx="3433506" cy="2068858"/>
            </a:xfrm>
            <a:prstGeom prst="snip2DiagRect">
              <a:avLst>
                <a:gd name="adj1" fmla="val 0"/>
                <a:gd name="adj2" fmla="val 30705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2A0E62E5-EE64-4DB6-83D8-1814E89ADA5D}"/>
                </a:ext>
              </a:extLst>
            </p:cNvPr>
            <p:cNvSpPr/>
            <p:nvPr/>
          </p:nvSpPr>
          <p:spPr>
            <a:xfrm>
              <a:off x="681111" y="4239207"/>
              <a:ext cx="316815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Innovación empresarial</a:t>
              </a:r>
            </a:p>
            <a:p>
              <a:pPr marL="180000" marR="0" lvl="0" indent="-1800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Fortalecimiento y creación de centros de generación de conocimiento.</a:t>
              </a:r>
            </a:p>
            <a:p>
              <a:pPr marL="180000" marR="0" lvl="0" indent="-1800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Fortalecimiento de capacidades gerenciales para la innovación.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5" name="Rectángulo: esquinas superiores cortadas 34">
              <a:extLst>
                <a:ext uri="{FF2B5EF4-FFF2-40B4-BE49-F238E27FC236}">
                  <a16:creationId xmlns:a16="http://schemas.microsoft.com/office/drawing/2014/main" id="{123C2C12-D2AC-4744-909C-63BA534D714A}"/>
                </a:ext>
              </a:extLst>
            </p:cNvPr>
            <p:cNvSpPr/>
            <p:nvPr/>
          </p:nvSpPr>
          <p:spPr>
            <a:xfrm>
              <a:off x="4188335" y="4162312"/>
              <a:ext cx="3642002" cy="2068858"/>
            </a:xfrm>
            <a:prstGeom prst="snip2SameRect">
              <a:avLst>
                <a:gd name="adj1" fmla="val 30624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5C846606-EC90-423E-9689-DA13D0B120AC}"/>
                </a:ext>
              </a:extLst>
            </p:cNvPr>
            <p:cNvSpPr/>
            <p:nvPr/>
          </p:nvSpPr>
          <p:spPr>
            <a:xfrm>
              <a:off x="4402801" y="4272944"/>
              <a:ext cx="3254082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Adecuación de tierras y </a:t>
              </a:r>
              <a:r>
                <a:rPr lang="es-ES_tradnl" sz="1600" b="1" dirty="0">
                  <a:solidFill>
                    <a:srgbClr val="004A84"/>
                  </a:solidFill>
                  <a:latin typeface="Work Sans"/>
                </a:rPr>
                <a:t>conectividad rural</a:t>
              </a:r>
              <a:endPara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Destinación de al menos el 50 % de la inversión sectorial en bienes y servicios públicos.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Vías terciarias para el aprovechamiento de la funcionalidad territorial.</a:t>
              </a: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B5833536-0279-48C2-A3B4-15525A709CC5}"/>
                </a:ext>
              </a:extLst>
            </p:cNvPr>
            <p:cNvSpPr/>
            <p:nvPr/>
          </p:nvSpPr>
          <p:spPr>
            <a:xfrm>
              <a:off x="5045835" y="5569577"/>
              <a:ext cx="27202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5.910 hectáreas con distritos de adecuación de tierras</a:t>
              </a:r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DED9A137-87AC-4E11-A6D8-5577CAA7C41F}"/>
                </a:ext>
              </a:extLst>
            </p:cNvPr>
            <p:cNvSpPr/>
            <p:nvPr/>
          </p:nvSpPr>
          <p:spPr>
            <a:xfrm>
              <a:off x="8511988" y="4250747"/>
              <a:ext cx="298462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Acceso al financiamiento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Mecanismos de financiamiento para </a:t>
              </a:r>
              <a:r>
                <a:rPr kumimoji="0" lang="es-E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mipymes</a:t>
              </a: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Profundización del mercado de capitales.</a:t>
              </a:r>
            </a:p>
          </p:txBody>
        </p:sp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484ADB02-549B-42A5-8A5D-54EB51BBE865}"/>
                </a:ext>
              </a:extLst>
            </p:cNvPr>
            <p:cNvSpPr/>
            <p:nvPr/>
          </p:nvSpPr>
          <p:spPr>
            <a:xfrm>
              <a:off x="9115649" y="5395897"/>
              <a:ext cx="218323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Garantías mobiliarias, </a:t>
              </a:r>
              <a:r>
                <a:rPr kumimoji="0" lang="es-E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factoring</a:t>
              </a: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y fondos de capital privado</a:t>
              </a:r>
            </a:p>
          </p:txBody>
        </p:sp>
        <p:pic>
          <p:nvPicPr>
            <p:cNvPr id="61" name="Graphic 38">
              <a:extLst>
                <a:ext uri="{FF2B5EF4-FFF2-40B4-BE49-F238E27FC236}">
                  <a16:creationId xmlns:a16="http://schemas.microsoft.com/office/drawing/2014/main" id="{7644E6B1-4911-43C5-BAF7-AF4ACD9D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0787" y="5569577"/>
              <a:ext cx="595131" cy="530792"/>
            </a:xfrm>
            <a:prstGeom prst="rect">
              <a:avLst/>
            </a:prstGeom>
          </p:spPr>
        </p:pic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543A8515-D182-47AF-9AB6-5E4A0DA1EA98}"/>
                </a:ext>
              </a:extLst>
            </p:cNvPr>
            <p:cNvSpPr/>
            <p:nvPr/>
          </p:nvSpPr>
          <p:spPr>
            <a:xfrm>
              <a:off x="1157937" y="3163428"/>
              <a:ext cx="253552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550 mil productores atendidos con servicio de extensión agropecuaria</a:t>
              </a:r>
            </a:p>
          </p:txBody>
        </p:sp>
        <p:pic>
          <p:nvPicPr>
            <p:cNvPr id="4" name="Gráfico 3" descr="Engranajes">
              <a:extLst>
                <a:ext uri="{FF2B5EF4-FFF2-40B4-BE49-F238E27FC236}">
                  <a16:creationId xmlns:a16="http://schemas.microsoft.com/office/drawing/2014/main" id="{C781CFBC-5D67-4344-B7C1-9BC6870BD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0928" y="3210402"/>
              <a:ext cx="687003" cy="687003"/>
            </a:xfrm>
            <a:prstGeom prst="rect">
              <a:avLst/>
            </a:prstGeom>
          </p:spPr>
        </p:pic>
        <p:pic>
          <p:nvPicPr>
            <p:cNvPr id="10" name="Gráfico 9" descr="Bombilla">
              <a:extLst>
                <a:ext uri="{FF2B5EF4-FFF2-40B4-BE49-F238E27FC236}">
                  <a16:creationId xmlns:a16="http://schemas.microsoft.com/office/drawing/2014/main" id="{7E119C11-5AF9-4DF1-9614-F23ADA889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1421" y="5496896"/>
              <a:ext cx="587337" cy="587337"/>
            </a:xfrm>
            <a:prstGeom prst="rect">
              <a:avLst/>
            </a:prstGeom>
          </p:spPr>
        </p:pic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93D1F615-FD5C-41CB-9728-407CE040F98E}"/>
                </a:ext>
              </a:extLst>
            </p:cNvPr>
            <p:cNvSpPr/>
            <p:nvPr/>
          </p:nvSpPr>
          <p:spPr>
            <a:xfrm>
              <a:off x="1443617" y="5447730"/>
              <a:ext cx="25830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25% de las empresas industriales catalogadas como innovadoras</a:t>
              </a:r>
            </a:p>
          </p:txBody>
        </p:sp>
        <p:pic>
          <p:nvPicPr>
            <p:cNvPr id="12" name="Gráfico 11" descr="Dinero">
              <a:extLst>
                <a:ext uri="{FF2B5EF4-FFF2-40B4-BE49-F238E27FC236}">
                  <a16:creationId xmlns:a16="http://schemas.microsoft.com/office/drawing/2014/main" id="{052CF53C-235A-4C97-86A5-F5BA6AF4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72387" y="5343864"/>
              <a:ext cx="715563" cy="715563"/>
            </a:xfrm>
            <a:prstGeom prst="rect">
              <a:avLst/>
            </a:prstGeom>
          </p:spPr>
        </p:pic>
        <p:pic>
          <p:nvPicPr>
            <p:cNvPr id="14" name="Gráfico 13" descr="Equipo">
              <a:extLst>
                <a:ext uri="{FF2B5EF4-FFF2-40B4-BE49-F238E27FC236}">
                  <a16:creationId xmlns:a16="http://schemas.microsoft.com/office/drawing/2014/main" id="{754B7848-0BCF-4143-968D-CBF59A5BD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78905" y="3119616"/>
              <a:ext cx="599679" cy="599679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3908635" y="1582217"/>
              <a:ext cx="4201403" cy="669856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 SemiBold"/>
                  <a:ea typeface="+mn-ea"/>
                  <a:cs typeface="+mn-cs"/>
                </a:rPr>
                <a:t>Bienes públicos para mayor productividad y competitividad</a:t>
              </a:r>
            </a:p>
          </p:txBody>
        </p:sp>
        <p:pic>
          <p:nvPicPr>
            <p:cNvPr id="2050" name="Picture 2" descr="Two Man Holding White Paper">
              <a:extLst>
                <a:ext uri="{FF2B5EF4-FFF2-40B4-BE49-F238E27FC236}">
                  <a16:creationId xmlns:a16="http://schemas.microsoft.com/office/drawing/2014/main" id="{CF140162-DE9F-4551-8A85-0AA47291F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295" y="2252073"/>
              <a:ext cx="2522082" cy="16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42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E64A21-90C1-1943-9277-425ECCD8F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5554" y="1308100"/>
            <a:ext cx="8392840" cy="4991100"/>
          </a:xfrm>
        </p:spPr>
        <p:txBody>
          <a:bodyPr/>
          <a:lstStyle/>
          <a:p>
            <a:r>
              <a:rPr lang="es-ES" dirty="0"/>
              <a:t>Punto de partida</a:t>
            </a:r>
          </a:p>
          <a:p>
            <a:r>
              <a:rPr lang="es-ES" dirty="0"/>
              <a:t>Plan Nacional de Desarrollo 2018-2022 como acelerador del crecimiento y el cambio social</a:t>
            </a:r>
          </a:p>
          <a:p>
            <a:r>
              <a:rPr lang="es-ES" dirty="0"/>
              <a:t>El enfoque territorial del Plan Nacional de Desarrollo 2018-2022</a:t>
            </a:r>
          </a:p>
          <a:p>
            <a:r>
              <a:rPr lang="es-ES" dirty="0"/>
              <a:t>Principales apuestas del PND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6D8CF-A042-4A17-B7F5-C04C8D0F6E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Agenda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697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Emprendimiento y productividad (II): mejora regulatoria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5BCE2-31FE-4B10-B2FE-6DC52FB1F8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1E3F1A-95E6-4730-B022-B97F14635DA7}"/>
              </a:ext>
            </a:extLst>
          </p:cNvPr>
          <p:cNvGrpSpPr/>
          <p:nvPr/>
        </p:nvGrpSpPr>
        <p:grpSpPr>
          <a:xfrm>
            <a:off x="744626" y="1570791"/>
            <a:ext cx="10702749" cy="4686564"/>
            <a:chOff x="742375" y="1500941"/>
            <a:chExt cx="10702749" cy="4686564"/>
          </a:xfrm>
        </p:grpSpPr>
        <p:pic>
          <p:nvPicPr>
            <p:cNvPr id="34" name="Picture 2" descr="Top View of Man Holding Android Smartphone Near Macbook and Newspaper">
              <a:extLst>
                <a:ext uri="{FF2B5EF4-FFF2-40B4-BE49-F238E27FC236}">
                  <a16:creationId xmlns:a16="http://schemas.microsoft.com/office/drawing/2014/main" id="{CD555673-06D0-475A-BC93-64250278DF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1"/>
            <a:stretch/>
          </p:blipFill>
          <p:spPr bwMode="auto">
            <a:xfrm>
              <a:off x="4579867" y="1860966"/>
              <a:ext cx="3032266" cy="201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4167174" y="1500941"/>
              <a:ext cx="3857652" cy="840227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dirty="0">
                  <a:latin typeface="+mj-lt"/>
                </a:rPr>
                <a:t>Menor costo de la regulación y menos trámites para un ambiente competitivo</a:t>
              </a:r>
            </a:p>
          </p:txBody>
        </p:sp>
        <p:sp>
          <p:nvSpPr>
            <p:cNvPr id="30" name="Rectángulo: esquinas diagonales cortadas 29">
              <a:extLst>
                <a:ext uri="{FF2B5EF4-FFF2-40B4-BE49-F238E27FC236}">
                  <a16:creationId xmlns:a16="http://schemas.microsoft.com/office/drawing/2014/main" id="{0FB26552-5F53-4778-B86F-F2BB1F6B82D8}"/>
                </a:ext>
              </a:extLst>
            </p:cNvPr>
            <p:cNvSpPr/>
            <p:nvPr/>
          </p:nvSpPr>
          <p:spPr>
            <a:xfrm rot="10800000">
              <a:off x="742375" y="3987796"/>
              <a:ext cx="3381530" cy="2199706"/>
            </a:xfrm>
            <a:prstGeom prst="snip2DiagRect">
              <a:avLst>
                <a:gd name="adj1" fmla="val 0"/>
                <a:gd name="adj2" fmla="val 2485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2A0E62E5-EE64-4DB6-83D8-1814E89ADA5D}"/>
                </a:ext>
              </a:extLst>
            </p:cNvPr>
            <p:cNvSpPr/>
            <p:nvPr/>
          </p:nvSpPr>
          <p:spPr>
            <a:xfrm>
              <a:off x="812799" y="4137607"/>
              <a:ext cx="32277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 producción regulatoria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Metodologías para asegurar que nuevas regulaciones tengan más beneficios que costos.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Fortalecimiento de las consultas públicas.</a:t>
              </a:r>
            </a:p>
          </p:txBody>
        </p:sp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BC3BE783-3BC9-44CE-B83F-3DDB14D465EF}"/>
                </a:ext>
              </a:extLst>
            </p:cNvPr>
            <p:cNvSpPr/>
            <p:nvPr/>
          </p:nvSpPr>
          <p:spPr>
            <a:xfrm>
              <a:off x="1705017" y="5497195"/>
              <a:ext cx="21957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Análisis de impacto normativo obligatorio</a:t>
              </a:r>
              <a:endPara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69169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pic>
          <p:nvPicPr>
            <p:cNvPr id="45" name="Graphic 32">
              <a:extLst>
                <a:ext uri="{FF2B5EF4-FFF2-40B4-BE49-F238E27FC236}">
                  <a16:creationId xmlns:a16="http://schemas.microsoft.com/office/drawing/2014/main" id="{19FA0A2A-BC86-472C-AD81-F97DBBCB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86174" y="5558054"/>
              <a:ext cx="482538" cy="482538"/>
            </a:xfrm>
            <a:prstGeom prst="rect">
              <a:avLst/>
            </a:prstGeom>
          </p:spPr>
        </p:pic>
        <p:sp>
          <p:nvSpPr>
            <p:cNvPr id="35" name="Rectángulo: esquinas superiores cortadas 34">
              <a:extLst>
                <a:ext uri="{FF2B5EF4-FFF2-40B4-BE49-F238E27FC236}">
                  <a16:creationId xmlns:a16="http://schemas.microsoft.com/office/drawing/2014/main" id="{123C2C12-D2AC-4744-909C-63BA534D714A}"/>
                </a:ext>
              </a:extLst>
            </p:cNvPr>
            <p:cNvSpPr/>
            <p:nvPr/>
          </p:nvSpPr>
          <p:spPr>
            <a:xfrm>
              <a:off x="4289390" y="3987796"/>
              <a:ext cx="3613220" cy="2199705"/>
            </a:xfrm>
            <a:prstGeom prst="snip2SameRect">
              <a:avLst>
                <a:gd name="adj1" fmla="val 25640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5C846606-EC90-423E-9689-DA13D0B120AC}"/>
                </a:ext>
              </a:extLst>
            </p:cNvPr>
            <p:cNvSpPr/>
            <p:nvPr/>
          </p:nvSpPr>
          <p:spPr>
            <a:xfrm>
              <a:off x="4538268" y="4116687"/>
              <a:ext cx="31154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 defensa y </a:t>
              </a:r>
              <a:b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vigilancia de la competencia</a:t>
              </a:r>
              <a:endPara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Aumento de sanciones por violaciones a la libre competencia.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Fortalecimiento de la abogacía de la competencia.</a:t>
              </a: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B5833536-0279-48C2-A3B4-15525A709CC5}"/>
                </a:ext>
              </a:extLst>
            </p:cNvPr>
            <p:cNvSpPr/>
            <p:nvPr/>
          </p:nvSpPr>
          <p:spPr>
            <a:xfrm>
              <a:off x="5035550" y="5431553"/>
              <a:ext cx="283075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Facultad de la SIC para hacer conceptos de oficio no vinculantes</a:t>
              </a:r>
            </a:p>
          </p:txBody>
        </p:sp>
        <p:pic>
          <p:nvPicPr>
            <p:cNvPr id="4" name="Gráfico 3" descr="Lista de comprobación">
              <a:extLst>
                <a:ext uri="{FF2B5EF4-FFF2-40B4-BE49-F238E27FC236}">
                  <a16:creationId xmlns:a16="http://schemas.microsoft.com/office/drawing/2014/main" id="{A51A86C0-F985-4F57-8300-031A4CF14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7125" y="5479177"/>
              <a:ext cx="622759" cy="622759"/>
            </a:xfrm>
            <a:prstGeom prst="rect">
              <a:avLst/>
            </a:prstGeom>
          </p:spPr>
        </p:pic>
        <p:sp>
          <p:nvSpPr>
            <p:cNvPr id="22" name="Rectángulo: esquinas diagonales cortadas 21">
              <a:extLst>
                <a:ext uri="{FF2B5EF4-FFF2-40B4-BE49-F238E27FC236}">
                  <a16:creationId xmlns:a16="http://schemas.microsoft.com/office/drawing/2014/main" id="{A576FA72-043E-4FCE-9698-B84AAE1E2C12}"/>
                </a:ext>
              </a:extLst>
            </p:cNvPr>
            <p:cNvSpPr/>
            <p:nvPr/>
          </p:nvSpPr>
          <p:spPr>
            <a:xfrm>
              <a:off x="8095504" y="1500941"/>
              <a:ext cx="3349618" cy="2379487"/>
            </a:xfrm>
            <a:prstGeom prst="snip2DiagRect">
              <a:avLst>
                <a:gd name="adj1" fmla="val 0"/>
                <a:gd name="adj2" fmla="val 2812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94E9F1D5-2950-4385-A016-8A208E09BCAF}"/>
                </a:ext>
              </a:extLst>
            </p:cNvPr>
            <p:cNvSpPr/>
            <p:nvPr/>
          </p:nvSpPr>
          <p:spPr>
            <a:xfrm>
              <a:off x="8192752" y="1543072"/>
              <a:ext cx="316104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Reducción de los costos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de ser formal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Reducción de tarifas de registro empresarial, flexibilización de costos laborales y tributos simples para </a:t>
              </a:r>
              <a:r>
                <a:rPr kumimoji="0" lang="es-E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mipymes</a:t>
              </a: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0833931F-3BFD-4F9C-AFB4-5C9512B0B68D}"/>
                </a:ext>
              </a:extLst>
            </p:cNvPr>
            <p:cNvSpPr/>
            <p:nvPr/>
          </p:nvSpPr>
          <p:spPr>
            <a:xfrm>
              <a:off x="8925501" y="2936361"/>
              <a:ext cx="250774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Registro mercantil, tributario y patronal en una sola ventanilla virtual</a:t>
              </a:r>
            </a:p>
          </p:txBody>
        </p:sp>
        <p:pic>
          <p:nvPicPr>
            <p:cNvPr id="11" name="Gráfico 10" descr="Monedas">
              <a:extLst>
                <a:ext uri="{FF2B5EF4-FFF2-40B4-BE49-F238E27FC236}">
                  <a16:creationId xmlns:a16="http://schemas.microsoft.com/office/drawing/2014/main" id="{BE34A6FF-1CAC-49D0-AEE8-3D8B1C23B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11967" y="3054204"/>
              <a:ext cx="609945" cy="609945"/>
            </a:xfrm>
            <a:prstGeom prst="rect">
              <a:avLst/>
            </a:prstGeom>
          </p:spPr>
        </p:pic>
        <p:sp>
          <p:nvSpPr>
            <p:cNvPr id="31" name="Rectángulo: esquinas diagonales cortadas 30">
              <a:extLst>
                <a:ext uri="{FF2B5EF4-FFF2-40B4-BE49-F238E27FC236}">
                  <a16:creationId xmlns:a16="http://schemas.microsoft.com/office/drawing/2014/main" id="{3E2E16DD-2132-4BC4-B79F-DA16EC800F62}"/>
                </a:ext>
              </a:extLst>
            </p:cNvPr>
            <p:cNvSpPr/>
            <p:nvPr/>
          </p:nvSpPr>
          <p:spPr>
            <a:xfrm rot="16200000">
              <a:off x="1222554" y="1020763"/>
              <a:ext cx="2379487" cy="3339845"/>
            </a:xfrm>
            <a:prstGeom prst="snip2DiagRect">
              <a:avLst>
                <a:gd name="adj1" fmla="val 0"/>
                <a:gd name="adj2" fmla="val 27312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880DFDC5-D86C-4C37-8357-5477D16B5E2B}"/>
                </a:ext>
              </a:extLst>
            </p:cNvPr>
            <p:cNvSpPr/>
            <p:nvPr/>
          </p:nvSpPr>
          <p:spPr>
            <a:xfrm>
              <a:off x="1098550" y="1796688"/>
              <a:ext cx="2908300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Reducción de carga regulatoria</a:t>
              </a:r>
            </a:p>
            <a:p>
              <a:pPr marL="285750" indent="-285750">
                <a:buClr>
                  <a:srgbClr val="069169"/>
                </a:buClr>
                <a:buFont typeface="Arial" panose="020B0604020202020204" pitchFamily="34" charset="0"/>
                <a:buChar char="•"/>
              </a:pPr>
              <a:r>
                <a:rPr lang="es-ES_tradnl" sz="1200" dirty="0">
                  <a:solidFill>
                    <a:srgbClr val="004A84"/>
                  </a:solidFill>
                  <a:latin typeface="Work Sans"/>
                </a:rPr>
                <a:t>Eliminación y simplificación de trámites y requerimientos para empresas y personas. </a:t>
              </a:r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id="{F3663D13-657F-41B0-8AEB-2B733F250983}"/>
                </a:ext>
              </a:extLst>
            </p:cNvPr>
            <p:cNvSpPr/>
            <p:nvPr/>
          </p:nvSpPr>
          <p:spPr>
            <a:xfrm>
              <a:off x="1624872" y="3154006"/>
              <a:ext cx="16429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1.200 trámites racionalizados </a:t>
              </a:r>
              <a:endPara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69169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pic>
          <p:nvPicPr>
            <p:cNvPr id="13" name="Gráfico 12" descr="Documento">
              <a:extLst>
                <a:ext uri="{FF2B5EF4-FFF2-40B4-BE49-F238E27FC236}">
                  <a16:creationId xmlns:a16="http://schemas.microsoft.com/office/drawing/2014/main" id="{0C7C6199-32B4-4716-AB31-39A819F32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1501" y="3054204"/>
              <a:ext cx="646180" cy="646180"/>
            </a:xfrm>
            <a:prstGeom prst="rect">
              <a:avLst/>
            </a:prstGeom>
          </p:spPr>
        </p:pic>
        <p:sp>
          <p:nvSpPr>
            <p:cNvPr id="29" name="Rectángulo: esquinas diagonales cortadas 28">
              <a:extLst>
                <a:ext uri="{FF2B5EF4-FFF2-40B4-BE49-F238E27FC236}">
                  <a16:creationId xmlns:a16="http://schemas.microsoft.com/office/drawing/2014/main" id="{8A06C9FE-D0A5-4191-A2E4-14F39855F440}"/>
                </a:ext>
              </a:extLst>
            </p:cNvPr>
            <p:cNvSpPr/>
            <p:nvPr/>
          </p:nvSpPr>
          <p:spPr>
            <a:xfrm rot="5400000">
              <a:off x="8670459" y="3412843"/>
              <a:ext cx="2199705" cy="3349619"/>
            </a:xfrm>
            <a:prstGeom prst="snip2DiagRect">
              <a:avLst>
                <a:gd name="adj1" fmla="val 0"/>
                <a:gd name="adj2" fmla="val 2486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6D9221BB-F05E-4486-A06A-6624B2186A54}"/>
                </a:ext>
              </a:extLst>
            </p:cNvPr>
            <p:cNvSpPr/>
            <p:nvPr/>
          </p:nvSpPr>
          <p:spPr>
            <a:xfrm>
              <a:off x="8413750" y="4110337"/>
              <a:ext cx="3031374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 ambiente para invertir y exportar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Procesos más baratos, simples y ágiles para facilitar el comercio.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Mayor inversión extranjera directa .</a:t>
              </a:r>
            </a:p>
          </p:txBody>
        </p:sp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5FC0EEF9-4821-49E0-B0FB-34E16C169F2F}"/>
                </a:ext>
              </a:extLst>
            </p:cNvPr>
            <p:cNvSpPr/>
            <p:nvPr/>
          </p:nvSpPr>
          <p:spPr>
            <a:xfrm>
              <a:off x="8887576" y="5365318"/>
              <a:ext cx="216777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Inversión </a:t>
              </a:r>
              <a:r>
                <a:rPr lang="es-CO" sz="1400" b="1" dirty="0">
                  <a:solidFill>
                    <a:srgbClr val="069169"/>
                  </a:solidFill>
                  <a:latin typeface="Work Sans"/>
                </a:rPr>
                <a:t>e</a:t>
              </a:r>
              <a:r>
                <a:rPr kumimoji="0" lang="es-CO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xtranjera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lang="es-CO" sz="1400" b="1" dirty="0">
                  <a:solidFill>
                    <a:srgbClr val="069169"/>
                  </a:solidFill>
                  <a:latin typeface="Work Sans"/>
                </a:rPr>
                <a:t>d</a:t>
              </a:r>
              <a:r>
                <a:rPr kumimoji="0" lang="es-CO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irecta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no extractiva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45.000 USD millones</a:t>
              </a:r>
            </a:p>
          </p:txBody>
        </p:sp>
        <p:pic>
          <p:nvPicPr>
            <p:cNvPr id="16" name="Gráfico 15" descr="Camión">
              <a:extLst>
                <a:ext uri="{FF2B5EF4-FFF2-40B4-BE49-F238E27FC236}">
                  <a16:creationId xmlns:a16="http://schemas.microsoft.com/office/drawing/2014/main" id="{2702CD84-6F22-44ED-A236-51FD9E758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92018" y="5427014"/>
              <a:ext cx="663583" cy="663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91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11771606" cy="559387"/>
          </a:xfrm>
        </p:spPr>
        <p:txBody>
          <a:bodyPr/>
          <a:lstStyle/>
          <a:p>
            <a:r>
              <a:rPr lang="es-ES" sz="3200" dirty="0"/>
              <a:t>Legalidad: </a:t>
            </a:r>
            <a:r>
              <a:rPr lang="es-ES_tradnl" sz="3200" dirty="0"/>
              <a:t>justicia transparente y seguridad efectiva para que todos vivamos con libertad y en democracia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6712E8-BD45-4F64-B246-D88ED4A7C2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ABA672-34F0-461F-9389-3AFF9325951D}"/>
              </a:ext>
            </a:extLst>
          </p:cNvPr>
          <p:cNvGrpSpPr/>
          <p:nvPr/>
        </p:nvGrpSpPr>
        <p:grpSpPr>
          <a:xfrm>
            <a:off x="597163" y="2174190"/>
            <a:ext cx="10997675" cy="3983653"/>
            <a:chOff x="597163" y="2174190"/>
            <a:chExt cx="10997675" cy="39836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DD6263-3EED-4FC6-B19B-A325694F2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921" y="2783489"/>
              <a:ext cx="2979777" cy="1986518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4393401" y="2174190"/>
              <a:ext cx="3398791" cy="72775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dirty="0">
                  <a:latin typeface="+mj-lt"/>
                </a:rPr>
                <a:t>Justicia transparente y seguridad efectiva</a:t>
              </a:r>
            </a:p>
          </p:txBody>
        </p:sp>
        <p:sp>
          <p:nvSpPr>
            <p:cNvPr id="56" name="Rectángulo: esquinas diagonales cortadas 55">
              <a:extLst>
                <a:ext uri="{FF2B5EF4-FFF2-40B4-BE49-F238E27FC236}">
                  <a16:creationId xmlns:a16="http://schemas.microsoft.com/office/drawing/2014/main" id="{282A5FBC-891F-41E4-A8BE-68177585850B}"/>
                </a:ext>
              </a:extLst>
            </p:cNvPr>
            <p:cNvSpPr/>
            <p:nvPr/>
          </p:nvSpPr>
          <p:spPr>
            <a:xfrm rot="16200000">
              <a:off x="1488144" y="1290098"/>
              <a:ext cx="1950415" cy="3732377"/>
            </a:xfrm>
            <a:prstGeom prst="snip2DiagRect">
              <a:avLst>
                <a:gd name="adj1" fmla="val 0"/>
                <a:gd name="adj2" fmla="val 3155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EEFA7993-65BA-497B-863E-CFFBD01D63E6}"/>
                </a:ext>
              </a:extLst>
            </p:cNvPr>
            <p:cNvSpPr/>
            <p:nvPr/>
          </p:nvSpPr>
          <p:spPr>
            <a:xfrm>
              <a:off x="990380" y="2343878"/>
              <a:ext cx="333182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Seguridad y orden para la libertad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Política de Estado para enfrentar la criminalidad y las economías ilegales.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Control institucional de los “espacios vacíos”.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419" sz="1100" dirty="0"/>
                <a:t>Estrategia de Inteligencia Nacional</a:t>
              </a:r>
              <a:r>
                <a:rPr lang="es-ES" sz="1100" dirty="0"/>
                <a:t>.</a:t>
              </a:r>
            </a:p>
          </p:txBody>
        </p:sp>
        <p:sp>
          <p:nvSpPr>
            <p:cNvPr id="61" name="Rectangle 16">
              <a:extLst>
                <a:ext uri="{FF2B5EF4-FFF2-40B4-BE49-F238E27FC236}">
                  <a16:creationId xmlns:a16="http://schemas.microsoft.com/office/drawing/2014/main" id="{7C12AD08-28B9-4E2B-9B57-3F3BDA0B9FA2}"/>
                </a:ext>
              </a:extLst>
            </p:cNvPr>
            <p:cNvSpPr/>
            <p:nvPr/>
          </p:nvSpPr>
          <p:spPr>
            <a:xfrm>
              <a:off x="856770" y="3473456"/>
              <a:ext cx="29277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ln w="0"/>
                  <a:solidFill>
                    <a:schemeClr val="accent1"/>
                  </a:solidFill>
                  <a:latin typeface="+mj-lt"/>
                </a:rPr>
                <a:t>Zonas Estratégicas de Intervención Integral</a:t>
              </a:r>
            </a:p>
          </p:txBody>
        </p:sp>
        <p:sp>
          <p:nvSpPr>
            <p:cNvPr id="55" name="Rectángulo: esquinas diagonales cortadas 54">
              <a:extLst>
                <a:ext uri="{FF2B5EF4-FFF2-40B4-BE49-F238E27FC236}">
                  <a16:creationId xmlns:a16="http://schemas.microsoft.com/office/drawing/2014/main" id="{EC90A18D-0B94-42F7-A309-CDD105E84D9D}"/>
                </a:ext>
              </a:extLst>
            </p:cNvPr>
            <p:cNvSpPr/>
            <p:nvPr/>
          </p:nvSpPr>
          <p:spPr>
            <a:xfrm rot="10800000">
              <a:off x="605935" y="4268273"/>
              <a:ext cx="3732378" cy="1884261"/>
            </a:xfrm>
            <a:prstGeom prst="snip2DiagRect">
              <a:avLst>
                <a:gd name="adj1" fmla="val 0"/>
                <a:gd name="adj2" fmla="val 312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AC10F17E-0A9F-4308-B475-FA05F6E35535}"/>
                </a:ext>
              </a:extLst>
            </p:cNvPr>
            <p:cNvSpPr/>
            <p:nvPr/>
          </p:nvSpPr>
          <p:spPr>
            <a:xfrm>
              <a:off x="701646" y="4352164"/>
              <a:ext cx="3416300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Alianza contra la corrupción: tolerancia cero con los corruptos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Fortalecimiento de capacidades institucionales  para combatir la corrupción.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Cambios culturales transformadores.</a:t>
              </a:r>
            </a:p>
          </p:txBody>
        </p:sp>
        <p:sp>
          <p:nvSpPr>
            <p:cNvPr id="63" name="Rectangle 16">
              <a:extLst>
                <a:ext uri="{FF2B5EF4-FFF2-40B4-BE49-F238E27FC236}">
                  <a16:creationId xmlns:a16="http://schemas.microsoft.com/office/drawing/2014/main" id="{C7F12E93-0129-40BD-A048-6674E53C6274}"/>
                </a:ext>
              </a:extLst>
            </p:cNvPr>
            <p:cNvSpPr/>
            <p:nvPr/>
          </p:nvSpPr>
          <p:spPr>
            <a:xfrm>
              <a:off x="1242031" y="5493000"/>
              <a:ext cx="29277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tx2"/>
                  </a:solidFill>
                  <a:latin typeface="+mj-lt"/>
                </a:rPr>
                <a:t>Mejora en percepción de</a:t>
              </a:r>
              <a:r>
                <a:rPr lang="es-ES" sz="1600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es-ES" sz="1600" b="1" dirty="0">
                  <a:solidFill>
                    <a:schemeClr val="tx2"/>
                  </a:solidFill>
                  <a:latin typeface="+mj-lt"/>
                </a:rPr>
                <a:t>reducción de la corrupción</a:t>
              </a:r>
            </a:p>
          </p:txBody>
        </p:sp>
        <p:sp>
          <p:nvSpPr>
            <p:cNvPr id="58" name="Rectángulo: esquinas diagonales cortadas 57">
              <a:extLst>
                <a:ext uri="{FF2B5EF4-FFF2-40B4-BE49-F238E27FC236}">
                  <a16:creationId xmlns:a16="http://schemas.microsoft.com/office/drawing/2014/main" id="{F5A3BE2C-30DB-4B4C-9789-9AB5D3650F63}"/>
                </a:ext>
              </a:extLst>
            </p:cNvPr>
            <p:cNvSpPr/>
            <p:nvPr/>
          </p:nvSpPr>
          <p:spPr>
            <a:xfrm>
              <a:off x="7849965" y="2174191"/>
              <a:ext cx="3744872" cy="2000801"/>
            </a:xfrm>
            <a:prstGeom prst="snip2DiagRect">
              <a:avLst>
                <a:gd name="adj1" fmla="val 0"/>
                <a:gd name="adj2" fmla="val 3148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EF09B036-33F5-4086-9504-3A36BFEF2D90}"/>
                </a:ext>
              </a:extLst>
            </p:cNvPr>
            <p:cNvSpPr/>
            <p:nvPr/>
          </p:nvSpPr>
          <p:spPr>
            <a:xfrm>
              <a:off x="7953331" y="2238225"/>
              <a:ext cx="3403614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/>
                <a:t>Imperio de la ley y convivencia pacífica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Condiciones integrales de seguridad y prevención del delito.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Acceso y territorialización de la justicia.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Gestión pacífica de la conflictividad social.</a:t>
              </a:r>
            </a:p>
          </p:txBody>
        </p:sp>
        <p:sp>
          <p:nvSpPr>
            <p:cNvPr id="65" name="Rectangle 16">
              <a:extLst>
                <a:ext uri="{FF2B5EF4-FFF2-40B4-BE49-F238E27FC236}">
                  <a16:creationId xmlns:a16="http://schemas.microsoft.com/office/drawing/2014/main" id="{C2F0A225-299E-46C9-A8A6-E123901562E1}"/>
                </a:ext>
              </a:extLst>
            </p:cNvPr>
            <p:cNvSpPr/>
            <p:nvPr/>
          </p:nvSpPr>
          <p:spPr>
            <a:xfrm>
              <a:off x="9119537" y="3448056"/>
              <a:ext cx="21325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tx2"/>
                  </a:solidFill>
                </a:rPr>
                <a:t>Necesidades jurídicas satisfechas:</a:t>
              </a:r>
            </a:p>
            <a:p>
              <a:pPr algn="ctr"/>
              <a:r>
                <a:rPr lang="es-ES_tradnl" sz="1100" dirty="0">
                  <a:solidFill>
                    <a:schemeClr val="tx2"/>
                  </a:solidFill>
                </a:rPr>
                <a:t>40% a </a:t>
              </a:r>
              <a:r>
                <a:rPr lang="es-ES_tradnl" sz="1600" b="1" dirty="0">
                  <a:solidFill>
                    <a:schemeClr val="tx2"/>
                  </a:solidFill>
                  <a:latin typeface="+mj-lt"/>
                </a:rPr>
                <a:t>50%</a:t>
              </a:r>
              <a:endParaRPr lang="es-ES" sz="1600" b="1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66" name="Graphic 3">
              <a:extLst>
                <a:ext uri="{FF2B5EF4-FFF2-40B4-BE49-F238E27FC236}">
                  <a16:creationId xmlns:a16="http://schemas.microsoft.com/office/drawing/2014/main" id="{2E3D345D-8C76-4E8E-8BC0-A2D37EDB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43843" y="3488901"/>
              <a:ext cx="575694" cy="575694"/>
            </a:xfrm>
            <a:prstGeom prst="rect">
              <a:avLst/>
            </a:prstGeom>
          </p:spPr>
        </p:pic>
        <p:sp>
          <p:nvSpPr>
            <p:cNvPr id="54" name="Rectángulo: esquinas diagonales cortadas 53">
              <a:extLst>
                <a:ext uri="{FF2B5EF4-FFF2-40B4-BE49-F238E27FC236}">
                  <a16:creationId xmlns:a16="http://schemas.microsoft.com/office/drawing/2014/main" id="{316A862F-2FAD-4C97-B814-57FB07E7B688}"/>
                </a:ext>
              </a:extLst>
            </p:cNvPr>
            <p:cNvSpPr/>
            <p:nvPr/>
          </p:nvSpPr>
          <p:spPr>
            <a:xfrm rot="5400000">
              <a:off x="8777616" y="3340622"/>
              <a:ext cx="1889570" cy="3744872"/>
            </a:xfrm>
            <a:prstGeom prst="snip2DiagRect">
              <a:avLst>
                <a:gd name="adj1" fmla="val 0"/>
                <a:gd name="adj2" fmla="val 3316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67" name="Rectángulo 66">
              <a:extLst>
                <a:ext uri="{FF2B5EF4-FFF2-40B4-BE49-F238E27FC236}">
                  <a16:creationId xmlns:a16="http://schemas.microsoft.com/office/drawing/2014/main" id="{C012323D-E587-43BD-A148-D725839712CF}"/>
                </a:ext>
              </a:extLst>
            </p:cNvPr>
            <p:cNvSpPr/>
            <p:nvPr/>
          </p:nvSpPr>
          <p:spPr>
            <a:xfrm>
              <a:off x="8543843" y="4428152"/>
              <a:ext cx="3050995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Colombia en la escena global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Liderazgo regional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Desarrollo del poder blando de Colombia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Política Integral de Fronteras</a:t>
              </a:r>
            </a:p>
          </p:txBody>
        </p:sp>
        <p:sp>
          <p:nvSpPr>
            <p:cNvPr id="68" name="Rectangle 17">
              <a:extLst>
                <a:ext uri="{FF2B5EF4-FFF2-40B4-BE49-F238E27FC236}">
                  <a16:creationId xmlns:a16="http://schemas.microsoft.com/office/drawing/2014/main" id="{82B91634-C36D-4607-BA53-B9DA6F140DCD}"/>
                </a:ext>
              </a:extLst>
            </p:cNvPr>
            <p:cNvSpPr/>
            <p:nvPr/>
          </p:nvSpPr>
          <p:spPr>
            <a:xfrm>
              <a:off x="8649888" y="5519100"/>
              <a:ext cx="26021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tx2"/>
                  </a:solidFill>
                  <a:latin typeface="+mj-lt"/>
                </a:rPr>
                <a:t>Política migratoria integral</a:t>
              </a:r>
              <a:endParaRPr lang="es-ES_tradnl" sz="1400" b="1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69" name="Graphic 6">
              <a:extLst>
                <a:ext uri="{FF2B5EF4-FFF2-40B4-BE49-F238E27FC236}">
                  <a16:creationId xmlns:a16="http://schemas.microsoft.com/office/drawing/2014/main" id="{7FB50B7F-ACF4-4B0E-AB5F-F24C5EEB9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35881" y="5321112"/>
              <a:ext cx="659005" cy="659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5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D19BE4-1E91-4DDD-AE40-27A62FFF9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Herramientas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11E74-7706-4DE9-90FE-FE86BD157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</p:spTree>
    <p:extLst>
      <p:ext uri="{BB962C8B-B14F-4D97-AF65-F5344CB8AC3E}">
        <p14:creationId xmlns:p14="http://schemas.microsoft.com/office/powerpoint/2010/main" val="34577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737835" cy="559387"/>
          </a:xfrm>
        </p:spPr>
        <p:txBody>
          <a:bodyPr/>
          <a:lstStyle/>
          <a:p>
            <a:r>
              <a:rPr lang="es-ES" dirty="0"/>
              <a:t>Transformación digital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33C048-B7EC-432A-B54F-6580296C1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832155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25" name="Rectángulo 5">
            <a:extLst>
              <a:ext uri="{FF2B5EF4-FFF2-40B4-BE49-F238E27FC236}">
                <a16:creationId xmlns:a16="http://schemas.microsoft.com/office/drawing/2014/main" id="{0B2B66A8-5C7B-47FA-B935-A32C478D2CF6}"/>
              </a:ext>
            </a:extLst>
          </p:cNvPr>
          <p:cNvSpPr/>
          <p:nvPr/>
        </p:nvSpPr>
        <p:spPr>
          <a:xfrm>
            <a:off x="9518183" y="0"/>
            <a:ext cx="2684834" cy="6222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E92CC08-EB93-4853-B0EB-3F3D51E4413D}"/>
              </a:ext>
            </a:extLst>
          </p:cNvPr>
          <p:cNvGrpSpPr/>
          <p:nvPr/>
        </p:nvGrpSpPr>
        <p:grpSpPr>
          <a:xfrm>
            <a:off x="9528812" y="388622"/>
            <a:ext cx="2663188" cy="2356130"/>
            <a:chOff x="9528812" y="873368"/>
            <a:chExt cx="2663188" cy="23561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B81535-8A76-3141-AD4A-5D456C248B41}"/>
                </a:ext>
              </a:extLst>
            </p:cNvPr>
            <p:cNvSpPr/>
            <p:nvPr/>
          </p:nvSpPr>
          <p:spPr>
            <a:xfrm>
              <a:off x="9528812" y="873368"/>
              <a:ext cx="26631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</a:rPr>
                <a:t>Hogares con conexión a internet (fija, móvil o ambas) suscrita (Indicador ODS)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E6C20A-326D-8E46-85D2-F8D441130094}"/>
                </a:ext>
              </a:extLst>
            </p:cNvPr>
            <p:cNvSpPr txBox="1"/>
            <p:nvPr/>
          </p:nvSpPr>
          <p:spPr>
            <a:xfrm>
              <a:off x="9573268" y="2352335"/>
              <a:ext cx="856324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50,2%</a:t>
              </a:r>
              <a:endParaRPr lang="es-ES_tradnl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2BC927-566E-D14E-B0A7-009DDDD0E8B6}"/>
                </a:ext>
              </a:extLst>
            </p:cNvPr>
            <p:cNvSpPr txBox="1"/>
            <p:nvPr/>
          </p:nvSpPr>
          <p:spPr>
            <a:xfrm>
              <a:off x="10949055" y="2352335"/>
              <a:ext cx="1061509" cy="87716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3200" b="1" dirty="0">
                  <a:solidFill>
                    <a:schemeClr val="bg1"/>
                  </a:solidFill>
                  <a:latin typeface="+mj-lt"/>
                </a:rPr>
                <a:t>70%</a:t>
              </a:r>
              <a:endParaRPr lang="es-ES_tradnl" sz="24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3D96EA7-3C99-5644-92E4-0FB113850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48665" y="1698769"/>
              <a:ext cx="589803" cy="589803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7CCDD46-296D-4F70-A901-ECFE4485D1DC}"/>
              </a:ext>
            </a:extLst>
          </p:cNvPr>
          <p:cNvGrpSpPr/>
          <p:nvPr/>
        </p:nvGrpSpPr>
        <p:grpSpPr>
          <a:xfrm>
            <a:off x="9528812" y="3519677"/>
            <a:ext cx="2663188" cy="2219678"/>
            <a:chOff x="9528812" y="3519677"/>
            <a:chExt cx="2663188" cy="22196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7047EB-6292-6E40-A8B5-2A5F6698ACA5}"/>
                </a:ext>
              </a:extLst>
            </p:cNvPr>
            <p:cNvSpPr/>
            <p:nvPr/>
          </p:nvSpPr>
          <p:spPr>
            <a:xfrm>
              <a:off x="9528812" y="3519677"/>
              <a:ext cx="26631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</a:rPr>
                <a:t>Conexiones a internet con más de 10 Mbps (descarga) funcionando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6A2530-04EA-C34B-98A6-517B55652435}"/>
                </a:ext>
              </a:extLst>
            </p:cNvPr>
            <p:cNvSpPr txBox="1"/>
            <p:nvPr/>
          </p:nvSpPr>
          <p:spPr>
            <a:xfrm>
              <a:off x="9657834" y="4756065"/>
              <a:ext cx="1202572" cy="60016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1400" b="1" dirty="0">
                  <a:solidFill>
                    <a:schemeClr val="bg1"/>
                  </a:solidFill>
                </a:rPr>
                <a:t>15 millones</a:t>
              </a:r>
              <a:endParaRPr lang="es-ES_tradnl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5D0F56-BF71-AD4C-A770-3B7A0FED8C27}"/>
                </a:ext>
              </a:extLst>
            </p:cNvPr>
            <p:cNvSpPr txBox="1"/>
            <p:nvPr/>
          </p:nvSpPr>
          <p:spPr>
            <a:xfrm>
              <a:off x="11138883" y="4708304"/>
              <a:ext cx="931665" cy="103105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800" b="1" dirty="0">
                  <a:solidFill>
                    <a:schemeClr val="bg1"/>
                  </a:solidFill>
                  <a:latin typeface="+mj-lt"/>
                </a:rPr>
                <a:t>32</a:t>
              </a:r>
              <a:br>
                <a:rPr lang="es-ES_tradnl" sz="2800" b="1" dirty="0">
                  <a:solidFill>
                    <a:schemeClr val="bg1"/>
                  </a:solidFill>
                </a:rPr>
              </a:br>
              <a:r>
                <a:rPr lang="es-ES_tradnl" sz="1400" b="1" dirty="0">
                  <a:solidFill>
                    <a:schemeClr val="bg1"/>
                  </a:solidFill>
                </a:rPr>
                <a:t>millones</a:t>
              </a:r>
              <a:endParaRPr lang="es-ES_tradnl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AE325FE-ACED-1C49-96C3-3E2263849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1037" y="4118859"/>
              <a:ext cx="596036" cy="59603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B77B6C-61BE-4A62-8FD8-49BA6218AEB8}"/>
              </a:ext>
            </a:extLst>
          </p:cNvPr>
          <p:cNvGrpSpPr/>
          <p:nvPr/>
        </p:nvGrpSpPr>
        <p:grpSpPr>
          <a:xfrm>
            <a:off x="587284" y="1969737"/>
            <a:ext cx="8420770" cy="4142003"/>
            <a:chOff x="587284" y="1957037"/>
            <a:chExt cx="8420770" cy="4142003"/>
          </a:xfrm>
        </p:grpSpPr>
        <p:pic>
          <p:nvPicPr>
            <p:cNvPr id="1026" name="Picture 2" descr="White Switch Hub Turned on">
              <a:extLst>
                <a:ext uri="{FF2B5EF4-FFF2-40B4-BE49-F238E27FC236}">
                  <a16:creationId xmlns:a16="http://schemas.microsoft.com/office/drawing/2014/main" id="{B671A87C-87E2-46B0-9599-A1DA97336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468" y="2593855"/>
              <a:ext cx="2907004" cy="1870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1995004" y="1957037"/>
              <a:ext cx="5149933" cy="811314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latin typeface="+mj-lt"/>
                </a:rPr>
                <a:t>Transformación digital para agregar valor transversal a la economía</a:t>
              </a:r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2C307646-5300-4642-B8E3-CF1A4E746F25}"/>
                </a:ext>
              </a:extLst>
            </p:cNvPr>
            <p:cNvGrpSpPr/>
            <p:nvPr/>
          </p:nvGrpSpPr>
          <p:grpSpPr>
            <a:xfrm>
              <a:off x="587284" y="2925047"/>
              <a:ext cx="2276531" cy="2108340"/>
              <a:chOff x="709296" y="1793696"/>
              <a:chExt cx="2276531" cy="1283149"/>
            </a:xfrm>
          </p:grpSpPr>
          <p:sp>
            <p:nvSpPr>
              <p:cNvPr id="19" name="Rectángulo: esquinas diagonales cortadas 18">
                <a:extLst>
                  <a:ext uri="{FF2B5EF4-FFF2-40B4-BE49-F238E27FC236}">
                    <a16:creationId xmlns:a16="http://schemas.microsoft.com/office/drawing/2014/main" id="{E13426A3-25DD-4E17-8DE0-65BC9355BAF4}"/>
                  </a:ext>
                </a:extLst>
              </p:cNvPr>
              <p:cNvSpPr/>
              <p:nvPr/>
            </p:nvSpPr>
            <p:spPr>
              <a:xfrm rot="16200000">
                <a:off x="1205987" y="1297005"/>
                <a:ext cx="1283149" cy="2276531"/>
              </a:xfrm>
              <a:prstGeom prst="snip2DiagRect">
                <a:avLst>
                  <a:gd name="adj1" fmla="val 0"/>
                  <a:gd name="adj2" fmla="val 31551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dirty="0" err="1"/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3F7AAEE0-29FC-4EF2-B3C9-856A85F0F723}"/>
                  </a:ext>
                </a:extLst>
              </p:cNvPr>
              <p:cNvSpPr/>
              <p:nvPr/>
            </p:nvSpPr>
            <p:spPr>
              <a:xfrm>
                <a:off x="795003" y="2244349"/>
                <a:ext cx="2105118" cy="449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_tradnl" sz="1400" dirty="0"/>
                  <a:t>Aumento de conectividad de alta calidad a internet</a:t>
                </a: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A0386805-1BF6-4013-8BCF-24FAD93A197F}"/>
                </a:ext>
              </a:extLst>
            </p:cNvPr>
            <p:cNvGrpSpPr/>
            <p:nvPr/>
          </p:nvGrpSpPr>
          <p:grpSpPr>
            <a:xfrm>
              <a:off x="6301762" y="2925048"/>
              <a:ext cx="2706292" cy="2108341"/>
              <a:chOff x="6492279" y="2976622"/>
              <a:chExt cx="2572929" cy="1460550"/>
            </a:xfrm>
          </p:grpSpPr>
          <p:sp>
            <p:nvSpPr>
              <p:cNvPr id="21" name="Rectángulo: esquinas diagonales cortadas 20">
                <a:extLst>
                  <a:ext uri="{FF2B5EF4-FFF2-40B4-BE49-F238E27FC236}">
                    <a16:creationId xmlns:a16="http://schemas.microsoft.com/office/drawing/2014/main" id="{45BD15CB-2908-4608-9C62-3448ED8A0095}"/>
                  </a:ext>
                </a:extLst>
              </p:cNvPr>
              <p:cNvSpPr/>
              <p:nvPr/>
            </p:nvSpPr>
            <p:spPr>
              <a:xfrm>
                <a:off x="6492279" y="2976622"/>
                <a:ext cx="2572929" cy="1460550"/>
              </a:xfrm>
              <a:prstGeom prst="snip2DiagRect">
                <a:avLst>
                  <a:gd name="adj1" fmla="val 0"/>
                  <a:gd name="adj2" fmla="val 3148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dirty="0" err="1"/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0DFAC40A-F665-4943-B180-5B5F1E0D6CAA}"/>
                  </a:ext>
                </a:extLst>
              </p:cNvPr>
              <p:cNvSpPr/>
              <p:nvPr/>
            </p:nvSpPr>
            <p:spPr>
              <a:xfrm>
                <a:off x="6516848" y="3290839"/>
                <a:ext cx="2497895" cy="682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400" dirty="0"/>
                  <a:t>Masificación banda ancha</a:t>
                </a:r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endParaRPr lang="es-ES" sz="1100" dirty="0"/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s-ES" sz="1100" dirty="0"/>
                  <a:t>Infraestructuras digitales conectadas a la ciudadanía y desarrollo de habilidades.</a:t>
                </a:r>
                <a:endParaRPr lang="es-ES_tradnl" sz="1100" dirty="0"/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01F9E55B-8A1F-4DA5-912C-FB891AB7BC94}"/>
                </a:ext>
              </a:extLst>
            </p:cNvPr>
            <p:cNvGrpSpPr/>
            <p:nvPr/>
          </p:nvGrpSpPr>
          <p:grpSpPr>
            <a:xfrm>
              <a:off x="2020910" y="4746205"/>
              <a:ext cx="5098120" cy="1352835"/>
              <a:chOff x="2346593" y="5290428"/>
              <a:chExt cx="5098120" cy="1352835"/>
            </a:xfrm>
          </p:grpSpPr>
          <p:sp>
            <p:nvSpPr>
              <p:cNvPr id="17" name="Rectángulo: esquinas diagonales cortadas 16">
                <a:extLst>
                  <a:ext uri="{FF2B5EF4-FFF2-40B4-BE49-F238E27FC236}">
                    <a16:creationId xmlns:a16="http://schemas.microsoft.com/office/drawing/2014/main" id="{92F1BEC8-D26A-498D-9070-0D778EC58B75}"/>
                  </a:ext>
                </a:extLst>
              </p:cNvPr>
              <p:cNvSpPr/>
              <p:nvPr/>
            </p:nvSpPr>
            <p:spPr>
              <a:xfrm>
                <a:off x="2346593" y="5290428"/>
                <a:ext cx="5098120" cy="1352835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 dirty="0" err="1"/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E2768BB3-F3B0-4D3D-B867-9B9F900538E2}"/>
                  </a:ext>
                </a:extLst>
              </p:cNvPr>
              <p:cNvSpPr/>
              <p:nvPr/>
            </p:nvSpPr>
            <p:spPr>
              <a:xfrm>
                <a:off x="2780512" y="5422400"/>
                <a:ext cx="4352371" cy="1154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400" dirty="0"/>
                  <a:t>Herramientas para industria 4.0</a:t>
                </a:r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endParaRPr lang="es-ES" sz="1100" dirty="0"/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s-ES" sz="1100" dirty="0"/>
                  <a:t>Transformación digital de la administración pública.</a:t>
                </a:r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s-ES" sz="1100" dirty="0"/>
                  <a:t>Inversión privada en modernización.</a:t>
                </a:r>
              </a:p>
              <a:p>
                <a:pPr marL="285750" indent="-28575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s-ES" sz="1100" dirty="0"/>
                  <a:t>Aprovechamiento de tecnologías para la cuarta revolución industrial.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13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Bienes públicos para el sector productivo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5BCE2-31FE-4B10-B2FE-6DC52FB1F8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AAA95-D01B-49AE-927A-D973223F9726}"/>
              </a:ext>
            </a:extLst>
          </p:cNvPr>
          <p:cNvGrpSpPr/>
          <p:nvPr/>
        </p:nvGrpSpPr>
        <p:grpSpPr>
          <a:xfrm>
            <a:off x="590928" y="1582217"/>
            <a:ext cx="11019108" cy="4648953"/>
            <a:chOff x="590928" y="1582217"/>
            <a:chExt cx="11019108" cy="4648953"/>
          </a:xfrm>
        </p:grpSpPr>
        <p:sp>
          <p:nvSpPr>
            <p:cNvPr id="29" name="Rectángulo: esquinas diagonales cortadas 28">
              <a:extLst>
                <a:ext uri="{FF2B5EF4-FFF2-40B4-BE49-F238E27FC236}">
                  <a16:creationId xmlns:a16="http://schemas.microsoft.com/office/drawing/2014/main" id="{8A06C9FE-D0A5-4191-A2E4-14F39855F440}"/>
                </a:ext>
              </a:extLst>
            </p:cNvPr>
            <p:cNvSpPr/>
            <p:nvPr/>
          </p:nvSpPr>
          <p:spPr>
            <a:xfrm rot="5400000">
              <a:off x="8725640" y="3346774"/>
              <a:ext cx="2126789" cy="3642003"/>
            </a:xfrm>
            <a:prstGeom prst="snip2DiagRect">
              <a:avLst>
                <a:gd name="adj1" fmla="val 0"/>
                <a:gd name="adj2" fmla="val 3262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1" name="Rectángulo: esquinas diagonales cortadas 30">
              <a:extLst>
                <a:ext uri="{FF2B5EF4-FFF2-40B4-BE49-F238E27FC236}">
                  <a16:creationId xmlns:a16="http://schemas.microsoft.com/office/drawing/2014/main" id="{3E2E16DD-2132-4BC4-B79F-DA16EC800F62}"/>
                </a:ext>
              </a:extLst>
            </p:cNvPr>
            <p:cNvSpPr/>
            <p:nvPr/>
          </p:nvSpPr>
          <p:spPr>
            <a:xfrm rot="16200000">
              <a:off x="1023753" y="1181732"/>
              <a:ext cx="2393489" cy="3206729"/>
            </a:xfrm>
            <a:prstGeom prst="snip2DiagRect">
              <a:avLst>
                <a:gd name="adj1" fmla="val 0"/>
                <a:gd name="adj2" fmla="val 2820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880DFDC5-D86C-4C37-8357-5477D16B5E2B}"/>
                </a:ext>
              </a:extLst>
            </p:cNvPr>
            <p:cNvSpPr/>
            <p:nvPr/>
          </p:nvSpPr>
          <p:spPr>
            <a:xfrm>
              <a:off x="880270" y="1865111"/>
              <a:ext cx="29072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Adopción de tecnología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Extensionismo industrial y agrícola.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Entrenamiento de extensionistas.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Laboratorios para cumplimiento de estándares de calidad.</a:t>
              </a:r>
            </a:p>
          </p:txBody>
        </p:sp>
        <p:sp>
          <p:nvSpPr>
            <p:cNvPr id="22" name="Rectángulo: esquinas diagonales cortadas 21">
              <a:extLst>
                <a:ext uri="{FF2B5EF4-FFF2-40B4-BE49-F238E27FC236}">
                  <a16:creationId xmlns:a16="http://schemas.microsoft.com/office/drawing/2014/main" id="{A576FA72-043E-4FCE-9698-B84AAE1E2C12}"/>
                </a:ext>
              </a:extLst>
            </p:cNvPr>
            <p:cNvSpPr/>
            <p:nvPr/>
          </p:nvSpPr>
          <p:spPr>
            <a:xfrm>
              <a:off x="8197253" y="1583711"/>
              <a:ext cx="3412783" cy="2398131"/>
            </a:xfrm>
            <a:prstGeom prst="snip2DiagRect">
              <a:avLst>
                <a:gd name="adj1" fmla="val 0"/>
                <a:gd name="adj2" fmla="val 2556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196514C4-542D-40C3-9C16-C15C9D66AA98}"/>
                </a:ext>
              </a:extLst>
            </p:cNvPr>
            <p:cNvSpPr/>
            <p:nvPr/>
          </p:nvSpPr>
          <p:spPr>
            <a:xfrm>
              <a:off x="8337176" y="1696930"/>
              <a:ext cx="3159441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 oferta de capital humano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71% de implementación del sistema  nacional de cualificaciones.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Certificación de competencias laborales.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3" name="Rectangle 15">
              <a:extLst>
                <a:ext uri="{FF2B5EF4-FFF2-40B4-BE49-F238E27FC236}">
                  <a16:creationId xmlns:a16="http://schemas.microsoft.com/office/drawing/2014/main" id="{1B22810D-3871-49F3-8077-994B6410AA9D}"/>
                </a:ext>
              </a:extLst>
            </p:cNvPr>
            <p:cNvSpPr/>
            <p:nvPr/>
          </p:nvSpPr>
          <p:spPr>
            <a:xfrm>
              <a:off x="9278584" y="2943795"/>
              <a:ext cx="230524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1400" b="1" dirty="0">
                  <a:solidFill>
                    <a:srgbClr val="069169"/>
                  </a:solidFill>
                  <a:latin typeface="Work Sans"/>
                </a:rPr>
                <a:t>8</a:t>
              </a: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20.000 estudiantes beneficiados por programa de acceso a educación superior</a:t>
              </a:r>
            </a:p>
          </p:txBody>
        </p:sp>
        <p:sp>
          <p:nvSpPr>
            <p:cNvPr id="30" name="Rectángulo: esquinas diagonales cortadas 29">
              <a:extLst>
                <a:ext uri="{FF2B5EF4-FFF2-40B4-BE49-F238E27FC236}">
                  <a16:creationId xmlns:a16="http://schemas.microsoft.com/office/drawing/2014/main" id="{0FB26552-5F53-4778-B86F-F2BB1F6B82D8}"/>
                </a:ext>
              </a:extLst>
            </p:cNvPr>
            <p:cNvSpPr/>
            <p:nvPr/>
          </p:nvSpPr>
          <p:spPr>
            <a:xfrm rot="10800000">
              <a:off x="617132" y="4162312"/>
              <a:ext cx="3433506" cy="2068858"/>
            </a:xfrm>
            <a:prstGeom prst="snip2DiagRect">
              <a:avLst>
                <a:gd name="adj1" fmla="val 0"/>
                <a:gd name="adj2" fmla="val 30705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2A0E62E5-EE64-4DB6-83D8-1814E89ADA5D}"/>
                </a:ext>
              </a:extLst>
            </p:cNvPr>
            <p:cNvSpPr/>
            <p:nvPr/>
          </p:nvSpPr>
          <p:spPr>
            <a:xfrm>
              <a:off x="681111" y="4239207"/>
              <a:ext cx="316815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Innovación empresarial</a:t>
              </a:r>
            </a:p>
            <a:p>
              <a:pPr marL="180000" marR="0" lvl="0" indent="-1800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Fortalecimiento y creación de centros de generación de conocimiento.</a:t>
              </a:r>
            </a:p>
            <a:p>
              <a:pPr marL="180000" marR="0" lvl="0" indent="-1800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Fortalecimiento de capacidades gerenciales para la innovación.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5" name="Rectángulo: esquinas superiores cortadas 34">
              <a:extLst>
                <a:ext uri="{FF2B5EF4-FFF2-40B4-BE49-F238E27FC236}">
                  <a16:creationId xmlns:a16="http://schemas.microsoft.com/office/drawing/2014/main" id="{123C2C12-D2AC-4744-909C-63BA534D714A}"/>
                </a:ext>
              </a:extLst>
            </p:cNvPr>
            <p:cNvSpPr/>
            <p:nvPr/>
          </p:nvSpPr>
          <p:spPr>
            <a:xfrm>
              <a:off x="4188335" y="4162312"/>
              <a:ext cx="3642002" cy="2068858"/>
            </a:xfrm>
            <a:prstGeom prst="snip2SameRect">
              <a:avLst>
                <a:gd name="adj1" fmla="val 30624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5C846606-EC90-423E-9689-DA13D0B120AC}"/>
                </a:ext>
              </a:extLst>
            </p:cNvPr>
            <p:cNvSpPr/>
            <p:nvPr/>
          </p:nvSpPr>
          <p:spPr>
            <a:xfrm>
              <a:off x="4402801" y="4272944"/>
              <a:ext cx="3254082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Adecuación de tierras y </a:t>
              </a:r>
              <a:r>
                <a:rPr lang="es-ES_tradnl" sz="1600" b="1" dirty="0">
                  <a:solidFill>
                    <a:srgbClr val="004A84"/>
                  </a:solidFill>
                  <a:latin typeface="Work Sans"/>
                </a:rPr>
                <a:t>conectividad rural</a:t>
              </a:r>
              <a:endPara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Destinación de al menos el 50 % de la inversión sectorial en bienes y servicios públicos.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Vías terciarias para el aprovechamiento de la funcionalidad territorial.</a:t>
              </a: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B5833536-0279-48C2-A3B4-15525A709CC5}"/>
                </a:ext>
              </a:extLst>
            </p:cNvPr>
            <p:cNvSpPr/>
            <p:nvPr/>
          </p:nvSpPr>
          <p:spPr>
            <a:xfrm>
              <a:off x="5045835" y="5569577"/>
              <a:ext cx="27202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5.910 hectáreas con distritos de adecuación de tierras</a:t>
              </a:r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DED9A137-87AC-4E11-A6D8-5577CAA7C41F}"/>
                </a:ext>
              </a:extLst>
            </p:cNvPr>
            <p:cNvSpPr/>
            <p:nvPr/>
          </p:nvSpPr>
          <p:spPr>
            <a:xfrm>
              <a:off x="8511988" y="4250747"/>
              <a:ext cx="298462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C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Acceso al financiamiento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Mecanismos de financiamiento para </a:t>
              </a:r>
              <a:r>
                <a:rPr kumimoji="0" lang="es-E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mipymes</a:t>
              </a: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Profundización del mercado de capitales.</a:t>
              </a:r>
            </a:p>
          </p:txBody>
        </p:sp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484ADB02-549B-42A5-8A5D-54EB51BBE865}"/>
                </a:ext>
              </a:extLst>
            </p:cNvPr>
            <p:cNvSpPr/>
            <p:nvPr/>
          </p:nvSpPr>
          <p:spPr>
            <a:xfrm>
              <a:off x="9115649" y="5395897"/>
              <a:ext cx="218323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Garantías mobiliarias, </a:t>
              </a:r>
              <a:r>
                <a:rPr kumimoji="0" lang="es-E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factoring</a:t>
              </a: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y fondos de capital privado</a:t>
              </a:r>
            </a:p>
          </p:txBody>
        </p:sp>
        <p:pic>
          <p:nvPicPr>
            <p:cNvPr id="61" name="Graphic 38">
              <a:extLst>
                <a:ext uri="{FF2B5EF4-FFF2-40B4-BE49-F238E27FC236}">
                  <a16:creationId xmlns:a16="http://schemas.microsoft.com/office/drawing/2014/main" id="{7644E6B1-4911-43C5-BAF7-AF4ACD9D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0787" y="5569577"/>
              <a:ext cx="595131" cy="530792"/>
            </a:xfrm>
            <a:prstGeom prst="rect">
              <a:avLst/>
            </a:prstGeom>
          </p:spPr>
        </p:pic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543A8515-D182-47AF-9AB6-5E4A0DA1EA98}"/>
                </a:ext>
              </a:extLst>
            </p:cNvPr>
            <p:cNvSpPr/>
            <p:nvPr/>
          </p:nvSpPr>
          <p:spPr>
            <a:xfrm>
              <a:off x="1157937" y="3163428"/>
              <a:ext cx="253552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550 mil productores atendidos con servicio de extensión agropecuaria</a:t>
              </a:r>
            </a:p>
          </p:txBody>
        </p:sp>
        <p:pic>
          <p:nvPicPr>
            <p:cNvPr id="4" name="Gráfico 3" descr="Engranajes">
              <a:extLst>
                <a:ext uri="{FF2B5EF4-FFF2-40B4-BE49-F238E27FC236}">
                  <a16:creationId xmlns:a16="http://schemas.microsoft.com/office/drawing/2014/main" id="{C781CFBC-5D67-4344-B7C1-9BC6870BD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0928" y="3210402"/>
              <a:ext cx="687003" cy="687003"/>
            </a:xfrm>
            <a:prstGeom prst="rect">
              <a:avLst/>
            </a:prstGeom>
          </p:spPr>
        </p:pic>
        <p:pic>
          <p:nvPicPr>
            <p:cNvPr id="10" name="Gráfico 9" descr="Bombilla">
              <a:extLst>
                <a:ext uri="{FF2B5EF4-FFF2-40B4-BE49-F238E27FC236}">
                  <a16:creationId xmlns:a16="http://schemas.microsoft.com/office/drawing/2014/main" id="{7E119C11-5AF9-4DF1-9614-F23ADA889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1421" y="5496896"/>
              <a:ext cx="587337" cy="587337"/>
            </a:xfrm>
            <a:prstGeom prst="rect">
              <a:avLst/>
            </a:prstGeom>
          </p:spPr>
        </p:pic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93D1F615-FD5C-41CB-9728-407CE040F98E}"/>
                </a:ext>
              </a:extLst>
            </p:cNvPr>
            <p:cNvSpPr/>
            <p:nvPr/>
          </p:nvSpPr>
          <p:spPr>
            <a:xfrm>
              <a:off x="1443617" y="5447730"/>
              <a:ext cx="25830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25% de las empresas industriales catalogadas como innovadoras</a:t>
              </a:r>
            </a:p>
          </p:txBody>
        </p:sp>
        <p:pic>
          <p:nvPicPr>
            <p:cNvPr id="12" name="Gráfico 11" descr="Dinero">
              <a:extLst>
                <a:ext uri="{FF2B5EF4-FFF2-40B4-BE49-F238E27FC236}">
                  <a16:creationId xmlns:a16="http://schemas.microsoft.com/office/drawing/2014/main" id="{052CF53C-235A-4C97-86A5-F5BA6AF4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72387" y="5343864"/>
              <a:ext cx="715563" cy="715563"/>
            </a:xfrm>
            <a:prstGeom prst="rect">
              <a:avLst/>
            </a:prstGeom>
          </p:spPr>
        </p:pic>
        <p:pic>
          <p:nvPicPr>
            <p:cNvPr id="14" name="Gráfico 13" descr="Equipo">
              <a:extLst>
                <a:ext uri="{FF2B5EF4-FFF2-40B4-BE49-F238E27FC236}">
                  <a16:creationId xmlns:a16="http://schemas.microsoft.com/office/drawing/2014/main" id="{754B7848-0BCF-4143-968D-CBF59A5BD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78905" y="3119616"/>
              <a:ext cx="599679" cy="599679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3908635" y="1582217"/>
              <a:ext cx="4201403" cy="669856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 SemiBold"/>
                  <a:ea typeface="+mn-ea"/>
                  <a:cs typeface="+mn-cs"/>
                </a:rPr>
                <a:t>Bienes públicos para mayor productividad y competitividad</a:t>
              </a:r>
            </a:p>
          </p:txBody>
        </p:sp>
        <p:pic>
          <p:nvPicPr>
            <p:cNvPr id="2050" name="Picture 2" descr="Two Man Holding White Paper">
              <a:extLst>
                <a:ext uri="{FF2B5EF4-FFF2-40B4-BE49-F238E27FC236}">
                  <a16:creationId xmlns:a16="http://schemas.microsoft.com/office/drawing/2014/main" id="{CF140162-DE9F-4551-8A85-0AA47291F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295" y="2252073"/>
              <a:ext cx="2522082" cy="16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33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Mejora regulatoria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5BCE2-31FE-4B10-B2FE-6DC52FB1F8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1E3F1A-95E6-4730-B022-B97F14635DA7}"/>
              </a:ext>
            </a:extLst>
          </p:cNvPr>
          <p:cNvGrpSpPr/>
          <p:nvPr/>
        </p:nvGrpSpPr>
        <p:grpSpPr>
          <a:xfrm>
            <a:off x="744626" y="1570791"/>
            <a:ext cx="10702749" cy="4686564"/>
            <a:chOff x="742375" y="1500941"/>
            <a:chExt cx="10702749" cy="4686564"/>
          </a:xfrm>
        </p:grpSpPr>
        <p:pic>
          <p:nvPicPr>
            <p:cNvPr id="34" name="Picture 2" descr="Top View of Man Holding Android Smartphone Near Macbook and Newspaper">
              <a:extLst>
                <a:ext uri="{FF2B5EF4-FFF2-40B4-BE49-F238E27FC236}">
                  <a16:creationId xmlns:a16="http://schemas.microsoft.com/office/drawing/2014/main" id="{CD555673-06D0-475A-BC93-64250278DF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1"/>
            <a:stretch/>
          </p:blipFill>
          <p:spPr bwMode="auto">
            <a:xfrm>
              <a:off x="4579867" y="1860966"/>
              <a:ext cx="3032266" cy="201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4167174" y="1500941"/>
              <a:ext cx="3857652" cy="840227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dirty="0">
                  <a:latin typeface="+mj-lt"/>
                </a:rPr>
                <a:t>Menor costo de la regulación y menos trámites para un ambiente competitivo</a:t>
              </a:r>
            </a:p>
          </p:txBody>
        </p:sp>
        <p:sp>
          <p:nvSpPr>
            <p:cNvPr id="30" name="Rectángulo: esquinas diagonales cortadas 29">
              <a:extLst>
                <a:ext uri="{FF2B5EF4-FFF2-40B4-BE49-F238E27FC236}">
                  <a16:creationId xmlns:a16="http://schemas.microsoft.com/office/drawing/2014/main" id="{0FB26552-5F53-4778-B86F-F2BB1F6B82D8}"/>
                </a:ext>
              </a:extLst>
            </p:cNvPr>
            <p:cNvSpPr/>
            <p:nvPr/>
          </p:nvSpPr>
          <p:spPr>
            <a:xfrm rot="10800000">
              <a:off x="742375" y="3987796"/>
              <a:ext cx="3381530" cy="2199706"/>
            </a:xfrm>
            <a:prstGeom prst="snip2DiagRect">
              <a:avLst>
                <a:gd name="adj1" fmla="val 0"/>
                <a:gd name="adj2" fmla="val 24859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2A0E62E5-EE64-4DB6-83D8-1814E89ADA5D}"/>
                </a:ext>
              </a:extLst>
            </p:cNvPr>
            <p:cNvSpPr/>
            <p:nvPr/>
          </p:nvSpPr>
          <p:spPr>
            <a:xfrm>
              <a:off x="812799" y="4137607"/>
              <a:ext cx="32277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 producción regulatoria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Metodologías para asegurar que nuevas regulaciones tengan más beneficios que costos.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Fortalecimiento de las consultas públicas.</a:t>
              </a:r>
            </a:p>
          </p:txBody>
        </p:sp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BC3BE783-3BC9-44CE-B83F-3DDB14D465EF}"/>
                </a:ext>
              </a:extLst>
            </p:cNvPr>
            <p:cNvSpPr/>
            <p:nvPr/>
          </p:nvSpPr>
          <p:spPr>
            <a:xfrm>
              <a:off x="1705017" y="5497195"/>
              <a:ext cx="21957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Análisis de impacto normativo obligatorio</a:t>
              </a:r>
              <a:endPara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69169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pic>
          <p:nvPicPr>
            <p:cNvPr id="45" name="Graphic 32">
              <a:extLst>
                <a:ext uri="{FF2B5EF4-FFF2-40B4-BE49-F238E27FC236}">
                  <a16:creationId xmlns:a16="http://schemas.microsoft.com/office/drawing/2014/main" id="{19FA0A2A-BC86-472C-AD81-F97DBBCB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86174" y="5558054"/>
              <a:ext cx="482538" cy="482538"/>
            </a:xfrm>
            <a:prstGeom prst="rect">
              <a:avLst/>
            </a:prstGeom>
          </p:spPr>
        </p:pic>
        <p:sp>
          <p:nvSpPr>
            <p:cNvPr id="35" name="Rectángulo: esquinas superiores cortadas 34">
              <a:extLst>
                <a:ext uri="{FF2B5EF4-FFF2-40B4-BE49-F238E27FC236}">
                  <a16:creationId xmlns:a16="http://schemas.microsoft.com/office/drawing/2014/main" id="{123C2C12-D2AC-4744-909C-63BA534D714A}"/>
                </a:ext>
              </a:extLst>
            </p:cNvPr>
            <p:cNvSpPr/>
            <p:nvPr/>
          </p:nvSpPr>
          <p:spPr>
            <a:xfrm>
              <a:off x="4289390" y="3987796"/>
              <a:ext cx="3613220" cy="2199705"/>
            </a:xfrm>
            <a:prstGeom prst="snip2SameRect">
              <a:avLst>
                <a:gd name="adj1" fmla="val 25640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5C846606-EC90-423E-9689-DA13D0B120AC}"/>
                </a:ext>
              </a:extLst>
            </p:cNvPr>
            <p:cNvSpPr/>
            <p:nvPr/>
          </p:nvSpPr>
          <p:spPr>
            <a:xfrm>
              <a:off x="4538268" y="4116687"/>
              <a:ext cx="31154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 defensa y </a:t>
              </a:r>
              <a:b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vigilancia de la competencia</a:t>
              </a:r>
              <a:endPara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Aumento de sanciones por violaciones a la libre competencia.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Fortalecimiento de la abogacía de la competencia.</a:t>
              </a: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B5833536-0279-48C2-A3B4-15525A709CC5}"/>
                </a:ext>
              </a:extLst>
            </p:cNvPr>
            <p:cNvSpPr/>
            <p:nvPr/>
          </p:nvSpPr>
          <p:spPr>
            <a:xfrm>
              <a:off x="5035550" y="5431553"/>
              <a:ext cx="283075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Facultad de la SIC para hacer conceptos de oficio no vinculantes</a:t>
              </a:r>
            </a:p>
          </p:txBody>
        </p:sp>
        <p:pic>
          <p:nvPicPr>
            <p:cNvPr id="4" name="Gráfico 3" descr="Lista de comprobación">
              <a:extLst>
                <a:ext uri="{FF2B5EF4-FFF2-40B4-BE49-F238E27FC236}">
                  <a16:creationId xmlns:a16="http://schemas.microsoft.com/office/drawing/2014/main" id="{A51A86C0-F985-4F57-8300-031A4CF14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77125" y="5479177"/>
              <a:ext cx="622759" cy="622759"/>
            </a:xfrm>
            <a:prstGeom prst="rect">
              <a:avLst/>
            </a:prstGeom>
          </p:spPr>
        </p:pic>
        <p:sp>
          <p:nvSpPr>
            <p:cNvPr id="22" name="Rectángulo: esquinas diagonales cortadas 21">
              <a:extLst>
                <a:ext uri="{FF2B5EF4-FFF2-40B4-BE49-F238E27FC236}">
                  <a16:creationId xmlns:a16="http://schemas.microsoft.com/office/drawing/2014/main" id="{A576FA72-043E-4FCE-9698-B84AAE1E2C12}"/>
                </a:ext>
              </a:extLst>
            </p:cNvPr>
            <p:cNvSpPr/>
            <p:nvPr/>
          </p:nvSpPr>
          <p:spPr>
            <a:xfrm>
              <a:off x="8095504" y="1500941"/>
              <a:ext cx="3349618" cy="2379487"/>
            </a:xfrm>
            <a:prstGeom prst="snip2DiagRect">
              <a:avLst>
                <a:gd name="adj1" fmla="val 0"/>
                <a:gd name="adj2" fmla="val 2812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94E9F1D5-2950-4385-A016-8A208E09BCAF}"/>
                </a:ext>
              </a:extLst>
            </p:cNvPr>
            <p:cNvSpPr/>
            <p:nvPr/>
          </p:nvSpPr>
          <p:spPr>
            <a:xfrm>
              <a:off x="8192752" y="1543072"/>
              <a:ext cx="316104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Reducción de los costos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de ser formal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Reducción de tarifas de registro empresarial, flexibilización de costos laborales y tributos simples para </a:t>
              </a:r>
              <a:r>
                <a:rPr kumimoji="0" lang="es-E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mipymes</a:t>
              </a: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0833931F-3BFD-4F9C-AFB4-5C9512B0B68D}"/>
                </a:ext>
              </a:extLst>
            </p:cNvPr>
            <p:cNvSpPr/>
            <p:nvPr/>
          </p:nvSpPr>
          <p:spPr>
            <a:xfrm>
              <a:off x="8925501" y="2936361"/>
              <a:ext cx="250774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Registro mercantil, tributario y patronal en una sola ventanilla virtual</a:t>
              </a:r>
            </a:p>
          </p:txBody>
        </p:sp>
        <p:pic>
          <p:nvPicPr>
            <p:cNvPr id="11" name="Gráfico 10" descr="Monedas">
              <a:extLst>
                <a:ext uri="{FF2B5EF4-FFF2-40B4-BE49-F238E27FC236}">
                  <a16:creationId xmlns:a16="http://schemas.microsoft.com/office/drawing/2014/main" id="{BE34A6FF-1CAC-49D0-AEE8-3D8B1C23B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11967" y="3054204"/>
              <a:ext cx="609945" cy="609945"/>
            </a:xfrm>
            <a:prstGeom prst="rect">
              <a:avLst/>
            </a:prstGeom>
          </p:spPr>
        </p:pic>
        <p:sp>
          <p:nvSpPr>
            <p:cNvPr id="31" name="Rectángulo: esquinas diagonales cortadas 30">
              <a:extLst>
                <a:ext uri="{FF2B5EF4-FFF2-40B4-BE49-F238E27FC236}">
                  <a16:creationId xmlns:a16="http://schemas.microsoft.com/office/drawing/2014/main" id="{3E2E16DD-2132-4BC4-B79F-DA16EC800F62}"/>
                </a:ext>
              </a:extLst>
            </p:cNvPr>
            <p:cNvSpPr/>
            <p:nvPr/>
          </p:nvSpPr>
          <p:spPr>
            <a:xfrm rot="16200000">
              <a:off x="1222554" y="1020763"/>
              <a:ext cx="2379487" cy="3339845"/>
            </a:xfrm>
            <a:prstGeom prst="snip2DiagRect">
              <a:avLst>
                <a:gd name="adj1" fmla="val 0"/>
                <a:gd name="adj2" fmla="val 27312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880DFDC5-D86C-4C37-8357-5477D16B5E2B}"/>
                </a:ext>
              </a:extLst>
            </p:cNvPr>
            <p:cNvSpPr/>
            <p:nvPr/>
          </p:nvSpPr>
          <p:spPr>
            <a:xfrm>
              <a:off x="1098550" y="1796688"/>
              <a:ext cx="2908300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Reducción de carga regulatoria</a:t>
              </a:r>
            </a:p>
            <a:p>
              <a:pPr marL="285750" indent="-285750">
                <a:buClr>
                  <a:srgbClr val="069169"/>
                </a:buClr>
                <a:buFont typeface="Arial" panose="020B0604020202020204" pitchFamily="34" charset="0"/>
                <a:buChar char="•"/>
              </a:pPr>
              <a:r>
                <a:rPr lang="es-ES_tradnl" sz="1200" dirty="0">
                  <a:solidFill>
                    <a:srgbClr val="004A84"/>
                  </a:solidFill>
                  <a:latin typeface="Work Sans"/>
                </a:rPr>
                <a:t>Eliminación y simplificación de trámites y requerimientos para empresas y personas. </a:t>
              </a:r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id="{F3663D13-657F-41B0-8AEB-2B733F250983}"/>
                </a:ext>
              </a:extLst>
            </p:cNvPr>
            <p:cNvSpPr/>
            <p:nvPr/>
          </p:nvSpPr>
          <p:spPr>
            <a:xfrm>
              <a:off x="1624872" y="3154006"/>
              <a:ext cx="16429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1.200 trámites racionalizados </a:t>
              </a:r>
              <a:endPara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69169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pic>
          <p:nvPicPr>
            <p:cNvPr id="13" name="Gráfico 12" descr="Documento">
              <a:extLst>
                <a:ext uri="{FF2B5EF4-FFF2-40B4-BE49-F238E27FC236}">
                  <a16:creationId xmlns:a16="http://schemas.microsoft.com/office/drawing/2014/main" id="{0C7C6199-32B4-4716-AB31-39A819F32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1501" y="3054204"/>
              <a:ext cx="646180" cy="646180"/>
            </a:xfrm>
            <a:prstGeom prst="rect">
              <a:avLst/>
            </a:prstGeom>
          </p:spPr>
        </p:pic>
        <p:sp>
          <p:nvSpPr>
            <p:cNvPr id="29" name="Rectángulo: esquinas diagonales cortadas 28">
              <a:extLst>
                <a:ext uri="{FF2B5EF4-FFF2-40B4-BE49-F238E27FC236}">
                  <a16:creationId xmlns:a16="http://schemas.microsoft.com/office/drawing/2014/main" id="{8A06C9FE-D0A5-4191-A2E4-14F39855F440}"/>
                </a:ext>
              </a:extLst>
            </p:cNvPr>
            <p:cNvSpPr/>
            <p:nvPr/>
          </p:nvSpPr>
          <p:spPr>
            <a:xfrm rot="5400000">
              <a:off x="8670459" y="3412843"/>
              <a:ext cx="2199705" cy="3349619"/>
            </a:xfrm>
            <a:prstGeom prst="snip2DiagRect">
              <a:avLst>
                <a:gd name="adj1" fmla="val 0"/>
                <a:gd name="adj2" fmla="val 2486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6D9221BB-F05E-4486-A06A-6624B2186A54}"/>
                </a:ext>
              </a:extLst>
            </p:cNvPr>
            <p:cNvSpPr/>
            <p:nvPr/>
          </p:nvSpPr>
          <p:spPr>
            <a:xfrm>
              <a:off x="8413750" y="4110337"/>
              <a:ext cx="3031374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 ambiente para invertir y exportar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Procesos más baratos, simples y ágiles para facilitar el comercio.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Mayor inversión extranjera directa .</a:t>
              </a:r>
            </a:p>
          </p:txBody>
        </p:sp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5FC0EEF9-4821-49E0-B0FB-34E16C169F2F}"/>
                </a:ext>
              </a:extLst>
            </p:cNvPr>
            <p:cNvSpPr/>
            <p:nvPr/>
          </p:nvSpPr>
          <p:spPr>
            <a:xfrm>
              <a:off x="8887576" y="5365318"/>
              <a:ext cx="216777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Inversión </a:t>
              </a:r>
              <a:r>
                <a:rPr lang="es-CO" sz="1400" b="1" dirty="0">
                  <a:solidFill>
                    <a:srgbClr val="069169"/>
                  </a:solidFill>
                  <a:latin typeface="Work Sans"/>
                </a:rPr>
                <a:t>e</a:t>
              </a:r>
              <a:r>
                <a:rPr kumimoji="0" lang="es-CO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xtranjera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lang="es-CO" sz="1400" b="1" dirty="0">
                  <a:solidFill>
                    <a:srgbClr val="069169"/>
                  </a:solidFill>
                  <a:latin typeface="Work Sans"/>
                </a:rPr>
                <a:t>d</a:t>
              </a:r>
              <a:r>
                <a:rPr kumimoji="0" lang="es-CO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irecta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no extractiva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916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45.000 USD millones</a:t>
              </a:r>
            </a:p>
          </p:txBody>
        </p:sp>
        <p:pic>
          <p:nvPicPr>
            <p:cNvPr id="16" name="Gráfico 15" descr="Camión">
              <a:extLst>
                <a:ext uri="{FF2B5EF4-FFF2-40B4-BE49-F238E27FC236}">
                  <a16:creationId xmlns:a16="http://schemas.microsoft.com/office/drawing/2014/main" id="{2702CD84-6F22-44ED-A236-51FD9E758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192018" y="5427014"/>
              <a:ext cx="663583" cy="663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4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tx1"/>
                </a:solidFill>
                <a:latin typeface="Work Sans" panose="00000500000000000000" pitchFamily="2" charset="0"/>
              </a:rPr>
              <a:t>Gestión pública efectiva</a:t>
            </a:r>
            <a:endParaRPr lang="es-ES_tradnl" dirty="0">
              <a:solidFill>
                <a:schemeClr val="tx1"/>
              </a:solidFill>
              <a:latin typeface="Work Sans" panose="000005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7D1DE1-186B-41DB-B403-35288FCD23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7003C1-8E09-4CC2-9154-9EA083AB9D33}"/>
              </a:ext>
            </a:extLst>
          </p:cNvPr>
          <p:cNvGrpSpPr/>
          <p:nvPr/>
        </p:nvGrpSpPr>
        <p:grpSpPr>
          <a:xfrm>
            <a:off x="881523" y="1679694"/>
            <a:ext cx="10759715" cy="4462498"/>
            <a:chOff x="881523" y="1501649"/>
            <a:chExt cx="10759715" cy="4462498"/>
          </a:xfrm>
        </p:grpSpPr>
        <p:pic>
          <p:nvPicPr>
            <p:cNvPr id="19" name="Picture 2" descr="Two Person in Long-sleeved Shirt Shakehand">
              <a:extLst>
                <a:ext uri="{FF2B5EF4-FFF2-40B4-BE49-F238E27FC236}">
                  <a16:creationId xmlns:a16="http://schemas.microsoft.com/office/drawing/2014/main" id="{51B3B897-2D81-480E-BB1B-30D62508E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431" y="2128640"/>
              <a:ext cx="2689670" cy="179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4125086" y="1501649"/>
              <a:ext cx="3627326" cy="63459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dirty="0">
                  <a:latin typeface="+mj-lt"/>
                </a:rPr>
                <a:t>Efectividad del gasto y de la gestión pública</a:t>
              </a:r>
            </a:p>
          </p:txBody>
        </p:sp>
        <p:sp>
          <p:nvSpPr>
            <p:cNvPr id="25" name="Rectángulo: una sola esquina cortada 24">
              <a:extLst>
                <a:ext uri="{FF2B5EF4-FFF2-40B4-BE49-F238E27FC236}">
                  <a16:creationId xmlns:a16="http://schemas.microsoft.com/office/drawing/2014/main" id="{2D03278C-18BA-45A7-AD73-278133F753B0}"/>
                </a:ext>
              </a:extLst>
            </p:cNvPr>
            <p:cNvSpPr/>
            <p:nvPr/>
          </p:nvSpPr>
          <p:spPr>
            <a:xfrm>
              <a:off x="7511970" y="2167850"/>
              <a:ext cx="4129267" cy="1960569"/>
            </a:xfrm>
            <a:prstGeom prst="snip1Rect">
              <a:avLst>
                <a:gd name="adj" fmla="val 33366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8" name="Rectángulo: una sola esquina cortada 27">
              <a:extLst>
                <a:ext uri="{FF2B5EF4-FFF2-40B4-BE49-F238E27FC236}">
                  <a16:creationId xmlns:a16="http://schemas.microsoft.com/office/drawing/2014/main" id="{0B762DAA-7300-45E9-9D5C-58AAE9B61246}"/>
                </a:ext>
              </a:extLst>
            </p:cNvPr>
            <p:cNvSpPr/>
            <p:nvPr/>
          </p:nvSpPr>
          <p:spPr>
            <a:xfrm flipH="1" flipV="1">
              <a:off x="881523" y="4263092"/>
              <a:ext cx="4624488" cy="1701054"/>
            </a:xfrm>
            <a:prstGeom prst="snip1Rect">
              <a:avLst>
                <a:gd name="adj" fmla="val 38872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096CEDB2-A258-4E7F-9DE9-D818A205716D}"/>
                </a:ext>
              </a:extLst>
            </p:cNvPr>
            <p:cNvSpPr/>
            <p:nvPr/>
          </p:nvSpPr>
          <p:spPr>
            <a:xfrm>
              <a:off x="7596123" y="2167851"/>
              <a:ext cx="3941827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tx2"/>
                </a:buClr>
                <a:defRPr/>
              </a:pPr>
              <a:r>
                <a:rPr lang="es-CO" sz="1400" b="1" dirty="0"/>
                <a:t>Revisión del gasto para generar</a:t>
              </a:r>
              <a:br>
                <a:rPr lang="es-CO" sz="1400" b="1" dirty="0"/>
              </a:br>
              <a:r>
                <a:rPr lang="es-CO" sz="1400" b="1" dirty="0"/>
                <a:t>ahorros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S" sz="1100" dirty="0"/>
                <a:t>Optimización de procesos que reduzcan intermediarios.</a:t>
              </a: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CO" sz="1100" dirty="0"/>
                <a:t>Consolidar el sistema de compras públicas.</a:t>
              </a: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CO" sz="1100" dirty="0"/>
                <a:t>Contratación eficiente y supervisión inteligente de operadores de políticas públicas.</a:t>
              </a:r>
            </a:p>
            <a:p>
              <a:pPr marL="216000" indent="-21600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CO" sz="1100" dirty="0"/>
                <a:t>Fortalecimiento de la estrategia jurídica de defensa del Estado</a:t>
              </a:r>
            </a:p>
          </p:txBody>
        </p:sp>
        <p:sp>
          <p:nvSpPr>
            <p:cNvPr id="41" name="Rectángulo: una sola esquina cortada 40">
              <a:extLst>
                <a:ext uri="{FF2B5EF4-FFF2-40B4-BE49-F238E27FC236}">
                  <a16:creationId xmlns:a16="http://schemas.microsoft.com/office/drawing/2014/main" id="{3EF46DAA-608D-49D3-AC91-9072CFBF8D81}"/>
                </a:ext>
              </a:extLst>
            </p:cNvPr>
            <p:cNvSpPr/>
            <p:nvPr/>
          </p:nvSpPr>
          <p:spPr>
            <a:xfrm rot="16200000">
              <a:off x="1636763" y="1412614"/>
              <a:ext cx="1960564" cy="3471037"/>
            </a:xfrm>
            <a:prstGeom prst="snip1Rect">
              <a:avLst>
                <a:gd name="adj" fmla="val 2998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70B761B-D594-44ED-85FE-220A40349365}"/>
                </a:ext>
              </a:extLst>
            </p:cNvPr>
            <p:cNvSpPr/>
            <p:nvPr/>
          </p:nvSpPr>
          <p:spPr>
            <a:xfrm>
              <a:off x="1184272" y="2412865"/>
              <a:ext cx="3107200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tx2"/>
                </a:buClr>
                <a:defRPr/>
              </a:pPr>
              <a:r>
                <a:rPr lang="es-CO" sz="1400" b="1" dirty="0"/>
                <a:t>Racionalización, priorización y responsabilidad del gasto</a:t>
              </a:r>
              <a:endPara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100" dirty="0"/>
                <a:t>Presupuesto orientado a resultados.</a:t>
              </a: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100" dirty="0"/>
                <a:t>Adecuada gestión de los recursos para subsidios.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D6988AE-5105-47A0-A915-56DF1509633C}"/>
                </a:ext>
              </a:extLst>
            </p:cNvPr>
            <p:cNvSpPr/>
            <p:nvPr/>
          </p:nvSpPr>
          <p:spPr>
            <a:xfrm>
              <a:off x="1184485" y="4327325"/>
              <a:ext cx="4016727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  <a:defRPr/>
              </a:pPr>
              <a:r>
                <a:rPr lang="es-CO" sz="1400" b="1" dirty="0"/>
                <a:t>Mejoramiento institucional</a:t>
              </a:r>
            </a:p>
            <a:p>
              <a:pPr>
                <a:buClr>
                  <a:schemeClr val="tx2"/>
                </a:buClr>
                <a:defRPr/>
              </a:pPr>
              <a:endPara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100" dirty="0"/>
                <a:t>Ajustes institucionales a la administración pública</a:t>
              </a: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100" dirty="0"/>
                <a:t>Misión sobre eficiencia del Estado</a:t>
              </a:r>
              <a:endParaRPr lang="es-ES" sz="1100" dirty="0"/>
            </a:p>
          </p:txBody>
        </p:sp>
        <p:sp>
          <p:nvSpPr>
            <p:cNvPr id="33" name="Rectángulo: una sola esquina cortada 32">
              <a:extLst>
                <a:ext uri="{FF2B5EF4-FFF2-40B4-BE49-F238E27FC236}">
                  <a16:creationId xmlns:a16="http://schemas.microsoft.com/office/drawing/2014/main" id="{ED25418F-554C-4C24-8651-BE8B75162049}"/>
                </a:ext>
              </a:extLst>
            </p:cNvPr>
            <p:cNvSpPr/>
            <p:nvPr/>
          </p:nvSpPr>
          <p:spPr>
            <a:xfrm rot="16200000" flipH="1" flipV="1">
              <a:off x="8208593" y="2531502"/>
              <a:ext cx="1701052" cy="5164238"/>
            </a:xfrm>
            <a:prstGeom prst="snip1Rect">
              <a:avLst>
                <a:gd name="adj" fmla="val 3903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8829E2B1-3C5B-4D84-9399-7C9E5AA64377}"/>
                </a:ext>
              </a:extLst>
            </p:cNvPr>
            <p:cNvSpPr/>
            <p:nvPr/>
          </p:nvSpPr>
          <p:spPr>
            <a:xfrm>
              <a:off x="6711950" y="4376665"/>
              <a:ext cx="4843687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  <a:defRPr/>
              </a:pPr>
              <a:r>
                <a:rPr lang="es-CO" sz="1400" b="1" dirty="0"/>
                <a:t>Reforma Digital de la Administración del Estado</a:t>
              </a:r>
            </a:p>
            <a:p>
              <a:pPr>
                <a:buClr>
                  <a:schemeClr val="tx2"/>
                </a:buClr>
                <a:defRPr/>
              </a:pPr>
              <a:endPara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100" dirty="0"/>
                <a:t>Gobierno digital.</a:t>
              </a: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100" dirty="0"/>
                <a:t>Reforma a la arquitectura institucional.</a:t>
              </a:r>
            </a:p>
            <a:p>
              <a:pPr marL="216000" lvl="0" indent="-216000"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100" dirty="0"/>
                <a:t>Gobierno corporativo.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50F00A-6700-634F-B9E3-BD42441EA62E}"/>
                </a:ext>
              </a:extLst>
            </p:cNvPr>
            <p:cNvSpPr/>
            <p:nvPr/>
          </p:nvSpPr>
          <p:spPr>
            <a:xfrm>
              <a:off x="7391400" y="5557669"/>
              <a:ext cx="33445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s-ES" sz="1600" b="1" dirty="0">
                  <a:ln w="0"/>
                  <a:solidFill>
                    <a:schemeClr val="accent1"/>
                  </a:solidFill>
                  <a:latin typeface="+mj-lt"/>
                </a:rPr>
                <a:t>Estado más eficiente</a:t>
              </a: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FCF8B8CA-2B44-473F-B0D7-C237C95E9AA5}"/>
                </a:ext>
              </a:extLst>
            </p:cNvPr>
            <p:cNvSpPr/>
            <p:nvPr/>
          </p:nvSpPr>
          <p:spPr>
            <a:xfrm>
              <a:off x="916610" y="3684227"/>
              <a:ext cx="33339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ln w="0"/>
                  <a:solidFill>
                    <a:schemeClr val="accent1"/>
                  </a:solidFill>
                  <a:latin typeface="+mj-lt"/>
                </a:rPr>
                <a:t>Mayor efectividad del gasto</a:t>
              </a:r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F88A6CBB-AFE2-4294-8B12-27883588B36F}"/>
                </a:ext>
              </a:extLst>
            </p:cNvPr>
            <p:cNvSpPr/>
            <p:nvPr/>
          </p:nvSpPr>
          <p:spPr>
            <a:xfrm>
              <a:off x="1703722" y="5355211"/>
              <a:ext cx="315363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600" b="1" dirty="0">
                  <a:ln w="0"/>
                  <a:solidFill>
                    <a:schemeClr val="accent1"/>
                  </a:solidFill>
                  <a:latin typeface="+mj-lt"/>
                </a:rPr>
                <a:t>Institucionalidad pública efectiva</a:t>
              </a:r>
            </a:p>
          </p:txBody>
        </p:sp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719EC955-934A-4F9C-A3B4-C6281E225D31}"/>
                </a:ext>
              </a:extLst>
            </p:cNvPr>
            <p:cNvSpPr/>
            <p:nvPr/>
          </p:nvSpPr>
          <p:spPr>
            <a:xfrm>
              <a:off x="7683500" y="3491503"/>
              <a:ext cx="38544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600" b="1" dirty="0">
                  <a:ln w="0"/>
                  <a:solidFill>
                    <a:schemeClr val="accent1"/>
                  </a:solidFill>
                  <a:latin typeface="+mj-lt"/>
                </a:rPr>
                <a:t>Sistema de compras y gestión pública que genere ahorros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0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Conectar territorios, gobiernos y poblaciones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5BCE2-31FE-4B10-B2FE-6DC52FB1F8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F46563-D86F-40C0-83FD-CD8EEC5C9BD9}"/>
              </a:ext>
            </a:extLst>
          </p:cNvPr>
          <p:cNvGrpSpPr/>
          <p:nvPr/>
        </p:nvGrpSpPr>
        <p:grpSpPr>
          <a:xfrm>
            <a:off x="742374" y="1577423"/>
            <a:ext cx="10707252" cy="4648180"/>
            <a:chOff x="742372" y="1640923"/>
            <a:chExt cx="10707252" cy="46481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38CCE5-6481-47E7-A238-F6F53BBE2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14" b="11414"/>
            <a:stretch/>
          </p:blipFill>
          <p:spPr>
            <a:xfrm>
              <a:off x="4653212" y="2284011"/>
              <a:ext cx="2885576" cy="1670150"/>
            </a:xfrm>
            <a:prstGeom prst="rect">
              <a:avLst/>
            </a:prstGeom>
          </p:spPr>
        </p:pic>
        <p:sp>
          <p:nvSpPr>
            <p:cNvPr id="29" name="Rectángulo: esquinas diagonales cortadas 28">
              <a:extLst>
                <a:ext uri="{FF2B5EF4-FFF2-40B4-BE49-F238E27FC236}">
                  <a16:creationId xmlns:a16="http://schemas.microsoft.com/office/drawing/2014/main" id="{8A06C9FE-D0A5-4191-A2E4-14F39855F440}"/>
                </a:ext>
              </a:extLst>
            </p:cNvPr>
            <p:cNvSpPr/>
            <p:nvPr/>
          </p:nvSpPr>
          <p:spPr>
            <a:xfrm rot="5400000">
              <a:off x="8711420" y="3550900"/>
              <a:ext cx="2126789" cy="3349618"/>
            </a:xfrm>
            <a:prstGeom prst="snip2DiagRect">
              <a:avLst>
                <a:gd name="adj1" fmla="val 0"/>
                <a:gd name="adj2" fmla="val 2695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1" name="Rectángulo: esquinas diagonales cortadas 30">
              <a:extLst>
                <a:ext uri="{FF2B5EF4-FFF2-40B4-BE49-F238E27FC236}">
                  <a16:creationId xmlns:a16="http://schemas.microsoft.com/office/drawing/2014/main" id="{3E2E16DD-2132-4BC4-B79F-DA16EC800F62}"/>
                </a:ext>
              </a:extLst>
            </p:cNvPr>
            <p:cNvSpPr/>
            <p:nvPr/>
          </p:nvSpPr>
          <p:spPr>
            <a:xfrm rot="16200000">
              <a:off x="1262615" y="1120680"/>
              <a:ext cx="2309133" cy="3349619"/>
            </a:xfrm>
            <a:prstGeom prst="snip2DiagRect">
              <a:avLst>
                <a:gd name="adj1" fmla="val 0"/>
                <a:gd name="adj2" fmla="val 26645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880DFDC5-D86C-4C37-8357-5477D16B5E2B}"/>
                </a:ext>
              </a:extLst>
            </p:cNvPr>
            <p:cNvSpPr/>
            <p:nvPr/>
          </p:nvSpPr>
          <p:spPr>
            <a:xfrm>
              <a:off x="1060451" y="2049581"/>
              <a:ext cx="303154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Conectar territorios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Potencialización de la conectividad rural urbana.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Política de desarrollo de </a:t>
              </a:r>
              <a:r>
                <a:rPr lang="es-ES" sz="1100" dirty="0" err="1"/>
                <a:t>clusters</a:t>
              </a:r>
              <a:r>
                <a:rPr lang="es-ES" sz="1100" dirty="0"/>
                <a:t>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Enfoque espacial de la política social.</a:t>
              </a:r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061D8280-113F-420F-8970-EF4D6DEB1B8F}"/>
                </a:ext>
              </a:extLst>
            </p:cNvPr>
            <p:cNvSpPr/>
            <p:nvPr/>
          </p:nvSpPr>
          <p:spPr>
            <a:xfrm>
              <a:off x="1608569" y="3144490"/>
              <a:ext cx="23717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tx2"/>
                  </a:solidFill>
                </a:rPr>
                <a:t>Potenciar intervención en vías terciarias</a:t>
              </a:r>
              <a:endParaRPr lang="es-ES_tradnl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22" name="Rectángulo: esquinas diagonales cortadas 21">
              <a:extLst>
                <a:ext uri="{FF2B5EF4-FFF2-40B4-BE49-F238E27FC236}">
                  <a16:creationId xmlns:a16="http://schemas.microsoft.com/office/drawing/2014/main" id="{A576FA72-043E-4FCE-9698-B84AAE1E2C12}"/>
                </a:ext>
              </a:extLst>
            </p:cNvPr>
            <p:cNvSpPr/>
            <p:nvPr/>
          </p:nvSpPr>
          <p:spPr>
            <a:xfrm>
              <a:off x="8095502" y="1645028"/>
              <a:ext cx="3349619" cy="2309134"/>
            </a:xfrm>
            <a:prstGeom prst="snip2DiagRect">
              <a:avLst>
                <a:gd name="adj1" fmla="val 0"/>
                <a:gd name="adj2" fmla="val 26236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196514C4-542D-40C3-9C16-C15C9D66AA98}"/>
                </a:ext>
              </a:extLst>
            </p:cNvPr>
            <p:cNvSpPr/>
            <p:nvPr/>
          </p:nvSpPr>
          <p:spPr>
            <a:xfrm>
              <a:off x="8173697" y="1913429"/>
              <a:ext cx="3103115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Conectar gobiernos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Concurrencia de inversiones para la transformación territorial.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Armonización de  instrumentos de planeación y ordenamiento.</a:t>
              </a:r>
              <a:endParaRPr lang="en-US" sz="1000" dirty="0"/>
            </a:p>
          </p:txBody>
        </p:sp>
        <p:sp>
          <p:nvSpPr>
            <p:cNvPr id="43" name="Rectangle 15">
              <a:extLst>
                <a:ext uri="{FF2B5EF4-FFF2-40B4-BE49-F238E27FC236}">
                  <a16:creationId xmlns:a16="http://schemas.microsoft.com/office/drawing/2014/main" id="{1B22810D-3871-49F3-8077-994B6410AA9D}"/>
                </a:ext>
              </a:extLst>
            </p:cNvPr>
            <p:cNvSpPr/>
            <p:nvPr/>
          </p:nvSpPr>
          <p:spPr>
            <a:xfrm>
              <a:off x="9188450" y="3287443"/>
              <a:ext cx="2006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tx2"/>
                  </a:solidFill>
                </a:rPr>
                <a:t>Pactos Territoriales</a:t>
              </a:r>
            </a:p>
          </p:txBody>
        </p:sp>
        <p:sp>
          <p:nvSpPr>
            <p:cNvPr id="30" name="Rectángulo: esquinas diagonales cortadas 29">
              <a:extLst>
                <a:ext uri="{FF2B5EF4-FFF2-40B4-BE49-F238E27FC236}">
                  <a16:creationId xmlns:a16="http://schemas.microsoft.com/office/drawing/2014/main" id="{0FB26552-5F53-4778-B86F-F2BB1F6B82D8}"/>
                </a:ext>
              </a:extLst>
            </p:cNvPr>
            <p:cNvSpPr/>
            <p:nvPr/>
          </p:nvSpPr>
          <p:spPr>
            <a:xfrm rot="10800000">
              <a:off x="742375" y="4162312"/>
              <a:ext cx="3381530" cy="2126790"/>
            </a:xfrm>
            <a:prstGeom prst="snip2DiagRect">
              <a:avLst>
                <a:gd name="adj1" fmla="val 0"/>
                <a:gd name="adj2" fmla="val 27845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 err="1"/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2A0E62E5-EE64-4DB6-83D8-1814E89ADA5D}"/>
                </a:ext>
              </a:extLst>
            </p:cNvPr>
            <p:cNvSpPr/>
            <p:nvPr/>
          </p:nvSpPr>
          <p:spPr>
            <a:xfrm>
              <a:off x="831850" y="4239207"/>
              <a:ext cx="304164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/>
                <a:t>Aprovechar y potenciar el sistema de ciudades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Aprovechamiento de la ciudad construida y planificar la expansión.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Promoción de institucionalidad metropolitana y/o regional.</a:t>
              </a:r>
              <a:endParaRPr lang="en-US" sz="1000" dirty="0"/>
            </a:p>
          </p:txBody>
        </p:sp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BC3BE783-3BC9-44CE-B83F-3DDB14D465EF}"/>
                </a:ext>
              </a:extLst>
            </p:cNvPr>
            <p:cNvSpPr/>
            <p:nvPr/>
          </p:nvSpPr>
          <p:spPr>
            <a:xfrm>
              <a:off x="1830819" y="5622714"/>
              <a:ext cx="22077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b="1" dirty="0">
                  <a:solidFill>
                    <a:schemeClr val="tx2"/>
                  </a:solidFill>
                </a:rPr>
                <a:t>Mejorar acceso a ciudades</a:t>
              </a:r>
              <a:endParaRPr lang="es-ES_tradnl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35" name="Rectángulo: esquinas superiores cortadas 34">
              <a:extLst>
                <a:ext uri="{FF2B5EF4-FFF2-40B4-BE49-F238E27FC236}">
                  <a16:creationId xmlns:a16="http://schemas.microsoft.com/office/drawing/2014/main" id="{123C2C12-D2AC-4744-909C-63BA534D714A}"/>
                </a:ext>
              </a:extLst>
            </p:cNvPr>
            <p:cNvSpPr/>
            <p:nvPr/>
          </p:nvSpPr>
          <p:spPr>
            <a:xfrm>
              <a:off x="4330763" y="4162312"/>
              <a:ext cx="3506956" cy="2126790"/>
            </a:xfrm>
            <a:prstGeom prst="snip2SameRect">
              <a:avLst>
                <a:gd name="adj1" fmla="val 27431"/>
                <a:gd name="adj2" fmla="val 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5C846606-EC90-423E-9689-DA13D0B120AC}"/>
                </a:ext>
              </a:extLst>
            </p:cNvPr>
            <p:cNvSpPr/>
            <p:nvPr/>
          </p:nvSpPr>
          <p:spPr>
            <a:xfrm>
              <a:off x="4608245" y="4301547"/>
              <a:ext cx="297551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dirty="0"/>
                <a:t>Descentralización efectiva</a:t>
              </a:r>
              <a:br>
                <a:rPr lang="es-ES_tradnl" sz="1400" b="1" dirty="0"/>
              </a:br>
              <a:r>
                <a:rPr lang="es-ES_tradnl" sz="1400" b="1" dirty="0"/>
                <a:t> y responsable</a:t>
              </a:r>
              <a:endParaRPr lang="es-ES_tradnl" sz="1100" b="1" dirty="0"/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Fortalecimiento de ingresos propios subnacionales.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Mejoramiento de la eficiencia del gasto subnacional.</a:t>
              </a: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B5833536-0279-48C2-A3B4-15525A709CC5}"/>
                </a:ext>
              </a:extLst>
            </p:cNvPr>
            <p:cNvSpPr/>
            <p:nvPr/>
          </p:nvSpPr>
          <p:spPr>
            <a:xfrm>
              <a:off x="5061792" y="5532344"/>
              <a:ext cx="277592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>
                  <a:solidFill>
                    <a:schemeClr val="tx2"/>
                  </a:solidFill>
                </a:rPr>
                <a:t>Reestructuración de </a:t>
              </a:r>
              <a:r>
                <a:rPr lang="es-ES" sz="1400" b="1" dirty="0" err="1">
                  <a:solidFill>
                    <a:schemeClr val="tx2"/>
                  </a:solidFill>
                </a:rPr>
                <a:t>Fonade</a:t>
              </a:r>
              <a:r>
                <a:rPr lang="es-ES" sz="1400" b="1" dirty="0">
                  <a:solidFill>
                    <a:schemeClr val="tx2"/>
                  </a:solidFill>
                </a:rPr>
                <a:t> y Red de Estructuradores de Proyectos</a:t>
              </a:r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DED9A137-87AC-4E11-A6D8-5577CAA7C41F}"/>
                </a:ext>
              </a:extLst>
            </p:cNvPr>
            <p:cNvSpPr/>
            <p:nvPr/>
          </p:nvSpPr>
          <p:spPr>
            <a:xfrm>
              <a:off x="8407400" y="4295197"/>
              <a:ext cx="3004603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_tradnl" sz="1400" b="1" dirty="0"/>
                <a:t>Herramientas para fortalecer la planeación y desarrollo territorial</a:t>
              </a:r>
              <a:endParaRPr lang="es-ES" sz="1400" b="1" dirty="0"/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Infraestructura de datos espaciales.</a:t>
              </a:r>
            </a:p>
            <a:p>
              <a:pPr marL="285750" indent="-28575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s-ES" sz="1100" dirty="0"/>
                <a:t>Interoperabilidad entre </a:t>
              </a:r>
              <a:r>
                <a:rPr lang="es-ES" sz="1100" dirty="0" err="1"/>
                <a:t>Terridata</a:t>
              </a:r>
              <a:r>
                <a:rPr lang="es-ES" sz="1100" dirty="0"/>
                <a:t>, Sisbén y otros.</a:t>
              </a:r>
            </a:p>
          </p:txBody>
        </p:sp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484ADB02-549B-42A5-8A5D-54EB51BBE865}"/>
                </a:ext>
              </a:extLst>
            </p:cNvPr>
            <p:cNvSpPr/>
            <p:nvPr/>
          </p:nvSpPr>
          <p:spPr>
            <a:xfrm>
              <a:off x="8858251" y="5571612"/>
              <a:ext cx="24185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es-ES" sz="1400" b="1" dirty="0">
                  <a:solidFill>
                    <a:schemeClr val="tx2"/>
                  </a:solidFill>
                </a:rPr>
                <a:t>Observatorio de Ordenamiento Territorial</a:t>
              </a:r>
            </a:p>
          </p:txBody>
        </p:sp>
        <p:pic>
          <p:nvPicPr>
            <p:cNvPr id="56" name="Graphic 20">
              <a:extLst>
                <a:ext uri="{FF2B5EF4-FFF2-40B4-BE49-F238E27FC236}">
                  <a16:creationId xmlns:a16="http://schemas.microsoft.com/office/drawing/2014/main" id="{A7D1D90D-6CD4-4D61-8B08-907F8078A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60824" y="5540726"/>
              <a:ext cx="566178" cy="566178"/>
            </a:xfrm>
            <a:prstGeom prst="rect">
              <a:avLst/>
            </a:prstGeom>
          </p:spPr>
        </p:pic>
        <p:pic>
          <p:nvPicPr>
            <p:cNvPr id="57" name="Graphic 38">
              <a:extLst>
                <a:ext uri="{FF2B5EF4-FFF2-40B4-BE49-F238E27FC236}">
                  <a16:creationId xmlns:a16="http://schemas.microsoft.com/office/drawing/2014/main" id="{F131BA01-A1A2-44ED-BBA9-AE22AC45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4101" y="3146478"/>
              <a:ext cx="541028" cy="482538"/>
            </a:xfrm>
            <a:prstGeom prst="rect">
              <a:avLst/>
            </a:prstGeom>
          </p:spPr>
        </p:pic>
        <p:pic>
          <p:nvPicPr>
            <p:cNvPr id="59" name="Graphic 32">
              <a:extLst>
                <a:ext uri="{FF2B5EF4-FFF2-40B4-BE49-F238E27FC236}">
                  <a16:creationId xmlns:a16="http://schemas.microsoft.com/office/drawing/2014/main" id="{678CC420-74E2-41B6-B5C7-70476A2EE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70320" y="5590785"/>
              <a:ext cx="482538" cy="482538"/>
            </a:xfrm>
            <a:prstGeom prst="rect">
              <a:avLst/>
            </a:prstGeom>
          </p:spPr>
        </p:pic>
        <p:pic>
          <p:nvPicPr>
            <p:cNvPr id="60" name="Graphic 31">
              <a:extLst>
                <a:ext uri="{FF2B5EF4-FFF2-40B4-BE49-F238E27FC236}">
                  <a16:creationId xmlns:a16="http://schemas.microsoft.com/office/drawing/2014/main" id="{159114C7-D896-4F0D-AA13-E86BDA71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1229" y="5676492"/>
              <a:ext cx="434285" cy="450368"/>
            </a:xfrm>
            <a:prstGeom prst="rect">
              <a:avLst/>
            </a:prstGeom>
          </p:spPr>
        </p:pic>
        <p:pic>
          <p:nvPicPr>
            <p:cNvPr id="61" name="Graphic 38">
              <a:extLst>
                <a:ext uri="{FF2B5EF4-FFF2-40B4-BE49-F238E27FC236}">
                  <a16:creationId xmlns:a16="http://schemas.microsoft.com/office/drawing/2014/main" id="{7644E6B1-4911-43C5-BAF7-AF4ACD9D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62837" y="3185176"/>
              <a:ext cx="541028" cy="482538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4213874" y="1640925"/>
              <a:ext cx="3764252" cy="669856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+mj-lt"/>
                </a:rPr>
                <a:t>Aprovechar potencialidades para el desarrollo territorial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90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79A975-67B1-4B1D-BBE3-98E1683BDF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Pactos transversales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39ABF-2AC3-4C2E-A26B-C69B8F513C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</p:spTree>
    <p:extLst>
      <p:ext uri="{BB962C8B-B14F-4D97-AF65-F5344CB8AC3E}">
        <p14:creationId xmlns:p14="http://schemas.microsoft.com/office/powerpoint/2010/main" val="17341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42719-541E-4B2A-B2B9-CE17BC92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Pactos transversales del PND 2018-2022</a:t>
            </a:r>
            <a:endParaRPr lang="es-C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B2424-BA7A-43E7-8EF2-03C87555C7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Principales apuestas del PND 2018-2022</a:t>
            </a:r>
            <a:endParaRPr lang="es-C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07E3C2-88C8-4608-BB56-1FB702339715}"/>
              </a:ext>
            </a:extLst>
          </p:cNvPr>
          <p:cNvGrpSpPr/>
          <p:nvPr/>
        </p:nvGrpSpPr>
        <p:grpSpPr>
          <a:xfrm>
            <a:off x="1410473" y="1955871"/>
            <a:ext cx="9371054" cy="4019359"/>
            <a:chOff x="1410473" y="1281526"/>
            <a:chExt cx="9371054" cy="4019359"/>
          </a:xfrm>
        </p:grpSpPr>
        <p:sp>
          <p:nvSpPr>
            <p:cNvPr id="7" name="Rounded Rectangle 33">
              <a:extLst>
                <a:ext uri="{FF2B5EF4-FFF2-40B4-BE49-F238E27FC236}">
                  <a16:creationId xmlns:a16="http://schemas.microsoft.com/office/drawing/2014/main" id="{CE0FA561-43D0-4AA3-B4FE-55CE415F0BBE}"/>
                </a:ext>
              </a:extLst>
            </p:cNvPr>
            <p:cNvSpPr/>
            <p:nvPr/>
          </p:nvSpPr>
          <p:spPr>
            <a:xfrm>
              <a:off x="1423953" y="1900677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Pacto por la sostenibilidad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03A7E7-473B-45B2-91A1-327AE5E40330}"/>
                </a:ext>
              </a:extLst>
            </p:cNvPr>
            <p:cNvSpPr/>
            <p:nvPr/>
          </p:nvSpPr>
          <p:spPr>
            <a:xfrm>
              <a:off x="2444729" y="1281526"/>
              <a:ext cx="892149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9" name="Rounded Rectangle 35">
              <a:extLst>
                <a:ext uri="{FF2B5EF4-FFF2-40B4-BE49-F238E27FC236}">
                  <a16:creationId xmlns:a16="http://schemas.microsoft.com/office/drawing/2014/main" id="{5E6C3BA1-7EDB-4FD3-AB73-3C307885A8A1}"/>
                </a:ext>
              </a:extLst>
            </p:cNvPr>
            <p:cNvSpPr/>
            <p:nvPr/>
          </p:nvSpPr>
          <p:spPr>
            <a:xfrm>
              <a:off x="4636184" y="1900677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Pacto por la ciencia, la tecnología y la innovación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FA94790-BB1B-48F5-BDAF-E7DBA917A320}"/>
                </a:ext>
              </a:extLst>
            </p:cNvPr>
            <p:cNvSpPr/>
            <p:nvPr/>
          </p:nvSpPr>
          <p:spPr>
            <a:xfrm>
              <a:off x="5656960" y="1281526"/>
              <a:ext cx="892149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1" name="Rounded Rectangle 37">
              <a:extLst>
                <a:ext uri="{FF2B5EF4-FFF2-40B4-BE49-F238E27FC236}">
                  <a16:creationId xmlns:a16="http://schemas.microsoft.com/office/drawing/2014/main" id="{E01BB71B-466B-4E2E-896D-79E353AB016A}"/>
                </a:ext>
              </a:extLst>
            </p:cNvPr>
            <p:cNvSpPr/>
            <p:nvPr/>
          </p:nvSpPr>
          <p:spPr>
            <a:xfrm>
              <a:off x="7847827" y="1900677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Pacto por el transporte y logística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D161F11-59C7-4D3B-99F0-A5495EF750D4}"/>
                </a:ext>
              </a:extLst>
            </p:cNvPr>
            <p:cNvSpPr/>
            <p:nvPr/>
          </p:nvSpPr>
          <p:spPr>
            <a:xfrm>
              <a:off x="8868603" y="1281526"/>
              <a:ext cx="892149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3" name="Rounded Rectangle 39">
              <a:extLst>
                <a:ext uri="{FF2B5EF4-FFF2-40B4-BE49-F238E27FC236}">
                  <a16:creationId xmlns:a16="http://schemas.microsoft.com/office/drawing/2014/main" id="{6A12E116-189E-416A-B3A7-8C6D6623C7AA}"/>
                </a:ext>
              </a:extLst>
            </p:cNvPr>
            <p:cNvSpPr/>
            <p:nvPr/>
          </p:nvSpPr>
          <p:spPr>
            <a:xfrm>
              <a:off x="1410473" y="4009234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Pacto por la transformación digital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31B4B2-E324-4CAB-92D0-7CF7328BD004}"/>
                </a:ext>
              </a:extLst>
            </p:cNvPr>
            <p:cNvSpPr/>
            <p:nvPr/>
          </p:nvSpPr>
          <p:spPr>
            <a:xfrm>
              <a:off x="2431249" y="3390083"/>
              <a:ext cx="892149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700" dirty="0"/>
            </a:p>
          </p:txBody>
        </p:sp>
        <p:sp>
          <p:nvSpPr>
            <p:cNvPr id="15" name="Rounded Rectangle 41">
              <a:extLst>
                <a:ext uri="{FF2B5EF4-FFF2-40B4-BE49-F238E27FC236}">
                  <a16:creationId xmlns:a16="http://schemas.microsoft.com/office/drawing/2014/main" id="{BCA41EDF-6183-4875-9D00-0CB93DE5E041}"/>
                </a:ext>
              </a:extLst>
            </p:cNvPr>
            <p:cNvSpPr/>
            <p:nvPr/>
          </p:nvSpPr>
          <p:spPr>
            <a:xfrm>
              <a:off x="4636184" y="4009234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Pacto por la calidad y eficiencia de los servicios públicos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8AA3995-C386-4CDF-A47D-98A02BC868D7}"/>
                </a:ext>
              </a:extLst>
            </p:cNvPr>
            <p:cNvSpPr/>
            <p:nvPr/>
          </p:nvSpPr>
          <p:spPr>
            <a:xfrm>
              <a:off x="5656960" y="3390083"/>
              <a:ext cx="892149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700" dirty="0"/>
            </a:p>
          </p:txBody>
        </p:sp>
        <p:sp>
          <p:nvSpPr>
            <p:cNvPr id="17" name="Rounded Rectangle 43">
              <a:extLst>
                <a:ext uri="{FF2B5EF4-FFF2-40B4-BE49-F238E27FC236}">
                  <a16:creationId xmlns:a16="http://schemas.microsoft.com/office/drawing/2014/main" id="{ACC9AAC7-4C42-4CA0-8752-8EB7221CF756}"/>
                </a:ext>
              </a:extLst>
            </p:cNvPr>
            <p:cNvSpPr/>
            <p:nvPr/>
          </p:nvSpPr>
          <p:spPr>
            <a:xfrm>
              <a:off x="7847827" y="4009234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Pacto por los recursos minero-energéticos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2FF8A5-BF04-4DC8-B989-B907B14A60F6}"/>
                </a:ext>
              </a:extLst>
            </p:cNvPr>
            <p:cNvSpPr/>
            <p:nvPr/>
          </p:nvSpPr>
          <p:spPr>
            <a:xfrm>
              <a:off x="8868603" y="3390083"/>
              <a:ext cx="892149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700" dirty="0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0044033-EF16-4504-989C-7E265DEC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05850" y="1442647"/>
              <a:ext cx="569905" cy="569905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8016CCF-B22B-4821-9F9E-A0ED16863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41795" y="1466359"/>
              <a:ext cx="522478" cy="52247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3E8BE9B-9BDE-45C2-8325-FF0D17552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04529" y="3563364"/>
              <a:ext cx="545587" cy="54558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A24EDF8-0424-4385-BC2F-D69878A98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1547" y="3567146"/>
              <a:ext cx="538021" cy="538021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CD29187-A150-46CA-AAC2-020232E7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27313" y="3524115"/>
              <a:ext cx="574726" cy="57472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D62B326-21FE-40DC-8277-89C86C340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998193" y="1388620"/>
              <a:ext cx="632965" cy="63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7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777C12-5AFE-A741-ADDC-F1AF9497C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7868" y="2234059"/>
            <a:ext cx="6172198" cy="3556000"/>
          </a:xfrm>
        </p:spPr>
        <p:txBody>
          <a:bodyPr>
            <a:normAutofit/>
          </a:bodyPr>
          <a:lstStyle/>
          <a:p>
            <a:r>
              <a:rPr lang="es-ES_tradnl" sz="4000" dirty="0"/>
              <a:t>Punto de partida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E9C5B-CEE8-8047-A629-C7F2AE35AE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3A7CA-2FF5-4E05-ABF5-C57C33D80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Agenda</a:t>
            </a:r>
          </a:p>
        </p:txBody>
      </p:sp>
    </p:spTree>
    <p:extLst>
      <p:ext uri="{BB962C8B-B14F-4D97-AF65-F5344CB8AC3E}">
        <p14:creationId xmlns:p14="http://schemas.microsoft.com/office/powerpoint/2010/main" val="40451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42719-541E-4B2A-B2B9-CE17BC92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Pactos transversales del PND 2018-2022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B2424-BA7A-43E7-8EF2-03C87555C7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A7C6AF-93CC-49DA-9522-0A7217F0A2A0}"/>
              </a:ext>
            </a:extLst>
          </p:cNvPr>
          <p:cNvGrpSpPr/>
          <p:nvPr/>
        </p:nvGrpSpPr>
        <p:grpSpPr>
          <a:xfrm>
            <a:off x="1420094" y="1854271"/>
            <a:ext cx="9351812" cy="4104326"/>
            <a:chOff x="1420094" y="1619321"/>
            <a:chExt cx="9351812" cy="4104326"/>
          </a:xfrm>
        </p:grpSpPr>
        <p:sp>
          <p:nvSpPr>
            <p:cNvPr id="26" name="Rounded Rectangle 42">
              <a:extLst>
                <a:ext uri="{FF2B5EF4-FFF2-40B4-BE49-F238E27FC236}">
                  <a16:creationId xmlns:a16="http://schemas.microsoft.com/office/drawing/2014/main" id="{5EE76DBF-E59D-4D3C-8CF1-C1A6FBAFB502}"/>
                </a:ext>
              </a:extLst>
            </p:cNvPr>
            <p:cNvSpPr/>
            <p:nvPr/>
          </p:nvSpPr>
          <p:spPr>
            <a:xfrm>
              <a:off x="3039348" y="4310987"/>
              <a:ext cx="2933700" cy="141266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700" dirty="0"/>
                <a:t>Pacto por la inclusión y la dignidad de todas las personas con discapacidad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4A30A3-1DF5-405A-9D82-E814B435E79B}"/>
                </a:ext>
              </a:extLst>
            </p:cNvPr>
            <p:cNvSpPr/>
            <p:nvPr/>
          </p:nvSpPr>
          <p:spPr>
            <a:xfrm>
              <a:off x="4053772" y="3709648"/>
              <a:ext cx="892149" cy="8928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8" name="Rounded Rectangle 53">
              <a:extLst>
                <a:ext uri="{FF2B5EF4-FFF2-40B4-BE49-F238E27FC236}">
                  <a16:creationId xmlns:a16="http://schemas.microsoft.com/office/drawing/2014/main" id="{E938216F-BD4A-4ECE-B6ED-C844368BE973}"/>
                </a:ext>
              </a:extLst>
            </p:cNvPr>
            <p:cNvSpPr/>
            <p:nvPr/>
          </p:nvSpPr>
          <p:spPr>
            <a:xfrm>
              <a:off x="6250005" y="4317979"/>
              <a:ext cx="2933700" cy="139867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s-ES_tradnl" dirty="0"/>
                <a:t>Pacto por la igualdad de la mujer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76AB892-0633-4E86-B5A1-A0F187753016}"/>
                </a:ext>
              </a:extLst>
            </p:cNvPr>
            <p:cNvSpPr/>
            <p:nvPr/>
          </p:nvSpPr>
          <p:spPr>
            <a:xfrm>
              <a:off x="7264431" y="3709648"/>
              <a:ext cx="892149" cy="8928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DD60D8D-999C-44B5-BA3E-8CC01CFC5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52089" y="3920238"/>
              <a:ext cx="495516" cy="515636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CD261FC5-0A12-4AC9-A9F2-CFA6AEC34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62944" y="3911224"/>
              <a:ext cx="495120" cy="515224"/>
            </a:xfrm>
            <a:prstGeom prst="rect">
              <a:avLst/>
            </a:prstGeom>
          </p:spPr>
        </p:pic>
        <p:sp>
          <p:nvSpPr>
            <p:cNvPr id="32" name="Rounded Rectangle 45">
              <a:extLst>
                <a:ext uri="{FF2B5EF4-FFF2-40B4-BE49-F238E27FC236}">
                  <a16:creationId xmlns:a16="http://schemas.microsoft.com/office/drawing/2014/main" id="{C0BEBD13-2D42-4224-91DF-24D3131A04DE}"/>
                </a:ext>
              </a:extLst>
            </p:cNvPr>
            <p:cNvSpPr/>
            <p:nvPr/>
          </p:nvSpPr>
          <p:spPr>
            <a:xfrm>
              <a:off x="1420094" y="2238472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Pacto por la identidad y la creatividad: economía naranja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BA7C3D4-F5F9-4796-8917-AD96A83471F8}"/>
                </a:ext>
              </a:extLst>
            </p:cNvPr>
            <p:cNvSpPr/>
            <p:nvPr/>
          </p:nvSpPr>
          <p:spPr>
            <a:xfrm>
              <a:off x="2440870" y="1619321"/>
              <a:ext cx="892149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700" dirty="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4580CE1-EB81-482F-BDB0-16E582EA9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74604" y="1739991"/>
              <a:ext cx="624681" cy="624681"/>
            </a:xfrm>
            <a:prstGeom prst="rect">
              <a:avLst/>
            </a:prstGeom>
          </p:spPr>
        </p:pic>
        <p:sp>
          <p:nvSpPr>
            <p:cNvPr id="35" name="Rounded Rectangle 41">
              <a:extLst>
                <a:ext uri="{FF2B5EF4-FFF2-40B4-BE49-F238E27FC236}">
                  <a16:creationId xmlns:a16="http://schemas.microsoft.com/office/drawing/2014/main" id="{28A86EC9-5F9A-498D-9B8A-A38518319983}"/>
                </a:ext>
              </a:extLst>
            </p:cNvPr>
            <p:cNvSpPr/>
            <p:nvPr/>
          </p:nvSpPr>
          <p:spPr>
            <a:xfrm>
              <a:off x="4632325" y="2238472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es-ES_tradnl" dirty="0"/>
                <a:t>Pacto por la construcción de paz</a:t>
              </a:r>
            </a:p>
          </p:txBody>
        </p:sp>
        <p:sp>
          <p:nvSpPr>
            <p:cNvPr id="36" name="Oval 42">
              <a:extLst>
                <a:ext uri="{FF2B5EF4-FFF2-40B4-BE49-F238E27FC236}">
                  <a16:creationId xmlns:a16="http://schemas.microsoft.com/office/drawing/2014/main" id="{A8140902-D875-48E0-A31C-4D2CB95C3EE7}"/>
                </a:ext>
              </a:extLst>
            </p:cNvPr>
            <p:cNvSpPr/>
            <p:nvPr/>
          </p:nvSpPr>
          <p:spPr>
            <a:xfrm>
              <a:off x="5646751" y="1619321"/>
              <a:ext cx="892149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pic>
          <p:nvPicPr>
            <p:cNvPr id="37" name="Graphic 49">
              <a:extLst>
                <a:ext uri="{FF2B5EF4-FFF2-40B4-BE49-F238E27FC236}">
                  <a16:creationId xmlns:a16="http://schemas.microsoft.com/office/drawing/2014/main" id="{27637A04-8C51-47F9-8626-1A0BD266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06574" y="1776775"/>
              <a:ext cx="572502" cy="572502"/>
            </a:xfrm>
            <a:prstGeom prst="rect">
              <a:avLst/>
            </a:prstGeom>
          </p:spPr>
        </p:pic>
        <p:sp>
          <p:nvSpPr>
            <p:cNvPr id="38" name="Rounded Rectangle 41">
              <a:extLst>
                <a:ext uri="{FF2B5EF4-FFF2-40B4-BE49-F238E27FC236}">
                  <a16:creationId xmlns:a16="http://schemas.microsoft.com/office/drawing/2014/main" id="{3CD476ED-2523-4B74-B508-CEF1C5B8315C}"/>
                </a:ext>
              </a:extLst>
            </p:cNvPr>
            <p:cNvSpPr/>
            <p:nvPr/>
          </p:nvSpPr>
          <p:spPr>
            <a:xfrm>
              <a:off x="7838206" y="2238472"/>
              <a:ext cx="2933700" cy="129165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Pacto por la equidad de oportunidades para grupos étnicos</a:t>
              </a:r>
            </a:p>
          </p:txBody>
        </p:sp>
        <p:sp>
          <p:nvSpPr>
            <p:cNvPr id="39" name="Oval 42">
              <a:extLst>
                <a:ext uri="{FF2B5EF4-FFF2-40B4-BE49-F238E27FC236}">
                  <a16:creationId xmlns:a16="http://schemas.microsoft.com/office/drawing/2014/main" id="{9D080314-3A16-4987-9737-4133287CA012}"/>
                </a:ext>
              </a:extLst>
            </p:cNvPr>
            <p:cNvSpPr/>
            <p:nvPr/>
          </p:nvSpPr>
          <p:spPr>
            <a:xfrm>
              <a:off x="8820083" y="1619321"/>
              <a:ext cx="892800" cy="89214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0BB11F8-EA8C-4819-BEFC-FDCB2144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23938" y="1739991"/>
              <a:ext cx="575423" cy="575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5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5">
            <a:extLst>
              <a:ext uri="{FF2B5EF4-FFF2-40B4-BE49-F238E27FC236}">
                <a16:creationId xmlns:a16="http://schemas.microsoft.com/office/drawing/2014/main" id="{82215DFA-44FB-4D97-BB4E-0F1E21AE081C}"/>
              </a:ext>
            </a:extLst>
          </p:cNvPr>
          <p:cNvSpPr/>
          <p:nvPr/>
        </p:nvSpPr>
        <p:spPr>
          <a:xfrm>
            <a:off x="9293240" y="0"/>
            <a:ext cx="2898760" cy="6222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699735" cy="559387"/>
          </a:xfrm>
        </p:spPr>
        <p:txBody>
          <a:bodyPr/>
          <a:lstStyle/>
          <a:p>
            <a:r>
              <a:rPr lang="es-ES" dirty="0"/>
              <a:t>Pacto sostenibilidad</a:t>
            </a:r>
            <a:endParaRPr lang="es-ES_trad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E59585-221A-4D70-A24C-639B415AB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820165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930B03-5B57-4E93-BAD6-6A87740E78E8}"/>
              </a:ext>
            </a:extLst>
          </p:cNvPr>
          <p:cNvGrpSpPr/>
          <p:nvPr/>
        </p:nvGrpSpPr>
        <p:grpSpPr>
          <a:xfrm>
            <a:off x="416286" y="1454615"/>
            <a:ext cx="8632101" cy="4797395"/>
            <a:chOff x="416286" y="1556215"/>
            <a:chExt cx="8632101" cy="479739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4B81A72-51C8-464D-A931-B5FFF2A38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024" y="2290624"/>
              <a:ext cx="2462625" cy="1767026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1129292-36D3-D743-A064-FFCB5C3C140F}"/>
                </a:ext>
              </a:extLst>
            </p:cNvPr>
            <p:cNvSpPr/>
            <p:nvPr/>
          </p:nvSpPr>
          <p:spPr>
            <a:xfrm>
              <a:off x="2048304" y="1556215"/>
              <a:ext cx="5673736" cy="765001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+mj-lt"/>
                </a:rPr>
                <a:t>Producir conservando y conservar produciendo en un contexto de cambio climático</a:t>
              </a:r>
            </a:p>
          </p:txBody>
        </p:sp>
        <p:sp>
          <p:nvSpPr>
            <p:cNvPr id="13" name="Rectángulo: esquinas diagonales cortadas 12">
              <a:extLst>
                <a:ext uri="{FF2B5EF4-FFF2-40B4-BE49-F238E27FC236}">
                  <a16:creationId xmlns:a16="http://schemas.microsoft.com/office/drawing/2014/main" id="{81645968-66D5-4CFF-8CDC-E0B6F6E70FBF}"/>
                </a:ext>
              </a:extLst>
            </p:cNvPr>
            <p:cNvSpPr/>
            <p:nvPr/>
          </p:nvSpPr>
          <p:spPr>
            <a:xfrm flipH="1">
              <a:off x="416286" y="2464063"/>
              <a:ext cx="2982037" cy="2077465"/>
            </a:xfrm>
            <a:prstGeom prst="snip2DiagRect">
              <a:avLst>
                <a:gd name="adj1" fmla="val 0"/>
                <a:gd name="adj2" fmla="val 2232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ES_tradnl" sz="1400" b="1" dirty="0">
                  <a:latin typeface="+mj-lt"/>
                </a:rPr>
                <a:t>Sectores productivos sostenibles y bajos en carbono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_tradnl" sz="1100" dirty="0"/>
                <a:t>Agricultura sostenible.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_tradnl" sz="1100" dirty="0"/>
                <a:t>Transporte limpio.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S_tradnl" sz="1100" dirty="0"/>
                <a:t>Economía circular.</a:t>
              </a:r>
            </a:p>
          </p:txBody>
        </p:sp>
        <p:sp>
          <p:nvSpPr>
            <p:cNvPr id="14" name="Rectángulo: esquinas diagonales cortadas 13">
              <a:extLst>
                <a:ext uri="{FF2B5EF4-FFF2-40B4-BE49-F238E27FC236}">
                  <a16:creationId xmlns:a16="http://schemas.microsoft.com/office/drawing/2014/main" id="{530B6A1A-4297-41C1-8D86-6B0BCC784F2B}"/>
                </a:ext>
              </a:extLst>
            </p:cNvPr>
            <p:cNvSpPr/>
            <p:nvPr/>
          </p:nvSpPr>
          <p:spPr>
            <a:xfrm>
              <a:off x="6066348" y="2482850"/>
              <a:ext cx="2982037" cy="2053935"/>
            </a:xfrm>
            <a:prstGeom prst="snip2DiagRect">
              <a:avLst>
                <a:gd name="adj1" fmla="val 0"/>
                <a:gd name="adj2" fmla="val 2341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ES" sz="1400" b="1" dirty="0">
                  <a:latin typeface="+mj-lt"/>
                </a:rPr>
                <a:t>Posicionar la biodiversidad como activo estratégico de la Nación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100" dirty="0"/>
                <a:t>Control de la deforestación.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100" dirty="0"/>
                <a:t>Pago por servicios ambientales.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100" dirty="0"/>
                <a:t>Impulso a bioeconomía, economía forestal, negocios verdes y turismo sostenible.</a:t>
              </a:r>
              <a:endParaRPr lang="es-ES" sz="1200" dirty="0"/>
            </a:p>
          </p:txBody>
        </p:sp>
        <p:sp>
          <p:nvSpPr>
            <p:cNvPr id="15" name="Rectángulo: esquinas diagonales cortadas 14">
              <a:extLst>
                <a:ext uri="{FF2B5EF4-FFF2-40B4-BE49-F238E27FC236}">
                  <a16:creationId xmlns:a16="http://schemas.microsoft.com/office/drawing/2014/main" id="{E677DD91-8C72-4E33-B0CF-4D1B76043B49}"/>
                </a:ext>
              </a:extLst>
            </p:cNvPr>
            <p:cNvSpPr/>
            <p:nvPr/>
          </p:nvSpPr>
          <p:spPr>
            <a:xfrm flipH="1">
              <a:off x="4847512" y="4664510"/>
              <a:ext cx="4200875" cy="1689100"/>
            </a:xfrm>
            <a:prstGeom prst="snip2DiagRect">
              <a:avLst>
                <a:gd name="adj1" fmla="val 0"/>
                <a:gd name="adj2" fmla="val 39741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ES" sz="1400" b="1" dirty="0">
                  <a:latin typeface="+mj-lt"/>
                </a:rPr>
                <a:t>Modernización institucional, educación y manejo de conflictos socio-ambientales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050" dirty="0"/>
                <a:t>Reforma de las CAR y optimización del licenciamiento.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050" dirty="0"/>
                <a:t>Centros regionales de diálogo de conflictos socio-ambientales.</a:t>
              </a:r>
            </a:p>
          </p:txBody>
        </p:sp>
        <p:sp>
          <p:nvSpPr>
            <p:cNvPr id="21" name="Rectángulo: esquinas diagonales cortadas 20">
              <a:extLst>
                <a:ext uri="{FF2B5EF4-FFF2-40B4-BE49-F238E27FC236}">
                  <a16:creationId xmlns:a16="http://schemas.microsoft.com/office/drawing/2014/main" id="{5EC7C2DC-50AE-4C58-A105-D045D9D85498}"/>
                </a:ext>
              </a:extLst>
            </p:cNvPr>
            <p:cNvSpPr/>
            <p:nvPr/>
          </p:nvSpPr>
          <p:spPr>
            <a:xfrm>
              <a:off x="416286" y="4664510"/>
              <a:ext cx="4212863" cy="1689100"/>
            </a:xfrm>
            <a:prstGeom prst="snip2DiagRect">
              <a:avLst>
                <a:gd name="adj1" fmla="val 0"/>
                <a:gd name="adj2" fmla="val 4072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ES" sz="1400" b="1" dirty="0">
                  <a:latin typeface="+mj-lt"/>
                </a:rPr>
                <a:t>Resiliencia a partir de la prevención, el conocimiento y la adaptación al cambio climático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100" dirty="0"/>
                <a:t>Sistemas de alerta temprana.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100" dirty="0"/>
                <a:t>Implementación de estrategias de adaptación en territorios.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513E465E-BB0E-48E7-8383-355565A7E931}"/>
              </a:ext>
            </a:extLst>
          </p:cNvPr>
          <p:cNvGrpSpPr/>
          <p:nvPr/>
        </p:nvGrpSpPr>
        <p:grpSpPr>
          <a:xfrm>
            <a:off x="9326291" y="3612424"/>
            <a:ext cx="2833800" cy="1988969"/>
            <a:chOff x="9326291" y="3612424"/>
            <a:chExt cx="2833800" cy="1988969"/>
          </a:xfrm>
        </p:grpSpPr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28349AD4-338B-4F7C-8B9D-A67BB3C2BC9E}"/>
                </a:ext>
              </a:extLst>
            </p:cNvPr>
            <p:cNvSpPr/>
            <p:nvPr/>
          </p:nvSpPr>
          <p:spPr>
            <a:xfrm>
              <a:off x="9326291" y="3612424"/>
              <a:ext cx="2833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Crecimiento anual de la deforestación a nivel nacional </a:t>
              </a:r>
            </a:p>
          </p:txBody>
        </p: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2170E884-95DB-4A9F-94CC-C905F391D0F5}"/>
                </a:ext>
              </a:extLst>
            </p:cNvPr>
            <p:cNvSpPr txBox="1"/>
            <p:nvPr/>
          </p:nvSpPr>
          <p:spPr>
            <a:xfrm>
              <a:off x="9780107" y="4847340"/>
              <a:ext cx="651139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23%</a:t>
              </a:r>
              <a:endParaRPr lang="es-ES_tradnl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EF95C73F-E0CA-4DCF-B31D-3CBCAA845FEF}"/>
                </a:ext>
              </a:extLst>
            </p:cNvPr>
            <p:cNvSpPr txBox="1"/>
            <p:nvPr/>
          </p:nvSpPr>
          <p:spPr>
            <a:xfrm>
              <a:off x="11022843" y="4847340"/>
              <a:ext cx="671979" cy="75405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0%</a:t>
              </a:r>
              <a:endParaRPr lang="es-ES_tradnl" sz="32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9" name="Gráfico 8" descr="Árbol de hoja caduca">
              <a:extLst>
                <a:ext uri="{FF2B5EF4-FFF2-40B4-BE49-F238E27FC236}">
                  <a16:creationId xmlns:a16="http://schemas.microsoft.com/office/drawing/2014/main" id="{CAE2F0BD-94BA-4C8A-B2F6-13FC7B5F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0956" y="4179823"/>
              <a:ext cx="650219" cy="650219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C0F08B20-DE14-4F81-959F-983449B3116A}"/>
              </a:ext>
            </a:extLst>
          </p:cNvPr>
          <p:cNvGrpSpPr/>
          <p:nvPr/>
        </p:nvGrpSpPr>
        <p:grpSpPr>
          <a:xfrm>
            <a:off x="9304256" y="576503"/>
            <a:ext cx="2887743" cy="2105899"/>
            <a:chOff x="9293240" y="918027"/>
            <a:chExt cx="2833800" cy="21058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B81535-8A76-3141-AD4A-5D456C248B41}"/>
                </a:ext>
              </a:extLst>
            </p:cNvPr>
            <p:cNvSpPr/>
            <p:nvPr/>
          </p:nvSpPr>
          <p:spPr>
            <a:xfrm>
              <a:off x="9293240" y="918027"/>
              <a:ext cx="2833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Vehículos eléctricos en el parque automotor: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F23340BE-DE50-4740-8D11-7A2523EB37CE}"/>
                </a:ext>
              </a:extLst>
            </p:cNvPr>
            <p:cNvSpPr txBox="1"/>
            <p:nvPr/>
          </p:nvSpPr>
          <p:spPr>
            <a:xfrm>
              <a:off x="9715009" y="2269873"/>
              <a:ext cx="758541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1.700</a:t>
              </a:r>
              <a:endParaRPr lang="es-ES_tradnl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948171A6-66A4-4FF2-A5BE-2D3747283BFF}"/>
                </a:ext>
              </a:extLst>
            </p:cNvPr>
            <p:cNvSpPr txBox="1"/>
            <p:nvPr/>
          </p:nvSpPr>
          <p:spPr>
            <a:xfrm>
              <a:off x="10805066" y="2269873"/>
              <a:ext cx="1040671" cy="75405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6.600</a:t>
              </a:r>
              <a:endParaRPr lang="es-ES_tradnl" sz="32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1" name="Gráfico 10" descr="Termómetro">
              <a:extLst>
                <a:ext uri="{FF2B5EF4-FFF2-40B4-BE49-F238E27FC236}">
                  <a16:creationId xmlns:a16="http://schemas.microsoft.com/office/drawing/2014/main" id="{0C8C1426-3F19-475E-B04E-D65F5B86E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16137" y="1490999"/>
              <a:ext cx="687003" cy="687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426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EE37AF-8FE0-4ED5-93AF-78FCF1479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2"/>
          <a:stretch/>
        </p:blipFill>
        <p:spPr>
          <a:xfrm>
            <a:off x="3504610" y="2039649"/>
            <a:ext cx="2456324" cy="1879252"/>
          </a:xfrm>
          <a:prstGeom prst="rect">
            <a:avLst/>
          </a:prstGeom>
        </p:spPr>
      </p:pic>
      <p:sp>
        <p:nvSpPr>
          <p:cNvPr id="16" name="Rectángulo 5">
            <a:extLst>
              <a:ext uri="{FF2B5EF4-FFF2-40B4-BE49-F238E27FC236}">
                <a16:creationId xmlns:a16="http://schemas.microsoft.com/office/drawing/2014/main" id="{82215DFA-44FB-4D97-BB4E-0F1E21AE081C}"/>
              </a:ext>
            </a:extLst>
          </p:cNvPr>
          <p:cNvSpPr/>
          <p:nvPr/>
        </p:nvSpPr>
        <p:spPr>
          <a:xfrm>
            <a:off x="9315376" y="0"/>
            <a:ext cx="2876624" cy="6222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AD464-4CFA-CD4E-9CB3-E1A93560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855967" cy="559387"/>
          </a:xfrm>
        </p:spPr>
        <p:txBody>
          <a:bodyPr/>
          <a:lstStyle/>
          <a:p>
            <a:r>
              <a:rPr lang="es-ES" dirty="0"/>
              <a:t>Pacto ciencia, tecnología e innovación</a:t>
            </a:r>
            <a:endParaRPr lang="es-ES_trad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E59585-221A-4D70-A24C-639B415AB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736887" cy="279400"/>
          </a:xfrm>
        </p:spPr>
        <p:txBody>
          <a:bodyPr>
            <a:noAutofit/>
          </a:bodyPr>
          <a:lstStyle/>
          <a:p>
            <a:r>
              <a:rPr lang="es-CO" sz="700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1129292-36D3-D743-A064-FFCB5C3C140F}"/>
              </a:ext>
            </a:extLst>
          </p:cNvPr>
          <p:cNvSpPr/>
          <p:nvPr/>
        </p:nvSpPr>
        <p:spPr>
          <a:xfrm>
            <a:off x="2388253" y="1553700"/>
            <a:ext cx="4689038" cy="765001"/>
          </a:xfrm>
          <a:prstGeom prst="roundRect">
            <a:avLst>
              <a:gd name="adj" fmla="val 9343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+mj-lt"/>
              </a:rPr>
              <a:t>Un sistema para construir el conocimiento de Colombia del futuro</a:t>
            </a:r>
          </a:p>
        </p:txBody>
      </p:sp>
      <p:sp>
        <p:nvSpPr>
          <p:cNvPr id="13" name="Rectángulo: esquinas diagonales cortadas 12">
            <a:extLst>
              <a:ext uri="{FF2B5EF4-FFF2-40B4-BE49-F238E27FC236}">
                <a16:creationId xmlns:a16="http://schemas.microsoft.com/office/drawing/2014/main" id="{81645968-66D5-4CFF-8CDC-E0B6F6E70FBF}"/>
              </a:ext>
            </a:extLst>
          </p:cNvPr>
          <p:cNvSpPr/>
          <p:nvPr/>
        </p:nvSpPr>
        <p:spPr>
          <a:xfrm flipH="1">
            <a:off x="416286" y="2362463"/>
            <a:ext cx="2982037" cy="2077465"/>
          </a:xfrm>
          <a:prstGeom prst="snip2DiagRect">
            <a:avLst>
              <a:gd name="adj1" fmla="val 0"/>
              <a:gd name="adj2" fmla="val 2232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b="1" dirty="0">
                <a:latin typeface="+mj-lt"/>
              </a:rPr>
              <a:t>Sistemas nacionales y regionales de innovación</a:t>
            </a:r>
          </a:p>
        </p:txBody>
      </p:sp>
      <p:sp>
        <p:nvSpPr>
          <p:cNvPr id="14" name="Rectángulo: esquinas diagonales cortadas 13">
            <a:extLst>
              <a:ext uri="{FF2B5EF4-FFF2-40B4-BE49-F238E27FC236}">
                <a16:creationId xmlns:a16="http://schemas.microsoft.com/office/drawing/2014/main" id="{530B6A1A-4297-41C1-8D86-6B0BCC784F2B}"/>
              </a:ext>
            </a:extLst>
          </p:cNvPr>
          <p:cNvSpPr/>
          <p:nvPr/>
        </p:nvSpPr>
        <p:spPr>
          <a:xfrm>
            <a:off x="6066348" y="2357722"/>
            <a:ext cx="2982037" cy="2077464"/>
          </a:xfrm>
          <a:prstGeom prst="snip2DiagRect">
            <a:avLst>
              <a:gd name="adj1" fmla="val 0"/>
              <a:gd name="adj2" fmla="val 2341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>
                <a:latin typeface="+mj-lt"/>
              </a:rPr>
              <a:t>Más ciencia, más futuro</a:t>
            </a:r>
            <a:endParaRPr lang="es-ES" sz="14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/>
          </a:p>
        </p:txBody>
      </p:sp>
      <p:sp>
        <p:nvSpPr>
          <p:cNvPr id="15" name="Rectángulo: esquinas diagonales cortadas 14">
            <a:extLst>
              <a:ext uri="{FF2B5EF4-FFF2-40B4-BE49-F238E27FC236}">
                <a16:creationId xmlns:a16="http://schemas.microsoft.com/office/drawing/2014/main" id="{E677DD91-8C72-4E33-B0CF-4D1B76043B49}"/>
              </a:ext>
            </a:extLst>
          </p:cNvPr>
          <p:cNvSpPr/>
          <p:nvPr/>
        </p:nvSpPr>
        <p:spPr>
          <a:xfrm flipH="1">
            <a:off x="4847512" y="4562910"/>
            <a:ext cx="4200875" cy="1689100"/>
          </a:xfrm>
          <a:prstGeom prst="snip2DiagRect">
            <a:avLst>
              <a:gd name="adj1" fmla="val 0"/>
              <a:gd name="adj2" fmla="val 2846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>
                <a:latin typeface="+mj-lt"/>
              </a:rPr>
              <a:t>Innovación pública para un país moderno</a:t>
            </a:r>
          </a:p>
        </p:txBody>
      </p:sp>
      <p:sp>
        <p:nvSpPr>
          <p:cNvPr id="21" name="Rectángulo: esquinas diagonales cortadas 20">
            <a:extLst>
              <a:ext uri="{FF2B5EF4-FFF2-40B4-BE49-F238E27FC236}">
                <a16:creationId xmlns:a16="http://schemas.microsoft.com/office/drawing/2014/main" id="{5EC7C2DC-50AE-4C58-A105-D045D9D85498}"/>
              </a:ext>
            </a:extLst>
          </p:cNvPr>
          <p:cNvSpPr/>
          <p:nvPr/>
        </p:nvSpPr>
        <p:spPr>
          <a:xfrm>
            <a:off x="416286" y="4562910"/>
            <a:ext cx="4212863" cy="1689100"/>
          </a:xfrm>
          <a:prstGeom prst="snip2DiagRect">
            <a:avLst>
              <a:gd name="adj1" fmla="val 0"/>
              <a:gd name="adj2" fmla="val 2944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>
                <a:latin typeface="+mj-lt"/>
              </a:rPr>
              <a:t>Tecnología e investigación aplicada al desarrollo productivo territorial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3518A3D-4BEF-42FD-AC95-41BCF61467ED}"/>
              </a:ext>
            </a:extLst>
          </p:cNvPr>
          <p:cNvGrpSpPr/>
          <p:nvPr/>
        </p:nvGrpSpPr>
        <p:grpSpPr>
          <a:xfrm>
            <a:off x="9296069" y="3340388"/>
            <a:ext cx="2833800" cy="1475888"/>
            <a:chOff x="9293240" y="3338549"/>
            <a:chExt cx="2833800" cy="1475888"/>
          </a:xfrm>
        </p:grpSpPr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28349AD4-338B-4F7C-8B9D-A67BB3C2BC9E}"/>
                </a:ext>
              </a:extLst>
            </p:cNvPr>
            <p:cNvSpPr/>
            <p:nvPr/>
          </p:nvSpPr>
          <p:spPr>
            <a:xfrm>
              <a:off x="9293240" y="3338549"/>
              <a:ext cx="283380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bg1"/>
                  </a:solidFill>
                  <a:latin typeface="+mj-lt"/>
                </a:rPr>
                <a:t>3.684 becas </a:t>
              </a:r>
              <a:r>
                <a:rPr lang="es-ES_tradnl" sz="1400" dirty="0">
                  <a:solidFill>
                    <a:schemeClr val="bg1"/>
                  </a:solidFill>
                </a:rPr>
                <a:t>de doctorado otorgados y </a:t>
              </a:r>
              <a:r>
                <a:rPr lang="es-ES_tradnl" b="1" dirty="0">
                  <a:solidFill>
                    <a:schemeClr val="bg1"/>
                  </a:solidFill>
                  <a:latin typeface="+mj-lt"/>
                </a:rPr>
                <a:t>600 registros</a:t>
              </a:r>
              <a:r>
                <a:rPr lang="es-ES_tradnl" b="1" dirty="0">
                  <a:solidFill>
                    <a:schemeClr val="bg1"/>
                  </a:solidFill>
                </a:rPr>
                <a:t> </a:t>
              </a:r>
              <a:r>
                <a:rPr lang="es-ES_tradnl" sz="1400" dirty="0">
                  <a:solidFill>
                    <a:schemeClr val="bg1"/>
                  </a:solidFill>
                </a:rPr>
                <a:t>de patentes solicitadas</a:t>
              </a:r>
            </a:p>
          </p:txBody>
        </p:sp>
        <p:pic>
          <p:nvPicPr>
            <p:cNvPr id="9" name="Gráfico 8" descr="Clip">
              <a:extLst>
                <a:ext uri="{FF2B5EF4-FFF2-40B4-BE49-F238E27FC236}">
                  <a16:creationId xmlns:a16="http://schemas.microsoft.com/office/drawing/2014/main" id="{CAE2F0BD-94BA-4C8A-B2F6-13FC7B5F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87679" y="4164218"/>
              <a:ext cx="650219" cy="650219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69CDBFF-90EE-4831-A3C0-FA97AE0AA2F2}"/>
              </a:ext>
            </a:extLst>
          </p:cNvPr>
          <p:cNvGrpSpPr/>
          <p:nvPr/>
        </p:nvGrpSpPr>
        <p:grpSpPr>
          <a:xfrm>
            <a:off x="9338891" y="1264565"/>
            <a:ext cx="2833800" cy="1376545"/>
            <a:chOff x="9293240" y="1038677"/>
            <a:chExt cx="2833800" cy="137654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B81535-8A76-3141-AD4A-5D456C248B41}"/>
                </a:ext>
              </a:extLst>
            </p:cNvPr>
            <p:cNvSpPr/>
            <p:nvPr/>
          </p:nvSpPr>
          <p:spPr>
            <a:xfrm>
              <a:off x="9293240" y="1038677"/>
              <a:ext cx="2833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Aumentar la inversión en ACTI como % del PIB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F23340BE-DE50-4740-8D11-7A2523EB37CE}"/>
                </a:ext>
              </a:extLst>
            </p:cNvPr>
            <p:cNvSpPr txBox="1"/>
            <p:nvPr/>
          </p:nvSpPr>
          <p:spPr>
            <a:xfrm>
              <a:off x="9626043" y="1661169"/>
              <a:ext cx="936475" cy="69249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000" b="1" dirty="0">
                  <a:solidFill>
                    <a:schemeClr val="bg1"/>
                  </a:solidFill>
                </a:rPr>
                <a:t>0,67%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948171A6-66A4-4FF2-A5BE-2D3747283BFF}"/>
                </a:ext>
              </a:extLst>
            </p:cNvPr>
            <p:cNvSpPr txBox="1"/>
            <p:nvPr/>
          </p:nvSpPr>
          <p:spPr>
            <a:xfrm>
              <a:off x="10925292" y="1661169"/>
              <a:ext cx="800219" cy="75405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1,5%</a:t>
              </a:r>
              <a:endParaRPr lang="es-ES_tradnl" sz="3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5" name="Rectangle 19">
            <a:extLst>
              <a:ext uri="{FF2B5EF4-FFF2-40B4-BE49-F238E27FC236}">
                <a16:creationId xmlns:a16="http://schemas.microsoft.com/office/drawing/2014/main" id="{9C063726-B3C8-456E-81B0-B902FDD9AD7A}"/>
              </a:ext>
            </a:extLst>
          </p:cNvPr>
          <p:cNvSpPr/>
          <p:nvPr/>
        </p:nvSpPr>
        <p:spPr>
          <a:xfrm>
            <a:off x="9340877" y="41067"/>
            <a:ext cx="283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chemeClr val="bg1"/>
                </a:solidFill>
              </a:rPr>
              <a:t>Ser el </a:t>
            </a:r>
            <a:r>
              <a:rPr lang="es-ES_tradnl" b="1" dirty="0">
                <a:solidFill>
                  <a:schemeClr val="bg1"/>
                </a:solidFill>
                <a:latin typeface="+mj-lt"/>
              </a:rPr>
              <a:t>4°</a:t>
            </a:r>
            <a:r>
              <a:rPr lang="es-ES_tradnl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_tradnl" sz="1400" dirty="0">
                <a:solidFill>
                  <a:schemeClr val="bg1"/>
                </a:solidFill>
              </a:rPr>
              <a:t>país más innovador en América Latina</a:t>
            </a: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8D007CD4-50BF-4F01-87D4-53CCE0E208B3}"/>
              </a:ext>
            </a:extLst>
          </p:cNvPr>
          <p:cNvSpPr/>
          <p:nvPr/>
        </p:nvSpPr>
        <p:spPr>
          <a:xfrm>
            <a:off x="9351894" y="5334046"/>
            <a:ext cx="2833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chemeClr val="bg1"/>
                </a:solidFill>
              </a:rPr>
              <a:t>Desarrollar un programa de formación e innovación para servidores públicos</a:t>
            </a:r>
          </a:p>
        </p:txBody>
      </p:sp>
    </p:spTree>
    <p:extLst>
      <p:ext uri="{BB962C8B-B14F-4D97-AF65-F5344CB8AC3E}">
        <p14:creationId xmlns:p14="http://schemas.microsoft.com/office/powerpoint/2010/main" val="3328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A0956-3247-4AC5-9854-872EF6C73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Pacto transporte y logística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474FE-1378-445E-9A5A-994D9E5A06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736888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348D8CB-5697-401C-A55E-028C51842590}"/>
              </a:ext>
            </a:extLst>
          </p:cNvPr>
          <p:cNvSpPr/>
          <p:nvPr/>
        </p:nvSpPr>
        <p:spPr>
          <a:xfrm>
            <a:off x="9325952" y="0"/>
            <a:ext cx="2866048" cy="6222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F561F6-2A95-4274-9BE4-176F249D7970}"/>
              </a:ext>
            </a:extLst>
          </p:cNvPr>
          <p:cNvGrpSpPr/>
          <p:nvPr/>
        </p:nvGrpSpPr>
        <p:grpSpPr>
          <a:xfrm>
            <a:off x="445646" y="1410159"/>
            <a:ext cx="8483956" cy="4690583"/>
            <a:chOff x="445646" y="1757481"/>
            <a:chExt cx="8483956" cy="4321227"/>
          </a:xfrm>
        </p:grpSpPr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AAB626A1-AD96-4F9F-8F42-33424B0CE7D0}"/>
                </a:ext>
              </a:extLst>
            </p:cNvPr>
            <p:cNvSpPr/>
            <p:nvPr/>
          </p:nvSpPr>
          <p:spPr>
            <a:xfrm>
              <a:off x="3083205" y="1757481"/>
              <a:ext cx="3202676" cy="632232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+mj-lt"/>
                </a:rPr>
                <a:t>Competitividad e integración regional</a:t>
              </a:r>
            </a:p>
          </p:txBody>
        </p:sp>
        <p:sp>
          <p:nvSpPr>
            <p:cNvPr id="12" name="Rectángulo: esquinas diagonales cortadas 12">
              <a:extLst>
                <a:ext uri="{FF2B5EF4-FFF2-40B4-BE49-F238E27FC236}">
                  <a16:creationId xmlns:a16="http://schemas.microsoft.com/office/drawing/2014/main" id="{7B81361A-8280-4B08-9F61-AD2A640F05C0}"/>
                </a:ext>
              </a:extLst>
            </p:cNvPr>
            <p:cNvSpPr/>
            <p:nvPr/>
          </p:nvSpPr>
          <p:spPr>
            <a:xfrm flipH="1">
              <a:off x="445647" y="2389713"/>
              <a:ext cx="2852652" cy="1782019"/>
            </a:xfrm>
            <a:prstGeom prst="snip2DiagRect">
              <a:avLst>
                <a:gd name="adj1" fmla="val 0"/>
                <a:gd name="adj2" fmla="val 27776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s-ES_tradnl" b="1" dirty="0"/>
            </a:p>
          </p:txBody>
        </p:sp>
        <p:sp>
          <p:nvSpPr>
            <p:cNvPr id="13" name="Rectángulo: esquinas diagonales cortadas 13">
              <a:extLst>
                <a:ext uri="{FF2B5EF4-FFF2-40B4-BE49-F238E27FC236}">
                  <a16:creationId xmlns:a16="http://schemas.microsoft.com/office/drawing/2014/main" id="{04745E1E-4DBD-43F2-984B-20A531282A9F}"/>
                </a:ext>
              </a:extLst>
            </p:cNvPr>
            <p:cNvSpPr/>
            <p:nvPr/>
          </p:nvSpPr>
          <p:spPr>
            <a:xfrm>
              <a:off x="6076950" y="2389713"/>
              <a:ext cx="2852652" cy="1725999"/>
            </a:xfrm>
            <a:prstGeom prst="snip2DiagRect">
              <a:avLst>
                <a:gd name="adj1" fmla="val 0"/>
                <a:gd name="adj2" fmla="val 2624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ES" b="1" dirty="0"/>
                <a:t>Movilidad urbano-regional </a:t>
              </a:r>
            </a:p>
          </p:txBody>
        </p:sp>
        <p:sp>
          <p:nvSpPr>
            <p:cNvPr id="14" name="Rectángulo: esquinas diagonales cortadas 14">
              <a:extLst>
                <a:ext uri="{FF2B5EF4-FFF2-40B4-BE49-F238E27FC236}">
                  <a16:creationId xmlns:a16="http://schemas.microsoft.com/office/drawing/2014/main" id="{227C8EDB-B949-4EC7-8CA6-08B029FC3841}"/>
                </a:ext>
              </a:extLst>
            </p:cNvPr>
            <p:cNvSpPr/>
            <p:nvPr/>
          </p:nvSpPr>
          <p:spPr>
            <a:xfrm flipH="1">
              <a:off x="4885799" y="4267200"/>
              <a:ext cx="4043803" cy="1811508"/>
            </a:xfrm>
            <a:prstGeom prst="snip2DiagRect">
              <a:avLst>
                <a:gd name="adj1" fmla="val 0"/>
                <a:gd name="adj2" fmla="val 3068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s-ES" b="1" dirty="0"/>
                <a:t>Financiación eficiente de transporte</a:t>
              </a:r>
            </a:p>
          </p:txBody>
        </p:sp>
        <p:sp>
          <p:nvSpPr>
            <p:cNvPr id="15" name="Rectángulo: esquinas diagonales cortadas 20">
              <a:extLst>
                <a:ext uri="{FF2B5EF4-FFF2-40B4-BE49-F238E27FC236}">
                  <a16:creationId xmlns:a16="http://schemas.microsoft.com/office/drawing/2014/main" id="{E566861F-2A79-4097-A529-DF65925608E8}"/>
                </a:ext>
              </a:extLst>
            </p:cNvPr>
            <p:cNvSpPr/>
            <p:nvPr/>
          </p:nvSpPr>
          <p:spPr>
            <a:xfrm>
              <a:off x="445646" y="4267200"/>
              <a:ext cx="4043803" cy="1811508"/>
            </a:xfrm>
            <a:prstGeom prst="snip2DiagRect">
              <a:avLst>
                <a:gd name="adj1" fmla="val 0"/>
                <a:gd name="adj2" fmla="val 3139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s-ES" b="1" dirty="0"/>
                <a:t>Corredores estratégicos intermodales</a:t>
              </a:r>
              <a:endParaRPr lang="es-E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E960F4-5CCA-466D-A4C1-8B144B3F9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578" y="2389713"/>
              <a:ext cx="2653335" cy="1579037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C924F25-C4E9-43CF-8166-1714994A14D6}"/>
              </a:ext>
            </a:extLst>
          </p:cNvPr>
          <p:cNvGrpSpPr/>
          <p:nvPr/>
        </p:nvGrpSpPr>
        <p:grpSpPr>
          <a:xfrm>
            <a:off x="9358944" y="234950"/>
            <a:ext cx="2852652" cy="1158056"/>
            <a:chOff x="9448770" y="1858122"/>
            <a:chExt cx="2852652" cy="1158056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E81947D-8405-442B-94D3-D95807787840}"/>
                </a:ext>
              </a:extLst>
            </p:cNvPr>
            <p:cNvSpPr txBox="1"/>
            <p:nvPr/>
          </p:nvSpPr>
          <p:spPr>
            <a:xfrm>
              <a:off x="9448770" y="1858122"/>
              <a:ext cx="285265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es-ES_tradnl" sz="1400" dirty="0">
                  <a:solidFill>
                    <a:schemeClr val="bg1"/>
                  </a:solidFill>
                </a:rPr>
                <a:t>Ciclo-red cofinanciada por la Nación</a:t>
              </a: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EBA0CF7A-77E6-43CE-B348-29AEE48474D5}"/>
                </a:ext>
              </a:extLst>
            </p:cNvPr>
            <p:cNvSpPr txBox="1"/>
            <p:nvPr/>
          </p:nvSpPr>
          <p:spPr>
            <a:xfrm>
              <a:off x="9760557" y="2151495"/>
              <a:ext cx="833883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154km</a:t>
              </a: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E95CEC96-7B0C-42FB-B663-AB20C82FBB51}"/>
                </a:ext>
              </a:extLst>
            </p:cNvPr>
            <p:cNvSpPr txBox="1"/>
            <p:nvPr/>
          </p:nvSpPr>
          <p:spPr>
            <a:xfrm>
              <a:off x="10842104" y="2139015"/>
              <a:ext cx="1107996" cy="87716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lvl="0" algn="ctr">
                <a:spcBef>
                  <a:spcPts val="600"/>
                </a:spcBef>
              </a:pPr>
              <a:r>
                <a:rPr lang="es-ES_tradnl" sz="3200" b="1" dirty="0">
                  <a:solidFill>
                    <a:schemeClr val="bg1"/>
                  </a:solidFill>
                  <a:latin typeface="+mj-lt"/>
                </a:rPr>
                <a:t>255</a:t>
              </a:r>
              <a:r>
                <a:rPr lang="es-ES_tradnl" b="1" dirty="0">
                  <a:solidFill>
                    <a:srgbClr val="FFFFFF"/>
                  </a:solidFill>
                </a:rPr>
                <a:t>km</a:t>
              </a:r>
              <a:endParaRPr lang="es-ES_tradnl" sz="3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6026799-42CD-4350-8F6F-A57742D7134A}"/>
              </a:ext>
            </a:extLst>
          </p:cNvPr>
          <p:cNvSpPr txBox="1"/>
          <p:nvPr/>
        </p:nvSpPr>
        <p:spPr>
          <a:xfrm>
            <a:off x="9358944" y="4614705"/>
            <a:ext cx="2852652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400" dirty="0">
                <a:solidFill>
                  <a:schemeClr val="bg1"/>
                </a:solidFill>
              </a:rPr>
              <a:t>Capacidad aeroportuaria para atender </a:t>
            </a:r>
            <a:r>
              <a:rPr lang="es-ES_tradnl" b="1" dirty="0">
                <a:solidFill>
                  <a:schemeClr val="bg1"/>
                </a:solidFill>
              </a:rPr>
              <a:t>100 millones</a:t>
            </a:r>
            <a:r>
              <a:rPr lang="es-ES_tradnl" sz="1400" dirty="0">
                <a:solidFill>
                  <a:schemeClr val="bg1"/>
                </a:solidFill>
              </a:rPr>
              <a:t> de pasajeros en 2030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69FC6C96-8522-4F4C-BBD2-C04E3174A619}"/>
              </a:ext>
            </a:extLst>
          </p:cNvPr>
          <p:cNvGrpSpPr/>
          <p:nvPr/>
        </p:nvGrpSpPr>
        <p:grpSpPr>
          <a:xfrm>
            <a:off x="9316731" y="2331452"/>
            <a:ext cx="2852652" cy="1560093"/>
            <a:chOff x="9448770" y="1642678"/>
            <a:chExt cx="2852652" cy="1560093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01ED0D5-F61D-46E6-8BE0-BDDF133B1397}"/>
                </a:ext>
              </a:extLst>
            </p:cNvPr>
            <p:cNvSpPr txBox="1"/>
            <p:nvPr/>
          </p:nvSpPr>
          <p:spPr>
            <a:xfrm>
              <a:off x="9448770" y="1642678"/>
              <a:ext cx="2852652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es-ES_tradnl" sz="1400" dirty="0">
                  <a:solidFill>
                    <a:schemeClr val="bg1"/>
                  </a:solidFill>
                </a:rPr>
                <a:t>Infraestructura vial intervenida para transporte público urbano cofinanciado por la Nación</a:t>
              </a:r>
            </a:p>
          </p:txBody>
        </p: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94996EB3-16C4-47E3-9DFD-23828852A6C1}"/>
                </a:ext>
              </a:extLst>
            </p:cNvPr>
            <p:cNvSpPr txBox="1"/>
            <p:nvPr/>
          </p:nvSpPr>
          <p:spPr>
            <a:xfrm>
              <a:off x="9696100" y="2456137"/>
              <a:ext cx="1011815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1.019km</a:t>
              </a:r>
            </a:p>
          </p:txBody>
        </p: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F959AF65-5E30-449A-A3BC-3E0E18D8A47D}"/>
                </a:ext>
              </a:extLst>
            </p:cNvPr>
            <p:cNvSpPr txBox="1"/>
            <p:nvPr/>
          </p:nvSpPr>
          <p:spPr>
            <a:xfrm>
              <a:off x="10725111" y="2325608"/>
              <a:ext cx="1425390" cy="87716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3200" b="1" dirty="0">
                  <a:solidFill>
                    <a:schemeClr val="bg1"/>
                  </a:solidFill>
                  <a:latin typeface="+mj-lt"/>
                </a:rPr>
                <a:t>1.197</a:t>
              </a:r>
              <a:r>
                <a:rPr lang="es-ES_tradnl" b="1" dirty="0">
                  <a:solidFill>
                    <a:schemeClr val="bg1"/>
                  </a:solidFill>
                </a:rPr>
                <a:t>km</a:t>
              </a:r>
            </a:p>
          </p:txBody>
        </p:sp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96D3A70-A964-413B-903F-19926BCB40E0}"/>
              </a:ext>
            </a:extLst>
          </p:cNvPr>
          <p:cNvSpPr/>
          <p:nvPr/>
        </p:nvSpPr>
        <p:spPr>
          <a:xfrm>
            <a:off x="2182921" y="5405199"/>
            <a:ext cx="2164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1200" dirty="0">
                <a:solidFill>
                  <a:schemeClr val="tx2"/>
                </a:solidFill>
              </a:rPr>
              <a:t>Intermodalidad </a:t>
            </a:r>
            <a:r>
              <a:rPr lang="es-ES_tradnl" sz="2000" b="1" dirty="0">
                <a:solidFill>
                  <a:schemeClr val="tx2"/>
                </a:solidFill>
              </a:rPr>
              <a:t>plena</a:t>
            </a:r>
            <a:endParaRPr lang="es-CO" sz="1600" b="1" dirty="0">
              <a:solidFill>
                <a:schemeClr val="tx2"/>
              </a:solidFill>
            </a:endParaRPr>
          </a:p>
        </p:txBody>
      </p:sp>
      <p:pic>
        <p:nvPicPr>
          <p:cNvPr id="36" name="Graphic 15" descr="Tren">
            <a:extLst>
              <a:ext uri="{FF2B5EF4-FFF2-40B4-BE49-F238E27FC236}">
                <a16:creationId xmlns:a16="http://schemas.microsoft.com/office/drawing/2014/main" id="{1CF53FA2-8E82-44C0-B196-ADBF8D18A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5548" y="5239257"/>
            <a:ext cx="601689" cy="601689"/>
          </a:xfrm>
          <a:prstGeom prst="rect">
            <a:avLst/>
          </a:prstGeom>
        </p:spPr>
      </p:pic>
      <p:sp>
        <p:nvSpPr>
          <p:cNvPr id="37" name="Rectangle 15">
            <a:extLst>
              <a:ext uri="{FF2B5EF4-FFF2-40B4-BE49-F238E27FC236}">
                <a16:creationId xmlns:a16="http://schemas.microsoft.com/office/drawing/2014/main" id="{D71D4497-1F0A-4B4C-A3F2-13252FF3B7CA}"/>
              </a:ext>
            </a:extLst>
          </p:cNvPr>
          <p:cNvSpPr/>
          <p:nvPr/>
        </p:nvSpPr>
        <p:spPr>
          <a:xfrm>
            <a:off x="5839050" y="5305169"/>
            <a:ext cx="2720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9169"/>
              </a:buClr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69169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1 billón de nuevos recursos por nuevas fuentes de pago en 2022</a:t>
            </a:r>
          </a:p>
        </p:txBody>
      </p:sp>
      <p:pic>
        <p:nvPicPr>
          <p:cNvPr id="38" name="Graphic 38" descr="Monedas">
            <a:extLst>
              <a:ext uri="{FF2B5EF4-FFF2-40B4-BE49-F238E27FC236}">
                <a16:creationId xmlns:a16="http://schemas.microsoft.com/office/drawing/2014/main" id="{08ADB2DE-03EF-4FA7-954C-3A57C9F05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6171" y="5305169"/>
            <a:ext cx="530792" cy="530792"/>
          </a:xfrm>
          <a:prstGeom prst="rect">
            <a:avLst/>
          </a:prstGeom>
        </p:spPr>
      </p:pic>
      <p:sp>
        <p:nvSpPr>
          <p:cNvPr id="39" name="Rectangle 16">
            <a:extLst>
              <a:ext uri="{FF2B5EF4-FFF2-40B4-BE49-F238E27FC236}">
                <a16:creationId xmlns:a16="http://schemas.microsoft.com/office/drawing/2014/main" id="{18D5646F-CE99-43E0-ADD9-65FD445C14B0}"/>
              </a:ext>
            </a:extLst>
          </p:cNvPr>
          <p:cNvSpPr/>
          <p:nvPr/>
        </p:nvSpPr>
        <p:spPr>
          <a:xfrm>
            <a:off x="351888" y="3007378"/>
            <a:ext cx="20425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2"/>
                </a:solidFill>
              </a:rPr>
              <a:t>Plataformas web interoperables y con intercambio de información en línea:</a:t>
            </a:r>
          </a:p>
          <a:p>
            <a:pPr algn="ctr"/>
            <a:r>
              <a:rPr lang="es-ES_tradnl" sz="1100" dirty="0">
                <a:solidFill>
                  <a:schemeClr val="tx2"/>
                </a:solidFill>
              </a:rPr>
              <a:t>31% a </a:t>
            </a:r>
            <a:r>
              <a:rPr lang="es-ES_tradnl" sz="1600" b="1" dirty="0">
                <a:solidFill>
                  <a:schemeClr val="tx2"/>
                </a:solidFill>
                <a:latin typeface="+mj-lt"/>
              </a:rPr>
              <a:t>60%</a:t>
            </a:r>
            <a:endParaRPr lang="es-ES" sz="1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0" name="Graphic 3" descr="Portátil">
            <a:extLst>
              <a:ext uri="{FF2B5EF4-FFF2-40B4-BE49-F238E27FC236}">
                <a16:creationId xmlns:a16="http://schemas.microsoft.com/office/drawing/2014/main" id="{403585B4-3018-4F42-89E6-753A08C17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8446" y="3235510"/>
            <a:ext cx="575694" cy="575694"/>
          </a:xfrm>
          <a:prstGeom prst="rect">
            <a:avLst/>
          </a:prstGeom>
        </p:spPr>
      </p:pic>
      <p:sp>
        <p:nvSpPr>
          <p:cNvPr id="41" name="Rectangle 16">
            <a:extLst>
              <a:ext uri="{FF2B5EF4-FFF2-40B4-BE49-F238E27FC236}">
                <a16:creationId xmlns:a16="http://schemas.microsoft.com/office/drawing/2014/main" id="{03901BB3-2584-4722-9B57-AFB4D3E0DDA8}"/>
              </a:ext>
            </a:extLst>
          </p:cNvPr>
          <p:cNvSpPr/>
          <p:nvPr/>
        </p:nvSpPr>
        <p:spPr>
          <a:xfrm>
            <a:off x="817248" y="2154635"/>
            <a:ext cx="204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b="1" dirty="0">
                <a:solidFill>
                  <a:srgbClr val="004A84"/>
                </a:solidFill>
              </a:rPr>
              <a:t>Gobernanza e institucionalidad moderna</a:t>
            </a:r>
          </a:p>
        </p:txBody>
      </p:sp>
      <p:pic>
        <p:nvPicPr>
          <p:cNvPr id="42" name="Graphic 38" descr="Avión">
            <a:extLst>
              <a:ext uri="{FF2B5EF4-FFF2-40B4-BE49-F238E27FC236}">
                <a16:creationId xmlns:a16="http://schemas.microsoft.com/office/drawing/2014/main" id="{68EE8EE6-8909-486F-AC49-3681A83CFA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19874" y="5464984"/>
            <a:ext cx="530792" cy="5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59807-385A-4EE7-8E5F-29BA6F1B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636235" cy="559387"/>
          </a:xfrm>
        </p:spPr>
        <p:txBody>
          <a:bodyPr/>
          <a:lstStyle/>
          <a:p>
            <a:r>
              <a:rPr lang="es-ES" dirty="0"/>
              <a:t>Pacto calidad y eficiencia de servicios públicos  </a:t>
            </a:r>
            <a:endParaRPr lang="es-C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23BCBE-D4CE-4036-A390-44EA64F8FD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736888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1E33280-0649-410D-990D-E6263A111BF0}"/>
              </a:ext>
            </a:extLst>
          </p:cNvPr>
          <p:cNvSpPr/>
          <p:nvPr/>
        </p:nvSpPr>
        <p:spPr>
          <a:xfrm>
            <a:off x="9314823" y="0"/>
            <a:ext cx="2877177" cy="6222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B164092C-80D3-4F2C-AF55-3D73CA8124F9}"/>
              </a:ext>
            </a:extLst>
          </p:cNvPr>
          <p:cNvSpPr/>
          <p:nvPr/>
        </p:nvSpPr>
        <p:spPr>
          <a:xfrm>
            <a:off x="2142800" y="2006879"/>
            <a:ext cx="5157942" cy="695455"/>
          </a:xfrm>
          <a:prstGeom prst="roundRect">
            <a:avLst>
              <a:gd name="adj" fmla="val 9343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+mj-lt"/>
              </a:rPr>
              <a:t>Agua y energía para promover la competitividad y el bienestar de todos</a:t>
            </a:r>
          </a:p>
        </p:txBody>
      </p:sp>
      <p:sp>
        <p:nvSpPr>
          <p:cNvPr id="8" name="Rectángulo: esquinas diagonales cortadas 12">
            <a:extLst>
              <a:ext uri="{FF2B5EF4-FFF2-40B4-BE49-F238E27FC236}">
                <a16:creationId xmlns:a16="http://schemas.microsoft.com/office/drawing/2014/main" id="{FF0C2FD3-BE88-4CF9-A03D-6DD8BFB4C75D}"/>
              </a:ext>
            </a:extLst>
          </p:cNvPr>
          <p:cNvSpPr/>
          <p:nvPr/>
        </p:nvSpPr>
        <p:spPr>
          <a:xfrm flipH="1">
            <a:off x="6048504" y="2767724"/>
            <a:ext cx="2763533" cy="3533924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t"/>
          <a:lstStyle/>
          <a:p>
            <a:r>
              <a:rPr lang="es-CO" sz="1600" b="1" dirty="0"/>
              <a:t>Agua limpia y saneamiento básico adecuado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s-ES_tradnl" sz="1200" dirty="0"/>
              <a:t>Prestación eficiente, sostenible e incluyente con orientación regional.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s-ES_tradnl" sz="1200" dirty="0"/>
              <a:t>Información sistémica, oportuna y confiable.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s-ES_tradnl" sz="1200" dirty="0"/>
              <a:t>Protección a las fuentes de agua con enfoque de economía circular.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s-ES_tradnl" sz="1200" dirty="0"/>
              <a:t>Educación y participación ciudadana.</a:t>
            </a:r>
          </a:p>
        </p:txBody>
      </p:sp>
      <p:sp>
        <p:nvSpPr>
          <p:cNvPr id="9" name="Rectángulo: esquinas diagonales cortadas 14">
            <a:extLst>
              <a:ext uri="{FF2B5EF4-FFF2-40B4-BE49-F238E27FC236}">
                <a16:creationId xmlns:a16="http://schemas.microsoft.com/office/drawing/2014/main" id="{6394C6F1-24CF-4459-B202-682B0C2DF02C}"/>
              </a:ext>
            </a:extLst>
          </p:cNvPr>
          <p:cNvSpPr/>
          <p:nvPr/>
        </p:nvSpPr>
        <p:spPr>
          <a:xfrm>
            <a:off x="630024" y="2767723"/>
            <a:ext cx="2763533" cy="3533923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t"/>
          <a:lstStyle/>
          <a:p>
            <a:r>
              <a:rPr lang="es-CO" sz="1600" b="1" dirty="0"/>
              <a:t>Sector energético más innovador, competitivo, limpio y equitativo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s-ES" sz="1200" dirty="0"/>
              <a:t>Modernización e innovación.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s-ES" sz="1200" dirty="0"/>
              <a:t>Digitalización de datos sectoriales.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s-ES" sz="1200" dirty="0"/>
              <a:t>Recursos energéticos descentralizados y promoción de la competencia.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s-ES" sz="1200" dirty="0"/>
              <a:t>Cierre de brechas y focalización de subsidios.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43A93-8764-4D24-BE3D-5F5C70623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45" y="2702331"/>
            <a:ext cx="2500572" cy="180592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720A422-887E-4F46-842D-0533894AD06B}"/>
              </a:ext>
            </a:extLst>
          </p:cNvPr>
          <p:cNvSpPr txBox="1"/>
          <p:nvPr/>
        </p:nvSpPr>
        <p:spPr>
          <a:xfrm>
            <a:off x="9314823" y="2117556"/>
            <a:ext cx="287717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25% </a:t>
            </a:r>
            <a:r>
              <a:rPr lang="es-ES_tradnl" sz="1400" dirty="0">
                <a:solidFill>
                  <a:schemeClr val="bg1"/>
                </a:solidFill>
              </a:rPr>
              <a:t>de usuarios con medición inteligente, piloto descentralizado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0F2A6A7-A113-4080-8977-A7FE9D898C6C}"/>
              </a:ext>
            </a:extLst>
          </p:cNvPr>
          <p:cNvGrpSpPr/>
          <p:nvPr/>
        </p:nvGrpSpPr>
        <p:grpSpPr>
          <a:xfrm>
            <a:off x="9314821" y="100673"/>
            <a:ext cx="2877177" cy="1183233"/>
            <a:chOff x="9314821" y="1692886"/>
            <a:chExt cx="2877177" cy="1183233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EF0AB7F-4774-48FA-9676-6EB58D31BC03}"/>
                </a:ext>
              </a:extLst>
            </p:cNvPr>
            <p:cNvSpPr txBox="1"/>
            <p:nvPr/>
          </p:nvSpPr>
          <p:spPr>
            <a:xfrm>
              <a:off x="9314821" y="1692886"/>
              <a:ext cx="287717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es-ES_tradnl" sz="1400" dirty="0">
                  <a:solidFill>
                    <a:schemeClr val="bg1"/>
                  </a:solidFill>
                </a:rPr>
                <a:t>Usuarios rurales remotos con electricidad</a:t>
              </a:r>
            </a:p>
          </p:txBody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7AD2A30A-6D91-47EC-9F90-7BFF6E991DD5}"/>
                </a:ext>
              </a:extLst>
            </p:cNvPr>
            <p:cNvSpPr txBox="1"/>
            <p:nvPr/>
          </p:nvSpPr>
          <p:spPr>
            <a:xfrm>
              <a:off x="9755690" y="2196492"/>
              <a:ext cx="587020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85%</a:t>
              </a:r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F25C11B2-65B9-4E4C-9FA1-5FDAC6751B21}"/>
                </a:ext>
              </a:extLst>
            </p:cNvPr>
            <p:cNvSpPr txBox="1"/>
            <p:nvPr/>
          </p:nvSpPr>
          <p:spPr>
            <a:xfrm>
              <a:off x="11106951" y="2122066"/>
              <a:ext cx="720069" cy="75405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90%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618704B-DEC2-4783-A7AC-4F18B3E23700}"/>
              </a:ext>
            </a:extLst>
          </p:cNvPr>
          <p:cNvGrpSpPr/>
          <p:nvPr/>
        </p:nvGrpSpPr>
        <p:grpSpPr>
          <a:xfrm>
            <a:off x="9314823" y="4110477"/>
            <a:ext cx="2877177" cy="1805262"/>
            <a:chOff x="9312694" y="3812202"/>
            <a:chExt cx="2877177" cy="1805262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840783A-873A-4184-B9C9-7D4296DB1CB5}"/>
                </a:ext>
              </a:extLst>
            </p:cNvPr>
            <p:cNvSpPr txBox="1"/>
            <p:nvPr/>
          </p:nvSpPr>
          <p:spPr>
            <a:xfrm>
              <a:off x="9312694" y="3812202"/>
              <a:ext cx="2877177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es-ES_tradnl" sz="1400" dirty="0">
                  <a:solidFill>
                    <a:srgbClr val="FFFFFF"/>
                  </a:solidFill>
                </a:rPr>
                <a:t>Personas con acceso a soluciones adecuadas de agua potable y saneamiento</a:t>
              </a:r>
            </a:p>
          </p:txBody>
        </p: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BDC564BE-A169-48E6-8992-A6B3CC06C1D0}"/>
                </a:ext>
              </a:extLst>
            </p:cNvPr>
            <p:cNvSpPr txBox="1"/>
            <p:nvPr/>
          </p:nvSpPr>
          <p:spPr>
            <a:xfrm>
              <a:off x="9410437" y="4679910"/>
              <a:ext cx="1064715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42,2 </a:t>
              </a:r>
              <a:r>
                <a:rPr lang="es-ES_tradnl" b="1" dirty="0" err="1">
                  <a:solidFill>
                    <a:schemeClr val="bg1"/>
                  </a:solidFill>
                </a:rPr>
                <a:t>mill</a:t>
              </a:r>
              <a:r>
                <a:rPr lang="es-ES_tradnl" b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285845AC-1555-4F77-BA2A-109EDC0B70C4}"/>
                </a:ext>
              </a:extLst>
            </p:cNvPr>
            <p:cNvSpPr txBox="1"/>
            <p:nvPr/>
          </p:nvSpPr>
          <p:spPr>
            <a:xfrm>
              <a:off x="10737205" y="4417135"/>
              <a:ext cx="1217000" cy="120032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47,5 </a:t>
              </a:r>
              <a:r>
                <a:rPr lang="es-ES_tradnl" b="1" dirty="0" err="1">
                  <a:solidFill>
                    <a:schemeClr val="bg1"/>
                  </a:solidFill>
                  <a:latin typeface="+mj-lt"/>
                </a:rPr>
                <a:t>mill</a:t>
              </a:r>
              <a:r>
                <a:rPr lang="es-ES_tradnl" b="1" dirty="0">
                  <a:solidFill>
                    <a:schemeClr val="bg1"/>
                  </a:solidFill>
                  <a:latin typeface="+mj-lt"/>
                </a:rPr>
                <a:t>.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46,2 </a:t>
              </a:r>
              <a:r>
                <a:rPr lang="es-ES_tradnl" b="1" dirty="0" err="1">
                  <a:solidFill>
                    <a:schemeClr val="bg1"/>
                  </a:solidFill>
                  <a:latin typeface="+mj-lt"/>
                </a:rPr>
                <a:t>mill</a:t>
              </a:r>
              <a:r>
                <a:rPr lang="es-ES_tradnl" b="1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2348C7-48EB-4894-A2ED-0DB9B003F988}"/>
              </a:ext>
            </a:extLst>
          </p:cNvPr>
          <p:cNvSpPr/>
          <p:nvPr/>
        </p:nvSpPr>
        <p:spPr>
          <a:xfrm>
            <a:off x="6622422" y="5532207"/>
            <a:ext cx="21646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000" b="1" dirty="0">
                <a:solidFill>
                  <a:schemeClr val="tx2"/>
                </a:solidFill>
              </a:rPr>
              <a:t>91,7%</a:t>
            </a:r>
            <a:r>
              <a:rPr lang="es-ES_tradnl" sz="1200" dirty="0">
                <a:solidFill>
                  <a:srgbClr val="069169"/>
                </a:solidFill>
              </a:rPr>
              <a:t>  de los hogares con servicio de recolección de basuras</a:t>
            </a:r>
            <a:endParaRPr lang="es-CO" sz="1600" b="1" dirty="0">
              <a:solidFill>
                <a:schemeClr val="tx2"/>
              </a:solidFill>
            </a:endParaRPr>
          </a:p>
        </p:txBody>
      </p:sp>
      <p:pic>
        <p:nvPicPr>
          <p:cNvPr id="26" name="Graphic 15" descr="Reciclaje">
            <a:extLst>
              <a:ext uri="{FF2B5EF4-FFF2-40B4-BE49-F238E27FC236}">
                <a16:creationId xmlns:a16="http://schemas.microsoft.com/office/drawing/2014/main" id="{7C091CB4-BE97-4F9F-ABFA-5B1D7EAE8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0733" y="5590260"/>
            <a:ext cx="601689" cy="601689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BA713114-E26A-48DD-9AE4-DBF5300104A9}"/>
              </a:ext>
            </a:extLst>
          </p:cNvPr>
          <p:cNvSpPr/>
          <p:nvPr/>
        </p:nvSpPr>
        <p:spPr>
          <a:xfrm>
            <a:off x="1233326" y="5343080"/>
            <a:ext cx="2164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1200" dirty="0">
                <a:solidFill>
                  <a:srgbClr val="069169"/>
                </a:solidFill>
              </a:rPr>
              <a:t>Reducción del precio de electricidad en </a:t>
            </a:r>
            <a:r>
              <a:rPr lang="es-ES_tradnl" sz="2000" b="1" dirty="0">
                <a:solidFill>
                  <a:srgbClr val="069169"/>
                </a:solidFill>
              </a:rPr>
              <a:t>8%</a:t>
            </a:r>
            <a:r>
              <a:rPr lang="es-ES_tradnl" sz="1200" dirty="0">
                <a:solidFill>
                  <a:srgbClr val="069169"/>
                </a:solidFill>
              </a:rPr>
              <a:t> por mayor competencia (que puede aumentar PIB en 0,1%)</a:t>
            </a:r>
            <a:endParaRPr lang="es-CO" sz="1600" b="1" dirty="0">
              <a:solidFill>
                <a:schemeClr val="tx2"/>
              </a:solidFill>
            </a:endParaRPr>
          </a:p>
        </p:txBody>
      </p:sp>
      <p:pic>
        <p:nvPicPr>
          <p:cNvPr id="28" name="Graphic 15" descr="Tendencia a la baja">
            <a:extLst>
              <a:ext uri="{FF2B5EF4-FFF2-40B4-BE49-F238E27FC236}">
                <a16:creationId xmlns:a16="http://schemas.microsoft.com/office/drawing/2014/main" id="{0545FFCD-98F4-4B69-9BF0-C2BBFD25F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637" y="5412150"/>
            <a:ext cx="601689" cy="601689"/>
          </a:xfrm>
          <a:prstGeom prst="rect">
            <a:avLst/>
          </a:prstGeom>
        </p:spPr>
      </p:pic>
      <p:pic>
        <p:nvPicPr>
          <p:cNvPr id="29" name="Graphic 15" descr="Bombilla">
            <a:extLst>
              <a:ext uri="{FF2B5EF4-FFF2-40B4-BE49-F238E27FC236}">
                <a16:creationId xmlns:a16="http://schemas.microsoft.com/office/drawing/2014/main" id="{63E108A8-D823-4F84-AB11-967E6E20B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8489" y="2741449"/>
            <a:ext cx="601689" cy="6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59807-385A-4EE7-8E5F-29BA6F1B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636235" cy="559387"/>
          </a:xfrm>
        </p:spPr>
        <p:txBody>
          <a:bodyPr/>
          <a:lstStyle/>
          <a:p>
            <a:r>
              <a:rPr lang="es-ES" dirty="0"/>
              <a:t>Pacto recursos minero-energéticos</a:t>
            </a:r>
            <a:endParaRPr lang="es-C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23BCBE-D4CE-4036-A390-44EA64F8FD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843384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1E33280-0649-410D-990D-E6263A111BF0}"/>
              </a:ext>
            </a:extLst>
          </p:cNvPr>
          <p:cNvSpPr/>
          <p:nvPr/>
        </p:nvSpPr>
        <p:spPr>
          <a:xfrm>
            <a:off x="9316459" y="0"/>
            <a:ext cx="2875541" cy="6222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6C8A0F-9790-479C-B0A0-67996CBC5A86}"/>
              </a:ext>
            </a:extLst>
          </p:cNvPr>
          <p:cNvGrpSpPr/>
          <p:nvPr/>
        </p:nvGrpSpPr>
        <p:grpSpPr>
          <a:xfrm>
            <a:off x="741506" y="1476653"/>
            <a:ext cx="7941452" cy="4625772"/>
            <a:chOff x="741506" y="1612507"/>
            <a:chExt cx="7941452" cy="44895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54C7EE-9E7D-40CB-A7AB-A2609DE0A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20" y="2366674"/>
              <a:ext cx="2407901" cy="1805925"/>
            </a:xfrm>
            <a:prstGeom prst="rect">
              <a:avLst/>
            </a:prstGeom>
          </p:spPr>
        </p:pic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B164092C-80D3-4F2C-AF55-3D73CA8124F9}"/>
                </a:ext>
              </a:extLst>
            </p:cNvPr>
            <p:cNvSpPr/>
            <p:nvPr/>
          </p:nvSpPr>
          <p:spPr>
            <a:xfrm>
              <a:off x="2590390" y="1612507"/>
              <a:ext cx="4262762" cy="841501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+mj-lt"/>
                </a:rPr>
                <a:t>Crecimiento sostenible y expansión de oportunidades</a:t>
              </a:r>
            </a:p>
          </p:txBody>
        </p:sp>
        <p:sp>
          <p:nvSpPr>
            <p:cNvPr id="8" name="Rectángulo: esquinas diagonales cortadas 12">
              <a:extLst>
                <a:ext uri="{FF2B5EF4-FFF2-40B4-BE49-F238E27FC236}">
                  <a16:creationId xmlns:a16="http://schemas.microsoft.com/office/drawing/2014/main" id="{FF0C2FD3-BE88-4CF9-A03D-6DD8BFB4C75D}"/>
                </a:ext>
              </a:extLst>
            </p:cNvPr>
            <p:cNvSpPr/>
            <p:nvPr/>
          </p:nvSpPr>
          <p:spPr>
            <a:xfrm flipH="1">
              <a:off x="4794746" y="4183291"/>
              <a:ext cx="3888212" cy="1918810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s-ES_tradnl" sz="1400" dirty="0"/>
            </a:p>
          </p:txBody>
        </p:sp>
        <p:sp>
          <p:nvSpPr>
            <p:cNvPr id="9" name="Rectángulo: esquinas diagonales cortadas 14">
              <a:extLst>
                <a:ext uri="{FF2B5EF4-FFF2-40B4-BE49-F238E27FC236}">
                  <a16:creationId xmlns:a16="http://schemas.microsoft.com/office/drawing/2014/main" id="{6394C6F1-24CF-4459-B202-682B0C2DF02C}"/>
                </a:ext>
              </a:extLst>
            </p:cNvPr>
            <p:cNvSpPr/>
            <p:nvPr/>
          </p:nvSpPr>
          <p:spPr>
            <a:xfrm>
              <a:off x="741506" y="4183290"/>
              <a:ext cx="3888212" cy="1918810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s-CO" sz="1600" b="1" dirty="0"/>
                <a:t>Seguridad energética para el desarrollo productivo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/>
                <a:t>Nuevas tendencias tecnológicas.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/>
                <a:t>Consolidación de la cadena energética.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0CBBD76-D897-4B1F-B132-8079CB6F5627}"/>
              </a:ext>
            </a:extLst>
          </p:cNvPr>
          <p:cNvGrpSpPr/>
          <p:nvPr/>
        </p:nvGrpSpPr>
        <p:grpSpPr>
          <a:xfrm>
            <a:off x="9309195" y="309620"/>
            <a:ext cx="2875541" cy="1075512"/>
            <a:chOff x="9346023" y="1800607"/>
            <a:chExt cx="2875541" cy="1075512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8BA75E2-0FAB-4507-AE58-02DD136AC5D6}"/>
                </a:ext>
              </a:extLst>
            </p:cNvPr>
            <p:cNvSpPr txBox="1"/>
            <p:nvPr/>
          </p:nvSpPr>
          <p:spPr>
            <a:xfrm>
              <a:off x="9346023" y="1800607"/>
              <a:ext cx="287554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es-ES_tradnl" sz="1400" dirty="0">
                  <a:solidFill>
                    <a:schemeClr val="bg1"/>
                  </a:solidFill>
                </a:rPr>
                <a:t>Toneladas de producción de oro</a:t>
              </a: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667551E5-0187-4E8B-A82F-E86B28B471D8}"/>
                </a:ext>
              </a:extLst>
            </p:cNvPr>
            <p:cNvSpPr txBox="1"/>
            <p:nvPr/>
          </p:nvSpPr>
          <p:spPr>
            <a:xfrm>
              <a:off x="9869445" y="2162439"/>
              <a:ext cx="535724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42</a:t>
              </a:r>
              <a:endParaRPr lang="es-ES_tradnl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1DDB446D-C38F-4A46-A431-61391FD0A577}"/>
                </a:ext>
              </a:extLst>
            </p:cNvPr>
            <p:cNvSpPr txBox="1"/>
            <p:nvPr/>
          </p:nvSpPr>
          <p:spPr>
            <a:xfrm>
              <a:off x="11156614" y="2122066"/>
              <a:ext cx="620746" cy="75405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60</a:t>
              </a:r>
              <a:endParaRPr lang="es-ES_tradnl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2D9E7D6-0584-4094-9F2D-6D0007491A64}"/>
              </a:ext>
            </a:extLst>
          </p:cNvPr>
          <p:cNvGrpSpPr/>
          <p:nvPr/>
        </p:nvGrpSpPr>
        <p:grpSpPr>
          <a:xfrm>
            <a:off x="9316459" y="2370165"/>
            <a:ext cx="2857179" cy="1056686"/>
            <a:chOff x="9352372" y="1800607"/>
            <a:chExt cx="2832626" cy="1056686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0CA4023E-53D9-4FDA-9164-987682752A45}"/>
                </a:ext>
              </a:extLst>
            </p:cNvPr>
            <p:cNvSpPr txBox="1"/>
            <p:nvPr/>
          </p:nvSpPr>
          <p:spPr>
            <a:xfrm>
              <a:off x="9352372" y="1800607"/>
              <a:ext cx="283262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es-ES_tradnl" sz="1400" dirty="0">
                  <a:solidFill>
                    <a:schemeClr val="bg1"/>
                  </a:solidFill>
                </a:rPr>
                <a:t>Toneladas de producción de carbón</a:t>
              </a: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1CC1638B-87A5-4F2C-98C6-9DA971AAB578}"/>
                </a:ext>
              </a:extLst>
            </p:cNvPr>
            <p:cNvSpPr txBox="1"/>
            <p:nvPr/>
          </p:nvSpPr>
          <p:spPr>
            <a:xfrm>
              <a:off x="9740635" y="2162439"/>
              <a:ext cx="793343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86 </a:t>
              </a:r>
              <a:r>
                <a:rPr lang="es-ES_tradnl" sz="1400" b="1" dirty="0" err="1">
                  <a:solidFill>
                    <a:schemeClr val="bg1"/>
                  </a:solidFill>
                </a:rPr>
                <a:t>mill</a:t>
              </a:r>
              <a:r>
                <a:rPr lang="es-ES_tradnl" sz="1400" b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438F67B6-ABC3-4B09-A67A-36113BE7BEFB}"/>
                </a:ext>
              </a:extLst>
            </p:cNvPr>
            <p:cNvSpPr txBox="1"/>
            <p:nvPr/>
          </p:nvSpPr>
          <p:spPr>
            <a:xfrm>
              <a:off x="10767481" y="2103240"/>
              <a:ext cx="885517" cy="75405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92 </a:t>
              </a:r>
              <a:r>
                <a:rPr lang="es-ES_tradnl" sz="1400" b="1" dirty="0" err="1">
                  <a:solidFill>
                    <a:schemeClr val="bg1"/>
                  </a:solidFill>
                  <a:latin typeface="+mj-lt"/>
                </a:rPr>
                <a:t>mill</a:t>
              </a:r>
              <a:r>
                <a:rPr lang="es-ES_tradnl" sz="1400" b="1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D4C71BA-9F35-40CE-ABD9-06346C64A868}"/>
              </a:ext>
            </a:extLst>
          </p:cNvPr>
          <p:cNvGrpSpPr/>
          <p:nvPr/>
        </p:nvGrpSpPr>
        <p:grpSpPr>
          <a:xfrm>
            <a:off x="9316459" y="4371694"/>
            <a:ext cx="2875541" cy="1489055"/>
            <a:chOff x="9356282" y="1585164"/>
            <a:chExt cx="2956411" cy="1489055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C0611AA6-CF2B-44E4-B402-7CAF9C8F8AA0}"/>
                </a:ext>
              </a:extLst>
            </p:cNvPr>
            <p:cNvSpPr txBox="1"/>
            <p:nvPr/>
          </p:nvSpPr>
          <p:spPr>
            <a:xfrm>
              <a:off x="9356282" y="1585164"/>
              <a:ext cx="29564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/>
                  </a:solidFill>
                </a:rPr>
                <a:t>Proporción de toneladas de oro de productores fiscalizados vs producción de oro total</a:t>
              </a: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3D2D5C64-DC23-4AC1-9A57-A138C76F7AFC}"/>
                </a:ext>
              </a:extLst>
            </p:cNvPr>
            <p:cNvSpPr txBox="1"/>
            <p:nvPr/>
          </p:nvSpPr>
          <p:spPr>
            <a:xfrm>
              <a:off x="9942771" y="2379365"/>
              <a:ext cx="547646" cy="6617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Hoy: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b="1" dirty="0">
                  <a:solidFill>
                    <a:schemeClr val="bg1"/>
                  </a:solidFill>
                </a:rPr>
                <a:t>35%</a:t>
              </a:r>
              <a:endParaRPr lang="es-ES_tradnl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851D59DF-160A-448F-9D13-1A477E7F9177}"/>
                </a:ext>
              </a:extLst>
            </p:cNvPr>
            <p:cNvSpPr txBox="1"/>
            <p:nvPr/>
          </p:nvSpPr>
          <p:spPr>
            <a:xfrm>
              <a:off x="10919366" y="2320166"/>
              <a:ext cx="740321" cy="75405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_tradnl" sz="1400" dirty="0">
                  <a:solidFill>
                    <a:schemeClr val="bg1"/>
                  </a:solidFill>
                </a:rPr>
                <a:t>Meta:</a:t>
              </a:r>
            </a:p>
            <a:p>
              <a:pPr algn="ctr">
                <a:spcBef>
                  <a:spcPts val="600"/>
                </a:spcBef>
              </a:pPr>
              <a:r>
                <a:rPr lang="es-ES_tradnl" sz="2400" b="1" dirty="0">
                  <a:solidFill>
                    <a:schemeClr val="bg1"/>
                  </a:solidFill>
                  <a:latin typeface="+mj-lt"/>
                </a:rPr>
                <a:t>70%</a:t>
              </a:r>
              <a:endParaRPr lang="es-ES_tradnl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9" name="Rectangle 16">
            <a:extLst>
              <a:ext uri="{FF2B5EF4-FFF2-40B4-BE49-F238E27FC236}">
                <a16:creationId xmlns:a16="http://schemas.microsoft.com/office/drawing/2014/main" id="{652C4A9C-67BA-4DA2-B2DF-A7202E9F53E2}"/>
              </a:ext>
            </a:extLst>
          </p:cNvPr>
          <p:cNvSpPr/>
          <p:nvPr/>
        </p:nvSpPr>
        <p:spPr>
          <a:xfrm>
            <a:off x="5342535" y="5497192"/>
            <a:ext cx="2042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tx2"/>
                </a:solidFill>
              </a:rPr>
              <a:t>PIB del sector minero:</a:t>
            </a:r>
          </a:p>
          <a:p>
            <a:pPr algn="ctr"/>
            <a:r>
              <a:rPr lang="es-ES_tradnl" sz="1100" dirty="0">
                <a:solidFill>
                  <a:schemeClr val="tx2"/>
                </a:solidFill>
              </a:rPr>
              <a:t>15 billones a </a:t>
            </a:r>
            <a:r>
              <a:rPr lang="es-ES_tradnl" sz="1600" b="1" dirty="0">
                <a:solidFill>
                  <a:schemeClr val="tx2"/>
                </a:solidFill>
                <a:latin typeface="+mj-lt"/>
              </a:rPr>
              <a:t>16,2 billones</a:t>
            </a:r>
            <a:endParaRPr lang="es-ES" sz="1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" name="Graphic 3" descr="Tendencia al alza">
            <a:extLst>
              <a:ext uri="{FF2B5EF4-FFF2-40B4-BE49-F238E27FC236}">
                <a16:creationId xmlns:a16="http://schemas.microsoft.com/office/drawing/2014/main" id="{5F2ABC00-C637-4823-BDB9-C745512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4619" y="5419286"/>
            <a:ext cx="575694" cy="57569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6A30E4-4563-4A0F-AE75-4764480AF331}"/>
              </a:ext>
            </a:extLst>
          </p:cNvPr>
          <p:cNvSpPr/>
          <p:nvPr/>
        </p:nvSpPr>
        <p:spPr>
          <a:xfrm>
            <a:off x="4940958" y="4159301"/>
            <a:ext cx="366488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600" b="1" dirty="0">
                <a:solidFill>
                  <a:srgbClr val="004A84"/>
                </a:solidFill>
              </a:rPr>
              <a:t>Desarrollo con responsabilidad ambiental y social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rgbClr val="004A84"/>
                </a:solidFill>
              </a:rPr>
              <a:t>El sector como aliado del desarrollo del territorio.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rgbClr val="004A84"/>
                </a:solidFill>
              </a:rPr>
              <a:t>Desarrollo y competitividad de la industria.</a:t>
            </a:r>
          </a:p>
        </p:txBody>
      </p:sp>
      <p:pic>
        <p:nvPicPr>
          <p:cNvPr id="31" name="Graphic 3" descr="Lingotes de oro">
            <a:extLst>
              <a:ext uri="{FF2B5EF4-FFF2-40B4-BE49-F238E27FC236}">
                <a16:creationId xmlns:a16="http://schemas.microsoft.com/office/drawing/2014/main" id="{7DF6098F-9A2D-4F08-BE83-CDEF8A7D8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8426" y="1142785"/>
            <a:ext cx="575694" cy="5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CCDEC76-F5B0-46A4-8F3C-3E1FA58D1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00" y="2139951"/>
            <a:ext cx="2745900" cy="1792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FB792-8A63-4CE2-BE3E-005AC61F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706085" cy="559387"/>
          </a:xfrm>
        </p:spPr>
        <p:txBody>
          <a:bodyPr/>
          <a:lstStyle/>
          <a:p>
            <a:r>
              <a:rPr lang="es-ES" dirty="0"/>
              <a:t>Pacto identidad y creatividad</a:t>
            </a:r>
            <a:endParaRPr lang="es-C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899080-A88F-458A-B86B-F8EE5FCE5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8706085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9007212-1AFF-474A-B9A5-6BC8A3A8A7F0}"/>
              </a:ext>
            </a:extLst>
          </p:cNvPr>
          <p:cNvSpPr/>
          <p:nvPr/>
        </p:nvSpPr>
        <p:spPr>
          <a:xfrm>
            <a:off x="9209963" y="0"/>
            <a:ext cx="2982037" cy="6222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59D59299-8C96-4650-9454-93AC64F547D5}"/>
              </a:ext>
            </a:extLst>
          </p:cNvPr>
          <p:cNvSpPr/>
          <p:nvPr/>
        </p:nvSpPr>
        <p:spPr>
          <a:xfrm>
            <a:off x="2051282" y="1510284"/>
            <a:ext cx="5673736" cy="765001"/>
          </a:xfrm>
          <a:prstGeom prst="roundRect">
            <a:avLst>
              <a:gd name="adj" fmla="val 9343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+mj-lt"/>
              </a:rPr>
              <a:t>Desarrollo de la economía naranja y protección y promoción de nuestra cultura</a:t>
            </a:r>
            <a:endParaRPr lang="es-ES" b="1" dirty="0">
              <a:latin typeface="+mj-lt"/>
            </a:endParaRPr>
          </a:p>
        </p:txBody>
      </p:sp>
      <p:sp>
        <p:nvSpPr>
          <p:cNvPr id="8" name="Rectángulo: esquinas diagonales cortadas 12">
            <a:extLst>
              <a:ext uri="{FF2B5EF4-FFF2-40B4-BE49-F238E27FC236}">
                <a16:creationId xmlns:a16="http://schemas.microsoft.com/office/drawing/2014/main" id="{E203AEBA-A197-428D-AF50-01FDCE58F1A1}"/>
              </a:ext>
            </a:extLst>
          </p:cNvPr>
          <p:cNvSpPr/>
          <p:nvPr/>
        </p:nvSpPr>
        <p:spPr>
          <a:xfrm flipH="1">
            <a:off x="4962407" y="4025900"/>
            <a:ext cx="3899178" cy="2169261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b="1" dirty="0">
                <a:solidFill>
                  <a:schemeClr val="tx1"/>
                </a:solidFill>
              </a:rPr>
              <a:t>Todos somos cultura: la esencia de un país que se transforma desde los territorios</a:t>
            </a:r>
            <a:endParaRPr lang="es-ES_tradnl" sz="1400" b="1" dirty="0"/>
          </a:p>
        </p:txBody>
      </p:sp>
      <p:sp>
        <p:nvSpPr>
          <p:cNvPr id="9" name="Rectángulo: esquinas diagonales cortadas 14">
            <a:extLst>
              <a:ext uri="{FF2B5EF4-FFF2-40B4-BE49-F238E27FC236}">
                <a16:creationId xmlns:a16="http://schemas.microsoft.com/office/drawing/2014/main" id="{2D8C4ACB-7045-4FDB-B101-32BC1C8DA4C1}"/>
              </a:ext>
            </a:extLst>
          </p:cNvPr>
          <p:cNvSpPr/>
          <p:nvPr/>
        </p:nvSpPr>
        <p:spPr>
          <a:xfrm>
            <a:off x="690129" y="4025900"/>
            <a:ext cx="4166271" cy="2169261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b="1" dirty="0">
                <a:solidFill>
                  <a:schemeClr val="tx1"/>
                </a:solidFill>
              </a:rPr>
              <a:t>Colombia naranja: desarrollo del emprendimiento de base artística, creativa y tecnológica para la creación de las nuevas industrias</a:t>
            </a:r>
            <a:endParaRPr lang="es-ES" sz="1400" b="1" dirty="0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63922C1B-19F0-4AF0-9E28-EDC3001AB10D}"/>
              </a:ext>
            </a:extLst>
          </p:cNvPr>
          <p:cNvSpPr/>
          <p:nvPr/>
        </p:nvSpPr>
        <p:spPr>
          <a:xfrm>
            <a:off x="9416493" y="912658"/>
            <a:ext cx="2646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+mj-lt"/>
              </a:rPr>
              <a:t>3.000 niños </a:t>
            </a:r>
            <a:r>
              <a:rPr lang="es-CO" sz="1600" dirty="0">
                <a:solidFill>
                  <a:schemeClr val="bg1"/>
                </a:solidFill>
              </a:rPr>
              <a:t>en primera infancia atendidos con promoción de la lectura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29FB39ED-6631-4C51-B0F7-E497CCE8599E}"/>
              </a:ext>
            </a:extLst>
          </p:cNvPr>
          <p:cNvSpPr/>
          <p:nvPr/>
        </p:nvSpPr>
        <p:spPr>
          <a:xfrm>
            <a:off x="9416493" y="3817834"/>
            <a:ext cx="26469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+mj-lt"/>
              </a:rPr>
              <a:t>500.000</a:t>
            </a:r>
            <a:r>
              <a:rPr lang="es-CO" sz="2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</a:rPr>
              <a:t>puestos de trabajo 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</a:rPr>
              <a:t>en el sector</a:t>
            </a:r>
          </a:p>
        </p:txBody>
      </p:sp>
      <p:pic>
        <p:nvPicPr>
          <p:cNvPr id="12" name="Gráfico 26" descr="Maestro">
            <a:extLst>
              <a:ext uri="{FF2B5EF4-FFF2-40B4-BE49-F238E27FC236}">
                <a16:creationId xmlns:a16="http://schemas.microsoft.com/office/drawing/2014/main" id="{FDCCC912-A6B4-4B81-B12B-A4C171CA0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6599" y="4819548"/>
            <a:ext cx="786765" cy="786765"/>
          </a:xfrm>
          <a:prstGeom prst="rect">
            <a:avLst/>
          </a:prstGeom>
        </p:spPr>
      </p:pic>
      <p:pic>
        <p:nvPicPr>
          <p:cNvPr id="13" name="Gráfico 27" descr="Libros">
            <a:extLst>
              <a:ext uri="{FF2B5EF4-FFF2-40B4-BE49-F238E27FC236}">
                <a16:creationId xmlns:a16="http://schemas.microsoft.com/office/drawing/2014/main" id="{87503EF1-7920-41AD-A6C9-EF490BACC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82781" y="22404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F4761-8971-4EC0-B5A1-20BA6708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  <a:latin typeface="+mn-lt"/>
              </a:rPr>
              <a:t>Pacto construcción de paz</a:t>
            </a:r>
            <a:endParaRPr lang="es-CO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9EF08-5FF2-404B-88E5-28F7EE876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11006501" cy="279400"/>
          </a:xfrm>
        </p:spPr>
        <p:txBody>
          <a:bodyPr>
            <a:normAutofit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E91C24-C32C-4573-AFB1-6D09F2149D26}"/>
              </a:ext>
            </a:extLst>
          </p:cNvPr>
          <p:cNvGrpSpPr/>
          <p:nvPr/>
        </p:nvGrpSpPr>
        <p:grpSpPr>
          <a:xfrm>
            <a:off x="1410159" y="1604625"/>
            <a:ext cx="9353321" cy="4610743"/>
            <a:chOff x="473075" y="1604625"/>
            <a:chExt cx="8493125" cy="46107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2FFDD6-C9B2-4D4B-8906-FCC8FFD38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8" r="6984"/>
            <a:stretch/>
          </p:blipFill>
          <p:spPr>
            <a:xfrm>
              <a:off x="3565298" y="1991003"/>
              <a:ext cx="2320028" cy="1986517"/>
            </a:xfrm>
            <a:prstGeom prst="rect">
              <a:avLst/>
            </a:prstGeom>
          </p:spPr>
        </p:pic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44174F7E-56FA-4BAA-BBD1-C114DBE4D4D3}"/>
                </a:ext>
              </a:extLst>
            </p:cNvPr>
            <p:cNvSpPr/>
            <p:nvPr/>
          </p:nvSpPr>
          <p:spPr>
            <a:xfrm>
              <a:off x="2593931" y="1604625"/>
              <a:ext cx="4262762" cy="632232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latin typeface="+mj-lt"/>
                </a:rPr>
                <a:t>Víctimas, reintegración, estabilización y reconciliación</a:t>
              </a:r>
              <a:endParaRPr lang="es-ES" b="1" dirty="0">
                <a:latin typeface="+mj-lt"/>
              </a:endParaRPr>
            </a:p>
          </p:txBody>
        </p:sp>
        <p:sp>
          <p:nvSpPr>
            <p:cNvPr id="8" name="Rectángulo: esquinas diagonales cortadas 12">
              <a:extLst>
                <a:ext uri="{FF2B5EF4-FFF2-40B4-BE49-F238E27FC236}">
                  <a16:creationId xmlns:a16="http://schemas.microsoft.com/office/drawing/2014/main" id="{526C5DFB-03B1-46BF-AFBA-D700866131F5}"/>
                </a:ext>
              </a:extLst>
            </p:cNvPr>
            <p:cNvSpPr/>
            <p:nvPr/>
          </p:nvSpPr>
          <p:spPr>
            <a:xfrm flipH="1">
              <a:off x="473075" y="2316443"/>
              <a:ext cx="2936876" cy="1929114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ES_tradnl" b="1" dirty="0">
                  <a:latin typeface="+mj-lt"/>
                </a:rPr>
                <a:t>Estabilización y construcción de paz</a:t>
              </a:r>
            </a:p>
          </p:txBody>
        </p:sp>
        <p:sp>
          <p:nvSpPr>
            <p:cNvPr id="9" name="Rectángulo: esquinas diagonales cortadas 13">
              <a:extLst>
                <a:ext uri="{FF2B5EF4-FFF2-40B4-BE49-F238E27FC236}">
                  <a16:creationId xmlns:a16="http://schemas.microsoft.com/office/drawing/2014/main" id="{8CA6C0DD-5883-44D6-A3C5-B6321C32F77B}"/>
                </a:ext>
              </a:extLst>
            </p:cNvPr>
            <p:cNvSpPr/>
            <p:nvPr/>
          </p:nvSpPr>
          <p:spPr>
            <a:xfrm>
              <a:off x="6029325" y="2316444"/>
              <a:ext cx="2936875" cy="1929114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spcAft>
                  <a:spcPts val="300"/>
                </a:spcAft>
                <a:defRPr/>
              </a:pPr>
              <a:r>
                <a:rPr lang="es-CO" b="1" dirty="0">
                  <a:solidFill>
                    <a:schemeClr val="tx1"/>
                  </a:solidFill>
                </a:rPr>
                <a:t>Colombia atiende a las víctimas</a:t>
              </a:r>
            </a:p>
          </p:txBody>
        </p:sp>
        <p:sp>
          <p:nvSpPr>
            <p:cNvPr id="10" name="Rectángulo: esquinas diagonales cortadas 14">
              <a:extLst>
                <a:ext uri="{FF2B5EF4-FFF2-40B4-BE49-F238E27FC236}">
                  <a16:creationId xmlns:a16="http://schemas.microsoft.com/office/drawing/2014/main" id="{F6584A05-F05F-4831-AFCA-9634D8581BE5}"/>
                </a:ext>
              </a:extLst>
            </p:cNvPr>
            <p:cNvSpPr/>
            <p:nvPr/>
          </p:nvSpPr>
          <p:spPr>
            <a:xfrm flipH="1">
              <a:off x="5213350" y="4357411"/>
              <a:ext cx="3752850" cy="1857957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CO" sz="1700" b="1" dirty="0">
                  <a:solidFill>
                    <a:schemeClr val="tx1"/>
                  </a:solidFill>
                </a:rPr>
                <a:t>Instrumentos y herramientas que orientan inversión eficiente y gasto para la estabilización</a:t>
              </a:r>
              <a:endParaRPr lang="es-CO" sz="1700" b="1" dirty="0"/>
            </a:p>
          </p:txBody>
        </p:sp>
        <p:sp>
          <p:nvSpPr>
            <p:cNvPr id="11" name="Rectángulo: esquinas diagonales cortadas 20">
              <a:extLst>
                <a:ext uri="{FF2B5EF4-FFF2-40B4-BE49-F238E27FC236}">
                  <a16:creationId xmlns:a16="http://schemas.microsoft.com/office/drawing/2014/main" id="{C284ABE3-A19A-4E01-9C73-58AB949D5596}"/>
                </a:ext>
              </a:extLst>
            </p:cNvPr>
            <p:cNvSpPr/>
            <p:nvPr/>
          </p:nvSpPr>
          <p:spPr>
            <a:xfrm>
              <a:off x="473075" y="4357411"/>
              <a:ext cx="3752850" cy="1857957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ES" sz="1700" b="1" dirty="0">
                  <a:latin typeface="+mj-lt"/>
                </a:rPr>
                <a:t>Mayor coordinación y eficiencia para la estabilización</a:t>
              </a:r>
              <a:endParaRPr lang="es-ES" sz="17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3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F4761-8971-4EC0-B5A1-20BA6708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  <a:latin typeface="+mn-lt"/>
              </a:rPr>
              <a:t>Pacto por los grupos étnicos</a:t>
            </a:r>
            <a:endParaRPr lang="es-CO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9EF08-5FF2-404B-88E5-28F7EE876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6" y="234950"/>
            <a:ext cx="8736888" cy="279400"/>
          </a:xfrm>
        </p:spPr>
        <p:txBody>
          <a:bodyPr>
            <a:normAutofit fontScale="92500"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44174F7E-56FA-4BAA-BBD1-C114DBE4D4D3}"/>
              </a:ext>
            </a:extLst>
          </p:cNvPr>
          <p:cNvSpPr/>
          <p:nvPr/>
        </p:nvSpPr>
        <p:spPr>
          <a:xfrm>
            <a:off x="1857060" y="1604625"/>
            <a:ext cx="5721967" cy="632232"/>
          </a:xfrm>
          <a:prstGeom prst="roundRect">
            <a:avLst>
              <a:gd name="adj" fmla="val 9343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+mj-lt"/>
              </a:rPr>
              <a:t>Equidad de oportunidades para indígenas, negros, afros, raizales, palenqueros y </a:t>
            </a:r>
            <a:r>
              <a:rPr lang="es-CO" dirty="0" err="1">
                <a:latin typeface="+mj-lt"/>
              </a:rPr>
              <a:t>Rrom</a:t>
            </a:r>
            <a:endParaRPr lang="es-ES" dirty="0">
              <a:latin typeface="+mj-lt"/>
            </a:endParaRPr>
          </a:p>
        </p:txBody>
      </p:sp>
      <p:sp>
        <p:nvSpPr>
          <p:cNvPr id="8" name="Rectángulo: esquinas diagonales cortadas 12">
            <a:extLst>
              <a:ext uri="{FF2B5EF4-FFF2-40B4-BE49-F238E27FC236}">
                <a16:creationId xmlns:a16="http://schemas.microsoft.com/office/drawing/2014/main" id="{526C5DFB-03B1-46BF-AFBA-D700866131F5}"/>
              </a:ext>
            </a:extLst>
          </p:cNvPr>
          <p:cNvSpPr/>
          <p:nvPr/>
        </p:nvSpPr>
        <p:spPr>
          <a:xfrm flipH="1">
            <a:off x="429658" y="2316443"/>
            <a:ext cx="2961841" cy="1112557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1400" b="1" dirty="0"/>
              <a:t>Política social moderna y diferenciada para la equidad</a:t>
            </a:r>
          </a:p>
        </p:txBody>
      </p:sp>
      <p:sp>
        <p:nvSpPr>
          <p:cNvPr id="9" name="Rectángulo: esquinas diagonales cortadas 13">
            <a:extLst>
              <a:ext uri="{FF2B5EF4-FFF2-40B4-BE49-F238E27FC236}">
                <a16:creationId xmlns:a16="http://schemas.microsoft.com/office/drawing/2014/main" id="{8CA6C0DD-5883-44D6-A3C5-B6321C32F77B}"/>
              </a:ext>
            </a:extLst>
          </p:cNvPr>
          <p:cNvSpPr/>
          <p:nvPr/>
        </p:nvSpPr>
        <p:spPr>
          <a:xfrm>
            <a:off x="6033141" y="2316442"/>
            <a:ext cx="2961840" cy="1112557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Aft>
                <a:spcPts val="300"/>
              </a:spcAft>
              <a:defRPr/>
            </a:pPr>
            <a:r>
              <a:rPr lang="es-CO" sz="1400" b="1" dirty="0">
                <a:solidFill>
                  <a:schemeClr val="tx1"/>
                </a:solidFill>
              </a:rPr>
              <a:t>Caracterización y focalización para diseñar políticas de equidad de oportunidades</a:t>
            </a:r>
          </a:p>
        </p:txBody>
      </p:sp>
      <p:sp>
        <p:nvSpPr>
          <p:cNvPr id="10" name="Rectángulo: esquinas diagonales cortadas 14">
            <a:extLst>
              <a:ext uri="{FF2B5EF4-FFF2-40B4-BE49-F238E27FC236}">
                <a16:creationId xmlns:a16="http://schemas.microsoft.com/office/drawing/2014/main" id="{F6584A05-F05F-4831-AFCA-9634D8581BE5}"/>
              </a:ext>
            </a:extLst>
          </p:cNvPr>
          <p:cNvSpPr/>
          <p:nvPr/>
        </p:nvSpPr>
        <p:spPr>
          <a:xfrm flipH="1">
            <a:off x="7100046" y="4724599"/>
            <a:ext cx="1894933" cy="1157848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tx1"/>
                </a:solidFill>
              </a:rPr>
              <a:t>Territorialidad colectiva </a:t>
            </a:r>
          </a:p>
        </p:txBody>
      </p:sp>
      <p:sp>
        <p:nvSpPr>
          <p:cNvPr id="11" name="Rectángulo: esquinas diagonales cortadas 20">
            <a:extLst>
              <a:ext uri="{FF2B5EF4-FFF2-40B4-BE49-F238E27FC236}">
                <a16:creationId xmlns:a16="http://schemas.microsoft.com/office/drawing/2014/main" id="{C284ABE3-A19A-4E01-9C73-58AB949D5596}"/>
              </a:ext>
            </a:extLst>
          </p:cNvPr>
          <p:cNvSpPr/>
          <p:nvPr/>
        </p:nvSpPr>
        <p:spPr>
          <a:xfrm>
            <a:off x="429660" y="4724599"/>
            <a:ext cx="2109284" cy="1157848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Apoyo al desarrollo cultural étnico: tradiciones, valores y cultura propia</a:t>
            </a:r>
          </a:p>
        </p:txBody>
      </p:sp>
      <p:sp>
        <p:nvSpPr>
          <p:cNvPr id="12" name="Rectángulo: esquinas diagonales cortadas 14">
            <a:extLst>
              <a:ext uri="{FF2B5EF4-FFF2-40B4-BE49-F238E27FC236}">
                <a16:creationId xmlns:a16="http://schemas.microsoft.com/office/drawing/2014/main" id="{92F660CF-672D-4B01-9673-E088F236380D}"/>
              </a:ext>
            </a:extLst>
          </p:cNvPr>
          <p:cNvSpPr/>
          <p:nvPr/>
        </p:nvSpPr>
        <p:spPr>
          <a:xfrm flipH="1">
            <a:off x="4876584" y="4724599"/>
            <a:ext cx="2109284" cy="1157848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tx1"/>
                </a:solidFill>
              </a:rPr>
              <a:t>Conectar territorios, gobiernos y poblaciones </a:t>
            </a:r>
          </a:p>
        </p:txBody>
      </p:sp>
      <p:sp>
        <p:nvSpPr>
          <p:cNvPr id="15" name="Rectángulo: esquinas diagonales cortadas 20">
            <a:extLst>
              <a:ext uri="{FF2B5EF4-FFF2-40B4-BE49-F238E27FC236}">
                <a16:creationId xmlns:a16="http://schemas.microsoft.com/office/drawing/2014/main" id="{BD249074-3B0E-4EAF-8F44-F8654AC837DC}"/>
              </a:ext>
            </a:extLst>
          </p:cNvPr>
          <p:cNvSpPr/>
          <p:nvPr/>
        </p:nvSpPr>
        <p:spPr>
          <a:xfrm>
            <a:off x="2653122" y="4724599"/>
            <a:ext cx="2109284" cy="1157848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b="1" dirty="0"/>
              <a:t>Conservar produciendo y producir conservando </a:t>
            </a:r>
          </a:p>
        </p:txBody>
      </p:sp>
      <p:sp>
        <p:nvSpPr>
          <p:cNvPr id="16" name="Rectángulo: esquinas diagonales cortadas 12">
            <a:extLst>
              <a:ext uri="{FF2B5EF4-FFF2-40B4-BE49-F238E27FC236}">
                <a16:creationId xmlns:a16="http://schemas.microsoft.com/office/drawing/2014/main" id="{638A5BEE-19F9-48DF-979E-24FA708D0B61}"/>
              </a:ext>
            </a:extLst>
          </p:cNvPr>
          <p:cNvSpPr/>
          <p:nvPr/>
        </p:nvSpPr>
        <p:spPr>
          <a:xfrm flipH="1">
            <a:off x="429657" y="3520521"/>
            <a:ext cx="2961841" cy="1112557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1400" b="1" dirty="0"/>
              <a:t>Participación y construcción de convivencia </a:t>
            </a:r>
          </a:p>
        </p:txBody>
      </p:sp>
      <p:sp>
        <p:nvSpPr>
          <p:cNvPr id="17" name="Rectángulo: esquinas diagonales cortadas 13">
            <a:extLst>
              <a:ext uri="{FF2B5EF4-FFF2-40B4-BE49-F238E27FC236}">
                <a16:creationId xmlns:a16="http://schemas.microsoft.com/office/drawing/2014/main" id="{CE7FE1E9-165C-4036-97F8-32E620C6A7E1}"/>
              </a:ext>
            </a:extLst>
          </p:cNvPr>
          <p:cNvSpPr/>
          <p:nvPr/>
        </p:nvSpPr>
        <p:spPr>
          <a:xfrm>
            <a:off x="6033141" y="3520521"/>
            <a:ext cx="2961840" cy="1112557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Aft>
                <a:spcPts val="300"/>
              </a:spcAft>
              <a:defRPr/>
            </a:pPr>
            <a:r>
              <a:rPr lang="es-CO" sz="1400" b="1" dirty="0">
                <a:solidFill>
                  <a:schemeClr val="tx1"/>
                </a:solidFill>
              </a:rPr>
              <a:t>Construyendo paz: víctimas, reintegración, reincorporación y estabilización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8A9D405-F6A8-4A93-BEB8-DE101BAF20C2}"/>
              </a:ext>
            </a:extLst>
          </p:cNvPr>
          <p:cNvSpPr/>
          <p:nvPr/>
        </p:nvSpPr>
        <p:spPr>
          <a:xfrm>
            <a:off x="9209963" y="0"/>
            <a:ext cx="2982037" cy="6222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9A641-C6C3-4CA5-8B89-1A7B15367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07" y="2236857"/>
            <a:ext cx="2462625" cy="164175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A15D2039-2F6D-442C-9977-A977A0135031}"/>
              </a:ext>
            </a:extLst>
          </p:cNvPr>
          <p:cNvGrpSpPr/>
          <p:nvPr/>
        </p:nvGrpSpPr>
        <p:grpSpPr>
          <a:xfrm>
            <a:off x="9243930" y="514350"/>
            <a:ext cx="2956411" cy="2062367"/>
            <a:chOff x="9209963" y="127228"/>
            <a:chExt cx="2956411" cy="2062367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BDE0577C-7003-4470-91AD-4E00F4F92849}"/>
                </a:ext>
              </a:extLst>
            </p:cNvPr>
            <p:cNvGrpSpPr/>
            <p:nvPr/>
          </p:nvGrpSpPr>
          <p:grpSpPr>
            <a:xfrm>
              <a:off x="9209963" y="127228"/>
              <a:ext cx="2956411" cy="1390108"/>
              <a:chOff x="9246791" y="1585164"/>
              <a:chExt cx="2956411" cy="1390108"/>
            </a:xfrm>
          </p:grpSpPr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CFB94F20-F91D-4621-BF4D-D20498AF73CE}"/>
                  </a:ext>
                </a:extLst>
              </p:cNvPr>
              <p:cNvSpPr txBox="1"/>
              <p:nvPr/>
            </p:nvSpPr>
            <p:spPr>
              <a:xfrm>
                <a:off x="9246791" y="1585164"/>
                <a:ext cx="2956411" cy="73866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0" algn="ctr">
                  <a:defRPr/>
                </a:pPr>
                <a:r>
                  <a:rPr lang="es-ES_tradnl" sz="1400" dirty="0">
                    <a:solidFill>
                      <a:schemeClr val="bg1"/>
                    </a:solidFill>
                  </a:rPr>
                  <a:t>Niños y niñas en primera infancia con pertenencia étnica con atención integral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B6BD5E5C-D88E-45AE-B727-D1AC7DCBD355}"/>
                  </a:ext>
                </a:extLst>
              </p:cNvPr>
              <p:cNvSpPr txBox="1"/>
              <p:nvPr/>
            </p:nvSpPr>
            <p:spPr>
              <a:xfrm>
                <a:off x="9725176" y="2261592"/>
                <a:ext cx="824265" cy="6617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s-ES_tradnl" sz="1400" dirty="0">
                    <a:solidFill>
                      <a:schemeClr val="bg1"/>
                    </a:solidFill>
                  </a:rPr>
                  <a:t>Hoy: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s-ES_tradnl" b="1" dirty="0">
                    <a:solidFill>
                      <a:schemeClr val="bg1"/>
                    </a:solidFill>
                  </a:rPr>
                  <a:t>190 </a:t>
                </a:r>
                <a:r>
                  <a:rPr lang="es-ES_tradnl" sz="1400" b="1" dirty="0">
                    <a:solidFill>
                      <a:schemeClr val="bg1"/>
                    </a:solidFill>
                  </a:rPr>
                  <a:t>mil</a:t>
                </a:r>
                <a:endParaRPr lang="es-ES_tradnl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2">
                <a:extLst>
                  <a:ext uri="{FF2B5EF4-FFF2-40B4-BE49-F238E27FC236}">
                    <a16:creationId xmlns:a16="http://schemas.microsoft.com/office/drawing/2014/main" id="{5BB63A0E-9B94-44D9-A283-FCBD80F0D21F}"/>
                  </a:ext>
                </a:extLst>
              </p:cNvPr>
              <p:cNvSpPr txBox="1"/>
              <p:nvPr/>
            </p:nvSpPr>
            <p:spPr>
              <a:xfrm>
                <a:off x="10989131" y="2221219"/>
                <a:ext cx="955711" cy="75405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s-ES_tradnl" sz="1400" dirty="0">
                    <a:solidFill>
                      <a:schemeClr val="bg1"/>
                    </a:solidFill>
                  </a:rPr>
                  <a:t>Meta: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s-ES_tradnl" sz="2400" b="1" dirty="0">
                    <a:solidFill>
                      <a:schemeClr val="bg1"/>
                    </a:solidFill>
                    <a:latin typeface="+mj-lt"/>
                  </a:rPr>
                  <a:t>214 </a:t>
                </a:r>
                <a:r>
                  <a:rPr lang="es-ES_tradnl" sz="1400" b="1" dirty="0">
                    <a:solidFill>
                      <a:schemeClr val="bg1"/>
                    </a:solidFill>
                    <a:latin typeface="+mj-lt"/>
                  </a:rPr>
                  <a:t>mil</a:t>
                </a:r>
              </a:p>
            </p:txBody>
          </p:sp>
        </p:grpSp>
        <p:pic>
          <p:nvPicPr>
            <p:cNvPr id="22" name="Gráfico 27" descr="Niños">
              <a:extLst>
                <a:ext uri="{FF2B5EF4-FFF2-40B4-BE49-F238E27FC236}">
                  <a16:creationId xmlns:a16="http://schemas.microsoft.com/office/drawing/2014/main" id="{6F68FA08-E8B2-4C0C-A839-6B5AE04C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92457" y="1275195"/>
              <a:ext cx="914400" cy="914400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93E9DA9B-92A2-4546-A5DD-73AB1F2EA7F2}"/>
              </a:ext>
            </a:extLst>
          </p:cNvPr>
          <p:cNvGrpSpPr/>
          <p:nvPr/>
        </p:nvGrpSpPr>
        <p:grpSpPr>
          <a:xfrm>
            <a:off x="9252272" y="3428999"/>
            <a:ext cx="2956411" cy="1874524"/>
            <a:chOff x="9209963" y="19507"/>
            <a:chExt cx="2956411" cy="1874524"/>
          </a:xfrm>
        </p:grpSpPr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18BB82AB-8C8C-4466-BAFA-EF8C45E6CE58}"/>
                </a:ext>
              </a:extLst>
            </p:cNvPr>
            <p:cNvSpPr txBox="1"/>
            <p:nvPr/>
          </p:nvSpPr>
          <p:spPr>
            <a:xfrm>
              <a:off x="9209963" y="19507"/>
              <a:ext cx="2956411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/>
                  </a:solidFill>
                </a:rPr>
                <a:t>Política pública de participación ciudadana y política para los grupos étnicos, implementada (medición por hitos) </a:t>
              </a:r>
            </a:p>
          </p:txBody>
        </p:sp>
        <p:pic>
          <p:nvPicPr>
            <p:cNvPr id="28" name="Gráfico 27" descr="Usuarios">
              <a:extLst>
                <a:ext uri="{FF2B5EF4-FFF2-40B4-BE49-F238E27FC236}">
                  <a16:creationId xmlns:a16="http://schemas.microsoft.com/office/drawing/2014/main" id="{38D193C5-9E3E-4574-BFD7-9AEFC51EC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84115" y="97963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28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FB792-8A63-4CE2-BE3E-005AC61F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5" y="715808"/>
            <a:ext cx="8706085" cy="559387"/>
          </a:xfrm>
        </p:spPr>
        <p:txBody>
          <a:bodyPr/>
          <a:lstStyle/>
          <a:p>
            <a:r>
              <a:rPr lang="es-ES" dirty="0"/>
              <a:t>Pacto por las personas con discapacidad</a:t>
            </a:r>
            <a:endParaRPr lang="es-C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899080-A88F-458A-B86B-F8EE5FCE5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10687012" cy="279400"/>
          </a:xfrm>
        </p:spPr>
        <p:txBody>
          <a:bodyPr>
            <a:normAutofit/>
          </a:bodyPr>
          <a:lstStyle/>
          <a:p>
            <a:r>
              <a:rPr lang="es-CO" sz="900" dirty="0"/>
              <a:t>PND 2018-2022: Pacto por Colombia, pacto por la equidad.		DNP – Departamento Nacional de Planeación		Principales apuestas del PND 2018-2022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B5333CC-D2E0-4F9D-9EF1-13BFDA197DE1}"/>
              </a:ext>
            </a:extLst>
          </p:cNvPr>
          <p:cNvGrpSpPr/>
          <p:nvPr/>
        </p:nvGrpSpPr>
        <p:grpSpPr>
          <a:xfrm>
            <a:off x="2445021" y="2066320"/>
            <a:ext cx="6640686" cy="4030238"/>
            <a:chOff x="1387401" y="2066320"/>
            <a:chExt cx="6640686" cy="4030238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59D59299-8C96-4650-9454-93AC64F547D5}"/>
                </a:ext>
              </a:extLst>
            </p:cNvPr>
            <p:cNvSpPr/>
            <p:nvPr/>
          </p:nvSpPr>
          <p:spPr>
            <a:xfrm>
              <a:off x="2363225" y="2066320"/>
              <a:ext cx="4689038" cy="522505"/>
            </a:xfrm>
            <a:prstGeom prst="roundRect">
              <a:avLst>
                <a:gd name="adj" fmla="val 934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>
                  <a:latin typeface="+mj-lt"/>
                </a:rPr>
                <a:t>La inclusión de todas las personas</a:t>
              </a:r>
              <a:endParaRPr lang="es-ES" dirty="0">
                <a:latin typeface="+mj-lt"/>
              </a:endParaRPr>
            </a:p>
          </p:txBody>
        </p:sp>
        <p:sp>
          <p:nvSpPr>
            <p:cNvPr id="9" name="Rectángulo: esquinas diagonales cortadas 14">
              <a:extLst>
                <a:ext uri="{FF2B5EF4-FFF2-40B4-BE49-F238E27FC236}">
                  <a16:creationId xmlns:a16="http://schemas.microsoft.com/office/drawing/2014/main" id="{2D8C4ACB-7045-4FDB-B101-32BC1C8DA4C1}"/>
                </a:ext>
              </a:extLst>
            </p:cNvPr>
            <p:cNvSpPr/>
            <p:nvPr/>
          </p:nvSpPr>
          <p:spPr>
            <a:xfrm>
              <a:off x="1387401" y="4124503"/>
              <a:ext cx="6640686" cy="1972055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CO" b="1" dirty="0">
                  <a:solidFill>
                    <a:schemeClr val="tx1"/>
                  </a:solidFill>
                </a:rPr>
                <a:t>Avanzar en la igualdad de oportunidades arranca por contar con acciones afirmativas que garanticen la inclusión social y productiva de las personas con discapacidad. Las barreras de inclusión de las personas con discapacidad se remueven con coordinación y acciones intersectoriales decididas. </a:t>
              </a:r>
            </a:p>
          </p:txBody>
        </p:sp>
        <p:pic>
          <p:nvPicPr>
            <p:cNvPr id="1026" name="Picture 2" descr="man using green wheelchair for walking">
              <a:extLst>
                <a:ext uri="{FF2B5EF4-FFF2-40B4-BE49-F238E27FC236}">
                  <a16:creationId xmlns:a16="http://schemas.microsoft.com/office/drawing/2014/main" id="{5EDB66DF-3EB7-4579-9AF3-721C724F5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628" y="2588825"/>
              <a:ext cx="2508231" cy="1412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58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1198-0678-4E48-973F-44708414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Colombia: un gran cambio social en este siglo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BC743-96EC-BB49-A970-B72C0E31F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Fuerte caída de la pobreza y aumento sostenido de la clase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FAAA6-9DD9-714B-8F5B-F02FA10551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864" y="6308675"/>
            <a:ext cx="6623285" cy="364773"/>
          </a:xfrm>
        </p:spPr>
        <p:txBody>
          <a:bodyPr/>
          <a:lstStyle/>
          <a:p>
            <a:r>
              <a:rPr lang="es-ES" dirty="0"/>
              <a:t>Metodología del BM. Nota: pobreza: US$0-4 PPP. Vulnerable: US$4-10 PPP. Clase media: US$10-50 PPP</a:t>
            </a:r>
          </a:p>
          <a:p>
            <a:r>
              <a:rPr lang="es-ES" dirty="0"/>
              <a:t>Fuente: Cálculos DNP a partir de DANE-GEIH, 2018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E6C106-6E41-4C2F-80A0-34B5F4E566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Punto de partida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C46B195-2E4E-4A9E-AF04-46829BD0E166}"/>
              </a:ext>
            </a:extLst>
          </p:cNvPr>
          <p:cNvGrpSpPr/>
          <p:nvPr/>
        </p:nvGrpSpPr>
        <p:grpSpPr>
          <a:xfrm>
            <a:off x="978692" y="2088547"/>
            <a:ext cx="10155977" cy="4220128"/>
            <a:chOff x="1352550" y="2078405"/>
            <a:chExt cx="10155977" cy="4220128"/>
          </a:xfrm>
        </p:grpSpPr>
        <p:graphicFrame>
          <p:nvGraphicFramePr>
            <p:cNvPr id="6" name="Gráfico 15">
              <a:extLst>
                <a:ext uri="{FF2B5EF4-FFF2-40B4-BE49-F238E27FC236}">
                  <a16:creationId xmlns:a16="http://schemas.microsoft.com/office/drawing/2014/main" id="{01C31F39-7C54-E04B-B455-2FE241B292D4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1352550" y="2078405"/>
            <a:ext cx="8922597" cy="42201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CuadroTexto 1">
              <a:extLst>
                <a:ext uri="{FF2B5EF4-FFF2-40B4-BE49-F238E27FC236}">
                  <a16:creationId xmlns:a16="http://schemas.microsoft.com/office/drawing/2014/main" id="{F6D44264-53D8-4949-9C99-7716022C7B05}"/>
                </a:ext>
              </a:extLst>
            </p:cNvPr>
            <p:cNvSpPr txBox="1"/>
            <p:nvPr/>
          </p:nvSpPr>
          <p:spPr>
            <a:xfrm>
              <a:off x="9808492" y="3418858"/>
              <a:ext cx="1700035" cy="634414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2400" b="1" dirty="0">
                  <a:solidFill>
                    <a:srgbClr val="7030A0"/>
                  </a:solidFill>
                  <a:latin typeface="Montserrat" pitchFamily="2" charset="77"/>
                </a:rPr>
                <a:t>14,7</a:t>
              </a:r>
              <a:r>
                <a:rPr lang="es-CO" sz="1100" b="1" dirty="0">
                  <a:solidFill>
                    <a:srgbClr val="7030A0"/>
                  </a:solidFill>
                  <a:latin typeface="Montserrat" pitchFamily="2" charset="77"/>
                </a:rPr>
                <a:t> </a:t>
              </a:r>
              <a:r>
                <a:rPr lang="es-CO" sz="1000" dirty="0">
                  <a:solidFill>
                    <a:srgbClr val="7030A0"/>
                  </a:solidFill>
                  <a:latin typeface="Montserrat" pitchFamily="2" charset="77"/>
                </a:rPr>
                <a:t>millones de colombianos</a:t>
              </a:r>
              <a:r>
                <a:rPr lang="es-CO" sz="1100" b="1" dirty="0">
                  <a:solidFill>
                    <a:srgbClr val="7030A0"/>
                  </a:solidFill>
                  <a:latin typeface="Montserrat" pitchFamily="2" charset="77"/>
                </a:rPr>
                <a:t> (31%)</a:t>
              </a:r>
            </a:p>
          </p:txBody>
        </p:sp>
        <p:sp>
          <p:nvSpPr>
            <p:cNvPr id="9" name="CuadroTexto 1">
              <a:extLst>
                <a:ext uri="{FF2B5EF4-FFF2-40B4-BE49-F238E27FC236}">
                  <a16:creationId xmlns:a16="http://schemas.microsoft.com/office/drawing/2014/main" id="{81B3B68F-0490-9246-A670-0A938B3DE44A}"/>
                </a:ext>
              </a:extLst>
            </p:cNvPr>
            <p:cNvSpPr txBox="1"/>
            <p:nvPr/>
          </p:nvSpPr>
          <p:spPr>
            <a:xfrm>
              <a:off x="9675224" y="2782310"/>
              <a:ext cx="1833302" cy="55685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2400" b="1" dirty="0">
                  <a:solidFill>
                    <a:srgbClr val="0070C0"/>
                  </a:solidFill>
                  <a:latin typeface="Montserrat" pitchFamily="2" charset="77"/>
                </a:rPr>
                <a:t>19</a:t>
              </a:r>
              <a:r>
                <a:rPr lang="es-CO" sz="1100" b="1" dirty="0">
                  <a:solidFill>
                    <a:srgbClr val="0070C0"/>
                  </a:solidFill>
                  <a:latin typeface="Montserrat" pitchFamily="2" charset="77"/>
                </a:rPr>
                <a:t> </a:t>
              </a:r>
              <a:r>
                <a:rPr lang="es-CO" sz="1000" dirty="0">
                  <a:solidFill>
                    <a:srgbClr val="0070C0"/>
                  </a:solidFill>
                  <a:latin typeface="Montserrat" pitchFamily="2" charset="77"/>
                </a:rPr>
                <a:t>millones de colombianos</a:t>
              </a:r>
              <a:r>
                <a:rPr lang="es-CO" sz="1100" b="1" dirty="0">
                  <a:solidFill>
                    <a:srgbClr val="0070C0"/>
                  </a:solidFill>
                  <a:latin typeface="Montserrat" pitchFamily="2" charset="77"/>
                </a:rPr>
                <a:t> (40%)</a:t>
              </a:r>
            </a:p>
          </p:txBody>
        </p:sp>
        <p:sp>
          <p:nvSpPr>
            <p:cNvPr id="10" name="CuadroTexto 1">
              <a:extLst>
                <a:ext uri="{FF2B5EF4-FFF2-40B4-BE49-F238E27FC236}">
                  <a16:creationId xmlns:a16="http://schemas.microsoft.com/office/drawing/2014/main" id="{9B3E758A-1BFF-714E-BB75-3AA7429FF595}"/>
                </a:ext>
              </a:extLst>
            </p:cNvPr>
            <p:cNvSpPr txBox="1"/>
            <p:nvPr/>
          </p:nvSpPr>
          <p:spPr>
            <a:xfrm>
              <a:off x="9808491" y="3939776"/>
              <a:ext cx="1700035" cy="63441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2400" b="1" dirty="0">
                  <a:solidFill>
                    <a:srgbClr val="FF0000"/>
                  </a:solidFill>
                  <a:latin typeface="Montserrat" pitchFamily="2" charset="77"/>
                </a:rPr>
                <a:t>12,8</a:t>
              </a:r>
              <a:r>
                <a:rPr lang="es-CO" sz="1100" b="1" dirty="0">
                  <a:solidFill>
                    <a:srgbClr val="FF0000"/>
                  </a:solidFill>
                  <a:latin typeface="Montserrat" pitchFamily="2" charset="77"/>
                </a:rPr>
                <a:t> </a:t>
              </a:r>
              <a:r>
                <a:rPr lang="es-CO" sz="1000" dirty="0">
                  <a:solidFill>
                    <a:srgbClr val="FF0000"/>
                  </a:solidFill>
                  <a:latin typeface="Montserrat" pitchFamily="2" charset="77"/>
                </a:rPr>
                <a:t>millones de  colombianos</a:t>
              </a:r>
              <a:r>
                <a:rPr lang="es-CO" sz="1000" b="1" dirty="0">
                  <a:solidFill>
                    <a:srgbClr val="FF0000"/>
                  </a:solidFill>
                  <a:latin typeface="Montserrat" pitchFamily="2" charset="77"/>
                </a:rPr>
                <a:t> </a:t>
              </a:r>
              <a:r>
                <a:rPr lang="es-CO" sz="1100" b="1" dirty="0">
                  <a:solidFill>
                    <a:srgbClr val="FF0000"/>
                  </a:solidFill>
                  <a:latin typeface="Montserrat" pitchFamily="2" charset="77"/>
                </a:rPr>
                <a:t>(27%)</a:t>
              </a:r>
            </a:p>
          </p:txBody>
        </p:sp>
        <p:sp>
          <p:nvSpPr>
            <p:cNvPr id="11" name="CuadroTexto 1">
              <a:extLst>
                <a:ext uri="{FF2B5EF4-FFF2-40B4-BE49-F238E27FC236}">
                  <a16:creationId xmlns:a16="http://schemas.microsoft.com/office/drawing/2014/main" id="{CE9A84A1-86C6-8D45-BC1E-0F6C76336AD2}"/>
                </a:ext>
              </a:extLst>
            </p:cNvPr>
            <p:cNvSpPr txBox="1"/>
            <p:nvPr/>
          </p:nvSpPr>
          <p:spPr>
            <a:xfrm>
              <a:off x="9675224" y="4843959"/>
              <a:ext cx="1688031" cy="63441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2400" b="1" dirty="0">
                  <a:solidFill>
                    <a:srgbClr val="00B050"/>
                  </a:solidFill>
                  <a:latin typeface="Montserrat" pitchFamily="2" charset="77"/>
                </a:rPr>
                <a:t>1</a:t>
              </a:r>
              <a:r>
                <a:rPr lang="es-CO" sz="1100" b="1" dirty="0">
                  <a:solidFill>
                    <a:srgbClr val="00B050"/>
                  </a:solidFill>
                  <a:latin typeface="Montserrat" pitchFamily="2" charset="77"/>
                </a:rPr>
                <a:t> </a:t>
              </a:r>
              <a:r>
                <a:rPr lang="es-CO" sz="1000" dirty="0">
                  <a:solidFill>
                    <a:srgbClr val="00B050"/>
                  </a:solidFill>
                  <a:latin typeface="Montserrat" pitchFamily="2" charset="77"/>
                </a:rPr>
                <a:t>millón de colombianos</a:t>
              </a:r>
              <a:r>
                <a:rPr lang="es-CO" sz="1100" b="1" dirty="0">
                  <a:solidFill>
                    <a:srgbClr val="00B050"/>
                  </a:solidFill>
                  <a:latin typeface="Montserrat" pitchFamily="2" charset="77"/>
                </a:rPr>
                <a:t> (2%)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1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F4761-8971-4EC0-B5A1-20BA6708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  <a:latin typeface="+mn-lt"/>
              </a:rPr>
              <a:t>Pacto por la igualdad de la mujer</a:t>
            </a:r>
            <a:endParaRPr lang="es-CO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9EF08-5FF2-404B-88E5-28F7EE876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234950"/>
            <a:ext cx="11006501" cy="279400"/>
          </a:xfrm>
        </p:spPr>
        <p:txBody>
          <a:bodyPr>
            <a:normAutofit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753A0B5-827A-4453-A107-BE4244A5F5C4}"/>
              </a:ext>
            </a:extLst>
          </p:cNvPr>
          <p:cNvGrpSpPr/>
          <p:nvPr/>
        </p:nvGrpSpPr>
        <p:grpSpPr>
          <a:xfrm>
            <a:off x="1843916" y="2256060"/>
            <a:ext cx="8572106" cy="3865231"/>
            <a:chOff x="439402" y="2256060"/>
            <a:chExt cx="8572106" cy="38652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11BA13-6775-4CF4-A332-BA3309562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5" t="23615"/>
            <a:stretch/>
          </p:blipFill>
          <p:spPr>
            <a:xfrm>
              <a:off x="3543384" y="2256060"/>
              <a:ext cx="2384406" cy="1669130"/>
            </a:xfrm>
            <a:prstGeom prst="rect">
              <a:avLst/>
            </a:prstGeom>
          </p:spPr>
        </p:pic>
        <p:sp>
          <p:nvSpPr>
            <p:cNvPr id="8" name="Rectángulo: esquinas diagonales cortadas 12">
              <a:extLst>
                <a:ext uri="{FF2B5EF4-FFF2-40B4-BE49-F238E27FC236}">
                  <a16:creationId xmlns:a16="http://schemas.microsoft.com/office/drawing/2014/main" id="{526C5DFB-03B1-46BF-AFBA-D700866131F5}"/>
                </a:ext>
              </a:extLst>
            </p:cNvPr>
            <p:cNvSpPr/>
            <p:nvPr/>
          </p:nvSpPr>
          <p:spPr>
            <a:xfrm flipH="1">
              <a:off x="443959" y="2324075"/>
              <a:ext cx="2961841" cy="961660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CO" sz="1400" b="1" dirty="0"/>
                <a:t>Fortalecimiento de la institucionalidad de género en Colombia</a:t>
              </a:r>
            </a:p>
          </p:txBody>
        </p:sp>
        <p:sp>
          <p:nvSpPr>
            <p:cNvPr id="9" name="Rectángulo: esquinas diagonales cortadas 13">
              <a:extLst>
                <a:ext uri="{FF2B5EF4-FFF2-40B4-BE49-F238E27FC236}">
                  <a16:creationId xmlns:a16="http://schemas.microsoft.com/office/drawing/2014/main" id="{8CA6C0DD-5883-44D6-A3C5-B6321C32F77B}"/>
                </a:ext>
              </a:extLst>
            </p:cNvPr>
            <p:cNvSpPr/>
            <p:nvPr/>
          </p:nvSpPr>
          <p:spPr>
            <a:xfrm>
              <a:off x="6049668" y="2324075"/>
              <a:ext cx="2961840" cy="961660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spcAft>
                  <a:spcPts val="300"/>
                </a:spcAft>
                <a:defRPr/>
              </a:pPr>
              <a:r>
                <a:rPr lang="es-CO" sz="1400" b="1" dirty="0"/>
                <a:t>El cuidado y otras acciones coordinadas</a:t>
              </a:r>
            </a:p>
          </p:txBody>
        </p:sp>
        <p:sp>
          <p:nvSpPr>
            <p:cNvPr id="10" name="Rectángulo: esquinas diagonales cortadas 14">
              <a:extLst>
                <a:ext uri="{FF2B5EF4-FFF2-40B4-BE49-F238E27FC236}">
                  <a16:creationId xmlns:a16="http://schemas.microsoft.com/office/drawing/2014/main" id="{F6584A05-F05F-4831-AFCA-9634D8581BE5}"/>
                </a:ext>
              </a:extLst>
            </p:cNvPr>
            <p:cNvSpPr/>
            <p:nvPr/>
          </p:nvSpPr>
          <p:spPr>
            <a:xfrm flipH="1">
              <a:off x="6956083" y="4720295"/>
              <a:ext cx="2055425" cy="1400994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CO" sz="1400" b="1" dirty="0">
                  <a:solidFill>
                    <a:schemeClr val="tx1"/>
                  </a:solidFill>
                </a:rPr>
                <a:t>Equidad de género para la construcción de paz</a:t>
              </a:r>
            </a:p>
          </p:txBody>
        </p:sp>
        <p:sp>
          <p:nvSpPr>
            <p:cNvPr id="11" name="Rectángulo: esquinas diagonales cortadas 20">
              <a:extLst>
                <a:ext uri="{FF2B5EF4-FFF2-40B4-BE49-F238E27FC236}">
                  <a16:creationId xmlns:a16="http://schemas.microsoft.com/office/drawing/2014/main" id="{C284ABE3-A19A-4E01-9C73-58AB949D5596}"/>
                </a:ext>
              </a:extLst>
            </p:cNvPr>
            <p:cNvSpPr/>
            <p:nvPr/>
          </p:nvSpPr>
          <p:spPr>
            <a:xfrm>
              <a:off x="439402" y="4720295"/>
              <a:ext cx="2055426" cy="1400996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CO" sz="1400" b="1" dirty="0"/>
                <a:t>Derechos sexuales y reproductivos: promover el bienestar y la salud de las mujeres</a:t>
              </a:r>
            </a:p>
          </p:txBody>
        </p:sp>
        <p:sp>
          <p:nvSpPr>
            <p:cNvPr id="12" name="Rectángulo: esquinas diagonales cortadas 14">
              <a:extLst>
                <a:ext uri="{FF2B5EF4-FFF2-40B4-BE49-F238E27FC236}">
                  <a16:creationId xmlns:a16="http://schemas.microsoft.com/office/drawing/2014/main" id="{92F660CF-672D-4B01-9673-E088F236380D}"/>
                </a:ext>
              </a:extLst>
            </p:cNvPr>
            <p:cNvSpPr/>
            <p:nvPr/>
          </p:nvSpPr>
          <p:spPr>
            <a:xfrm flipH="1">
              <a:off x="4783856" y="4720294"/>
              <a:ext cx="2055426" cy="1400996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CO" sz="1400" b="1" dirty="0">
                  <a:solidFill>
                    <a:schemeClr val="tx1"/>
                  </a:solidFill>
                </a:rPr>
                <a:t>Mujeres rurales como pilar de desarrollo en el campo</a:t>
              </a:r>
            </a:p>
          </p:txBody>
        </p:sp>
        <p:sp>
          <p:nvSpPr>
            <p:cNvPr id="15" name="Rectángulo: esquinas diagonales cortadas 20">
              <a:extLst>
                <a:ext uri="{FF2B5EF4-FFF2-40B4-BE49-F238E27FC236}">
                  <a16:creationId xmlns:a16="http://schemas.microsoft.com/office/drawing/2014/main" id="{BD249074-3B0E-4EAF-8F44-F8654AC837DC}"/>
                </a:ext>
              </a:extLst>
            </p:cNvPr>
            <p:cNvSpPr/>
            <p:nvPr/>
          </p:nvSpPr>
          <p:spPr>
            <a:xfrm>
              <a:off x="2611629" y="4720293"/>
              <a:ext cx="2055426" cy="1400996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CO" sz="1400" b="1" dirty="0"/>
                <a:t>Promoción del derecho de las mujeres a una vida libre de violencias</a:t>
              </a:r>
            </a:p>
          </p:txBody>
        </p:sp>
        <p:sp>
          <p:nvSpPr>
            <p:cNvPr id="16" name="Rectángulo: esquinas diagonales cortadas 12">
              <a:extLst>
                <a:ext uri="{FF2B5EF4-FFF2-40B4-BE49-F238E27FC236}">
                  <a16:creationId xmlns:a16="http://schemas.microsoft.com/office/drawing/2014/main" id="{638A5BEE-19F9-48DF-979E-24FA708D0B61}"/>
                </a:ext>
              </a:extLst>
            </p:cNvPr>
            <p:cNvSpPr/>
            <p:nvPr/>
          </p:nvSpPr>
          <p:spPr>
            <a:xfrm flipH="1">
              <a:off x="446182" y="3365323"/>
              <a:ext cx="2961841" cy="1275386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s-CO" sz="1400" b="1" dirty="0">
                  <a:solidFill>
                    <a:schemeClr val="tx1"/>
                  </a:solidFill>
                </a:rPr>
                <a:t>Empoderamiento educativo y económico para la eliminación de brechas en el mercado laboral </a:t>
              </a:r>
            </a:p>
          </p:txBody>
        </p:sp>
        <p:sp>
          <p:nvSpPr>
            <p:cNvPr id="17" name="Rectángulo: esquinas diagonales cortadas 13">
              <a:extLst>
                <a:ext uri="{FF2B5EF4-FFF2-40B4-BE49-F238E27FC236}">
                  <a16:creationId xmlns:a16="http://schemas.microsoft.com/office/drawing/2014/main" id="{CE7FE1E9-165C-4036-97F8-32E620C6A7E1}"/>
                </a:ext>
              </a:extLst>
            </p:cNvPr>
            <p:cNvSpPr/>
            <p:nvPr/>
          </p:nvSpPr>
          <p:spPr>
            <a:xfrm>
              <a:off x="6049668" y="3365322"/>
              <a:ext cx="2961840" cy="1275386"/>
            </a:xfrm>
            <a:prstGeom prst="snip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spcAft>
                  <a:spcPts val="300"/>
                </a:spcAft>
                <a:defRPr/>
              </a:pPr>
              <a:r>
                <a:rPr lang="es-CO" sz="1400" b="1" dirty="0">
                  <a:solidFill>
                    <a:schemeClr val="tx1"/>
                  </a:solidFill>
                </a:rPr>
                <a:t>Empoderamiento político para la participación de las mujeres en escenarios de poder y toma de decisiones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5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AD2267-30A3-ED4C-A55E-67F8BA717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99787" y="2295703"/>
            <a:ext cx="6172198" cy="3556000"/>
          </a:xfrm>
        </p:spPr>
        <p:txBody>
          <a:bodyPr>
            <a:normAutofit/>
          </a:bodyPr>
          <a:lstStyle/>
          <a:p>
            <a:r>
              <a:rPr lang="es-ES" sz="4000" dirty="0"/>
              <a:t>Plan Plurianual de Inversiones (Preliminar)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EAE78-CAF5-354A-981E-BAB469CC6A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DBEEE-0CC0-45DF-8940-A942DDDA96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Agenda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3698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1">
            <a:extLst>
              <a:ext uri="{FF2B5EF4-FFF2-40B4-BE49-F238E27FC236}">
                <a16:creationId xmlns:a16="http://schemas.microsoft.com/office/drawing/2014/main" id="{0B662DA4-3CB3-4472-8C87-691B843BE55E}"/>
              </a:ext>
            </a:extLst>
          </p:cNvPr>
          <p:cNvSpPr txBox="1"/>
          <p:nvPr/>
        </p:nvSpPr>
        <p:spPr>
          <a:xfrm>
            <a:off x="1176313" y="4541143"/>
            <a:ext cx="2258510" cy="21223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            </a:t>
            </a:r>
            <a:r>
              <a:rPr kumimoji="0" lang="es-CO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Públicos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            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$ 729,6 billones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            </a:t>
            </a: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66,6% del total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8CBBCC6-4441-B043-A044-E1BA858C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+mj-lt"/>
              </a:rPr>
              <a:t>Plan Plurianual de Inversiones 2019-2022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26470D-45F1-CA4A-9856-D031FBFA7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>
                <a:latin typeface="+mn-lt"/>
              </a:rPr>
              <a:t>Las inversiones del Plan Nacional de Desarrollo 2018-2022 alcanzan los 1.096 billones de pesos de 2018</a:t>
            </a:r>
            <a:endParaRPr lang="es-CO" dirty="0">
              <a:latin typeface="+mn-lt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148A9B-17FD-412F-87B3-148BF1D806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7D930D1-3748-2B41-B4F3-F7A7FF6FCB77}"/>
              </a:ext>
            </a:extLst>
          </p:cNvPr>
          <p:cNvSpPr/>
          <p:nvPr/>
        </p:nvSpPr>
        <p:spPr>
          <a:xfrm>
            <a:off x="8286102" y="2316120"/>
            <a:ext cx="3449124" cy="1544214"/>
          </a:xfrm>
          <a:prstGeom prst="rect">
            <a:avLst/>
          </a:prstGeom>
          <a:solidFill>
            <a:schemeClr val="accent2"/>
          </a:solidFill>
        </p:spPr>
        <p:txBody>
          <a:bodyPr wrap="square" lIns="216000" tIns="216000" rIns="216000" bIns="216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La concurrencia de fuentes determina un Plan de Inversiones por valor de 1.096 billones a pesos de 2018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E887EB-0A42-7346-91E2-892DACFA0FEA}"/>
              </a:ext>
            </a:extLst>
          </p:cNvPr>
          <p:cNvSpPr/>
          <p:nvPr/>
        </p:nvSpPr>
        <p:spPr>
          <a:xfrm>
            <a:off x="1796151" y="19475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Estructura de financiamiento del PND 2019-2022</a:t>
            </a: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13B1EB14-868F-4B0D-922D-074E5D25E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444930"/>
              </p:ext>
            </p:extLst>
          </p:nvPr>
        </p:nvGraphicFramePr>
        <p:xfrm>
          <a:off x="2030318" y="2438523"/>
          <a:ext cx="6096001" cy="351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FFAFD08-D752-4FC6-B66B-16CCBE14E842}"/>
              </a:ext>
            </a:extLst>
          </p:cNvPr>
          <p:cNvSpPr/>
          <p:nvPr/>
        </p:nvSpPr>
        <p:spPr>
          <a:xfrm>
            <a:off x="6107140" y="3882595"/>
            <a:ext cx="408568" cy="122309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DDCF0AF9-4BE1-4D55-A912-7C2655BA7300}"/>
              </a:ext>
            </a:extLst>
          </p:cNvPr>
          <p:cNvSpPr/>
          <p:nvPr/>
        </p:nvSpPr>
        <p:spPr>
          <a:xfrm>
            <a:off x="1194748" y="5055096"/>
            <a:ext cx="408568" cy="12166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3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8CBBCC6-4441-B043-A044-E1BA858C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atin typeface="+mj-lt"/>
              </a:rPr>
              <a:t>Plan Plurianual de Inversiones 2019-2022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26470D-45F1-CA4A-9856-D031FBFA7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>
                <a:latin typeface="+mn-lt"/>
              </a:rPr>
              <a:t>La principal inversión del PPI será en el Pacto por la Equidad con un monto de 516,1 billones, el 47,1 % del total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73DC1A-531A-43C7-A8DA-2E185D32C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D7BBDB3-05B8-42F8-86DB-8482F9357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2FD38FF-0719-44F1-9E22-DCED1F0D7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00596"/>
              </p:ext>
            </p:extLst>
          </p:nvPr>
        </p:nvGraphicFramePr>
        <p:xfrm>
          <a:off x="1720805" y="2575774"/>
          <a:ext cx="8998610" cy="331618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20682">
                  <a:extLst>
                    <a:ext uri="{9D8B030D-6E8A-4147-A177-3AD203B41FA5}">
                      <a16:colId xmlns:a16="http://schemas.microsoft.com/office/drawing/2014/main" val="298958847"/>
                    </a:ext>
                  </a:extLst>
                </a:gridCol>
                <a:gridCol w="2223413">
                  <a:extLst>
                    <a:ext uri="{9D8B030D-6E8A-4147-A177-3AD203B41FA5}">
                      <a16:colId xmlns:a16="http://schemas.microsoft.com/office/drawing/2014/main" val="3114721992"/>
                    </a:ext>
                  </a:extLst>
                </a:gridCol>
                <a:gridCol w="2954515">
                  <a:extLst>
                    <a:ext uri="{9D8B030D-6E8A-4147-A177-3AD203B41FA5}">
                      <a16:colId xmlns:a16="http://schemas.microsoft.com/office/drawing/2014/main" val="479476333"/>
                    </a:ext>
                  </a:extLst>
                </a:gridCol>
              </a:tblGrid>
              <a:tr h="312743">
                <a:tc>
                  <a:txBody>
                    <a:bodyPr/>
                    <a:lstStyle/>
                    <a:p>
                      <a:pPr algn="ctr"/>
                      <a:r>
                        <a:rPr lang="es-CO" sz="1500" b="1" dirty="0">
                          <a:solidFill>
                            <a:schemeClr val="bg1"/>
                          </a:solidFill>
                          <a:latin typeface="+mn-lt"/>
                        </a:rPr>
                        <a:t>Pacto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Billones de pesos de 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Participación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120940"/>
                  </a:ext>
                </a:extLst>
              </a:tr>
              <a:tr h="312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Equidad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516,1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effectLst/>
                          <a:latin typeface="+mn-lt"/>
                        </a:rPr>
                        <a:t>47,1%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3669342"/>
                  </a:ext>
                </a:extLst>
              </a:tr>
              <a:tr h="312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Legalidad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effectLst/>
                          <a:latin typeface="+mn-lt"/>
                        </a:rPr>
                        <a:t>111,1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10,1%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9910439"/>
                  </a:ext>
                </a:extLst>
              </a:tr>
              <a:tr h="312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Recursos minero-energéticos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effectLst/>
                          <a:latin typeface="+mn-lt"/>
                        </a:rPr>
                        <a:t>97,5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8,9%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7760807"/>
                  </a:ext>
                </a:extLst>
              </a:tr>
              <a:tr h="403473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Descentralización - Conectar territorios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effectLst/>
                          <a:latin typeface="+mn-lt"/>
                        </a:rPr>
                        <a:t>53,8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4,9%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607023"/>
                  </a:ext>
                </a:extLst>
              </a:tr>
              <a:tr h="312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Transporte y logística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effectLst/>
                          <a:latin typeface="+mn-lt"/>
                        </a:rPr>
                        <a:t>44,7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4,1%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8623183"/>
                  </a:ext>
                </a:extLst>
              </a:tr>
              <a:tr h="312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Emprendimiento y productividad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effectLst/>
                          <a:latin typeface="+mn-lt"/>
                        </a:rPr>
                        <a:t>23,8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2,2%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215504"/>
                  </a:ext>
                </a:extLst>
              </a:tr>
              <a:tr h="312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Otros pactos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effectLst/>
                          <a:latin typeface="+mn-lt"/>
                        </a:rPr>
                        <a:t>124,9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11,4%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4756301"/>
                  </a:ext>
                </a:extLst>
              </a:tr>
              <a:tr h="403473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 dirty="0">
                          <a:effectLst/>
                          <a:latin typeface="+mn-lt"/>
                        </a:rPr>
                        <a:t>Privados que apalancan el desarrollo económico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>
                          <a:effectLst/>
                          <a:latin typeface="+mn-lt"/>
                        </a:rPr>
                        <a:t>124,3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0" i="0" u="none" strike="noStrike" dirty="0">
                          <a:effectLst/>
                          <a:latin typeface="+mn-lt"/>
                        </a:rPr>
                        <a:t>11,3%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0920403"/>
                  </a:ext>
                </a:extLst>
              </a:tr>
              <a:tr h="312743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1" i="0" u="none" strike="noStrike" dirty="0"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i="0" u="none" strike="noStrike" dirty="0">
                          <a:effectLst/>
                          <a:latin typeface="+mn-lt"/>
                        </a:rPr>
                        <a:t>1.096,1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i="0" u="none" strike="noStrike" dirty="0">
                          <a:effectLst/>
                          <a:latin typeface="+mn-lt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0056832"/>
                  </a:ext>
                </a:extLst>
              </a:tr>
            </a:tbl>
          </a:graphicData>
        </a:graphic>
      </p:graphicFrame>
      <p:sp>
        <p:nvSpPr>
          <p:cNvPr id="19" name="Rectángulo 18">
            <a:extLst>
              <a:ext uri="{FF2B5EF4-FFF2-40B4-BE49-F238E27FC236}">
                <a16:creationId xmlns:a16="http://schemas.microsoft.com/office/drawing/2014/main" id="{ECA9B1A3-CF18-438B-BF85-7AF6736DD250}"/>
              </a:ext>
            </a:extLst>
          </p:cNvPr>
          <p:cNvSpPr/>
          <p:nvPr/>
        </p:nvSpPr>
        <p:spPr>
          <a:xfrm>
            <a:off x="2315029" y="2120544"/>
            <a:ext cx="756194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Distribución del PPI por los pactos del PND</a:t>
            </a:r>
          </a:p>
        </p:txBody>
      </p:sp>
    </p:spTree>
    <p:extLst>
      <p:ext uri="{BB962C8B-B14F-4D97-AF65-F5344CB8AC3E}">
        <p14:creationId xmlns:p14="http://schemas.microsoft.com/office/powerpoint/2010/main" val="37199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5FA8-6706-D34D-8ED2-911A068B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Principales impactos del PND 2018-2022</a:t>
            </a:r>
            <a:endParaRPr lang="es-ES_trad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43E20-E7A7-4C6D-AA2E-46A760BA07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CO" dirty="0"/>
              <a:t>PND 2018-2022: Pacto por Colombia, pacto por la equidad.		DNP – Departamento Nacional de Planeación		Principales apuestas del PND 2018-2022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964662-465D-4751-A9AF-2DB86A816EFF}"/>
              </a:ext>
            </a:extLst>
          </p:cNvPr>
          <p:cNvGrpSpPr/>
          <p:nvPr/>
        </p:nvGrpSpPr>
        <p:grpSpPr>
          <a:xfrm>
            <a:off x="1445446" y="1840588"/>
            <a:ext cx="9140667" cy="4383787"/>
            <a:chOff x="1445446" y="1650088"/>
            <a:chExt cx="9140667" cy="4383787"/>
          </a:xfrm>
        </p:grpSpPr>
        <p:sp>
          <p:nvSpPr>
            <p:cNvPr id="20" name="Round Same Side Corner Rectangle 23">
              <a:extLst>
                <a:ext uri="{FF2B5EF4-FFF2-40B4-BE49-F238E27FC236}">
                  <a16:creationId xmlns:a16="http://schemas.microsoft.com/office/drawing/2014/main" id="{7215D856-A62B-4695-AF10-DBF1D117EB67}"/>
                </a:ext>
              </a:extLst>
            </p:cNvPr>
            <p:cNvSpPr/>
            <p:nvPr/>
          </p:nvSpPr>
          <p:spPr>
            <a:xfrm>
              <a:off x="6096000" y="1650088"/>
              <a:ext cx="4490113" cy="602837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000" dirty="0">
                  <a:latin typeface="+mj-lt"/>
                </a:rPr>
                <a:t>Impacto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8ECB88-CC8F-4267-851A-8462424CE85C}"/>
                </a:ext>
              </a:extLst>
            </p:cNvPr>
            <p:cNvSpPr/>
            <p:nvPr/>
          </p:nvSpPr>
          <p:spPr>
            <a:xfrm>
              <a:off x="6826068" y="2309779"/>
              <a:ext cx="3760045" cy="3724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PIB potencial:</a:t>
              </a:r>
              <a:br>
                <a:rPr lang="es-ES" dirty="0"/>
              </a:br>
              <a:r>
                <a:rPr lang="es-ES" b="1" dirty="0"/>
                <a:t>de 3,3 a </a:t>
              </a:r>
              <a:r>
                <a:rPr lang="es-ES" sz="2400" b="1" dirty="0">
                  <a:latin typeface="+mj-lt"/>
                </a:rPr>
                <a:t>4,1%</a:t>
              </a:r>
              <a:endParaRPr lang="es-ES" b="1" dirty="0">
                <a:latin typeface="+mj-lt"/>
              </a:endParaRPr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Empleo:</a:t>
              </a:r>
              <a:br>
                <a:rPr lang="es-ES" dirty="0"/>
              </a:br>
              <a:r>
                <a:rPr lang="es-ES" sz="2400" b="1" dirty="0">
                  <a:latin typeface="+mj-lt"/>
                </a:rPr>
                <a:t>+1,6 </a:t>
              </a:r>
              <a:r>
                <a:rPr lang="es-ES" b="1" dirty="0"/>
                <a:t>millones adicionales</a:t>
              </a:r>
              <a:endParaRPr lang="es-ES" dirty="0"/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Pobreza:</a:t>
              </a:r>
              <a:br>
                <a:rPr lang="es-ES" dirty="0"/>
              </a:br>
              <a:r>
                <a:rPr lang="es-ES" sz="2400" b="1" dirty="0">
                  <a:latin typeface="+mj-lt"/>
                </a:rPr>
                <a:t>-2,9 </a:t>
              </a:r>
              <a:r>
                <a:rPr lang="es-ES" b="1" dirty="0"/>
                <a:t>millones de personas</a:t>
              </a:r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Pobreza extrema:</a:t>
              </a:r>
              <a:br>
                <a:rPr lang="es-ES" dirty="0"/>
              </a:br>
              <a:r>
                <a:rPr lang="es-ES" sz="2400" b="1" dirty="0">
                  <a:latin typeface="+mj-lt"/>
                </a:rPr>
                <a:t>-1,5 </a:t>
              </a:r>
              <a:r>
                <a:rPr lang="es-ES" b="1" dirty="0"/>
                <a:t>millones de personas</a:t>
              </a:r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" dirty="0"/>
                <a:t>Pobreza multidimensional:</a:t>
              </a:r>
              <a:br>
                <a:rPr lang="es-ES" dirty="0"/>
              </a:br>
              <a:r>
                <a:rPr lang="es-ES" sz="2400" b="1" dirty="0">
                  <a:latin typeface="+mj-lt"/>
                </a:rPr>
                <a:t>-2,5 </a:t>
              </a:r>
              <a:r>
                <a:rPr lang="es-ES" b="1" dirty="0"/>
                <a:t>millones de personas</a:t>
              </a:r>
            </a:p>
          </p:txBody>
        </p:sp>
        <p:sp>
          <p:nvSpPr>
            <p:cNvPr id="22" name="Up Arrow 25">
              <a:extLst>
                <a:ext uri="{FF2B5EF4-FFF2-40B4-BE49-F238E27FC236}">
                  <a16:creationId xmlns:a16="http://schemas.microsoft.com/office/drawing/2014/main" id="{7A987401-90F3-4901-AA0A-B692470D0A0F}"/>
                </a:ext>
              </a:extLst>
            </p:cNvPr>
            <p:cNvSpPr/>
            <p:nvPr/>
          </p:nvSpPr>
          <p:spPr>
            <a:xfrm>
              <a:off x="6184898" y="2424751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6" name="Up Arrow 26">
              <a:extLst>
                <a:ext uri="{FF2B5EF4-FFF2-40B4-BE49-F238E27FC236}">
                  <a16:creationId xmlns:a16="http://schemas.microsoft.com/office/drawing/2014/main" id="{8E8B4B0A-AC2E-4031-BBAD-93EE27D495C5}"/>
                </a:ext>
              </a:extLst>
            </p:cNvPr>
            <p:cNvSpPr/>
            <p:nvPr/>
          </p:nvSpPr>
          <p:spPr>
            <a:xfrm rot="10800000">
              <a:off x="6184899" y="4578799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7" name="Up Arrow 27">
              <a:extLst>
                <a:ext uri="{FF2B5EF4-FFF2-40B4-BE49-F238E27FC236}">
                  <a16:creationId xmlns:a16="http://schemas.microsoft.com/office/drawing/2014/main" id="{85FEC62C-5196-48AC-9694-BDF3F6004319}"/>
                </a:ext>
              </a:extLst>
            </p:cNvPr>
            <p:cNvSpPr/>
            <p:nvPr/>
          </p:nvSpPr>
          <p:spPr>
            <a:xfrm rot="10800000">
              <a:off x="6184898" y="3860783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8" name="Up Arrow 28">
              <a:extLst>
                <a:ext uri="{FF2B5EF4-FFF2-40B4-BE49-F238E27FC236}">
                  <a16:creationId xmlns:a16="http://schemas.microsoft.com/office/drawing/2014/main" id="{15B784A4-758F-4ACD-B8E9-02B1B223E3DE}"/>
                </a:ext>
              </a:extLst>
            </p:cNvPr>
            <p:cNvSpPr/>
            <p:nvPr/>
          </p:nvSpPr>
          <p:spPr>
            <a:xfrm>
              <a:off x="6184898" y="3142767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39" name="Up Arrow 29">
              <a:extLst>
                <a:ext uri="{FF2B5EF4-FFF2-40B4-BE49-F238E27FC236}">
                  <a16:creationId xmlns:a16="http://schemas.microsoft.com/office/drawing/2014/main" id="{0D8A9601-33C1-4784-A75D-CB659EFD60B9}"/>
                </a:ext>
              </a:extLst>
            </p:cNvPr>
            <p:cNvSpPr/>
            <p:nvPr/>
          </p:nvSpPr>
          <p:spPr>
            <a:xfrm rot="10800000">
              <a:off x="6184900" y="5296817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41" name="Round Same Side Corner Rectangle 31">
              <a:extLst>
                <a:ext uri="{FF2B5EF4-FFF2-40B4-BE49-F238E27FC236}">
                  <a16:creationId xmlns:a16="http://schemas.microsoft.com/office/drawing/2014/main" id="{D689F0D1-26F0-4BBF-8880-A87650C49885}"/>
                </a:ext>
              </a:extLst>
            </p:cNvPr>
            <p:cNvSpPr/>
            <p:nvPr/>
          </p:nvSpPr>
          <p:spPr>
            <a:xfrm>
              <a:off x="1445446" y="1650088"/>
              <a:ext cx="4490113" cy="602838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2000" dirty="0">
                  <a:latin typeface="+mj-lt"/>
                </a:rPr>
                <a:t>Efectos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318F755-1C8E-499E-AFC2-1EDB0118A1BE}"/>
                </a:ext>
              </a:extLst>
            </p:cNvPr>
            <p:cNvSpPr/>
            <p:nvPr/>
          </p:nvSpPr>
          <p:spPr>
            <a:xfrm>
              <a:off x="2175514" y="2309779"/>
              <a:ext cx="3760045" cy="1461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_tradnl" dirty="0"/>
                <a:t>Mayor productividad:</a:t>
              </a:r>
              <a:br>
                <a:rPr lang="es-ES_tradnl" dirty="0"/>
              </a:br>
              <a:r>
                <a:rPr lang="es-ES_tradnl" b="1" dirty="0"/>
                <a:t>de 0,65% a </a:t>
              </a:r>
              <a:r>
                <a:rPr lang="es-ES_tradnl" sz="2400" b="1" dirty="0">
                  <a:latin typeface="+mj-lt"/>
                </a:rPr>
                <a:t>1,1%</a:t>
              </a:r>
              <a:endParaRPr lang="es-ES_tradnl" b="1" dirty="0">
                <a:latin typeface="+mj-lt"/>
              </a:endParaRPr>
            </a:p>
            <a:p>
              <a:pPr>
                <a:spcAft>
                  <a:spcPts val="600"/>
                </a:spcAft>
                <a:buClr>
                  <a:schemeClr val="accent1"/>
                </a:buClr>
              </a:pPr>
              <a:r>
                <a:rPr lang="es-ES_tradnl" dirty="0"/>
                <a:t>Mayor inversión:</a:t>
              </a:r>
              <a:br>
                <a:rPr lang="es-ES_tradnl" dirty="0"/>
              </a:br>
              <a:r>
                <a:rPr lang="es-ES_tradnl" b="1" dirty="0"/>
                <a:t>de 22% a </a:t>
              </a:r>
              <a:r>
                <a:rPr lang="es-ES_tradnl" sz="2400" b="1" dirty="0">
                  <a:latin typeface="+mj-lt"/>
                </a:rPr>
                <a:t>25,7%</a:t>
              </a:r>
              <a:endParaRPr lang="es-ES_tradnl" b="1" dirty="0">
                <a:latin typeface="+mj-lt"/>
              </a:endParaRPr>
            </a:p>
          </p:txBody>
        </p:sp>
        <p:sp>
          <p:nvSpPr>
            <p:cNvPr id="43" name="Up Arrow 33">
              <a:extLst>
                <a:ext uri="{FF2B5EF4-FFF2-40B4-BE49-F238E27FC236}">
                  <a16:creationId xmlns:a16="http://schemas.microsoft.com/office/drawing/2014/main" id="{A5A0FA08-BCAC-4B0F-A8A7-DAC6828A37BA}"/>
                </a:ext>
              </a:extLst>
            </p:cNvPr>
            <p:cNvSpPr/>
            <p:nvPr/>
          </p:nvSpPr>
          <p:spPr>
            <a:xfrm>
              <a:off x="1534344" y="2390048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44" name="Up Arrow 34">
              <a:extLst>
                <a:ext uri="{FF2B5EF4-FFF2-40B4-BE49-F238E27FC236}">
                  <a16:creationId xmlns:a16="http://schemas.microsoft.com/office/drawing/2014/main" id="{A68F994B-4E09-44C6-AC63-575B1DB323FA}"/>
                </a:ext>
              </a:extLst>
            </p:cNvPr>
            <p:cNvSpPr/>
            <p:nvPr/>
          </p:nvSpPr>
          <p:spPr>
            <a:xfrm>
              <a:off x="1534344" y="3130067"/>
              <a:ext cx="569627" cy="539646"/>
            </a:xfrm>
            <a:prstGeom prst="upArrow">
              <a:avLst>
                <a:gd name="adj1" fmla="val 50000"/>
                <a:gd name="adj2" fmla="val 7105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6406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06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2522-C339-DC48-B6BB-31AF97E7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Amenazas que comprometen la aceleración del crecimiento y la equidad de oportunidades</a:t>
            </a:r>
            <a:endParaRPr lang="es-ES_tradnl" sz="2800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FD87D088-7645-4680-A01B-D0FC1019A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Punto de partida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004C2C7-08E5-4EB0-A30E-F0C6F3F38AF7}"/>
              </a:ext>
            </a:extLst>
          </p:cNvPr>
          <p:cNvGrpSpPr/>
          <p:nvPr/>
        </p:nvGrpSpPr>
        <p:grpSpPr>
          <a:xfrm>
            <a:off x="952500" y="2289692"/>
            <a:ext cx="10287000" cy="3911600"/>
            <a:chOff x="629383" y="1477369"/>
            <a:chExt cx="10933233" cy="4155185"/>
          </a:xfrm>
        </p:grpSpPr>
        <p:sp>
          <p:nvSpPr>
            <p:cNvPr id="82" name="Rounded Rectangle 8">
              <a:extLst>
                <a:ext uri="{FF2B5EF4-FFF2-40B4-BE49-F238E27FC236}">
                  <a16:creationId xmlns:a16="http://schemas.microsoft.com/office/drawing/2014/main" id="{9EDDC4D0-EE1E-47B8-A7B0-8CE05A025124}"/>
                </a:ext>
              </a:extLst>
            </p:cNvPr>
            <p:cNvSpPr/>
            <p:nvPr/>
          </p:nvSpPr>
          <p:spPr>
            <a:xfrm>
              <a:off x="629383" y="2077871"/>
              <a:ext cx="3589768" cy="135112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s-ES" sz="1900" dirty="0"/>
                <a:t>Estancamiento de la productividad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4B8899-A069-437F-9308-97DF7DD8A870}"/>
                </a:ext>
              </a:extLst>
            </p:cNvPr>
            <p:cNvSpPr/>
            <p:nvPr/>
          </p:nvSpPr>
          <p:spPr>
            <a:xfrm>
              <a:off x="1864708" y="1477369"/>
              <a:ext cx="1119117" cy="1119117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84" name="Rounded Rectangle 12">
              <a:extLst>
                <a:ext uri="{FF2B5EF4-FFF2-40B4-BE49-F238E27FC236}">
                  <a16:creationId xmlns:a16="http://schemas.microsoft.com/office/drawing/2014/main" id="{877E4A0A-962C-4768-8D0E-9BBE426DC877}"/>
                </a:ext>
              </a:extLst>
            </p:cNvPr>
            <p:cNvSpPr/>
            <p:nvPr/>
          </p:nvSpPr>
          <p:spPr>
            <a:xfrm>
              <a:off x="4301116" y="2077871"/>
              <a:ext cx="3589768" cy="135112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s-ES" sz="1900" dirty="0"/>
                <a:t>Expansión de economías ilegales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1BB8E72-B648-4512-ACA8-6EF969A035BD}"/>
                </a:ext>
              </a:extLst>
            </p:cNvPr>
            <p:cNvSpPr/>
            <p:nvPr/>
          </p:nvSpPr>
          <p:spPr>
            <a:xfrm>
              <a:off x="5536441" y="1477369"/>
              <a:ext cx="1119117" cy="1119117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86" name="Rounded Rectangle 14">
              <a:extLst>
                <a:ext uri="{FF2B5EF4-FFF2-40B4-BE49-F238E27FC236}">
                  <a16:creationId xmlns:a16="http://schemas.microsoft.com/office/drawing/2014/main" id="{7B17E468-252A-4043-BBC5-7DF93B6C1833}"/>
                </a:ext>
              </a:extLst>
            </p:cNvPr>
            <p:cNvSpPr/>
            <p:nvPr/>
          </p:nvSpPr>
          <p:spPr>
            <a:xfrm>
              <a:off x="7972848" y="2077871"/>
              <a:ext cx="3589768" cy="135112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s-ES" dirty="0"/>
                <a:t>Dependencia de hidrocarburos y minería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FF9029B-CBE1-4D50-AD5E-F85A73488ACB}"/>
                </a:ext>
              </a:extLst>
            </p:cNvPr>
            <p:cNvSpPr/>
            <p:nvPr/>
          </p:nvSpPr>
          <p:spPr>
            <a:xfrm>
              <a:off x="9208173" y="1477369"/>
              <a:ext cx="1119117" cy="1119117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88" name="Rounded Rectangle 16">
              <a:extLst>
                <a:ext uri="{FF2B5EF4-FFF2-40B4-BE49-F238E27FC236}">
                  <a16:creationId xmlns:a16="http://schemas.microsoft.com/office/drawing/2014/main" id="{F6EDD09A-2C00-49C2-87E1-B97CDBF2AF0B}"/>
                </a:ext>
              </a:extLst>
            </p:cNvPr>
            <p:cNvSpPr/>
            <p:nvPr/>
          </p:nvSpPr>
          <p:spPr>
            <a:xfrm>
              <a:off x="629383" y="4281425"/>
              <a:ext cx="3589768" cy="135112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s-ES" sz="1900" dirty="0"/>
                <a:t>Vulnerabilidad ambiental y al cambio climático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B12381B-2EAA-45A6-A7D2-45C4C8D55ABD}"/>
                </a:ext>
              </a:extLst>
            </p:cNvPr>
            <p:cNvSpPr/>
            <p:nvPr/>
          </p:nvSpPr>
          <p:spPr>
            <a:xfrm>
              <a:off x="1864708" y="3680923"/>
              <a:ext cx="1119117" cy="1119117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90" name="Rounded Rectangle 18">
              <a:extLst>
                <a:ext uri="{FF2B5EF4-FFF2-40B4-BE49-F238E27FC236}">
                  <a16:creationId xmlns:a16="http://schemas.microsoft.com/office/drawing/2014/main" id="{87B9B436-9574-420E-B0D7-73F9C7881EDA}"/>
                </a:ext>
              </a:extLst>
            </p:cNvPr>
            <p:cNvSpPr/>
            <p:nvPr/>
          </p:nvSpPr>
          <p:spPr>
            <a:xfrm>
              <a:off x="4301116" y="4281425"/>
              <a:ext cx="3589768" cy="135112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s-ES" sz="1900" dirty="0"/>
                <a:t>Gran desigualdad regional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C40BAEF9-0E28-410F-92A4-FC176DDD59C4}"/>
                </a:ext>
              </a:extLst>
            </p:cNvPr>
            <p:cNvSpPr/>
            <p:nvPr/>
          </p:nvSpPr>
          <p:spPr>
            <a:xfrm>
              <a:off x="5536441" y="3680923"/>
              <a:ext cx="1119117" cy="1119117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92" name="Rounded Rectangle 20">
              <a:extLst>
                <a:ext uri="{FF2B5EF4-FFF2-40B4-BE49-F238E27FC236}">
                  <a16:creationId xmlns:a16="http://schemas.microsoft.com/office/drawing/2014/main" id="{CA93AB0D-729A-41C4-A9F5-E4B903568C78}"/>
                </a:ext>
              </a:extLst>
            </p:cNvPr>
            <p:cNvSpPr/>
            <p:nvPr/>
          </p:nvSpPr>
          <p:spPr>
            <a:xfrm>
              <a:off x="7972848" y="4281425"/>
              <a:ext cx="3589768" cy="135112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36000" rtlCol="0" anchor="b"/>
            <a:lstStyle/>
            <a:p>
              <a:pPr algn="ctr"/>
              <a:r>
                <a:rPr lang="es-ES" sz="1900" dirty="0"/>
                <a:t>Rezagos en </a:t>
              </a:r>
              <a:br>
                <a:rPr lang="es-ES" sz="1900" dirty="0"/>
              </a:br>
              <a:r>
                <a:rPr lang="es-ES" sz="1900" dirty="0"/>
                <a:t>conectividad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EAA8E52-4CFE-40C3-9C9C-130ABD0E6A0D}"/>
                </a:ext>
              </a:extLst>
            </p:cNvPr>
            <p:cNvSpPr/>
            <p:nvPr/>
          </p:nvSpPr>
          <p:spPr>
            <a:xfrm>
              <a:off x="9208173" y="3680923"/>
              <a:ext cx="1119117" cy="1119117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2106219F-0C80-41AC-B442-A83141DE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94467" y="1707128"/>
              <a:ext cx="659596" cy="659596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AB35B173-4985-4975-9AF2-3C8773CE5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22532" y="1662408"/>
              <a:ext cx="746935" cy="746935"/>
            </a:xfrm>
            <a:prstGeom prst="rect">
              <a:avLst/>
            </a:prstGeom>
          </p:spPr>
        </p:pic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04B33365-D305-400E-92DD-F0767145B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63515" y="1778323"/>
              <a:ext cx="599095" cy="599095"/>
            </a:xfrm>
            <a:prstGeom prst="rect">
              <a:avLst/>
            </a:prstGeom>
          </p:spPr>
        </p:pic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A57AD8E8-A751-4719-BF23-8A9DD3FF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61177" y="3875992"/>
              <a:ext cx="726177" cy="726177"/>
            </a:xfrm>
            <a:prstGeom prst="rect">
              <a:avLst/>
            </a:prstGeom>
          </p:spPr>
        </p:pic>
        <p:pic>
          <p:nvPicPr>
            <p:cNvPr id="98" name="Graphic 97">
              <a:extLst>
                <a:ext uri="{FF2B5EF4-FFF2-40B4-BE49-F238E27FC236}">
                  <a16:creationId xmlns:a16="http://schemas.microsoft.com/office/drawing/2014/main" id="{4F261825-8459-450B-B231-89E8D2DF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10171" y="3859250"/>
              <a:ext cx="771654" cy="771654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8100D610-7564-4FF9-9419-7179A654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33560" y="3924568"/>
              <a:ext cx="659005" cy="659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1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2522-C339-DC48-B6BB-31AF97E7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Los mayores niveles de pobreza se concentran en las regiones PDET</a:t>
            </a:r>
            <a:endParaRPr lang="es-ES_tradnl" sz="2800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FD87D088-7645-4680-A01B-D0FC1019A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CO" dirty="0"/>
              <a:t>PND 2018-2022: Pacto por Colombia, pacto por la equidad.		DNP – Departamento Nacional de Planeación		Punto de partida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5C780D5-0F4E-491F-B0BC-C2B4FEE265D2}"/>
              </a:ext>
            </a:extLst>
          </p:cNvPr>
          <p:cNvSpPr/>
          <p:nvPr/>
        </p:nvSpPr>
        <p:spPr>
          <a:xfrm>
            <a:off x="3936975" y="1355192"/>
            <a:ext cx="3619902" cy="27699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S_tradnl" sz="1200" b="1" dirty="0">
                <a:solidFill>
                  <a:schemeClr val="accent6"/>
                </a:solidFill>
                <a:latin typeface="Book Antiqua" panose="020406020503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Indicadores de pobreza: incidencia e intensidad</a:t>
            </a:r>
            <a:endParaRPr lang="es-CO" sz="1200" b="1" dirty="0">
              <a:solidFill>
                <a:schemeClr val="accent6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1DFE4A-10B4-43E6-94A0-F84D7E4C3F4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" b="5391"/>
          <a:stretch/>
        </p:blipFill>
        <p:spPr bwMode="auto">
          <a:xfrm>
            <a:off x="573938" y="2044156"/>
            <a:ext cx="5172988" cy="346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EFAFA47D-6474-43DF-9927-59509F24C86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/>
          <a:stretch/>
        </p:blipFill>
        <p:spPr bwMode="auto">
          <a:xfrm>
            <a:off x="5940396" y="1964162"/>
            <a:ext cx="5700220" cy="376909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D05410C-43AE-44D7-BBC5-B36600720A65}"/>
              </a:ext>
            </a:extLst>
          </p:cNvPr>
          <p:cNvSpPr txBox="1"/>
          <p:nvPr/>
        </p:nvSpPr>
        <p:spPr>
          <a:xfrm>
            <a:off x="8640586" y="6289575"/>
            <a:ext cx="287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accent3">
                    <a:lumMod val="50000"/>
                  </a:schemeClr>
                </a:solidFill>
              </a:rPr>
              <a:t>Fuente: Angulo y Ramírez (2018)</a:t>
            </a:r>
          </a:p>
        </p:txBody>
      </p:sp>
    </p:spTree>
    <p:extLst>
      <p:ext uri="{BB962C8B-B14F-4D97-AF65-F5344CB8AC3E}">
        <p14:creationId xmlns:p14="http://schemas.microsoft.com/office/powerpoint/2010/main" val="14414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9F9E77-90DF-294A-BF19-E2ED63F802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5400" y="2285429"/>
            <a:ext cx="6172198" cy="3556000"/>
          </a:xfrm>
        </p:spPr>
        <p:txBody>
          <a:bodyPr>
            <a:normAutofit/>
          </a:bodyPr>
          <a:lstStyle/>
          <a:p>
            <a:r>
              <a:rPr lang="es-ES" sz="4000" dirty="0"/>
              <a:t>Plan Nacional de Desarrollo 2018-2022 como acelerador del crecimiento y del cambio social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9F33B-7F51-C64D-940A-9793F21D2A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/>
              <a:t>2</a:t>
            </a:r>
            <a:endParaRPr lang="es-ES_trad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0436D-460D-4C0A-AE94-E70965A063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/>
              <a:t>PND 2018-2022: Pacto por Colombia, pacto por la equidad.		DNP – Departamento Nacional de Planeación		Agenda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346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42D4-E8E5-584F-AB50-5D34471A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500" dirty="0"/>
              <a:t>PND 2018-2022 como acelerador del crecimiento y del cambio social</a:t>
            </a:r>
            <a:endParaRPr lang="es-ES_tradnl" sz="3500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149E2B9-2D94-425F-8244-29BE8CD12D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CO" dirty="0"/>
              <a:t>PND 2018-2022: Pacto por Colombia, pacto por la equidad.		DNP – Departamento Nacional de Planeación		PND 2018-2022 como acelerador del crecimiento y del cambio social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9E1AF-A3B8-CF4E-B5F0-15CA5312F148}"/>
              </a:ext>
            </a:extLst>
          </p:cNvPr>
          <p:cNvSpPr/>
          <p:nvPr/>
        </p:nvSpPr>
        <p:spPr>
          <a:xfrm>
            <a:off x="2569685" y="1753495"/>
            <a:ext cx="6639384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 SemiBold"/>
                <a:ea typeface="+mn-ea"/>
                <a:cs typeface="+mn-cs"/>
              </a:rPr>
              <a:t>Herramientas e innovaciones del PND 2018-2022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F79D0F-8155-452E-8BB5-51EFB3879DC1}"/>
              </a:ext>
            </a:extLst>
          </p:cNvPr>
          <p:cNvGrpSpPr/>
          <p:nvPr/>
        </p:nvGrpSpPr>
        <p:grpSpPr>
          <a:xfrm>
            <a:off x="2794563" y="2386513"/>
            <a:ext cx="6077224" cy="3766876"/>
            <a:chOff x="2980572" y="2386513"/>
            <a:chExt cx="6077224" cy="376687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0CFE050B-929F-4541-8EE2-980AD36A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0572" y="2386513"/>
              <a:ext cx="6077224" cy="376687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FAD853-4FD6-41D4-A43F-4DE2DDD51189}"/>
                </a:ext>
              </a:extLst>
            </p:cNvPr>
            <p:cNvSpPr/>
            <p:nvPr/>
          </p:nvSpPr>
          <p:spPr>
            <a:xfrm>
              <a:off x="4305522" y="2614708"/>
              <a:ext cx="2244524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Política social moderna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7718C04-1419-46F0-B926-94901B7EE8F1}"/>
                </a:ext>
              </a:extLst>
            </p:cNvPr>
            <p:cNvSpPr/>
            <p:nvPr/>
          </p:nvSpPr>
          <p:spPr>
            <a:xfrm>
              <a:off x="4043836" y="2999430"/>
              <a:ext cx="2744469" cy="27699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Bienes públicos para el sector productivo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B29FBC6-3F81-40FD-A03C-3D5A344D30C0}"/>
                </a:ext>
              </a:extLst>
            </p:cNvPr>
            <p:cNvSpPr/>
            <p:nvPr/>
          </p:nvSpPr>
          <p:spPr>
            <a:xfrm>
              <a:off x="4535553" y="5178154"/>
              <a:ext cx="1784463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Mejora regulatoria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58A4FB6-1C03-415F-B68C-E6F06A8E86D5}"/>
                </a:ext>
              </a:extLst>
            </p:cNvPr>
            <p:cNvSpPr/>
            <p:nvPr/>
          </p:nvSpPr>
          <p:spPr>
            <a:xfrm>
              <a:off x="4097430" y="5547487"/>
              <a:ext cx="2637260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TIC y transformación digital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CC6190-899C-414A-95D1-FB533C1BF0B0}"/>
                </a:ext>
              </a:extLst>
            </p:cNvPr>
            <p:cNvSpPr/>
            <p:nvPr/>
          </p:nvSpPr>
          <p:spPr>
            <a:xfrm>
              <a:off x="3338620" y="3517775"/>
              <a:ext cx="176638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1600" dirty="0">
                  <a:solidFill>
                    <a:srgbClr val="FFFFFF"/>
                  </a:solidFill>
                  <a:latin typeface="Work Sans SemiBold"/>
                </a:rPr>
                <a:t>Rec</a:t>
              </a:r>
              <a:r>
                <a:rPr kumimoji="0" lang="es-CO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 SemiBold"/>
                  <a:ea typeface="+mn-ea"/>
                  <a:cs typeface="+mn-cs"/>
                </a:rPr>
                <a:t>omposición</a:t>
              </a: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 SemiBold"/>
                  <a:ea typeface="+mn-ea"/>
                  <a:cs typeface="+mn-cs"/>
                </a:rPr>
                <a:t> de la inversión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73FAB93-170F-4A70-A2DA-F2436F0CCD15}"/>
                </a:ext>
              </a:extLst>
            </p:cNvPr>
            <p:cNvSpPr/>
            <p:nvPr/>
          </p:nvSpPr>
          <p:spPr>
            <a:xfrm>
              <a:off x="3338620" y="4490533"/>
              <a:ext cx="1766385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 SemiBold"/>
                  <a:ea typeface="+mn-ea"/>
                  <a:cs typeface="+mn-cs"/>
                </a:rPr>
                <a:t>Productividad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456A6CB-AD9E-483C-9624-C78D4A319352}"/>
                </a:ext>
              </a:extLst>
            </p:cNvPr>
            <p:cNvSpPr/>
            <p:nvPr/>
          </p:nvSpPr>
          <p:spPr>
            <a:xfrm>
              <a:off x="7220906" y="2843526"/>
              <a:ext cx="1482934" cy="107721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 SemiBold"/>
                  <a:ea typeface="+mn-ea"/>
                  <a:cs typeface="+mn-cs"/>
                </a:rPr>
                <a:t>Mayor efectividad </a:t>
              </a:r>
              <a:r>
                <a:rPr lang="es-CO" sz="1600" dirty="0">
                  <a:solidFill>
                    <a:srgbClr val="FFFFFF"/>
                  </a:solidFill>
                  <a:latin typeface="Work Sans SemiBold"/>
                </a:rPr>
                <a:t>de la </a:t>
              </a:r>
              <a:r>
                <a:rPr lang="es-CO" sz="1600" dirty="0" err="1">
                  <a:solidFill>
                    <a:srgbClr val="FFFFFF"/>
                  </a:solidFill>
                  <a:latin typeface="Work Sans SemiBold"/>
                </a:rPr>
                <a:t>admon</a:t>
              </a:r>
              <a:r>
                <a:rPr lang="es-CO" sz="1600" dirty="0">
                  <a:solidFill>
                    <a:srgbClr val="FFFFFF"/>
                  </a:solidFill>
                  <a:latin typeface="Work Sans SemiBold"/>
                </a:rPr>
                <a:t>. pública</a:t>
              </a:r>
              <a:endPara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SemiBold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FC6C484-F75D-4F47-A99B-64A0A6989061}"/>
                </a:ext>
              </a:extLst>
            </p:cNvPr>
            <p:cNvSpPr/>
            <p:nvPr/>
          </p:nvSpPr>
          <p:spPr>
            <a:xfrm>
              <a:off x="7155563" y="4316447"/>
              <a:ext cx="1605805" cy="15696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 SemiBold"/>
                  <a:ea typeface="+mn-ea"/>
                  <a:cs typeface="+mn-cs"/>
                </a:rPr>
                <a:t>Conectar y coordinar (territorios, gobiernos y poblaciones)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FCFF12-66E5-429B-8E5F-19C8D1F80CFB}"/>
              </a:ext>
            </a:extLst>
          </p:cNvPr>
          <p:cNvGrpSpPr/>
          <p:nvPr/>
        </p:nvGrpSpPr>
        <p:grpSpPr>
          <a:xfrm>
            <a:off x="891252" y="2575655"/>
            <a:ext cx="2064734" cy="3388594"/>
            <a:chOff x="832154" y="2575655"/>
            <a:chExt cx="2064734" cy="3388594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7844EE40-551A-1C4D-896E-D21512CF821A}"/>
                </a:ext>
              </a:extLst>
            </p:cNvPr>
            <p:cNvSpPr/>
            <p:nvPr/>
          </p:nvSpPr>
          <p:spPr>
            <a:xfrm>
              <a:off x="832154" y="2575655"/>
              <a:ext cx="2064734" cy="3388594"/>
            </a:xfrm>
            <a:prstGeom prst="homePlate">
              <a:avLst>
                <a:gd name="adj" fmla="val 19580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540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Recursos </a:t>
              </a:r>
              <a:b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del PND: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ork Sans SemiBold"/>
                  <a:ea typeface="+mn-ea"/>
                  <a:cs typeface="+mn-cs"/>
                </a:rPr>
                <a:t>$1.096 billones</a:t>
              </a:r>
            </a:p>
          </p:txBody>
        </p:sp>
        <p:pic>
          <p:nvPicPr>
            <p:cNvPr id="6" name="Gráfico 7" descr="Engranajes">
              <a:extLst>
                <a:ext uri="{FF2B5EF4-FFF2-40B4-BE49-F238E27FC236}">
                  <a16:creationId xmlns:a16="http://schemas.microsoft.com/office/drawing/2014/main" id="{79EDF3F2-A86A-C846-B071-0A1FEE86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69126" y="3832409"/>
              <a:ext cx="875084" cy="875084"/>
            </a:xfrm>
            <a:prstGeom prst="rect">
              <a:avLst/>
            </a:prstGeom>
          </p:spPr>
        </p:pic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EF81AB96-BF20-4343-9CA8-B252667DAED2}"/>
              </a:ext>
            </a:extLst>
          </p:cNvPr>
          <p:cNvSpPr/>
          <p:nvPr/>
        </p:nvSpPr>
        <p:spPr>
          <a:xfrm>
            <a:off x="9531807" y="2155386"/>
            <a:ext cx="2206537" cy="295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EFECTOS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6222EADB-BE56-4A39-AB25-110244D7B4C8}"/>
              </a:ext>
            </a:extLst>
          </p:cNvPr>
          <p:cNvSpPr/>
          <p:nvPr/>
        </p:nvSpPr>
        <p:spPr>
          <a:xfrm>
            <a:off x="9531807" y="3675363"/>
            <a:ext cx="2206537" cy="295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IMPACTOS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30DB324-C20F-4380-A67D-797474808C82}"/>
              </a:ext>
            </a:extLst>
          </p:cNvPr>
          <p:cNvGrpSpPr/>
          <p:nvPr/>
        </p:nvGrpSpPr>
        <p:grpSpPr>
          <a:xfrm>
            <a:off x="9207231" y="2555254"/>
            <a:ext cx="2698230" cy="1015663"/>
            <a:chOff x="9207231" y="2335058"/>
            <a:chExt cx="2698230" cy="1015663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E74D2EF7-EAE8-425B-9894-CC0DF0EC3A52}"/>
                </a:ext>
              </a:extLst>
            </p:cNvPr>
            <p:cNvSpPr/>
            <p:nvPr/>
          </p:nvSpPr>
          <p:spPr>
            <a:xfrm>
              <a:off x="9497632" y="2335058"/>
              <a:ext cx="24078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_trad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Mayor productividad:</a:t>
              </a:r>
              <a:br>
                <a:rPr kumimoji="0" lang="es-ES_trad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_trad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de</a:t>
              </a:r>
              <a:r>
                <a:rPr kumimoji="0" lang="es-ES_trad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0,65% </a:t>
              </a:r>
              <a:r>
                <a:rPr kumimoji="0" lang="es-ES_trad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</a:t>
              </a:r>
              <a:r>
                <a:rPr kumimoji="0" lang="es-ES_trad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1,1%</a:t>
              </a: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_trad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Mayor inversión:</a:t>
              </a:r>
              <a:br>
                <a:rPr kumimoji="0" lang="es-ES_trad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_trad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de</a:t>
              </a:r>
              <a:r>
                <a:rPr kumimoji="0" lang="es-ES_trad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22% </a:t>
              </a:r>
              <a:r>
                <a:rPr kumimoji="0" lang="es-ES_trad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</a:t>
              </a:r>
              <a:r>
                <a:rPr kumimoji="0" lang="es-ES_trad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ES_trad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25,7%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6" name="Flecha: a la derecha 35">
              <a:extLst>
                <a:ext uri="{FF2B5EF4-FFF2-40B4-BE49-F238E27FC236}">
                  <a16:creationId xmlns:a16="http://schemas.microsoft.com/office/drawing/2014/main" id="{600F061B-D01C-4786-B70B-C4F796AD8120}"/>
                </a:ext>
              </a:extLst>
            </p:cNvPr>
            <p:cNvSpPr/>
            <p:nvPr/>
          </p:nvSpPr>
          <p:spPr>
            <a:xfrm rot="16200000">
              <a:off x="9199378" y="2419562"/>
              <a:ext cx="302131" cy="286425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37" name="Flecha: a la derecha 36">
              <a:extLst>
                <a:ext uri="{FF2B5EF4-FFF2-40B4-BE49-F238E27FC236}">
                  <a16:creationId xmlns:a16="http://schemas.microsoft.com/office/drawing/2014/main" id="{2C89D74D-674E-49BC-BC7D-7EC2FE7ED29B}"/>
                </a:ext>
              </a:extLst>
            </p:cNvPr>
            <p:cNvSpPr/>
            <p:nvPr/>
          </p:nvSpPr>
          <p:spPr>
            <a:xfrm rot="16200000">
              <a:off x="9199378" y="2945590"/>
              <a:ext cx="302131" cy="286425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D6B4AEFC-236C-49F7-BE6D-E527C5C48A32}"/>
              </a:ext>
            </a:extLst>
          </p:cNvPr>
          <p:cNvGrpSpPr/>
          <p:nvPr/>
        </p:nvGrpSpPr>
        <p:grpSpPr>
          <a:xfrm>
            <a:off x="9207231" y="3992637"/>
            <a:ext cx="2795734" cy="2462213"/>
            <a:chOff x="9207231" y="3772441"/>
            <a:chExt cx="2795734" cy="2462213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1B232CCE-6014-4097-BA34-09BD97025222}"/>
                </a:ext>
              </a:extLst>
            </p:cNvPr>
            <p:cNvSpPr/>
            <p:nvPr/>
          </p:nvSpPr>
          <p:spPr>
            <a:xfrm>
              <a:off x="9536816" y="3772441"/>
              <a:ext cx="2466149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PIB potencial: de</a:t>
              </a:r>
              <a:r>
                <a:rPr kumimoji="0" lang="es-E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3,3% </a:t>
              </a: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a</a:t>
              </a:r>
              <a:r>
                <a:rPr kumimoji="0" lang="es-E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4,1%</a:t>
              </a: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Empleo:</a:t>
              </a:r>
              <a:b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+1,6</a:t>
              </a:r>
              <a:r>
                <a:rPr kumimoji="0" lang="es-E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E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mill</a:t>
              </a: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adicionales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Pobreza: </a:t>
              </a:r>
              <a:b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-2,9</a:t>
              </a:r>
              <a:r>
                <a:rPr kumimoji="0" lang="es-E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E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mill</a:t>
              </a:r>
              <a:endPara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Pobreza extrema:</a:t>
              </a:r>
              <a:b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-1,5</a:t>
              </a:r>
              <a:r>
                <a:rPr kumimoji="0" lang="es-E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E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mill</a:t>
              </a:r>
              <a:endPara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69169"/>
                </a:buClr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Pobreza multidimensional:</a:t>
              </a:r>
              <a:b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</a:b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-2,5</a:t>
              </a:r>
              <a:r>
                <a:rPr kumimoji="0" lang="es-E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 </a:t>
              </a:r>
              <a:r>
                <a:rPr kumimoji="0" lang="es-E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A84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mill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A84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0" name="Flecha: a la derecha 39">
              <a:extLst>
                <a:ext uri="{FF2B5EF4-FFF2-40B4-BE49-F238E27FC236}">
                  <a16:creationId xmlns:a16="http://schemas.microsoft.com/office/drawing/2014/main" id="{D37D3EE8-5C63-42A3-9D5B-46C064E5DB15}"/>
                </a:ext>
              </a:extLst>
            </p:cNvPr>
            <p:cNvSpPr/>
            <p:nvPr/>
          </p:nvSpPr>
          <p:spPr>
            <a:xfrm rot="16200000">
              <a:off x="9199378" y="4273871"/>
              <a:ext cx="302131" cy="286425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1" name="Flecha: a la derecha 40">
              <a:extLst>
                <a:ext uri="{FF2B5EF4-FFF2-40B4-BE49-F238E27FC236}">
                  <a16:creationId xmlns:a16="http://schemas.microsoft.com/office/drawing/2014/main" id="{85F4B116-82D0-4563-9898-C1D306EBF3F7}"/>
                </a:ext>
              </a:extLst>
            </p:cNvPr>
            <p:cNvSpPr/>
            <p:nvPr/>
          </p:nvSpPr>
          <p:spPr>
            <a:xfrm rot="5400000">
              <a:off x="9199378" y="4780707"/>
              <a:ext cx="302131" cy="286425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F185ED83-3722-4FA9-BCF5-E6CE5BD8225B}"/>
                </a:ext>
              </a:extLst>
            </p:cNvPr>
            <p:cNvSpPr/>
            <p:nvPr/>
          </p:nvSpPr>
          <p:spPr>
            <a:xfrm rot="5400000">
              <a:off x="9199379" y="5315230"/>
              <a:ext cx="302131" cy="286425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43" name="Flecha: a la derecha 42">
              <a:extLst>
                <a:ext uri="{FF2B5EF4-FFF2-40B4-BE49-F238E27FC236}">
                  <a16:creationId xmlns:a16="http://schemas.microsoft.com/office/drawing/2014/main" id="{5C21CA34-82D2-4C9A-8AA9-70BE3E8169F4}"/>
                </a:ext>
              </a:extLst>
            </p:cNvPr>
            <p:cNvSpPr/>
            <p:nvPr/>
          </p:nvSpPr>
          <p:spPr>
            <a:xfrm rot="5400000">
              <a:off x="9199380" y="5780014"/>
              <a:ext cx="302131" cy="286425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</p:grp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4E9D1289-2738-4F48-BA3A-03F0B4DA0882}"/>
              </a:ext>
            </a:extLst>
          </p:cNvPr>
          <p:cNvSpPr/>
          <p:nvPr/>
        </p:nvSpPr>
        <p:spPr>
          <a:xfrm rot="16200000">
            <a:off x="9199378" y="4056970"/>
            <a:ext cx="302131" cy="28642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NP 2018-2022 DG">
  <a:themeElements>
    <a:clrScheme name="DNP - 2018-2022">
      <a:dk1>
        <a:srgbClr val="004A84"/>
      </a:dk1>
      <a:lt1>
        <a:srgbClr val="FFFFFF"/>
      </a:lt1>
      <a:dk2>
        <a:srgbClr val="069169"/>
      </a:dk2>
      <a:lt2>
        <a:srgbClr val="FFFFFF"/>
      </a:lt2>
      <a:accent1>
        <a:srgbClr val="069169"/>
      </a:accent1>
      <a:accent2>
        <a:srgbClr val="3366CC"/>
      </a:accent2>
      <a:accent3>
        <a:srgbClr val="E20000"/>
      </a:accent3>
      <a:accent4>
        <a:srgbClr val="8400A4"/>
      </a:accent4>
      <a:accent5>
        <a:srgbClr val="FFAB00"/>
      </a:accent5>
      <a:accent6>
        <a:srgbClr val="595959"/>
      </a:accent6>
      <a:hlink>
        <a:srgbClr val="000000"/>
      </a:hlink>
      <a:folHlink>
        <a:srgbClr val="E2ECFD"/>
      </a:folHlink>
    </a:clrScheme>
    <a:fontScheme name="DNP">
      <a:majorFont>
        <a:latin typeface="Work Sans Semi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spcBef>
            <a:spcPts val="600"/>
          </a:spcBef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NP 2018-2022 DG" id="{1C7BA7E5-3568-49DD-976F-655DB805356F}" vid="{E977438F-2716-46DC-A250-C581B0E73943}"/>
    </a:ext>
  </a:extLst>
</a:theme>
</file>

<file path=ppt/theme/theme2.xml><?xml version="1.0" encoding="utf-8"?>
<a:theme xmlns:a="http://schemas.openxmlformats.org/drawingml/2006/main" name="1_DNP 2018-2022 DG">
  <a:themeElements>
    <a:clrScheme name="DNP - 2018-2022">
      <a:dk1>
        <a:srgbClr val="004A84"/>
      </a:dk1>
      <a:lt1>
        <a:srgbClr val="FFFFFF"/>
      </a:lt1>
      <a:dk2>
        <a:srgbClr val="069169"/>
      </a:dk2>
      <a:lt2>
        <a:srgbClr val="FFFFFF"/>
      </a:lt2>
      <a:accent1>
        <a:srgbClr val="069169"/>
      </a:accent1>
      <a:accent2>
        <a:srgbClr val="3366CC"/>
      </a:accent2>
      <a:accent3>
        <a:srgbClr val="E20000"/>
      </a:accent3>
      <a:accent4>
        <a:srgbClr val="8400A4"/>
      </a:accent4>
      <a:accent5>
        <a:srgbClr val="FFAB00"/>
      </a:accent5>
      <a:accent6>
        <a:srgbClr val="595959"/>
      </a:accent6>
      <a:hlink>
        <a:srgbClr val="000000"/>
      </a:hlink>
      <a:folHlink>
        <a:srgbClr val="E2ECFD"/>
      </a:folHlink>
    </a:clrScheme>
    <a:fontScheme name="DNP">
      <a:majorFont>
        <a:latin typeface="Work Sans Semi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spcBef>
            <a:spcPts val="600"/>
          </a:spcBef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NP 2018-2022 DG" id="{1C7BA7E5-3568-49DD-976F-655DB805356F}" vid="{E977438F-2716-46DC-A250-C581B0E739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6491</TotalTime>
  <Words>5753</Words>
  <Application>Microsoft Office PowerPoint</Application>
  <PresentationFormat>Panorámica</PresentationFormat>
  <Paragraphs>888</Paragraphs>
  <Slides>55</Slides>
  <Notes>19</Notes>
  <HiddenSlides>22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55</vt:i4>
      </vt:variant>
    </vt:vector>
  </HeadingPairs>
  <TitlesOfParts>
    <vt:vector size="65" baseType="lpstr">
      <vt:lpstr>Arial</vt:lpstr>
      <vt:lpstr>Book Antiqua</vt:lpstr>
      <vt:lpstr>Calibri</vt:lpstr>
      <vt:lpstr>Courier New</vt:lpstr>
      <vt:lpstr>Montserrat</vt:lpstr>
      <vt:lpstr>Wingdings</vt:lpstr>
      <vt:lpstr>Work Sans</vt:lpstr>
      <vt:lpstr>Work Sans SemiBold</vt:lpstr>
      <vt:lpstr>DNP 2018-2022 DG</vt:lpstr>
      <vt:lpstr>1_DNP 2018-2022 DG</vt:lpstr>
      <vt:lpstr>Presentación de PowerPoint</vt:lpstr>
      <vt:lpstr>Presentación de PowerPoint</vt:lpstr>
      <vt:lpstr>Presentación de PowerPoint</vt:lpstr>
      <vt:lpstr>Presentación de PowerPoint</vt:lpstr>
      <vt:lpstr>Colombia: un gran cambio social en este siglo</vt:lpstr>
      <vt:lpstr>Amenazas que comprometen la aceleración del crecimiento y la equidad de oportunidades</vt:lpstr>
      <vt:lpstr>Los mayores niveles de pobreza se concentran en las regiones PDET</vt:lpstr>
      <vt:lpstr>Presentación de PowerPoint</vt:lpstr>
      <vt:lpstr>PND 2018-2022 como acelerador del crecimiento y del cambio social</vt:lpstr>
      <vt:lpstr>Principales impactos del PND 2018-2022</vt:lpstr>
      <vt:lpstr>Presentación de PowerPoint</vt:lpstr>
      <vt:lpstr>En busca de los Territorios Funcionales</vt:lpstr>
      <vt:lpstr>Ampliando el concepto de “funcionalidad  territorial”  </vt:lpstr>
      <vt:lpstr>Las relaciones funcionales suelen superar limites político-administrativos de los Departamentos </vt:lpstr>
      <vt:lpstr>Las relaciones funcionales suelen superar limites político-administrativos de los Departamentos </vt:lpstr>
      <vt:lpstr>Presentación de PowerPoint</vt:lpstr>
      <vt:lpstr>Estrategia territorial del Plan:</vt:lpstr>
      <vt:lpstr>Conectar territorios, gobiernos y poblaciones</vt:lpstr>
      <vt:lpstr>Los pactos regionales identifican apuestas diferenciadas </vt:lpstr>
      <vt:lpstr>Nueve pactos regionales</vt:lpstr>
      <vt:lpstr>Presentación de PowerPoint</vt:lpstr>
      <vt:lpstr>Principales apuestas del Plan Nacional de Desarrollo 2018-2022</vt:lpstr>
      <vt:lpstr>Presentación de PowerPoint</vt:lpstr>
      <vt:lpstr>Plan Nacional de Desarrollo 2018-2022</vt:lpstr>
      <vt:lpstr>Plan Nacional de Desarrollo 2018-2022</vt:lpstr>
      <vt:lpstr>Equidad: política social moderna conectada a mercados (I)</vt:lpstr>
      <vt:lpstr>Equidad: política social moderna conectada a mercados (II)</vt:lpstr>
      <vt:lpstr>Emprendimiento y productividad (I)</vt:lpstr>
      <vt:lpstr>Emprendimiento y productividad (I): bienes públicos para el sector productivo</vt:lpstr>
      <vt:lpstr>Emprendimiento y productividad (II): mejora regulatoria</vt:lpstr>
      <vt:lpstr>Legalidad: justicia transparente y seguridad efectiva para que todos vivamos con libertad y en democracia</vt:lpstr>
      <vt:lpstr>Presentación de PowerPoint</vt:lpstr>
      <vt:lpstr>Transformación digital</vt:lpstr>
      <vt:lpstr>Bienes públicos para el sector productivo</vt:lpstr>
      <vt:lpstr>Mejora regulatoria</vt:lpstr>
      <vt:lpstr>Gestión pública efectiva</vt:lpstr>
      <vt:lpstr>Conectar territorios, gobiernos y poblaciones</vt:lpstr>
      <vt:lpstr>Presentación de PowerPoint</vt:lpstr>
      <vt:lpstr>Pactos transversales del PND 2018-2022</vt:lpstr>
      <vt:lpstr>Pactos transversales del PND 2018-2022</vt:lpstr>
      <vt:lpstr>Pacto sostenibilidad</vt:lpstr>
      <vt:lpstr>Pacto ciencia, tecnología e innovación</vt:lpstr>
      <vt:lpstr>Pacto transporte y logística</vt:lpstr>
      <vt:lpstr>Pacto calidad y eficiencia de servicios públicos  </vt:lpstr>
      <vt:lpstr>Pacto recursos minero-energéticos</vt:lpstr>
      <vt:lpstr>Pacto identidad y creatividad</vt:lpstr>
      <vt:lpstr>Pacto construcción de paz</vt:lpstr>
      <vt:lpstr>Pacto por los grupos étnicos</vt:lpstr>
      <vt:lpstr>Pacto por las personas con discapacidad</vt:lpstr>
      <vt:lpstr>Pacto por la igualdad de la mujer</vt:lpstr>
      <vt:lpstr>Presentación de PowerPoint</vt:lpstr>
      <vt:lpstr>Plan Plurianual de Inversiones 2019-2022 </vt:lpstr>
      <vt:lpstr>Plan Plurianual de Inversiones 2019-2022 </vt:lpstr>
      <vt:lpstr>Principales impactos del PND 2018-2022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 Carbonari Winter</dc:creator>
  <cp:lastModifiedBy>Juan M Ramírez</cp:lastModifiedBy>
  <cp:revision>407</cp:revision>
  <cp:lastPrinted>2018-11-22T21:06:45Z</cp:lastPrinted>
  <dcterms:created xsi:type="dcterms:W3CDTF">2018-11-22T15:07:33Z</dcterms:created>
  <dcterms:modified xsi:type="dcterms:W3CDTF">2018-12-20T17:43:28Z</dcterms:modified>
</cp:coreProperties>
</file>