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27"/>
  </p:notesMasterIdLst>
  <p:sldIdLst>
    <p:sldId id="28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F3"/>
    <a:srgbClr val="FE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116" d="100"/>
          <a:sy n="116" d="100"/>
        </p:scale>
        <p:origin x="504"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561862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47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34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04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6543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3884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140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008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90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407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31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17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02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66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27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61050eef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61050eef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093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36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84064" y="1115021"/>
            <a:ext cx="6858000" cy="1790700"/>
          </a:xfrm>
        </p:spPr>
        <p:txBody>
          <a:bodyPr anchor="b"/>
          <a:lstStyle>
            <a:lvl1pPr algn="ctr">
              <a:defRPr sz="4500"/>
            </a:lvl1pPr>
          </a:lstStyle>
          <a:p>
            <a:r>
              <a:rPr lang="es-ES_tradnl"/>
              <a:t>Clic para editar título</a:t>
            </a:r>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pic>
        <p:nvPicPr>
          <p:cNvPr id="9" name="Imagen 8"/>
          <p:cNvPicPr>
            <a:picLocks noChangeAspect="1"/>
          </p:cNvPicPr>
          <p:nvPr userDrawn="1"/>
        </p:nvPicPr>
        <p:blipFill>
          <a:blip r:embed="rId2"/>
          <a:stretch>
            <a:fillRect/>
          </a:stretch>
        </p:blipFill>
        <p:spPr>
          <a:xfrm>
            <a:off x="8393907" y="948334"/>
            <a:ext cx="702593" cy="4092773"/>
          </a:xfrm>
          <a:prstGeom prst="rect">
            <a:avLst/>
          </a:prstGeom>
        </p:spPr>
      </p:pic>
    </p:spTree>
    <p:extLst>
      <p:ext uri="{BB962C8B-B14F-4D97-AF65-F5344CB8AC3E}">
        <p14:creationId xmlns:p14="http://schemas.microsoft.com/office/powerpoint/2010/main" val="106709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314544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_tradnl"/>
              <a:t>Clic para editar título</a:t>
            </a:r>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405530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628650" y="1369219"/>
            <a:ext cx="3886200" cy="3263504"/>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29150" y="1369219"/>
            <a:ext cx="3886200" cy="3263504"/>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11504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_tradnl"/>
              <a:t>Clic para editar título</a:t>
            </a:r>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378873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1446168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1460794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_tradnl"/>
              <a:t>Clic para editar título</a:t>
            </a:r>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2013264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_tradnl"/>
              <a:t>Clic para editar título</a:t>
            </a:r>
          </a:p>
        </p:txBody>
      </p:sp>
      <p:sp>
        <p:nvSpPr>
          <p:cNvPr id="3" name="Marcador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_tradnl"/>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1816404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199376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49" name="Google Shape;49;p8"/>
          <p:cNvSpPr txBox="1"/>
          <p:nvPr/>
        </p:nvSpPr>
        <p:spPr>
          <a:xfrm>
            <a:off x="367469" y="98782"/>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endParaRPr sz="600" b="0" i="0" u="none" strike="noStrike" cap="none" dirty="0">
              <a:solidFill>
                <a:srgbClr val="0066CD"/>
              </a:solidFill>
              <a:latin typeface="Work Sans Light"/>
              <a:ea typeface="Work Sans Light"/>
              <a:cs typeface="Work Sans Light"/>
              <a:sym typeface="Work Sans Light"/>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8A7AD3A-7A1F-0C4E-9AC3-F19D61DCF2E8}" type="datetimeFigureOut">
              <a:rPr lang="es-ES_tradnl" smtClean="0"/>
              <a:t>20/12/2018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D3F7AB3-335C-3C4B-961C-D78A876E7E2D}" type="slidenum">
              <a:rPr lang="es-ES_tradnl" smtClean="0"/>
              <a:t>‹Nº›</a:t>
            </a:fld>
            <a:endParaRPr lang="es-ES_tradnl"/>
          </a:p>
        </p:txBody>
      </p:sp>
    </p:spTree>
    <p:extLst>
      <p:ext uri="{BB962C8B-B14F-4D97-AF65-F5344CB8AC3E}">
        <p14:creationId xmlns:p14="http://schemas.microsoft.com/office/powerpoint/2010/main" val="175201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69" name="Google Shape;69;p9"/>
          <p:cNvSpPr txBox="1"/>
          <p:nvPr/>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336126" y="2553350"/>
            <a:ext cx="2352000" cy="20496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6336126" y="1741117"/>
            <a:ext cx="2351999"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1">
  <p:cSld name="PICTURE_WITH_CAPTION_TEXT_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3768726" y="2553350"/>
            <a:ext cx="2352000" cy="20496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34230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3768724" y="1733025"/>
            <a:ext cx="4307700" cy="643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ita o destacado">
  <p:cSld name="VERTICAL_TITLE_AND_VERTICAL_TEXT_1">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3854150" y="887300"/>
            <a:ext cx="4025100" cy="36786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3500"/>
              <a:buFont typeface="Work Sans SemiBold"/>
              <a:buNone/>
              <a:defRPr sz="35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63361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3768725" y="2553348"/>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3768725" y="1733023"/>
            <a:ext cx="43077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0054BC"/>
              </a:buClr>
              <a:buSzPts val="3000"/>
              <a:buFont typeface="Work Sans Light"/>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id="{2878297F-D1F8-3A48-B1CC-2D20ABA28118}"/>
              </a:ext>
            </a:extLst>
          </p:cNvPr>
          <p:cNvSpPr txBox="1"/>
          <p:nvPr userDrawn="1"/>
        </p:nvSpPr>
        <p:spPr>
          <a:xfrm>
            <a:off x="325914" y="106350"/>
            <a:ext cx="1854300"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Función Pública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preserve="1">
  <p:cSld name="1_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13" name="Google Shape;13;p2"/>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14" name="Google Shape;14;p2"/>
          <p:cNvSpPr/>
          <p:nvPr/>
        </p:nvSpPr>
        <p:spPr>
          <a:xfrm>
            <a:off x="6482817" y="0"/>
            <a:ext cx="26661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5;p2"/>
          <p:cNvSpPr txBox="1"/>
          <p:nvPr/>
        </p:nvSpPr>
        <p:spPr>
          <a:xfrm>
            <a:off x="1098468" y="4856142"/>
            <a:ext cx="4292929"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chemeClr val="lt1"/>
              </a:solidFill>
              <a:latin typeface="Work Sans"/>
              <a:ea typeface="Work Sans"/>
              <a:cs typeface="Work Sans"/>
              <a:sym typeface="Work Sans"/>
            </a:endParaRPr>
          </a:p>
        </p:txBody>
      </p:sp>
      <p:grpSp>
        <p:nvGrpSpPr>
          <p:cNvPr id="8" name="Grupo 7"/>
          <p:cNvGrpSpPr/>
          <p:nvPr userDrawn="1"/>
        </p:nvGrpSpPr>
        <p:grpSpPr>
          <a:xfrm>
            <a:off x="3342605" y="0"/>
            <a:ext cx="5801395" cy="5143500"/>
            <a:chOff x="3342605" y="0"/>
            <a:chExt cx="5801395" cy="5143500"/>
          </a:xfrm>
        </p:grpSpPr>
        <p:sp>
          <p:nvSpPr>
            <p:cNvPr id="9" name="Rectángulo 8"/>
            <p:cNvSpPr/>
            <p:nvPr/>
          </p:nvSpPr>
          <p:spPr>
            <a:xfrm>
              <a:off x="6483721" y="0"/>
              <a:ext cx="2660279" cy="5143500"/>
            </a:xfrm>
            <a:prstGeom prst="rect">
              <a:avLst/>
            </a:prstGeom>
            <a:solidFill>
              <a:srgbClr val="E4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05" y="2329274"/>
              <a:ext cx="4352654" cy="831579"/>
            </a:xfrm>
            <a:prstGeom prst="rect">
              <a:avLst/>
            </a:prstGeom>
          </p:spPr>
        </p:pic>
      </p:grpSp>
    </p:spTree>
    <p:extLst>
      <p:ext uri="{BB962C8B-B14F-4D97-AF65-F5344CB8AC3E}">
        <p14:creationId xmlns:p14="http://schemas.microsoft.com/office/powerpoint/2010/main" val="86979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ángulo 15"/>
          <p:cNvSpPr/>
          <p:nvPr userDrawn="1"/>
        </p:nvSpPr>
        <p:spPr>
          <a:xfrm>
            <a:off x="0" y="0"/>
            <a:ext cx="440872" cy="5143502"/>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050"/>
          </a:p>
        </p:txBody>
      </p:sp>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_tradnl" dirty="0"/>
              <a:t>Clic para editar título</a:t>
            </a:r>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8A7AD3A-7A1F-0C4E-9AC3-F19D61DCF2E8}" type="datetimeFigureOut">
              <a:rPr lang="es-ES_tradnl" smtClean="0"/>
              <a:t>20/12/2018</a:t>
            </a:fld>
            <a:endParaRPr lang="es-ES_tradnl"/>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3F7AB3-335C-3C4B-961C-D78A876E7E2D}" type="slidenum">
              <a:rPr lang="es-ES_tradnl" smtClean="0"/>
              <a:t>‹Nº›</a:t>
            </a:fld>
            <a:endParaRPr lang="es-ES_tradnl"/>
          </a:p>
        </p:txBody>
      </p:sp>
      <p:sp>
        <p:nvSpPr>
          <p:cNvPr id="8" name="Rectángulo 7"/>
          <p:cNvSpPr/>
          <p:nvPr userDrawn="1"/>
        </p:nvSpPr>
        <p:spPr>
          <a:xfrm>
            <a:off x="544213" y="5210846"/>
            <a:ext cx="1596923" cy="64178"/>
          </a:xfrm>
          <a:prstGeom prst="rect">
            <a:avLst/>
          </a:prstGeom>
          <a:solidFill>
            <a:srgbClr val="E3ED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50"/>
          </a:p>
        </p:txBody>
      </p:sp>
      <p:pic>
        <p:nvPicPr>
          <p:cNvPr id="13" name="Imagen 12"/>
          <p:cNvPicPr>
            <a:picLocks noChangeAspect="1"/>
          </p:cNvPicPr>
          <p:nvPr userDrawn="1"/>
        </p:nvPicPr>
        <p:blipFill>
          <a:blip r:embed="rId13"/>
          <a:stretch>
            <a:fillRect/>
          </a:stretch>
        </p:blipFill>
        <p:spPr>
          <a:xfrm>
            <a:off x="8037631" y="286710"/>
            <a:ext cx="756580" cy="504386"/>
          </a:xfrm>
          <a:prstGeom prst="rect">
            <a:avLst/>
          </a:prstGeom>
        </p:spPr>
      </p:pic>
      <p:pic>
        <p:nvPicPr>
          <p:cNvPr id="14" name="Imagen 13"/>
          <p:cNvPicPr>
            <a:picLocks noChangeAspect="1"/>
          </p:cNvPicPr>
          <p:nvPr userDrawn="1"/>
        </p:nvPicPr>
        <p:blipFill>
          <a:blip r:embed="rId14"/>
          <a:stretch>
            <a:fillRect/>
          </a:stretch>
        </p:blipFill>
        <p:spPr>
          <a:xfrm>
            <a:off x="7218352" y="324402"/>
            <a:ext cx="569858" cy="466694"/>
          </a:xfrm>
          <a:prstGeom prst="rect">
            <a:avLst/>
          </a:prstGeom>
        </p:spPr>
      </p:pic>
      <p:pic>
        <p:nvPicPr>
          <p:cNvPr id="15" name="Imagen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590201" y="273844"/>
            <a:ext cx="2300646" cy="2300646"/>
          </a:xfrm>
          <a:prstGeom prst="rect">
            <a:avLst/>
          </a:prstGeom>
        </p:spPr>
      </p:pic>
      <p:pic>
        <p:nvPicPr>
          <p:cNvPr id="17" name="Imagen 16">
            <a:extLst>
              <a:ext uri="{FF2B5EF4-FFF2-40B4-BE49-F238E27FC236}">
                <a16:creationId xmlns:a16="http://schemas.microsoft.com/office/drawing/2014/main" id="{69FD0F7B-9135-8145-BC82-C3C39BEC8E7B}"/>
              </a:ext>
            </a:extLst>
          </p:cNvPr>
          <p:cNvPicPr>
            <a:picLocks noChangeAspect="1"/>
          </p:cNvPicPr>
          <p:nvPr userDrawn="1"/>
        </p:nvPicPr>
        <p:blipFill>
          <a:blip r:embed="rId16"/>
          <a:stretch>
            <a:fillRect/>
          </a:stretch>
        </p:blipFill>
        <p:spPr>
          <a:xfrm>
            <a:off x="1" y="394873"/>
            <a:ext cx="2268022" cy="442800"/>
          </a:xfrm>
          <a:prstGeom prst="rect">
            <a:avLst/>
          </a:prstGeom>
        </p:spPr>
      </p:pic>
    </p:spTree>
    <p:extLst>
      <p:ext uri="{BB962C8B-B14F-4D97-AF65-F5344CB8AC3E}">
        <p14:creationId xmlns:p14="http://schemas.microsoft.com/office/powerpoint/2010/main" val="10574581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_trad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16013" y="3226129"/>
            <a:ext cx="8145168" cy="691673"/>
          </a:xfrm>
        </p:spPr>
        <p:txBody>
          <a:bodyPr>
            <a:normAutofit/>
          </a:bodyPr>
          <a:lstStyle/>
          <a:p>
            <a:pPr>
              <a:lnSpc>
                <a:spcPct val="100000"/>
              </a:lnSpc>
            </a:pPr>
            <a:r>
              <a:rPr lang="es-ES_tradnl" sz="2400" b="1" dirty="0">
                <a:latin typeface="Arial" charset="0"/>
                <a:ea typeface="Arial" charset="0"/>
                <a:cs typeface="Arial" charset="0"/>
              </a:rPr>
              <a:t>Política de estabilización: Paz con legalidad </a:t>
            </a:r>
          </a:p>
        </p:txBody>
      </p:sp>
      <p:sp>
        <p:nvSpPr>
          <p:cNvPr id="3" name="Subtítulo 2"/>
          <p:cNvSpPr>
            <a:spLocks noGrp="1"/>
          </p:cNvSpPr>
          <p:nvPr>
            <p:ph type="subTitle" idx="1"/>
          </p:nvPr>
        </p:nvSpPr>
        <p:spPr>
          <a:xfrm>
            <a:off x="3171030" y="4213059"/>
            <a:ext cx="4627421" cy="389186"/>
          </a:xfrm>
        </p:spPr>
        <p:txBody>
          <a:bodyPr/>
          <a:lstStyle/>
          <a:p>
            <a:pPr algn="r"/>
            <a:r>
              <a:rPr lang="es-ES_tradnl" b="1" dirty="0">
                <a:latin typeface="Arial Narrow" charset="0"/>
                <a:ea typeface="Arial Narrow" charset="0"/>
                <a:cs typeface="Arial Narrow" charset="0"/>
              </a:rPr>
              <a:t>Emilio José Archila Peñalosa</a:t>
            </a:r>
          </a:p>
        </p:txBody>
      </p:sp>
      <p:sp>
        <p:nvSpPr>
          <p:cNvPr id="5" name="Subtítulo 2"/>
          <p:cNvSpPr txBox="1">
            <a:spLocks/>
          </p:cNvSpPr>
          <p:nvPr/>
        </p:nvSpPr>
        <p:spPr>
          <a:xfrm>
            <a:off x="3171030" y="4497022"/>
            <a:ext cx="4627421" cy="30741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s-ES_tradnl" sz="1800" dirty="0">
                <a:latin typeface="Arial Narrow" charset="0"/>
                <a:ea typeface="Arial Narrow" charset="0"/>
                <a:cs typeface="Arial Narrow" charset="0"/>
              </a:rPr>
              <a:t>Alto Consejero para la Estabilización y Consolidación</a:t>
            </a:r>
          </a:p>
        </p:txBody>
      </p:sp>
      <p:sp>
        <p:nvSpPr>
          <p:cNvPr id="6" name="Rectángulo 5"/>
          <p:cNvSpPr/>
          <p:nvPr/>
        </p:nvSpPr>
        <p:spPr>
          <a:xfrm flipV="1">
            <a:off x="650328" y="3970051"/>
            <a:ext cx="7774371" cy="34289"/>
          </a:xfrm>
          <a:prstGeom prst="rect">
            <a:avLst/>
          </a:prstGeom>
          <a:solidFill>
            <a:srgbClr val="66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050"/>
          </a:p>
        </p:txBody>
      </p:sp>
      <p:sp>
        <p:nvSpPr>
          <p:cNvPr id="9" name="Título 1"/>
          <p:cNvSpPr txBox="1">
            <a:spLocks/>
          </p:cNvSpPr>
          <p:nvPr/>
        </p:nvSpPr>
        <p:spPr>
          <a:xfrm>
            <a:off x="2350414" y="2322645"/>
            <a:ext cx="4835832" cy="100534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2700" dirty="0">
                <a:solidFill>
                  <a:schemeClr val="tx1">
                    <a:lumMod val="50000"/>
                    <a:lumOff val="50000"/>
                  </a:schemeClr>
                </a:solidFill>
                <a:latin typeface="Arial Narrow" charset="0"/>
                <a:ea typeface="Arial Narrow" charset="0"/>
                <a:cs typeface="Arial Narrow" charset="0"/>
              </a:rPr>
              <a:t>Herramientas para el fortalecimiento de la Gestión Pública</a:t>
            </a:r>
          </a:p>
        </p:txBody>
      </p:sp>
    </p:spTree>
    <p:extLst>
      <p:ext uri="{BB962C8B-B14F-4D97-AF65-F5344CB8AC3E}">
        <p14:creationId xmlns:p14="http://schemas.microsoft.com/office/powerpoint/2010/main" val="426436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86ED3EB-B4D6-4FB1-BF8F-765C60E3F0F6}"/>
              </a:ext>
            </a:extLst>
          </p:cNvPr>
          <p:cNvSpPr>
            <a:spLocks noGrp="1"/>
          </p:cNvSpPr>
          <p:nvPr>
            <p:ph type="body" idx="1"/>
          </p:nvPr>
        </p:nvSpPr>
        <p:spPr>
          <a:xfrm>
            <a:off x="735106" y="1981108"/>
            <a:ext cx="7962327" cy="2049600"/>
          </a:xfrm>
        </p:spPr>
        <p:txBody>
          <a:bodyPr/>
          <a:lstStyle/>
          <a:p>
            <a:pPr algn="just"/>
            <a:r>
              <a:rPr lang="es-CO" sz="1100" b="1" dirty="0"/>
              <a:t>Plan Nacional de Desarrollo (PND) 2018-2022: </a:t>
            </a:r>
          </a:p>
          <a:p>
            <a:pPr algn="just"/>
            <a:r>
              <a:rPr lang="es-CO" sz="1100" dirty="0"/>
              <a:t>	</a:t>
            </a:r>
            <a:r>
              <a:rPr lang="es-CO" sz="1100" b="1" dirty="0"/>
              <a:t>Hoja de Ruta </a:t>
            </a:r>
            <a:r>
              <a:rPr lang="es-CO" sz="1100" dirty="0"/>
              <a:t>como mecanismo de articulación y armonización, con el fin de garantizar la orientación de recursos hacia el cumplimiento de lo planeado. </a:t>
            </a:r>
          </a:p>
          <a:p>
            <a:pPr algn="just"/>
            <a:r>
              <a:rPr lang="es-CO" sz="1100" dirty="0"/>
              <a:t>	Las instancias del Gobierno Nacional y territorial, focalizarán y proyectarán su gestión a 10 y 15 años en los 170 municipios PDET. Esta acción permitirá articular los instrumentos de planeación y los tres Planes Nacionales de Desarrollo de los Gobiernos siguientes, garantizando la continuidad y secuencialidad del proceso de implementación .</a:t>
            </a:r>
          </a:p>
          <a:p>
            <a:pPr algn="just"/>
            <a:r>
              <a:rPr lang="es-CO" sz="1100" b="1" dirty="0"/>
              <a:t>Modelación acorde con las particularidades demográficas</a:t>
            </a:r>
          </a:p>
          <a:p>
            <a:pPr algn="just"/>
            <a:r>
              <a:rPr lang="es-CO" sz="1100" dirty="0"/>
              <a:t>	Trabajo con el Departamento Administrativo Nacional de Estadística (DANE) </a:t>
            </a:r>
          </a:p>
          <a:p>
            <a:pPr algn="just"/>
            <a:r>
              <a:rPr lang="es-CO" sz="1100" b="1" dirty="0"/>
              <a:t>Planes de desarrollo territorial sean medios para cumplir con la Hoja de Ruta:  </a:t>
            </a:r>
            <a:r>
              <a:rPr lang="es-CO" sz="1100" dirty="0"/>
              <a:t>Contaremos con la norma.</a:t>
            </a:r>
          </a:p>
        </p:txBody>
      </p:sp>
      <p:sp>
        <p:nvSpPr>
          <p:cNvPr id="4" name="Título 3">
            <a:extLst>
              <a:ext uri="{FF2B5EF4-FFF2-40B4-BE49-F238E27FC236}">
                <a16:creationId xmlns:a16="http://schemas.microsoft.com/office/drawing/2014/main" id="{044258D9-A839-4834-9998-35506464A9B2}"/>
              </a:ext>
            </a:extLst>
          </p:cNvPr>
          <p:cNvSpPr>
            <a:spLocks noGrp="1"/>
          </p:cNvSpPr>
          <p:nvPr>
            <p:ph type="title"/>
          </p:nvPr>
        </p:nvSpPr>
        <p:spPr>
          <a:xfrm>
            <a:off x="2147777" y="586875"/>
            <a:ext cx="6417746" cy="1305700"/>
          </a:xfrm>
        </p:spPr>
        <p:txBody>
          <a:bodyPr/>
          <a:lstStyle/>
          <a:p>
            <a:pPr algn="r"/>
            <a:r>
              <a:rPr lang="es-CO" b="1" dirty="0"/>
              <a:t>3. Articulación y armonización </a:t>
            </a:r>
            <a:br>
              <a:rPr lang="es-CO" b="1" dirty="0"/>
            </a:br>
            <a:r>
              <a:rPr lang="es-CO" b="1" dirty="0"/>
              <a:t>HOJA DE RUTA</a:t>
            </a:r>
          </a:p>
        </p:txBody>
      </p:sp>
    </p:spTree>
    <p:extLst>
      <p:ext uri="{BB962C8B-B14F-4D97-AF65-F5344CB8AC3E}">
        <p14:creationId xmlns:p14="http://schemas.microsoft.com/office/powerpoint/2010/main" val="2378209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854150" y="887300"/>
            <a:ext cx="4025100" cy="3678600"/>
          </a:xfrm>
          <a:prstGeom prst="rect">
            <a:avLst/>
          </a:prstGeom>
          <a:noFill/>
          <a:ln>
            <a:noFill/>
          </a:ln>
        </p:spPr>
        <p:txBody>
          <a:bodyPr spcFirstLastPara="1" wrap="square" lIns="68575" tIns="34275" rIns="68575" bIns="34275" anchor="ctr" anchorCtr="0">
            <a:noAutofit/>
          </a:bodyPr>
          <a:lstStyle/>
          <a:p>
            <a:pPr marL="139700" lvl="0">
              <a:buSzPts val="1400"/>
            </a:pPr>
            <a:r>
              <a:rPr lang="es-CO" dirty="0"/>
              <a:t>Articulación sectorial en la ejecución </a:t>
            </a:r>
          </a:p>
        </p:txBody>
      </p:sp>
      <p:sp>
        <p:nvSpPr>
          <p:cNvPr id="3" name="Google Shape;142;p22">
            <a:extLst>
              <a:ext uri="{FF2B5EF4-FFF2-40B4-BE49-F238E27FC236}">
                <a16:creationId xmlns:a16="http://schemas.microsoft.com/office/drawing/2014/main" id="{7E0903BA-0A32-460B-965B-08E527B75C31}"/>
              </a:ext>
            </a:extLst>
          </p:cNvPr>
          <p:cNvSpPr txBox="1">
            <a:spLocks/>
          </p:cNvSpPr>
          <p:nvPr/>
        </p:nvSpPr>
        <p:spPr>
          <a:xfrm>
            <a:off x="546057" y="1452409"/>
            <a:ext cx="2708700" cy="6438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500"/>
              <a:buFont typeface="Work Sans SemiBold"/>
              <a:buNone/>
              <a:defRPr sz="3500" b="0" i="0" u="none" strike="noStrike" cap="none">
                <a:solidFill>
                  <a:srgbClr val="FFFFFF"/>
                </a:solidFill>
                <a:latin typeface="Work Sans SemiBold"/>
                <a:ea typeface="Work Sans SemiBold"/>
                <a:cs typeface="Work Sans SemiBold"/>
                <a:sym typeface="Work Sans SemiBold"/>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r">
              <a:buSzPts val="1400"/>
            </a:pPr>
            <a:r>
              <a:rPr lang="es-CO" sz="7200" b="1" dirty="0">
                <a:latin typeface="Work Sans"/>
                <a:ea typeface="Work Sans"/>
                <a:cs typeface="Work Sans"/>
                <a:sym typeface="Work Sans"/>
              </a:rPr>
              <a:t>03.</a:t>
            </a:r>
          </a:p>
        </p:txBody>
      </p:sp>
    </p:spTree>
    <p:extLst>
      <p:ext uri="{BB962C8B-B14F-4D97-AF65-F5344CB8AC3E}">
        <p14:creationId xmlns:p14="http://schemas.microsoft.com/office/powerpoint/2010/main" val="347183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1156779" y="1821381"/>
            <a:ext cx="6830441" cy="2881095"/>
          </a:xfrm>
          <a:prstGeom prst="rect">
            <a:avLst/>
          </a:prstGeom>
          <a:noFill/>
          <a:ln>
            <a:noFill/>
          </a:ln>
        </p:spPr>
        <p:txBody>
          <a:bodyPr spcFirstLastPara="1" wrap="square" lIns="68575" tIns="34275" rIns="68575" bIns="34275" anchor="t" anchorCtr="0">
            <a:noAutofit/>
          </a:bodyPr>
          <a:lstStyle/>
          <a:p>
            <a:pPr algn="just">
              <a:buFont typeface="Wingdings" panose="05000000000000000000" pitchFamily="2" charset="2"/>
              <a:buChar char="ü"/>
            </a:pPr>
            <a:r>
              <a:rPr lang="es-CO" b="1" i="1" dirty="0"/>
              <a:t>En el gasto – Recursos del Presupuesto Nacional y Fondo Colombia en Paz : </a:t>
            </a:r>
            <a:r>
              <a:rPr lang="es-CO" dirty="0"/>
              <a:t>Los recursos que estén en el Presupuesto General de la Nación (PGN) deben estar identificados con una marca específica del proceso de implementación y se deberán estudiar las normas específicas de ejecución de cada uno.</a:t>
            </a:r>
          </a:p>
          <a:p>
            <a:pPr algn="just">
              <a:buFont typeface="Wingdings" panose="05000000000000000000" pitchFamily="2" charset="2"/>
              <a:buChar char="ü"/>
            </a:pPr>
            <a:r>
              <a:rPr lang="es-CO" b="1" i="1" dirty="0"/>
              <a:t>Recursos de regalías: </a:t>
            </a:r>
            <a:r>
              <a:rPr lang="es-CO" dirty="0"/>
              <a:t>simplificación de la regulación a fin de hacerlo más ágil, la asignación de la secretaría técnica del OCAD PAZ a la Consejería Para la Estabilización asegurando la focalización de los recursos a los 170 municipios PDET. Se regulará el OCADPAZ para que los recursos estén invertidos en proyectos que hagan parte de la Hoja de Ruta. </a:t>
            </a:r>
          </a:p>
          <a:p>
            <a:pPr algn="just">
              <a:buFont typeface="Wingdings" panose="05000000000000000000" pitchFamily="2" charset="2"/>
              <a:buChar char="ü"/>
            </a:pPr>
            <a:r>
              <a:rPr lang="es-CO" b="1" i="1" dirty="0"/>
              <a:t>Recursos de la cooperación internacional :</a:t>
            </a:r>
            <a:r>
              <a:rPr lang="es-CO" dirty="0"/>
              <a:t>Los recursos provenientes de la cooperación internacional deberán igualmente estar focalizados, articulados y coordinados con las prioridades de la Nación en la implementación y la Hoja de Ruta, de manera tal que, en constante coordinación de la Alta Consejería, con la Agencia Presidencial de Cooperación - APC y Cancillería, se reiterará la necesidad de focalizar las intervenciones, con el fin de que todas  acciones del proceso de estabilización estén coordinadas y se gane en sinergias.</a:t>
            </a:r>
            <a:endParaRPr lang="es-CO" sz="1400" b="1" dirty="0"/>
          </a:p>
        </p:txBody>
      </p:sp>
      <p:sp>
        <p:nvSpPr>
          <p:cNvPr id="202" name="Google Shape;202;p26"/>
          <p:cNvSpPr txBox="1">
            <a:spLocks noGrp="1"/>
          </p:cNvSpPr>
          <p:nvPr>
            <p:ph type="title"/>
          </p:nvPr>
        </p:nvSpPr>
        <p:spPr>
          <a:xfrm>
            <a:off x="3679520" y="966117"/>
            <a:ext cx="430770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b="1" dirty="0"/>
              <a:t>Nación</a:t>
            </a:r>
            <a:endParaRPr b="1" dirty="0"/>
          </a:p>
        </p:txBody>
      </p:sp>
    </p:spTree>
    <p:extLst>
      <p:ext uri="{BB962C8B-B14F-4D97-AF65-F5344CB8AC3E}">
        <p14:creationId xmlns:p14="http://schemas.microsoft.com/office/powerpoint/2010/main" val="389822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903767" y="1606315"/>
            <a:ext cx="7083453" cy="3061378"/>
          </a:xfrm>
          <a:prstGeom prst="rect">
            <a:avLst/>
          </a:prstGeom>
          <a:noFill/>
          <a:ln>
            <a:noFill/>
          </a:ln>
        </p:spPr>
        <p:txBody>
          <a:bodyPr spcFirstLastPara="1" wrap="square" lIns="68575" tIns="34275" rIns="68575" bIns="34275" anchor="t" anchorCtr="0">
            <a:noAutofit/>
          </a:bodyPr>
          <a:lstStyle/>
          <a:p>
            <a:pPr algn="just"/>
            <a:r>
              <a:rPr lang="es-CO" sz="1200" b="1" i="1" dirty="0"/>
              <a:t>A nivel político </a:t>
            </a:r>
            <a:r>
              <a:rPr lang="es-CO" sz="1200" b="1" dirty="0"/>
              <a:t>– </a:t>
            </a:r>
            <a:r>
              <a:rPr lang="es-CO" sz="1200" dirty="0"/>
              <a:t>Procuraremos que los gremios compartan nuestra visión de la relevancia estratégica de estabilizar los territorios y que, así, nos acompañen en un esfuerzo de largo aliento. </a:t>
            </a:r>
          </a:p>
          <a:p>
            <a:pPr algn="just"/>
            <a:r>
              <a:rPr lang="es-CO" sz="1200" b="1" i="1" dirty="0"/>
              <a:t>A nivel regulatorio</a:t>
            </a:r>
            <a:r>
              <a:rPr lang="es-CO" sz="1200" i="1" dirty="0"/>
              <a:t> </a:t>
            </a:r>
            <a:r>
              <a:rPr lang="es-CO" sz="1200" dirty="0"/>
              <a:t>- Facilitando las condiciones para eliminar los costos de transacción para que las empresas puedan llegar a los municipios priorizados. </a:t>
            </a:r>
          </a:p>
          <a:p>
            <a:pPr algn="just"/>
            <a:endParaRPr lang="es-CO" sz="1200" dirty="0"/>
          </a:p>
          <a:p>
            <a:pPr algn="just">
              <a:buFont typeface="Wingdings" panose="05000000000000000000" pitchFamily="2" charset="2"/>
              <a:buChar char="ü"/>
            </a:pPr>
            <a:r>
              <a:rPr lang="es-CO" sz="1200" b="1" dirty="0"/>
              <a:t>Régimen Especial de Tributación:</a:t>
            </a:r>
            <a:r>
              <a:rPr lang="es-CO" sz="1200" dirty="0"/>
              <a:t> Los cambios a la norma hacen mucho más visibles los beneficios en las zonas, de manera que se evite la evasión y se garanticen controles a la generación de empleo e inversión.</a:t>
            </a:r>
          </a:p>
          <a:p>
            <a:pPr algn="just">
              <a:buFont typeface="Wingdings" panose="05000000000000000000" pitchFamily="2" charset="2"/>
              <a:buChar char="ü"/>
            </a:pPr>
            <a:r>
              <a:rPr lang="es-CO" sz="1200" b="1" dirty="0"/>
              <a:t>Obras por Impuestos:</a:t>
            </a:r>
            <a:r>
              <a:rPr lang="es-CO" sz="1200" dirty="0"/>
              <a:t> Se replanteará el mecanismo de obras por impuestos, dado que existen muchos inversionistas que quieren contribuir al mismo, pero consideran que la legislación actual es compleja y les traslada demasiados riesgos.</a:t>
            </a:r>
          </a:p>
          <a:p>
            <a:pPr algn="just">
              <a:buFont typeface="Wingdings" panose="05000000000000000000" pitchFamily="2" charset="2"/>
              <a:buChar char="ü"/>
            </a:pPr>
            <a:r>
              <a:rPr lang="es-CO" sz="1200" b="1" dirty="0"/>
              <a:t>Obras por regalías:</a:t>
            </a:r>
            <a:r>
              <a:rPr lang="es-CO" sz="1200" dirty="0"/>
              <a:t> Se presentarán condiciones para que el esquema de Obras por Regalías, beneficie proporcionalmente los municipios PDET  </a:t>
            </a:r>
          </a:p>
        </p:txBody>
      </p:sp>
      <p:sp>
        <p:nvSpPr>
          <p:cNvPr id="202" name="Google Shape;202;p26"/>
          <p:cNvSpPr txBox="1">
            <a:spLocks noGrp="1"/>
          </p:cNvSpPr>
          <p:nvPr>
            <p:ph type="title"/>
          </p:nvPr>
        </p:nvSpPr>
        <p:spPr>
          <a:xfrm>
            <a:off x="2360429" y="720684"/>
            <a:ext cx="5626792" cy="640198"/>
          </a:xfrm>
          <a:prstGeom prst="rect">
            <a:avLst/>
          </a:prstGeom>
          <a:noFill/>
          <a:ln>
            <a:noFill/>
          </a:ln>
        </p:spPr>
        <p:txBody>
          <a:bodyPr spcFirstLastPara="1" wrap="square" lIns="68575" tIns="34275" rIns="68575" bIns="34275" anchor="ctr" anchorCtr="0">
            <a:noAutofit/>
          </a:bodyPr>
          <a:lstStyle/>
          <a:p>
            <a:pPr algn="just"/>
            <a:r>
              <a:rPr lang="es-CO" b="1" dirty="0"/>
              <a:t>Atracción del sector privado </a:t>
            </a:r>
          </a:p>
        </p:txBody>
      </p:sp>
    </p:spTree>
    <p:extLst>
      <p:ext uri="{BB962C8B-B14F-4D97-AF65-F5344CB8AC3E}">
        <p14:creationId xmlns:p14="http://schemas.microsoft.com/office/powerpoint/2010/main" val="8290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761125" y="1927950"/>
            <a:ext cx="4752600" cy="643800"/>
          </a:xfrm>
          <a:prstGeom prst="rect">
            <a:avLst/>
          </a:prstGeom>
          <a:noFill/>
          <a:ln>
            <a:noFill/>
          </a:ln>
        </p:spPr>
        <p:txBody>
          <a:bodyPr spcFirstLastPara="1" wrap="square" lIns="68575" tIns="34275" rIns="68575" bIns="34275" anchor="ctr" anchorCtr="0">
            <a:noAutofit/>
          </a:bodyPr>
          <a:lstStyle/>
          <a:p>
            <a:pPr marL="139700" lvl="0">
              <a:spcBef>
                <a:spcPts val="800"/>
              </a:spcBef>
            </a:pPr>
            <a:r>
              <a:rPr lang="es-CO" b="1" dirty="0" smtClean="0"/>
              <a:t>Reincorporación</a:t>
            </a:r>
            <a:endParaRPr lang="es-CO" b="1" dirty="0"/>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a:latin typeface="Work Sans"/>
                <a:ea typeface="Work Sans"/>
                <a:cs typeface="Work Sans"/>
                <a:sym typeface="Work Sans"/>
              </a:rPr>
              <a:t>04.</a:t>
            </a:r>
            <a:endParaRPr sz="7200" b="1" dirty="0">
              <a:solidFill>
                <a:srgbClr val="FFFFFF"/>
              </a:solidFill>
              <a:latin typeface="Work Sans"/>
              <a:ea typeface="Work Sans"/>
              <a:cs typeface="Work Sans"/>
              <a:sym typeface="Work Sans"/>
            </a:endParaRPr>
          </a:p>
        </p:txBody>
      </p:sp>
    </p:spTree>
    <p:extLst>
      <p:ext uri="{BB962C8B-B14F-4D97-AF65-F5344CB8AC3E}">
        <p14:creationId xmlns:p14="http://schemas.microsoft.com/office/powerpoint/2010/main" val="137958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4398CB7-AFE1-4B20-939F-C0148F3CC961}"/>
              </a:ext>
            </a:extLst>
          </p:cNvPr>
          <p:cNvSpPr>
            <a:spLocks noGrp="1"/>
          </p:cNvSpPr>
          <p:nvPr>
            <p:ph type="body" idx="1"/>
          </p:nvPr>
        </p:nvSpPr>
        <p:spPr>
          <a:xfrm>
            <a:off x="502024" y="1271188"/>
            <a:ext cx="7883414" cy="1401961"/>
          </a:xfrm>
        </p:spPr>
        <p:txBody>
          <a:bodyPr/>
          <a:lstStyle/>
          <a:p>
            <a:pPr algn="just"/>
            <a:r>
              <a:rPr lang="es-CO" sz="2000" b="1" dirty="0" smtClean="0"/>
              <a:t>Espacios de Transición de Capacitación y Reincorporación ETCRs </a:t>
            </a:r>
            <a:endParaRPr lang="es-CO" sz="2000" b="1" dirty="0"/>
          </a:p>
          <a:p>
            <a:pPr algn="just"/>
            <a:r>
              <a:rPr lang="es-CO" b="1" i="1" dirty="0" smtClean="0"/>
              <a:t>Plan </a:t>
            </a:r>
            <a:r>
              <a:rPr lang="es-CO" b="1" i="1" dirty="0"/>
              <a:t>de choque para adecuar </a:t>
            </a:r>
            <a:r>
              <a:rPr lang="es-CO" b="1" i="1" dirty="0" smtClean="0"/>
              <a:t>instalaciones</a:t>
            </a:r>
            <a:r>
              <a:rPr lang="es-CO" i="1" dirty="0" smtClean="0"/>
              <a:t>: </a:t>
            </a:r>
            <a:r>
              <a:rPr lang="es-CO" dirty="0" smtClean="0"/>
              <a:t>establece </a:t>
            </a:r>
            <a:r>
              <a:rPr lang="es-CO" dirty="0"/>
              <a:t>la duración de estos hasta el 15 de agosto de 2019. La estrategia estará enfocada hacia la estabilización de estas zonas.</a:t>
            </a:r>
          </a:p>
          <a:p>
            <a:pPr algn="just"/>
            <a:r>
              <a:rPr lang="es-CO" dirty="0"/>
              <a:t>(i) En la primera dirección trabajaremos con el Ministerio de Educación y/o el SENA para tener una visión real de las condiciones en que se encuentran los excombatientes para asumir la vida civil, sea como empleados o como emprendedores. </a:t>
            </a:r>
          </a:p>
          <a:p>
            <a:pPr algn="just"/>
            <a:r>
              <a:rPr lang="es-CO" dirty="0"/>
              <a:t>(ii) Diseñar e implementar una ruta teniendo en cuenta criterios técnicos y el aporte al proceso de reincorporación. </a:t>
            </a:r>
            <a:endParaRPr lang="es-CO" dirty="0" smtClean="0"/>
          </a:p>
          <a:p>
            <a:pPr algn="just"/>
            <a:r>
              <a:rPr lang="es-CO" b="1" i="1" dirty="0" smtClean="0"/>
              <a:t>Seguridad </a:t>
            </a:r>
            <a:r>
              <a:rPr lang="es-CO" b="1" i="1" dirty="0"/>
              <a:t>de los ETCR y las zonas aledañas :</a:t>
            </a:r>
            <a:r>
              <a:rPr lang="es-CO" dirty="0"/>
              <a:t>es necesario realizar un reordenamiento del modelo de Carpa Azul, las Unidades Básicas de Carabineros (UBICAR) de la Policía Nacional y de los Batallones de Operaciones Terrestres (BATOT) para promover la comunicación entre los exintegrantes de las FARC-, las comunidades aledañas  las instituciones que hacen presencia en estos espacios, con el fin de conocer las realidades de seguridad, fortalecimiento institucional y presencia del Estado en estas zonas, así como el seguimiento al proceso de estabilización de las comunidades afectadas por la violencia. En esto, se trabajará articuladamente con la política se seguridad nacional. </a:t>
            </a:r>
            <a:endParaRPr lang="es-CO" b="1" dirty="0"/>
          </a:p>
        </p:txBody>
      </p:sp>
    </p:spTree>
    <p:extLst>
      <p:ext uri="{BB962C8B-B14F-4D97-AF65-F5344CB8AC3E}">
        <p14:creationId xmlns:p14="http://schemas.microsoft.com/office/powerpoint/2010/main" val="256226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B25C4A2-8C2F-412B-BBB7-72808F15C56A}"/>
              </a:ext>
            </a:extLst>
          </p:cNvPr>
          <p:cNvSpPr>
            <a:spLocks noGrp="1"/>
          </p:cNvSpPr>
          <p:nvPr>
            <p:ph type="body" idx="1"/>
          </p:nvPr>
        </p:nvSpPr>
        <p:spPr>
          <a:xfrm>
            <a:off x="797860" y="1394401"/>
            <a:ext cx="7606760" cy="2592808"/>
          </a:xfrm>
        </p:spPr>
        <p:txBody>
          <a:bodyPr/>
          <a:lstStyle/>
          <a:p>
            <a:pPr algn="just">
              <a:buFont typeface="Wingdings" panose="05000000000000000000" pitchFamily="2" charset="2"/>
              <a:buChar char="ü"/>
            </a:pPr>
            <a:r>
              <a:rPr lang="es-CO" sz="1400" dirty="0"/>
              <a:t>Capacitación – acceso a beneficios sociales </a:t>
            </a:r>
          </a:p>
          <a:p>
            <a:pPr algn="just">
              <a:buFont typeface="Wingdings" panose="05000000000000000000" pitchFamily="2" charset="2"/>
              <a:buChar char="ü"/>
            </a:pPr>
            <a:r>
              <a:rPr lang="es-CO" sz="1400" dirty="0"/>
              <a:t>Apoyo a la búsqueda de empleo </a:t>
            </a:r>
          </a:p>
          <a:p>
            <a:pPr algn="just">
              <a:buFont typeface="Wingdings" panose="05000000000000000000" pitchFamily="2" charset="2"/>
              <a:buChar char="ü"/>
            </a:pPr>
            <a:r>
              <a:rPr lang="es-CO" sz="1400" dirty="0"/>
              <a:t>Proyectos productivos </a:t>
            </a:r>
          </a:p>
          <a:p>
            <a:pPr lvl="1" algn="just">
              <a:buFont typeface="Wingdings" panose="05000000000000000000" pitchFamily="2" charset="2"/>
              <a:buChar char="ü"/>
            </a:pPr>
            <a:r>
              <a:rPr lang="es-CO" sz="1400" i="1" dirty="0"/>
              <a:t>Asistencia técnica y servicio de Extensionismo Tecnológico </a:t>
            </a:r>
          </a:p>
          <a:p>
            <a:pPr lvl="1" algn="just">
              <a:buFont typeface="Wingdings" panose="05000000000000000000" pitchFamily="2" charset="2"/>
              <a:buChar char="ü"/>
            </a:pPr>
            <a:r>
              <a:rPr lang="es-CO" sz="1400" i="1" dirty="0"/>
              <a:t>Comercialización </a:t>
            </a:r>
          </a:p>
          <a:p>
            <a:pPr lvl="1" algn="just">
              <a:buFont typeface="Wingdings" panose="05000000000000000000" pitchFamily="2" charset="2"/>
              <a:buChar char="ü"/>
            </a:pPr>
            <a:r>
              <a:rPr lang="es-CO" sz="1400" i="1" dirty="0"/>
              <a:t>Asociatividad </a:t>
            </a:r>
          </a:p>
          <a:p>
            <a:pPr algn="just">
              <a:buFont typeface="Wingdings" panose="05000000000000000000" pitchFamily="2" charset="2"/>
              <a:buChar char="ü"/>
            </a:pPr>
            <a:r>
              <a:rPr lang="es-CO" sz="1400" dirty="0"/>
              <a:t>Reincorporación comunitaria </a:t>
            </a:r>
          </a:p>
          <a:p>
            <a:pPr algn="just">
              <a:buFont typeface="Wingdings" panose="05000000000000000000" pitchFamily="2" charset="2"/>
              <a:buChar char="ü"/>
            </a:pPr>
            <a:r>
              <a:rPr lang="es-CO" sz="1400" dirty="0"/>
              <a:t>Legalidad y más legalidad </a:t>
            </a:r>
          </a:p>
          <a:p>
            <a:pPr algn="just">
              <a:buFont typeface="Wingdings" panose="05000000000000000000" pitchFamily="2" charset="2"/>
              <a:buChar char="ü"/>
            </a:pPr>
            <a:r>
              <a:rPr lang="es-CO" sz="1400" dirty="0"/>
              <a:t>Programa Camino Diferencial de Vida </a:t>
            </a:r>
          </a:p>
        </p:txBody>
      </p:sp>
    </p:spTree>
    <p:extLst>
      <p:ext uri="{BB962C8B-B14F-4D97-AF65-F5344CB8AC3E}">
        <p14:creationId xmlns:p14="http://schemas.microsoft.com/office/powerpoint/2010/main" val="209417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761125" y="1927950"/>
            <a:ext cx="4752600" cy="643800"/>
          </a:xfrm>
          <a:prstGeom prst="rect">
            <a:avLst/>
          </a:prstGeom>
          <a:noFill/>
          <a:ln>
            <a:noFill/>
          </a:ln>
        </p:spPr>
        <p:txBody>
          <a:bodyPr spcFirstLastPara="1" wrap="square" lIns="68575" tIns="34275" rIns="68575" bIns="34275" anchor="ctr" anchorCtr="0">
            <a:noAutofit/>
          </a:bodyPr>
          <a:lstStyle/>
          <a:p>
            <a:pPr marL="139700" lvl="0">
              <a:spcBef>
                <a:spcPts val="800"/>
              </a:spcBef>
            </a:pPr>
            <a:r>
              <a:rPr lang="es-CO" b="1" dirty="0"/>
              <a:t>Sustitución de cultivos ilícitos</a:t>
            </a:r>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a:latin typeface="Work Sans"/>
                <a:ea typeface="Work Sans"/>
                <a:cs typeface="Work Sans"/>
                <a:sym typeface="Work Sans"/>
              </a:rPr>
              <a:t>05.</a:t>
            </a:r>
            <a:endParaRPr sz="7200" b="1" dirty="0">
              <a:solidFill>
                <a:srgbClr val="FFFFFF"/>
              </a:solidFill>
              <a:latin typeface="Work Sans"/>
              <a:ea typeface="Work Sans"/>
              <a:cs typeface="Work Sans"/>
              <a:sym typeface="Work Sans"/>
            </a:endParaRPr>
          </a:p>
        </p:txBody>
      </p:sp>
    </p:spTree>
    <p:extLst>
      <p:ext uri="{BB962C8B-B14F-4D97-AF65-F5344CB8AC3E}">
        <p14:creationId xmlns:p14="http://schemas.microsoft.com/office/powerpoint/2010/main" val="32343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3DA0DE0-6EF3-4017-BF18-C64EA9246F2A}"/>
              </a:ext>
            </a:extLst>
          </p:cNvPr>
          <p:cNvSpPr>
            <a:spLocks noGrp="1"/>
          </p:cNvSpPr>
          <p:nvPr>
            <p:ph type="body" idx="2"/>
          </p:nvPr>
        </p:nvSpPr>
        <p:spPr>
          <a:xfrm>
            <a:off x="304800" y="1147010"/>
            <a:ext cx="8110869" cy="2612537"/>
          </a:xfrm>
        </p:spPr>
        <p:txBody>
          <a:bodyPr/>
          <a:lstStyle/>
          <a:p>
            <a:pPr algn="just">
              <a:buFont typeface="Wingdings" panose="05000000000000000000" pitchFamily="2" charset="2"/>
              <a:buChar char="ü"/>
            </a:pPr>
            <a:r>
              <a:rPr lang="es-CO" sz="1100" dirty="0"/>
              <a:t>Integralidad con el desarrollo rural y con las estrategias de lucha contra las drogas : Se desarrollará la política de lucha contra el crimen organizado en el seno del Consejo Nacional de Estupefacientes y ese será armonizado con el Programa Nacional Integral de Sustitución de Cultivos ilícitos.</a:t>
            </a:r>
          </a:p>
          <a:p>
            <a:pPr algn="just">
              <a:buFont typeface="Wingdings" panose="05000000000000000000" pitchFamily="2" charset="2"/>
              <a:buChar char="ü"/>
            </a:pPr>
            <a:r>
              <a:rPr lang="es-CO" sz="1050" dirty="0"/>
              <a:t>La acción articulada del PNIS se logrará pasando el componente PAI FAMILIAR del PNIS de la Alta Consejería a la ART y de la mano con las Unidades de Asistencia Técnica Agropecuaria (UMATAS) y el programa de Formalizar para Sustituir. </a:t>
            </a:r>
            <a:r>
              <a:rPr lang="es-CO" sz="1050" b="1" dirty="0"/>
              <a:t>En Presidencia se mantendrá el PNIS </a:t>
            </a:r>
            <a:r>
              <a:rPr lang="es-CO" sz="1050" dirty="0"/>
              <a:t>como política que comprenderá, además del actual programa, los de formalizar para sustituir, Familias Guarda Bosques, entre otros. </a:t>
            </a:r>
          </a:p>
          <a:p>
            <a:pPr algn="just">
              <a:buFont typeface="Wingdings" panose="05000000000000000000" pitchFamily="2" charset="2"/>
              <a:buChar char="ü"/>
            </a:pPr>
            <a:r>
              <a:rPr lang="es-CO" sz="1050" b="1" dirty="0"/>
              <a:t>La ART asumirá el desarrollo de la implementación y ejecución del Plan de Atención Inmediata (PAI) Familiar </a:t>
            </a:r>
            <a:r>
              <a:rPr lang="es-CO" sz="1050" dirty="0"/>
              <a:t>para darle cumplimiento a los compromisos adquiridos a las familias. Se implementarán distintos modelos teniendo en cuenta las características específicas de las poblaciones y los territorios. Los instrumentos con los que debe contar el PNIS para contribuir al desarrollo territorial </a:t>
            </a:r>
            <a:r>
              <a:rPr lang="es-CO" sz="1100" dirty="0"/>
              <a:t> </a:t>
            </a:r>
          </a:p>
          <a:p>
            <a:pPr algn="just">
              <a:buFont typeface="Wingdings" panose="05000000000000000000" pitchFamily="2" charset="2"/>
              <a:buChar char="ü"/>
            </a:pPr>
            <a:r>
              <a:rPr lang="es-CO" sz="1050" dirty="0"/>
              <a:t>El apoyo económico transitorio condicionado a la erradicación inmediata. </a:t>
            </a:r>
          </a:p>
          <a:p>
            <a:pPr algn="just">
              <a:buFont typeface="Wingdings" panose="05000000000000000000" pitchFamily="2" charset="2"/>
              <a:buChar char="ü"/>
            </a:pPr>
            <a:r>
              <a:rPr lang="es-CO" sz="1050" dirty="0"/>
              <a:t>La generación y fortalecimiento de capacidades técnicas a través de la Asistencia prestada por el Programa, la cual genera conocimiento y brinda acceso a técnicas y tecnologías para la producción y el encadenamiento productivo </a:t>
            </a:r>
          </a:p>
          <a:p>
            <a:pPr algn="just">
              <a:buFont typeface="Wingdings" panose="05000000000000000000" pitchFamily="2" charset="2"/>
              <a:buChar char="ü"/>
            </a:pPr>
            <a:r>
              <a:rPr lang="es-CO" sz="1050" dirty="0"/>
              <a:t>Familias </a:t>
            </a:r>
            <a:r>
              <a:rPr lang="es-CO" sz="1050" dirty="0" smtClean="0"/>
              <a:t>guardabosques </a:t>
            </a:r>
            <a:r>
              <a:rPr lang="es-CO" sz="1050" dirty="0"/>
              <a:t>como mecanismo para proteger la selva y evitar la deforestación. </a:t>
            </a:r>
          </a:p>
          <a:p>
            <a:pPr algn="just">
              <a:buFont typeface="Wingdings" panose="05000000000000000000" pitchFamily="2" charset="2"/>
              <a:buChar char="ü"/>
            </a:pPr>
            <a:r>
              <a:rPr lang="es-CO" sz="1050" dirty="0"/>
              <a:t>Alianzas con el sector privado en el marco del apoyo a proyectos productivos locales – </a:t>
            </a:r>
            <a:endParaRPr lang="es-CO" sz="1100" dirty="0"/>
          </a:p>
        </p:txBody>
      </p:sp>
    </p:spTree>
    <p:extLst>
      <p:ext uri="{BB962C8B-B14F-4D97-AF65-F5344CB8AC3E}">
        <p14:creationId xmlns:p14="http://schemas.microsoft.com/office/powerpoint/2010/main" val="183773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761125" y="1927950"/>
            <a:ext cx="4752600" cy="643800"/>
          </a:xfrm>
          <a:prstGeom prst="rect">
            <a:avLst/>
          </a:prstGeom>
          <a:noFill/>
          <a:ln>
            <a:noFill/>
          </a:ln>
        </p:spPr>
        <p:txBody>
          <a:bodyPr spcFirstLastPara="1" wrap="square" lIns="68575" tIns="34275" rIns="68575" bIns="34275" anchor="ctr" anchorCtr="0">
            <a:noAutofit/>
          </a:bodyPr>
          <a:lstStyle/>
          <a:p>
            <a:pPr marL="139700" lvl="0">
              <a:spcBef>
                <a:spcPts val="800"/>
              </a:spcBef>
            </a:pPr>
            <a:r>
              <a:rPr lang="es-CO" b="1" dirty="0"/>
              <a:t>Víctimas</a:t>
            </a:r>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smtClean="0">
                <a:latin typeface="Work Sans"/>
                <a:ea typeface="Work Sans"/>
                <a:cs typeface="Work Sans"/>
                <a:sym typeface="Work Sans"/>
              </a:rPr>
              <a:t>06.</a:t>
            </a:r>
            <a:endParaRPr sz="7200" b="1" dirty="0">
              <a:solidFill>
                <a:srgbClr val="FFFFFF"/>
              </a:solidFill>
              <a:latin typeface="Work Sans"/>
              <a:ea typeface="Work Sans"/>
              <a:cs typeface="Work Sans"/>
              <a:sym typeface="Work Sans"/>
            </a:endParaRPr>
          </a:p>
        </p:txBody>
      </p:sp>
    </p:spTree>
    <p:extLst>
      <p:ext uri="{BB962C8B-B14F-4D97-AF65-F5344CB8AC3E}">
        <p14:creationId xmlns:p14="http://schemas.microsoft.com/office/powerpoint/2010/main" val="384870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a:t>Contenido</a:t>
            </a:r>
            <a:endParaRPr/>
          </a:p>
        </p:txBody>
      </p:sp>
      <p:sp>
        <p:nvSpPr>
          <p:cNvPr id="159" name="Google Shape;159;p24"/>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noAutofit/>
          </a:bodyPr>
          <a:lstStyle/>
          <a:p>
            <a:pPr marL="139700" lvl="0" indent="0">
              <a:buClr>
                <a:srgbClr val="FFFFFF"/>
              </a:buClr>
              <a:buSzPts val="1400"/>
            </a:pPr>
            <a:r>
              <a:rPr lang="es-CO" dirty="0"/>
              <a:t>Institucionalidad para la Estabilización </a:t>
            </a:r>
            <a:endParaRPr dirty="0"/>
          </a:p>
        </p:txBody>
      </p:sp>
      <p:sp>
        <p:nvSpPr>
          <p:cNvPr id="161" name="Google Shape;161;p24"/>
          <p:cNvSpPr txBox="1">
            <a:spLocks noGrp="1"/>
          </p:cNvSpPr>
          <p:nvPr>
            <p:ph type="body" idx="4"/>
          </p:nvPr>
        </p:nvSpPr>
        <p:spPr>
          <a:xfrm>
            <a:off x="3766284" y="2954223"/>
            <a:ext cx="1883400" cy="443700"/>
          </a:xfrm>
          <a:prstGeom prst="rect">
            <a:avLst/>
          </a:prstGeom>
          <a:noFill/>
          <a:ln>
            <a:noFill/>
          </a:ln>
        </p:spPr>
        <p:txBody>
          <a:bodyPr spcFirstLastPara="1" wrap="square" lIns="68575" tIns="34275" rIns="68575" bIns="34275" anchor="t" anchorCtr="0">
            <a:noAutofit/>
          </a:bodyPr>
          <a:lstStyle/>
          <a:p>
            <a:pPr marL="139700" lvl="0" indent="0">
              <a:buClr>
                <a:srgbClr val="FFFFFF"/>
              </a:buClr>
              <a:buSzPts val="1400"/>
            </a:pPr>
            <a:r>
              <a:rPr lang="es-CO" dirty="0"/>
              <a:t>Planeación e implementación, Focalización territorial y de largo plazo</a:t>
            </a:r>
            <a:endParaRPr dirty="0"/>
          </a:p>
        </p:txBody>
      </p:sp>
      <p:sp>
        <p:nvSpPr>
          <p:cNvPr id="162" name="Google Shape;162;p24"/>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01.</a:t>
            </a:r>
            <a:endParaRPr/>
          </a:p>
        </p:txBody>
      </p:sp>
      <p:sp>
        <p:nvSpPr>
          <p:cNvPr id="163" name="Google Shape;163;p24"/>
          <p:cNvSpPr txBox="1">
            <a:spLocks noGrp="1"/>
          </p:cNvSpPr>
          <p:nvPr>
            <p:ph type="body" idx="6"/>
          </p:nvPr>
        </p:nvSpPr>
        <p:spPr>
          <a:xfrm>
            <a:off x="3768286" y="3616931"/>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dirty="0"/>
              <a:t>Articulación para la ejecución</a:t>
            </a:r>
            <a:endParaRPr dirty="0"/>
          </a:p>
        </p:txBody>
      </p:sp>
      <p:sp>
        <p:nvSpPr>
          <p:cNvPr id="164" name="Google Shape;164;p24"/>
          <p:cNvSpPr txBox="1">
            <a:spLocks noGrp="1"/>
          </p:cNvSpPr>
          <p:nvPr>
            <p:ph type="body" idx="7"/>
          </p:nvPr>
        </p:nvSpPr>
        <p:spPr>
          <a:xfrm>
            <a:off x="3123122" y="3003187"/>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02.</a:t>
            </a:r>
            <a:endParaRPr dirty="0"/>
          </a:p>
        </p:txBody>
      </p:sp>
      <p:sp>
        <p:nvSpPr>
          <p:cNvPr id="165" name="Google Shape;165;p24"/>
          <p:cNvSpPr txBox="1">
            <a:spLocks noGrp="1"/>
          </p:cNvSpPr>
          <p:nvPr>
            <p:ph type="body" idx="8"/>
          </p:nvPr>
        </p:nvSpPr>
        <p:spPr>
          <a:xfrm>
            <a:off x="3158579" y="361693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03.</a:t>
            </a:r>
            <a:endParaRPr dirty="0"/>
          </a:p>
        </p:txBody>
      </p:sp>
      <p:sp>
        <p:nvSpPr>
          <p:cNvPr id="166" name="Google Shape;166;p24"/>
          <p:cNvSpPr txBox="1">
            <a:spLocks noGrp="1"/>
          </p:cNvSpPr>
          <p:nvPr>
            <p:ph type="body" idx="9"/>
          </p:nvPr>
        </p:nvSpPr>
        <p:spPr>
          <a:xfrm>
            <a:off x="3123849" y="405831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04.</a:t>
            </a:r>
            <a:endParaRPr dirty="0"/>
          </a:p>
        </p:txBody>
      </p:sp>
      <p:sp>
        <p:nvSpPr>
          <p:cNvPr id="168" name="Google Shape;168;p24"/>
          <p:cNvSpPr txBox="1">
            <a:spLocks noGrp="1"/>
          </p:cNvSpPr>
          <p:nvPr>
            <p:ph type="body" idx="14"/>
          </p:nvPr>
        </p:nvSpPr>
        <p:spPr>
          <a:xfrm>
            <a:off x="3766284" y="4058316"/>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dirty="0" smtClean="0"/>
              <a:t>Reincorporación</a:t>
            </a:r>
            <a:endParaRPr dirty="0"/>
          </a:p>
        </p:txBody>
      </p:sp>
      <p:sp>
        <p:nvSpPr>
          <p:cNvPr id="169" name="Google Shape;169;p24"/>
          <p:cNvSpPr txBox="1">
            <a:spLocks noGrp="1"/>
          </p:cNvSpPr>
          <p:nvPr>
            <p:ph type="body" idx="15"/>
          </p:nvPr>
        </p:nvSpPr>
        <p:spPr>
          <a:xfrm>
            <a:off x="6295573" y="2572108"/>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dirty="0"/>
              <a:t>Sustitución de cultivos Ilícitos</a:t>
            </a:r>
            <a:endParaRPr dirty="0"/>
          </a:p>
        </p:txBody>
      </p:sp>
      <p:sp>
        <p:nvSpPr>
          <p:cNvPr id="170" name="Google Shape;170;p24"/>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05.</a:t>
            </a:r>
            <a:endParaRPr/>
          </a:p>
        </p:txBody>
      </p:sp>
      <p:sp>
        <p:nvSpPr>
          <p:cNvPr id="171" name="Google Shape;171;p24"/>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06.</a:t>
            </a:r>
            <a:endParaRPr/>
          </a:p>
        </p:txBody>
      </p:sp>
      <p:sp>
        <p:nvSpPr>
          <p:cNvPr id="172" name="Google Shape;172;p24"/>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07.</a:t>
            </a:r>
            <a:endParaRPr/>
          </a:p>
        </p:txBody>
      </p:sp>
      <p:sp>
        <p:nvSpPr>
          <p:cNvPr id="21" name="Google Shape;169;p24">
            <a:extLst>
              <a:ext uri="{FF2B5EF4-FFF2-40B4-BE49-F238E27FC236}">
                <a16:creationId xmlns:a16="http://schemas.microsoft.com/office/drawing/2014/main" id="{D473EDF9-3FD7-439F-B02D-B640FB21DC71}"/>
              </a:ext>
            </a:extLst>
          </p:cNvPr>
          <p:cNvSpPr txBox="1">
            <a:spLocks/>
          </p:cNvSpPr>
          <p:nvPr/>
        </p:nvSpPr>
        <p:spPr>
          <a:xfrm>
            <a:off x="6296300" y="3450200"/>
            <a:ext cx="1883400"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dirty="0"/>
              <a:t>Enfoques Transversales (Género – Etnias)</a:t>
            </a:r>
          </a:p>
        </p:txBody>
      </p:sp>
      <p:sp>
        <p:nvSpPr>
          <p:cNvPr id="30" name="Google Shape;169;p24">
            <a:extLst>
              <a:ext uri="{FF2B5EF4-FFF2-40B4-BE49-F238E27FC236}">
                <a16:creationId xmlns:a16="http://schemas.microsoft.com/office/drawing/2014/main" id="{93F27B81-9992-47B0-8D99-8EA58228F30D}"/>
              </a:ext>
            </a:extLst>
          </p:cNvPr>
          <p:cNvSpPr txBox="1">
            <a:spLocks/>
          </p:cNvSpPr>
          <p:nvPr/>
        </p:nvSpPr>
        <p:spPr>
          <a:xfrm>
            <a:off x="6296300" y="3081320"/>
            <a:ext cx="1883400"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dirty="0"/>
              <a:t>Víctimas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3DA0DE0-6EF3-4017-BF18-C64EA9246F2A}"/>
              </a:ext>
            </a:extLst>
          </p:cNvPr>
          <p:cNvSpPr>
            <a:spLocks noGrp="1"/>
          </p:cNvSpPr>
          <p:nvPr>
            <p:ph type="body" idx="2"/>
          </p:nvPr>
        </p:nvSpPr>
        <p:spPr>
          <a:xfrm>
            <a:off x="457200" y="1167650"/>
            <a:ext cx="7958469" cy="2612537"/>
          </a:xfrm>
        </p:spPr>
        <p:txBody>
          <a:bodyPr/>
          <a:lstStyle/>
          <a:p>
            <a:pPr algn="just"/>
            <a:endParaRPr lang="es-CO" sz="1050" b="1" dirty="0"/>
          </a:p>
          <a:p>
            <a:pPr algn="just"/>
            <a:endParaRPr lang="es-CO" sz="1050" dirty="0"/>
          </a:p>
          <a:p>
            <a:pPr algn="just"/>
            <a:r>
              <a:rPr lang="es-CO" sz="1050" dirty="0"/>
              <a:t>En lo que hace al Ejecutivo, las entidades encargadas de la delicada y compleja tarea son la Unidad de Víctimas a través del SNARIV y el Departamento de Prosperidad Social (DPS) como entidad cabeza de sector. En ello la Alta Consejería para el Posconflicto, prontamente para la Estabilización y la Consolidación: </a:t>
            </a:r>
          </a:p>
          <a:p>
            <a:pPr algn="just"/>
            <a:r>
              <a:rPr lang="pt-BR" sz="1050" dirty="0"/>
              <a:t>(i) Coadjuvará a estas entidades. </a:t>
            </a:r>
          </a:p>
          <a:p>
            <a:pPr algn="just"/>
            <a:r>
              <a:rPr lang="es-CO" sz="1050" dirty="0"/>
              <a:t>(</a:t>
            </a:r>
            <a:r>
              <a:rPr lang="es-CO" sz="1050" dirty="0" err="1"/>
              <a:t>ii</a:t>
            </a:r>
            <a:r>
              <a:rPr lang="es-CO" sz="1050" dirty="0"/>
              <a:t>) Articulará la acción de la Nación, los Departamentos y los Municipios en las zonas PDET. </a:t>
            </a:r>
          </a:p>
          <a:p>
            <a:pPr algn="just"/>
            <a:r>
              <a:rPr lang="es-CO" sz="1050" dirty="0"/>
              <a:t>(iii) Se ocupará de darle un tratamiento especial a las víctimas en la estabilización de las zonas PDET.1 </a:t>
            </a:r>
            <a:endParaRPr lang="es-CO" sz="1050" dirty="0" smtClean="0"/>
          </a:p>
          <a:p>
            <a:pPr algn="just"/>
            <a:endParaRPr lang="es-CO" sz="1050" b="1" dirty="0"/>
          </a:p>
          <a:p>
            <a:pPr algn="just"/>
            <a:r>
              <a:rPr lang="es-CO" sz="1050" b="1" dirty="0" smtClean="0"/>
              <a:t>Fortalecimiento </a:t>
            </a:r>
            <a:r>
              <a:rPr lang="es-CO" sz="1050" b="1" dirty="0"/>
              <a:t>de la política </a:t>
            </a:r>
          </a:p>
          <a:p>
            <a:pPr algn="just"/>
            <a:r>
              <a:rPr lang="es-CO" sz="1050" dirty="0"/>
              <a:t>	Se deberán realizar ajustes al marco legal de esta política contenido en la ley 1448/11 y sus decretos reglamentarios, principalmente en temas relacionados con retornos, reparación individual y colectiva, atención sicosocial, participación, garantías de no repetición y articulación entre el SNARIV y el SVJRGNR. </a:t>
            </a:r>
          </a:p>
          <a:p>
            <a:pPr algn="just"/>
            <a:endParaRPr lang="es-CO" sz="1200" dirty="0"/>
          </a:p>
          <a:p>
            <a:pPr algn="just"/>
            <a:endParaRPr lang="es-CO" sz="1200" dirty="0"/>
          </a:p>
        </p:txBody>
      </p:sp>
    </p:spTree>
    <p:extLst>
      <p:ext uri="{BB962C8B-B14F-4D97-AF65-F5344CB8AC3E}">
        <p14:creationId xmlns:p14="http://schemas.microsoft.com/office/powerpoint/2010/main" val="215131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761125" y="1927950"/>
            <a:ext cx="4752600" cy="643800"/>
          </a:xfrm>
          <a:prstGeom prst="rect">
            <a:avLst/>
          </a:prstGeom>
          <a:noFill/>
          <a:ln>
            <a:noFill/>
          </a:ln>
        </p:spPr>
        <p:txBody>
          <a:bodyPr spcFirstLastPara="1" wrap="square" lIns="68575" tIns="34275" rIns="68575" bIns="34275" anchor="ctr" anchorCtr="0">
            <a:noAutofit/>
          </a:bodyPr>
          <a:lstStyle/>
          <a:p>
            <a:pPr marL="139700" lvl="0">
              <a:spcBef>
                <a:spcPts val="800"/>
              </a:spcBef>
            </a:pPr>
            <a:r>
              <a:rPr lang="es-CO" b="1" dirty="0"/>
              <a:t>Enfoques Transversales</a:t>
            </a:r>
            <a:br>
              <a:rPr lang="es-CO" b="1" dirty="0"/>
            </a:br>
            <a:r>
              <a:rPr lang="es-CO" b="1" dirty="0"/>
              <a:t>Género y Etnias</a:t>
            </a:r>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a:latin typeface="Work Sans"/>
                <a:ea typeface="Work Sans"/>
                <a:cs typeface="Work Sans"/>
                <a:sym typeface="Work Sans"/>
              </a:rPr>
              <a:t>07.</a:t>
            </a:r>
            <a:endParaRPr sz="7200" b="1" dirty="0">
              <a:solidFill>
                <a:srgbClr val="FFFFFF"/>
              </a:solidFill>
              <a:latin typeface="Work Sans"/>
              <a:ea typeface="Work Sans"/>
              <a:cs typeface="Work Sans"/>
              <a:sym typeface="Work Sans"/>
            </a:endParaRPr>
          </a:p>
        </p:txBody>
      </p:sp>
    </p:spTree>
    <p:extLst>
      <p:ext uri="{BB962C8B-B14F-4D97-AF65-F5344CB8AC3E}">
        <p14:creationId xmlns:p14="http://schemas.microsoft.com/office/powerpoint/2010/main" val="482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3DA0DE0-6EF3-4017-BF18-C64EA9246F2A}"/>
              </a:ext>
            </a:extLst>
          </p:cNvPr>
          <p:cNvSpPr>
            <a:spLocks noGrp="1"/>
          </p:cNvSpPr>
          <p:nvPr>
            <p:ph type="body" idx="2"/>
          </p:nvPr>
        </p:nvSpPr>
        <p:spPr>
          <a:xfrm>
            <a:off x="574160" y="116895"/>
            <a:ext cx="7751134" cy="1690639"/>
          </a:xfrm>
        </p:spPr>
        <p:txBody>
          <a:bodyPr/>
          <a:lstStyle/>
          <a:p>
            <a:pPr algn="just"/>
            <a:endParaRPr lang="es-CO" sz="1400" b="1" dirty="0"/>
          </a:p>
          <a:p>
            <a:pPr algn="just"/>
            <a:endParaRPr lang="es-CO" sz="1400" dirty="0"/>
          </a:p>
          <a:p>
            <a:pPr algn="just"/>
            <a:r>
              <a:rPr lang="es-CO" sz="1200" dirty="0"/>
              <a:t>En coordinación con la Vicepresidenta, el </a:t>
            </a:r>
            <a:r>
              <a:rPr lang="es-CO" sz="1200" dirty="0" smtClean="0"/>
              <a:t>Alto Consejero </a:t>
            </a:r>
            <a:r>
              <a:rPr lang="es-CO" sz="1200" dirty="0"/>
              <a:t>liderará y articulará todo lo correspondiente al enfoque de género y el tratamiento diferencial en favor de la mujer. </a:t>
            </a:r>
          </a:p>
          <a:p>
            <a:pPr algn="just"/>
            <a:r>
              <a:rPr lang="es-CO" sz="1400" b="1" dirty="0"/>
              <a:t>    Instalación de la Alta Instancia de Género </a:t>
            </a:r>
          </a:p>
          <a:p>
            <a:pPr algn="just"/>
            <a:endParaRPr lang="es-CO" sz="1400" b="1" dirty="0"/>
          </a:p>
          <a:p>
            <a:pPr algn="just"/>
            <a:endParaRPr lang="es-CO" sz="1800" b="1" dirty="0"/>
          </a:p>
          <a:p>
            <a:pPr algn="just"/>
            <a:endParaRPr lang="es-CO" sz="1800" dirty="0"/>
          </a:p>
        </p:txBody>
      </p:sp>
      <p:pic>
        <p:nvPicPr>
          <p:cNvPr id="3" name="Imagen 2">
            <a:extLst>
              <a:ext uri="{FF2B5EF4-FFF2-40B4-BE49-F238E27FC236}">
                <a16:creationId xmlns:a16="http://schemas.microsoft.com/office/drawing/2014/main" id="{E39E051B-5629-4406-A2FA-4A4CC285DDE4}"/>
              </a:ext>
            </a:extLst>
          </p:cNvPr>
          <p:cNvPicPr>
            <a:picLocks noChangeAspect="1"/>
          </p:cNvPicPr>
          <p:nvPr/>
        </p:nvPicPr>
        <p:blipFill>
          <a:blip r:embed="rId2"/>
          <a:stretch>
            <a:fillRect/>
          </a:stretch>
        </p:blipFill>
        <p:spPr>
          <a:xfrm>
            <a:off x="0" y="2083980"/>
            <a:ext cx="3483383" cy="1577940"/>
          </a:xfrm>
          <a:prstGeom prst="rect">
            <a:avLst/>
          </a:prstGeom>
        </p:spPr>
      </p:pic>
      <p:pic>
        <p:nvPicPr>
          <p:cNvPr id="6" name="Imagen 5">
            <a:extLst>
              <a:ext uri="{FF2B5EF4-FFF2-40B4-BE49-F238E27FC236}">
                <a16:creationId xmlns:a16="http://schemas.microsoft.com/office/drawing/2014/main" id="{D27C10BB-AEEA-49F1-96E4-8847AD813675}"/>
              </a:ext>
            </a:extLst>
          </p:cNvPr>
          <p:cNvPicPr>
            <a:picLocks noChangeAspect="1"/>
          </p:cNvPicPr>
          <p:nvPr/>
        </p:nvPicPr>
        <p:blipFill rotWithShape="1">
          <a:blip r:embed="rId3"/>
          <a:srcRect l="34885" t="13272" r="36162" b="16055"/>
          <a:stretch/>
        </p:blipFill>
        <p:spPr>
          <a:xfrm>
            <a:off x="4623008" y="1689377"/>
            <a:ext cx="2399693" cy="3293179"/>
          </a:xfrm>
          <a:prstGeom prst="rect">
            <a:avLst/>
          </a:prstGeom>
        </p:spPr>
      </p:pic>
    </p:spTree>
    <p:extLst>
      <p:ext uri="{BB962C8B-B14F-4D97-AF65-F5344CB8AC3E}">
        <p14:creationId xmlns:p14="http://schemas.microsoft.com/office/powerpoint/2010/main" val="324893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3DA0DE0-6EF3-4017-BF18-C64EA9246F2A}"/>
              </a:ext>
            </a:extLst>
          </p:cNvPr>
          <p:cNvSpPr>
            <a:spLocks noGrp="1"/>
          </p:cNvSpPr>
          <p:nvPr>
            <p:ph type="body" idx="2"/>
          </p:nvPr>
        </p:nvSpPr>
        <p:spPr>
          <a:xfrm>
            <a:off x="244549" y="346885"/>
            <a:ext cx="8654902" cy="1690639"/>
          </a:xfrm>
        </p:spPr>
        <p:txBody>
          <a:bodyPr/>
          <a:lstStyle/>
          <a:p>
            <a:pPr algn="just"/>
            <a:endParaRPr lang="es-CO" sz="2000" b="1" dirty="0"/>
          </a:p>
          <a:p>
            <a:pPr algn="just"/>
            <a:r>
              <a:rPr lang="es-CO" sz="1200" b="1" dirty="0"/>
              <a:t>Instancia Especial de Alto Nivel con Pueblos Étnicos (IEANPE), </a:t>
            </a:r>
            <a:r>
              <a:rPr lang="es-CO" sz="1200" dirty="0"/>
              <a:t>conformada por delegados y delegadas de la Comisión Étnica para la Paz y la Defensa de los Derechos Territoriales.</a:t>
            </a:r>
            <a:endParaRPr lang="es-CO" sz="1800" dirty="0"/>
          </a:p>
          <a:p>
            <a:pPr algn="just"/>
            <a:r>
              <a:rPr lang="es-CO" sz="2000" b="1" dirty="0"/>
              <a:t>             </a:t>
            </a:r>
          </a:p>
          <a:p>
            <a:pPr algn="just"/>
            <a:endParaRPr lang="es-CO" sz="2000" b="1" dirty="0"/>
          </a:p>
          <a:p>
            <a:pPr algn="just"/>
            <a:endParaRPr lang="es-CO" sz="2800" b="1" dirty="0"/>
          </a:p>
          <a:p>
            <a:pPr algn="just"/>
            <a:endParaRPr lang="es-CO" sz="2800" dirty="0"/>
          </a:p>
        </p:txBody>
      </p:sp>
      <p:pic>
        <p:nvPicPr>
          <p:cNvPr id="5" name="Imagen 4">
            <a:extLst>
              <a:ext uri="{FF2B5EF4-FFF2-40B4-BE49-F238E27FC236}">
                <a16:creationId xmlns:a16="http://schemas.microsoft.com/office/drawing/2014/main" id="{FB36AE38-4810-4121-A9FB-43DD2A4A60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3343"/>
            <a:ext cx="3483383" cy="2612537"/>
          </a:xfrm>
          <a:prstGeom prst="rect">
            <a:avLst/>
          </a:prstGeom>
        </p:spPr>
      </p:pic>
      <p:pic>
        <p:nvPicPr>
          <p:cNvPr id="2" name="Imagen 1">
            <a:extLst>
              <a:ext uri="{FF2B5EF4-FFF2-40B4-BE49-F238E27FC236}">
                <a16:creationId xmlns:a16="http://schemas.microsoft.com/office/drawing/2014/main" id="{3219C1BA-C1A9-48EF-B9BC-B86C286487F2}"/>
              </a:ext>
            </a:extLst>
          </p:cNvPr>
          <p:cNvPicPr>
            <a:picLocks noChangeAspect="1"/>
          </p:cNvPicPr>
          <p:nvPr/>
        </p:nvPicPr>
        <p:blipFill rotWithShape="1">
          <a:blip r:embed="rId3"/>
          <a:srcRect l="35465" t="15723" r="37093" b="11920"/>
          <a:stretch/>
        </p:blipFill>
        <p:spPr>
          <a:xfrm>
            <a:off x="5263117" y="1609504"/>
            <a:ext cx="2157062" cy="3197743"/>
          </a:xfrm>
          <a:prstGeom prst="rect">
            <a:avLst/>
          </a:prstGeom>
        </p:spPr>
      </p:pic>
    </p:spTree>
    <p:extLst>
      <p:ext uri="{BB962C8B-B14F-4D97-AF65-F5344CB8AC3E}">
        <p14:creationId xmlns:p14="http://schemas.microsoft.com/office/powerpoint/2010/main" val="305831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5" name="Imagen 4">
            <a:extLst>
              <a:ext uri="{FF2B5EF4-FFF2-40B4-BE49-F238E27FC236}">
                <a16:creationId xmlns:a16="http://schemas.microsoft.com/office/drawing/2014/main" id="{695504CA-C745-4E2B-B97C-015D2C179B41}"/>
              </a:ext>
            </a:extLst>
          </p:cNvPr>
          <p:cNvPicPr>
            <a:picLocks noChangeAspect="1"/>
          </p:cNvPicPr>
          <p:nvPr/>
        </p:nvPicPr>
        <p:blipFill>
          <a:blip r:embed="rId3"/>
          <a:stretch>
            <a:fillRect/>
          </a:stretch>
        </p:blipFill>
        <p:spPr>
          <a:xfrm>
            <a:off x="3696015" y="2130498"/>
            <a:ext cx="5447985" cy="882503"/>
          </a:xfrm>
          <a:prstGeom prst="rect">
            <a:avLst/>
          </a:prstGeom>
        </p:spPr>
      </p:pic>
    </p:spTree>
    <p:extLst>
      <p:ext uri="{BB962C8B-B14F-4D97-AF65-F5344CB8AC3E}">
        <p14:creationId xmlns:p14="http://schemas.microsoft.com/office/powerpoint/2010/main" val="101273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761125" y="1733025"/>
            <a:ext cx="4752600" cy="643800"/>
          </a:xfrm>
          <a:prstGeom prst="rect">
            <a:avLst/>
          </a:prstGeom>
          <a:noFill/>
          <a:ln>
            <a:noFill/>
          </a:ln>
        </p:spPr>
        <p:txBody>
          <a:bodyPr spcFirstLastPara="1" wrap="square" lIns="68575" tIns="34275" rIns="68575" bIns="34275" anchor="ctr" anchorCtr="0">
            <a:noAutofit/>
          </a:bodyPr>
          <a:lstStyle/>
          <a:p>
            <a:pPr marL="139700" lvl="0"/>
            <a:r>
              <a:rPr lang="es-CO" dirty="0"/>
              <a:t>Institucionalidad para la Estabilización </a:t>
            </a:r>
          </a:p>
        </p:txBody>
      </p:sp>
      <p:sp>
        <p:nvSpPr>
          <p:cNvPr id="142" name="Google Shape;142;p22"/>
          <p:cNvSpPr txBox="1">
            <a:spLocks noGrp="1"/>
          </p:cNvSpPr>
          <p:nvPr>
            <p:ph type="title"/>
          </p:nvPr>
        </p:nvSpPr>
        <p:spPr>
          <a:xfrm>
            <a:off x="641750" y="1317111"/>
            <a:ext cx="2708700" cy="6438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400"/>
              <a:buNone/>
            </a:pPr>
            <a:r>
              <a:rPr lang="es-CO" sz="7200" b="1" dirty="0">
                <a:latin typeface="Work Sans"/>
                <a:ea typeface="Work Sans"/>
                <a:cs typeface="Work Sans"/>
                <a:sym typeface="Work Sans"/>
              </a:rPr>
              <a:t>01.</a:t>
            </a:r>
            <a:endParaRPr sz="7200" b="1" dirty="0">
              <a:solidFill>
                <a:srgbClr val="FFFFFF"/>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1156779" y="1821381"/>
            <a:ext cx="6830441" cy="2881095"/>
          </a:xfrm>
          <a:prstGeom prst="rect">
            <a:avLst/>
          </a:prstGeom>
          <a:noFill/>
          <a:ln>
            <a:noFill/>
          </a:ln>
        </p:spPr>
        <p:txBody>
          <a:bodyPr spcFirstLastPara="1" wrap="square" lIns="68575" tIns="34275" rIns="68575" bIns="34275" anchor="t" anchorCtr="0">
            <a:noAutofit/>
          </a:bodyPr>
          <a:lstStyle/>
          <a:p>
            <a:pPr algn="just"/>
            <a:r>
              <a:rPr lang="es-CO" sz="1400" b="1" dirty="0"/>
              <a:t>Institucionalidad transversal del Gobierno Nacional para la Estabilización </a:t>
            </a:r>
            <a:endParaRPr lang="es-CO" sz="1400" dirty="0"/>
          </a:p>
          <a:p>
            <a:pPr algn="just"/>
            <a:r>
              <a:rPr lang="es-CO" sz="1400" i="1" dirty="0"/>
              <a:t>(i)</a:t>
            </a:r>
            <a:r>
              <a:rPr lang="es-CO" sz="1400" dirty="0"/>
              <a:t> </a:t>
            </a:r>
            <a:r>
              <a:rPr lang="es-CO" sz="1400" b="1" dirty="0"/>
              <a:t>Políticas públicas</a:t>
            </a:r>
            <a:r>
              <a:rPr lang="es-CO" sz="1400" dirty="0"/>
              <a:t> de paz, drogas, seguridad y protección a líderes. Esta mesa será presidida por el Presidente de la República. </a:t>
            </a:r>
          </a:p>
          <a:p>
            <a:pPr algn="just"/>
            <a:r>
              <a:rPr lang="es-CO" sz="1400" i="1" dirty="0"/>
              <a:t>(</a:t>
            </a:r>
            <a:r>
              <a:rPr lang="es-CO" sz="1400" i="1" dirty="0" err="1"/>
              <a:t>ii</a:t>
            </a:r>
            <a:r>
              <a:rPr lang="es-CO" sz="1400" i="1" dirty="0"/>
              <a:t>) </a:t>
            </a:r>
            <a:r>
              <a:rPr lang="es-CO" sz="1400" b="1" dirty="0"/>
              <a:t>Consejo de Ministros: </a:t>
            </a:r>
            <a:r>
              <a:rPr lang="es-CO" sz="1400" dirty="0"/>
              <a:t>El siguiente nivel es el ministerial, esto es lo que hace al Consejo de Ministros, el </a:t>
            </a:r>
            <a:r>
              <a:rPr lang="es-CO" sz="1400" dirty="0" err="1"/>
              <a:t>Conpes</a:t>
            </a:r>
            <a:r>
              <a:rPr lang="es-CO" sz="1400" dirty="0"/>
              <a:t> y todos aquellos espacios de discusión y decisión de los ministros y directores de departamentos administrativos. </a:t>
            </a:r>
          </a:p>
          <a:p>
            <a:pPr algn="just"/>
            <a:r>
              <a:rPr lang="es-CO" sz="1400" i="1" dirty="0"/>
              <a:t>(</a:t>
            </a:r>
            <a:r>
              <a:rPr lang="es-CO" sz="1400" i="1" dirty="0" err="1"/>
              <a:t>iii</a:t>
            </a:r>
            <a:r>
              <a:rPr lang="es-CO" sz="1400" i="1" dirty="0"/>
              <a:t>) </a:t>
            </a:r>
            <a:r>
              <a:rPr lang="es-CO" sz="1400" b="1" i="1" dirty="0"/>
              <a:t>Alta Consejería:</a:t>
            </a:r>
            <a:r>
              <a:rPr lang="es-CO" sz="1400" i="1" dirty="0"/>
              <a:t> </a:t>
            </a:r>
            <a:r>
              <a:rPr lang="es-CO" sz="1400" dirty="0"/>
              <a:t>El Alto Consejero es el encargado de coordinar y articular entre las instancias nacionales y con los entes territoriales, así como entre el Ejecutivo y las otras ramas del poder público, lo correspondiente a la implementación. </a:t>
            </a:r>
          </a:p>
        </p:txBody>
      </p:sp>
      <p:sp>
        <p:nvSpPr>
          <p:cNvPr id="202" name="Google Shape;202;p26"/>
          <p:cNvSpPr txBox="1">
            <a:spLocks noGrp="1"/>
          </p:cNvSpPr>
          <p:nvPr>
            <p:ph type="title"/>
          </p:nvPr>
        </p:nvSpPr>
        <p:spPr>
          <a:xfrm>
            <a:off x="3679520" y="966117"/>
            <a:ext cx="430770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b="1" dirty="0"/>
              <a:t>Nación</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946299" y="1851353"/>
            <a:ext cx="7169002" cy="2881095"/>
          </a:xfrm>
          <a:prstGeom prst="rect">
            <a:avLst/>
          </a:prstGeom>
          <a:noFill/>
          <a:ln>
            <a:noFill/>
          </a:ln>
        </p:spPr>
        <p:txBody>
          <a:bodyPr spcFirstLastPara="1" wrap="square" lIns="68575" tIns="34275" rIns="68575" bIns="34275" anchor="t" anchorCtr="0">
            <a:noAutofit/>
          </a:bodyPr>
          <a:lstStyle/>
          <a:p>
            <a:pPr algn="just"/>
            <a:r>
              <a:rPr lang="es-CO" sz="1200" b="1" dirty="0"/>
              <a:t>Entidades propias de la implementación </a:t>
            </a:r>
          </a:p>
          <a:p>
            <a:pPr algn="just"/>
            <a:r>
              <a:rPr lang="es-CO" sz="1200" dirty="0"/>
              <a:t>(</a:t>
            </a:r>
            <a:r>
              <a:rPr lang="es-CO" sz="1200" b="1" dirty="0"/>
              <a:t>i) Agencia para la Renovación del Territorio – ART </a:t>
            </a:r>
            <a:r>
              <a:rPr lang="es-CO" sz="1200" dirty="0"/>
              <a:t>y la </a:t>
            </a:r>
            <a:r>
              <a:rPr lang="es-CO" sz="1200" b="1" dirty="0"/>
              <a:t>Agencia para la Reincorporación </a:t>
            </a:r>
            <a:r>
              <a:rPr lang="es-CO" sz="1200" dirty="0"/>
              <a:t>y</a:t>
            </a:r>
            <a:r>
              <a:rPr lang="es-CO" sz="1200" b="1" dirty="0"/>
              <a:t> Normalización – ARN</a:t>
            </a:r>
            <a:r>
              <a:rPr lang="es-CO" sz="1200" dirty="0"/>
              <a:t>: Se pretende que las entidades duren máximo 15 años, en la medida que su objetivo es cumplir de manera específica y focalizada en la Implementación. </a:t>
            </a:r>
          </a:p>
          <a:p>
            <a:pPr algn="just"/>
            <a:r>
              <a:rPr lang="es-CO" sz="1200" dirty="0"/>
              <a:t>(</a:t>
            </a:r>
            <a:r>
              <a:rPr lang="es-CO" sz="1200" dirty="0" err="1"/>
              <a:t>ii</a:t>
            </a:r>
            <a:r>
              <a:rPr lang="es-CO" sz="1200" dirty="0"/>
              <a:t>)</a:t>
            </a:r>
            <a:r>
              <a:rPr lang="es-CO" sz="1200" b="1" dirty="0"/>
              <a:t> ART</a:t>
            </a:r>
            <a:r>
              <a:rPr lang="es-CO" sz="1200" dirty="0"/>
              <a:t> reestructurada para que sea idónea para apoyar la articulación de las acciones de implementación en territorio. Mantendrá su capacidad para ejecutar pequeñas obras de infraestructura, la cual usará principalmente en apoyo para el PNIS y absorberá el programa </a:t>
            </a:r>
            <a:r>
              <a:rPr lang="es-CO" sz="1200" dirty="0" smtClean="0"/>
              <a:t>PNIS (PAI Familiar) </a:t>
            </a:r>
            <a:r>
              <a:rPr lang="es-CO" sz="1200" dirty="0"/>
              <a:t>y todas sus actividades. </a:t>
            </a:r>
          </a:p>
          <a:p>
            <a:pPr algn="just"/>
            <a:r>
              <a:rPr lang="es-CO" sz="1200" dirty="0"/>
              <a:t>(</a:t>
            </a:r>
            <a:r>
              <a:rPr lang="es-CO" sz="1200" dirty="0" err="1"/>
              <a:t>iii</a:t>
            </a:r>
            <a:r>
              <a:rPr lang="es-CO" sz="1200" dirty="0"/>
              <a:t>) Se </a:t>
            </a:r>
            <a:r>
              <a:rPr lang="es-CO" sz="1200" b="1" dirty="0"/>
              <a:t>trasladará la operación y la ejecución de la sustitución voluntaria de cultivos ilícitos, que hoy está a cargo de la Consejería, a la ART</a:t>
            </a:r>
            <a:r>
              <a:rPr lang="es-CO" sz="1200" dirty="0"/>
              <a:t>. Esta política se desarrollará de manera armónica con </a:t>
            </a:r>
            <a:r>
              <a:rPr lang="es-CO" sz="1200" b="1" dirty="0"/>
              <a:t>el plan de Formalizar para Sustituir. </a:t>
            </a:r>
          </a:p>
          <a:p>
            <a:pPr algn="just"/>
            <a:r>
              <a:rPr lang="es-CO" sz="1200" dirty="0"/>
              <a:t>(</a:t>
            </a:r>
            <a:r>
              <a:rPr lang="es-CO" sz="1200" dirty="0" err="1"/>
              <a:t>iv</a:t>
            </a:r>
            <a:r>
              <a:rPr lang="es-CO" sz="1200" dirty="0"/>
              <a:t>)Creación del </a:t>
            </a:r>
            <a:r>
              <a:rPr lang="es-CO" sz="1200" b="1" dirty="0"/>
              <a:t>único Consejo Directivo para la Agencia para la Renovación del Territorio</a:t>
            </a:r>
            <a:r>
              <a:rPr lang="es-CO" sz="1200" dirty="0"/>
              <a:t>, Agencia de Desarrollo Rural y Agencia Nacional de Tierras, garantizando la presencia de la Consejería en dichos espacios.</a:t>
            </a:r>
            <a:endParaRPr lang="es-CO" sz="1200" b="1" dirty="0"/>
          </a:p>
          <a:p>
            <a:pPr algn="just"/>
            <a:endParaRPr sz="1200" dirty="0"/>
          </a:p>
        </p:txBody>
      </p:sp>
      <p:sp>
        <p:nvSpPr>
          <p:cNvPr id="202" name="Google Shape;202;p26"/>
          <p:cNvSpPr txBox="1">
            <a:spLocks noGrp="1"/>
          </p:cNvSpPr>
          <p:nvPr>
            <p:ph type="title"/>
          </p:nvPr>
        </p:nvSpPr>
        <p:spPr>
          <a:xfrm>
            <a:off x="2170459" y="966117"/>
            <a:ext cx="5944842"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b="1" dirty="0"/>
              <a:t>Entidades de implementación en los territorios</a:t>
            </a:r>
            <a:endParaRPr b="1" dirty="0"/>
          </a:p>
        </p:txBody>
      </p:sp>
    </p:spTree>
    <p:extLst>
      <p:ext uri="{BB962C8B-B14F-4D97-AF65-F5344CB8AC3E}">
        <p14:creationId xmlns:p14="http://schemas.microsoft.com/office/powerpoint/2010/main" val="60650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941294" y="1741117"/>
            <a:ext cx="7488914" cy="2305066"/>
          </a:xfrm>
          <a:prstGeom prst="rect">
            <a:avLst/>
          </a:prstGeom>
          <a:noFill/>
          <a:ln>
            <a:noFill/>
          </a:ln>
        </p:spPr>
        <p:txBody>
          <a:bodyPr spcFirstLastPara="1" wrap="square" lIns="68575" tIns="34275" rIns="68575" bIns="34275" anchor="t" anchorCtr="0">
            <a:noAutofit/>
          </a:bodyPr>
          <a:lstStyle/>
          <a:p>
            <a:pPr algn="just"/>
            <a:r>
              <a:rPr lang="es-CO" sz="1200" dirty="0"/>
              <a:t>. </a:t>
            </a:r>
          </a:p>
          <a:p>
            <a:pPr algn="just"/>
            <a:r>
              <a:rPr lang="es-CO" sz="1200" dirty="0"/>
              <a:t>(v) El Presidente de la República tendrá la facultad de designar </a:t>
            </a:r>
            <a:r>
              <a:rPr lang="es-CO" sz="1200" b="1" dirty="0"/>
              <a:t>Agentes Especiales en el Territorio</a:t>
            </a:r>
            <a:r>
              <a:rPr lang="es-CO" sz="1200" dirty="0"/>
              <a:t>, cuya misión será impulsar la ejecución de la </a:t>
            </a:r>
            <a:r>
              <a:rPr lang="es-CO" sz="1200" b="1" dirty="0"/>
              <a:t>Hoja de Ruta en la zona PDET </a:t>
            </a:r>
            <a:r>
              <a:rPr lang="es-CO" sz="1200" dirty="0"/>
              <a:t>correspondiente. Si son nombrados, actuarán bajo las directivas del Alto Consejero, salvo en lo que corresponda a espacios que se hayan priorizado por razones de seguridad, caso en el cual se obrará de conformidad con lo previsto en la política de seguridad. </a:t>
            </a:r>
          </a:p>
          <a:p>
            <a:pPr marL="158750" lvl="0" indent="0" algn="l" rtl="0">
              <a:lnSpc>
                <a:spcPct val="90000"/>
              </a:lnSpc>
              <a:spcBef>
                <a:spcPts val="800"/>
              </a:spcBef>
              <a:spcAft>
                <a:spcPts val="0"/>
              </a:spcAft>
              <a:buSzPts val="1100"/>
              <a:buFont typeface="Work Sans Light"/>
              <a:buNone/>
            </a:pPr>
            <a:r>
              <a:rPr lang="es-CO" sz="1200" dirty="0"/>
              <a:t>. </a:t>
            </a:r>
            <a:endParaRPr sz="1200" dirty="0"/>
          </a:p>
        </p:txBody>
      </p:sp>
      <p:sp>
        <p:nvSpPr>
          <p:cNvPr id="216" name="Google Shape;216;p28"/>
          <p:cNvSpPr txBox="1">
            <a:spLocks noGrp="1"/>
          </p:cNvSpPr>
          <p:nvPr>
            <p:ph type="title"/>
          </p:nvPr>
        </p:nvSpPr>
        <p:spPr>
          <a:xfrm>
            <a:off x="4231759" y="1097317"/>
            <a:ext cx="4508204"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b="1" dirty="0"/>
              <a:t>Agentes en el territorio</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854150" y="887300"/>
            <a:ext cx="4025100" cy="3678600"/>
          </a:xfrm>
          <a:prstGeom prst="rect">
            <a:avLst/>
          </a:prstGeom>
          <a:noFill/>
          <a:ln>
            <a:noFill/>
          </a:ln>
        </p:spPr>
        <p:txBody>
          <a:bodyPr spcFirstLastPara="1" wrap="square" lIns="68575" tIns="34275" rIns="68575" bIns="34275" anchor="ctr" anchorCtr="0">
            <a:noAutofit/>
          </a:bodyPr>
          <a:lstStyle/>
          <a:p>
            <a:pPr marL="139700" lvl="0">
              <a:buSzPts val="1400"/>
            </a:pPr>
            <a:r>
              <a:rPr lang="es-CO" dirty="0"/>
              <a:t>Política para la Estabilización</a:t>
            </a:r>
          </a:p>
        </p:txBody>
      </p:sp>
      <p:sp>
        <p:nvSpPr>
          <p:cNvPr id="3" name="Google Shape;142;p22">
            <a:extLst>
              <a:ext uri="{FF2B5EF4-FFF2-40B4-BE49-F238E27FC236}">
                <a16:creationId xmlns:a16="http://schemas.microsoft.com/office/drawing/2014/main" id="{7E0903BA-0A32-460B-965B-08E527B75C31}"/>
              </a:ext>
            </a:extLst>
          </p:cNvPr>
          <p:cNvSpPr txBox="1">
            <a:spLocks/>
          </p:cNvSpPr>
          <p:nvPr/>
        </p:nvSpPr>
        <p:spPr>
          <a:xfrm>
            <a:off x="546057" y="1452409"/>
            <a:ext cx="2708700" cy="6438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500"/>
              <a:buFont typeface="Work Sans SemiBold"/>
              <a:buNone/>
              <a:defRPr sz="3500" b="0" i="0" u="none" strike="noStrike" cap="none">
                <a:solidFill>
                  <a:srgbClr val="FFFFFF"/>
                </a:solidFill>
                <a:latin typeface="Work Sans SemiBold"/>
                <a:ea typeface="Work Sans SemiBold"/>
                <a:cs typeface="Work Sans SemiBold"/>
                <a:sym typeface="Work Sans SemiBold"/>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r">
              <a:buSzPts val="1400"/>
            </a:pPr>
            <a:r>
              <a:rPr lang="es-CO" sz="7200" b="1" dirty="0">
                <a:latin typeface="Work Sans"/>
                <a:ea typeface="Work Sans"/>
                <a:cs typeface="Work Sans"/>
                <a:sym typeface="Work Sans"/>
              </a:rPr>
              <a:t>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32"/>
          <p:cNvSpPr txBox="1">
            <a:spLocks noGrp="1"/>
          </p:cNvSpPr>
          <p:nvPr>
            <p:ph type="body" idx="2"/>
          </p:nvPr>
        </p:nvSpPr>
        <p:spPr>
          <a:xfrm>
            <a:off x="4306186" y="1206702"/>
            <a:ext cx="4561368" cy="2049600"/>
          </a:xfrm>
          <a:prstGeom prst="rect">
            <a:avLst/>
          </a:prstGeom>
        </p:spPr>
        <p:txBody>
          <a:bodyPr spcFirstLastPara="1" wrap="square" lIns="68575" tIns="34275" rIns="68575" bIns="34275" anchor="t" anchorCtr="0">
            <a:noAutofit/>
          </a:bodyPr>
          <a:lstStyle/>
          <a:p>
            <a:pPr algn="just"/>
            <a:r>
              <a:rPr lang="es-CO" b="1" dirty="0"/>
              <a:t>Fondo de Tierras</a:t>
            </a:r>
            <a:r>
              <a:rPr lang="es-CO" dirty="0"/>
              <a:t>: </a:t>
            </a:r>
            <a:r>
              <a:rPr lang="es-CO" dirty="0">
                <a:latin typeface="Work Sans"/>
                <a:ea typeface="Work Sans"/>
                <a:cs typeface="Work Sans"/>
                <a:sym typeface="Work Sans"/>
              </a:rPr>
              <a:t>3 millones de has.</a:t>
            </a:r>
            <a:endParaRPr lang="es-CO" dirty="0"/>
          </a:p>
          <a:p>
            <a:pPr algn="just"/>
            <a:r>
              <a:rPr lang="es-CO" b="1" dirty="0"/>
              <a:t>Catastro Multipropósito</a:t>
            </a:r>
            <a:r>
              <a:rPr lang="es-CO" dirty="0"/>
              <a:t>: El 70% de los municipios del Catastro Fase 1 (2019)  serán municipios PDET. </a:t>
            </a:r>
          </a:p>
          <a:p>
            <a:pPr algn="just"/>
            <a:r>
              <a:rPr lang="es-CO" b="1" dirty="0"/>
              <a:t>Formalización a partir de los municipios </a:t>
            </a:r>
            <a:r>
              <a:rPr lang="es-CO" i="1" dirty="0"/>
              <a:t>- Financiación de la formalización con regalías </a:t>
            </a:r>
            <a:r>
              <a:rPr lang="es-CO" dirty="0"/>
              <a:t>(Legalización, jurisdiccional, administrativa) </a:t>
            </a:r>
          </a:p>
          <a:p>
            <a:pPr algn="just"/>
            <a:r>
              <a:rPr lang="es-CO" b="1" dirty="0"/>
              <a:t>Áreas de interés ambiental: </a:t>
            </a:r>
            <a:r>
              <a:rPr lang="es-CO" dirty="0"/>
              <a:t>Plan de Zonificación Ambiental que delimite la frontera agrícola y permita actualizar y de ser necesario ampliar el inventario, y caracterizar el uso de las áreas que deben tener un manejo ambiental, dentro de las que se encuentran las Zonas de Reserva Forestal </a:t>
            </a:r>
          </a:p>
          <a:p>
            <a:pPr algn="just"/>
            <a:r>
              <a:rPr lang="es-CO" b="1" dirty="0"/>
              <a:t>Jurisdicción agraria: </a:t>
            </a:r>
            <a:r>
              <a:rPr lang="es-CO" dirty="0"/>
              <a:t>En  2019 se preparará una comisión de experiencias nacionales e internacionales que profundicen e ilustren la dirección que la política de largo plazo.</a:t>
            </a:r>
          </a:p>
          <a:p>
            <a:pPr algn="just"/>
            <a:r>
              <a:rPr lang="es-CO" b="1" dirty="0"/>
              <a:t>Mecanismos alternativos de resolución de conflictos: </a:t>
            </a:r>
            <a:r>
              <a:rPr lang="es-CO" dirty="0"/>
              <a:t>Ministerio de Justicia, el Ministerio de Comercio, el Ministerio de Ambiente y Confecámaras y las cámaras de comercio coordinadoras, se crearán centros de conciliación en cada una de las zonas PDET. </a:t>
            </a:r>
            <a:endParaRPr b="1" dirty="0"/>
          </a:p>
        </p:txBody>
      </p:sp>
      <p:sp>
        <p:nvSpPr>
          <p:cNvPr id="245" name="Google Shape;245;p32"/>
          <p:cNvSpPr txBox="1">
            <a:spLocks noGrp="1"/>
          </p:cNvSpPr>
          <p:nvPr>
            <p:ph type="title"/>
          </p:nvPr>
        </p:nvSpPr>
        <p:spPr>
          <a:xfrm>
            <a:off x="4433020" y="475458"/>
            <a:ext cx="4307700" cy="643800"/>
          </a:xfrm>
          <a:prstGeom prst="rect">
            <a:avLst/>
          </a:prstGeom>
        </p:spPr>
        <p:txBody>
          <a:bodyPr spcFirstLastPara="1" wrap="square" lIns="68575" tIns="34275" rIns="68575" bIns="34275" anchor="ctr" anchorCtr="0">
            <a:noAutofit/>
          </a:bodyPr>
          <a:lstStyle/>
          <a:p>
            <a:pPr lvl="0" algn="r"/>
            <a:r>
              <a:rPr lang="es-CO" b="1" dirty="0"/>
              <a:t>1. Acceso y uso de la tierra </a:t>
            </a:r>
            <a:endParaRPr b="1" dirty="0"/>
          </a:p>
        </p:txBody>
      </p:sp>
      <p:pic>
        <p:nvPicPr>
          <p:cNvPr id="7" name="Imagen 6">
            <a:extLst>
              <a:ext uri="{FF2B5EF4-FFF2-40B4-BE49-F238E27FC236}">
                <a16:creationId xmlns:a16="http://schemas.microsoft.com/office/drawing/2014/main" id="{8ED1D46A-D8DE-4BAA-A965-9F274EFAE041}"/>
              </a:ext>
            </a:extLst>
          </p:cNvPr>
          <p:cNvPicPr>
            <a:picLocks noChangeAspect="1"/>
          </p:cNvPicPr>
          <p:nvPr/>
        </p:nvPicPr>
        <p:blipFill rotWithShape="1">
          <a:blip r:embed="rId3"/>
          <a:srcRect l="16094" t="8827" r="16464" b="12007"/>
          <a:stretch/>
        </p:blipFill>
        <p:spPr>
          <a:xfrm>
            <a:off x="-1" y="1355564"/>
            <a:ext cx="4406441" cy="29080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body" idx="1"/>
          </p:nvPr>
        </p:nvSpPr>
        <p:spPr>
          <a:xfrm>
            <a:off x="5164390" y="2052849"/>
            <a:ext cx="3579545" cy="2049600"/>
          </a:xfrm>
          <a:prstGeom prst="rect">
            <a:avLst/>
          </a:prstGeom>
        </p:spPr>
        <p:txBody>
          <a:bodyPr spcFirstLastPara="1" wrap="square" lIns="68575" tIns="34275" rIns="68575" bIns="34275" anchor="t" anchorCtr="0">
            <a:noAutofit/>
          </a:bodyPr>
          <a:lstStyle/>
          <a:p>
            <a:pPr marL="0" lvl="0" indent="0">
              <a:lnSpc>
                <a:spcPct val="115000"/>
              </a:lnSpc>
              <a:buSzPts val="2100"/>
            </a:pPr>
            <a:r>
              <a:rPr lang="es-CO" sz="1100" b="1" dirty="0"/>
              <a:t>Planes Nacionales Sectoriales: </a:t>
            </a:r>
            <a:r>
              <a:rPr lang="es-CO" sz="1100" dirty="0"/>
              <a:t>16</a:t>
            </a:r>
            <a:r>
              <a:rPr lang="es-CO" sz="1100" b="1" dirty="0"/>
              <a:t> </a:t>
            </a:r>
          </a:p>
          <a:p>
            <a:pPr marL="0" lvl="0" indent="0">
              <a:lnSpc>
                <a:spcPct val="115000"/>
              </a:lnSpc>
              <a:buSzPts val="2100"/>
            </a:pPr>
            <a:r>
              <a:rPr lang="es-CO" sz="1100" b="1" dirty="0"/>
              <a:t>Planes de Desarrollo con Enfoque Territorial:  </a:t>
            </a:r>
            <a:r>
              <a:rPr lang="es-CO" sz="1100" dirty="0"/>
              <a:t>16 </a:t>
            </a:r>
          </a:p>
          <a:p>
            <a:pPr marL="0" lvl="0" indent="0">
              <a:lnSpc>
                <a:spcPct val="115000"/>
              </a:lnSpc>
              <a:buSzPts val="2100"/>
            </a:pPr>
            <a:r>
              <a:rPr lang="es-CO" sz="1100" b="1" dirty="0"/>
              <a:t>Plan Marco de Implementación:  </a:t>
            </a:r>
            <a:r>
              <a:rPr lang="es-CO" sz="1100" dirty="0"/>
              <a:t>1</a:t>
            </a:r>
          </a:p>
          <a:p>
            <a:pPr marL="0" lvl="0" indent="0">
              <a:lnSpc>
                <a:spcPct val="115000"/>
              </a:lnSpc>
              <a:buSzPts val="2100"/>
            </a:pPr>
            <a:r>
              <a:rPr lang="es-CO" sz="1100" b="1" dirty="0"/>
              <a:t>PATR</a:t>
            </a:r>
            <a:r>
              <a:rPr lang="es-CO" sz="1100" dirty="0"/>
              <a:t>: Desarrollo rural Territorial 16</a:t>
            </a:r>
          </a:p>
          <a:p>
            <a:pPr marL="0" lvl="0" indent="0">
              <a:lnSpc>
                <a:spcPct val="115000"/>
              </a:lnSpc>
              <a:buSzPts val="2100"/>
            </a:pPr>
            <a:r>
              <a:rPr lang="es-CO" sz="1100" b="1" dirty="0"/>
              <a:t>PNIS y  PISDA</a:t>
            </a:r>
          </a:p>
          <a:p>
            <a:pPr marL="0" lvl="0" indent="0">
              <a:lnSpc>
                <a:spcPct val="115000"/>
              </a:lnSpc>
              <a:buSzPts val="2100"/>
            </a:pPr>
            <a:r>
              <a:rPr lang="es-CO" sz="1100" b="1" dirty="0"/>
              <a:t>PIRC </a:t>
            </a:r>
            <a:endParaRPr sz="1100" b="1" dirty="0"/>
          </a:p>
        </p:txBody>
      </p:sp>
      <p:sp>
        <p:nvSpPr>
          <p:cNvPr id="261" name="Google Shape;261;p34"/>
          <p:cNvSpPr txBox="1">
            <a:spLocks noGrp="1"/>
          </p:cNvSpPr>
          <p:nvPr>
            <p:ph type="title"/>
          </p:nvPr>
        </p:nvSpPr>
        <p:spPr>
          <a:xfrm>
            <a:off x="4836300" y="839891"/>
            <a:ext cx="4307700" cy="643800"/>
          </a:xfrm>
          <a:prstGeom prst="rect">
            <a:avLst/>
          </a:prstGeom>
        </p:spPr>
        <p:txBody>
          <a:bodyPr spcFirstLastPara="1" wrap="square" lIns="68575" tIns="34275" rIns="68575" bIns="34275" anchor="ctr" anchorCtr="0">
            <a:noAutofit/>
          </a:bodyPr>
          <a:lstStyle/>
          <a:p>
            <a:pPr marL="139700" lvl="0" algn="r"/>
            <a:r>
              <a:rPr lang="es-CO" sz="2400" b="1" dirty="0"/>
              <a:t>2. Planeación e implementación, Focalización territorial y de largo plazo</a:t>
            </a:r>
          </a:p>
        </p:txBody>
      </p:sp>
      <p:pic>
        <p:nvPicPr>
          <p:cNvPr id="2" name="Imagen 1">
            <a:extLst>
              <a:ext uri="{FF2B5EF4-FFF2-40B4-BE49-F238E27FC236}">
                <a16:creationId xmlns:a16="http://schemas.microsoft.com/office/drawing/2014/main" id="{D3E5E965-DD36-4722-9F20-F49C997FA79A}"/>
              </a:ext>
            </a:extLst>
          </p:cNvPr>
          <p:cNvPicPr>
            <a:picLocks noChangeAspect="1"/>
          </p:cNvPicPr>
          <p:nvPr/>
        </p:nvPicPr>
        <p:blipFill>
          <a:blip r:embed="rId3"/>
          <a:stretch>
            <a:fillRect/>
          </a:stretch>
        </p:blipFill>
        <p:spPr>
          <a:xfrm>
            <a:off x="690282" y="750704"/>
            <a:ext cx="3554152" cy="4040841"/>
          </a:xfrm>
          <a:prstGeom prst="rect">
            <a:avLst/>
          </a:prstGeom>
        </p:spPr>
      </p:pic>
      <p:sp>
        <p:nvSpPr>
          <p:cNvPr id="3" name="Rectángulo 2">
            <a:extLst>
              <a:ext uri="{FF2B5EF4-FFF2-40B4-BE49-F238E27FC236}">
                <a16:creationId xmlns:a16="http://schemas.microsoft.com/office/drawing/2014/main" id="{941098EB-9D82-4C45-BF63-7CF2B6641530}"/>
              </a:ext>
            </a:extLst>
          </p:cNvPr>
          <p:cNvSpPr/>
          <p:nvPr/>
        </p:nvSpPr>
        <p:spPr>
          <a:xfrm>
            <a:off x="4593116" y="2544776"/>
            <a:ext cx="234151" cy="2246769"/>
          </a:xfrm>
          <a:prstGeom prst="rect">
            <a:avLst/>
          </a:prstGeom>
        </p:spPr>
        <p:txBody>
          <a:bodyPr wrap="square">
            <a:spAutoFit/>
          </a:bodyPr>
          <a:lstStyle/>
          <a:p>
            <a:r>
              <a:rPr lang="es-CO" b="1" dirty="0">
                <a:solidFill>
                  <a:schemeClr val="accent1">
                    <a:lumMod val="25000"/>
                  </a:schemeClr>
                </a:solidFill>
              </a:rPr>
              <a:t>HOJA </a:t>
            </a:r>
          </a:p>
          <a:p>
            <a:r>
              <a:rPr lang="es-CO" b="1" dirty="0">
                <a:solidFill>
                  <a:schemeClr val="accent1">
                    <a:lumMod val="25000"/>
                  </a:schemeClr>
                </a:solidFill>
              </a:rPr>
              <a:t>DE </a:t>
            </a:r>
          </a:p>
          <a:p>
            <a:r>
              <a:rPr lang="es-CO" b="1" dirty="0">
                <a:solidFill>
                  <a:schemeClr val="accent1">
                    <a:lumMod val="25000"/>
                  </a:schemeClr>
                </a:solidFill>
              </a:rPr>
              <a:t>RUTA </a:t>
            </a:r>
          </a:p>
        </p:txBody>
      </p:sp>
      <p:sp>
        <p:nvSpPr>
          <p:cNvPr id="8" name="Google Shape;259;p34">
            <a:extLst>
              <a:ext uri="{FF2B5EF4-FFF2-40B4-BE49-F238E27FC236}">
                <a16:creationId xmlns:a16="http://schemas.microsoft.com/office/drawing/2014/main" id="{B85EDE0E-1884-4F6F-92ED-AE4B271E842B}"/>
              </a:ext>
            </a:extLst>
          </p:cNvPr>
          <p:cNvSpPr txBox="1">
            <a:spLocks/>
          </p:cNvSpPr>
          <p:nvPr/>
        </p:nvSpPr>
        <p:spPr>
          <a:xfrm>
            <a:off x="5139367" y="3927134"/>
            <a:ext cx="3579545" cy="86102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100"/>
              <a:buFont typeface="Work Sans Light"/>
              <a:buNone/>
              <a:defRPr sz="1000" b="0" i="0" u="none" strike="noStrike" cap="none">
                <a:solidFill>
                  <a:srgbClr val="0066CD"/>
                </a:solidFill>
                <a:latin typeface="Work Sans"/>
                <a:ea typeface="Work Sans"/>
                <a:cs typeface="Work Sans"/>
                <a:sym typeface="Work Sans"/>
              </a:defRPr>
            </a:lvl1pPr>
            <a:lvl2pPr marL="914400" marR="0" lvl="1"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2pPr>
            <a:lvl3pPr marL="1371600" marR="0" lvl="2"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3pPr>
            <a:lvl4pPr marL="1828800" marR="0" lvl="3"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4pPr>
            <a:lvl5pPr marL="2286000" marR="0" lvl="4"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5pPr>
            <a:lvl6pPr marL="2743200" marR="0" lvl="5"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6pPr>
            <a:lvl7pPr marL="3200400" marR="0" lvl="6"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7pPr>
            <a:lvl8pPr marL="3657600" marR="0" lvl="7"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8pPr>
            <a:lvl9pPr marL="4114800" marR="0" lvl="8" indent="-298450" algn="l" rtl="0">
              <a:lnSpc>
                <a:spcPct val="90000"/>
              </a:lnSpc>
              <a:spcBef>
                <a:spcPts val="400"/>
              </a:spcBef>
              <a:spcAft>
                <a:spcPts val="0"/>
              </a:spcAft>
              <a:buClr>
                <a:srgbClr val="0054BC"/>
              </a:buClr>
              <a:buSzPts val="1100"/>
              <a:buFont typeface="Work Sans Light"/>
              <a:buChar char="•"/>
              <a:defRPr sz="1100" b="0" i="0" u="none" strike="noStrike" cap="none">
                <a:solidFill>
                  <a:srgbClr val="0054BC"/>
                </a:solidFill>
                <a:latin typeface="Work Sans Light"/>
                <a:ea typeface="Work Sans Light"/>
                <a:cs typeface="Work Sans Light"/>
                <a:sym typeface="Work Sans Light"/>
              </a:defRPr>
            </a:lvl9pPr>
          </a:lstStyle>
          <a:p>
            <a:pPr marL="0" indent="0">
              <a:lnSpc>
                <a:spcPct val="115000"/>
              </a:lnSpc>
              <a:buSzPts val="2100"/>
            </a:pPr>
            <a:r>
              <a:rPr lang="es-CO" sz="1100" b="1" dirty="0">
                <a:solidFill>
                  <a:schemeClr val="tx1"/>
                </a:solidFill>
              </a:rPr>
              <a:t>Planes de Desarrollo Municipal</a:t>
            </a:r>
          </a:p>
          <a:p>
            <a:pPr marL="0" indent="0">
              <a:lnSpc>
                <a:spcPct val="115000"/>
              </a:lnSpc>
              <a:buSzPts val="2100"/>
            </a:pPr>
            <a:r>
              <a:rPr lang="es-CO" sz="1100" b="1" dirty="0">
                <a:solidFill>
                  <a:schemeClr val="tx1"/>
                </a:solidFill>
              </a:rPr>
              <a:t>POT /EOT</a:t>
            </a:r>
          </a:p>
          <a:p>
            <a:pPr marL="0" indent="0">
              <a:lnSpc>
                <a:spcPct val="115000"/>
              </a:lnSpc>
              <a:buSzPts val="2100"/>
            </a:pPr>
            <a:r>
              <a:rPr lang="es-CO" sz="1100" b="1" dirty="0">
                <a:solidFill>
                  <a:schemeClr val="tx1"/>
                </a:solidFill>
              </a:rPr>
              <a:t>POMCA</a:t>
            </a:r>
          </a:p>
        </p:txBody>
      </p:sp>
      <p:sp>
        <p:nvSpPr>
          <p:cNvPr id="4" name="Abrir llave 3">
            <a:extLst>
              <a:ext uri="{FF2B5EF4-FFF2-40B4-BE49-F238E27FC236}">
                <a16:creationId xmlns:a16="http://schemas.microsoft.com/office/drawing/2014/main" id="{FAB99F29-9956-41BE-B3BD-F3F7AE0782C4}"/>
              </a:ext>
            </a:extLst>
          </p:cNvPr>
          <p:cNvSpPr/>
          <p:nvPr/>
        </p:nvSpPr>
        <p:spPr>
          <a:xfrm>
            <a:off x="4852289" y="2264417"/>
            <a:ext cx="287079" cy="27860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p>
        </p:txBody>
      </p:sp>
    </p:spTree>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1786</Words>
  <Application>Microsoft Office PowerPoint</Application>
  <PresentationFormat>Presentación en pantalla (16:9)</PresentationFormat>
  <Paragraphs>125</Paragraphs>
  <Slides>24</Slides>
  <Notes>16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24</vt:i4>
      </vt:variant>
    </vt:vector>
  </HeadingPairs>
  <TitlesOfParts>
    <vt:vector size="34" baseType="lpstr">
      <vt:lpstr>Arial</vt:lpstr>
      <vt:lpstr>Arial Narrow</vt:lpstr>
      <vt:lpstr>Calibri</vt:lpstr>
      <vt:lpstr>Calibri Light</vt:lpstr>
      <vt:lpstr>Wingdings</vt:lpstr>
      <vt:lpstr>Work Sans</vt:lpstr>
      <vt:lpstr>Work Sans Light</vt:lpstr>
      <vt:lpstr>Work Sans SemiBold</vt:lpstr>
      <vt:lpstr>Presidencia de Colomba</vt:lpstr>
      <vt:lpstr>Tema de Office</vt:lpstr>
      <vt:lpstr>Política de estabilización: Paz con legalidad </vt:lpstr>
      <vt:lpstr>Contenido</vt:lpstr>
      <vt:lpstr>Institucionalidad para la Estabilización </vt:lpstr>
      <vt:lpstr>Nación</vt:lpstr>
      <vt:lpstr>Entidades de implementación en los territorios</vt:lpstr>
      <vt:lpstr>Agentes en el territorio</vt:lpstr>
      <vt:lpstr>Política para la Estabilización</vt:lpstr>
      <vt:lpstr>1. Acceso y uso de la tierra </vt:lpstr>
      <vt:lpstr>2. Planeación e implementación, Focalización territorial y de largo plazo</vt:lpstr>
      <vt:lpstr>3. Articulación y armonización  HOJA DE RUTA</vt:lpstr>
      <vt:lpstr>Articulación sectorial en la ejecución </vt:lpstr>
      <vt:lpstr>Nación</vt:lpstr>
      <vt:lpstr>Atracción del sector privado </vt:lpstr>
      <vt:lpstr>Reincorporación</vt:lpstr>
      <vt:lpstr>Presentación de PowerPoint</vt:lpstr>
      <vt:lpstr>Presentación de PowerPoint</vt:lpstr>
      <vt:lpstr>Sustitución de cultivos ilícitos</vt:lpstr>
      <vt:lpstr>Presentación de PowerPoint</vt:lpstr>
      <vt:lpstr>Víctimas</vt:lpstr>
      <vt:lpstr>Presentación de PowerPoint</vt:lpstr>
      <vt:lpstr>Enfoques Transversales Género y Etnias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de estabilización: Paz con legalidad</dc:title>
  <dc:creator>@BillyPintoS</dc:creator>
  <cp:lastModifiedBy>William Javier Pinto Soler</cp:lastModifiedBy>
  <cp:revision>2</cp:revision>
  <dcterms:modified xsi:type="dcterms:W3CDTF">2018-12-20T12:03:05Z</dcterms:modified>
</cp:coreProperties>
</file>