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charts/chart1.xml" ContentType="application/vnd.openxmlformats-officedocument.drawingml.chart+xml"/>
  <Override PartName="/ppt/theme/themeOverride7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8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9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0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4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54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5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6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7.xml" ContentType="application/vnd.openxmlformats-officedocument.themeOverr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58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59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6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6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32" r:id="rId3"/>
    <p:sldMasterId id="2147483744" r:id="rId4"/>
    <p:sldMasterId id="2147483756" r:id="rId5"/>
  </p:sldMasterIdLst>
  <p:notesMasterIdLst>
    <p:notesMasterId r:id="rId79"/>
  </p:notesMasterIdLst>
  <p:sldIdLst>
    <p:sldId id="412" r:id="rId6"/>
    <p:sldId id="419" r:id="rId7"/>
    <p:sldId id="413" r:id="rId8"/>
    <p:sldId id="414" r:id="rId9"/>
    <p:sldId id="416" r:id="rId10"/>
    <p:sldId id="417" r:id="rId11"/>
    <p:sldId id="327" r:id="rId12"/>
    <p:sldId id="336" r:id="rId13"/>
    <p:sldId id="404" r:id="rId14"/>
    <p:sldId id="392" r:id="rId15"/>
    <p:sldId id="420" r:id="rId16"/>
    <p:sldId id="421" r:id="rId17"/>
    <p:sldId id="422" r:id="rId18"/>
    <p:sldId id="423" r:id="rId19"/>
    <p:sldId id="424" r:id="rId20"/>
    <p:sldId id="426" r:id="rId21"/>
    <p:sldId id="425" r:id="rId22"/>
    <p:sldId id="427" r:id="rId23"/>
    <p:sldId id="393" r:id="rId24"/>
    <p:sldId id="405" r:id="rId25"/>
    <p:sldId id="406" r:id="rId26"/>
    <p:sldId id="329" r:id="rId27"/>
    <p:sldId id="360" r:id="rId28"/>
    <p:sldId id="434" r:id="rId29"/>
    <p:sldId id="433" r:id="rId30"/>
    <p:sldId id="432" r:id="rId31"/>
    <p:sldId id="344" r:id="rId32"/>
    <p:sldId id="407" r:id="rId33"/>
    <p:sldId id="408" r:id="rId34"/>
    <p:sldId id="409" r:id="rId35"/>
    <p:sldId id="410" r:id="rId36"/>
    <p:sldId id="345" r:id="rId37"/>
    <p:sldId id="346" r:id="rId38"/>
    <p:sldId id="400" r:id="rId39"/>
    <p:sldId id="401" r:id="rId40"/>
    <p:sldId id="402" r:id="rId41"/>
    <p:sldId id="347" r:id="rId42"/>
    <p:sldId id="411" r:id="rId43"/>
    <p:sldId id="368" r:id="rId44"/>
    <p:sldId id="403" r:id="rId45"/>
    <p:sldId id="446" r:id="rId46"/>
    <p:sldId id="449" r:id="rId47"/>
    <p:sldId id="447" r:id="rId48"/>
    <p:sldId id="442" r:id="rId49"/>
    <p:sldId id="443" r:id="rId50"/>
    <p:sldId id="444" r:id="rId51"/>
    <p:sldId id="445" r:id="rId52"/>
    <p:sldId id="448" r:id="rId53"/>
    <p:sldId id="354" r:id="rId54"/>
    <p:sldId id="435" r:id="rId55"/>
    <p:sldId id="436" r:id="rId56"/>
    <p:sldId id="437" r:id="rId57"/>
    <p:sldId id="438" r:id="rId58"/>
    <p:sldId id="355" r:id="rId59"/>
    <p:sldId id="395" r:id="rId60"/>
    <p:sldId id="356" r:id="rId61"/>
    <p:sldId id="428" r:id="rId62"/>
    <p:sldId id="429" r:id="rId63"/>
    <p:sldId id="430" r:id="rId64"/>
    <p:sldId id="431" r:id="rId65"/>
    <p:sldId id="338" r:id="rId66"/>
    <p:sldId id="399" r:id="rId67"/>
    <p:sldId id="398" r:id="rId68"/>
    <p:sldId id="396" r:id="rId69"/>
    <p:sldId id="397" r:id="rId70"/>
    <p:sldId id="351" r:id="rId71"/>
    <p:sldId id="388" r:id="rId72"/>
    <p:sldId id="439" r:id="rId73"/>
    <p:sldId id="440" r:id="rId74"/>
    <p:sldId id="441" r:id="rId75"/>
    <p:sldId id="353" r:id="rId76"/>
    <p:sldId id="394" r:id="rId77"/>
    <p:sldId id="264" r:id="rId78"/>
  </p:sldIdLst>
  <p:sldSz cx="12192000" cy="6858000"/>
  <p:notesSz cx="6858000" cy="9144000"/>
  <p:defaultTextStyle>
    <a:defPPr>
      <a:defRPr lang="en-US"/>
    </a:defPPr>
    <a:lvl1pPr marL="0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4571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66"/>
    <a:srgbClr val="FF6600"/>
    <a:srgbClr val="FFFFFF"/>
    <a:srgbClr val="005E6B"/>
    <a:srgbClr val="4884CC"/>
    <a:srgbClr val="FFC000"/>
    <a:srgbClr val="F4C116"/>
    <a:srgbClr val="2A41C7"/>
    <a:srgbClr val="FCE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25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7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2013 - 2014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ITN</c:v>
                </c:pt>
                <c:pt idx="1">
                  <c:v>Visibilidad</c:v>
                </c:pt>
                <c:pt idx="2">
                  <c:v>Institucionalidad</c:v>
                </c:pt>
                <c:pt idx="3">
                  <c:v>Control y Sanción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67.599999999999994</c:v>
                </c:pt>
                <c:pt idx="1">
                  <c:v>69.8</c:v>
                </c:pt>
                <c:pt idx="2">
                  <c:v>65.400000000000006</c:v>
                </c:pt>
                <c:pt idx="3">
                  <c:v>68.2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2015 - 2016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ITN</c:v>
                </c:pt>
                <c:pt idx="1">
                  <c:v>Visibilidad</c:v>
                </c:pt>
                <c:pt idx="2">
                  <c:v>Institucionalidad</c:v>
                </c:pt>
                <c:pt idx="3">
                  <c:v>Control y Sanción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68.2</c:v>
                </c:pt>
                <c:pt idx="1">
                  <c:v>77.2</c:v>
                </c:pt>
                <c:pt idx="2">
                  <c:v>64.2</c:v>
                </c:pt>
                <c:pt idx="3">
                  <c:v>64.5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531912"/>
        <c:axId val="114532304"/>
      </c:barChart>
      <c:catAx>
        <c:axId val="114531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4532304"/>
        <c:crosses val="autoZero"/>
        <c:auto val="1"/>
        <c:lblAlgn val="ctr"/>
        <c:lblOffset val="100"/>
        <c:noMultiLvlLbl val="0"/>
      </c:catAx>
      <c:valAx>
        <c:axId val="11453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4531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2013 - 2014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Factor Visibilidad</c:v>
                </c:pt>
                <c:pt idx="1">
                  <c:v>Divulgación de información pública</c:v>
                </c:pt>
                <c:pt idx="2">
                  <c:v>Divulgación de la gestión administrativa</c:v>
                </c:pt>
                <c:pt idx="3">
                  <c:v>Divulgación de la gestión presupuestal y financiera</c:v>
                </c:pt>
                <c:pt idx="4">
                  <c:v>Divulgación de trámites y servicios al ciudadano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69.599999999999994</c:v>
                </c:pt>
                <c:pt idx="1">
                  <c:v>71.400000000000006</c:v>
                </c:pt>
                <c:pt idx="2">
                  <c:v>68.8</c:v>
                </c:pt>
                <c:pt idx="3">
                  <c:v>72.900000000000006</c:v>
                </c:pt>
                <c:pt idx="4">
                  <c:v>63.6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2015 - 2016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Factor Visibilidad</c:v>
                </c:pt>
                <c:pt idx="1">
                  <c:v>Divulgación de información pública</c:v>
                </c:pt>
                <c:pt idx="2">
                  <c:v>Divulgación de la gestión administrativa</c:v>
                </c:pt>
                <c:pt idx="3">
                  <c:v>Divulgación de la gestión presupuestal y financiera</c:v>
                </c:pt>
                <c:pt idx="4">
                  <c:v>Divulgación de trámites y servicios al ciudadano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  <c:pt idx="0">
                  <c:v>77.900000000000006</c:v>
                </c:pt>
                <c:pt idx="1">
                  <c:v>60.3</c:v>
                </c:pt>
                <c:pt idx="2">
                  <c:v>74.099999999999994</c:v>
                </c:pt>
                <c:pt idx="3">
                  <c:v>86.3</c:v>
                </c:pt>
                <c:pt idx="4">
                  <c:v>81.8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979488"/>
        <c:axId val="205979880"/>
      </c:barChart>
      <c:catAx>
        <c:axId val="20597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5979880"/>
        <c:crosses val="autoZero"/>
        <c:auto val="1"/>
        <c:lblAlgn val="ctr"/>
        <c:lblOffset val="100"/>
        <c:noMultiLvlLbl val="0"/>
      </c:catAx>
      <c:valAx>
        <c:axId val="205979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597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2013 - 2014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Factor Institucionalidad</c:v>
                </c:pt>
                <c:pt idx="1">
                  <c:v>Políticas, medidas y estrategias anticorrupción</c:v>
                </c:pt>
                <c:pt idx="2">
                  <c:v>Gestión de la planeación </c:v>
                </c:pt>
                <c:pt idx="3">
                  <c:v>Comportamiento ético</c:v>
                </c:pt>
                <c:pt idx="4">
                  <c:v>Gestión de la contratación</c:v>
                </c:pt>
                <c:pt idx="5">
                  <c:v>Gestión del Talento Humano 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65.400000000000006</c:v>
                </c:pt>
                <c:pt idx="1">
                  <c:v>56</c:v>
                </c:pt>
                <c:pt idx="2">
                  <c:v>76.7</c:v>
                </c:pt>
                <c:pt idx="3">
                  <c:v>51.9</c:v>
                </c:pt>
                <c:pt idx="4">
                  <c:v>67.400000000000006</c:v>
                </c:pt>
                <c:pt idx="5">
                  <c:v>68.7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2015 - 2016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Factor Institucionalidad</c:v>
                </c:pt>
                <c:pt idx="1">
                  <c:v>Políticas, medidas y estrategias anticorrupción</c:v>
                </c:pt>
                <c:pt idx="2">
                  <c:v>Gestión de la planeación </c:v>
                </c:pt>
                <c:pt idx="3">
                  <c:v>Comportamiento ético</c:v>
                </c:pt>
                <c:pt idx="4">
                  <c:v>Gestión de la contratación</c:v>
                </c:pt>
                <c:pt idx="5">
                  <c:v>Gestión del Talento Humano 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64.2</c:v>
                </c:pt>
                <c:pt idx="1">
                  <c:v>51.3</c:v>
                </c:pt>
                <c:pt idx="2">
                  <c:v>51.7</c:v>
                </c:pt>
                <c:pt idx="3">
                  <c:v>54.9</c:v>
                </c:pt>
                <c:pt idx="4">
                  <c:v>73.099999999999994</c:v>
                </c:pt>
                <c:pt idx="5">
                  <c:v>72.099999999999994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980664"/>
        <c:axId val="205981056"/>
      </c:barChart>
      <c:catAx>
        <c:axId val="205980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5981056"/>
        <c:crosses val="autoZero"/>
        <c:auto val="1"/>
        <c:lblAlgn val="ctr"/>
        <c:lblOffset val="100"/>
        <c:noMultiLvlLbl val="0"/>
      </c:catAx>
      <c:valAx>
        <c:axId val="20598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5980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2013 - 2014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Factor Control y Sanción</c:v>
                </c:pt>
                <c:pt idx="1">
                  <c:v>Sistema de PQRS</c:v>
                </c:pt>
                <c:pt idx="2">
                  <c:v>Rendición de Cuentas a la ciudadanía</c:v>
                </c:pt>
                <c:pt idx="3">
                  <c:v>Control Social </c:v>
                </c:pt>
                <c:pt idx="4">
                  <c:v>Control Interno de Gestión y Disciplinario 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68.2</c:v>
                </c:pt>
                <c:pt idx="1">
                  <c:v>61.3</c:v>
                </c:pt>
                <c:pt idx="2">
                  <c:v>54.2</c:v>
                </c:pt>
                <c:pt idx="3">
                  <c:v>64.5</c:v>
                </c:pt>
                <c:pt idx="4">
                  <c:v>84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2015 - 2016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Factor Control y Sanción</c:v>
                </c:pt>
                <c:pt idx="1">
                  <c:v>Sistema de PQRS</c:v>
                </c:pt>
                <c:pt idx="2">
                  <c:v>Rendición de Cuentas a la ciudadanía</c:v>
                </c:pt>
                <c:pt idx="3">
                  <c:v>Control Social </c:v>
                </c:pt>
                <c:pt idx="4">
                  <c:v>Control Interno de Gestión y Disciplinario 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  <c:pt idx="0">
                  <c:v>64.5</c:v>
                </c:pt>
                <c:pt idx="1">
                  <c:v>67.599999999999994</c:v>
                </c:pt>
                <c:pt idx="2">
                  <c:v>54.1</c:v>
                </c:pt>
                <c:pt idx="3">
                  <c:v>58.4</c:v>
                </c:pt>
                <c:pt idx="4">
                  <c:v>84.9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981840"/>
        <c:axId val="205982232"/>
      </c:barChart>
      <c:catAx>
        <c:axId val="20598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5982232"/>
        <c:crosses val="autoZero"/>
        <c:auto val="1"/>
        <c:lblAlgn val="ctr"/>
        <c:lblOffset val="100"/>
        <c:noMultiLvlLbl val="0"/>
      </c:catAx>
      <c:valAx>
        <c:axId val="205982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598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2013 - 2014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cat>
            <c:strRef>
              <c:f>Hoja1!$A$2:$A$25</c:f>
              <c:strCache>
                <c:ptCount val="24"/>
                <c:pt idx="0">
                  <c:v>Función Pública</c:v>
                </c:pt>
                <c:pt idx="1">
                  <c:v>Comercio, Industria y Turismo
</c:v>
                </c:pt>
                <c:pt idx="2">
                  <c:v>Presidencia</c:v>
                </c:pt>
                <c:pt idx="3">
                  <c:v>Salud y Protección Social</c:v>
                </c:pt>
                <c:pt idx="4">
                  <c:v>Cultura</c:v>
                </c:pt>
                <c:pt idx="5">
                  <c:v>Ciencia, Tecnología e Innovación
</c:v>
                </c:pt>
                <c:pt idx="6">
                  <c:v>Relaciones Exteriores</c:v>
                </c:pt>
                <c:pt idx="7">
                  <c:v>Trabajo</c:v>
                </c:pt>
                <c:pt idx="8">
                  <c:v>Ambiente y Desarrollo Sostenible</c:v>
                </c:pt>
                <c:pt idx="9">
                  <c:v>TIC</c:v>
                </c:pt>
                <c:pt idx="10">
                  <c:v>Defensa</c:v>
                </c:pt>
                <c:pt idx="11">
                  <c:v>Educación</c:v>
                </c:pt>
                <c:pt idx="12">
                  <c:v>Promedio ITN</c:v>
                </c:pt>
                <c:pt idx="13">
                  <c:v>Vivienda</c:v>
                </c:pt>
                <c:pt idx="14">
                  <c:v>Planeación </c:v>
                </c:pt>
                <c:pt idx="15">
                  <c:v>Minas y Energía</c:v>
                </c:pt>
                <c:pt idx="16">
                  <c:v>Deportes</c:v>
                </c:pt>
                <c:pt idx="17">
                  <c:v>Inclusión Social</c:v>
                </c:pt>
                <c:pt idx="18">
                  <c:v>Hacienda</c:v>
                </c:pt>
                <c:pt idx="19">
                  <c:v>Estadística</c:v>
                </c:pt>
                <c:pt idx="20">
                  <c:v>Interior</c:v>
                </c:pt>
                <c:pt idx="21">
                  <c:v>Transporte</c:v>
                </c:pt>
                <c:pt idx="22">
                  <c:v>Agricultura</c:v>
                </c:pt>
                <c:pt idx="23">
                  <c:v>Justicia</c:v>
                </c:pt>
              </c:strCache>
            </c:strRef>
          </c:cat>
          <c:val>
            <c:numRef>
              <c:f>Hoja1!$B$2:$B$25</c:f>
              <c:numCache>
                <c:formatCode>General</c:formatCode>
                <c:ptCount val="24"/>
                <c:pt idx="0">
                  <c:v>75</c:v>
                </c:pt>
                <c:pt idx="1">
                  <c:v>80.900000000000006</c:v>
                </c:pt>
                <c:pt idx="2">
                  <c:v>78.7</c:v>
                </c:pt>
                <c:pt idx="3">
                  <c:v>69.5</c:v>
                </c:pt>
                <c:pt idx="4">
                  <c:v>67.3</c:v>
                </c:pt>
                <c:pt idx="5">
                  <c:v>61.2</c:v>
                </c:pt>
                <c:pt idx="6">
                  <c:v>68.3</c:v>
                </c:pt>
                <c:pt idx="7">
                  <c:v>65.2</c:v>
                </c:pt>
                <c:pt idx="8">
                  <c:v>73.599999999999994</c:v>
                </c:pt>
                <c:pt idx="9">
                  <c:v>73.2</c:v>
                </c:pt>
                <c:pt idx="10">
                  <c:v>68.400000000000006</c:v>
                </c:pt>
                <c:pt idx="11">
                  <c:v>79.2</c:v>
                </c:pt>
                <c:pt idx="12">
                  <c:v>67.599999999999994</c:v>
                </c:pt>
                <c:pt idx="13">
                  <c:v>64</c:v>
                </c:pt>
                <c:pt idx="14">
                  <c:v>58.8</c:v>
                </c:pt>
                <c:pt idx="15">
                  <c:v>70.099999999999994</c:v>
                </c:pt>
                <c:pt idx="16">
                  <c:v>66.2</c:v>
                </c:pt>
                <c:pt idx="17">
                  <c:v>59.2</c:v>
                </c:pt>
                <c:pt idx="18">
                  <c:v>72.900000000000006</c:v>
                </c:pt>
                <c:pt idx="19">
                  <c:v>63.8</c:v>
                </c:pt>
                <c:pt idx="20">
                  <c:v>64</c:v>
                </c:pt>
                <c:pt idx="21">
                  <c:v>66.400000000000006</c:v>
                </c:pt>
                <c:pt idx="22">
                  <c:v>66.7</c:v>
                </c:pt>
                <c:pt idx="23">
                  <c:v>62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2015 -2016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cat>
            <c:strRef>
              <c:f>Hoja1!$A$2:$A$25</c:f>
              <c:strCache>
                <c:ptCount val="24"/>
                <c:pt idx="0">
                  <c:v>Función Pública</c:v>
                </c:pt>
                <c:pt idx="1">
                  <c:v>Comercio, Industria y Turismo
</c:v>
                </c:pt>
                <c:pt idx="2">
                  <c:v>Presidencia</c:v>
                </c:pt>
                <c:pt idx="3">
                  <c:v>Salud y Protección Social</c:v>
                </c:pt>
                <c:pt idx="4">
                  <c:v>Cultura</c:v>
                </c:pt>
                <c:pt idx="5">
                  <c:v>Ciencia, Tecnología e Innovación
</c:v>
                </c:pt>
                <c:pt idx="6">
                  <c:v>Relaciones Exteriores</c:v>
                </c:pt>
                <c:pt idx="7">
                  <c:v>Trabajo</c:v>
                </c:pt>
                <c:pt idx="8">
                  <c:v>Ambiente y Desarrollo Sostenible</c:v>
                </c:pt>
                <c:pt idx="9">
                  <c:v>TIC</c:v>
                </c:pt>
                <c:pt idx="10">
                  <c:v>Defensa</c:v>
                </c:pt>
                <c:pt idx="11">
                  <c:v>Educación</c:v>
                </c:pt>
                <c:pt idx="12">
                  <c:v>Promedio ITN</c:v>
                </c:pt>
                <c:pt idx="13">
                  <c:v>Vivienda</c:v>
                </c:pt>
                <c:pt idx="14">
                  <c:v>Planeación </c:v>
                </c:pt>
                <c:pt idx="15">
                  <c:v>Minas y Energía</c:v>
                </c:pt>
                <c:pt idx="16">
                  <c:v>Deportes</c:v>
                </c:pt>
                <c:pt idx="17">
                  <c:v>Inclusión Social</c:v>
                </c:pt>
                <c:pt idx="18">
                  <c:v>Hacienda</c:v>
                </c:pt>
                <c:pt idx="19">
                  <c:v>Estadística</c:v>
                </c:pt>
                <c:pt idx="20">
                  <c:v>Interior</c:v>
                </c:pt>
                <c:pt idx="21">
                  <c:v>Transporte</c:v>
                </c:pt>
                <c:pt idx="22">
                  <c:v>Agricultura</c:v>
                </c:pt>
                <c:pt idx="23">
                  <c:v>Justicia</c:v>
                </c:pt>
              </c:strCache>
            </c:strRef>
          </c:cat>
          <c:val>
            <c:numRef>
              <c:f>Hoja1!$C$2:$C$25</c:f>
              <c:numCache>
                <c:formatCode>General</c:formatCode>
                <c:ptCount val="24"/>
                <c:pt idx="0">
                  <c:v>80.400000000000006</c:v>
                </c:pt>
                <c:pt idx="1">
                  <c:v>78.8</c:v>
                </c:pt>
                <c:pt idx="2">
                  <c:v>78</c:v>
                </c:pt>
                <c:pt idx="3">
                  <c:v>74.8</c:v>
                </c:pt>
                <c:pt idx="4">
                  <c:v>73.599999999999994</c:v>
                </c:pt>
                <c:pt idx="5">
                  <c:v>71.8</c:v>
                </c:pt>
                <c:pt idx="6">
                  <c:v>71.400000000000006</c:v>
                </c:pt>
                <c:pt idx="7">
                  <c:v>71.400000000000006</c:v>
                </c:pt>
                <c:pt idx="8">
                  <c:v>71.3</c:v>
                </c:pt>
                <c:pt idx="9">
                  <c:v>70.3</c:v>
                </c:pt>
                <c:pt idx="10">
                  <c:v>69.5</c:v>
                </c:pt>
                <c:pt idx="11">
                  <c:v>68.599999999999994</c:v>
                </c:pt>
                <c:pt idx="12">
                  <c:v>68.2</c:v>
                </c:pt>
                <c:pt idx="13">
                  <c:v>67.900000000000006</c:v>
                </c:pt>
                <c:pt idx="14">
                  <c:v>67.8</c:v>
                </c:pt>
                <c:pt idx="15">
                  <c:v>67.599999999999994</c:v>
                </c:pt>
                <c:pt idx="16">
                  <c:v>66.900000000000006</c:v>
                </c:pt>
                <c:pt idx="17">
                  <c:v>66.599999999999994</c:v>
                </c:pt>
                <c:pt idx="18">
                  <c:v>66</c:v>
                </c:pt>
                <c:pt idx="19">
                  <c:v>64.900000000000006</c:v>
                </c:pt>
                <c:pt idx="20">
                  <c:v>63.8</c:v>
                </c:pt>
                <c:pt idx="21">
                  <c:v>63.3</c:v>
                </c:pt>
                <c:pt idx="22">
                  <c:v>63</c:v>
                </c:pt>
                <c:pt idx="23">
                  <c:v>61.7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989568"/>
        <c:axId val="204989960"/>
      </c:barChart>
      <c:catAx>
        <c:axId val="20498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4989960"/>
        <c:crosses val="autoZero"/>
        <c:auto val="1"/>
        <c:lblAlgn val="ctr"/>
        <c:lblOffset val="100"/>
        <c:noMultiLvlLbl val="0"/>
      </c:catAx>
      <c:valAx>
        <c:axId val="204989960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498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008799"/>
              </a:solidFill>
              <a:ln w="19050">
                <a:solidFill>
                  <a:srgbClr val="008799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2º trim.</c:v>
                </c:pt>
                <c:pt idx="2">
                  <c:v>3er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2º trim.</c:v>
                </c:pt>
                <c:pt idx="2">
                  <c:v>3er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008799"/>
              </a:solidFill>
              <a:ln w="19050">
                <a:solidFill>
                  <a:srgbClr val="008799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2º trim.</c:v>
                </c:pt>
                <c:pt idx="2">
                  <c:v>3er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image" Target="../media/image5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4AD3E6-F24B-400C-A5F0-7D4D73D773A4}" type="doc">
      <dgm:prSet loTypeId="urn:microsoft.com/office/officeart/2005/8/layout/h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920CB4F8-32E3-405A-A297-E9DF7AF0A31F}">
      <dgm:prSet phldrT="[Texto]"/>
      <dgm:spPr/>
      <dgm:t>
        <a:bodyPr/>
        <a:lstStyle/>
        <a:p>
          <a:pPr algn="l"/>
          <a:r>
            <a:rPr lang="es-CO" b="1" dirty="0" smtClean="0"/>
            <a:t>Servidores Públicos tienen Talento</a:t>
          </a:r>
          <a:endParaRPr lang="es-CO" b="1" dirty="0"/>
        </a:p>
      </dgm:t>
    </dgm:pt>
    <dgm:pt modelId="{D14AD13C-224C-4393-9843-3079A0C1C259}" type="parTrans" cxnId="{D689B5EA-5086-4403-B357-F1AC1C6D6F86}">
      <dgm:prSet/>
      <dgm:spPr/>
      <dgm:t>
        <a:bodyPr/>
        <a:lstStyle/>
        <a:p>
          <a:endParaRPr lang="es-CO"/>
        </a:p>
      </dgm:t>
    </dgm:pt>
    <dgm:pt modelId="{BFAA6CD8-3D0E-4CF7-9210-3272C404E6D5}" type="sibTrans" cxnId="{D689B5EA-5086-4403-B357-F1AC1C6D6F86}">
      <dgm:prSet/>
      <dgm:spPr/>
      <dgm:t>
        <a:bodyPr/>
        <a:lstStyle/>
        <a:p>
          <a:endParaRPr lang="es-CO"/>
        </a:p>
      </dgm:t>
    </dgm:pt>
    <dgm:pt modelId="{89F54B35-70D7-43A4-B72F-C410152812A4}">
      <dgm:prSet phldrT="[Texto]" custT="1"/>
      <dgm:spPr>
        <a:solidFill>
          <a:srgbClr val="FF6600"/>
        </a:solidFill>
      </dgm:spPr>
      <dgm:t>
        <a:bodyPr/>
        <a:lstStyle/>
        <a:p>
          <a:pPr algn="l"/>
          <a:r>
            <a:rPr lang="es-ES_tradnl" altLang="es-CO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 30 de mayo será la premiación del concurso de la II Convocatoria “Los servidores públicos tienen talento para bailar”. </a:t>
          </a:r>
          <a:endParaRPr lang="es-CO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3068E7-FB44-49A9-8F27-9EBC67B2F2C5}" type="parTrans" cxnId="{DB9A7ABB-39F4-4B9B-8195-CD1EFA48A000}">
      <dgm:prSet/>
      <dgm:spPr/>
      <dgm:t>
        <a:bodyPr/>
        <a:lstStyle/>
        <a:p>
          <a:endParaRPr lang="es-CO"/>
        </a:p>
      </dgm:t>
    </dgm:pt>
    <dgm:pt modelId="{44D27278-E1A1-4426-929D-1866362652AE}" type="sibTrans" cxnId="{DB9A7ABB-39F4-4B9B-8195-CD1EFA48A000}">
      <dgm:prSet/>
      <dgm:spPr/>
      <dgm:t>
        <a:bodyPr/>
        <a:lstStyle/>
        <a:p>
          <a:endParaRPr lang="es-CO"/>
        </a:p>
      </dgm:t>
    </dgm:pt>
    <dgm:pt modelId="{5AD7BBE6-D627-4A8D-8B50-5973F8425FC3}">
      <dgm:prSet phldrT="[Texto]"/>
      <dgm:spPr/>
      <dgm:t>
        <a:bodyPr/>
        <a:lstStyle/>
        <a:p>
          <a:pPr algn="l"/>
          <a:r>
            <a:rPr lang="es-CO" b="1" dirty="0" smtClean="0"/>
            <a:t>Convenios</a:t>
          </a:r>
          <a:endParaRPr lang="es-CO" b="1" dirty="0"/>
        </a:p>
      </dgm:t>
    </dgm:pt>
    <dgm:pt modelId="{2E98BA97-7CBE-4C9F-B2EC-0BCAE797CBE8}" type="parTrans" cxnId="{B73C946C-02C6-4971-81A9-98BB3D2F1062}">
      <dgm:prSet/>
      <dgm:spPr/>
      <dgm:t>
        <a:bodyPr/>
        <a:lstStyle/>
        <a:p>
          <a:endParaRPr lang="es-CO"/>
        </a:p>
      </dgm:t>
    </dgm:pt>
    <dgm:pt modelId="{CF4972B9-16B3-4D57-AD59-BEE874961587}" type="sibTrans" cxnId="{B73C946C-02C6-4971-81A9-98BB3D2F1062}">
      <dgm:prSet/>
      <dgm:spPr/>
      <dgm:t>
        <a:bodyPr/>
        <a:lstStyle/>
        <a:p>
          <a:endParaRPr lang="es-CO"/>
        </a:p>
      </dgm:t>
    </dgm:pt>
    <dgm:pt modelId="{EF81CD93-D2EF-4E10-B8D2-596DF49389F1}">
      <dgm:prSet phldrT="[Texto]" custT="1"/>
      <dgm:spPr>
        <a:solidFill>
          <a:srgbClr val="FF6600"/>
        </a:solidFill>
      </dgm:spPr>
      <dgm:t>
        <a:bodyPr/>
        <a:lstStyle/>
        <a:p>
          <a:pPr algn="l"/>
          <a:r>
            <a:rPr lang="es-CO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Firma del convenio entre Función Pública y la Contraloría de Amazonas para fortalecer la implementación de la política de Empleo Público en el Departamento.</a:t>
          </a:r>
          <a:endParaRPr lang="es-CO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8FC22-AFA6-42EA-AA73-63D394213134}" type="parTrans" cxnId="{E2ADE86C-2D9A-47C8-9734-FDD44157E8C5}">
      <dgm:prSet/>
      <dgm:spPr/>
      <dgm:t>
        <a:bodyPr/>
        <a:lstStyle/>
        <a:p>
          <a:endParaRPr lang="es-CO"/>
        </a:p>
      </dgm:t>
    </dgm:pt>
    <dgm:pt modelId="{8656DD31-9787-4C71-B0C6-36E7EA5CCFC2}" type="sibTrans" cxnId="{E2ADE86C-2D9A-47C8-9734-FDD44157E8C5}">
      <dgm:prSet/>
      <dgm:spPr/>
      <dgm:t>
        <a:bodyPr/>
        <a:lstStyle/>
        <a:p>
          <a:endParaRPr lang="es-CO"/>
        </a:p>
      </dgm:t>
    </dgm:pt>
    <dgm:pt modelId="{97B319A7-04F5-48B4-9C28-DE3A7CB982F8}">
      <dgm:prSet phldrT="[Texto]"/>
      <dgm:spPr/>
      <dgm:t>
        <a:bodyPr/>
        <a:lstStyle/>
        <a:p>
          <a:pPr algn="l"/>
          <a:r>
            <a:rPr lang="es-CO" b="1" dirty="0" smtClean="0"/>
            <a:t>Curso con la Metodología PMI</a:t>
          </a:r>
          <a:endParaRPr lang="es-CO" b="1" dirty="0"/>
        </a:p>
      </dgm:t>
    </dgm:pt>
    <dgm:pt modelId="{85C84F45-2587-45A9-BC0C-7BC2B34C7565}" type="parTrans" cxnId="{E65D7EAF-EB1A-47CB-A30A-92680E98A852}">
      <dgm:prSet/>
      <dgm:spPr/>
      <dgm:t>
        <a:bodyPr/>
        <a:lstStyle/>
        <a:p>
          <a:endParaRPr lang="es-CO"/>
        </a:p>
      </dgm:t>
    </dgm:pt>
    <dgm:pt modelId="{9C2C0279-8614-4116-8721-7F5EB01F77F5}" type="sibTrans" cxnId="{E65D7EAF-EB1A-47CB-A30A-92680E98A852}">
      <dgm:prSet/>
      <dgm:spPr/>
      <dgm:t>
        <a:bodyPr/>
        <a:lstStyle/>
        <a:p>
          <a:endParaRPr lang="es-CO"/>
        </a:p>
      </dgm:t>
    </dgm:pt>
    <dgm:pt modelId="{8F97194B-84F2-4DAF-AAA6-5237D83678D7}">
      <dgm:prSet phldrT="[Texto]" custT="1"/>
      <dgm:spPr>
        <a:solidFill>
          <a:srgbClr val="FF6600"/>
        </a:solidFill>
      </dgm:spPr>
      <dgm:t>
        <a:bodyPr/>
        <a:lstStyle/>
        <a:p>
          <a:pPr algn="l"/>
          <a:r>
            <a:rPr lang="es-CO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llevó a cabo la construcción del contenido del curso de Dirección de Proyectos de acuerdo a la metodología del Project Management </a:t>
          </a:r>
          <a:r>
            <a:rPr lang="es-CO" sz="16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Institute</a:t>
          </a:r>
          <a:r>
            <a:rPr lang="es-CO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PMI en alianza con el SENA.</a:t>
          </a:r>
          <a:endParaRPr lang="es-CO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6B0F4E-B072-4652-A932-225FD94D8EB3}" type="parTrans" cxnId="{BD3C9E5F-EC58-4D29-9F73-0213EB555C6B}">
      <dgm:prSet/>
      <dgm:spPr/>
      <dgm:t>
        <a:bodyPr/>
        <a:lstStyle/>
        <a:p>
          <a:endParaRPr lang="es-CO"/>
        </a:p>
      </dgm:t>
    </dgm:pt>
    <dgm:pt modelId="{5B4736ED-CA6D-44BB-95A8-459363F8AF0A}" type="sibTrans" cxnId="{BD3C9E5F-EC58-4D29-9F73-0213EB555C6B}">
      <dgm:prSet/>
      <dgm:spPr/>
      <dgm:t>
        <a:bodyPr/>
        <a:lstStyle/>
        <a:p>
          <a:endParaRPr lang="es-CO"/>
        </a:p>
      </dgm:t>
    </dgm:pt>
    <dgm:pt modelId="{C7C254F5-5A6C-45B1-883C-C9DCEB6EB1E9}">
      <dgm:prSet phldrT="[Texto]" custT="1"/>
      <dgm:spPr>
        <a:solidFill>
          <a:srgbClr val="FF6600"/>
        </a:solidFill>
      </dgm:spPr>
      <dgm:t>
        <a:bodyPr/>
        <a:lstStyle/>
        <a:p>
          <a:pPr algn="just"/>
          <a:endParaRPr lang="es-CO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F4758E-F79C-4BC0-9DAF-B7271DEAE0F8}" type="parTrans" cxnId="{ABADE240-7232-47CB-92DB-ADCE75644436}">
      <dgm:prSet/>
      <dgm:spPr/>
      <dgm:t>
        <a:bodyPr/>
        <a:lstStyle/>
        <a:p>
          <a:endParaRPr lang="es-CO"/>
        </a:p>
      </dgm:t>
    </dgm:pt>
    <dgm:pt modelId="{F32F4AB1-9C2E-4BFF-9443-679107004742}" type="sibTrans" cxnId="{ABADE240-7232-47CB-92DB-ADCE75644436}">
      <dgm:prSet/>
      <dgm:spPr/>
      <dgm:t>
        <a:bodyPr/>
        <a:lstStyle/>
        <a:p>
          <a:endParaRPr lang="es-CO"/>
        </a:p>
      </dgm:t>
    </dgm:pt>
    <dgm:pt modelId="{6277B86F-B47D-45C1-9D38-221022B54950}">
      <dgm:prSet phldrT="[Texto]" custT="1"/>
      <dgm:spPr>
        <a:solidFill>
          <a:srgbClr val="FF6600"/>
        </a:solidFill>
      </dgm:spPr>
      <dgm:t>
        <a:bodyPr/>
        <a:lstStyle/>
        <a:p>
          <a:pPr algn="just"/>
          <a:endParaRPr lang="es-CO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E2DC2F-09A3-40E7-9208-B9D46A24E334}" type="parTrans" cxnId="{2557EFC5-07E7-4F34-8329-362D967CE944}">
      <dgm:prSet/>
      <dgm:spPr/>
      <dgm:t>
        <a:bodyPr/>
        <a:lstStyle/>
        <a:p>
          <a:endParaRPr lang="es-CO"/>
        </a:p>
      </dgm:t>
    </dgm:pt>
    <dgm:pt modelId="{3B02F370-C1DF-4C6F-B39C-8D4900C6A44B}" type="sibTrans" cxnId="{2557EFC5-07E7-4F34-8329-362D967CE944}">
      <dgm:prSet/>
      <dgm:spPr/>
      <dgm:t>
        <a:bodyPr/>
        <a:lstStyle/>
        <a:p>
          <a:endParaRPr lang="es-CO"/>
        </a:p>
      </dgm:t>
    </dgm:pt>
    <dgm:pt modelId="{28F4CE6F-82EF-4744-8C7C-31FA2631A7D6}">
      <dgm:prSet phldrT="[Texto]" custT="1"/>
      <dgm:spPr>
        <a:solidFill>
          <a:srgbClr val="FF6600"/>
        </a:solidFill>
      </dgm:spPr>
      <dgm:t>
        <a:bodyPr/>
        <a:lstStyle/>
        <a:p>
          <a:pPr algn="just"/>
          <a:endParaRPr lang="es-CO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909410-DF8D-4892-8A07-8F9517A8CA8E}" type="parTrans" cxnId="{9F07CDBF-4DEB-4029-B126-EC20A4D73F26}">
      <dgm:prSet/>
      <dgm:spPr/>
      <dgm:t>
        <a:bodyPr/>
        <a:lstStyle/>
        <a:p>
          <a:endParaRPr lang="es-CO"/>
        </a:p>
      </dgm:t>
    </dgm:pt>
    <dgm:pt modelId="{387FDE56-C233-423E-8898-1D404848DE4B}" type="sibTrans" cxnId="{9F07CDBF-4DEB-4029-B126-EC20A4D73F26}">
      <dgm:prSet/>
      <dgm:spPr/>
      <dgm:t>
        <a:bodyPr/>
        <a:lstStyle/>
        <a:p>
          <a:endParaRPr lang="es-CO"/>
        </a:p>
      </dgm:t>
    </dgm:pt>
    <dgm:pt modelId="{7391A122-88DF-4E27-8F97-49F0D696A406}" type="pres">
      <dgm:prSet presAssocID="{A84AD3E6-F24B-400C-A5F0-7D4D73D773A4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8276E631-D469-43F6-958A-E637DE8EA0B7}" type="pres">
      <dgm:prSet presAssocID="{920CB4F8-32E3-405A-A297-E9DF7AF0A31F}" presName="compositeNode" presStyleCnt="0">
        <dgm:presLayoutVars>
          <dgm:bulletEnabled val="1"/>
        </dgm:presLayoutVars>
      </dgm:prSet>
      <dgm:spPr/>
    </dgm:pt>
    <dgm:pt modelId="{9C8663AB-31F6-4507-A59A-133ED16C1356}" type="pres">
      <dgm:prSet presAssocID="{920CB4F8-32E3-405A-A297-E9DF7AF0A31F}" presName="image" presStyleLbl="fgImgPlace1" presStyleIdx="0" presStyleCnt="3" custScaleX="239077" custScaleY="236598" custLinFactNeighborX="12400" custLinFactNeighborY="-1062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es-CO"/>
        </a:p>
      </dgm:t>
    </dgm:pt>
    <dgm:pt modelId="{EBA3F618-D92E-4F6A-A21A-85276D7C890C}" type="pres">
      <dgm:prSet presAssocID="{920CB4F8-32E3-405A-A297-E9DF7AF0A31F}" presName="childNode" presStyleLbl="node1" presStyleIdx="0" presStyleCnt="3" custScaleX="115077" custScaleY="88090" custLinFactNeighborX="2752" custLinFactNeighborY="1168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507E9B8-5259-46FE-818B-E256C9996D5C}" type="pres">
      <dgm:prSet presAssocID="{920CB4F8-32E3-405A-A297-E9DF7AF0A31F}" presName="parentNode" presStyleLbl="revTx" presStyleIdx="0" presStyleCnt="3" custScaleX="168242" custScaleY="77057" custLinFactNeighborX="-32977" custLinFactNeighborY="2555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7CA6158-67CD-4772-954B-3DCBC355F010}" type="pres">
      <dgm:prSet presAssocID="{BFAA6CD8-3D0E-4CF7-9210-3272C404E6D5}" presName="sibTrans" presStyleCnt="0"/>
      <dgm:spPr/>
    </dgm:pt>
    <dgm:pt modelId="{7A389F11-B7B8-445B-9BA3-8137218AB1C7}" type="pres">
      <dgm:prSet presAssocID="{5AD7BBE6-D627-4A8D-8B50-5973F8425FC3}" presName="compositeNode" presStyleCnt="0">
        <dgm:presLayoutVars>
          <dgm:bulletEnabled val="1"/>
        </dgm:presLayoutVars>
      </dgm:prSet>
      <dgm:spPr/>
    </dgm:pt>
    <dgm:pt modelId="{46B34984-C58E-4BA4-A647-EA9CED1F1B7A}" type="pres">
      <dgm:prSet presAssocID="{5AD7BBE6-D627-4A8D-8B50-5973F8425FC3}" presName="image" presStyleLbl="fgImgPlace1" presStyleIdx="1" presStyleCnt="3" custScaleX="239077" custScaleY="236598" custLinFactNeighborY="-1918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CO"/>
        </a:p>
      </dgm:t>
    </dgm:pt>
    <dgm:pt modelId="{6406BDDA-241E-4FBF-A051-52F323B94956}" type="pres">
      <dgm:prSet presAssocID="{5AD7BBE6-D627-4A8D-8B50-5973F8425FC3}" presName="childNode" presStyleLbl="node1" presStyleIdx="1" presStyleCnt="3" custScaleX="115077" custScaleY="88090" custLinFactNeighborX="2752" custLinFactNeighborY="1168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3D289DF-50CA-4A62-B127-358616E76170}" type="pres">
      <dgm:prSet presAssocID="{5AD7BBE6-D627-4A8D-8B50-5973F8425FC3}" presName="parentNode" presStyleLbl="revTx" presStyleIdx="1" presStyleCnt="3" custScaleY="82835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698BD6E-2F85-4B52-894F-D40643F84630}" type="pres">
      <dgm:prSet presAssocID="{CF4972B9-16B3-4D57-AD59-BEE874961587}" presName="sibTrans" presStyleCnt="0"/>
      <dgm:spPr/>
    </dgm:pt>
    <dgm:pt modelId="{386E66F4-1A20-419A-A039-2D0CA15136B5}" type="pres">
      <dgm:prSet presAssocID="{97B319A7-04F5-48B4-9C28-DE3A7CB982F8}" presName="compositeNode" presStyleCnt="0">
        <dgm:presLayoutVars>
          <dgm:bulletEnabled val="1"/>
        </dgm:presLayoutVars>
      </dgm:prSet>
      <dgm:spPr/>
    </dgm:pt>
    <dgm:pt modelId="{952BF1C8-004E-41D5-B89E-FDE8A9243D53}" type="pres">
      <dgm:prSet presAssocID="{97B319A7-04F5-48B4-9C28-DE3A7CB982F8}" presName="image" presStyleLbl="fgImgPlace1" presStyleIdx="2" presStyleCnt="3" custScaleX="239077" custScaleY="236598" custLinFactNeighborY="-1918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es-CO"/>
        </a:p>
      </dgm:t>
    </dgm:pt>
    <dgm:pt modelId="{CF070D4B-A6EB-467A-8F76-6445ED85F68D}" type="pres">
      <dgm:prSet presAssocID="{97B319A7-04F5-48B4-9C28-DE3A7CB982F8}" presName="childNode" presStyleLbl="node1" presStyleIdx="2" presStyleCnt="3" custScaleX="117429" custScaleY="88090" custLinFactNeighborX="-8494" custLinFactNeighborY="808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0E0E5FB-1851-4BD6-B651-4AB8E7776E2D}" type="pres">
      <dgm:prSet presAssocID="{97B319A7-04F5-48B4-9C28-DE3A7CB982F8}" presName="parentNode" presStyleLbl="revTx" presStyleIdx="2" presStyleCnt="3" custScaleY="79465" custLinFactNeighborX="-73258" custLinFactNeighborY="474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D3C9E5F-EC58-4D29-9F73-0213EB555C6B}" srcId="{97B319A7-04F5-48B4-9C28-DE3A7CB982F8}" destId="{8F97194B-84F2-4DAF-AAA6-5237D83678D7}" srcOrd="1" destOrd="0" parTransId="{516B0F4E-B072-4652-A932-225FD94D8EB3}" sibTransId="{5B4736ED-CA6D-44BB-95A8-459363F8AF0A}"/>
    <dgm:cxn modelId="{F6AB159B-0C1D-4C3D-A27C-E8031478C39B}" type="presOf" srcId="{6277B86F-B47D-45C1-9D38-221022B54950}" destId="{6406BDDA-241E-4FBF-A051-52F323B94956}" srcOrd="0" destOrd="0" presId="urn:microsoft.com/office/officeart/2005/8/layout/hList2"/>
    <dgm:cxn modelId="{2557EFC5-07E7-4F34-8329-362D967CE944}" srcId="{5AD7BBE6-D627-4A8D-8B50-5973F8425FC3}" destId="{6277B86F-B47D-45C1-9D38-221022B54950}" srcOrd="0" destOrd="0" parTransId="{09E2DC2F-09A3-40E7-9208-B9D46A24E334}" sibTransId="{3B02F370-C1DF-4C6F-B39C-8D4900C6A44B}"/>
    <dgm:cxn modelId="{ABADE240-7232-47CB-92DB-ADCE75644436}" srcId="{920CB4F8-32E3-405A-A297-E9DF7AF0A31F}" destId="{C7C254F5-5A6C-45B1-883C-C9DCEB6EB1E9}" srcOrd="0" destOrd="0" parTransId="{29F4758E-F79C-4BC0-9DAF-B7271DEAE0F8}" sibTransId="{F32F4AB1-9C2E-4BFF-9443-679107004742}"/>
    <dgm:cxn modelId="{8AA984F3-253A-4C3C-96B3-8A0CB32F679B}" type="presOf" srcId="{8F97194B-84F2-4DAF-AAA6-5237D83678D7}" destId="{CF070D4B-A6EB-467A-8F76-6445ED85F68D}" srcOrd="0" destOrd="1" presId="urn:microsoft.com/office/officeart/2005/8/layout/hList2"/>
    <dgm:cxn modelId="{38FCC0DD-2F22-4346-B1E6-4C10D5AC8304}" type="presOf" srcId="{920CB4F8-32E3-405A-A297-E9DF7AF0A31F}" destId="{7507E9B8-5259-46FE-818B-E256C9996D5C}" srcOrd="0" destOrd="0" presId="urn:microsoft.com/office/officeart/2005/8/layout/hList2"/>
    <dgm:cxn modelId="{E65D7EAF-EB1A-47CB-A30A-92680E98A852}" srcId="{A84AD3E6-F24B-400C-A5F0-7D4D73D773A4}" destId="{97B319A7-04F5-48B4-9C28-DE3A7CB982F8}" srcOrd="2" destOrd="0" parTransId="{85C84F45-2587-45A9-BC0C-7BC2B34C7565}" sibTransId="{9C2C0279-8614-4116-8721-7F5EB01F77F5}"/>
    <dgm:cxn modelId="{E2ADE86C-2D9A-47C8-9734-FDD44157E8C5}" srcId="{5AD7BBE6-D627-4A8D-8B50-5973F8425FC3}" destId="{EF81CD93-D2EF-4E10-B8D2-596DF49389F1}" srcOrd="1" destOrd="0" parTransId="{6458FC22-AFA6-42EA-AA73-63D394213134}" sibTransId="{8656DD31-9787-4C71-B0C6-36E7EA5CCFC2}"/>
    <dgm:cxn modelId="{3EDB22B1-2935-4A5B-B93C-951F5889ECEC}" type="presOf" srcId="{EF81CD93-D2EF-4E10-B8D2-596DF49389F1}" destId="{6406BDDA-241E-4FBF-A051-52F323B94956}" srcOrd="0" destOrd="1" presId="urn:microsoft.com/office/officeart/2005/8/layout/hList2"/>
    <dgm:cxn modelId="{B73C946C-02C6-4971-81A9-98BB3D2F1062}" srcId="{A84AD3E6-F24B-400C-A5F0-7D4D73D773A4}" destId="{5AD7BBE6-D627-4A8D-8B50-5973F8425FC3}" srcOrd="1" destOrd="0" parTransId="{2E98BA97-7CBE-4C9F-B2EC-0BCAE797CBE8}" sibTransId="{CF4972B9-16B3-4D57-AD59-BEE874961587}"/>
    <dgm:cxn modelId="{9F07CDBF-4DEB-4029-B126-EC20A4D73F26}" srcId="{97B319A7-04F5-48B4-9C28-DE3A7CB982F8}" destId="{28F4CE6F-82EF-4744-8C7C-31FA2631A7D6}" srcOrd="0" destOrd="0" parTransId="{C2909410-DF8D-4892-8A07-8F9517A8CA8E}" sibTransId="{387FDE56-C233-423E-8898-1D404848DE4B}"/>
    <dgm:cxn modelId="{D689B5EA-5086-4403-B357-F1AC1C6D6F86}" srcId="{A84AD3E6-F24B-400C-A5F0-7D4D73D773A4}" destId="{920CB4F8-32E3-405A-A297-E9DF7AF0A31F}" srcOrd="0" destOrd="0" parTransId="{D14AD13C-224C-4393-9843-3079A0C1C259}" sibTransId="{BFAA6CD8-3D0E-4CF7-9210-3272C404E6D5}"/>
    <dgm:cxn modelId="{64937082-4A67-4886-8BF5-5FAB998F511D}" type="presOf" srcId="{5AD7BBE6-D627-4A8D-8B50-5973F8425FC3}" destId="{53D289DF-50CA-4A62-B127-358616E76170}" srcOrd="0" destOrd="0" presId="urn:microsoft.com/office/officeart/2005/8/layout/hList2"/>
    <dgm:cxn modelId="{A91E2FB2-F51A-4F84-967E-86DFBC61069E}" type="presOf" srcId="{28F4CE6F-82EF-4744-8C7C-31FA2631A7D6}" destId="{CF070D4B-A6EB-467A-8F76-6445ED85F68D}" srcOrd="0" destOrd="0" presId="urn:microsoft.com/office/officeart/2005/8/layout/hList2"/>
    <dgm:cxn modelId="{5C7A2B9F-0AF3-40A4-94FF-3A17F832AAC1}" type="presOf" srcId="{89F54B35-70D7-43A4-B72F-C410152812A4}" destId="{EBA3F618-D92E-4F6A-A21A-85276D7C890C}" srcOrd="0" destOrd="1" presId="urn:microsoft.com/office/officeart/2005/8/layout/hList2"/>
    <dgm:cxn modelId="{DB9A7ABB-39F4-4B9B-8195-CD1EFA48A000}" srcId="{920CB4F8-32E3-405A-A297-E9DF7AF0A31F}" destId="{89F54B35-70D7-43A4-B72F-C410152812A4}" srcOrd="1" destOrd="0" parTransId="{C33068E7-FB44-49A9-8F27-9EBC67B2F2C5}" sibTransId="{44D27278-E1A1-4426-929D-1866362652AE}"/>
    <dgm:cxn modelId="{DDEA3E57-7AD0-4C29-B458-4B3EBCCCABCB}" type="presOf" srcId="{97B319A7-04F5-48B4-9C28-DE3A7CB982F8}" destId="{D0E0E5FB-1851-4BD6-B651-4AB8E7776E2D}" srcOrd="0" destOrd="0" presId="urn:microsoft.com/office/officeart/2005/8/layout/hList2"/>
    <dgm:cxn modelId="{A9ACB937-4D16-432F-B01F-E3D6BAF8F62A}" type="presOf" srcId="{C7C254F5-5A6C-45B1-883C-C9DCEB6EB1E9}" destId="{EBA3F618-D92E-4F6A-A21A-85276D7C890C}" srcOrd="0" destOrd="0" presId="urn:microsoft.com/office/officeart/2005/8/layout/hList2"/>
    <dgm:cxn modelId="{A00D228B-6EF1-453E-AB8A-FCC2B0BCE081}" type="presOf" srcId="{A84AD3E6-F24B-400C-A5F0-7D4D73D773A4}" destId="{7391A122-88DF-4E27-8F97-49F0D696A406}" srcOrd="0" destOrd="0" presId="urn:microsoft.com/office/officeart/2005/8/layout/hList2"/>
    <dgm:cxn modelId="{9DE5FB13-5FCB-429E-B3DF-9FBACD028249}" type="presParOf" srcId="{7391A122-88DF-4E27-8F97-49F0D696A406}" destId="{8276E631-D469-43F6-958A-E637DE8EA0B7}" srcOrd="0" destOrd="0" presId="urn:microsoft.com/office/officeart/2005/8/layout/hList2"/>
    <dgm:cxn modelId="{5EE7BC4F-2F20-46D5-94DA-0ADDDF83FAF8}" type="presParOf" srcId="{8276E631-D469-43F6-958A-E637DE8EA0B7}" destId="{9C8663AB-31F6-4507-A59A-133ED16C1356}" srcOrd="0" destOrd="0" presId="urn:microsoft.com/office/officeart/2005/8/layout/hList2"/>
    <dgm:cxn modelId="{10923002-D90E-431B-AFA5-63E32D45F6AD}" type="presParOf" srcId="{8276E631-D469-43F6-958A-E637DE8EA0B7}" destId="{EBA3F618-D92E-4F6A-A21A-85276D7C890C}" srcOrd="1" destOrd="0" presId="urn:microsoft.com/office/officeart/2005/8/layout/hList2"/>
    <dgm:cxn modelId="{E254A09D-E462-4973-8BED-5767F9737199}" type="presParOf" srcId="{8276E631-D469-43F6-958A-E637DE8EA0B7}" destId="{7507E9B8-5259-46FE-818B-E256C9996D5C}" srcOrd="2" destOrd="0" presId="urn:microsoft.com/office/officeart/2005/8/layout/hList2"/>
    <dgm:cxn modelId="{7B4FE802-544D-4129-ADB7-04EB32531DE0}" type="presParOf" srcId="{7391A122-88DF-4E27-8F97-49F0D696A406}" destId="{27CA6158-67CD-4772-954B-3DCBC355F010}" srcOrd="1" destOrd="0" presId="urn:microsoft.com/office/officeart/2005/8/layout/hList2"/>
    <dgm:cxn modelId="{0334F622-A3D9-4FB5-A320-F7CC37479B01}" type="presParOf" srcId="{7391A122-88DF-4E27-8F97-49F0D696A406}" destId="{7A389F11-B7B8-445B-9BA3-8137218AB1C7}" srcOrd="2" destOrd="0" presId="urn:microsoft.com/office/officeart/2005/8/layout/hList2"/>
    <dgm:cxn modelId="{4BEB7B63-43C2-4D80-AADA-5223E20AF9CA}" type="presParOf" srcId="{7A389F11-B7B8-445B-9BA3-8137218AB1C7}" destId="{46B34984-C58E-4BA4-A647-EA9CED1F1B7A}" srcOrd="0" destOrd="0" presId="urn:microsoft.com/office/officeart/2005/8/layout/hList2"/>
    <dgm:cxn modelId="{7014FC20-6BBA-4B02-B00A-2DA67271E722}" type="presParOf" srcId="{7A389F11-B7B8-445B-9BA3-8137218AB1C7}" destId="{6406BDDA-241E-4FBF-A051-52F323B94956}" srcOrd="1" destOrd="0" presId="urn:microsoft.com/office/officeart/2005/8/layout/hList2"/>
    <dgm:cxn modelId="{5995FBCA-4FBB-4C36-B6F0-2A43A0157964}" type="presParOf" srcId="{7A389F11-B7B8-445B-9BA3-8137218AB1C7}" destId="{53D289DF-50CA-4A62-B127-358616E76170}" srcOrd="2" destOrd="0" presId="urn:microsoft.com/office/officeart/2005/8/layout/hList2"/>
    <dgm:cxn modelId="{3119B32F-1DC6-429F-9C87-38A5BA69060A}" type="presParOf" srcId="{7391A122-88DF-4E27-8F97-49F0D696A406}" destId="{5698BD6E-2F85-4B52-894F-D40643F84630}" srcOrd="3" destOrd="0" presId="urn:microsoft.com/office/officeart/2005/8/layout/hList2"/>
    <dgm:cxn modelId="{ED6C9BFA-F2A2-4406-91C4-A2AD18D33339}" type="presParOf" srcId="{7391A122-88DF-4E27-8F97-49F0D696A406}" destId="{386E66F4-1A20-419A-A039-2D0CA15136B5}" srcOrd="4" destOrd="0" presId="urn:microsoft.com/office/officeart/2005/8/layout/hList2"/>
    <dgm:cxn modelId="{ADCD67E9-9AC7-4BC3-B977-E7FE6AFCAF6B}" type="presParOf" srcId="{386E66F4-1A20-419A-A039-2D0CA15136B5}" destId="{952BF1C8-004E-41D5-B89E-FDE8A9243D53}" srcOrd="0" destOrd="0" presId="urn:microsoft.com/office/officeart/2005/8/layout/hList2"/>
    <dgm:cxn modelId="{29412537-5059-41ED-B696-28DE1B67BAAF}" type="presParOf" srcId="{386E66F4-1A20-419A-A039-2D0CA15136B5}" destId="{CF070D4B-A6EB-467A-8F76-6445ED85F68D}" srcOrd="1" destOrd="0" presId="urn:microsoft.com/office/officeart/2005/8/layout/hList2"/>
    <dgm:cxn modelId="{B743A2B1-78BD-4CDD-8134-9B4C9D8F935B}" type="presParOf" srcId="{386E66F4-1A20-419A-A039-2D0CA15136B5}" destId="{D0E0E5FB-1851-4BD6-B651-4AB8E7776E2D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317BE6-1940-46D6-96F3-E542C54350C5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E28D9A91-E19A-4F8E-9FE9-DC71D6EA7BAC}">
      <dgm:prSet phldrT="[Texto]" custT="1"/>
      <dgm:spPr/>
      <dgm:t>
        <a:bodyPr/>
        <a:lstStyle/>
        <a:p>
          <a:pPr algn="l"/>
          <a:r>
            <a:rPr lang="es-CO" sz="1800" dirty="0" smtClean="0"/>
            <a:t>Prioridades de atención y determinación del Plan de Acción Integral</a:t>
          </a:r>
        </a:p>
        <a:p>
          <a:pPr algn="l"/>
          <a:r>
            <a:rPr lang="es-CO" sz="1800" dirty="0" smtClean="0"/>
            <a:t>Plan de viajes del Proceso de Acción Integral</a:t>
          </a:r>
        </a:p>
        <a:p>
          <a:pPr algn="l"/>
          <a:r>
            <a:rPr lang="es-CO" sz="1800" dirty="0" smtClean="0"/>
            <a:t>Esquema de Gestores Regionales en marcha</a:t>
          </a:r>
        </a:p>
        <a:p>
          <a:pPr algn="l"/>
          <a:r>
            <a:rPr lang="es-CO" sz="1800" dirty="0" smtClean="0"/>
            <a:t>Estructura CRM adecuada a oferta portafolio FP y seguimiento a  </a:t>
          </a:r>
          <a:r>
            <a:rPr lang="es-CO" sz="1800" dirty="0" err="1" smtClean="0"/>
            <a:t>PATs</a:t>
          </a:r>
          <a:endParaRPr lang="es-CO" sz="1800" dirty="0"/>
        </a:p>
      </dgm:t>
    </dgm:pt>
    <dgm:pt modelId="{801491EC-0BDC-45D1-9322-67C4162EA78C}" type="parTrans" cxnId="{15F83E80-A588-4112-A817-B33DDF98491B}">
      <dgm:prSet/>
      <dgm:spPr/>
      <dgm:t>
        <a:bodyPr/>
        <a:lstStyle/>
        <a:p>
          <a:endParaRPr lang="es-CO" sz="1600"/>
        </a:p>
      </dgm:t>
    </dgm:pt>
    <dgm:pt modelId="{C7BF6D75-53B1-4879-A4EF-86FBE68150CD}" type="sibTrans" cxnId="{15F83E80-A588-4112-A817-B33DDF98491B}">
      <dgm:prSet/>
      <dgm:spPr/>
      <dgm:t>
        <a:bodyPr/>
        <a:lstStyle/>
        <a:p>
          <a:endParaRPr lang="es-CO" sz="1600"/>
        </a:p>
      </dgm:t>
    </dgm:pt>
    <dgm:pt modelId="{AE26BABD-915D-4AD0-B513-D0CCA7334EC6}">
      <dgm:prSet phldrT="[Texto]" custT="1"/>
      <dgm:spPr/>
      <dgm:t>
        <a:bodyPr/>
        <a:lstStyle/>
        <a:p>
          <a:pPr algn="l"/>
          <a:r>
            <a:rPr lang="es-CO" sz="1600" dirty="0" smtClean="0">
              <a:latin typeface="+mn-lt"/>
            </a:rPr>
            <a:t>Taller de Arranque de Asesoría Integral en San Andrés (4 entidades)</a:t>
          </a:r>
        </a:p>
        <a:p>
          <a:pPr algn="l"/>
          <a:r>
            <a:rPr lang="es-CO" sz="1600" dirty="0" smtClean="0">
              <a:latin typeface="+mn-lt"/>
            </a:rPr>
            <a:t>Taller de Rediseño de Administraciones Centrales de 14 Municipios de Nariño - Gobernación y ESAP </a:t>
          </a:r>
        </a:p>
        <a:p>
          <a:pPr algn="l"/>
          <a:r>
            <a:rPr lang="es-CO" sz="1600" dirty="0" smtClean="0">
              <a:latin typeface="+mn-lt"/>
            </a:rPr>
            <a:t>Taller de Rediseño de la Alcaldía de Bucaramanga  - Diagnóstico y plan de acción</a:t>
          </a:r>
        </a:p>
        <a:p>
          <a:pPr algn="l"/>
          <a:r>
            <a:rPr lang="es-CO" sz="1600" dirty="0" smtClean="0">
              <a:latin typeface="+mn-lt"/>
            </a:rPr>
            <a:t>Hospital Departamental del Chocó - Ruta técnica por IPS de Bogotá</a:t>
          </a:r>
        </a:p>
        <a:p>
          <a:pPr algn="l"/>
          <a:r>
            <a:rPr lang="es-CO" sz="1600" dirty="0" smtClean="0">
              <a:latin typeface="+mn-lt"/>
            </a:rPr>
            <a:t>26 entidades asesoradas en DDO – Plan OEA</a:t>
          </a:r>
        </a:p>
      </dgm:t>
    </dgm:pt>
    <dgm:pt modelId="{619A8069-3B9C-4C9A-8389-421C9CB9FD89}" type="parTrans" cxnId="{EB7EA81E-29F2-4A07-85BE-1659EB4100EA}">
      <dgm:prSet/>
      <dgm:spPr/>
      <dgm:t>
        <a:bodyPr/>
        <a:lstStyle/>
        <a:p>
          <a:endParaRPr lang="es-CO" sz="1600"/>
        </a:p>
      </dgm:t>
    </dgm:pt>
    <dgm:pt modelId="{24F69140-1EB7-4C2C-BB56-53656175F5A8}" type="sibTrans" cxnId="{EB7EA81E-29F2-4A07-85BE-1659EB4100EA}">
      <dgm:prSet/>
      <dgm:spPr/>
      <dgm:t>
        <a:bodyPr/>
        <a:lstStyle/>
        <a:p>
          <a:endParaRPr lang="es-CO" sz="1600"/>
        </a:p>
      </dgm:t>
    </dgm:pt>
    <dgm:pt modelId="{64CCA6DA-1FC2-4340-A700-FBDE02788129}">
      <dgm:prSet phldrT="[Texto]" custT="1"/>
      <dgm:spPr/>
      <dgm:t>
        <a:bodyPr/>
        <a:lstStyle/>
        <a:p>
          <a:pPr algn="l"/>
          <a:r>
            <a:rPr lang="es-CO" sz="1800" dirty="0" smtClean="0"/>
            <a:t>Esquema de mejoramiento progresivo de plantas diseñado</a:t>
          </a:r>
        </a:p>
        <a:p>
          <a:pPr algn="l"/>
          <a:r>
            <a:rPr lang="es-CO" sz="1800" dirty="0" smtClean="0"/>
            <a:t>Guía de diseño de instituciones con enfoque de desarrollo de capacidades – DGDI y GC</a:t>
          </a:r>
          <a:endParaRPr lang="es-CO" sz="1800" dirty="0"/>
        </a:p>
      </dgm:t>
    </dgm:pt>
    <dgm:pt modelId="{B0A7B11B-CD34-4D3A-94C1-7AD8D0E5AE3B}" type="parTrans" cxnId="{5AAEF381-FE3B-4339-B81A-7A38A92D7528}">
      <dgm:prSet/>
      <dgm:spPr/>
      <dgm:t>
        <a:bodyPr/>
        <a:lstStyle/>
        <a:p>
          <a:endParaRPr lang="es-CO" sz="1600"/>
        </a:p>
      </dgm:t>
    </dgm:pt>
    <dgm:pt modelId="{9B702834-BB6D-499F-A3EB-76AAF553F7F1}" type="sibTrans" cxnId="{5AAEF381-FE3B-4339-B81A-7A38A92D7528}">
      <dgm:prSet/>
      <dgm:spPr/>
      <dgm:t>
        <a:bodyPr/>
        <a:lstStyle/>
        <a:p>
          <a:endParaRPr lang="es-CO" sz="1600"/>
        </a:p>
      </dgm:t>
    </dgm:pt>
    <dgm:pt modelId="{1684DBBA-83D6-4841-8F58-6D2C7FD11793}" type="pres">
      <dgm:prSet presAssocID="{1F317BE6-1940-46D6-96F3-E542C54350C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7B87B55-1D9D-48F9-BCFF-336E7FFAAA36}" type="pres">
      <dgm:prSet presAssocID="{AE26BABD-915D-4AD0-B513-D0CCA7334EC6}" presName="circle1" presStyleLbl="node1" presStyleIdx="0" presStyleCnt="3"/>
      <dgm:spPr/>
    </dgm:pt>
    <dgm:pt modelId="{76038E3B-82BB-4643-A392-24C857A42E9A}" type="pres">
      <dgm:prSet presAssocID="{AE26BABD-915D-4AD0-B513-D0CCA7334EC6}" presName="space" presStyleCnt="0"/>
      <dgm:spPr/>
    </dgm:pt>
    <dgm:pt modelId="{C3BC8FE8-2010-4F8A-8CBA-39019BBAC309}" type="pres">
      <dgm:prSet presAssocID="{AE26BABD-915D-4AD0-B513-D0CCA7334EC6}" presName="rect1" presStyleLbl="alignAcc1" presStyleIdx="0" presStyleCnt="3"/>
      <dgm:spPr/>
      <dgm:t>
        <a:bodyPr/>
        <a:lstStyle/>
        <a:p>
          <a:endParaRPr lang="es-CO"/>
        </a:p>
      </dgm:t>
    </dgm:pt>
    <dgm:pt modelId="{386273D6-1979-481B-8E88-E7BB0B3D53F9}" type="pres">
      <dgm:prSet presAssocID="{64CCA6DA-1FC2-4340-A700-FBDE02788129}" presName="vertSpace2" presStyleLbl="node1" presStyleIdx="0" presStyleCnt="3"/>
      <dgm:spPr/>
    </dgm:pt>
    <dgm:pt modelId="{AB81F086-2D09-4C7B-91D3-01361265F78D}" type="pres">
      <dgm:prSet presAssocID="{64CCA6DA-1FC2-4340-A700-FBDE02788129}" presName="circle2" presStyleLbl="node1" presStyleIdx="1" presStyleCnt="3"/>
      <dgm:spPr/>
    </dgm:pt>
    <dgm:pt modelId="{CE8BEC5C-481C-4291-9214-393B961009DD}" type="pres">
      <dgm:prSet presAssocID="{64CCA6DA-1FC2-4340-A700-FBDE02788129}" presName="rect2" presStyleLbl="alignAcc1" presStyleIdx="1" presStyleCnt="3"/>
      <dgm:spPr/>
      <dgm:t>
        <a:bodyPr/>
        <a:lstStyle/>
        <a:p>
          <a:endParaRPr lang="es-CO"/>
        </a:p>
      </dgm:t>
    </dgm:pt>
    <dgm:pt modelId="{5AB4E539-6C57-4FCA-B3E8-568BAAFC7306}" type="pres">
      <dgm:prSet presAssocID="{E28D9A91-E19A-4F8E-9FE9-DC71D6EA7BAC}" presName="vertSpace3" presStyleLbl="node1" presStyleIdx="1" presStyleCnt="3"/>
      <dgm:spPr/>
    </dgm:pt>
    <dgm:pt modelId="{42119FD8-AC00-4BB6-BE91-FD7D36CFFD28}" type="pres">
      <dgm:prSet presAssocID="{E28D9A91-E19A-4F8E-9FE9-DC71D6EA7BAC}" presName="circle3" presStyleLbl="node1" presStyleIdx="2" presStyleCnt="3"/>
      <dgm:spPr/>
    </dgm:pt>
    <dgm:pt modelId="{ACB97DC9-B338-42AB-962D-967F004A37BE}" type="pres">
      <dgm:prSet presAssocID="{E28D9A91-E19A-4F8E-9FE9-DC71D6EA7BAC}" presName="rect3" presStyleLbl="alignAcc1" presStyleIdx="2" presStyleCnt="3"/>
      <dgm:spPr/>
      <dgm:t>
        <a:bodyPr/>
        <a:lstStyle/>
        <a:p>
          <a:endParaRPr lang="es-CO"/>
        </a:p>
      </dgm:t>
    </dgm:pt>
    <dgm:pt modelId="{CCCB4189-D376-4FD6-ABE2-8BE8938B1A11}" type="pres">
      <dgm:prSet presAssocID="{AE26BABD-915D-4AD0-B513-D0CCA7334EC6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C79A585-C337-4A62-8635-A4F0C11CFEFA}" type="pres">
      <dgm:prSet presAssocID="{64CCA6DA-1FC2-4340-A700-FBDE02788129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42C9DCD-445E-4479-ADEF-08A784FBE68A}" type="pres">
      <dgm:prSet presAssocID="{E28D9A91-E19A-4F8E-9FE9-DC71D6EA7BAC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17727866-54D2-4142-9AF1-3E9C7FB070E8}" type="presOf" srcId="{AE26BABD-915D-4AD0-B513-D0CCA7334EC6}" destId="{C3BC8FE8-2010-4F8A-8CBA-39019BBAC309}" srcOrd="0" destOrd="0" presId="urn:microsoft.com/office/officeart/2005/8/layout/target3"/>
    <dgm:cxn modelId="{5AAEF381-FE3B-4339-B81A-7A38A92D7528}" srcId="{1F317BE6-1940-46D6-96F3-E542C54350C5}" destId="{64CCA6DA-1FC2-4340-A700-FBDE02788129}" srcOrd="1" destOrd="0" parTransId="{B0A7B11B-CD34-4D3A-94C1-7AD8D0E5AE3B}" sibTransId="{9B702834-BB6D-499F-A3EB-76AAF553F7F1}"/>
    <dgm:cxn modelId="{6CD68F2C-2C97-4A99-8A9D-700980F9F52A}" type="presOf" srcId="{AE26BABD-915D-4AD0-B513-D0CCA7334EC6}" destId="{CCCB4189-D376-4FD6-ABE2-8BE8938B1A11}" srcOrd="1" destOrd="0" presId="urn:microsoft.com/office/officeart/2005/8/layout/target3"/>
    <dgm:cxn modelId="{7B2CA9D1-17CD-4A43-A199-BE2B66E715DD}" type="presOf" srcId="{64CCA6DA-1FC2-4340-A700-FBDE02788129}" destId="{CE8BEC5C-481C-4291-9214-393B961009DD}" srcOrd="0" destOrd="0" presId="urn:microsoft.com/office/officeart/2005/8/layout/target3"/>
    <dgm:cxn modelId="{15F83E80-A588-4112-A817-B33DDF98491B}" srcId="{1F317BE6-1940-46D6-96F3-E542C54350C5}" destId="{E28D9A91-E19A-4F8E-9FE9-DC71D6EA7BAC}" srcOrd="2" destOrd="0" parTransId="{801491EC-0BDC-45D1-9322-67C4162EA78C}" sibTransId="{C7BF6D75-53B1-4879-A4EF-86FBE68150CD}"/>
    <dgm:cxn modelId="{3ECD57FC-44CE-4861-A380-885ADFA8EEAD}" type="presOf" srcId="{1F317BE6-1940-46D6-96F3-E542C54350C5}" destId="{1684DBBA-83D6-4841-8F58-6D2C7FD11793}" srcOrd="0" destOrd="0" presId="urn:microsoft.com/office/officeart/2005/8/layout/target3"/>
    <dgm:cxn modelId="{EB7EA81E-29F2-4A07-85BE-1659EB4100EA}" srcId="{1F317BE6-1940-46D6-96F3-E542C54350C5}" destId="{AE26BABD-915D-4AD0-B513-D0CCA7334EC6}" srcOrd="0" destOrd="0" parTransId="{619A8069-3B9C-4C9A-8389-421C9CB9FD89}" sibTransId="{24F69140-1EB7-4C2C-BB56-53656175F5A8}"/>
    <dgm:cxn modelId="{CE6771A8-6643-42F7-B1E3-BDE417656E3A}" type="presOf" srcId="{E28D9A91-E19A-4F8E-9FE9-DC71D6EA7BAC}" destId="{ACB97DC9-B338-42AB-962D-967F004A37BE}" srcOrd="0" destOrd="0" presId="urn:microsoft.com/office/officeart/2005/8/layout/target3"/>
    <dgm:cxn modelId="{762A20BF-D296-47E4-9C40-E1145780F068}" type="presOf" srcId="{64CCA6DA-1FC2-4340-A700-FBDE02788129}" destId="{5C79A585-C337-4A62-8635-A4F0C11CFEFA}" srcOrd="1" destOrd="0" presId="urn:microsoft.com/office/officeart/2005/8/layout/target3"/>
    <dgm:cxn modelId="{53E0FF93-973D-4C34-8D65-62EFE0853E74}" type="presOf" srcId="{E28D9A91-E19A-4F8E-9FE9-DC71D6EA7BAC}" destId="{142C9DCD-445E-4479-ADEF-08A784FBE68A}" srcOrd="1" destOrd="0" presId="urn:microsoft.com/office/officeart/2005/8/layout/target3"/>
    <dgm:cxn modelId="{A6B5F651-8228-47C5-9A8E-0A970EA9B100}" type="presParOf" srcId="{1684DBBA-83D6-4841-8F58-6D2C7FD11793}" destId="{17B87B55-1D9D-48F9-BCFF-336E7FFAAA36}" srcOrd="0" destOrd="0" presId="urn:microsoft.com/office/officeart/2005/8/layout/target3"/>
    <dgm:cxn modelId="{2580CD16-BB46-4F32-B6B4-6FDB5BED8492}" type="presParOf" srcId="{1684DBBA-83D6-4841-8F58-6D2C7FD11793}" destId="{76038E3B-82BB-4643-A392-24C857A42E9A}" srcOrd="1" destOrd="0" presId="urn:microsoft.com/office/officeart/2005/8/layout/target3"/>
    <dgm:cxn modelId="{CD254940-3E6E-42D3-9442-F1D5817A1869}" type="presParOf" srcId="{1684DBBA-83D6-4841-8F58-6D2C7FD11793}" destId="{C3BC8FE8-2010-4F8A-8CBA-39019BBAC309}" srcOrd="2" destOrd="0" presId="urn:microsoft.com/office/officeart/2005/8/layout/target3"/>
    <dgm:cxn modelId="{CB6FCE40-A1E4-4CED-9E67-BDE84187DD40}" type="presParOf" srcId="{1684DBBA-83D6-4841-8F58-6D2C7FD11793}" destId="{386273D6-1979-481B-8E88-E7BB0B3D53F9}" srcOrd="3" destOrd="0" presId="urn:microsoft.com/office/officeart/2005/8/layout/target3"/>
    <dgm:cxn modelId="{CDCF52D1-6242-4F70-AB43-05FD4463E021}" type="presParOf" srcId="{1684DBBA-83D6-4841-8F58-6D2C7FD11793}" destId="{AB81F086-2D09-4C7B-91D3-01361265F78D}" srcOrd="4" destOrd="0" presId="urn:microsoft.com/office/officeart/2005/8/layout/target3"/>
    <dgm:cxn modelId="{90A4540B-882E-47E2-B918-0594BC090980}" type="presParOf" srcId="{1684DBBA-83D6-4841-8F58-6D2C7FD11793}" destId="{CE8BEC5C-481C-4291-9214-393B961009DD}" srcOrd="5" destOrd="0" presId="urn:microsoft.com/office/officeart/2005/8/layout/target3"/>
    <dgm:cxn modelId="{18667E6B-639D-465A-AF68-B1F37919EEE4}" type="presParOf" srcId="{1684DBBA-83D6-4841-8F58-6D2C7FD11793}" destId="{5AB4E539-6C57-4FCA-B3E8-568BAAFC7306}" srcOrd="6" destOrd="0" presId="urn:microsoft.com/office/officeart/2005/8/layout/target3"/>
    <dgm:cxn modelId="{856642CF-6EA1-4D27-9B63-CB62A6488846}" type="presParOf" srcId="{1684DBBA-83D6-4841-8F58-6D2C7FD11793}" destId="{42119FD8-AC00-4BB6-BE91-FD7D36CFFD28}" srcOrd="7" destOrd="0" presId="urn:microsoft.com/office/officeart/2005/8/layout/target3"/>
    <dgm:cxn modelId="{F38B89A4-9444-4FAF-AA40-08AADF4FC0B9}" type="presParOf" srcId="{1684DBBA-83D6-4841-8F58-6D2C7FD11793}" destId="{ACB97DC9-B338-42AB-962D-967F004A37BE}" srcOrd="8" destOrd="0" presId="urn:microsoft.com/office/officeart/2005/8/layout/target3"/>
    <dgm:cxn modelId="{291E8B7F-5442-430F-B47C-053DF9213158}" type="presParOf" srcId="{1684DBBA-83D6-4841-8F58-6D2C7FD11793}" destId="{CCCB4189-D376-4FD6-ABE2-8BE8938B1A11}" srcOrd="9" destOrd="0" presId="urn:microsoft.com/office/officeart/2005/8/layout/target3"/>
    <dgm:cxn modelId="{4EB15BF0-D0D5-48AA-99BC-ECF0C693EB7E}" type="presParOf" srcId="{1684DBBA-83D6-4841-8F58-6D2C7FD11793}" destId="{5C79A585-C337-4A62-8635-A4F0C11CFEFA}" srcOrd="10" destOrd="0" presId="urn:microsoft.com/office/officeart/2005/8/layout/target3"/>
    <dgm:cxn modelId="{CDF0A810-77FB-4542-B2DF-81014F036BF6}" type="presParOf" srcId="{1684DBBA-83D6-4841-8F58-6D2C7FD11793}" destId="{142C9DCD-445E-4479-ADEF-08A784FBE68A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80DD6C-B57E-497C-96F5-64AE06C72BB5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CO"/>
        </a:p>
      </dgm:t>
    </dgm:pt>
    <dgm:pt modelId="{1018310E-BA3D-4E44-A76A-A08269E2227B}">
      <dgm:prSet/>
      <dgm:spPr>
        <a:solidFill>
          <a:srgbClr val="FFC000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Coordinación, seguimiento y apoyo técnico en el cumplimiento de las responsabilidades de Función Pública en el PMI</a:t>
          </a:r>
          <a:endParaRPr lang="es-CO" dirty="0">
            <a:solidFill>
              <a:schemeClr val="tx1"/>
            </a:solidFill>
          </a:endParaRPr>
        </a:p>
      </dgm:t>
    </dgm:pt>
    <dgm:pt modelId="{11FB69EC-EE72-4AEA-9615-892890A08811}" type="parTrans" cxnId="{897E238C-F010-4B15-8EF7-B8A846C08ADE}">
      <dgm:prSet/>
      <dgm:spPr/>
      <dgm:t>
        <a:bodyPr/>
        <a:lstStyle/>
        <a:p>
          <a:endParaRPr lang="es-CO"/>
        </a:p>
      </dgm:t>
    </dgm:pt>
    <dgm:pt modelId="{0B64454E-9D44-4C16-93D8-458246C94BF9}" type="sibTrans" cxnId="{897E238C-F010-4B15-8EF7-B8A846C08ADE}">
      <dgm:prSet/>
      <dgm:spPr/>
      <dgm:t>
        <a:bodyPr/>
        <a:lstStyle/>
        <a:p>
          <a:endParaRPr lang="es-CO"/>
        </a:p>
      </dgm:t>
    </dgm:pt>
    <dgm:pt modelId="{90200B36-6668-4FE9-B10F-980975652B6A}">
      <dgm:prSet/>
      <dgm:spPr>
        <a:solidFill>
          <a:srgbClr val="FF6600"/>
        </a:solidFill>
      </dgm:spPr>
      <dgm:t>
        <a:bodyPr/>
        <a:lstStyle/>
        <a:p>
          <a:r>
            <a:rPr lang="es-CO" b="1" dirty="0" smtClean="0"/>
            <a:t>Estrategia de fortalecimiento de capacidades para la paz en el servicio público nacional y territorial</a:t>
          </a:r>
        </a:p>
      </dgm:t>
    </dgm:pt>
    <dgm:pt modelId="{33898342-00CF-407A-BA18-7F93D5E0A021}" type="parTrans" cxnId="{18974411-52A6-466D-8C17-ADEAB9112F67}">
      <dgm:prSet/>
      <dgm:spPr/>
      <dgm:t>
        <a:bodyPr/>
        <a:lstStyle/>
        <a:p>
          <a:endParaRPr lang="es-CO"/>
        </a:p>
      </dgm:t>
    </dgm:pt>
    <dgm:pt modelId="{BF363B72-1CAA-4C1B-A442-641605C86BC9}" type="sibTrans" cxnId="{18974411-52A6-466D-8C17-ADEAB9112F67}">
      <dgm:prSet/>
      <dgm:spPr/>
      <dgm:t>
        <a:bodyPr/>
        <a:lstStyle/>
        <a:p>
          <a:endParaRPr lang="es-CO"/>
        </a:p>
      </dgm:t>
    </dgm:pt>
    <dgm:pt modelId="{DCA21D02-710C-4AA6-9773-9BB585394C25}" type="pres">
      <dgm:prSet presAssocID="{E880DD6C-B57E-497C-96F5-64AE06C72B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2D9ABDB-5C6D-49C2-874B-8B5F2F77A115}" type="pres">
      <dgm:prSet presAssocID="{90200B36-6668-4FE9-B10F-980975652B6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9C12651-E975-4FF1-BBD2-416E02A9F826}" type="pres">
      <dgm:prSet presAssocID="{BF363B72-1CAA-4C1B-A442-641605C86BC9}" presName="sibTrans" presStyleCnt="0"/>
      <dgm:spPr/>
    </dgm:pt>
    <dgm:pt modelId="{2F33F69E-401C-4C07-AE32-9717F546C525}" type="pres">
      <dgm:prSet presAssocID="{1018310E-BA3D-4E44-A76A-A08269E2227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E5ECFE1-654C-4304-A7B8-BD5C4AFD507F}" type="presOf" srcId="{90200B36-6668-4FE9-B10F-980975652B6A}" destId="{12D9ABDB-5C6D-49C2-874B-8B5F2F77A115}" srcOrd="0" destOrd="0" presId="urn:microsoft.com/office/officeart/2005/8/layout/default"/>
    <dgm:cxn modelId="{89742D92-90AA-430F-B70E-4EBA629FB543}" type="presOf" srcId="{1018310E-BA3D-4E44-A76A-A08269E2227B}" destId="{2F33F69E-401C-4C07-AE32-9717F546C525}" srcOrd="0" destOrd="0" presId="urn:microsoft.com/office/officeart/2005/8/layout/default"/>
    <dgm:cxn modelId="{B8CBC0B9-0343-4151-9DCA-CA6C0F87A5D2}" type="presOf" srcId="{E880DD6C-B57E-497C-96F5-64AE06C72BB5}" destId="{DCA21D02-710C-4AA6-9773-9BB585394C25}" srcOrd="0" destOrd="0" presId="urn:microsoft.com/office/officeart/2005/8/layout/default"/>
    <dgm:cxn modelId="{897E238C-F010-4B15-8EF7-B8A846C08ADE}" srcId="{E880DD6C-B57E-497C-96F5-64AE06C72BB5}" destId="{1018310E-BA3D-4E44-A76A-A08269E2227B}" srcOrd="1" destOrd="0" parTransId="{11FB69EC-EE72-4AEA-9615-892890A08811}" sibTransId="{0B64454E-9D44-4C16-93D8-458246C94BF9}"/>
    <dgm:cxn modelId="{18974411-52A6-466D-8C17-ADEAB9112F67}" srcId="{E880DD6C-B57E-497C-96F5-64AE06C72BB5}" destId="{90200B36-6668-4FE9-B10F-980975652B6A}" srcOrd="0" destOrd="0" parTransId="{33898342-00CF-407A-BA18-7F93D5E0A021}" sibTransId="{BF363B72-1CAA-4C1B-A442-641605C86BC9}"/>
    <dgm:cxn modelId="{06D8A81F-A374-494F-A864-7CB60234AC5B}" type="presParOf" srcId="{DCA21D02-710C-4AA6-9773-9BB585394C25}" destId="{12D9ABDB-5C6D-49C2-874B-8B5F2F77A115}" srcOrd="0" destOrd="0" presId="urn:microsoft.com/office/officeart/2005/8/layout/default"/>
    <dgm:cxn modelId="{27B92EEC-EBDC-45A1-9A4E-BC5FE824A2D5}" type="presParOf" srcId="{DCA21D02-710C-4AA6-9773-9BB585394C25}" destId="{09C12651-E975-4FF1-BBD2-416E02A9F826}" srcOrd="1" destOrd="0" presId="urn:microsoft.com/office/officeart/2005/8/layout/default"/>
    <dgm:cxn modelId="{DCBD37BD-0E61-4884-ADF3-F56605F9A20A}" type="presParOf" srcId="{DCA21D02-710C-4AA6-9773-9BB585394C25}" destId="{2F33F69E-401C-4C07-AE32-9717F546C52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4FE588-994D-49C9-905E-9C37D070059D}" type="doc">
      <dgm:prSet loTypeId="urn:microsoft.com/office/officeart/2005/8/layout/l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ADF1FC1-B9F7-4A3D-9137-87311ECC1340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400" b="1" dirty="0" smtClean="0"/>
            <a:t>Gestión </a:t>
          </a:r>
        </a:p>
        <a:p>
          <a:r>
            <a:rPr lang="es-ES" sz="2400" b="1" dirty="0" smtClean="0"/>
            <a:t>Humana</a:t>
          </a:r>
          <a:endParaRPr lang="es-ES" sz="2400" b="1" dirty="0"/>
        </a:p>
      </dgm:t>
    </dgm:pt>
    <dgm:pt modelId="{A4722704-76AB-4017-AADA-025EDCB5ED05}" type="parTrans" cxnId="{BDF2FC2D-723E-4C2A-A2A4-6E9F82191E5E}">
      <dgm:prSet/>
      <dgm:spPr/>
      <dgm:t>
        <a:bodyPr/>
        <a:lstStyle/>
        <a:p>
          <a:endParaRPr lang="es-ES" sz="1600"/>
        </a:p>
      </dgm:t>
    </dgm:pt>
    <dgm:pt modelId="{3927D6F4-4C3A-47B1-B025-02C1DA258B1E}" type="sibTrans" cxnId="{BDF2FC2D-723E-4C2A-A2A4-6E9F82191E5E}">
      <dgm:prSet/>
      <dgm:spPr/>
      <dgm:t>
        <a:bodyPr/>
        <a:lstStyle/>
        <a:p>
          <a:endParaRPr lang="es-ES" sz="1600"/>
        </a:p>
      </dgm:t>
    </dgm:pt>
    <dgm:pt modelId="{88EB6543-BE6C-464D-AF4B-83F6DE4458E1}">
      <dgm:prSet phldrT="[Texto]" custT="1"/>
      <dgm:spPr>
        <a:solidFill>
          <a:srgbClr val="008799"/>
        </a:solidFill>
      </dgm:spPr>
      <dgm:t>
        <a:bodyPr/>
        <a:lstStyle/>
        <a:p>
          <a:r>
            <a:rPr lang="es-CO" sz="1600" dirty="0" smtClean="0"/>
            <a:t>8 talleres de “</a:t>
          </a:r>
          <a:r>
            <a:rPr lang="es-CO" sz="1600" i="1" dirty="0" smtClean="0"/>
            <a:t>Terminología aplicada a la Función Pública</a:t>
          </a:r>
          <a:r>
            <a:rPr lang="es-CO" sz="1600" dirty="0" smtClean="0"/>
            <a:t>” conjuntamente con la DJ: 93 servidores capacitados</a:t>
          </a:r>
          <a:endParaRPr lang="es-ES" sz="1600" dirty="0"/>
        </a:p>
      </dgm:t>
    </dgm:pt>
    <dgm:pt modelId="{035D6A03-DDDF-48EB-A0A5-76123E25237A}" type="parTrans" cxnId="{1D9D32C7-E89D-43CC-8F47-82E1B204ED35}">
      <dgm:prSet/>
      <dgm:spPr/>
      <dgm:t>
        <a:bodyPr/>
        <a:lstStyle/>
        <a:p>
          <a:endParaRPr lang="es-ES" sz="1600"/>
        </a:p>
      </dgm:t>
    </dgm:pt>
    <dgm:pt modelId="{5D56C12C-3F51-45D3-9288-15DE5908960B}" type="sibTrans" cxnId="{1D9D32C7-E89D-43CC-8F47-82E1B204ED35}">
      <dgm:prSet/>
      <dgm:spPr/>
      <dgm:t>
        <a:bodyPr/>
        <a:lstStyle/>
        <a:p>
          <a:endParaRPr lang="es-ES" sz="1600"/>
        </a:p>
      </dgm:t>
    </dgm:pt>
    <dgm:pt modelId="{BABFBEB3-7B5C-4545-9631-9AFBAB6018DD}">
      <dgm:prSet phldrT="[Texto]" custT="1"/>
      <dgm:spPr>
        <a:solidFill>
          <a:srgbClr val="008799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CO" sz="1600" dirty="0" smtClean="0">
              <a:solidFill>
                <a:schemeClr val="bg1"/>
              </a:solidFill>
            </a:rPr>
            <a:t>Implementación curso virtual “Programa de Inducción y Reinducción” en EVA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CO" sz="1400" dirty="0" smtClean="0">
              <a:solidFill>
                <a:schemeClr val="bg1"/>
              </a:solidFill>
            </a:rPr>
            <a:t>(Apoyo GCE y Equipo EVA)</a:t>
          </a:r>
          <a:endParaRPr lang="es-ES" sz="1400" dirty="0">
            <a:solidFill>
              <a:schemeClr val="bg1"/>
            </a:solidFill>
          </a:endParaRPr>
        </a:p>
      </dgm:t>
    </dgm:pt>
    <dgm:pt modelId="{88D9B9FF-B921-463A-A216-BD822E66B9C7}" type="parTrans" cxnId="{8C9A3987-B077-455E-9457-55F4C71CCF2A}">
      <dgm:prSet/>
      <dgm:spPr/>
      <dgm:t>
        <a:bodyPr/>
        <a:lstStyle/>
        <a:p>
          <a:endParaRPr lang="es-ES" sz="1600"/>
        </a:p>
      </dgm:t>
    </dgm:pt>
    <dgm:pt modelId="{50F6C5A8-1ED3-4C09-B978-8B1215128C6C}" type="sibTrans" cxnId="{8C9A3987-B077-455E-9457-55F4C71CCF2A}">
      <dgm:prSet/>
      <dgm:spPr/>
      <dgm:t>
        <a:bodyPr/>
        <a:lstStyle/>
        <a:p>
          <a:endParaRPr lang="es-ES" sz="1600"/>
        </a:p>
      </dgm:t>
    </dgm:pt>
    <dgm:pt modelId="{7027F951-9207-4127-B869-380606450493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400" b="1" dirty="0" smtClean="0"/>
            <a:t>Gestión </a:t>
          </a:r>
        </a:p>
        <a:p>
          <a:r>
            <a:rPr lang="es-ES" sz="2400" b="1" dirty="0" smtClean="0"/>
            <a:t>Documental</a:t>
          </a:r>
          <a:endParaRPr lang="es-ES" sz="2400" b="1" dirty="0"/>
        </a:p>
      </dgm:t>
    </dgm:pt>
    <dgm:pt modelId="{11197EC5-0FB9-4E47-9EEF-52BE7C021251}" type="parTrans" cxnId="{733EE102-BACC-4109-B9D9-046A990E3AA5}">
      <dgm:prSet/>
      <dgm:spPr/>
      <dgm:t>
        <a:bodyPr/>
        <a:lstStyle/>
        <a:p>
          <a:endParaRPr lang="es-ES" sz="1600"/>
        </a:p>
      </dgm:t>
    </dgm:pt>
    <dgm:pt modelId="{C8D9C7C8-320B-4CEE-9C22-E3BC0E529A30}" type="sibTrans" cxnId="{733EE102-BACC-4109-B9D9-046A990E3AA5}">
      <dgm:prSet/>
      <dgm:spPr/>
      <dgm:t>
        <a:bodyPr/>
        <a:lstStyle/>
        <a:p>
          <a:endParaRPr lang="es-ES" sz="1600"/>
        </a:p>
      </dgm:t>
    </dgm:pt>
    <dgm:pt modelId="{708A1EB5-9F2C-4A9A-A073-61C2B671C2A4}">
      <dgm:prSet phldrT="[Texto]" custT="1"/>
      <dgm:spPr>
        <a:solidFill>
          <a:srgbClr val="FF6600"/>
        </a:solidFill>
      </dgm:spPr>
      <dgm:t>
        <a:bodyPr/>
        <a:lstStyle/>
        <a:p>
          <a:r>
            <a:rPr lang="es-CO" sz="1800" dirty="0" smtClean="0"/>
            <a:t>Implementación  respuestas rápidas en  sistema de radicación “Orfeo” a través de plantillas</a:t>
          </a:r>
          <a:endParaRPr lang="es-ES" sz="1800" dirty="0"/>
        </a:p>
      </dgm:t>
    </dgm:pt>
    <dgm:pt modelId="{1A3ABB4D-D38C-4EAC-8AC9-8A01B7F5C65F}" type="parTrans" cxnId="{0518AB80-FB2E-4CE4-93F4-28DBA6F712E8}">
      <dgm:prSet/>
      <dgm:spPr/>
      <dgm:t>
        <a:bodyPr/>
        <a:lstStyle/>
        <a:p>
          <a:endParaRPr lang="es-ES" sz="1600"/>
        </a:p>
      </dgm:t>
    </dgm:pt>
    <dgm:pt modelId="{80AF1DCE-8861-4CF5-BC70-8A50AEB4D3BD}" type="sibTrans" cxnId="{0518AB80-FB2E-4CE4-93F4-28DBA6F712E8}">
      <dgm:prSet/>
      <dgm:spPr/>
      <dgm:t>
        <a:bodyPr/>
        <a:lstStyle/>
        <a:p>
          <a:endParaRPr lang="es-ES" sz="1600"/>
        </a:p>
      </dgm:t>
    </dgm:pt>
    <dgm:pt modelId="{2CCFE0E4-9FFF-4001-8063-FB9EA448F0DA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400" b="1" dirty="0" smtClean="0"/>
            <a:t>Servicio al </a:t>
          </a:r>
        </a:p>
        <a:p>
          <a:r>
            <a:rPr lang="es-ES" sz="2400" b="1" dirty="0" smtClean="0"/>
            <a:t>Ciudadano</a:t>
          </a:r>
          <a:endParaRPr lang="es-ES" sz="2400" b="1" dirty="0"/>
        </a:p>
      </dgm:t>
    </dgm:pt>
    <dgm:pt modelId="{57CDD4D8-359A-4CD4-9185-F0F953678C27}" type="parTrans" cxnId="{E1D9804A-8818-42D1-ACB6-7F5766D6DB15}">
      <dgm:prSet/>
      <dgm:spPr/>
      <dgm:t>
        <a:bodyPr/>
        <a:lstStyle/>
        <a:p>
          <a:endParaRPr lang="es-ES" sz="1600"/>
        </a:p>
      </dgm:t>
    </dgm:pt>
    <dgm:pt modelId="{C4CA9108-B5A6-493D-90BC-33F1547AA5A0}" type="sibTrans" cxnId="{E1D9804A-8818-42D1-ACB6-7F5766D6DB15}">
      <dgm:prSet/>
      <dgm:spPr/>
      <dgm:t>
        <a:bodyPr/>
        <a:lstStyle/>
        <a:p>
          <a:endParaRPr lang="es-ES" sz="1600"/>
        </a:p>
      </dgm:t>
    </dgm:pt>
    <dgm:pt modelId="{B8B28BF8-B737-4FDC-B52B-301C3A685522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CO" sz="1800" dirty="0" smtClean="0">
              <a:solidFill>
                <a:schemeClr val="tx1"/>
              </a:solidFill>
            </a:rPr>
            <a:t>Socialización y consolidación del Modelo de Servicio al Ciudadano</a:t>
          </a:r>
          <a:endParaRPr lang="es-ES" sz="1800" dirty="0">
            <a:solidFill>
              <a:schemeClr val="tx1"/>
            </a:solidFill>
          </a:endParaRPr>
        </a:p>
      </dgm:t>
    </dgm:pt>
    <dgm:pt modelId="{96755D66-4A72-420D-9755-3A984BF19E9C}" type="parTrans" cxnId="{B41CAE3C-01CE-4475-A890-2C02A8256470}">
      <dgm:prSet/>
      <dgm:spPr/>
      <dgm:t>
        <a:bodyPr/>
        <a:lstStyle/>
        <a:p>
          <a:endParaRPr lang="es-ES" sz="1600"/>
        </a:p>
      </dgm:t>
    </dgm:pt>
    <dgm:pt modelId="{7D3EDF73-FF14-4D7C-91D1-198E0C1375EA}" type="sibTrans" cxnId="{B41CAE3C-01CE-4475-A890-2C02A8256470}">
      <dgm:prSet/>
      <dgm:spPr/>
      <dgm:t>
        <a:bodyPr/>
        <a:lstStyle/>
        <a:p>
          <a:endParaRPr lang="es-ES" sz="1600"/>
        </a:p>
      </dgm:t>
    </dgm:pt>
    <dgm:pt modelId="{984C9EE3-7427-49DE-A863-29C6EB00946F}">
      <dgm:prSet phldrT="[Texto]"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CO" sz="1800" dirty="0" smtClean="0">
              <a:solidFill>
                <a:schemeClr val="tx1"/>
              </a:solidFill>
            </a:rPr>
            <a:t>Disminución de reclamos en un 500%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CO" sz="1600" dirty="0" smtClean="0">
              <a:solidFill>
                <a:schemeClr val="tx1"/>
              </a:solidFill>
            </a:rPr>
            <a:t>(18 en marzo – 3 en abril)</a:t>
          </a:r>
          <a:endParaRPr lang="es-ES" sz="1600" dirty="0">
            <a:solidFill>
              <a:schemeClr val="tx1"/>
            </a:solidFill>
          </a:endParaRPr>
        </a:p>
      </dgm:t>
    </dgm:pt>
    <dgm:pt modelId="{BD57D31F-D1BF-4881-B4F7-6C88F3211D0C}" type="parTrans" cxnId="{26BDD7AE-B34A-423D-B1B2-9E61FCBD2128}">
      <dgm:prSet/>
      <dgm:spPr/>
      <dgm:t>
        <a:bodyPr/>
        <a:lstStyle/>
        <a:p>
          <a:endParaRPr lang="es-ES" sz="1600"/>
        </a:p>
      </dgm:t>
    </dgm:pt>
    <dgm:pt modelId="{94EFA5B7-F047-4460-9BFF-ACDEC029F8B1}" type="sibTrans" cxnId="{26BDD7AE-B34A-423D-B1B2-9E61FCBD2128}">
      <dgm:prSet/>
      <dgm:spPr/>
      <dgm:t>
        <a:bodyPr/>
        <a:lstStyle/>
        <a:p>
          <a:endParaRPr lang="es-ES" sz="1600"/>
        </a:p>
      </dgm:t>
    </dgm:pt>
    <dgm:pt modelId="{B77194FF-0731-4A04-A48C-8D5B25A3A187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CO" sz="1800" dirty="0" smtClean="0">
              <a:solidFill>
                <a:schemeClr val="tx1"/>
              </a:solidFill>
            </a:rPr>
            <a:t>Implementación en producción el nuevo diseño del Gestor Normativo de EVA</a:t>
          </a:r>
          <a:endParaRPr lang="es-ES" sz="1800" dirty="0">
            <a:solidFill>
              <a:schemeClr val="tx1"/>
            </a:solidFill>
          </a:endParaRPr>
        </a:p>
      </dgm:t>
    </dgm:pt>
    <dgm:pt modelId="{3B6A8645-74A0-4B40-A6BF-E851F3ABD6B6}" type="parTrans" cxnId="{C4C29A64-09F2-4BCF-A62B-BE874F2EF58D}">
      <dgm:prSet/>
      <dgm:spPr/>
      <dgm:t>
        <a:bodyPr/>
        <a:lstStyle/>
        <a:p>
          <a:endParaRPr lang="es-ES" sz="2400"/>
        </a:p>
      </dgm:t>
    </dgm:pt>
    <dgm:pt modelId="{1F65733A-F986-4898-A34C-230C0B1741FF}" type="sibTrans" cxnId="{C4C29A64-09F2-4BCF-A62B-BE874F2EF58D}">
      <dgm:prSet/>
      <dgm:spPr/>
      <dgm:t>
        <a:bodyPr/>
        <a:lstStyle/>
        <a:p>
          <a:endParaRPr lang="es-ES" sz="2400"/>
        </a:p>
      </dgm:t>
    </dgm:pt>
    <dgm:pt modelId="{28F42F41-7ED0-46FD-AD43-6A9CF4D2938E}">
      <dgm:prSet phldrT="[Texto]" custT="1"/>
      <dgm:spPr>
        <a:solidFill>
          <a:srgbClr val="008799"/>
        </a:solidFill>
      </dgm:spPr>
      <dgm:t>
        <a:bodyPr/>
        <a:lstStyle/>
        <a:p>
          <a:r>
            <a:rPr lang="es-CO" sz="1600" dirty="0" smtClean="0"/>
            <a:t>Lanzamiento “</a:t>
          </a:r>
          <a:r>
            <a:rPr lang="es-CO" sz="1600" i="1" dirty="0" smtClean="0"/>
            <a:t>Estrategia de Entorno Laboral Saludable</a:t>
          </a:r>
          <a:r>
            <a:rPr lang="es-CO" sz="1600" dirty="0" smtClean="0"/>
            <a:t>” conjuntamente con la DEP</a:t>
          </a:r>
          <a:endParaRPr lang="es-ES" sz="1600" dirty="0"/>
        </a:p>
      </dgm:t>
    </dgm:pt>
    <dgm:pt modelId="{91FC03D1-23F2-49B7-9373-9AC10D766BD0}" type="parTrans" cxnId="{5BFF5B23-BEF5-4952-9832-E6482D2B8647}">
      <dgm:prSet/>
      <dgm:spPr/>
      <dgm:t>
        <a:bodyPr/>
        <a:lstStyle/>
        <a:p>
          <a:endParaRPr lang="es-ES" sz="2400"/>
        </a:p>
      </dgm:t>
    </dgm:pt>
    <dgm:pt modelId="{710D66DC-90B8-4B66-A60C-47B8025DD866}" type="sibTrans" cxnId="{5BFF5B23-BEF5-4952-9832-E6482D2B8647}">
      <dgm:prSet/>
      <dgm:spPr/>
      <dgm:t>
        <a:bodyPr/>
        <a:lstStyle/>
        <a:p>
          <a:endParaRPr lang="es-ES" sz="2400"/>
        </a:p>
      </dgm:t>
    </dgm:pt>
    <dgm:pt modelId="{6AD17665-594C-4590-A2F3-E136A5F53D6D}" type="pres">
      <dgm:prSet presAssocID="{064FE588-994D-49C9-905E-9C37D070059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DE68D90-5DFD-40C6-9F80-F71538A87218}" type="pres">
      <dgm:prSet presAssocID="{9ADF1FC1-B9F7-4A3D-9137-87311ECC1340}" presName="compNode" presStyleCnt="0"/>
      <dgm:spPr/>
    </dgm:pt>
    <dgm:pt modelId="{E8EEF54B-7BA2-42CA-8B75-13EFD5B68E70}" type="pres">
      <dgm:prSet presAssocID="{9ADF1FC1-B9F7-4A3D-9137-87311ECC1340}" presName="aNode" presStyleLbl="bgShp" presStyleIdx="0" presStyleCnt="3" custLinFactNeighborX="3096" custLinFactNeighborY="299"/>
      <dgm:spPr/>
      <dgm:t>
        <a:bodyPr/>
        <a:lstStyle/>
        <a:p>
          <a:endParaRPr lang="es-ES"/>
        </a:p>
      </dgm:t>
    </dgm:pt>
    <dgm:pt modelId="{6E1FC826-1E9A-4E57-8B82-CB9B1A49B3C8}" type="pres">
      <dgm:prSet presAssocID="{9ADF1FC1-B9F7-4A3D-9137-87311ECC1340}" presName="textNode" presStyleLbl="bgShp" presStyleIdx="0" presStyleCnt="3"/>
      <dgm:spPr/>
      <dgm:t>
        <a:bodyPr/>
        <a:lstStyle/>
        <a:p>
          <a:endParaRPr lang="es-ES"/>
        </a:p>
      </dgm:t>
    </dgm:pt>
    <dgm:pt modelId="{46AF1A57-9664-49E2-BCDC-53382FD65775}" type="pres">
      <dgm:prSet presAssocID="{9ADF1FC1-B9F7-4A3D-9137-87311ECC1340}" presName="compChildNode" presStyleCnt="0"/>
      <dgm:spPr/>
    </dgm:pt>
    <dgm:pt modelId="{582452F7-1823-420F-8EAD-1A7170283063}" type="pres">
      <dgm:prSet presAssocID="{9ADF1FC1-B9F7-4A3D-9137-87311ECC1340}" presName="theInnerList" presStyleCnt="0"/>
      <dgm:spPr/>
    </dgm:pt>
    <dgm:pt modelId="{86836945-35D0-4FC5-8FBC-EF9C871E3D9F}" type="pres">
      <dgm:prSet presAssocID="{88EB6543-BE6C-464D-AF4B-83F6DE4458E1}" presName="childNode" presStyleLbl="node1" presStyleIdx="0" presStyleCnt="7" custScaleY="132165" custLinFactY="-1379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820F19-4364-4D9A-AFAE-C0DD97296B44}" type="pres">
      <dgm:prSet presAssocID="{88EB6543-BE6C-464D-AF4B-83F6DE4458E1}" presName="aSpace2" presStyleCnt="0"/>
      <dgm:spPr/>
    </dgm:pt>
    <dgm:pt modelId="{1C86C131-15B0-4760-AAD7-4F52DA98D552}" type="pres">
      <dgm:prSet presAssocID="{BABFBEB3-7B5C-4545-9631-9AFBAB6018DD}" presName="childNode" presStyleLbl="node1" presStyleIdx="1" presStyleCnt="7" custScaleY="128262" custLinFactNeighborY="-469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B36664-75A4-4971-8280-98FB6F0B9F8F}" type="pres">
      <dgm:prSet presAssocID="{BABFBEB3-7B5C-4545-9631-9AFBAB6018DD}" presName="aSpace2" presStyleCnt="0"/>
      <dgm:spPr/>
    </dgm:pt>
    <dgm:pt modelId="{414CC23B-83E0-4017-8147-809DB2186EB4}" type="pres">
      <dgm:prSet presAssocID="{28F42F41-7ED0-46FD-AD43-6A9CF4D2938E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6212F3-FECE-4AED-B120-3EC728B831F3}" type="pres">
      <dgm:prSet presAssocID="{9ADF1FC1-B9F7-4A3D-9137-87311ECC1340}" presName="aSpace" presStyleCnt="0"/>
      <dgm:spPr/>
    </dgm:pt>
    <dgm:pt modelId="{F0BB01CD-AD0D-4DE4-8A5C-773D463DE282}" type="pres">
      <dgm:prSet presAssocID="{7027F951-9207-4127-B869-380606450493}" presName="compNode" presStyleCnt="0"/>
      <dgm:spPr/>
    </dgm:pt>
    <dgm:pt modelId="{CA5BD41C-FA90-4F9E-9886-514269E06DB1}" type="pres">
      <dgm:prSet presAssocID="{7027F951-9207-4127-B869-380606450493}" presName="aNode" presStyleLbl="bgShp" presStyleIdx="1" presStyleCnt="3"/>
      <dgm:spPr/>
      <dgm:t>
        <a:bodyPr/>
        <a:lstStyle/>
        <a:p>
          <a:endParaRPr lang="es-ES"/>
        </a:p>
      </dgm:t>
    </dgm:pt>
    <dgm:pt modelId="{585EEF53-1276-48AB-88CA-0C3F594D1E2A}" type="pres">
      <dgm:prSet presAssocID="{7027F951-9207-4127-B869-380606450493}" presName="textNode" presStyleLbl="bgShp" presStyleIdx="1" presStyleCnt="3"/>
      <dgm:spPr/>
      <dgm:t>
        <a:bodyPr/>
        <a:lstStyle/>
        <a:p>
          <a:endParaRPr lang="es-ES"/>
        </a:p>
      </dgm:t>
    </dgm:pt>
    <dgm:pt modelId="{BC3C44FE-B639-42EB-B8F4-29746DBBFCC6}" type="pres">
      <dgm:prSet presAssocID="{7027F951-9207-4127-B869-380606450493}" presName="compChildNode" presStyleCnt="0"/>
      <dgm:spPr/>
    </dgm:pt>
    <dgm:pt modelId="{E4F3171D-25E7-496F-8496-CD43F0EAC425}" type="pres">
      <dgm:prSet presAssocID="{7027F951-9207-4127-B869-380606450493}" presName="theInnerList" presStyleCnt="0"/>
      <dgm:spPr/>
    </dgm:pt>
    <dgm:pt modelId="{E60D3375-425F-49C0-9DB4-069E2FA9DA2D}" type="pres">
      <dgm:prSet presAssocID="{708A1EB5-9F2C-4A9A-A073-61C2B671C2A4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635BCF-EAC0-4005-A3B1-DC86C0431C57}" type="pres">
      <dgm:prSet presAssocID="{7027F951-9207-4127-B869-380606450493}" presName="aSpace" presStyleCnt="0"/>
      <dgm:spPr/>
    </dgm:pt>
    <dgm:pt modelId="{3688FC2B-BF9F-4A88-A82B-2BB30050D625}" type="pres">
      <dgm:prSet presAssocID="{2CCFE0E4-9FFF-4001-8063-FB9EA448F0DA}" presName="compNode" presStyleCnt="0"/>
      <dgm:spPr/>
    </dgm:pt>
    <dgm:pt modelId="{618F35CA-CFFA-420D-A415-91D54FD00936}" type="pres">
      <dgm:prSet presAssocID="{2CCFE0E4-9FFF-4001-8063-FB9EA448F0DA}" presName="aNode" presStyleLbl="bgShp" presStyleIdx="2" presStyleCnt="3"/>
      <dgm:spPr/>
      <dgm:t>
        <a:bodyPr/>
        <a:lstStyle/>
        <a:p>
          <a:endParaRPr lang="es-ES"/>
        </a:p>
      </dgm:t>
    </dgm:pt>
    <dgm:pt modelId="{031CDCA1-5622-4A51-A895-676BBEBD886D}" type="pres">
      <dgm:prSet presAssocID="{2CCFE0E4-9FFF-4001-8063-FB9EA448F0DA}" presName="textNode" presStyleLbl="bgShp" presStyleIdx="2" presStyleCnt="3"/>
      <dgm:spPr/>
      <dgm:t>
        <a:bodyPr/>
        <a:lstStyle/>
        <a:p>
          <a:endParaRPr lang="es-ES"/>
        </a:p>
      </dgm:t>
    </dgm:pt>
    <dgm:pt modelId="{5A78781A-D804-4D38-BC84-79BDAED54475}" type="pres">
      <dgm:prSet presAssocID="{2CCFE0E4-9FFF-4001-8063-FB9EA448F0DA}" presName="compChildNode" presStyleCnt="0"/>
      <dgm:spPr/>
    </dgm:pt>
    <dgm:pt modelId="{A8475D2F-A143-4BB5-94EC-520B86C292EE}" type="pres">
      <dgm:prSet presAssocID="{2CCFE0E4-9FFF-4001-8063-FB9EA448F0DA}" presName="theInnerList" presStyleCnt="0"/>
      <dgm:spPr/>
    </dgm:pt>
    <dgm:pt modelId="{C03909B4-AF71-421B-BA54-6EDAA1151537}" type="pres">
      <dgm:prSet presAssocID="{B8B28BF8-B737-4FDC-B52B-301C3A685522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B93417-C106-4E70-9A5D-C5DB9328047C}" type="pres">
      <dgm:prSet presAssocID="{B8B28BF8-B737-4FDC-B52B-301C3A685522}" presName="aSpace2" presStyleCnt="0"/>
      <dgm:spPr/>
    </dgm:pt>
    <dgm:pt modelId="{53730655-29E8-4509-8FE5-887BB9908BF3}" type="pres">
      <dgm:prSet presAssocID="{984C9EE3-7427-49DE-A863-29C6EB00946F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3EDA1B-4DFD-4715-B6DE-39FEA1BD4F5D}" type="pres">
      <dgm:prSet presAssocID="{984C9EE3-7427-49DE-A863-29C6EB00946F}" presName="aSpace2" presStyleCnt="0"/>
      <dgm:spPr/>
    </dgm:pt>
    <dgm:pt modelId="{17FDA06C-95D2-447C-9B15-50DC2B611F61}" type="pres">
      <dgm:prSet presAssocID="{B77194FF-0731-4A04-A48C-8D5B25A3A187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8DA76DD-785E-49AE-9D67-F587BAD875D6}" type="presOf" srcId="{88EB6543-BE6C-464D-AF4B-83F6DE4458E1}" destId="{86836945-35D0-4FC5-8FBC-EF9C871E3D9F}" srcOrd="0" destOrd="0" presId="urn:microsoft.com/office/officeart/2005/8/layout/lProcess2"/>
    <dgm:cxn modelId="{FCDEF523-B181-48E5-8919-632BAC799E64}" type="presOf" srcId="{7027F951-9207-4127-B869-380606450493}" destId="{585EEF53-1276-48AB-88CA-0C3F594D1E2A}" srcOrd="1" destOrd="0" presId="urn:microsoft.com/office/officeart/2005/8/layout/lProcess2"/>
    <dgm:cxn modelId="{172D1349-E348-465D-A1FD-547B8C0AC022}" type="presOf" srcId="{2CCFE0E4-9FFF-4001-8063-FB9EA448F0DA}" destId="{618F35CA-CFFA-420D-A415-91D54FD00936}" srcOrd="0" destOrd="0" presId="urn:microsoft.com/office/officeart/2005/8/layout/lProcess2"/>
    <dgm:cxn modelId="{01E89870-F617-49C9-B1F0-7F32944FB6FF}" type="presOf" srcId="{708A1EB5-9F2C-4A9A-A073-61C2B671C2A4}" destId="{E60D3375-425F-49C0-9DB4-069E2FA9DA2D}" srcOrd="0" destOrd="0" presId="urn:microsoft.com/office/officeart/2005/8/layout/lProcess2"/>
    <dgm:cxn modelId="{8C9A3987-B077-455E-9457-55F4C71CCF2A}" srcId="{9ADF1FC1-B9F7-4A3D-9137-87311ECC1340}" destId="{BABFBEB3-7B5C-4545-9631-9AFBAB6018DD}" srcOrd="1" destOrd="0" parTransId="{88D9B9FF-B921-463A-A216-BD822E66B9C7}" sibTransId="{50F6C5A8-1ED3-4C09-B978-8B1215128C6C}"/>
    <dgm:cxn modelId="{4C8580DE-F49D-4FDC-83DC-55BAD926CC7F}" type="presOf" srcId="{B77194FF-0731-4A04-A48C-8D5B25A3A187}" destId="{17FDA06C-95D2-447C-9B15-50DC2B611F61}" srcOrd="0" destOrd="0" presId="urn:microsoft.com/office/officeart/2005/8/layout/lProcess2"/>
    <dgm:cxn modelId="{1D9D32C7-E89D-43CC-8F47-82E1B204ED35}" srcId="{9ADF1FC1-B9F7-4A3D-9137-87311ECC1340}" destId="{88EB6543-BE6C-464D-AF4B-83F6DE4458E1}" srcOrd="0" destOrd="0" parTransId="{035D6A03-DDDF-48EB-A0A5-76123E25237A}" sibTransId="{5D56C12C-3F51-45D3-9288-15DE5908960B}"/>
    <dgm:cxn modelId="{7EEAD4E3-538A-40DE-AE57-F901A9B08E32}" type="presOf" srcId="{BABFBEB3-7B5C-4545-9631-9AFBAB6018DD}" destId="{1C86C131-15B0-4760-AAD7-4F52DA98D552}" srcOrd="0" destOrd="0" presId="urn:microsoft.com/office/officeart/2005/8/layout/lProcess2"/>
    <dgm:cxn modelId="{B41CAE3C-01CE-4475-A890-2C02A8256470}" srcId="{2CCFE0E4-9FFF-4001-8063-FB9EA448F0DA}" destId="{B8B28BF8-B737-4FDC-B52B-301C3A685522}" srcOrd="0" destOrd="0" parTransId="{96755D66-4A72-420D-9755-3A984BF19E9C}" sibTransId="{7D3EDF73-FF14-4D7C-91D1-198E0C1375EA}"/>
    <dgm:cxn modelId="{0518AB80-FB2E-4CE4-93F4-28DBA6F712E8}" srcId="{7027F951-9207-4127-B869-380606450493}" destId="{708A1EB5-9F2C-4A9A-A073-61C2B671C2A4}" srcOrd="0" destOrd="0" parTransId="{1A3ABB4D-D38C-4EAC-8AC9-8A01B7F5C65F}" sibTransId="{80AF1DCE-8861-4CF5-BC70-8A50AEB4D3BD}"/>
    <dgm:cxn modelId="{E1D9804A-8818-42D1-ACB6-7F5766D6DB15}" srcId="{064FE588-994D-49C9-905E-9C37D070059D}" destId="{2CCFE0E4-9FFF-4001-8063-FB9EA448F0DA}" srcOrd="2" destOrd="0" parTransId="{57CDD4D8-359A-4CD4-9185-F0F953678C27}" sibTransId="{C4CA9108-B5A6-493D-90BC-33F1547AA5A0}"/>
    <dgm:cxn modelId="{E7AB0078-9EC9-4204-907B-2E705E2F4E0A}" type="presOf" srcId="{2CCFE0E4-9FFF-4001-8063-FB9EA448F0DA}" destId="{031CDCA1-5622-4A51-A895-676BBEBD886D}" srcOrd="1" destOrd="0" presId="urn:microsoft.com/office/officeart/2005/8/layout/lProcess2"/>
    <dgm:cxn modelId="{B1D318B7-21C9-4245-97E6-4F92670C16F5}" type="presOf" srcId="{B8B28BF8-B737-4FDC-B52B-301C3A685522}" destId="{C03909B4-AF71-421B-BA54-6EDAA1151537}" srcOrd="0" destOrd="0" presId="urn:microsoft.com/office/officeart/2005/8/layout/lProcess2"/>
    <dgm:cxn modelId="{64673451-B3E1-4F22-BEC3-8D914A4059E7}" type="presOf" srcId="{28F42F41-7ED0-46FD-AD43-6A9CF4D2938E}" destId="{414CC23B-83E0-4017-8147-809DB2186EB4}" srcOrd="0" destOrd="0" presId="urn:microsoft.com/office/officeart/2005/8/layout/lProcess2"/>
    <dgm:cxn modelId="{26BDD7AE-B34A-423D-B1B2-9E61FCBD2128}" srcId="{2CCFE0E4-9FFF-4001-8063-FB9EA448F0DA}" destId="{984C9EE3-7427-49DE-A863-29C6EB00946F}" srcOrd="1" destOrd="0" parTransId="{BD57D31F-D1BF-4881-B4F7-6C88F3211D0C}" sibTransId="{94EFA5B7-F047-4460-9BFF-ACDEC029F8B1}"/>
    <dgm:cxn modelId="{5BFF5B23-BEF5-4952-9832-E6482D2B8647}" srcId="{9ADF1FC1-B9F7-4A3D-9137-87311ECC1340}" destId="{28F42F41-7ED0-46FD-AD43-6A9CF4D2938E}" srcOrd="2" destOrd="0" parTransId="{91FC03D1-23F2-49B7-9373-9AC10D766BD0}" sibTransId="{710D66DC-90B8-4B66-A60C-47B8025DD866}"/>
    <dgm:cxn modelId="{D45A1F01-17E6-48B5-86DF-B5DE4D0E8E38}" type="presOf" srcId="{9ADF1FC1-B9F7-4A3D-9137-87311ECC1340}" destId="{E8EEF54B-7BA2-42CA-8B75-13EFD5B68E70}" srcOrd="0" destOrd="0" presId="urn:microsoft.com/office/officeart/2005/8/layout/lProcess2"/>
    <dgm:cxn modelId="{B68407EC-F48E-4CAA-B2AA-45A4E05B3AAF}" type="presOf" srcId="{9ADF1FC1-B9F7-4A3D-9137-87311ECC1340}" destId="{6E1FC826-1E9A-4E57-8B82-CB9B1A49B3C8}" srcOrd="1" destOrd="0" presId="urn:microsoft.com/office/officeart/2005/8/layout/lProcess2"/>
    <dgm:cxn modelId="{733EE102-BACC-4109-B9D9-046A990E3AA5}" srcId="{064FE588-994D-49C9-905E-9C37D070059D}" destId="{7027F951-9207-4127-B869-380606450493}" srcOrd="1" destOrd="0" parTransId="{11197EC5-0FB9-4E47-9EEF-52BE7C021251}" sibTransId="{C8D9C7C8-320B-4CEE-9C22-E3BC0E529A30}"/>
    <dgm:cxn modelId="{8A819404-4376-436D-B842-25533928F42E}" type="presOf" srcId="{984C9EE3-7427-49DE-A863-29C6EB00946F}" destId="{53730655-29E8-4509-8FE5-887BB9908BF3}" srcOrd="0" destOrd="0" presId="urn:microsoft.com/office/officeart/2005/8/layout/lProcess2"/>
    <dgm:cxn modelId="{BDF2FC2D-723E-4C2A-A2A4-6E9F82191E5E}" srcId="{064FE588-994D-49C9-905E-9C37D070059D}" destId="{9ADF1FC1-B9F7-4A3D-9137-87311ECC1340}" srcOrd="0" destOrd="0" parTransId="{A4722704-76AB-4017-AADA-025EDCB5ED05}" sibTransId="{3927D6F4-4C3A-47B1-B025-02C1DA258B1E}"/>
    <dgm:cxn modelId="{53C0DBA9-561B-446D-A5F0-B23CD8063D00}" type="presOf" srcId="{064FE588-994D-49C9-905E-9C37D070059D}" destId="{6AD17665-594C-4590-A2F3-E136A5F53D6D}" srcOrd="0" destOrd="0" presId="urn:microsoft.com/office/officeart/2005/8/layout/lProcess2"/>
    <dgm:cxn modelId="{45E21C06-9960-45B8-B978-54A016021797}" type="presOf" srcId="{7027F951-9207-4127-B869-380606450493}" destId="{CA5BD41C-FA90-4F9E-9886-514269E06DB1}" srcOrd="0" destOrd="0" presId="urn:microsoft.com/office/officeart/2005/8/layout/lProcess2"/>
    <dgm:cxn modelId="{C4C29A64-09F2-4BCF-A62B-BE874F2EF58D}" srcId="{2CCFE0E4-9FFF-4001-8063-FB9EA448F0DA}" destId="{B77194FF-0731-4A04-A48C-8D5B25A3A187}" srcOrd="2" destOrd="0" parTransId="{3B6A8645-74A0-4B40-A6BF-E851F3ABD6B6}" sibTransId="{1F65733A-F986-4898-A34C-230C0B1741FF}"/>
    <dgm:cxn modelId="{B0706FB5-4C82-42DF-8F40-92D8B62E213C}" type="presParOf" srcId="{6AD17665-594C-4590-A2F3-E136A5F53D6D}" destId="{3DE68D90-5DFD-40C6-9F80-F71538A87218}" srcOrd="0" destOrd="0" presId="urn:microsoft.com/office/officeart/2005/8/layout/lProcess2"/>
    <dgm:cxn modelId="{1CD9CBBB-13E4-4B1D-9158-6D00D779E8CF}" type="presParOf" srcId="{3DE68D90-5DFD-40C6-9F80-F71538A87218}" destId="{E8EEF54B-7BA2-42CA-8B75-13EFD5B68E70}" srcOrd="0" destOrd="0" presId="urn:microsoft.com/office/officeart/2005/8/layout/lProcess2"/>
    <dgm:cxn modelId="{E510F0C6-D2A0-4BD9-90CE-0DA3866544D3}" type="presParOf" srcId="{3DE68D90-5DFD-40C6-9F80-F71538A87218}" destId="{6E1FC826-1E9A-4E57-8B82-CB9B1A49B3C8}" srcOrd="1" destOrd="0" presId="urn:microsoft.com/office/officeart/2005/8/layout/lProcess2"/>
    <dgm:cxn modelId="{1774DD39-9CE8-423A-809C-CF45619F7CC5}" type="presParOf" srcId="{3DE68D90-5DFD-40C6-9F80-F71538A87218}" destId="{46AF1A57-9664-49E2-BCDC-53382FD65775}" srcOrd="2" destOrd="0" presId="urn:microsoft.com/office/officeart/2005/8/layout/lProcess2"/>
    <dgm:cxn modelId="{8C3B1CC5-2D20-4AA4-B9F1-468686F69400}" type="presParOf" srcId="{46AF1A57-9664-49E2-BCDC-53382FD65775}" destId="{582452F7-1823-420F-8EAD-1A7170283063}" srcOrd="0" destOrd="0" presId="urn:microsoft.com/office/officeart/2005/8/layout/lProcess2"/>
    <dgm:cxn modelId="{7FE4BCCE-D1F5-483E-8F40-49880F36D7A4}" type="presParOf" srcId="{582452F7-1823-420F-8EAD-1A7170283063}" destId="{86836945-35D0-4FC5-8FBC-EF9C871E3D9F}" srcOrd="0" destOrd="0" presId="urn:microsoft.com/office/officeart/2005/8/layout/lProcess2"/>
    <dgm:cxn modelId="{698849DB-8BFD-4997-A7A5-38D7A42A69A6}" type="presParOf" srcId="{582452F7-1823-420F-8EAD-1A7170283063}" destId="{6F820F19-4364-4D9A-AFAE-C0DD97296B44}" srcOrd="1" destOrd="0" presId="urn:microsoft.com/office/officeart/2005/8/layout/lProcess2"/>
    <dgm:cxn modelId="{8E9CE4C7-2D5A-4E47-837F-CD586A2BE815}" type="presParOf" srcId="{582452F7-1823-420F-8EAD-1A7170283063}" destId="{1C86C131-15B0-4760-AAD7-4F52DA98D552}" srcOrd="2" destOrd="0" presId="urn:microsoft.com/office/officeart/2005/8/layout/lProcess2"/>
    <dgm:cxn modelId="{6F392F49-C934-4AE9-A096-1DD8B917D592}" type="presParOf" srcId="{582452F7-1823-420F-8EAD-1A7170283063}" destId="{1AB36664-75A4-4971-8280-98FB6F0B9F8F}" srcOrd="3" destOrd="0" presId="urn:microsoft.com/office/officeart/2005/8/layout/lProcess2"/>
    <dgm:cxn modelId="{8AAD1155-173C-4ED3-BBE4-5215C3D21953}" type="presParOf" srcId="{582452F7-1823-420F-8EAD-1A7170283063}" destId="{414CC23B-83E0-4017-8147-809DB2186EB4}" srcOrd="4" destOrd="0" presId="urn:microsoft.com/office/officeart/2005/8/layout/lProcess2"/>
    <dgm:cxn modelId="{7DF56C11-D5DB-47DB-9C79-3BC746A604A2}" type="presParOf" srcId="{6AD17665-594C-4590-A2F3-E136A5F53D6D}" destId="{566212F3-FECE-4AED-B120-3EC728B831F3}" srcOrd="1" destOrd="0" presId="urn:microsoft.com/office/officeart/2005/8/layout/lProcess2"/>
    <dgm:cxn modelId="{73C6C490-7206-4BC6-888F-642B6FD2E54E}" type="presParOf" srcId="{6AD17665-594C-4590-A2F3-E136A5F53D6D}" destId="{F0BB01CD-AD0D-4DE4-8A5C-773D463DE282}" srcOrd="2" destOrd="0" presId="urn:microsoft.com/office/officeart/2005/8/layout/lProcess2"/>
    <dgm:cxn modelId="{293A1507-6E0E-499E-B587-6EACA09FD662}" type="presParOf" srcId="{F0BB01CD-AD0D-4DE4-8A5C-773D463DE282}" destId="{CA5BD41C-FA90-4F9E-9886-514269E06DB1}" srcOrd="0" destOrd="0" presId="urn:microsoft.com/office/officeart/2005/8/layout/lProcess2"/>
    <dgm:cxn modelId="{CD2CB52C-6112-402B-B3C3-C04EF48DBE30}" type="presParOf" srcId="{F0BB01CD-AD0D-4DE4-8A5C-773D463DE282}" destId="{585EEF53-1276-48AB-88CA-0C3F594D1E2A}" srcOrd="1" destOrd="0" presId="urn:microsoft.com/office/officeart/2005/8/layout/lProcess2"/>
    <dgm:cxn modelId="{49B4B141-31DB-4B25-9300-BC3BBCBD5CDF}" type="presParOf" srcId="{F0BB01CD-AD0D-4DE4-8A5C-773D463DE282}" destId="{BC3C44FE-B639-42EB-B8F4-29746DBBFCC6}" srcOrd="2" destOrd="0" presId="urn:microsoft.com/office/officeart/2005/8/layout/lProcess2"/>
    <dgm:cxn modelId="{93EBA85B-597C-41CA-BFAE-F3CAC0B2F43C}" type="presParOf" srcId="{BC3C44FE-B639-42EB-B8F4-29746DBBFCC6}" destId="{E4F3171D-25E7-496F-8496-CD43F0EAC425}" srcOrd="0" destOrd="0" presId="urn:microsoft.com/office/officeart/2005/8/layout/lProcess2"/>
    <dgm:cxn modelId="{4BA52A8F-FED4-487F-BC25-E5EE9FFF0345}" type="presParOf" srcId="{E4F3171D-25E7-496F-8496-CD43F0EAC425}" destId="{E60D3375-425F-49C0-9DB4-069E2FA9DA2D}" srcOrd="0" destOrd="0" presId="urn:microsoft.com/office/officeart/2005/8/layout/lProcess2"/>
    <dgm:cxn modelId="{E2439440-EC57-4DFB-A723-D0E8AA12EB0D}" type="presParOf" srcId="{6AD17665-594C-4590-A2F3-E136A5F53D6D}" destId="{8B635BCF-EAC0-4005-A3B1-DC86C0431C57}" srcOrd="3" destOrd="0" presId="urn:microsoft.com/office/officeart/2005/8/layout/lProcess2"/>
    <dgm:cxn modelId="{51D20EF0-8A1A-4F48-8778-7E003FD46101}" type="presParOf" srcId="{6AD17665-594C-4590-A2F3-E136A5F53D6D}" destId="{3688FC2B-BF9F-4A88-A82B-2BB30050D625}" srcOrd="4" destOrd="0" presId="urn:microsoft.com/office/officeart/2005/8/layout/lProcess2"/>
    <dgm:cxn modelId="{4761C28D-5156-4FE7-BF9C-14297A2655B8}" type="presParOf" srcId="{3688FC2B-BF9F-4A88-A82B-2BB30050D625}" destId="{618F35CA-CFFA-420D-A415-91D54FD00936}" srcOrd="0" destOrd="0" presId="urn:microsoft.com/office/officeart/2005/8/layout/lProcess2"/>
    <dgm:cxn modelId="{CFE34354-E1CD-4CD1-82FB-354D6EE04213}" type="presParOf" srcId="{3688FC2B-BF9F-4A88-A82B-2BB30050D625}" destId="{031CDCA1-5622-4A51-A895-676BBEBD886D}" srcOrd="1" destOrd="0" presId="urn:microsoft.com/office/officeart/2005/8/layout/lProcess2"/>
    <dgm:cxn modelId="{14D77FD6-2A68-47BD-9A46-8FE2FB5CC883}" type="presParOf" srcId="{3688FC2B-BF9F-4A88-A82B-2BB30050D625}" destId="{5A78781A-D804-4D38-BC84-79BDAED54475}" srcOrd="2" destOrd="0" presId="urn:microsoft.com/office/officeart/2005/8/layout/lProcess2"/>
    <dgm:cxn modelId="{C56F598C-63D8-4A7A-9FEA-D6E6A22DC18B}" type="presParOf" srcId="{5A78781A-D804-4D38-BC84-79BDAED54475}" destId="{A8475D2F-A143-4BB5-94EC-520B86C292EE}" srcOrd="0" destOrd="0" presId="urn:microsoft.com/office/officeart/2005/8/layout/lProcess2"/>
    <dgm:cxn modelId="{CA31690F-4299-4BD9-8462-316E1B829A32}" type="presParOf" srcId="{A8475D2F-A143-4BB5-94EC-520B86C292EE}" destId="{C03909B4-AF71-421B-BA54-6EDAA1151537}" srcOrd="0" destOrd="0" presId="urn:microsoft.com/office/officeart/2005/8/layout/lProcess2"/>
    <dgm:cxn modelId="{51D3C80E-051C-42D2-8CC2-CCCB53BF0D21}" type="presParOf" srcId="{A8475D2F-A143-4BB5-94EC-520B86C292EE}" destId="{ECB93417-C106-4E70-9A5D-C5DB9328047C}" srcOrd="1" destOrd="0" presId="urn:microsoft.com/office/officeart/2005/8/layout/lProcess2"/>
    <dgm:cxn modelId="{2108783D-25E9-4F1B-A68C-FCFC2A774E3D}" type="presParOf" srcId="{A8475D2F-A143-4BB5-94EC-520B86C292EE}" destId="{53730655-29E8-4509-8FE5-887BB9908BF3}" srcOrd="2" destOrd="0" presId="urn:microsoft.com/office/officeart/2005/8/layout/lProcess2"/>
    <dgm:cxn modelId="{CE254A16-9EC5-4F5F-A6D7-027B86B2E3D3}" type="presParOf" srcId="{A8475D2F-A143-4BB5-94EC-520B86C292EE}" destId="{6E3EDA1B-4DFD-4715-B6DE-39FEA1BD4F5D}" srcOrd="3" destOrd="0" presId="urn:microsoft.com/office/officeart/2005/8/layout/lProcess2"/>
    <dgm:cxn modelId="{8E97F075-508C-40F6-AEF2-4CAC0A25DA1E}" type="presParOf" srcId="{A8475D2F-A143-4BB5-94EC-520B86C292EE}" destId="{17FDA06C-95D2-447C-9B15-50DC2B611F6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4FE588-994D-49C9-905E-9C37D070059D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ADF1FC1-B9F7-4A3D-9137-87311ECC1340}">
      <dgm:prSet phldrT="[Texto]" custT="1"/>
      <dgm:spPr/>
      <dgm:t>
        <a:bodyPr/>
        <a:lstStyle/>
        <a:p>
          <a:r>
            <a:rPr lang="es-ES" sz="2400" b="1" dirty="0" smtClean="0"/>
            <a:t>Gestión </a:t>
          </a:r>
        </a:p>
        <a:p>
          <a:r>
            <a:rPr lang="es-ES" sz="2400" b="1" dirty="0" smtClean="0"/>
            <a:t>Contractual</a:t>
          </a:r>
          <a:endParaRPr lang="es-ES" sz="2400" b="1" dirty="0"/>
        </a:p>
      </dgm:t>
    </dgm:pt>
    <dgm:pt modelId="{A4722704-76AB-4017-AADA-025EDCB5ED05}" type="parTrans" cxnId="{BDF2FC2D-723E-4C2A-A2A4-6E9F82191E5E}">
      <dgm:prSet/>
      <dgm:spPr/>
      <dgm:t>
        <a:bodyPr/>
        <a:lstStyle/>
        <a:p>
          <a:endParaRPr lang="es-ES" sz="1600"/>
        </a:p>
      </dgm:t>
    </dgm:pt>
    <dgm:pt modelId="{3927D6F4-4C3A-47B1-B025-02C1DA258B1E}" type="sibTrans" cxnId="{BDF2FC2D-723E-4C2A-A2A4-6E9F82191E5E}">
      <dgm:prSet/>
      <dgm:spPr/>
      <dgm:t>
        <a:bodyPr/>
        <a:lstStyle/>
        <a:p>
          <a:endParaRPr lang="es-ES" sz="1600"/>
        </a:p>
      </dgm:t>
    </dgm:pt>
    <dgm:pt modelId="{88EB6543-BE6C-464D-AF4B-83F6DE4458E1}">
      <dgm:prSet phldrT="[Texto]" custT="1"/>
      <dgm:spPr>
        <a:solidFill>
          <a:srgbClr val="008000"/>
        </a:solidFill>
      </dgm:spPr>
      <dgm:t>
        <a:bodyPr/>
        <a:lstStyle/>
        <a:p>
          <a:pPr algn="ctr"/>
          <a:r>
            <a:rPr lang="es-ES" sz="1800" dirty="0" smtClean="0"/>
            <a:t>Suscripción de 180 contratos al 8 de mayo de 2017</a:t>
          </a:r>
          <a:endParaRPr lang="es-ES" sz="1800" dirty="0"/>
        </a:p>
      </dgm:t>
    </dgm:pt>
    <dgm:pt modelId="{035D6A03-DDDF-48EB-A0A5-76123E25237A}" type="parTrans" cxnId="{1D9D32C7-E89D-43CC-8F47-82E1B204ED35}">
      <dgm:prSet/>
      <dgm:spPr/>
      <dgm:t>
        <a:bodyPr/>
        <a:lstStyle/>
        <a:p>
          <a:endParaRPr lang="es-ES" sz="1600"/>
        </a:p>
      </dgm:t>
    </dgm:pt>
    <dgm:pt modelId="{5D56C12C-3F51-45D3-9288-15DE5908960B}" type="sibTrans" cxnId="{1D9D32C7-E89D-43CC-8F47-82E1B204ED35}">
      <dgm:prSet/>
      <dgm:spPr/>
      <dgm:t>
        <a:bodyPr/>
        <a:lstStyle/>
        <a:p>
          <a:endParaRPr lang="es-ES" sz="1600"/>
        </a:p>
      </dgm:t>
    </dgm:pt>
    <dgm:pt modelId="{7027F951-9207-4127-B869-380606450493}">
      <dgm:prSet phldrT="[Texto]" custT="1"/>
      <dgm:spPr/>
      <dgm:t>
        <a:bodyPr/>
        <a:lstStyle/>
        <a:p>
          <a:r>
            <a:rPr lang="es-ES" sz="2400" b="1" dirty="0" smtClean="0"/>
            <a:t>Gestión </a:t>
          </a:r>
        </a:p>
        <a:p>
          <a:r>
            <a:rPr lang="es-ES" sz="2400" b="1" dirty="0" smtClean="0"/>
            <a:t>Administrativa</a:t>
          </a:r>
          <a:endParaRPr lang="es-ES" sz="2400" b="1" dirty="0"/>
        </a:p>
      </dgm:t>
    </dgm:pt>
    <dgm:pt modelId="{11197EC5-0FB9-4E47-9EEF-52BE7C021251}" type="parTrans" cxnId="{733EE102-BACC-4109-B9D9-046A990E3AA5}">
      <dgm:prSet/>
      <dgm:spPr/>
      <dgm:t>
        <a:bodyPr/>
        <a:lstStyle/>
        <a:p>
          <a:endParaRPr lang="es-ES" sz="1600"/>
        </a:p>
      </dgm:t>
    </dgm:pt>
    <dgm:pt modelId="{C8D9C7C8-320B-4CEE-9C22-E3BC0E529A30}" type="sibTrans" cxnId="{733EE102-BACC-4109-B9D9-046A990E3AA5}">
      <dgm:prSet/>
      <dgm:spPr/>
      <dgm:t>
        <a:bodyPr/>
        <a:lstStyle/>
        <a:p>
          <a:endParaRPr lang="es-ES" sz="1600"/>
        </a:p>
      </dgm:t>
    </dgm:pt>
    <dgm:pt modelId="{708A1EB5-9F2C-4A9A-A073-61C2B671C2A4}">
      <dgm:prSet phldrT="[Texto]" custT="1"/>
      <dgm:spPr>
        <a:solidFill>
          <a:srgbClr val="FA0427"/>
        </a:solidFill>
      </dgm:spPr>
      <dgm:t>
        <a:bodyPr/>
        <a:lstStyle/>
        <a:p>
          <a:r>
            <a:rPr lang="es-ES" sz="1600" dirty="0" smtClean="0"/>
            <a:t>Elaboración, ajuste y aprobación del Plan de Gestión Ambiental</a:t>
          </a:r>
          <a:endParaRPr lang="es-ES" sz="1600" dirty="0"/>
        </a:p>
      </dgm:t>
    </dgm:pt>
    <dgm:pt modelId="{1A3ABB4D-D38C-4EAC-8AC9-8A01B7F5C65F}" type="parTrans" cxnId="{0518AB80-FB2E-4CE4-93F4-28DBA6F712E8}">
      <dgm:prSet/>
      <dgm:spPr/>
      <dgm:t>
        <a:bodyPr/>
        <a:lstStyle/>
        <a:p>
          <a:endParaRPr lang="es-ES" sz="1600"/>
        </a:p>
      </dgm:t>
    </dgm:pt>
    <dgm:pt modelId="{80AF1DCE-8861-4CF5-BC70-8A50AEB4D3BD}" type="sibTrans" cxnId="{0518AB80-FB2E-4CE4-93F4-28DBA6F712E8}">
      <dgm:prSet/>
      <dgm:spPr/>
      <dgm:t>
        <a:bodyPr/>
        <a:lstStyle/>
        <a:p>
          <a:endParaRPr lang="es-ES" sz="1600"/>
        </a:p>
      </dgm:t>
    </dgm:pt>
    <dgm:pt modelId="{F9DD601F-4093-417A-A688-F306E9E24C96}">
      <dgm:prSet phldrT="[Texto]" custT="1"/>
      <dgm:spPr>
        <a:solidFill>
          <a:srgbClr val="FA0427"/>
        </a:solidFill>
      </dgm:spPr>
      <dgm:t>
        <a:bodyPr/>
        <a:lstStyle/>
        <a:p>
          <a:pPr>
            <a:spcAft>
              <a:spcPts val="0"/>
            </a:spcAft>
          </a:pPr>
          <a:r>
            <a:rPr lang="es-ES" sz="1600" dirty="0" smtClean="0"/>
            <a:t>Atención solicitudes:</a:t>
          </a:r>
        </a:p>
        <a:p>
          <a:pPr>
            <a:spcAft>
              <a:spcPts val="0"/>
            </a:spcAft>
          </a:pPr>
          <a:r>
            <a:rPr lang="es-ES" sz="1600" dirty="0" smtClean="0"/>
            <a:t>204 casos mesa ayuda PM</a:t>
          </a:r>
        </a:p>
        <a:p>
          <a:pPr>
            <a:spcAft>
              <a:spcPts val="0"/>
            </a:spcAft>
          </a:pPr>
          <a:r>
            <a:rPr lang="es-ES" sz="1600" dirty="0" smtClean="0"/>
            <a:t>80 mantenimiento</a:t>
          </a:r>
        </a:p>
        <a:p>
          <a:pPr>
            <a:spcAft>
              <a:spcPts val="0"/>
            </a:spcAft>
          </a:pPr>
          <a:r>
            <a:rPr lang="es-ES" sz="1600" dirty="0" smtClean="0"/>
            <a:t>27 transporte</a:t>
          </a:r>
          <a:endParaRPr lang="es-ES" sz="1600" dirty="0"/>
        </a:p>
      </dgm:t>
    </dgm:pt>
    <dgm:pt modelId="{1888CB2B-A7B2-4305-8BDC-42D3C5201109}" type="parTrans" cxnId="{5E0D8DAE-B751-4537-9BB7-F3DA8B07C61A}">
      <dgm:prSet/>
      <dgm:spPr/>
      <dgm:t>
        <a:bodyPr/>
        <a:lstStyle/>
        <a:p>
          <a:endParaRPr lang="es-ES" sz="1600"/>
        </a:p>
      </dgm:t>
    </dgm:pt>
    <dgm:pt modelId="{122D2461-B892-4FA6-BBCF-DAF69CB05391}" type="sibTrans" cxnId="{5E0D8DAE-B751-4537-9BB7-F3DA8B07C61A}">
      <dgm:prSet/>
      <dgm:spPr/>
      <dgm:t>
        <a:bodyPr/>
        <a:lstStyle/>
        <a:p>
          <a:endParaRPr lang="es-ES" sz="1600"/>
        </a:p>
      </dgm:t>
    </dgm:pt>
    <dgm:pt modelId="{2CCFE0E4-9FFF-4001-8063-FB9EA448F0DA}">
      <dgm:prSet phldrT="[Texto]" custT="1"/>
      <dgm:spPr/>
      <dgm:t>
        <a:bodyPr/>
        <a:lstStyle/>
        <a:p>
          <a:r>
            <a:rPr lang="es-ES" sz="2400" b="1" dirty="0" smtClean="0"/>
            <a:t>Gestión </a:t>
          </a:r>
        </a:p>
        <a:p>
          <a:r>
            <a:rPr lang="es-ES" sz="2400" b="1" dirty="0" smtClean="0"/>
            <a:t>Financiera</a:t>
          </a:r>
          <a:endParaRPr lang="es-ES" sz="2400" b="1" dirty="0"/>
        </a:p>
      </dgm:t>
    </dgm:pt>
    <dgm:pt modelId="{57CDD4D8-359A-4CD4-9185-F0F953678C27}" type="parTrans" cxnId="{E1D9804A-8818-42D1-ACB6-7F5766D6DB15}">
      <dgm:prSet/>
      <dgm:spPr/>
      <dgm:t>
        <a:bodyPr/>
        <a:lstStyle/>
        <a:p>
          <a:endParaRPr lang="es-ES" sz="1600"/>
        </a:p>
      </dgm:t>
    </dgm:pt>
    <dgm:pt modelId="{C4CA9108-B5A6-493D-90BC-33F1547AA5A0}" type="sibTrans" cxnId="{E1D9804A-8818-42D1-ACB6-7F5766D6DB15}">
      <dgm:prSet/>
      <dgm:spPr/>
      <dgm:t>
        <a:bodyPr/>
        <a:lstStyle/>
        <a:p>
          <a:endParaRPr lang="es-ES" sz="1600"/>
        </a:p>
      </dgm:t>
    </dgm:pt>
    <dgm:pt modelId="{B8B28BF8-B737-4FDC-B52B-301C3A685522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1800" dirty="0" smtClean="0"/>
            <a:t>Ejecución promedio del PAC del 99,92%</a:t>
          </a:r>
          <a:endParaRPr lang="es-ES" sz="1800" dirty="0"/>
        </a:p>
      </dgm:t>
    </dgm:pt>
    <dgm:pt modelId="{96755D66-4A72-420D-9755-3A984BF19E9C}" type="parTrans" cxnId="{B41CAE3C-01CE-4475-A890-2C02A8256470}">
      <dgm:prSet/>
      <dgm:spPr/>
      <dgm:t>
        <a:bodyPr/>
        <a:lstStyle/>
        <a:p>
          <a:endParaRPr lang="es-ES" sz="1600"/>
        </a:p>
      </dgm:t>
    </dgm:pt>
    <dgm:pt modelId="{7D3EDF73-FF14-4D7C-91D1-198E0C1375EA}" type="sibTrans" cxnId="{B41CAE3C-01CE-4475-A890-2C02A8256470}">
      <dgm:prSet/>
      <dgm:spPr/>
      <dgm:t>
        <a:bodyPr/>
        <a:lstStyle/>
        <a:p>
          <a:endParaRPr lang="es-ES" sz="1600"/>
        </a:p>
      </dgm:t>
    </dgm:pt>
    <dgm:pt modelId="{748953E6-0420-4DD8-A367-57CC8B8D0252}">
      <dgm:prSet phldrT="[Texto]" custT="1"/>
      <dgm:spPr>
        <a:solidFill>
          <a:srgbClr val="FA0427"/>
        </a:solidFill>
      </dgm:spPr>
      <dgm:t>
        <a:bodyPr/>
        <a:lstStyle/>
        <a:p>
          <a:r>
            <a:rPr lang="es-ES" sz="1600" dirty="0" smtClean="0"/>
            <a:t>Apoyo logístico para la realización de 12 eventos con 325 asistentes</a:t>
          </a:r>
          <a:endParaRPr lang="es-ES" sz="1600" dirty="0"/>
        </a:p>
      </dgm:t>
    </dgm:pt>
    <dgm:pt modelId="{4D8D55C6-BDFF-4BA2-BAA4-78281C9443AF}" type="parTrans" cxnId="{38DE087B-9F93-493C-9A35-33FDEAAB2135}">
      <dgm:prSet/>
      <dgm:spPr/>
      <dgm:t>
        <a:bodyPr/>
        <a:lstStyle/>
        <a:p>
          <a:endParaRPr lang="es-ES" sz="2400"/>
        </a:p>
      </dgm:t>
    </dgm:pt>
    <dgm:pt modelId="{7F5623F6-EDDE-49DE-87E1-6BFE6FC51A24}" type="sibTrans" cxnId="{38DE087B-9F93-493C-9A35-33FDEAAB2135}">
      <dgm:prSet/>
      <dgm:spPr/>
      <dgm:t>
        <a:bodyPr/>
        <a:lstStyle/>
        <a:p>
          <a:endParaRPr lang="es-ES" sz="2400"/>
        </a:p>
      </dgm:t>
    </dgm:pt>
    <dgm:pt modelId="{6AD17665-594C-4590-A2F3-E136A5F53D6D}" type="pres">
      <dgm:prSet presAssocID="{064FE588-994D-49C9-905E-9C37D070059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DE68D90-5DFD-40C6-9F80-F71538A87218}" type="pres">
      <dgm:prSet presAssocID="{9ADF1FC1-B9F7-4A3D-9137-87311ECC1340}" presName="compNode" presStyleCnt="0"/>
      <dgm:spPr/>
    </dgm:pt>
    <dgm:pt modelId="{E8EEF54B-7BA2-42CA-8B75-13EFD5B68E70}" type="pres">
      <dgm:prSet presAssocID="{9ADF1FC1-B9F7-4A3D-9137-87311ECC1340}" presName="aNode" presStyleLbl="bgShp" presStyleIdx="0" presStyleCnt="3"/>
      <dgm:spPr/>
      <dgm:t>
        <a:bodyPr/>
        <a:lstStyle/>
        <a:p>
          <a:endParaRPr lang="es-ES"/>
        </a:p>
      </dgm:t>
    </dgm:pt>
    <dgm:pt modelId="{6E1FC826-1E9A-4E57-8B82-CB9B1A49B3C8}" type="pres">
      <dgm:prSet presAssocID="{9ADF1FC1-B9F7-4A3D-9137-87311ECC1340}" presName="textNode" presStyleLbl="bgShp" presStyleIdx="0" presStyleCnt="3"/>
      <dgm:spPr/>
      <dgm:t>
        <a:bodyPr/>
        <a:lstStyle/>
        <a:p>
          <a:endParaRPr lang="es-ES"/>
        </a:p>
      </dgm:t>
    </dgm:pt>
    <dgm:pt modelId="{46AF1A57-9664-49E2-BCDC-53382FD65775}" type="pres">
      <dgm:prSet presAssocID="{9ADF1FC1-B9F7-4A3D-9137-87311ECC1340}" presName="compChildNode" presStyleCnt="0"/>
      <dgm:spPr/>
    </dgm:pt>
    <dgm:pt modelId="{582452F7-1823-420F-8EAD-1A7170283063}" type="pres">
      <dgm:prSet presAssocID="{9ADF1FC1-B9F7-4A3D-9137-87311ECC1340}" presName="theInnerList" presStyleCnt="0"/>
      <dgm:spPr/>
    </dgm:pt>
    <dgm:pt modelId="{86836945-35D0-4FC5-8FBC-EF9C871E3D9F}" type="pres">
      <dgm:prSet presAssocID="{88EB6543-BE6C-464D-AF4B-83F6DE4458E1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6212F3-FECE-4AED-B120-3EC728B831F3}" type="pres">
      <dgm:prSet presAssocID="{9ADF1FC1-B9F7-4A3D-9137-87311ECC1340}" presName="aSpace" presStyleCnt="0"/>
      <dgm:spPr/>
    </dgm:pt>
    <dgm:pt modelId="{F0BB01CD-AD0D-4DE4-8A5C-773D463DE282}" type="pres">
      <dgm:prSet presAssocID="{7027F951-9207-4127-B869-380606450493}" presName="compNode" presStyleCnt="0"/>
      <dgm:spPr/>
    </dgm:pt>
    <dgm:pt modelId="{CA5BD41C-FA90-4F9E-9886-514269E06DB1}" type="pres">
      <dgm:prSet presAssocID="{7027F951-9207-4127-B869-380606450493}" presName="aNode" presStyleLbl="bgShp" presStyleIdx="1" presStyleCnt="3"/>
      <dgm:spPr/>
      <dgm:t>
        <a:bodyPr/>
        <a:lstStyle/>
        <a:p>
          <a:endParaRPr lang="es-ES"/>
        </a:p>
      </dgm:t>
    </dgm:pt>
    <dgm:pt modelId="{585EEF53-1276-48AB-88CA-0C3F594D1E2A}" type="pres">
      <dgm:prSet presAssocID="{7027F951-9207-4127-B869-380606450493}" presName="textNode" presStyleLbl="bgShp" presStyleIdx="1" presStyleCnt="3"/>
      <dgm:spPr/>
      <dgm:t>
        <a:bodyPr/>
        <a:lstStyle/>
        <a:p>
          <a:endParaRPr lang="es-ES"/>
        </a:p>
      </dgm:t>
    </dgm:pt>
    <dgm:pt modelId="{BC3C44FE-B639-42EB-B8F4-29746DBBFCC6}" type="pres">
      <dgm:prSet presAssocID="{7027F951-9207-4127-B869-380606450493}" presName="compChildNode" presStyleCnt="0"/>
      <dgm:spPr/>
    </dgm:pt>
    <dgm:pt modelId="{E4F3171D-25E7-496F-8496-CD43F0EAC425}" type="pres">
      <dgm:prSet presAssocID="{7027F951-9207-4127-B869-380606450493}" presName="theInnerList" presStyleCnt="0"/>
      <dgm:spPr/>
    </dgm:pt>
    <dgm:pt modelId="{E60D3375-425F-49C0-9DB4-069E2FA9DA2D}" type="pres">
      <dgm:prSet presAssocID="{708A1EB5-9F2C-4A9A-A073-61C2B671C2A4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78738B-B9B6-4E4B-A862-C193BD91593B}" type="pres">
      <dgm:prSet presAssocID="{708A1EB5-9F2C-4A9A-A073-61C2B671C2A4}" presName="aSpace2" presStyleCnt="0"/>
      <dgm:spPr/>
    </dgm:pt>
    <dgm:pt modelId="{30E94184-784E-4A37-8F4D-DC2401BADC4C}" type="pres">
      <dgm:prSet presAssocID="{F9DD601F-4093-417A-A688-F306E9E24C96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FD8FE3-44CC-427D-91F8-B4D9680BD922}" type="pres">
      <dgm:prSet presAssocID="{F9DD601F-4093-417A-A688-F306E9E24C96}" presName="aSpace2" presStyleCnt="0"/>
      <dgm:spPr/>
    </dgm:pt>
    <dgm:pt modelId="{78E8891D-CA57-4766-B057-EECFFDAE50E7}" type="pres">
      <dgm:prSet presAssocID="{748953E6-0420-4DD8-A367-57CC8B8D0252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635BCF-EAC0-4005-A3B1-DC86C0431C57}" type="pres">
      <dgm:prSet presAssocID="{7027F951-9207-4127-B869-380606450493}" presName="aSpace" presStyleCnt="0"/>
      <dgm:spPr/>
    </dgm:pt>
    <dgm:pt modelId="{3688FC2B-BF9F-4A88-A82B-2BB30050D625}" type="pres">
      <dgm:prSet presAssocID="{2CCFE0E4-9FFF-4001-8063-FB9EA448F0DA}" presName="compNode" presStyleCnt="0"/>
      <dgm:spPr/>
    </dgm:pt>
    <dgm:pt modelId="{618F35CA-CFFA-420D-A415-91D54FD00936}" type="pres">
      <dgm:prSet presAssocID="{2CCFE0E4-9FFF-4001-8063-FB9EA448F0DA}" presName="aNode" presStyleLbl="bgShp" presStyleIdx="2" presStyleCnt="3"/>
      <dgm:spPr/>
      <dgm:t>
        <a:bodyPr/>
        <a:lstStyle/>
        <a:p>
          <a:endParaRPr lang="es-ES"/>
        </a:p>
      </dgm:t>
    </dgm:pt>
    <dgm:pt modelId="{031CDCA1-5622-4A51-A895-676BBEBD886D}" type="pres">
      <dgm:prSet presAssocID="{2CCFE0E4-9FFF-4001-8063-FB9EA448F0DA}" presName="textNode" presStyleLbl="bgShp" presStyleIdx="2" presStyleCnt="3"/>
      <dgm:spPr/>
      <dgm:t>
        <a:bodyPr/>
        <a:lstStyle/>
        <a:p>
          <a:endParaRPr lang="es-ES"/>
        </a:p>
      </dgm:t>
    </dgm:pt>
    <dgm:pt modelId="{5A78781A-D804-4D38-BC84-79BDAED54475}" type="pres">
      <dgm:prSet presAssocID="{2CCFE0E4-9FFF-4001-8063-FB9EA448F0DA}" presName="compChildNode" presStyleCnt="0"/>
      <dgm:spPr/>
    </dgm:pt>
    <dgm:pt modelId="{A8475D2F-A143-4BB5-94EC-520B86C292EE}" type="pres">
      <dgm:prSet presAssocID="{2CCFE0E4-9FFF-4001-8063-FB9EA448F0DA}" presName="theInnerList" presStyleCnt="0"/>
      <dgm:spPr/>
    </dgm:pt>
    <dgm:pt modelId="{C03909B4-AF71-421B-BA54-6EDAA1151537}" type="pres">
      <dgm:prSet presAssocID="{B8B28BF8-B737-4FDC-B52B-301C3A685522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DE087B-9F93-493C-9A35-33FDEAAB2135}" srcId="{7027F951-9207-4127-B869-380606450493}" destId="{748953E6-0420-4DD8-A367-57CC8B8D0252}" srcOrd="2" destOrd="0" parTransId="{4D8D55C6-BDFF-4BA2-BAA4-78281C9443AF}" sibTransId="{7F5623F6-EDDE-49DE-87E1-6BFE6FC51A24}"/>
    <dgm:cxn modelId="{733EE102-BACC-4109-B9D9-046A990E3AA5}" srcId="{064FE588-994D-49C9-905E-9C37D070059D}" destId="{7027F951-9207-4127-B869-380606450493}" srcOrd="1" destOrd="0" parTransId="{11197EC5-0FB9-4E47-9EEF-52BE7C021251}" sibTransId="{C8D9C7C8-320B-4CEE-9C22-E3BC0E529A30}"/>
    <dgm:cxn modelId="{88C39C31-A391-4164-B30A-4D2F82367613}" type="presOf" srcId="{7027F951-9207-4127-B869-380606450493}" destId="{585EEF53-1276-48AB-88CA-0C3F594D1E2A}" srcOrd="1" destOrd="0" presId="urn:microsoft.com/office/officeart/2005/8/layout/lProcess2"/>
    <dgm:cxn modelId="{ED75440C-96B2-4139-A0CA-5E4F9C7E885B}" type="presOf" srcId="{2CCFE0E4-9FFF-4001-8063-FB9EA448F0DA}" destId="{031CDCA1-5622-4A51-A895-676BBEBD886D}" srcOrd="1" destOrd="0" presId="urn:microsoft.com/office/officeart/2005/8/layout/lProcess2"/>
    <dgm:cxn modelId="{14F8C90D-CD07-4213-8B8A-F76B9C641D16}" type="presOf" srcId="{064FE588-994D-49C9-905E-9C37D070059D}" destId="{6AD17665-594C-4590-A2F3-E136A5F53D6D}" srcOrd="0" destOrd="0" presId="urn:microsoft.com/office/officeart/2005/8/layout/lProcess2"/>
    <dgm:cxn modelId="{F71BE302-6ED5-4311-8955-0E5DA2FA46C1}" type="presOf" srcId="{7027F951-9207-4127-B869-380606450493}" destId="{CA5BD41C-FA90-4F9E-9886-514269E06DB1}" srcOrd="0" destOrd="0" presId="urn:microsoft.com/office/officeart/2005/8/layout/lProcess2"/>
    <dgm:cxn modelId="{1238D91B-B6E2-45F3-80E4-4D03B57D5308}" type="presOf" srcId="{F9DD601F-4093-417A-A688-F306E9E24C96}" destId="{30E94184-784E-4A37-8F4D-DC2401BADC4C}" srcOrd="0" destOrd="0" presId="urn:microsoft.com/office/officeart/2005/8/layout/lProcess2"/>
    <dgm:cxn modelId="{0B964EF4-0CFB-422D-AB0F-C48701106FC1}" type="presOf" srcId="{748953E6-0420-4DD8-A367-57CC8B8D0252}" destId="{78E8891D-CA57-4766-B057-EECFFDAE50E7}" srcOrd="0" destOrd="0" presId="urn:microsoft.com/office/officeart/2005/8/layout/lProcess2"/>
    <dgm:cxn modelId="{E1D9804A-8818-42D1-ACB6-7F5766D6DB15}" srcId="{064FE588-994D-49C9-905E-9C37D070059D}" destId="{2CCFE0E4-9FFF-4001-8063-FB9EA448F0DA}" srcOrd="2" destOrd="0" parTransId="{57CDD4D8-359A-4CD4-9185-F0F953678C27}" sibTransId="{C4CA9108-B5A6-493D-90BC-33F1547AA5A0}"/>
    <dgm:cxn modelId="{1B39285C-4501-4F78-8A02-2BD606C2EFA0}" type="presOf" srcId="{2CCFE0E4-9FFF-4001-8063-FB9EA448F0DA}" destId="{618F35CA-CFFA-420D-A415-91D54FD00936}" srcOrd="0" destOrd="0" presId="urn:microsoft.com/office/officeart/2005/8/layout/lProcess2"/>
    <dgm:cxn modelId="{BDF2FC2D-723E-4C2A-A2A4-6E9F82191E5E}" srcId="{064FE588-994D-49C9-905E-9C37D070059D}" destId="{9ADF1FC1-B9F7-4A3D-9137-87311ECC1340}" srcOrd="0" destOrd="0" parTransId="{A4722704-76AB-4017-AADA-025EDCB5ED05}" sibTransId="{3927D6F4-4C3A-47B1-B025-02C1DA258B1E}"/>
    <dgm:cxn modelId="{0518AB80-FB2E-4CE4-93F4-28DBA6F712E8}" srcId="{7027F951-9207-4127-B869-380606450493}" destId="{708A1EB5-9F2C-4A9A-A073-61C2B671C2A4}" srcOrd="0" destOrd="0" parTransId="{1A3ABB4D-D38C-4EAC-8AC9-8A01B7F5C65F}" sibTransId="{80AF1DCE-8861-4CF5-BC70-8A50AEB4D3BD}"/>
    <dgm:cxn modelId="{F714990F-2902-4A9D-8991-38A7B8846834}" type="presOf" srcId="{708A1EB5-9F2C-4A9A-A073-61C2B671C2A4}" destId="{E60D3375-425F-49C0-9DB4-069E2FA9DA2D}" srcOrd="0" destOrd="0" presId="urn:microsoft.com/office/officeart/2005/8/layout/lProcess2"/>
    <dgm:cxn modelId="{B41CAE3C-01CE-4475-A890-2C02A8256470}" srcId="{2CCFE0E4-9FFF-4001-8063-FB9EA448F0DA}" destId="{B8B28BF8-B737-4FDC-B52B-301C3A685522}" srcOrd="0" destOrd="0" parTransId="{96755D66-4A72-420D-9755-3A984BF19E9C}" sibTransId="{7D3EDF73-FF14-4D7C-91D1-198E0C1375EA}"/>
    <dgm:cxn modelId="{273A9592-714F-4E6E-AF24-BE00688F5144}" type="presOf" srcId="{9ADF1FC1-B9F7-4A3D-9137-87311ECC1340}" destId="{6E1FC826-1E9A-4E57-8B82-CB9B1A49B3C8}" srcOrd="1" destOrd="0" presId="urn:microsoft.com/office/officeart/2005/8/layout/lProcess2"/>
    <dgm:cxn modelId="{795DB716-5803-46EB-ACA6-3BBB4ECC3D4C}" type="presOf" srcId="{9ADF1FC1-B9F7-4A3D-9137-87311ECC1340}" destId="{E8EEF54B-7BA2-42CA-8B75-13EFD5B68E70}" srcOrd="0" destOrd="0" presId="urn:microsoft.com/office/officeart/2005/8/layout/lProcess2"/>
    <dgm:cxn modelId="{1D9D32C7-E89D-43CC-8F47-82E1B204ED35}" srcId="{9ADF1FC1-B9F7-4A3D-9137-87311ECC1340}" destId="{88EB6543-BE6C-464D-AF4B-83F6DE4458E1}" srcOrd="0" destOrd="0" parTransId="{035D6A03-DDDF-48EB-A0A5-76123E25237A}" sibTransId="{5D56C12C-3F51-45D3-9288-15DE5908960B}"/>
    <dgm:cxn modelId="{5E0D8DAE-B751-4537-9BB7-F3DA8B07C61A}" srcId="{7027F951-9207-4127-B869-380606450493}" destId="{F9DD601F-4093-417A-A688-F306E9E24C96}" srcOrd="1" destOrd="0" parTransId="{1888CB2B-A7B2-4305-8BDC-42D3C5201109}" sibTransId="{122D2461-B892-4FA6-BBCF-DAF69CB05391}"/>
    <dgm:cxn modelId="{878FC326-8455-421E-A5C6-DA0244A665D9}" type="presOf" srcId="{88EB6543-BE6C-464D-AF4B-83F6DE4458E1}" destId="{86836945-35D0-4FC5-8FBC-EF9C871E3D9F}" srcOrd="0" destOrd="0" presId="urn:microsoft.com/office/officeart/2005/8/layout/lProcess2"/>
    <dgm:cxn modelId="{C1E0F17D-0830-4A0E-8C66-6A330CE35EF0}" type="presOf" srcId="{B8B28BF8-B737-4FDC-B52B-301C3A685522}" destId="{C03909B4-AF71-421B-BA54-6EDAA1151537}" srcOrd="0" destOrd="0" presId="urn:microsoft.com/office/officeart/2005/8/layout/lProcess2"/>
    <dgm:cxn modelId="{3AA4DC72-D6C2-4F2B-94D6-62D06637406A}" type="presParOf" srcId="{6AD17665-594C-4590-A2F3-E136A5F53D6D}" destId="{3DE68D90-5DFD-40C6-9F80-F71538A87218}" srcOrd="0" destOrd="0" presId="urn:microsoft.com/office/officeart/2005/8/layout/lProcess2"/>
    <dgm:cxn modelId="{D2EEA77E-55EA-495E-AA54-64F7D6B1D1CD}" type="presParOf" srcId="{3DE68D90-5DFD-40C6-9F80-F71538A87218}" destId="{E8EEF54B-7BA2-42CA-8B75-13EFD5B68E70}" srcOrd="0" destOrd="0" presId="urn:microsoft.com/office/officeart/2005/8/layout/lProcess2"/>
    <dgm:cxn modelId="{392FA9A6-C188-4276-B9AF-AB5EF6BBCE87}" type="presParOf" srcId="{3DE68D90-5DFD-40C6-9F80-F71538A87218}" destId="{6E1FC826-1E9A-4E57-8B82-CB9B1A49B3C8}" srcOrd="1" destOrd="0" presId="urn:microsoft.com/office/officeart/2005/8/layout/lProcess2"/>
    <dgm:cxn modelId="{A54B6776-81B5-46EE-A655-18C3440B13A6}" type="presParOf" srcId="{3DE68D90-5DFD-40C6-9F80-F71538A87218}" destId="{46AF1A57-9664-49E2-BCDC-53382FD65775}" srcOrd="2" destOrd="0" presId="urn:microsoft.com/office/officeart/2005/8/layout/lProcess2"/>
    <dgm:cxn modelId="{0697E5C8-3DC7-4889-95F1-721A6BDCB2BA}" type="presParOf" srcId="{46AF1A57-9664-49E2-BCDC-53382FD65775}" destId="{582452F7-1823-420F-8EAD-1A7170283063}" srcOrd="0" destOrd="0" presId="urn:microsoft.com/office/officeart/2005/8/layout/lProcess2"/>
    <dgm:cxn modelId="{544B9D8C-44FB-4660-8A92-DB42B9704CFB}" type="presParOf" srcId="{582452F7-1823-420F-8EAD-1A7170283063}" destId="{86836945-35D0-4FC5-8FBC-EF9C871E3D9F}" srcOrd="0" destOrd="0" presId="urn:microsoft.com/office/officeart/2005/8/layout/lProcess2"/>
    <dgm:cxn modelId="{3ED40711-A7F1-46DC-A011-45F7AA1B96E7}" type="presParOf" srcId="{6AD17665-594C-4590-A2F3-E136A5F53D6D}" destId="{566212F3-FECE-4AED-B120-3EC728B831F3}" srcOrd="1" destOrd="0" presId="urn:microsoft.com/office/officeart/2005/8/layout/lProcess2"/>
    <dgm:cxn modelId="{D1AB4F65-3E2A-482A-989B-E24558A8E303}" type="presParOf" srcId="{6AD17665-594C-4590-A2F3-E136A5F53D6D}" destId="{F0BB01CD-AD0D-4DE4-8A5C-773D463DE282}" srcOrd="2" destOrd="0" presId="urn:microsoft.com/office/officeart/2005/8/layout/lProcess2"/>
    <dgm:cxn modelId="{2E7B9FFF-03A1-4295-A944-B5D90C5608EA}" type="presParOf" srcId="{F0BB01CD-AD0D-4DE4-8A5C-773D463DE282}" destId="{CA5BD41C-FA90-4F9E-9886-514269E06DB1}" srcOrd="0" destOrd="0" presId="urn:microsoft.com/office/officeart/2005/8/layout/lProcess2"/>
    <dgm:cxn modelId="{5ED760BC-0671-4B60-9C03-23B73BC8DC37}" type="presParOf" srcId="{F0BB01CD-AD0D-4DE4-8A5C-773D463DE282}" destId="{585EEF53-1276-48AB-88CA-0C3F594D1E2A}" srcOrd="1" destOrd="0" presId="urn:microsoft.com/office/officeart/2005/8/layout/lProcess2"/>
    <dgm:cxn modelId="{5BCF06EE-4D9A-41D3-BAD6-39A9A80C2AC6}" type="presParOf" srcId="{F0BB01CD-AD0D-4DE4-8A5C-773D463DE282}" destId="{BC3C44FE-B639-42EB-B8F4-29746DBBFCC6}" srcOrd="2" destOrd="0" presId="urn:microsoft.com/office/officeart/2005/8/layout/lProcess2"/>
    <dgm:cxn modelId="{FF609D1C-A0D1-47F9-8305-89353AA36861}" type="presParOf" srcId="{BC3C44FE-B639-42EB-B8F4-29746DBBFCC6}" destId="{E4F3171D-25E7-496F-8496-CD43F0EAC425}" srcOrd="0" destOrd="0" presId="urn:microsoft.com/office/officeart/2005/8/layout/lProcess2"/>
    <dgm:cxn modelId="{BC3DF022-87ED-4B81-9026-A14C57EA3E4D}" type="presParOf" srcId="{E4F3171D-25E7-496F-8496-CD43F0EAC425}" destId="{E60D3375-425F-49C0-9DB4-069E2FA9DA2D}" srcOrd="0" destOrd="0" presId="urn:microsoft.com/office/officeart/2005/8/layout/lProcess2"/>
    <dgm:cxn modelId="{B7D81D15-1DEC-41E9-A209-70565B351EC4}" type="presParOf" srcId="{E4F3171D-25E7-496F-8496-CD43F0EAC425}" destId="{8578738B-B9B6-4E4B-A862-C193BD91593B}" srcOrd="1" destOrd="0" presId="urn:microsoft.com/office/officeart/2005/8/layout/lProcess2"/>
    <dgm:cxn modelId="{DECE80BB-232F-4F49-BFCE-AD6A8FBFCEA2}" type="presParOf" srcId="{E4F3171D-25E7-496F-8496-CD43F0EAC425}" destId="{30E94184-784E-4A37-8F4D-DC2401BADC4C}" srcOrd="2" destOrd="0" presId="urn:microsoft.com/office/officeart/2005/8/layout/lProcess2"/>
    <dgm:cxn modelId="{20B331CA-3BA9-4662-8093-DB3E04D59C88}" type="presParOf" srcId="{E4F3171D-25E7-496F-8496-CD43F0EAC425}" destId="{17FD8FE3-44CC-427D-91F8-B4D9680BD922}" srcOrd="3" destOrd="0" presId="urn:microsoft.com/office/officeart/2005/8/layout/lProcess2"/>
    <dgm:cxn modelId="{79BC7026-6FBB-4470-9E3E-04E0EA27A422}" type="presParOf" srcId="{E4F3171D-25E7-496F-8496-CD43F0EAC425}" destId="{78E8891D-CA57-4766-B057-EECFFDAE50E7}" srcOrd="4" destOrd="0" presId="urn:microsoft.com/office/officeart/2005/8/layout/lProcess2"/>
    <dgm:cxn modelId="{3353546B-9D3B-4327-9152-3D34F89F28F7}" type="presParOf" srcId="{6AD17665-594C-4590-A2F3-E136A5F53D6D}" destId="{8B635BCF-EAC0-4005-A3B1-DC86C0431C57}" srcOrd="3" destOrd="0" presId="urn:microsoft.com/office/officeart/2005/8/layout/lProcess2"/>
    <dgm:cxn modelId="{37AABF75-4E04-4C84-9491-290CE3721F46}" type="presParOf" srcId="{6AD17665-594C-4590-A2F3-E136A5F53D6D}" destId="{3688FC2B-BF9F-4A88-A82B-2BB30050D625}" srcOrd="4" destOrd="0" presId="urn:microsoft.com/office/officeart/2005/8/layout/lProcess2"/>
    <dgm:cxn modelId="{AF47FB0E-D187-4670-85EE-DEE9D6BA9D5A}" type="presParOf" srcId="{3688FC2B-BF9F-4A88-A82B-2BB30050D625}" destId="{618F35CA-CFFA-420D-A415-91D54FD00936}" srcOrd="0" destOrd="0" presId="urn:microsoft.com/office/officeart/2005/8/layout/lProcess2"/>
    <dgm:cxn modelId="{11EB854F-4A7C-44B3-A388-21C2D4D2BB83}" type="presParOf" srcId="{3688FC2B-BF9F-4A88-A82B-2BB30050D625}" destId="{031CDCA1-5622-4A51-A895-676BBEBD886D}" srcOrd="1" destOrd="0" presId="urn:microsoft.com/office/officeart/2005/8/layout/lProcess2"/>
    <dgm:cxn modelId="{686B379A-5D9A-4FB9-9AFA-2CA52E6093D9}" type="presParOf" srcId="{3688FC2B-BF9F-4A88-A82B-2BB30050D625}" destId="{5A78781A-D804-4D38-BC84-79BDAED54475}" srcOrd="2" destOrd="0" presId="urn:microsoft.com/office/officeart/2005/8/layout/lProcess2"/>
    <dgm:cxn modelId="{CBA8DBBC-AE67-4CC7-9956-5DC02E107D3A}" type="presParOf" srcId="{5A78781A-D804-4D38-BC84-79BDAED54475}" destId="{A8475D2F-A143-4BB5-94EC-520B86C292EE}" srcOrd="0" destOrd="0" presId="urn:microsoft.com/office/officeart/2005/8/layout/lProcess2"/>
    <dgm:cxn modelId="{3F9DBA9C-8266-4567-ABAF-F8B4DC381009}" type="presParOf" srcId="{A8475D2F-A143-4BB5-94EC-520B86C292EE}" destId="{C03909B4-AF71-421B-BA54-6EDAA115153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FA366A-0E28-4966-993B-509574B97D41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AF1B089A-26E4-4DBB-84A4-3655E7EF7376}">
      <dgm:prSet phldrT="[Texto]" custT="1"/>
      <dgm:spPr/>
      <dgm:t>
        <a:bodyPr/>
        <a:lstStyle/>
        <a:p>
          <a:r>
            <a:rPr lang="es-CO" sz="3200" dirty="0" smtClean="0"/>
            <a:t>Servicios </a:t>
          </a:r>
        </a:p>
        <a:p>
          <a:r>
            <a:rPr lang="es-CO" sz="3200" dirty="0" smtClean="0"/>
            <a:t>Web</a:t>
          </a:r>
          <a:endParaRPr lang="es-CO" sz="3200" dirty="0"/>
        </a:p>
      </dgm:t>
    </dgm:pt>
    <dgm:pt modelId="{2BDDD5D8-08F3-4BD1-B19F-2D24CF89D551}" type="parTrans" cxnId="{38271376-BA30-4692-BE21-098B03CB4837}">
      <dgm:prSet/>
      <dgm:spPr/>
      <dgm:t>
        <a:bodyPr/>
        <a:lstStyle/>
        <a:p>
          <a:endParaRPr lang="es-CO"/>
        </a:p>
      </dgm:t>
    </dgm:pt>
    <dgm:pt modelId="{99420E2B-9988-4E58-AE1D-3C836EB521A7}" type="sibTrans" cxnId="{38271376-BA30-4692-BE21-098B03CB4837}">
      <dgm:prSet/>
      <dgm:spPr/>
      <dgm:t>
        <a:bodyPr/>
        <a:lstStyle/>
        <a:p>
          <a:endParaRPr lang="es-CO"/>
        </a:p>
      </dgm:t>
    </dgm:pt>
    <dgm:pt modelId="{F3660CA4-725A-4973-B99F-A562580DDCBB}">
      <dgm:prSet phldrT="[Texto]" custT="1"/>
      <dgm:spPr/>
      <dgm:t>
        <a:bodyPr/>
        <a:lstStyle/>
        <a:p>
          <a:r>
            <a:rPr lang="es-CO" sz="1400" dirty="0" smtClean="0"/>
            <a:t>Módulos de </a:t>
          </a:r>
          <a:r>
            <a:rPr lang="es-CO" sz="1400" b="1" dirty="0" smtClean="0"/>
            <a:t>Riesgos</a:t>
          </a:r>
          <a:r>
            <a:rPr lang="es-CO" sz="1400" dirty="0" smtClean="0"/>
            <a:t> y de </a:t>
          </a:r>
          <a:r>
            <a:rPr lang="es-CO" sz="1400" b="1" dirty="0" smtClean="0"/>
            <a:t>Indicadores</a:t>
          </a:r>
          <a:r>
            <a:rPr lang="es-CO" sz="1400" dirty="0" smtClean="0"/>
            <a:t> en pruebas en </a:t>
          </a:r>
          <a:r>
            <a:rPr lang="es-CO" sz="1400" b="1" dirty="0" smtClean="0"/>
            <a:t>SGI</a:t>
          </a:r>
          <a:r>
            <a:rPr lang="es-CO" sz="1400" dirty="0" smtClean="0"/>
            <a:t>.</a:t>
          </a:r>
          <a:endParaRPr lang="es-CO" sz="1400" b="1" dirty="0"/>
        </a:p>
      </dgm:t>
    </dgm:pt>
    <dgm:pt modelId="{A3ABD130-A606-4B2B-8E27-9372B22E0DE1}" type="parTrans" cxnId="{4F19B8D5-70D3-4A17-B0CD-D8590BD87170}">
      <dgm:prSet/>
      <dgm:spPr/>
      <dgm:t>
        <a:bodyPr/>
        <a:lstStyle/>
        <a:p>
          <a:endParaRPr lang="es-CO"/>
        </a:p>
      </dgm:t>
    </dgm:pt>
    <dgm:pt modelId="{AFDF158B-E521-4DDC-9104-5245C9CCDEFE}" type="sibTrans" cxnId="{4F19B8D5-70D3-4A17-B0CD-D8590BD87170}">
      <dgm:prSet/>
      <dgm:spPr/>
      <dgm:t>
        <a:bodyPr/>
        <a:lstStyle/>
        <a:p>
          <a:endParaRPr lang="es-CO"/>
        </a:p>
      </dgm:t>
    </dgm:pt>
    <dgm:pt modelId="{82CF3CA1-1F0C-4E21-8E8E-615F0173CAF9}">
      <dgm:prSet phldrT="[Texto]" custT="1"/>
      <dgm:spPr/>
      <dgm:t>
        <a:bodyPr/>
        <a:lstStyle/>
        <a:p>
          <a:r>
            <a:rPr lang="es-CO" sz="2800" dirty="0" smtClean="0"/>
            <a:t>Servicios de TI</a:t>
          </a:r>
          <a:endParaRPr lang="es-CO" sz="2800" dirty="0"/>
        </a:p>
      </dgm:t>
    </dgm:pt>
    <dgm:pt modelId="{BDF33E1A-3350-4221-868B-F1B7A0160940}" type="parTrans" cxnId="{9EB6FA8E-85A6-4035-A0DF-1B828C7EBCBB}">
      <dgm:prSet/>
      <dgm:spPr/>
      <dgm:t>
        <a:bodyPr/>
        <a:lstStyle/>
        <a:p>
          <a:endParaRPr lang="es-CO"/>
        </a:p>
      </dgm:t>
    </dgm:pt>
    <dgm:pt modelId="{7C23CF9D-6C52-4DE1-81F2-A9D34800D3AC}" type="sibTrans" cxnId="{9EB6FA8E-85A6-4035-A0DF-1B828C7EBCBB}">
      <dgm:prSet/>
      <dgm:spPr/>
      <dgm:t>
        <a:bodyPr/>
        <a:lstStyle/>
        <a:p>
          <a:endParaRPr lang="es-CO"/>
        </a:p>
      </dgm:t>
    </dgm:pt>
    <dgm:pt modelId="{D5777CDF-A6FE-4EE4-A5A3-6E943B31D185}">
      <dgm:prSet phldrT="[Texto]" custT="1"/>
      <dgm:spPr/>
      <dgm:t>
        <a:bodyPr/>
        <a:lstStyle/>
        <a:p>
          <a:r>
            <a:rPr lang="es-CO" sz="1200" b="0" dirty="0" smtClean="0"/>
            <a:t>Actualización del sistema de </a:t>
          </a:r>
          <a:r>
            <a:rPr lang="es-CO" sz="1200" b="1" dirty="0" smtClean="0"/>
            <a:t>Mesa de Ayuda </a:t>
          </a:r>
          <a:r>
            <a:rPr lang="es-CO" sz="1200" b="0" dirty="0" smtClean="0"/>
            <a:t>(</a:t>
          </a:r>
          <a:r>
            <a:rPr lang="es-CO" sz="1200" b="0" dirty="0" err="1" smtClean="0"/>
            <a:t>Proactivanet</a:t>
          </a:r>
          <a:r>
            <a:rPr lang="es-CO" sz="1200" b="0" dirty="0" smtClean="0"/>
            <a:t>)</a:t>
          </a:r>
          <a:endParaRPr lang="es-CO" sz="1200" dirty="0"/>
        </a:p>
      </dgm:t>
    </dgm:pt>
    <dgm:pt modelId="{F4B10123-20CA-4713-A2B2-1DD01B8E39AA}" type="parTrans" cxnId="{9C0BB2AF-BDDE-4937-B0C9-E30B134D84EC}">
      <dgm:prSet/>
      <dgm:spPr/>
      <dgm:t>
        <a:bodyPr/>
        <a:lstStyle/>
        <a:p>
          <a:endParaRPr lang="es-CO"/>
        </a:p>
      </dgm:t>
    </dgm:pt>
    <dgm:pt modelId="{8C5E3399-9529-4EDE-AA61-07579A65D7C8}" type="sibTrans" cxnId="{9C0BB2AF-BDDE-4937-B0C9-E30B134D84EC}">
      <dgm:prSet/>
      <dgm:spPr/>
      <dgm:t>
        <a:bodyPr/>
        <a:lstStyle/>
        <a:p>
          <a:endParaRPr lang="es-CO"/>
        </a:p>
      </dgm:t>
    </dgm:pt>
    <dgm:pt modelId="{E3C99BEF-DB55-427E-BBEE-B2FF316F0897}">
      <dgm:prSet phldrT="[Texto]" custT="1"/>
      <dgm:spPr/>
      <dgm:t>
        <a:bodyPr/>
        <a:lstStyle/>
        <a:p>
          <a:r>
            <a:rPr lang="es-CO" sz="1200" dirty="0" smtClean="0"/>
            <a:t>Adjudicación de la plataforma de Portales (</a:t>
          </a:r>
          <a:r>
            <a:rPr lang="es-CO" sz="1200" dirty="0" err="1" smtClean="0"/>
            <a:t>Liferay</a:t>
          </a:r>
          <a:r>
            <a:rPr lang="es-CO" sz="1200" dirty="0" smtClean="0"/>
            <a:t>)</a:t>
          </a:r>
          <a:endParaRPr lang="es-CO" sz="1200" dirty="0"/>
        </a:p>
      </dgm:t>
    </dgm:pt>
    <dgm:pt modelId="{FDE13316-9994-447D-82EF-A3AA1AFBB2E1}" type="parTrans" cxnId="{28A3ECF3-AD57-4BAE-9247-ADE7F3C7597F}">
      <dgm:prSet/>
      <dgm:spPr/>
      <dgm:t>
        <a:bodyPr/>
        <a:lstStyle/>
        <a:p>
          <a:endParaRPr lang="es-CO"/>
        </a:p>
      </dgm:t>
    </dgm:pt>
    <dgm:pt modelId="{C498BD65-6223-4DA4-BC9B-9AAAD5C5CE4C}" type="sibTrans" cxnId="{28A3ECF3-AD57-4BAE-9247-ADE7F3C7597F}">
      <dgm:prSet/>
      <dgm:spPr/>
      <dgm:t>
        <a:bodyPr/>
        <a:lstStyle/>
        <a:p>
          <a:endParaRPr lang="es-CO"/>
        </a:p>
      </dgm:t>
    </dgm:pt>
    <dgm:pt modelId="{EBF35016-7BF6-4F85-822E-B7AE1E74B065}">
      <dgm:prSet phldrT="[Texto]" custT="1"/>
      <dgm:spPr/>
      <dgm:t>
        <a:bodyPr/>
        <a:lstStyle/>
        <a:p>
          <a:r>
            <a:rPr lang="es-CO" sz="2800" dirty="0" smtClean="0"/>
            <a:t>Servicios de Información</a:t>
          </a:r>
          <a:endParaRPr lang="es-CO" sz="2800" dirty="0"/>
        </a:p>
      </dgm:t>
    </dgm:pt>
    <dgm:pt modelId="{9D23F179-94B1-4107-A94F-F7115530449C}" type="parTrans" cxnId="{ADC86369-EA7B-4C59-91EB-245FFBAD7A2E}">
      <dgm:prSet/>
      <dgm:spPr/>
      <dgm:t>
        <a:bodyPr/>
        <a:lstStyle/>
        <a:p>
          <a:endParaRPr lang="es-CO"/>
        </a:p>
      </dgm:t>
    </dgm:pt>
    <dgm:pt modelId="{095331FF-EF04-4B5F-80B3-97F94955F209}" type="sibTrans" cxnId="{ADC86369-EA7B-4C59-91EB-245FFBAD7A2E}">
      <dgm:prSet/>
      <dgm:spPr/>
      <dgm:t>
        <a:bodyPr/>
        <a:lstStyle/>
        <a:p>
          <a:endParaRPr lang="es-CO"/>
        </a:p>
      </dgm:t>
    </dgm:pt>
    <dgm:pt modelId="{FC432BFA-420B-4CFF-9820-E71A611E4FA7}">
      <dgm:prSet phldrT="[Texto]"/>
      <dgm:spPr/>
      <dgm:t>
        <a:bodyPr/>
        <a:lstStyle/>
        <a:p>
          <a:r>
            <a:rPr lang="es-CO" dirty="0" smtClean="0"/>
            <a:t> </a:t>
          </a:r>
          <a:r>
            <a:rPr lang="es-CO" b="1" dirty="0" smtClean="0"/>
            <a:t>SUIT</a:t>
          </a:r>
          <a:r>
            <a:rPr lang="es-CO" dirty="0" smtClean="0"/>
            <a:t> – Optimización del </a:t>
          </a:r>
          <a:r>
            <a:rPr lang="es-CO" b="1" dirty="0" smtClean="0"/>
            <a:t>Módulo de Racionalización.</a:t>
          </a:r>
          <a:r>
            <a:rPr lang="es-CO" dirty="0" smtClean="0"/>
            <a:t>	</a:t>
          </a:r>
          <a:endParaRPr lang="es-CO" dirty="0"/>
        </a:p>
      </dgm:t>
    </dgm:pt>
    <dgm:pt modelId="{73318E11-66EC-4C82-9ADA-B67A6DD57679}" type="parTrans" cxnId="{E77508A0-AF20-4674-865E-9CD8BE964C06}">
      <dgm:prSet/>
      <dgm:spPr/>
      <dgm:t>
        <a:bodyPr/>
        <a:lstStyle/>
        <a:p>
          <a:endParaRPr lang="es-CO"/>
        </a:p>
      </dgm:t>
    </dgm:pt>
    <dgm:pt modelId="{C3E97566-CC2B-487B-A46B-7EEDBB8840C2}" type="sibTrans" cxnId="{E77508A0-AF20-4674-865E-9CD8BE964C06}">
      <dgm:prSet/>
      <dgm:spPr/>
      <dgm:t>
        <a:bodyPr/>
        <a:lstStyle/>
        <a:p>
          <a:endParaRPr lang="es-CO"/>
        </a:p>
      </dgm:t>
    </dgm:pt>
    <dgm:pt modelId="{F3575738-4BBD-4B36-98AD-B4DBB100429C}">
      <dgm:prSet phldrT="[Texto]"/>
      <dgm:spPr/>
      <dgm:t>
        <a:bodyPr/>
        <a:lstStyle/>
        <a:p>
          <a:r>
            <a:rPr lang="es-CO" b="1" dirty="0" smtClean="0"/>
            <a:t>Bienes y Rentas, </a:t>
          </a:r>
          <a:r>
            <a:rPr lang="es-CO" b="0" dirty="0" smtClean="0"/>
            <a:t>acumulado 2017</a:t>
          </a:r>
          <a:r>
            <a:rPr lang="es-CO" b="1" dirty="0" smtClean="0"/>
            <a:t>: 180.000 hasta abril.</a:t>
          </a:r>
          <a:endParaRPr lang="es-CO" b="1" dirty="0"/>
        </a:p>
      </dgm:t>
    </dgm:pt>
    <dgm:pt modelId="{922BFA01-1935-4852-A946-5B08BD42C20D}" type="parTrans" cxnId="{B5DD377F-E65F-49CA-B3DD-7A4861C23DB1}">
      <dgm:prSet/>
      <dgm:spPr/>
      <dgm:t>
        <a:bodyPr/>
        <a:lstStyle/>
        <a:p>
          <a:endParaRPr lang="es-CO"/>
        </a:p>
      </dgm:t>
    </dgm:pt>
    <dgm:pt modelId="{91708967-0E6A-4BBD-95D8-D9E8A95BF228}" type="sibTrans" cxnId="{B5DD377F-E65F-49CA-B3DD-7A4861C23DB1}">
      <dgm:prSet/>
      <dgm:spPr/>
      <dgm:t>
        <a:bodyPr/>
        <a:lstStyle/>
        <a:p>
          <a:endParaRPr lang="es-CO"/>
        </a:p>
      </dgm:t>
    </dgm:pt>
    <dgm:pt modelId="{7449D032-902C-4194-9FF3-547A33A813DB}">
      <dgm:prSet phldrT="[Texto]" custT="1"/>
      <dgm:spPr/>
      <dgm:t>
        <a:bodyPr/>
        <a:lstStyle/>
        <a:p>
          <a:r>
            <a:rPr lang="es-CO" sz="1200" dirty="0" smtClean="0"/>
            <a:t>Pruebas del proceso de Servicio al Ciudadano y </a:t>
          </a:r>
          <a:r>
            <a:rPr lang="es-CO" sz="1200" b="1" dirty="0" smtClean="0"/>
            <a:t>PAT</a:t>
          </a:r>
          <a:r>
            <a:rPr lang="es-CO" sz="1200" dirty="0" smtClean="0"/>
            <a:t> en </a:t>
          </a:r>
          <a:r>
            <a:rPr lang="es-CO" sz="1200" b="1" dirty="0" smtClean="0"/>
            <a:t> CRM </a:t>
          </a:r>
          <a:endParaRPr lang="es-CO" sz="1200" b="1" dirty="0"/>
        </a:p>
      </dgm:t>
    </dgm:pt>
    <dgm:pt modelId="{4201E8F6-9DBB-4812-8850-2A68803C3AA9}" type="parTrans" cxnId="{4AD8D6FE-D412-475F-8426-4210378DB9E5}">
      <dgm:prSet/>
      <dgm:spPr/>
      <dgm:t>
        <a:bodyPr/>
        <a:lstStyle/>
        <a:p>
          <a:endParaRPr lang="es-CO"/>
        </a:p>
      </dgm:t>
    </dgm:pt>
    <dgm:pt modelId="{0171DF3D-3427-45F9-8CAC-7F1693A6AB78}" type="sibTrans" cxnId="{4AD8D6FE-D412-475F-8426-4210378DB9E5}">
      <dgm:prSet/>
      <dgm:spPr/>
      <dgm:t>
        <a:bodyPr/>
        <a:lstStyle/>
        <a:p>
          <a:endParaRPr lang="es-CO"/>
        </a:p>
      </dgm:t>
    </dgm:pt>
    <dgm:pt modelId="{B79B2A60-B74D-44E5-AE93-20D47A54229A}">
      <dgm:prSet phldrT="[Texto]"/>
      <dgm:spPr/>
      <dgm:t>
        <a:bodyPr/>
        <a:lstStyle/>
        <a:p>
          <a:r>
            <a:rPr lang="es-CO" b="1" dirty="0" smtClean="0"/>
            <a:t>Nuevo FURAG </a:t>
          </a:r>
          <a:r>
            <a:rPr lang="es-CO" dirty="0" smtClean="0"/>
            <a:t>levantamiento de requerimientos y soporte.</a:t>
          </a:r>
          <a:endParaRPr lang="es-CO" dirty="0"/>
        </a:p>
      </dgm:t>
    </dgm:pt>
    <dgm:pt modelId="{981A7173-D471-4245-BA69-C0445FCFB203}" type="parTrans" cxnId="{DB188937-C9FF-4621-A7C0-DFB9C7D25BE1}">
      <dgm:prSet/>
      <dgm:spPr/>
      <dgm:t>
        <a:bodyPr/>
        <a:lstStyle/>
        <a:p>
          <a:endParaRPr lang="es-CO"/>
        </a:p>
      </dgm:t>
    </dgm:pt>
    <dgm:pt modelId="{9B1A1920-6BB3-497E-8B5F-8F4E246CE575}" type="sibTrans" cxnId="{DB188937-C9FF-4621-A7C0-DFB9C7D25BE1}">
      <dgm:prSet/>
      <dgm:spPr/>
      <dgm:t>
        <a:bodyPr/>
        <a:lstStyle/>
        <a:p>
          <a:endParaRPr lang="es-CO"/>
        </a:p>
      </dgm:t>
    </dgm:pt>
    <dgm:pt modelId="{62E2AF4B-7393-4DD3-998B-48886B5D5191}">
      <dgm:prSet phldrT="[Texto]" custT="1"/>
      <dgm:spPr/>
      <dgm:t>
        <a:bodyPr/>
        <a:lstStyle/>
        <a:p>
          <a:r>
            <a:rPr lang="es-CO" sz="1400" b="1" dirty="0" smtClean="0"/>
            <a:t>Nuevo diseño de fichas </a:t>
          </a:r>
          <a:r>
            <a:rPr lang="es-CO" sz="1400" dirty="0" smtClean="0"/>
            <a:t>aplicado – En validación de Datos.</a:t>
          </a:r>
          <a:endParaRPr lang="es-CO" sz="1400" dirty="0"/>
        </a:p>
      </dgm:t>
    </dgm:pt>
    <dgm:pt modelId="{FCA8BAC0-A1A0-47B3-A8E5-D8C09C6E8293}" type="parTrans" cxnId="{AC7F1E66-4C26-4DEB-952D-6C040ED977CF}">
      <dgm:prSet/>
      <dgm:spPr/>
      <dgm:t>
        <a:bodyPr/>
        <a:lstStyle/>
        <a:p>
          <a:endParaRPr lang="es-CO"/>
        </a:p>
      </dgm:t>
    </dgm:pt>
    <dgm:pt modelId="{3D1FEDBC-366C-4FC9-B869-29B646511FE3}" type="sibTrans" cxnId="{AC7F1E66-4C26-4DEB-952D-6C040ED977CF}">
      <dgm:prSet/>
      <dgm:spPr/>
      <dgm:t>
        <a:bodyPr/>
        <a:lstStyle/>
        <a:p>
          <a:endParaRPr lang="es-CO"/>
        </a:p>
      </dgm:t>
    </dgm:pt>
    <dgm:pt modelId="{66720128-7AA5-4A89-A73A-AF7EE7B24A3B}">
      <dgm:prSet custT="1"/>
      <dgm:spPr/>
      <dgm:t>
        <a:bodyPr/>
        <a:lstStyle/>
        <a:p>
          <a:r>
            <a:rPr lang="es-CO" sz="1400" b="1" dirty="0" smtClean="0"/>
            <a:t>119</a:t>
          </a:r>
          <a:r>
            <a:rPr lang="es-CO" sz="1400" dirty="0" smtClean="0"/>
            <a:t>  Experiencias registradas en </a:t>
          </a:r>
          <a:r>
            <a:rPr lang="es-CO" sz="1400" b="1" dirty="0" smtClean="0"/>
            <a:t>nuevo</a:t>
          </a:r>
          <a:r>
            <a:rPr lang="es-CO" sz="1400" dirty="0" smtClean="0"/>
            <a:t> </a:t>
          </a:r>
          <a:r>
            <a:rPr lang="es-CO" sz="1400" b="1" dirty="0" smtClean="0"/>
            <a:t>Banco de Éxitos </a:t>
          </a:r>
          <a:r>
            <a:rPr lang="es-CO" sz="1400" dirty="0" smtClean="0"/>
            <a:t>.</a:t>
          </a:r>
          <a:endParaRPr lang="es-CO" sz="1400" dirty="0"/>
        </a:p>
      </dgm:t>
    </dgm:pt>
    <dgm:pt modelId="{19F0A946-F0D7-48AC-A892-5BF0ED6651DD}" type="parTrans" cxnId="{E03B49FF-44E4-4E57-99E5-BA7E70D3B5E3}">
      <dgm:prSet/>
      <dgm:spPr/>
      <dgm:t>
        <a:bodyPr/>
        <a:lstStyle/>
        <a:p>
          <a:endParaRPr lang="es-CO"/>
        </a:p>
      </dgm:t>
    </dgm:pt>
    <dgm:pt modelId="{668B97A8-DDD3-4CE4-8BBB-C72A43D2F9C8}" type="sibTrans" cxnId="{E03B49FF-44E4-4E57-99E5-BA7E70D3B5E3}">
      <dgm:prSet/>
      <dgm:spPr/>
      <dgm:t>
        <a:bodyPr/>
        <a:lstStyle/>
        <a:p>
          <a:endParaRPr lang="es-CO"/>
        </a:p>
      </dgm:t>
    </dgm:pt>
    <dgm:pt modelId="{06BC3A38-F27A-4B82-8B58-F9C150C41693}">
      <dgm:prSet phldrT="[Texto]"/>
      <dgm:spPr/>
      <dgm:t>
        <a:bodyPr/>
        <a:lstStyle/>
        <a:p>
          <a:endParaRPr lang="es-CO" sz="1000" dirty="0"/>
        </a:p>
      </dgm:t>
    </dgm:pt>
    <dgm:pt modelId="{039B973D-DA8F-4475-91C9-E50DD01478D7}" type="parTrans" cxnId="{9F487FE8-D2E3-4569-8E9A-1087028276BD}">
      <dgm:prSet/>
      <dgm:spPr/>
      <dgm:t>
        <a:bodyPr/>
        <a:lstStyle/>
        <a:p>
          <a:endParaRPr lang="es-CO"/>
        </a:p>
      </dgm:t>
    </dgm:pt>
    <dgm:pt modelId="{23099870-03A1-43CF-89EB-266A0AA10119}" type="sibTrans" cxnId="{9F487FE8-D2E3-4569-8E9A-1087028276BD}">
      <dgm:prSet/>
      <dgm:spPr/>
      <dgm:t>
        <a:bodyPr/>
        <a:lstStyle/>
        <a:p>
          <a:endParaRPr lang="es-CO"/>
        </a:p>
      </dgm:t>
    </dgm:pt>
    <dgm:pt modelId="{E3BC248B-D126-49A8-A187-E9E809B0B952}">
      <dgm:prSet phldrT="[Texto]" custT="1"/>
      <dgm:spPr/>
      <dgm:t>
        <a:bodyPr/>
        <a:lstStyle/>
        <a:p>
          <a:r>
            <a:rPr lang="es-CO" sz="1200" dirty="0" smtClean="0"/>
            <a:t>Actualización de los </a:t>
          </a:r>
          <a:r>
            <a:rPr lang="es-CO" sz="1200" b="1" dirty="0" smtClean="0"/>
            <a:t>Certificados de Seguridad </a:t>
          </a:r>
          <a:r>
            <a:rPr lang="es-CO" sz="1200" dirty="0" smtClean="0"/>
            <a:t>para todos los portales.</a:t>
          </a:r>
          <a:endParaRPr lang="es-CO" sz="1200" dirty="0"/>
        </a:p>
      </dgm:t>
    </dgm:pt>
    <dgm:pt modelId="{5916CB53-8D11-4318-AF63-BB114FAE5FF2}" type="parTrans" cxnId="{0FE6E93D-244F-48A6-AE78-41D4A58C73A4}">
      <dgm:prSet/>
      <dgm:spPr/>
      <dgm:t>
        <a:bodyPr/>
        <a:lstStyle/>
        <a:p>
          <a:endParaRPr lang="es-CO"/>
        </a:p>
      </dgm:t>
    </dgm:pt>
    <dgm:pt modelId="{DC0DC191-17F6-448D-8A11-48C45DD2CEAC}" type="sibTrans" cxnId="{0FE6E93D-244F-48A6-AE78-41D4A58C73A4}">
      <dgm:prSet/>
      <dgm:spPr/>
      <dgm:t>
        <a:bodyPr/>
        <a:lstStyle/>
        <a:p>
          <a:endParaRPr lang="es-CO"/>
        </a:p>
      </dgm:t>
    </dgm:pt>
    <dgm:pt modelId="{9B8FFBF9-E008-4A75-843E-09A291869918}">
      <dgm:prSet custT="1"/>
      <dgm:spPr/>
      <dgm:t>
        <a:bodyPr/>
        <a:lstStyle/>
        <a:p>
          <a:r>
            <a:rPr lang="es-CO" sz="1400" b="0" dirty="0" smtClean="0"/>
            <a:t>Rediseño de la sección privada de la </a:t>
          </a:r>
          <a:r>
            <a:rPr lang="es-CO" sz="1400" b="1" dirty="0" smtClean="0"/>
            <a:t>RED ET</a:t>
          </a:r>
          <a:r>
            <a:rPr lang="es-CO" sz="1400" dirty="0" smtClean="0"/>
            <a:t>.</a:t>
          </a:r>
          <a:endParaRPr lang="es-CO" sz="1400" dirty="0"/>
        </a:p>
      </dgm:t>
    </dgm:pt>
    <dgm:pt modelId="{5218C322-8979-4604-9EBF-249235DA6225}" type="parTrans" cxnId="{FC5D69DD-9D44-4F69-8126-EFDFEF1BC20F}">
      <dgm:prSet/>
      <dgm:spPr/>
      <dgm:t>
        <a:bodyPr/>
        <a:lstStyle/>
        <a:p>
          <a:endParaRPr lang="es-CO"/>
        </a:p>
      </dgm:t>
    </dgm:pt>
    <dgm:pt modelId="{D4411ED6-1D95-4F13-BC15-82919F58B0E4}" type="sibTrans" cxnId="{FC5D69DD-9D44-4F69-8126-EFDFEF1BC20F}">
      <dgm:prSet/>
      <dgm:spPr/>
      <dgm:t>
        <a:bodyPr/>
        <a:lstStyle/>
        <a:p>
          <a:endParaRPr lang="es-CO"/>
        </a:p>
      </dgm:t>
    </dgm:pt>
    <dgm:pt modelId="{D32BF1E7-0045-44E3-8717-ACFE019F26BF}">
      <dgm:prSet custT="1"/>
      <dgm:spPr/>
      <dgm:t>
        <a:bodyPr/>
        <a:lstStyle/>
        <a:p>
          <a:r>
            <a:rPr lang="es-CO" sz="1400" b="1" dirty="0" smtClean="0"/>
            <a:t>Rediseño del Home </a:t>
          </a:r>
          <a:r>
            <a:rPr lang="es-CO" sz="1400" dirty="0" smtClean="0"/>
            <a:t>de Gestor Normativo publicado.</a:t>
          </a:r>
          <a:endParaRPr lang="es-CO" sz="1400" dirty="0"/>
        </a:p>
      </dgm:t>
    </dgm:pt>
    <dgm:pt modelId="{AB07EE00-5D05-419C-9E77-3E97F8D53596}" type="parTrans" cxnId="{97C71BA7-FC01-452C-B9D5-9FC0E9A16106}">
      <dgm:prSet/>
      <dgm:spPr/>
      <dgm:t>
        <a:bodyPr/>
        <a:lstStyle/>
        <a:p>
          <a:endParaRPr lang="es-CO"/>
        </a:p>
      </dgm:t>
    </dgm:pt>
    <dgm:pt modelId="{D757FED4-663E-444B-8CD1-21321407F987}" type="sibTrans" cxnId="{97C71BA7-FC01-452C-B9D5-9FC0E9A16106}">
      <dgm:prSet/>
      <dgm:spPr/>
      <dgm:t>
        <a:bodyPr/>
        <a:lstStyle/>
        <a:p>
          <a:endParaRPr lang="es-CO"/>
        </a:p>
      </dgm:t>
    </dgm:pt>
    <dgm:pt modelId="{B59D2087-C5F3-4417-89B5-8F4148B6D44B}">
      <dgm:prSet phldrT="[Texto]"/>
      <dgm:spPr/>
      <dgm:t>
        <a:bodyPr/>
        <a:lstStyle/>
        <a:p>
          <a:r>
            <a:rPr lang="es-CO" b="1" dirty="0" smtClean="0"/>
            <a:t>SIGEP II</a:t>
          </a:r>
          <a:r>
            <a:rPr lang="es-CO" dirty="0" smtClean="0"/>
            <a:t>, consolidación de observaciones de todas las áreas,  Validación en Comité de contratación.</a:t>
          </a:r>
          <a:endParaRPr lang="es-CO" dirty="0"/>
        </a:p>
      </dgm:t>
    </dgm:pt>
    <dgm:pt modelId="{0C648ACD-DB68-454E-80E9-962F3D3078B4}" type="parTrans" cxnId="{FA86BDE7-3D1D-434D-BCF3-EA3EF854765A}">
      <dgm:prSet/>
      <dgm:spPr/>
      <dgm:t>
        <a:bodyPr/>
        <a:lstStyle/>
        <a:p>
          <a:endParaRPr lang="es-CO"/>
        </a:p>
      </dgm:t>
    </dgm:pt>
    <dgm:pt modelId="{ECD49BF9-D167-4E3C-B89D-1DB2A9243993}" type="sibTrans" cxnId="{FA86BDE7-3D1D-434D-BCF3-EA3EF854765A}">
      <dgm:prSet/>
      <dgm:spPr/>
      <dgm:t>
        <a:bodyPr/>
        <a:lstStyle/>
        <a:p>
          <a:endParaRPr lang="es-CO"/>
        </a:p>
      </dgm:t>
    </dgm:pt>
    <dgm:pt modelId="{82DEFFC5-763C-445B-A287-901A4518F04C}">
      <dgm:prSet custT="1"/>
      <dgm:spPr/>
      <dgm:t>
        <a:bodyPr/>
        <a:lstStyle/>
        <a:p>
          <a:r>
            <a:rPr lang="es-CO" sz="1400" b="0" dirty="0" smtClean="0"/>
            <a:t>Diseño</a:t>
          </a:r>
          <a:r>
            <a:rPr lang="es-CO" sz="1400" dirty="0" smtClean="0"/>
            <a:t> de la </a:t>
          </a:r>
          <a:r>
            <a:rPr lang="es-CO" sz="1400" b="1" dirty="0" smtClean="0"/>
            <a:t>aplicación móvil EVA</a:t>
          </a:r>
          <a:r>
            <a:rPr lang="es-CO" sz="1400" dirty="0" smtClean="0"/>
            <a:t>.</a:t>
          </a:r>
          <a:endParaRPr lang="es-CO" sz="1400" dirty="0"/>
        </a:p>
      </dgm:t>
    </dgm:pt>
    <dgm:pt modelId="{91A18BA3-C581-48B5-B5C7-88876E72989F}" type="parTrans" cxnId="{92599760-89C6-4AE6-9B06-209C3C27E894}">
      <dgm:prSet/>
      <dgm:spPr/>
      <dgm:t>
        <a:bodyPr/>
        <a:lstStyle/>
        <a:p>
          <a:endParaRPr lang="es-CO"/>
        </a:p>
      </dgm:t>
    </dgm:pt>
    <dgm:pt modelId="{DC35AEB2-0E79-45F0-A258-22F2B0CD41CD}" type="sibTrans" cxnId="{92599760-89C6-4AE6-9B06-209C3C27E894}">
      <dgm:prSet/>
      <dgm:spPr/>
      <dgm:t>
        <a:bodyPr/>
        <a:lstStyle/>
        <a:p>
          <a:endParaRPr lang="es-CO"/>
        </a:p>
      </dgm:t>
    </dgm:pt>
    <dgm:pt modelId="{55A84CB2-6080-4497-85FE-01F4913D39B1}">
      <dgm:prSet custT="1"/>
      <dgm:spPr/>
      <dgm:t>
        <a:bodyPr/>
        <a:lstStyle/>
        <a:p>
          <a:r>
            <a:rPr lang="es-CO" sz="1400" b="1" dirty="0" err="1" smtClean="0"/>
            <a:t>Micrositio</a:t>
          </a:r>
          <a:r>
            <a:rPr lang="es-CO" sz="1400" b="1" dirty="0" smtClean="0"/>
            <a:t> de </a:t>
          </a:r>
          <a:r>
            <a:rPr lang="es-CO" sz="1400" b="1" dirty="0" err="1" smtClean="0"/>
            <a:t>MiPG</a:t>
          </a:r>
          <a:r>
            <a:rPr lang="es-CO" sz="1400" b="1" dirty="0" smtClean="0"/>
            <a:t> </a:t>
          </a:r>
          <a:r>
            <a:rPr lang="es-CO" sz="1400" b="0" dirty="0" smtClean="0"/>
            <a:t>publicado</a:t>
          </a:r>
          <a:r>
            <a:rPr lang="es-CO" sz="1400" dirty="0" smtClean="0"/>
            <a:t>, Estado Joven y Competencias laborales.</a:t>
          </a:r>
          <a:endParaRPr lang="es-CO" sz="1400" dirty="0"/>
        </a:p>
      </dgm:t>
    </dgm:pt>
    <dgm:pt modelId="{D17E7998-EA09-49F7-BC6E-286B31E7B30C}" type="parTrans" cxnId="{75836C52-7C76-44F6-8C17-67D48B0E53F6}">
      <dgm:prSet/>
      <dgm:spPr/>
      <dgm:t>
        <a:bodyPr/>
        <a:lstStyle/>
        <a:p>
          <a:endParaRPr lang="es-CO"/>
        </a:p>
      </dgm:t>
    </dgm:pt>
    <dgm:pt modelId="{D4A0E3FF-D38A-44AD-AD9F-94D36BC49836}" type="sibTrans" cxnId="{75836C52-7C76-44F6-8C17-67D48B0E53F6}">
      <dgm:prSet/>
      <dgm:spPr/>
      <dgm:t>
        <a:bodyPr/>
        <a:lstStyle/>
        <a:p>
          <a:endParaRPr lang="es-CO"/>
        </a:p>
      </dgm:t>
    </dgm:pt>
    <dgm:pt modelId="{526DAAD4-78F7-4E4B-BFCA-8D37F2AF3096}">
      <dgm:prSet phldrT="[Texto]" custT="1"/>
      <dgm:spPr/>
      <dgm:t>
        <a:bodyPr/>
        <a:lstStyle/>
        <a:p>
          <a:r>
            <a:rPr lang="es-CO" sz="1200" dirty="0" smtClean="0"/>
            <a:t>Elaboración y actualización de procedimientos y políticas de TI.</a:t>
          </a:r>
          <a:endParaRPr lang="es-CO" sz="1200" dirty="0"/>
        </a:p>
      </dgm:t>
    </dgm:pt>
    <dgm:pt modelId="{F761AB8B-600D-4749-A017-4BFFD3FF60B3}" type="parTrans" cxnId="{168F1772-B32B-49FD-9BF3-DCD304F594F0}">
      <dgm:prSet/>
      <dgm:spPr/>
      <dgm:t>
        <a:bodyPr/>
        <a:lstStyle/>
        <a:p>
          <a:endParaRPr lang="es-CO"/>
        </a:p>
      </dgm:t>
    </dgm:pt>
    <dgm:pt modelId="{1E830858-7547-40E6-80F0-57B147F87798}" type="sibTrans" cxnId="{168F1772-B32B-49FD-9BF3-DCD304F594F0}">
      <dgm:prSet/>
      <dgm:spPr/>
      <dgm:t>
        <a:bodyPr/>
        <a:lstStyle/>
        <a:p>
          <a:endParaRPr lang="es-CO"/>
        </a:p>
      </dgm:t>
    </dgm:pt>
    <dgm:pt modelId="{74461A2F-0521-4B1C-94FE-53C5711A379A}">
      <dgm:prSet phldrT="[Texto]"/>
      <dgm:spPr/>
      <dgm:t>
        <a:bodyPr/>
        <a:lstStyle/>
        <a:p>
          <a:r>
            <a:rPr lang="es-CO" b="1" dirty="0" smtClean="0"/>
            <a:t>SIGEP I: </a:t>
          </a:r>
          <a:endParaRPr lang="es-CO" dirty="0"/>
        </a:p>
      </dgm:t>
    </dgm:pt>
    <dgm:pt modelId="{B97497A1-DA5B-4257-98D2-002F56B20E78}" type="parTrans" cxnId="{5F8E0B65-EF5B-4166-9A73-57239302C102}">
      <dgm:prSet/>
      <dgm:spPr/>
      <dgm:t>
        <a:bodyPr/>
        <a:lstStyle/>
        <a:p>
          <a:endParaRPr lang="es-CO"/>
        </a:p>
      </dgm:t>
    </dgm:pt>
    <dgm:pt modelId="{B115920D-642B-4AED-B4B9-D7B6C4D66A3C}" type="sibTrans" cxnId="{5F8E0B65-EF5B-4166-9A73-57239302C102}">
      <dgm:prSet/>
      <dgm:spPr/>
      <dgm:t>
        <a:bodyPr/>
        <a:lstStyle/>
        <a:p>
          <a:endParaRPr lang="es-CO"/>
        </a:p>
      </dgm:t>
    </dgm:pt>
    <dgm:pt modelId="{9E57848D-6C76-47A1-A562-C4C49B6CE90E}">
      <dgm:prSet phldrT="[Texto]"/>
      <dgm:spPr/>
      <dgm:t>
        <a:bodyPr/>
        <a:lstStyle/>
        <a:p>
          <a:r>
            <a:rPr lang="es-CO" b="0" dirty="0" smtClean="0"/>
            <a:t>Actualización de las </a:t>
          </a:r>
          <a:r>
            <a:rPr lang="es-CO" b="1" dirty="0" smtClean="0"/>
            <a:t>consultas de caracterización EP.</a:t>
          </a:r>
          <a:endParaRPr lang="es-CO" b="1" dirty="0"/>
        </a:p>
      </dgm:t>
    </dgm:pt>
    <dgm:pt modelId="{7D892E82-E1FA-4EC1-AB8C-8081FAC654DF}" type="parTrans" cxnId="{8BEDC6DE-D24D-4957-992F-62C9FA174698}">
      <dgm:prSet/>
      <dgm:spPr/>
      <dgm:t>
        <a:bodyPr/>
        <a:lstStyle/>
        <a:p>
          <a:endParaRPr lang="es-CO"/>
        </a:p>
      </dgm:t>
    </dgm:pt>
    <dgm:pt modelId="{781C5F86-FCD7-438C-89FA-D11D681896C8}" type="sibTrans" cxnId="{8BEDC6DE-D24D-4957-992F-62C9FA174698}">
      <dgm:prSet/>
      <dgm:spPr/>
      <dgm:t>
        <a:bodyPr/>
        <a:lstStyle/>
        <a:p>
          <a:endParaRPr lang="es-CO"/>
        </a:p>
      </dgm:t>
    </dgm:pt>
    <dgm:pt modelId="{D9C22BE1-F585-42B1-BCCB-D5FC40589E95}">
      <dgm:prSet phldrT="[Texto]" custT="1"/>
      <dgm:spPr/>
      <dgm:t>
        <a:bodyPr/>
        <a:lstStyle/>
        <a:p>
          <a:r>
            <a:rPr lang="es-CO" sz="1200" dirty="0" smtClean="0"/>
            <a:t>Jornadas de </a:t>
          </a:r>
          <a:r>
            <a:rPr lang="es-CO" sz="1200" b="1" dirty="0" smtClean="0"/>
            <a:t>capacitación</a:t>
          </a:r>
          <a:r>
            <a:rPr lang="es-CO" sz="1200" dirty="0" smtClean="0"/>
            <a:t> en </a:t>
          </a:r>
          <a:r>
            <a:rPr lang="es-CO" sz="1200" dirty="0" err="1" smtClean="0"/>
            <a:t>Power</a:t>
          </a:r>
          <a:r>
            <a:rPr lang="es-CO" sz="1200" dirty="0" smtClean="0"/>
            <a:t> BI.</a:t>
          </a:r>
          <a:endParaRPr lang="es-CO" sz="1200" dirty="0"/>
        </a:p>
      </dgm:t>
    </dgm:pt>
    <dgm:pt modelId="{67BA0F6D-0807-4FD1-8ADE-5101FD105B0B}" type="parTrans" cxnId="{EE104A6C-E01F-496D-BC78-C8966A0FF48B}">
      <dgm:prSet/>
      <dgm:spPr/>
      <dgm:t>
        <a:bodyPr/>
        <a:lstStyle/>
        <a:p>
          <a:endParaRPr lang="es-CO"/>
        </a:p>
      </dgm:t>
    </dgm:pt>
    <dgm:pt modelId="{5D052B67-7A46-4CE0-AFFA-5C869E828123}" type="sibTrans" cxnId="{EE104A6C-E01F-496D-BC78-C8966A0FF48B}">
      <dgm:prSet/>
      <dgm:spPr/>
      <dgm:t>
        <a:bodyPr/>
        <a:lstStyle/>
        <a:p>
          <a:endParaRPr lang="es-CO"/>
        </a:p>
      </dgm:t>
    </dgm:pt>
    <dgm:pt modelId="{615EA0D6-3F1B-48BB-ADBA-72693B52A49E}" type="pres">
      <dgm:prSet presAssocID="{31FA366A-0E28-4966-993B-509574B97D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3EB4A2B-24A7-42B8-B75F-544868D623C7}" type="pres">
      <dgm:prSet presAssocID="{AF1B089A-26E4-4DBB-84A4-3655E7EF7376}" presName="circle1" presStyleLbl="node1" presStyleIdx="0" presStyleCnt="3"/>
      <dgm:spPr/>
    </dgm:pt>
    <dgm:pt modelId="{0213EB24-5EBD-408B-B18D-8C348AFFF37D}" type="pres">
      <dgm:prSet presAssocID="{AF1B089A-26E4-4DBB-84A4-3655E7EF7376}" presName="space" presStyleCnt="0"/>
      <dgm:spPr/>
    </dgm:pt>
    <dgm:pt modelId="{8462B5C8-9050-4471-973C-DE2EADE2CEED}" type="pres">
      <dgm:prSet presAssocID="{AF1B089A-26E4-4DBB-84A4-3655E7EF7376}" presName="rect1" presStyleLbl="alignAcc1" presStyleIdx="0" presStyleCnt="3" custScaleX="112953" custScaleY="107508"/>
      <dgm:spPr/>
      <dgm:t>
        <a:bodyPr/>
        <a:lstStyle/>
        <a:p>
          <a:endParaRPr lang="es-CO"/>
        </a:p>
      </dgm:t>
    </dgm:pt>
    <dgm:pt modelId="{47CE2DE4-553B-4EA6-9CB6-32D3017A69E2}" type="pres">
      <dgm:prSet presAssocID="{82CF3CA1-1F0C-4E21-8E8E-615F0173CAF9}" presName="vertSpace2" presStyleLbl="node1" presStyleIdx="0" presStyleCnt="3"/>
      <dgm:spPr/>
    </dgm:pt>
    <dgm:pt modelId="{B92C1F78-0827-4551-B900-277F28487E87}" type="pres">
      <dgm:prSet presAssocID="{82CF3CA1-1F0C-4E21-8E8E-615F0173CAF9}" presName="circle2" presStyleLbl="node1" presStyleIdx="1" presStyleCnt="3"/>
      <dgm:spPr/>
    </dgm:pt>
    <dgm:pt modelId="{991B4405-7388-4347-9437-34E72647595D}" type="pres">
      <dgm:prSet presAssocID="{82CF3CA1-1F0C-4E21-8E8E-615F0173CAF9}" presName="rect2" presStyleLbl="alignAcc1" presStyleIdx="1" presStyleCnt="3" custScaleX="100768" custLinFactNeighborX="522" custLinFactNeighborY="396"/>
      <dgm:spPr/>
      <dgm:t>
        <a:bodyPr/>
        <a:lstStyle/>
        <a:p>
          <a:endParaRPr lang="es-CO"/>
        </a:p>
      </dgm:t>
    </dgm:pt>
    <dgm:pt modelId="{420A6438-2755-490E-868F-2874E3B5CB55}" type="pres">
      <dgm:prSet presAssocID="{EBF35016-7BF6-4F85-822E-B7AE1E74B065}" presName="vertSpace3" presStyleLbl="node1" presStyleIdx="1" presStyleCnt="3"/>
      <dgm:spPr/>
    </dgm:pt>
    <dgm:pt modelId="{FB4672FB-F19C-4D92-8C69-E84988885C80}" type="pres">
      <dgm:prSet presAssocID="{EBF35016-7BF6-4F85-822E-B7AE1E74B065}" presName="circle3" presStyleLbl="node1" presStyleIdx="2" presStyleCnt="3"/>
      <dgm:spPr/>
    </dgm:pt>
    <dgm:pt modelId="{2B5F3110-DA07-45CF-B096-F9AA6A1865C9}" type="pres">
      <dgm:prSet presAssocID="{EBF35016-7BF6-4F85-822E-B7AE1E74B065}" presName="rect3" presStyleLbl="alignAcc1" presStyleIdx="2" presStyleCnt="3"/>
      <dgm:spPr/>
      <dgm:t>
        <a:bodyPr/>
        <a:lstStyle/>
        <a:p>
          <a:endParaRPr lang="es-CO"/>
        </a:p>
      </dgm:t>
    </dgm:pt>
    <dgm:pt modelId="{644EE455-F664-4FAE-9068-A06611256F95}" type="pres">
      <dgm:prSet presAssocID="{AF1B089A-26E4-4DBB-84A4-3655E7EF7376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B960738-995A-4973-AEB2-C9C3F486D05E}" type="pres">
      <dgm:prSet presAssocID="{AF1B089A-26E4-4DBB-84A4-3655E7EF7376}" presName="rect1ChTx" presStyleLbl="alignAcc1" presStyleIdx="2" presStyleCnt="3" custScaleX="140596" custScaleY="113459" custLinFactNeighborX="-6999" custLinFactNeighborY="-456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70E94A0-A86C-4930-A290-693F63E14236}" type="pres">
      <dgm:prSet presAssocID="{82CF3CA1-1F0C-4E21-8E8E-615F0173CAF9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CE408A9-3716-447B-944A-0361F5ED0DC7}" type="pres">
      <dgm:prSet presAssocID="{82CF3CA1-1F0C-4E21-8E8E-615F0173CAF9}" presName="rect2ChTx" presStyleLbl="alignAcc1" presStyleIdx="2" presStyleCnt="3" custScaleX="137423" custScaleY="10238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47F7E17-973C-49C3-B49D-B058D0F05670}" type="pres">
      <dgm:prSet presAssocID="{EBF35016-7BF6-4F85-822E-B7AE1E74B065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4A288C1-F915-448B-89B4-00501A35C02A}" type="pres">
      <dgm:prSet presAssocID="{EBF35016-7BF6-4F85-822E-B7AE1E74B065}" presName="rect3ChTx" presStyleLbl="alignAcc1" presStyleIdx="2" presStyleCnt="3" custScaleX="139080" custScaleY="11012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C0BB2AF-BDDE-4937-B0C9-E30B134D84EC}" srcId="{82CF3CA1-1F0C-4E21-8E8E-615F0173CAF9}" destId="{D5777CDF-A6FE-4EE4-A5A3-6E943B31D185}" srcOrd="1" destOrd="0" parTransId="{F4B10123-20CA-4713-A2B2-1DD01B8E39AA}" sibTransId="{8C5E3399-9529-4EDE-AA61-07579A65D7C8}"/>
    <dgm:cxn modelId="{DB188937-C9FF-4621-A7C0-DFB9C7D25BE1}" srcId="{EBF35016-7BF6-4F85-822E-B7AE1E74B065}" destId="{B79B2A60-B74D-44E5-AE93-20D47A54229A}" srcOrd="0" destOrd="0" parTransId="{981A7173-D471-4245-BA69-C0445FCFB203}" sibTransId="{9B1A1920-6BB3-497E-8B5F-8F4E246CE575}"/>
    <dgm:cxn modelId="{A8A18246-F35C-4059-9615-65C07D46EDEB}" type="presOf" srcId="{82CF3CA1-1F0C-4E21-8E8E-615F0173CAF9}" destId="{991B4405-7388-4347-9437-34E72647595D}" srcOrd="0" destOrd="0" presId="urn:microsoft.com/office/officeart/2005/8/layout/target3"/>
    <dgm:cxn modelId="{22E0478D-2A2D-4FB3-BBBC-2519ED8869C4}" type="presOf" srcId="{F3575738-4BBD-4B36-98AD-B4DBB100429C}" destId="{F4A288C1-F915-448B-89B4-00501A35C02A}" srcOrd="0" destOrd="4" presId="urn:microsoft.com/office/officeart/2005/8/layout/target3"/>
    <dgm:cxn modelId="{171EF706-AA05-4424-869F-F0B0FAF46BBF}" type="presOf" srcId="{EBF35016-7BF6-4F85-822E-B7AE1E74B065}" destId="{2B5F3110-DA07-45CF-B096-F9AA6A1865C9}" srcOrd="0" destOrd="0" presId="urn:microsoft.com/office/officeart/2005/8/layout/target3"/>
    <dgm:cxn modelId="{FC5D69DD-9D44-4F69-8126-EFDFEF1BC20F}" srcId="{AF1B089A-26E4-4DBB-84A4-3655E7EF7376}" destId="{9B8FFBF9-E008-4A75-843E-09A291869918}" srcOrd="3" destOrd="0" parTransId="{5218C322-8979-4604-9EBF-249235DA6225}" sibTransId="{D4411ED6-1D95-4F13-BC15-82919F58B0E4}"/>
    <dgm:cxn modelId="{CA0C8999-505C-46CB-8280-84067142D1E8}" type="presOf" srcId="{74461A2F-0521-4B1C-94FE-53C5711A379A}" destId="{F4A288C1-F915-448B-89B4-00501A35C02A}" srcOrd="0" destOrd="3" presId="urn:microsoft.com/office/officeart/2005/8/layout/target3"/>
    <dgm:cxn modelId="{8BEDC6DE-D24D-4957-992F-62C9FA174698}" srcId="{74461A2F-0521-4B1C-94FE-53C5711A379A}" destId="{9E57848D-6C76-47A1-A562-C4C49B6CE90E}" srcOrd="1" destOrd="0" parTransId="{7D892E82-E1FA-4EC1-AB8C-8081FAC654DF}" sibTransId="{781C5F86-FCD7-438C-89FA-D11D681896C8}"/>
    <dgm:cxn modelId="{7A9D3FD0-F712-4037-B232-2253F283F435}" type="presOf" srcId="{82DEFFC5-763C-445B-A287-901A4518F04C}" destId="{CB960738-995A-4973-AEB2-C9C3F486D05E}" srcOrd="0" destOrd="5" presId="urn:microsoft.com/office/officeart/2005/8/layout/target3"/>
    <dgm:cxn modelId="{ADC86369-EA7B-4C59-91EB-245FFBAD7A2E}" srcId="{31FA366A-0E28-4966-993B-509574B97D41}" destId="{EBF35016-7BF6-4F85-822E-B7AE1E74B065}" srcOrd="2" destOrd="0" parTransId="{9D23F179-94B1-4107-A94F-F7115530449C}" sibTransId="{095331FF-EF04-4B5F-80B3-97F94955F209}"/>
    <dgm:cxn modelId="{AC7F1E66-4C26-4DEB-952D-6C040ED977CF}" srcId="{AF1B089A-26E4-4DBB-84A4-3655E7EF7376}" destId="{62E2AF4B-7393-4DD3-998B-48886B5D5191}" srcOrd="1" destOrd="0" parTransId="{FCA8BAC0-A1A0-47B3-A8E5-D8C09C6E8293}" sibTransId="{3D1FEDBC-366C-4FC9-B869-29B646511FE3}"/>
    <dgm:cxn modelId="{7D3D5E1D-2B5B-4E99-BED5-5D430CE8F255}" type="presOf" srcId="{7449D032-902C-4194-9FF3-547A33A813DB}" destId="{4CE408A9-3716-447B-944A-0361F5ED0DC7}" srcOrd="0" destOrd="4" presId="urn:microsoft.com/office/officeart/2005/8/layout/target3"/>
    <dgm:cxn modelId="{60426218-316E-4A02-B5DB-FEF483F006C5}" type="presOf" srcId="{62E2AF4B-7393-4DD3-998B-48886B5D5191}" destId="{CB960738-995A-4973-AEB2-C9C3F486D05E}" srcOrd="0" destOrd="1" presId="urn:microsoft.com/office/officeart/2005/8/layout/target3"/>
    <dgm:cxn modelId="{FA86BDE7-3D1D-434D-BCF3-EA3EF854765A}" srcId="{EBF35016-7BF6-4F85-822E-B7AE1E74B065}" destId="{B59D2087-C5F3-4417-89B5-8F4148B6D44B}" srcOrd="2" destOrd="0" parTransId="{0C648ACD-DB68-454E-80E9-962F3D3078B4}" sibTransId="{ECD49BF9-D167-4E3C-B89D-1DB2A9243993}"/>
    <dgm:cxn modelId="{5F8E0B65-EF5B-4166-9A73-57239302C102}" srcId="{EBF35016-7BF6-4F85-822E-B7AE1E74B065}" destId="{74461A2F-0521-4B1C-94FE-53C5711A379A}" srcOrd="3" destOrd="0" parTransId="{B97497A1-DA5B-4257-98D2-002F56B20E78}" sibTransId="{B115920D-642B-4AED-B4B9-D7B6C4D66A3C}"/>
    <dgm:cxn modelId="{1724DF5D-97AE-4869-9264-728606FCAD45}" type="presOf" srcId="{31FA366A-0E28-4966-993B-509574B97D41}" destId="{615EA0D6-3F1B-48BB-ADBA-72693B52A49E}" srcOrd="0" destOrd="0" presId="urn:microsoft.com/office/officeart/2005/8/layout/target3"/>
    <dgm:cxn modelId="{2BA69DFF-CE9B-423D-BFEB-B21AAC854FE2}" type="presOf" srcId="{82CF3CA1-1F0C-4E21-8E8E-615F0173CAF9}" destId="{D70E94A0-A86C-4930-A290-693F63E14236}" srcOrd="1" destOrd="0" presId="urn:microsoft.com/office/officeart/2005/8/layout/target3"/>
    <dgm:cxn modelId="{9F487FE8-D2E3-4569-8E9A-1087028276BD}" srcId="{82CF3CA1-1F0C-4E21-8E8E-615F0173CAF9}" destId="{06BC3A38-F27A-4B82-8B58-F9C150C41693}" srcOrd="0" destOrd="0" parTransId="{039B973D-DA8F-4475-91C9-E50DD01478D7}" sibTransId="{23099870-03A1-43CF-89EB-266A0AA10119}"/>
    <dgm:cxn modelId="{92599760-89C6-4AE6-9B06-209C3C27E894}" srcId="{AF1B089A-26E4-4DBB-84A4-3655E7EF7376}" destId="{82DEFFC5-763C-445B-A287-901A4518F04C}" srcOrd="5" destOrd="0" parTransId="{91A18BA3-C581-48B5-B5C7-88876E72989F}" sibTransId="{DC35AEB2-0E79-45F0-A258-22F2B0CD41CD}"/>
    <dgm:cxn modelId="{4E89C59F-F8FB-4F2A-BBA4-6752ECF29A20}" type="presOf" srcId="{06BC3A38-F27A-4B82-8B58-F9C150C41693}" destId="{4CE408A9-3716-447B-944A-0361F5ED0DC7}" srcOrd="0" destOrd="0" presId="urn:microsoft.com/office/officeart/2005/8/layout/target3"/>
    <dgm:cxn modelId="{E77508A0-AF20-4674-865E-9CD8BE964C06}" srcId="{EBF35016-7BF6-4F85-822E-B7AE1E74B065}" destId="{FC432BFA-420B-4CFF-9820-E71A611E4FA7}" srcOrd="1" destOrd="0" parTransId="{73318E11-66EC-4C82-9ADA-B67A6DD57679}" sibTransId="{C3E97566-CC2B-487B-A46B-7EEDBB8840C2}"/>
    <dgm:cxn modelId="{864811B9-D2AD-42FA-A48C-11A2281E0AC6}" type="presOf" srcId="{526DAAD4-78F7-4E4B-BFCA-8D37F2AF3096}" destId="{4CE408A9-3716-447B-944A-0361F5ED0DC7}" srcOrd="0" destOrd="2" presId="urn:microsoft.com/office/officeart/2005/8/layout/target3"/>
    <dgm:cxn modelId="{5224E7AE-52A4-422C-B913-97D17B5E6E96}" type="presOf" srcId="{F3660CA4-725A-4973-B99F-A562580DDCBB}" destId="{CB960738-995A-4973-AEB2-C9C3F486D05E}" srcOrd="0" destOrd="0" presId="urn:microsoft.com/office/officeart/2005/8/layout/target3"/>
    <dgm:cxn modelId="{38271376-BA30-4692-BE21-098B03CB4837}" srcId="{31FA366A-0E28-4966-993B-509574B97D41}" destId="{AF1B089A-26E4-4DBB-84A4-3655E7EF7376}" srcOrd="0" destOrd="0" parTransId="{2BDDD5D8-08F3-4BD1-B19F-2D24CF89D551}" sibTransId="{99420E2B-9988-4E58-AE1D-3C836EB521A7}"/>
    <dgm:cxn modelId="{EFFC3DC6-6BCC-4626-A124-42269AE1FF9B}" type="presOf" srcId="{D5777CDF-A6FE-4EE4-A5A3-6E943B31D185}" destId="{4CE408A9-3716-447B-944A-0361F5ED0DC7}" srcOrd="0" destOrd="1" presId="urn:microsoft.com/office/officeart/2005/8/layout/target3"/>
    <dgm:cxn modelId="{784C457F-E118-4CC8-9D2F-D9032A748667}" type="presOf" srcId="{B79B2A60-B74D-44E5-AE93-20D47A54229A}" destId="{F4A288C1-F915-448B-89B4-00501A35C02A}" srcOrd="0" destOrd="0" presId="urn:microsoft.com/office/officeart/2005/8/layout/target3"/>
    <dgm:cxn modelId="{28A3ECF3-AD57-4BAE-9247-ADE7F3C7597F}" srcId="{82CF3CA1-1F0C-4E21-8E8E-615F0173CAF9}" destId="{E3C99BEF-DB55-427E-BBEE-B2FF316F0897}" srcOrd="5" destOrd="0" parTransId="{FDE13316-9994-447D-82EF-A3AA1AFBB2E1}" sibTransId="{C498BD65-6223-4DA4-BC9B-9AAAD5C5CE4C}"/>
    <dgm:cxn modelId="{B5DD377F-E65F-49CA-B3DD-7A4861C23DB1}" srcId="{74461A2F-0521-4B1C-94FE-53C5711A379A}" destId="{F3575738-4BBD-4B36-98AD-B4DBB100429C}" srcOrd="0" destOrd="0" parTransId="{922BFA01-1935-4852-A946-5B08BD42C20D}" sibTransId="{91708967-0E6A-4BBD-95D8-D9E8A95BF228}"/>
    <dgm:cxn modelId="{7E9DA40F-1EAE-45D5-BC9F-ECDDD8B7C317}" type="presOf" srcId="{55A84CB2-6080-4497-85FE-01F4913D39B1}" destId="{CB960738-995A-4973-AEB2-C9C3F486D05E}" srcOrd="0" destOrd="6" presId="urn:microsoft.com/office/officeart/2005/8/layout/target3"/>
    <dgm:cxn modelId="{7EFFEADA-2086-4A7A-A956-3CBFA53A5970}" type="presOf" srcId="{AF1B089A-26E4-4DBB-84A4-3655E7EF7376}" destId="{644EE455-F664-4FAE-9068-A06611256F95}" srcOrd="1" destOrd="0" presId="urn:microsoft.com/office/officeart/2005/8/layout/target3"/>
    <dgm:cxn modelId="{168F1772-B32B-49FD-9BF3-DCD304F594F0}" srcId="{82CF3CA1-1F0C-4E21-8E8E-615F0173CAF9}" destId="{526DAAD4-78F7-4E4B-BFCA-8D37F2AF3096}" srcOrd="2" destOrd="0" parTransId="{F761AB8B-600D-4749-A017-4BFFD3FF60B3}" sibTransId="{1E830858-7547-40E6-80F0-57B147F87798}"/>
    <dgm:cxn modelId="{B7634445-F14C-4FC1-8A92-041169A298AD}" type="presOf" srcId="{D9C22BE1-F585-42B1-BCCB-D5FC40589E95}" destId="{4CE408A9-3716-447B-944A-0361F5ED0DC7}" srcOrd="0" destOrd="6" presId="urn:microsoft.com/office/officeart/2005/8/layout/target3"/>
    <dgm:cxn modelId="{EE104A6C-E01F-496D-BC78-C8966A0FF48B}" srcId="{82CF3CA1-1F0C-4E21-8E8E-615F0173CAF9}" destId="{D9C22BE1-F585-42B1-BCCB-D5FC40589E95}" srcOrd="6" destOrd="0" parTransId="{67BA0F6D-0807-4FD1-8ADE-5101FD105B0B}" sibTransId="{5D052B67-7A46-4CE0-AFFA-5C869E828123}"/>
    <dgm:cxn modelId="{B90F2635-804F-4B94-860E-2B580AD1B149}" type="presOf" srcId="{D32BF1E7-0045-44E3-8717-ACFE019F26BF}" destId="{CB960738-995A-4973-AEB2-C9C3F486D05E}" srcOrd="0" destOrd="4" presId="urn:microsoft.com/office/officeart/2005/8/layout/target3"/>
    <dgm:cxn modelId="{4AD8D6FE-D412-475F-8426-4210378DB9E5}" srcId="{82CF3CA1-1F0C-4E21-8E8E-615F0173CAF9}" destId="{7449D032-902C-4194-9FF3-547A33A813DB}" srcOrd="4" destOrd="0" parTransId="{4201E8F6-9DBB-4812-8850-2A68803C3AA9}" sibTransId="{0171DF3D-3427-45F9-8CAC-7F1693A6AB78}"/>
    <dgm:cxn modelId="{06CEB6BF-424F-449D-BC79-A6F586DF5E1F}" type="presOf" srcId="{E3BC248B-D126-49A8-A187-E9E809B0B952}" destId="{4CE408A9-3716-447B-944A-0361F5ED0DC7}" srcOrd="0" destOrd="3" presId="urn:microsoft.com/office/officeart/2005/8/layout/target3"/>
    <dgm:cxn modelId="{E03B49FF-44E4-4E57-99E5-BA7E70D3B5E3}" srcId="{AF1B089A-26E4-4DBB-84A4-3655E7EF7376}" destId="{66720128-7AA5-4A89-A73A-AF7EE7B24A3B}" srcOrd="2" destOrd="0" parTransId="{19F0A946-F0D7-48AC-A892-5BF0ED6651DD}" sibTransId="{668B97A8-DDD3-4CE4-8BBB-C72A43D2F9C8}"/>
    <dgm:cxn modelId="{4812423E-9986-4BF3-89B4-A8A32DF89C3F}" type="presOf" srcId="{B59D2087-C5F3-4417-89B5-8F4148B6D44B}" destId="{F4A288C1-F915-448B-89B4-00501A35C02A}" srcOrd="0" destOrd="2" presId="urn:microsoft.com/office/officeart/2005/8/layout/target3"/>
    <dgm:cxn modelId="{4F19B8D5-70D3-4A17-B0CD-D8590BD87170}" srcId="{AF1B089A-26E4-4DBB-84A4-3655E7EF7376}" destId="{F3660CA4-725A-4973-B99F-A562580DDCBB}" srcOrd="0" destOrd="0" parTransId="{A3ABD130-A606-4B2B-8E27-9372B22E0DE1}" sibTransId="{AFDF158B-E521-4DDC-9104-5245C9CCDEFE}"/>
    <dgm:cxn modelId="{BF773186-1F3E-43AB-9C1D-8A69668E3F8E}" type="presOf" srcId="{66720128-7AA5-4A89-A73A-AF7EE7B24A3B}" destId="{CB960738-995A-4973-AEB2-C9C3F486D05E}" srcOrd="0" destOrd="2" presId="urn:microsoft.com/office/officeart/2005/8/layout/target3"/>
    <dgm:cxn modelId="{9EB6FA8E-85A6-4035-A0DF-1B828C7EBCBB}" srcId="{31FA366A-0E28-4966-993B-509574B97D41}" destId="{82CF3CA1-1F0C-4E21-8E8E-615F0173CAF9}" srcOrd="1" destOrd="0" parTransId="{BDF33E1A-3350-4221-868B-F1B7A0160940}" sibTransId="{7C23CF9D-6C52-4DE1-81F2-A9D34800D3AC}"/>
    <dgm:cxn modelId="{3FF74F64-31C5-4B19-B531-AB4579EA2EB9}" type="presOf" srcId="{9B8FFBF9-E008-4A75-843E-09A291869918}" destId="{CB960738-995A-4973-AEB2-C9C3F486D05E}" srcOrd="0" destOrd="3" presId="urn:microsoft.com/office/officeart/2005/8/layout/target3"/>
    <dgm:cxn modelId="{D3F45513-88C3-4B99-827E-EE25BF5E9830}" type="presOf" srcId="{AF1B089A-26E4-4DBB-84A4-3655E7EF7376}" destId="{8462B5C8-9050-4471-973C-DE2EADE2CEED}" srcOrd="0" destOrd="0" presId="urn:microsoft.com/office/officeart/2005/8/layout/target3"/>
    <dgm:cxn modelId="{A4E86E39-8590-4B18-B2F2-89A07E3D6544}" type="presOf" srcId="{EBF35016-7BF6-4F85-822E-B7AE1E74B065}" destId="{347F7E17-973C-49C3-B49D-B058D0F05670}" srcOrd="1" destOrd="0" presId="urn:microsoft.com/office/officeart/2005/8/layout/target3"/>
    <dgm:cxn modelId="{21257E63-5E2A-417E-820B-FA326E4B7417}" type="presOf" srcId="{E3C99BEF-DB55-427E-BBEE-B2FF316F0897}" destId="{4CE408A9-3716-447B-944A-0361F5ED0DC7}" srcOrd="0" destOrd="5" presId="urn:microsoft.com/office/officeart/2005/8/layout/target3"/>
    <dgm:cxn modelId="{75836C52-7C76-44F6-8C17-67D48B0E53F6}" srcId="{AF1B089A-26E4-4DBB-84A4-3655E7EF7376}" destId="{55A84CB2-6080-4497-85FE-01F4913D39B1}" srcOrd="6" destOrd="0" parTransId="{D17E7998-EA09-49F7-BC6E-286B31E7B30C}" sibTransId="{D4A0E3FF-D38A-44AD-AD9F-94D36BC49836}"/>
    <dgm:cxn modelId="{97C71BA7-FC01-452C-B9D5-9FC0E9A16106}" srcId="{AF1B089A-26E4-4DBB-84A4-3655E7EF7376}" destId="{D32BF1E7-0045-44E3-8717-ACFE019F26BF}" srcOrd="4" destOrd="0" parTransId="{AB07EE00-5D05-419C-9E77-3E97F8D53596}" sibTransId="{D757FED4-663E-444B-8CD1-21321407F987}"/>
    <dgm:cxn modelId="{80174F10-27E8-4439-B998-52103D879DCC}" type="presOf" srcId="{FC432BFA-420B-4CFF-9820-E71A611E4FA7}" destId="{F4A288C1-F915-448B-89B4-00501A35C02A}" srcOrd="0" destOrd="1" presId="urn:microsoft.com/office/officeart/2005/8/layout/target3"/>
    <dgm:cxn modelId="{0FE6E93D-244F-48A6-AE78-41D4A58C73A4}" srcId="{82CF3CA1-1F0C-4E21-8E8E-615F0173CAF9}" destId="{E3BC248B-D126-49A8-A187-E9E809B0B952}" srcOrd="3" destOrd="0" parTransId="{5916CB53-8D11-4318-AF63-BB114FAE5FF2}" sibTransId="{DC0DC191-17F6-448D-8A11-48C45DD2CEAC}"/>
    <dgm:cxn modelId="{937BC241-4505-4B5A-BC1B-B83910CEB478}" type="presOf" srcId="{9E57848D-6C76-47A1-A562-C4C49B6CE90E}" destId="{F4A288C1-F915-448B-89B4-00501A35C02A}" srcOrd="0" destOrd="5" presId="urn:microsoft.com/office/officeart/2005/8/layout/target3"/>
    <dgm:cxn modelId="{FCECC107-EF43-4ECF-8D70-1BE1E5750B40}" type="presParOf" srcId="{615EA0D6-3F1B-48BB-ADBA-72693B52A49E}" destId="{23EB4A2B-24A7-42B8-B75F-544868D623C7}" srcOrd="0" destOrd="0" presId="urn:microsoft.com/office/officeart/2005/8/layout/target3"/>
    <dgm:cxn modelId="{9071E504-F2F5-4908-BF99-AFF766A1A7D4}" type="presParOf" srcId="{615EA0D6-3F1B-48BB-ADBA-72693B52A49E}" destId="{0213EB24-5EBD-408B-B18D-8C348AFFF37D}" srcOrd="1" destOrd="0" presId="urn:microsoft.com/office/officeart/2005/8/layout/target3"/>
    <dgm:cxn modelId="{1FD03111-CFB9-4894-81F7-9F1FC31BE4C0}" type="presParOf" srcId="{615EA0D6-3F1B-48BB-ADBA-72693B52A49E}" destId="{8462B5C8-9050-4471-973C-DE2EADE2CEED}" srcOrd="2" destOrd="0" presId="urn:microsoft.com/office/officeart/2005/8/layout/target3"/>
    <dgm:cxn modelId="{CC4E8045-96FF-4C0A-96E0-9D0707F50C27}" type="presParOf" srcId="{615EA0D6-3F1B-48BB-ADBA-72693B52A49E}" destId="{47CE2DE4-553B-4EA6-9CB6-32D3017A69E2}" srcOrd="3" destOrd="0" presId="urn:microsoft.com/office/officeart/2005/8/layout/target3"/>
    <dgm:cxn modelId="{4643B11F-653E-4C6B-9A32-DB19F1202A56}" type="presParOf" srcId="{615EA0D6-3F1B-48BB-ADBA-72693B52A49E}" destId="{B92C1F78-0827-4551-B900-277F28487E87}" srcOrd="4" destOrd="0" presId="urn:microsoft.com/office/officeart/2005/8/layout/target3"/>
    <dgm:cxn modelId="{749E5755-7092-424A-96F2-9BDC85E671D2}" type="presParOf" srcId="{615EA0D6-3F1B-48BB-ADBA-72693B52A49E}" destId="{991B4405-7388-4347-9437-34E72647595D}" srcOrd="5" destOrd="0" presId="urn:microsoft.com/office/officeart/2005/8/layout/target3"/>
    <dgm:cxn modelId="{2BFEBDF9-87D0-41A1-AFCE-CAE59A847D4C}" type="presParOf" srcId="{615EA0D6-3F1B-48BB-ADBA-72693B52A49E}" destId="{420A6438-2755-490E-868F-2874E3B5CB55}" srcOrd="6" destOrd="0" presId="urn:microsoft.com/office/officeart/2005/8/layout/target3"/>
    <dgm:cxn modelId="{407E3E57-396E-434D-A0BB-42A40EBD03B0}" type="presParOf" srcId="{615EA0D6-3F1B-48BB-ADBA-72693B52A49E}" destId="{FB4672FB-F19C-4D92-8C69-E84988885C80}" srcOrd="7" destOrd="0" presId="urn:microsoft.com/office/officeart/2005/8/layout/target3"/>
    <dgm:cxn modelId="{81C27D65-37B3-40A7-9400-6DA0EFAA6ADF}" type="presParOf" srcId="{615EA0D6-3F1B-48BB-ADBA-72693B52A49E}" destId="{2B5F3110-DA07-45CF-B096-F9AA6A1865C9}" srcOrd="8" destOrd="0" presId="urn:microsoft.com/office/officeart/2005/8/layout/target3"/>
    <dgm:cxn modelId="{80C0F98B-8518-4F7F-8A02-D910D09EB112}" type="presParOf" srcId="{615EA0D6-3F1B-48BB-ADBA-72693B52A49E}" destId="{644EE455-F664-4FAE-9068-A06611256F95}" srcOrd="9" destOrd="0" presId="urn:microsoft.com/office/officeart/2005/8/layout/target3"/>
    <dgm:cxn modelId="{CFF3B6EF-3F8C-4010-BD04-E904085F63B4}" type="presParOf" srcId="{615EA0D6-3F1B-48BB-ADBA-72693B52A49E}" destId="{CB960738-995A-4973-AEB2-C9C3F486D05E}" srcOrd="10" destOrd="0" presId="urn:microsoft.com/office/officeart/2005/8/layout/target3"/>
    <dgm:cxn modelId="{BDECEFDB-BC1F-4EC5-A802-61587FFBE416}" type="presParOf" srcId="{615EA0D6-3F1B-48BB-ADBA-72693B52A49E}" destId="{D70E94A0-A86C-4930-A290-693F63E14236}" srcOrd="11" destOrd="0" presId="urn:microsoft.com/office/officeart/2005/8/layout/target3"/>
    <dgm:cxn modelId="{CF17A320-19E1-4292-B4B9-57D226B2DFF4}" type="presParOf" srcId="{615EA0D6-3F1B-48BB-ADBA-72693B52A49E}" destId="{4CE408A9-3716-447B-944A-0361F5ED0DC7}" srcOrd="12" destOrd="0" presId="urn:microsoft.com/office/officeart/2005/8/layout/target3"/>
    <dgm:cxn modelId="{2121D098-C0E1-4758-B5F9-AE6988F2776B}" type="presParOf" srcId="{615EA0D6-3F1B-48BB-ADBA-72693B52A49E}" destId="{347F7E17-973C-49C3-B49D-B058D0F05670}" srcOrd="13" destOrd="0" presId="urn:microsoft.com/office/officeart/2005/8/layout/target3"/>
    <dgm:cxn modelId="{F2464576-39EB-468B-BDD0-01BEFC531B42}" type="presParOf" srcId="{615EA0D6-3F1B-48BB-ADBA-72693B52A49E}" destId="{F4A288C1-F915-448B-89B4-00501A35C02A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D6034-C34E-441B-87C2-510C8AA20549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A1729-95C9-41AA-B21D-6BBAB00BEC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505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>
                <a:solidFill>
                  <a:prstClr val="black"/>
                </a:solidFill>
              </a:rPr>
              <a:pPr/>
              <a:t>5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/>
              <a:t>66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203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5585-ACF8-4DFC-9138-49E8EE20EC5E}" type="slidenum">
              <a:rPr lang="es-CO" smtClean="0"/>
              <a:t>67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7977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5585-ACF8-4DFC-9138-49E8EE20EC5E}" type="slidenum">
              <a:rPr lang="es-CO" smtClean="0"/>
              <a:t>68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2625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5585-ACF8-4DFC-9138-49E8EE20EC5E}" type="slidenum">
              <a:rPr lang="es-CO" smtClean="0"/>
              <a:t>69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0233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5585-ACF8-4DFC-9138-49E8EE20EC5E}" type="slidenum">
              <a:rPr lang="es-CO" smtClean="0"/>
              <a:t>70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3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1729-95C9-41AA-B21D-6BBAB00BEC7F}" type="slidenum">
              <a:rPr lang="es-CO" smtClean="0">
                <a:solidFill>
                  <a:prstClr val="black"/>
                </a:solidFill>
              </a:rPr>
              <a:pPr/>
              <a:t>6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2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D5FFC-4A03-D54D-8509-C225D706931C}" type="slidenum">
              <a:rPr lang="es-ES_tradnl" smtClean="0">
                <a:solidFill>
                  <a:prstClr val="black"/>
                </a:solidFill>
              </a:rPr>
              <a:pPr/>
              <a:t>16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3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D5FFC-4A03-D54D-8509-C225D706931C}" type="slidenum">
              <a:rPr lang="es-ES_tradnl" smtClean="0">
                <a:solidFill>
                  <a:prstClr val="black"/>
                </a:solidFill>
              </a:rPr>
              <a:pPr/>
              <a:t>17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17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D5FFC-4A03-D54D-8509-C225D706931C}" type="slidenum">
              <a:rPr lang="es-ES_tradnl" smtClean="0">
                <a:solidFill>
                  <a:prstClr val="black"/>
                </a:solidFill>
              </a:rPr>
              <a:pPr/>
              <a:t>18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62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 dirty="0"/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10B2098-B330-420B-A533-542CDDA32F08}" type="slidenum">
              <a:rPr lang="es-CO" altLang="es-CO"/>
              <a:pPr/>
              <a:t>23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334329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 dirty="0"/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10B2098-B330-420B-A533-542CDDA32F08}" type="slidenum">
              <a:rPr lang="es-CO" altLang="es-CO"/>
              <a:pPr/>
              <a:t>24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70550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 dirty="0"/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10B2098-B330-420B-A533-542CDDA32F08}" type="slidenum">
              <a:rPr lang="es-CO" altLang="es-CO"/>
              <a:pPr/>
              <a:t>25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29710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 dirty="0"/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10B2098-B330-420B-A533-542CDDA32F08}" type="slidenum">
              <a:rPr lang="es-CO" altLang="es-CO"/>
              <a:pPr/>
              <a:t>26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43296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229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471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7212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59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4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16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63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6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60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2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9403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67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23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74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45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60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3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44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23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3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8470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2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05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37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16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4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7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66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28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62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20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8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1835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27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866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88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44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14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33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2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44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284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0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1461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65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01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81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42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45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488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408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64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209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FF5C7-FBF4-4845-9257-89467FEE26EA}" type="datetimeFigureOut">
              <a:rPr lang="es-CO" smtClean="0"/>
              <a:t>09/05/2017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6D1F5-53F3-4459-B79A-6029A2F790D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170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4572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6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4572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1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9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241"/>
              <a:t>09/05/2017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/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241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5" Type="http://schemas.openxmlformats.org/officeDocument/2006/relationships/chart" Target="../charts/chart5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5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hyperlink" Target="http://bit.ly/2lewOar" TargetMode="Externa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1.xml"/><Relationship Id="rId6" Type="http://schemas.openxmlformats.org/officeDocument/2006/relationships/hyperlink" Target="http://bit.ly/2qb6r4Y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5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://www.funcionpublica.gov.co/eva" TargetMode="External"/><Relationship Id="rId9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5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8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5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87.jpeg"/><Relationship Id="rId4" Type="http://schemas.openxmlformats.org/officeDocument/2006/relationships/image" Target="../media/image9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87.jpeg"/><Relationship Id="rId4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8.xml"/><Relationship Id="rId5" Type="http://schemas.openxmlformats.org/officeDocument/2006/relationships/image" Target="../media/image87.jpeg"/><Relationship Id="rId4" Type="http://schemas.openxmlformats.org/officeDocument/2006/relationships/image" Target="../media/image9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87.jpeg"/><Relationship Id="rId5" Type="http://schemas.openxmlformats.org/officeDocument/2006/relationships/image" Target="../media/image99.tiff"/><Relationship Id="rId4" Type="http://schemas.openxmlformats.org/officeDocument/2006/relationships/image" Target="../media/image98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tiff"/><Relationship Id="rId13" Type="http://schemas.openxmlformats.org/officeDocument/2006/relationships/image" Target="../media/image109.tiff"/><Relationship Id="rId18" Type="http://schemas.openxmlformats.org/officeDocument/2006/relationships/image" Target="../media/image114.tiff"/><Relationship Id="rId3" Type="http://schemas.openxmlformats.org/officeDocument/2006/relationships/image" Target="../media/image25.png"/><Relationship Id="rId21" Type="http://schemas.openxmlformats.org/officeDocument/2006/relationships/image" Target="../media/image117.tiff"/><Relationship Id="rId7" Type="http://schemas.openxmlformats.org/officeDocument/2006/relationships/image" Target="../media/image103.tiff"/><Relationship Id="rId12" Type="http://schemas.openxmlformats.org/officeDocument/2006/relationships/image" Target="../media/image108.tiff"/><Relationship Id="rId17" Type="http://schemas.openxmlformats.org/officeDocument/2006/relationships/image" Target="../media/image113.tif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12.tiff"/><Relationship Id="rId20" Type="http://schemas.openxmlformats.org/officeDocument/2006/relationships/image" Target="../media/image116.tiff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102.tiff"/><Relationship Id="rId11" Type="http://schemas.openxmlformats.org/officeDocument/2006/relationships/image" Target="../media/image107.tiff"/><Relationship Id="rId5" Type="http://schemas.openxmlformats.org/officeDocument/2006/relationships/image" Target="../media/image101.emf"/><Relationship Id="rId15" Type="http://schemas.openxmlformats.org/officeDocument/2006/relationships/image" Target="../media/image111.tiff"/><Relationship Id="rId10" Type="http://schemas.openxmlformats.org/officeDocument/2006/relationships/image" Target="../media/image106.tiff"/><Relationship Id="rId19" Type="http://schemas.openxmlformats.org/officeDocument/2006/relationships/image" Target="../media/image115.tiff"/><Relationship Id="rId4" Type="http://schemas.openxmlformats.org/officeDocument/2006/relationships/image" Target="../media/image100.tiff"/><Relationship Id="rId9" Type="http://schemas.openxmlformats.org/officeDocument/2006/relationships/image" Target="../media/image105.tiff"/><Relationship Id="rId14" Type="http://schemas.openxmlformats.org/officeDocument/2006/relationships/image" Target="../media/image110.tiff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4.xml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121.jpg"/><Relationship Id="rId5" Type="http://schemas.openxmlformats.org/officeDocument/2006/relationships/image" Target="../media/image120.PNG"/><Relationship Id="rId4" Type="http://schemas.openxmlformats.org/officeDocument/2006/relationships/image" Target="../media/image11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9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5.png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1.xml"/><Relationship Id="rId5" Type="http://schemas.openxmlformats.org/officeDocument/2006/relationships/image" Target="../media/image138.png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25.png"/><Relationship Id="rId7" Type="http://schemas.openxmlformats.org/officeDocument/2006/relationships/image" Target="../media/image14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3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47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46.png"/><Relationship Id="rId4" Type="http://schemas.openxmlformats.org/officeDocument/2006/relationships/diagramData" Target="../diagrams/data4.xml"/><Relationship Id="rId9" Type="http://schemas.openxmlformats.org/officeDocument/2006/relationships/image" Target="../media/image145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4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50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49.png"/><Relationship Id="rId4" Type="http://schemas.openxmlformats.org/officeDocument/2006/relationships/diagramData" Target="../diagrams/data5.xml"/><Relationship Id="rId9" Type="http://schemas.openxmlformats.org/officeDocument/2006/relationships/image" Target="../media/image1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6.xml"/><Relationship Id="rId4" Type="http://schemas.openxmlformats.org/officeDocument/2006/relationships/image" Target="../media/image1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5.xml"/><Relationship Id="rId5" Type="http://schemas.openxmlformats.org/officeDocument/2006/relationships/image" Target="../media/image152.png"/><Relationship Id="rId4" Type="http://schemas.openxmlformats.org/officeDocument/2006/relationships/chart" Target="../charts/char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6.xml"/><Relationship Id="rId5" Type="http://schemas.openxmlformats.org/officeDocument/2006/relationships/image" Target="../media/image152.png"/><Relationship Id="rId4" Type="http://schemas.openxmlformats.org/officeDocument/2006/relationships/chart" Target="../charts/chart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notesSlide" Target="../notesSlides/notesSlide10.xml"/><Relationship Id="rId7" Type="http://schemas.openxmlformats.org/officeDocument/2006/relationships/diagramQuickStyle" Target="../diagrams/quickStyle6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5.png"/><Relationship Id="rId9" Type="http://schemas.microsoft.com/office/2007/relationships/diagramDrawing" Target="../diagrams/drawing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8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9.xml"/><Relationship Id="rId5" Type="http://schemas.openxmlformats.org/officeDocument/2006/relationships/image" Target="../media/image156.jpg"/><Relationship Id="rId4" Type="http://schemas.openxmlformats.org/officeDocument/2006/relationships/image" Target="../media/image2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9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0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6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1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25.png"/><Relationship Id="rId9" Type="http://schemas.openxmlformats.org/officeDocument/2006/relationships/image" Target="../media/image16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25.png"/><Relationship Id="rId7" Type="http://schemas.openxmlformats.org/officeDocument/2006/relationships/image" Target="../media/image171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3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hyperlink" Target="https://www.youtube.com/watch?v=e17cEvi0zbs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1248"/>
            <a:ext cx="12201102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31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/>
          <a:stretch/>
        </p:blipFill>
        <p:spPr>
          <a:xfrm>
            <a:off x="2489982" y="3102726"/>
            <a:ext cx="7010389" cy="702832"/>
          </a:xfrm>
          <a:prstGeom prst="rect">
            <a:avLst/>
          </a:prstGeom>
        </p:spPr>
      </p:pic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2422907" y="2974561"/>
            <a:ext cx="82450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400" b="1" dirty="0" smtClean="0">
                <a:solidFill>
                  <a:srgbClr val="7F7F7F"/>
                </a:solidFill>
              </a:rPr>
              <a:t>Resultados ITN 2015-2016</a:t>
            </a:r>
            <a:endParaRPr lang="es-ES_tradnl" altLang="es-CO" sz="44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331180" y="369964"/>
            <a:ext cx="1153368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</a:pPr>
            <a:r>
              <a:rPr lang="es-CO" sz="3200" b="1" smtClean="0">
                <a:solidFill>
                  <a:srgbClr val="858585"/>
                </a:solidFill>
              </a:rPr>
              <a:t>Factores que mide el Índice de Transparencia Nacional 2015 -2016</a:t>
            </a:r>
            <a:endParaRPr lang="es-CO" sz="3200" b="1">
              <a:solidFill>
                <a:srgbClr val="858585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6312" r="51871" b="52514"/>
          <a:stretch/>
        </p:blipFill>
        <p:spPr>
          <a:xfrm>
            <a:off x="785061" y="1333085"/>
            <a:ext cx="3018335" cy="2164801"/>
          </a:xfrm>
          <a:prstGeom prst="round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0" t="50289" r="6295" b="8537"/>
          <a:stretch/>
        </p:blipFill>
        <p:spPr>
          <a:xfrm>
            <a:off x="4160931" y="1339302"/>
            <a:ext cx="3589936" cy="2158584"/>
          </a:xfrm>
          <a:prstGeom prst="round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49152" r="51853" b="6871"/>
          <a:stretch/>
        </p:blipFill>
        <p:spPr>
          <a:xfrm>
            <a:off x="8102626" y="1316336"/>
            <a:ext cx="3367777" cy="2302334"/>
          </a:xfrm>
          <a:prstGeom prst="round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137870" y="1896721"/>
            <a:ext cx="20402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2400" b="1" smtClean="0">
                <a:solidFill>
                  <a:srgbClr val="3A7AB3"/>
                </a:solidFill>
              </a:rPr>
              <a:t>Visibilidad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282206" y="2299652"/>
            <a:ext cx="18959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90500" indent="-190500" defTabSz="914400">
              <a:buFont typeface="Arial" charset="0"/>
              <a:buChar char="•"/>
            </a:pPr>
            <a:r>
              <a:rPr lang="es-ES_tradnl" sz="1800" smtClean="0">
                <a:solidFill>
                  <a:prstClr val="black"/>
                </a:solidFill>
              </a:rPr>
              <a:t>Opacidad de la gesti</a:t>
            </a:r>
            <a:r>
              <a:rPr lang="es-ES" sz="1800" smtClean="0">
                <a:solidFill>
                  <a:prstClr val="black"/>
                </a:solidFill>
              </a:rPr>
              <a:t>ón</a:t>
            </a:r>
            <a:endParaRPr lang="es-ES_tradnl" sz="1800">
              <a:solidFill>
                <a:prstClr val="black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542274" y="1743103"/>
            <a:ext cx="23654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2400" b="1" smtClean="0">
                <a:solidFill>
                  <a:srgbClr val="F2C134"/>
                </a:solidFill>
              </a:rPr>
              <a:t>Institucionalidad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494051" y="2139835"/>
            <a:ext cx="298781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90500" indent="-190500" defTabSz="914400">
              <a:buFont typeface="Arial" charset="0"/>
              <a:buChar char="•"/>
            </a:pPr>
            <a:r>
              <a:rPr lang="es-ES" sz="1800" smtClean="0">
                <a:solidFill>
                  <a:prstClr val="black"/>
                </a:solidFill>
              </a:rPr>
              <a:t>Bajo desarrollo de procesos y procedimientos administrativos</a:t>
            </a:r>
            <a:endParaRPr lang="es-ES_tradnl" sz="1800">
              <a:solidFill>
                <a:prstClr val="black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475504" y="1894365"/>
            <a:ext cx="24846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s-ES_tradnl" sz="2400" b="1" smtClean="0">
                <a:solidFill>
                  <a:srgbClr val="DB2C5B"/>
                </a:solidFill>
              </a:rPr>
              <a:t>Control y Sanci</a:t>
            </a:r>
            <a:r>
              <a:rPr lang="es-ES" sz="2400" b="1" smtClean="0">
                <a:solidFill>
                  <a:srgbClr val="DB2C5B"/>
                </a:solidFill>
              </a:rPr>
              <a:t>ón</a:t>
            </a:r>
            <a:endParaRPr lang="es-ES_tradnl" sz="2400" b="1" smtClean="0">
              <a:solidFill>
                <a:srgbClr val="DB2C5B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475504" y="2328870"/>
            <a:ext cx="23543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90500" indent="-190500" defTabSz="914400">
              <a:buFont typeface="Arial" charset="0"/>
              <a:buChar char="•"/>
            </a:pPr>
            <a:r>
              <a:rPr lang="es-ES" sz="1800" smtClean="0">
                <a:solidFill>
                  <a:prstClr val="black"/>
                </a:solidFill>
              </a:rPr>
              <a:t>Debilidades de los controles a la gestión</a:t>
            </a:r>
            <a:endParaRPr lang="es-ES_tradnl" sz="1800">
              <a:solidFill>
                <a:prstClr val="black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657811" y="3823851"/>
            <a:ext cx="1993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1600" b="1" smtClean="0">
                <a:solidFill>
                  <a:srgbClr val="858585"/>
                </a:solidFill>
              </a:rPr>
              <a:t>Rama Ejecutiva Nacional</a:t>
            </a:r>
            <a:endParaRPr lang="es-ES_tradnl" sz="1600" b="1">
              <a:solidFill>
                <a:prstClr val="black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53515" y="4387657"/>
            <a:ext cx="8354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ES_tradnl" sz="5000" b="1" smtClean="0">
                <a:solidFill>
                  <a:srgbClr val="ED7D31">
                    <a:lumMod val="75000"/>
                  </a:srgbClr>
                </a:solidFill>
              </a:rPr>
              <a:t>75</a:t>
            </a:r>
            <a:endParaRPr lang="es-ES_tradnl" sz="5000">
              <a:solidFill>
                <a:srgbClr val="ED7D31">
                  <a:lumMod val="75000"/>
                </a:srgbClr>
              </a:solidFill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1791325" y="4140098"/>
            <a:ext cx="0" cy="21798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>
            <a:off x="1791325" y="4140098"/>
            <a:ext cx="3228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1260783" y="1083236"/>
            <a:ext cx="2659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O" sz="1600" smtClean="0">
                <a:solidFill>
                  <a:prstClr val="black"/>
                </a:solidFill>
              </a:rPr>
              <a:t>2015 – Primer Trimestre 2016</a:t>
            </a:r>
            <a:endParaRPr lang="es-ES_tradnl" sz="1600">
              <a:solidFill>
                <a:prstClr val="black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234224" y="1088044"/>
            <a:ext cx="13467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O" sz="1600" smtClean="0">
                <a:solidFill>
                  <a:prstClr val="black"/>
                </a:solidFill>
              </a:rPr>
              <a:t>Vigencia 2015</a:t>
            </a:r>
            <a:endParaRPr lang="es-ES_tradnl" sz="1600">
              <a:solidFill>
                <a:prstClr val="black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9049730" y="1081951"/>
            <a:ext cx="13467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O" sz="1600" smtClean="0">
                <a:solidFill>
                  <a:prstClr val="black"/>
                </a:solidFill>
              </a:rPr>
              <a:t>Vigencia 2015</a:t>
            </a:r>
            <a:endParaRPr lang="es-ES_tradnl" sz="1600">
              <a:solidFill>
                <a:prstClr val="black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110662" y="5958873"/>
            <a:ext cx="5045242" cy="86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_tradnl" sz="1800">
              <a:solidFill>
                <a:prstClr val="white"/>
              </a:solidFill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4968101" y="3662927"/>
            <a:ext cx="6786702" cy="2891090"/>
            <a:chOff x="5518256" y="3845480"/>
            <a:chExt cx="6277752" cy="2543280"/>
          </a:xfrm>
        </p:grpSpPr>
        <p:sp>
          <p:nvSpPr>
            <p:cNvPr id="25" name="Rectángulo 24"/>
            <p:cNvSpPr/>
            <p:nvPr/>
          </p:nvSpPr>
          <p:spPr>
            <a:xfrm>
              <a:off x="6769874" y="3845480"/>
              <a:ext cx="24085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s-CO" sz="2400" b="1" smtClean="0">
                  <a:solidFill>
                    <a:prstClr val="black"/>
                  </a:solidFill>
                </a:rPr>
                <a:t>Niveles de Riesgo</a:t>
              </a:r>
              <a:endParaRPr lang="es-ES_tradnl" sz="2400" b="1">
                <a:solidFill>
                  <a:prstClr val="black"/>
                </a:solidFill>
              </a:endParaRPr>
            </a:p>
          </p:txBody>
        </p:sp>
        <p:sp>
          <p:nvSpPr>
            <p:cNvPr id="26" name="Pentágono 25"/>
            <p:cNvSpPr/>
            <p:nvPr/>
          </p:nvSpPr>
          <p:spPr>
            <a:xfrm>
              <a:off x="7747713" y="4412689"/>
              <a:ext cx="2455890" cy="326397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_tradnl" sz="2000" b="1" smtClean="0">
                  <a:solidFill>
                    <a:prstClr val="black"/>
                  </a:solidFill>
                </a:rPr>
                <a:t>89.5 </a:t>
              </a:r>
              <a:r>
                <a:rPr lang="es-ES_tradnl" sz="2000" b="1">
                  <a:solidFill>
                    <a:prstClr val="black"/>
                  </a:solidFill>
                </a:rPr>
                <a:t>–</a:t>
              </a:r>
              <a:r>
                <a:rPr lang="es-ES_tradnl" sz="2000" b="1" smtClean="0">
                  <a:solidFill>
                    <a:prstClr val="black"/>
                  </a:solidFill>
                </a:rPr>
                <a:t> 100</a:t>
              </a:r>
              <a:endParaRPr lang="es-ES_tradnl" sz="2000" b="1">
                <a:solidFill>
                  <a:prstClr val="black"/>
                </a:solidFill>
              </a:endParaRPr>
            </a:p>
          </p:txBody>
        </p:sp>
        <p:sp>
          <p:nvSpPr>
            <p:cNvPr id="27" name="Pentágono 26"/>
            <p:cNvSpPr/>
            <p:nvPr/>
          </p:nvSpPr>
          <p:spPr>
            <a:xfrm>
              <a:off x="5518256" y="4408626"/>
              <a:ext cx="2455890" cy="330460"/>
            </a:xfrm>
            <a:prstGeom prst="homePlat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_tradnl" sz="2000" b="1" smtClean="0">
                  <a:solidFill>
                    <a:prstClr val="black"/>
                  </a:solidFill>
                </a:rPr>
                <a:t>Riesgo Bajo</a:t>
              </a:r>
              <a:endParaRPr lang="es-ES_tradnl" sz="2000" b="1">
                <a:solidFill>
                  <a:prstClr val="black"/>
                </a:solidFill>
              </a:endParaRPr>
            </a:p>
          </p:txBody>
        </p:sp>
        <p:sp>
          <p:nvSpPr>
            <p:cNvPr id="28" name="Pentágono 27"/>
            <p:cNvSpPr/>
            <p:nvPr/>
          </p:nvSpPr>
          <p:spPr>
            <a:xfrm>
              <a:off x="8092637" y="4829067"/>
              <a:ext cx="2455890" cy="326397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_tradnl" sz="2000" b="1" smtClean="0">
                  <a:solidFill>
                    <a:prstClr val="black"/>
                  </a:solidFill>
                </a:rPr>
                <a:t>74.5 – 89.4</a:t>
              </a:r>
              <a:endParaRPr lang="es-ES_tradnl" sz="2000" b="1">
                <a:solidFill>
                  <a:prstClr val="black"/>
                </a:solidFill>
              </a:endParaRPr>
            </a:p>
          </p:txBody>
        </p:sp>
        <p:sp>
          <p:nvSpPr>
            <p:cNvPr id="29" name="Pentágono 28"/>
            <p:cNvSpPr/>
            <p:nvPr/>
          </p:nvSpPr>
          <p:spPr>
            <a:xfrm>
              <a:off x="5863180" y="4825004"/>
              <a:ext cx="2455890" cy="330460"/>
            </a:xfrm>
            <a:prstGeom prst="homePlat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_tradnl" sz="2000" b="1" smtClean="0">
                  <a:solidFill>
                    <a:prstClr val="black"/>
                  </a:solidFill>
                </a:rPr>
                <a:t>Riesgo Moderado</a:t>
              </a:r>
              <a:endParaRPr lang="es-ES_tradnl" sz="2000" b="1">
                <a:solidFill>
                  <a:prstClr val="black"/>
                </a:solidFill>
              </a:endParaRPr>
            </a:p>
          </p:txBody>
        </p:sp>
        <p:sp>
          <p:nvSpPr>
            <p:cNvPr id="30" name="Pentágono 29"/>
            <p:cNvSpPr/>
            <p:nvPr/>
          </p:nvSpPr>
          <p:spPr>
            <a:xfrm>
              <a:off x="8555140" y="5241124"/>
              <a:ext cx="2455890" cy="326397"/>
            </a:xfrm>
            <a:prstGeom prst="homePlate">
              <a:avLst/>
            </a:prstGeom>
            <a:solidFill>
              <a:srgbClr val="FF7C4F"/>
            </a:solidFill>
            <a:ln>
              <a:solidFill>
                <a:srgbClr val="FF7C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_tradnl" sz="2000" b="1" smtClean="0">
                  <a:solidFill>
                    <a:prstClr val="black"/>
                  </a:solidFill>
                </a:rPr>
                <a:t>60 </a:t>
              </a:r>
              <a:r>
                <a:rPr lang="es-ES_tradnl" sz="2000" b="1">
                  <a:solidFill>
                    <a:prstClr val="black"/>
                  </a:solidFill>
                </a:rPr>
                <a:t>–</a:t>
              </a:r>
              <a:r>
                <a:rPr lang="es-ES_tradnl" sz="2000" b="1" smtClean="0">
                  <a:solidFill>
                    <a:prstClr val="black"/>
                  </a:solidFill>
                </a:rPr>
                <a:t> 74.4</a:t>
              </a:r>
              <a:endParaRPr lang="es-ES_tradnl" sz="2000" b="1">
                <a:solidFill>
                  <a:prstClr val="black"/>
                </a:solidFill>
              </a:endParaRPr>
            </a:p>
          </p:txBody>
        </p:sp>
        <p:sp>
          <p:nvSpPr>
            <p:cNvPr id="31" name="Pentágono 30"/>
            <p:cNvSpPr/>
            <p:nvPr/>
          </p:nvSpPr>
          <p:spPr>
            <a:xfrm>
              <a:off x="6325683" y="5237061"/>
              <a:ext cx="2455890" cy="330460"/>
            </a:xfrm>
            <a:prstGeom prst="homePlate">
              <a:avLst/>
            </a:prstGeom>
            <a:solidFill>
              <a:srgbClr val="FF4B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_tradnl" sz="2000" b="1" smtClean="0">
                  <a:solidFill>
                    <a:prstClr val="black"/>
                  </a:solidFill>
                </a:rPr>
                <a:t>Riesgo Medio</a:t>
              </a:r>
              <a:endParaRPr lang="es-ES_tradnl" sz="2000" b="1">
                <a:solidFill>
                  <a:prstClr val="black"/>
                </a:solidFill>
              </a:endParaRPr>
            </a:p>
          </p:txBody>
        </p:sp>
        <p:sp>
          <p:nvSpPr>
            <p:cNvPr id="32" name="Pentágono 31"/>
            <p:cNvSpPr/>
            <p:nvPr/>
          </p:nvSpPr>
          <p:spPr>
            <a:xfrm>
              <a:off x="8975658" y="5653181"/>
              <a:ext cx="2455890" cy="326397"/>
            </a:xfrm>
            <a:prstGeom prst="homePlate">
              <a:avLst/>
            </a:prstGeom>
            <a:solidFill>
              <a:srgbClr val="FF3A0A"/>
            </a:solidFill>
            <a:ln>
              <a:solidFill>
                <a:srgbClr val="FF3A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_tradnl" sz="2000" b="1" smtClean="0">
                  <a:solidFill>
                    <a:prstClr val="black"/>
                  </a:solidFill>
                </a:rPr>
                <a:t>44.5 – 59.9 </a:t>
              </a:r>
              <a:endParaRPr lang="es-ES_tradnl" sz="2000" b="1">
                <a:solidFill>
                  <a:prstClr val="black"/>
                </a:solidFill>
              </a:endParaRPr>
            </a:p>
          </p:txBody>
        </p:sp>
        <p:sp>
          <p:nvSpPr>
            <p:cNvPr id="33" name="Pentágono 32"/>
            <p:cNvSpPr/>
            <p:nvPr/>
          </p:nvSpPr>
          <p:spPr>
            <a:xfrm>
              <a:off x="6746201" y="5649118"/>
              <a:ext cx="2455890" cy="330460"/>
            </a:xfrm>
            <a:prstGeom prst="homePlate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_tradnl" sz="2000" b="1" smtClean="0">
                  <a:solidFill>
                    <a:prstClr val="white"/>
                  </a:solidFill>
                </a:rPr>
                <a:t>Riesgo Alto</a:t>
              </a:r>
              <a:endParaRPr lang="es-ES_tradnl" sz="2000" b="1">
                <a:solidFill>
                  <a:prstClr val="white"/>
                </a:solidFill>
              </a:endParaRPr>
            </a:p>
          </p:txBody>
        </p:sp>
        <p:sp>
          <p:nvSpPr>
            <p:cNvPr id="34" name="Pentágono 33"/>
            <p:cNvSpPr/>
            <p:nvPr/>
          </p:nvSpPr>
          <p:spPr>
            <a:xfrm>
              <a:off x="9340118" y="6069656"/>
              <a:ext cx="2455890" cy="319104"/>
            </a:xfrm>
            <a:prstGeom prst="homePlate">
              <a:avLst/>
            </a:prstGeom>
            <a:solidFill>
              <a:srgbClr val="CE8D8E"/>
            </a:solidFill>
            <a:ln>
              <a:solidFill>
                <a:srgbClr val="CE8D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_tradnl" sz="2000" b="1" smtClean="0">
                  <a:solidFill>
                    <a:prstClr val="black"/>
                  </a:solidFill>
                </a:rPr>
                <a:t>0 – 44.4 </a:t>
              </a:r>
              <a:endParaRPr lang="es-ES_tradnl" sz="2000" b="1">
                <a:solidFill>
                  <a:prstClr val="black"/>
                </a:solidFill>
              </a:endParaRPr>
            </a:p>
          </p:txBody>
        </p:sp>
        <p:sp>
          <p:nvSpPr>
            <p:cNvPr id="35" name="Pentágono 34"/>
            <p:cNvSpPr/>
            <p:nvPr/>
          </p:nvSpPr>
          <p:spPr>
            <a:xfrm>
              <a:off x="7110661" y="6065592"/>
              <a:ext cx="2455890" cy="323076"/>
            </a:xfrm>
            <a:prstGeom prst="homePlate">
              <a:avLst/>
            </a:prstGeom>
            <a:solidFill>
              <a:srgbClr val="AB160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s-ES_tradnl" sz="2000" b="1" smtClean="0">
                  <a:solidFill>
                    <a:prstClr val="white"/>
                  </a:solidFill>
                </a:rPr>
                <a:t>Riesgo Muy Alto</a:t>
              </a:r>
              <a:endParaRPr lang="es-ES_tradnl" sz="2000" b="1">
                <a:solidFill>
                  <a:prstClr val="white"/>
                </a:solidFill>
              </a:endParaRPr>
            </a:p>
          </p:txBody>
        </p:sp>
      </p:grpSp>
      <p:sp>
        <p:nvSpPr>
          <p:cNvPr id="36" name="Rectángulo 35"/>
          <p:cNvSpPr/>
          <p:nvPr/>
        </p:nvSpPr>
        <p:spPr>
          <a:xfrm>
            <a:off x="100010" y="5076189"/>
            <a:ext cx="15424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O" sz="2000" b="1" smtClean="0">
                <a:solidFill>
                  <a:srgbClr val="858585"/>
                </a:solidFill>
              </a:rPr>
              <a:t>Entidades Nacionales</a:t>
            </a:r>
            <a:endParaRPr lang="es-ES_tradnl" sz="2000" b="1">
              <a:solidFill>
                <a:prstClr val="black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2117055" y="382385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s-ES_tradnl" sz="3200" b="1" smtClean="0">
                <a:solidFill>
                  <a:prstClr val="black"/>
                </a:solidFill>
              </a:rPr>
              <a:t>66</a:t>
            </a:r>
            <a:endParaRPr lang="es-ES_tradnl" sz="3200">
              <a:solidFill>
                <a:prstClr val="black"/>
              </a:solidFill>
            </a:endParaRPr>
          </a:p>
        </p:txBody>
      </p:sp>
      <p:cxnSp>
        <p:nvCxnSpPr>
          <p:cNvPr id="38" name="Conector recto 37"/>
          <p:cNvCxnSpPr/>
          <p:nvPr/>
        </p:nvCxnSpPr>
        <p:spPr>
          <a:xfrm flipH="1">
            <a:off x="1791325" y="4986957"/>
            <a:ext cx="3228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2657811" y="4692259"/>
            <a:ext cx="1993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1600" b="1" smtClean="0">
                <a:solidFill>
                  <a:srgbClr val="858585"/>
                </a:solidFill>
              </a:rPr>
              <a:t>Organismos de Control</a:t>
            </a:r>
            <a:endParaRPr lang="es-ES_tradnl" sz="1600" b="1">
              <a:solidFill>
                <a:prstClr val="black"/>
              </a:solidFill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2221250" y="469225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s-ES_tradnl" sz="3200" b="1" smtClean="0">
                <a:solidFill>
                  <a:prstClr val="black"/>
                </a:solidFill>
              </a:rPr>
              <a:t>5</a:t>
            </a:r>
            <a:endParaRPr lang="es-ES_tradnl" sz="3200">
              <a:solidFill>
                <a:prstClr val="black"/>
              </a:solidFill>
            </a:endParaRPr>
          </a:p>
        </p:txBody>
      </p:sp>
      <p:cxnSp>
        <p:nvCxnSpPr>
          <p:cNvPr id="41" name="Conector recto 40"/>
          <p:cNvCxnSpPr/>
          <p:nvPr/>
        </p:nvCxnSpPr>
        <p:spPr>
          <a:xfrm flipH="1">
            <a:off x="1792856" y="5668796"/>
            <a:ext cx="3228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 41"/>
          <p:cNvSpPr/>
          <p:nvPr/>
        </p:nvSpPr>
        <p:spPr>
          <a:xfrm>
            <a:off x="2657811" y="5497208"/>
            <a:ext cx="1993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1600" b="1" smtClean="0">
                <a:solidFill>
                  <a:srgbClr val="858585"/>
                </a:solidFill>
              </a:rPr>
              <a:t>Rama Legislativa</a:t>
            </a:r>
            <a:endParaRPr lang="es-ES_tradnl" sz="1600" b="1">
              <a:solidFill>
                <a:prstClr val="black"/>
              </a:solidFill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2222781" y="5374098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s-ES_tradnl" sz="3200" b="1">
                <a:solidFill>
                  <a:prstClr val="black"/>
                </a:solidFill>
              </a:rPr>
              <a:t>2</a:t>
            </a:r>
            <a:endParaRPr lang="es-ES_tradnl" sz="3200">
              <a:solidFill>
                <a:prstClr val="black"/>
              </a:solidFill>
            </a:endParaRPr>
          </a:p>
        </p:txBody>
      </p:sp>
      <p:cxnSp>
        <p:nvCxnSpPr>
          <p:cNvPr id="44" name="Conector recto 43"/>
          <p:cNvCxnSpPr/>
          <p:nvPr/>
        </p:nvCxnSpPr>
        <p:spPr>
          <a:xfrm flipH="1">
            <a:off x="1792856" y="6319937"/>
            <a:ext cx="3228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ángulo 44"/>
          <p:cNvSpPr/>
          <p:nvPr/>
        </p:nvSpPr>
        <p:spPr>
          <a:xfrm>
            <a:off x="2657811" y="6148349"/>
            <a:ext cx="1993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CO" sz="1600" b="1" smtClean="0">
                <a:solidFill>
                  <a:srgbClr val="858585"/>
                </a:solidFill>
              </a:rPr>
              <a:t>Rama Judicial</a:t>
            </a:r>
            <a:endParaRPr lang="es-ES_tradnl" sz="1600" b="1">
              <a:solidFill>
                <a:prstClr val="black"/>
              </a:solidFill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2222781" y="602523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s-ES_tradnl" sz="3200" b="1">
                <a:solidFill>
                  <a:prstClr val="black"/>
                </a:solidFill>
              </a:rPr>
              <a:t>2</a:t>
            </a:r>
            <a:endParaRPr lang="es-ES_tradnl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04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15"/>
          <p:cNvSpPr txBox="1">
            <a:spLocks noChangeArrowheads="1"/>
          </p:cNvSpPr>
          <p:nvPr/>
        </p:nvSpPr>
        <p:spPr bwMode="auto">
          <a:xfrm>
            <a:off x="910642" y="424343"/>
            <a:ext cx="1022164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</a:pPr>
            <a:r>
              <a:rPr lang="es-CO" sz="3200" b="1" smtClean="0">
                <a:solidFill>
                  <a:srgbClr val="858585"/>
                </a:solidFill>
              </a:rPr>
              <a:t>Resultados Comparados Índice de Transparencia Nacional</a:t>
            </a:r>
            <a:endParaRPr lang="es-CO" sz="3200" b="1">
              <a:solidFill>
                <a:srgbClr val="858585"/>
              </a:solidFill>
            </a:endParaRPr>
          </a:p>
        </p:txBody>
      </p:sp>
      <p:graphicFrame>
        <p:nvGraphicFramePr>
          <p:cNvPr id="8" name="Gráfico 7"/>
          <p:cNvGraphicFramePr/>
          <p:nvPr>
            <p:extLst/>
          </p:nvPr>
        </p:nvGraphicFramePr>
        <p:xfrm>
          <a:off x="657930" y="1414130"/>
          <a:ext cx="11114970" cy="4548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Conector recto 8"/>
          <p:cNvCxnSpPr/>
          <p:nvPr/>
        </p:nvCxnSpPr>
        <p:spPr>
          <a:xfrm>
            <a:off x="3629997" y="1414130"/>
            <a:ext cx="5225" cy="395433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36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411018" y="498771"/>
            <a:ext cx="1136996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Resultados Comparados </a:t>
            </a:r>
            <a:br>
              <a:rPr lang="es-CO" sz="3200" b="1" dirty="0" smtClean="0">
                <a:solidFill>
                  <a:srgbClr val="858585"/>
                </a:solidFill>
              </a:rPr>
            </a:br>
            <a:r>
              <a:rPr lang="es-CO" sz="3200" b="1" dirty="0" smtClean="0">
                <a:solidFill>
                  <a:srgbClr val="858585"/>
                </a:solidFill>
              </a:rPr>
              <a:t>Indicadores del Factor </a:t>
            </a:r>
            <a:r>
              <a:rPr lang="es-CO" sz="3200" b="1" dirty="0" smtClean="0">
                <a:solidFill>
                  <a:srgbClr val="4884CC"/>
                </a:solidFill>
              </a:rPr>
              <a:t>Visibilidad</a:t>
            </a:r>
            <a:r>
              <a:rPr lang="es-CO" sz="3200" b="1" dirty="0" smtClean="0">
                <a:solidFill>
                  <a:srgbClr val="858585"/>
                </a:solidFill>
              </a:rPr>
              <a:t>*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aphicFrame>
        <p:nvGraphicFramePr>
          <p:cNvPr id="7" name="Gráfico 6"/>
          <p:cNvGraphicFramePr/>
          <p:nvPr>
            <p:extLst/>
          </p:nvPr>
        </p:nvGraphicFramePr>
        <p:xfrm>
          <a:off x="699975" y="1818169"/>
          <a:ext cx="10792047" cy="433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ángulo 7"/>
          <p:cNvSpPr/>
          <p:nvPr/>
        </p:nvSpPr>
        <p:spPr>
          <a:xfrm>
            <a:off x="411018" y="6359673"/>
            <a:ext cx="5026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O" sz="1400" smtClean="0">
                <a:solidFill>
                  <a:prstClr val="black"/>
                </a:solidFill>
              </a:rPr>
              <a:t>*Incluye el total de las entidades evaluadas para ambas vigencias. </a:t>
            </a:r>
            <a:endParaRPr lang="es-CO" sz="1400">
              <a:solidFill>
                <a:prstClr val="black"/>
              </a:solidFill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3109632" y="1703073"/>
            <a:ext cx="5225" cy="3954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80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/>
          </p:nvPr>
        </p:nvGraphicFramePr>
        <p:xfrm>
          <a:off x="281708" y="1818169"/>
          <a:ext cx="11628582" cy="3878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uadroTexto 15"/>
          <p:cNvSpPr txBox="1">
            <a:spLocks noChangeArrowheads="1"/>
          </p:cNvSpPr>
          <p:nvPr/>
        </p:nvSpPr>
        <p:spPr bwMode="auto">
          <a:xfrm>
            <a:off x="411018" y="498771"/>
            <a:ext cx="1136996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Resultados Comparados </a:t>
            </a:r>
            <a:br>
              <a:rPr lang="es-CO" sz="3200" b="1" dirty="0" smtClean="0">
                <a:solidFill>
                  <a:srgbClr val="858585"/>
                </a:solidFill>
              </a:rPr>
            </a:br>
            <a:r>
              <a:rPr lang="es-CO" sz="3200" b="1" dirty="0" smtClean="0">
                <a:solidFill>
                  <a:srgbClr val="858585"/>
                </a:solidFill>
              </a:rPr>
              <a:t>Indicadores del Factor </a:t>
            </a:r>
            <a:r>
              <a:rPr lang="es-CO" sz="3200" b="1" dirty="0" smtClean="0">
                <a:solidFill>
                  <a:srgbClr val="F4C116"/>
                </a:solidFill>
              </a:rPr>
              <a:t>Institucionalidad</a:t>
            </a:r>
            <a:r>
              <a:rPr lang="es-CO" sz="3200" b="1" dirty="0" smtClean="0">
                <a:solidFill>
                  <a:srgbClr val="858585"/>
                </a:solidFill>
              </a:rPr>
              <a:t>*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11018" y="6359673"/>
            <a:ext cx="5026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O" sz="1400" smtClean="0">
                <a:solidFill>
                  <a:prstClr val="black"/>
                </a:solidFill>
              </a:rPr>
              <a:t>*Incluye el total de las entidades evaluadas para ambas vigencias. </a:t>
            </a:r>
            <a:endParaRPr lang="es-CO" sz="1400">
              <a:solidFill>
                <a:prstClr val="black"/>
              </a:solidFill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2462005" y="1703869"/>
            <a:ext cx="5225" cy="3954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043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/>
          </p:nvPr>
        </p:nvGraphicFramePr>
        <p:xfrm>
          <a:off x="411018" y="1701485"/>
          <a:ext cx="11081004" cy="4434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uadroTexto 15"/>
          <p:cNvSpPr txBox="1">
            <a:spLocks noChangeArrowheads="1"/>
          </p:cNvSpPr>
          <p:nvPr/>
        </p:nvSpPr>
        <p:spPr bwMode="auto">
          <a:xfrm>
            <a:off x="411018" y="498771"/>
            <a:ext cx="1136996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Resultados Comparados </a:t>
            </a:r>
            <a:br>
              <a:rPr lang="es-CO" sz="3200" b="1" dirty="0" smtClean="0">
                <a:solidFill>
                  <a:srgbClr val="858585"/>
                </a:solidFill>
              </a:rPr>
            </a:br>
            <a:r>
              <a:rPr lang="es-CO" sz="3200" b="1" dirty="0" smtClean="0">
                <a:solidFill>
                  <a:srgbClr val="858585"/>
                </a:solidFill>
              </a:rPr>
              <a:t>Indicadores del Factor </a:t>
            </a:r>
            <a:r>
              <a:rPr lang="es-CO" sz="3200" b="1" dirty="0" smtClean="0">
                <a:solidFill>
                  <a:srgbClr val="EC165F"/>
                </a:solidFill>
              </a:rPr>
              <a:t>Control y Sanción</a:t>
            </a:r>
            <a:r>
              <a:rPr lang="es-CO" sz="3200" b="1" dirty="0" smtClean="0">
                <a:solidFill>
                  <a:srgbClr val="858585"/>
                </a:solidFill>
              </a:rPr>
              <a:t>*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11018" y="6359673"/>
            <a:ext cx="5026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O" sz="1400" smtClean="0">
                <a:solidFill>
                  <a:prstClr val="black"/>
                </a:solidFill>
              </a:rPr>
              <a:t>*Incluye el total de las entidades evaluadas para ambas vigencias. </a:t>
            </a:r>
            <a:endParaRPr lang="es-CO" sz="1400">
              <a:solidFill>
                <a:prstClr val="black"/>
              </a:solidFill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2919205" y="1682435"/>
            <a:ext cx="5225" cy="3954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12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411018" y="454979"/>
            <a:ext cx="1136996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Resultados Comparados por Sector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126796" y="6119331"/>
            <a:ext cx="5045242" cy="86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_tradnl" sz="1800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179100" y="2278517"/>
            <a:ext cx="188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CO" sz="1200" b="1" dirty="0" smtClean="0">
                <a:solidFill>
                  <a:prstClr val="black"/>
                </a:solidFill>
              </a:rPr>
              <a:t>Promedio ITN 2015: 68,2</a:t>
            </a:r>
            <a:endParaRPr lang="es-CO" sz="1200" b="1" dirty="0">
              <a:solidFill>
                <a:prstClr val="black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179101" y="2568413"/>
            <a:ext cx="188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CO" sz="1200" b="1" dirty="0" smtClean="0">
                <a:solidFill>
                  <a:prstClr val="black"/>
                </a:solidFill>
              </a:rPr>
              <a:t>Promedio ITN 2013: 67,6</a:t>
            </a:r>
            <a:endParaRPr lang="es-CO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14088569"/>
              </p:ext>
            </p:extLst>
          </p:nvPr>
        </p:nvGraphicFramePr>
        <p:xfrm>
          <a:off x="267286" y="899441"/>
          <a:ext cx="11369963" cy="5797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Conector recto 8"/>
          <p:cNvCxnSpPr/>
          <p:nvPr/>
        </p:nvCxnSpPr>
        <p:spPr>
          <a:xfrm>
            <a:off x="769052" y="2969863"/>
            <a:ext cx="1089457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856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555132"/>
              </p:ext>
            </p:extLst>
          </p:nvPr>
        </p:nvGraphicFramePr>
        <p:xfrm>
          <a:off x="320040" y="1176866"/>
          <a:ext cx="11430000" cy="4719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1540"/>
                <a:gridCol w="6343650"/>
                <a:gridCol w="3074670"/>
                <a:gridCol w="11201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Puesto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Entidad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Sector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Puntaje</a:t>
                      </a:r>
                      <a:endParaRPr lang="es-CO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1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Superintendencia de Sociedades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Comercio,</a:t>
                      </a:r>
                      <a:r>
                        <a:rPr lang="es-CO" baseline="0" dirty="0" smtClean="0"/>
                        <a:t> Industria y Turismo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86,68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2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Superintendencia Financiera de Colombia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Hacienda y Crédito Público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84,96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3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Departamento Nacional de Planeación - DNP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Planeación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80,44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b="1" dirty="0" smtClean="0"/>
                        <a:t>4</a:t>
                      </a:r>
                      <a:endParaRPr lang="es-CO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b="1" dirty="0" smtClean="0"/>
                        <a:t>Departamento Administrativo de la Función Pública - FP</a:t>
                      </a:r>
                      <a:endParaRPr lang="es-CO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b="1" dirty="0" smtClean="0"/>
                        <a:t>Función Pública</a:t>
                      </a:r>
                      <a:endParaRPr lang="es-CO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1" dirty="0" smtClean="0"/>
                        <a:t>80,41</a:t>
                      </a:r>
                      <a:endParaRPr lang="es-CO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s-CO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Contraloría General de la República</a:t>
                      </a:r>
                      <a:endParaRPr lang="es-CO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Organismo de Control</a:t>
                      </a:r>
                      <a:endParaRPr lang="es-CO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79,99</a:t>
                      </a:r>
                      <a:endParaRPr lang="es-CO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8D7C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6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>
                          <a:effectLst/>
                        </a:rPr>
                        <a:t>Instituto Nacional de Vigilancia de Medicamentos y Alimentos - </a:t>
                      </a:r>
                      <a:r>
                        <a:rPr lang="es-CO" dirty="0" err="1" smtClean="0">
                          <a:effectLst/>
                        </a:rPr>
                        <a:t>Invima</a:t>
                      </a:r>
                      <a:endParaRPr lang="es-CO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 smtClean="0">
                          <a:effectLst/>
                        </a:rPr>
                        <a:t>Salud</a:t>
                      </a:r>
                      <a:endParaRPr lang="es-CO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79,36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Instituto Colombiano de Bienestar Familiar - ICBF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Inclusión Social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78,45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8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Departamento Administrativo de la Presidencia - DAPRE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Presidencia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77,97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9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Ministerio de Defensa Nacional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Defensa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77,93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10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Superintendencia Nacional de Salud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Salud y Protección Social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77,75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11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Agencia Nacional de Infraestructura - ANI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Transporte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77,55</a:t>
                      </a:r>
                      <a:endParaRPr lang="es-CO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Top 10 de las entidades </a:t>
            </a:r>
            <a:r>
              <a:rPr lang="es-CO" sz="3200" b="1" dirty="0" smtClean="0">
                <a:solidFill>
                  <a:srgbClr val="FF6600"/>
                </a:solidFill>
              </a:rPr>
              <a:t>mejor</a:t>
            </a:r>
            <a:r>
              <a:rPr lang="es-CO" sz="3200" b="1" dirty="0" smtClean="0">
                <a:solidFill>
                  <a:srgbClr val="858585"/>
                </a:solidFill>
              </a:rPr>
              <a:t> calificadas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14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69682"/>
              </p:ext>
            </p:extLst>
          </p:nvPr>
        </p:nvGraphicFramePr>
        <p:xfrm>
          <a:off x="354330" y="959077"/>
          <a:ext cx="11430000" cy="519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1540"/>
                <a:gridCol w="6343650"/>
                <a:gridCol w="3074670"/>
                <a:gridCol w="11201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Puesto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Entidad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Sector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Puntaje</a:t>
                      </a:r>
                      <a:endParaRPr lang="es-CO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63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Ministerio de Transporte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Transporte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59,41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64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Instituto Geográfico Agustín Codazzi - IGAC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Estadística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59,37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65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Agencia Nacional de Contratación Pública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Planeación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58,84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66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Unidad Administrativa Especial de Aeronáutica Civil - </a:t>
                      </a:r>
                      <a:r>
                        <a:rPr lang="es-CO" dirty="0" err="1" smtClean="0"/>
                        <a:t>Aerocivil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Transporte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58,61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67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Servicio Nacional de Aprendizaje - SENA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Trabajo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58,47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68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Instituto Colombiano Agropecuario - ICA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Agricultura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57,72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69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Dirección Nacional de Derecho de Autor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Interior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57,31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70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Agencia Nacional de Minería </a:t>
                      </a:r>
                      <a:endParaRPr lang="es-CO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Minas y Energía 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56,75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71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Departamento Administrativo para la Prosperidad Social - DPS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Inclusión Social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56,06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72</a:t>
                      </a:r>
                      <a:endParaRPr lang="es-CO" dirty="0"/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Senado de la República </a:t>
                      </a:r>
                      <a:endParaRPr lang="es-CO" dirty="0"/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Rama</a:t>
                      </a:r>
                      <a:r>
                        <a:rPr lang="es-CO" baseline="0" dirty="0" smtClean="0"/>
                        <a:t> Legislativa</a:t>
                      </a:r>
                      <a:endParaRPr lang="es-CO" dirty="0"/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55,45</a:t>
                      </a:r>
                      <a:endParaRPr lang="es-CO" dirty="0"/>
                    </a:p>
                  </a:txBody>
                  <a:tcPr>
                    <a:solidFill>
                      <a:srgbClr val="FCEC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73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Superintendencia de la Economía Solidaria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Hacienda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52,77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74</a:t>
                      </a:r>
                      <a:endParaRPr lang="es-CO" dirty="0"/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Fiscalía General de la Nación</a:t>
                      </a:r>
                      <a:endParaRPr lang="es-CO" dirty="0"/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Rama Judicial</a:t>
                      </a:r>
                      <a:endParaRPr lang="es-CO" dirty="0"/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50,93</a:t>
                      </a:r>
                      <a:endParaRPr lang="es-CO" dirty="0"/>
                    </a:p>
                  </a:txBody>
                  <a:tcPr>
                    <a:solidFill>
                      <a:srgbClr val="FCEC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75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Unidad de Información y Análisis Financiero - UIAF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Hacienda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47,</a:t>
                      </a:r>
                      <a:r>
                        <a:rPr lang="es-CO" baseline="0" dirty="0" smtClean="0"/>
                        <a:t>53</a:t>
                      </a:r>
                      <a:endParaRPr lang="es-CO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CuadroTexto 15"/>
          <p:cNvSpPr txBox="1">
            <a:spLocks noChangeArrowheads="1"/>
          </p:cNvSpPr>
          <p:nvPr/>
        </p:nvSpPr>
        <p:spPr bwMode="auto">
          <a:xfrm>
            <a:off x="1497329" y="35496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Top 10 de las entidades </a:t>
            </a:r>
            <a:r>
              <a:rPr lang="es-CO" sz="3200" b="1" dirty="0" smtClean="0">
                <a:solidFill>
                  <a:srgbClr val="FF6600"/>
                </a:solidFill>
              </a:rPr>
              <a:t>peor</a:t>
            </a:r>
            <a:r>
              <a:rPr lang="es-CO" sz="3200" b="1" dirty="0" smtClean="0">
                <a:solidFill>
                  <a:srgbClr val="858585"/>
                </a:solidFill>
              </a:rPr>
              <a:t> calificadas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06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/>
          <a:stretch/>
        </p:blipFill>
        <p:spPr>
          <a:xfrm>
            <a:off x="2489982" y="3102726"/>
            <a:ext cx="7010389" cy="702832"/>
          </a:xfrm>
          <a:prstGeom prst="rect">
            <a:avLst/>
          </a:prstGeom>
        </p:spPr>
      </p:pic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2384270" y="2359008"/>
            <a:ext cx="82450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400" b="1" dirty="0" smtClean="0">
                <a:solidFill>
                  <a:srgbClr val="7F7F7F"/>
                </a:solidFill>
              </a:rPr>
              <a:t>Entrada de Colombia al Comité de Gobernanza de la OCDE</a:t>
            </a:r>
            <a:endParaRPr lang="es-ES_tradnl" altLang="es-CO" sz="44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5"/>
          <p:cNvSpPr txBox="1">
            <a:spLocks noChangeArrowheads="1"/>
          </p:cNvSpPr>
          <p:nvPr/>
        </p:nvSpPr>
        <p:spPr bwMode="auto">
          <a:xfrm>
            <a:off x="1524000" y="601602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>
                <a:solidFill>
                  <a:srgbClr val="7F7F7F"/>
                </a:solidFill>
              </a:rPr>
              <a:t>Cumpleaños del </a:t>
            </a:r>
            <a:r>
              <a:rPr lang="es-ES_tradnl" altLang="es-CO" sz="3200" b="1" dirty="0" smtClean="0">
                <a:solidFill>
                  <a:srgbClr val="7F7F7F"/>
                </a:solidFill>
              </a:rPr>
              <a:t>mes – Abril 2017</a:t>
            </a:r>
            <a:endParaRPr lang="es-ES_tradnl" altLang="es-CO" sz="3200" b="1" dirty="0">
              <a:solidFill>
                <a:srgbClr val="7F7F7F"/>
              </a:solidFill>
            </a:endParaRPr>
          </a:p>
        </p:txBody>
      </p:sp>
      <p:pic>
        <p:nvPicPr>
          <p:cNvPr id="5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0" y="1386176"/>
            <a:ext cx="1481834" cy="148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13" y="4581291"/>
            <a:ext cx="1481834" cy="148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13" y="1386176"/>
            <a:ext cx="1481834" cy="148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0" y="4581291"/>
            <a:ext cx="1481834" cy="148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/>
          </p:nvPr>
        </p:nvGraphicFramePr>
        <p:xfrm>
          <a:off x="3006029" y="1579848"/>
          <a:ext cx="6120384" cy="466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6768"/>
                <a:gridCol w="4233616"/>
              </a:tblGrid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FECHA </a:t>
                      </a:r>
                      <a:endParaRPr lang="es-CO" sz="18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NOMBRE 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1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SUAREZ GUTIERREZ SUSAN SIMONETH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5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FAGUA ZORRILLA ERNESTO ANDRES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5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CASTELLANOS ESLAVA RICARDO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6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JIMENEZ VERGEL JAIME HUMBERTO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7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RIAÑO CAMARGO LUZ MARY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9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ZARATE DE VASQUEZ CONSUELO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9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PEDRAZA MORALES ARMANDO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10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BEJARANO NOVOA LUIS ALEJANDRO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12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MENDOZA SOLANO JENNY PAOLA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14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HERREÑO SUÁREZ HAROLD ISRAEL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14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RODRIGUEZ PEÑA MARIA PRISCILA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18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MONCALEANO CUELLAR LINA MARIA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20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CALLEJAS GARCIA NAURIEN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24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CASTELLANOS OSORIO YOLIMA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27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CALDERON QUINTERO MARIBEL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27 de mayo</a:t>
                      </a:r>
                      <a:endParaRPr lang="es-CO" sz="18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AMEZQUITA RODRIGUEZ FRANCISCO JAVIER</a:t>
                      </a:r>
                      <a:endParaRPr lang="es-CO" sz="18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330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246744" y="463640"/>
            <a:ext cx="11756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26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Colombia a un paso de la OCDE – Luz verde en el Comité de Gobernanza Pública</a:t>
            </a:r>
            <a:endParaRPr lang="es-CO" sz="26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26" name="Picture 2" descr="Resultado de imagen para gobernanza pública OC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9" y="3684598"/>
            <a:ext cx="5052529" cy="2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716" y="1748106"/>
            <a:ext cx="4260479" cy="1590179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5936343" y="1291571"/>
            <a:ext cx="57717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>
                <a:solidFill>
                  <a:prstClr val="black"/>
                </a:solidFill>
              </a:rPr>
              <a:t>Comité evaluó a Colombia por más de 4 años en el marco del proceso de acceso a la OCDE</a:t>
            </a: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1000" dirty="0" smtClean="0">
              <a:solidFill>
                <a:prstClr val="black"/>
              </a:solidFill>
            </a:endParaRP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>
                <a:solidFill>
                  <a:prstClr val="black"/>
                </a:solidFill>
              </a:rPr>
              <a:t>35 países miembros dieron luz verde a Colombia</a:t>
            </a: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1000" dirty="0" smtClean="0">
              <a:solidFill>
                <a:prstClr val="black"/>
              </a:solidFill>
            </a:endParaRP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>
                <a:solidFill>
                  <a:prstClr val="black"/>
                </a:solidFill>
              </a:rPr>
              <a:t>Hoy contamos con el sello de calidad de la OCDE</a:t>
            </a: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1000" dirty="0" smtClean="0">
              <a:solidFill>
                <a:prstClr val="black"/>
              </a:solidFill>
            </a:endParaRP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>
                <a:solidFill>
                  <a:prstClr val="black"/>
                </a:solidFill>
              </a:rPr>
              <a:t>Nuestras políticas cumplen los más altos estándares internacionales y son ejemplo en otras latitudes</a:t>
            </a: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1000" dirty="0" smtClean="0">
              <a:solidFill>
                <a:prstClr val="black"/>
              </a:solidFill>
            </a:endParaRP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>
                <a:solidFill>
                  <a:prstClr val="black"/>
                </a:solidFill>
              </a:rPr>
              <a:t>21 de los 23 comités han proferido una opinión favorable</a:t>
            </a: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1000" dirty="0" smtClean="0">
              <a:solidFill>
                <a:prstClr val="black"/>
              </a:solidFill>
            </a:endParaRP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>
                <a:solidFill>
                  <a:prstClr val="black"/>
                </a:solidFill>
              </a:rPr>
              <a:t>Falta el Comité de Comercio y el de Empleo y Asuntos sociales</a:t>
            </a: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1000" dirty="0" smtClean="0">
              <a:solidFill>
                <a:prstClr val="black"/>
              </a:solidFill>
            </a:endParaRPr>
          </a:p>
          <a:p>
            <a:pPr marL="285750" indent="-285750" defTabSz="91440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>
                <a:solidFill>
                  <a:prstClr val="black"/>
                </a:solidFill>
              </a:rPr>
              <a:t>El Consejo de la OCDE tomará una decisión cuando los 23 comités hayan dado una recomendación</a:t>
            </a:r>
            <a:endParaRPr lang="es-CO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6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606971" y="5934236"/>
            <a:ext cx="3585029" cy="923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357" y="1239909"/>
            <a:ext cx="7303641" cy="469432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65" y="5794814"/>
            <a:ext cx="7849442" cy="77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3962743" y="1491296"/>
            <a:ext cx="25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CO" sz="1800" dirty="0" smtClean="0">
                <a:solidFill>
                  <a:prstClr val="black"/>
                </a:solidFill>
              </a:rPr>
              <a:t>1</a:t>
            </a:r>
            <a:endParaRPr lang="es-CO" sz="1800" dirty="0">
              <a:solidFill>
                <a:prstClr val="black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423723" y="2107508"/>
            <a:ext cx="27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CO" sz="1800" dirty="0" smtClean="0">
                <a:solidFill>
                  <a:prstClr val="black"/>
                </a:solidFill>
              </a:rPr>
              <a:t>2</a:t>
            </a:r>
            <a:endParaRPr lang="es-CO" sz="1800" dirty="0">
              <a:solidFill>
                <a:prstClr val="black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629786" y="2738572"/>
            <a:ext cx="27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CO" sz="1800" dirty="0" smtClean="0">
                <a:solidFill>
                  <a:prstClr val="black"/>
                </a:solidFill>
              </a:rPr>
              <a:t>3</a:t>
            </a:r>
            <a:endParaRPr lang="es-CO" sz="1800" dirty="0">
              <a:solidFill>
                <a:prstClr val="black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714389" y="3337894"/>
            <a:ext cx="27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CO" sz="1800" dirty="0" smtClean="0">
                <a:solidFill>
                  <a:prstClr val="black"/>
                </a:solidFill>
              </a:rPr>
              <a:t>4</a:t>
            </a:r>
            <a:endParaRPr lang="es-CO" sz="1800" dirty="0">
              <a:solidFill>
                <a:prstClr val="black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649549" y="4047414"/>
            <a:ext cx="27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CO" sz="1800" dirty="0" smtClean="0">
                <a:solidFill>
                  <a:prstClr val="black"/>
                </a:solidFill>
              </a:rPr>
              <a:t>5</a:t>
            </a:r>
            <a:endParaRPr lang="es-CO" sz="1800" dirty="0">
              <a:solidFill>
                <a:prstClr val="black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392862" y="4650528"/>
            <a:ext cx="27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CO" sz="1800" dirty="0" smtClean="0">
                <a:solidFill>
                  <a:prstClr val="black"/>
                </a:solidFill>
              </a:rPr>
              <a:t>6</a:t>
            </a:r>
            <a:endParaRPr lang="es-CO" sz="1800" dirty="0">
              <a:solidFill>
                <a:prstClr val="black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056445" y="5270221"/>
            <a:ext cx="25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CO" sz="1800" dirty="0" smtClean="0">
                <a:solidFill>
                  <a:prstClr val="black"/>
                </a:solidFill>
              </a:rPr>
              <a:t>7</a:t>
            </a:r>
            <a:endParaRPr lang="es-CO" sz="1800" dirty="0">
              <a:solidFill>
                <a:prstClr val="black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8056" y="354068"/>
            <a:ext cx="12080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28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Comité de Gobernanza Pública: </a:t>
            </a:r>
            <a:endParaRPr lang="es-CO" sz="2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algn="ctr" defTabSz="914400"/>
            <a:r>
              <a:rPr lang="es-CO" sz="28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instrumentos de la Hoja de Ruta liderados por Función Pública</a:t>
            </a:r>
            <a:endParaRPr lang="es-CO" sz="2800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836169" y="2099287"/>
            <a:ext cx="5189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s-CO" sz="2000" b="1" dirty="0" smtClean="0">
                <a:solidFill>
                  <a:srgbClr val="FF6600"/>
                </a:solidFill>
              </a:rPr>
              <a:t>Transparencia y rendición de cuentas</a:t>
            </a:r>
            <a:endParaRPr lang="es-CO" sz="2000" b="1" dirty="0">
              <a:solidFill>
                <a:srgbClr val="FF66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094732" y="2738572"/>
            <a:ext cx="5189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s-CO" sz="2000" b="1" dirty="0" smtClean="0">
                <a:solidFill>
                  <a:srgbClr val="FF6600"/>
                </a:solidFill>
              </a:rPr>
              <a:t>Integridad en el sector público</a:t>
            </a:r>
            <a:endParaRPr lang="es-CO" sz="2000" b="1" dirty="0">
              <a:solidFill>
                <a:srgbClr val="FF66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040218" y="5916981"/>
            <a:ext cx="67436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s-CO" sz="2000" b="1" dirty="0" smtClean="0">
                <a:solidFill>
                  <a:srgbClr val="FF6600"/>
                </a:solidFill>
              </a:rPr>
              <a:t>Indicadores de desempeño y datos en Gobernanza Pública</a:t>
            </a:r>
            <a:endParaRPr lang="es-CO" sz="2000" b="1" dirty="0">
              <a:solidFill>
                <a:srgbClr val="FF66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094731" y="4032900"/>
            <a:ext cx="57278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s-CO" sz="2000" b="1" dirty="0">
                <a:solidFill>
                  <a:srgbClr val="FF6600"/>
                </a:solidFill>
              </a:rPr>
              <a:t>Manejo</a:t>
            </a:r>
            <a:r>
              <a:rPr lang="es-CO" sz="1800" b="1" dirty="0" smtClean="0">
                <a:solidFill>
                  <a:srgbClr val="ED7D31"/>
                </a:solidFill>
              </a:rPr>
              <a:t> </a:t>
            </a:r>
            <a:r>
              <a:rPr lang="es-CO" sz="2000" b="1" dirty="0">
                <a:solidFill>
                  <a:srgbClr val="FF6600"/>
                </a:solidFill>
              </a:rPr>
              <a:t>estratégico del Recurso Humano en el </a:t>
            </a:r>
            <a:r>
              <a:rPr lang="es-CO" sz="2000" b="1" dirty="0" err="1" smtClean="0">
                <a:solidFill>
                  <a:srgbClr val="FF6600"/>
                </a:solidFill>
              </a:rPr>
              <a:t>SP</a:t>
            </a:r>
            <a:endParaRPr lang="es-CO" sz="2000" b="1" dirty="0">
              <a:solidFill>
                <a:srgbClr val="FF66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888947" y="2107508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ü"/>
            </a:pPr>
            <a:r>
              <a:rPr lang="es-CO" sz="2800" b="1" dirty="0" smtClean="0">
                <a:solidFill>
                  <a:srgbClr val="00B050"/>
                </a:solidFill>
              </a:rPr>
              <a:t>   </a:t>
            </a:r>
            <a:endParaRPr lang="es-CO" sz="2800" b="1" dirty="0">
              <a:solidFill>
                <a:srgbClr val="00B05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116169" y="2756728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ü"/>
            </a:pPr>
            <a:r>
              <a:rPr lang="es-CO" sz="2800" b="1" dirty="0" smtClean="0">
                <a:solidFill>
                  <a:srgbClr val="00B050"/>
                </a:solidFill>
              </a:rPr>
              <a:t>   </a:t>
            </a:r>
            <a:endParaRPr lang="es-CO" sz="2800" b="1" dirty="0">
              <a:solidFill>
                <a:srgbClr val="00B050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573" y="3917965"/>
            <a:ext cx="720000" cy="74273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472" y="5830785"/>
            <a:ext cx="720000" cy="7427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822" y="1901695"/>
            <a:ext cx="3044805" cy="403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81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9" y="3019889"/>
            <a:ext cx="9143982" cy="818222"/>
          </a:xfrm>
          <a:prstGeom prst="rect">
            <a:avLst/>
          </a:prstGeom>
        </p:spPr>
      </p:pic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2422907" y="2974561"/>
            <a:ext cx="9351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 smtClean="0">
                <a:solidFill>
                  <a:srgbClr val="7F7F7F"/>
                </a:solidFill>
              </a:rPr>
              <a:t>Logros abril 2017</a:t>
            </a:r>
            <a:endParaRPr lang="es-ES_tradnl" altLang="es-CO" sz="4800" b="1" dirty="0">
              <a:solidFill>
                <a:srgbClr val="7F7F7F"/>
              </a:solidFill>
            </a:endParaRPr>
          </a:p>
        </p:txBody>
      </p:sp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1523999" y="3004349"/>
            <a:ext cx="797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>
                <a:solidFill>
                  <a:prstClr val="white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9555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7904164" y="0"/>
            <a:ext cx="2763837" cy="273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Subdirección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4" name="1 Rectángulo"/>
          <p:cNvSpPr/>
          <p:nvPr/>
        </p:nvSpPr>
        <p:spPr>
          <a:xfrm>
            <a:off x="146500" y="962285"/>
            <a:ext cx="117678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s-ES_tradnl" sz="2400" b="1" dirty="0">
              <a:solidFill>
                <a:srgbClr val="B06E0E"/>
              </a:solidFill>
            </a:endParaRPr>
          </a:p>
          <a:p>
            <a:pPr lvl="0" algn="ctr"/>
            <a:r>
              <a:rPr lang="es-ES_tradnl" sz="2400" dirty="0">
                <a:solidFill>
                  <a:srgbClr val="B06E0E"/>
                </a:solidFill>
              </a:rPr>
              <a:t>3 </a:t>
            </a:r>
            <a:r>
              <a:rPr lang="es-ES_tradnl" sz="2400" dirty="0">
                <a:solidFill>
                  <a:srgbClr val="FF6600"/>
                </a:solidFill>
              </a:rPr>
              <a:t>de mayo 2017</a:t>
            </a:r>
          </a:p>
          <a:p>
            <a:pPr lvl="0" algn="ctr"/>
            <a:r>
              <a:rPr lang="es-ES_tradnl" sz="2400" b="1" dirty="0">
                <a:solidFill>
                  <a:srgbClr val="FF6600"/>
                </a:solidFill>
              </a:rPr>
              <a:t>Encuentro Equipo Transversal de Gestión Documental</a:t>
            </a:r>
          </a:p>
        </p:txBody>
      </p:sp>
      <p:sp>
        <p:nvSpPr>
          <p:cNvPr id="5" name="3 Rectángulo"/>
          <p:cNvSpPr/>
          <p:nvPr/>
        </p:nvSpPr>
        <p:spPr>
          <a:xfrm>
            <a:off x="1339913" y="5022650"/>
            <a:ext cx="93810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s-CO" sz="2000" dirty="0"/>
              <a:t>Índice de Transparencia 2015-2016 – Cambio Cultural Función Pública</a:t>
            </a:r>
          </a:p>
          <a:p>
            <a:pPr marL="457189" indent="-457189" algn="just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s-CO" sz="2000" dirty="0"/>
              <a:t>Compromisos y Avances en Materia de Convalidación de TRD </a:t>
            </a:r>
          </a:p>
          <a:p>
            <a:pPr marL="457189" indent="-457189" algn="just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s-CO" altLang="es-CO" sz="2000" dirty="0"/>
              <a:t>Proyecto de Declaratoria de Bienes de Interés Cultural</a:t>
            </a:r>
          </a:p>
          <a:p>
            <a:pPr marL="457189" indent="-457189" algn="just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s-CO" sz="2000" dirty="0"/>
              <a:t>Sistema Integrado de Conservación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513" y="2265736"/>
            <a:ext cx="3903729" cy="25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CuadroTexto"/>
          <p:cNvSpPr txBox="1"/>
          <p:nvPr/>
        </p:nvSpPr>
        <p:spPr>
          <a:xfrm>
            <a:off x="461945" y="846064"/>
            <a:ext cx="1150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/>
              <a:t>Equipos Transversales</a:t>
            </a:r>
            <a:endParaRPr lang="es-ES_tradnl" sz="2000" i="1" dirty="0"/>
          </a:p>
        </p:txBody>
      </p:sp>
    </p:spTree>
    <p:extLst>
      <p:ext uri="{BB962C8B-B14F-4D97-AF65-F5344CB8AC3E}">
        <p14:creationId xmlns:p14="http://schemas.microsoft.com/office/powerpoint/2010/main" val="4064885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7904164" y="0"/>
            <a:ext cx="2763837" cy="273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Subdirección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250147" y="5944760"/>
            <a:ext cx="3883632" cy="829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1 Rectángulo"/>
          <p:cNvSpPr/>
          <p:nvPr/>
        </p:nvSpPr>
        <p:spPr>
          <a:xfrm>
            <a:off x="475454" y="4689026"/>
            <a:ext cx="49414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b="1" dirty="0"/>
              <a:t>En conjunto con </a:t>
            </a:r>
            <a:r>
              <a:rPr lang="es-ES_tradnl" sz="2800" b="1" dirty="0">
                <a:solidFill>
                  <a:srgbClr val="FF6600"/>
                </a:solidFill>
              </a:rPr>
              <a:t>Empleo Público</a:t>
            </a:r>
            <a:r>
              <a:rPr lang="es-ES_tradnl" sz="2400" b="1" dirty="0">
                <a:solidFill>
                  <a:prstClr val="white">
                    <a:lumMod val="50000"/>
                  </a:prstClr>
                </a:solidFill>
              </a:rPr>
              <a:t>, </a:t>
            </a:r>
            <a:r>
              <a:rPr lang="es-ES_tradnl" sz="2400" b="1" dirty="0"/>
              <a:t>lanzamos </a:t>
            </a:r>
            <a:r>
              <a:rPr lang="es-ES_tradnl" sz="2400" b="1" dirty="0">
                <a:solidFill>
                  <a:srgbClr val="FF6600"/>
                </a:solidFill>
              </a:rPr>
              <a:t>5 diplomados en Alta</a:t>
            </a:r>
            <a:r>
              <a:rPr lang="es-ES_tradnl" sz="2400" b="1" dirty="0">
                <a:solidFill>
                  <a:schemeClr val="accent2"/>
                </a:solidFill>
              </a:rPr>
              <a:t> </a:t>
            </a:r>
            <a:r>
              <a:rPr lang="es-ES_tradnl" sz="2400" b="1" dirty="0">
                <a:solidFill>
                  <a:srgbClr val="FF6600"/>
                </a:solidFill>
              </a:rPr>
              <a:t>Dirección</a:t>
            </a:r>
            <a:r>
              <a:rPr lang="es-ES_tradnl" sz="2400" b="1" dirty="0">
                <a:solidFill>
                  <a:schemeClr val="accent2"/>
                </a:solidFill>
              </a:rPr>
              <a:t> </a:t>
            </a:r>
            <a:r>
              <a:rPr lang="es-ES_tradnl" sz="2400" b="1" dirty="0"/>
              <a:t>del Estado para los Equipos Transversales</a:t>
            </a:r>
          </a:p>
        </p:txBody>
      </p:sp>
      <p:sp>
        <p:nvSpPr>
          <p:cNvPr id="7" name="17 Rectángulo"/>
          <p:cNvSpPr/>
          <p:nvPr/>
        </p:nvSpPr>
        <p:spPr>
          <a:xfrm>
            <a:off x="10152124" y="1083366"/>
            <a:ext cx="2251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/>
              <a:t>Secretarios Generales </a:t>
            </a:r>
            <a:endParaRPr lang="es-CO" sz="2400" b="1" dirty="0"/>
          </a:p>
        </p:txBody>
      </p:sp>
      <p:sp>
        <p:nvSpPr>
          <p:cNvPr id="8" name="18 Rectángulo"/>
          <p:cNvSpPr/>
          <p:nvPr/>
        </p:nvSpPr>
        <p:spPr>
          <a:xfrm>
            <a:off x="8025694" y="1186023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4000" b="1" dirty="0">
                <a:solidFill>
                  <a:srgbClr val="FF6600"/>
                </a:solidFill>
              </a:rPr>
              <a:t>41</a:t>
            </a:r>
            <a:endParaRPr lang="es-CO" sz="4000" b="1" dirty="0">
              <a:solidFill>
                <a:srgbClr val="FF6600"/>
              </a:solidFill>
            </a:endParaRPr>
          </a:p>
        </p:txBody>
      </p:sp>
      <p:sp>
        <p:nvSpPr>
          <p:cNvPr id="9" name="17 Rectángulo"/>
          <p:cNvSpPr/>
          <p:nvPr/>
        </p:nvSpPr>
        <p:spPr>
          <a:xfrm>
            <a:off x="10152124" y="2463570"/>
            <a:ext cx="2251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/>
              <a:t>Tecnología</a:t>
            </a:r>
            <a:endParaRPr lang="es-CO" sz="2400" b="1" dirty="0"/>
          </a:p>
        </p:txBody>
      </p:sp>
      <p:sp>
        <p:nvSpPr>
          <p:cNvPr id="10" name="18 Rectángulo"/>
          <p:cNvSpPr/>
          <p:nvPr/>
        </p:nvSpPr>
        <p:spPr>
          <a:xfrm>
            <a:off x="8025694" y="2357728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4000" b="1" dirty="0">
                <a:solidFill>
                  <a:srgbClr val="FF6600"/>
                </a:solidFill>
              </a:rPr>
              <a:t>50</a:t>
            </a:r>
            <a:endParaRPr lang="es-CO" sz="4000" b="1" dirty="0">
              <a:solidFill>
                <a:srgbClr val="FF6600"/>
              </a:solidFill>
            </a:endParaRPr>
          </a:p>
        </p:txBody>
      </p:sp>
      <p:sp>
        <p:nvSpPr>
          <p:cNvPr id="11" name="17 Rectángulo"/>
          <p:cNvSpPr/>
          <p:nvPr/>
        </p:nvSpPr>
        <p:spPr>
          <a:xfrm>
            <a:off x="10152124" y="3423706"/>
            <a:ext cx="2251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/>
              <a:t>Gestión</a:t>
            </a:r>
            <a:r>
              <a:rPr lang="en-US" sz="2400" b="1" dirty="0"/>
              <a:t> Documental</a:t>
            </a:r>
            <a:endParaRPr lang="es-CO" sz="2400" b="1" dirty="0"/>
          </a:p>
        </p:txBody>
      </p:sp>
      <p:sp>
        <p:nvSpPr>
          <p:cNvPr id="13" name="18 Rectángulo"/>
          <p:cNvSpPr/>
          <p:nvPr/>
        </p:nvSpPr>
        <p:spPr>
          <a:xfrm>
            <a:off x="8025694" y="3529433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4000" b="1" dirty="0">
                <a:solidFill>
                  <a:srgbClr val="FF6600"/>
                </a:solidFill>
              </a:rPr>
              <a:t>58</a:t>
            </a:r>
            <a:endParaRPr lang="es-CO" sz="4000" b="1" dirty="0">
              <a:solidFill>
                <a:srgbClr val="FF6600"/>
              </a:solidFill>
            </a:endParaRPr>
          </a:p>
        </p:txBody>
      </p:sp>
      <p:sp>
        <p:nvSpPr>
          <p:cNvPr id="14" name="18 Rectángulo"/>
          <p:cNvSpPr/>
          <p:nvPr/>
        </p:nvSpPr>
        <p:spPr>
          <a:xfrm>
            <a:off x="8025694" y="4701138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4000" b="1" dirty="0">
                <a:solidFill>
                  <a:srgbClr val="FF6600"/>
                </a:solidFill>
              </a:rPr>
              <a:t>49</a:t>
            </a:r>
            <a:endParaRPr lang="es-CO" sz="4000" b="1" dirty="0">
              <a:solidFill>
                <a:srgbClr val="FF6600"/>
              </a:solidFill>
            </a:endParaRPr>
          </a:p>
        </p:txBody>
      </p:sp>
      <p:sp>
        <p:nvSpPr>
          <p:cNvPr id="15" name="18 Rectángulo"/>
          <p:cNvSpPr/>
          <p:nvPr/>
        </p:nvSpPr>
        <p:spPr>
          <a:xfrm>
            <a:off x="8025694" y="5872842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4000" b="1" dirty="0">
                <a:solidFill>
                  <a:srgbClr val="FF6600"/>
                </a:solidFill>
              </a:rPr>
              <a:t>36</a:t>
            </a:r>
            <a:endParaRPr lang="es-CO" sz="4000" b="1" dirty="0">
              <a:solidFill>
                <a:srgbClr val="FF6600"/>
              </a:solidFill>
            </a:endParaRPr>
          </a:p>
        </p:txBody>
      </p:sp>
      <p:sp>
        <p:nvSpPr>
          <p:cNvPr id="16" name="17 Rectángulo"/>
          <p:cNvSpPr/>
          <p:nvPr/>
        </p:nvSpPr>
        <p:spPr>
          <a:xfrm>
            <a:off x="10152124" y="4598481"/>
            <a:ext cx="2251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/>
              <a:t>Talento</a:t>
            </a:r>
            <a:r>
              <a:rPr lang="en-US" sz="2400" b="1" dirty="0"/>
              <a:t> </a:t>
            </a:r>
            <a:r>
              <a:rPr lang="en-US" sz="2400" b="1" dirty="0" err="1"/>
              <a:t>Humano</a:t>
            </a:r>
            <a:endParaRPr lang="es-CO" sz="2400" b="1" dirty="0"/>
          </a:p>
        </p:txBody>
      </p:sp>
      <p:sp>
        <p:nvSpPr>
          <p:cNvPr id="17" name="17 Rectángulo"/>
          <p:cNvSpPr/>
          <p:nvPr/>
        </p:nvSpPr>
        <p:spPr>
          <a:xfrm>
            <a:off x="10152124" y="5975402"/>
            <a:ext cx="2251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/>
              <a:t>Planeación</a:t>
            </a:r>
            <a:endParaRPr lang="es-CO" sz="2400" b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89" y="1780372"/>
            <a:ext cx="2062894" cy="2793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52" y="1103658"/>
            <a:ext cx="869952" cy="86995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52" y="2276695"/>
            <a:ext cx="869952" cy="86995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52" y="3535687"/>
            <a:ext cx="869952" cy="86995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52" y="4641728"/>
            <a:ext cx="869952" cy="86995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52" y="5791809"/>
            <a:ext cx="869952" cy="869952"/>
          </a:xfrm>
          <a:prstGeom prst="rect">
            <a:avLst/>
          </a:prstGeom>
        </p:spPr>
      </p:pic>
      <p:sp>
        <p:nvSpPr>
          <p:cNvPr id="24" name="18 Rectángulo"/>
          <p:cNvSpPr/>
          <p:nvPr/>
        </p:nvSpPr>
        <p:spPr>
          <a:xfrm>
            <a:off x="4836762" y="2234617"/>
            <a:ext cx="2417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2800" b="1" dirty="0">
                <a:solidFill>
                  <a:srgbClr val="FF6600"/>
                </a:solidFill>
              </a:rPr>
              <a:t>Personas </a:t>
            </a:r>
            <a:r>
              <a:rPr lang="en-US" sz="2800" b="1" dirty="0" err="1">
                <a:solidFill>
                  <a:srgbClr val="FF6600"/>
                </a:solidFill>
              </a:rPr>
              <a:t>Inscritas</a:t>
            </a:r>
            <a:endParaRPr lang="es-CO" sz="2800" b="1" dirty="0">
              <a:solidFill>
                <a:srgbClr val="FF6600"/>
              </a:solidFill>
            </a:endParaRPr>
          </a:p>
        </p:txBody>
      </p:sp>
      <p:sp>
        <p:nvSpPr>
          <p:cNvPr id="25" name="Abrir llave 24"/>
          <p:cNvSpPr/>
          <p:nvPr/>
        </p:nvSpPr>
        <p:spPr>
          <a:xfrm>
            <a:off x="7530957" y="1370536"/>
            <a:ext cx="494737" cy="5066531"/>
          </a:xfrm>
          <a:prstGeom prst="leftBrace">
            <a:avLst>
              <a:gd name="adj1" fmla="val 135574"/>
              <a:gd name="adj2" fmla="val 26477"/>
            </a:avLst>
          </a:prstGeom>
          <a:ln w="381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2 CuadroTexto"/>
          <p:cNvSpPr txBox="1"/>
          <p:nvPr/>
        </p:nvSpPr>
        <p:spPr>
          <a:xfrm>
            <a:off x="461945" y="846064"/>
            <a:ext cx="1150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smtClean="0"/>
              <a:t>Diplomados Equipos </a:t>
            </a:r>
            <a:r>
              <a:rPr lang="es-ES_tradnl" sz="2800" b="1" dirty="0"/>
              <a:t>Transversales</a:t>
            </a:r>
            <a:endParaRPr lang="es-ES_tradnl" sz="2000" i="1" dirty="0"/>
          </a:p>
        </p:txBody>
      </p:sp>
    </p:spTree>
    <p:extLst>
      <p:ext uri="{BB962C8B-B14F-4D97-AF65-F5344CB8AC3E}">
        <p14:creationId xmlns:p14="http://schemas.microsoft.com/office/powerpoint/2010/main" val="1681712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7904164" y="0"/>
            <a:ext cx="2763837" cy="273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Subdirección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pSp>
        <p:nvGrpSpPr>
          <p:cNvPr id="4" name="23 Grupo"/>
          <p:cNvGrpSpPr/>
          <p:nvPr/>
        </p:nvGrpSpPr>
        <p:grpSpPr>
          <a:xfrm>
            <a:off x="404693" y="1113077"/>
            <a:ext cx="11387076" cy="1733755"/>
            <a:chOff x="261183" y="1228476"/>
            <a:chExt cx="8540307" cy="1733755"/>
          </a:xfrm>
        </p:grpSpPr>
        <p:sp>
          <p:nvSpPr>
            <p:cNvPr id="5" name="Rectángulo 5"/>
            <p:cNvSpPr/>
            <p:nvPr/>
          </p:nvSpPr>
          <p:spPr>
            <a:xfrm>
              <a:off x="2012508" y="1228743"/>
              <a:ext cx="5652000" cy="17334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marL="457189" indent="-457189">
                <a:buFont typeface="Arial" panose="020B0604020202020204" pitchFamily="34" charset="0"/>
                <a:buChar char="•"/>
              </a:pPr>
              <a:r>
                <a:rPr lang="es-CO" sz="2133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 conjunto con la </a:t>
              </a:r>
              <a:r>
                <a:rPr lang="es-CO" sz="2133" b="1" dirty="0">
                  <a:solidFill>
                    <a:srgbClr val="FF6600"/>
                  </a:solidFill>
                </a:rPr>
                <a:t>OTIC </a:t>
              </a:r>
              <a:r>
                <a:rPr lang="es-CO" sz="2133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 la </a:t>
              </a:r>
              <a:r>
                <a:rPr lang="es-CO" sz="2133" b="1" dirty="0">
                  <a:solidFill>
                    <a:srgbClr val="FF6600"/>
                  </a:solidFill>
                </a:rPr>
                <a:t>DDO </a:t>
              </a:r>
              <a:r>
                <a:rPr lang="es-CO" sz="2133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 logró la incorporación del Módulo de </a:t>
              </a:r>
              <a:r>
                <a:rPr lang="es-CO" sz="2133" b="1" dirty="0">
                  <a:solidFill>
                    <a:srgbClr val="FF6600"/>
                  </a:solidFill>
                </a:rPr>
                <a:t>Plan de Acción Técnica </a:t>
              </a:r>
              <a:r>
                <a:rPr lang="es-CO" sz="2133" b="1" dirty="0" smtClean="0">
                  <a:solidFill>
                    <a:srgbClr val="FF6600"/>
                  </a:solidFill>
                </a:rPr>
                <a:t>- PAT </a:t>
              </a:r>
              <a:r>
                <a:rPr lang="es-CO" sz="2133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 la herramienta.</a:t>
              </a:r>
            </a:p>
            <a:p>
              <a:pPr marL="457189" indent="-457189" algn="just">
                <a:buFont typeface="Arial" panose="020B0604020202020204" pitchFamily="34" charset="0"/>
                <a:buChar char="•"/>
              </a:pPr>
              <a:r>
                <a:rPr lang="es-CO" sz="2133" b="1" dirty="0">
                  <a:solidFill>
                    <a:srgbClr val="FF6600"/>
                  </a:solidFill>
                </a:rPr>
                <a:t>Módulo de Servicio al Ciudadano </a:t>
              </a:r>
              <a:r>
                <a:rPr lang="es-CO" sz="2133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 operación.</a:t>
              </a:r>
            </a:p>
            <a:p>
              <a:pPr marL="457189" indent="-457189" algn="just">
                <a:buFont typeface="Arial" panose="020B0604020202020204" pitchFamily="34" charset="0"/>
                <a:buChar char="•"/>
              </a:pPr>
              <a:r>
                <a:rPr lang="es-CO" sz="2133" b="1" dirty="0">
                  <a:solidFill>
                    <a:srgbClr val="FF6600"/>
                  </a:solidFill>
                </a:rPr>
                <a:t>30 servidores capacitados</a:t>
              </a:r>
              <a:r>
                <a:rPr lang="es-CO" sz="2133" dirty="0">
                  <a:solidFill>
                    <a:srgbClr val="FF6600"/>
                  </a:solidFill>
                </a:rPr>
                <a:t> </a:t>
              </a:r>
              <a:r>
                <a:rPr lang="es-CO" sz="2133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 uso de la herramienta. </a:t>
              </a:r>
            </a:p>
          </p:txBody>
        </p:sp>
        <p:sp>
          <p:nvSpPr>
            <p:cNvPr id="6" name="15 Rectángulo"/>
            <p:cNvSpPr/>
            <p:nvPr/>
          </p:nvSpPr>
          <p:spPr>
            <a:xfrm>
              <a:off x="296287" y="1228740"/>
              <a:ext cx="1620000" cy="17334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/>
            </a:p>
          </p:txBody>
        </p:sp>
        <p:sp>
          <p:nvSpPr>
            <p:cNvPr id="7" name="3 Rectángulo"/>
            <p:cNvSpPr/>
            <p:nvPr/>
          </p:nvSpPr>
          <p:spPr>
            <a:xfrm>
              <a:off x="261183" y="1228741"/>
              <a:ext cx="46791" cy="172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400228" y="1935273"/>
              <a:ext cx="642244" cy="502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s-ES_tradnl" sz="2667" b="1" dirty="0">
                  <a:solidFill>
                    <a:srgbClr val="FF6600"/>
                  </a:solidFill>
                </a:rPr>
                <a:t>CRM</a:t>
              </a:r>
            </a:p>
          </p:txBody>
        </p:sp>
        <p:sp>
          <p:nvSpPr>
            <p:cNvPr id="9" name="16 Rectángulo"/>
            <p:cNvSpPr/>
            <p:nvPr/>
          </p:nvSpPr>
          <p:spPr>
            <a:xfrm>
              <a:off x="7642903" y="1228476"/>
              <a:ext cx="45719" cy="172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400"/>
            </a:p>
          </p:txBody>
        </p:sp>
        <p:cxnSp>
          <p:nvCxnSpPr>
            <p:cNvPr id="10" name="9 Conector recto"/>
            <p:cNvCxnSpPr>
              <a:stCxn id="9" idx="3"/>
            </p:cNvCxnSpPr>
            <p:nvPr/>
          </p:nvCxnSpPr>
          <p:spPr>
            <a:xfrm>
              <a:off x="7688622" y="2092476"/>
              <a:ext cx="432215" cy="9957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5 Grupo"/>
            <p:cNvGrpSpPr/>
            <p:nvPr/>
          </p:nvGrpSpPr>
          <p:grpSpPr>
            <a:xfrm>
              <a:off x="8013126" y="1549488"/>
              <a:ext cx="788364" cy="1006637"/>
              <a:chOff x="8077103" y="1549488"/>
              <a:chExt cx="788364" cy="1006637"/>
            </a:xfrm>
          </p:grpSpPr>
          <p:pic>
            <p:nvPicPr>
              <p:cNvPr id="13" name="Picture 4" descr="D:\vparra\Pictures\crm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3085" y="1620216"/>
                <a:ext cx="623089" cy="8343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48 Elipse"/>
              <p:cNvSpPr/>
              <p:nvPr/>
            </p:nvSpPr>
            <p:spPr>
              <a:xfrm>
                <a:off x="8077103" y="1549488"/>
                <a:ext cx="788364" cy="1006637"/>
              </a:xfrm>
              <a:prstGeom prst="ellipse">
                <a:avLst/>
              </a:pr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400"/>
              </a:p>
            </p:txBody>
          </p:sp>
        </p:grpSp>
      </p:grpSp>
      <p:sp>
        <p:nvSpPr>
          <p:cNvPr id="15" name="Rectángulo 5"/>
          <p:cNvSpPr/>
          <p:nvPr/>
        </p:nvSpPr>
        <p:spPr>
          <a:xfrm>
            <a:off x="2739793" y="2961864"/>
            <a:ext cx="7507193" cy="173348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457189" indent="-457189" algn="just">
              <a:buFont typeface="Arial" panose="020B0604020202020204" pitchFamily="34" charset="0"/>
              <a:buChar char="•"/>
            </a:pPr>
            <a:r>
              <a:rPr lang="es-CO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midió la incidencia económica de:</a:t>
            </a:r>
          </a:p>
          <a:p>
            <a:pPr marL="1066773" lvl="1" indent="-457189" algn="just">
              <a:buFont typeface="Arial" panose="020B0604020202020204" pitchFamily="34" charset="0"/>
              <a:buChar char="•"/>
            </a:pPr>
            <a:r>
              <a:rPr lang="es-CO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Asesorías Integrales</a:t>
            </a:r>
          </a:p>
          <a:p>
            <a:pPr marL="1066773" lvl="1" indent="-457189" algn="just">
              <a:buFont typeface="Arial" panose="020B0604020202020204" pitchFamily="34" charset="0"/>
              <a:buChar char="•"/>
            </a:pPr>
            <a:r>
              <a:rPr lang="es-CO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Diplomados Equipos Transversales</a:t>
            </a:r>
          </a:p>
          <a:p>
            <a:pPr marL="1066773" lvl="1" indent="-457189" algn="just">
              <a:buFont typeface="Arial" panose="020B0604020202020204" pitchFamily="34" charset="0"/>
              <a:buChar char="•"/>
            </a:pPr>
            <a:r>
              <a:rPr lang="es-CO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Política de Racionalización de Trámites</a:t>
            </a:r>
          </a:p>
          <a:p>
            <a:pPr marL="1066773" lvl="1" indent="-457189" algn="just">
              <a:buFont typeface="Arial" panose="020B0604020202020204" pitchFamily="34" charset="0"/>
              <a:buChar char="•"/>
            </a:pPr>
            <a:r>
              <a:rPr lang="es-CO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Control Interno de la Entidad</a:t>
            </a:r>
          </a:p>
        </p:txBody>
      </p:sp>
      <p:sp>
        <p:nvSpPr>
          <p:cNvPr id="16" name="46 Rectángulo"/>
          <p:cNvSpPr/>
          <p:nvPr/>
        </p:nvSpPr>
        <p:spPr>
          <a:xfrm>
            <a:off x="395145" y="2961865"/>
            <a:ext cx="2216352" cy="176458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17" name="49 Rectángulo"/>
          <p:cNvSpPr/>
          <p:nvPr/>
        </p:nvSpPr>
        <p:spPr>
          <a:xfrm>
            <a:off x="10260465" y="2961137"/>
            <a:ext cx="60959" cy="176531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18" name="51 Elipse"/>
          <p:cNvSpPr/>
          <p:nvPr/>
        </p:nvSpPr>
        <p:spPr>
          <a:xfrm>
            <a:off x="10830840" y="3402693"/>
            <a:ext cx="1023056" cy="1008000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cxnSp>
        <p:nvCxnSpPr>
          <p:cNvPr id="19" name="52 Conector recto"/>
          <p:cNvCxnSpPr/>
          <p:nvPr/>
        </p:nvCxnSpPr>
        <p:spPr>
          <a:xfrm>
            <a:off x="10302233" y="3883068"/>
            <a:ext cx="559084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55 Rectángulo"/>
          <p:cNvSpPr/>
          <p:nvPr/>
        </p:nvSpPr>
        <p:spPr>
          <a:xfrm>
            <a:off x="521209" y="3103242"/>
            <a:ext cx="1973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400" b="1" dirty="0">
                <a:solidFill>
                  <a:srgbClr val="FF6600"/>
                </a:solidFill>
              </a:rPr>
              <a:t>Medición de Incidencia de Función Pública</a:t>
            </a:r>
          </a:p>
        </p:txBody>
      </p:sp>
      <p:sp>
        <p:nvSpPr>
          <p:cNvPr id="21" name="56 Rectángulo"/>
          <p:cNvSpPr/>
          <p:nvPr/>
        </p:nvSpPr>
        <p:spPr>
          <a:xfrm>
            <a:off x="397026" y="2961137"/>
            <a:ext cx="60959" cy="176531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pic>
        <p:nvPicPr>
          <p:cNvPr id="22" name="57 Imagen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231" y="3428583"/>
            <a:ext cx="969664" cy="830852"/>
          </a:xfrm>
          <a:prstGeom prst="rect">
            <a:avLst/>
          </a:prstGeom>
        </p:spPr>
      </p:pic>
      <p:sp>
        <p:nvSpPr>
          <p:cNvPr id="23" name="Rectángulo 5"/>
          <p:cNvSpPr/>
          <p:nvPr/>
        </p:nvSpPr>
        <p:spPr>
          <a:xfrm>
            <a:off x="2725388" y="4866513"/>
            <a:ext cx="7536000" cy="10770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s-CO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Reformulación del proyecto de inversión de Políticas Públicas para las vigencias 2018 – 2021, con el respectivo registro en los aplicativos dispuestos por el DNP</a:t>
            </a:r>
          </a:p>
        </p:txBody>
      </p:sp>
      <p:sp>
        <p:nvSpPr>
          <p:cNvPr id="24" name="60 Rectángulo"/>
          <p:cNvSpPr/>
          <p:nvPr/>
        </p:nvSpPr>
        <p:spPr>
          <a:xfrm>
            <a:off x="437093" y="4866511"/>
            <a:ext cx="2160000" cy="110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25" name="62 Elipse"/>
          <p:cNvSpPr/>
          <p:nvPr/>
        </p:nvSpPr>
        <p:spPr>
          <a:xfrm>
            <a:off x="10740617" y="4961598"/>
            <a:ext cx="1008000" cy="100800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chemeClr val="accent4"/>
              </a:solidFill>
            </a:endParaRPr>
          </a:p>
        </p:txBody>
      </p:sp>
      <p:sp>
        <p:nvSpPr>
          <p:cNvPr id="27" name="63 Rectángulo"/>
          <p:cNvSpPr/>
          <p:nvPr/>
        </p:nvSpPr>
        <p:spPr>
          <a:xfrm>
            <a:off x="469606" y="4961598"/>
            <a:ext cx="1835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400" b="1" dirty="0">
                <a:solidFill>
                  <a:srgbClr val="FF6600"/>
                </a:solidFill>
              </a:rPr>
              <a:t>Proyecto de Inversión</a:t>
            </a:r>
          </a:p>
        </p:txBody>
      </p:sp>
      <p:sp>
        <p:nvSpPr>
          <p:cNvPr id="28" name="64 Rectángulo"/>
          <p:cNvSpPr/>
          <p:nvPr/>
        </p:nvSpPr>
        <p:spPr>
          <a:xfrm>
            <a:off x="397026" y="4866514"/>
            <a:ext cx="60959" cy="11079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chemeClr val="accent4"/>
              </a:solidFill>
            </a:endParaRPr>
          </a:p>
        </p:txBody>
      </p:sp>
      <p:sp>
        <p:nvSpPr>
          <p:cNvPr id="29" name="65 Rectángulo"/>
          <p:cNvSpPr/>
          <p:nvPr/>
        </p:nvSpPr>
        <p:spPr>
          <a:xfrm>
            <a:off x="10254477" y="4866514"/>
            <a:ext cx="60959" cy="10922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>
              <a:solidFill>
                <a:schemeClr val="accent4"/>
              </a:solidFill>
            </a:endParaRPr>
          </a:p>
        </p:txBody>
      </p:sp>
      <p:pic>
        <p:nvPicPr>
          <p:cNvPr id="30" name="66 Imagen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373" y="5257378"/>
            <a:ext cx="830785" cy="509548"/>
          </a:xfrm>
          <a:prstGeom prst="rect">
            <a:avLst/>
          </a:prstGeom>
        </p:spPr>
      </p:pic>
      <p:cxnSp>
        <p:nvCxnSpPr>
          <p:cNvPr id="31" name="67 Conector recto"/>
          <p:cNvCxnSpPr/>
          <p:nvPr/>
        </p:nvCxnSpPr>
        <p:spPr>
          <a:xfrm>
            <a:off x="10254477" y="5453679"/>
            <a:ext cx="559084" cy="0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762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7904164" y="0"/>
            <a:ext cx="2763837" cy="273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Subdirección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000">
            <a:off x="239966" y="2123691"/>
            <a:ext cx="8486194" cy="4561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o 4"/>
          <p:cNvGrpSpPr/>
          <p:nvPr/>
        </p:nvGrpSpPr>
        <p:grpSpPr>
          <a:xfrm rot="1378034">
            <a:off x="6951948" y="1558396"/>
            <a:ext cx="5043513" cy="3238117"/>
            <a:chOff x="672189" y="561826"/>
            <a:chExt cx="8474133" cy="582118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045660">
              <a:off x="5145475" y="2382168"/>
              <a:ext cx="3429297" cy="45723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60754">
              <a:off x="4269498" y="1262263"/>
              <a:ext cx="3429297" cy="45723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66003">
              <a:off x="3665054" y="705139"/>
              <a:ext cx="3429297" cy="45723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96709">
              <a:off x="1980379" y="561826"/>
              <a:ext cx="3429297" cy="45723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413892">
              <a:off x="672189" y="1013289"/>
              <a:ext cx="3429297" cy="45723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1" name="Elipse 10"/>
          <p:cNvSpPr/>
          <p:nvPr/>
        </p:nvSpPr>
        <p:spPr>
          <a:xfrm>
            <a:off x="1160395" y="1226104"/>
            <a:ext cx="971261" cy="9712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Elipse 12"/>
          <p:cNvSpPr/>
          <p:nvPr/>
        </p:nvSpPr>
        <p:spPr>
          <a:xfrm>
            <a:off x="1021953" y="4422243"/>
            <a:ext cx="972000" cy="97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Elipse 13"/>
          <p:cNvSpPr/>
          <p:nvPr/>
        </p:nvSpPr>
        <p:spPr>
          <a:xfrm>
            <a:off x="4984257" y="4876703"/>
            <a:ext cx="972000" cy="97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97" y="1364681"/>
            <a:ext cx="695856" cy="69410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21" y="4575011"/>
            <a:ext cx="707559" cy="7075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97" y="4908243"/>
            <a:ext cx="908919" cy="908919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8352389" y="6082301"/>
            <a:ext cx="3788241" cy="775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/>
          <p:cNvSpPr txBox="1"/>
          <p:nvPr/>
        </p:nvSpPr>
        <p:spPr>
          <a:xfrm>
            <a:off x="8557792" y="6015072"/>
            <a:ext cx="3582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400" b="1" dirty="0" smtClean="0"/>
              <a:t>Nuevas presentaciones y fichas</a:t>
            </a:r>
            <a:endParaRPr lang="es-CO" sz="2400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244219" y="1207215"/>
            <a:ext cx="285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Recolección de información y generación de fichas por parte de la OAP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15310" y="5435338"/>
            <a:ext cx="23438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Reuniones con Directores Técnicos para la identificación de variables clave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091487" y="3430915"/>
            <a:ext cx="3062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Análisis de la información para generación de presentaciones y fichas que representen un valor agregado para los interesados.</a:t>
            </a:r>
          </a:p>
        </p:txBody>
      </p:sp>
    </p:spTree>
    <p:extLst>
      <p:ext uri="{BB962C8B-B14F-4D97-AF65-F5344CB8AC3E}">
        <p14:creationId xmlns:p14="http://schemas.microsoft.com/office/powerpoint/2010/main" val="2760609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Empleo Público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 flipH="1">
            <a:off x="5569900" y="2909286"/>
            <a:ext cx="59824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418178" fontAlgn="base">
              <a:spcBef>
                <a:spcPct val="0"/>
              </a:spcBef>
              <a:spcAft>
                <a:spcPct val="0"/>
              </a:spcAft>
            </a:pPr>
            <a:r>
              <a:rPr lang="es-CO" sz="1800" b="1" dirty="0" smtClean="0">
                <a:solidFill>
                  <a:prstClr val="black"/>
                </a:solidFill>
              </a:rPr>
              <a:t>La mayor </a:t>
            </a:r>
            <a:r>
              <a:rPr lang="es-CO" sz="1800" b="1" dirty="0" smtClean="0">
                <a:solidFill>
                  <a:srgbClr val="FF6600"/>
                </a:solidFill>
              </a:rPr>
              <a:t>convocatoria de prácticas laborales </a:t>
            </a:r>
            <a:r>
              <a:rPr lang="es-CO" sz="1800" b="1" dirty="0" smtClean="0">
                <a:solidFill>
                  <a:prstClr val="black"/>
                </a:solidFill>
              </a:rPr>
              <a:t>en el sector público en la historia del país</a:t>
            </a:r>
          </a:p>
          <a:p>
            <a:pPr marL="0" lvl="1" algn="ctr" defTabSz="418178" fontAlgn="base">
              <a:spcBef>
                <a:spcPct val="0"/>
              </a:spcBef>
              <a:spcAft>
                <a:spcPct val="0"/>
              </a:spcAft>
            </a:pPr>
            <a:endParaRPr lang="es-CO" sz="1600" b="1" dirty="0" smtClean="0">
              <a:solidFill>
                <a:prstClr val="black"/>
              </a:solidFill>
            </a:endParaRPr>
          </a:p>
          <a:p>
            <a:pPr marL="0" lvl="1" algn="r" defTabSz="418178" fontAlgn="base">
              <a:spcBef>
                <a:spcPct val="0"/>
              </a:spcBef>
              <a:spcAft>
                <a:spcPct val="0"/>
              </a:spcAft>
            </a:pPr>
            <a:r>
              <a:rPr lang="es-CO" sz="1600" dirty="0" smtClean="0">
                <a:solidFill>
                  <a:prstClr val="black"/>
                </a:solidFill>
              </a:rPr>
              <a:t>La segunda convocatoria del programa </a:t>
            </a:r>
            <a:r>
              <a:rPr lang="es-CO" sz="1600" dirty="0">
                <a:solidFill>
                  <a:prstClr val="black"/>
                </a:solidFill>
              </a:rPr>
              <a:t>“Estado Joven</a:t>
            </a:r>
            <a:r>
              <a:rPr lang="es-CO" sz="1600" dirty="0" smtClean="0">
                <a:solidFill>
                  <a:prstClr val="black"/>
                </a:solidFill>
              </a:rPr>
              <a:t>”, cuenta con </a:t>
            </a:r>
            <a:r>
              <a:rPr lang="es-CO" sz="1600" b="1" dirty="0" smtClean="0">
                <a:solidFill>
                  <a:prstClr val="black"/>
                </a:solidFill>
              </a:rPr>
              <a:t>5.819</a:t>
            </a:r>
            <a:r>
              <a:rPr lang="es-CO" sz="1600" dirty="0" smtClean="0">
                <a:solidFill>
                  <a:prstClr val="black"/>
                </a:solidFill>
              </a:rPr>
              <a:t> plazas para realizar prácticas remuneradas en el sector público, por valor de </a:t>
            </a:r>
            <a:r>
              <a:rPr lang="es-CO" sz="1600" b="1" dirty="0" smtClean="0">
                <a:solidFill>
                  <a:prstClr val="black"/>
                </a:solidFill>
              </a:rPr>
              <a:t>$35.427.547.667.</a:t>
            </a:r>
            <a:endParaRPr lang="es-ES_tradnl" altLang="es-CO" sz="1600" b="1" i="1" dirty="0">
              <a:solidFill>
                <a:prstClr val="black"/>
              </a:solidFill>
            </a:endParaRPr>
          </a:p>
          <a:p>
            <a:pPr algn="r"/>
            <a:endParaRPr lang="es-CO" sz="1600" b="1" dirty="0">
              <a:solidFill>
                <a:prstClr val="black"/>
              </a:solidFill>
            </a:endParaRPr>
          </a:p>
        </p:txBody>
      </p:sp>
      <p:pic>
        <p:nvPicPr>
          <p:cNvPr id="4" name="Picture 2" descr="C:\Users\ymartinezf\AppData\LocalLow\WINZIP_P3c3a\Estado joven 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81" y="3102583"/>
            <a:ext cx="3109168" cy="151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 Rectángulo"/>
          <p:cNvSpPr/>
          <p:nvPr/>
        </p:nvSpPr>
        <p:spPr>
          <a:xfrm>
            <a:off x="484475" y="1182599"/>
            <a:ext cx="613010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18178" fontAlgn="base">
              <a:spcBef>
                <a:spcPct val="0"/>
              </a:spcBef>
              <a:spcAft>
                <a:spcPct val="0"/>
              </a:spcAft>
            </a:pPr>
            <a:r>
              <a:rPr lang="es-CO" sz="1800" b="1" dirty="0" smtClean="0">
                <a:solidFill>
                  <a:prstClr val="black"/>
                </a:solidFill>
              </a:rPr>
              <a:t>Contamos con </a:t>
            </a:r>
            <a:r>
              <a:rPr lang="es-CO" sz="1800" b="1" dirty="0" smtClean="0">
                <a:solidFill>
                  <a:srgbClr val="FF6600"/>
                </a:solidFill>
              </a:rPr>
              <a:t>151 diagnósticos en gestión estratégica del talento humano </a:t>
            </a:r>
          </a:p>
          <a:p>
            <a:pPr marL="0" lvl="1" algn="ctr" defTabSz="418178" fontAlgn="base">
              <a:spcBef>
                <a:spcPct val="0"/>
              </a:spcBef>
              <a:spcAft>
                <a:spcPct val="0"/>
              </a:spcAft>
            </a:pPr>
            <a:endParaRPr lang="es-CO" sz="1600" b="1" dirty="0" smtClean="0">
              <a:solidFill>
                <a:srgbClr val="FF6600"/>
              </a:solidFill>
            </a:endParaRPr>
          </a:p>
          <a:p>
            <a:pPr marL="0" lvl="1" algn="just" defTabSz="418178" fontAlgn="base">
              <a:spcBef>
                <a:spcPct val="0"/>
              </a:spcBef>
              <a:spcAft>
                <a:spcPct val="0"/>
              </a:spcAft>
            </a:pPr>
            <a:r>
              <a:rPr lang="es-CO" sz="1600" dirty="0" smtClean="0">
                <a:solidFill>
                  <a:prstClr val="black"/>
                </a:solidFill>
              </a:rPr>
              <a:t>Se realizó la consolidación de la Matriz </a:t>
            </a:r>
            <a:r>
              <a:rPr lang="es-CO" sz="1600" dirty="0">
                <a:solidFill>
                  <a:prstClr val="black"/>
                </a:solidFill>
              </a:rPr>
              <a:t>de Gestión Estratégica del Talento Humano </a:t>
            </a:r>
            <a:r>
              <a:rPr lang="es-CO" sz="1600" dirty="0" smtClean="0">
                <a:solidFill>
                  <a:prstClr val="black"/>
                </a:solidFill>
              </a:rPr>
              <a:t>de las entidades de la </a:t>
            </a:r>
            <a:r>
              <a:rPr lang="es-CO" altLang="es-CO" sz="1600" dirty="0" smtClean="0">
                <a:solidFill>
                  <a:prstClr val="black"/>
                </a:solidFill>
              </a:rPr>
              <a:t>Rama </a:t>
            </a:r>
            <a:r>
              <a:rPr lang="es-CO" altLang="es-CO" sz="1600" dirty="0">
                <a:solidFill>
                  <a:prstClr val="black"/>
                </a:solidFill>
              </a:rPr>
              <a:t>Ejecutiva Orden </a:t>
            </a:r>
            <a:r>
              <a:rPr lang="es-CO" altLang="es-CO" sz="1600" dirty="0" smtClean="0">
                <a:solidFill>
                  <a:prstClr val="black"/>
                </a:solidFill>
              </a:rPr>
              <a:t>Nacional</a:t>
            </a:r>
            <a:r>
              <a:rPr lang="es-CO" sz="1600" dirty="0" smtClean="0">
                <a:solidFill>
                  <a:prstClr val="black"/>
                </a:solidFill>
              </a:rPr>
              <a:t> </a:t>
            </a:r>
            <a:r>
              <a:rPr lang="es-CO" sz="1600" dirty="0">
                <a:solidFill>
                  <a:prstClr val="black"/>
                </a:solidFill>
              </a:rPr>
              <a:t>por </a:t>
            </a:r>
            <a:r>
              <a:rPr lang="es-CO" sz="1600" dirty="0" smtClean="0">
                <a:solidFill>
                  <a:prstClr val="black"/>
                </a:solidFill>
              </a:rPr>
              <a:t>sectores y se realizó el análisis </a:t>
            </a:r>
            <a:r>
              <a:rPr lang="es-CO" sz="1600" dirty="0">
                <a:solidFill>
                  <a:prstClr val="black"/>
                </a:solidFill>
              </a:rPr>
              <a:t>diagnóstico de </a:t>
            </a:r>
            <a:r>
              <a:rPr lang="es-CO" sz="1600" dirty="0" smtClean="0">
                <a:solidFill>
                  <a:prstClr val="black"/>
                </a:solidFill>
              </a:rPr>
              <a:t>los mismos.</a:t>
            </a:r>
            <a:endParaRPr lang="es-ES_tradnl" altLang="es-CO" sz="1600" i="1" dirty="0">
              <a:solidFill>
                <a:prstClr val="black"/>
              </a:solidFill>
            </a:endParaRPr>
          </a:p>
        </p:txBody>
      </p:sp>
      <p:grpSp>
        <p:nvGrpSpPr>
          <p:cNvPr id="7" name="29 Grupo"/>
          <p:cNvGrpSpPr/>
          <p:nvPr/>
        </p:nvGrpSpPr>
        <p:grpSpPr>
          <a:xfrm flipH="1">
            <a:off x="6922865" y="1358834"/>
            <a:ext cx="2953385" cy="1233895"/>
            <a:chOff x="539552" y="1628800"/>
            <a:chExt cx="7122478" cy="4095660"/>
          </a:xfrm>
        </p:grpSpPr>
        <p:grpSp>
          <p:nvGrpSpPr>
            <p:cNvPr id="8" name="30 Grupo"/>
            <p:cNvGrpSpPr/>
            <p:nvPr/>
          </p:nvGrpSpPr>
          <p:grpSpPr>
            <a:xfrm>
              <a:off x="539552" y="4365104"/>
              <a:ext cx="2675142" cy="1359356"/>
              <a:chOff x="647566" y="1309288"/>
              <a:chExt cx="2675142" cy="1359356"/>
            </a:xfrm>
          </p:grpSpPr>
          <p:sp>
            <p:nvSpPr>
              <p:cNvPr id="15" name="37 Forma en L"/>
              <p:cNvSpPr/>
              <p:nvPr/>
            </p:nvSpPr>
            <p:spPr>
              <a:xfrm rot="5400000">
                <a:off x="1163793" y="793061"/>
                <a:ext cx="1359356" cy="2391810"/>
              </a:xfrm>
              <a:prstGeom prst="corner">
                <a:avLst>
                  <a:gd name="adj1" fmla="val 16120"/>
                  <a:gd name="adj2" fmla="val 1611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38 Forma libre"/>
              <p:cNvSpPr/>
              <p:nvPr/>
            </p:nvSpPr>
            <p:spPr>
              <a:xfrm>
                <a:off x="924785" y="1533829"/>
                <a:ext cx="2397923" cy="1134815"/>
              </a:xfrm>
              <a:custGeom>
                <a:avLst/>
                <a:gdLst>
                  <a:gd name="connsiteX0" fmla="*/ 0 w 2042090"/>
                  <a:gd name="connsiteY0" fmla="*/ 0 h 1790011"/>
                  <a:gd name="connsiteX1" fmla="*/ 2042090 w 2042090"/>
                  <a:gd name="connsiteY1" fmla="*/ 0 h 1790011"/>
                  <a:gd name="connsiteX2" fmla="*/ 2042090 w 2042090"/>
                  <a:gd name="connsiteY2" fmla="*/ 1790011 h 1790011"/>
                  <a:gd name="connsiteX3" fmla="*/ 0 w 2042090"/>
                  <a:gd name="connsiteY3" fmla="*/ 1790011 h 1790011"/>
                  <a:gd name="connsiteX4" fmla="*/ 0 w 2042090"/>
                  <a:gd name="connsiteY4" fmla="*/ 0 h 179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2090" h="1790011">
                    <a:moveTo>
                      <a:pt x="0" y="0"/>
                    </a:moveTo>
                    <a:lnTo>
                      <a:pt x="2042090" y="0"/>
                    </a:lnTo>
                    <a:lnTo>
                      <a:pt x="2042090" y="1790011"/>
                    </a:lnTo>
                    <a:lnTo>
                      <a:pt x="0" y="179001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7630" tIns="87630" rIns="87630" bIns="87630" numCol="1" spcCol="1270" anchor="t" anchorCtr="0">
                <a:noAutofit/>
              </a:bodyPr>
              <a:lstStyle/>
              <a:p>
                <a:pPr defTabSz="1022222">
                  <a:spcBef>
                    <a:spcPct val="0"/>
                  </a:spcBef>
                </a:pPr>
                <a:r>
                  <a:rPr lang="es-CO" sz="900" b="1" dirty="0" smtClean="0">
                    <a:solidFill>
                      <a:srgbClr val="002060"/>
                    </a:solidFill>
                    <a:latin typeface="Arial Narrow" panose="020B0606020202030204" pitchFamily="34" charset="0"/>
                  </a:rPr>
                  <a:t>Básica operativa (Desarrollo Incipiente *)</a:t>
                </a:r>
                <a:endParaRPr lang="es-CO" sz="900" b="1" dirty="0">
                  <a:solidFill>
                    <a:srgbClr val="00206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9" name="31 Grupo"/>
            <p:cNvGrpSpPr/>
            <p:nvPr/>
          </p:nvGrpSpPr>
          <p:grpSpPr>
            <a:xfrm>
              <a:off x="2987824" y="2996952"/>
              <a:ext cx="2522321" cy="1359357"/>
              <a:chOff x="744421" y="2896792"/>
              <a:chExt cx="2522321" cy="1359357"/>
            </a:xfrm>
          </p:grpSpPr>
          <p:sp>
            <p:nvSpPr>
              <p:cNvPr id="13" name="35 Forma en L"/>
              <p:cNvSpPr/>
              <p:nvPr/>
            </p:nvSpPr>
            <p:spPr>
              <a:xfrm rot="5400000">
                <a:off x="1195712" y="2445501"/>
                <a:ext cx="1359356" cy="2261938"/>
              </a:xfrm>
              <a:prstGeom prst="corner">
                <a:avLst>
                  <a:gd name="adj1" fmla="val 16120"/>
                  <a:gd name="adj2" fmla="val 1611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4">
                  <a:hueOff val="5197847"/>
                  <a:satOff val="-23984"/>
                  <a:lumOff val="883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5197847"/>
                  <a:satOff val="-23984"/>
                  <a:lumOff val="88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36 Forma libre"/>
              <p:cNvSpPr/>
              <p:nvPr/>
            </p:nvSpPr>
            <p:spPr>
              <a:xfrm>
                <a:off x="971291" y="3149377"/>
                <a:ext cx="2295451" cy="1106772"/>
              </a:xfrm>
              <a:custGeom>
                <a:avLst/>
                <a:gdLst>
                  <a:gd name="connsiteX0" fmla="*/ 0 w 2042090"/>
                  <a:gd name="connsiteY0" fmla="*/ 0 h 1790011"/>
                  <a:gd name="connsiteX1" fmla="*/ 2042090 w 2042090"/>
                  <a:gd name="connsiteY1" fmla="*/ 0 h 1790011"/>
                  <a:gd name="connsiteX2" fmla="*/ 2042090 w 2042090"/>
                  <a:gd name="connsiteY2" fmla="*/ 1790011 h 1790011"/>
                  <a:gd name="connsiteX3" fmla="*/ 0 w 2042090"/>
                  <a:gd name="connsiteY3" fmla="*/ 1790011 h 1790011"/>
                  <a:gd name="connsiteX4" fmla="*/ 0 w 2042090"/>
                  <a:gd name="connsiteY4" fmla="*/ 0 h 179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2090" h="1790011">
                    <a:moveTo>
                      <a:pt x="0" y="0"/>
                    </a:moveTo>
                    <a:lnTo>
                      <a:pt x="2042090" y="0"/>
                    </a:lnTo>
                    <a:lnTo>
                      <a:pt x="2042090" y="1790011"/>
                    </a:lnTo>
                    <a:lnTo>
                      <a:pt x="0" y="179001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5250" tIns="95250" rIns="95250" bIns="95250" numCol="1" spcCol="1270" anchor="t" anchorCtr="0">
                <a:noAutofit/>
              </a:bodyPr>
              <a:lstStyle/>
              <a:p>
                <a:pPr defTabSz="1111115">
                  <a:spcBef>
                    <a:spcPct val="0"/>
                  </a:spcBef>
                </a:pPr>
                <a:r>
                  <a:rPr lang="es-CO" sz="900" b="1" dirty="0" smtClean="0">
                    <a:solidFill>
                      <a:srgbClr val="002060"/>
                    </a:solidFill>
                    <a:latin typeface="Arial Narrow" panose="020B0606020202030204" pitchFamily="34" charset="0"/>
                  </a:rPr>
                  <a:t>Transformación (Desarrollo Intermedio*) </a:t>
                </a:r>
                <a:endParaRPr lang="es-CO" sz="900" b="1" dirty="0">
                  <a:solidFill>
                    <a:srgbClr val="002060"/>
                  </a:solidFill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0" name="32 Grupo"/>
            <p:cNvGrpSpPr/>
            <p:nvPr/>
          </p:nvGrpSpPr>
          <p:grpSpPr>
            <a:xfrm>
              <a:off x="5285766" y="1628800"/>
              <a:ext cx="2376264" cy="1359356"/>
              <a:chOff x="4211960" y="3458225"/>
              <a:chExt cx="2376264" cy="1359356"/>
            </a:xfrm>
          </p:grpSpPr>
          <p:sp>
            <p:nvSpPr>
              <p:cNvPr id="11" name="33 Forma en L"/>
              <p:cNvSpPr/>
              <p:nvPr/>
            </p:nvSpPr>
            <p:spPr>
              <a:xfrm rot="5400000">
                <a:off x="4663251" y="3006934"/>
                <a:ext cx="1359356" cy="2261938"/>
              </a:xfrm>
              <a:prstGeom prst="corner">
                <a:avLst>
                  <a:gd name="adj1" fmla="val 16120"/>
                  <a:gd name="adj2" fmla="val 1611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4">
                  <a:hueOff val="10395693"/>
                  <a:satOff val="-47968"/>
                  <a:lumOff val="1765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10395693"/>
                  <a:satOff val="-47968"/>
                  <a:lumOff val="176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34 Forma libre"/>
              <p:cNvSpPr/>
              <p:nvPr/>
            </p:nvSpPr>
            <p:spPr>
              <a:xfrm>
                <a:off x="4436340" y="3682765"/>
                <a:ext cx="2151884" cy="1134816"/>
              </a:xfrm>
              <a:custGeom>
                <a:avLst/>
                <a:gdLst>
                  <a:gd name="connsiteX0" fmla="*/ 0 w 2042090"/>
                  <a:gd name="connsiteY0" fmla="*/ 0 h 1790011"/>
                  <a:gd name="connsiteX1" fmla="*/ 2042090 w 2042090"/>
                  <a:gd name="connsiteY1" fmla="*/ 0 h 1790011"/>
                  <a:gd name="connsiteX2" fmla="*/ 2042090 w 2042090"/>
                  <a:gd name="connsiteY2" fmla="*/ 1790011 h 1790011"/>
                  <a:gd name="connsiteX3" fmla="*/ 0 w 2042090"/>
                  <a:gd name="connsiteY3" fmla="*/ 1790011 h 1790011"/>
                  <a:gd name="connsiteX4" fmla="*/ 0 w 2042090"/>
                  <a:gd name="connsiteY4" fmla="*/ 0 h 179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2090" h="1790011">
                    <a:moveTo>
                      <a:pt x="0" y="0"/>
                    </a:moveTo>
                    <a:lnTo>
                      <a:pt x="2042090" y="0"/>
                    </a:lnTo>
                    <a:lnTo>
                      <a:pt x="2042090" y="1790011"/>
                    </a:lnTo>
                    <a:lnTo>
                      <a:pt x="0" y="179001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5250" tIns="95250" rIns="95250" bIns="95250" numCol="1" spcCol="1270" anchor="t" anchorCtr="0">
                <a:noAutofit/>
              </a:bodyPr>
              <a:lstStyle/>
              <a:p>
                <a:pPr defTabSz="1111115">
                  <a:spcBef>
                    <a:spcPct val="0"/>
                  </a:spcBef>
                </a:pPr>
                <a:r>
                  <a:rPr lang="es-CO" sz="900" b="1" dirty="0" smtClean="0">
                    <a:solidFill>
                      <a:srgbClr val="002060"/>
                    </a:solidFill>
                    <a:latin typeface="Arial Narrow" panose="020B0606020202030204" pitchFamily="34" charset="0"/>
                  </a:rPr>
                  <a:t>Consolidación (Desarrollo robusto*)</a:t>
                </a:r>
                <a:endParaRPr lang="es-CO" sz="900" b="1" dirty="0">
                  <a:solidFill>
                    <a:srgbClr val="002060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8" name="15 CuadroTexto"/>
          <p:cNvSpPr txBox="1"/>
          <p:nvPr/>
        </p:nvSpPr>
        <p:spPr>
          <a:xfrm>
            <a:off x="484475" y="4831058"/>
            <a:ext cx="579006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dirty="0" smtClean="0">
                <a:solidFill>
                  <a:prstClr val="black"/>
                </a:solidFill>
              </a:rPr>
              <a:t>Convocatoria de </a:t>
            </a:r>
            <a:r>
              <a:rPr lang="es-CO" sz="1800" b="1" dirty="0" smtClean="0">
                <a:solidFill>
                  <a:srgbClr val="FF6600"/>
                </a:solidFill>
              </a:rPr>
              <a:t>611 becas </a:t>
            </a:r>
            <a:r>
              <a:rPr lang="es-CO" sz="1800" b="1" dirty="0" smtClean="0">
                <a:solidFill>
                  <a:prstClr val="black"/>
                </a:solidFill>
              </a:rPr>
              <a:t>a servidores públicos de todo el país</a:t>
            </a:r>
          </a:p>
          <a:p>
            <a:pPr algn="ctr"/>
            <a:endParaRPr lang="es-CO" sz="1600" b="1" dirty="0" smtClean="0">
              <a:solidFill>
                <a:prstClr val="black"/>
              </a:solidFill>
            </a:endParaRPr>
          </a:p>
          <a:p>
            <a:pPr algn="just"/>
            <a:r>
              <a:rPr lang="es-CO" sz="1600" dirty="0" smtClean="0">
                <a:solidFill>
                  <a:prstClr val="black"/>
                </a:solidFill>
              </a:rPr>
              <a:t>Se postularon </a:t>
            </a:r>
            <a:r>
              <a:rPr lang="es-CO" sz="1600" b="1" dirty="0" smtClean="0">
                <a:solidFill>
                  <a:prstClr val="black"/>
                </a:solidFill>
              </a:rPr>
              <a:t>3.162</a:t>
            </a:r>
            <a:r>
              <a:rPr lang="es-CO" sz="1600" dirty="0" smtClean="0">
                <a:solidFill>
                  <a:prstClr val="black"/>
                </a:solidFill>
              </a:rPr>
              <a:t> servidores públicos de carrera administrativa de todo el territorio nacional. </a:t>
            </a:r>
            <a:r>
              <a:rPr lang="es-CO" sz="1600" b="1" dirty="0" smtClean="0">
                <a:solidFill>
                  <a:prstClr val="black"/>
                </a:solidFill>
              </a:rPr>
              <a:t>653</a:t>
            </a:r>
            <a:r>
              <a:rPr lang="es-CO" sz="1600" dirty="0" smtClean="0">
                <a:solidFill>
                  <a:prstClr val="black"/>
                </a:solidFill>
              </a:rPr>
              <a:t> servidores públicos cumplieron con los requisitos definidos en la convocatoria.</a:t>
            </a:r>
            <a:endParaRPr lang="es-CO" sz="1600" dirty="0">
              <a:solidFill>
                <a:prstClr val="black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08" y="4899014"/>
            <a:ext cx="2561500" cy="135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Empleo Público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82" y="1339950"/>
            <a:ext cx="2105025" cy="158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9 CuadroTexto"/>
          <p:cNvSpPr txBox="1"/>
          <p:nvPr/>
        </p:nvSpPr>
        <p:spPr>
          <a:xfrm>
            <a:off x="1184856" y="1531873"/>
            <a:ext cx="6873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dirty="0" smtClean="0">
                <a:solidFill>
                  <a:prstClr val="black"/>
                </a:solidFill>
              </a:rPr>
              <a:t>Aprobado </a:t>
            </a:r>
            <a:r>
              <a:rPr lang="es-CO" sz="1800" b="1" dirty="0" smtClean="0">
                <a:solidFill>
                  <a:srgbClr val="FF6600"/>
                </a:solidFill>
              </a:rPr>
              <a:t>Plan Nacional de Formación y Capacitación</a:t>
            </a:r>
          </a:p>
          <a:p>
            <a:endParaRPr lang="es-CO" sz="1600" b="1" dirty="0" smtClean="0">
              <a:solidFill>
                <a:prstClr val="black"/>
              </a:solidFill>
            </a:endParaRPr>
          </a:p>
          <a:p>
            <a:pPr algn="just"/>
            <a:r>
              <a:rPr lang="es-CO" sz="1600" dirty="0" smtClean="0">
                <a:solidFill>
                  <a:prstClr val="black"/>
                </a:solidFill>
              </a:rPr>
              <a:t>Se cuenta con la versión final del Plan Nacional de Formación y Capacitación.</a:t>
            </a:r>
          </a:p>
          <a:p>
            <a:pPr algn="just"/>
            <a:r>
              <a:rPr lang="es-CO" sz="1600" dirty="0" smtClean="0">
                <a:solidFill>
                  <a:prstClr val="black"/>
                </a:solidFill>
              </a:rPr>
              <a:t>Se encuentra en trámite el Decreto para la adopción del mismo.</a:t>
            </a:r>
          </a:p>
        </p:txBody>
      </p:sp>
      <p:sp>
        <p:nvSpPr>
          <p:cNvPr id="5" name="10 CuadroTexto"/>
          <p:cNvSpPr txBox="1"/>
          <p:nvPr/>
        </p:nvSpPr>
        <p:spPr>
          <a:xfrm>
            <a:off x="1612391" y="3230879"/>
            <a:ext cx="8584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dirty="0" smtClean="0">
                <a:ln w="25400">
                  <a:noFill/>
                </a:ln>
                <a:solidFill>
                  <a:srgbClr val="FF6600"/>
                </a:solidFill>
              </a:rPr>
              <a:t>Diplomados</a:t>
            </a:r>
            <a:r>
              <a:rPr lang="es-CO" sz="1800" b="1" dirty="0" smtClean="0">
                <a:ln w="25400">
                  <a:noFill/>
                </a:ln>
                <a:solidFill>
                  <a:prstClr val="black"/>
                </a:solidFill>
              </a:rPr>
              <a:t> en Alta Dirección del Estado</a:t>
            </a:r>
          </a:p>
          <a:p>
            <a:pPr marL="0" lvl="1" algn="just" defTabSz="418178" fontAlgn="base">
              <a:spcBef>
                <a:spcPct val="0"/>
              </a:spcBef>
              <a:spcAft>
                <a:spcPct val="0"/>
              </a:spcAft>
            </a:pPr>
            <a:endParaRPr lang="es-CO" sz="1600" b="1" dirty="0">
              <a:ln w="25400">
                <a:noFill/>
              </a:ln>
              <a:solidFill>
                <a:prstClr val="black"/>
              </a:solidFill>
            </a:endParaRPr>
          </a:p>
          <a:p>
            <a:pPr marL="0" lvl="1" algn="just" defTabSz="418178" fontAlgn="base">
              <a:spcBef>
                <a:spcPct val="0"/>
              </a:spcBef>
              <a:spcAft>
                <a:spcPct val="0"/>
              </a:spcAft>
            </a:pPr>
            <a:r>
              <a:rPr lang="es-CO" sz="1600" dirty="0" smtClean="0">
                <a:solidFill>
                  <a:prstClr val="black"/>
                </a:solidFill>
              </a:rPr>
              <a:t>Se efectuó la </a:t>
            </a:r>
            <a:r>
              <a:rPr lang="es-CO" sz="1600" dirty="0">
                <a:solidFill>
                  <a:prstClr val="black"/>
                </a:solidFill>
              </a:rPr>
              <a:t>convocatoria e inscripción a los </a:t>
            </a:r>
            <a:r>
              <a:rPr lang="es-CO" sz="1600" dirty="0" smtClean="0">
                <a:solidFill>
                  <a:prstClr val="black"/>
                </a:solidFill>
              </a:rPr>
              <a:t>diplomados dirigidos a los equipos transversales: </a:t>
            </a:r>
          </a:p>
          <a:p>
            <a:pPr marL="0" lvl="1" algn="just" defTabSz="418178" fontAlgn="base">
              <a:spcBef>
                <a:spcPct val="0"/>
              </a:spcBef>
              <a:spcAft>
                <a:spcPct val="0"/>
              </a:spcAft>
            </a:pPr>
            <a:endParaRPr lang="es-CO" sz="16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56" y="4183710"/>
            <a:ext cx="1824673" cy="182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162" y="4183710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63" y="4183710"/>
            <a:ext cx="1797306" cy="179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869" y="4183710"/>
            <a:ext cx="1767566" cy="176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35" y="4183710"/>
            <a:ext cx="1763033" cy="17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870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Empleo Público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12523" b="3931"/>
          <a:stretch/>
        </p:blipFill>
        <p:spPr bwMode="auto">
          <a:xfrm flipH="1">
            <a:off x="1652844" y="2611632"/>
            <a:ext cx="2424986" cy="197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9 CuadroTexto"/>
          <p:cNvSpPr txBox="1"/>
          <p:nvPr/>
        </p:nvSpPr>
        <p:spPr>
          <a:xfrm>
            <a:off x="266699" y="1152598"/>
            <a:ext cx="568333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dirty="0" smtClean="0">
                <a:ln w="25400">
                  <a:noFill/>
                </a:ln>
                <a:solidFill>
                  <a:prstClr val="black"/>
                </a:solidFill>
              </a:rPr>
              <a:t>Por primera vez en el país, servidores púbicos estudiando una </a:t>
            </a:r>
            <a:r>
              <a:rPr lang="es-CO" sz="1800" b="1" dirty="0" smtClean="0">
                <a:ln w="25400">
                  <a:noFill/>
                </a:ln>
                <a:solidFill>
                  <a:srgbClr val="FF6600"/>
                </a:solidFill>
              </a:rPr>
              <a:t>segunda lengua</a:t>
            </a:r>
          </a:p>
          <a:p>
            <a:pPr algn="ctr"/>
            <a:endParaRPr lang="es-CO" sz="1400" b="1" dirty="0" smtClean="0">
              <a:ln w="25400">
                <a:noFill/>
              </a:ln>
              <a:solidFill>
                <a:prstClr val="black"/>
              </a:solidFill>
            </a:endParaRPr>
          </a:p>
          <a:p>
            <a:pPr algn="just"/>
            <a:r>
              <a:rPr lang="es-CO" sz="1600" dirty="0" smtClean="0">
                <a:solidFill>
                  <a:prstClr val="black"/>
                </a:solidFill>
              </a:rPr>
              <a:t>Actualmente </a:t>
            </a:r>
            <a:r>
              <a:rPr lang="es-CO" sz="1600" b="1" dirty="0" smtClean="0">
                <a:solidFill>
                  <a:prstClr val="black"/>
                </a:solidFill>
              </a:rPr>
              <a:t>3.990</a:t>
            </a:r>
            <a:r>
              <a:rPr lang="es-CO" sz="1600" dirty="0" smtClean="0">
                <a:solidFill>
                  <a:prstClr val="black"/>
                </a:solidFill>
              </a:rPr>
              <a:t> </a:t>
            </a:r>
            <a:r>
              <a:rPr lang="es-CO" sz="1600" dirty="0">
                <a:solidFill>
                  <a:prstClr val="black"/>
                </a:solidFill>
              </a:rPr>
              <a:t>servidores </a:t>
            </a:r>
            <a:r>
              <a:rPr lang="es-CO" sz="1600" dirty="0" smtClean="0">
                <a:solidFill>
                  <a:prstClr val="black"/>
                </a:solidFill>
              </a:rPr>
              <a:t>públicos se encuentran </a:t>
            </a:r>
            <a:r>
              <a:rPr lang="es-CO" sz="1600" dirty="0">
                <a:solidFill>
                  <a:prstClr val="black"/>
                </a:solidFill>
              </a:rPr>
              <a:t>inscritos en el programa de </a:t>
            </a:r>
            <a:r>
              <a:rPr lang="es-CO" sz="1600" dirty="0" smtClean="0">
                <a:solidFill>
                  <a:prstClr val="black"/>
                </a:solidFill>
              </a:rPr>
              <a:t>bilingüismo. (En 2017 van 386 inscritos)</a:t>
            </a:r>
            <a:endParaRPr lang="es-CO" sz="16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t="9734" r="13051" b="40311"/>
          <a:stretch/>
        </p:blipFill>
        <p:spPr bwMode="auto">
          <a:xfrm>
            <a:off x="8235830" y="1152598"/>
            <a:ext cx="1824712" cy="161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Rectángulo"/>
          <p:cNvSpPr/>
          <p:nvPr/>
        </p:nvSpPr>
        <p:spPr>
          <a:xfrm>
            <a:off x="6494953" y="2891019"/>
            <a:ext cx="53064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18178" fontAlgn="base">
              <a:spcBef>
                <a:spcPct val="0"/>
              </a:spcBef>
              <a:spcAft>
                <a:spcPct val="0"/>
              </a:spcAft>
            </a:pPr>
            <a:r>
              <a:rPr lang="es-CO" sz="1800" b="1" dirty="0" smtClean="0">
                <a:solidFill>
                  <a:prstClr val="black"/>
                </a:solidFill>
              </a:rPr>
              <a:t>Y en SIGEP…</a:t>
            </a:r>
          </a:p>
          <a:p>
            <a:pPr marL="0" lvl="1" algn="just" defTabSz="418178" fontAlgn="base">
              <a:spcBef>
                <a:spcPct val="0"/>
              </a:spcBef>
              <a:spcAft>
                <a:spcPct val="0"/>
              </a:spcAft>
            </a:pPr>
            <a:endParaRPr lang="es-CO" sz="1400" dirty="0">
              <a:solidFill>
                <a:prstClr val="black"/>
              </a:solidFill>
            </a:endParaRPr>
          </a:p>
          <a:p>
            <a:pPr marL="0" lvl="1" algn="just" defTabSz="418178" fontAlgn="base">
              <a:spcBef>
                <a:spcPct val="0"/>
              </a:spcBef>
              <a:spcAft>
                <a:spcPct val="0"/>
              </a:spcAft>
            </a:pPr>
            <a:r>
              <a:rPr lang="es-CO" sz="1600" b="1" dirty="0" smtClean="0">
                <a:solidFill>
                  <a:srgbClr val="FF6600"/>
                </a:solidFill>
              </a:rPr>
              <a:t>120</a:t>
            </a:r>
            <a:r>
              <a:rPr lang="es-CO" sz="1600" dirty="0" smtClean="0">
                <a:solidFill>
                  <a:srgbClr val="FF6600"/>
                </a:solidFill>
              </a:rPr>
              <a:t> </a:t>
            </a:r>
            <a:r>
              <a:rPr lang="es-CO" sz="1600" dirty="0">
                <a:solidFill>
                  <a:srgbClr val="FF6600"/>
                </a:solidFill>
              </a:rPr>
              <a:t>entidades </a:t>
            </a:r>
            <a:r>
              <a:rPr lang="es-CO" sz="1600" dirty="0" smtClean="0">
                <a:solidFill>
                  <a:srgbClr val="FF6600"/>
                </a:solidFill>
              </a:rPr>
              <a:t>del </a:t>
            </a:r>
            <a:r>
              <a:rPr lang="es-CO" sz="1600" dirty="0">
                <a:solidFill>
                  <a:srgbClr val="FF6600"/>
                </a:solidFill>
              </a:rPr>
              <a:t>orden </a:t>
            </a:r>
            <a:r>
              <a:rPr lang="es-CO" sz="1600" dirty="0" smtClean="0">
                <a:solidFill>
                  <a:srgbClr val="FF6600"/>
                </a:solidFill>
              </a:rPr>
              <a:t>territorial </a:t>
            </a:r>
            <a:r>
              <a:rPr lang="es-CO" sz="1600" dirty="0" smtClean="0">
                <a:solidFill>
                  <a:prstClr val="black"/>
                </a:solidFill>
              </a:rPr>
              <a:t>cuentan </a:t>
            </a:r>
            <a:r>
              <a:rPr lang="es-CO" sz="1600" dirty="0">
                <a:solidFill>
                  <a:prstClr val="black"/>
                </a:solidFill>
              </a:rPr>
              <a:t>con información </a:t>
            </a:r>
            <a:r>
              <a:rPr lang="es-CO" sz="1600" dirty="0" smtClean="0">
                <a:solidFill>
                  <a:prstClr val="black"/>
                </a:solidFill>
              </a:rPr>
              <a:t>en </a:t>
            </a:r>
            <a:r>
              <a:rPr lang="es-CO" sz="1600" dirty="0">
                <a:solidFill>
                  <a:prstClr val="black"/>
                </a:solidFill>
              </a:rPr>
              <a:t>el SIGEP</a:t>
            </a:r>
            <a:r>
              <a:rPr lang="es-CO" sz="1600" dirty="0" smtClean="0">
                <a:solidFill>
                  <a:prstClr val="black"/>
                </a:solidFill>
              </a:rPr>
              <a:t>. </a:t>
            </a:r>
          </a:p>
          <a:p>
            <a:pPr marL="0" lvl="1" algn="just" defTabSz="418178" fontAlgn="base">
              <a:spcBef>
                <a:spcPct val="0"/>
              </a:spcBef>
              <a:spcAft>
                <a:spcPct val="0"/>
              </a:spcAft>
            </a:pPr>
            <a:r>
              <a:rPr lang="es-CO" altLang="es-CO" sz="1600" dirty="0" smtClean="0">
                <a:solidFill>
                  <a:prstClr val="black"/>
                </a:solidFill>
              </a:rPr>
              <a:t>Apoyo en los temas funcionales para la licitación del SIGEP II </a:t>
            </a:r>
            <a:endParaRPr lang="es-ES_tradnl" altLang="es-CO" sz="1600" dirty="0">
              <a:solidFill>
                <a:prstClr val="black"/>
              </a:solidFill>
            </a:endParaRPr>
          </a:p>
        </p:txBody>
      </p:sp>
      <p:sp>
        <p:nvSpPr>
          <p:cNvPr id="10" name="2 CuadroTexto"/>
          <p:cNvSpPr txBox="1"/>
          <p:nvPr/>
        </p:nvSpPr>
        <p:spPr>
          <a:xfrm>
            <a:off x="947242" y="4534266"/>
            <a:ext cx="68831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 err="1" smtClean="0">
                <a:solidFill>
                  <a:srgbClr val="FF6600"/>
                </a:solidFill>
              </a:rPr>
              <a:t>Micrositios</a:t>
            </a:r>
            <a:endParaRPr lang="es-CO" sz="1800" b="1" dirty="0" smtClean="0">
              <a:solidFill>
                <a:srgbClr val="FF6600"/>
              </a:solidFill>
            </a:endParaRPr>
          </a:p>
          <a:p>
            <a:endParaRPr lang="es-CO" sz="1600" b="1" dirty="0" smtClean="0"/>
          </a:p>
          <a:p>
            <a:r>
              <a:rPr lang="es-CO" sz="1600" dirty="0" smtClean="0"/>
              <a:t>Actualmente contamos con dos (2) micrositios: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600" dirty="0" smtClean="0"/>
              <a:t>Estado joven Prácticas laborales en el Sector Público </a:t>
            </a:r>
            <a:r>
              <a:rPr lang="es-CO" sz="1600" b="1" dirty="0" smtClean="0">
                <a:hlinkClick r:id="rId6"/>
              </a:rPr>
              <a:t>http://bit.ly/2qb6r4Y</a:t>
            </a:r>
            <a:endParaRPr lang="es-CO" sz="1600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600" dirty="0" smtClean="0"/>
              <a:t>Proyecto </a:t>
            </a:r>
            <a:r>
              <a:rPr lang="es-CO" sz="1600" dirty="0"/>
              <a:t>de Investigación de la Gestión Estratégica del Talento Humano en el Sector </a:t>
            </a:r>
            <a:r>
              <a:rPr lang="es-CO" sz="1600" dirty="0" smtClean="0"/>
              <a:t>Público </a:t>
            </a:r>
            <a:r>
              <a:rPr lang="es-CO" sz="1600" b="1" dirty="0" smtClean="0">
                <a:hlinkClick r:id="rId7"/>
              </a:rPr>
              <a:t>http</a:t>
            </a:r>
            <a:r>
              <a:rPr lang="es-CO" sz="1600" b="1" dirty="0">
                <a:hlinkClick r:id="rId7"/>
              </a:rPr>
              <a:t>://</a:t>
            </a:r>
            <a:r>
              <a:rPr lang="es-CO" sz="1600" b="1" dirty="0" smtClean="0">
                <a:hlinkClick r:id="rId7"/>
              </a:rPr>
              <a:t>bit.ly/2lewOar</a:t>
            </a:r>
            <a:endParaRPr lang="es-CO" sz="1600" b="1" dirty="0" smtClean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251" y="4626002"/>
            <a:ext cx="2520561" cy="152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831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5"/>
          <p:cNvSpPr txBox="1">
            <a:spLocks noChangeArrowheads="1"/>
          </p:cNvSpPr>
          <p:nvPr/>
        </p:nvSpPr>
        <p:spPr bwMode="auto">
          <a:xfrm>
            <a:off x="6774515" y="797314"/>
            <a:ext cx="2887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>
                <a:solidFill>
                  <a:srgbClr val="7F7F7F"/>
                </a:solidFill>
              </a:rPr>
              <a:t>Agenda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98184" y="2021263"/>
            <a:ext cx="7728831" cy="584775"/>
            <a:chOff x="1263943" y="1162734"/>
            <a:chExt cx="7728830" cy="584782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705" y="1195680"/>
              <a:ext cx="7724068" cy="518883"/>
            </a:xfrm>
            <a:prstGeom prst="rect">
              <a:avLst/>
            </a:prstGeom>
          </p:spPr>
        </p:pic>
        <p:sp>
          <p:nvSpPr>
            <p:cNvPr id="7" name="CuadroTexto 15"/>
            <p:cNvSpPr txBox="1">
              <a:spLocks noChangeArrowheads="1"/>
            </p:cNvSpPr>
            <p:nvPr/>
          </p:nvSpPr>
          <p:spPr bwMode="auto">
            <a:xfrm>
              <a:off x="1263943" y="1162734"/>
              <a:ext cx="527707" cy="584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3200" b="1" dirty="0">
                  <a:solidFill>
                    <a:prstClr val="white"/>
                  </a:solidFill>
                </a:rPr>
                <a:t>1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898184" y="2910451"/>
            <a:ext cx="7728831" cy="584775"/>
            <a:chOff x="1263943" y="2043878"/>
            <a:chExt cx="7728830" cy="584782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705" y="2076825"/>
              <a:ext cx="7724068" cy="518882"/>
            </a:xfrm>
            <a:prstGeom prst="rect">
              <a:avLst/>
            </a:prstGeom>
          </p:spPr>
        </p:pic>
        <p:sp>
          <p:nvSpPr>
            <p:cNvPr id="33" name="CuadroTexto 15"/>
            <p:cNvSpPr txBox="1">
              <a:spLocks noChangeArrowheads="1"/>
            </p:cNvSpPr>
            <p:nvPr/>
          </p:nvSpPr>
          <p:spPr bwMode="auto">
            <a:xfrm>
              <a:off x="1263943" y="2043878"/>
              <a:ext cx="527707" cy="584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3200" b="1" dirty="0">
                  <a:solidFill>
                    <a:prstClr val="white"/>
                  </a:solidFill>
                </a:rPr>
                <a:t>2</a:t>
              </a:r>
            </a:p>
          </p:txBody>
        </p:sp>
      </p:grpSp>
      <p:sp>
        <p:nvSpPr>
          <p:cNvPr id="42" name="CuadroTexto 15"/>
          <p:cNvSpPr txBox="1">
            <a:spLocks noChangeArrowheads="1"/>
          </p:cNvSpPr>
          <p:nvPr/>
        </p:nvSpPr>
        <p:spPr bwMode="auto">
          <a:xfrm>
            <a:off x="1508508" y="2024485"/>
            <a:ext cx="7738525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b="1" dirty="0" smtClean="0">
                <a:solidFill>
                  <a:srgbClr val="7F7F7F"/>
                </a:solidFill>
              </a:rPr>
              <a:t>Presentación Nuevos </a:t>
            </a:r>
            <a:r>
              <a:rPr lang="es-ES_tradnl" altLang="es-CO" b="1" dirty="0">
                <a:solidFill>
                  <a:srgbClr val="7F7F7F"/>
                </a:solidFill>
              </a:rPr>
              <a:t>M</a:t>
            </a:r>
            <a:r>
              <a:rPr lang="es-ES_tradnl" altLang="es-CO" b="1" dirty="0" smtClean="0">
                <a:solidFill>
                  <a:srgbClr val="7F7F7F"/>
                </a:solidFill>
              </a:rPr>
              <a:t>iembros del Equipo</a:t>
            </a:r>
            <a:endParaRPr lang="es-ES_tradnl" altLang="es-CO" b="1" dirty="0">
              <a:solidFill>
                <a:srgbClr val="7F7F7F"/>
              </a:solidFill>
            </a:endParaRPr>
          </a:p>
        </p:txBody>
      </p:sp>
      <p:sp>
        <p:nvSpPr>
          <p:cNvPr id="43" name="CuadroTexto 15"/>
          <p:cNvSpPr txBox="1">
            <a:spLocks noChangeArrowheads="1"/>
          </p:cNvSpPr>
          <p:nvPr/>
        </p:nvSpPr>
        <p:spPr bwMode="auto">
          <a:xfrm>
            <a:off x="1508506" y="2915438"/>
            <a:ext cx="7118507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CO" altLang="es-CO" b="1" dirty="0" smtClean="0">
                <a:solidFill>
                  <a:srgbClr val="7F7F7F"/>
                </a:solidFill>
              </a:rPr>
              <a:t>Informe de la Directora</a:t>
            </a:r>
            <a:endParaRPr lang="es-CO" altLang="es-CO" b="1" dirty="0">
              <a:solidFill>
                <a:srgbClr val="7F7F7F"/>
              </a:solidFill>
            </a:endParaRPr>
          </a:p>
        </p:txBody>
      </p:sp>
      <p:sp>
        <p:nvSpPr>
          <p:cNvPr id="46" name="CuadroTexto 15"/>
          <p:cNvSpPr txBox="1">
            <a:spLocks noChangeArrowheads="1"/>
          </p:cNvSpPr>
          <p:nvPr/>
        </p:nvSpPr>
        <p:spPr bwMode="auto">
          <a:xfrm>
            <a:off x="1539647" y="3762847"/>
            <a:ext cx="7118507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S_tradnl" altLang="es-CO" dirty="0"/>
              <a:t>Logros A</a:t>
            </a:r>
            <a:r>
              <a:rPr lang="es-ES_tradnl" altLang="es-CO" dirty="0" smtClean="0"/>
              <a:t>bril de 2017</a:t>
            </a:r>
            <a:endParaRPr lang="es-ES_tradnl" altLang="es-CO" dirty="0"/>
          </a:p>
        </p:txBody>
      </p:sp>
      <p:grpSp>
        <p:nvGrpSpPr>
          <p:cNvPr id="15" name="Grupo 14"/>
          <p:cNvGrpSpPr/>
          <p:nvPr/>
        </p:nvGrpSpPr>
        <p:grpSpPr>
          <a:xfrm>
            <a:off x="507365" y="785171"/>
            <a:ext cx="8119648" cy="3479297"/>
            <a:chOff x="1263943" y="2934281"/>
            <a:chExt cx="8119648" cy="347929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523" y="5894696"/>
              <a:ext cx="7724068" cy="518882"/>
            </a:xfrm>
            <a:prstGeom prst="rect">
              <a:avLst/>
            </a:prstGeom>
          </p:spPr>
        </p:pic>
        <p:sp>
          <p:nvSpPr>
            <p:cNvPr id="17" name="CuadroTexto 15"/>
            <p:cNvSpPr txBox="1">
              <a:spLocks noChangeArrowheads="1"/>
            </p:cNvSpPr>
            <p:nvPr/>
          </p:nvSpPr>
          <p:spPr bwMode="auto">
            <a:xfrm>
              <a:off x="1263943" y="2934281"/>
              <a:ext cx="52770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3200" b="1" dirty="0">
                  <a:solidFill>
                    <a:prstClr val="white"/>
                  </a:solidFill>
                </a:rPr>
                <a:t>3</a:t>
              </a:r>
            </a:p>
          </p:txBody>
        </p:sp>
      </p:grpSp>
      <p:sp>
        <p:nvSpPr>
          <p:cNvPr id="19" name="CuadroTexto 15"/>
          <p:cNvSpPr txBox="1">
            <a:spLocks noChangeArrowheads="1"/>
          </p:cNvSpPr>
          <p:nvPr/>
        </p:nvSpPr>
        <p:spPr bwMode="auto">
          <a:xfrm>
            <a:off x="898184" y="3694225"/>
            <a:ext cx="5277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>
                <a:solidFill>
                  <a:prstClr val="white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1214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Empleo Público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3" name="1 CuadroTexto"/>
          <p:cNvSpPr txBox="1"/>
          <p:nvPr/>
        </p:nvSpPr>
        <p:spPr>
          <a:xfrm>
            <a:off x="667700" y="1289505"/>
            <a:ext cx="749750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 dirty="0" smtClean="0">
                <a:solidFill>
                  <a:srgbClr val="FF6600"/>
                </a:solidFill>
              </a:rPr>
              <a:t>Asesoría y capacitación </a:t>
            </a:r>
            <a:r>
              <a:rPr lang="es-CO" sz="1800" b="1" dirty="0" smtClean="0">
                <a:solidFill>
                  <a:prstClr val="black"/>
                </a:solidFill>
              </a:rPr>
              <a:t>a entidades territoriales</a:t>
            </a:r>
          </a:p>
          <a:p>
            <a:pPr algn="ctr"/>
            <a:endParaRPr lang="es-CO" sz="1600" b="1" dirty="0" smtClean="0">
              <a:solidFill>
                <a:prstClr val="black"/>
              </a:solidFill>
            </a:endParaRPr>
          </a:p>
          <a:p>
            <a:pPr algn="just"/>
            <a:r>
              <a:rPr lang="es-CO" sz="1600" dirty="0" smtClean="0">
                <a:solidFill>
                  <a:prstClr val="black"/>
                </a:solidFill>
              </a:rPr>
              <a:t>Con asistencia de </a:t>
            </a:r>
            <a:r>
              <a:rPr lang="es-CO" sz="1600" b="1" dirty="0" smtClean="0">
                <a:solidFill>
                  <a:prstClr val="black"/>
                </a:solidFill>
              </a:rPr>
              <a:t>485</a:t>
            </a:r>
            <a:r>
              <a:rPr lang="es-CO" sz="1600" dirty="0" smtClean="0">
                <a:solidFill>
                  <a:prstClr val="black"/>
                </a:solidFill>
              </a:rPr>
              <a:t> servidores públicos, se llevaron a cabo jornadas de asesoría en generalidades del Empleo Público a entidades de los departamentos de: </a:t>
            </a:r>
          </a:p>
          <a:p>
            <a:pPr marL="542925" indent="-276225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1600" dirty="0" smtClean="0">
                <a:solidFill>
                  <a:prstClr val="black"/>
                </a:solidFill>
              </a:rPr>
              <a:t>Nariño 							</a:t>
            </a:r>
            <a:r>
              <a:rPr lang="es-CO" sz="1600" b="1" dirty="0" smtClean="0">
                <a:solidFill>
                  <a:prstClr val="black"/>
                </a:solidFill>
              </a:rPr>
              <a:t>30</a:t>
            </a:r>
          </a:p>
          <a:p>
            <a:pPr marL="542925" indent="-276225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1600" dirty="0" smtClean="0">
                <a:solidFill>
                  <a:prstClr val="black"/>
                </a:solidFill>
              </a:rPr>
              <a:t>Atlántico 							</a:t>
            </a:r>
            <a:r>
              <a:rPr lang="es-CO" sz="1600" b="1" dirty="0" smtClean="0">
                <a:solidFill>
                  <a:prstClr val="black"/>
                </a:solidFill>
              </a:rPr>
              <a:t>200</a:t>
            </a:r>
          </a:p>
          <a:p>
            <a:pPr marL="542925" indent="-276225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1600" dirty="0" smtClean="0">
                <a:solidFill>
                  <a:prstClr val="black"/>
                </a:solidFill>
              </a:rPr>
              <a:t>San Andrés, Providencia y Santa Catalina 	</a:t>
            </a:r>
            <a:r>
              <a:rPr lang="es-CO" sz="1600" b="1" dirty="0" smtClean="0">
                <a:solidFill>
                  <a:prstClr val="black"/>
                </a:solidFill>
              </a:rPr>
              <a:t>15</a:t>
            </a:r>
          </a:p>
          <a:p>
            <a:pPr marL="542925" indent="-276225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1600" dirty="0" smtClean="0">
                <a:solidFill>
                  <a:prstClr val="black"/>
                </a:solidFill>
              </a:rPr>
              <a:t>Tolima 							</a:t>
            </a:r>
            <a:r>
              <a:rPr lang="es-CO" sz="1600" b="1" dirty="0" smtClean="0">
                <a:solidFill>
                  <a:prstClr val="black"/>
                </a:solidFill>
              </a:rPr>
              <a:t>53</a:t>
            </a:r>
          </a:p>
          <a:p>
            <a:pPr marL="542925" indent="-276225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1600" dirty="0" smtClean="0">
                <a:solidFill>
                  <a:prstClr val="black"/>
                </a:solidFill>
              </a:rPr>
              <a:t>Santander 						</a:t>
            </a:r>
            <a:r>
              <a:rPr lang="es-CO" sz="1600" b="1" dirty="0" smtClean="0">
                <a:solidFill>
                  <a:prstClr val="black"/>
                </a:solidFill>
              </a:rPr>
              <a:t>132</a:t>
            </a:r>
          </a:p>
          <a:p>
            <a:pPr marL="542925" indent="-276225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1600" dirty="0" smtClean="0">
                <a:solidFill>
                  <a:prstClr val="black"/>
                </a:solidFill>
              </a:rPr>
              <a:t>Antioquia    						</a:t>
            </a:r>
            <a:r>
              <a:rPr lang="es-CO" sz="1600" b="1" dirty="0" smtClean="0">
                <a:solidFill>
                  <a:prstClr val="black"/>
                </a:solidFill>
              </a:rPr>
              <a:t>15</a:t>
            </a:r>
          </a:p>
          <a:p>
            <a:pPr marL="542925" indent="-276225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1600" dirty="0" smtClean="0">
                <a:solidFill>
                  <a:prstClr val="black"/>
                </a:solidFill>
              </a:rPr>
              <a:t>Risaralda  						</a:t>
            </a:r>
            <a:r>
              <a:rPr lang="es-CO" sz="1600" b="1" dirty="0" smtClean="0">
                <a:solidFill>
                  <a:prstClr val="black"/>
                </a:solidFill>
              </a:rPr>
              <a:t>40</a:t>
            </a:r>
            <a:endParaRPr lang="es-CO" sz="1600" b="1" dirty="0">
              <a:solidFill>
                <a:prstClr val="black"/>
              </a:solidFill>
            </a:endParaRPr>
          </a:p>
        </p:txBody>
      </p:sp>
      <p:pic>
        <p:nvPicPr>
          <p:cNvPr id="1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09" y="1311796"/>
            <a:ext cx="2442118" cy="2993831"/>
          </a:xfrm>
          <a:prstGeom prst="rect">
            <a:avLst/>
          </a:prstGeom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22" y="4491772"/>
            <a:ext cx="4868639" cy="126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2 CuadroTexto"/>
          <p:cNvSpPr txBox="1"/>
          <p:nvPr/>
        </p:nvSpPr>
        <p:spPr>
          <a:xfrm>
            <a:off x="5937161" y="4646917"/>
            <a:ext cx="5677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418178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CO" sz="1800" b="1" dirty="0" smtClean="0">
                <a:solidFill>
                  <a:srgbClr val="FF6600"/>
                </a:solidFill>
              </a:rPr>
              <a:t>Empleo Público para la paz </a:t>
            </a:r>
          </a:p>
          <a:p>
            <a:pPr marL="0" lvl="1" algn="just" defTabSz="418178" fontAlgn="base">
              <a:spcBef>
                <a:spcPct val="0"/>
              </a:spcBef>
              <a:spcAft>
                <a:spcPct val="0"/>
              </a:spcAft>
            </a:pPr>
            <a:endParaRPr lang="es-ES_tradnl" altLang="es-CO" sz="1600" b="1" dirty="0">
              <a:solidFill>
                <a:prstClr val="black"/>
              </a:solidFill>
            </a:endParaRPr>
          </a:p>
          <a:p>
            <a:pPr marL="0" lvl="1" algn="just" defTabSz="418178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s-CO" sz="1600" dirty="0" smtClean="0">
                <a:solidFill>
                  <a:prstClr val="black"/>
                </a:solidFill>
              </a:rPr>
              <a:t>Se encuentra en revisión por parte de la Presidencia de la República el proyecto de Decreto de Empleo Público para la paz.</a:t>
            </a:r>
            <a:endParaRPr lang="es-ES_tradnl" altLang="es-CO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91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Empleo Público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aphicFrame>
        <p:nvGraphicFramePr>
          <p:cNvPr id="7" name="4 Diagrama"/>
          <p:cNvGraphicFramePr/>
          <p:nvPr>
            <p:extLst>
              <p:ext uri="{D42A27DB-BD31-4B8C-83A1-F6EECF244321}">
                <p14:modId xmlns:p14="http://schemas.microsoft.com/office/powerpoint/2010/main" val="3477427772"/>
              </p:ext>
            </p:extLst>
          </p:nvPr>
        </p:nvGraphicFramePr>
        <p:xfrm>
          <a:off x="915429" y="1086386"/>
          <a:ext cx="10495253" cy="514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09227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302171" y="6110514"/>
            <a:ext cx="3889829" cy="7474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Desarrollo Organizacional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3327743963"/>
              </p:ext>
            </p:extLst>
          </p:nvPr>
        </p:nvGraphicFramePr>
        <p:xfrm>
          <a:off x="723900" y="1320800"/>
          <a:ext cx="11099800" cy="532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53615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Jurídica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1364343" y="4892387"/>
            <a:ext cx="4368800" cy="9446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solidFill>
                  <a:schemeClr val="tx1"/>
                </a:solidFill>
              </a:rPr>
              <a:t>Nuevo modelo de gestión jurídica pública efectiva diseñado y en implementación </a:t>
            </a:r>
            <a:endParaRPr lang="es-CO" sz="2400" dirty="0">
              <a:solidFill>
                <a:schemeClr val="tx1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525329" y="4980518"/>
            <a:ext cx="3935047" cy="7683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solidFill>
                  <a:schemeClr val="tx1"/>
                </a:solidFill>
              </a:rPr>
              <a:t>Expedición del Decreto 648 de 2017, que reforma el 1083 de 2015 – DUR Sector FP</a:t>
            </a:r>
            <a:endParaRPr lang="es-CO" sz="2400" dirty="0">
              <a:solidFill>
                <a:schemeClr val="tx1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23" y="2985740"/>
            <a:ext cx="817668" cy="174262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461" y="2985740"/>
            <a:ext cx="817668" cy="1742623"/>
          </a:xfrm>
          <a:prstGeom prst="rect">
            <a:avLst/>
          </a:prstGeom>
        </p:spPr>
      </p:pic>
      <p:sp>
        <p:nvSpPr>
          <p:cNvPr id="17" name="32 Rectángulo"/>
          <p:cNvSpPr/>
          <p:nvPr/>
        </p:nvSpPr>
        <p:spPr>
          <a:xfrm>
            <a:off x="3454213" y="3899644"/>
            <a:ext cx="536762" cy="336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27" y="957979"/>
            <a:ext cx="3773432" cy="37703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29" y="1057730"/>
            <a:ext cx="3929324" cy="35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8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Jurídica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1612391" y="1043078"/>
            <a:ext cx="9144001" cy="5169036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/>
          <p:cNvSpPr txBox="1"/>
          <p:nvPr/>
        </p:nvSpPr>
        <p:spPr>
          <a:xfrm>
            <a:off x="3829226" y="1279839"/>
            <a:ext cx="4934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chemeClr val="accent5">
                    <a:lumMod val="50000"/>
                  </a:schemeClr>
                </a:solidFill>
              </a:rPr>
              <a:t>Producción Normativa, Asesoría y Conceptos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Rectángulo redondeado 28"/>
          <p:cNvSpPr/>
          <p:nvPr/>
        </p:nvSpPr>
        <p:spPr>
          <a:xfrm>
            <a:off x="2593445" y="4438533"/>
            <a:ext cx="1667336" cy="1076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accent5">
                    <a:lumMod val="50000"/>
                  </a:schemeClr>
                </a:solidFill>
              </a:rPr>
              <a:t>Conceptos</a:t>
            </a:r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: 526 consultas atendidas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5096329" y="4414645"/>
            <a:ext cx="2324100" cy="1521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accent5">
                    <a:lumMod val="50000"/>
                  </a:schemeClr>
                </a:solidFill>
              </a:rPr>
              <a:t>Decretos</a:t>
            </a:r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es-CO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s-CO" sz="1600" dirty="0" smtClean="0">
                <a:solidFill>
                  <a:schemeClr val="accent5">
                    <a:lumMod val="50000"/>
                  </a:schemeClr>
                </a:solidFill>
              </a:rPr>
              <a:t>3 Decretos ley de paz radicados en Presidencia</a:t>
            </a:r>
          </a:p>
          <a:p>
            <a:pPr algn="ctr"/>
            <a:r>
              <a:rPr lang="es-CO" sz="1600" dirty="0" smtClean="0">
                <a:solidFill>
                  <a:schemeClr val="accent5">
                    <a:lumMod val="50000"/>
                  </a:schemeClr>
                </a:solidFill>
              </a:rPr>
              <a:t>Observaciones a 15 proyectos normativos</a:t>
            </a:r>
            <a:endParaRPr lang="es-CO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8201479" y="4473031"/>
            <a:ext cx="1943100" cy="14628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accent5">
                    <a:lumMod val="50000"/>
                  </a:schemeClr>
                </a:solidFill>
              </a:rPr>
              <a:t>Proyectos Normativos</a:t>
            </a:r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5 para consulta ciudadana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522" y="2867410"/>
            <a:ext cx="1292542" cy="126139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168" y="2864231"/>
            <a:ext cx="1332437" cy="1250475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931" y="2876276"/>
            <a:ext cx="1292400" cy="1243664"/>
          </a:xfrm>
          <a:prstGeom prst="rect">
            <a:avLst/>
          </a:prstGeom>
        </p:spPr>
      </p:pic>
      <p:cxnSp>
        <p:nvCxnSpPr>
          <p:cNvPr id="35" name="Conector recto 34"/>
          <p:cNvCxnSpPr>
            <a:stCxn id="34" idx="2"/>
            <a:endCxn id="29" idx="0"/>
          </p:cNvCxnSpPr>
          <p:nvPr/>
        </p:nvCxnSpPr>
        <p:spPr>
          <a:xfrm flipH="1">
            <a:off x="3427113" y="4119940"/>
            <a:ext cx="4018" cy="318593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>
            <a:stCxn id="32" idx="2"/>
            <a:endCxn id="30" idx="0"/>
          </p:cNvCxnSpPr>
          <p:nvPr/>
        </p:nvCxnSpPr>
        <p:spPr>
          <a:xfrm>
            <a:off x="6255793" y="4128806"/>
            <a:ext cx="2586" cy="285839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>
            <a:stCxn id="33" idx="2"/>
            <a:endCxn id="31" idx="0"/>
          </p:cNvCxnSpPr>
          <p:nvPr/>
        </p:nvCxnSpPr>
        <p:spPr>
          <a:xfrm>
            <a:off x="9165387" y="4114706"/>
            <a:ext cx="7642" cy="358325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rapecio 37"/>
          <p:cNvSpPr/>
          <p:nvPr/>
        </p:nvSpPr>
        <p:spPr>
          <a:xfrm rot="5204473">
            <a:off x="5974438" y="-1798476"/>
            <a:ext cx="275185" cy="865366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05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Jurídica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1612391" y="1043077"/>
            <a:ext cx="9144001" cy="5169037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/>
          <p:cNvSpPr txBox="1"/>
          <p:nvPr/>
        </p:nvSpPr>
        <p:spPr>
          <a:xfrm>
            <a:off x="3170176" y="1222438"/>
            <a:ext cx="602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accent5">
                    <a:lumMod val="50000"/>
                  </a:schemeClr>
                </a:solidFill>
              </a:rPr>
              <a:t>Gestor Normativo abril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42 Imagen" descr="cid:4D73FA04-8CE1-441B-8A0C-055675F42D86@dafp.local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56" y="1137673"/>
            <a:ext cx="798513" cy="8158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ángulo redondeado 16"/>
          <p:cNvSpPr/>
          <p:nvPr/>
        </p:nvSpPr>
        <p:spPr>
          <a:xfrm>
            <a:off x="2123397" y="4362474"/>
            <a:ext cx="1927577" cy="1307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 smtClean="0">
                <a:solidFill>
                  <a:schemeClr val="accent1">
                    <a:lumMod val="50000"/>
                  </a:schemeClr>
                </a:solidFill>
              </a:rPr>
              <a:t>Conceptos de la Función Pública</a:t>
            </a:r>
          </a:p>
          <a:p>
            <a:pPr algn="ctr"/>
            <a:r>
              <a:rPr lang="es-CO" sz="1600" dirty="0" smtClean="0">
                <a:solidFill>
                  <a:schemeClr val="accent1">
                    <a:lumMod val="50000"/>
                  </a:schemeClr>
                </a:solidFill>
              </a:rPr>
              <a:t>Se incorporaron </a:t>
            </a:r>
            <a:r>
              <a:rPr lang="es-CO" sz="1600" b="1" dirty="0" smtClean="0">
                <a:solidFill>
                  <a:schemeClr val="accent1">
                    <a:lumMod val="50000"/>
                  </a:schemeClr>
                </a:solidFill>
              </a:rPr>
              <a:t>16</a:t>
            </a:r>
            <a:r>
              <a:rPr lang="es-CO" sz="1600" dirty="0" smtClean="0">
                <a:solidFill>
                  <a:schemeClr val="accent1">
                    <a:lumMod val="50000"/>
                  </a:schemeClr>
                </a:solidFill>
              </a:rPr>
              <a:t> nuevos conceptos.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4344310" y="4297948"/>
            <a:ext cx="2057400" cy="13555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accent1">
                    <a:lumMod val="50000"/>
                  </a:schemeClr>
                </a:solidFill>
              </a:rPr>
              <a:t>Módulo de Estructura del </a:t>
            </a:r>
            <a:r>
              <a:rPr lang="es-CO" sz="1400" b="1" dirty="0" smtClean="0">
                <a:solidFill>
                  <a:schemeClr val="accent1">
                    <a:lumMod val="50000"/>
                  </a:schemeClr>
                </a:solidFill>
              </a:rPr>
              <a:t>Estado</a:t>
            </a:r>
          </a:p>
          <a:p>
            <a:pPr algn="ctr"/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</a:rPr>
              <a:t>Se </a:t>
            </a:r>
            <a:r>
              <a:rPr lang="es-CO" sz="1400" dirty="0">
                <a:solidFill>
                  <a:schemeClr val="accent1">
                    <a:lumMod val="50000"/>
                  </a:schemeClr>
                </a:solidFill>
              </a:rPr>
              <a:t>incorporaron </a:t>
            </a:r>
            <a:r>
              <a:rPr lang="es-CO" sz="1400" b="1" dirty="0">
                <a:solidFill>
                  <a:schemeClr val="accent1">
                    <a:lumMod val="50000"/>
                  </a:schemeClr>
                </a:solidFill>
              </a:rPr>
              <a:t>69</a:t>
            </a:r>
            <a:r>
              <a:rPr lang="es-CO" sz="1400" dirty="0">
                <a:solidFill>
                  <a:schemeClr val="accent1">
                    <a:lumMod val="50000"/>
                  </a:schemeClr>
                </a:solidFill>
              </a:rPr>
              <a:t> nuevas </a:t>
            </a: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</a:rPr>
              <a:t>normas de la </a:t>
            </a:r>
            <a:r>
              <a:rPr lang="es-CO" sz="1400" dirty="0">
                <a:solidFill>
                  <a:schemeClr val="accent1">
                    <a:lumMod val="50000"/>
                  </a:schemeClr>
                </a:solidFill>
              </a:rPr>
              <a:t>Rama </a:t>
            </a: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</a:rPr>
              <a:t>Ejecutiva.</a:t>
            </a:r>
            <a:endParaRPr lang="es-CO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6581512" y="4321890"/>
            <a:ext cx="1718848" cy="17741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s-CO" sz="1400" b="1" dirty="0" smtClean="0">
                <a:solidFill>
                  <a:schemeClr val="accent5">
                    <a:lumMod val="50000"/>
                  </a:schemeClr>
                </a:solidFill>
              </a:rPr>
              <a:t>Consulta Avanzada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s-CO" sz="1400" b="1" dirty="0" smtClean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es-CO" sz="1400" dirty="0" smtClean="0">
                <a:solidFill>
                  <a:prstClr val="black"/>
                </a:solidFill>
              </a:rPr>
              <a:t> </a:t>
            </a: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</a:rPr>
              <a:t>nuevas sentencias de la Corte Constitucional y </a:t>
            </a:r>
            <a:r>
              <a:rPr lang="es-CO" sz="1400" b="1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s-CO" sz="1400" dirty="0" smtClean="0">
                <a:solidFill>
                  <a:schemeClr val="accent1">
                    <a:lumMod val="50000"/>
                  </a:schemeClr>
                </a:solidFill>
              </a:rPr>
              <a:t> del Consejo de Estado.  </a:t>
            </a:r>
            <a:endParaRPr lang="es-CO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8540660" y="4281306"/>
            <a:ext cx="1614198" cy="15679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 smtClean="0">
                <a:solidFill>
                  <a:schemeClr val="accent1">
                    <a:lumMod val="50000"/>
                  </a:schemeClr>
                </a:solidFill>
              </a:rPr>
              <a:t>Boletín de novedades jurídicas</a:t>
            </a:r>
          </a:p>
          <a:p>
            <a:pPr algn="ctr"/>
            <a:r>
              <a:rPr lang="es-CO" sz="1600" dirty="0" smtClean="0">
                <a:solidFill>
                  <a:schemeClr val="accent5">
                    <a:lumMod val="50000"/>
                  </a:schemeClr>
                </a:solidFill>
              </a:rPr>
              <a:t>Se publicaron </a:t>
            </a:r>
            <a:r>
              <a:rPr lang="es-CO" sz="16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s-CO" sz="1600" dirty="0" smtClean="0">
                <a:solidFill>
                  <a:schemeClr val="accent5">
                    <a:lumMod val="50000"/>
                  </a:schemeClr>
                </a:solidFill>
              </a:rPr>
              <a:t> nuevos Boletines.</a:t>
            </a:r>
            <a:endParaRPr lang="es-CO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1" name="Conector recto 20"/>
          <p:cNvCxnSpPr>
            <a:stCxn id="40" idx="2"/>
            <a:endCxn id="17" idx="0"/>
          </p:cNvCxnSpPr>
          <p:nvPr/>
        </p:nvCxnSpPr>
        <p:spPr>
          <a:xfrm>
            <a:off x="3087185" y="4100451"/>
            <a:ext cx="1" cy="262023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>
            <a:stCxn id="39" idx="2"/>
          </p:cNvCxnSpPr>
          <p:nvPr/>
        </p:nvCxnSpPr>
        <p:spPr>
          <a:xfrm flipH="1">
            <a:off x="5290809" y="4098314"/>
            <a:ext cx="15032" cy="172511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>
            <a:stCxn id="26" idx="2"/>
            <a:endCxn id="19" idx="0"/>
          </p:cNvCxnSpPr>
          <p:nvPr/>
        </p:nvCxnSpPr>
        <p:spPr>
          <a:xfrm>
            <a:off x="7440936" y="4091621"/>
            <a:ext cx="0" cy="230269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9300597" y="3936942"/>
            <a:ext cx="7851" cy="327018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rapecio 24"/>
          <p:cNvSpPr/>
          <p:nvPr/>
        </p:nvSpPr>
        <p:spPr>
          <a:xfrm rot="5204473">
            <a:off x="5895006" y="-2193937"/>
            <a:ext cx="481187" cy="8653661"/>
          </a:xfrm>
          <a:prstGeom prst="trapezoi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36" y="2795621"/>
            <a:ext cx="129600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 descr="D:\Escritorio\icono-estructur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41" y="2802314"/>
            <a:ext cx="129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D:\Escritorio\icono-concepto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70" y="2795621"/>
            <a:ext cx="1304830" cy="130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D:\Escritorio\titulo-novedad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54" y="3410119"/>
            <a:ext cx="1880396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97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554833" y="5892800"/>
            <a:ext cx="1912938" cy="96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1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220" y="6008914"/>
            <a:ext cx="413861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970" y="287564"/>
            <a:ext cx="9144000" cy="6584950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7573607" y="631072"/>
            <a:ext cx="239469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s-ES" b="1" dirty="0" smtClean="0"/>
              <a:t>Gestor Normativo- EVA</a:t>
            </a:r>
          </a:p>
          <a:p>
            <a:pPr lvl="0" algn="r"/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</a:rPr>
              <a:t>Avances Destacados</a:t>
            </a:r>
            <a:endParaRPr lang="es-E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71" y="2511751"/>
            <a:ext cx="3667124" cy="229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 CuadroTexto"/>
          <p:cNvSpPr txBox="1"/>
          <p:nvPr/>
        </p:nvSpPr>
        <p:spPr>
          <a:xfrm>
            <a:off x="4104026" y="2201573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accent2">
                    <a:lumMod val="75000"/>
                  </a:schemeClr>
                </a:solidFill>
              </a:rPr>
              <a:t>Nueva Presentación del Gestor Normativo</a:t>
            </a:r>
            <a:endParaRPr lang="es-C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11 CuadroTexto"/>
          <p:cNvSpPr txBox="1"/>
          <p:nvPr/>
        </p:nvSpPr>
        <p:spPr>
          <a:xfrm>
            <a:off x="4171495" y="4806966"/>
            <a:ext cx="569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i="1" dirty="0" smtClean="0">
                <a:solidFill>
                  <a:srgbClr val="00B050"/>
                </a:solidFill>
              </a:rPr>
              <a:t>Se desarrollaron nuevas secciones (Ejemplo: Micrositio  de Negociación Colectiva</a:t>
            </a:r>
            <a:r>
              <a:rPr lang="es-CO" sz="1200" b="1" dirty="0" smtClean="0">
                <a:solidFill>
                  <a:srgbClr val="00B050"/>
                </a:solidFill>
              </a:rPr>
              <a:t>.</a:t>
            </a:r>
            <a:endParaRPr lang="es-CO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56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Participación, Transparencia y Servicio al Ciudadano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416800" y="5961578"/>
            <a:ext cx="4775200" cy="850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7843790" y="1168556"/>
            <a:ext cx="338419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2400" b="1" dirty="0" smtClean="0">
                <a:solidFill>
                  <a:srgbClr val="FF6600"/>
                </a:solidFill>
              </a:rPr>
              <a:t>Mejora de Trámites</a:t>
            </a:r>
            <a:endParaRPr lang="es-CO" sz="2400" b="1" dirty="0">
              <a:solidFill>
                <a:srgbClr val="FF66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18" t="26073" r="47719" b="20810"/>
          <a:stretch/>
        </p:blipFill>
        <p:spPr>
          <a:xfrm>
            <a:off x="152267" y="1695299"/>
            <a:ext cx="1521813" cy="42662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45263" t="36924" r="46666" b="47853"/>
          <a:stretch/>
        </p:blipFill>
        <p:spPr>
          <a:xfrm>
            <a:off x="533548" y="3301159"/>
            <a:ext cx="799293" cy="816669"/>
          </a:xfrm>
          <a:prstGeom prst="ellipse">
            <a:avLst/>
          </a:prstGeom>
        </p:spPr>
      </p:pic>
      <p:sp>
        <p:nvSpPr>
          <p:cNvPr id="8" name="15 CuadroTexto"/>
          <p:cNvSpPr txBox="1"/>
          <p:nvPr/>
        </p:nvSpPr>
        <p:spPr>
          <a:xfrm>
            <a:off x="1556088" y="3295802"/>
            <a:ext cx="487309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solidFill>
                  <a:srgbClr val="FF6600"/>
                </a:solidFill>
              </a:rPr>
              <a:t>592 </a:t>
            </a:r>
            <a:r>
              <a:rPr lang="es-CO" dirty="0" smtClean="0"/>
              <a:t>multiplicadores formados en control social – convenio DANTE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62895" t="31741" r="28070" b="50122"/>
          <a:stretch/>
        </p:blipFill>
        <p:spPr>
          <a:xfrm>
            <a:off x="529114" y="1863810"/>
            <a:ext cx="853267" cy="927824"/>
          </a:xfrm>
          <a:prstGeom prst="ellipse">
            <a:avLst/>
          </a:prstGeom>
        </p:spPr>
      </p:pic>
      <p:sp>
        <p:nvSpPr>
          <p:cNvPr id="10" name="15 CuadroTexto"/>
          <p:cNvSpPr txBox="1"/>
          <p:nvPr/>
        </p:nvSpPr>
        <p:spPr>
          <a:xfrm>
            <a:off x="1558959" y="2057862"/>
            <a:ext cx="5101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solidFill>
                  <a:srgbClr val="FF6600"/>
                </a:solidFill>
              </a:rPr>
              <a:t>175</a:t>
            </a:r>
            <a:r>
              <a:rPr lang="es-CO" dirty="0" smtClean="0">
                <a:solidFill>
                  <a:srgbClr val="FF6600"/>
                </a:solidFill>
              </a:rPr>
              <a:t> </a:t>
            </a:r>
            <a:r>
              <a:rPr lang="es-CO" dirty="0" smtClean="0"/>
              <a:t>Trámites Racionalizados</a:t>
            </a:r>
          </a:p>
        </p:txBody>
      </p:sp>
      <p:sp>
        <p:nvSpPr>
          <p:cNvPr id="11" name="15 CuadroTexto"/>
          <p:cNvSpPr txBox="1"/>
          <p:nvPr/>
        </p:nvSpPr>
        <p:spPr>
          <a:xfrm>
            <a:off x="1556088" y="4735626"/>
            <a:ext cx="455820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solidFill>
                  <a:srgbClr val="FF6600"/>
                </a:solidFill>
              </a:rPr>
              <a:t>233 </a:t>
            </a:r>
            <a:r>
              <a:rPr lang="es-CO" dirty="0" smtClean="0"/>
              <a:t>personas inscritas en el curso virtual de veedurías ciudadanas</a:t>
            </a:r>
            <a:endParaRPr lang="es-CO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18" t="26073" r="47719" b="56298"/>
          <a:stretch/>
        </p:blipFill>
        <p:spPr>
          <a:xfrm>
            <a:off x="223910" y="4546095"/>
            <a:ext cx="1399792" cy="13023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ángulo 12"/>
          <p:cNvSpPr/>
          <p:nvPr/>
        </p:nvSpPr>
        <p:spPr>
          <a:xfrm>
            <a:off x="6429181" y="1848323"/>
            <a:ext cx="516169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Concertación con Secretaría Jurídica </a:t>
            </a: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presidencia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 el </a:t>
            </a:r>
            <a:r>
              <a:rPr lang="es-CO" sz="20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Decreto de Simplificación de Trámites</a:t>
            </a:r>
            <a:r>
              <a:rPr lang="es-CO" sz="2000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marco de las Facultades Extraordinarias.</a:t>
            </a:r>
          </a:p>
          <a:p>
            <a:pPr marL="180000" lvl="0" indent="-1800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Inicio de trabajo con entidades para </a:t>
            </a: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mejora de </a:t>
            </a:r>
            <a:r>
              <a:rPr lang="es-CO" sz="20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Tramites </a:t>
            </a:r>
            <a:r>
              <a:rPr lang="es-CO" sz="20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O" sz="20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Alto </a:t>
            </a:r>
            <a:r>
              <a:rPr lang="es-CO" sz="20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CO" sz="20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mpacto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marco del Acuerdo de Paz: </a:t>
            </a: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Agencia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Nacional </a:t>
            </a: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Tierras</a:t>
            </a: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Agencia </a:t>
            </a: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 Rural</a:t>
            </a: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SuperNotariado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etc.</a:t>
            </a:r>
          </a:p>
          <a:p>
            <a:pPr marL="180000" lvl="0" indent="-1800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Inicio de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 con la </a:t>
            </a:r>
            <a:r>
              <a:rPr lang="es-CO" sz="20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Gobernación </a:t>
            </a:r>
            <a:r>
              <a:rPr lang="es-CO" sz="20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O" sz="2000" b="1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Cundinamarca</a:t>
            </a:r>
            <a:r>
              <a:rPr lang="es-CO" sz="2000" dirty="0" smtClean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la formulación de la política </a:t>
            </a: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ciudadana en la gestión, </a:t>
            </a: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mejora de tramites e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implementación </a:t>
            </a: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lineamientos de transparencia y acceso a </a:t>
            </a:r>
            <a:r>
              <a:rPr lang="es-CO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información.</a:t>
            </a:r>
            <a:endParaRPr lang="es-C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14 Rectángulo redondeado"/>
          <p:cNvSpPr/>
          <p:nvPr/>
        </p:nvSpPr>
        <p:spPr>
          <a:xfrm>
            <a:off x="6114293" y="1695299"/>
            <a:ext cx="5759127" cy="4964016"/>
          </a:xfrm>
          <a:prstGeom prst="roundRect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66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Participación, Transparencia y Servicio al Ciudadano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008724" y="6133985"/>
            <a:ext cx="4775200" cy="6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898773" y="1376280"/>
            <a:ext cx="509799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2400" b="1" dirty="0" smtClean="0">
                <a:solidFill>
                  <a:srgbClr val="FF6600"/>
                </a:solidFill>
              </a:rPr>
              <a:t>Participación Ciudadana e Integridad</a:t>
            </a:r>
            <a:endParaRPr lang="es-CO" sz="2400" b="1" dirty="0">
              <a:solidFill>
                <a:srgbClr val="FF6600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21272" y="2212234"/>
            <a:ext cx="618202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800" dirty="0"/>
              <a:t>Participación en las mesas de trabajo para formular el plan de acción del </a:t>
            </a:r>
            <a:r>
              <a:rPr lang="es-CO" sz="1800" b="1" dirty="0">
                <a:solidFill>
                  <a:srgbClr val="FF6600"/>
                </a:solidFill>
              </a:rPr>
              <a:t>CONPES Guajira</a:t>
            </a:r>
            <a:r>
              <a:rPr lang="es-CO" sz="1800" dirty="0" smtClean="0"/>
              <a:t>. 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800" dirty="0" smtClean="0"/>
              <a:t>Participación </a:t>
            </a:r>
            <a:r>
              <a:rPr lang="es-CO" sz="1800" dirty="0"/>
              <a:t>en las mesas convocadas por la </a:t>
            </a:r>
            <a:r>
              <a:rPr lang="es-CO" sz="1800" b="1" dirty="0">
                <a:solidFill>
                  <a:srgbClr val="FF6600"/>
                </a:solidFill>
              </a:rPr>
              <a:t>Alianza para Gobierno Abierto</a:t>
            </a:r>
            <a:r>
              <a:rPr lang="es-CO" sz="1800" dirty="0"/>
              <a:t> </a:t>
            </a:r>
            <a:r>
              <a:rPr lang="es-CO" sz="1800" dirty="0" smtClean="0"/>
              <a:t>para la formulación del III Plan de Acción.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800" dirty="0"/>
              <a:t>Formulación del documento del </a:t>
            </a:r>
            <a:r>
              <a:rPr lang="es-CO" sz="1800" b="1" dirty="0" smtClean="0">
                <a:solidFill>
                  <a:srgbClr val="FF6600"/>
                </a:solidFill>
              </a:rPr>
              <a:t>Sistema </a:t>
            </a:r>
            <a:r>
              <a:rPr lang="es-CO" sz="1800" b="1" dirty="0">
                <a:solidFill>
                  <a:srgbClr val="FF6600"/>
                </a:solidFill>
              </a:rPr>
              <a:t>de </a:t>
            </a:r>
            <a:r>
              <a:rPr lang="es-CO" sz="1800" b="1" dirty="0" smtClean="0">
                <a:solidFill>
                  <a:srgbClr val="FF6600"/>
                </a:solidFill>
              </a:rPr>
              <a:t>Rendición </a:t>
            </a:r>
            <a:r>
              <a:rPr lang="es-CO" sz="1800" b="1" dirty="0">
                <a:solidFill>
                  <a:srgbClr val="FF6600"/>
                </a:solidFill>
              </a:rPr>
              <a:t>de </a:t>
            </a:r>
            <a:r>
              <a:rPr lang="es-CO" sz="1800" b="1" dirty="0" smtClean="0">
                <a:solidFill>
                  <a:srgbClr val="FF6600"/>
                </a:solidFill>
              </a:rPr>
              <a:t>Cuentas</a:t>
            </a:r>
            <a:r>
              <a:rPr lang="es-CO" sz="1800" dirty="0" smtClean="0"/>
              <a:t> </a:t>
            </a:r>
            <a:r>
              <a:rPr lang="es-CO" sz="1800" dirty="0"/>
              <a:t>que hará parte del CONPES para la implementación del Acuerdo de </a:t>
            </a:r>
            <a:r>
              <a:rPr lang="es-CO" sz="1800" dirty="0" smtClean="0"/>
              <a:t>Paz </a:t>
            </a:r>
            <a:r>
              <a:rPr lang="es-CO" sz="1800" b="1" dirty="0" smtClean="0"/>
              <a:t>(Grupo de Paz</a:t>
            </a:r>
            <a:r>
              <a:rPr lang="es-CO" sz="1800" dirty="0" smtClean="0"/>
              <a:t>).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800" dirty="0"/>
              <a:t>Revisión de las recomendaciones </a:t>
            </a:r>
            <a:r>
              <a:rPr lang="es-CO" sz="1800" dirty="0" smtClean="0"/>
              <a:t>de la </a:t>
            </a:r>
            <a:r>
              <a:rPr lang="es-CO" sz="1800" b="1" dirty="0" smtClean="0">
                <a:solidFill>
                  <a:srgbClr val="FF6600"/>
                </a:solidFill>
              </a:rPr>
              <a:t>OCDE</a:t>
            </a:r>
            <a:r>
              <a:rPr lang="es-CO" sz="1800" dirty="0" smtClean="0">
                <a:solidFill>
                  <a:srgbClr val="FF6600"/>
                </a:solidFill>
              </a:rPr>
              <a:t> </a:t>
            </a:r>
            <a:r>
              <a:rPr lang="es-CO" sz="1800" dirty="0" smtClean="0"/>
              <a:t>en </a:t>
            </a:r>
            <a:r>
              <a:rPr lang="es-CO" sz="1800" dirty="0"/>
              <a:t>materia de integridad y formulación de propuesta del plan de acción a corto y mediano plazo para la implementación de políticas de </a:t>
            </a:r>
            <a:r>
              <a:rPr lang="es-CO" sz="1800" dirty="0" smtClean="0"/>
              <a:t>integridad.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800" dirty="0"/>
              <a:t>Participación en las mesas de </a:t>
            </a:r>
            <a:r>
              <a:rPr lang="es-CO" sz="1800" dirty="0" smtClean="0"/>
              <a:t>la </a:t>
            </a:r>
            <a:r>
              <a:rPr lang="es-CO" sz="1800" b="1" dirty="0" smtClean="0">
                <a:solidFill>
                  <a:srgbClr val="FF6600"/>
                </a:solidFill>
              </a:rPr>
              <a:t>Comisión </a:t>
            </a:r>
            <a:r>
              <a:rPr lang="es-CO" sz="1800" b="1" dirty="0">
                <a:solidFill>
                  <a:srgbClr val="FF6600"/>
                </a:solidFill>
              </a:rPr>
              <a:t>de </a:t>
            </a:r>
            <a:r>
              <a:rPr lang="es-CO" sz="1800" b="1" dirty="0" smtClean="0">
                <a:solidFill>
                  <a:srgbClr val="FF6600"/>
                </a:solidFill>
              </a:rPr>
              <a:t>Diálogo </a:t>
            </a:r>
            <a:r>
              <a:rPr lang="es-CO" sz="1800" dirty="0"/>
              <a:t>y </a:t>
            </a:r>
            <a:r>
              <a:rPr lang="es-CO" sz="1800" dirty="0" smtClean="0"/>
              <a:t>el </a:t>
            </a:r>
            <a:r>
              <a:rPr lang="es-CO" sz="1800" b="1" dirty="0" smtClean="0">
                <a:solidFill>
                  <a:srgbClr val="FF6600"/>
                </a:solidFill>
              </a:rPr>
              <a:t>Consejo Nacional </a:t>
            </a:r>
            <a:r>
              <a:rPr lang="es-CO" sz="1800" b="1" dirty="0">
                <a:solidFill>
                  <a:srgbClr val="FF6600"/>
                </a:solidFill>
              </a:rPr>
              <a:t>de </a:t>
            </a:r>
            <a:r>
              <a:rPr lang="es-CO" sz="1800" b="1" dirty="0" smtClean="0">
                <a:solidFill>
                  <a:srgbClr val="FF6600"/>
                </a:solidFill>
              </a:rPr>
              <a:t>Participación </a:t>
            </a:r>
            <a:r>
              <a:rPr lang="es-CO" sz="1800" dirty="0"/>
              <a:t>que darán lugar a las reformas en materia de participación del </a:t>
            </a:r>
            <a:r>
              <a:rPr lang="es-CO" sz="1800" dirty="0" smtClean="0"/>
              <a:t>Punto 2 del Acuerdo.</a:t>
            </a:r>
          </a:p>
          <a:p>
            <a:pPr lvl="0" algn="just">
              <a:spcAft>
                <a:spcPts val="0"/>
              </a:spcAft>
            </a:pPr>
            <a:endParaRPr lang="es-CO" sz="2000" dirty="0"/>
          </a:p>
        </p:txBody>
      </p:sp>
      <p:sp>
        <p:nvSpPr>
          <p:cNvPr id="18" name="14 Rectángulo redondeado"/>
          <p:cNvSpPr/>
          <p:nvPr/>
        </p:nvSpPr>
        <p:spPr>
          <a:xfrm>
            <a:off x="265814" y="1879600"/>
            <a:ext cx="6356053" cy="4777308"/>
          </a:xfrm>
          <a:prstGeom prst="roundRect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18" t="26073" r="47719" b="37930"/>
          <a:stretch/>
        </p:blipFill>
        <p:spPr>
          <a:xfrm>
            <a:off x="10643390" y="2204883"/>
            <a:ext cx="1521813" cy="289120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/>
          <a:srcRect l="45263" t="36924" r="46666" b="47853"/>
          <a:stretch/>
        </p:blipFill>
        <p:spPr>
          <a:xfrm>
            <a:off x="11028200" y="3761858"/>
            <a:ext cx="799293" cy="816669"/>
          </a:xfrm>
          <a:prstGeom prst="ellipse">
            <a:avLst/>
          </a:prstGeom>
        </p:spPr>
      </p:pic>
      <p:sp>
        <p:nvSpPr>
          <p:cNvPr id="21" name="15 CuadroTexto"/>
          <p:cNvSpPr txBox="1"/>
          <p:nvPr/>
        </p:nvSpPr>
        <p:spPr>
          <a:xfrm>
            <a:off x="6795898" y="3834208"/>
            <a:ext cx="39396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dirty="0" smtClean="0"/>
              <a:t>Plan de trabajo con líderes de política y cabeza de sector para diagnosticar y revisar el cumplimiento de las políticas que mide el ITN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6"/>
          <a:srcRect l="62895" t="31741" r="28070" b="50122"/>
          <a:stretch/>
        </p:blipFill>
        <p:spPr>
          <a:xfrm>
            <a:off x="11023766" y="2324509"/>
            <a:ext cx="853267" cy="927824"/>
          </a:xfrm>
          <a:prstGeom prst="ellipse">
            <a:avLst/>
          </a:prstGeom>
        </p:spPr>
      </p:pic>
      <p:sp>
        <p:nvSpPr>
          <p:cNvPr id="23" name="15 CuadroTexto"/>
          <p:cNvSpPr txBox="1"/>
          <p:nvPr/>
        </p:nvSpPr>
        <p:spPr>
          <a:xfrm>
            <a:off x="7019629" y="2282837"/>
            <a:ext cx="371596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dirty="0" smtClean="0"/>
              <a:t>Apoyo en la estrategia de comunicación y requerimientos a entrevistas por parte de los medios.</a:t>
            </a:r>
            <a:endParaRPr lang="es-CO" dirty="0"/>
          </a:p>
        </p:txBody>
      </p:sp>
      <p:sp>
        <p:nvSpPr>
          <p:cNvPr id="24" name="CuadroTexto 15"/>
          <p:cNvSpPr txBox="1">
            <a:spLocks noChangeArrowheads="1"/>
          </p:cNvSpPr>
          <p:nvPr/>
        </p:nvSpPr>
        <p:spPr bwMode="auto">
          <a:xfrm>
            <a:off x="7355723" y="1588646"/>
            <a:ext cx="447177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None/>
            </a:pPr>
            <a:r>
              <a:rPr lang="es-CO" sz="2400" b="1" dirty="0" smtClean="0">
                <a:solidFill>
                  <a:srgbClr val="FF6600"/>
                </a:solidFill>
              </a:rPr>
              <a:t>Índice de Transparencia</a:t>
            </a:r>
            <a:endParaRPr lang="es-CO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2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y Desempeño Institucional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73" y="1331196"/>
            <a:ext cx="2822454" cy="380224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38" y="1358857"/>
            <a:ext cx="2822454" cy="380224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02" y="1354675"/>
            <a:ext cx="2822454" cy="3806429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547835" y="1668924"/>
            <a:ext cx="2724731" cy="1516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7943">
              <a:defRPr/>
            </a:pPr>
            <a:r>
              <a:rPr lang="es-ES_tradnl" sz="3086" b="1" kern="0" dirty="0" smtClean="0">
                <a:solidFill>
                  <a:srgbClr val="E7E6E6">
                    <a:lumMod val="25000"/>
                  </a:srgbClr>
                </a:solidFill>
              </a:rPr>
              <a:t>Modelo Integrado MIPG</a:t>
            </a:r>
            <a:r>
              <a:rPr lang="es-ES_tradnl" sz="1400" b="1" kern="0" dirty="0" smtClean="0">
                <a:solidFill>
                  <a:srgbClr val="E7E6E6">
                    <a:lumMod val="25000"/>
                  </a:srgbClr>
                </a:solidFill>
              </a:rPr>
              <a:t>:</a:t>
            </a:r>
            <a:endParaRPr lang="es-ES_tradnl" sz="1400" b="1" kern="0" dirty="0">
              <a:solidFill>
                <a:srgbClr val="E7E6E6">
                  <a:lumMod val="25000"/>
                </a:srgb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951567" y="1659337"/>
            <a:ext cx="2035026" cy="1516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7943">
              <a:defRPr/>
            </a:pPr>
            <a:r>
              <a:rPr lang="es-ES_tradnl" sz="3086" b="1" kern="0" dirty="0" smtClean="0">
                <a:solidFill>
                  <a:srgbClr val="E7E6E6">
                    <a:lumMod val="25000"/>
                  </a:srgbClr>
                </a:solidFill>
              </a:rPr>
              <a:t>Jefes de Control Interno</a:t>
            </a:r>
            <a:endParaRPr lang="es-ES_tradnl" sz="3086" b="1" kern="0" dirty="0">
              <a:solidFill>
                <a:srgbClr val="E7E6E6">
                  <a:lumMod val="25000"/>
                </a:srgbClr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376451" y="1962680"/>
            <a:ext cx="2176928" cy="1042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7943">
              <a:defRPr/>
            </a:pPr>
            <a:r>
              <a:rPr lang="es-ES_tradnl" sz="3086" b="1" kern="0" dirty="0" smtClean="0">
                <a:solidFill>
                  <a:srgbClr val="E7E6E6">
                    <a:lumMod val="25000"/>
                  </a:srgbClr>
                </a:solidFill>
              </a:rPr>
              <a:t>FURAG</a:t>
            </a:r>
          </a:p>
          <a:p>
            <a:pPr algn="ctr" defTabSz="1007943">
              <a:defRPr/>
            </a:pPr>
            <a:r>
              <a:rPr lang="es-ES_tradnl" sz="3086" b="1" kern="0" dirty="0" smtClean="0">
                <a:solidFill>
                  <a:srgbClr val="E7E6E6">
                    <a:lumMod val="25000"/>
                  </a:srgbClr>
                </a:solidFill>
              </a:rPr>
              <a:t>y MECI</a:t>
            </a:r>
            <a:endParaRPr lang="es-ES_tradnl" sz="3086" b="1" kern="0" dirty="0">
              <a:solidFill>
                <a:srgbClr val="E7E6E6">
                  <a:lumMod val="25000"/>
                </a:srgbClr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596696" y="3232319"/>
            <a:ext cx="272473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7943">
              <a:defRPr/>
            </a:pPr>
            <a:r>
              <a:rPr lang="es-ES_tradnl" sz="1600" kern="0" dirty="0">
                <a:solidFill>
                  <a:prstClr val="white"/>
                </a:solidFill>
              </a:rPr>
              <a:t>Se publicó para consulta </a:t>
            </a:r>
            <a:r>
              <a:rPr lang="es-ES_tradnl" sz="1600" kern="0" dirty="0" smtClean="0">
                <a:solidFill>
                  <a:prstClr val="white"/>
                </a:solidFill>
              </a:rPr>
              <a:t>pública:</a:t>
            </a:r>
            <a:endParaRPr lang="es-ES_tradnl" sz="1600" kern="0" dirty="0">
              <a:solidFill>
                <a:prstClr val="white"/>
              </a:solidFill>
            </a:endParaRPr>
          </a:p>
          <a:p>
            <a:pPr marL="285750" indent="-285750" defTabSz="1007943">
              <a:buFont typeface="Arial" charset="0"/>
              <a:buChar char="•"/>
              <a:defRPr/>
            </a:pPr>
            <a:r>
              <a:rPr lang="es-ES_tradnl" sz="1600" kern="0" dirty="0" smtClean="0">
                <a:solidFill>
                  <a:prstClr val="white"/>
                </a:solidFill>
              </a:rPr>
              <a:t>Proyecto de Decreto MIPG</a:t>
            </a:r>
          </a:p>
          <a:p>
            <a:pPr marL="285750" indent="-285750" defTabSz="1007943">
              <a:buFont typeface="Arial" charset="0"/>
              <a:buChar char="•"/>
              <a:defRPr/>
            </a:pPr>
            <a:r>
              <a:rPr lang="es-ES_tradnl" sz="1600" kern="0" dirty="0" smtClean="0">
                <a:solidFill>
                  <a:prstClr val="white"/>
                </a:solidFill>
              </a:rPr>
              <a:t>Manual Operativo </a:t>
            </a:r>
          </a:p>
          <a:p>
            <a:pPr marL="285750" indent="-285750" defTabSz="1007943">
              <a:buFont typeface="Arial" charset="0"/>
              <a:buChar char="•"/>
              <a:defRPr/>
            </a:pPr>
            <a:r>
              <a:rPr lang="es-ES_tradnl" sz="1600" kern="0" dirty="0" smtClean="0">
                <a:solidFill>
                  <a:prstClr val="white"/>
                </a:solidFill>
              </a:rPr>
              <a:t>Documento Conceptual</a:t>
            </a:r>
            <a:endParaRPr lang="es-ES_tradnl" sz="1600" kern="0" dirty="0">
              <a:solidFill>
                <a:prstClr val="white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507303" y="3393043"/>
            <a:ext cx="2822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007943">
              <a:buFont typeface="Arial" panose="020B0604020202020204" pitchFamily="34" charset="0"/>
              <a:buChar char="•"/>
              <a:defRPr/>
            </a:pPr>
            <a:r>
              <a:rPr lang="es-ES_tradnl" sz="1600" kern="0" dirty="0" smtClean="0">
                <a:solidFill>
                  <a:prstClr val="white"/>
                </a:solidFill>
              </a:rPr>
              <a:t>Se efectuó inducción a </a:t>
            </a:r>
            <a:r>
              <a:rPr lang="es-ES_tradnl" sz="1600" b="1" u="sng" kern="0" dirty="0" smtClean="0">
                <a:solidFill>
                  <a:prstClr val="white"/>
                </a:solidFill>
              </a:rPr>
              <a:t>8</a:t>
            </a:r>
            <a:r>
              <a:rPr lang="es-ES_tradnl" sz="1600" kern="0" dirty="0" smtClean="0">
                <a:solidFill>
                  <a:prstClr val="white"/>
                </a:solidFill>
              </a:rPr>
              <a:t> JCI nuevos - </a:t>
            </a:r>
            <a:r>
              <a:rPr lang="es-CO" sz="1600" kern="0" dirty="0" smtClean="0">
                <a:solidFill>
                  <a:prstClr val="white"/>
                </a:solidFill>
              </a:rPr>
              <a:t>Papel </a:t>
            </a:r>
            <a:r>
              <a:rPr lang="es-CO" sz="1600" kern="0" dirty="0">
                <a:solidFill>
                  <a:prstClr val="white"/>
                </a:solidFill>
              </a:rPr>
              <a:t>de los JCI en la Gestión Institucional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_tradnl" sz="1600" kern="0" dirty="0" smtClean="0">
                <a:solidFill>
                  <a:prstClr val="white"/>
                </a:solidFill>
              </a:rPr>
              <a:t>Finalizó </a:t>
            </a:r>
            <a:r>
              <a:rPr lang="es-CO" sz="1600" kern="0" dirty="0">
                <a:solidFill>
                  <a:prstClr val="white"/>
                </a:solidFill>
              </a:rPr>
              <a:t>la </a:t>
            </a:r>
            <a:r>
              <a:rPr lang="es-CO" sz="1600" kern="0" dirty="0" smtClean="0">
                <a:solidFill>
                  <a:prstClr val="white"/>
                </a:solidFill>
              </a:rPr>
              <a:t>evaluación </a:t>
            </a:r>
            <a:r>
              <a:rPr lang="es-CO" sz="1600" kern="0" dirty="0">
                <a:solidFill>
                  <a:prstClr val="white"/>
                </a:solidFill>
              </a:rPr>
              <a:t>de </a:t>
            </a:r>
            <a:r>
              <a:rPr lang="es-CO" sz="1600" kern="0" dirty="0" smtClean="0">
                <a:solidFill>
                  <a:prstClr val="white"/>
                </a:solidFill>
              </a:rPr>
              <a:t>JCI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1600" b="1" u="sng" kern="0" dirty="0" smtClean="0">
                <a:solidFill>
                  <a:prstClr val="white"/>
                </a:solidFill>
              </a:rPr>
              <a:t>110</a:t>
            </a:r>
            <a:r>
              <a:rPr lang="es-CO" sz="1600" kern="0" dirty="0" smtClean="0">
                <a:solidFill>
                  <a:prstClr val="white"/>
                </a:solidFill>
              </a:rPr>
              <a:t> JCI evaluados</a:t>
            </a:r>
            <a:endParaRPr lang="es-ES_tradnl" sz="1600" kern="0" dirty="0">
              <a:solidFill>
                <a:prstClr val="white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003137" y="3269933"/>
            <a:ext cx="2677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007943">
              <a:buFont typeface="Arial" panose="020B0604020202020204" pitchFamily="34" charset="0"/>
              <a:buChar char="•"/>
              <a:defRPr/>
            </a:pPr>
            <a:r>
              <a:rPr lang="es-ES_tradnl" sz="1600" kern="0" dirty="0" smtClean="0">
                <a:solidFill>
                  <a:prstClr val="white"/>
                </a:solidFill>
              </a:rPr>
              <a:t>Se publicaron los resultados a nivel sectorial </a:t>
            </a:r>
            <a:r>
              <a:rPr lang="es-ES_tradnl" sz="1600" b="1" u="sng" kern="0" dirty="0" smtClean="0">
                <a:solidFill>
                  <a:prstClr val="white"/>
                </a:solidFill>
              </a:rPr>
              <a:t>(24)</a:t>
            </a:r>
            <a:r>
              <a:rPr lang="es-ES_tradnl" sz="1600" kern="0" dirty="0" smtClean="0">
                <a:solidFill>
                  <a:prstClr val="white"/>
                </a:solidFill>
              </a:rPr>
              <a:t> y por entidad de la evaluación MECI Y FURAG 2016</a:t>
            </a:r>
            <a:endParaRPr lang="es-ES_tradnl" sz="1600" kern="0" dirty="0">
              <a:solidFill>
                <a:prstClr val="white"/>
              </a:solidFill>
            </a:endParaRPr>
          </a:p>
        </p:txBody>
      </p:sp>
      <p:sp>
        <p:nvSpPr>
          <p:cNvPr id="23" name="8 CuadroTexto"/>
          <p:cNvSpPr txBox="1"/>
          <p:nvPr/>
        </p:nvSpPr>
        <p:spPr>
          <a:xfrm>
            <a:off x="1431743" y="5284953"/>
            <a:ext cx="2956914" cy="126188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Masiva participación y retroalimentación de servidores públicos</a:t>
            </a:r>
          </a:p>
          <a:p>
            <a:r>
              <a:rPr lang="es-CO" b="1" dirty="0" smtClean="0"/>
              <a:t>Total recomendaciones</a:t>
            </a:r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41 </a:t>
            </a:r>
          </a:p>
        </p:txBody>
      </p:sp>
      <p:sp>
        <p:nvSpPr>
          <p:cNvPr id="24" name="22 CuadroTexto"/>
          <p:cNvSpPr txBox="1"/>
          <p:nvPr/>
        </p:nvSpPr>
        <p:spPr>
          <a:xfrm>
            <a:off x="5193551" y="5284953"/>
            <a:ext cx="2441625" cy="677108"/>
          </a:xfrm>
          <a:prstGeom prst="rect">
            <a:avLst/>
          </a:prstGeom>
          <a:ln w="28575">
            <a:solidFill>
              <a:srgbClr val="005E6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Disponibles en portal EVA</a:t>
            </a:r>
            <a:endParaRPr lang="es-CO" dirty="0"/>
          </a:p>
        </p:txBody>
      </p:sp>
      <p:pic>
        <p:nvPicPr>
          <p:cNvPr id="25" name="Picture 2" descr="Resultado de imagen para fura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07"/>
          <a:stretch/>
        </p:blipFill>
        <p:spPr bwMode="auto">
          <a:xfrm>
            <a:off x="5223370" y="1506168"/>
            <a:ext cx="559835" cy="77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769" y="1499899"/>
            <a:ext cx="593139" cy="72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96" y="1524281"/>
            <a:ext cx="721216" cy="5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139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19898"/>
            <a:ext cx="9144000" cy="818223"/>
          </a:xfrm>
          <a:prstGeom prst="rect">
            <a:avLst/>
          </a:prstGeom>
        </p:spPr>
      </p:pic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2422907" y="2317735"/>
            <a:ext cx="8640045" cy="156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 smtClean="0">
                <a:solidFill>
                  <a:srgbClr val="7F7F7F"/>
                </a:solidFill>
              </a:rPr>
              <a:t>Presentación Nuevos Miembros del Equipo</a:t>
            </a:r>
            <a:endParaRPr lang="es-ES_tradnl" altLang="es-CO" sz="4800" b="1" dirty="0">
              <a:solidFill>
                <a:srgbClr val="7F7F7F"/>
              </a:solidFill>
            </a:endParaRPr>
          </a:p>
        </p:txBody>
      </p:sp>
      <p:sp>
        <p:nvSpPr>
          <p:cNvPr id="11" name="CuadroTexto 15"/>
          <p:cNvSpPr txBox="1">
            <a:spLocks noChangeArrowheads="1"/>
          </p:cNvSpPr>
          <p:nvPr/>
        </p:nvSpPr>
        <p:spPr bwMode="auto">
          <a:xfrm>
            <a:off x="1524009" y="3004352"/>
            <a:ext cx="797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>
                <a:solidFill>
                  <a:prstClr val="white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886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y Desempeño Institucional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37" y="1558238"/>
            <a:ext cx="2822454" cy="442077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69" y="1558238"/>
            <a:ext cx="4135958" cy="4653875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2672916" y="1965652"/>
            <a:ext cx="2456696" cy="56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7943">
              <a:defRPr/>
            </a:pPr>
            <a:r>
              <a:rPr lang="es-ES_tradnl" sz="3086" b="1" kern="0" dirty="0" smtClean="0">
                <a:solidFill>
                  <a:srgbClr val="E7E6E6">
                    <a:lumMod val="25000"/>
                  </a:srgbClr>
                </a:solidFill>
              </a:rPr>
              <a:t>Normatividad</a:t>
            </a:r>
            <a:endParaRPr lang="es-ES_tradnl" sz="3086" b="1" kern="0" dirty="0">
              <a:solidFill>
                <a:srgbClr val="E7E6E6">
                  <a:lumMod val="25000"/>
                </a:srgbClr>
              </a:solidFill>
            </a:endParaRPr>
          </a:p>
        </p:txBody>
      </p:sp>
      <p:sp>
        <p:nvSpPr>
          <p:cNvPr id="31" name="Rectángulo 34"/>
          <p:cNvSpPr/>
          <p:nvPr/>
        </p:nvSpPr>
        <p:spPr>
          <a:xfrm>
            <a:off x="2586601" y="3826686"/>
            <a:ext cx="23276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defTabSz="1007943">
              <a:buFont typeface="Arial" panose="020B0604020202020204" pitchFamily="34" charset="0"/>
              <a:buChar char="•"/>
              <a:defRPr/>
            </a:pPr>
            <a:r>
              <a:rPr lang="es-ES_tradnl" sz="1600" kern="0" dirty="0" smtClean="0">
                <a:solidFill>
                  <a:prstClr val="white"/>
                </a:solidFill>
              </a:rPr>
              <a:t>Expedición Decreto 648 de 2017 – Temas de  Control Interno y Lineamientos del Premio Nacional de Alta Gerencia y Banco de Éxitos.</a:t>
            </a:r>
            <a:endParaRPr lang="es-ES_tradnl" sz="1600" kern="0" dirty="0">
              <a:solidFill>
                <a:prstClr val="white"/>
              </a:solidFill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353" y="2569956"/>
            <a:ext cx="1509822" cy="101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81" y="1915305"/>
            <a:ext cx="2969518" cy="123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245984" y="3544439"/>
            <a:ext cx="3870474" cy="476020"/>
          </a:xfrm>
          <a:prstGeom prst="rect">
            <a:avLst/>
          </a:prstGeom>
          <a:solidFill>
            <a:srgbClr val="632B00"/>
          </a:solidFill>
          <a:ln>
            <a:solidFill>
              <a:srgbClr val="632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1 Rectángulo"/>
          <p:cNvSpPr/>
          <p:nvPr/>
        </p:nvSpPr>
        <p:spPr>
          <a:xfrm>
            <a:off x="6298499" y="3609751"/>
            <a:ext cx="37654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kern="0" dirty="0">
                <a:solidFill>
                  <a:prstClr val="white"/>
                </a:solidFill>
              </a:rPr>
              <a:t>Participación en Premios Internacionales:</a:t>
            </a:r>
          </a:p>
          <a:p>
            <a:pPr marL="285750" indent="-285750">
              <a:buFontTx/>
              <a:buChar char="-"/>
            </a:pPr>
            <a:r>
              <a:rPr lang="es-CO" sz="1400" b="1" kern="0" dirty="0">
                <a:solidFill>
                  <a:prstClr val="white"/>
                </a:solidFill>
              </a:rPr>
              <a:t>Premio ONU</a:t>
            </a:r>
            <a:r>
              <a:rPr lang="es-CO" sz="1400" kern="0" dirty="0">
                <a:solidFill>
                  <a:prstClr val="white"/>
                </a:solidFill>
              </a:rPr>
              <a:t>:  Se invitaron a participar </a:t>
            </a:r>
            <a:r>
              <a:rPr lang="es-CO" sz="1400" b="1" u="sng" kern="0" dirty="0">
                <a:solidFill>
                  <a:prstClr val="white"/>
                </a:solidFill>
              </a:rPr>
              <a:t>11</a:t>
            </a:r>
            <a:r>
              <a:rPr lang="es-CO" sz="1400" kern="0" dirty="0">
                <a:solidFill>
                  <a:prstClr val="white"/>
                </a:solidFill>
              </a:rPr>
              <a:t> entidades, efectivamente postuladas </a:t>
            </a:r>
            <a:r>
              <a:rPr lang="es-CO" sz="1400" kern="0" dirty="0" smtClean="0">
                <a:solidFill>
                  <a:prstClr val="white"/>
                </a:solidFill>
              </a:rPr>
              <a:t>5 </a:t>
            </a:r>
            <a:r>
              <a:rPr lang="es-CO" sz="1400" kern="0" dirty="0">
                <a:solidFill>
                  <a:prstClr val="white"/>
                </a:solidFill>
              </a:rPr>
              <a:t>de las cuales 2 pasaron a la etapa final (Gobernación del Meta y Gobernación de Cundinamarca</a:t>
            </a:r>
            <a:r>
              <a:rPr lang="es-CO" sz="1400" kern="0" dirty="0" smtClean="0">
                <a:solidFill>
                  <a:prstClr val="white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s-CO" sz="1400" b="1" kern="0" dirty="0">
                <a:solidFill>
                  <a:prstClr val="white"/>
                </a:solidFill>
              </a:rPr>
              <a:t>Premio NOVAG</a:t>
            </a:r>
            <a:r>
              <a:rPr lang="es-CO" sz="1400" kern="0" dirty="0">
                <a:solidFill>
                  <a:prstClr val="white"/>
                </a:solidFill>
              </a:rPr>
              <a:t>: Se invitaron 14 entidades. La convocatoria estará abierta hasta el 26 de mayo.</a:t>
            </a:r>
          </a:p>
          <a:p>
            <a:pPr marL="285750" indent="-285750">
              <a:buFontTx/>
              <a:buChar char="-"/>
            </a:pPr>
            <a:endParaRPr lang="es-CO" sz="14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69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del Conocimiento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38" name="1 CuadroTexto"/>
          <p:cNvSpPr txBox="1"/>
          <p:nvPr/>
        </p:nvSpPr>
        <p:spPr>
          <a:xfrm>
            <a:off x="462455" y="1450428"/>
            <a:ext cx="5255173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3 Laboratorios pedagógicos: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Presentaciones efectivas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Experiencia de la </a:t>
            </a:r>
            <a:r>
              <a:rPr lang="es-CO" dirty="0" err="1" smtClean="0"/>
              <a:t>DDO</a:t>
            </a:r>
            <a:endParaRPr lang="es-C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Análisis a la experiencia presentada por la </a:t>
            </a:r>
            <a:r>
              <a:rPr lang="es-CO" dirty="0" err="1" smtClean="0"/>
              <a:t>DDO</a:t>
            </a:r>
            <a:endParaRPr lang="es-CO" dirty="0"/>
          </a:p>
        </p:txBody>
      </p:sp>
      <p:sp>
        <p:nvSpPr>
          <p:cNvPr id="139" name="2 CuadroTexto"/>
          <p:cNvSpPr txBox="1"/>
          <p:nvPr/>
        </p:nvSpPr>
        <p:spPr>
          <a:xfrm>
            <a:off x="462337" y="3147444"/>
            <a:ext cx="5255291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/>
              <a:t>3</a:t>
            </a:r>
            <a:r>
              <a:rPr lang="es-CO" dirty="0" smtClean="0"/>
              <a:t> videos de </a:t>
            </a:r>
            <a:r>
              <a:rPr lang="es-CO" i="1" dirty="0" smtClean="0"/>
              <a:t>Memoria y Protagonistas</a:t>
            </a:r>
            <a:r>
              <a:rPr lang="es-CO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Juan Felipe Rueda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Armando Ardila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Juan José Ocampo</a:t>
            </a:r>
          </a:p>
        </p:txBody>
      </p:sp>
      <p:sp>
        <p:nvSpPr>
          <p:cNvPr id="140" name="4 CuadroTexto"/>
          <p:cNvSpPr txBox="1"/>
          <p:nvPr/>
        </p:nvSpPr>
        <p:spPr>
          <a:xfrm>
            <a:off x="6085726" y="3059715"/>
            <a:ext cx="5780690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16 Sesiones con los grupos de Análisis y Política y 16 entregas del “Conocimiento al día” (Grupo </a:t>
            </a:r>
            <a:r>
              <a:rPr lang="es-CO" dirty="0" err="1" smtClean="0"/>
              <a:t>AyP</a:t>
            </a:r>
            <a:r>
              <a:rPr lang="es-CO" dirty="0" smtClean="0"/>
              <a:t>)</a:t>
            </a:r>
            <a:endParaRPr lang="es-CO" dirty="0"/>
          </a:p>
        </p:txBody>
      </p:sp>
      <p:sp>
        <p:nvSpPr>
          <p:cNvPr id="141" name="5 CuadroTexto"/>
          <p:cNvSpPr txBox="1"/>
          <p:nvPr/>
        </p:nvSpPr>
        <p:spPr>
          <a:xfrm>
            <a:off x="462455" y="5023810"/>
            <a:ext cx="5255173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Talleres a cargo de externos: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Office 365: </a:t>
            </a:r>
            <a:r>
              <a:rPr lang="es-CO" dirty="0" err="1" smtClean="0"/>
              <a:t>Yammer</a:t>
            </a:r>
            <a:r>
              <a:rPr lang="es-CO" dirty="0" smtClean="0"/>
              <a:t> y </a:t>
            </a:r>
            <a:r>
              <a:rPr lang="es-CO" dirty="0" err="1" smtClean="0"/>
              <a:t>Power</a:t>
            </a:r>
            <a:r>
              <a:rPr lang="es-CO" dirty="0" smtClean="0"/>
              <a:t> 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Big data</a:t>
            </a:r>
            <a:endParaRPr lang="es-CO" dirty="0"/>
          </a:p>
        </p:txBody>
      </p:sp>
      <p:sp>
        <p:nvSpPr>
          <p:cNvPr id="142" name="56 CuadroTexto"/>
          <p:cNvSpPr txBox="1"/>
          <p:nvPr/>
        </p:nvSpPr>
        <p:spPr>
          <a:xfrm>
            <a:off x="6085727" y="3899806"/>
            <a:ext cx="5791200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800" dirty="0" smtClean="0"/>
              <a:t>Documento de Memorias de 2016 de la Función Pública</a:t>
            </a:r>
          </a:p>
          <a:p>
            <a:r>
              <a:rPr lang="es-CO" sz="1800" dirty="0" smtClean="0"/>
              <a:t>Documento estrategia de escritura para la Función Pública</a:t>
            </a:r>
            <a:endParaRPr lang="es-CO" sz="1800" dirty="0"/>
          </a:p>
        </p:txBody>
      </p:sp>
      <p:sp>
        <p:nvSpPr>
          <p:cNvPr id="143" name="57 CuadroTexto"/>
          <p:cNvSpPr txBox="1"/>
          <p:nvPr/>
        </p:nvSpPr>
        <p:spPr>
          <a:xfrm>
            <a:off x="6096000" y="1450427"/>
            <a:ext cx="5780690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800" dirty="0" smtClean="0"/>
              <a:t>Revisión de 39 documentos escritos por la Función Pública</a:t>
            </a:r>
          </a:p>
          <a:p>
            <a:r>
              <a:rPr lang="es-CO" sz="1800" dirty="0" smtClean="0"/>
              <a:t>Generación y revisión de 16 Notas de Gestión del </a:t>
            </a:r>
          </a:p>
          <a:p>
            <a:endParaRPr lang="es-CO" sz="1800" dirty="0"/>
          </a:p>
          <a:p>
            <a:r>
              <a:rPr lang="es-CO" sz="1800" dirty="0" smtClean="0"/>
              <a:t>Conocimiento a cargo de los grupos de Análisis y Política</a:t>
            </a:r>
          </a:p>
        </p:txBody>
      </p:sp>
      <p:sp>
        <p:nvSpPr>
          <p:cNvPr id="144" name="58 CuadroTexto"/>
          <p:cNvSpPr txBox="1"/>
          <p:nvPr/>
        </p:nvSpPr>
        <p:spPr>
          <a:xfrm>
            <a:off x="6096000" y="5023810"/>
            <a:ext cx="5780690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Costeo del </a:t>
            </a:r>
            <a:r>
              <a:rPr lang="es-CO" dirty="0" err="1" smtClean="0"/>
              <a:t>PAI</a:t>
            </a:r>
            <a:endParaRPr lang="es-CO" dirty="0" smtClean="0"/>
          </a:p>
          <a:p>
            <a:r>
              <a:rPr lang="es-CO" dirty="0" smtClean="0"/>
              <a:t>Envío de las entidades priorizadas con código </a:t>
            </a:r>
            <a:r>
              <a:rPr lang="es-CO" dirty="0" err="1" smtClean="0"/>
              <a:t>SIGEP</a:t>
            </a:r>
            <a:r>
              <a:rPr lang="es-CO" dirty="0" smtClean="0"/>
              <a:t> para el cargue en el CRM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60905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6" t="88930" r="22711" b="2013"/>
          <a:stretch/>
        </p:blipFill>
        <p:spPr>
          <a:xfrm>
            <a:off x="106017" y="5828414"/>
            <a:ext cx="1015286" cy="1029586"/>
          </a:xfrm>
          <a:prstGeom prst="rect">
            <a:avLst/>
          </a:prstGeom>
        </p:spPr>
      </p:pic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del Conocimiento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613659" y="1101545"/>
            <a:ext cx="107226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</a:rPr>
              <a:t>Línea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Tiempo</a:t>
            </a:r>
            <a:r>
              <a:rPr lang="en-US" sz="2400" b="1" dirty="0" smtClean="0">
                <a:solidFill>
                  <a:schemeClr val="accent2"/>
                </a:solidFill>
              </a:rPr>
              <a:t> – </a:t>
            </a:r>
            <a:r>
              <a:rPr lang="en-US" sz="2400" b="1" dirty="0" err="1" smtClean="0">
                <a:solidFill>
                  <a:schemeClr val="accent2"/>
                </a:solidFill>
              </a:rPr>
              <a:t>Colciencias</a:t>
            </a:r>
            <a:r>
              <a:rPr lang="en-US" sz="2400" b="1" dirty="0" smtClean="0">
                <a:solidFill>
                  <a:schemeClr val="accent2"/>
                </a:solidFill>
              </a:rPr>
              <a:t> (2017)</a:t>
            </a:r>
          </a:p>
        </p:txBody>
      </p:sp>
      <p:grpSp>
        <p:nvGrpSpPr>
          <p:cNvPr id="57" name="8 Grupo"/>
          <p:cNvGrpSpPr/>
          <p:nvPr/>
        </p:nvGrpSpPr>
        <p:grpSpPr>
          <a:xfrm>
            <a:off x="452848" y="2526860"/>
            <a:ext cx="11463086" cy="619109"/>
            <a:chOff x="342899" y="1547619"/>
            <a:chExt cx="11463086" cy="619109"/>
          </a:xfrm>
        </p:grpSpPr>
        <p:cxnSp>
          <p:nvCxnSpPr>
            <p:cNvPr id="58" name="9 Conector recto"/>
            <p:cNvCxnSpPr/>
            <p:nvPr/>
          </p:nvCxnSpPr>
          <p:spPr>
            <a:xfrm>
              <a:off x="675861" y="1749285"/>
              <a:ext cx="9939" cy="417443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10 Conector recto"/>
            <p:cNvCxnSpPr/>
            <p:nvPr/>
          </p:nvCxnSpPr>
          <p:spPr>
            <a:xfrm>
              <a:off x="1762534" y="1749285"/>
              <a:ext cx="9939" cy="417443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12 Conector recto"/>
            <p:cNvCxnSpPr/>
            <p:nvPr/>
          </p:nvCxnSpPr>
          <p:spPr>
            <a:xfrm>
              <a:off x="2839269" y="1749285"/>
              <a:ext cx="9939" cy="417443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13 Conector recto"/>
            <p:cNvCxnSpPr/>
            <p:nvPr/>
          </p:nvCxnSpPr>
          <p:spPr>
            <a:xfrm>
              <a:off x="3916003" y="1749285"/>
              <a:ext cx="9939" cy="417443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14 Conector recto"/>
            <p:cNvCxnSpPr/>
            <p:nvPr/>
          </p:nvCxnSpPr>
          <p:spPr>
            <a:xfrm>
              <a:off x="5002677" y="1749285"/>
              <a:ext cx="9939" cy="417443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15 Conector recto"/>
            <p:cNvCxnSpPr/>
            <p:nvPr/>
          </p:nvCxnSpPr>
          <p:spPr>
            <a:xfrm>
              <a:off x="6069472" y="1749285"/>
              <a:ext cx="9939" cy="417443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16 Conector recto"/>
            <p:cNvCxnSpPr/>
            <p:nvPr/>
          </p:nvCxnSpPr>
          <p:spPr>
            <a:xfrm>
              <a:off x="7156145" y="1749285"/>
              <a:ext cx="9939" cy="417443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17 Conector recto"/>
            <p:cNvCxnSpPr/>
            <p:nvPr/>
          </p:nvCxnSpPr>
          <p:spPr>
            <a:xfrm>
              <a:off x="8252758" y="1749285"/>
              <a:ext cx="9939" cy="417443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18 Conector recto"/>
            <p:cNvCxnSpPr/>
            <p:nvPr/>
          </p:nvCxnSpPr>
          <p:spPr>
            <a:xfrm>
              <a:off x="9319554" y="1749285"/>
              <a:ext cx="9939" cy="417443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19 Conector recto"/>
            <p:cNvCxnSpPr/>
            <p:nvPr/>
          </p:nvCxnSpPr>
          <p:spPr>
            <a:xfrm>
              <a:off x="10396289" y="1749285"/>
              <a:ext cx="9939" cy="417443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20 Conector recto"/>
            <p:cNvCxnSpPr/>
            <p:nvPr/>
          </p:nvCxnSpPr>
          <p:spPr>
            <a:xfrm>
              <a:off x="11473024" y="1749285"/>
              <a:ext cx="9939" cy="417443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21 Conector recto"/>
            <p:cNvCxnSpPr/>
            <p:nvPr/>
          </p:nvCxnSpPr>
          <p:spPr>
            <a:xfrm>
              <a:off x="675861" y="1977884"/>
              <a:ext cx="10797163" cy="0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22 CuadroTexto"/>
            <p:cNvSpPr txBox="1"/>
            <p:nvPr/>
          </p:nvSpPr>
          <p:spPr>
            <a:xfrm>
              <a:off x="3592981" y="1547619"/>
              <a:ext cx="66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May</a:t>
              </a:r>
              <a:r>
                <a:rPr lang="es-CO" sz="1400" dirty="0" smtClean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lang="es-CO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1" name="23 CuadroTexto"/>
            <p:cNvSpPr txBox="1"/>
            <p:nvPr/>
          </p:nvSpPr>
          <p:spPr>
            <a:xfrm>
              <a:off x="342899" y="1547619"/>
              <a:ext cx="66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>
                  <a:solidFill>
                    <a:schemeClr val="bg2">
                      <a:lumMod val="50000"/>
                    </a:schemeClr>
                  </a:solidFill>
                </a:rPr>
                <a:t>Feb.</a:t>
              </a:r>
              <a:endParaRPr lang="es-CO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2" name="24 CuadroTexto"/>
            <p:cNvSpPr txBox="1"/>
            <p:nvPr/>
          </p:nvSpPr>
          <p:spPr>
            <a:xfrm>
              <a:off x="1429573" y="1547619"/>
              <a:ext cx="66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>
                  <a:solidFill>
                    <a:schemeClr val="bg2">
                      <a:lumMod val="50000"/>
                    </a:schemeClr>
                  </a:solidFill>
                </a:rPr>
                <a:t>Mar.</a:t>
              </a:r>
              <a:endParaRPr lang="es-CO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3" name="25 CuadroTexto"/>
            <p:cNvSpPr txBox="1"/>
            <p:nvPr/>
          </p:nvSpPr>
          <p:spPr>
            <a:xfrm>
              <a:off x="2506307" y="1547619"/>
              <a:ext cx="66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>
                  <a:solidFill>
                    <a:schemeClr val="bg2">
                      <a:lumMod val="50000"/>
                    </a:schemeClr>
                  </a:solidFill>
                </a:rPr>
                <a:t>Abr.</a:t>
              </a:r>
              <a:endParaRPr lang="es-CO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4" name="26 CuadroTexto"/>
            <p:cNvSpPr txBox="1"/>
            <p:nvPr/>
          </p:nvSpPr>
          <p:spPr>
            <a:xfrm>
              <a:off x="4669716" y="1547619"/>
              <a:ext cx="66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>
                  <a:solidFill>
                    <a:schemeClr val="bg2">
                      <a:lumMod val="50000"/>
                    </a:schemeClr>
                  </a:solidFill>
                </a:rPr>
                <a:t>Jun.</a:t>
              </a:r>
              <a:endParaRPr lang="es-CO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5" name="27 CuadroTexto"/>
            <p:cNvSpPr txBox="1"/>
            <p:nvPr/>
          </p:nvSpPr>
          <p:spPr>
            <a:xfrm>
              <a:off x="5736511" y="1547619"/>
              <a:ext cx="66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>
                  <a:solidFill>
                    <a:schemeClr val="bg2">
                      <a:lumMod val="50000"/>
                    </a:schemeClr>
                  </a:solidFill>
                </a:rPr>
                <a:t>Jul.</a:t>
              </a:r>
              <a:endParaRPr lang="es-CO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6" name="28 CuadroTexto"/>
            <p:cNvSpPr txBox="1"/>
            <p:nvPr/>
          </p:nvSpPr>
          <p:spPr>
            <a:xfrm>
              <a:off x="6823184" y="1547619"/>
              <a:ext cx="66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>
                  <a:solidFill>
                    <a:schemeClr val="bg2">
                      <a:lumMod val="50000"/>
                    </a:schemeClr>
                  </a:solidFill>
                </a:rPr>
                <a:t>Ago.</a:t>
              </a:r>
              <a:endParaRPr lang="es-CO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7" name="29 CuadroTexto"/>
            <p:cNvSpPr txBox="1"/>
            <p:nvPr/>
          </p:nvSpPr>
          <p:spPr>
            <a:xfrm>
              <a:off x="7919797" y="1547619"/>
              <a:ext cx="66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>
                  <a:solidFill>
                    <a:schemeClr val="bg2">
                      <a:lumMod val="50000"/>
                    </a:schemeClr>
                  </a:solidFill>
                </a:rPr>
                <a:t>Sep.</a:t>
              </a:r>
              <a:endParaRPr lang="es-CO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8" name="30 CuadroTexto"/>
            <p:cNvSpPr txBox="1"/>
            <p:nvPr/>
          </p:nvSpPr>
          <p:spPr>
            <a:xfrm>
              <a:off x="8986593" y="1547619"/>
              <a:ext cx="66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>
                  <a:solidFill>
                    <a:schemeClr val="bg2">
                      <a:lumMod val="50000"/>
                    </a:schemeClr>
                  </a:solidFill>
                </a:rPr>
                <a:t>Oct.</a:t>
              </a:r>
              <a:endParaRPr lang="es-CO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9" name="31 CuadroTexto"/>
            <p:cNvSpPr txBox="1"/>
            <p:nvPr/>
          </p:nvSpPr>
          <p:spPr>
            <a:xfrm>
              <a:off x="10063328" y="1547619"/>
              <a:ext cx="66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>
                  <a:solidFill>
                    <a:schemeClr val="bg2">
                      <a:lumMod val="50000"/>
                    </a:schemeClr>
                  </a:solidFill>
                </a:rPr>
                <a:t>Nov.</a:t>
              </a:r>
              <a:endParaRPr lang="es-CO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0" name="32 CuadroTexto"/>
            <p:cNvSpPr txBox="1"/>
            <p:nvPr/>
          </p:nvSpPr>
          <p:spPr>
            <a:xfrm>
              <a:off x="11140063" y="1547619"/>
              <a:ext cx="66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smtClean="0">
                  <a:solidFill>
                    <a:schemeClr val="bg2">
                      <a:lumMod val="50000"/>
                    </a:schemeClr>
                  </a:solidFill>
                </a:rPr>
                <a:t>Dic.</a:t>
              </a:r>
              <a:endParaRPr lang="es-CO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81" name="33 Cerrar corchete"/>
          <p:cNvSpPr/>
          <p:nvPr/>
        </p:nvSpPr>
        <p:spPr>
          <a:xfrm rot="5400000">
            <a:off x="1462661" y="2588444"/>
            <a:ext cx="306985" cy="1660693"/>
          </a:xfrm>
          <a:prstGeom prst="rightBracket">
            <a:avLst/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cxnSp>
        <p:nvCxnSpPr>
          <p:cNvPr id="82" name="34 Conector recto"/>
          <p:cNvCxnSpPr>
            <a:stCxn id="81" idx="2"/>
          </p:cNvCxnSpPr>
          <p:nvPr/>
        </p:nvCxnSpPr>
        <p:spPr>
          <a:xfrm>
            <a:off x="1616153" y="3572283"/>
            <a:ext cx="14976" cy="186876"/>
          </a:xfrm>
          <a:prstGeom prst="line">
            <a:avLst/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35 CuadroTexto"/>
          <p:cNvSpPr txBox="1"/>
          <p:nvPr/>
        </p:nvSpPr>
        <p:spPr>
          <a:xfrm>
            <a:off x="942352" y="3776236"/>
            <a:ext cx="1086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solidFill>
                  <a:srgbClr val="008799"/>
                </a:solidFill>
              </a:rPr>
              <a:t>Planeación</a:t>
            </a:r>
            <a:endParaRPr lang="es-CO" sz="1400" b="1" dirty="0">
              <a:solidFill>
                <a:srgbClr val="008799"/>
              </a:solidFill>
            </a:endParaRPr>
          </a:p>
        </p:txBody>
      </p:sp>
      <p:sp>
        <p:nvSpPr>
          <p:cNvPr id="84" name="36 Cerrar corchete"/>
          <p:cNvSpPr/>
          <p:nvPr/>
        </p:nvSpPr>
        <p:spPr>
          <a:xfrm rot="5400000">
            <a:off x="2565047" y="3280052"/>
            <a:ext cx="306979" cy="277486"/>
          </a:xfrm>
          <a:prstGeom prst="rightBracket">
            <a:avLst/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85" name="37 CuadroTexto"/>
          <p:cNvSpPr txBox="1"/>
          <p:nvPr/>
        </p:nvSpPr>
        <p:spPr>
          <a:xfrm>
            <a:off x="1631129" y="4526374"/>
            <a:ext cx="1086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solidFill>
                  <a:srgbClr val="008799"/>
                </a:solidFill>
              </a:rPr>
              <a:t>Validación</a:t>
            </a:r>
            <a:endParaRPr lang="es-CO" sz="1400" b="1" dirty="0">
              <a:solidFill>
                <a:srgbClr val="008799"/>
              </a:solidFill>
            </a:endParaRPr>
          </a:p>
        </p:txBody>
      </p:sp>
      <p:sp>
        <p:nvSpPr>
          <p:cNvPr id="86" name="38 Cerrar corchete"/>
          <p:cNvSpPr/>
          <p:nvPr/>
        </p:nvSpPr>
        <p:spPr>
          <a:xfrm rot="5400000">
            <a:off x="3338624" y="2884956"/>
            <a:ext cx="323021" cy="1051633"/>
          </a:xfrm>
          <a:prstGeom prst="rightBracket">
            <a:avLst/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cxnSp>
        <p:nvCxnSpPr>
          <p:cNvPr id="87" name="39 Conector recto"/>
          <p:cNvCxnSpPr>
            <a:stCxn id="86" idx="2"/>
          </p:cNvCxnSpPr>
          <p:nvPr/>
        </p:nvCxnSpPr>
        <p:spPr>
          <a:xfrm>
            <a:off x="3500134" y="3572283"/>
            <a:ext cx="14993" cy="203953"/>
          </a:xfrm>
          <a:prstGeom prst="line">
            <a:avLst/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40 CuadroTexto"/>
          <p:cNvSpPr txBox="1"/>
          <p:nvPr/>
        </p:nvSpPr>
        <p:spPr>
          <a:xfrm>
            <a:off x="2616256" y="3766293"/>
            <a:ext cx="1612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solidFill>
                  <a:srgbClr val="008799"/>
                </a:solidFill>
              </a:rPr>
              <a:t>Envío invitaciones y espera de respuesta</a:t>
            </a:r>
            <a:endParaRPr lang="es-CO" sz="1400" b="1" dirty="0">
              <a:solidFill>
                <a:srgbClr val="008799"/>
              </a:solidFill>
            </a:endParaRPr>
          </a:p>
        </p:txBody>
      </p:sp>
      <p:sp>
        <p:nvSpPr>
          <p:cNvPr id="89" name="41 Cerrar corchete"/>
          <p:cNvSpPr/>
          <p:nvPr/>
        </p:nvSpPr>
        <p:spPr>
          <a:xfrm rot="5400000">
            <a:off x="4102227" y="3184224"/>
            <a:ext cx="349018" cy="427100"/>
          </a:xfrm>
          <a:prstGeom prst="rightBracket">
            <a:avLst/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cxnSp>
        <p:nvCxnSpPr>
          <p:cNvPr id="90" name="42 Conector recto"/>
          <p:cNvCxnSpPr>
            <a:stCxn id="89" idx="2"/>
            <a:endCxn id="91" idx="0"/>
          </p:cNvCxnSpPr>
          <p:nvPr/>
        </p:nvCxnSpPr>
        <p:spPr>
          <a:xfrm>
            <a:off x="4276736" y="3572283"/>
            <a:ext cx="0" cy="1250959"/>
          </a:xfrm>
          <a:prstGeom prst="line">
            <a:avLst/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43 CuadroTexto"/>
          <p:cNvSpPr txBox="1"/>
          <p:nvPr/>
        </p:nvSpPr>
        <p:spPr>
          <a:xfrm>
            <a:off x="3733399" y="4823242"/>
            <a:ext cx="108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solidFill>
                  <a:srgbClr val="008799"/>
                </a:solidFill>
              </a:rPr>
              <a:t>Revisión Propuestas</a:t>
            </a:r>
            <a:endParaRPr lang="es-CO" sz="1400" b="1" dirty="0">
              <a:solidFill>
                <a:srgbClr val="008799"/>
              </a:solidFill>
            </a:endParaRPr>
          </a:p>
        </p:txBody>
      </p:sp>
      <p:sp>
        <p:nvSpPr>
          <p:cNvPr id="92" name="44 CuadroTexto"/>
          <p:cNvSpPr txBox="1"/>
          <p:nvPr/>
        </p:nvSpPr>
        <p:spPr>
          <a:xfrm>
            <a:off x="3363245" y="5335891"/>
            <a:ext cx="17357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Comité evaluador (Colciencias y FP).</a:t>
            </a:r>
          </a:p>
          <a:p>
            <a:pPr algn="ctr"/>
            <a:r>
              <a:rPr lang="es-CO" sz="1400" dirty="0" smtClean="0"/>
              <a:t>Selección de propuestas</a:t>
            </a:r>
          </a:p>
          <a:p>
            <a:pPr algn="ctr"/>
            <a:r>
              <a:rPr lang="es-CO" sz="1400" dirty="0" smtClean="0"/>
              <a:t>2 – 16  mayo</a:t>
            </a:r>
          </a:p>
        </p:txBody>
      </p:sp>
      <p:sp>
        <p:nvSpPr>
          <p:cNvPr id="93" name="45 Cerrar corchete"/>
          <p:cNvSpPr/>
          <p:nvPr/>
        </p:nvSpPr>
        <p:spPr>
          <a:xfrm rot="5400000">
            <a:off x="4659277" y="3132587"/>
            <a:ext cx="323021" cy="556372"/>
          </a:xfrm>
          <a:prstGeom prst="rightBracket">
            <a:avLst/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sp>
        <p:nvSpPr>
          <p:cNvPr id="94" name="46 CuadroTexto"/>
          <p:cNvSpPr txBox="1"/>
          <p:nvPr/>
        </p:nvSpPr>
        <p:spPr>
          <a:xfrm>
            <a:off x="4542603" y="3792148"/>
            <a:ext cx="1186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solidFill>
                  <a:srgbClr val="008799"/>
                </a:solidFill>
              </a:rPr>
              <a:t>Contratación</a:t>
            </a:r>
            <a:endParaRPr lang="es-CO" sz="1400" b="1" dirty="0">
              <a:solidFill>
                <a:srgbClr val="008799"/>
              </a:solidFill>
            </a:endParaRPr>
          </a:p>
        </p:txBody>
      </p:sp>
      <p:sp>
        <p:nvSpPr>
          <p:cNvPr id="95" name="47 Cerrar corchete"/>
          <p:cNvSpPr/>
          <p:nvPr/>
        </p:nvSpPr>
        <p:spPr>
          <a:xfrm rot="5400000">
            <a:off x="8100220" y="258678"/>
            <a:ext cx="349020" cy="6278190"/>
          </a:xfrm>
          <a:prstGeom prst="rightBracket">
            <a:avLst/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400"/>
          </a:p>
        </p:txBody>
      </p:sp>
      <p:cxnSp>
        <p:nvCxnSpPr>
          <p:cNvPr id="96" name="48 Conector recto"/>
          <p:cNvCxnSpPr>
            <a:stCxn id="95" idx="2"/>
          </p:cNvCxnSpPr>
          <p:nvPr/>
        </p:nvCxnSpPr>
        <p:spPr>
          <a:xfrm>
            <a:off x="8274730" y="3572283"/>
            <a:ext cx="0" cy="373753"/>
          </a:xfrm>
          <a:prstGeom prst="line">
            <a:avLst/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49 CuadroTexto"/>
          <p:cNvSpPr txBox="1"/>
          <p:nvPr/>
        </p:nvSpPr>
        <p:spPr>
          <a:xfrm>
            <a:off x="7356468" y="4003154"/>
            <a:ext cx="2367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solidFill>
                  <a:srgbClr val="008799"/>
                </a:solidFill>
              </a:rPr>
              <a:t>Monitoreo del proyecto</a:t>
            </a:r>
            <a:endParaRPr lang="es-CO" sz="1400" b="1" dirty="0">
              <a:solidFill>
                <a:srgbClr val="008799"/>
              </a:solidFill>
            </a:endParaRPr>
          </a:p>
        </p:txBody>
      </p:sp>
      <p:sp>
        <p:nvSpPr>
          <p:cNvPr id="98" name="50 CuadroTexto"/>
          <p:cNvSpPr txBox="1"/>
          <p:nvPr/>
        </p:nvSpPr>
        <p:spPr>
          <a:xfrm>
            <a:off x="6074021" y="4310931"/>
            <a:ext cx="4932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Desarrollo de los proyectos contratados. Monitoreo por parte de Colciencias y FP.</a:t>
            </a:r>
          </a:p>
          <a:p>
            <a:pPr algn="ctr"/>
            <a:r>
              <a:rPr lang="es-CO" sz="1400" dirty="0" smtClean="0"/>
              <a:t>Fecha máxima de entrega Diciembre 2017</a:t>
            </a:r>
            <a:endParaRPr lang="es-CO" sz="1400" dirty="0"/>
          </a:p>
        </p:txBody>
      </p:sp>
      <p:cxnSp>
        <p:nvCxnSpPr>
          <p:cNvPr id="99" name="51 Conector angular"/>
          <p:cNvCxnSpPr>
            <a:stCxn id="93" idx="2"/>
            <a:endCxn id="94" idx="0"/>
          </p:cNvCxnSpPr>
          <p:nvPr/>
        </p:nvCxnSpPr>
        <p:spPr>
          <a:xfrm rot="16200000" flipH="1">
            <a:off x="4868279" y="3524793"/>
            <a:ext cx="219864" cy="314847"/>
          </a:xfrm>
          <a:prstGeom prst="bentConnector3">
            <a:avLst>
              <a:gd name="adj1" fmla="val 71849"/>
            </a:avLst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52 Conector angular"/>
          <p:cNvCxnSpPr>
            <a:stCxn id="84" idx="2"/>
            <a:endCxn id="85" idx="0"/>
          </p:cNvCxnSpPr>
          <p:nvPr/>
        </p:nvCxnSpPr>
        <p:spPr>
          <a:xfrm rot="16200000" flipH="1" flipV="1">
            <a:off x="1969457" y="3777293"/>
            <a:ext cx="954089" cy="544071"/>
          </a:xfrm>
          <a:prstGeom prst="bentConnector3">
            <a:avLst>
              <a:gd name="adj1" fmla="val 76288"/>
            </a:avLst>
          </a:prstGeom>
          <a:ln w="19050">
            <a:solidFill>
              <a:srgbClr val="0087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53 Conector recto"/>
          <p:cNvCxnSpPr/>
          <p:nvPr/>
        </p:nvCxnSpPr>
        <p:spPr>
          <a:xfrm flipH="1">
            <a:off x="8072910" y="5369959"/>
            <a:ext cx="1" cy="1"/>
          </a:xfrm>
          <a:prstGeom prst="line">
            <a:avLst/>
          </a:prstGeom>
          <a:ln w="190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54 Elipse"/>
          <p:cNvSpPr/>
          <p:nvPr/>
        </p:nvSpPr>
        <p:spPr>
          <a:xfrm>
            <a:off x="3360874" y="4697353"/>
            <a:ext cx="1738186" cy="194488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3" name="2 Rectángulo"/>
          <p:cNvSpPr/>
          <p:nvPr/>
        </p:nvSpPr>
        <p:spPr>
          <a:xfrm>
            <a:off x="450394" y="1676193"/>
            <a:ext cx="1130227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O" sz="2400" b="1" dirty="0">
                <a:solidFill>
                  <a:srgbClr val="858585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Construcción de la estrategia y de herramientas innovadoras para la apropiación del conocimiento efectiva en gestión pública.</a:t>
            </a:r>
          </a:p>
        </p:txBody>
      </p:sp>
    </p:spTree>
    <p:extLst>
      <p:ext uri="{BB962C8B-B14F-4D97-AF65-F5344CB8AC3E}">
        <p14:creationId xmlns:p14="http://schemas.microsoft.com/office/powerpoint/2010/main" val="1116387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7447402" y="5949108"/>
            <a:ext cx="4744597" cy="908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del Conocimiento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613659" y="969341"/>
            <a:ext cx="1072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</a:rPr>
              <a:t>Documentos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identificados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por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las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direcciones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técnicas</a:t>
            </a:r>
            <a:endParaRPr lang="en-US" sz="2400" b="1" dirty="0" smtClean="0">
              <a:solidFill>
                <a:schemeClr val="accent2"/>
              </a:solidFill>
            </a:endParaRPr>
          </a:p>
        </p:txBody>
      </p:sp>
      <p:pic>
        <p:nvPicPr>
          <p:cNvPr id="33" name="55 Imagen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r="6934" b="13716"/>
          <a:stretch/>
        </p:blipFill>
        <p:spPr>
          <a:xfrm>
            <a:off x="716341" y="1455460"/>
            <a:ext cx="693683" cy="688789"/>
          </a:xfrm>
          <a:prstGeom prst="rect">
            <a:avLst/>
          </a:prstGeom>
        </p:spPr>
      </p:pic>
      <p:pic>
        <p:nvPicPr>
          <p:cNvPr id="34" name="56 Imagen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t="10268" r="16130" b="21378"/>
          <a:stretch/>
        </p:blipFill>
        <p:spPr>
          <a:xfrm>
            <a:off x="695037" y="2842232"/>
            <a:ext cx="736290" cy="767255"/>
          </a:xfrm>
          <a:prstGeom prst="rect">
            <a:avLst/>
          </a:prstGeom>
        </p:spPr>
      </p:pic>
      <p:pic>
        <p:nvPicPr>
          <p:cNvPr id="35" name="57 Imagen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3" y="4815482"/>
            <a:ext cx="854074" cy="735724"/>
          </a:xfrm>
          <a:prstGeom prst="rect">
            <a:avLst/>
          </a:prstGeom>
        </p:spPr>
      </p:pic>
      <p:pic>
        <p:nvPicPr>
          <p:cNvPr id="36" name="58 Imagen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93" y="1485740"/>
            <a:ext cx="808775" cy="697857"/>
          </a:xfrm>
          <a:prstGeom prst="rect">
            <a:avLst/>
          </a:prstGeom>
        </p:spPr>
      </p:pic>
      <p:pic>
        <p:nvPicPr>
          <p:cNvPr id="37" name="59 Imagen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43" y="2793498"/>
            <a:ext cx="809625" cy="828675"/>
          </a:xfrm>
          <a:prstGeom prst="rect">
            <a:avLst/>
          </a:prstGeom>
        </p:spPr>
      </p:pic>
      <p:pic>
        <p:nvPicPr>
          <p:cNvPr id="38" name="60 Imagen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r="15211" b="16168"/>
          <a:stretch/>
        </p:blipFill>
        <p:spPr>
          <a:xfrm>
            <a:off x="6763807" y="4428877"/>
            <a:ext cx="504496" cy="607840"/>
          </a:xfrm>
          <a:prstGeom prst="rect">
            <a:avLst/>
          </a:prstGeom>
        </p:spPr>
      </p:pic>
      <p:sp>
        <p:nvSpPr>
          <p:cNvPr id="39" name="61 Rectángulo"/>
          <p:cNvSpPr/>
          <p:nvPr/>
        </p:nvSpPr>
        <p:spPr>
          <a:xfrm>
            <a:off x="1590357" y="1513342"/>
            <a:ext cx="1911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/>
              <a:t>Código de integridad</a:t>
            </a:r>
          </a:p>
        </p:txBody>
      </p:sp>
      <p:sp>
        <p:nvSpPr>
          <p:cNvPr id="40" name="62 Rectángulo"/>
          <p:cNvSpPr/>
          <p:nvPr/>
        </p:nvSpPr>
        <p:spPr>
          <a:xfrm>
            <a:off x="1590357" y="1865356"/>
            <a:ext cx="3737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 smtClean="0"/>
              <a:t>Mecanismo </a:t>
            </a:r>
            <a:r>
              <a:rPr lang="es-CO" sz="1600" dirty="0"/>
              <a:t>de divulgación de los derechos de los ciudadanos</a:t>
            </a:r>
          </a:p>
        </p:txBody>
      </p:sp>
      <p:sp>
        <p:nvSpPr>
          <p:cNvPr id="41" name="63 Rectángulo"/>
          <p:cNvSpPr/>
          <p:nvPr/>
        </p:nvSpPr>
        <p:spPr>
          <a:xfrm>
            <a:off x="1590357" y="2720181"/>
            <a:ext cx="44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/>
              <a:t>Planeación en política de participación en la gestión pública</a:t>
            </a:r>
          </a:p>
        </p:txBody>
      </p:sp>
      <p:sp>
        <p:nvSpPr>
          <p:cNvPr id="42" name="64 Rectángulo"/>
          <p:cNvSpPr/>
          <p:nvPr/>
        </p:nvSpPr>
        <p:spPr>
          <a:xfrm>
            <a:off x="1590357" y="3210317"/>
            <a:ext cx="4458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/>
              <a:t>Planeación en política de racionalización de trámites</a:t>
            </a:r>
          </a:p>
        </p:txBody>
      </p:sp>
      <p:sp>
        <p:nvSpPr>
          <p:cNvPr id="43" name="65 Rectángulo"/>
          <p:cNvSpPr/>
          <p:nvPr/>
        </p:nvSpPr>
        <p:spPr>
          <a:xfrm>
            <a:off x="1590357" y="3744892"/>
            <a:ext cx="44836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/>
              <a:t>Plan Nacional de Formación para el control social</a:t>
            </a:r>
          </a:p>
        </p:txBody>
      </p:sp>
      <p:sp>
        <p:nvSpPr>
          <p:cNvPr id="44" name="66 Rectángulo"/>
          <p:cNvSpPr/>
          <p:nvPr/>
        </p:nvSpPr>
        <p:spPr>
          <a:xfrm>
            <a:off x="1590357" y="4245462"/>
            <a:ext cx="3400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/>
              <a:t>Guía para la Administración de Riesgos</a:t>
            </a:r>
          </a:p>
        </p:txBody>
      </p:sp>
      <p:sp>
        <p:nvSpPr>
          <p:cNvPr id="45" name="67 Rectángulo"/>
          <p:cNvSpPr/>
          <p:nvPr/>
        </p:nvSpPr>
        <p:spPr>
          <a:xfrm>
            <a:off x="1590357" y="4550263"/>
            <a:ext cx="441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/>
              <a:t>Guía para la Construcción y Análisis de Indicadores de Gestión</a:t>
            </a:r>
          </a:p>
        </p:txBody>
      </p:sp>
      <p:sp>
        <p:nvSpPr>
          <p:cNvPr id="46" name="68 Rectángulo"/>
          <p:cNvSpPr/>
          <p:nvPr/>
        </p:nvSpPr>
        <p:spPr>
          <a:xfrm>
            <a:off x="1590357" y="5069662"/>
            <a:ext cx="4403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/>
              <a:t>Lineamientos para la Gestión de Proyectos en lo Público</a:t>
            </a:r>
          </a:p>
        </p:txBody>
      </p:sp>
      <p:sp>
        <p:nvSpPr>
          <p:cNvPr id="47" name="69 Rectángulo"/>
          <p:cNvSpPr/>
          <p:nvPr/>
        </p:nvSpPr>
        <p:spPr>
          <a:xfrm>
            <a:off x="1590357" y="5611656"/>
            <a:ext cx="26168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/>
              <a:t>Autodiagnóstico del </a:t>
            </a:r>
            <a:r>
              <a:rPr lang="es-CO" sz="1600" dirty="0" err="1"/>
              <a:t>MIPG</a:t>
            </a:r>
            <a:r>
              <a:rPr lang="es-CO" sz="1600" dirty="0"/>
              <a:t> V2</a:t>
            </a:r>
          </a:p>
        </p:txBody>
      </p:sp>
      <p:sp>
        <p:nvSpPr>
          <p:cNvPr id="48" name="70 Rectángulo"/>
          <p:cNvSpPr/>
          <p:nvPr/>
        </p:nvSpPr>
        <p:spPr>
          <a:xfrm>
            <a:off x="1590357" y="5926546"/>
            <a:ext cx="4383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/>
              <a:t>Metodología de planeación y evaluación de </a:t>
            </a:r>
            <a:r>
              <a:rPr lang="es-CO" sz="1600" dirty="0" smtClean="0"/>
              <a:t>resultados para </a:t>
            </a:r>
            <a:r>
              <a:rPr lang="es-CO" sz="1600" dirty="0"/>
              <a:t>el </a:t>
            </a:r>
            <a:r>
              <a:rPr lang="es-CO" sz="1600" dirty="0" err="1"/>
              <a:t>MIPG</a:t>
            </a:r>
            <a:r>
              <a:rPr lang="es-CO" sz="1600" dirty="0"/>
              <a:t> V2</a:t>
            </a:r>
          </a:p>
        </p:txBody>
      </p:sp>
      <p:sp>
        <p:nvSpPr>
          <p:cNvPr id="49" name="71 Rectángulo"/>
          <p:cNvSpPr/>
          <p:nvPr/>
        </p:nvSpPr>
        <p:spPr>
          <a:xfrm>
            <a:off x="7552062" y="1711461"/>
            <a:ext cx="36668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/>
              <a:t>Diseño institucional de entidades públicas</a:t>
            </a:r>
          </a:p>
        </p:txBody>
      </p:sp>
      <p:sp>
        <p:nvSpPr>
          <p:cNvPr id="50" name="72 Rectángulo"/>
          <p:cNvSpPr/>
          <p:nvPr/>
        </p:nvSpPr>
        <p:spPr>
          <a:xfrm>
            <a:off x="7552062" y="2404289"/>
            <a:ext cx="27751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/>
              <a:t>Planeación del talento humano</a:t>
            </a:r>
          </a:p>
        </p:txBody>
      </p:sp>
      <p:sp>
        <p:nvSpPr>
          <p:cNvPr id="51" name="73 Rectángulo"/>
          <p:cNvSpPr/>
          <p:nvPr/>
        </p:nvSpPr>
        <p:spPr>
          <a:xfrm>
            <a:off x="7552062" y="2705680"/>
            <a:ext cx="29070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/>
              <a:t>Ingreso (vinculación e inducción)</a:t>
            </a:r>
          </a:p>
        </p:txBody>
      </p:sp>
      <p:sp>
        <p:nvSpPr>
          <p:cNvPr id="52" name="74 Rectángulo"/>
          <p:cNvSpPr/>
          <p:nvPr/>
        </p:nvSpPr>
        <p:spPr>
          <a:xfrm>
            <a:off x="7552062" y="3032972"/>
            <a:ext cx="42544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/>
              <a:t>Desarrollo del talento humano (capacitación, entrenamiento y estímulos, gestión del rendimiento)</a:t>
            </a:r>
          </a:p>
        </p:txBody>
      </p:sp>
      <p:sp>
        <p:nvSpPr>
          <p:cNvPr id="53" name="75 Rectángulo"/>
          <p:cNvSpPr/>
          <p:nvPr/>
        </p:nvSpPr>
        <p:spPr>
          <a:xfrm>
            <a:off x="7552062" y="3842949"/>
            <a:ext cx="6880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/>
              <a:t>Retiro</a:t>
            </a:r>
          </a:p>
        </p:txBody>
      </p:sp>
      <p:sp>
        <p:nvSpPr>
          <p:cNvPr id="54" name="76 Rectángulo"/>
          <p:cNvSpPr/>
          <p:nvPr/>
        </p:nvSpPr>
        <p:spPr>
          <a:xfrm>
            <a:off x="7552062" y="4245462"/>
            <a:ext cx="4347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/>
              <a:t>Inhabilidades e incompatibilidades para cargos de elección popular</a:t>
            </a:r>
          </a:p>
        </p:txBody>
      </p:sp>
      <p:sp>
        <p:nvSpPr>
          <p:cNvPr id="55" name="77 Rectángulo"/>
          <p:cNvSpPr/>
          <p:nvPr/>
        </p:nvSpPr>
        <p:spPr>
          <a:xfrm>
            <a:off x="7552062" y="4752118"/>
            <a:ext cx="1523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/>
              <a:t>Ley de garantías</a:t>
            </a:r>
          </a:p>
        </p:txBody>
      </p:sp>
      <p:sp>
        <p:nvSpPr>
          <p:cNvPr id="56" name="78 Rectángulo"/>
          <p:cNvSpPr/>
          <p:nvPr/>
        </p:nvSpPr>
        <p:spPr>
          <a:xfrm>
            <a:off x="7552062" y="5034557"/>
            <a:ext cx="4347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/>
              <a:t>Situaciones administrativas de las entidades del orden territorial</a:t>
            </a:r>
          </a:p>
        </p:txBody>
      </p:sp>
      <p:sp>
        <p:nvSpPr>
          <p:cNvPr id="57" name="79 CuadroTexto"/>
          <p:cNvSpPr txBox="1"/>
          <p:nvPr/>
        </p:nvSpPr>
        <p:spPr>
          <a:xfrm>
            <a:off x="501309" y="2123229"/>
            <a:ext cx="1123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solidFill>
                  <a:schemeClr val="accent2">
                    <a:lumMod val="75000"/>
                  </a:schemeClr>
                </a:solidFill>
              </a:rPr>
              <a:t>Cambio Cultural</a:t>
            </a:r>
            <a:endParaRPr lang="es-CO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8" name="80 CuadroTexto"/>
          <p:cNvSpPr txBox="1"/>
          <p:nvPr/>
        </p:nvSpPr>
        <p:spPr>
          <a:xfrm>
            <a:off x="501309" y="3609487"/>
            <a:ext cx="112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err="1" smtClean="0">
                <a:solidFill>
                  <a:schemeClr val="accent2">
                    <a:lumMod val="75000"/>
                  </a:schemeClr>
                </a:solidFill>
              </a:rPr>
              <a:t>DPTSC</a:t>
            </a:r>
            <a:endParaRPr lang="es-CO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81 CuadroTexto"/>
          <p:cNvSpPr txBox="1"/>
          <p:nvPr/>
        </p:nvSpPr>
        <p:spPr>
          <a:xfrm>
            <a:off x="442417" y="5551206"/>
            <a:ext cx="112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err="1" smtClean="0">
                <a:solidFill>
                  <a:schemeClr val="accent2">
                    <a:lumMod val="75000"/>
                  </a:schemeClr>
                </a:solidFill>
              </a:rPr>
              <a:t>DGDI</a:t>
            </a:r>
            <a:endParaRPr lang="es-CO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0" name="82 CuadroTexto"/>
          <p:cNvSpPr txBox="1"/>
          <p:nvPr/>
        </p:nvSpPr>
        <p:spPr>
          <a:xfrm>
            <a:off x="6454182" y="2149138"/>
            <a:ext cx="112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err="1" smtClean="0">
                <a:solidFill>
                  <a:schemeClr val="accent2">
                    <a:lumMod val="75000"/>
                  </a:schemeClr>
                </a:solidFill>
              </a:rPr>
              <a:t>DDO</a:t>
            </a:r>
            <a:endParaRPr lang="es-CO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1" name="83 CuadroTexto"/>
          <p:cNvSpPr txBox="1"/>
          <p:nvPr/>
        </p:nvSpPr>
        <p:spPr>
          <a:xfrm>
            <a:off x="6454182" y="3579509"/>
            <a:ext cx="112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err="1" smtClean="0">
                <a:solidFill>
                  <a:schemeClr val="accent2">
                    <a:lumMod val="75000"/>
                  </a:schemeClr>
                </a:solidFill>
              </a:rPr>
              <a:t>DEP</a:t>
            </a:r>
            <a:endParaRPr lang="es-CO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2" name="84 CuadroTexto"/>
          <p:cNvSpPr txBox="1"/>
          <p:nvPr/>
        </p:nvSpPr>
        <p:spPr>
          <a:xfrm>
            <a:off x="6454182" y="5051639"/>
            <a:ext cx="112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solidFill>
                  <a:schemeClr val="accent2">
                    <a:lumMod val="75000"/>
                  </a:schemeClr>
                </a:solidFill>
              </a:rPr>
              <a:t>DJ</a:t>
            </a:r>
            <a:endParaRPr lang="es-CO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3" name="85 Imagen"/>
          <p:cNvPicPr>
            <a:picLocks noChangeAspect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99" y="5604227"/>
            <a:ext cx="564762" cy="652962"/>
          </a:xfrm>
          <a:prstGeom prst="rect">
            <a:avLst/>
          </a:prstGeom>
        </p:spPr>
      </p:pic>
      <p:sp>
        <p:nvSpPr>
          <p:cNvPr id="64" name="86 CuadroTexto"/>
          <p:cNvSpPr txBox="1"/>
          <p:nvPr/>
        </p:nvSpPr>
        <p:spPr>
          <a:xfrm>
            <a:off x="6454181" y="6263993"/>
            <a:ext cx="1123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err="1" smtClean="0">
                <a:solidFill>
                  <a:schemeClr val="accent2">
                    <a:lumMod val="75000"/>
                  </a:schemeClr>
                </a:solidFill>
              </a:rPr>
              <a:t>DGC</a:t>
            </a:r>
            <a:endParaRPr lang="es-CO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5" name="87 Rectángulo"/>
          <p:cNvSpPr/>
          <p:nvPr/>
        </p:nvSpPr>
        <p:spPr>
          <a:xfrm>
            <a:off x="7552062" y="5887857"/>
            <a:ext cx="37303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/>
              <a:t>Gestión del Conocimiento en las entidades</a:t>
            </a:r>
          </a:p>
        </p:txBody>
      </p:sp>
    </p:spTree>
    <p:extLst>
      <p:ext uri="{BB962C8B-B14F-4D97-AF65-F5344CB8AC3E}">
        <p14:creationId xmlns:p14="http://schemas.microsoft.com/office/powerpoint/2010/main" val="3239626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660" y="1101545"/>
            <a:ext cx="661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</a:rPr>
              <a:t>Diagrama</a:t>
            </a:r>
            <a:r>
              <a:rPr lang="en-US" sz="2400" b="1" dirty="0" smtClean="0">
                <a:solidFill>
                  <a:schemeClr val="accent2"/>
                </a:solidFill>
              </a:rPr>
              <a:t> de </a:t>
            </a:r>
            <a:r>
              <a:rPr lang="en-US" sz="2400" b="1" dirty="0" err="1" smtClean="0">
                <a:solidFill>
                  <a:schemeClr val="accent2"/>
                </a:solidFill>
              </a:rPr>
              <a:t>flujo</a:t>
            </a:r>
            <a:r>
              <a:rPr lang="en-US" sz="2400" b="1" dirty="0" smtClean="0">
                <a:solidFill>
                  <a:schemeClr val="accent2"/>
                </a:solidFill>
              </a:rPr>
              <a:t> de solicitudes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9" y="1694248"/>
            <a:ext cx="12085982" cy="4058806"/>
          </a:xfrm>
          <a:prstGeom prst="rect">
            <a:avLst/>
          </a:prstGeom>
        </p:spPr>
      </p:pic>
      <p:pic>
        <p:nvPicPr>
          <p:cNvPr id="12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6" t="88930" r="22711" b="2013"/>
          <a:stretch/>
        </p:blipFill>
        <p:spPr>
          <a:xfrm>
            <a:off x="106017" y="5828414"/>
            <a:ext cx="1015286" cy="1029586"/>
          </a:xfrm>
          <a:prstGeom prst="rect">
            <a:avLst/>
          </a:prstGeom>
        </p:spPr>
      </p:pic>
      <p:sp>
        <p:nvSpPr>
          <p:cNvPr id="8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del Conocimiento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98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447402" y="5949108"/>
            <a:ext cx="4744597" cy="908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62"/>
          <a:stretch/>
        </p:blipFill>
        <p:spPr>
          <a:xfrm>
            <a:off x="1612391" y="1101544"/>
            <a:ext cx="8403875" cy="55463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6" t="88930" r="22711" b="2013"/>
          <a:stretch/>
        </p:blipFill>
        <p:spPr>
          <a:xfrm>
            <a:off x="106017" y="5828414"/>
            <a:ext cx="1015286" cy="1029586"/>
          </a:xfrm>
          <a:prstGeom prst="rect">
            <a:avLst/>
          </a:prstGeom>
        </p:spPr>
      </p:pic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del Conocimiento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613659" y="1101545"/>
            <a:ext cx="107226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</a:rPr>
              <a:t>Caracterización</a:t>
            </a:r>
            <a:r>
              <a:rPr lang="en-US" sz="2400" b="1" dirty="0" smtClean="0">
                <a:solidFill>
                  <a:schemeClr val="accent2"/>
                </a:solidFill>
              </a:rPr>
              <a:t> de </a:t>
            </a:r>
            <a:r>
              <a:rPr lang="en-US" sz="2400" b="1" dirty="0" err="1" smtClean="0">
                <a:solidFill>
                  <a:schemeClr val="accent2"/>
                </a:solidFill>
              </a:rPr>
              <a:t>Grupos</a:t>
            </a:r>
            <a:r>
              <a:rPr lang="en-US" sz="2400" b="1" dirty="0" smtClean="0">
                <a:solidFill>
                  <a:schemeClr val="accent2"/>
                </a:solidFill>
              </a:rPr>
              <a:t> de valor y </a:t>
            </a:r>
            <a:r>
              <a:rPr lang="en-US" sz="2400" b="1" dirty="0" err="1" smtClean="0">
                <a:solidFill>
                  <a:schemeClr val="accent2"/>
                </a:solidFill>
              </a:rPr>
              <a:t>otros</a:t>
            </a:r>
            <a:r>
              <a:rPr lang="en-US" sz="2400" b="1" dirty="0" smtClean="0">
                <a:solidFill>
                  <a:schemeClr val="accent2"/>
                </a:solidFill>
              </a:rPr>
              <a:t> de </a:t>
            </a:r>
            <a:r>
              <a:rPr lang="en-US" sz="2400" b="1" dirty="0" err="1" smtClean="0">
                <a:solidFill>
                  <a:schemeClr val="accent2"/>
                </a:solidFill>
              </a:rPr>
              <a:t>interés</a:t>
            </a:r>
            <a:r>
              <a:rPr lang="en-US" sz="2400" b="1" dirty="0" smtClean="0">
                <a:solidFill>
                  <a:schemeClr val="accent2"/>
                </a:solidFill>
              </a:rPr>
              <a:t> de la </a:t>
            </a:r>
            <a:r>
              <a:rPr lang="en-US" sz="2400" b="1" dirty="0" err="1" smtClean="0">
                <a:solidFill>
                  <a:schemeClr val="accent2"/>
                </a:solidFill>
              </a:rPr>
              <a:t>Función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Pública</a:t>
            </a:r>
            <a:endParaRPr lang="en-US" sz="2400" b="1" dirty="0" smtClean="0">
              <a:solidFill>
                <a:schemeClr val="accent2"/>
              </a:solidFill>
            </a:endParaRPr>
          </a:p>
          <a:p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5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7447402" y="5949108"/>
            <a:ext cx="4744597" cy="908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18" b="12076"/>
          <a:stretch/>
        </p:blipFill>
        <p:spPr>
          <a:xfrm>
            <a:off x="1612391" y="1563210"/>
            <a:ext cx="8672420" cy="50980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6" t="88930" r="22711" b="2013"/>
          <a:stretch/>
        </p:blipFill>
        <p:spPr>
          <a:xfrm>
            <a:off x="0" y="5828414"/>
            <a:ext cx="1015286" cy="1029586"/>
          </a:xfrm>
          <a:prstGeom prst="rect">
            <a:avLst/>
          </a:prstGeom>
        </p:spPr>
      </p:pic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del Conocimiento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613659" y="1101545"/>
            <a:ext cx="107226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</a:rPr>
              <a:t>Caracterización</a:t>
            </a:r>
            <a:r>
              <a:rPr lang="en-US" sz="2400" b="1" dirty="0" smtClean="0">
                <a:solidFill>
                  <a:schemeClr val="accent2"/>
                </a:solidFill>
              </a:rPr>
              <a:t> de </a:t>
            </a:r>
            <a:r>
              <a:rPr lang="en-US" sz="2400" b="1" dirty="0" err="1" smtClean="0">
                <a:solidFill>
                  <a:schemeClr val="accent2"/>
                </a:solidFill>
              </a:rPr>
              <a:t>Grupos</a:t>
            </a:r>
            <a:r>
              <a:rPr lang="en-US" sz="2400" b="1" dirty="0" smtClean="0">
                <a:solidFill>
                  <a:schemeClr val="accent2"/>
                </a:solidFill>
              </a:rPr>
              <a:t> de valor y </a:t>
            </a:r>
            <a:r>
              <a:rPr lang="en-US" sz="2400" b="1" dirty="0" err="1" smtClean="0">
                <a:solidFill>
                  <a:schemeClr val="accent2"/>
                </a:solidFill>
              </a:rPr>
              <a:t>otros</a:t>
            </a:r>
            <a:r>
              <a:rPr lang="en-US" sz="2400" b="1" dirty="0" smtClean="0">
                <a:solidFill>
                  <a:schemeClr val="accent2"/>
                </a:solidFill>
              </a:rPr>
              <a:t> de </a:t>
            </a:r>
            <a:r>
              <a:rPr lang="en-US" sz="2400" b="1" dirty="0" err="1" smtClean="0">
                <a:solidFill>
                  <a:schemeClr val="accent2"/>
                </a:solidFill>
              </a:rPr>
              <a:t>interés</a:t>
            </a:r>
            <a:r>
              <a:rPr lang="en-US" sz="2400" b="1" dirty="0" smtClean="0">
                <a:solidFill>
                  <a:schemeClr val="accent2"/>
                </a:solidFill>
              </a:rPr>
              <a:t> de la </a:t>
            </a:r>
            <a:r>
              <a:rPr lang="en-US" sz="2400" b="1" dirty="0" err="1" smtClean="0">
                <a:solidFill>
                  <a:schemeClr val="accent2"/>
                </a:solidFill>
              </a:rPr>
              <a:t>Función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Pública</a:t>
            </a:r>
            <a:endParaRPr lang="en-US" sz="24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08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708616" y="5063885"/>
            <a:ext cx="3237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Fuente</a:t>
            </a:r>
            <a:r>
              <a:rPr lang="en-US" sz="1200" dirty="0" smtClean="0"/>
              <a:t>: Wikipedia 2017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265" y="2197451"/>
            <a:ext cx="3327128" cy="2286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143" y="2054830"/>
            <a:ext cx="2843889" cy="2530389"/>
          </a:xfrm>
          <a:prstGeom prst="rect">
            <a:avLst/>
          </a:prstGeom>
        </p:spPr>
      </p:pic>
      <p:pic>
        <p:nvPicPr>
          <p:cNvPr id="20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6" t="88930" r="22711" b="2013"/>
          <a:stretch/>
        </p:blipFill>
        <p:spPr>
          <a:xfrm>
            <a:off x="106017" y="5828414"/>
            <a:ext cx="1015286" cy="1029586"/>
          </a:xfrm>
          <a:prstGeom prst="rect">
            <a:avLst/>
          </a:prstGeom>
        </p:spPr>
      </p:pic>
      <p:sp>
        <p:nvSpPr>
          <p:cNvPr id="7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del Conocimiento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613659" y="1101545"/>
            <a:ext cx="107226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¿</a:t>
            </a:r>
            <a:r>
              <a:rPr lang="en-US" sz="2400" b="1" dirty="0" err="1" smtClean="0">
                <a:solidFill>
                  <a:schemeClr val="accent2"/>
                </a:solidFill>
              </a:rPr>
              <a:t>Qué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es</a:t>
            </a:r>
            <a:r>
              <a:rPr lang="en-US" sz="2400" b="1" dirty="0" smtClean="0">
                <a:solidFill>
                  <a:schemeClr val="accent2"/>
                </a:solidFill>
              </a:rPr>
              <a:t> un </a:t>
            </a:r>
            <a:r>
              <a:rPr lang="en-US" sz="2400" b="1" dirty="0" err="1" smtClean="0">
                <a:solidFill>
                  <a:schemeClr val="accent2"/>
                </a:solidFill>
              </a:rPr>
              <a:t>grafo</a:t>
            </a:r>
            <a:r>
              <a:rPr lang="en-US" sz="2400" b="1" dirty="0" smtClean="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8316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/>
          <p:cNvSpPr/>
          <p:nvPr/>
        </p:nvSpPr>
        <p:spPr>
          <a:xfrm>
            <a:off x="7447402" y="5949108"/>
            <a:ext cx="4744597" cy="908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1318" y="5683094"/>
            <a:ext cx="990600" cy="736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1262" t="14793" r="-709" b="15974"/>
          <a:stretch/>
        </p:blipFill>
        <p:spPr>
          <a:xfrm>
            <a:off x="4607709" y="1170475"/>
            <a:ext cx="5686589" cy="560243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194324" y="2927045"/>
            <a:ext cx="1524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12700 </a:t>
            </a:r>
            <a:r>
              <a:rPr lang="en-US" dirty="0" err="1" smtClean="0"/>
              <a:t>correos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26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632695"/>
              </p:ext>
            </p:extLst>
          </p:nvPr>
        </p:nvGraphicFramePr>
        <p:xfrm>
          <a:off x="505433" y="1520328"/>
          <a:ext cx="3413346" cy="488183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37777"/>
                <a:gridCol w="2475569"/>
              </a:tblGrid>
              <a:tr h="275421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Dirección</a:t>
                      </a:r>
                      <a:r>
                        <a:rPr lang="en-US" sz="1000" u="none" strike="noStrike" dirty="0">
                          <a:effectLst/>
                        </a:rPr>
                        <a:t> General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26440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No clasificado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30558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Dirección de Desarrollo Organizacional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34275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Subdirección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33387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Dirección</a:t>
                      </a:r>
                      <a:r>
                        <a:rPr lang="en-US" sz="1000" u="none" strike="noStrike" dirty="0">
                          <a:effectLst/>
                        </a:rPr>
                        <a:t> de </a:t>
                      </a:r>
                      <a:r>
                        <a:rPr lang="en-US" sz="1000" u="none" strike="noStrike" dirty="0" err="1">
                          <a:effectLst/>
                        </a:rPr>
                        <a:t>Participación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Transparencia</a:t>
                      </a:r>
                      <a:r>
                        <a:rPr lang="en-US" sz="1000" u="none" strike="noStrike" dirty="0">
                          <a:effectLst/>
                        </a:rPr>
                        <a:t> y </a:t>
                      </a:r>
                      <a:r>
                        <a:rPr lang="en-US" sz="1000" u="none" strike="noStrike" dirty="0" err="1">
                          <a:effectLst/>
                        </a:rPr>
                        <a:t>Servicio</a:t>
                      </a:r>
                      <a:r>
                        <a:rPr lang="en-US" sz="1000" u="none" strike="noStrike" dirty="0">
                          <a:effectLst/>
                        </a:rPr>
                        <a:t> al </a:t>
                      </a:r>
                      <a:r>
                        <a:rPr lang="en-US" sz="1000" u="none" strike="noStrike" dirty="0" err="1">
                          <a:effectLst/>
                        </a:rPr>
                        <a:t>Ciudadano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38061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Dirección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Gestión</a:t>
                      </a:r>
                      <a:r>
                        <a:rPr lang="en-US" sz="1000" u="none" strike="noStrike" dirty="0">
                          <a:effectLst/>
                        </a:rPr>
                        <a:t> del </a:t>
                      </a:r>
                      <a:r>
                        <a:rPr lang="en-US" sz="1000" u="none" strike="noStrike" dirty="0" err="1">
                          <a:effectLst/>
                        </a:rPr>
                        <a:t>Conocimiento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286281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Oficina</a:t>
                      </a:r>
                      <a:r>
                        <a:rPr lang="en-US" sz="1000" u="none" strike="noStrike" dirty="0">
                          <a:effectLst/>
                        </a:rPr>
                        <a:t> de </a:t>
                      </a:r>
                      <a:r>
                        <a:rPr lang="en-US" sz="1000" u="none" strike="noStrike" dirty="0" err="1">
                          <a:effectLst/>
                        </a:rPr>
                        <a:t>Tecnología</a:t>
                      </a:r>
                      <a:r>
                        <a:rPr lang="en-US" sz="1000" u="none" strike="noStrike" dirty="0">
                          <a:effectLst/>
                        </a:rPr>
                        <a:t> TIC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35081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Externo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286281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Oficina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Asesora</a:t>
                      </a:r>
                      <a:r>
                        <a:rPr lang="en-US" sz="1000" u="none" strike="noStrike" dirty="0">
                          <a:effectLst/>
                        </a:rPr>
                        <a:t> de </a:t>
                      </a:r>
                      <a:r>
                        <a:rPr lang="en-US" sz="1000" u="none" strike="noStrike" dirty="0" err="1">
                          <a:effectLst/>
                        </a:rPr>
                        <a:t>Planeación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38061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Dirección</a:t>
                      </a:r>
                      <a:r>
                        <a:rPr lang="en-US" sz="1000" u="none" strike="noStrike" dirty="0">
                          <a:effectLst/>
                        </a:rPr>
                        <a:t> de </a:t>
                      </a:r>
                      <a:r>
                        <a:rPr lang="en-US" sz="1000" u="none" strike="noStrike" dirty="0" err="1">
                          <a:effectLst/>
                        </a:rPr>
                        <a:t>Gestión</a:t>
                      </a:r>
                      <a:r>
                        <a:rPr lang="en-US" sz="1000" u="none" strike="noStrike" dirty="0">
                          <a:effectLst/>
                        </a:rPr>
                        <a:t> y </a:t>
                      </a:r>
                      <a:r>
                        <a:rPr lang="en-US" sz="1000" u="none" strike="noStrike" dirty="0" err="1">
                          <a:effectLst/>
                        </a:rPr>
                        <a:t>Desempeño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Institucional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286281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Dirección de Empleo Público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37110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Oficina</a:t>
                      </a:r>
                      <a:r>
                        <a:rPr lang="en-US" sz="1000" u="none" strike="noStrike" dirty="0">
                          <a:effectLst/>
                        </a:rPr>
                        <a:t> de </a:t>
                      </a:r>
                      <a:r>
                        <a:rPr lang="en-US" sz="1000" u="none" strike="noStrike" dirty="0" err="1" smtClean="0">
                          <a:effectLst/>
                        </a:rPr>
                        <a:t>Tecnología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223496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Oficina</a:t>
                      </a:r>
                      <a:r>
                        <a:rPr lang="en-US" sz="1000" u="none" strike="noStrike" dirty="0">
                          <a:effectLst/>
                        </a:rPr>
                        <a:t> de Control </a:t>
                      </a:r>
                      <a:r>
                        <a:rPr lang="en-US" sz="1000" u="none" strike="noStrike" dirty="0" err="1">
                          <a:effectLst/>
                        </a:rPr>
                        <a:t>Interno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26861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Dirección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Jurídica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23941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Salas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  <a:tr h="286281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Dirección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 smtClean="0">
                          <a:effectLst/>
                        </a:rPr>
                        <a:t>Empleo</a:t>
                      </a:r>
                      <a:r>
                        <a:rPr lang="en-US" sz="1000" u="none" strike="noStrike" dirty="0" smtClean="0">
                          <a:effectLst/>
                        </a:rPr>
                        <a:t> </a:t>
                      </a:r>
                      <a:r>
                        <a:rPr lang="en-US" sz="1000" u="none" strike="noStrike" dirty="0" err="1" smtClean="0">
                          <a:effectLst/>
                        </a:rPr>
                        <a:t>Público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297" marR="3297" marT="3297" marB="0" anchor="ctr"/>
                </a:tc>
              </a:tr>
            </a:tbl>
          </a:graphicData>
        </a:graphic>
      </p:graphicFrame>
      <p:pic>
        <p:nvPicPr>
          <p:cNvPr id="29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951" y="5670868"/>
            <a:ext cx="321350" cy="180000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41" y="1842918"/>
            <a:ext cx="276560" cy="180000"/>
          </a:xfrm>
          <a:prstGeom prst="rect">
            <a:avLst/>
          </a:prstGeom>
        </p:spPr>
      </p:pic>
      <p:pic>
        <p:nvPicPr>
          <p:cNvPr id="3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71" y="2138164"/>
            <a:ext cx="226330" cy="180000"/>
          </a:xfrm>
          <a:prstGeom prst="rect">
            <a:avLst/>
          </a:prstGeom>
        </p:spPr>
      </p:pic>
      <p:pic>
        <p:nvPicPr>
          <p:cNvPr id="3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776" y="2449755"/>
            <a:ext cx="242525" cy="180000"/>
          </a:xfrm>
          <a:prstGeom prst="rect">
            <a:avLst/>
          </a:prstGeom>
        </p:spPr>
      </p:pic>
      <p:pic>
        <p:nvPicPr>
          <p:cNvPr id="3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831" y="1602954"/>
            <a:ext cx="269470" cy="180000"/>
          </a:xfrm>
          <a:prstGeom prst="rect">
            <a:avLst/>
          </a:prstGeom>
        </p:spPr>
      </p:pic>
      <p:pic>
        <p:nvPicPr>
          <p:cNvPr id="3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991371" y="3126743"/>
            <a:ext cx="291930" cy="180000"/>
          </a:xfrm>
          <a:prstGeom prst="rect">
            <a:avLst/>
          </a:prstGeom>
        </p:spPr>
      </p:pic>
      <p:pic>
        <p:nvPicPr>
          <p:cNvPr id="3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6526" y="3491969"/>
            <a:ext cx="236775" cy="180000"/>
          </a:xfrm>
          <a:prstGeom prst="rect">
            <a:avLst/>
          </a:prstGeom>
        </p:spPr>
      </p:pic>
      <p:pic>
        <p:nvPicPr>
          <p:cNvPr id="39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0691" y="3793883"/>
            <a:ext cx="242610" cy="180000"/>
          </a:xfrm>
          <a:prstGeom prst="rect">
            <a:avLst/>
          </a:prstGeom>
        </p:spPr>
      </p:pic>
      <p:pic>
        <p:nvPicPr>
          <p:cNvPr id="40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8036" y="4136592"/>
            <a:ext cx="265265" cy="180000"/>
          </a:xfrm>
          <a:prstGeom prst="rect">
            <a:avLst/>
          </a:prstGeom>
        </p:spPr>
      </p:pic>
      <p:pic>
        <p:nvPicPr>
          <p:cNvPr id="41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4221" y="5132432"/>
            <a:ext cx="219080" cy="180000"/>
          </a:xfrm>
          <a:prstGeom prst="rect">
            <a:avLst/>
          </a:prstGeom>
        </p:spPr>
      </p:pic>
      <p:pic>
        <p:nvPicPr>
          <p:cNvPr id="42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9016" y="5132432"/>
            <a:ext cx="208760" cy="180000"/>
          </a:xfrm>
          <a:prstGeom prst="rect">
            <a:avLst/>
          </a:prstGeom>
        </p:spPr>
      </p:pic>
      <p:pic>
        <p:nvPicPr>
          <p:cNvPr id="43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216" y="4802756"/>
            <a:ext cx="266085" cy="180000"/>
          </a:xfrm>
          <a:prstGeom prst="rect">
            <a:avLst/>
          </a:prstGeom>
        </p:spPr>
      </p:pic>
      <p:pic>
        <p:nvPicPr>
          <p:cNvPr id="44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9216" y="4424674"/>
            <a:ext cx="284085" cy="180000"/>
          </a:xfrm>
          <a:prstGeom prst="rect">
            <a:avLst/>
          </a:prstGeom>
        </p:spPr>
      </p:pic>
      <p:pic>
        <p:nvPicPr>
          <p:cNvPr id="45" name="Pictur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7646" y="5404906"/>
            <a:ext cx="255655" cy="180000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6341" y="2789839"/>
            <a:ext cx="226960" cy="180000"/>
          </a:xfrm>
          <a:prstGeom prst="rect">
            <a:avLst/>
          </a:prstGeom>
        </p:spPr>
      </p:pic>
      <p:pic>
        <p:nvPicPr>
          <p:cNvPr id="47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V="1">
            <a:off x="986301" y="6158425"/>
            <a:ext cx="297000" cy="180000"/>
          </a:xfrm>
          <a:prstGeom prst="rect">
            <a:avLst/>
          </a:prstGeom>
        </p:spPr>
      </p:pic>
      <p:sp>
        <p:nvSpPr>
          <p:cNvPr id="48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Dirección de Gestión del Conocimiento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613659" y="969341"/>
            <a:ext cx="1072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</a:rPr>
              <a:t>Visualización</a:t>
            </a:r>
            <a:r>
              <a:rPr lang="en-US" sz="2400" b="1" dirty="0" smtClean="0">
                <a:solidFill>
                  <a:schemeClr val="accent2"/>
                </a:solidFill>
              </a:rPr>
              <a:t> de los </a:t>
            </a:r>
            <a:r>
              <a:rPr lang="en-US" sz="2400" b="1" dirty="0" err="1" smtClean="0">
                <a:solidFill>
                  <a:schemeClr val="accent2"/>
                </a:solidFill>
              </a:rPr>
              <a:t>correos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internos</a:t>
            </a:r>
            <a:endParaRPr lang="en-US" sz="24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32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Construcción de Paz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aphicFrame>
        <p:nvGraphicFramePr>
          <p:cNvPr id="4" name="1 Diagrama"/>
          <p:cNvGraphicFramePr/>
          <p:nvPr>
            <p:extLst>
              <p:ext uri="{D42A27DB-BD31-4B8C-83A1-F6EECF244321}">
                <p14:modId xmlns:p14="http://schemas.microsoft.com/office/powerpoint/2010/main" val="3032202322"/>
              </p:ext>
            </p:extLst>
          </p:nvPr>
        </p:nvGraphicFramePr>
        <p:xfrm>
          <a:off x="2543038" y="1255724"/>
          <a:ext cx="7847340" cy="4520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7" name="4 Conector recto de flecha"/>
          <p:cNvCxnSpPr/>
          <p:nvPr/>
        </p:nvCxnSpPr>
        <p:spPr>
          <a:xfrm flipH="1">
            <a:off x="4487081" y="1111111"/>
            <a:ext cx="1672937" cy="1246909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12 Conector recto de flecha"/>
          <p:cNvCxnSpPr/>
          <p:nvPr/>
        </p:nvCxnSpPr>
        <p:spPr>
          <a:xfrm>
            <a:off x="6752300" y="1111111"/>
            <a:ext cx="1766454" cy="1246909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44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583328" y="558705"/>
            <a:ext cx="893445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858585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dirty="0" smtClean="0"/>
              <a:t>Nuevos miembros del equipo</a:t>
            </a:r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2552811" y="1528718"/>
            <a:ext cx="438857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>
                <a:solidFill>
                  <a:srgbClr val="E7E6E6">
                    <a:lumMod val="50000"/>
                  </a:srgbClr>
                </a:solidFill>
              </a:rPr>
              <a:t>Andrés Felipe </a:t>
            </a:r>
            <a:r>
              <a:rPr lang="es-CO" sz="2800" b="1" dirty="0" smtClean="0">
                <a:solidFill>
                  <a:srgbClr val="E7E6E6">
                    <a:lumMod val="50000"/>
                  </a:srgbClr>
                </a:solidFill>
              </a:rPr>
              <a:t>Ayala</a:t>
            </a:r>
          </a:p>
          <a:p>
            <a:r>
              <a:rPr lang="es-CO" sz="2000" dirty="0" smtClean="0">
                <a:solidFill>
                  <a:prstClr val="black"/>
                </a:solidFill>
              </a:rPr>
              <a:t>Profesional Especializado 2028 Grado 12</a:t>
            </a:r>
          </a:p>
          <a:p>
            <a:r>
              <a:rPr lang="es-CO" sz="2000" dirty="0" smtClean="0">
                <a:solidFill>
                  <a:prstClr val="black"/>
                </a:solidFill>
              </a:rPr>
              <a:t>Dirección de Empleo Público</a:t>
            </a:r>
            <a:endParaRPr lang="es-CO" sz="2400" dirty="0">
              <a:solidFill>
                <a:prstClr val="black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295115" y="3042131"/>
            <a:ext cx="439402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2800" b="1" dirty="0">
                <a:solidFill>
                  <a:srgbClr val="E7E6E6">
                    <a:lumMod val="50000"/>
                  </a:srgbClr>
                </a:solidFill>
              </a:rPr>
              <a:t> Wilfredo </a:t>
            </a:r>
            <a:r>
              <a:rPr lang="es-CO" sz="2800" b="1" dirty="0" smtClean="0">
                <a:solidFill>
                  <a:srgbClr val="E7E6E6">
                    <a:lumMod val="50000"/>
                  </a:srgbClr>
                </a:solidFill>
              </a:rPr>
              <a:t>Camargo</a:t>
            </a:r>
          </a:p>
          <a:p>
            <a:pPr algn="r"/>
            <a:r>
              <a:rPr lang="es-CO" sz="2000" dirty="0" smtClean="0">
                <a:solidFill>
                  <a:prstClr val="black"/>
                </a:solidFill>
              </a:rPr>
              <a:t>Profesional Universitario  2044 Grado 11</a:t>
            </a:r>
          </a:p>
          <a:p>
            <a:pPr algn="r"/>
            <a:r>
              <a:rPr lang="es-CO" sz="2000" dirty="0" smtClean="0">
                <a:solidFill>
                  <a:prstClr val="black"/>
                </a:solidFill>
              </a:rPr>
              <a:t>Oficina Asesora de Planeación</a:t>
            </a:r>
            <a:endParaRPr lang="es-CO" sz="2400" dirty="0">
              <a:solidFill>
                <a:prstClr val="black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552810" y="4615386"/>
            <a:ext cx="462953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>
                <a:solidFill>
                  <a:srgbClr val="E7E6E6">
                    <a:lumMod val="50000"/>
                  </a:srgbClr>
                </a:solidFill>
              </a:rPr>
              <a:t>Laura </a:t>
            </a:r>
            <a:r>
              <a:rPr lang="es-CO" sz="2800" b="1" dirty="0" err="1" smtClean="0">
                <a:solidFill>
                  <a:srgbClr val="E7E6E6">
                    <a:lumMod val="50000"/>
                  </a:srgbClr>
                </a:solidFill>
              </a:rPr>
              <a:t>Muleth</a:t>
            </a:r>
            <a:endParaRPr lang="es-CO" sz="2800" b="1" dirty="0">
              <a:solidFill>
                <a:srgbClr val="E7E6E6">
                  <a:lumMod val="50000"/>
                </a:srgbClr>
              </a:solidFill>
            </a:endParaRPr>
          </a:p>
          <a:p>
            <a:r>
              <a:rPr lang="es-CO" sz="2000" dirty="0" smtClean="0">
                <a:solidFill>
                  <a:prstClr val="black"/>
                </a:solidFill>
              </a:rPr>
              <a:t>Profesional </a:t>
            </a:r>
            <a:r>
              <a:rPr lang="es-CO" sz="2000" dirty="0">
                <a:solidFill>
                  <a:prstClr val="black"/>
                </a:solidFill>
              </a:rPr>
              <a:t>Universitario  2044 Grado </a:t>
            </a:r>
            <a:r>
              <a:rPr lang="es-CO" sz="2000" dirty="0" smtClean="0">
                <a:solidFill>
                  <a:prstClr val="black"/>
                </a:solidFill>
              </a:rPr>
              <a:t>7</a:t>
            </a:r>
            <a:endParaRPr lang="es-CO" sz="2000" dirty="0">
              <a:solidFill>
                <a:prstClr val="black"/>
              </a:solidFill>
            </a:endParaRPr>
          </a:p>
          <a:p>
            <a:r>
              <a:rPr lang="es-CO" sz="2000" dirty="0" smtClean="0">
                <a:solidFill>
                  <a:prstClr val="black"/>
                </a:solidFill>
              </a:rPr>
              <a:t>Grupo de Apoyo a la Gestión </a:t>
            </a:r>
            <a:r>
              <a:rPr lang="es-CO" sz="2000" dirty="0" err="1" smtClean="0">
                <a:solidFill>
                  <a:prstClr val="black"/>
                </a:solidFill>
              </a:rPr>
              <a:t>Meritocrática</a:t>
            </a:r>
            <a:endParaRPr lang="es-CO" sz="2400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97" y="969916"/>
            <a:ext cx="1772461" cy="20722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9736" y="2200169"/>
            <a:ext cx="1939581" cy="20612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64" y="3927729"/>
            <a:ext cx="16859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41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Construcción de Paz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9" name="2 Subtítulo"/>
          <p:cNvSpPr txBox="1">
            <a:spLocks/>
          </p:cNvSpPr>
          <p:nvPr/>
        </p:nvSpPr>
        <p:spPr>
          <a:xfrm>
            <a:off x="1454140" y="1349453"/>
            <a:ext cx="9707849" cy="13582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400" dirty="0" smtClean="0"/>
              <a:t>Finalización talleres de “Fortalecimiento de capacidades para la participación, la rendición de cuentas y el control social” en 20 municipios con ZVTN o alta presencia de cultivos de uso ilícito.</a:t>
            </a:r>
            <a:endParaRPr lang="es-CO" sz="2400" dirty="0"/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1444300" y="3116256"/>
            <a:ext cx="9684216" cy="157476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2400" dirty="0" smtClean="0">
                <a:solidFill>
                  <a:schemeClr val="tx1"/>
                </a:solidFill>
              </a:rPr>
              <a:t>Definición y socialización de los compromisos de Función Pública en el Plan Marco de Implementación del Acuerdo de Paz. </a:t>
            </a:r>
            <a:endParaRPr lang="es-CO" sz="2400" dirty="0"/>
          </a:p>
        </p:txBody>
      </p:sp>
      <p:sp>
        <p:nvSpPr>
          <p:cNvPr id="11" name="2 Subtítulo"/>
          <p:cNvSpPr txBox="1">
            <a:spLocks/>
          </p:cNvSpPr>
          <p:nvPr/>
        </p:nvSpPr>
        <p:spPr>
          <a:xfrm>
            <a:off x="1454140" y="4527813"/>
            <a:ext cx="9684216" cy="21765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2400" dirty="0" smtClean="0">
                <a:solidFill>
                  <a:schemeClr val="tx1"/>
                </a:solidFill>
              </a:rPr>
              <a:t>Plan de Trabajo con la Agencia para la Renovación del Territorio (ART) en materia de rendición de cuentas, empleo público y capacitación en los municipios priorizados por el Gobierno Nacional para la implementación temprana del Acuerdo de Paz (PDET). </a:t>
            </a:r>
            <a:endParaRPr lang="es-CO" sz="2400" dirty="0"/>
          </a:p>
        </p:txBody>
      </p:sp>
      <p:sp>
        <p:nvSpPr>
          <p:cNvPr id="2" name="Elipse 1"/>
          <p:cNvSpPr/>
          <p:nvPr/>
        </p:nvSpPr>
        <p:spPr>
          <a:xfrm>
            <a:off x="693683" y="1545021"/>
            <a:ext cx="576000" cy="583324"/>
          </a:xfrm>
          <a:prstGeom prst="ellipse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1</a:t>
            </a:r>
            <a:endParaRPr lang="es-CO" b="1" dirty="0"/>
          </a:p>
        </p:txBody>
      </p:sp>
      <p:sp>
        <p:nvSpPr>
          <p:cNvPr id="12" name="Elipse 11"/>
          <p:cNvSpPr/>
          <p:nvPr/>
        </p:nvSpPr>
        <p:spPr>
          <a:xfrm>
            <a:off x="717890" y="3209956"/>
            <a:ext cx="576000" cy="583324"/>
          </a:xfrm>
          <a:prstGeom prst="ellipse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2</a:t>
            </a:r>
            <a:endParaRPr lang="es-CO" b="1" dirty="0"/>
          </a:p>
        </p:txBody>
      </p:sp>
      <p:sp>
        <p:nvSpPr>
          <p:cNvPr id="13" name="Elipse 12"/>
          <p:cNvSpPr/>
          <p:nvPr/>
        </p:nvSpPr>
        <p:spPr>
          <a:xfrm>
            <a:off x="694801" y="4995013"/>
            <a:ext cx="576000" cy="583324"/>
          </a:xfrm>
          <a:prstGeom prst="ellipse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3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79422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Construcción de Paz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CuadroTexto 15"/>
          <p:cNvSpPr txBox="1">
            <a:spLocks noChangeArrowheads="1"/>
          </p:cNvSpPr>
          <p:nvPr/>
        </p:nvSpPr>
        <p:spPr bwMode="auto">
          <a:xfrm>
            <a:off x="-1277008" y="1191481"/>
            <a:ext cx="914400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2400" b="1" dirty="0" smtClean="0">
                <a:solidFill>
                  <a:srgbClr val="FF6600"/>
                </a:solidFill>
              </a:rPr>
              <a:t>Plan Marco de Implementación (6.1.1) </a:t>
            </a:r>
            <a:endParaRPr lang="es-CO" sz="2400" b="1" dirty="0">
              <a:solidFill>
                <a:srgbClr val="FF66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47636" y="1837188"/>
            <a:ext cx="10288225" cy="397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CO" sz="2000" dirty="0" smtClean="0"/>
              <a:t>“Tras </a:t>
            </a:r>
            <a:r>
              <a:rPr lang="es-CO" sz="2000" dirty="0"/>
              <a:t>la firma del Acuerdo Final y con el fin de garantizar la implementación de todo lo acordado  </a:t>
            </a:r>
            <a:r>
              <a:rPr lang="es-CO" sz="2000" dirty="0" smtClean="0"/>
              <a:t>-</a:t>
            </a:r>
            <a:r>
              <a:rPr lang="es-CO" sz="2000" dirty="0"/>
              <a:t>políticas, normas, planes, </a:t>
            </a:r>
            <a:r>
              <a:rPr lang="es-CO" sz="2000" dirty="0" smtClean="0"/>
              <a:t>programa- </a:t>
            </a:r>
            <a:r>
              <a:rPr lang="es-CO" sz="2000" dirty="0"/>
              <a:t>y facilitar su seguimiento y verificación, la Comisión de Seguimiento, Impulso y Verificación a la Implementación del Acuerdo Final (CSIVI), discutirá y aprobará, dentro de los cuatro (4) meses siguientes a su constitución, un Plan Marco para la Implementación de los Acuerdos sobre la base del borrador que será presentado por el Gobierno </a:t>
            </a:r>
            <a:r>
              <a:rPr lang="es-CO" sz="2000" dirty="0" smtClean="0"/>
              <a:t>Nacional”.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CO" sz="2000" dirty="0" smtClean="0"/>
              <a:t>“El </a:t>
            </a:r>
            <a:r>
              <a:rPr lang="es-CO" sz="2000" dirty="0"/>
              <a:t>Plan Marco contendrá el conjunto de propósitos y objetivos, metas y prioridades e indicadores, las recomendaciones de política y medidas necesarias para la implementación de todos los acuerdos, así como su priorización y secuencia -cronograma- e instituciones responsables. El Plan Marco contendrá las distintas fuentes de financiación y las instituciones responsables de la implementación según </a:t>
            </a:r>
            <a:r>
              <a:rPr lang="es-CO" sz="2000" dirty="0" smtClean="0"/>
              <a:t>corresponda”.</a:t>
            </a:r>
            <a:endParaRPr lang="es-CO" sz="2000" dirty="0"/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s-CO" altLang="es-C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7429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Construcción de Paz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 b="9112"/>
          <a:stretch/>
        </p:blipFill>
        <p:spPr bwMode="auto">
          <a:xfrm>
            <a:off x="1612391" y="1616213"/>
            <a:ext cx="8624083" cy="473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15"/>
          <p:cNvSpPr txBox="1">
            <a:spLocks noChangeArrowheads="1"/>
          </p:cNvSpPr>
          <p:nvPr/>
        </p:nvSpPr>
        <p:spPr bwMode="auto">
          <a:xfrm>
            <a:off x="-1277008" y="1191481"/>
            <a:ext cx="914400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2400" b="1" dirty="0" smtClean="0">
                <a:solidFill>
                  <a:srgbClr val="FF6600"/>
                </a:solidFill>
              </a:rPr>
              <a:t>Plan Marco de Implementación (6.1.1) </a:t>
            </a:r>
            <a:endParaRPr lang="es-CO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33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Construcción de Paz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4" name="11 Rectángulo redondeado"/>
          <p:cNvSpPr/>
          <p:nvPr/>
        </p:nvSpPr>
        <p:spPr>
          <a:xfrm>
            <a:off x="4488599" y="3342129"/>
            <a:ext cx="2999511" cy="678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12 Rectángulo"/>
          <p:cNvSpPr/>
          <p:nvPr/>
        </p:nvSpPr>
        <p:spPr>
          <a:xfrm>
            <a:off x="338899" y="2078628"/>
            <a:ext cx="2732903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1600" b="1" dirty="0" smtClean="0"/>
              <a:t>Divulgación (Con </a:t>
            </a:r>
            <a:r>
              <a:rPr lang="es-ES" sz="1600" b="1" dirty="0" err="1" smtClean="0"/>
              <a:t>MinInterior</a:t>
            </a:r>
            <a:r>
              <a:rPr lang="es-ES" sz="1600" b="1" dirty="0" smtClean="0"/>
              <a:t>) </a:t>
            </a:r>
          </a:p>
          <a:p>
            <a:endParaRPr lang="es-ES" sz="1600" b="1" dirty="0"/>
          </a:p>
          <a:p>
            <a:r>
              <a:rPr lang="es-ES" sz="1600" dirty="0" smtClean="0"/>
              <a:t>Promover </a:t>
            </a:r>
            <a:r>
              <a:rPr lang="es-ES" sz="1600" dirty="0"/>
              <a:t>una masiva campaña institucional de divulgación de los derechos de los ciudadanos; obligaciones y deberes de las autoridades en materia de </a:t>
            </a:r>
            <a:r>
              <a:rPr lang="es-ES" sz="1600" dirty="0" smtClean="0"/>
              <a:t>participación.</a:t>
            </a:r>
          </a:p>
        </p:txBody>
      </p:sp>
      <p:sp>
        <p:nvSpPr>
          <p:cNvPr id="7" name="13 CuadroTexto"/>
          <p:cNvSpPr txBox="1"/>
          <p:nvPr/>
        </p:nvSpPr>
        <p:spPr>
          <a:xfrm>
            <a:off x="1820649" y="4429114"/>
            <a:ext cx="2954112" cy="206210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b="1" dirty="0" smtClean="0"/>
              <a:t>Pedagogía Acuerdo de Paz </a:t>
            </a:r>
          </a:p>
          <a:p>
            <a:r>
              <a:rPr lang="es-ES" sz="1600" b="1" dirty="0" smtClean="0"/>
              <a:t>(Con ESAP) </a:t>
            </a:r>
          </a:p>
          <a:p>
            <a:endParaRPr lang="es-ES" sz="1600" b="1" dirty="0"/>
          </a:p>
          <a:p>
            <a:r>
              <a:rPr lang="es-ES" sz="1600" dirty="0" smtClean="0"/>
              <a:t>Impulsar </a:t>
            </a:r>
            <a:r>
              <a:rPr lang="es-ES" sz="1600" dirty="0"/>
              <a:t>programas de formación y comunicación para la apropiación del Acuerdo </a:t>
            </a:r>
            <a:r>
              <a:rPr lang="es-ES" sz="1600" dirty="0" smtClean="0"/>
              <a:t>Final </a:t>
            </a:r>
            <a:r>
              <a:rPr lang="es-ES" sz="1600" dirty="0"/>
              <a:t> </a:t>
            </a:r>
            <a:r>
              <a:rPr lang="es-ES" sz="1600" dirty="0" smtClean="0"/>
              <a:t>dirigidos a </a:t>
            </a:r>
            <a:r>
              <a:rPr lang="es-ES" sz="1600" dirty="0"/>
              <a:t>s</a:t>
            </a:r>
            <a:r>
              <a:rPr lang="es-ES" sz="1600" dirty="0" smtClean="0"/>
              <a:t>ervidores públicos </a:t>
            </a:r>
            <a:endParaRPr lang="es-ES" sz="1600" dirty="0"/>
          </a:p>
          <a:p>
            <a:endParaRPr lang="es-CO" sz="1600" dirty="0"/>
          </a:p>
        </p:txBody>
      </p:sp>
      <p:sp>
        <p:nvSpPr>
          <p:cNvPr id="8" name="14 CuadroTexto"/>
          <p:cNvSpPr txBox="1"/>
          <p:nvPr/>
        </p:nvSpPr>
        <p:spPr>
          <a:xfrm>
            <a:off x="5340056" y="4717832"/>
            <a:ext cx="3234519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Control Interno </a:t>
            </a:r>
          </a:p>
          <a:p>
            <a:endParaRPr lang="es-CO" sz="1600" dirty="0"/>
          </a:p>
          <a:p>
            <a:r>
              <a:rPr lang="es-CO" sz="1600" dirty="0" smtClean="0"/>
              <a:t>Fortalecimiento </a:t>
            </a:r>
            <a:r>
              <a:rPr lang="es-CO" sz="1600" dirty="0"/>
              <a:t>de los mecanismos de control </a:t>
            </a:r>
            <a:r>
              <a:rPr lang="es-CO" sz="1600" dirty="0" smtClean="0"/>
              <a:t>interno a nivel territorial (</a:t>
            </a:r>
            <a:r>
              <a:rPr lang="es-CO" sz="1600" dirty="0"/>
              <a:t>Sistema Integrado de Información y medidas para la transparencia para la </a:t>
            </a:r>
            <a:r>
              <a:rPr lang="es-CO" sz="1600" dirty="0" smtClean="0"/>
              <a:t>Implementación) </a:t>
            </a:r>
            <a:endParaRPr lang="es-CO" sz="1600" dirty="0"/>
          </a:p>
        </p:txBody>
      </p:sp>
      <p:sp>
        <p:nvSpPr>
          <p:cNvPr id="9" name="15 CuadroTexto"/>
          <p:cNvSpPr txBox="1"/>
          <p:nvPr/>
        </p:nvSpPr>
        <p:spPr>
          <a:xfrm>
            <a:off x="8837023" y="1947983"/>
            <a:ext cx="3016156" cy="30931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b="1" dirty="0" smtClean="0"/>
              <a:t>Capacitación (Con ESAP) </a:t>
            </a:r>
          </a:p>
          <a:p>
            <a:endParaRPr lang="es-ES" sz="1600" b="1" dirty="0" smtClean="0"/>
          </a:p>
          <a:p>
            <a:pPr marL="228600" indent="-228600">
              <a:buFont typeface="+mj-lt"/>
              <a:buAutoNum type="arabicPeriod"/>
            </a:pPr>
            <a:r>
              <a:rPr lang="es-ES" sz="1600" dirty="0" smtClean="0"/>
              <a:t>Capacitar </a:t>
            </a:r>
            <a:r>
              <a:rPr lang="es-ES" sz="1600" dirty="0"/>
              <a:t>a funcionarias y funcionarios públicos para garantizar la no estigmatización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600" dirty="0"/>
              <a:t>Capacitar a funcionarias y funcionarios en cargos de dirección, en los niveles nacional, departamental y municipal en el tratamiento y resolución de conflictos</a:t>
            </a:r>
          </a:p>
          <a:p>
            <a:endParaRPr lang="es-CO" sz="2000" dirty="0"/>
          </a:p>
        </p:txBody>
      </p:sp>
      <p:sp>
        <p:nvSpPr>
          <p:cNvPr id="10" name="16 CuadroTexto"/>
          <p:cNvSpPr txBox="1"/>
          <p:nvPr/>
        </p:nvSpPr>
        <p:spPr>
          <a:xfrm>
            <a:off x="6587271" y="1274509"/>
            <a:ext cx="1978996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Rendición de Cuentas </a:t>
            </a:r>
          </a:p>
          <a:p>
            <a:endParaRPr lang="es-ES" sz="1600" b="1" dirty="0"/>
          </a:p>
          <a:p>
            <a:r>
              <a:rPr lang="es-ES" sz="1600" dirty="0" smtClean="0"/>
              <a:t>Sistema </a:t>
            </a:r>
            <a:r>
              <a:rPr lang="es-ES" sz="1600" dirty="0"/>
              <a:t>de Rendición de cuentas del Acuerdo </a:t>
            </a:r>
            <a:endParaRPr lang="es-ES" sz="1600" dirty="0" smtClean="0"/>
          </a:p>
        </p:txBody>
      </p:sp>
      <p:sp>
        <p:nvSpPr>
          <p:cNvPr id="11" name="17 CuadroTexto"/>
          <p:cNvSpPr txBox="1"/>
          <p:nvPr/>
        </p:nvSpPr>
        <p:spPr>
          <a:xfrm>
            <a:off x="3499426" y="1047577"/>
            <a:ext cx="2598503" cy="206210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b="1" dirty="0" smtClean="0"/>
              <a:t>Control Social (Con </a:t>
            </a:r>
            <a:r>
              <a:rPr lang="es-ES" sz="1600" b="1" dirty="0" err="1" smtClean="0"/>
              <a:t>MinInterior</a:t>
            </a:r>
            <a:r>
              <a:rPr lang="es-ES" sz="1600" b="1" dirty="0" smtClean="0"/>
              <a:t>) </a:t>
            </a:r>
          </a:p>
          <a:p>
            <a:endParaRPr lang="es-ES" sz="1600" dirty="0" smtClean="0"/>
          </a:p>
          <a:p>
            <a:r>
              <a:rPr lang="es-ES" sz="1600" dirty="0" smtClean="0"/>
              <a:t>Plan </a:t>
            </a:r>
            <a:r>
              <a:rPr lang="es-ES" sz="1600" dirty="0"/>
              <a:t>de apoyo a la creación y promoción de veedurías ciudadanas y observatorios de </a:t>
            </a:r>
            <a:r>
              <a:rPr lang="es-ES" sz="1600" dirty="0" smtClean="0"/>
              <a:t>transparencia</a:t>
            </a:r>
          </a:p>
          <a:p>
            <a:endParaRPr lang="es-ES" sz="1600" dirty="0"/>
          </a:p>
        </p:txBody>
      </p:sp>
      <p:sp>
        <p:nvSpPr>
          <p:cNvPr id="12" name="18 CuadroTexto"/>
          <p:cNvSpPr txBox="1"/>
          <p:nvPr/>
        </p:nvSpPr>
        <p:spPr>
          <a:xfrm>
            <a:off x="4488599" y="3482256"/>
            <a:ext cx="29995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Función Pública en el PMI</a:t>
            </a:r>
            <a:endParaRPr lang="es-CO" b="1" dirty="0"/>
          </a:p>
        </p:txBody>
      </p:sp>
      <p:sp>
        <p:nvSpPr>
          <p:cNvPr id="13" name="19 CuadroTexto"/>
          <p:cNvSpPr txBox="1"/>
          <p:nvPr/>
        </p:nvSpPr>
        <p:spPr>
          <a:xfrm>
            <a:off x="11353497" y="1821791"/>
            <a:ext cx="648072" cy="369332"/>
          </a:xfrm>
          <a:prstGeom prst="rect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800" b="1" dirty="0" smtClean="0"/>
              <a:t>DEP</a:t>
            </a:r>
            <a:endParaRPr lang="es-CO" sz="1800" b="1" dirty="0"/>
          </a:p>
        </p:txBody>
      </p:sp>
      <p:sp>
        <p:nvSpPr>
          <p:cNvPr id="14" name="20 CuadroTexto"/>
          <p:cNvSpPr txBox="1"/>
          <p:nvPr/>
        </p:nvSpPr>
        <p:spPr>
          <a:xfrm>
            <a:off x="7977396" y="1454681"/>
            <a:ext cx="907763" cy="369332"/>
          </a:xfrm>
          <a:prstGeom prst="rect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 b="1"/>
            </a:lvl1pPr>
          </a:lstStyle>
          <a:p>
            <a:r>
              <a:rPr lang="es-CO" dirty="0"/>
              <a:t>DPTSC</a:t>
            </a:r>
          </a:p>
        </p:txBody>
      </p:sp>
      <p:sp>
        <p:nvSpPr>
          <p:cNvPr id="17" name="23 CuadroTexto"/>
          <p:cNvSpPr txBox="1"/>
          <p:nvPr/>
        </p:nvSpPr>
        <p:spPr>
          <a:xfrm>
            <a:off x="4172662" y="4759838"/>
            <a:ext cx="789834" cy="369332"/>
          </a:xfrm>
          <a:prstGeom prst="rect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 b="1"/>
            </a:lvl1pPr>
          </a:lstStyle>
          <a:p>
            <a:r>
              <a:rPr lang="es-CO" dirty="0" smtClean="0"/>
              <a:t>DG</a:t>
            </a:r>
            <a:endParaRPr lang="es-CO" dirty="0"/>
          </a:p>
        </p:txBody>
      </p:sp>
      <p:sp>
        <p:nvSpPr>
          <p:cNvPr id="18" name="24 CuadroTexto"/>
          <p:cNvSpPr txBox="1"/>
          <p:nvPr/>
        </p:nvSpPr>
        <p:spPr>
          <a:xfrm>
            <a:off x="7714107" y="4759838"/>
            <a:ext cx="987538" cy="369332"/>
          </a:xfrm>
          <a:prstGeom prst="rect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 b="1"/>
            </a:lvl1pPr>
          </a:lstStyle>
          <a:p>
            <a:r>
              <a:rPr lang="es-CO" dirty="0" smtClean="0"/>
              <a:t>DGDI</a:t>
            </a:r>
            <a:endParaRPr lang="es-CO" dirty="0"/>
          </a:p>
        </p:txBody>
      </p:sp>
      <p:sp>
        <p:nvSpPr>
          <p:cNvPr id="19" name="20 CuadroTexto"/>
          <p:cNvSpPr txBox="1"/>
          <p:nvPr/>
        </p:nvSpPr>
        <p:spPr>
          <a:xfrm>
            <a:off x="5508670" y="1378379"/>
            <a:ext cx="907763" cy="369332"/>
          </a:xfrm>
          <a:prstGeom prst="rect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 b="1"/>
            </a:lvl1pPr>
          </a:lstStyle>
          <a:p>
            <a:r>
              <a:rPr lang="es-CO" dirty="0"/>
              <a:t>DPTSC</a:t>
            </a:r>
          </a:p>
        </p:txBody>
      </p:sp>
      <p:sp>
        <p:nvSpPr>
          <p:cNvPr id="20" name="20 CuadroTexto"/>
          <p:cNvSpPr txBox="1"/>
          <p:nvPr/>
        </p:nvSpPr>
        <p:spPr>
          <a:xfrm>
            <a:off x="2456285" y="2474837"/>
            <a:ext cx="907763" cy="369332"/>
          </a:xfrm>
          <a:prstGeom prst="rect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800" b="1"/>
            </a:lvl1pPr>
          </a:lstStyle>
          <a:p>
            <a:r>
              <a:rPr lang="es-CO" dirty="0"/>
              <a:t>DPTSC</a:t>
            </a:r>
          </a:p>
        </p:txBody>
      </p:sp>
    </p:spTree>
    <p:extLst>
      <p:ext uri="{BB962C8B-B14F-4D97-AF65-F5344CB8AC3E}">
        <p14:creationId xmlns:p14="http://schemas.microsoft.com/office/powerpoint/2010/main" val="3310987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Gestión Internacional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17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84" y="2347829"/>
            <a:ext cx="1321265" cy="488927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405843" y="1968037"/>
            <a:ext cx="7981619" cy="707886"/>
          </a:xfrm>
          <a:prstGeom prst="rect">
            <a:avLst/>
          </a:prstGeom>
          <a:noFill/>
          <a:ln w="19050">
            <a:solidFill>
              <a:srgbClr val="FF66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000" dirty="0" smtClean="0">
                <a:ea typeface="MS PGothic" charset="0"/>
                <a:cs typeface="MS PGothic" charset="0"/>
              </a:rPr>
              <a:t>Lanzamiento de la Red </a:t>
            </a:r>
            <a:r>
              <a:rPr lang="es-CO" sz="2000" dirty="0">
                <a:ea typeface="MS PGothic" charset="0"/>
                <a:cs typeface="MS PGothic" charset="0"/>
              </a:rPr>
              <a:t>de Integridad Pública de </a:t>
            </a:r>
            <a:r>
              <a:rPr lang="es-CO" sz="2000" dirty="0" smtClean="0">
                <a:ea typeface="MS PGothic" charset="0"/>
                <a:cs typeface="MS PGothic" charset="0"/>
              </a:rPr>
              <a:t>América Latina </a:t>
            </a:r>
            <a:r>
              <a:rPr lang="es-CO" sz="2000" dirty="0">
                <a:ea typeface="MS PGothic" charset="0"/>
                <a:cs typeface="MS PGothic" charset="0"/>
              </a:rPr>
              <a:t>y el </a:t>
            </a:r>
            <a:r>
              <a:rPr lang="es-CO" sz="2000" dirty="0" smtClean="0">
                <a:ea typeface="MS PGothic" charset="0"/>
                <a:cs typeface="MS PGothic" charset="0"/>
              </a:rPr>
              <a:t>Caribe</a:t>
            </a:r>
            <a:r>
              <a:rPr lang="es-ES_tradnl" sz="2000" dirty="0">
                <a:ea typeface="MS PGothic" charset="0"/>
                <a:cs typeface="MS PGothic" charset="0"/>
              </a:rPr>
              <a:t> </a:t>
            </a:r>
            <a:endParaRPr lang="es-ES_tradnl" sz="2000" dirty="0" smtClean="0">
              <a:ea typeface="MS PGothic" charset="0"/>
              <a:cs typeface="MS PGothic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2000" dirty="0" smtClean="0">
                <a:ea typeface="MS PGothic" charset="0"/>
                <a:cs typeface="MS PGothic" charset="0"/>
              </a:rPr>
              <a:t>18 y 19 de Mayo, Santiago de Chile</a:t>
            </a:r>
            <a:endParaRPr lang="es-CO" sz="2000" dirty="0">
              <a:ea typeface="MS PGothic" charset="0"/>
              <a:cs typeface="MS PGothic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405843" y="3449880"/>
            <a:ext cx="7981620" cy="707886"/>
          </a:xfrm>
          <a:prstGeom prst="rect">
            <a:avLst/>
          </a:prstGeom>
          <a:noFill/>
          <a:ln w="19050">
            <a:solidFill>
              <a:srgbClr val="FF66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000" dirty="0" smtClean="0">
                <a:ea typeface="MS PGothic" charset="0"/>
                <a:cs typeface="MS PGothic" charset="0"/>
              </a:rPr>
              <a:t>Foro del Servicio Público de las Naciones Unidas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000" dirty="0" smtClean="0">
                <a:ea typeface="MS PGothic" charset="0"/>
                <a:cs typeface="MS PGothic" charset="0"/>
              </a:rPr>
              <a:t>22 y 23 de Junio, La Haya, Holanda </a:t>
            </a:r>
            <a:endParaRPr lang="es-CO" sz="2000" dirty="0">
              <a:ea typeface="MS PGothic" charset="0"/>
              <a:cs typeface="MS PGothic" charset="0"/>
            </a:endParaRPr>
          </a:p>
        </p:txBody>
      </p:sp>
      <p:pic>
        <p:nvPicPr>
          <p:cNvPr id="20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0" y="3258722"/>
            <a:ext cx="1898898" cy="1090203"/>
          </a:xfrm>
          <a:prstGeom prst="rect">
            <a:avLst/>
          </a:prstGeom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405843" y="4904342"/>
            <a:ext cx="7981619" cy="1015663"/>
          </a:xfrm>
          <a:prstGeom prst="rect">
            <a:avLst/>
          </a:prstGeom>
          <a:noFill/>
          <a:ln w="19050">
            <a:solidFill>
              <a:srgbClr val="FF66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000" dirty="0">
                <a:ea typeface="MS PGothic" charset="0"/>
                <a:cs typeface="MS PGothic" charset="0"/>
              </a:rPr>
              <a:t>Simposio sobre Reforma y Modernización del </a:t>
            </a:r>
            <a:r>
              <a:rPr lang="es-CO" sz="2000" dirty="0" smtClean="0">
                <a:ea typeface="MS PGothic" charset="0"/>
                <a:cs typeface="MS PGothic" charset="0"/>
              </a:rPr>
              <a:t>Estado: </a:t>
            </a:r>
            <a:r>
              <a:rPr lang="es-CO" sz="2000" i="1" dirty="0" smtClean="0">
                <a:ea typeface="MS PGothic" charset="0"/>
                <a:cs typeface="MS PGothic" charset="0"/>
              </a:rPr>
              <a:t>Avances </a:t>
            </a:r>
            <a:r>
              <a:rPr lang="es-CO" sz="2000" i="1" dirty="0">
                <a:ea typeface="MS PGothic" charset="0"/>
                <a:cs typeface="MS PGothic" charset="0"/>
              </a:rPr>
              <a:t>en los últimos 20 años, Nuevas Tendencias y Desafíos para los próximos 20 años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000" dirty="0" smtClean="0">
                <a:ea typeface="MS PGothic" charset="0"/>
                <a:cs typeface="MS PGothic" charset="0"/>
              </a:rPr>
              <a:t>1 y 2 de Junio, Santo Domingo, República Dominicana</a:t>
            </a:r>
            <a:endParaRPr lang="es-CO" sz="2000" dirty="0">
              <a:ea typeface="MS PGothic" charset="0"/>
              <a:cs typeface="MS PGothic" charset="0"/>
            </a:endParaRPr>
          </a:p>
        </p:txBody>
      </p:sp>
      <p:pic>
        <p:nvPicPr>
          <p:cNvPr id="22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89" y="4659247"/>
            <a:ext cx="1505855" cy="1505855"/>
          </a:xfrm>
          <a:prstGeom prst="rect">
            <a:avLst/>
          </a:prstGeom>
        </p:spPr>
      </p:pic>
      <p:pic>
        <p:nvPicPr>
          <p:cNvPr id="23" name="1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58" y="1452472"/>
            <a:ext cx="1370916" cy="965237"/>
          </a:xfrm>
          <a:prstGeom prst="rect">
            <a:avLst/>
          </a:prstGeom>
        </p:spPr>
      </p:pic>
      <p:pic>
        <p:nvPicPr>
          <p:cNvPr id="24" name="1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84" y="2413145"/>
            <a:ext cx="1321265" cy="488927"/>
          </a:xfrm>
          <a:prstGeom prst="rect">
            <a:avLst/>
          </a:prstGeom>
        </p:spPr>
      </p:pic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466830" y="1051481"/>
            <a:ext cx="112120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buChar char="v"/>
            </a:pPr>
            <a:r>
              <a:rPr lang="es-ES_tradnl" sz="2200" dirty="0" smtClean="0">
                <a:ea typeface="MS PGothic" charset="0"/>
                <a:cs typeface="MS PGothic" charset="0"/>
              </a:rPr>
              <a:t>Confirmación de la participación de Función Pública en 3 eventos de relevancia Internacional </a:t>
            </a:r>
            <a:endParaRPr lang="es-CO" sz="22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817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Gestión Internacional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344353" y="1221614"/>
            <a:ext cx="8001937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buChar char="v"/>
            </a:pPr>
            <a:r>
              <a:rPr lang="es-CO" sz="2200" dirty="0" smtClean="0">
                <a:ea typeface="MS PGothic" charset="0"/>
                <a:cs typeface="MS PGothic" charset="0"/>
              </a:rPr>
              <a:t>Preparativos logísticos </a:t>
            </a:r>
            <a:r>
              <a:rPr lang="es-CO" sz="2200" dirty="0">
                <a:ea typeface="MS PGothic" charset="0"/>
                <a:cs typeface="MS PGothic" charset="0"/>
              </a:rPr>
              <a:t>del </a:t>
            </a:r>
            <a:r>
              <a:rPr lang="es-CO" sz="2200" i="1" dirty="0" smtClean="0">
                <a:ea typeface="MS PGothic" charset="0"/>
                <a:cs typeface="MS PGothic" charset="0"/>
              </a:rPr>
              <a:t>“</a:t>
            </a:r>
            <a:r>
              <a:rPr lang="es-CO" sz="2200" i="1" dirty="0">
                <a:ea typeface="MS PGothic" charset="0"/>
                <a:cs typeface="MS PGothic" charset="0"/>
              </a:rPr>
              <a:t>Foro Iberoamericano sobre el Rol de la Gestión Pública en la consecución de los Objetivos De Desarrollo Sostenible</a:t>
            </a:r>
            <a:r>
              <a:rPr lang="es-CO" sz="2200" dirty="0" smtClean="0">
                <a:ea typeface="MS PGothic" charset="0"/>
                <a:cs typeface="MS PGothic" charset="0"/>
              </a:rPr>
              <a:t>”</a:t>
            </a:r>
          </a:p>
          <a:p>
            <a:pPr marL="342900" indent="-3429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buChar char="v"/>
            </a:pPr>
            <a:r>
              <a:rPr lang="es-CO" sz="2200" dirty="0" smtClean="0">
                <a:ea typeface="MS PGothic" charset="0"/>
                <a:cs typeface="MS PGothic" charset="0"/>
              </a:rPr>
              <a:t>Confirmación de panelistas: </a:t>
            </a:r>
          </a:p>
          <a:p>
            <a:pPr marL="800100" lvl="1" indent="-3429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s-CO" sz="2000" dirty="0" smtClean="0">
                <a:solidFill>
                  <a:srgbClr val="FF6600"/>
                </a:solidFill>
                <a:ea typeface="MS PGothic" charset="0"/>
                <a:cs typeface="MS PGothic" charset="0"/>
              </a:rPr>
              <a:t>Adriana Alberti, Oficial </a:t>
            </a:r>
            <a:r>
              <a:rPr lang="es-CO" sz="2000" dirty="0" err="1">
                <a:solidFill>
                  <a:srgbClr val="FF6600"/>
                </a:solidFill>
                <a:ea typeface="MS PGothic" charset="0"/>
                <a:cs typeface="MS PGothic" charset="0"/>
              </a:rPr>
              <a:t>Senior</a:t>
            </a:r>
            <a:r>
              <a:rPr lang="es-CO" sz="2000" dirty="0">
                <a:solidFill>
                  <a:srgbClr val="FF6600"/>
                </a:solidFill>
                <a:ea typeface="MS PGothic" charset="0"/>
                <a:cs typeface="MS PGothic" charset="0"/>
              </a:rPr>
              <a:t> de Gobernanza y </a:t>
            </a:r>
            <a:r>
              <a:rPr lang="es-CO" sz="2000" dirty="0" smtClean="0">
                <a:solidFill>
                  <a:srgbClr val="FF6600"/>
                </a:solidFill>
                <a:ea typeface="MS PGothic" charset="0"/>
                <a:cs typeface="MS PGothic" charset="0"/>
              </a:rPr>
              <a:t>Administración </a:t>
            </a:r>
            <a:r>
              <a:rPr lang="es-CO" sz="2000" dirty="0">
                <a:solidFill>
                  <a:srgbClr val="FF6600"/>
                </a:solidFill>
                <a:ea typeface="MS PGothic" charset="0"/>
                <a:cs typeface="MS PGothic" charset="0"/>
              </a:rPr>
              <a:t>Pública, Naciones </a:t>
            </a:r>
            <a:r>
              <a:rPr lang="es-CO" sz="2000" dirty="0" smtClean="0">
                <a:solidFill>
                  <a:srgbClr val="FF6600"/>
                </a:solidFill>
                <a:ea typeface="MS PGothic" charset="0"/>
                <a:cs typeface="MS PGothic" charset="0"/>
              </a:rPr>
              <a:t>Unidas</a:t>
            </a:r>
          </a:p>
          <a:p>
            <a:pPr marL="800100" lvl="1" indent="-3429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s-CO" sz="2000" dirty="0" smtClean="0">
                <a:solidFill>
                  <a:srgbClr val="FF6600"/>
                </a:solidFill>
                <a:ea typeface="MS PGothic" charset="0"/>
                <a:cs typeface="MS PGothic" charset="0"/>
              </a:rPr>
              <a:t>Pablo </a:t>
            </a:r>
            <a:r>
              <a:rPr lang="es-CO" sz="2000" dirty="0">
                <a:solidFill>
                  <a:srgbClr val="FF6600"/>
                </a:solidFill>
                <a:ea typeface="MS PGothic" charset="0"/>
                <a:cs typeface="MS PGothic" charset="0"/>
              </a:rPr>
              <a:t>Ruiz </a:t>
            </a:r>
            <a:r>
              <a:rPr lang="es-CO" sz="2000" dirty="0" smtClean="0">
                <a:solidFill>
                  <a:srgbClr val="FF6600"/>
                </a:solidFill>
                <a:ea typeface="MS PGothic" charset="0"/>
                <a:cs typeface="MS PGothic" charset="0"/>
              </a:rPr>
              <a:t>Hierba</a:t>
            </a:r>
            <a:r>
              <a:rPr lang="es-CO" sz="2000" dirty="0">
                <a:solidFill>
                  <a:srgbClr val="FF6600"/>
                </a:solidFill>
                <a:ea typeface="MS PGothic" charset="0"/>
                <a:cs typeface="MS PGothic" charset="0"/>
              </a:rPr>
              <a:t>, </a:t>
            </a:r>
            <a:r>
              <a:rPr lang="es-CO" sz="2000" dirty="0" smtClean="0">
                <a:solidFill>
                  <a:srgbClr val="FF6600"/>
                </a:solidFill>
                <a:ea typeface="MS PGothic" charset="0"/>
                <a:cs typeface="MS PGothic" charset="0"/>
              </a:rPr>
              <a:t>Director del PNUD en Colombia</a:t>
            </a:r>
            <a:endParaRPr lang="es-CO" sz="2000" dirty="0">
              <a:ea typeface="MS PGothic" charset="0"/>
              <a:cs typeface="MS PGothic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90980" y="4249019"/>
            <a:ext cx="803042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buChar char="v"/>
            </a:pPr>
            <a:r>
              <a:rPr lang="es-CO" sz="2200" dirty="0">
                <a:ea typeface="MS PGothic" charset="0"/>
                <a:cs typeface="MS PGothic" charset="0"/>
              </a:rPr>
              <a:t>T</a:t>
            </a:r>
            <a:r>
              <a:rPr lang="es-CO" sz="2200" dirty="0" smtClean="0">
                <a:ea typeface="MS PGothic" charset="0"/>
                <a:cs typeface="MS PGothic" charset="0"/>
              </a:rPr>
              <a:t>alleres </a:t>
            </a:r>
            <a:r>
              <a:rPr lang="es-CO" sz="2200" dirty="0">
                <a:ea typeface="MS PGothic" charset="0"/>
                <a:cs typeface="MS PGothic" charset="0"/>
              </a:rPr>
              <a:t>de </a:t>
            </a:r>
            <a:r>
              <a:rPr lang="es-CO" sz="2200" dirty="0" smtClean="0">
                <a:ea typeface="MS PGothic" charset="0"/>
                <a:cs typeface="MS PGothic" charset="0"/>
              </a:rPr>
              <a:t>Prospectiva </a:t>
            </a:r>
            <a:r>
              <a:rPr lang="es-CO" sz="2200" dirty="0">
                <a:ea typeface="MS PGothic" charset="0"/>
                <a:cs typeface="MS PGothic" charset="0"/>
              </a:rPr>
              <a:t>y </a:t>
            </a:r>
            <a:r>
              <a:rPr lang="es-CO" sz="2200" dirty="0" smtClean="0">
                <a:ea typeface="MS PGothic" charset="0"/>
                <a:cs typeface="MS PGothic" charset="0"/>
              </a:rPr>
              <a:t>Diagnóstico </a:t>
            </a:r>
            <a:r>
              <a:rPr lang="es-CO" sz="2200" dirty="0">
                <a:ea typeface="MS PGothic" charset="0"/>
                <a:cs typeface="MS PGothic" charset="0"/>
              </a:rPr>
              <a:t>organizacional de la OEA  a cargo de </a:t>
            </a:r>
            <a:r>
              <a:rPr lang="es-CO" sz="2200" dirty="0" smtClean="0">
                <a:ea typeface="MS PGothic" charset="0"/>
                <a:cs typeface="MS PGothic" charset="0"/>
              </a:rPr>
              <a:t>Dirección de Desarrollo Organizacional. Washington D.C., 21 al 27 de mayo.</a:t>
            </a:r>
          </a:p>
        </p:txBody>
      </p:sp>
      <p:pic>
        <p:nvPicPr>
          <p:cNvPr id="14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0" y="1249959"/>
            <a:ext cx="2301648" cy="2291418"/>
          </a:xfrm>
          <a:prstGeom prst="rect">
            <a:avLst/>
          </a:prstGeom>
        </p:spPr>
      </p:pic>
      <p:pic>
        <p:nvPicPr>
          <p:cNvPr id="1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215" y="3726692"/>
            <a:ext cx="2124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60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Cambio Cultural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4" name="Rectángulo 2"/>
          <p:cNvSpPr>
            <a:spLocks noChangeArrowheads="1"/>
          </p:cNvSpPr>
          <p:nvPr/>
        </p:nvSpPr>
        <p:spPr bwMode="auto">
          <a:xfrm>
            <a:off x="331107" y="970507"/>
            <a:ext cx="3403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CO" sz="2000" b="1" dirty="0" smtClean="0">
                <a:solidFill>
                  <a:srgbClr val="FA9E00"/>
                </a:solidFill>
                <a:ea typeface="MS PGothic" panose="020B0600070205080204" pitchFamily="34" charset="-128"/>
              </a:rPr>
              <a:t>1. Sello de la Función Pública</a:t>
            </a:r>
          </a:p>
        </p:txBody>
      </p:sp>
      <p:pic>
        <p:nvPicPr>
          <p:cNvPr id="5" name="Imagen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41" y="870318"/>
            <a:ext cx="627944" cy="5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82" y="1519426"/>
            <a:ext cx="6389307" cy="582884"/>
          </a:xfrm>
          <a:prstGeom prst="rect">
            <a:avLst/>
          </a:prstGeom>
        </p:spPr>
      </p:pic>
      <p:sp>
        <p:nvSpPr>
          <p:cNvPr id="8" name="48 Rectángulo"/>
          <p:cNvSpPr/>
          <p:nvPr/>
        </p:nvSpPr>
        <p:spPr>
          <a:xfrm>
            <a:off x="1864529" y="1626202"/>
            <a:ext cx="6459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CO" b="1" dirty="0" smtClean="0"/>
              <a:t>Análisis de resultados Encuesta de Cambio Cultural</a:t>
            </a:r>
            <a:endParaRPr lang="es-CO" b="1" dirty="0"/>
          </a:p>
        </p:txBody>
      </p:sp>
      <p:sp>
        <p:nvSpPr>
          <p:cNvPr id="9" name="7 Anillo"/>
          <p:cNvSpPr/>
          <p:nvPr/>
        </p:nvSpPr>
        <p:spPr>
          <a:xfrm>
            <a:off x="735005" y="1486881"/>
            <a:ext cx="614855" cy="646331"/>
          </a:xfrm>
          <a:prstGeom prst="donu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8 Rectángulo"/>
          <p:cNvSpPr/>
          <p:nvPr/>
        </p:nvSpPr>
        <p:spPr>
          <a:xfrm>
            <a:off x="1439572" y="1766846"/>
            <a:ext cx="86264" cy="86400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52 Rectángulo"/>
          <p:cNvSpPr/>
          <p:nvPr/>
        </p:nvSpPr>
        <p:spPr>
          <a:xfrm>
            <a:off x="1584309" y="1767668"/>
            <a:ext cx="86264" cy="86400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53 Rectángulo"/>
          <p:cNvSpPr/>
          <p:nvPr/>
        </p:nvSpPr>
        <p:spPr>
          <a:xfrm>
            <a:off x="3460902" y="2380751"/>
            <a:ext cx="770508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CO" sz="1600" dirty="0" smtClean="0"/>
              <a:t>Los servidores de la entidad nos sentimos felices de trabajar aquí. El indicador de felicidad subió de 3,63/5 a </a:t>
            </a:r>
            <a:r>
              <a:rPr lang="es-CO" sz="1600" dirty="0" smtClean="0">
                <a:solidFill>
                  <a:srgbClr val="0070C0"/>
                </a:solidFill>
              </a:rPr>
              <a:t>3,94/5</a:t>
            </a:r>
            <a:r>
              <a:rPr lang="es-CO" sz="1600" dirty="0" smtClean="0"/>
              <a:t> </a:t>
            </a:r>
            <a:r>
              <a:rPr lang="es-CO" sz="1600" dirty="0" smtClean="0">
                <a:sym typeface="Wingdings" panose="05000000000000000000" pitchFamily="2" charset="2"/>
              </a:rPr>
              <a:t>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CO" sz="1600" dirty="0" smtClean="0"/>
              <a:t>Servidores de FP ejemplares en cultura de legalidad, confianza en las instituciones e inclusión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CO" sz="1600" dirty="0" smtClean="0"/>
              <a:t>El </a:t>
            </a:r>
            <a:r>
              <a:rPr lang="es-CO" sz="1600" dirty="0"/>
              <a:t>nivel de rotación de personal es muy alto. </a:t>
            </a:r>
            <a:r>
              <a:rPr lang="es-CO" sz="1600" dirty="0" smtClean="0"/>
              <a:t>Invitación a </a:t>
            </a:r>
            <a:r>
              <a:rPr lang="es-CO" sz="1600" dirty="0"/>
              <a:t>fortalecer programas de inducción y reinducción. </a:t>
            </a:r>
            <a:r>
              <a:rPr lang="es-CO" sz="1600" dirty="0">
                <a:solidFill>
                  <a:srgbClr val="0070C0"/>
                </a:solidFill>
              </a:rPr>
              <a:t>Es importante ayudarnos entre </a:t>
            </a:r>
            <a:r>
              <a:rPr lang="es-CO" sz="1600" dirty="0" smtClean="0">
                <a:solidFill>
                  <a:srgbClr val="0070C0"/>
                </a:solidFill>
              </a:rPr>
              <a:t>nosotros y valorar la experiencia de servidores antiguos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CO" sz="1600" dirty="0" smtClean="0"/>
              <a:t>Ejes de trabajo: liderazgo, ambiente laboral, comunicación y coordinación interna y bienestar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s-CO" sz="2000" dirty="0"/>
          </a:p>
        </p:txBody>
      </p:sp>
      <p:pic>
        <p:nvPicPr>
          <p:cNvPr id="13" name="Imagen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51" y="5335337"/>
            <a:ext cx="6307843" cy="582884"/>
          </a:xfrm>
          <a:prstGeom prst="rect">
            <a:avLst/>
          </a:prstGeom>
        </p:spPr>
      </p:pic>
      <p:sp>
        <p:nvSpPr>
          <p:cNvPr id="14" name="55 Rectángulo"/>
          <p:cNvSpPr/>
          <p:nvPr/>
        </p:nvSpPr>
        <p:spPr>
          <a:xfrm>
            <a:off x="2032634" y="5445079"/>
            <a:ext cx="6459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CO" b="1" dirty="0" smtClean="0"/>
              <a:t>Investigación cualitativa</a:t>
            </a:r>
            <a:endParaRPr lang="es-CO" b="1" dirty="0"/>
          </a:p>
        </p:txBody>
      </p:sp>
      <p:sp>
        <p:nvSpPr>
          <p:cNvPr id="15" name="56 Anillo"/>
          <p:cNvSpPr/>
          <p:nvPr/>
        </p:nvSpPr>
        <p:spPr>
          <a:xfrm>
            <a:off x="670610" y="5306580"/>
            <a:ext cx="614855" cy="646331"/>
          </a:xfrm>
          <a:prstGeom prst="donu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60 Rectángulo"/>
          <p:cNvSpPr/>
          <p:nvPr/>
        </p:nvSpPr>
        <p:spPr>
          <a:xfrm>
            <a:off x="1419709" y="5583579"/>
            <a:ext cx="86264" cy="86400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61 Rectángulo"/>
          <p:cNvSpPr/>
          <p:nvPr/>
        </p:nvSpPr>
        <p:spPr>
          <a:xfrm>
            <a:off x="1594693" y="5583579"/>
            <a:ext cx="86264" cy="86400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62 Rectángulo"/>
          <p:cNvSpPr/>
          <p:nvPr/>
        </p:nvSpPr>
        <p:spPr>
          <a:xfrm>
            <a:off x="769983" y="2252808"/>
            <a:ext cx="10576303" cy="2885868"/>
          </a:xfrm>
          <a:prstGeom prst="rect">
            <a:avLst/>
          </a:prstGeom>
          <a:noFill/>
          <a:ln w="127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9" name="12 Conector recto"/>
          <p:cNvCxnSpPr/>
          <p:nvPr/>
        </p:nvCxnSpPr>
        <p:spPr>
          <a:xfrm flipH="1">
            <a:off x="3033392" y="2252808"/>
            <a:ext cx="2" cy="2880000"/>
          </a:xfrm>
          <a:prstGeom prst="line">
            <a:avLst/>
          </a:prstGeom>
          <a:noFill/>
          <a:ln w="127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Rectángulo 23"/>
          <p:cNvSpPr/>
          <p:nvPr/>
        </p:nvSpPr>
        <p:spPr>
          <a:xfrm>
            <a:off x="1045105" y="2466755"/>
            <a:ext cx="1697428" cy="646331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185 </a:t>
            </a:r>
            <a:r>
              <a:rPr lang="es-CO" sz="1800" dirty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es-CO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ervidores participantes</a:t>
            </a:r>
            <a:endParaRPr lang="es-CO" sz="1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ángulo 23"/>
          <p:cNvSpPr/>
          <p:nvPr/>
        </p:nvSpPr>
        <p:spPr>
          <a:xfrm>
            <a:off x="957095" y="3429526"/>
            <a:ext cx="1885765" cy="1477328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dirty="0" smtClean="0">
                <a:solidFill>
                  <a:schemeClr val="bg1"/>
                </a:solidFill>
                <a:latin typeface="Calibri" panose="020F0502020204030204" pitchFamily="34" charset="0"/>
              </a:rPr>
              <a:t>Análisis con OAP, Gestión del Conocimiento y Grupo de Gestión Humana</a:t>
            </a:r>
            <a:endParaRPr lang="es-CO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65 Rectángulo"/>
          <p:cNvSpPr/>
          <p:nvPr/>
        </p:nvSpPr>
        <p:spPr>
          <a:xfrm>
            <a:off x="1045105" y="5952911"/>
            <a:ext cx="72606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CO" sz="1600" b="1" dirty="0" smtClean="0"/>
              <a:t>Encuestas semiestructuradas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CO" sz="1600" b="1" dirty="0" smtClean="0"/>
              <a:t>Grupos focales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2164306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5"/>
          <p:cNvSpPr/>
          <p:nvPr/>
        </p:nvSpPr>
        <p:spPr>
          <a:xfrm>
            <a:off x="6554486" y="3922346"/>
            <a:ext cx="4201905" cy="4567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2" dirty="0"/>
          </a:p>
        </p:txBody>
      </p:sp>
      <p:sp>
        <p:nvSpPr>
          <p:cNvPr id="10" name="Rectangle 19"/>
          <p:cNvSpPr/>
          <p:nvPr/>
        </p:nvSpPr>
        <p:spPr>
          <a:xfrm>
            <a:off x="6554488" y="4322456"/>
            <a:ext cx="4201904" cy="1503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2"/>
          </a:p>
        </p:txBody>
      </p:sp>
      <p:sp>
        <p:nvSpPr>
          <p:cNvPr id="14" name="29 CuadroTexto"/>
          <p:cNvSpPr txBox="1"/>
          <p:nvPr/>
        </p:nvSpPr>
        <p:spPr>
          <a:xfrm>
            <a:off x="6689534" y="3922346"/>
            <a:ext cx="3744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>
                <a:solidFill>
                  <a:schemeClr val="bg1"/>
                </a:solidFill>
              </a:rPr>
              <a:t>Trabajo efectuado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7" name="Rectangle 19"/>
          <p:cNvSpPr/>
          <p:nvPr/>
        </p:nvSpPr>
        <p:spPr>
          <a:xfrm>
            <a:off x="552590" y="4301403"/>
            <a:ext cx="5461844" cy="24084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2"/>
          </a:p>
        </p:txBody>
      </p:sp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Cambio Cultural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4" name="Rectángulo 3"/>
          <p:cNvSpPr>
            <a:spLocks noChangeArrowheads="1"/>
          </p:cNvSpPr>
          <p:nvPr/>
        </p:nvSpPr>
        <p:spPr bwMode="auto">
          <a:xfrm>
            <a:off x="425631" y="970507"/>
            <a:ext cx="27238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CO" sz="2000" b="1" dirty="0" smtClean="0">
                <a:solidFill>
                  <a:srgbClr val="2A41C7"/>
                </a:solidFill>
                <a:ea typeface="MS PGothic" panose="020B0600070205080204" pitchFamily="34" charset="-128"/>
              </a:rPr>
              <a:t>2. Código de Integridad</a:t>
            </a:r>
          </a:p>
        </p:txBody>
      </p:sp>
      <p:sp>
        <p:nvSpPr>
          <p:cNvPr id="5" name="Rounded Rectangle 45"/>
          <p:cNvSpPr/>
          <p:nvPr/>
        </p:nvSpPr>
        <p:spPr>
          <a:xfrm>
            <a:off x="533932" y="3950644"/>
            <a:ext cx="5461845" cy="37181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2" dirty="0"/>
          </a:p>
        </p:txBody>
      </p:sp>
      <p:sp>
        <p:nvSpPr>
          <p:cNvPr id="8" name="2 CuadroTexto"/>
          <p:cNvSpPr txBox="1"/>
          <p:nvPr/>
        </p:nvSpPr>
        <p:spPr>
          <a:xfrm>
            <a:off x="769959" y="3940499"/>
            <a:ext cx="31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>
                <a:solidFill>
                  <a:schemeClr val="bg1"/>
                </a:solidFill>
              </a:rPr>
              <a:t>10 entidades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9" name="22 CuadroTexto"/>
          <p:cNvSpPr txBox="1"/>
          <p:nvPr/>
        </p:nvSpPr>
        <p:spPr>
          <a:xfrm>
            <a:off x="7080463" y="4290498"/>
            <a:ext cx="355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chemeClr val="bg1"/>
                </a:solidFill>
              </a:rPr>
              <a:t>Fase Piloto – 10 entidades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3" name="27 Rectángulo"/>
          <p:cNvSpPr/>
          <p:nvPr/>
        </p:nvSpPr>
        <p:spPr>
          <a:xfrm>
            <a:off x="6576212" y="4379053"/>
            <a:ext cx="418018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/>
              <a:t>3 Talleres previos de preparación con equipos de trabajo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 smtClean="0"/>
              <a:t>Planeación </a:t>
            </a:r>
            <a:r>
              <a:rPr lang="es-CO" sz="1600" dirty="0"/>
              <a:t>evento de lanzamiento en cada entidad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 smtClean="0"/>
              <a:t>Intercambio </a:t>
            </a:r>
            <a:r>
              <a:rPr lang="es-CO" sz="1600" dirty="0"/>
              <a:t>de herramientas y experiencias</a:t>
            </a:r>
            <a:endParaRPr lang="es-ES" sz="16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s-ES" dirty="0"/>
          </a:p>
        </p:txBody>
      </p:sp>
      <p:pic>
        <p:nvPicPr>
          <p:cNvPr id="16" name="Imagen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93" y="1615229"/>
            <a:ext cx="7552791" cy="582884"/>
          </a:xfrm>
          <a:prstGeom prst="rect">
            <a:avLst/>
          </a:prstGeom>
        </p:spPr>
      </p:pic>
      <p:sp>
        <p:nvSpPr>
          <p:cNvPr id="17" name="31 Rectángulo"/>
          <p:cNvSpPr/>
          <p:nvPr/>
        </p:nvSpPr>
        <p:spPr>
          <a:xfrm>
            <a:off x="1611647" y="1722005"/>
            <a:ext cx="5856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CO" b="1" dirty="0" smtClean="0"/>
              <a:t>Propuesta gráfica del Código de Integridad</a:t>
            </a:r>
            <a:endParaRPr lang="es-CO" b="1" dirty="0"/>
          </a:p>
        </p:txBody>
      </p:sp>
      <p:sp>
        <p:nvSpPr>
          <p:cNvPr id="18" name="32 Anillo"/>
          <p:cNvSpPr/>
          <p:nvPr/>
        </p:nvSpPr>
        <p:spPr>
          <a:xfrm>
            <a:off x="445959" y="1582684"/>
            <a:ext cx="648000" cy="646331"/>
          </a:xfrm>
          <a:prstGeom prst="donu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33 Rectángulo"/>
          <p:cNvSpPr/>
          <p:nvPr/>
        </p:nvSpPr>
        <p:spPr>
          <a:xfrm>
            <a:off x="1226384" y="1862649"/>
            <a:ext cx="78206" cy="86400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34 Rectángulo"/>
          <p:cNvSpPr/>
          <p:nvPr/>
        </p:nvSpPr>
        <p:spPr>
          <a:xfrm>
            <a:off x="1357602" y="1863471"/>
            <a:ext cx="78206" cy="86400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93" y="2358857"/>
            <a:ext cx="7552791" cy="582884"/>
          </a:xfrm>
          <a:prstGeom prst="rect">
            <a:avLst/>
          </a:prstGeom>
        </p:spPr>
      </p:pic>
      <p:sp>
        <p:nvSpPr>
          <p:cNvPr id="23" name="38 Rectángulo"/>
          <p:cNvSpPr/>
          <p:nvPr/>
        </p:nvSpPr>
        <p:spPr>
          <a:xfrm>
            <a:off x="1611647" y="2465633"/>
            <a:ext cx="712023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CO" b="1" dirty="0" smtClean="0"/>
              <a:t>Creación Caja de Herramientas de socialización y apropiación</a:t>
            </a:r>
            <a:endParaRPr lang="es-CO" b="1" dirty="0"/>
          </a:p>
        </p:txBody>
      </p:sp>
      <p:sp>
        <p:nvSpPr>
          <p:cNvPr id="24" name="39 Anillo"/>
          <p:cNvSpPr/>
          <p:nvPr/>
        </p:nvSpPr>
        <p:spPr>
          <a:xfrm>
            <a:off x="445959" y="2326312"/>
            <a:ext cx="648000" cy="646331"/>
          </a:xfrm>
          <a:prstGeom prst="donu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6" name="40 Rectángulo"/>
          <p:cNvSpPr/>
          <p:nvPr/>
        </p:nvSpPr>
        <p:spPr>
          <a:xfrm>
            <a:off x="1226384" y="2606277"/>
            <a:ext cx="78206" cy="86400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41 Rectángulo"/>
          <p:cNvSpPr/>
          <p:nvPr/>
        </p:nvSpPr>
        <p:spPr>
          <a:xfrm>
            <a:off x="1357602" y="2607099"/>
            <a:ext cx="78206" cy="86400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93" y="3105834"/>
            <a:ext cx="7552791" cy="582884"/>
          </a:xfrm>
          <a:prstGeom prst="rect">
            <a:avLst/>
          </a:prstGeom>
        </p:spPr>
      </p:pic>
      <p:sp>
        <p:nvSpPr>
          <p:cNvPr id="30" name="43 Rectángulo"/>
          <p:cNvSpPr/>
          <p:nvPr/>
        </p:nvSpPr>
        <p:spPr>
          <a:xfrm>
            <a:off x="1611647" y="3212610"/>
            <a:ext cx="5856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CO" b="1" dirty="0" smtClean="0"/>
              <a:t>Pilotaje de las herramientas pedagógicas</a:t>
            </a:r>
            <a:endParaRPr lang="es-CO" b="1" dirty="0"/>
          </a:p>
        </p:txBody>
      </p:sp>
      <p:sp>
        <p:nvSpPr>
          <p:cNvPr id="31" name="44 Anillo"/>
          <p:cNvSpPr/>
          <p:nvPr/>
        </p:nvSpPr>
        <p:spPr>
          <a:xfrm>
            <a:off x="445959" y="3073289"/>
            <a:ext cx="648000" cy="646331"/>
          </a:xfrm>
          <a:prstGeom prst="donu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45 Rectángulo"/>
          <p:cNvSpPr/>
          <p:nvPr/>
        </p:nvSpPr>
        <p:spPr>
          <a:xfrm>
            <a:off x="1226384" y="3353254"/>
            <a:ext cx="78206" cy="86400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46 Rectángulo"/>
          <p:cNvSpPr/>
          <p:nvPr/>
        </p:nvSpPr>
        <p:spPr>
          <a:xfrm>
            <a:off x="1357602" y="3354076"/>
            <a:ext cx="78206" cy="86400"/>
          </a:xfrm>
          <a:prstGeom prst="rect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Picture 2" descr="http://www.clipartkid.com/images/243/white-tool-box-clip-art-at-clker-com-vector-clip-art-online-royalty-ZqG7Cq-clip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875" y="2278535"/>
            <a:ext cx="830413" cy="8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84" y="1027104"/>
            <a:ext cx="1319315" cy="1251431"/>
          </a:xfrm>
          <a:prstGeom prst="rect">
            <a:avLst/>
          </a:prstGeom>
        </p:spPr>
      </p:pic>
      <p:sp>
        <p:nvSpPr>
          <p:cNvPr id="67" name="1 Rectángulo"/>
          <p:cNvSpPr/>
          <p:nvPr/>
        </p:nvSpPr>
        <p:spPr>
          <a:xfrm>
            <a:off x="618344" y="4314851"/>
            <a:ext cx="5461845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500" dirty="0"/>
              <a:t>Alcaldía de Bogotá – Secretaría General (Transmilenio)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500" dirty="0"/>
              <a:t>Alcaldía de Soacha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500" dirty="0" err="1"/>
              <a:t>Colpensiones</a:t>
            </a:r>
            <a:endParaRPr lang="es-ES" sz="15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500" dirty="0"/>
              <a:t>FONADE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500" dirty="0"/>
              <a:t>Función Pública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ES" sz="1500" dirty="0" smtClean="0"/>
              <a:t>Gobernación </a:t>
            </a:r>
            <a:r>
              <a:rPr lang="es-ES" sz="1500" dirty="0"/>
              <a:t>de Cundinamarca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500" dirty="0" smtClean="0"/>
              <a:t>INVIMA</a:t>
            </a:r>
            <a:endParaRPr lang="es-ES" sz="15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ES" sz="1500" dirty="0" smtClean="0"/>
              <a:t>Ministerio </a:t>
            </a:r>
            <a:r>
              <a:rPr lang="es-ES" sz="1500" dirty="0"/>
              <a:t>de Defensa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ES" sz="1500" dirty="0"/>
              <a:t>Ministerio de Educación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ES" sz="1500" dirty="0"/>
              <a:t>Ministerio de Salud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s-ES" dirty="0"/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38" y="773732"/>
            <a:ext cx="652747" cy="6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987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Cambio Cultural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25" name="CuadroTexto 15"/>
          <p:cNvSpPr txBox="1">
            <a:spLocks noChangeArrowheads="1"/>
          </p:cNvSpPr>
          <p:nvPr/>
        </p:nvSpPr>
        <p:spPr bwMode="auto">
          <a:xfrm>
            <a:off x="-1786985" y="3300887"/>
            <a:ext cx="7750176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O" altLang="es-CO" sz="4400" b="1" dirty="0">
                <a:solidFill>
                  <a:schemeClr val="bg1"/>
                </a:solidFill>
              </a:rPr>
              <a:t>¿Qué se ha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O" altLang="es-CO" sz="4400" b="1" dirty="0">
                <a:solidFill>
                  <a:schemeClr val="bg1"/>
                </a:solidFill>
              </a:rPr>
              <a:t>hecho? </a:t>
            </a: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535153" y="1198356"/>
            <a:ext cx="6160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CO" b="1" dirty="0" smtClean="0">
                <a:solidFill>
                  <a:srgbClr val="2A41C7"/>
                </a:solidFill>
                <a:latin typeface="Calibri" panose="020F0502020204030204"/>
              </a:rPr>
              <a:t>Plan de trabajo entidades piloto</a:t>
            </a:r>
            <a:endParaRPr lang="es-CO" b="1" dirty="0">
              <a:solidFill>
                <a:srgbClr val="2A41C7"/>
              </a:solidFill>
              <a:latin typeface="Calibri" panose="020F0502020204030204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798741" y="4237331"/>
            <a:ext cx="2492607" cy="877711"/>
            <a:chOff x="-2200243" y="3188424"/>
            <a:chExt cx="3805027" cy="1339849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00243" y="3188424"/>
              <a:ext cx="2228470" cy="133984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1015" y="3252813"/>
              <a:ext cx="1563769" cy="1149830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523401" y="3296381"/>
              <a:ext cx="977407" cy="1026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CO" sz="4000" b="1" dirty="0">
                  <a:solidFill>
                    <a:srgbClr val="ED6608"/>
                  </a:solidFill>
                  <a:ea typeface="MS PGothic" panose="020B0600070205080204" pitchFamily="34" charset="-128"/>
                </a:rPr>
                <a:t>1</a:t>
              </a:r>
              <a:endParaRPr lang="es-CO" sz="4000" b="1" dirty="0" smtClean="0">
                <a:solidFill>
                  <a:srgbClr val="ED6608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-2037285" y="3348723"/>
              <a:ext cx="1876933" cy="937179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es-CO" sz="1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Contexto y capacitación de líderes internos</a:t>
              </a:r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1815863" y="2186020"/>
            <a:ext cx="12005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600" b="1" dirty="0" smtClean="0">
                <a:solidFill>
                  <a:srgbClr val="ED6608"/>
                </a:solidFill>
                <a:ea typeface="MS PGothic" panose="020B0600070205080204" pitchFamily="34" charset="-128"/>
              </a:rPr>
              <a:t>Marzo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788074" y="2178280"/>
            <a:ext cx="9797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600" b="1" dirty="0" smtClean="0">
                <a:solidFill>
                  <a:srgbClr val="005E6B"/>
                </a:solidFill>
                <a:ea typeface="MS PGothic" panose="020B0600070205080204" pitchFamily="34" charset="-128"/>
              </a:rPr>
              <a:t>Abril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422205" y="2147127"/>
            <a:ext cx="10819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600" b="1" dirty="0" smtClean="0">
                <a:solidFill>
                  <a:srgbClr val="008799"/>
                </a:solidFill>
                <a:ea typeface="MS PGothic" panose="020B0600070205080204" pitchFamily="34" charset="-128"/>
              </a:rPr>
              <a:t>Mayo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158554" y="2160599"/>
            <a:ext cx="11078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600" b="1" dirty="0" smtClean="0">
                <a:solidFill>
                  <a:srgbClr val="00B0C7"/>
                </a:solidFill>
                <a:ea typeface="MS PGothic" panose="020B0600070205080204" pitchFamily="34" charset="-128"/>
              </a:rPr>
              <a:t>Junio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062019" y="2147127"/>
            <a:ext cx="8277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600" b="1" dirty="0" smtClean="0">
                <a:solidFill>
                  <a:srgbClr val="97C6C5"/>
                </a:solidFill>
                <a:ea typeface="MS PGothic" panose="020B0600070205080204" pitchFamily="34" charset="-128"/>
              </a:rPr>
              <a:t>Julio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92" y="2507860"/>
            <a:ext cx="8879997" cy="54868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28" y="3219531"/>
            <a:ext cx="206821" cy="103170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2510919" y="3208000"/>
            <a:ext cx="2671138" cy="85754"/>
          </a:xfrm>
          <a:prstGeom prst="rect">
            <a:avLst/>
          </a:prstGeom>
          <a:solidFill>
            <a:srgbClr val="ED660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2552720" y="3250282"/>
            <a:ext cx="2444138" cy="0"/>
          </a:xfrm>
          <a:prstGeom prst="line">
            <a:avLst/>
          </a:prstGeom>
          <a:ln w="9525">
            <a:solidFill>
              <a:srgbClr val="ED66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o 20"/>
          <p:cNvGrpSpPr/>
          <p:nvPr/>
        </p:nvGrpSpPr>
        <p:grpSpPr>
          <a:xfrm>
            <a:off x="4327017" y="4279513"/>
            <a:ext cx="1491264" cy="1947077"/>
            <a:chOff x="-353077" y="3281782"/>
            <a:chExt cx="2256653" cy="2946414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4894" y="4888348"/>
              <a:ext cx="2228470" cy="1339848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>
              <a:off x="-353077" y="5019822"/>
              <a:ext cx="2235633" cy="937178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CO" sz="12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Lanzamiento interno del Código de Integridad</a:t>
              </a:r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0239" y="3488753"/>
              <a:ext cx="1563771" cy="1149829"/>
            </a:xfrm>
            <a:prstGeom prst="rect">
              <a:avLst/>
            </a:prstGeom>
          </p:spPr>
        </p:pic>
        <p:sp>
          <p:nvSpPr>
            <p:cNvPr id="26" name="CuadroTexto 25"/>
            <p:cNvSpPr txBox="1"/>
            <p:nvPr/>
          </p:nvSpPr>
          <p:spPr>
            <a:xfrm>
              <a:off x="248518" y="3340108"/>
              <a:ext cx="977408" cy="1026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CO" sz="4000" b="1" dirty="0" smtClean="0">
                  <a:solidFill>
                    <a:srgbClr val="ED6608"/>
                  </a:solidFill>
                  <a:ea typeface="MS PGothic" panose="020B0600070205080204" pitchFamily="34" charset="-128"/>
                </a:rPr>
                <a:t>2</a:t>
              </a:r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5081961" y="3208000"/>
            <a:ext cx="3581400" cy="71864"/>
          </a:xfrm>
          <a:prstGeom prst="rect">
            <a:avLst/>
          </a:prstGeom>
          <a:solidFill>
            <a:srgbClr val="ED660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cxnSp>
        <p:nvCxnSpPr>
          <p:cNvPr id="28" name="Conector recto 27"/>
          <p:cNvCxnSpPr/>
          <p:nvPr/>
        </p:nvCxnSpPr>
        <p:spPr>
          <a:xfrm>
            <a:off x="5201119" y="3250282"/>
            <a:ext cx="3277043" cy="0"/>
          </a:xfrm>
          <a:prstGeom prst="line">
            <a:avLst/>
          </a:prstGeom>
          <a:ln w="9525">
            <a:solidFill>
              <a:srgbClr val="ED66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>
            <a:off x="8589219" y="3208000"/>
            <a:ext cx="1858865" cy="45719"/>
          </a:xfrm>
          <a:prstGeom prst="rect">
            <a:avLst/>
          </a:prstGeom>
          <a:solidFill>
            <a:srgbClr val="ED660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cxnSp>
        <p:nvCxnSpPr>
          <p:cNvPr id="30" name="Conector recto 29"/>
          <p:cNvCxnSpPr>
            <a:stCxn id="29" idx="1"/>
          </p:cNvCxnSpPr>
          <p:nvPr/>
        </p:nvCxnSpPr>
        <p:spPr>
          <a:xfrm>
            <a:off x="8589219" y="3230860"/>
            <a:ext cx="1673667" cy="6156"/>
          </a:xfrm>
          <a:prstGeom prst="line">
            <a:avLst/>
          </a:prstGeom>
          <a:ln w="9525">
            <a:solidFill>
              <a:srgbClr val="ED66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52" y="3219531"/>
            <a:ext cx="206821" cy="1031702"/>
          </a:xfrm>
          <a:prstGeom prst="rect">
            <a:avLst/>
          </a:prstGeom>
        </p:spPr>
      </p:pic>
      <p:grpSp>
        <p:nvGrpSpPr>
          <p:cNvPr id="32" name="Grupo 31"/>
          <p:cNvGrpSpPr/>
          <p:nvPr/>
        </p:nvGrpSpPr>
        <p:grpSpPr>
          <a:xfrm>
            <a:off x="6032212" y="4279513"/>
            <a:ext cx="1836998" cy="2092160"/>
            <a:chOff x="-492536" y="3281782"/>
            <a:chExt cx="2779834" cy="3165961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2536" y="4784459"/>
              <a:ext cx="2756650" cy="1663284"/>
            </a:xfrm>
            <a:prstGeom prst="rect">
              <a:avLst/>
            </a:prstGeom>
          </p:spPr>
        </p:pic>
        <p:sp>
          <p:nvSpPr>
            <p:cNvPr id="34" name="Rectángulo 33"/>
            <p:cNvSpPr/>
            <p:nvPr/>
          </p:nvSpPr>
          <p:spPr>
            <a:xfrm>
              <a:off x="-382511" y="4987349"/>
              <a:ext cx="2669809" cy="1257506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es-CO" sz="12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Implementación caja de herramientas para la socialización y apropiación del código</a:t>
              </a:r>
            </a:p>
          </p:txBody>
        </p:sp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0239" y="3488753"/>
              <a:ext cx="1563771" cy="1149829"/>
            </a:xfrm>
            <a:prstGeom prst="rect">
              <a:avLst/>
            </a:prstGeom>
          </p:spPr>
        </p:pic>
        <p:sp>
          <p:nvSpPr>
            <p:cNvPr id="36" name="CuadroTexto 35"/>
            <p:cNvSpPr txBox="1"/>
            <p:nvPr/>
          </p:nvSpPr>
          <p:spPr>
            <a:xfrm>
              <a:off x="248518" y="3340109"/>
              <a:ext cx="977409" cy="1071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CO" sz="4000" b="1" dirty="0" smtClean="0">
                  <a:solidFill>
                    <a:srgbClr val="ED6608"/>
                  </a:solidFill>
                  <a:ea typeface="MS PGothic" panose="020B0600070205080204" pitchFamily="34" charset="-128"/>
                </a:rPr>
                <a:t>3</a:t>
              </a: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7815715" y="4237331"/>
            <a:ext cx="2492607" cy="877711"/>
            <a:chOff x="-2200243" y="3188424"/>
            <a:chExt cx="3805027" cy="1339849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00243" y="3188424"/>
              <a:ext cx="2228470" cy="1339849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1015" y="3252813"/>
              <a:ext cx="1563769" cy="1149830"/>
            </a:xfrm>
            <a:prstGeom prst="rect">
              <a:avLst/>
            </a:prstGeom>
          </p:spPr>
        </p:pic>
        <p:sp>
          <p:nvSpPr>
            <p:cNvPr id="40" name="CuadroTexto 39"/>
            <p:cNvSpPr txBox="1"/>
            <p:nvPr/>
          </p:nvSpPr>
          <p:spPr>
            <a:xfrm>
              <a:off x="523401" y="3296381"/>
              <a:ext cx="977407" cy="1080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CO" sz="4000" b="1" dirty="0" smtClean="0">
                  <a:solidFill>
                    <a:srgbClr val="ED6608"/>
                  </a:solidFill>
                  <a:ea typeface="MS PGothic" panose="020B0600070205080204" pitchFamily="34" charset="-128"/>
                </a:rPr>
                <a:t>4</a:t>
              </a:r>
            </a:p>
          </p:txBody>
        </p:sp>
        <p:sp>
          <p:nvSpPr>
            <p:cNvPr id="41" name="Rectángulo 40"/>
            <p:cNvSpPr/>
            <p:nvPr/>
          </p:nvSpPr>
          <p:spPr>
            <a:xfrm>
              <a:off x="-2037285" y="3348723"/>
              <a:ext cx="1876933" cy="98664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es-CO" sz="12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Recopilación y análisis de resultados</a:t>
              </a:r>
            </a:p>
          </p:txBody>
        </p:sp>
      </p:grpSp>
      <p:pic>
        <p:nvPicPr>
          <p:cNvPr id="42" name="Imagen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10" y="3208000"/>
            <a:ext cx="232300" cy="1043233"/>
          </a:xfrm>
          <a:prstGeom prst="rect">
            <a:avLst/>
          </a:prstGeom>
        </p:spPr>
      </p:pic>
      <p:pic>
        <p:nvPicPr>
          <p:cNvPr id="43" name="Imagen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7" y="970507"/>
            <a:ext cx="7556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2 Cerrar llave"/>
          <p:cNvSpPr/>
          <p:nvPr/>
        </p:nvSpPr>
        <p:spPr>
          <a:xfrm rot="5400000">
            <a:off x="6679948" y="2139423"/>
            <a:ext cx="329850" cy="3531618"/>
          </a:xfrm>
          <a:prstGeom prst="rightBrace">
            <a:avLst>
              <a:gd name="adj1" fmla="val 249743"/>
              <a:gd name="adj2" fmla="val 49892"/>
            </a:avLst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6745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930826" y="-47297"/>
            <a:ext cx="3231931" cy="31329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9159766" y="6117021"/>
            <a:ext cx="3231931" cy="740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9699078" y="455183"/>
            <a:ext cx="2153305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Cambio Cultural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25" name="CuadroTexto 15"/>
          <p:cNvSpPr txBox="1">
            <a:spLocks noChangeArrowheads="1"/>
          </p:cNvSpPr>
          <p:nvPr/>
        </p:nvSpPr>
        <p:spPr bwMode="auto">
          <a:xfrm>
            <a:off x="-1786985" y="3300887"/>
            <a:ext cx="7750176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O" altLang="es-CO" sz="4400" b="1" dirty="0">
                <a:solidFill>
                  <a:schemeClr val="bg1"/>
                </a:solidFill>
              </a:rPr>
              <a:t>¿Qué se ha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O" altLang="es-CO" sz="4400" b="1" dirty="0">
                <a:solidFill>
                  <a:schemeClr val="bg1"/>
                </a:solidFill>
              </a:rPr>
              <a:t>hecho?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 b="1360"/>
          <a:stretch/>
        </p:blipFill>
        <p:spPr bwMode="auto">
          <a:xfrm>
            <a:off x="0" y="-78827"/>
            <a:ext cx="9291144" cy="696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129" y="1877111"/>
            <a:ext cx="7556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508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583328" y="558705"/>
            <a:ext cx="893445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858585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dirty="0" smtClean="0"/>
              <a:t>Nuevos miembros del equipo</a:t>
            </a:r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2501516" y="1575423"/>
            <a:ext cx="433631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solidFill>
                  <a:srgbClr val="E7E6E6">
                    <a:lumMod val="50000"/>
                  </a:srgbClr>
                </a:solidFill>
              </a:rPr>
              <a:t>María Camila Bonilla</a:t>
            </a:r>
          </a:p>
          <a:p>
            <a:r>
              <a:rPr lang="es-CO" sz="2000" dirty="0" smtClean="0">
                <a:solidFill>
                  <a:prstClr val="black"/>
                </a:solidFill>
              </a:rPr>
              <a:t>Profesional Universitario 2044 Grado 10</a:t>
            </a:r>
          </a:p>
          <a:p>
            <a:r>
              <a:rPr lang="es-CO" sz="2000" dirty="0" smtClean="0">
                <a:solidFill>
                  <a:prstClr val="black"/>
                </a:solidFill>
              </a:rPr>
              <a:t>Dirección Jurídica</a:t>
            </a:r>
            <a:endParaRPr lang="es-CO" sz="2400" dirty="0">
              <a:solidFill>
                <a:prstClr val="black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300565" y="3042131"/>
            <a:ext cx="438857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CO" sz="2800" b="1" dirty="0">
                <a:solidFill>
                  <a:srgbClr val="E7E6E6">
                    <a:lumMod val="50000"/>
                  </a:srgbClr>
                </a:solidFill>
              </a:rPr>
              <a:t> </a:t>
            </a:r>
            <a:r>
              <a:rPr lang="es-CO" sz="2800" b="1" dirty="0" smtClean="0">
                <a:solidFill>
                  <a:srgbClr val="E7E6E6">
                    <a:lumMod val="50000"/>
                  </a:srgbClr>
                </a:solidFill>
              </a:rPr>
              <a:t>Daniel Londoño</a:t>
            </a:r>
          </a:p>
          <a:p>
            <a:r>
              <a:rPr lang="es-CO" sz="2000" dirty="0">
                <a:solidFill>
                  <a:prstClr val="black"/>
                </a:solidFill>
              </a:rPr>
              <a:t>Profesional Universitario 2044 Grado 10</a:t>
            </a:r>
          </a:p>
          <a:p>
            <a:pPr algn="r"/>
            <a:r>
              <a:rPr lang="es-CO" sz="2000" dirty="0" smtClean="0">
                <a:solidFill>
                  <a:prstClr val="black"/>
                </a:solidFill>
              </a:rPr>
              <a:t>Dirección de Empleo Público</a:t>
            </a:r>
            <a:endParaRPr lang="es-CO" sz="2400" dirty="0">
              <a:solidFill>
                <a:prstClr val="black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552810" y="4615386"/>
            <a:ext cx="692625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solidFill>
                  <a:srgbClr val="E7E6E6">
                    <a:lumMod val="50000"/>
                  </a:srgbClr>
                </a:solidFill>
              </a:rPr>
              <a:t>Camilo Muñoz</a:t>
            </a:r>
          </a:p>
          <a:p>
            <a:r>
              <a:rPr lang="es-CO" sz="2000" dirty="0" smtClean="0">
                <a:solidFill>
                  <a:prstClr val="black"/>
                </a:solidFill>
              </a:rPr>
              <a:t>Profesional Especializado 2028 Grado 14</a:t>
            </a:r>
          </a:p>
          <a:p>
            <a:r>
              <a:rPr lang="es-CO" sz="2000" dirty="0">
                <a:solidFill>
                  <a:prstClr val="black"/>
                </a:solidFill>
              </a:rPr>
              <a:t>Dirección de </a:t>
            </a:r>
            <a:r>
              <a:rPr lang="es-CO" sz="2000" dirty="0" smtClean="0">
                <a:solidFill>
                  <a:prstClr val="black"/>
                </a:solidFill>
              </a:rPr>
              <a:t>Participación, Transparencia y Servicio al Ciudadano </a:t>
            </a:r>
            <a:endParaRPr lang="es-CO" sz="2400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36" y="3956546"/>
            <a:ext cx="1972080" cy="24564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164" y="1387196"/>
            <a:ext cx="1940122" cy="25693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35" y="826470"/>
            <a:ext cx="1772385" cy="236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6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15"/>
          <p:cNvSpPr txBox="1">
            <a:spLocks noChangeArrowheads="1"/>
          </p:cNvSpPr>
          <p:nvPr/>
        </p:nvSpPr>
        <p:spPr bwMode="auto">
          <a:xfrm>
            <a:off x="-1786985" y="3300887"/>
            <a:ext cx="7750176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O" altLang="es-CO" sz="4400" b="1" dirty="0">
                <a:solidFill>
                  <a:schemeClr val="bg1"/>
                </a:solidFill>
              </a:rPr>
              <a:t>¿Qué se ha</a:t>
            </a:r>
          </a:p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CO" altLang="es-CO" sz="4400" b="1" dirty="0">
                <a:solidFill>
                  <a:schemeClr val="bg1"/>
                </a:solidFill>
              </a:rPr>
              <a:t>hecho? </a:t>
            </a:r>
          </a:p>
        </p:txBody>
      </p:sp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Equipo de Cambio Cultural 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7" name="Rectángulo 6"/>
          <p:cNvSpPr>
            <a:spLocks noChangeArrowheads="1"/>
          </p:cNvSpPr>
          <p:nvPr/>
        </p:nvSpPr>
        <p:spPr bwMode="auto">
          <a:xfrm>
            <a:off x="571939" y="1125180"/>
            <a:ext cx="273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CO" sz="2000" b="1" dirty="0" smtClean="0">
                <a:solidFill>
                  <a:srgbClr val="219617"/>
                </a:solidFill>
                <a:ea typeface="MS PGothic" panose="020B0600070205080204" pitchFamily="34" charset="-128"/>
              </a:rPr>
              <a:t>3. Derechos Ciudadanos</a:t>
            </a:r>
          </a:p>
        </p:txBody>
      </p:sp>
      <p:pic>
        <p:nvPicPr>
          <p:cNvPr id="1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430" y="964049"/>
            <a:ext cx="7429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3 CuadroTexto"/>
          <p:cNvSpPr txBox="1"/>
          <p:nvPr/>
        </p:nvSpPr>
        <p:spPr>
          <a:xfrm>
            <a:off x="2477190" y="2073543"/>
            <a:ext cx="90947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200" dirty="0" smtClean="0"/>
              <a:t>Trabajo articulado con DPTSC para implementar la estrategia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2200" dirty="0" smtClean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2200" dirty="0" smtClean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200" dirty="0" smtClean="0"/>
              <a:t>Propuesta de selección y calificación de entidades piloto.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2200" dirty="0" smtClean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2200" dirty="0" smtClean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200" dirty="0" smtClean="0"/>
              <a:t>Propuesta de generación de contenidos virtuales relacionados con los derechos ciudadanos, a partir de la experticia de Función Pública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2200" dirty="0" smtClean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200" dirty="0" smtClean="0"/>
              <a:t>Propuesta de toma de las entidades piloto (en sus áreas de servicio al ciudadano) a través de actividades rápidas y de alto impacto.</a:t>
            </a:r>
            <a:endParaRPr lang="es-ES" sz="2200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65" y="5216180"/>
            <a:ext cx="1166196" cy="100716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4" y="4088791"/>
            <a:ext cx="1095518" cy="93943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79" y="2893669"/>
            <a:ext cx="836363" cy="101011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4" y="1774592"/>
            <a:ext cx="1213315" cy="11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10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Secretaría General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1954359063"/>
              </p:ext>
            </p:extLst>
          </p:nvPr>
        </p:nvGraphicFramePr>
        <p:xfrm>
          <a:off x="554181" y="1343894"/>
          <a:ext cx="11277600" cy="462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Imagen 21" descr="te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5" y="969453"/>
            <a:ext cx="1080000" cy="1080000"/>
          </a:xfrm>
          <a:prstGeom prst="rect">
            <a:avLst/>
          </a:prstGeom>
        </p:spPr>
      </p:pic>
      <p:grpSp>
        <p:nvGrpSpPr>
          <p:cNvPr id="23" name="Agrupar 20"/>
          <p:cNvGrpSpPr/>
          <p:nvPr/>
        </p:nvGrpSpPr>
        <p:grpSpPr>
          <a:xfrm>
            <a:off x="8053508" y="969453"/>
            <a:ext cx="1080000" cy="1080000"/>
            <a:chOff x="5439897" y="2663410"/>
            <a:chExt cx="1663227" cy="1663227"/>
          </a:xfrm>
        </p:grpSpPr>
        <p:sp>
          <p:nvSpPr>
            <p:cNvPr id="24" name="Elipse 23"/>
            <p:cNvSpPr/>
            <p:nvPr/>
          </p:nvSpPr>
          <p:spPr>
            <a:xfrm>
              <a:off x="5439897" y="2663410"/>
              <a:ext cx="1663227" cy="166322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5" name="Imagen 24" descr="network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3909" y="2730837"/>
              <a:ext cx="1393515" cy="1393515"/>
            </a:xfrm>
            <a:prstGeom prst="rect">
              <a:avLst/>
            </a:prstGeom>
          </p:spPr>
        </p:pic>
      </p:grpSp>
      <p:pic>
        <p:nvPicPr>
          <p:cNvPr id="26" name="Imagen 25" descr="search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11" y="101323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10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587981022"/>
              </p:ext>
            </p:extLst>
          </p:nvPr>
        </p:nvGraphicFramePr>
        <p:xfrm>
          <a:off x="706995" y="1413336"/>
          <a:ext cx="11110932" cy="461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Secretaría General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5" name="Imagen 4" descr="calculator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915" y="970507"/>
            <a:ext cx="1080000" cy="1080000"/>
          </a:xfrm>
          <a:prstGeom prst="rect">
            <a:avLst/>
          </a:prstGeom>
        </p:spPr>
      </p:pic>
      <p:pic>
        <p:nvPicPr>
          <p:cNvPr id="7" name="Imagen 6" descr="calendar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53" y="970507"/>
            <a:ext cx="1080000" cy="1080000"/>
          </a:xfrm>
          <a:prstGeom prst="rect">
            <a:avLst/>
          </a:prstGeom>
        </p:spPr>
      </p:pic>
      <p:pic>
        <p:nvPicPr>
          <p:cNvPr id="8" name="Imagen 7" descr="contrac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0" y="970507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26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524000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buNone/>
            </a:pPr>
            <a:r>
              <a:rPr lang="es-CO" sz="3200" b="1" dirty="0" smtClean="0">
                <a:solidFill>
                  <a:srgbClr val="E7E6E6">
                    <a:lumMod val="50000"/>
                  </a:srgbClr>
                </a:solidFill>
              </a:rPr>
              <a:t>Oficina </a:t>
            </a:r>
            <a:r>
              <a:rPr lang="es-CO" sz="3200" b="1" dirty="0">
                <a:solidFill>
                  <a:srgbClr val="E7E6E6">
                    <a:lumMod val="50000"/>
                  </a:srgbClr>
                </a:solidFill>
              </a:rPr>
              <a:t>Asesora de Planeación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064" y="1790351"/>
            <a:ext cx="3647702" cy="3655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716443" y="3131438"/>
            <a:ext cx="2413258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4755"/>
            <a:r>
              <a:rPr lang="es-CO" sz="2799" dirty="0">
                <a:solidFill>
                  <a:srgbClr val="FF6600"/>
                </a:solidFill>
              </a:rPr>
              <a:t>1. Presupuesto</a:t>
            </a:r>
            <a:endParaRPr lang="es-ES" sz="2799" dirty="0">
              <a:solidFill>
                <a:srgbClr val="FF6600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8918848" y="3047666"/>
            <a:ext cx="2413258" cy="95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4755"/>
            <a:r>
              <a:rPr lang="es-CO" sz="2799" dirty="0">
                <a:solidFill>
                  <a:srgbClr val="008799"/>
                </a:solidFill>
              </a:rPr>
              <a:t>2. Plan de Apropiación</a:t>
            </a:r>
            <a:endParaRPr lang="es-ES" sz="2799" dirty="0">
              <a:solidFill>
                <a:srgbClr val="008799"/>
              </a:solidFill>
            </a:endParaRPr>
          </a:p>
        </p:txBody>
      </p:sp>
      <p:pic>
        <p:nvPicPr>
          <p:cNvPr id="28" name="Picture 131" descr="Presentacion_DAFP-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348760" y="3179856"/>
            <a:ext cx="1822470" cy="426263"/>
          </a:xfrm>
          <a:prstGeom prst="rect">
            <a:avLst/>
          </a:prstGeom>
        </p:spPr>
      </p:pic>
      <p:pic>
        <p:nvPicPr>
          <p:cNvPr id="29" name="Picture 131" descr="Presentacion_DAFP-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23777" y="3178349"/>
            <a:ext cx="1822470" cy="426263"/>
          </a:xfrm>
          <a:prstGeom prst="rect">
            <a:avLst/>
          </a:prstGeom>
        </p:spPr>
      </p:pic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436197593"/>
              </p:ext>
            </p:extLst>
          </p:nvPr>
        </p:nvGraphicFramePr>
        <p:xfrm>
          <a:off x="1733253" y="947267"/>
          <a:ext cx="8392224" cy="5341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046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4203582428"/>
              </p:ext>
            </p:extLst>
          </p:nvPr>
        </p:nvGraphicFramePr>
        <p:xfrm>
          <a:off x="4289145" y="1844032"/>
          <a:ext cx="4568030" cy="3113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AutoShape 2" descr="https://thumbs.dreamstime.com/z/m%C3%A1s-y-menos-10802448.jpg"/>
          <p:cNvSpPr>
            <a:spLocks noChangeAspect="1" noChangeArrowheads="1"/>
          </p:cNvSpPr>
          <p:nvPr/>
        </p:nvSpPr>
        <p:spPr bwMode="auto">
          <a:xfrm>
            <a:off x="9667459" y="6208072"/>
            <a:ext cx="82949" cy="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4885" tIns="12442" rIns="24885" bIns="12442" numCol="1" anchor="t" anchorCtr="0" compatLnSpc="1">
            <a:prstTxWarp prst="textNoShape">
              <a:avLst/>
            </a:prstTxWarp>
          </a:bodyPr>
          <a:lstStyle/>
          <a:p>
            <a:pPr defTabSz="799081"/>
            <a:endParaRPr lang="es-CO" sz="1574">
              <a:solidFill>
                <a:prstClr val="black"/>
              </a:solidFill>
            </a:endParaRPr>
          </a:p>
        </p:txBody>
      </p:sp>
      <p:sp>
        <p:nvSpPr>
          <p:cNvPr id="39" name="CuadroTexto 15"/>
          <p:cNvSpPr txBox="1">
            <a:spLocks noChangeArrowheads="1"/>
          </p:cNvSpPr>
          <p:nvPr/>
        </p:nvSpPr>
        <p:spPr bwMode="auto">
          <a:xfrm>
            <a:off x="351149" y="434976"/>
            <a:ext cx="1120119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Asesora de Planeación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aphicFrame>
        <p:nvGraphicFramePr>
          <p:cNvPr id="6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304314"/>
              </p:ext>
            </p:extLst>
          </p:nvPr>
        </p:nvGraphicFramePr>
        <p:xfrm>
          <a:off x="351149" y="2530720"/>
          <a:ext cx="4400074" cy="25072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10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90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14228">
                <a:tc gridSpan="2">
                  <a:txBody>
                    <a:bodyPr/>
                    <a:lstStyle/>
                    <a:p>
                      <a:pPr marL="0" marR="0" indent="0" algn="ctr" defTabSz="10879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u="none" dirty="0" smtClean="0">
                          <a:solidFill>
                            <a:srgbClr val="006666"/>
                          </a:solidFill>
                          <a:latin typeface="+mn-lt"/>
                        </a:rPr>
                        <a:t>Anteproyecto de Presupuesto de Gastos</a:t>
                      </a:r>
                      <a:r>
                        <a:rPr lang="es-CO" sz="2000" u="none" dirty="0" smtClean="0"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10879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u="non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Vigencia  2018</a:t>
                      </a:r>
                    </a:p>
                    <a:p>
                      <a:pPr marL="0" marR="0" indent="0" algn="ctr" defTabSz="10879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u="non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</a:rPr>
                        <a:t>(Millones de Peso</a:t>
                      </a:r>
                      <a:r>
                        <a:rPr lang="es-CO" sz="2000" b="1" u="non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s)</a:t>
                      </a:r>
                      <a:endParaRPr lang="es-CO" sz="2000" b="1" u="none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0174">
                <a:tc>
                  <a:txBody>
                    <a:bodyPr/>
                    <a:lstStyle/>
                    <a:p>
                      <a:r>
                        <a:rPr lang="es-CO" sz="2000" u="none" dirty="0" smtClean="0">
                          <a:latin typeface="+mn-lt"/>
                        </a:rPr>
                        <a:t>Presupuesto</a:t>
                      </a:r>
                      <a:r>
                        <a:rPr lang="es-CO" sz="2000" u="none" baseline="0" dirty="0" smtClean="0">
                          <a:latin typeface="+mn-lt"/>
                        </a:rPr>
                        <a:t> funcionamiento</a:t>
                      </a:r>
                      <a:endParaRPr lang="es-CO" sz="200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u="none" dirty="0" smtClean="0">
                          <a:latin typeface="+mn-lt"/>
                        </a:rPr>
                        <a:t>21.673,1 </a:t>
                      </a:r>
                      <a:endParaRPr lang="es-CO" sz="2000" u="none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0174">
                <a:tc>
                  <a:txBody>
                    <a:bodyPr/>
                    <a:lstStyle/>
                    <a:p>
                      <a:r>
                        <a:rPr lang="es-CO" sz="2000" u="none" dirty="0" smtClean="0">
                          <a:latin typeface="+mn-lt"/>
                        </a:rPr>
                        <a:t>Presupuesto inversión</a:t>
                      </a:r>
                      <a:endParaRPr lang="es-CO" sz="200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u="none" dirty="0" smtClean="0">
                          <a:latin typeface="+mn-lt"/>
                        </a:rPr>
                        <a:t>33.181,2 </a:t>
                      </a:r>
                      <a:endParaRPr lang="es-CO" sz="2000" u="none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0174">
                <a:tc>
                  <a:txBody>
                    <a:bodyPr/>
                    <a:lstStyle/>
                    <a:p>
                      <a:r>
                        <a:rPr lang="es-CO" sz="2000" b="1" u="none" dirty="0" smtClean="0">
                          <a:solidFill>
                            <a:srgbClr val="006666"/>
                          </a:solidFill>
                          <a:latin typeface="+mn-lt"/>
                        </a:rPr>
                        <a:t>Total Anteproyecto</a:t>
                      </a:r>
                      <a:r>
                        <a:rPr lang="es-CO" sz="2000" b="1" u="none" baseline="0" dirty="0" smtClean="0">
                          <a:solidFill>
                            <a:srgbClr val="006666"/>
                          </a:solidFill>
                          <a:latin typeface="+mn-lt"/>
                        </a:rPr>
                        <a:t> Presupuesto 2018</a:t>
                      </a:r>
                      <a:endParaRPr lang="es-CO" sz="2000" b="1" u="none" dirty="0">
                        <a:solidFill>
                          <a:srgbClr val="006666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1" u="none" dirty="0" smtClean="0">
                          <a:solidFill>
                            <a:srgbClr val="006666"/>
                          </a:solidFill>
                          <a:latin typeface="+mn-lt"/>
                        </a:rPr>
                        <a:t>54,854,4</a:t>
                      </a:r>
                      <a:endParaRPr lang="es-CO" sz="2000" b="1" u="none" dirty="0">
                        <a:solidFill>
                          <a:srgbClr val="006666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8478982" y="2507903"/>
            <a:ext cx="3505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200" dirty="0"/>
              <a:t>Homologación del </a:t>
            </a:r>
            <a:r>
              <a:rPr lang="es-CO" sz="2200" dirty="0" smtClean="0"/>
              <a:t>anteproyecto 2018 </a:t>
            </a:r>
            <a:r>
              <a:rPr lang="es-CO" sz="2200" dirty="0"/>
              <a:t>según el nuevo Plan de Cuentas Presupuestal adecuándose </a:t>
            </a:r>
            <a:r>
              <a:rPr lang="es-CO" sz="2200" dirty="0" smtClean="0"/>
              <a:t>a estándares internacionales </a:t>
            </a:r>
            <a:r>
              <a:rPr lang="es-CO" sz="2200" dirty="0"/>
              <a:t>y </a:t>
            </a:r>
            <a:r>
              <a:rPr lang="es-CO" sz="2200" dirty="0" smtClean="0"/>
              <a:t>gestión financiera </a:t>
            </a:r>
            <a:r>
              <a:rPr lang="es-CO" sz="2200" dirty="0"/>
              <a:t>con otros países (Recomendaciones OCDE</a:t>
            </a:r>
            <a:r>
              <a:rPr lang="es-CO" sz="2200" dirty="0" smtClean="0"/>
              <a:t>) </a:t>
            </a:r>
            <a:endParaRPr lang="es-CO" sz="2200" dirty="0"/>
          </a:p>
        </p:txBody>
      </p:sp>
      <p:sp>
        <p:nvSpPr>
          <p:cNvPr id="8" name="Elipse 7"/>
          <p:cNvSpPr/>
          <p:nvPr/>
        </p:nvSpPr>
        <p:spPr>
          <a:xfrm>
            <a:off x="2181469" y="1248105"/>
            <a:ext cx="851026" cy="742384"/>
          </a:xfrm>
          <a:prstGeom prst="ellipse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 smtClean="0"/>
              <a:t>1</a:t>
            </a:r>
            <a:endParaRPr lang="es-ES" sz="3200" dirty="0"/>
          </a:p>
        </p:txBody>
      </p:sp>
      <p:sp>
        <p:nvSpPr>
          <p:cNvPr id="9" name="Elipse 8"/>
          <p:cNvSpPr/>
          <p:nvPr/>
        </p:nvSpPr>
        <p:spPr>
          <a:xfrm>
            <a:off x="9582532" y="1257202"/>
            <a:ext cx="851026" cy="742384"/>
          </a:xfrm>
          <a:prstGeom prst="ellipse">
            <a:avLst/>
          </a:prstGeom>
          <a:solidFill>
            <a:srgbClr val="FF66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/>
              <a:t>2</a:t>
            </a:r>
            <a:endParaRPr lang="es-ES" sz="32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013" y="2507903"/>
            <a:ext cx="1812439" cy="18421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00040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thumbs.dreamstime.com/z/m%C3%A1s-y-menos-10802448.jpg"/>
          <p:cNvSpPr>
            <a:spLocks noChangeAspect="1" noChangeArrowheads="1"/>
          </p:cNvSpPr>
          <p:nvPr/>
        </p:nvSpPr>
        <p:spPr bwMode="auto">
          <a:xfrm>
            <a:off x="9667459" y="5875558"/>
            <a:ext cx="82949" cy="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4885" tIns="12442" rIns="24885" bIns="12442" numCol="1" anchor="t" anchorCtr="0" compatLnSpc="1">
            <a:prstTxWarp prst="textNoShape">
              <a:avLst/>
            </a:prstTxWarp>
          </a:bodyPr>
          <a:lstStyle/>
          <a:p>
            <a:pPr defTabSz="799081"/>
            <a:endParaRPr lang="es-CO" sz="1574">
              <a:solidFill>
                <a:prstClr val="black"/>
              </a:solidFill>
            </a:endParaRPr>
          </a:p>
        </p:txBody>
      </p:sp>
      <p:sp>
        <p:nvSpPr>
          <p:cNvPr id="39" name="CuadroTexto 15"/>
          <p:cNvSpPr txBox="1">
            <a:spLocks noChangeArrowheads="1"/>
          </p:cNvSpPr>
          <p:nvPr/>
        </p:nvSpPr>
        <p:spPr bwMode="auto">
          <a:xfrm>
            <a:off x="351149" y="434976"/>
            <a:ext cx="1120119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Asesora de Planeación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655127" y="1856565"/>
            <a:ext cx="70658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7948"/>
            <a:r>
              <a:rPr lang="es-CO" sz="2400" dirty="0"/>
              <a:t>Construcción de Batería de riesgos e indicadores </a:t>
            </a:r>
            <a:r>
              <a:rPr lang="es-CO" sz="2400" dirty="0" smtClean="0"/>
              <a:t>institucional. </a:t>
            </a:r>
            <a:endParaRPr lang="es-CO" sz="2400" dirty="0"/>
          </a:p>
          <a:p>
            <a:pPr defTabSz="1087948"/>
            <a:endParaRPr lang="es-CO" sz="2400" dirty="0"/>
          </a:p>
          <a:p>
            <a:pPr defTabSz="1087948"/>
            <a:r>
              <a:rPr lang="es-CO" sz="2400" dirty="0" smtClean="0"/>
              <a:t>15 </a:t>
            </a:r>
            <a:r>
              <a:rPr lang="es-CO" sz="2400" dirty="0">
                <a:solidFill>
                  <a:srgbClr val="006666"/>
                </a:solidFill>
              </a:rPr>
              <a:t>procesos con riesgos </a:t>
            </a:r>
            <a:r>
              <a:rPr lang="es-CO" sz="2400" dirty="0" smtClean="0">
                <a:solidFill>
                  <a:srgbClr val="006666"/>
                </a:solidFill>
              </a:rPr>
              <a:t>actualizados.</a:t>
            </a:r>
            <a:endParaRPr lang="es-CO" sz="2400" dirty="0">
              <a:solidFill>
                <a:srgbClr val="006666"/>
              </a:solidFill>
            </a:endParaRPr>
          </a:p>
          <a:p>
            <a:pPr defTabSz="1087948"/>
            <a:endParaRPr lang="es-CO" sz="2400" dirty="0"/>
          </a:p>
          <a:p>
            <a:pPr defTabSz="1087948"/>
            <a:r>
              <a:rPr lang="es-CO" sz="2400" dirty="0"/>
              <a:t>Módulo para la administración de </a:t>
            </a:r>
            <a:r>
              <a:rPr lang="es-CO" sz="2400" dirty="0" smtClean="0"/>
              <a:t>riesgos actualizado </a:t>
            </a:r>
            <a:r>
              <a:rPr lang="es-CO" sz="2400" dirty="0"/>
              <a:t>diseñado en </a:t>
            </a:r>
            <a:r>
              <a:rPr lang="es-CO" sz="2400" dirty="0" smtClean="0"/>
              <a:t>SGI.</a:t>
            </a:r>
            <a:endParaRPr lang="es-CO" sz="2400" dirty="0"/>
          </a:p>
          <a:p>
            <a:pPr defTabSz="1087948"/>
            <a:r>
              <a:rPr lang="es-CO" sz="2400" dirty="0"/>
              <a:t> </a:t>
            </a:r>
          </a:p>
          <a:p>
            <a:pPr defTabSz="1087948"/>
            <a:r>
              <a:rPr lang="es-CO" sz="2400" dirty="0">
                <a:solidFill>
                  <a:srgbClr val="006666"/>
                </a:solidFill>
              </a:rPr>
              <a:t>Documentos de Calidad en la </a:t>
            </a:r>
            <a:r>
              <a:rPr lang="es-CO" sz="2400" dirty="0" smtClean="0">
                <a:solidFill>
                  <a:srgbClr val="006666"/>
                </a:solidFill>
              </a:rPr>
              <a:t>Intranet.</a:t>
            </a:r>
            <a:endParaRPr lang="es-CO" sz="2400" dirty="0">
              <a:solidFill>
                <a:srgbClr val="006666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3744793" y="3786403"/>
            <a:ext cx="801718" cy="654419"/>
          </a:xfrm>
          <a:prstGeom prst="ellipse">
            <a:avLst/>
          </a:prstGeom>
          <a:solidFill>
            <a:srgbClr val="008799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/>
              <a:t>3</a:t>
            </a:r>
            <a:endParaRPr lang="es-ES" sz="3200" dirty="0"/>
          </a:p>
        </p:txBody>
      </p:sp>
      <p:sp>
        <p:nvSpPr>
          <p:cNvPr id="7" name="Elipse 6"/>
          <p:cNvSpPr/>
          <p:nvPr/>
        </p:nvSpPr>
        <p:spPr>
          <a:xfrm>
            <a:off x="3746717" y="1903803"/>
            <a:ext cx="801718" cy="654419"/>
          </a:xfrm>
          <a:prstGeom prst="ellipse">
            <a:avLst/>
          </a:prstGeom>
          <a:solidFill>
            <a:srgbClr val="008799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 smtClean="0"/>
              <a:t>1</a:t>
            </a:r>
            <a:endParaRPr lang="es-ES" sz="3200" dirty="0"/>
          </a:p>
        </p:txBody>
      </p:sp>
      <p:sp>
        <p:nvSpPr>
          <p:cNvPr id="8" name="Elipse 7"/>
          <p:cNvSpPr/>
          <p:nvPr/>
        </p:nvSpPr>
        <p:spPr>
          <a:xfrm>
            <a:off x="3746717" y="2865129"/>
            <a:ext cx="801718" cy="654419"/>
          </a:xfrm>
          <a:prstGeom prst="ellipse">
            <a:avLst/>
          </a:prstGeom>
          <a:solidFill>
            <a:srgbClr val="008799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/>
              <a:t>2</a:t>
            </a:r>
            <a:endParaRPr lang="es-ES" sz="3200" dirty="0"/>
          </a:p>
        </p:txBody>
      </p:sp>
      <p:sp>
        <p:nvSpPr>
          <p:cNvPr id="9" name="Elipse 8"/>
          <p:cNvSpPr/>
          <p:nvPr/>
        </p:nvSpPr>
        <p:spPr>
          <a:xfrm>
            <a:off x="3758076" y="4702998"/>
            <a:ext cx="801718" cy="654419"/>
          </a:xfrm>
          <a:prstGeom prst="ellipse">
            <a:avLst/>
          </a:prstGeom>
          <a:solidFill>
            <a:srgbClr val="008799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/>
              <a:t>4</a:t>
            </a:r>
            <a:endParaRPr lang="es-ES" sz="3200" dirty="0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236568344"/>
              </p:ext>
            </p:extLst>
          </p:nvPr>
        </p:nvGraphicFramePr>
        <p:xfrm>
          <a:off x="-532236" y="2142882"/>
          <a:ext cx="4568030" cy="3113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44" y="2793223"/>
            <a:ext cx="1839282" cy="18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50347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375619" y="6015210"/>
            <a:ext cx="3816381" cy="842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98376785"/>
              </p:ext>
            </p:extLst>
          </p:nvPr>
        </p:nvGraphicFramePr>
        <p:xfrm>
          <a:off x="2515376" y="364633"/>
          <a:ext cx="9008531" cy="615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202233" y="357858"/>
            <a:ext cx="2849439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de Tecnologías de Información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4" name="CuadroTexto 2"/>
          <p:cNvSpPr txBox="1"/>
          <p:nvPr/>
        </p:nvSpPr>
        <p:spPr>
          <a:xfrm>
            <a:off x="5030216" y="5585037"/>
            <a:ext cx="334540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800" dirty="0" smtClean="0"/>
              <a:t>Gestión de Proyectos </a:t>
            </a:r>
            <a:endParaRPr lang="es-CO" sz="2800" dirty="0"/>
          </a:p>
        </p:txBody>
      </p:sp>
      <p:sp>
        <p:nvSpPr>
          <p:cNvPr id="5" name="Rectángulo 4"/>
          <p:cNvSpPr/>
          <p:nvPr/>
        </p:nvSpPr>
        <p:spPr>
          <a:xfrm>
            <a:off x="4914093" y="2374475"/>
            <a:ext cx="6679474" cy="1611086"/>
          </a:xfrm>
          <a:prstGeom prst="rect">
            <a:avLst/>
          </a:prstGeom>
          <a:solidFill>
            <a:srgbClr val="5DD3D3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sp>
        <p:nvSpPr>
          <p:cNvPr id="7" name="CuadroTexto 4"/>
          <p:cNvSpPr txBox="1"/>
          <p:nvPr/>
        </p:nvSpPr>
        <p:spPr>
          <a:xfrm>
            <a:off x="8197819" y="5593746"/>
            <a:ext cx="3148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18 Contratos firmados.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$1´042 Millones (Compromiso). </a:t>
            </a:r>
            <a:endParaRPr lang="es-CO" sz="1600" dirty="0"/>
          </a:p>
        </p:txBody>
      </p:sp>
      <p:sp>
        <p:nvSpPr>
          <p:cNvPr id="8" name="Rectángulo 7"/>
          <p:cNvSpPr/>
          <p:nvPr/>
        </p:nvSpPr>
        <p:spPr>
          <a:xfrm>
            <a:off x="4899582" y="5593746"/>
            <a:ext cx="6693985" cy="760546"/>
          </a:xfrm>
          <a:prstGeom prst="rect">
            <a:avLst/>
          </a:prstGeom>
          <a:solidFill>
            <a:srgbClr val="57D9AE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8160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de Control Interno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11 Rectángulo"/>
          <p:cNvSpPr/>
          <p:nvPr/>
        </p:nvSpPr>
        <p:spPr>
          <a:xfrm>
            <a:off x="2243919" y="4052603"/>
            <a:ext cx="461974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s-CO" sz="1800" b="1" kern="0" dirty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es-CO" sz="1800" kern="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4 Rectángulo"/>
          <p:cNvSpPr/>
          <p:nvPr/>
        </p:nvSpPr>
        <p:spPr>
          <a:xfrm>
            <a:off x="871020" y="1211769"/>
            <a:ext cx="448758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b="1" dirty="0" smtClean="0">
                <a:solidFill>
                  <a:srgbClr val="FF6600"/>
                </a:solidFill>
              </a:rPr>
              <a:t>Informe Derechos de Autor</a:t>
            </a:r>
            <a:endParaRPr lang="es-CO" sz="2400" b="1" dirty="0">
              <a:solidFill>
                <a:srgbClr val="FF6600"/>
              </a:solidFill>
            </a:endParaRPr>
          </a:p>
        </p:txBody>
      </p:sp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0" y="944246"/>
            <a:ext cx="822910" cy="82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96" y="3742954"/>
            <a:ext cx="197407" cy="169701"/>
          </a:xfrm>
          <a:prstGeom prst="rect">
            <a:avLst/>
          </a:prstGeom>
        </p:spPr>
      </p:pic>
      <p:sp>
        <p:nvSpPr>
          <p:cNvPr id="7" name="11 Rectángulo"/>
          <p:cNvSpPr/>
          <p:nvPr/>
        </p:nvSpPr>
        <p:spPr>
          <a:xfrm>
            <a:off x="2243919" y="4092944"/>
            <a:ext cx="461974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s-CO" sz="1800" b="1" kern="0" dirty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es-CO" sz="1800" kern="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29 CuadroTexto"/>
          <p:cNvSpPr txBox="1"/>
          <p:nvPr/>
        </p:nvSpPr>
        <p:spPr>
          <a:xfrm>
            <a:off x="6993225" y="2650259"/>
            <a:ext cx="4638528" cy="258532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lvl="1" algn="just"/>
            <a:r>
              <a:rPr lang="es-CO" sz="1800" dirty="0"/>
              <a:t>La </a:t>
            </a:r>
            <a:r>
              <a:rPr lang="es-ES" sz="1800" dirty="0"/>
              <a:t>gestión integral del inventario de software instalado en la entidad a usuarios finales a través de la herramienta Proactiva Net, asegurando el debido registro de  la información del licenciamiento autorizado por la entidad. </a:t>
            </a:r>
            <a:r>
              <a:rPr lang="es-ES" sz="1800" dirty="0" smtClean="0"/>
              <a:t>Lo cual garantiza </a:t>
            </a:r>
            <a:r>
              <a:rPr lang="es-ES" sz="1800" dirty="0"/>
              <a:t>un control adecuado </a:t>
            </a:r>
            <a:r>
              <a:rPr lang="es-ES" sz="1800" dirty="0" smtClean="0"/>
              <a:t>a </a:t>
            </a:r>
            <a:r>
              <a:rPr lang="es-ES" sz="1800" dirty="0"/>
              <a:t>licenciamiento adquirido propietario, </a:t>
            </a:r>
            <a:r>
              <a:rPr lang="es-ES" sz="1800" dirty="0" smtClean="0"/>
              <a:t>semi libre</a:t>
            </a:r>
            <a:r>
              <a:rPr lang="es-ES" sz="1800" dirty="0"/>
              <a:t>, freeware, shareware, de código abierto y juegos entre otros. </a:t>
            </a:r>
          </a:p>
        </p:txBody>
      </p:sp>
      <p:sp>
        <p:nvSpPr>
          <p:cNvPr id="10" name="33 CuadroTexto"/>
          <p:cNvSpPr txBox="1"/>
          <p:nvPr/>
        </p:nvSpPr>
        <p:spPr>
          <a:xfrm>
            <a:off x="1219001" y="2599504"/>
            <a:ext cx="5076285" cy="14773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lvl="1" algn="just"/>
            <a:r>
              <a:rPr lang="es-ES" sz="1800" dirty="0" smtClean="0"/>
              <a:t>La actualización </a:t>
            </a:r>
            <a:r>
              <a:rPr lang="es-ES" sz="1800" dirty="0"/>
              <a:t>periódica de usuarios autorizados como administradores</a:t>
            </a:r>
            <a:r>
              <a:rPr lang="es-CO" sz="1800" dirty="0"/>
              <a:t> del Licenciamiento </a:t>
            </a:r>
            <a:r>
              <a:rPr lang="es-CO" sz="1800" dirty="0" smtClean="0"/>
              <a:t>Microsoft, </a:t>
            </a:r>
            <a:r>
              <a:rPr lang="es-CO" sz="1800" dirty="0"/>
              <a:t>para equipos servidores en la entidad</a:t>
            </a:r>
            <a:r>
              <a:rPr lang="es-CO" sz="1800" dirty="0" smtClean="0"/>
              <a:t>.</a:t>
            </a:r>
            <a:r>
              <a:rPr lang="es-ES" sz="1800" dirty="0" smtClean="0"/>
              <a:t> </a:t>
            </a:r>
            <a:r>
              <a:rPr lang="es-CO" sz="1800" dirty="0" smtClean="0"/>
              <a:t>Evitando </a:t>
            </a:r>
            <a:r>
              <a:rPr lang="es-CO" sz="1800" dirty="0"/>
              <a:t>el riesgo de acceso no autorizado en la gestión de </a:t>
            </a:r>
            <a:r>
              <a:rPr lang="es-CO" sz="1800" dirty="0" smtClean="0"/>
              <a:t>licencias.</a:t>
            </a:r>
            <a:endParaRPr lang="es-CO" sz="1500" dirty="0"/>
          </a:p>
        </p:txBody>
      </p:sp>
      <p:sp>
        <p:nvSpPr>
          <p:cNvPr id="14" name="33 CuadroTexto"/>
          <p:cNvSpPr txBox="1"/>
          <p:nvPr/>
        </p:nvSpPr>
        <p:spPr>
          <a:xfrm>
            <a:off x="1150299" y="2052145"/>
            <a:ext cx="5291246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lvl="1"/>
            <a:r>
              <a:rPr lang="es-CO" sz="1800" b="1" dirty="0"/>
              <a:t>Recomendaciones orientadas al fortalecimiento de :</a:t>
            </a:r>
          </a:p>
        </p:txBody>
      </p:sp>
      <p:sp>
        <p:nvSpPr>
          <p:cNvPr id="15" name="29 CuadroTexto"/>
          <p:cNvSpPr txBox="1"/>
          <p:nvPr/>
        </p:nvSpPr>
        <p:spPr>
          <a:xfrm>
            <a:off x="1219001" y="4432672"/>
            <a:ext cx="5076285" cy="175432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lvl="1" algn="just"/>
            <a:r>
              <a:rPr lang="es-ES" sz="1800" dirty="0" smtClean="0"/>
              <a:t>Los procedimientos </a:t>
            </a:r>
            <a:r>
              <a:rPr lang="es-ES" sz="1800" dirty="0"/>
              <a:t>de monitoreo continuo de licencias </a:t>
            </a:r>
            <a:r>
              <a:rPr lang="es-ES" sz="1800" dirty="0" smtClean="0"/>
              <a:t>instaladas en </a:t>
            </a:r>
            <a:r>
              <a:rPr lang="es-ES" sz="1800" dirty="0"/>
              <a:t>equipos de misión crítica (Servidores) </a:t>
            </a:r>
            <a:r>
              <a:rPr lang="es-ES" sz="1800" dirty="0" smtClean="0"/>
              <a:t>y máquinas </a:t>
            </a:r>
            <a:r>
              <a:rPr lang="es-ES" sz="1800" dirty="0"/>
              <a:t>cliente, con el fin de detectar software no autorizado que pudiese llegar a ser instalado por usuarios con rol de administración o por otros medios. </a:t>
            </a:r>
            <a:endParaRPr lang="es-CO" sz="1800" dirty="0"/>
          </a:p>
        </p:txBody>
      </p:sp>
      <p:sp>
        <p:nvSpPr>
          <p:cNvPr id="2" name="Elipse 1"/>
          <p:cNvSpPr/>
          <p:nvPr/>
        </p:nvSpPr>
        <p:spPr>
          <a:xfrm>
            <a:off x="920641" y="2663984"/>
            <a:ext cx="144000" cy="144000"/>
          </a:xfrm>
          <a:prstGeom prst="ellipse">
            <a:avLst/>
          </a:prstGeom>
          <a:solidFill>
            <a:srgbClr val="005E6B"/>
          </a:solidFill>
          <a:ln>
            <a:solidFill>
              <a:srgbClr val="005E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/>
          <p:cNvSpPr/>
          <p:nvPr/>
        </p:nvSpPr>
        <p:spPr>
          <a:xfrm>
            <a:off x="6704590" y="2654536"/>
            <a:ext cx="144000" cy="144000"/>
          </a:xfrm>
          <a:prstGeom prst="ellipse">
            <a:avLst/>
          </a:prstGeom>
          <a:solidFill>
            <a:srgbClr val="005E6B"/>
          </a:solidFill>
          <a:ln>
            <a:solidFill>
              <a:srgbClr val="005E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/>
          <p:cNvSpPr/>
          <p:nvPr/>
        </p:nvSpPr>
        <p:spPr>
          <a:xfrm>
            <a:off x="920641" y="4462276"/>
            <a:ext cx="144000" cy="144000"/>
          </a:xfrm>
          <a:prstGeom prst="ellipse">
            <a:avLst/>
          </a:prstGeom>
          <a:solidFill>
            <a:srgbClr val="005E6B"/>
          </a:solidFill>
          <a:ln>
            <a:solidFill>
              <a:srgbClr val="005E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6068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de Control Interno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11 Rectángulo"/>
          <p:cNvSpPr/>
          <p:nvPr/>
        </p:nvSpPr>
        <p:spPr>
          <a:xfrm>
            <a:off x="2082458" y="3464077"/>
            <a:ext cx="461974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s-CO" sz="1800" b="1" kern="0" dirty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es-CO" sz="1800" kern="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24487" y="3685060"/>
            <a:ext cx="1927810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b="1" dirty="0" smtClean="0">
                <a:solidFill>
                  <a:srgbClr val="008799"/>
                </a:solidFill>
              </a:rPr>
              <a:t>Austeridad en el Gasto</a:t>
            </a:r>
          </a:p>
          <a:p>
            <a:pPr algn="ctr"/>
            <a:r>
              <a:rPr lang="es-CO" sz="2400" b="1" dirty="0" smtClean="0">
                <a:solidFill>
                  <a:srgbClr val="008799"/>
                </a:solidFill>
              </a:rPr>
              <a:t>Primer Trimestre 2017</a:t>
            </a:r>
            <a:endParaRPr lang="es-CO" sz="2400" b="1" dirty="0">
              <a:solidFill>
                <a:srgbClr val="008799"/>
              </a:solidFill>
            </a:endParaRPr>
          </a:p>
        </p:txBody>
      </p:sp>
      <p:pic>
        <p:nvPicPr>
          <p:cNvPr id="10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6" y="1917276"/>
            <a:ext cx="1811613" cy="1546801"/>
          </a:xfrm>
          <a:prstGeom prst="rect">
            <a:avLst/>
          </a:prstGeom>
        </p:spPr>
      </p:pic>
      <p:sp>
        <p:nvSpPr>
          <p:cNvPr id="11" name="3 CuadroTexto"/>
          <p:cNvSpPr txBox="1"/>
          <p:nvPr/>
        </p:nvSpPr>
        <p:spPr>
          <a:xfrm>
            <a:off x="3244187" y="1862563"/>
            <a:ext cx="3496655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800" dirty="0" smtClean="0"/>
              <a:t>Actualización </a:t>
            </a:r>
            <a:r>
              <a:rPr lang="es-CO" sz="1800" dirty="0"/>
              <a:t>del Plan de Austeridad y Gestión Ambiental para la vigencia 2017.</a:t>
            </a:r>
          </a:p>
        </p:txBody>
      </p:sp>
      <p:sp>
        <p:nvSpPr>
          <p:cNvPr id="12" name="5 CuadroTexto"/>
          <p:cNvSpPr txBox="1"/>
          <p:nvPr/>
        </p:nvSpPr>
        <p:spPr>
          <a:xfrm>
            <a:off x="7435711" y="1905256"/>
            <a:ext cx="3496655" cy="14773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800" dirty="0" smtClean="0"/>
              <a:t>Elaboración </a:t>
            </a:r>
            <a:r>
              <a:rPr lang="es-CO" sz="1800" dirty="0"/>
              <a:t>matriz de Austeridad del Gasto y Gestión Ambiental vigencia </a:t>
            </a:r>
            <a:r>
              <a:rPr lang="es-CO" sz="1800" dirty="0" smtClean="0"/>
              <a:t>2017 (objetivos</a:t>
            </a:r>
            <a:r>
              <a:rPr lang="es-CO" sz="1800" dirty="0"/>
              <a:t>, </a:t>
            </a:r>
            <a:r>
              <a:rPr lang="es-CO" sz="1800" dirty="0" smtClean="0"/>
              <a:t>metas estrategias</a:t>
            </a:r>
            <a:r>
              <a:rPr lang="es-CO" sz="1800" dirty="0"/>
              <a:t>, </a:t>
            </a:r>
            <a:r>
              <a:rPr lang="es-CO" sz="1800" dirty="0" smtClean="0"/>
              <a:t>responsables e indicadores</a:t>
            </a:r>
            <a:endParaRPr lang="es-CO" sz="1800" dirty="0"/>
          </a:p>
        </p:txBody>
      </p:sp>
      <p:sp>
        <p:nvSpPr>
          <p:cNvPr id="13" name="6 CuadroTexto"/>
          <p:cNvSpPr txBox="1"/>
          <p:nvPr/>
        </p:nvSpPr>
        <p:spPr>
          <a:xfrm>
            <a:off x="4381087" y="3695899"/>
            <a:ext cx="5595342" cy="230832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800" dirty="0" smtClean="0"/>
              <a:t>Es </a:t>
            </a:r>
            <a:r>
              <a:rPr lang="es-CO" sz="1800" dirty="0"/>
              <a:t>importante resaltar que debido a la implementación de estrategias y control permanente por parte del Grupo de Gestión de Talento Humano – Secretaria General, en el periodo evaluado únicamente se presenta un servidor con dos (2) periodos pendientes de disfrutar vacaciones, lo que ha permitido dar cumplimiento a la Directiva Presidencial 06 de 2014 y la Circular Interna 004 de 2014 de Función Pública.</a:t>
            </a:r>
          </a:p>
        </p:txBody>
      </p:sp>
      <p:sp>
        <p:nvSpPr>
          <p:cNvPr id="14" name="4 Rectángulo"/>
          <p:cNvSpPr/>
          <p:nvPr/>
        </p:nvSpPr>
        <p:spPr>
          <a:xfrm>
            <a:off x="1025568" y="1211769"/>
            <a:ext cx="448758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b="1" dirty="0" smtClean="0">
                <a:solidFill>
                  <a:srgbClr val="FF6600"/>
                </a:solidFill>
              </a:rPr>
              <a:t>Conclusiones</a:t>
            </a:r>
            <a:endParaRPr lang="es-CO" sz="2400" b="1" dirty="0">
              <a:solidFill>
                <a:srgbClr val="FF66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001484" y="1905256"/>
            <a:ext cx="144000" cy="144000"/>
          </a:xfrm>
          <a:prstGeom prst="ellipse">
            <a:avLst/>
          </a:prstGeom>
          <a:solidFill>
            <a:srgbClr val="005E6B"/>
          </a:solidFill>
          <a:ln>
            <a:solidFill>
              <a:srgbClr val="005E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/>
          <p:cNvSpPr/>
          <p:nvPr/>
        </p:nvSpPr>
        <p:spPr>
          <a:xfrm>
            <a:off x="7178758" y="1905256"/>
            <a:ext cx="144000" cy="144000"/>
          </a:xfrm>
          <a:prstGeom prst="ellipse">
            <a:avLst/>
          </a:prstGeom>
          <a:solidFill>
            <a:srgbClr val="005E6B"/>
          </a:solidFill>
          <a:ln>
            <a:solidFill>
              <a:srgbClr val="005E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/>
          <p:cNvSpPr/>
          <p:nvPr/>
        </p:nvSpPr>
        <p:spPr>
          <a:xfrm>
            <a:off x="4130833" y="3736565"/>
            <a:ext cx="144000" cy="144000"/>
          </a:xfrm>
          <a:prstGeom prst="ellipse">
            <a:avLst/>
          </a:prstGeom>
          <a:solidFill>
            <a:srgbClr val="005E6B"/>
          </a:solidFill>
          <a:ln>
            <a:solidFill>
              <a:srgbClr val="005E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1757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09" y="3689076"/>
            <a:ext cx="3694112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985" y="485785"/>
            <a:ext cx="388302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de Control Interno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11 Rectángulo"/>
          <p:cNvSpPr/>
          <p:nvPr/>
        </p:nvSpPr>
        <p:spPr>
          <a:xfrm>
            <a:off x="2015335" y="3658959"/>
            <a:ext cx="461974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s-CO" sz="1800" b="1" kern="0" dirty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es-CO" sz="1800" kern="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4 Rectángulo"/>
          <p:cNvSpPr/>
          <p:nvPr/>
        </p:nvSpPr>
        <p:spPr>
          <a:xfrm>
            <a:off x="888377" y="3335793"/>
            <a:ext cx="3200515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b="1" dirty="0" smtClean="0">
                <a:solidFill>
                  <a:srgbClr val="008799"/>
                </a:solidFill>
              </a:rPr>
              <a:t>Plan mejoramiento Contraloría General de la República</a:t>
            </a:r>
            <a:endParaRPr lang="es-CO" sz="2000" b="1" dirty="0">
              <a:solidFill>
                <a:srgbClr val="008799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27" y="2403057"/>
            <a:ext cx="2523813" cy="100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52" y="2168296"/>
            <a:ext cx="3494088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9 CuadroTexto"/>
          <p:cNvSpPr txBox="1"/>
          <p:nvPr/>
        </p:nvSpPr>
        <p:spPr>
          <a:xfrm>
            <a:off x="4153529" y="1533117"/>
            <a:ext cx="1472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S" sz="1400" b="1" dirty="0"/>
              <a:t>Hallazgos vigencia </a:t>
            </a:r>
            <a:r>
              <a:rPr lang="es-ES" sz="1400" b="1" dirty="0" smtClean="0"/>
              <a:t>2015</a:t>
            </a:r>
          </a:p>
          <a:p>
            <a:pPr lvl="0" algn="ctr"/>
            <a:r>
              <a:rPr lang="es-ES" sz="1400" b="1" dirty="0" smtClean="0"/>
              <a:t>(9)</a:t>
            </a:r>
            <a:endParaRPr lang="es-ES" sz="1400" b="1" dirty="0"/>
          </a:p>
        </p:txBody>
      </p:sp>
      <p:sp>
        <p:nvSpPr>
          <p:cNvPr id="9" name="21 CuadroTexto"/>
          <p:cNvSpPr txBox="1"/>
          <p:nvPr/>
        </p:nvSpPr>
        <p:spPr>
          <a:xfrm>
            <a:off x="5131725" y="3238111"/>
            <a:ext cx="15953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S" sz="1400" b="1" dirty="0"/>
              <a:t>Hallazgos vigencia </a:t>
            </a:r>
            <a:r>
              <a:rPr lang="es-ES" sz="1400" b="1" dirty="0" smtClean="0"/>
              <a:t>2011-2012</a:t>
            </a:r>
          </a:p>
          <a:p>
            <a:pPr lvl="0" algn="ctr"/>
            <a:r>
              <a:rPr lang="es-ES" sz="1400" b="1" dirty="0" smtClean="0"/>
              <a:t>(5)</a:t>
            </a:r>
            <a:endParaRPr lang="es-ES" sz="1400" b="1" dirty="0"/>
          </a:p>
        </p:txBody>
      </p:sp>
      <p:sp>
        <p:nvSpPr>
          <p:cNvPr id="10" name="10 Rectángulo"/>
          <p:cNvSpPr/>
          <p:nvPr/>
        </p:nvSpPr>
        <p:spPr>
          <a:xfrm>
            <a:off x="4317502" y="4926399"/>
            <a:ext cx="1094232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S" sz="1400" b="1" dirty="0" smtClean="0"/>
              <a:t>Hallazgos</a:t>
            </a:r>
          </a:p>
          <a:p>
            <a:pPr lvl="0" algn="ctr"/>
            <a:r>
              <a:rPr lang="es-ES" sz="1400" b="1" dirty="0" smtClean="0"/>
              <a:t>Totales</a:t>
            </a:r>
            <a:endParaRPr lang="es-ES" sz="1400" b="1" dirty="0"/>
          </a:p>
          <a:p>
            <a:pPr lvl="0" algn="ctr"/>
            <a:r>
              <a:rPr lang="es-ES" sz="1400" b="1" dirty="0" smtClean="0"/>
              <a:t>(14)</a:t>
            </a:r>
            <a:endParaRPr lang="es-ES" sz="2000" b="1" dirty="0"/>
          </a:p>
        </p:txBody>
      </p:sp>
      <p:sp>
        <p:nvSpPr>
          <p:cNvPr id="11" name="15 Rectángulo redondeado"/>
          <p:cNvSpPr/>
          <p:nvPr/>
        </p:nvSpPr>
        <p:spPr>
          <a:xfrm>
            <a:off x="7226947" y="1973794"/>
            <a:ext cx="4014216" cy="11978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2400" dirty="0"/>
              <a:t>Acciones propuestas Diciembre </a:t>
            </a:r>
            <a:r>
              <a:rPr lang="es-CO" sz="2400" dirty="0" smtClean="0"/>
              <a:t>2016 </a:t>
            </a:r>
            <a:r>
              <a:rPr lang="es-CO" sz="2800" dirty="0" smtClean="0"/>
              <a:t>(60)</a:t>
            </a:r>
            <a:endParaRPr lang="es-CO" sz="2800" dirty="0"/>
          </a:p>
        </p:txBody>
      </p:sp>
      <p:sp>
        <p:nvSpPr>
          <p:cNvPr id="12" name="28 Rectángulo redondeado"/>
          <p:cNvSpPr/>
          <p:nvPr/>
        </p:nvSpPr>
        <p:spPr>
          <a:xfrm>
            <a:off x="7226947" y="4196599"/>
            <a:ext cx="4014216" cy="11978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CO" sz="2400" dirty="0" smtClean="0"/>
              <a:t>Seguimiento Acciones cumplidas </a:t>
            </a:r>
          </a:p>
          <a:p>
            <a:pPr lvl="0" algn="ctr"/>
            <a:r>
              <a:rPr lang="es-CO" sz="2400" dirty="0" smtClean="0"/>
              <a:t>Abril 2017 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442712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9" y="3019889"/>
            <a:ext cx="9143982" cy="818222"/>
          </a:xfrm>
          <a:prstGeom prst="rect">
            <a:avLst/>
          </a:prstGeom>
        </p:spPr>
      </p:pic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2422907" y="2974561"/>
            <a:ext cx="82450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 smtClean="0">
                <a:solidFill>
                  <a:srgbClr val="7F7F7F"/>
                </a:solidFill>
              </a:rPr>
              <a:t>Informe de la Directora</a:t>
            </a:r>
            <a:endParaRPr lang="es-ES_tradnl" altLang="es-CO" sz="4800" b="1" dirty="0">
              <a:solidFill>
                <a:srgbClr val="7F7F7F"/>
              </a:solidFill>
            </a:endParaRPr>
          </a:p>
        </p:txBody>
      </p:sp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1523999" y="3004349"/>
            <a:ext cx="797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>
                <a:solidFill>
                  <a:prstClr val="white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41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Oficina de Control Interno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11 Rectángulo"/>
          <p:cNvSpPr/>
          <p:nvPr/>
        </p:nvSpPr>
        <p:spPr>
          <a:xfrm>
            <a:off x="2966996" y="3776830"/>
            <a:ext cx="461974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s-CO" sz="1800" b="1" kern="0" dirty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es-CO" sz="1800" kern="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3 CuadroTexto"/>
          <p:cNvSpPr txBox="1"/>
          <p:nvPr/>
        </p:nvSpPr>
        <p:spPr>
          <a:xfrm>
            <a:off x="4622222" y="1910766"/>
            <a:ext cx="5678322" cy="461665"/>
          </a:xfrm>
          <a:prstGeom prst="rect">
            <a:avLst/>
          </a:prstGeom>
          <a:noFill/>
          <a:ln>
            <a:solidFill>
              <a:srgbClr val="008799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b="1" dirty="0"/>
              <a:t>Auditoria de Gestión al Aplicativo SIGEP</a:t>
            </a:r>
          </a:p>
        </p:txBody>
      </p:sp>
      <p:sp>
        <p:nvSpPr>
          <p:cNvPr id="6" name="3 CuadroTexto"/>
          <p:cNvSpPr txBox="1"/>
          <p:nvPr/>
        </p:nvSpPr>
        <p:spPr>
          <a:xfrm>
            <a:off x="4622222" y="2476184"/>
            <a:ext cx="5678322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b="1" dirty="0" smtClean="0"/>
              <a:t>Ley de transparencia</a:t>
            </a:r>
            <a:endParaRPr lang="es-CO" sz="2400" b="1" dirty="0"/>
          </a:p>
        </p:txBody>
      </p:sp>
      <p:sp>
        <p:nvSpPr>
          <p:cNvPr id="7" name="3 CuadroTexto"/>
          <p:cNvSpPr txBox="1"/>
          <p:nvPr/>
        </p:nvSpPr>
        <p:spPr>
          <a:xfrm>
            <a:off x="4622222" y="3070193"/>
            <a:ext cx="5678322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b="1" dirty="0" smtClean="0"/>
              <a:t>Plan Anticorrupción y de Atención al Ciudadano</a:t>
            </a:r>
            <a:endParaRPr lang="es-CO" sz="2400" b="1" dirty="0"/>
          </a:p>
        </p:txBody>
      </p:sp>
      <p:sp>
        <p:nvSpPr>
          <p:cNvPr id="9" name="3 CuadroTexto"/>
          <p:cNvSpPr txBox="1"/>
          <p:nvPr/>
        </p:nvSpPr>
        <p:spPr>
          <a:xfrm>
            <a:off x="4622222" y="3981629"/>
            <a:ext cx="5678322" cy="461665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b="1" dirty="0" smtClean="0"/>
              <a:t>Comité de Conciliación</a:t>
            </a:r>
            <a:endParaRPr lang="es-CO" sz="2400" b="1" dirty="0"/>
          </a:p>
        </p:txBody>
      </p:sp>
      <p:sp>
        <p:nvSpPr>
          <p:cNvPr id="10" name="3 CuadroTexto"/>
          <p:cNvSpPr txBox="1"/>
          <p:nvPr/>
        </p:nvSpPr>
        <p:spPr>
          <a:xfrm>
            <a:off x="4622222" y="4602975"/>
            <a:ext cx="5678322" cy="46166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b="1" dirty="0" smtClean="0"/>
              <a:t>Planes de mejoramiento (</a:t>
            </a:r>
            <a:r>
              <a:rPr lang="es-CO" sz="2000" b="1" dirty="0" smtClean="0"/>
              <a:t>Gestión – Calidad)</a:t>
            </a:r>
            <a:endParaRPr lang="es-CO" sz="20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649" y="1717709"/>
            <a:ext cx="1627632" cy="80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82" y="2473005"/>
            <a:ext cx="1721167" cy="51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15" y="3155374"/>
            <a:ext cx="1264100" cy="62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153" y="3817654"/>
            <a:ext cx="1190625" cy="92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 CuadroTexto"/>
          <p:cNvSpPr txBox="1"/>
          <p:nvPr/>
        </p:nvSpPr>
        <p:spPr>
          <a:xfrm>
            <a:off x="4622222" y="5228890"/>
            <a:ext cx="5678322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b="1" dirty="0" smtClean="0"/>
              <a:t>Gestión documental</a:t>
            </a:r>
            <a:endParaRPr lang="es-CO" sz="2400" b="1" dirty="0"/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72" y="5199614"/>
            <a:ext cx="1607987" cy="5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60" y="4695068"/>
            <a:ext cx="1150810" cy="34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4 Rectángulo"/>
          <p:cNvSpPr/>
          <p:nvPr/>
        </p:nvSpPr>
        <p:spPr>
          <a:xfrm>
            <a:off x="1025568" y="1211769"/>
            <a:ext cx="448758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1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6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6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22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40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45711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b="1" dirty="0" smtClean="0">
                <a:solidFill>
                  <a:srgbClr val="FF6600"/>
                </a:solidFill>
              </a:rPr>
              <a:t>Informes en ejecución</a:t>
            </a:r>
            <a:endParaRPr lang="es-CO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20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Grupo de Comunicaciones Estratégicas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3" name="2 Rectángulo"/>
          <p:cNvSpPr/>
          <p:nvPr/>
        </p:nvSpPr>
        <p:spPr>
          <a:xfrm>
            <a:off x="768626" y="1283183"/>
            <a:ext cx="10734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400" dirty="0" smtClean="0"/>
              <a:t>Durante el mes de abril se </a:t>
            </a:r>
            <a:r>
              <a:rPr lang="es-CO" sz="2400" dirty="0"/>
              <a:t>registraron </a:t>
            </a:r>
            <a:r>
              <a:rPr lang="es-CO" sz="2400" b="1" dirty="0">
                <a:solidFill>
                  <a:srgbClr val="FF6600"/>
                </a:solidFill>
              </a:rPr>
              <a:t>53 </a:t>
            </a:r>
            <a:r>
              <a:rPr lang="es-CO" sz="2400" b="1" dirty="0" smtClean="0">
                <a:solidFill>
                  <a:srgbClr val="FF6600"/>
                </a:solidFill>
              </a:rPr>
              <a:t>publicaciones </a:t>
            </a:r>
            <a:r>
              <a:rPr lang="es-CO" sz="2400" dirty="0" smtClean="0"/>
              <a:t>de </a:t>
            </a:r>
            <a:r>
              <a:rPr lang="es-CO" sz="2400" dirty="0"/>
              <a:t>Función Pública en medios de </a:t>
            </a:r>
            <a:r>
              <a:rPr lang="es-CO" sz="2400" dirty="0" smtClean="0"/>
              <a:t>comunicación</a:t>
            </a:r>
            <a:endParaRPr lang="es-CO" sz="2400" dirty="0"/>
          </a:p>
        </p:txBody>
      </p:sp>
      <p:sp>
        <p:nvSpPr>
          <p:cNvPr id="14" name="7 Rectángulo"/>
          <p:cNvSpPr/>
          <p:nvPr/>
        </p:nvSpPr>
        <p:spPr>
          <a:xfrm>
            <a:off x="5367129" y="2114180"/>
            <a:ext cx="5645427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dirty="0" smtClean="0"/>
              <a:t>Los </a:t>
            </a:r>
            <a:r>
              <a:rPr lang="es-CO" dirty="0"/>
              <a:t>temas más destacados por los medios en este </a:t>
            </a:r>
            <a:r>
              <a:rPr lang="es-CO" dirty="0" smtClean="0"/>
              <a:t>periodo fueron: 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799"/>
              </a:buClr>
              <a:buFont typeface="Arial" panose="020B0604020202020204" pitchFamily="34" charset="0"/>
              <a:buChar char="•"/>
            </a:pPr>
            <a:r>
              <a:rPr lang="es-CO" dirty="0" smtClean="0"/>
              <a:t>Informe de Transparencia por Colombia,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799"/>
              </a:buClr>
              <a:buFont typeface="Arial" panose="020B0604020202020204" pitchFamily="34" charset="0"/>
              <a:buChar char="•"/>
            </a:pPr>
            <a:r>
              <a:rPr lang="es-CO" dirty="0" smtClean="0"/>
              <a:t>Lanzamiento del programa Estado Joven  </a:t>
            </a:r>
            <a:endParaRPr lang="es-CO" dirty="0"/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799"/>
              </a:buClr>
              <a:buFont typeface="Arial" panose="020B0604020202020204" pitchFamily="34" charset="0"/>
              <a:buChar char="•"/>
            </a:pPr>
            <a:r>
              <a:rPr lang="es-CO" dirty="0" smtClean="0"/>
              <a:t>Campaña “1 día por Mocoa”</a:t>
            </a:r>
            <a:endParaRPr lang="es-CO" dirty="0"/>
          </a:p>
        </p:txBody>
      </p:sp>
      <p:pic>
        <p:nvPicPr>
          <p:cNvPr id="15" name="10 Imagen"/>
          <p:cNvPicPr/>
          <p:nvPr/>
        </p:nvPicPr>
        <p:blipFill rotWithShape="1">
          <a:blip r:embed="rId4"/>
          <a:srcRect l="17155" t="15217" r="29854" b="5707"/>
          <a:stretch/>
        </p:blipFill>
        <p:spPr bwMode="auto">
          <a:xfrm>
            <a:off x="5765050" y="3950291"/>
            <a:ext cx="2424792" cy="22648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2 Imagen"/>
          <p:cNvPicPr/>
          <p:nvPr/>
        </p:nvPicPr>
        <p:blipFill rotWithShape="1">
          <a:blip r:embed="rId5"/>
          <a:srcRect l="27854" t="17663" r="29854" b="5707"/>
          <a:stretch/>
        </p:blipFill>
        <p:spPr bwMode="auto">
          <a:xfrm>
            <a:off x="1282306" y="2355330"/>
            <a:ext cx="3077027" cy="3965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2040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1612391" y="434976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>
              <a:buFont typeface="Arial" panose="020B0604020202020204" pitchFamily="34" charset="0"/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Grupo de Comunicaciones Estratégicas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7" name="15 Rectángulo"/>
          <p:cNvSpPr/>
          <p:nvPr/>
        </p:nvSpPr>
        <p:spPr>
          <a:xfrm>
            <a:off x="4955839" y="1384874"/>
            <a:ext cx="6441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400" dirty="0" smtClean="0"/>
              <a:t>Se lanzó </a:t>
            </a:r>
            <a:r>
              <a:rPr lang="es-CO" sz="2400" dirty="0" smtClean="0">
                <a:hlinkClick r:id="rId4"/>
              </a:rPr>
              <a:t>Función Pública en 1 Minuto</a:t>
            </a:r>
            <a:r>
              <a:rPr lang="es-CO" sz="2400" dirty="0" smtClean="0"/>
              <a:t>, nuevo producto audiovisual que presenta la actualidad de la entidad.</a:t>
            </a:r>
            <a:endParaRPr lang="es-CO" sz="2400" dirty="0"/>
          </a:p>
        </p:txBody>
      </p:sp>
      <p:sp>
        <p:nvSpPr>
          <p:cNvPr id="8" name="16 Rectángulo"/>
          <p:cNvSpPr/>
          <p:nvPr/>
        </p:nvSpPr>
        <p:spPr>
          <a:xfrm>
            <a:off x="1638895" y="2999570"/>
            <a:ext cx="97579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b="1" dirty="0" smtClean="0">
              <a:solidFill>
                <a:srgbClr val="FF660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b="1" dirty="0" smtClean="0">
              <a:solidFill>
                <a:srgbClr val="FF660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000" b="1" dirty="0" err="1" smtClean="0"/>
              <a:t>Twitter</a:t>
            </a:r>
            <a:r>
              <a:rPr lang="es-CO" sz="2000" dirty="0" smtClean="0"/>
              <a:t>: Seguidores</a:t>
            </a:r>
            <a:r>
              <a:rPr lang="es-CO" sz="2000" dirty="0"/>
              <a:t>: </a:t>
            </a:r>
            <a:r>
              <a:rPr lang="es-CO" sz="2000" dirty="0" smtClean="0"/>
              <a:t>25.045. </a:t>
            </a:r>
            <a:r>
              <a:rPr lang="es-CO" sz="2000" dirty="0"/>
              <a:t>Incremento de </a:t>
            </a:r>
            <a:r>
              <a:rPr lang="es-CO" sz="2000" dirty="0" smtClean="0">
                <a:solidFill>
                  <a:srgbClr val="FF6600"/>
                </a:solidFill>
              </a:rPr>
              <a:t>322 seguidores</a:t>
            </a:r>
            <a:r>
              <a:rPr lang="es-CO" sz="2000" dirty="0" smtClean="0"/>
              <a:t> </a:t>
            </a:r>
            <a:r>
              <a:rPr lang="es-CO" sz="2000" dirty="0"/>
              <a:t>respecto al mes </a:t>
            </a:r>
            <a:r>
              <a:rPr lang="es-CO" sz="2000" dirty="0" smtClean="0"/>
              <a:t>anterior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 smtClean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000" b="1" dirty="0" smtClean="0"/>
              <a:t>Facebook: </a:t>
            </a:r>
            <a:r>
              <a:rPr lang="es-CO" sz="2000" dirty="0" smtClean="0"/>
              <a:t>Me </a:t>
            </a:r>
            <a:r>
              <a:rPr lang="es-CO" sz="2000" dirty="0"/>
              <a:t>Gusta: </a:t>
            </a:r>
            <a:r>
              <a:rPr lang="es-CO" sz="2000" dirty="0" smtClean="0"/>
              <a:t>24.542. </a:t>
            </a:r>
            <a:r>
              <a:rPr lang="es-CO" sz="2000" dirty="0"/>
              <a:t>Incremento de </a:t>
            </a:r>
            <a:r>
              <a:rPr lang="es-CO" sz="2000" dirty="0" smtClean="0">
                <a:solidFill>
                  <a:srgbClr val="FF6600"/>
                </a:solidFill>
              </a:rPr>
              <a:t>511</a:t>
            </a:r>
            <a:r>
              <a:rPr lang="es-CO" sz="2000" dirty="0" smtClean="0"/>
              <a:t> </a:t>
            </a:r>
            <a:r>
              <a:rPr lang="es-CO" sz="2000" dirty="0">
                <a:solidFill>
                  <a:srgbClr val="FF6600"/>
                </a:solidFill>
              </a:rPr>
              <a:t>seguidores</a:t>
            </a:r>
            <a:r>
              <a:rPr lang="es-CO" sz="2000" dirty="0" smtClean="0"/>
              <a:t> </a:t>
            </a:r>
            <a:r>
              <a:rPr lang="es-CO" sz="2000" dirty="0"/>
              <a:t>respecto al mes anterior </a:t>
            </a:r>
            <a:endParaRPr lang="es-CO" sz="2000" dirty="0" smtClean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2000" dirty="0" smtClean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000" b="1" dirty="0" err="1" smtClean="0"/>
              <a:t>Youtube</a:t>
            </a:r>
            <a:r>
              <a:rPr lang="es-CO" sz="2000" b="1" dirty="0" smtClean="0"/>
              <a:t>: </a:t>
            </a:r>
            <a:r>
              <a:rPr lang="es-CO" sz="2000" dirty="0" smtClean="0"/>
              <a:t>Seguidores</a:t>
            </a:r>
            <a:r>
              <a:rPr lang="es-CO" sz="2000" dirty="0"/>
              <a:t>: </a:t>
            </a:r>
            <a:r>
              <a:rPr lang="es-CO" sz="2000" dirty="0" smtClean="0"/>
              <a:t>2.029. </a:t>
            </a:r>
            <a:r>
              <a:rPr lang="es-CO" sz="2000" dirty="0"/>
              <a:t>Aumento de </a:t>
            </a:r>
            <a:r>
              <a:rPr lang="es-CO" sz="2000" dirty="0">
                <a:solidFill>
                  <a:srgbClr val="FF6600"/>
                </a:solidFill>
              </a:rPr>
              <a:t>89 suscriptores </a:t>
            </a:r>
            <a:r>
              <a:rPr lang="es-CO" sz="2000" dirty="0"/>
              <a:t>nuevos respecto al mes </a:t>
            </a:r>
            <a:r>
              <a:rPr lang="es-CO" sz="2000" dirty="0" smtClean="0"/>
              <a:t>anterior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000" dirty="0" smtClean="0"/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000" b="1" dirty="0" smtClean="0"/>
              <a:t>Cuenta Liliana Caballero: </a:t>
            </a:r>
            <a:r>
              <a:rPr lang="es-CO" sz="2000" dirty="0" smtClean="0"/>
              <a:t>Seguidores</a:t>
            </a:r>
            <a:r>
              <a:rPr lang="es-CO" sz="2000" dirty="0"/>
              <a:t>: </a:t>
            </a:r>
            <a:r>
              <a:rPr lang="es-CO" sz="2000" dirty="0" smtClean="0"/>
              <a:t>3.179. </a:t>
            </a:r>
            <a:r>
              <a:rPr lang="es-CO" sz="2000" dirty="0"/>
              <a:t>Incremento de </a:t>
            </a:r>
            <a:r>
              <a:rPr lang="es-CO" sz="2000" dirty="0" smtClean="0">
                <a:solidFill>
                  <a:srgbClr val="FF6600"/>
                </a:solidFill>
              </a:rPr>
              <a:t>62 seguidores </a:t>
            </a:r>
            <a:r>
              <a:rPr lang="es-CO" sz="2000" dirty="0" smtClean="0"/>
              <a:t>respecto </a:t>
            </a:r>
            <a:r>
              <a:rPr lang="es-CO" sz="2000" dirty="0"/>
              <a:t>al mes anterior </a:t>
            </a:r>
          </a:p>
        </p:txBody>
      </p:sp>
      <p:pic>
        <p:nvPicPr>
          <p:cNvPr id="9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7001" r="2659" b="13851"/>
          <a:stretch/>
        </p:blipFill>
        <p:spPr bwMode="auto">
          <a:xfrm>
            <a:off x="1385698" y="1114915"/>
            <a:ext cx="3010238" cy="15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34032" r="49841" b="21439"/>
          <a:stretch/>
        </p:blipFill>
        <p:spPr bwMode="auto">
          <a:xfrm>
            <a:off x="995055" y="3542828"/>
            <a:ext cx="617336" cy="5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42508" r="56350" b="24306"/>
          <a:stretch/>
        </p:blipFill>
        <p:spPr bwMode="auto">
          <a:xfrm>
            <a:off x="995055" y="4149825"/>
            <a:ext cx="534037" cy="53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l="14048" t="17707" r="72321" b="44737"/>
          <a:stretch/>
        </p:blipFill>
        <p:spPr>
          <a:xfrm>
            <a:off x="995055" y="4797897"/>
            <a:ext cx="555325" cy="50285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95055" y="3026487"/>
            <a:ext cx="2748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800" b="1" dirty="0">
                <a:solidFill>
                  <a:srgbClr val="FF6600"/>
                </a:solidFill>
              </a:rPr>
              <a:t>Actividad en redes sociales</a:t>
            </a:r>
          </a:p>
        </p:txBody>
      </p:sp>
    </p:spTree>
    <p:extLst>
      <p:ext uri="{BB962C8B-B14F-4D97-AF65-F5344CB8AC3E}">
        <p14:creationId xmlns:p14="http://schemas.microsoft.com/office/powerpoint/2010/main" val="64388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/>
        </p:nvCxnSpPr>
        <p:spPr>
          <a:xfrm>
            <a:off x="6096000" y="1758160"/>
            <a:ext cx="0" cy="334168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6349437" y="2503818"/>
            <a:ext cx="4440483" cy="9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s-ES_tradnl" altLang="es-CO" sz="6700" b="1" dirty="0">
                <a:solidFill>
                  <a:srgbClr val="7F7F7F"/>
                </a:solidFill>
              </a:rPr>
              <a:t>¡Gracias!</a:t>
            </a:r>
            <a:endParaRPr lang="es-ES_tradnl" altLang="es-CO" sz="2000" b="1" i="1" dirty="0">
              <a:solidFill>
                <a:srgbClr val="7F7F7F"/>
              </a:solidFill>
            </a:endParaRPr>
          </a:p>
        </p:txBody>
      </p:sp>
      <p:sp>
        <p:nvSpPr>
          <p:cNvPr id="6" name="Rectángulo 7"/>
          <p:cNvSpPr>
            <a:spLocks noChangeArrowheads="1"/>
          </p:cNvSpPr>
          <p:nvPr/>
        </p:nvSpPr>
        <p:spPr bwMode="auto">
          <a:xfrm>
            <a:off x="6349446" y="3429004"/>
            <a:ext cx="4975055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b="1" dirty="0"/>
              <a:t>eva@funcionpublica.gov.co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b="1" dirty="0"/>
              <a:t>PBX: 7395656 – FAX:7395657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b="1" dirty="0"/>
              <a:t>@DAFP_COLOMBIA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b="1" dirty="0"/>
              <a:t>facebook.com/</a:t>
            </a:r>
            <a:r>
              <a:rPr lang="pt-BR" sz="1500" b="1" dirty="0" err="1"/>
              <a:t>FuncionPublica</a:t>
            </a:r>
            <a:endParaRPr lang="es-CO" altLang="es-CO" sz="15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39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/>
          <a:stretch/>
        </p:blipFill>
        <p:spPr>
          <a:xfrm>
            <a:off x="2489982" y="3102726"/>
            <a:ext cx="7010389" cy="702832"/>
          </a:xfrm>
          <a:prstGeom prst="rect">
            <a:avLst/>
          </a:prstGeom>
        </p:spPr>
      </p:pic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2422907" y="2974561"/>
            <a:ext cx="82450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400" b="1" dirty="0" smtClean="0">
                <a:solidFill>
                  <a:srgbClr val="7F7F7F"/>
                </a:solidFill>
              </a:rPr>
              <a:t>Negociación colectiva 2017</a:t>
            </a:r>
            <a:endParaRPr lang="es-ES_tradnl" altLang="es-CO" sz="44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6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412124"/>
            <a:ext cx="1208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Avances en la negociación colectiva con las organizaciones sindicales</a:t>
            </a:r>
            <a:endParaRPr lang="es-CO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-237" t="34401" r="237"/>
          <a:stretch/>
        </p:blipFill>
        <p:spPr>
          <a:xfrm>
            <a:off x="670260" y="1686356"/>
            <a:ext cx="4717918" cy="36403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799378" y="1257154"/>
            <a:ext cx="60923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/>
              <a:t>Tutela del pasado 28 de marzo ordenó </a:t>
            </a:r>
            <a:r>
              <a:rPr lang="es-CO" sz="2000" dirty="0" smtClean="0">
                <a:solidFill>
                  <a:srgbClr val="FF6600"/>
                </a:solidFill>
              </a:rPr>
              <a:t>suspender la mesa de negociación</a:t>
            </a:r>
            <a:r>
              <a:rPr lang="es-CO" sz="2000" dirty="0" smtClean="0"/>
              <a:t> hasta tanto las organizaciones sindicales concurran en unidad de pliego y definan su representatividad en la mesa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1000" dirty="0" smtClean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/>
              <a:t>El Gobierno Nacional ha prestado sus buenos oficios para ayudar a las centrales a llegar a un acuerdo, pero no ha sido posible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1000" dirty="0" smtClean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/>
              <a:t>Se presentaron propuestas concretas sobre VI de los X puntos incluidos en el pliego de peticiones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1000" dirty="0" smtClean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/>
              <a:t>De persistir el desacuerdo entre las 7 centrales, el Gobierno Nacional se deberá tomar decisiones frente al incremento salarial para el año 2017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es-CO" sz="1000" dirty="0" smtClean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s-CO" sz="2000" dirty="0" smtClean="0"/>
              <a:t>Lo ideal sería poder continuar con la negociación</a:t>
            </a:r>
          </a:p>
        </p:txBody>
      </p:sp>
    </p:spTree>
    <p:extLst>
      <p:ext uri="{BB962C8B-B14F-4D97-AF65-F5344CB8AC3E}">
        <p14:creationId xmlns:p14="http://schemas.microsoft.com/office/powerpoint/2010/main" val="1944348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1884</TotalTime>
  <Words>4868</Words>
  <Application>Microsoft Office PowerPoint</Application>
  <PresentationFormat>Panorámica</PresentationFormat>
  <Paragraphs>819</Paragraphs>
  <Slides>73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73</vt:i4>
      </vt:variant>
    </vt:vector>
  </HeadingPairs>
  <TitlesOfParts>
    <vt:vector size="87" baseType="lpstr">
      <vt:lpstr>MS PGothic</vt:lpstr>
      <vt:lpstr>Arial</vt:lpstr>
      <vt:lpstr>Arial Narrow</vt:lpstr>
      <vt:lpstr>Calibri</vt:lpstr>
      <vt:lpstr>Calibri Light</vt:lpstr>
      <vt:lpstr>Symbol</vt:lpstr>
      <vt:lpstr>Times</vt:lpstr>
      <vt:lpstr>Times New Roman</vt:lpstr>
      <vt:lpstr>Wingdings</vt:lpstr>
      <vt:lpstr>Tema de Office</vt:lpstr>
      <vt:lpstr>1_Tema de Office</vt:lpstr>
      <vt:lpstr>3_Tema de Office</vt:lpstr>
      <vt:lpstr>2_Tema de Office</vt:lpstr>
      <vt:lpstr>5_Tema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Hernandez</dc:creator>
  <cp:lastModifiedBy>Laura Cordoba Reyes</cp:lastModifiedBy>
  <cp:revision>183</cp:revision>
  <dcterms:created xsi:type="dcterms:W3CDTF">2016-05-26T20:25:00Z</dcterms:created>
  <dcterms:modified xsi:type="dcterms:W3CDTF">2017-05-09T19:03:47Z</dcterms:modified>
</cp:coreProperties>
</file>