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8.xml" ContentType="application/vnd.openxmlformats-officedocument.themeOverr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68"/>
  </p:notesMasterIdLst>
  <p:sldIdLst>
    <p:sldId id="318" r:id="rId6"/>
    <p:sldId id="339" r:id="rId7"/>
    <p:sldId id="265" r:id="rId8"/>
    <p:sldId id="258" r:id="rId9"/>
    <p:sldId id="328" r:id="rId10"/>
    <p:sldId id="340" r:id="rId11"/>
    <p:sldId id="326" r:id="rId12"/>
    <p:sldId id="341" r:id="rId13"/>
    <p:sldId id="343" r:id="rId14"/>
    <p:sldId id="342" r:id="rId15"/>
    <p:sldId id="327" r:id="rId16"/>
    <p:sldId id="336" r:id="rId17"/>
    <p:sldId id="335" r:id="rId18"/>
    <p:sldId id="331" r:id="rId19"/>
    <p:sldId id="333" r:id="rId20"/>
    <p:sldId id="334" r:id="rId21"/>
    <p:sldId id="337" r:id="rId22"/>
    <p:sldId id="315" r:id="rId23"/>
    <p:sldId id="329" r:id="rId24"/>
    <p:sldId id="360" r:id="rId25"/>
    <p:sldId id="361" r:id="rId26"/>
    <p:sldId id="366" r:id="rId27"/>
    <p:sldId id="363" r:id="rId28"/>
    <p:sldId id="365" r:id="rId29"/>
    <p:sldId id="344" r:id="rId30"/>
    <p:sldId id="384" r:id="rId31"/>
    <p:sldId id="345" r:id="rId32"/>
    <p:sldId id="372" r:id="rId33"/>
    <p:sldId id="346" r:id="rId34"/>
    <p:sldId id="357" r:id="rId35"/>
    <p:sldId id="359" r:id="rId36"/>
    <p:sldId id="347" r:id="rId37"/>
    <p:sldId id="373" r:id="rId38"/>
    <p:sldId id="368" r:id="rId39"/>
    <p:sldId id="348" r:id="rId40"/>
    <p:sldId id="369" r:id="rId41"/>
    <p:sldId id="370" r:id="rId42"/>
    <p:sldId id="349" r:id="rId43"/>
    <p:sldId id="371" r:id="rId44"/>
    <p:sldId id="354" r:id="rId45"/>
    <p:sldId id="385" r:id="rId46"/>
    <p:sldId id="386" r:id="rId47"/>
    <p:sldId id="355" r:id="rId48"/>
    <p:sldId id="356" r:id="rId49"/>
    <p:sldId id="378" r:id="rId50"/>
    <p:sldId id="374" r:id="rId51"/>
    <p:sldId id="375" r:id="rId52"/>
    <p:sldId id="376" r:id="rId53"/>
    <p:sldId id="379" r:id="rId54"/>
    <p:sldId id="338" r:id="rId55"/>
    <p:sldId id="367" r:id="rId56"/>
    <p:sldId id="380" r:id="rId57"/>
    <p:sldId id="351" r:id="rId58"/>
    <p:sldId id="388" r:id="rId59"/>
    <p:sldId id="389" r:id="rId60"/>
    <p:sldId id="390" r:id="rId61"/>
    <p:sldId id="391" r:id="rId62"/>
    <p:sldId id="353" r:id="rId63"/>
    <p:sldId id="381" r:id="rId64"/>
    <p:sldId id="382" r:id="rId65"/>
    <p:sldId id="383" r:id="rId66"/>
    <p:sldId id="264" r:id="rId67"/>
  </p:sldIdLst>
  <p:sldSz cx="12192000" cy="6858000"/>
  <p:notesSz cx="6858000" cy="9144000"/>
  <p:defaultTextStyle>
    <a:defPPr>
      <a:defRPr lang="en-US"/>
    </a:defPPr>
    <a:lvl1pPr marL="0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7F6000"/>
    <a:srgbClr val="FFC000"/>
    <a:srgbClr val="D29500"/>
    <a:srgbClr val="008799"/>
    <a:srgbClr val="FF0000"/>
    <a:srgbClr val="FA0427"/>
    <a:srgbClr val="C04914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434" autoAdjust="0"/>
  </p:normalViewPr>
  <p:slideViewPr>
    <p:cSldViewPr snapToGrid="0">
      <p:cViewPr varScale="1">
        <p:scale>
          <a:sx n="89" d="100"/>
          <a:sy n="89" d="100"/>
        </p:scale>
        <p:origin x="10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 noProof="0" dirty="0" smtClean="0">
                <a:effectLst/>
              </a:rPr>
              <a:t>De los siguientes factores ¿cuál es el que más puede influir para que se presenten prácticas irregulares en la administración pública? </a:t>
            </a:r>
            <a:endParaRPr lang="es-CO" noProof="0" dirty="0" smtClean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Presión del superior inmediato</c:v>
                </c:pt>
                <c:pt idx="1">
                  <c:v>Presión de particulares sobre los directivos de la entidad</c:v>
                </c:pt>
                <c:pt idx="2">
                  <c:v>Vacíos o falta de claridad en la legislación /regulación/ procedimiento/ funciones</c:v>
                </c:pt>
                <c:pt idx="3">
                  <c:v>Falta de sanción</c:v>
                </c:pt>
                <c:pt idx="4">
                  <c:v>Ninguna de los anteriores</c:v>
                </c:pt>
                <c:pt idx="5">
                  <c:v>Falta de control administrativo</c:v>
                </c:pt>
                <c:pt idx="6">
                  <c:v>Bajos salarios</c:v>
                </c:pt>
                <c:pt idx="7">
                  <c:v>Ausencia de valores éticos</c:v>
                </c:pt>
              </c:strCache>
            </c:strRef>
          </c:cat>
          <c:val>
            <c:numRef>
              <c:f>Hoja1!$B$2:$B$9</c:f>
              <c:numCache>
                <c:formatCode>0.0%</c:formatCode>
                <c:ptCount val="8"/>
                <c:pt idx="0">
                  <c:v>2.7E-2</c:v>
                </c:pt>
                <c:pt idx="1">
                  <c:v>4.1000000000000002E-2</c:v>
                </c:pt>
                <c:pt idx="2">
                  <c:v>7.1999999999999995E-2</c:v>
                </c:pt>
                <c:pt idx="3">
                  <c:v>8.5999999999999993E-2</c:v>
                </c:pt>
                <c:pt idx="4">
                  <c:v>9.9000000000000005E-2</c:v>
                </c:pt>
                <c:pt idx="5">
                  <c:v>0.123</c:v>
                </c:pt>
                <c:pt idx="6">
                  <c:v>0.13600000000000001</c:v>
                </c:pt>
                <c:pt idx="7">
                  <c:v>0.41699999999999998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4314864"/>
        <c:axId val="2044308336"/>
      </c:barChart>
      <c:catAx>
        <c:axId val="204431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4308336"/>
        <c:crosses val="autoZero"/>
        <c:auto val="1"/>
        <c:lblAlgn val="ctr"/>
        <c:lblOffset val="100"/>
        <c:noMultiLvlLbl val="0"/>
      </c:catAx>
      <c:valAx>
        <c:axId val="204430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431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93639-AA9A-4532-A73D-950FC72A369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3BA7E52-950F-4B13-9750-157DA67A9A6A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CO" sz="2000" b="1" dirty="0" smtClean="0">
              <a:solidFill>
                <a:schemeClr val="bg1"/>
              </a:solidFill>
            </a:rPr>
            <a:t>Temas negociables</a:t>
          </a:r>
          <a:endParaRPr lang="es-CO" sz="2000" b="1" dirty="0">
            <a:solidFill>
              <a:schemeClr val="bg1"/>
            </a:solidFill>
          </a:endParaRPr>
        </a:p>
      </dgm:t>
    </dgm:pt>
    <dgm:pt modelId="{F070DD3E-BD4C-4901-B032-30E093D913F2}" type="parTrans" cxnId="{5F92DF4A-5162-4456-8E3C-F2A25D2FB8C2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FB0AE2B7-A740-45F5-BAC8-1EAADF380B49}" type="sibTrans" cxnId="{5F92DF4A-5162-4456-8E3C-F2A25D2FB8C2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7DBCA0DF-0737-4A8F-8F4F-2BE1DAA899CA}">
      <dgm:prSet phldrT="[Texto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Remuneración</a:t>
          </a:r>
          <a:endParaRPr lang="es-CO" sz="1800" b="1" dirty="0">
            <a:solidFill>
              <a:srgbClr val="002060"/>
            </a:solidFill>
          </a:endParaRPr>
        </a:p>
      </dgm:t>
    </dgm:pt>
    <dgm:pt modelId="{E76CF6E3-8D07-4CE2-A708-DB4DCC3F9274}" type="parTrans" cxnId="{454C45BF-B256-4C8D-84B1-128E3BB70A9A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8E9C8997-B6E0-42A4-8A11-BF8A6C744734}" type="sibTrans" cxnId="{454C45BF-B256-4C8D-84B1-128E3BB70A9A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36E4D3E5-2E05-4569-8C8F-18D3BD5B21A0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CO" sz="2000" b="1" dirty="0" smtClean="0">
              <a:solidFill>
                <a:schemeClr val="bg1"/>
              </a:solidFill>
            </a:rPr>
            <a:t>Temas no negociables</a:t>
          </a:r>
          <a:endParaRPr lang="es-CO" sz="2000" b="1" dirty="0">
            <a:solidFill>
              <a:schemeClr val="bg1"/>
            </a:solidFill>
          </a:endParaRPr>
        </a:p>
      </dgm:t>
    </dgm:pt>
    <dgm:pt modelId="{04EEF683-EBAD-4CDD-A607-CDED96B99791}" type="parTrans" cxnId="{2E41136B-3DBE-43B6-BDC0-70C3B380B230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4E60ADD8-36F4-4210-B4E9-9CF44C4AFBBE}" type="sibTrans" cxnId="{2E41136B-3DBE-43B6-BDC0-70C3B380B230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D56BDF4D-D3D7-4A18-9131-EC08B9A9E62A}">
      <dgm:prSet phldrT="[Texto]"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Estructura del Estado (Orgánica e interna)</a:t>
          </a:r>
          <a:endParaRPr lang="es-CO" sz="1800" b="1" dirty="0">
            <a:solidFill>
              <a:srgbClr val="002060"/>
            </a:solidFill>
          </a:endParaRPr>
        </a:p>
      </dgm:t>
    </dgm:pt>
    <dgm:pt modelId="{D2AEF761-148A-4F15-B978-57A3BC6643BE}" type="parTrans" cxnId="{34AF8E52-19C7-49E4-B533-7FE791A63FB7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E48A1C0D-D7C3-41D7-8ABF-98178A824164}" type="sibTrans" cxnId="{34AF8E52-19C7-49E4-B533-7FE791A63FB7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D4854182-B078-45CE-BC39-51FC50D719A5}">
      <dgm:prSet phldrT="[Texto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Competencias de dirección, administración y fiscalización</a:t>
          </a:r>
          <a:endParaRPr lang="es-CO" sz="1800" b="1" dirty="0">
            <a:solidFill>
              <a:srgbClr val="002060"/>
            </a:solidFill>
          </a:endParaRPr>
        </a:p>
      </dgm:t>
    </dgm:pt>
    <dgm:pt modelId="{B3CA16E5-8BE9-4921-A00A-C1E2DB4C740C}" type="parTrans" cxnId="{4E0B8490-2F3F-4E41-A7CE-F673682B4720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6E85F017-1C12-48E3-8579-4B1353D803F1}" type="sibTrans" cxnId="{4E0B8490-2F3F-4E41-A7CE-F673682B4720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DA4E3C20-865D-4076-B683-847FAC74A87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Horario de trabajo</a:t>
          </a:r>
          <a:endParaRPr lang="es-CO" sz="1800" b="1" dirty="0">
            <a:solidFill>
              <a:srgbClr val="002060"/>
            </a:solidFill>
          </a:endParaRPr>
        </a:p>
      </dgm:t>
    </dgm:pt>
    <dgm:pt modelId="{129B5DF5-9FB6-4D3F-9DBD-8FC33F1705AA}" type="parTrans" cxnId="{E52EDC3E-62BF-4D8D-957B-B867AE4D3558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074316A2-C7F1-4C55-8E12-596B848A88A3}" type="sibTrans" cxnId="{E52EDC3E-62BF-4D8D-957B-B867AE4D3558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C58534A2-5CDA-4A1E-970D-117E677C1B0B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Calidad de vida laboral</a:t>
          </a:r>
          <a:endParaRPr lang="es-CO" sz="1800" b="1" dirty="0">
            <a:solidFill>
              <a:srgbClr val="002060"/>
            </a:solidFill>
          </a:endParaRPr>
        </a:p>
      </dgm:t>
    </dgm:pt>
    <dgm:pt modelId="{AB0929CA-B5A9-4ADD-AE01-E872A18B1456}" type="parTrans" cxnId="{01B8D2F7-D6E9-45A4-A3F7-1E4DC7F567AA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50376A13-2240-4D04-96E1-CB0B29B6C85B}" type="sibTrans" cxnId="{01B8D2F7-D6E9-45A4-A3F7-1E4DC7F567AA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3E05C1A0-6A41-42E6-A72F-EA616FDC88B8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Bienestar físico, mental y social de los empleados</a:t>
          </a:r>
          <a:endParaRPr lang="es-CO" sz="1800" b="1" dirty="0">
            <a:solidFill>
              <a:srgbClr val="002060"/>
            </a:solidFill>
          </a:endParaRPr>
        </a:p>
      </dgm:t>
    </dgm:pt>
    <dgm:pt modelId="{80E8E9F2-AA0C-4AE4-8930-D15DF3444E99}" type="parTrans" cxnId="{68E8DCDE-5FD4-46B1-93F1-C78139E51CD5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324246D2-6DDF-47A9-BDC6-6805A19BD1B6}" type="sibTrans" cxnId="{68E8DCDE-5FD4-46B1-93F1-C78139E51CD5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41006D91-6C07-4C55-8A8B-7CF053ABACBC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El mérito como esencia y fundamento de la carrera</a:t>
          </a:r>
          <a:endParaRPr lang="es-CO" sz="1800" b="1" dirty="0">
            <a:solidFill>
              <a:srgbClr val="002060"/>
            </a:solidFill>
          </a:endParaRPr>
        </a:p>
      </dgm:t>
    </dgm:pt>
    <dgm:pt modelId="{AA037752-347F-40F6-B7F9-585A08C25D96}" type="parTrans" cxnId="{C3740633-414A-4215-B3B9-C2F82FC8862B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6B13E6C9-2CD5-4F08-938C-470650756277}" type="sibTrans" cxnId="{C3740633-414A-4215-B3B9-C2F82FC8862B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EC808429-B8D4-4E1E-8E49-2CC87E012B1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La atribución disciplinaria y la potestad subordinante de las autoridades públicas</a:t>
          </a:r>
          <a:endParaRPr lang="es-CO" sz="1800" b="1" dirty="0">
            <a:solidFill>
              <a:srgbClr val="002060"/>
            </a:solidFill>
          </a:endParaRPr>
        </a:p>
      </dgm:t>
    </dgm:pt>
    <dgm:pt modelId="{CBCE2D2D-5ADF-46E9-8E7F-C53B261216AA}" type="parTrans" cxnId="{0E0759D9-99F4-45D1-B81C-D9F153715EFD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C7F8B19A-CC31-479F-B709-5A783214F652}" type="sibTrans" cxnId="{0E0759D9-99F4-45D1-B81C-D9F153715EFD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0EA92F62-F7B7-4E4A-93CC-EF176D8EE99D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Capacitación </a:t>
          </a:r>
          <a:r>
            <a:rPr lang="es-CO" sz="1800" b="1" smtClean="0">
              <a:solidFill>
                <a:srgbClr val="002060"/>
              </a:solidFill>
            </a:rPr>
            <a:t>y estímulos (General e individual)</a:t>
          </a:r>
          <a:endParaRPr lang="es-CO" sz="1800" b="1" dirty="0">
            <a:solidFill>
              <a:srgbClr val="002060"/>
            </a:solidFill>
          </a:endParaRPr>
        </a:p>
      </dgm:t>
    </dgm:pt>
    <dgm:pt modelId="{4EFCE661-60A2-4CCD-BDE0-38F6B604B2D4}" type="sibTrans" cxnId="{DD040533-FC43-4979-9C1F-57707544C732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5D017498-1833-4846-ADB8-429AE1D4CE17}" type="parTrans" cxnId="{DD040533-FC43-4979-9C1F-57707544C732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08E2867D-3C79-4E16-80C4-F31A0851CB27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002060"/>
              </a:solidFill>
            </a:rPr>
            <a:t>Bienestar social e </a:t>
          </a:r>
          <a:r>
            <a:rPr lang="es-CO" sz="1800" b="1" smtClean="0">
              <a:solidFill>
                <a:srgbClr val="002060"/>
              </a:solidFill>
            </a:rPr>
            <a:t>incentivos (General e individual)</a:t>
          </a:r>
          <a:endParaRPr lang="es-CO" sz="1800" b="1" dirty="0">
            <a:solidFill>
              <a:srgbClr val="002060"/>
            </a:solidFill>
          </a:endParaRPr>
        </a:p>
      </dgm:t>
    </dgm:pt>
    <dgm:pt modelId="{569B3045-52E4-4050-89AD-C4C0856F697E}" type="sibTrans" cxnId="{CACB12BE-02A5-4250-AB60-981BC13EF225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4C626746-963B-401C-BFD5-8228CDAE8B33}" type="parTrans" cxnId="{CACB12BE-02A5-4250-AB60-981BC13EF225}">
      <dgm:prSet/>
      <dgm:spPr/>
      <dgm:t>
        <a:bodyPr/>
        <a:lstStyle/>
        <a:p>
          <a:endParaRPr lang="es-CO" sz="2400" b="1">
            <a:solidFill>
              <a:srgbClr val="002060"/>
            </a:solidFill>
          </a:endParaRPr>
        </a:p>
      </dgm:t>
    </dgm:pt>
    <dgm:pt modelId="{87EDC04F-2E96-4491-90DE-916F9FA7A477}" type="pres">
      <dgm:prSet presAssocID="{DC593639-AA9A-4532-A73D-950FC72A369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4766C39-2B99-46CC-A396-568D8B09C18F}" type="pres">
      <dgm:prSet presAssocID="{33BA7E52-950F-4B13-9750-157DA67A9A6A}" presName="root" presStyleCnt="0"/>
      <dgm:spPr/>
    </dgm:pt>
    <dgm:pt modelId="{14DAED6F-A8CD-465C-B06D-C018F4F65284}" type="pres">
      <dgm:prSet presAssocID="{33BA7E52-950F-4B13-9750-157DA67A9A6A}" presName="rootComposite" presStyleCnt="0"/>
      <dgm:spPr/>
    </dgm:pt>
    <dgm:pt modelId="{A486B6AE-BFE0-490F-B979-976E2A63752A}" type="pres">
      <dgm:prSet presAssocID="{33BA7E52-950F-4B13-9750-157DA67A9A6A}" presName="rootText" presStyleLbl="node1" presStyleIdx="0" presStyleCnt="2" custScaleX="315893" custScaleY="71778" custLinFactNeighborX="-60950" custLinFactNeighborY="2686"/>
      <dgm:spPr/>
      <dgm:t>
        <a:bodyPr/>
        <a:lstStyle/>
        <a:p>
          <a:endParaRPr lang="es-CO"/>
        </a:p>
      </dgm:t>
    </dgm:pt>
    <dgm:pt modelId="{53A352F1-7B5C-4F98-9535-AD368E694C3F}" type="pres">
      <dgm:prSet presAssocID="{33BA7E52-950F-4B13-9750-157DA67A9A6A}" presName="rootConnector" presStyleLbl="node1" presStyleIdx="0" presStyleCnt="2"/>
      <dgm:spPr/>
      <dgm:t>
        <a:bodyPr/>
        <a:lstStyle/>
        <a:p>
          <a:endParaRPr lang="es-ES"/>
        </a:p>
      </dgm:t>
    </dgm:pt>
    <dgm:pt modelId="{481FB3C5-C8BA-46B1-B751-5B54B229EC30}" type="pres">
      <dgm:prSet presAssocID="{33BA7E52-950F-4B13-9750-157DA67A9A6A}" presName="childShape" presStyleCnt="0"/>
      <dgm:spPr/>
    </dgm:pt>
    <dgm:pt modelId="{FCD1BE6E-6BFB-4714-BB3E-36D49B9A7BEE}" type="pres">
      <dgm:prSet presAssocID="{E76CF6E3-8D07-4CE2-A708-DB4DCC3F9274}" presName="Name13" presStyleLbl="parChTrans1D2" presStyleIdx="0" presStyleCnt="10"/>
      <dgm:spPr/>
      <dgm:t>
        <a:bodyPr/>
        <a:lstStyle/>
        <a:p>
          <a:endParaRPr lang="es-ES"/>
        </a:p>
      </dgm:t>
    </dgm:pt>
    <dgm:pt modelId="{7888130D-4F6E-4DE3-82F8-C642D691C4F9}" type="pres">
      <dgm:prSet presAssocID="{7DBCA0DF-0737-4A8F-8F4F-2BE1DAA899CA}" presName="childText" presStyleLbl="bgAcc1" presStyleIdx="0" presStyleCnt="10" custScaleX="372682" custScaleY="99999" custLinFactNeighborX="-72256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5DD91A-9113-4386-8AC3-659D57785E90}" type="pres">
      <dgm:prSet presAssocID="{129B5DF5-9FB6-4D3F-9DBD-8FC33F1705AA}" presName="Name13" presStyleLbl="parChTrans1D2" presStyleIdx="1" presStyleCnt="10"/>
      <dgm:spPr/>
      <dgm:t>
        <a:bodyPr/>
        <a:lstStyle/>
        <a:p>
          <a:endParaRPr lang="es-ES"/>
        </a:p>
      </dgm:t>
    </dgm:pt>
    <dgm:pt modelId="{1C4BD181-0E7C-43A7-8695-63DAB14CE072}" type="pres">
      <dgm:prSet presAssocID="{DA4E3C20-865D-4076-B683-847FAC74A87D}" presName="childText" presStyleLbl="bgAcc1" presStyleIdx="1" presStyleCnt="10" custScaleX="372682" custScaleY="99999" custLinFactNeighborX="-68790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193773-E749-44BB-994A-7D278FDD83A5}" type="pres">
      <dgm:prSet presAssocID="{AB0929CA-B5A9-4ADD-AE01-E872A18B1456}" presName="Name13" presStyleLbl="parChTrans1D2" presStyleIdx="2" presStyleCnt="10"/>
      <dgm:spPr/>
      <dgm:t>
        <a:bodyPr/>
        <a:lstStyle/>
        <a:p>
          <a:endParaRPr lang="es-ES"/>
        </a:p>
      </dgm:t>
    </dgm:pt>
    <dgm:pt modelId="{C28D7244-A460-4951-8C47-E608CC035FB7}" type="pres">
      <dgm:prSet presAssocID="{C58534A2-5CDA-4A1E-970D-117E677C1B0B}" presName="childText" presStyleLbl="bgAcc1" presStyleIdx="2" presStyleCnt="10" custScaleX="372682" custScaleY="99999" custLinFactNeighborX="-70522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F38271-7B81-4F2B-ADC2-ED336C4D666C}" type="pres">
      <dgm:prSet presAssocID="{80E8E9F2-AA0C-4AE4-8930-D15DF3444E99}" presName="Name13" presStyleLbl="parChTrans1D2" presStyleIdx="3" presStyleCnt="10"/>
      <dgm:spPr/>
      <dgm:t>
        <a:bodyPr/>
        <a:lstStyle/>
        <a:p>
          <a:endParaRPr lang="es-ES"/>
        </a:p>
      </dgm:t>
    </dgm:pt>
    <dgm:pt modelId="{4EC068F1-15E3-4755-83DF-729A85646C26}" type="pres">
      <dgm:prSet presAssocID="{3E05C1A0-6A41-42E6-A72F-EA616FDC88B8}" presName="childText" presStyleLbl="bgAcc1" presStyleIdx="3" presStyleCnt="10" custScaleX="372682" custScaleY="99999" custLinFactNeighborX="-67063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76B96E-7A26-4891-BBBE-86C1F38C8B77}" type="pres">
      <dgm:prSet presAssocID="{5D017498-1833-4846-ADB8-429AE1D4CE17}" presName="Name13" presStyleLbl="parChTrans1D2" presStyleIdx="4" presStyleCnt="10"/>
      <dgm:spPr/>
      <dgm:t>
        <a:bodyPr/>
        <a:lstStyle/>
        <a:p>
          <a:endParaRPr lang="es-ES"/>
        </a:p>
      </dgm:t>
    </dgm:pt>
    <dgm:pt modelId="{1ACECD35-C701-41B8-A1A2-2C864F21ECD8}" type="pres">
      <dgm:prSet presAssocID="{0EA92F62-F7B7-4E4A-93CC-EF176D8EE99D}" presName="childText" presStyleLbl="bgAcc1" presStyleIdx="4" presStyleCnt="10" custScaleX="372682" custScaleY="99999" custLinFactNeighborX="-64282" custLinFactNeighborY="18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AFA00C-6FFD-4991-8888-EA7C5739F0E4}" type="pres">
      <dgm:prSet presAssocID="{4C626746-963B-401C-BFD5-8228CDAE8B33}" presName="Name13" presStyleLbl="parChTrans1D2" presStyleIdx="5" presStyleCnt="10"/>
      <dgm:spPr/>
      <dgm:t>
        <a:bodyPr/>
        <a:lstStyle/>
        <a:p>
          <a:endParaRPr lang="es-ES"/>
        </a:p>
      </dgm:t>
    </dgm:pt>
    <dgm:pt modelId="{E85A1173-2DC4-4EE8-9597-CE0E64AA00AD}" type="pres">
      <dgm:prSet presAssocID="{08E2867D-3C79-4E16-80C4-F31A0851CB27}" presName="childText" presStyleLbl="bgAcc1" presStyleIdx="5" presStyleCnt="10" custScaleX="372682" custScaleY="99999" custLinFactNeighborX="-63597" custLinFactNeighborY="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3CD1F3-478E-4BEB-BD89-C74FD7E2C61A}" type="pres">
      <dgm:prSet presAssocID="{36E4D3E5-2E05-4569-8C8F-18D3BD5B21A0}" presName="root" presStyleCnt="0"/>
      <dgm:spPr/>
    </dgm:pt>
    <dgm:pt modelId="{F0F6078E-4808-4E15-A293-E4A25B7093B6}" type="pres">
      <dgm:prSet presAssocID="{36E4D3E5-2E05-4569-8C8F-18D3BD5B21A0}" presName="rootComposite" presStyleCnt="0"/>
      <dgm:spPr/>
    </dgm:pt>
    <dgm:pt modelId="{4DA0014A-874B-46AC-8D28-50B38FDECAF5}" type="pres">
      <dgm:prSet presAssocID="{36E4D3E5-2E05-4569-8C8F-18D3BD5B21A0}" presName="rootText" presStyleLbl="node1" presStyleIdx="1" presStyleCnt="2" custScaleX="291303" custScaleY="75738" custLinFactNeighborX="13205" custLinFactNeighborY="-84"/>
      <dgm:spPr/>
      <dgm:t>
        <a:bodyPr/>
        <a:lstStyle/>
        <a:p>
          <a:endParaRPr lang="es-CO"/>
        </a:p>
      </dgm:t>
    </dgm:pt>
    <dgm:pt modelId="{B7F4AB8A-B000-4E97-9475-ED8FE7132AB7}" type="pres">
      <dgm:prSet presAssocID="{36E4D3E5-2E05-4569-8C8F-18D3BD5B21A0}" presName="rootConnector" presStyleLbl="node1" presStyleIdx="1" presStyleCnt="2"/>
      <dgm:spPr/>
      <dgm:t>
        <a:bodyPr/>
        <a:lstStyle/>
        <a:p>
          <a:endParaRPr lang="es-ES"/>
        </a:p>
      </dgm:t>
    </dgm:pt>
    <dgm:pt modelId="{05199782-EEAF-416C-A3D0-930346EE07E0}" type="pres">
      <dgm:prSet presAssocID="{36E4D3E5-2E05-4569-8C8F-18D3BD5B21A0}" presName="childShape" presStyleCnt="0"/>
      <dgm:spPr/>
    </dgm:pt>
    <dgm:pt modelId="{25844ACF-C29B-42DC-9C30-A28D1C9291BD}" type="pres">
      <dgm:prSet presAssocID="{D2AEF761-148A-4F15-B978-57A3BC6643BE}" presName="Name13" presStyleLbl="parChTrans1D2" presStyleIdx="6" presStyleCnt="10"/>
      <dgm:spPr/>
      <dgm:t>
        <a:bodyPr/>
        <a:lstStyle/>
        <a:p>
          <a:endParaRPr lang="es-ES"/>
        </a:p>
      </dgm:t>
    </dgm:pt>
    <dgm:pt modelId="{1EAA924B-3765-4BC0-AB33-DCDC72A464EF}" type="pres">
      <dgm:prSet presAssocID="{D56BDF4D-D3D7-4A18-9131-EC08B9A9E62A}" presName="childText" presStyleLbl="bgAcc1" presStyleIdx="6" presStyleCnt="10" custScaleX="372682" custScaleY="140128" custLinFactNeighborX="2310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903190-334A-4ABD-B188-2775FD634BC9}" type="pres">
      <dgm:prSet presAssocID="{B3CA16E5-8BE9-4921-A00A-C1E2DB4C740C}" presName="Name13" presStyleLbl="parChTrans1D2" presStyleIdx="7" presStyleCnt="10"/>
      <dgm:spPr/>
      <dgm:t>
        <a:bodyPr/>
        <a:lstStyle/>
        <a:p>
          <a:endParaRPr lang="es-ES"/>
        </a:p>
      </dgm:t>
    </dgm:pt>
    <dgm:pt modelId="{30DAB574-7A29-4D9E-BC5B-81FF9ACF1970}" type="pres">
      <dgm:prSet presAssocID="{D4854182-B078-45CE-BC39-51FC50D719A5}" presName="childText" presStyleLbl="bgAcc1" presStyleIdx="7" presStyleCnt="10" custScaleX="372682" custScaleY="140128" custLinFactNeighborX="24227" custLinFactNeighborY="-316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226153-A3DE-4D03-AFC8-09E2D939D79B}" type="pres">
      <dgm:prSet presAssocID="{AA037752-347F-40F6-B7F9-585A08C25D96}" presName="Name13" presStyleLbl="parChTrans1D2" presStyleIdx="8" presStyleCnt="10"/>
      <dgm:spPr/>
      <dgm:t>
        <a:bodyPr/>
        <a:lstStyle/>
        <a:p>
          <a:endParaRPr lang="es-ES"/>
        </a:p>
      </dgm:t>
    </dgm:pt>
    <dgm:pt modelId="{FE1C34E0-DDEE-40C9-8CAA-85C9521F513A}" type="pres">
      <dgm:prSet presAssocID="{41006D91-6C07-4C55-8A8B-7CF053ABACBC}" presName="childText" presStyleLbl="bgAcc1" presStyleIdx="8" presStyleCnt="10" custScaleX="372682" custScaleY="140128" custLinFactNeighborX="25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334237F-74C7-456B-B386-A0E0E2D24AC1}" type="pres">
      <dgm:prSet presAssocID="{CBCE2D2D-5ADF-46E9-8E7F-C53B261216AA}" presName="Name13" presStyleLbl="parChTrans1D2" presStyleIdx="9" presStyleCnt="10"/>
      <dgm:spPr/>
      <dgm:t>
        <a:bodyPr/>
        <a:lstStyle/>
        <a:p>
          <a:endParaRPr lang="es-ES"/>
        </a:p>
      </dgm:t>
    </dgm:pt>
    <dgm:pt modelId="{3D78EC2A-0EA7-4684-8005-141D31788FD3}" type="pres">
      <dgm:prSet presAssocID="{EC808429-B8D4-4E1E-8E49-2CC87E012B1F}" presName="childText" presStyleLbl="bgAcc1" presStyleIdx="9" presStyleCnt="10" custScaleX="372682" custScaleY="140128" custLinFactNeighborX="25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37532B7-84A4-459D-893E-2D39D4491CAC}" type="presOf" srcId="{7DBCA0DF-0737-4A8F-8F4F-2BE1DAA899CA}" destId="{7888130D-4F6E-4DE3-82F8-C642D691C4F9}" srcOrd="0" destOrd="0" presId="urn:microsoft.com/office/officeart/2005/8/layout/hierarchy3"/>
    <dgm:cxn modelId="{F6A67EB9-30CF-498A-B030-80FFA73357A1}" type="presOf" srcId="{AB0929CA-B5A9-4ADD-AE01-E872A18B1456}" destId="{58193773-E749-44BB-994A-7D278FDD83A5}" srcOrd="0" destOrd="0" presId="urn:microsoft.com/office/officeart/2005/8/layout/hierarchy3"/>
    <dgm:cxn modelId="{37B4BC7F-8809-4EAB-A86C-7549B58B788D}" type="presOf" srcId="{AA037752-347F-40F6-B7F9-585A08C25D96}" destId="{8F226153-A3DE-4D03-AFC8-09E2D939D79B}" srcOrd="0" destOrd="0" presId="urn:microsoft.com/office/officeart/2005/8/layout/hierarchy3"/>
    <dgm:cxn modelId="{6B52CC7E-2134-4869-B509-4A18B0E45C3C}" type="presOf" srcId="{129B5DF5-9FB6-4D3F-9DBD-8FC33F1705AA}" destId="{035DD91A-9113-4386-8AC3-659D57785E90}" srcOrd="0" destOrd="0" presId="urn:microsoft.com/office/officeart/2005/8/layout/hierarchy3"/>
    <dgm:cxn modelId="{D664BAA0-F4FE-4955-8438-C19160AD25CE}" type="presOf" srcId="{D2AEF761-148A-4F15-B978-57A3BC6643BE}" destId="{25844ACF-C29B-42DC-9C30-A28D1C9291BD}" srcOrd="0" destOrd="0" presId="urn:microsoft.com/office/officeart/2005/8/layout/hierarchy3"/>
    <dgm:cxn modelId="{0E0759D9-99F4-45D1-B81C-D9F153715EFD}" srcId="{36E4D3E5-2E05-4569-8C8F-18D3BD5B21A0}" destId="{EC808429-B8D4-4E1E-8E49-2CC87E012B1F}" srcOrd="3" destOrd="0" parTransId="{CBCE2D2D-5ADF-46E9-8E7F-C53B261216AA}" sibTransId="{C7F8B19A-CC31-479F-B709-5A783214F652}"/>
    <dgm:cxn modelId="{6D46F438-97FA-43FC-8451-981433AEAA77}" type="presOf" srcId="{CBCE2D2D-5ADF-46E9-8E7F-C53B261216AA}" destId="{B334237F-74C7-456B-B386-A0E0E2D24AC1}" srcOrd="0" destOrd="0" presId="urn:microsoft.com/office/officeart/2005/8/layout/hierarchy3"/>
    <dgm:cxn modelId="{9EDDDF1B-C9E2-4029-B9D4-BE7662BBBAAC}" type="presOf" srcId="{DA4E3C20-865D-4076-B683-847FAC74A87D}" destId="{1C4BD181-0E7C-43A7-8695-63DAB14CE072}" srcOrd="0" destOrd="0" presId="urn:microsoft.com/office/officeart/2005/8/layout/hierarchy3"/>
    <dgm:cxn modelId="{454C45BF-B256-4C8D-84B1-128E3BB70A9A}" srcId="{33BA7E52-950F-4B13-9750-157DA67A9A6A}" destId="{7DBCA0DF-0737-4A8F-8F4F-2BE1DAA899CA}" srcOrd="0" destOrd="0" parTransId="{E76CF6E3-8D07-4CE2-A708-DB4DCC3F9274}" sibTransId="{8E9C8997-B6E0-42A4-8A11-BF8A6C744734}"/>
    <dgm:cxn modelId="{C109A9E7-7F67-4BD0-B00E-ED4F2CC5083E}" type="presOf" srcId="{D4854182-B078-45CE-BC39-51FC50D719A5}" destId="{30DAB574-7A29-4D9E-BC5B-81FF9ACF1970}" srcOrd="0" destOrd="0" presId="urn:microsoft.com/office/officeart/2005/8/layout/hierarchy3"/>
    <dgm:cxn modelId="{5F92DF4A-5162-4456-8E3C-F2A25D2FB8C2}" srcId="{DC593639-AA9A-4532-A73D-950FC72A3692}" destId="{33BA7E52-950F-4B13-9750-157DA67A9A6A}" srcOrd="0" destOrd="0" parTransId="{F070DD3E-BD4C-4901-B032-30E093D913F2}" sibTransId="{FB0AE2B7-A740-45F5-BAC8-1EAADF380B49}"/>
    <dgm:cxn modelId="{DD040533-FC43-4979-9C1F-57707544C732}" srcId="{33BA7E52-950F-4B13-9750-157DA67A9A6A}" destId="{0EA92F62-F7B7-4E4A-93CC-EF176D8EE99D}" srcOrd="4" destOrd="0" parTransId="{5D017498-1833-4846-ADB8-429AE1D4CE17}" sibTransId="{4EFCE661-60A2-4CCD-BDE0-38F6B604B2D4}"/>
    <dgm:cxn modelId="{DBA10CF2-0BF1-4A84-97F7-FA92753A683F}" type="presOf" srcId="{DC593639-AA9A-4532-A73D-950FC72A3692}" destId="{87EDC04F-2E96-4491-90DE-916F9FA7A477}" srcOrd="0" destOrd="0" presId="urn:microsoft.com/office/officeart/2005/8/layout/hierarchy3"/>
    <dgm:cxn modelId="{8D2BF36C-8A87-4E08-B926-2964951E6DBB}" type="presOf" srcId="{E76CF6E3-8D07-4CE2-A708-DB4DCC3F9274}" destId="{FCD1BE6E-6BFB-4714-BB3E-36D49B9A7BEE}" srcOrd="0" destOrd="0" presId="urn:microsoft.com/office/officeart/2005/8/layout/hierarchy3"/>
    <dgm:cxn modelId="{3AE05875-7208-49DE-B0B1-8527A5E5CB5F}" type="presOf" srcId="{5D017498-1833-4846-ADB8-429AE1D4CE17}" destId="{6076B96E-7A26-4891-BBBE-86C1F38C8B77}" srcOrd="0" destOrd="0" presId="urn:microsoft.com/office/officeart/2005/8/layout/hierarchy3"/>
    <dgm:cxn modelId="{E8D3BB6E-88E2-4419-A950-11839DC919CD}" type="presOf" srcId="{33BA7E52-950F-4B13-9750-157DA67A9A6A}" destId="{53A352F1-7B5C-4F98-9535-AD368E694C3F}" srcOrd="1" destOrd="0" presId="urn:microsoft.com/office/officeart/2005/8/layout/hierarchy3"/>
    <dgm:cxn modelId="{C3740633-414A-4215-B3B9-C2F82FC8862B}" srcId="{36E4D3E5-2E05-4569-8C8F-18D3BD5B21A0}" destId="{41006D91-6C07-4C55-8A8B-7CF053ABACBC}" srcOrd="2" destOrd="0" parTransId="{AA037752-347F-40F6-B7F9-585A08C25D96}" sibTransId="{6B13E6C9-2CD5-4F08-938C-470650756277}"/>
    <dgm:cxn modelId="{49640205-5371-4A95-8111-1FAD8BCB9E95}" type="presOf" srcId="{C58534A2-5CDA-4A1E-970D-117E677C1B0B}" destId="{C28D7244-A460-4951-8C47-E608CC035FB7}" srcOrd="0" destOrd="0" presId="urn:microsoft.com/office/officeart/2005/8/layout/hierarchy3"/>
    <dgm:cxn modelId="{E52EDC3E-62BF-4D8D-957B-B867AE4D3558}" srcId="{33BA7E52-950F-4B13-9750-157DA67A9A6A}" destId="{DA4E3C20-865D-4076-B683-847FAC74A87D}" srcOrd="1" destOrd="0" parTransId="{129B5DF5-9FB6-4D3F-9DBD-8FC33F1705AA}" sibTransId="{074316A2-C7F1-4C55-8E12-596B848A88A3}"/>
    <dgm:cxn modelId="{34A1524B-4786-4D1B-BC33-832087315939}" type="presOf" srcId="{0EA92F62-F7B7-4E4A-93CC-EF176D8EE99D}" destId="{1ACECD35-C701-41B8-A1A2-2C864F21ECD8}" srcOrd="0" destOrd="0" presId="urn:microsoft.com/office/officeart/2005/8/layout/hierarchy3"/>
    <dgm:cxn modelId="{CACB12BE-02A5-4250-AB60-981BC13EF225}" srcId="{33BA7E52-950F-4B13-9750-157DA67A9A6A}" destId="{08E2867D-3C79-4E16-80C4-F31A0851CB27}" srcOrd="5" destOrd="0" parTransId="{4C626746-963B-401C-BFD5-8228CDAE8B33}" sibTransId="{569B3045-52E4-4050-89AD-C4C0856F697E}"/>
    <dgm:cxn modelId="{9EC2B159-E92B-46B1-8870-E9B5799D28C1}" type="presOf" srcId="{4C626746-963B-401C-BFD5-8228CDAE8B33}" destId="{F2AFA00C-6FFD-4991-8888-EA7C5739F0E4}" srcOrd="0" destOrd="0" presId="urn:microsoft.com/office/officeart/2005/8/layout/hierarchy3"/>
    <dgm:cxn modelId="{B99B32A4-A947-48AC-8EF5-45FFB401E2A5}" type="presOf" srcId="{08E2867D-3C79-4E16-80C4-F31A0851CB27}" destId="{E85A1173-2DC4-4EE8-9597-CE0E64AA00AD}" srcOrd="0" destOrd="0" presId="urn:microsoft.com/office/officeart/2005/8/layout/hierarchy3"/>
    <dgm:cxn modelId="{01B8D2F7-D6E9-45A4-A3F7-1E4DC7F567AA}" srcId="{33BA7E52-950F-4B13-9750-157DA67A9A6A}" destId="{C58534A2-5CDA-4A1E-970D-117E677C1B0B}" srcOrd="2" destOrd="0" parTransId="{AB0929CA-B5A9-4ADD-AE01-E872A18B1456}" sibTransId="{50376A13-2240-4D04-96E1-CB0B29B6C85B}"/>
    <dgm:cxn modelId="{4E0B8490-2F3F-4E41-A7CE-F673682B4720}" srcId="{36E4D3E5-2E05-4569-8C8F-18D3BD5B21A0}" destId="{D4854182-B078-45CE-BC39-51FC50D719A5}" srcOrd="1" destOrd="0" parTransId="{B3CA16E5-8BE9-4921-A00A-C1E2DB4C740C}" sibTransId="{6E85F017-1C12-48E3-8579-4B1353D803F1}"/>
    <dgm:cxn modelId="{3A0EABC1-84EC-4EAF-AFC1-A07FC57F78B3}" type="presOf" srcId="{EC808429-B8D4-4E1E-8E49-2CC87E012B1F}" destId="{3D78EC2A-0EA7-4684-8005-141D31788FD3}" srcOrd="0" destOrd="0" presId="urn:microsoft.com/office/officeart/2005/8/layout/hierarchy3"/>
    <dgm:cxn modelId="{2F43F9D4-D33F-4712-B301-B321A47E4958}" type="presOf" srcId="{B3CA16E5-8BE9-4921-A00A-C1E2DB4C740C}" destId="{1C903190-334A-4ABD-B188-2775FD634BC9}" srcOrd="0" destOrd="0" presId="urn:microsoft.com/office/officeart/2005/8/layout/hierarchy3"/>
    <dgm:cxn modelId="{49EBCAE2-A697-406E-BC6C-F91A7746BD7A}" type="presOf" srcId="{80E8E9F2-AA0C-4AE4-8930-D15DF3444E99}" destId="{9DF38271-7B81-4F2B-ADC2-ED336C4D666C}" srcOrd="0" destOrd="0" presId="urn:microsoft.com/office/officeart/2005/8/layout/hierarchy3"/>
    <dgm:cxn modelId="{E91C6E08-A847-4A79-BE7A-E0E066369604}" type="presOf" srcId="{3E05C1A0-6A41-42E6-A72F-EA616FDC88B8}" destId="{4EC068F1-15E3-4755-83DF-729A85646C26}" srcOrd="0" destOrd="0" presId="urn:microsoft.com/office/officeart/2005/8/layout/hierarchy3"/>
    <dgm:cxn modelId="{F28D5E4F-FF72-4F13-B357-68D41521DEA7}" type="presOf" srcId="{D56BDF4D-D3D7-4A18-9131-EC08B9A9E62A}" destId="{1EAA924B-3765-4BC0-AB33-DCDC72A464EF}" srcOrd="0" destOrd="0" presId="urn:microsoft.com/office/officeart/2005/8/layout/hierarchy3"/>
    <dgm:cxn modelId="{74351430-78B5-40EB-94FD-262EAAEE6086}" type="presOf" srcId="{36E4D3E5-2E05-4569-8C8F-18D3BD5B21A0}" destId="{B7F4AB8A-B000-4E97-9475-ED8FE7132AB7}" srcOrd="1" destOrd="0" presId="urn:microsoft.com/office/officeart/2005/8/layout/hierarchy3"/>
    <dgm:cxn modelId="{2CA5C797-6BD4-4556-952B-9B6897CE3BE5}" type="presOf" srcId="{41006D91-6C07-4C55-8A8B-7CF053ABACBC}" destId="{FE1C34E0-DDEE-40C9-8CAA-85C9521F513A}" srcOrd="0" destOrd="0" presId="urn:microsoft.com/office/officeart/2005/8/layout/hierarchy3"/>
    <dgm:cxn modelId="{446F2B72-A083-47A8-8CCA-6DB439AEA686}" type="presOf" srcId="{36E4D3E5-2E05-4569-8C8F-18D3BD5B21A0}" destId="{4DA0014A-874B-46AC-8D28-50B38FDECAF5}" srcOrd="0" destOrd="0" presId="urn:microsoft.com/office/officeart/2005/8/layout/hierarchy3"/>
    <dgm:cxn modelId="{34AF8E52-19C7-49E4-B533-7FE791A63FB7}" srcId="{36E4D3E5-2E05-4569-8C8F-18D3BD5B21A0}" destId="{D56BDF4D-D3D7-4A18-9131-EC08B9A9E62A}" srcOrd="0" destOrd="0" parTransId="{D2AEF761-148A-4F15-B978-57A3BC6643BE}" sibTransId="{E48A1C0D-D7C3-41D7-8ABF-98178A824164}"/>
    <dgm:cxn modelId="{68E8DCDE-5FD4-46B1-93F1-C78139E51CD5}" srcId="{33BA7E52-950F-4B13-9750-157DA67A9A6A}" destId="{3E05C1A0-6A41-42E6-A72F-EA616FDC88B8}" srcOrd="3" destOrd="0" parTransId="{80E8E9F2-AA0C-4AE4-8930-D15DF3444E99}" sibTransId="{324246D2-6DDF-47A9-BDC6-6805A19BD1B6}"/>
    <dgm:cxn modelId="{44958DEF-6B45-4404-9B46-5E5A8B4465CF}" type="presOf" srcId="{33BA7E52-950F-4B13-9750-157DA67A9A6A}" destId="{A486B6AE-BFE0-490F-B979-976E2A63752A}" srcOrd="0" destOrd="0" presId="urn:microsoft.com/office/officeart/2005/8/layout/hierarchy3"/>
    <dgm:cxn modelId="{2E41136B-3DBE-43B6-BDC0-70C3B380B230}" srcId="{DC593639-AA9A-4532-A73D-950FC72A3692}" destId="{36E4D3E5-2E05-4569-8C8F-18D3BD5B21A0}" srcOrd="1" destOrd="0" parTransId="{04EEF683-EBAD-4CDD-A607-CDED96B99791}" sibTransId="{4E60ADD8-36F4-4210-B4E9-9CF44C4AFBBE}"/>
    <dgm:cxn modelId="{C724A2C4-CAA7-4330-8025-7A59AD24EF16}" type="presParOf" srcId="{87EDC04F-2E96-4491-90DE-916F9FA7A477}" destId="{44766C39-2B99-46CC-A396-568D8B09C18F}" srcOrd="0" destOrd="0" presId="urn:microsoft.com/office/officeart/2005/8/layout/hierarchy3"/>
    <dgm:cxn modelId="{F67C3EDF-2DE3-47EA-A297-ACA83EE59F3B}" type="presParOf" srcId="{44766C39-2B99-46CC-A396-568D8B09C18F}" destId="{14DAED6F-A8CD-465C-B06D-C018F4F65284}" srcOrd="0" destOrd="0" presId="urn:microsoft.com/office/officeart/2005/8/layout/hierarchy3"/>
    <dgm:cxn modelId="{181061AC-DB5C-490F-92DB-9C28A27E1583}" type="presParOf" srcId="{14DAED6F-A8CD-465C-B06D-C018F4F65284}" destId="{A486B6AE-BFE0-490F-B979-976E2A63752A}" srcOrd="0" destOrd="0" presId="urn:microsoft.com/office/officeart/2005/8/layout/hierarchy3"/>
    <dgm:cxn modelId="{BC27E4EE-BBD6-418B-9EE3-1C131C169AAB}" type="presParOf" srcId="{14DAED6F-A8CD-465C-B06D-C018F4F65284}" destId="{53A352F1-7B5C-4F98-9535-AD368E694C3F}" srcOrd="1" destOrd="0" presId="urn:microsoft.com/office/officeart/2005/8/layout/hierarchy3"/>
    <dgm:cxn modelId="{29ABAFE7-1513-44CE-B049-C9874A8C50D2}" type="presParOf" srcId="{44766C39-2B99-46CC-A396-568D8B09C18F}" destId="{481FB3C5-C8BA-46B1-B751-5B54B229EC30}" srcOrd="1" destOrd="0" presId="urn:microsoft.com/office/officeart/2005/8/layout/hierarchy3"/>
    <dgm:cxn modelId="{4D1E08B7-F4A5-41AB-8D6A-DA8B9072EFC2}" type="presParOf" srcId="{481FB3C5-C8BA-46B1-B751-5B54B229EC30}" destId="{FCD1BE6E-6BFB-4714-BB3E-36D49B9A7BEE}" srcOrd="0" destOrd="0" presId="urn:microsoft.com/office/officeart/2005/8/layout/hierarchy3"/>
    <dgm:cxn modelId="{AE5B3D5C-E37A-4E3E-A5E0-5D7F667DC5CD}" type="presParOf" srcId="{481FB3C5-C8BA-46B1-B751-5B54B229EC30}" destId="{7888130D-4F6E-4DE3-82F8-C642D691C4F9}" srcOrd="1" destOrd="0" presId="urn:microsoft.com/office/officeart/2005/8/layout/hierarchy3"/>
    <dgm:cxn modelId="{BE011860-9C4A-44E5-8CD2-7F5DAFA4F425}" type="presParOf" srcId="{481FB3C5-C8BA-46B1-B751-5B54B229EC30}" destId="{035DD91A-9113-4386-8AC3-659D57785E90}" srcOrd="2" destOrd="0" presId="urn:microsoft.com/office/officeart/2005/8/layout/hierarchy3"/>
    <dgm:cxn modelId="{26423419-45FD-48BF-B041-E7FA0F1490CB}" type="presParOf" srcId="{481FB3C5-C8BA-46B1-B751-5B54B229EC30}" destId="{1C4BD181-0E7C-43A7-8695-63DAB14CE072}" srcOrd="3" destOrd="0" presId="urn:microsoft.com/office/officeart/2005/8/layout/hierarchy3"/>
    <dgm:cxn modelId="{15CABF3D-7613-44C5-8D03-EF4E5081D1DD}" type="presParOf" srcId="{481FB3C5-C8BA-46B1-B751-5B54B229EC30}" destId="{58193773-E749-44BB-994A-7D278FDD83A5}" srcOrd="4" destOrd="0" presId="urn:microsoft.com/office/officeart/2005/8/layout/hierarchy3"/>
    <dgm:cxn modelId="{A724A40F-8713-4C19-8054-DA989F61A70F}" type="presParOf" srcId="{481FB3C5-C8BA-46B1-B751-5B54B229EC30}" destId="{C28D7244-A460-4951-8C47-E608CC035FB7}" srcOrd="5" destOrd="0" presId="urn:microsoft.com/office/officeart/2005/8/layout/hierarchy3"/>
    <dgm:cxn modelId="{9C4D1DCF-8E04-431C-9357-3E8E713B2737}" type="presParOf" srcId="{481FB3C5-C8BA-46B1-B751-5B54B229EC30}" destId="{9DF38271-7B81-4F2B-ADC2-ED336C4D666C}" srcOrd="6" destOrd="0" presId="urn:microsoft.com/office/officeart/2005/8/layout/hierarchy3"/>
    <dgm:cxn modelId="{6C39BD32-FBEF-478E-A340-CF9000D24E01}" type="presParOf" srcId="{481FB3C5-C8BA-46B1-B751-5B54B229EC30}" destId="{4EC068F1-15E3-4755-83DF-729A85646C26}" srcOrd="7" destOrd="0" presId="urn:microsoft.com/office/officeart/2005/8/layout/hierarchy3"/>
    <dgm:cxn modelId="{98B50699-3B2B-4D63-AB16-1011DBC51E2D}" type="presParOf" srcId="{481FB3C5-C8BA-46B1-B751-5B54B229EC30}" destId="{6076B96E-7A26-4891-BBBE-86C1F38C8B77}" srcOrd="8" destOrd="0" presId="urn:microsoft.com/office/officeart/2005/8/layout/hierarchy3"/>
    <dgm:cxn modelId="{BC820823-4E03-4273-AF77-95EB951F2BE2}" type="presParOf" srcId="{481FB3C5-C8BA-46B1-B751-5B54B229EC30}" destId="{1ACECD35-C701-41B8-A1A2-2C864F21ECD8}" srcOrd="9" destOrd="0" presId="urn:microsoft.com/office/officeart/2005/8/layout/hierarchy3"/>
    <dgm:cxn modelId="{77F7BC98-CEFD-42B9-BE26-8D88D8A3706E}" type="presParOf" srcId="{481FB3C5-C8BA-46B1-B751-5B54B229EC30}" destId="{F2AFA00C-6FFD-4991-8888-EA7C5739F0E4}" srcOrd="10" destOrd="0" presId="urn:microsoft.com/office/officeart/2005/8/layout/hierarchy3"/>
    <dgm:cxn modelId="{FF457620-0D26-41EB-9122-8B1A3385BE5C}" type="presParOf" srcId="{481FB3C5-C8BA-46B1-B751-5B54B229EC30}" destId="{E85A1173-2DC4-4EE8-9597-CE0E64AA00AD}" srcOrd="11" destOrd="0" presId="urn:microsoft.com/office/officeart/2005/8/layout/hierarchy3"/>
    <dgm:cxn modelId="{2A99A2B8-7D43-4ACD-BAC0-0E592C557D67}" type="presParOf" srcId="{87EDC04F-2E96-4491-90DE-916F9FA7A477}" destId="{593CD1F3-478E-4BEB-BD89-C74FD7E2C61A}" srcOrd="1" destOrd="0" presId="urn:microsoft.com/office/officeart/2005/8/layout/hierarchy3"/>
    <dgm:cxn modelId="{729C448B-328C-4882-B6C8-D5707FB20462}" type="presParOf" srcId="{593CD1F3-478E-4BEB-BD89-C74FD7E2C61A}" destId="{F0F6078E-4808-4E15-A293-E4A25B7093B6}" srcOrd="0" destOrd="0" presId="urn:microsoft.com/office/officeart/2005/8/layout/hierarchy3"/>
    <dgm:cxn modelId="{BA8554A7-19B6-4058-AE95-55069626E2D8}" type="presParOf" srcId="{F0F6078E-4808-4E15-A293-E4A25B7093B6}" destId="{4DA0014A-874B-46AC-8D28-50B38FDECAF5}" srcOrd="0" destOrd="0" presId="urn:microsoft.com/office/officeart/2005/8/layout/hierarchy3"/>
    <dgm:cxn modelId="{D219BFB4-77D8-43F7-A484-0EA81EE58692}" type="presParOf" srcId="{F0F6078E-4808-4E15-A293-E4A25B7093B6}" destId="{B7F4AB8A-B000-4E97-9475-ED8FE7132AB7}" srcOrd="1" destOrd="0" presId="urn:microsoft.com/office/officeart/2005/8/layout/hierarchy3"/>
    <dgm:cxn modelId="{62026FEA-3B1B-4BF4-AA94-6F6534C641D9}" type="presParOf" srcId="{593CD1F3-478E-4BEB-BD89-C74FD7E2C61A}" destId="{05199782-EEAF-416C-A3D0-930346EE07E0}" srcOrd="1" destOrd="0" presId="urn:microsoft.com/office/officeart/2005/8/layout/hierarchy3"/>
    <dgm:cxn modelId="{6A2925EE-30A4-41B7-96CA-AC79BD88C170}" type="presParOf" srcId="{05199782-EEAF-416C-A3D0-930346EE07E0}" destId="{25844ACF-C29B-42DC-9C30-A28D1C9291BD}" srcOrd="0" destOrd="0" presId="urn:microsoft.com/office/officeart/2005/8/layout/hierarchy3"/>
    <dgm:cxn modelId="{0EF2D518-BF5C-4E40-BFDE-CB438C0E5085}" type="presParOf" srcId="{05199782-EEAF-416C-A3D0-930346EE07E0}" destId="{1EAA924B-3765-4BC0-AB33-DCDC72A464EF}" srcOrd="1" destOrd="0" presId="urn:microsoft.com/office/officeart/2005/8/layout/hierarchy3"/>
    <dgm:cxn modelId="{54A61684-8F2D-4198-9F92-87E18EC03BCB}" type="presParOf" srcId="{05199782-EEAF-416C-A3D0-930346EE07E0}" destId="{1C903190-334A-4ABD-B188-2775FD634BC9}" srcOrd="2" destOrd="0" presId="urn:microsoft.com/office/officeart/2005/8/layout/hierarchy3"/>
    <dgm:cxn modelId="{898FE72F-D009-4CDE-A63A-E02E57696903}" type="presParOf" srcId="{05199782-EEAF-416C-A3D0-930346EE07E0}" destId="{30DAB574-7A29-4D9E-BC5B-81FF9ACF1970}" srcOrd="3" destOrd="0" presId="urn:microsoft.com/office/officeart/2005/8/layout/hierarchy3"/>
    <dgm:cxn modelId="{E9AF65AE-7882-4B08-BCB4-45E3375537C5}" type="presParOf" srcId="{05199782-EEAF-416C-A3D0-930346EE07E0}" destId="{8F226153-A3DE-4D03-AFC8-09E2D939D79B}" srcOrd="4" destOrd="0" presId="urn:microsoft.com/office/officeart/2005/8/layout/hierarchy3"/>
    <dgm:cxn modelId="{78F15947-5AC6-4241-8380-756EC1B5228C}" type="presParOf" srcId="{05199782-EEAF-416C-A3D0-930346EE07E0}" destId="{FE1C34E0-DDEE-40C9-8CAA-85C9521F513A}" srcOrd="5" destOrd="0" presId="urn:microsoft.com/office/officeart/2005/8/layout/hierarchy3"/>
    <dgm:cxn modelId="{E4BDB2B4-47AE-4AB6-9A2D-AE7BA56A1523}" type="presParOf" srcId="{05199782-EEAF-416C-A3D0-930346EE07E0}" destId="{B334237F-74C7-456B-B386-A0E0E2D24AC1}" srcOrd="6" destOrd="0" presId="urn:microsoft.com/office/officeart/2005/8/layout/hierarchy3"/>
    <dgm:cxn modelId="{770B0913-4199-465F-83D0-6DC7829A7B9F}" type="presParOf" srcId="{05199782-EEAF-416C-A3D0-930346EE07E0}" destId="{3D78EC2A-0EA7-4684-8005-141D31788FD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93639-AA9A-4532-A73D-950FC72A369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3BA7E52-950F-4B13-9750-157DA67A9A6A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es-CO" sz="2000" b="1" dirty="0" smtClean="0">
              <a:solidFill>
                <a:schemeClr val="bg1"/>
              </a:solidFill>
            </a:rPr>
            <a:t>Generales</a:t>
          </a:r>
          <a:endParaRPr lang="es-CO" sz="2000" b="1" dirty="0">
            <a:solidFill>
              <a:schemeClr val="bg1"/>
            </a:solidFill>
          </a:endParaRPr>
        </a:p>
      </dgm:t>
    </dgm:pt>
    <dgm:pt modelId="{F070DD3E-BD4C-4901-B032-30E093D913F2}" type="parTrans" cxnId="{5F92DF4A-5162-4456-8E3C-F2A25D2FB8C2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FB0AE2B7-A740-45F5-BAC8-1EAADF380B49}" type="sibTrans" cxnId="{5F92DF4A-5162-4456-8E3C-F2A25D2FB8C2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7DBCA0DF-0737-4A8F-8F4F-2BE1DAA899CA}">
      <dgm:prSet phldrT="[Texto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Pliego Marco Estatal: CUT, CGT, CTC </a:t>
          </a:r>
          <a:endParaRPr lang="es-CO" sz="1800" b="1" dirty="0">
            <a:solidFill>
              <a:srgbClr val="002060"/>
            </a:solidFill>
          </a:endParaRPr>
        </a:p>
      </dgm:t>
    </dgm:pt>
    <dgm:pt modelId="{E76CF6E3-8D07-4CE2-A708-DB4DCC3F9274}" type="parTrans" cxnId="{454C45BF-B256-4C8D-84B1-128E3BB70A9A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8E9C8997-B6E0-42A4-8A11-BF8A6C744734}" type="sibTrans" cxnId="{454C45BF-B256-4C8D-84B1-128E3BB70A9A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36E4D3E5-2E05-4569-8C8F-18D3BD5B21A0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es-CO" sz="2000" b="1" dirty="0" smtClean="0">
              <a:solidFill>
                <a:schemeClr val="bg1"/>
              </a:solidFill>
            </a:rPr>
            <a:t>Particulares</a:t>
          </a:r>
          <a:endParaRPr lang="es-CO" sz="2000" b="1" dirty="0">
            <a:solidFill>
              <a:schemeClr val="bg1"/>
            </a:solidFill>
          </a:endParaRPr>
        </a:p>
      </dgm:t>
    </dgm:pt>
    <dgm:pt modelId="{04EEF683-EBAD-4CDD-A607-CDED96B99791}" type="parTrans" cxnId="{2E41136B-3DBE-43B6-BDC0-70C3B380B230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4E60ADD8-36F4-4210-B4E9-9CF44C4AFBBE}" type="sibTrans" cxnId="{2E41136B-3DBE-43B6-BDC0-70C3B380B230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D56BDF4D-D3D7-4A18-9131-EC08B9A9E62A}">
      <dgm:prSet phldrT="[Texto]"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Anthoc</a:t>
          </a:r>
          <a:r>
            <a:rPr lang="es-CO" sz="1800" b="1" dirty="0" smtClean="0">
              <a:solidFill>
                <a:srgbClr val="002060"/>
              </a:solidFill>
            </a:rPr>
            <a:t>: Cancerología</a:t>
          </a:r>
          <a:endParaRPr lang="es-CO" sz="1800" b="1" dirty="0">
            <a:solidFill>
              <a:srgbClr val="002060"/>
            </a:solidFill>
          </a:endParaRPr>
        </a:p>
      </dgm:t>
    </dgm:pt>
    <dgm:pt modelId="{D2AEF761-148A-4F15-B978-57A3BC6643BE}" type="parTrans" cxnId="{34AF8E52-19C7-49E4-B533-7FE791A63FB7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E48A1C0D-D7C3-41D7-8ABF-98178A824164}" type="sibTrans" cxnId="{34AF8E52-19C7-49E4-B533-7FE791A63FB7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D4854182-B078-45CE-BC39-51FC50D719A5}">
      <dgm:prSet phldrT="[Texto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Sintrafisgeneral</a:t>
          </a:r>
          <a:r>
            <a:rPr lang="es-CO" sz="1800" b="1" dirty="0" smtClean="0">
              <a:solidFill>
                <a:srgbClr val="002060"/>
              </a:solidFill>
            </a:rPr>
            <a:t>: Fiscalía</a:t>
          </a:r>
          <a:endParaRPr lang="es-CO" sz="1800" b="1" dirty="0">
            <a:solidFill>
              <a:srgbClr val="002060"/>
            </a:solidFill>
          </a:endParaRPr>
        </a:p>
      </dgm:t>
    </dgm:pt>
    <dgm:pt modelId="{B3CA16E5-8BE9-4921-A00A-C1E2DB4C740C}" type="parTrans" cxnId="{4E0B8490-2F3F-4E41-A7CE-F673682B4720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6E85F017-1C12-48E3-8579-4B1353D803F1}" type="sibTrans" cxnId="{4E0B8490-2F3F-4E41-A7CE-F673682B4720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DA4E3C20-865D-4076-B683-847FAC74A87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Confederación de Servidores Públicos y de los Servicios Públicos - CSPC</a:t>
          </a:r>
        </a:p>
      </dgm:t>
    </dgm:pt>
    <dgm:pt modelId="{129B5DF5-9FB6-4D3F-9DBD-8FC33F1705AA}" type="parTrans" cxnId="{E52EDC3E-62BF-4D8D-957B-B867AE4D3558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074316A2-C7F1-4C55-8E12-596B848A88A3}" type="sibTrans" cxnId="{E52EDC3E-62BF-4D8D-957B-B867AE4D3558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C58534A2-5CDA-4A1E-970D-117E677C1B0B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Unión de Trabajadores de Colombia - UTC</a:t>
          </a:r>
          <a:endParaRPr lang="es-CO" sz="1800" b="1" dirty="0">
            <a:solidFill>
              <a:srgbClr val="002060"/>
            </a:solidFill>
          </a:endParaRPr>
        </a:p>
      </dgm:t>
    </dgm:pt>
    <dgm:pt modelId="{AB0929CA-B5A9-4ADD-AE01-E872A18B1456}" type="parTrans" cxnId="{01B8D2F7-D6E9-45A4-A3F7-1E4DC7F567AA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50376A13-2240-4D04-96E1-CB0B29B6C85B}" type="sibTrans" cxnId="{01B8D2F7-D6E9-45A4-A3F7-1E4DC7F567AA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3E05C1A0-6A41-42E6-A72F-EA616FDC88B8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Confederación Nacional de Trabajadores - CNT</a:t>
          </a:r>
          <a:endParaRPr lang="es-CO" sz="1800" b="1" dirty="0">
            <a:solidFill>
              <a:srgbClr val="002060"/>
            </a:solidFill>
          </a:endParaRPr>
        </a:p>
      </dgm:t>
    </dgm:pt>
    <dgm:pt modelId="{80E8E9F2-AA0C-4AE4-8930-D15DF3444E99}" type="parTrans" cxnId="{68E8DCDE-5FD4-46B1-93F1-C78139E51CD5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324246D2-6DDF-47A9-BDC6-6805A19BD1B6}" type="sibTrans" cxnId="{68E8DCDE-5FD4-46B1-93F1-C78139E51CD5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41006D91-6C07-4C55-8A8B-7CF053ABACBC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Asonal</a:t>
          </a:r>
          <a:r>
            <a:rPr lang="es-CO" sz="1800" b="1" dirty="0" smtClean="0">
              <a:solidFill>
                <a:srgbClr val="002060"/>
              </a:solidFill>
            </a:rPr>
            <a:t> Judicial: Consejo Superior de la Judicatura (2), Fiscalía (1)</a:t>
          </a:r>
          <a:endParaRPr lang="es-CO" sz="1800" b="1" dirty="0">
            <a:solidFill>
              <a:srgbClr val="002060"/>
            </a:solidFill>
          </a:endParaRPr>
        </a:p>
      </dgm:t>
    </dgm:pt>
    <dgm:pt modelId="{AA037752-347F-40F6-B7F9-585A08C25D96}" type="parTrans" cxnId="{C3740633-414A-4215-B3B9-C2F82FC8862B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6B13E6C9-2CD5-4F08-938C-470650756277}" type="sibTrans" cxnId="{C3740633-414A-4215-B3B9-C2F82FC8862B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EC808429-B8D4-4E1E-8E49-2CC87E012B1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Sindemedilegal</a:t>
          </a:r>
          <a:r>
            <a:rPr lang="es-CO" sz="1800" b="1" dirty="0" smtClean="0">
              <a:solidFill>
                <a:srgbClr val="002060"/>
              </a:solidFill>
            </a:rPr>
            <a:t>: Medicina Legal</a:t>
          </a:r>
          <a:endParaRPr lang="es-CO" sz="1800" b="1" dirty="0">
            <a:solidFill>
              <a:srgbClr val="002060"/>
            </a:solidFill>
          </a:endParaRPr>
        </a:p>
      </dgm:t>
    </dgm:pt>
    <dgm:pt modelId="{CBCE2D2D-5ADF-46E9-8E7F-C53B261216AA}" type="parTrans" cxnId="{0E0759D9-99F4-45D1-B81C-D9F153715EFD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C7F8B19A-CC31-479F-B709-5A783214F652}" type="sibTrans" cxnId="{0E0759D9-99F4-45D1-B81C-D9F153715EFD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0EA92F62-F7B7-4E4A-93CC-EF176D8EE99D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Confederación de la Unión Sindical de Trabajadores - CTU</a:t>
          </a:r>
          <a:endParaRPr lang="es-CO" sz="1800" b="1" dirty="0">
            <a:solidFill>
              <a:srgbClr val="FF0000"/>
            </a:solidFill>
          </a:endParaRPr>
        </a:p>
      </dgm:t>
    </dgm:pt>
    <dgm:pt modelId="{4EFCE661-60A2-4CCD-BDE0-38F6B604B2D4}" type="sibTrans" cxnId="{DD040533-FC43-4979-9C1F-57707544C732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5D017498-1833-4846-ADB8-429AE1D4CE17}" type="parTrans" cxnId="{DD040533-FC43-4979-9C1F-57707544C732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08E2867D-3C79-4E16-80C4-F31A0851CB27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s-CO" sz="1800" b="1" dirty="0" smtClean="0">
              <a:solidFill>
                <a:srgbClr val="002060"/>
              </a:solidFill>
            </a:rPr>
            <a:t>Sindicato Unitario de Trabajadores del Estado – SUNET</a:t>
          </a:r>
          <a:endParaRPr lang="es-CO" sz="1800" b="1" dirty="0">
            <a:solidFill>
              <a:srgbClr val="002060"/>
            </a:solidFill>
          </a:endParaRPr>
        </a:p>
      </dgm:t>
    </dgm:pt>
    <dgm:pt modelId="{569B3045-52E4-4050-89AD-C4C0856F697E}" type="sibTrans" cxnId="{CACB12BE-02A5-4250-AB60-981BC13EF225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4C626746-963B-401C-BFD5-8228CDAE8B33}" type="parTrans" cxnId="{CACB12BE-02A5-4250-AB60-981BC13EF225}">
      <dgm:prSet/>
      <dgm:spPr/>
      <dgm:t>
        <a:bodyPr/>
        <a:lstStyle/>
        <a:p>
          <a:pPr algn="ctr"/>
          <a:endParaRPr lang="es-CO" sz="2400" b="1">
            <a:solidFill>
              <a:srgbClr val="002060"/>
            </a:solidFill>
          </a:endParaRPr>
        </a:p>
      </dgm:t>
    </dgm:pt>
    <dgm:pt modelId="{FEB3A1A4-AA97-4054-A236-22F70D5591AA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Sintrapública</a:t>
          </a:r>
          <a:r>
            <a:rPr lang="es-CO" sz="1800" b="1" dirty="0" smtClean="0">
              <a:solidFill>
                <a:srgbClr val="002060"/>
              </a:solidFill>
            </a:rPr>
            <a:t>: ESAP </a:t>
          </a:r>
          <a:endParaRPr lang="es-CO" sz="1800" b="1" dirty="0">
            <a:solidFill>
              <a:srgbClr val="002060"/>
            </a:solidFill>
          </a:endParaRPr>
        </a:p>
      </dgm:t>
    </dgm:pt>
    <dgm:pt modelId="{70462BDE-A263-4743-AA08-71A9EB52D9D3}" type="parTrans" cxnId="{B1FD17D4-0155-4C60-8123-8C17D938C6AD}">
      <dgm:prSet/>
      <dgm:spPr/>
      <dgm:t>
        <a:bodyPr/>
        <a:lstStyle/>
        <a:p>
          <a:pPr algn="ctr"/>
          <a:endParaRPr lang="es-CO"/>
        </a:p>
      </dgm:t>
    </dgm:pt>
    <dgm:pt modelId="{3D0D6712-C4F6-439E-B132-CE6764849077}" type="sibTrans" cxnId="{B1FD17D4-0155-4C60-8123-8C17D938C6AD}">
      <dgm:prSet/>
      <dgm:spPr/>
      <dgm:t>
        <a:bodyPr/>
        <a:lstStyle/>
        <a:p>
          <a:pPr algn="ctr"/>
          <a:endParaRPr lang="es-CO"/>
        </a:p>
      </dgm:t>
    </dgm:pt>
    <dgm:pt modelId="{2848DE9B-C354-4682-940D-B0A7F83995C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s-CO" sz="1800" b="1" dirty="0" err="1" smtClean="0">
              <a:solidFill>
                <a:srgbClr val="002060"/>
              </a:solidFill>
            </a:rPr>
            <a:t>Sintraaeronáutica</a:t>
          </a:r>
          <a:r>
            <a:rPr lang="es-CO" sz="1800" b="1" dirty="0" smtClean="0">
              <a:solidFill>
                <a:srgbClr val="002060"/>
              </a:solidFill>
            </a:rPr>
            <a:t>: Aeronáutica Civil</a:t>
          </a:r>
          <a:endParaRPr lang="es-CO" sz="1800" b="1" dirty="0">
            <a:solidFill>
              <a:srgbClr val="002060"/>
            </a:solidFill>
          </a:endParaRPr>
        </a:p>
      </dgm:t>
    </dgm:pt>
    <dgm:pt modelId="{C247CEF8-06F9-4AB9-A0C8-60C165E3C34C}" type="parTrans" cxnId="{DA3C0121-FB3D-4CAC-B747-06D237D78A6E}">
      <dgm:prSet/>
      <dgm:spPr/>
      <dgm:t>
        <a:bodyPr/>
        <a:lstStyle/>
        <a:p>
          <a:pPr algn="ctr"/>
          <a:endParaRPr lang="es-CO"/>
        </a:p>
      </dgm:t>
    </dgm:pt>
    <dgm:pt modelId="{F4CB8D0D-7028-4006-B7EF-2BB81D3CC067}" type="sibTrans" cxnId="{DA3C0121-FB3D-4CAC-B747-06D237D78A6E}">
      <dgm:prSet/>
      <dgm:spPr/>
      <dgm:t>
        <a:bodyPr/>
        <a:lstStyle/>
        <a:p>
          <a:pPr algn="ctr"/>
          <a:endParaRPr lang="es-CO"/>
        </a:p>
      </dgm:t>
    </dgm:pt>
    <dgm:pt modelId="{87EDC04F-2E96-4491-90DE-916F9FA7A477}" type="pres">
      <dgm:prSet presAssocID="{DC593639-AA9A-4532-A73D-950FC72A369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4766C39-2B99-46CC-A396-568D8B09C18F}" type="pres">
      <dgm:prSet presAssocID="{33BA7E52-950F-4B13-9750-157DA67A9A6A}" presName="root" presStyleCnt="0"/>
      <dgm:spPr/>
    </dgm:pt>
    <dgm:pt modelId="{14DAED6F-A8CD-465C-B06D-C018F4F65284}" type="pres">
      <dgm:prSet presAssocID="{33BA7E52-950F-4B13-9750-157DA67A9A6A}" presName="rootComposite" presStyleCnt="0"/>
      <dgm:spPr/>
    </dgm:pt>
    <dgm:pt modelId="{A486B6AE-BFE0-490F-B979-976E2A63752A}" type="pres">
      <dgm:prSet presAssocID="{33BA7E52-950F-4B13-9750-157DA67A9A6A}" presName="rootText" presStyleLbl="node1" presStyleIdx="0" presStyleCnt="2" custScaleX="315893" custScaleY="71778" custLinFactNeighborX="-82745"/>
      <dgm:spPr/>
      <dgm:t>
        <a:bodyPr/>
        <a:lstStyle/>
        <a:p>
          <a:endParaRPr lang="es-CO"/>
        </a:p>
      </dgm:t>
    </dgm:pt>
    <dgm:pt modelId="{53A352F1-7B5C-4F98-9535-AD368E694C3F}" type="pres">
      <dgm:prSet presAssocID="{33BA7E52-950F-4B13-9750-157DA67A9A6A}" presName="rootConnector" presStyleLbl="node1" presStyleIdx="0" presStyleCnt="2"/>
      <dgm:spPr/>
      <dgm:t>
        <a:bodyPr/>
        <a:lstStyle/>
        <a:p>
          <a:endParaRPr lang="es-ES"/>
        </a:p>
      </dgm:t>
    </dgm:pt>
    <dgm:pt modelId="{481FB3C5-C8BA-46B1-B751-5B54B229EC30}" type="pres">
      <dgm:prSet presAssocID="{33BA7E52-950F-4B13-9750-157DA67A9A6A}" presName="childShape" presStyleCnt="0"/>
      <dgm:spPr/>
    </dgm:pt>
    <dgm:pt modelId="{FCD1BE6E-6BFB-4714-BB3E-36D49B9A7BEE}" type="pres">
      <dgm:prSet presAssocID="{E76CF6E3-8D07-4CE2-A708-DB4DCC3F9274}" presName="Name13" presStyleLbl="parChTrans1D2" presStyleIdx="0" presStyleCnt="12"/>
      <dgm:spPr/>
      <dgm:t>
        <a:bodyPr/>
        <a:lstStyle/>
        <a:p>
          <a:endParaRPr lang="es-ES"/>
        </a:p>
      </dgm:t>
    </dgm:pt>
    <dgm:pt modelId="{7888130D-4F6E-4DE3-82F8-C642D691C4F9}" type="pres">
      <dgm:prSet presAssocID="{7DBCA0DF-0737-4A8F-8F4F-2BE1DAA899CA}" presName="childText" presStyleLbl="bgAcc1" presStyleIdx="0" presStyleCnt="12" custScaleX="441318" custScaleY="99913" custLinFactNeighborX="-72256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5DD91A-9113-4386-8AC3-659D57785E90}" type="pres">
      <dgm:prSet presAssocID="{129B5DF5-9FB6-4D3F-9DBD-8FC33F1705AA}" presName="Name13" presStyleLbl="parChTrans1D2" presStyleIdx="1" presStyleCnt="12"/>
      <dgm:spPr/>
      <dgm:t>
        <a:bodyPr/>
        <a:lstStyle/>
        <a:p>
          <a:endParaRPr lang="es-ES"/>
        </a:p>
      </dgm:t>
    </dgm:pt>
    <dgm:pt modelId="{1C4BD181-0E7C-43A7-8695-63DAB14CE072}" type="pres">
      <dgm:prSet presAssocID="{DA4E3C20-865D-4076-B683-847FAC74A87D}" presName="childText" presStyleLbl="bgAcc1" presStyleIdx="1" presStyleCnt="12" custScaleX="433697" custScaleY="155698" custLinFactNeighborX="-68790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193773-E749-44BB-994A-7D278FDD83A5}" type="pres">
      <dgm:prSet presAssocID="{AB0929CA-B5A9-4ADD-AE01-E872A18B1456}" presName="Name13" presStyleLbl="parChTrans1D2" presStyleIdx="2" presStyleCnt="12"/>
      <dgm:spPr/>
      <dgm:t>
        <a:bodyPr/>
        <a:lstStyle/>
        <a:p>
          <a:endParaRPr lang="es-ES"/>
        </a:p>
      </dgm:t>
    </dgm:pt>
    <dgm:pt modelId="{C28D7244-A460-4951-8C47-E608CC035FB7}" type="pres">
      <dgm:prSet presAssocID="{C58534A2-5CDA-4A1E-970D-117E677C1B0B}" presName="childText" presStyleLbl="bgAcc1" presStyleIdx="2" presStyleCnt="12" custScaleX="436268" custScaleY="123821" custLinFactNeighborX="-68542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F38271-7B81-4F2B-ADC2-ED336C4D666C}" type="pres">
      <dgm:prSet presAssocID="{80E8E9F2-AA0C-4AE4-8930-D15DF3444E99}" presName="Name13" presStyleLbl="parChTrans1D2" presStyleIdx="3" presStyleCnt="12"/>
      <dgm:spPr/>
      <dgm:t>
        <a:bodyPr/>
        <a:lstStyle/>
        <a:p>
          <a:endParaRPr lang="es-ES"/>
        </a:p>
      </dgm:t>
    </dgm:pt>
    <dgm:pt modelId="{4EC068F1-15E3-4755-83DF-729A85646C26}" type="pres">
      <dgm:prSet presAssocID="{3E05C1A0-6A41-42E6-A72F-EA616FDC88B8}" presName="childText" presStyleLbl="bgAcc1" presStyleIdx="3" presStyleCnt="12" custScaleX="432410" custScaleY="124873" custLinFactNeighborX="-67063" custLinFactNeighborY="31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76B96E-7A26-4891-BBBE-86C1F38C8B77}" type="pres">
      <dgm:prSet presAssocID="{5D017498-1833-4846-ADB8-429AE1D4CE17}" presName="Name13" presStyleLbl="parChTrans1D2" presStyleIdx="4" presStyleCnt="12"/>
      <dgm:spPr/>
      <dgm:t>
        <a:bodyPr/>
        <a:lstStyle/>
        <a:p>
          <a:endParaRPr lang="es-ES"/>
        </a:p>
      </dgm:t>
    </dgm:pt>
    <dgm:pt modelId="{1ACECD35-C701-41B8-A1A2-2C864F21ECD8}" type="pres">
      <dgm:prSet presAssocID="{0EA92F62-F7B7-4E4A-93CC-EF176D8EE99D}" presName="childText" presStyleLbl="bgAcc1" presStyleIdx="4" presStyleCnt="12" custScaleX="428720" custScaleY="127754" custLinFactNeighborX="-64282" custLinFactNeighborY="18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AFA00C-6FFD-4991-8888-EA7C5739F0E4}" type="pres">
      <dgm:prSet presAssocID="{4C626746-963B-401C-BFD5-8228CDAE8B33}" presName="Name13" presStyleLbl="parChTrans1D2" presStyleIdx="5" presStyleCnt="12"/>
      <dgm:spPr/>
      <dgm:t>
        <a:bodyPr/>
        <a:lstStyle/>
        <a:p>
          <a:endParaRPr lang="es-ES"/>
        </a:p>
      </dgm:t>
    </dgm:pt>
    <dgm:pt modelId="{E85A1173-2DC4-4EE8-9597-CE0E64AA00AD}" type="pres">
      <dgm:prSet presAssocID="{08E2867D-3C79-4E16-80C4-F31A0851CB27}" presName="childText" presStyleLbl="bgAcc1" presStyleIdx="5" presStyleCnt="12" custScaleX="426540" custScaleY="110202" custLinFactNeighborX="-63597" custLinFactNeighborY="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3CD1F3-478E-4BEB-BD89-C74FD7E2C61A}" type="pres">
      <dgm:prSet presAssocID="{36E4D3E5-2E05-4569-8C8F-18D3BD5B21A0}" presName="root" presStyleCnt="0"/>
      <dgm:spPr/>
    </dgm:pt>
    <dgm:pt modelId="{F0F6078E-4808-4E15-A293-E4A25B7093B6}" type="pres">
      <dgm:prSet presAssocID="{36E4D3E5-2E05-4569-8C8F-18D3BD5B21A0}" presName="rootComposite" presStyleCnt="0"/>
      <dgm:spPr/>
    </dgm:pt>
    <dgm:pt modelId="{4DA0014A-874B-46AC-8D28-50B38FDECAF5}" type="pres">
      <dgm:prSet presAssocID="{36E4D3E5-2E05-4569-8C8F-18D3BD5B21A0}" presName="rootText" presStyleLbl="node1" presStyleIdx="1" presStyleCnt="2" custScaleX="291303" custScaleY="75738" custLinFactNeighborX="13205" custLinFactNeighborY="-84"/>
      <dgm:spPr/>
      <dgm:t>
        <a:bodyPr/>
        <a:lstStyle/>
        <a:p>
          <a:endParaRPr lang="es-CO"/>
        </a:p>
      </dgm:t>
    </dgm:pt>
    <dgm:pt modelId="{B7F4AB8A-B000-4E97-9475-ED8FE7132AB7}" type="pres">
      <dgm:prSet presAssocID="{36E4D3E5-2E05-4569-8C8F-18D3BD5B21A0}" presName="rootConnector" presStyleLbl="node1" presStyleIdx="1" presStyleCnt="2"/>
      <dgm:spPr/>
      <dgm:t>
        <a:bodyPr/>
        <a:lstStyle/>
        <a:p>
          <a:endParaRPr lang="es-ES"/>
        </a:p>
      </dgm:t>
    </dgm:pt>
    <dgm:pt modelId="{05199782-EEAF-416C-A3D0-930346EE07E0}" type="pres">
      <dgm:prSet presAssocID="{36E4D3E5-2E05-4569-8C8F-18D3BD5B21A0}" presName="childShape" presStyleCnt="0"/>
      <dgm:spPr/>
    </dgm:pt>
    <dgm:pt modelId="{25844ACF-C29B-42DC-9C30-A28D1C9291BD}" type="pres">
      <dgm:prSet presAssocID="{D2AEF761-148A-4F15-B978-57A3BC6643BE}" presName="Name13" presStyleLbl="parChTrans1D2" presStyleIdx="6" presStyleCnt="12"/>
      <dgm:spPr/>
      <dgm:t>
        <a:bodyPr/>
        <a:lstStyle/>
        <a:p>
          <a:endParaRPr lang="es-ES"/>
        </a:p>
      </dgm:t>
    </dgm:pt>
    <dgm:pt modelId="{1EAA924B-3765-4BC0-AB33-DCDC72A464EF}" type="pres">
      <dgm:prSet presAssocID="{D56BDF4D-D3D7-4A18-9131-EC08B9A9E62A}" presName="childText" presStyleLbl="bgAcc1" presStyleIdx="6" presStyleCnt="12" custScaleX="372682" custScaleY="103698" custLinFactNeighborX="2310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903190-334A-4ABD-B188-2775FD634BC9}" type="pres">
      <dgm:prSet presAssocID="{B3CA16E5-8BE9-4921-A00A-C1E2DB4C740C}" presName="Name13" presStyleLbl="parChTrans1D2" presStyleIdx="7" presStyleCnt="12"/>
      <dgm:spPr/>
      <dgm:t>
        <a:bodyPr/>
        <a:lstStyle/>
        <a:p>
          <a:endParaRPr lang="es-ES"/>
        </a:p>
      </dgm:t>
    </dgm:pt>
    <dgm:pt modelId="{30DAB574-7A29-4D9E-BC5B-81FF9ACF1970}" type="pres">
      <dgm:prSet presAssocID="{D4854182-B078-45CE-BC39-51FC50D719A5}" presName="childText" presStyleLbl="bgAcc1" presStyleIdx="7" presStyleCnt="12" custScaleX="372682" custScaleY="110552" custLinFactNeighborX="24227" custLinFactNeighborY="-316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226153-A3DE-4D03-AFC8-09E2D939D79B}" type="pres">
      <dgm:prSet presAssocID="{AA037752-347F-40F6-B7F9-585A08C25D96}" presName="Name13" presStyleLbl="parChTrans1D2" presStyleIdx="8" presStyleCnt="12"/>
      <dgm:spPr/>
      <dgm:t>
        <a:bodyPr/>
        <a:lstStyle/>
        <a:p>
          <a:endParaRPr lang="es-ES"/>
        </a:p>
      </dgm:t>
    </dgm:pt>
    <dgm:pt modelId="{FE1C34E0-DDEE-40C9-8CAA-85C9521F513A}" type="pres">
      <dgm:prSet presAssocID="{41006D91-6C07-4C55-8A8B-7CF053ABACBC}" presName="childText" presStyleLbl="bgAcc1" presStyleIdx="8" presStyleCnt="12" custScaleX="372682" custScaleY="140128" custLinFactNeighborX="25300" custLinFactNeighborY="-1367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334237F-74C7-456B-B386-A0E0E2D24AC1}" type="pres">
      <dgm:prSet presAssocID="{CBCE2D2D-5ADF-46E9-8E7F-C53B261216AA}" presName="Name13" presStyleLbl="parChTrans1D2" presStyleIdx="9" presStyleCnt="12"/>
      <dgm:spPr/>
      <dgm:t>
        <a:bodyPr/>
        <a:lstStyle/>
        <a:p>
          <a:endParaRPr lang="es-ES"/>
        </a:p>
      </dgm:t>
    </dgm:pt>
    <dgm:pt modelId="{3D78EC2A-0EA7-4684-8005-141D31788FD3}" type="pres">
      <dgm:prSet presAssocID="{EC808429-B8D4-4E1E-8E49-2CC87E012B1F}" presName="childText" presStyleLbl="bgAcc1" presStyleIdx="9" presStyleCnt="12" custScaleX="372682" custScaleY="118785" custLinFactNeighborX="25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2370EC7-CD18-47D1-9522-DBA6B3E13E45}" type="pres">
      <dgm:prSet presAssocID="{70462BDE-A263-4743-AA08-71A9EB52D9D3}" presName="Name13" presStyleLbl="parChTrans1D2" presStyleIdx="10" presStyleCnt="12"/>
      <dgm:spPr/>
      <dgm:t>
        <a:bodyPr/>
        <a:lstStyle/>
        <a:p>
          <a:endParaRPr lang="es-ES"/>
        </a:p>
      </dgm:t>
    </dgm:pt>
    <dgm:pt modelId="{974CEF58-4142-4235-8512-0F88AB52C095}" type="pres">
      <dgm:prSet presAssocID="{FEB3A1A4-AA97-4054-A236-22F70D5591AA}" presName="childText" presStyleLbl="bgAcc1" presStyleIdx="10" presStyleCnt="12" custScaleX="372682" custScaleY="108955" custLinFactNeighborX="25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4D4491-99E3-4390-8F35-1C9A8D78595B}" type="pres">
      <dgm:prSet presAssocID="{C247CEF8-06F9-4AB9-A0C8-60C165E3C34C}" presName="Name13" presStyleLbl="parChTrans1D2" presStyleIdx="11" presStyleCnt="12"/>
      <dgm:spPr/>
      <dgm:t>
        <a:bodyPr/>
        <a:lstStyle/>
        <a:p>
          <a:endParaRPr lang="es-ES"/>
        </a:p>
      </dgm:t>
    </dgm:pt>
    <dgm:pt modelId="{805880C5-5A88-46AA-97F4-104BD52E703E}" type="pres">
      <dgm:prSet presAssocID="{2848DE9B-C354-4682-940D-B0A7F83995CF}" presName="childText" presStyleLbl="bgAcc1" presStyleIdx="11" presStyleCnt="12" custScaleX="372682" custScaleY="115194" custLinFactNeighborX="25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11554BE-EAD4-4E8D-9FFF-97D882BA321F}" type="presOf" srcId="{CBCE2D2D-5ADF-46E9-8E7F-C53B261216AA}" destId="{B334237F-74C7-456B-B386-A0E0E2D24AC1}" srcOrd="0" destOrd="0" presId="urn:microsoft.com/office/officeart/2005/8/layout/hierarchy3"/>
    <dgm:cxn modelId="{DF9A5577-947A-4A59-B4F8-5C6880A4766F}" type="presOf" srcId="{36E4D3E5-2E05-4569-8C8F-18D3BD5B21A0}" destId="{4DA0014A-874B-46AC-8D28-50B38FDECAF5}" srcOrd="0" destOrd="0" presId="urn:microsoft.com/office/officeart/2005/8/layout/hierarchy3"/>
    <dgm:cxn modelId="{3B653130-805E-4450-B53D-2D642EE09536}" type="presOf" srcId="{4C626746-963B-401C-BFD5-8228CDAE8B33}" destId="{F2AFA00C-6FFD-4991-8888-EA7C5739F0E4}" srcOrd="0" destOrd="0" presId="urn:microsoft.com/office/officeart/2005/8/layout/hierarchy3"/>
    <dgm:cxn modelId="{2D9E3E9B-CBB2-41E2-ABFB-1F2F79CE0564}" type="presOf" srcId="{DC593639-AA9A-4532-A73D-950FC72A3692}" destId="{87EDC04F-2E96-4491-90DE-916F9FA7A477}" srcOrd="0" destOrd="0" presId="urn:microsoft.com/office/officeart/2005/8/layout/hierarchy3"/>
    <dgm:cxn modelId="{AF24AFD0-68EC-401F-991E-C98AEE8BB19F}" type="presOf" srcId="{33BA7E52-950F-4B13-9750-157DA67A9A6A}" destId="{A486B6AE-BFE0-490F-B979-976E2A63752A}" srcOrd="0" destOrd="0" presId="urn:microsoft.com/office/officeart/2005/8/layout/hierarchy3"/>
    <dgm:cxn modelId="{61FFEDF1-429B-4E3B-A013-F6208C667C6A}" type="presOf" srcId="{D2AEF761-148A-4F15-B978-57A3BC6643BE}" destId="{25844ACF-C29B-42DC-9C30-A28D1C9291BD}" srcOrd="0" destOrd="0" presId="urn:microsoft.com/office/officeart/2005/8/layout/hierarchy3"/>
    <dgm:cxn modelId="{BEAD29C1-02DF-4C03-9365-DF81AB2555B2}" type="presOf" srcId="{129B5DF5-9FB6-4D3F-9DBD-8FC33F1705AA}" destId="{035DD91A-9113-4386-8AC3-659D57785E90}" srcOrd="0" destOrd="0" presId="urn:microsoft.com/office/officeart/2005/8/layout/hierarchy3"/>
    <dgm:cxn modelId="{E2322163-5AE2-4204-B3EE-900DC423476B}" type="presOf" srcId="{80E8E9F2-AA0C-4AE4-8930-D15DF3444E99}" destId="{9DF38271-7B81-4F2B-ADC2-ED336C4D666C}" srcOrd="0" destOrd="0" presId="urn:microsoft.com/office/officeart/2005/8/layout/hierarchy3"/>
    <dgm:cxn modelId="{0E0759D9-99F4-45D1-B81C-D9F153715EFD}" srcId="{36E4D3E5-2E05-4569-8C8F-18D3BD5B21A0}" destId="{EC808429-B8D4-4E1E-8E49-2CC87E012B1F}" srcOrd="3" destOrd="0" parTransId="{CBCE2D2D-5ADF-46E9-8E7F-C53B261216AA}" sibTransId="{C7F8B19A-CC31-479F-B709-5A783214F652}"/>
    <dgm:cxn modelId="{182E72E6-2633-46E9-B4CF-AADFA562F877}" type="presOf" srcId="{3E05C1A0-6A41-42E6-A72F-EA616FDC88B8}" destId="{4EC068F1-15E3-4755-83DF-729A85646C26}" srcOrd="0" destOrd="0" presId="urn:microsoft.com/office/officeart/2005/8/layout/hierarchy3"/>
    <dgm:cxn modelId="{86EFC17A-81FE-46FA-AAFC-96478095C800}" type="presOf" srcId="{D56BDF4D-D3D7-4A18-9131-EC08B9A9E62A}" destId="{1EAA924B-3765-4BC0-AB33-DCDC72A464EF}" srcOrd="0" destOrd="0" presId="urn:microsoft.com/office/officeart/2005/8/layout/hierarchy3"/>
    <dgm:cxn modelId="{454C45BF-B256-4C8D-84B1-128E3BB70A9A}" srcId="{33BA7E52-950F-4B13-9750-157DA67A9A6A}" destId="{7DBCA0DF-0737-4A8F-8F4F-2BE1DAA899CA}" srcOrd="0" destOrd="0" parTransId="{E76CF6E3-8D07-4CE2-A708-DB4DCC3F9274}" sibTransId="{8E9C8997-B6E0-42A4-8A11-BF8A6C744734}"/>
    <dgm:cxn modelId="{0E68EB44-B9B7-492E-ACB7-7EFD617D0261}" type="presOf" srcId="{AA037752-347F-40F6-B7F9-585A08C25D96}" destId="{8F226153-A3DE-4D03-AFC8-09E2D939D79B}" srcOrd="0" destOrd="0" presId="urn:microsoft.com/office/officeart/2005/8/layout/hierarchy3"/>
    <dgm:cxn modelId="{0E2EC5BC-9348-43E1-890B-6841F9A0EC30}" type="presOf" srcId="{C58534A2-5CDA-4A1E-970D-117E677C1B0B}" destId="{C28D7244-A460-4951-8C47-E608CC035FB7}" srcOrd="0" destOrd="0" presId="urn:microsoft.com/office/officeart/2005/8/layout/hierarchy3"/>
    <dgm:cxn modelId="{736AFF8B-513B-4A1E-990C-EAFDF0375F00}" type="presOf" srcId="{D4854182-B078-45CE-BC39-51FC50D719A5}" destId="{30DAB574-7A29-4D9E-BC5B-81FF9ACF1970}" srcOrd="0" destOrd="0" presId="urn:microsoft.com/office/officeart/2005/8/layout/hierarchy3"/>
    <dgm:cxn modelId="{5F92DF4A-5162-4456-8E3C-F2A25D2FB8C2}" srcId="{DC593639-AA9A-4532-A73D-950FC72A3692}" destId="{33BA7E52-950F-4B13-9750-157DA67A9A6A}" srcOrd="0" destOrd="0" parTransId="{F070DD3E-BD4C-4901-B032-30E093D913F2}" sibTransId="{FB0AE2B7-A740-45F5-BAC8-1EAADF380B49}"/>
    <dgm:cxn modelId="{DD040533-FC43-4979-9C1F-57707544C732}" srcId="{33BA7E52-950F-4B13-9750-157DA67A9A6A}" destId="{0EA92F62-F7B7-4E4A-93CC-EF176D8EE99D}" srcOrd="4" destOrd="0" parTransId="{5D017498-1833-4846-ADB8-429AE1D4CE17}" sibTransId="{4EFCE661-60A2-4CCD-BDE0-38F6B604B2D4}"/>
    <dgm:cxn modelId="{1E3AFA49-D101-4B8B-9409-868E08AE2A77}" type="presOf" srcId="{0EA92F62-F7B7-4E4A-93CC-EF176D8EE99D}" destId="{1ACECD35-C701-41B8-A1A2-2C864F21ECD8}" srcOrd="0" destOrd="0" presId="urn:microsoft.com/office/officeart/2005/8/layout/hierarchy3"/>
    <dgm:cxn modelId="{2C5C9A79-92A0-4BA9-8125-FDBF0780D6DA}" type="presOf" srcId="{36E4D3E5-2E05-4569-8C8F-18D3BD5B21A0}" destId="{B7F4AB8A-B000-4E97-9475-ED8FE7132AB7}" srcOrd="1" destOrd="0" presId="urn:microsoft.com/office/officeart/2005/8/layout/hierarchy3"/>
    <dgm:cxn modelId="{C3740633-414A-4215-B3B9-C2F82FC8862B}" srcId="{36E4D3E5-2E05-4569-8C8F-18D3BD5B21A0}" destId="{41006D91-6C07-4C55-8A8B-7CF053ABACBC}" srcOrd="2" destOrd="0" parTransId="{AA037752-347F-40F6-B7F9-585A08C25D96}" sibTransId="{6B13E6C9-2CD5-4F08-938C-470650756277}"/>
    <dgm:cxn modelId="{307B5177-6F4B-43B5-A7CC-79F64E7E96E9}" type="presOf" srcId="{08E2867D-3C79-4E16-80C4-F31A0851CB27}" destId="{E85A1173-2DC4-4EE8-9597-CE0E64AA00AD}" srcOrd="0" destOrd="0" presId="urn:microsoft.com/office/officeart/2005/8/layout/hierarchy3"/>
    <dgm:cxn modelId="{D854F17F-F061-4D04-AEE1-6FBF5C196FD5}" type="presOf" srcId="{2848DE9B-C354-4682-940D-B0A7F83995CF}" destId="{805880C5-5A88-46AA-97F4-104BD52E703E}" srcOrd="0" destOrd="0" presId="urn:microsoft.com/office/officeart/2005/8/layout/hierarchy3"/>
    <dgm:cxn modelId="{E52EDC3E-62BF-4D8D-957B-B867AE4D3558}" srcId="{33BA7E52-950F-4B13-9750-157DA67A9A6A}" destId="{DA4E3C20-865D-4076-B683-847FAC74A87D}" srcOrd="1" destOrd="0" parTransId="{129B5DF5-9FB6-4D3F-9DBD-8FC33F1705AA}" sibTransId="{074316A2-C7F1-4C55-8E12-596B848A88A3}"/>
    <dgm:cxn modelId="{DA94A5E5-E8AE-4813-9B9D-F4B738F30B73}" type="presOf" srcId="{FEB3A1A4-AA97-4054-A236-22F70D5591AA}" destId="{974CEF58-4142-4235-8512-0F88AB52C095}" srcOrd="0" destOrd="0" presId="urn:microsoft.com/office/officeart/2005/8/layout/hierarchy3"/>
    <dgm:cxn modelId="{DA3C0121-FB3D-4CAC-B747-06D237D78A6E}" srcId="{36E4D3E5-2E05-4569-8C8F-18D3BD5B21A0}" destId="{2848DE9B-C354-4682-940D-B0A7F83995CF}" srcOrd="5" destOrd="0" parTransId="{C247CEF8-06F9-4AB9-A0C8-60C165E3C34C}" sibTransId="{F4CB8D0D-7028-4006-B7EF-2BB81D3CC067}"/>
    <dgm:cxn modelId="{025DF1CD-379C-41A2-BBE7-6D69E3767B85}" type="presOf" srcId="{33BA7E52-950F-4B13-9750-157DA67A9A6A}" destId="{53A352F1-7B5C-4F98-9535-AD368E694C3F}" srcOrd="1" destOrd="0" presId="urn:microsoft.com/office/officeart/2005/8/layout/hierarchy3"/>
    <dgm:cxn modelId="{CACB12BE-02A5-4250-AB60-981BC13EF225}" srcId="{33BA7E52-950F-4B13-9750-157DA67A9A6A}" destId="{08E2867D-3C79-4E16-80C4-F31A0851CB27}" srcOrd="5" destOrd="0" parTransId="{4C626746-963B-401C-BFD5-8228CDAE8B33}" sibTransId="{569B3045-52E4-4050-89AD-C4C0856F697E}"/>
    <dgm:cxn modelId="{01B8D2F7-D6E9-45A4-A3F7-1E4DC7F567AA}" srcId="{33BA7E52-950F-4B13-9750-157DA67A9A6A}" destId="{C58534A2-5CDA-4A1E-970D-117E677C1B0B}" srcOrd="2" destOrd="0" parTransId="{AB0929CA-B5A9-4ADD-AE01-E872A18B1456}" sibTransId="{50376A13-2240-4D04-96E1-CB0B29B6C85B}"/>
    <dgm:cxn modelId="{4E0B8490-2F3F-4E41-A7CE-F673682B4720}" srcId="{36E4D3E5-2E05-4569-8C8F-18D3BD5B21A0}" destId="{D4854182-B078-45CE-BC39-51FC50D719A5}" srcOrd="1" destOrd="0" parTransId="{B3CA16E5-8BE9-4921-A00A-C1E2DB4C740C}" sibTransId="{6E85F017-1C12-48E3-8579-4B1353D803F1}"/>
    <dgm:cxn modelId="{6F8F3E15-3A5F-4820-97C0-4E5702BDE4B3}" type="presOf" srcId="{AB0929CA-B5A9-4ADD-AE01-E872A18B1456}" destId="{58193773-E749-44BB-994A-7D278FDD83A5}" srcOrd="0" destOrd="0" presId="urn:microsoft.com/office/officeart/2005/8/layout/hierarchy3"/>
    <dgm:cxn modelId="{542E3CEF-EB1F-43F3-80A9-C55340073821}" type="presOf" srcId="{41006D91-6C07-4C55-8A8B-7CF053ABACBC}" destId="{FE1C34E0-DDEE-40C9-8CAA-85C9521F513A}" srcOrd="0" destOrd="0" presId="urn:microsoft.com/office/officeart/2005/8/layout/hierarchy3"/>
    <dgm:cxn modelId="{EDA9F063-C253-40B8-9395-60794DBBFD1C}" type="presOf" srcId="{5D017498-1833-4846-ADB8-429AE1D4CE17}" destId="{6076B96E-7A26-4891-BBBE-86C1F38C8B77}" srcOrd="0" destOrd="0" presId="urn:microsoft.com/office/officeart/2005/8/layout/hierarchy3"/>
    <dgm:cxn modelId="{C4C261BD-359C-46FC-A536-CF7D33A4BEA0}" type="presOf" srcId="{E76CF6E3-8D07-4CE2-A708-DB4DCC3F9274}" destId="{FCD1BE6E-6BFB-4714-BB3E-36D49B9A7BEE}" srcOrd="0" destOrd="0" presId="urn:microsoft.com/office/officeart/2005/8/layout/hierarchy3"/>
    <dgm:cxn modelId="{B1FD17D4-0155-4C60-8123-8C17D938C6AD}" srcId="{36E4D3E5-2E05-4569-8C8F-18D3BD5B21A0}" destId="{FEB3A1A4-AA97-4054-A236-22F70D5591AA}" srcOrd="4" destOrd="0" parTransId="{70462BDE-A263-4743-AA08-71A9EB52D9D3}" sibTransId="{3D0D6712-C4F6-439E-B132-CE6764849077}"/>
    <dgm:cxn modelId="{28C427C4-C966-4AE4-89A9-31D3CCC7D7C6}" type="presOf" srcId="{B3CA16E5-8BE9-4921-A00A-C1E2DB4C740C}" destId="{1C903190-334A-4ABD-B188-2775FD634BC9}" srcOrd="0" destOrd="0" presId="urn:microsoft.com/office/officeart/2005/8/layout/hierarchy3"/>
    <dgm:cxn modelId="{9106C13C-2B10-4A21-858F-3734CD13E0A3}" type="presOf" srcId="{EC808429-B8D4-4E1E-8E49-2CC87E012B1F}" destId="{3D78EC2A-0EA7-4684-8005-141D31788FD3}" srcOrd="0" destOrd="0" presId="urn:microsoft.com/office/officeart/2005/8/layout/hierarchy3"/>
    <dgm:cxn modelId="{94E9B7CF-EE34-44AE-91CB-FCA8C06566D7}" type="presOf" srcId="{C247CEF8-06F9-4AB9-A0C8-60C165E3C34C}" destId="{584D4491-99E3-4390-8F35-1C9A8D78595B}" srcOrd="0" destOrd="0" presId="urn:microsoft.com/office/officeart/2005/8/layout/hierarchy3"/>
    <dgm:cxn modelId="{B0CC5A03-FA02-4D4C-B128-9B2F384F3A12}" type="presOf" srcId="{DA4E3C20-865D-4076-B683-847FAC74A87D}" destId="{1C4BD181-0E7C-43A7-8695-63DAB14CE072}" srcOrd="0" destOrd="0" presId="urn:microsoft.com/office/officeart/2005/8/layout/hierarchy3"/>
    <dgm:cxn modelId="{34AF8E52-19C7-49E4-B533-7FE791A63FB7}" srcId="{36E4D3E5-2E05-4569-8C8F-18D3BD5B21A0}" destId="{D56BDF4D-D3D7-4A18-9131-EC08B9A9E62A}" srcOrd="0" destOrd="0" parTransId="{D2AEF761-148A-4F15-B978-57A3BC6643BE}" sibTransId="{E48A1C0D-D7C3-41D7-8ABF-98178A824164}"/>
    <dgm:cxn modelId="{68E8DCDE-5FD4-46B1-93F1-C78139E51CD5}" srcId="{33BA7E52-950F-4B13-9750-157DA67A9A6A}" destId="{3E05C1A0-6A41-42E6-A72F-EA616FDC88B8}" srcOrd="3" destOrd="0" parTransId="{80E8E9F2-AA0C-4AE4-8930-D15DF3444E99}" sibTransId="{324246D2-6DDF-47A9-BDC6-6805A19BD1B6}"/>
    <dgm:cxn modelId="{2C4755D5-FE8C-4BD9-AEE4-BE4DB2D06C1F}" type="presOf" srcId="{70462BDE-A263-4743-AA08-71A9EB52D9D3}" destId="{D2370EC7-CD18-47D1-9522-DBA6B3E13E45}" srcOrd="0" destOrd="0" presId="urn:microsoft.com/office/officeart/2005/8/layout/hierarchy3"/>
    <dgm:cxn modelId="{832B7DE3-C314-44D5-99BF-1E055D1FAB3B}" type="presOf" srcId="{7DBCA0DF-0737-4A8F-8F4F-2BE1DAA899CA}" destId="{7888130D-4F6E-4DE3-82F8-C642D691C4F9}" srcOrd="0" destOrd="0" presId="urn:microsoft.com/office/officeart/2005/8/layout/hierarchy3"/>
    <dgm:cxn modelId="{2E41136B-3DBE-43B6-BDC0-70C3B380B230}" srcId="{DC593639-AA9A-4532-A73D-950FC72A3692}" destId="{36E4D3E5-2E05-4569-8C8F-18D3BD5B21A0}" srcOrd="1" destOrd="0" parTransId="{04EEF683-EBAD-4CDD-A607-CDED96B99791}" sibTransId="{4E60ADD8-36F4-4210-B4E9-9CF44C4AFBBE}"/>
    <dgm:cxn modelId="{7D60AA54-8A7B-41DD-B2D5-4D6AD8150224}" type="presParOf" srcId="{87EDC04F-2E96-4491-90DE-916F9FA7A477}" destId="{44766C39-2B99-46CC-A396-568D8B09C18F}" srcOrd="0" destOrd="0" presId="urn:microsoft.com/office/officeart/2005/8/layout/hierarchy3"/>
    <dgm:cxn modelId="{FC3F32C6-A5CE-4C1F-8CCA-DE8460B0D1E7}" type="presParOf" srcId="{44766C39-2B99-46CC-A396-568D8B09C18F}" destId="{14DAED6F-A8CD-465C-B06D-C018F4F65284}" srcOrd="0" destOrd="0" presId="urn:microsoft.com/office/officeart/2005/8/layout/hierarchy3"/>
    <dgm:cxn modelId="{AD4FF291-D58A-40AE-919D-BB70ACE0758E}" type="presParOf" srcId="{14DAED6F-A8CD-465C-B06D-C018F4F65284}" destId="{A486B6AE-BFE0-490F-B979-976E2A63752A}" srcOrd="0" destOrd="0" presId="urn:microsoft.com/office/officeart/2005/8/layout/hierarchy3"/>
    <dgm:cxn modelId="{3FC9973C-C671-4EA0-AAF8-0B39DE562FF3}" type="presParOf" srcId="{14DAED6F-A8CD-465C-B06D-C018F4F65284}" destId="{53A352F1-7B5C-4F98-9535-AD368E694C3F}" srcOrd="1" destOrd="0" presId="urn:microsoft.com/office/officeart/2005/8/layout/hierarchy3"/>
    <dgm:cxn modelId="{4A608630-92E9-4CE9-915E-06327B8A58DF}" type="presParOf" srcId="{44766C39-2B99-46CC-A396-568D8B09C18F}" destId="{481FB3C5-C8BA-46B1-B751-5B54B229EC30}" srcOrd="1" destOrd="0" presId="urn:microsoft.com/office/officeart/2005/8/layout/hierarchy3"/>
    <dgm:cxn modelId="{DF970AFD-3D92-4DD7-80F9-DA3E8F5B224D}" type="presParOf" srcId="{481FB3C5-C8BA-46B1-B751-5B54B229EC30}" destId="{FCD1BE6E-6BFB-4714-BB3E-36D49B9A7BEE}" srcOrd="0" destOrd="0" presId="urn:microsoft.com/office/officeart/2005/8/layout/hierarchy3"/>
    <dgm:cxn modelId="{645AA7D8-8377-4B96-9B7D-09DDCBF015D7}" type="presParOf" srcId="{481FB3C5-C8BA-46B1-B751-5B54B229EC30}" destId="{7888130D-4F6E-4DE3-82F8-C642D691C4F9}" srcOrd="1" destOrd="0" presId="urn:microsoft.com/office/officeart/2005/8/layout/hierarchy3"/>
    <dgm:cxn modelId="{6C18F368-ACAC-4642-86AD-D6B24D0B9E12}" type="presParOf" srcId="{481FB3C5-C8BA-46B1-B751-5B54B229EC30}" destId="{035DD91A-9113-4386-8AC3-659D57785E90}" srcOrd="2" destOrd="0" presId="urn:microsoft.com/office/officeart/2005/8/layout/hierarchy3"/>
    <dgm:cxn modelId="{BFB6B539-334C-438F-BBAF-835AD952D3FA}" type="presParOf" srcId="{481FB3C5-C8BA-46B1-B751-5B54B229EC30}" destId="{1C4BD181-0E7C-43A7-8695-63DAB14CE072}" srcOrd="3" destOrd="0" presId="urn:microsoft.com/office/officeart/2005/8/layout/hierarchy3"/>
    <dgm:cxn modelId="{1682A422-1B34-4BAE-8AED-CF970DAF483C}" type="presParOf" srcId="{481FB3C5-C8BA-46B1-B751-5B54B229EC30}" destId="{58193773-E749-44BB-994A-7D278FDD83A5}" srcOrd="4" destOrd="0" presId="urn:microsoft.com/office/officeart/2005/8/layout/hierarchy3"/>
    <dgm:cxn modelId="{3D83E05B-2044-4CB5-BBF6-73CF5B7B0ADB}" type="presParOf" srcId="{481FB3C5-C8BA-46B1-B751-5B54B229EC30}" destId="{C28D7244-A460-4951-8C47-E608CC035FB7}" srcOrd="5" destOrd="0" presId="urn:microsoft.com/office/officeart/2005/8/layout/hierarchy3"/>
    <dgm:cxn modelId="{00C73981-0EED-48C0-B448-38E0F60503AE}" type="presParOf" srcId="{481FB3C5-C8BA-46B1-B751-5B54B229EC30}" destId="{9DF38271-7B81-4F2B-ADC2-ED336C4D666C}" srcOrd="6" destOrd="0" presId="urn:microsoft.com/office/officeart/2005/8/layout/hierarchy3"/>
    <dgm:cxn modelId="{E7D26E9A-AF16-4C7A-9DD0-8A63A8C3A8D9}" type="presParOf" srcId="{481FB3C5-C8BA-46B1-B751-5B54B229EC30}" destId="{4EC068F1-15E3-4755-83DF-729A85646C26}" srcOrd="7" destOrd="0" presId="urn:microsoft.com/office/officeart/2005/8/layout/hierarchy3"/>
    <dgm:cxn modelId="{36CB8FAD-80F5-4451-B60C-4E0D29C9B3D8}" type="presParOf" srcId="{481FB3C5-C8BA-46B1-B751-5B54B229EC30}" destId="{6076B96E-7A26-4891-BBBE-86C1F38C8B77}" srcOrd="8" destOrd="0" presId="urn:microsoft.com/office/officeart/2005/8/layout/hierarchy3"/>
    <dgm:cxn modelId="{A8548E05-033D-4654-A626-CB94946BC703}" type="presParOf" srcId="{481FB3C5-C8BA-46B1-B751-5B54B229EC30}" destId="{1ACECD35-C701-41B8-A1A2-2C864F21ECD8}" srcOrd="9" destOrd="0" presId="urn:microsoft.com/office/officeart/2005/8/layout/hierarchy3"/>
    <dgm:cxn modelId="{ED78D907-77EB-4B44-8A2B-AA3A7B034900}" type="presParOf" srcId="{481FB3C5-C8BA-46B1-B751-5B54B229EC30}" destId="{F2AFA00C-6FFD-4991-8888-EA7C5739F0E4}" srcOrd="10" destOrd="0" presId="urn:microsoft.com/office/officeart/2005/8/layout/hierarchy3"/>
    <dgm:cxn modelId="{2EB55468-0F29-427B-BCFD-32CAD2C4695E}" type="presParOf" srcId="{481FB3C5-C8BA-46B1-B751-5B54B229EC30}" destId="{E85A1173-2DC4-4EE8-9597-CE0E64AA00AD}" srcOrd="11" destOrd="0" presId="urn:microsoft.com/office/officeart/2005/8/layout/hierarchy3"/>
    <dgm:cxn modelId="{632B66A5-C778-4C3F-B3F5-A0B623A1B6F0}" type="presParOf" srcId="{87EDC04F-2E96-4491-90DE-916F9FA7A477}" destId="{593CD1F3-478E-4BEB-BD89-C74FD7E2C61A}" srcOrd="1" destOrd="0" presId="urn:microsoft.com/office/officeart/2005/8/layout/hierarchy3"/>
    <dgm:cxn modelId="{EF9026CD-B54C-4AB9-8CEE-3D896F780862}" type="presParOf" srcId="{593CD1F3-478E-4BEB-BD89-C74FD7E2C61A}" destId="{F0F6078E-4808-4E15-A293-E4A25B7093B6}" srcOrd="0" destOrd="0" presId="urn:microsoft.com/office/officeart/2005/8/layout/hierarchy3"/>
    <dgm:cxn modelId="{41FBED8A-4540-448C-8F98-65D3D76053C8}" type="presParOf" srcId="{F0F6078E-4808-4E15-A293-E4A25B7093B6}" destId="{4DA0014A-874B-46AC-8D28-50B38FDECAF5}" srcOrd="0" destOrd="0" presId="urn:microsoft.com/office/officeart/2005/8/layout/hierarchy3"/>
    <dgm:cxn modelId="{AF9422CE-DD29-4A51-97CA-51CF917446A3}" type="presParOf" srcId="{F0F6078E-4808-4E15-A293-E4A25B7093B6}" destId="{B7F4AB8A-B000-4E97-9475-ED8FE7132AB7}" srcOrd="1" destOrd="0" presId="urn:microsoft.com/office/officeart/2005/8/layout/hierarchy3"/>
    <dgm:cxn modelId="{643D4EDB-379C-4248-B906-7ACF8931A7E9}" type="presParOf" srcId="{593CD1F3-478E-4BEB-BD89-C74FD7E2C61A}" destId="{05199782-EEAF-416C-A3D0-930346EE07E0}" srcOrd="1" destOrd="0" presId="urn:microsoft.com/office/officeart/2005/8/layout/hierarchy3"/>
    <dgm:cxn modelId="{CF3222FB-4292-4E45-ADC1-F7ED63F0B694}" type="presParOf" srcId="{05199782-EEAF-416C-A3D0-930346EE07E0}" destId="{25844ACF-C29B-42DC-9C30-A28D1C9291BD}" srcOrd="0" destOrd="0" presId="urn:microsoft.com/office/officeart/2005/8/layout/hierarchy3"/>
    <dgm:cxn modelId="{4F1489A8-4836-4FEF-A6D6-037694E232EA}" type="presParOf" srcId="{05199782-EEAF-416C-A3D0-930346EE07E0}" destId="{1EAA924B-3765-4BC0-AB33-DCDC72A464EF}" srcOrd="1" destOrd="0" presId="urn:microsoft.com/office/officeart/2005/8/layout/hierarchy3"/>
    <dgm:cxn modelId="{B4004084-2C37-4AC9-977D-4B57D8713328}" type="presParOf" srcId="{05199782-EEAF-416C-A3D0-930346EE07E0}" destId="{1C903190-334A-4ABD-B188-2775FD634BC9}" srcOrd="2" destOrd="0" presId="urn:microsoft.com/office/officeart/2005/8/layout/hierarchy3"/>
    <dgm:cxn modelId="{DAD2B5FB-41D3-4BA1-99E2-EEC26F2F5F76}" type="presParOf" srcId="{05199782-EEAF-416C-A3D0-930346EE07E0}" destId="{30DAB574-7A29-4D9E-BC5B-81FF9ACF1970}" srcOrd="3" destOrd="0" presId="urn:microsoft.com/office/officeart/2005/8/layout/hierarchy3"/>
    <dgm:cxn modelId="{43E87276-68E0-435B-A078-EF3A5277846C}" type="presParOf" srcId="{05199782-EEAF-416C-A3D0-930346EE07E0}" destId="{8F226153-A3DE-4D03-AFC8-09E2D939D79B}" srcOrd="4" destOrd="0" presId="urn:microsoft.com/office/officeart/2005/8/layout/hierarchy3"/>
    <dgm:cxn modelId="{6B9B3132-BE2E-4EFF-9C05-7415CF1ACE92}" type="presParOf" srcId="{05199782-EEAF-416C-A3D0-930346EE07E0}" destId="{FE1C34E0-DDEE-40C9-8CAA-85C9521F513A}" srcOrd="5" destOrd="0" presId="urn:microsoft.com/office/officeart/2005/8/layout/hierarchy3"/>
    <dgm:cxn modelId="{05EE0BA7-7BC3-432C-9355-927B9683D3DB}" type="presParOf" srcId="{05199782-EEAF-416C-A3D0-930346EE07E0}" destId="{B334237F-74C7-456B-B386-A0E0E2D24AC1}" srcOrd="6" destOrd="0" presId="urn:microsoft.com/office/officeart/2005/8/layout/hierarchy3"/>
    <dgm:cxn modelId="{F289B42C-5B06-411A-B7DE-7AA66005890D}" type="presParOf" srcId="{05199782-EEAF-416C-A3D0-930346EE07E0}" destId="{3D78EC2A-0EA7-4684-8005-141D31788FD3}" srcOrd="7" destOrd="0" presId="urn:microsoft.com/office/officeart/2005/8/layout/hierarchy3"/>
    <dgm:cxn modelId="{4BADDC5D-DD31-469D-945D-F457D2AAC883}" type="presParOf" srcId="{05199782-EEAF-416C-A3D0-930346EE07E0}" destId="{D2370EC7-CD18-47D1-9522-DBA6B3E13E45}" srcOrd="8" destOrd="0" presId="urn:microsoft.com/office/officeart/2005/8/layout/hierarchy3"/>
    <dgm:cxn modelId="{ADEDB2B1-CB40-408A-84F2-3EEEBA82B4A9}" type="presParOf" srcId="{05199782-EEAF-416C-A3D0-930346EE07E0}" destId="{974CEF58-4142-4235-8512-0F88AB52C095}" srcOrd="9" destOrd="0" presId="urn:microsoft.com/office/officeart/2005/8/layout/hierarchy3"/>
    <dgm:cxn modelId="{D15EA238-F68D-4F18-837D-B9F0405D45AD}" type="presParOf" srcId="{05199782-EEAF-416C-A3D0-930346EE07E0}" destId="{584D4491-99E3-4390-8F35-1C9A8D78595B}" srcOrd="10" destOrd="0" presId="urn:microsoft.com/office/officeart/2005/8/layout/hierarchy3"/>
    <dgm:cxn modelId="{52FA83E3-635D-4C73-985B-4F4A343B8AA0}" type="presParOf" srcId="{05199782-EEAF-416C-A3D0-930346EE07E0}" destId="{805880C5-5A88-46AA-97F4-104BD52E703E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FA366A-0E28-4966-993B-509574B97D41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AF1B089A-26E4-4DBB-84A4-3655E7EF7376}">
      <dgm:prSet phldrT="[Texto]" custT="1"/>
      <dgm:spPr/>
      <dgm:t>
        <a:bodyPr/>
        <a:lstStyle/>
        <a:p>
          <a:pPr algn="l"/>
          <a:r>
            <a:rPr lang="es-CO" sz="2400" dirty="0" smtClean="0"/>
            <a:t>Servicios </a:t>
          </a:r>
        </a:p>
        <a:p>
          <a:pPr algn="l"/>
          <a:r>
            <a:rPr lang="es-CO" sz="2400" dirty="0" smtClean="0"/>
            <a:t>Web</a:t>
          </a:r>
          <a:endParaRPr lang="es-CO" sz="2400" dirty="0"/>
        </a:p>
      </dgm:t>
    </dgm:pt>
    <dgm:pt modelId="{2BDDD5D8-08F3-4BD1-B19F-2D24CF89D551}" type="parTrans" cxnId="{38271376-BA30-4692-BE21-098B03CB4837}">
      <dgm:prSet/>
      <dgm:spPr/>
      <dgm:t>
        <a:bodyPr/>
        <a:lstStyle/>
        <a:p>
          <a:endParaRPr lang="es-CO"/>
        </a:p>
      </dgm:t>
    </dgm:pt>
    <dgm:pt modelId="{99420E2B-9988-4E58-AE1D-3C836EB521A7}" type="sibTrans" cxnId="{38271376-BA30-4692-BE21-098B03CB4837}">
      <dgm:prSet/>
      <dgm:spPr/>
      <dgm:t>
        <a:bodyPr/>
        <a:lstStyle/>
        <a:p>
          <a:endParaRPr lang="es-CO"/>
        </a:p>
      </dgm:t>
    </dgm:pt>
    <dgm:pt modelId="{F3660CA4-725A-4973-B99F-A562580DDCBB}">
      <dgm:prSet phldrT="[Texto]" custT="1"/>
      <dgm:spPr/>
      <dgm:t>
        <a:bodyPr/>
        <a:lstStyle/>
        <a:p>
          <a:r>
            <a:rPr lang="es-CO" sz="1400" dirty="0" smtClean="0"/>
            <a:t>Publicación de la </a:t>
          </a:r>
          <a:r>
            <a:rPr lang="es-CO" sz="1400" b="1" dirty="0" smtClean="0"/>
            <a:t>Intranet Fase 1</a:t>
          </a:r>
          <a:endParaRPr lang="es-CO" sz="1400" b="1" dirty="0"/>
        </a:p>
      </dgm:t>
    </dgm:pt>
    <dgm:pt modelId="{A3ABD130-A606-4B2B-8E27-9372B22E0DE1}" type="parTrans" cxnId="{4F19B8D5-70D3-4A17-B0CD-D8590BD87170}">
      <dgm:prSet/>
      <dgm:spPr/>
      <dgm:t>
        <a:bodyPr/>
        <a:lstStyle/>
        <a:p>
          <a:endParaRPr lang="es-CO"/>
        </a:p>
      </dgm:t>
    </dgm:pt>
    <dgm:pt modelId="{AFDF158B-E521-4DDC-9104-5245C9CCDEFE}" type="sibTrans" cxnId="{4F19B8D5-70D3-4A17-B0CD-D8590BD87170}">
      <dgm:prSet/>
      <dgm:spPr/>
      <dgm:t>
        <a:bodyPr/>
        <a:lstStyle/>
        <a:p>
          <a:endParaRPr lang="es-CO"/>
        </a:p>
      </dgm:t>
    </dgm:pt>
    <dgm:pt modelId="{82CF3CA1-1F0C-4E21-8E8E-615F0173CAF9}">
      <dgm:prSet phldrT="[Texto]" custT="1"/>
      <dgm:spPr/>
      <dgm:t>
        <a:bodyPr/>
        <a:lstStyle/>
        <a:p>
          <a:pPr algn="l"/>
          <a:r>
            <a:rPr lang="es-CO" sz="2400" dirty="0" smtClean="0"/>
            <a:t>Servicios de</a:t>
          </a:r>
        </a:p>
        <a:p>
          <a:pPr algn="l"/>
          <a:r>
            <a:rPr lang="es-CO" sz="2400" dirty="0" smtClean="0"/>
            <a:t> TI</a:t>
          </a:r>
          <a:endParaRPr lang="es-CO" sz="2400" dirty="0"/>
        </a:p>
      </dgm:t>
    </dgm:pt>
    <dgm:pt modelId="{BDF33E1A-3350-4221-868B-F1B7A0160940}" type="parTrans" cxnId="{9EB6FA8E-85A6-4035-A0DF-1B828C7EBCBB}">
      <dgm:prSet/>
      <dgm:spPr/>
      <dgm:t>
        <a:bodyPr/>
        <a:lstStyle/>
        <a:p>
          <a:endParaRPr lang="es-CO"/>
        </a:p>
      </dgm:t>
    </dgm:pt>
    <dgm:pt modelId="{7C23CF9D-6C52-4DE1-81F2-A9D34800D3AC}" type="sibTrans" cxnId="{9EB6FA8E-85A6-4035-A0DF-1B828C7EBCBB}">
      <dgm:prSet/>
      <dgm:spPr/>
      <dgm:t>
        <a:bodyPr/>
        <a:lstStyle/>
        <a:p>
          <a:endParaRPr lang="es-CO"/>
        </a:p>
      </dgm:t>
    </dgm:pt>
    <dgm:pt modelId="{D5777CDF-A6FE-4EE4-A5A3-6E943B31D185}">
      <dgm:prSet phldrT="[Texto]" custT="1"/>
      <dgm:spPr/>
      <dgm:t>
        <a:bodyPr/>
        <a:lstStyle/>
        <a:p>
          <a:r>
            <a:rPr lang="es-CO" sz="1400" dirty="0" smtClean="0"/>
            <a:t>Migración a la </a:t>
          </a:r>
          <a:r>
            <a:rPr lang="es-CO" sz="1400" b="1" dirty="0" smtClean="0"/>
            <a:t>Nube Pública</a:t>
          </a:r>
          <a:r>
            <a:rPr lang="es-CO" sz="1400" dirty="0" smtClean="0"/>
            <a:t>: Portal SIGEP, EVA e Intranet</a:t>
          </a:r>
          <a:endParaRPr lang="es-CO" sz="1400" dirty="0"/>
        </a:p>
      </dgm:t>
    </dgm:pt>
    <dgm:pt modelId="{F4B10123-20CA-4713-A2B2-1DD01B8E39AA}" type="parTrans" cxnId="{9C0BB2AF-BDDE-4937-B0C9-E30B134D84EC}">
      <dgm:prSet/>
      <dgm:spPr/>
      <dgm:t>
        <a:bodyPr/>
        <a:lstStyle/>
        <a:p>
          <a:endParaRPr lang="es-CO"/>
        </a:p>
      </dgm:t>
    </dgm:pt>
    <dgm:pt modelId="{8C5E3399-9529-4EDE-AA61-07579A65D7C8}" type="sibTrans" cxnId="{9C0BB2AF-BDDE-4937-B0C9-E30B134D84EC}">
      <dgm:prSet/>
      <dgm:spPr/>
      <dgm:t>
        <a:bodyPr/>
        <a:lstStyle/>
        <a:p>
          <a:endParaRPr lang="es-CO"/>
        </a:p>
      </dgm:t>
    </dgm:pt>
    <dgm:pt modelId="{E3C99BEF-DB55-427E-BBEE-B2FF316F0897}">
      <dgm:prSet phldrT="[Texto]" custT="1"/>
      <dgm:spPr/>
      <dgm:t>
        <a:bodyPr/>
        <a:lstStyle/>
        <a:p>
          <a:r>
            <a:rPr lang="es-CO" sz="1400" dirty="0" smtClean="0"/>
            <a:t>Mantenimiento de la Operación</a:t>
          </a:r>
          <a:endParaRPr lang="es-CO" sz="1400" dirty="0"/>
        </a:p>
      </dgm:t>
    </dgm:pt>
    <dgm:pt modelId="{FDE13316-9994-447D-82EF-A3AA1AFBB2E1}" type="parTrans" cxnId="{28A3ECF3-AD57-4BAE-9247-ADE7F3C7597F}">
      <dgm:prSet/>
      <dgm:spPr/>
      <dgm:t>
        <a:bodyPr/>
        <a:lstStyle/>
        <a:p>
          <a:endParaRPr lang="es-CO"/>
        </a:p>
      </dgm:t>
    </dgm:pt>
    <dgm:pt modelId="{C498BD65-6223-4DA4-BC9B-9AAAD5C5CE4C}" type="sibTrans" cxnId="{28A3ECF3-AD57-4BAE-9247-ADE7F3C7597F}">
      <dgm:prSet/>
      <dgm:spPr/>
      <dgm:t>
        <a:bodyPr/>
        <a:lstStyle/>
        <a:p>
          <a:endParaRPr lang="es-CO"/>
        </a:p>
      </dgm:t>
    </dgm:pt>
    <dgm:pt modelId="{EBF35016-7BF6-4F85-822E-B7AE1E74B065}">
      <dgm:prSet phldrT="[Texto]" custT="1"/>
      <dgm:spPr/>
      <dgm:t>
        <a:bodyPr/>
        <a:lstStyle/>
        <a:p>
          <a:pPr algn="l"/>
          <a:r>
            <a:rPr lang="es-CO" sz="2400" dirty="0" smtClean="0"/>
            <a:t>Servicios de </a:t>
          </a:r>
        </a:p>
        <a:p>
          <a:pPr algn="l"/>
          <a:r>
            <a:rPr lang="es-CO" sz="2400" dirty="0" smtClean="0"/>
            <a:t>Información</a:t>
          </a:r>
          <a:endParaRPr lang="es-CO" sz="2400" dirty="0"/>
        </a:p>
      </dgm:t>
    </dgm:pt>
    <dgm:pt modelId="{9D23F179-94B1-4107-A94F-F7115530449C}" type="parTrans" cxnId="{ADC86369-EA7B-4C59-91EB-245FFBAD7A2E}">
      <dgm:prSet/>
      <dgm:spPr/>
      <dgm:t>
        <a:bodyPr/>
        <a:lstStyle/>
        <a:p>
          <a:endParaRPr lang="es-CO"/>
        </a:p>
      </dgm:t>
    </dgm:pt>
    <dgm:pt modelId="{095331FF-EF04-4B5F-80B3-97F94955F209}" type="sibTrans" cxnId="{ADC86369-EA7B-4C59-91EB-245FFBAD7A2E}">
      <dgm:prSet/>
      <dgm:spPr/>
      <dgm:t>
        <a:bodyPr/>
        <a:lstStyle/>
        <a:p>
          <a:endParaRPr lang="es-CO"/>
        </a:p>
      </dgm:t>
    </dgm:pt>
    <dgm:pt modelId="{FC432BFA-420B-4CFF-9820-E71A611E4FA7}">
      <dgm:prSet phldrT="[Texto]" custT="1"/>
      <dgm:spPr/>
      <dgm:t>
        <a:bodyPr/>
        <a:lstStyle/>
        <a:p>
          <a:r>
            <a:rPr lang="es-CO" sz="1400" dirty="0" smtClean="0"/>
            <a:t>SUIT - Puesta en marcha – Módulo de </a:t>
          </a:r>
          <a:r>
            <a:rPr lang="es-CO" sz="1400" b="1" dirty="0" smtClean="0"/>
            <a:t>Cadenas de Trámites </a:t>
          </a:r>
          <a:r>
            <a:rPr lang="es-CO" sz="1400" b="0" dirty="0" smtClean="0"/>
            <a:t>y mejoramiento del </a:t>
          </a:r>
          <a:r>
            <a:rPr lang="es-CO" sz="1400" b="1" dirty="0" smtClean="0"/>
            <a:t>Módulo de Racionalización</a:t>
          </a:r>
          <a:endParaRPr lang="es-CO" sz="1400" b="1" dirty="0"/>
        </a:p>
      </dgm:t>
    </dgm:pt>
    <dgm:pt modelId="{73318E11-66EC-4C82-9ADA-B67A6DD57679}" type="parTrans" cxnId="{E77508A0-AF20-4674-865E-9CD8BE964C06}">
      <dgm:prSet/>
      <dgm:spPr/>
      <dgm:t>
        <a:bodyPr/>
        <a:lstStyle/>
        <a:p>
          <a:endParaRPr lang="es-CO"/>
        </a:p>
      </dgm:t>
    </dgm:pt>
    <dgm:pt modelId="{C3E97566-CC2B-487B-A46B-7EEDBB8840C2}" type="sibTrans" cxnId="{E77508A0-AF20-4674-865E-9CD8BE964C06}">
      <dgm:prSet/>
      <dgm:spPr/>
      <dgm:t>
        <a:bodyPr/>
        <a:lstStyle/>
        <a:p>
          <a:endParaRPr lang="es-CO"/>
        </a:p>
      </dgm:t>
    </dgm:pt>
    <dgm:pt modelId="{F3575738-4BBD-4B36-98AD-B4DBB100429C}">
      <dgm:prSet phldrT="[Texto]" custT="1"/>
      <dgm:spPr/>
      <dgm:t>
        <a:bodyPr/>
        <a:lstStyle/>
        <a:p>
          <a:r>
            <a:rPr lang="es-CO" sz="1400" dirty="0" smtClean="0"/>
            <a:t>Estabilización SIGEP  I-V-8,  </a:t>
          </a:r>
          <a:r>
            <a:rPr lang="es-CO" sz="1400" b="1" dirty="0" smtClean="0"/>
            <a:t>Bienes y Rentas 75.000 en marzo, Acumulado 2017: 100.000</a:t>
          </a:r>
          <a:endParaRPr lang="es-CO" sz="1400" b="1" dirty="0"/>
        </a:p>
      </dgm:t>
    </dgm:pt>
    <dgm:pt modelId="{922BFA01-1935-4852-A946-5B08BD42C20D}" type="parTrans" cxnId="{B5DD377F-E65F-49CA-B3DD-7A4861C23DB1}">
      <dgm:prSet/>
      <dgm:spPr/>
      <dgm:t>
        <a:bodyPr/>
        <a:lstStyle/>
        <a:p>
          <a:endParaRPr lang="es-CO"/>
        </a:p>
      </dgm:t>
    </dgm:pt>
    <dgm:pt modelId="{91708967-0E6A-4BBD-95D8-D9E8A95BF228}" type="sibTrans" cxnId="{B5DD377F-E65F-49CA-B3DD-7A4861C23DB1}">
      <dgm:prSet/>
      <dgm:spPr/>
      <dgm:t>
        <a:bodyPr/>
        <a:lstStyle/>
        <a:p>
          <a:endParaRPr lang="es-CO"/>
        </a:p>
      </dgm:t>
    </dgm:pt>
    <dgm:pt modelId="{DDA50BF9-9FE5-4DFB-810E-D43D9193BD72}">
      <dgm:prSet phldrT="[Texto]" custT="1"/>
      <dgm:spPr/>
      <dgm:t>
        <a:bodyPr/>
        <a:lstStyle/>
        <a:p>
          <a:r>
            <a:rPr lang="es-CO" sz="1400" b="1" dirty="0" smtClean="0"/>
            <a:t>SGDA</a:t>
          </a:r>
          <a:r>
            <a:rPr lang="es-CO" sz="1400" dirty="0" smtClean="0"/>
            <a:t>: Pruebas Ventanilla Única y Módulo de Admón.</a:t>
          </a:r>
          <a:endParaRPr lang="es-CO" sz="1400" dirty="0"/>
        </a:p>
      </dgm:t>
    </dgm:pt>
    <dgm:pt modelId="{555093BE-6B93-420A-BA47-2D87F004E934}" type="parTrans" cxnId="{5146DF55-DE76-4450-87A5-E931B9C74A9E}">
      <dgm:prSet/>
      <dgm:spPr/>
      <dgm:t>
        <a:bodyPr/>
        <a:lstStyle/>
        <a:p>
          <a:endParaRPr lang="es-CO"/>
        </a:p>
      </dgm:t>
    </dgm:pt>
    <dgm:pt modelId="{6BD810E8-2A3C-4D6E-BA7C-180BD0E20EE5}" type="sibTrans" cxnId="{5146DF55-DE76-4450-87A5-E931B9C74A9E}">
      <dgm:prSet/>
      <dgm:spPr/>
      <dgm:t>
        <a:bodyPr/>
        <a:lstStyle/>
        <a:p>
          <a:endParaRPr lang="es-CO"/>
        </a:p>
      </dgm:t>
    </dgm:pt>
    <dgm:pt modelId="{7449D032-902C-4194-9FF3-547A33A813DB}">
      <dgm:prSet phldrT="[Texto]" custT="1"/>
      <dgm:spPr/>
      <dgm:t>
        <a:bodyPr/>
        <a:lstStyle/>
        <a:p>
          <a:r>
            <a:rPr lang="es-CO" sz="1400" dirty="0" smtClean="0"/>
            <a:t>Pruebas </a:t>
          </a:r>
          <a:r>
            <a:rPr lang="es-CO" sz="1400" b="1" dirty="0" smtClean="0"/>
            <a:t>integración CRM </a:t>
          </a:r>
          <a:endParaRPr lang="es-CO" sz="1400" b="1" dirty="0"/>
        </a:p>
      </dgm:t>
    </dgm:pt>
    <dgm:pt modelId="{4201E8F6-9DBB-4812-8850-2A68803C3AA9}" type="parTrans" cxnId="{4AD8D6FE-D412-475F-8426-4210378DB9E5}">
      <dgm:prSet/>
      <dgm:spPr/>
      <dgm:t>
        <a:bodyPr/>
        <a:lstStyle/>
        <a:p>
          <a:endParaRPr lang="es-CO"/>
        </a:p>
      </dgm:t>
    </dgm:pt>
    <dgm:pt modelId="{0171DF3D-3427-45F9-8CAC-7F1693A6AB78}" type="sibTrans" cxnId="{4AD8D6FE-D412-475F-8426-4210378DB9E5}">
      <dgm:prSet/>
      <dgm:spPr/>
      <dgm:t>
        <a:bodyPr/>
        <a:lstStyle/>
        <a:p>
          <a:endParaRPr lang="es-CO"/>
        </a:p>
      </dgm:t>
    </dgm:pt>
    <dgm:pt modelId="{B79B2A60-B74D-44E5-AE93-20D47A54229A}">
      <dgm:prSet phldrT="[Texto]" custT="1"/>
      <dgm:spPr/>
      <dgm:t>
        <a:bodyPr/>
        <a:lstStyle/>
        <a:p>
          <a:r>
            <a:rPr lang="es-CO" sz="1400" b="1" dirty="0" smtClean="0"/>
            <a:t>Nuevo FURAG </a:t>
          </a:r>
          <a:r>
            <a:rPr lang="es-CO" sz="1400" dirty="0" smtClean="0"/>
            <a:t>en producción. (3.946 Entidades – JCI y  1.435 J. Planeación</a:t>
          </a:r>
          <a:endParaRPr lang="es-CO" sz="1400" dirty="0"/>
        </a:p>
      </dgm:t>
    </dgm:pt>
    <dgm:pt modelId="{981A7173-D471-4245-BA69-C0445FCFB203}" type="parTrans" cxnId="{DB188937-C9FF-4621-A7C0-DFB9C7D25BE1}">
      <dgm:prSet/>
      <dgm:spPr/>
      <dgm:t>
        <a:bodyPr/>
        <a:lstStyle/>
        <a:p>
          <a:endParaRPr lang="es-CO"/>
        </a:p>
      </dgm:t>
    </dgm:pt>
    <dgm:pt modelId="{9B1A1920-6BB3-497E-8B5F-8F4E246CE575}" type="sibTrans" cxnId="{DB188937-C9FF-4621-A7C0-DFB9C7D25BE1}">
      <dgm:prSet/>
      <dgm:spPr/>
      <dgm:t>
        <a:bodyPr/>
        <a:lstStyle/>
        <a:p>
          <a:endParaRPr lang="es-CO"/>
        </a:p>
      </dgm:t>
    </dgm:pt>
    <dgm:pt modelId="{26C7988D-2E51-4542-A369-172ADCF2B6E7}">
      <dgm:prSet phldrT="[Texto]" custT="1"/>
      <dgm:spPr/>
      <dgm:t>
        <a:bodyPr/>
        <a:lstStyle/>
        <a:p>
          <a:r>
            <a:rPr lang="es-CO" sz="1400" dirty="0" smtClean="0"/>
            <a:t>Estudios previos </a:t>
          </a:r>
          <a:r>
            <a:rPr lang="es-CO" sz="1400" b="1" dirty="0" smtClean="0"/>
            <a:t>SIGEP II</a:t>
          </a:r>
          <a:r>
            <a:rPr lang="es-CO" sz="1400" dirty="0" smtClean="0"/>
            <a:t>, Trámite de VF</a:t>
          </a:r>
          <a:endParaRPr lang="es-CO" sz="1400" dirty="0"/>
        </a:p>
      </dgm:t>
    </dgm:pt>
    <dgm:pt modelId="{BF530FC0-BF72-467E-884C-1521442A082B}" type="parTrans" cxnId="{F019DB9D-FA8E-47C2-873F-8A1DC7F059B2}">
      <dgm:prSet/>
      <dgm:spPr/>
      <dgm:t>
        <a:bodyPr/>
        <a:lstStyle/>
        <a:p>
          <a:endParaRPr lang="es-CO"/>
        </a:p>
      </dgm:t>
    </dgm:pt>
    <dgm:pt modelId="{10CF87EC-22F0-448C-B691-D249CD46B75E}" type="sibTrans" cxnId="{F019DB9D-FA8E-47C2-873F-8A1DC7F059B2}">
      <dgm:prSet/>
      <dgm:spPr/>
      <dgm:t>
        <a:bodyPr/>
        <a:lstStyle/>
        <a:p>
          <a:endParaRPr lang="es-CO"/>
        </a:p>
      </dgm:t>
    </dgm:pt>
    <dgm:pt modelId="{3536C3FA-9D47-40F9-B8A1-1E7701283096}">
      <dgm:prSet phldrT="[Texto]" custT="1"/>
      <dgm:spPr/>
      <dgm:t>
        <a:bodyPr/>
        <a:lstStyle/>
        <a:p>
          <a:r>
            <a:rPr lang="es-CO" sz="1400" dirty="0" smtClean="0"/>
            <a:t>Publicación </a:t>
          </a:r>
          <a:r>
            <a:rPr lang="es-CO" sz="1400" b="1" dirty="0" smtClean="0"/>
            <a:t>SGI con nueva Planeación</a:t>
          </a:r>
          <a:endParaRPr lang="es-CO" sz="1400" dirty="0"/>
        </a:p>
      </dgm:t>
    </dgm:pt>
    <dgm:pt modelId="{68547009-59FA-4008-8E3F-3E87EF90ADA4}" type="parTrans" cxnId="{EDCFDC9C-E28C-4BEF-A9BA-39B9E33E9101}">
      <dgm:prSet/>
      <dgm:spPr/>
      <dgm:t>
        <a:bodyPr/>
        <a:lstStyle/>
        <a:p>
          <a:endParaRPr lang="es-CO"/>
        </a:p>
      </dgm:t>
    </dgm:pt>
    <dgm:pt modelId="{CE8E26C0-9808-419F-8F9A-BEA5805D42D8}" type="sibTrans" cxnId="{EDCFDC9C-E28C-4BEF-A9BA-39B9E33E9101}">
      <dgm:prSet/>
      <dgm:spPr/>
      <dgm:t>
        <a:bodyPr/>
        <a:lstStyle/>
        <a:p>
          <a:endParaRPr lang="es-CO"/>
        </a:p>
      </dgm:t>
    </dgm:pt>
    <dgm:pt modelId="{62E2AF4B-7393-4DD3-998B-48886B5D5191}">
      <dgm:prSet phldrT="[Texto]" custT="1"/>
      <dgm:spPr/>
      <dgm:t>
        <a:bodyPr/>
        <a:lstStyle/>
        <a:p>
          <a:r>
            <a:rPr lang="es-CO" sz="1400" dirty="0" smtClean="0"/>
            <a:t>Publicación de </a:t>
          </a:r>
          <a:r>
            <a:rPr lang="es-CO" sz="1400" b="1" dirty="0" smtClean="0"/>
            <a:t>16 data sets de datos abiertos</a:t>
          </a:r>
          <a:endParaRPr lang="es-CO" sz="1400" dirty="0"/>
        </a:p>
      </dgm:t>
    </dgm:pt>
    <dgm:pt modelId="{FCA8BAC0-A1A0-47B3-A8E5-D8C09C6E8293}" type="parTrans" cxnId="{AC7F1E66-4C26-4DEB-952D-6C040ED977CF}">
      <dgm:prSet/>
      <dgm:spPr/>
      <dgm:t>
        <a:bodyPr/>
        <a:lstStyle/>
        <a:p>
          <a:endParaRPr lang="es-CO"/>
        </a:p>
      </dgm:t>
    </dgm:pt>
    <dgm:pt modelId="{3D1FEDBC-366C-4FC9-B869-29B646511FE3}" type="sibTrans" cxnId="{AC7F1E66-4C26-4DEB-952D-6C040ED977CF}">
      <dgm:prSet/>
      <dgm:spPr/>
      <dgm:t>
        <a:bodyPr/>
        <a:lstStyle/>
        <a:p>
          <a:endParaRPr lang="es-CO"/>
        </a:p>
      </dgm:t>
    </dgm:pt>
    <dgm:pt modelId="{66720128-7AA5-4A89-A73A-AF7EE7B24A3B}">
      <dgm:prSet custT="1"/>
      <dgm:spPr/>
      <dgm:t>
        <a:bodyPr/>
        <a:lstStyle/>
        <a:p>
          <a:r>
            <a:rPr lang="es-CO" sz="1400" dirty="0" smtClean="0"/>
            <a:t>Puesta en producción del sistema de </a:t>
          </a:r>
          <a:r>
            <a:rPr lang="es-CO" sz="1400" b="1" dirty="0" smtClean="0"/>
            <a:t>Banco de Éxitos</a:t>
          </a:r>
          <a:endParaRPr lang="es-CO" sz="1400" dirty="0"/>
        </a:p>
      </dgm:t>
    </dgm:pt>
    <dgm:pt modelId="{19F0A946-F0D7-48AC-A892-5BF0ED6651DD}" type="parTrans" cxnId="{E03B49FF-44E4-4E57-99E5-BA7E70D3B5E3}">
      <dgm:prSet/>
      <dgm:spPr/>
      <dgm:t>
        <a:bodyPr/>
        <a:lstStyle/>
        <a:p>
          <a:endParaRPr lang="es-CO"/>
        </a:p>
      </dgm:t>
    </dgm:pt>
    <dgm:pt modelId="{668B97A8-DDD3-4CE4-8BBB-C72A43D2F9C8}" type="sibTrans" cxnId="{E03B49FF-44E4-4E57-99E5-BA7E70D3B5E3}">
      <dgm:prSet/>
      <dgm:spPr/>
      <dgm:t>
        <a:bodyPr/>
        <a:lstStyle/>
        <a:p>
          <a:endParaRPr lang="es-CO"/>
        </a:p>
      </dgm:t>
    </dgm:pt>
    <dgm:pt modelId="{06BC3A38-F27A-4B82-8B58-F9C150C41693}">
      <dgm:prSet phldrT="[Texto]" custT="1"/>
      <dgm:spPr/>
      <dgm:t>
        <a:bodyPr/>
        <a:lstStyle/>
        <a:p>
          <a:endParaRPr lang="es-CO" sz="1050" dirty="0"/>
        </a:p>
      </dgm:t>
    </dgm:pt>
    <dgm:pt modelId="{039B973D-DA8F-4475-91C9-E50DD01478D7}" type="parTrans" cxnId="{9F487FE8-D2E3-4569-8E9A-1087028276BD}">
      <dgm:prSet/>
      <dgm:spPr/>
      <dgm:t>
        <a:bodyPr/>
        <a:lstStyle/>
        <a:p>
          <a:endParaRPr lang="es-CO"/>
        </a:p>
      </dgm:t>
    </dgm:pt>
    <dgm:pt modelId="{23099870-03A1-43CF-89EB-266A0AA10119}" type="sibTrans" cxnId="{9F487FE8-D2E3-4569-8E9A-1087028276BD}">
      <dgm:prSet/>
      <dgm:spPr/>
      <dgm:t>
        <a:bodyPr/>
        <a:lstStyle/>
        <a:p>
          <a:endParaRPr lang="es-CO"/>
        </a:p>
      </dgm:t>
    </dgm:pt>
    <dgm:pt modelId="{E3BC248B-D126-49A8-A187-E9E809B0B952}">
      <dgm:prSet phldrT="[Texto]" custT="1"/>
      <dgm:spPr/>
      <dgm:t>
        <a:bodyPr/>
        <a:lstStyle/>
        <a:p>
          <a:r>
            <a:rPr lang="es-CO" sz="1400" dirty="0" smtClean="0"/>
            <a:t>Migración a la </a:t>
          </a:r>
          <a:r>
            <a:rPr lang="es-CO" sz="1400" b="1" dirty="0" smtClean="0"/>
            <a:t>Nube Privada</a:t>
          </a:r>
          <a:r>
            <a:rPr lang="es-CO" sz="1400" dirty="0" smtClean="0"/>
            <a:t>: Gestor Normativo y Portal Institucional.</a:t>
          </a:r>
          <a:endParaRPr lang="es-CO" sz="1400" dirty="0"/>
        </a:p>
      </dgm:t>
    </dgm:pt>
    <dgm:pt modelId="{5916CB53-8D11-4318-AF63-BB114FAE5FF2}" type="parTrans" cxnId="{0FE6E93D-244F-48A6-AE78-41D4A58C73A4}">
      <dgm:prSet/>
      <dgm:spPr/>
      <dgm:t>
        <a:bodyPr/>
        <a:lstStyle/>
        <a:p>
          <a:endParaRPr lang="es-CO"/>
        </a:p>
      </dgm:t>
    </dgm:pt>
    <dgm:pt modelId="{DC0DC191-17F6-448D-8A11-48C45DD2CEAC}" type="sibTrans" cxnId="{0FE6E93D-244F-48A6-AE78-41D4A58C73A4}">
      <dgm:prSet/>
      <dgm:spPr/>
      <dgm:t>
        <a:bodyPr/>
        <a:lstStyle/>
        <a:p>
          <a:endParaRPr lang="es-CO"/>
        </a:p>
      </dgm:t>
    </dgm:pt>
    <dgm:pt modelId="{8230A775-1771-4B31-B872-2ECA90DF1EE4}">
      <dgm:prSet phldrT="[Texto]" custT="1"/>
      <dgm:spPr/>
      <dgm:t>
        <a:bodyPr/>
        <a:lstStyle/>
        <a:p>
          <a:r>
            <a:rPr lang="es-CO" sz="1400" dirty="0" smtClean="0"/>
            <a:t>Afinamiento planta </a:t>
          </a:r>
          <a:r>
            <a:rPr lang="es-CO" sz="1400" b="1" dirty="0" smtClean="0"/>
            <a:t>Voz IP</a:t>
          </a:r>
          <a:endParaRPr lang="es-CO" sz="1400" b="1" dirty="0"/>
        </a:p>
      </dgm:t>
    </dgm:pt>
    <dgm:pt modelId="{E71C3920-5F5A-4B52-AAF8-49961EF177D7}" type="parTrans" cxnId="{C2E7AF98-E814-44C1-A18E-39697CAE8458}">
      <dgm:prSet/>
      <dgm:spPr/>
      <dgm:t>
        <a:bodyPr/>
        <a:lstStyle/>
        <a:p>
          <a:endParaRPr lang="es-CO"/>
        </a:p>
      </dgm:t>
    </dgm:pt>
    <dgm:pt modelId="{3CE1BD40-B835-4BAE-88F8-3198BA909918}" type="sibTrans" cxnId="{C2E7AF98-E814-44C1-A18E-39697CAE8458}">
      <dgm:prSet/>
      <dgm:spPr/>
      <dgm:t>
        <a:bodyPr/>
        <a:lstStyle/>
        <a:p>
          <a:endParaRPr lang="es-CO"/>
        </a:p>
      </dgm:t>
    </dgm:pt>
    <dgm:pt modelId="{6E8EEA3A-D098-4500-8854-B6085CC8B5D1}">
      <dgm:prSet custT="1"/>
      <dgm:spPr/>
      <dgm:t>
        <a:bodyPr/>
        <a:lstStyle/>
        <a:p>
          <a:r>
            <a:rPr lang="es-CO" sz="1400" b="1" dirty="0" smtClean="0"/>
            <a:t>Normatividad de Paz </a:t>
          </a:r>
          <a:r>
            <a:rPr lang="es-CO" sz="1400" dirty="0" smtClean="0"/>
            <a:t>-  Gestor normativo</a:t>
          </a:r>
          <a:endParaRPr lang="es-CO" sz="1400" dirty="0"/>
        </a:p>
      </dgm:t>
    </dgm:pt>
    <dgm:pt modelId="{E88E8959-2751-497A-AE2C-9EDC7D316CBA}" type="parTrans" cxnId="{7A309859-2A9D-4591-9167-FC23552A1EC7}">
      <dgm:prSet/>
      <dgm:spPr/>
      <dgm:t>
        <a:bodyPr/>
        <a:lstStyle/>
        <a:p>
          <a:endParaRPr lang="es-CO"/>
        </a:p>
      </dgm:t>
    </dgm:pt>
    <dgm:pt modelId="{8D395E5C-65CF-4D77-8A49-9BBE5A759B14}" type="sibTrans" cxnId="{7A309859-2A9D-4591-9167-FC23552A1EC7}">
      <dgm:prSet/>
      <dgm:spPr/>
      <dgm:t>
        <a:bodyPr/>
        <a:lstStyle/>
        <a:p>
          <a:endParaRPr lang="es-CO"/>
        </a:p>
      </dgm:t>
    </dgm:pt>
    <dgm:pt modelId="{6B6743C5-5074-43C9-9DBB-FB2E507C6DC4}">
      <dgm:prSet custT="1"/>
      <dgm:spPr/>
      <dgm:t>
        <a:bodyPr/>
        <a:lstStyle/>
        <a:p>
          <a:r>
            <a:rPr lang="es-CO" sz="1400" dirty="0" smtClean="0"/>
            <a:t>Publicación </a:t>
          </a:r>
          <a:r>
            <a:rPr lang="es-CO" sz="1400" b="1" dirty="0" smtClean="0"/>
            <a:t>Curso de Inducción</a:t>
          </a:r>
          <a:r>
            <a:rPr lang="es-CO" sz="1400" dirty="0" smtClean="0"/>
            <a:t> </a:t>
          </a:r>
          <a:endParaRPr lang="es-CO" sz="1400" dirty="0"/>
        </a:p>
      </dgm:t>
    </dgm:pt>
    <dgm:pt modelId="{4D865198-C8E2-4BD5-BB96-D771E72FED1A}" type="parTrans" cxnId="{2D54526A-80A9-4F58-9883-D22D3EE54E5E}">
      <dgm:prSet/>
      <dgm:spPr/>
      <dgm:t>
        <a:bodyPr/>
        <a:lstStyle/>
        <a:p>
          <a:endParaRPr lang="es-CO"/>
        </a:p>
      </dgm:t>
    </dgm:pt>
    <dgm:pt modelId="{997C514B-51FA-4FD3-8258-60C16065425D}" type="sibTrans" cxnId="{2D54526A-80A9-4F58-9883-D22D3EE54E5E}">
      <dgm:prSet/>
      <dgm:spPr/>
      <dgm:t>
        <a:bodyPr/>
        <a:lstStyle/>
        <a:p>
          <a:endParaRPr lang="es-CO"/>
        </a:p>
      </dgm:t>
    </dgm:pt>
    <dgm:pt modelId="{615EA0D6-3F1B-48BB-ADBA-72693B52A49E}" type="pres">
      <dgm:prSet presAssocID="{31FA366A-0E28-4966-993B-509574B97D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3EB4A2B-24A7-42B8-B75F-544868D623C7}" type="pres">
      <dgm:prSet presAssocID="{AF1B089A-26E4-4DBB-84A4-3655E7EF7376}" presName="circle1" presStyleLbl="node1" presStyleIdx="0" presStyleCnt="3"/>
      <dgm:spPr/>
    </dgm:pt>
    <dgm:pt modelId="{0213EB24-5EBD-408B-B18D-8C348AFFF37D}" type="pres">
      <dgm:prSet presAssocID="{AF1B089A-26E4-4DBB-84A4-3655E7EF7376}" presName="space" presStyleCnt="0"/>
      <dgm:spPr/>
    </dgm:pt>
    <dgm:pt modelId="{8462B5C8-9050-4471-973C-DE2EADE2CEED}" type="pres">
      <dgm:prSet presAssocID="{AF1B089A-26E4-4DBB-84A4-3655E7EF7376}" presName="rect1" presStyleLbl="alignAcc1" presStyleIdx="0" presStyleCnt="3" custScaleX="102371" custScaleY="100000" custLinFactNeighborX="1248"/>
      <dgm:spPr/>
      <dgm:t>
        <a:bodyPr/>
        <a:lstStyle/>
        <a:p>
          <a:endParaRPr lang="es-CO"/>
        </a:p>
      </dgm:t>
    </dgm:pt>
    <dgm:pt modelId="{47CE2DE4-553B-4EA6-9CB6-32D3017A69E2}" type="pres">
      <dgm:prSet presAssocID="{82CF3CA1-1F0C-4E21-8E8E-615F0173CAF9}" presName="vertSpace2" presStyleLbl="node1" presStyleIdx="0" presStyleCnt="3"/>
      <dgm:spPr/>
    </dgm:pt>
    <dgm:pt modelId="{B92C1F78-0827-4551-B900-277F28487E87}" type="pres">
      <dgm:prSet presAssocID="{82CF3CA1-1F0C-4E21-8E8E-615F0173CAF9}" presName="circle2" presStyleLbl="node1" presStyleIdx="1" presStyleCnt="3"/>
      <dgm:spPr/>
    </dgm:pt>
    <dgm:pt modelId="{991B4405-7388-4347-9437-34E72647595D}" type="pres">
      <dgm:prSet presAssocID="{82CF3CA1-1F0C-4E21-8E8E-615F0173CAF9}" presName="rect2" presStyleLbl="alignAcc1" presStyleIdx="1" presStyleCnt="3" custScaleX="100768" custLinFactNeighborX="522" custLinFactNeighborY="396"/>
      <dgm:spPr/>
      <dgm:t>
        <a:bodyPr/>
        <a:lstStyle/>
        <a:p>
          <a:endParaRPr lang="es-CO"/>
        </a:p>
      </dgm:t>
    </dgm:pt>
    <dgm:pt modelId="{420A6438-2755-490E-868F-2874E3B5CB55}" type="pres">
      <dgm:prSet presAssocID="{EBF35016-7BF6-4F85-822E-B7AE1E74B065}" presName="vertSpace3" presStyleLbl="node1" presStyleIdx="1" presStyleCnt="3"/>
      <dgm:spPr/>
    </dgm:pt>
    <dgm:pt modelId="{FB4672FB-F19C-4D92-8C69-E84988885C80}" type="pres">
      <dgm:prSet presAssocID="{EBF35016-7BF6-4F85-822E-B7AE1E74B065}" presName="circle3" presStyleLbl="node1" presStyleIdx="2" presStyleCnt="3"/>
      <dgm:spPr/>
    </dgm:pt>
    <dgm:pt modelId="{2B5F3110-DA07-45CF-B096-F9AA6A1865C9}" type="pres">
      <dgm:prSet presAssocID="{EBF35016-7BF6-4F85-822E-B7AE1E74B065}" presName="rect3" presStyleLbl="alignAcc1" presStyleIdx="2" presStyleCnt="3"/>
      <dgm:spPr/>
      <dgm:t>
        <a:bodyPr/>
        <a:lstStyle/>
        <a:p>
          <a:endParaRPr lang="es-CO"/>
        </a:p>
      </dgm:t>
    </dgm:pt>
    <dgm:pt modelId="{644EE455-F664-4FAE-9068-A06611256F95}" type="pres">
      <dgm:prSet presAssocID="{AF1B089A-26E4-4DBB-84A4-3655E7EF737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960738-995A-4973-AEB2-C9C3F486D05E}" type="pres">
      <dgm:prSet presAssocID="{AF1B089A-26E4-4DBB-84A4-3655E7EF7376}" presName="rect1ChTx" presStyleLbl="alignAcc1" presStyleIdx="2" presStyleCnt="3" custScaleX="140596" custLinFactNeighborX="-293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0E94A0-A86C-4930-A290-693F63E14236}" type="pres">
      <dgm:prSet presAssocID="{82CF3CA1-1F0C-4E21-8E8E-615F0173CAF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E408A9-3716-447B-944A-0361F5ED0DC7}" type="pres">
      <dgm:prSet presAssocID="{82CF3CA1-1F0C-4E21-8E8E-615F0173CAF9}" presName="rect2ChTx" presStyleLbl="alignAcc1" presStyleIdx="2" presStyleCnt="3" custScaleX="129368" custLinFactNeighborX="-34218" custLinFactNeighborY="-298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7F7E17-973C-49C3-B49D-B058D0F05670}" type="pres">
      <dgm:prSet presAssocID="{EBF35016-7BF6-4F85-822E-B7AE1E74B06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A288C1-F915-448B-89B4-00501A35C02A}" type="pres">
      <dgm:prSet presAssocID="{EBF35016-7BF6-4F85-822E-B7AE1E74B065}" presName="rect3ChTx" presStyleLbl="alignAcc1" presStyleIdx="2" presStyleCnt="3" custScaleX="154635" custLinFactNeighborX="-22120" custLinFactNeighborY="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4ED75AD-2A01-4ABE-826B-F56E79CC5567}" type="presOf" srcId="{D5777CDF-A6FE-4EE4-A5A3-6E943B31D185}" destId="{4CE408A9-3716-447B-944A-0361F5ED0DC7}" srcOrd="0" destOrd="1" presId="urn:microsoft.com/office/officeart/2005/8/layout/target3"/>
    <dgm:cxn modelId="{7A309859-2A9D-4591-9167-FC23552A1EC7}" srcId="{AF1B089A-26E4-4DBB-84A4-3655E7EF7376}" destId="{6E8EEA3A-D098-4500-8854-B6085CC8B5D1}" srcOrd="4" destOrd="0" parTransId="{E88E8959-2751-497A-AE2C-9EDC7D316CBA}" sibTransId="{8D395E5C-65CF-4D77-8A49-9BBE5A759B14}"/>
    <dgm:cxn modelId="{095D75CC-DEDA-4D78-A91A-3E04BEE5D9F9}" type="presOf" srcId="{B79B2A60-B74D-44E5-AE93-20D47A54229A}" destId="{F4A288C1-F915-448B-89B4-00501A35C02A}" srcOrd="0" destOrd="0" presId="urn:microsoft.com/office/officeart/2005/8/layout/target3"/>
    <dgm:cxn modelId="{4F19B8D5-70D3-4A17-B0CD-D8590BD87170}" srcId="{AF1B089A-26E4-4DBB-84A4-3655E7EF7376}" destId="{F3660CA4-725A-4973-B99F-A562580DDCBB}" srcOrd="0" destOrd="0" parTransId="{A3ABD130-A606-4B2B-8E27-9372B22E0DE1}" sibTransId="{AFDF158B-E521-4DDC-9104-5245C9CCDEFE}"/>
    <dgm:cxn modelId="{1F194E68-72CF-4EF8-A678-076926EB853E}" type="presOf" srcId="{62E2AF4B-7393-4DD3-998B-48886B5D5191}" destId="{CB960738-995A-4973-AEB2-C9C3F486D05E}" srcOrd="0" destOrd="2" presId="urn:microsoft.com/office/officeart/2005/8/layout/target3"/>
    <dgm:cxn modelId="{9F487FE8-D2E3-4569-8E9A-1087028276BD}" srcId="{82CF3CA1-1F0C-4E21-8E8E-615F0173CAF9}" destId="{06BC3A38-F27A-4B82-8B58-F9C150C41693}" srcOrd="0" destOrd="0" parTransId="{039B973D-DA8F-4475-91C9-E50DD01478D7}" sibTransId="{23099870-03A1-43CF-89EB-266A0AA10119}"/>
    <dgm:cxn modelId="{B7925EB5-C6F9-44EC-93CB-2EE9CC01C201}" type="presOf" srcId="{F3575738-4BBD-4B36-98AD-B4DBB100429C}" destId="{F4A288C1-F915-448B-89B4-00501A35C02A}" srcOrd="0" destOrd="3" presId="urn:microsoft.com/office/officeart/2005/8/layout/target3"/>
    <dgm:cxn modelId="{3C6901DB-BFAF-4492-9E8E-0EE06D6C5254}" type="presOf" srcId="{EBF35016-7BF6-4F85-822E-B7AE1E74B065}" destId="{347F7E17-973C-49C3-B49D-B058D0F05670}" srcOrd="1" destOrd="0" presId="urn:microsoft.com/office/officeart/2005/8/layout/target3"/>
    <dgm:cxn modelId="{25F8AAF9-0194-4176-847E-41341835CB25}" type="presOf" srcId="{82CF3CA1-1F0C-4E21-8E8E-615F0173CAF9}" destId="{D70E94A0-A86C-4930-A290-693F63E14236}" srcOrd="1" destOrd="0" presId="urn:microsoft.com/office/officeart/2005/8/layout/target3"/>
    <dgm:cxn modelId="{9C0BB2AF-BDDE-4937-B0C9-E30B134D84EC}" srcId="{82CF3CA1-1F0C-4E21-8E8E-615F0173CAF9}" destId="{D5777CDF-A6FE-4EE4-A5A3-6E943B31D185}" srcOrd="1" destOrd="0" parTransId="{F4B10123-20CA-4713-A2B2-1DD01B8E39AA}" sibTransId="{8C5E3399-9529-4EDE-AA61-07579A65D7C8}"/>
    <dgm:cxn modelId="{9EB6FA8E-85A6-4035-A0DF-1B828C7EBCBB}" srcId="{31FA366A-0E28-4966-993B-509574B97D41}" destId="{82CF3CA1-1F0C-4E21-8E8E-615F0173CAF9}" srcOrd="1" destOrd="0" parTransId="{BDF33E1A-3350-4221-868B-F1B7A0160940}" sibTransId="{7C23CF9D-6C52-4DE1-81F2-A9D34800D3AC}"/>
    <dgm:cxn modelId="{419AEB13-7F11-4885-A6CA-F76DA1D8BF47}" type="presOf" srcId="{E3C99BEF-DB55-427E-BBEE-B2FF316F0897}" destId="{4CE408A9-3716-447B-944A-0361F5ED0DC7}" srcOrd="0" destOrd="6" presId="urn:microsoft.com/office/officeart/2005/8/layout/target3"/>
    <dgm:cxn modelId="{ADC86369-EA7B-4C59-91EB-245FFBAD7A2E}" srcId="{31FA366A-0E28-4966-993B-509574B97D41}" destId="{EBF35016-7BF6-4F85-822E-B7AE1E74B065}" srcOrd="2" destOrd="0" parTransId="{9D23F179-94B1-4107-A94F-F7115530449C}" sibTransId="{095331FF-EF04-4B5F-80B3-97F94955F209}"/>
    <dgm:cxn modelId="{4DCE951D-6A79-4F04-BBC4-E5E3A37C26E4}" type="presOf" srcId="{E3BC248B-D126-49A8-A187-E9E809B0B952}" destId="{4CE408A9-3716-447B-944A-0361F5ED0DC7}" srcOrd="0" destOrd="2" presId="urn:microsoft.com/office/officeart/2005/8/layout/target3"/>
    <dgm:cxn modelId="{F1F80422-51D1-426C-9FCE-6B864E97DA42}" type="presOf" srcId="{66720128-7AA5-4A89-A73A-AF7EE7B24A3B}" destId="{CB960738-995A-4973-AEB2-C9C3F486D05E}" srcOrd="0" destOrd="3" presId="urn:microsoft.com/office/officeart/2005/8/layout/target3"/>
    <dgm:cxn modelId="{E03B49FF-44E4-4E57-99E5-BA7E70D3B5E3}" srcId="{AF1B089A-26E4-4DBB-84A4-3655E7EF7376}" destId="{66720128-7AA5-4A89-A73A-AF7EE7B24A3B}" srcOrd="3" destOrd="0" parTransId="{19F0A946-F0D7-48AC-A892-5BF0ED6651DD}" sibTransId="{668B97A8-DDD3-4CE4-8BBB-C72A43D2F9C8}"/>
    <dgm:cxn modelId="{B5DD377F-E65F-49CA-B3DD-7A4861C23DB1}" srcId="{EBF35016-7BF6-4F85-822E-B7AE1E74B065}" destId="{F3575738-4BBD-4B36-98AD-B4DBB100429C}" srcOrd="3" destOrd="0" parTransId="{922BFA01-1935-4852-A946-5B08BD42C20D}" sibTransId="{91708967-0E6A-4BBD-95D8-D9E8A95BF228}"/>
    <dgm:cxn modelId="{C1E06549-05B7-41E6-8813-EA997B39B028}" type="presOf" srcId="{FC432BFA-420B-4CFF-9820-E71A611E4FA7}" destId="{F4A288C1-F915-448B-89B4-00501A35C02A}" srcOrd="0" destOrd="1" presId="urn:microsoft.com/office/officeart/2005/8/layout/target3"/>
    <dgm:cxn modelId="{C2E7AF98-E814-44C1-A18E-39697CAE8458}" srcId="{82CF3CA1-1F0C-4E21-8E8E-615F0173CAF9}" destId="{8230A775-1771-4B31-B872-2ECA90DF1EE4}" srcOrd="3" destOrd="0" parTransId="{E71C3920-5F5A-4B52-AAF8-49961EF177D7}" sibTransId="{3CE1BD40-B835-4BAE-88F8-3198BA909918}"/>
    <dgm:cxn modelId="{5146DF55-DE76-4450-87A5-E931B9C74A9E}" srcId="{82CF3CA1-1F0C-4E21-8E8E-615F0173CAF9}" destId="{DDA50BF9-9FE5-4DFB-810E-D43D9193BD72}" srcOrd="4" destOrd="0" parTransId="{555093BE-6B93-420A-BA47-2D87F004E934}" sibTransId="{6BD810E8-2A3C-4D6E-BA7C-180BD0E20EE5}"/>
    <dgm:cxn modelId="{1445A59E-2E0C-4AA1-9123-94FD966890B9}" type="presOf" srcId="{EBF35016-7BF6-4F85-822E-B7AE1E74B065}" destId="{2B5F3110-DA07-45CF-B096-F9AA6A1865C9}" srcOrd="0" destOrd="0" presId="urn:microsoft.com/office/officeart/2005/8/layout/target3"/>
    <dgm:cxn modelId="{5B300E29-4F16-47B0-A57E-5C08EAD8638C}" type="presOf" srcId="{06BC3A38-F27A-4B82-8B58-F9C150C41693}" destId="{4CE408A9-3716-447B-944A-0361F5ED0DC7}" srcOrd="0" destOrd="0" presId="urn:microsoft.com/office/officeart/2005/8/layout/target3"/>
    <dgm:cxn modelId="{31667511-189C-4219-BB10-B46C982E3D8A}" type="presOf" srcId="{7449D032-902C-4194-9FF3-547A33A813DB}" destId="{4CE408A9-3716-447B-944A-0361F5ED0DC7}" srcOrd="0" destOrd="5" presId="urn:microsoft.com/office/officeart/2005/8/layout/target3"/>
    <dgm:cxn modelId="{2D54526A-80A9-4F58-9883-D22D3EE54E5E}" srcId="{AF1B089A-26E4-4DBB-84A4-3655E7EF7376}" destId="{6B6743C5-5074-43C9-9DBB-FB2E507C6DC4}" srcOrd="5" destOrd="0" parTransId="{4D865198-C8E2-4BD5-BB96-D771E72FED1A}" sibTransId="{997C514B-51FA-4FD3-8258-60C16065425D}"/>
    <dgm:cxn modelId="{DCC6DC0B-59DF-4B5E-BA76-C2B3E2630BE5}" type="presOf" srcId="{82CF3CA1-1F0C-4E21-8E8E-615F0173CAF9}" destId="{991B4405-7388-4347-9437-34E72647595D}" srcOrd="0" destOrd="0" presId="urn:microsoft.com/office/officeart/2005/8/layout/target3"/>
    <dgm:cxn modelId="{AC7F1E66-4C26-4DEB-952D-6C040ED977CF}" srcId="{AF1B089A-26E4-4DBB-84A4-3655E7EF7376}" destId="{62E2AF4B-7393-4DD3-998B-48886B5D5191}" srcOrd="2" destOrd="0" parTransId="{FCA8BAC0-A1A0-47B3-A8E5-D8C09C6E8293}" sibTransId="{3D1FEDBC-366C-4FC9-B869-29B646511FE3}"/>
    <dgm:cxn modelId="{38271376-BA30-4692-BE21-098B03CB4837}" srcId="{31FA366A-0E28-4966-993B-509574B97D41}" destId="{AF1B089A-26E4-4DBB-84A4-3655E7EF7376}" srcOrd="0" destOrd="0" parTransId="{2BDDD5D8-08F3-4BD1-B19F-2D24CF89D551}" sibTransId="{99420E2B-9988-4E58-AE1D-3C836EB521A7}"/>
    <dgm:cxn modelId="{604716C9-8999-4D4D-BB8F-5DA55FDDA375}" type="presOf" srcId="{AF1B089A-26E4-4DBB-84A4-3655E7EF7376}" destId="{8462B5C8-9050-4471-973C-DE2EADE2CEED}" srcOrd="0" destOrd="0" presId="urn:microsoft.com/office/officeart/2005/8/layout/target3"/>
    <dgm:cxn modelId="{1017B589-7C94-4631-8AF4-49A47B8A7924}" type="presOf" srcId="{31FA366A-0E28-4966-993B-509574B97D41}" destId="{615EA0D6-3F1B-48BB-ADBA-72693B52A49E}" srcOrd="0" destOrd="0" presId="urn:microsoft.com/office/officeart/2005/8/layout/target3"/>
    <dgm:cxn modelId="{DB188937-C9FF-4621-A7C0-DFB9C7D25BE1}" srcId="{EBF35016-7BF6-4F85-822E-B7AE1E74B065}" destId="{B79B2A60-B74D-44E5-AE93-20D47A54229A}" srcOrd="0" destOrd="0" parTransId="{981A7173-D471-4245-BA69-C0445FCFB203}" sibTransId="{9B1A1920-6BB3-497E-8B5F-8F4E246CE575}"/>
    <dgm:cxn modelId="{248E4E04-0F6F-48E8-BD71-D86AAF9FB026}" type="presOf" srcId="{AF1B089A-26E4-4DBB-84A4-3655E7EF7376}" destId="{644EE455-F664-4FAE-9068-A06611256F95}" srcOrd="1" destOrd="0" presId="urn:microsoft.com/office/officeart/2005/8/layout/target3"/>
    <dgm:cxn modelId="{CA9B2698-7689-4997-BCA1-403515C1586A}" type="presOf" srcId="{3536C3FA-9D47-40F9-B8A1-1E7701283096}" destId="{CB960738-995A-4973-AEB2-C9C3F486D05E}" srcOrd="0" destOrd="1" presId="urn:microsoft.com/office/officeart/2005/8/layout/target3"/>
    <dgm:cxn modelId="{5598282E-2A10-4462-BA2B-DCFBEC614C00}" type="presOf" srcId="{6B6743C5-5074-43C9-9DBB-FB2E507C6DC4}" destId="{CB960738-995A-4973-AEB2-C9C3F486D05E}" srcOrd="0" destOrd="5" presId="urn:microsoft.com/office/officeart/2005/8/layout/target3"/>
    <dgm:cxn modelId="{488E544A-6AC8-4AA1-9255-0471094EAF0C}" type="presOf" srcId="{26C7988D-2E51-4542-A369-172ADCF2B6E7}" destId="{F4A288C1-F915-448B-89B4-00501A35C02A}" srcOrd="0" destOrd="2" presId="urn:microsoft.com/office/officeart/2005/8/layout/target3"/>
    <dgm:cxn modelId="{E77508A0-AF20-4674-865E-9CD8BE964C06}" srcId="{EBF35016-7BF6-4F85-822E-B7AE1E74B065}" destId="{FC432BFA-420B-4CFF-9820-E71A611E4FA7}" srcOrd="1" destOrd="0" parTransId="{73318E11-66EC-4C82-9ADA-B67A6DD57679}" sibTransId="{C3E97566-CC2B-487B-A46B-7EEDBB8840C2}"/>
    <dgm:cxn modelId="{4AD8D6FE-D412-475F-8426-4210378DB9E5}" srcId="{DDA50BF9-9FE5-4DFB-810E-D43D9193BD72}" destId="{7449D032-902C-4194-9FF3-547A33A813DB}" srcOrd="0" destOrd="0" parTransId="{4201E8F6-9DBB-4812-8850-2A68803C3AA9}" sibTransId="{0171DF3D-3427-45F9-8CAC-7F1693A6AB78}"/>
    <dgm:cxn modelId="{CF4EA491-3E2E-41F5-A50A-2529C3CB88B5}" type="presOf" srcId="{DDA50BF9-9FE5-4DFB-810E-D43D9193BD72}" destId="{4CE408A9-3716-447B-944A-0361F5ED0DC7}" srcOrd="0" destOrd="4" presId="urn:microsoft.com/office/officeart/2005/8/layout/target3"/>
    <dgm:cxn modelId="{EDCFDC9C-E28C-4BEF-A9BA-39B9E33E9101}" srcId="{AF1B089A-26E4-4DBB-84A4-3655E7EF7376}" destId="{3536C3FA-9D47-40F9-B8A1-1E7701283096}" srcOrd="1" destOrd="0" parTransId="{68547009-59FA-4008-8E3F-3E87EF90ADA4}" sibTransId="{CE8E26C0-9808-419F-8F9A-BEA5805D42D8}"/>
    <dgm:cxn modelId="{DF0EEE8C-288E-4D1C-A157-98C0CD803D0A}" type="presOf" srcId="{6E8EEA3A-D098-4500-8854-B6085CC8B5D1}" destId="{CB960738-995A-4973-AEB2-C9C3F486D05E}" srcOrd="0" destOrd="4" presId="urn:microsoft.com/office/officeart/2005/8/layout/target3"/>
    <dgm:cxn modelId="{28A3ECF3-AD57-4BAE-9247-ADE7F3C7597F}" srcId="{82CF3CA1-1F0C-4E21-8E8E-615F0173CAF9}" destId="{E3C99BEF-DB55-427E-BBEE-B2FF316F0897}" srcOrd="5" destOrd="0" parTransId="{FDE13316-9994-447D-82EF-A3AA1AFBB2E1}" sibTransId="{C498BD65-6223-4DA4-BC9B-9AAAD5C5CE4C}"/>
    <dgm:cxn modelId="{24577C34-487E-4176-987E-D5B9C5D72FF1}" type="presOf" srcId="{F3660CA4-725A-4973-B99F-A562580DDCBB}" destId="{CB960738-995A-4973-AEB2-C9C3F486D05E}" srcOrd="0" destOrd="0" presId="urn:microsoft.com/office/officeart/2005/8/layout/target3"/>
    <dgm:cxn modelId="{D007BD11-BAA0-417E-A0FB-7057CC32C3E5}" type="presOf" srcId="{8230A775-1771-4B31-B872-2ECA90DF1EE4}" destId="{4CE408A9-3716-447B-944A-0361F5ED0DC7}" srcOrd="0" destOrd="3" presId="urn:microsoft.com/office/officeart/2005/8/layout/target3"/>
    <dgm:cxn modelId="{0FE6E93D-244F-48A6-AE78-41D4A58C73A4}" srcId="{82CF3CA1-1F0C-4E21-8E8E-615F0173CAF9}" destId="{E3BC248B-D126-49A8-A187-E9E809B0B952}" srcOrd="2" destOrd="0" parTransId="{5916CB53-8D11-4318-AF63-BB114FAE5FF2}" sibTransId="{DC0DC191-17F6-448D-8A11-48C45DD2CEAC}"/>
    <dgm:cxn modelId="{F019DB9D-FA8E-47C2-873F-8A1DC7F059B2}" srcId="{EBF35016-7BF6-4F85-822E-B7AE1E74B065}" destId="{26C7988D-2E51-4542-A369-172ADCF2B6E7}" srcOrd="2" destOrd="0" parTransId="{BF530FC0-BF72-467E-884C-1521442A082B}" sibTransId="{10CF87EC-22F0-448C-B691-D249CD46B75E}"/>
    <dgm:cxn modelId="{7745AAC5-E127-43DF-9F97-0BECE90CF726}" type="presParOf" srcId="{615EA0D6-3F1B-48BB-ADBA-72693B52A49E}" destId="{23EB4A2B-24A7-42B8-B75F-544868D623C7}" srcOrd="0" destOrd="0" presId="urn:microsoft.com/office/officeart/2005/8/layout/target3"/>
    <dgm:cxn modelId="{BB003E28-9B2A-4C00-872A-C5066A4044A6}" type="presParOf" srcId="{615EA0D6-3F1B-48BB-ADBA-72693B52A49E}" destId="{0213EB24-5EBD-408B-B18D-8C348AFFF37D}" srcOrd="1" destOrd="0" presId="urn:microsoft.com/office/officeart/2005/8/layout/target3"/>
    <dgm:cxn modelId="{56CFD740-1606-42F4-8FF9-B3C4D753E318}" type="presParOf" srcId="{615EA0D6-3F1B-48BB-ADBA-72693B52A49E}" destId="{8462B5C8-9050-4471-973C-DE2EADE2CEED}" srcOrd="2" destOrd="0" presId="urn:microsoft.com/office/officeart/2005/8/layout/target3"/>
    <dgm:cxn modelId="{7FACC83C-E2C9-4440-AFE1-8F76108AC71F}" type="presParOf" srcId="{615EA0D6-3F1B-48BB-ADBA-72693B52A49E}" destId="{47CE2DE4-553B-4EA6-9CB6-32D3017A69E2}" srcOrd="3" destOrd="0" presId="urn:microsoft.com/office/officeart/2005/8/layout/target3"/>
    <dgm:cxn modelId="{B6FBFC43-6EE6-4718-A33D-B5D6FFD9C387}" type="presParOf" srcId="{615EA0D6-3F1B-48BB-ADBA-72693B52A49E}" destId="{B92C1F78-0827-4551-B900-277F28487E87}" srcOrd="4" destOrd="0" presId="urn:microsoft.com/office/officeart/2005/8/layout/target3"/>
    <dgm:cxn modelId="{54F734C7-84B7-4847-8206-7FC392FADC58}" type="presParOf" srcId="{615EA0D6-3F1B-48BB-ADBA-72693B52A49E}" destId="{991B4405-7388-4347-9437-34E72647595D}" srcOrd="5" destOrd="0" presId="urn:microsoft.com/office/officeart/2005/8/layout/target3"/>
    <dgm:cxn modelId="{5F766715-4B1F-47CF-AF80-D60257EB3ACA}" type="presParOf" srcId="{615EA0D6-3F1B-48BB-ADBA-72693B52A49E}" destId="{420A6438-2755-490E-868F-2874E3B5CB55}" srcOrd="6" destOrd="0" presId="urn:microsoft.com/office/officeart/2005/8/layout/target3"/>
    <dgm:cxn modelId="{555ECE63-6E0F-470C-9317-87B790181C56}" type="presParOf" srcId="{615EA0D6-3F1B-48BB-ADBA-72693B52A49E}" destId="{FB4672FB-F19C-4D92-8C69-E84988885C80}" srcOrd="7" destOrd="0" presId="urn:microsoft.com/office/officeart/2005/8/layout/target3"/>
    <dgm:cxn modelId="{C2ACD49F-3E99-4189-8664-5DA4439CE608}" type="presParOf" srcId="{615EA0D6-3F1B-48BB-ADBA-72693B52A49E}" destId="{2B5F3110-DA07-45CF-B096-F9AA6A1865C9}" srcOrd="8" destOrd="0" presId="urn:microsoft.com/office/officeart/2005/8/layout/target3"/>
    <dgm:cxn modelId="{5268B4E3-BB04-404A-A207-9B73CA42FF63}" type="presParOf" srcId="{615EA0D6-3F1B-48BB-ADBA-72693B52A49E}" destId="{644EE455-F664-4FAE-9068-A06611256F95}" srcOrd="9" destOrd="0" presId="urn:microsoft.com/office/officeart/2005/8/layout/target3"/>
    <dgm:cxn modelId="{FE031434-7FE6-4F38-8BFA-59F8806226D5}" type="presParOf" srcId="{615EA0D6-3F1B-48BB-ADBA-72693B52A49E}" destId="{CB960738-995A-4973-AEB2-C9C3F486D05E}" srcOrd="10" destOrd="0" presId="urn:microsoft.com/office/officeart/2005/8/layout/target3"/>
    <dgm:cxn modelId="{40992E27-DCC4-4C1A-A72E-329691E31851}" type="presParOf" srcId="{615EA0D6-3F1B-48BB-ADBA-72693B52A49E}" destId="{D70E94A0-A86C-4930-A290-693F63E14236}" srcOrd="11" destOrd="0" presId="urn:microsoft.com/office/officeart/2005/8/layout/target3"/>
    <dgm:cxn modelId="{E0CFEA38-3958-4B5E-9F19-503CA154C057}" type="presParOf" srcId="{615EA0D6-3F1B-48BB-ADBA-72693B52A49E}" destId="{4CE408A9-3716-447B-944A-0361F5ED0DC7}" srcOrd="12" destOrd="0" presId="urn:microsoft.com/office/officeart/2005/8/layout/target3"/>
    <dgm:cxn modelId="{101B5364-B290-465A-B433-94FF9EF1F3B8}" type="presParOf" srcId="{615EA0D6-3F1B-48BB-ADBA-72693B52A49E}" destId="{347F7E17-973C-49C3-B49D-B058D0F05670}" srcOrd="13" destOrd="0" presId="urn:microsoft.com/office/officeart/2005/8/layout/target3"/>
    <dgm:cxn modelId="{1DA4D293-5C24-4842-A90D-89FB74CD6EFA}" type="presParOf" srcId="{615EA0D6-3F1B-48BB-ADBA-72693B52A49E}" destId="{F4A288C1-F915-448B-89B4-00501A35C02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FEFF07-C3BD-43D5-BCB8-210E89F6235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C99481D-95B0-42FD-810B-68A695897959}">
      <dgm:prSet phldrT="[Texto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es-CO" sz="1400" b="1" dirty="0" smtClean="0">
              <a:solidFill>
                <a:schemeClr val="tx1"/>
              </a:solidFill>
            </a:rPr>
            <a:t>Control Interno Contable </a:t>
          </a:r>
          <a:endParaRPr lang="es-CO" sz="1400" dirty="0">
            <a:solidFill>
              <a:schemeClr val="tx1"/>
            </a:solidFill>
          </a:endParaRPr>
        </a:p>
      </dgm:t>
    </dgm:pt>
    <dgm:pt modelId="{EA40E9BC-07A9-4768-A232-D4B8FE4035C6}" type="parTrans" cxnId="{E344E3C2-6ABC-4E52-901C-099B4405B698}">
      <dgm:prSet/>
      <dgm:spPr/>
      <dgm:t>
        <a:bodyPr/>
        <a:lstStyle/>
        <a:p>
          <a:endParaRPr lang="es-CO"/>
        </a:p>
      </dgm:t>
    </dgm:pt>
    <dgm:pt modelId="{B35B8A0F-DCC8-4D03-9343-4DDF36B4B04C}" type="sibTrans" cxnId="{E344E3C2-6ABC-4E52-901C-099B4405B698}">
      <dgm:prSet/>
      <dgm:spPr>
        <a:solidFill>
          <a:srgbClr val="632D09"/>
        </a:solidFill>
      </dgm:spPr>
      <dgm:t>
        <a:bodyPr/>
        <a:lstStyle/>
        <a:p>
          <a:endParaRPr lang="es-CO"/>
        </a:p>
      </dgm:t>
    </dgm:pt>
    <dgm:pt modelId="{8EB24000-4EDC-4B72-BBF9-223A06E3DCC3}">
      <dgm:prSet phldrT="[Texto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es-CO" sz="1400" b="1" dirty="0" smtClean="0">
              <a:solidFill>
                <a:schemeClr val="tx1"/>
              </a:solidFill>
            </a:rPr>
            <a:t>Fortalezas</a:t>
          </a:r>
          <a:endParaRPr lang="es-CO" sz="1400" b="1" dirty="0">
            <a:solidFill>
              <a:schemeClr val="tx1"/>
            </a:solidFill>
          </a:endParaRPr>
        </a:p>
      </dgm:t>
    </dgm:pt>
    <dgm:pt modelId="{9C76D688-C54B-4D7E-BAB8-F0036856539F}" type="parTrans" cxnId="{81C244BC-60AC-4351-A8A4-3A703F33DAC6}">
      <dgm:prSet/>
      <dgm:spPr/>
      <dgm:t>
        <a:bodyPr/>
        <a:lstStyle/>
        <a:p>
          <a:endParaRPr lang="es-CO"/>
        </a:p>
      </dgm:t>
    </dgm:pt>
    <dgm:pt modelId="{5C8E51FC-FF8D-450A-B6C6-5AFF8B4C9F57}" type="sibTrans" cxnId="{81C244BC-60AC-4351-A8A4-3A703F33DAC6}">
      <dgm:prSet/>
      <dgm:spPr>
        <a:solidFill>
          <a:srgbClr val="632D09"/>
        </a:solidFill>
      </dgm:spPr>
      <dgm:t>
        <a:bodyPr/>
        <a:lstStyle/>
        <a:p>
          <a:endParaRPr lang="es-CO"/>
        </a:p>
      </dgm:t>
    </dgm:pt>
    <dgm:pt modelId="{577CBCCF-CFCB-4108-A4F7-873BBCDD3809}">
      <dgm:prSet phldrT="[Texto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s-CO" sz="1300" dirty="0" smtClean="0">
              <a:solidFill>
                <a:schemeClr val="bg1"/>
              </a:solidFill>
            </a:rPr>
            <a:t>Resultado Encuesta para el DAFP con calificación de 4.87 (Rango </a:t>
          </a:r>
          <a:r>
            <a:rPr lang="es-CO" sz="1300" b="1" i="1" dirty="0" smtClean="0">
              <a:solidFill>
                <a:schemeClr val="bg1"/>
              </a:solidFill>
            </a:rPr>
            <a:t>ADECUADO</a:t>
          </a:r>
          <a:r>
            <a:rPr lang="es-CO" sz="1300" dirty="0" smtClean="0">
              <a:solidFill>
                <a:schemeClr val="bg1"/>
              </a:solidFill>
            </a:rPr>
            <a:t>).</a:t>
          </a:r>
          <a:endParaRPr lang="es-CO" sz="1300" dirty="0">
            <a:solidFill>
              <a:schemeClr val="bg1"/>
            </a:solidFill>
          </a:endParaRPr>
        </a:p>
      </dgm:t>
    </dgm:pt>
    <dgm:pt modelId="{D605D6C8-8FE4-46A6-BB22-3FEAF82433F4}" type="parTrans" cxnId="{D35E948F-A9D0-4C56-973E-FECF31403CF9}">
      <dgm:prSet/>
      <dgm:spPr/>
      <dgm:t>
        <a:bodyPr/>
        <a:lstStyle/>
        <a:p>
          <a:endParaRPr lang="es-CO"/>
        </a:p>
      </dgm:t>
    </dgm:pt>
    <dgm:pt modelId="{9311DD60-C5EB-4EEB-BA61-D763335CA75A}" type="sibTrans" cxnId="{D35E948F-A9D0-4C56-973E-FECF31403CF9}">
      <dgm:prSet/>
      <dgm:spPr/>
      <dgm:t>
        <a:bodyPr/>
        <a:lstStyle/>
        <a:p>
          <a:endParaRPr lang="es-CO"/>
        </a:p>
      </dgm:t>
    </dgm:pt>
    <dgm:pt modelId="{15006AD6-4429-4C43-A40E-2DF92165F62C}">
      <dgm:prSet phldrT="[Texto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es-CO" sz="1400" b="1" dirty="0" smtClean="0">
              <a:solidFill>
                <a:schemeClr val="tx1"/>
              </a:solidFill>
            </a:rPr>
            <a:t>Recomendaciones</a:t>
          </a:r>
          <a:endParaRPr lang="es-CO" sz="1400" b="1" dirty="0">
            <a:solidFill>
              <a:schemeClr val="tx1"/>
            </a:solidFill>
          </a:endParaRPr>
        </a:p>
      </dgm:t>
    </dgm:pt>
    <dgm:pt modelId="{E66D7F73-1367-4FD4-A004-4C6B10C86FAC}" type="parTrans" cxnId="{290C5B53-1E24-4406-95FC-EE267A0E1E13}">
      <dgm:prSet/>
      <dgm:spPr/>
      <dgm:t>
        <a:bodyPr/>
        <a:lstStyle/>
        <a:p>
          <a:endParaRPr lang="es-CO"/>
        </a:p>
      </dgm:t>
    </dgm:pt>
    <dgm:pt modelId="{3A440BFA-C7C1-4DD8-AA11-9527B1DB27BD}" type="sibTrans" cxnId="{290C5B53-1E24-4406-95FC-EE267A0E1E13}">
      <dgm:prSet/>
      <dgm:spPr/>
      <dgm:t>
        <a:bodyPr/>
        <a:lstStyle/>
        <a:p>
          <a:endParaRPr lang="es-CO"/>
        </a:p>
      </dgm:t>
    </dgm:pt>
    <dgm:pt modelId="{D4DCE97D-0767-4A80-BDA4-0272111ED78B}">
      <dgm:prSet phldrT="[Texto]"/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CO" dirty="0" smtClean="0">
              <a:solidFill>
                <a:schemeClr val="bg1"/>
              </a:solidFill>
            </a:rPr>
            <a:t>Realizar Inventario Físico con área Contable.</a:t>
          </a:r>
          <a:endParaRPr lang="es-CO" dirty="0">
            <a:solidFill>
              <a:schemeClr val="bg1"/>
            </a:solidFill>
          </a:endParaRPr>
        </a:p>
      </dgm:t>
    </dgm:pt>
    <dgm:pt modelId="{7BC0FF80-258B-4A6B-90C3-2956604A8A0D}" type="parTrans" cxnId="{DE498631-8DD0-4852-A71C-2A5E79150968}">
      <dgm:prSet/>
      <dgm:spPr/>
      <dgm:t>
        <a:bodyPr/>
        <a:lstStyle/>
        <a:p>
          <a:endParaRPr lang="es-CO"/>
        </a:p>
      </dgm:t>
    </dgm:pt>
    <dgm:pt modelId="{8F3F2BC0-78BB-4F4D-8406-F04D86F3A24E}" type="sibTrans" cxnId="{DE498631-8DD0-4852-A71C-2A5E79150968}">
      <dgm:prSet/>
      <dgm:spPr/>
      <dgm:t>
        <a:bodyPr/>
        <a:lstStyle/>
        <a:p>
          <a:endParaRPr lang="es-CO"/>
        </a:p>
      </dgm:t>
    </dgm:pt>
    <dgm:pt modelId="{256F6B03-14C8-47E0-95AE-7D6851036F31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s-CO" sz="1300" dirty="0" smtClean="0">
              <a:solidFill>
                <a:schemeClr val="bg1"/>
              </a:solidFill>
            </a:rPr>
            <a:t>Políticas contables acorde Normas   Internacionales. </a:t>
          </a:r>
          <a:endParaRPr lang="es-CO" sz="1300" dirty="0">
            <a:solidFill>
              <a:schemeClr val="bg1"/>
            </a:solidFill>
          </a:endParaRPr>
        </a:p>
      </dgm:t>
    </dgm:pt>
    <dgm:pt modelId="{DB458AD3-88D8-44E9-8CF6-6CC7C9B3B632}" type="parTrans" cxnId="{65745E48-BFCD-45D5-B95A-14BBD42D38A0}">
      <dgm:prSet/>
      <dgm:spPr/>
      <dgm:t>
        <a:bodyPr/>
        <a:lstStyle/>
        <a:p>
          <a:endParaRPr lang="es-CO"/>
        </a:p>
      </dgm:t>
    </dgm:pt>
    <dgm:pt modelId="{CC792F28-D78E-45DD-8DC5-5A926E6EC9BF}" type="sibTrans" cxnId="{65745E48-BFCD-45D5-B95A-14BBD42D38A0}">
      <dgm:prSet/>
      <dgm:spPr/>
      <dgm:t>
        <a:bodyPr/>
        <a:lstStyle/>
        <a:p>
          <a:endParaRPr lang="es-CO"/>
        </a:p>
      </dgm:t>
    </dgm:pt>
    <dgm:pt modelId="{668757EC-6FA2-40FF-8CC7-5676BD8DD45F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s-CO" sz="1300" dirty="0" smtClean="0">
              <a:solidFill>
                <a:schemeClr val="bg1"/>
              </a:solidFill>
            </a:rPr>
            <a:t>Establecimiento controles al proceso.</a:t>
          </a:r>
        </a:p>
      </dgm:t>
    </dgm:pt>
    <dgm:pt modelId="{C8F4F447-B678-45CB-B043-972FFA034232}" type="parTrans" cxnId="{6E8B3B7A-127A-4FCE-B1B3-068656CC33FD}">
      <dgm:prSet/>
      <dgm:spPr/>
      <dgm:t>
        <a:bodyPr/>
        <a:lstStyle/>
        <a:p>
          <a:endParaRPr lang="es-CO"/>
        </a:p>
      </dgm:t>
    </dgm:pt>
    <dgm:pt modelId="{3F660C41-599F-4800-8CC0-F75820B07EBB}" type="sibTrans" cxnId="{6E8B3B7A-127A-4FCE-B1B3-068656CC33FD}">
      <dgm:prSet/>
      <dgm:spPr/>
      <dgm:t>
        <a:bodyPr/>
        <a:lstStyle/>
        <a:p>
          <a:endParaRPr lang="es-CO"/>
        </a:p>
      </dgm:t>
    </dgm:pt>
    <dgm:pt modelId="{106BD466-F30F-423E-A381-4A9CC2BB2C37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s-CO" sz="1300" dirty="0" smtClean="0">
              <a:solidFill>
                <a:schemeClr val="bg1"/>
              </a:solidFill>
            </a:rPr>
            <a:t>Operaciones financieras respaldas con documentos idóneos.</a:t>
          </a:r>
          <a:endParaRPr lang="es-CO" sz="1300" dirty="0">
            <a:solidFill>
              <a:schemeClr val="bg1"/>
            </a:solidFill>
          </a:endParaRPr>
        </a:p>
      </dgm:t>
    </dgm:pt>
    <dgm:pt modelId="{648E2259-34FB-4903-A77E-86C7F78D0CE9}" type="parTrans" cxnId="{19677C57-CFCF-45E7-AF83-C7A12686CB55}">
      <dgm:prSet/>
      <dgm:spPr/>
      <dgm:t>
        <a:bodyPr/>
        <a:lstStyle/>
        <a:p>
          <a:endParaRPr lang="es-CO"/>
        </a:p>
      </dgm:t>
    </dgm:pt>
    <dgm:pt modelId="{D05A3E74-BE29-4BF9-945E-69DA5B972925}" type="sibTrans" cxnId="{19677C57-CFCF-45E7-AF83-C7A12686CB55}">
      <dgm:prSet/>
      <dgm:spPr/>
      <dgm:t>
        <a:bodyPr/>
        <a:lstStyle/>
        <a:p>
          <a:endParaRPr lang="es-CO"/>
        </a:p>
      </dgm:t>
    </dgm:pt>
    <dgm:pt modelId="{B111A0FB-B997-43A6-97F2-CB8F45B23D1A}">
      <dgm:prSet/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CO" dirty="0" smtClean="0">
              <a:solidFill>
                <a:schemeClr val="bg1"/>
              </a:solidFill>
            </a:rPr>
            <a:t> Registro ajustes en la  misma vigencia.</a:t>
          </a:r>
          <a:endParaRPr lang="es-CO" dirty="0">
            <a:solidFill>
              <a:schemeClr val="bg1"/>
            </a:solidFill>
          </a:endParaRPr>
        </a:p>
      </dgm:t>
    </dgm:pt>
    <dgm:pt modelId="{9E5C0F53-4E1C-4B39-B593-AFAC8BAC3C08}" type="parTrans" cxnId="{9A13E2C1-E537-41EF-9834-5DF6F1EA4BE4}">
      <dgm:prSet/>
      <dgm:spPr/>
      <dgm:t>
        <a:bodyPr/>
        <a:lstStyle/>
        <a:p>
          <a:endParaRPr lang="es-CO"/>
        </a:p>
      </dgm:t>
    </dgm:pt>
    <dgm:pt modelId="{56380F46-FFB0-4CC0-84C9-0D337BD2D410}" type="sibTrans" cxnId="{9A13E2C1-E537-41EF-9834-5DF6F1EA4BE4}">
      <dgm:prSet/>
      <dgm:spPr/>
      <dgm:t>
        <a:bodyPr/>
        <a:lstStyle/>
        <a:p>
          <a:endParaRPr lang="es-CO"/>
        </a:p>
      </dgm:t>
    </dgm:pt>
    <dgm:pt modelId="{E4C2CB56-8AED-479B-858E-6CA276CFEFED}">
      <dgm:prSet/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CO" dirty="0" smtClean="0">
              <a:solidFill>
                <a:schemeClr val="bg1"/>
              </a:solidFill>
            </a:rPr>
            <a:t>Herramienta Inventarios.</a:t>
          </a:r>
          <a:endParaRPr lang="es-CO" dirty="0">
            <a:solidFill>
              <a:schemeClr val="bg1"/>
            </a:solidFill>
          </a:endParaRPr>
        </a:p>
      </dgm:t>
    </dgm:pt>
    <dgm:pt modelId="{D20BB98B-4168-45A9-9143-9BBEB108D665}" type="parTrans" cxnId="{9A1D46D8-E85E-4BFD-B7BC-A5D0AFDC5FC9}">
      <dgm:prSet/>
      <dgm:spPr/>
      <dgm:t>
        <a:bodyPr/>
        <a:lstStyle/>
        <a:p>
          <a:endParaRPr lang="es-CO"/>
        </a:p>
      </dgm:t>
    </dgm:pt>
    <dgm:pt modelId="{3C5A8B54-7537-4320-873D-41B4C4A4CF95}" type="sibTrans" cxnId="{9A1D46D8-E85E-4BFD-B7BC-A5D0AFDC5FC9}">
      <dgm:prSet/>
      <dgm:spPr/>
      <dgm:t>
        <a:bodyPr/>
        <a:lstStyle/>
        <a:p>
          <a:endParaRPr lang="es-CO"/>
        </a:p>
      </dgm:t>
    </dgm:pt>
    <dgm:pt modelId="{40123F41-3686-4DF2-BB54-26FF223EC426}">
      <dgm:prSet/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CO" dirty="0" smtClean="0">
              <a:solidFill>
                <a:schemeClr val="bg1"/>
              </a:solidFill>
            </a:rPr>
            <a:t>Riesgos proceso – Comité Sostenibilidad Contable.</a:t>
          </a:r>
          <a:endParaRPr lang="es-CO" dirty="0">
            <a:solidFill>
              <a:schemeClr val="bg1"/>
            </a:solidFill>
          </a:endParaRPr>
        </a:p>
      </dgm:t>
    </dgm:pt>
    <dgm:pt modelId="{DD84F17F-26CE-4BD0-BB0E-24D33712FB43}" type="parTrans" cxnId="{BB8F7A72-9325-452B-9BCC-31121333AB3F}">
      <dgm:prSet/>
      <dgm:spPr/>
      <dgm:t>
        <a:bodyPr/>
        <a:lstStyle/>
        <a:p>
          <a:endParaRPr lang="es-CO"/>
        </a:p>
      </dgm:t>
    </dgm:pt>
    <dgm:pt modelId="{C73C419A-70E0-45D8-B442-84662DDC42A5}" type="sibTrans" cxnId="{BB8F7A72-9325-452B-9BCC-31121333AB3F}">
      <dgm:prSet/>
      <dgm:spPr/>
      <dgm:t>
        <a:bodyPr/>
        <a:lstStyle/>
        <a:p>
          <a:endParaRPr lang="es-CO"/>
        </a:p>
      </dgm:t>
    </dgm:pt>
    <dgm:pt modelId="{5A33C775-6112-496E-A876-4D58FAD3E167}">
      <dgm:prSet phldrT="[Texto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endParaRPr lang="es-CO" sz="1200" dirty="0">
            <a:solidFill>
              <a:schemeClr val="bg1"/>
            </a:solidFill>
          </a:endParaRPr>
        </a:p>
      </dgm:t>
    </dgm:pt>
    <dgm:pt modelId="{7E963A98-8DE1-4CF7-AEB7-CA589D514526}" type="parTrans" cxnId="{AFD7C04D-0759-4327-9AD9-325FB2F5AED2}">
      <dgm:prSet/>
      <dgm:spPr/>
      <dgm:t>
        <a:bodyPr/>
        <a:lstStyle/>
        <a:p>
          <a:endParaRPr lang="es-CO"/>
        </a:p>
      </dgm:t>
    </dgm:pt>
    <dgm:pt modelId="{95C55BF7-8AB1-45F5-A6E8-0B405781C25F}" type="sibTrans" cxnId="{AFD7C04D-0759-4327-9AD9-325FB2F5AED2}">
      <dgm:prSet/>
      <dgm:spPr/>
      <dgm:t>
        <a:bodyPr/>
        <a:lstStyle/>
        <a:p>
          <a:endParaRPr lang="es-CO"/>
        </a:p>
      </dgm:t>
    </dgm:pt>
    <dgm:pt modelId="{CD2C6108-20E9-4521-BCEA-6B399868BFDE}">
      <dgm:prSet phldrT="[Texto]"/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CO" dirty="0">
            <a:solidFill>
              <a:schemeClr val="bg1"/>
            </a:solidFill>
          </a:endParaRPr>
        </a:p>
      </dgm:t>
    </dgm:pt>
    <dgm:pt modelId="{13D35DA7-F513-4B5B-9768-30EFB2DAA0ED}" type="parTrans" cxnId="{265AC450-6ECF-4861-B87F-1EF9CAD809F8}">
      <dgm:prSet/>
      <dgm:spPr/>
      <dgm:t>
        <a:bodyPr/>
        <a:lstStyle/>
        <a:p>
          <a:endParaRPr lang="es-CO"/>
        </a:p>
      </dgm:t>
    </dgm:pt>
    <dgm:pt modelId="{629409E9-3382-4942-B6E5-7CB695988914}" type="sibTrans" cxnId="{265AC450-6ECF-4861-B87F-1EF9CAD809F8}">
      <dgm:prSet/>
      <dgm:spPr/>
      <dgm:t>
        <a:bodyPr/>
        <a:lstStyle/>
        <a:p>
          <a:endParaRPr lang="es-CO"/>
        </a:p>
      </dgm:t>
    </dgm:pt>
    <dgm:pt modelId="{FA217AFA-F0C2-462C-93C6-3AB859113BF9}" type="pres">
      <dgm:prSet presAssocID="{3CFEFF07-C3BD-43D5-BCB8-210E89F623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1F85516-7EB5-4DAE-B23B-B24F0D12D76C}" type="pres">
      <dgm:prSet presAssocID="{EC99481D-95B0-42FD-810B-68A695897959}" presName="composite" presStyleCnt="0"/>
      <dgm:spPr/>
    </dgm:pt>
    <dgm:pt modelId="{F2D59271-7E11-4369-89BB-9F88DFDDB1BD}" type="pres">
      <dgm:prSet presAssocID="{EC99481D-95B0-42FD-810B-68A69589795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D157B9-8AD4-4181-A45A-43617683C54D}" type="pres">
      <dgm:prSet presAssocID="{EC99481D-95B0-42FD-810B-68A695897959}" presName="parSh" presStyleLbl="node1" presStyleIdx="0" presStyleCnt="3"/>
      <dgm:spPr/>
      <dgm:t>
        <a:bodyPr/>
        <a:lstStyle/>
        <a:p>
          <a:endParaRPr lang="es-CO"/>
        </a:p>
      </dgm:t>
    </dgm:pt>
    <dgm:pt modelId="{401C6192-0FB0-4196-AB0F-A8B13BBB109C}" type="pres">
      <dgm:prSet presAssocID="{EC99481D-95B0-42FD-810B-68A695897959}" presName="desTx" presStyleLbl="fgAcc1" presStyleIdx="0" presStyleCnt="3" custLinFactX="63709" custLinFactY="100000" custLinFactNeighborX="100000" custLinFactNeighborY="12943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s-CO"/>
        </a:p>
      </dgm:t>
    </dgm:pt>
    <dgm:pt modelId="{B7ED7532-AB50-4594-A7FD-D539EA62CC91}" type="pres">
      <dgm:prSet presAssocID="{B35B8A0F-DCC8-4D03-9343-4DDF36B4B04C}" presName="sibTrans" presStyleLbl="sibTrans2D1" presStyleIdx="0" presStyleCnt="2" custLinFactNeighborX="5618" custLinFactNeighborY="4835"/>
      <dgm:spPr/>
      <dgm:t>
        <a:bodyPr/>
        <a:lstStyle/>
        <a:p>
          <a:endParaRPr lang="es-CO"/>
        </a:p>
      </dgm:t>
    </dgm:pt>
    <dgm:pt modelId="{6A77D26D-B652-4D2C-A6C5-B58F326F361D}" type="pres">
      <dgm:prSet presAssocID="{B35B8A0F-DCC8-4D03-9343-4DDF36B4B04C}" presName="connTx" presStyleLbl="sibTrans2D1" presStyleIdx="0" presStyleCnt="2"/>
      <dgm:spPr/>
      <dgm:t>
        <a:bodyPr/>
        <a:lstStyle/>
        <a:p>
          <a:endParaRPr lang="es-CO"/>
        </a:p>
      </dgm:t>
    </dgm:pt>
    <dgm:pt modelId="{FD91CE9E-B671-49FA-BBE4-9720085335E4}" type="pres">
      <dgm:prSet presAssocID="{8EB24000-4EDC-4B72-BBF9-223A06E3DCC3}" presName="composite" presStyleCnt="0"/>
      <dgm:spPr/>
    </dgm:pt>
    <dgm:pt modelId="{DFED87E7-4524-45CB-8A87-53D982E2FFEE}" type="pres">
      <dgm:prSet presAssocID="{8EB24000-4EDC-4B72-BBF9-223A06E3DCC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1DDB1E-3914-4402-93FB-6F5CAA810043}" type="pres">
      <dgm:prSet presAssocID="{8EB24000-4EDC-4B72-BBF9-223A06E3DCC3}" presName="parSh" presStyleLbl="node1" presStyleIdx="1" presStyleCnt="3" custLinFactNeighborX="-11302" custLinFactNeighborY="-26537"/>
      <dgm:spPr/>
      <dgm:t>
        <a:bodyPr/>
        <a:lstStyle/>
        <a:p>
          <a:endParaRPr lang="es-CO"/>
        </a:p>
      </dgm:t>
    </dgm:pt>
    <dgm:pt modelId="{2786F88D-6850-44F1-9E66-8E1B03F837B7}" type="pres">
      <dgm:prSet presAssocID="{8EB24000-4EDC-4B72-BBF9-223A06E3DCC3}" presName="desTx" presStyleLbl="fgAcc1" presStyleIdx="1" presStyleCnt="3" custScaleX="138840" custScaleY="72518" custLinFactNeighborX="-31921" custLinFactNeighborY="-1774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6FB4550-E701-4BE9-986D-890C38A3A8C2}" type="pres">
      <dgm:prSet presAssocID="{5C8E51FC-FF8D-450A-B6C6-5AFF8B4C9F57}" presName="sibTrans" presStyleLbl="sibTrans2D1" presStyleIdx="1" presStyleCnt="2"/>
      <dgm:spPr/>
      <dgm:t>
        <a:bodyPr/>
        <a:lstStyle/>
        <a:p>
          <a:endParaRPr lang="es-CO"/>
        </a:p>
      </dgm:t>
    </dgm:pt>
    <dgm:pt modelId="{781724A4-A402-404F-9A76-6EDCB4C9BF27}" type="pres">
      <dgm:prSet presAssocID="{5C8E51FC-FF8D-450A-B6C6-5AFF8B4C9F57}" presName="connTx" presStyleLbl="sibTrans2D1" presStyleIdx="1" presStyleCnt="2"/>
      <dgm:spPr/>
      <dgm:t>
        <a:bodyPr/>
        <a:lstStyle/>
        <a:p>
          <a:endParaRPr lang="es-CO"/>
        </a:p>
      </dgm:t>
    </dgm:pt>
    <dgm:pt modelId="{4BCADF0A-4D8E-4452-A1C5-7FCB9752BEBA}" type="pres">
      <dgm:prSet presAssocID="{15006AD6-4429-4C43-A40E-2DF92165F62C}" presName="composite" presStyleCnt="0"/>
      <dgm:spPr/>
    </dgm:pt>
    <dgm:pt modelId="{F02E9790-D7BF-4E28-8171-7A322581CD73}" type="pres">
      <dgm:prSet presAssocID="{15006AD6-4429-4C43-A40E-2DF92165F62C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09BEBC-8FC2-4A3D-9EFB-F32058476DDF}" type="pres">
      <dgm:prSet presAssocID="{15006AD6-4429-4C43-A40E-2DF92165F62C}" presName="parSh" presStyleLbl="node1" presStyleIdx="2" presStyleCnt="3" custLinFactNeighborX="-645" custLinFactNeighborY="-34097"/>
      <dgm:spPr/>
      <dgm:t>
        <a:bodyPr/>
        <a:lstStyle/>
        <a:p>
          <a:endParaRPr lang="es-CO"/>
        </a:p>
      </dgm:t>
    </dgm:pt>
    <dgm:pt modelId="{85866240-C53C-4BD1-942A-D050F4F736BB}" type="pres">
      <dgm:prSet presAssocID="{15006AD6-4429-4C43-A40E-2DF92165F62C}" presName="desTx" presStyleLbl="fgAcc1" presStyleIdx="2" presStyleCnt="3" custScaleX="123708" custScaleY="63286" custLinFactNeighborX="-21113" custLinFactNeighborY="-2300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3754454-DB6C-4F09-B11F-4DA32E355901}" type="presOf" srcId="{15006AD6-4429-4C43-A40E-2DF92165F62C}" destId="{3809BEBC-8FC2-4A3D-9EFB-F32058476DDF}" srcOrd="1" destOrd="0" presId="urn:microsoft.com/office/officeart/2005/8/layout/process3"/>
    <dgm:cxn modelId="{AB668E03-EB1D-4704-A40F-B97128B573F8}" type="presOf" srcId="{B111A0FB-B997-43A6-97F2-CB8F45B23D1A}" destId="{85866240-C53C-4BD1-942A-D050F4F736BB}" srcOrd="0" destOrd="2" presId="urn:microsoft.com/office/officeart/2005/8/layout/process3"/>
    <dgm:cxn modelId="{19677C57-CFCF-45E7-AF83-C7A12686CB55}" srcId="{8EB24000-4EDC-4B72-BBF9-223A06E3DCC3}" destId="{106BD466-F30F-423E-A381-4A9CC2BB2C37}" srcOrd="4" destOrd="0" parTransId="{648E2259-34FB-4903-A77E-86C7F78D0CE9}" sibTransId="{D05A3E74-BE29-4BF9-945E-69DA5B972925}"/>
    <dgm:cxn modelId="{A2C12057-884B-4467-B506-5313053E7F92}" type="presOf" srcId="{256F6B03-14C8-47E0-95AE-7D6851036F31}" destId="{2786F88D-6850-44F1-9E66-8E1B03F837B7}" srcOrd="0" destOrd="2" presId="urn:microsoft.com/office/officeart/2005/8/layout/process3"/>
    <dgm:cxn modelId="{6E8B3B7A-127A-4FCE-B1B3-068656CC33FD}" srcId="{8EB24000-4EDC-4B72-BBF9-223A06E3DCC3}" destId="{668757EC-6FA2-40FF-8CC7-5676BD8DD45F}" srcOrd="3" destOrd="0" parTransId="{C8F4F447-B678-45CB-B043-972FFA034232}" sibTransId="{3F660C41-599F-4800-8CC0-F75820B07EBB}"/>
    <dgm:cxn modelId="{9A13E2C1-E537-41EF-9834-5DF6F1EA4BE4}" srcId="{15006AD6-4429-4C43-A40E-2DF92165F62C}" destId="{B111A0FB-B997-43A6-97F2-CB8F45B23D1A}" srcOrd="2" destOrd="0" parTransId="{9E5C0F53-4E1C-4B39-B593-AFAC8BAC3C08}" sibTransId="{56380F46-FFB0-4CC0-84C9-0D337BD2D410}"/>
    <dgm:cxn modelId="{7CDA349E-D697-4E34-9E4C-4232C6855575}" type="presOf" srcId="{B35B8A0F-DCC8-4D03-9343-4DDF36B4B04C}" destId="{B7ED7532-AB50-4594-A7FD-D539EA62CC91}" srcOrd="0" destOrd="0" presId="urn:microsoft.com/office/officeart/2005/8/layout/process3"/>
    <dgm:cxn modelId="{F212041B-AFAE-47B2-99C5-3916DB15587A}" type="presOf" srcId="{668757EC-6FA2-40FF-8CC7-5676BD8DD45F}" destId="{2786F88D-6850-44F1-9E66-8E1B03F837B7}" srcOrd="0" destOrd="3" presId="urn:microsoft.com/office/officeart/2005/8/layout/process3"/>
    <dgm:cxn modelId="{3DD45854-6C51-49F3-84EB-786E777936DD}" type="presOf" srcId="{577CBCCF-CFCB-4108-A4F7-873BBCDD3809}" destId="{2786F88D-6850-44F1-9E66-8E1B03F837B7}" srcOrd="0" destOrd="1" presId="urn:microsoft.com/office/officeart/2005/8/layout/process3"/>
    <dgm:cxn modelId="{290C5B53-1E24-4406-95FC-EE267A0E1E13}" srcId="{3CFEFF07-C3BD-43D5-BCB8-210E89F6235C}" destId="{15006AD6-4429-4C43-A40E-2DF92165F62C}" srcOrd="2" destOrd="0" parTransId="{E66D7F73-1367-4FD4-A004-4C6B10C86FAC}" sibTransId="{3A440BFA-C7C1-4DD8-AA11-9527B1DB27BD}"/>
    <dgm:cxn modelId="{DE498631-8DD0-4852-A71C-2A5E79150968}" srcId="{15006AD6-4429-4C43-A40E-2DF92165F62C}" destId="{D4DCE97D-0767-4A80-BDA4-0272111ED78B}" srcOrd="1" destOrd="0" parTransId="{7BC0FF80-258B-4A6B-90C3-2956604A8A0D}" sibTransId="{8F3F2BC0-78BB-4F4D-8406-F04D86F3A24E}"/>
    <dgm:cxn modelId="{BB8F7A72-9325-452B-9BCC-31121333AB3F}" srcId="{15006AD6-4429-4C43-A40E-2DF92165F62C}" destId="{40123F41-3686-4DF2-BB54-26FF223EC426}" srcOrd="4" destOrd="0" parTransId="{DD84F17F-26CE-4BD0-BB0E-24D33712FB43}" sibTransId="{C73C419A-70E0-45D8-B442-84662DDC42A5}"/>
    <dgm:cxn modelId="{65745E48-BFCD-45D5-B95A-14BBD42D38A0}" srcId="{8EB24000-4EDC-4B72-BBF9-223A06E3DCC3}" destId="{256F6B03-14C8-47E0-95AE-7D6851036F31}" srcOrd="2" destOrd="0" parTransId="{DB458AD3-88D8-44E9-8CF6-6CC7C9B3B632}" sibTransId="{CC792F28-D78E-45DD-8DC5-5A926E6EC9BF}"/>
    <dgm:cxn modelId="{F9B0B969-E92E-4E1A-A604-E45FED49DE05}" type="presOf" srcId="{3CFEFF07-C3BD-43D5-BCB8-210E89F6235C}" destId="{FA217AFA-F0C2-462C-93C6-3AB859113BF9}" srcOrd="0" destOrd="0" presId="urn:microsoft.com/office/officeart/2005/8/layout/process3"/>
    <dgm:cxn modelId="{93B53146-1D08-423C-94D9-1EDD753864D5}" type="presOf" srcId="{5C8E51FC-FF8D-450A-B6C6-5AFF8B4C9F57}" destId="{D6FB4550-E701-4BE9-986D-890C38A3A8C2}" srcOrd="0" destOrd="0" presId="urn:microsoft.com/office/officeart/2005/8/layout/process3"/>
    <dgm:cxn modelId="{81C244BC-60AC-4351-A8A4-3A703F33DAC6}" srcId="{3CFEFF07-C3BD-43D5-BCB8-210E89F6235C}" destId="{8EB24000-4EDC-4B72-BBF9-223A06E3DCC3}" srcOrd="1" destOrd="0" parTransId="{9C76D688-C54B-4D7E-BAB8-F0036856539F}" sibTransId="{5C8E51FC-FF8D-450A-B6C6-5AFF8B4C9F57}"/>
    <dgm:cxn modelId="{AFD7C04D-0759-4327-9AD9-325FB2F5AED2}" srcId="{8EB24000-4EDC-4B72-BBF9-223A06E3DCC3}" destId="{5A33C775-6112-496E-A876-4D58FAD3E167}" srcOrd="0" destOrd="0" parTransId="{7E963A98-8DE1-4CF7-AEB7-CA589D514526}" sibTransId="{95C55BF7-8AB1-45F5-A6E8-0B405781C25F}"/>
    <dgm:cxn modelId="{2998E41E-C2B8-4899-A804-EE6AF80DFAB4}" type="presOf" srcId="{EC99481D-95B0-42FD-810B-68A695897959}" destId="{28D157B9-8AD4-4181-A45A-43617683C54D}" srcOrd="1" destOrd="0" presId="urn:microsoft.com/office/officeart/2005/8/layout/process3"/>
    <dgm:cxn modelId="{F5AF2CA1-F280-434A-BC6A-854B12D36554}" type="presOf" srcId="{8EB24000-4EDC-4B72-BBF9-223A06E3DCC3}" destId="{DFED87E7-4524-45CB-8A87-53D982E2FFEE}" srcOrd="0" destOrd="0" presId="urn:microsoft.com/office/officeart/2005/8/layout/process3"/>
    <dgm:cxn modelId="{9A1D46D8-E85E-4BFD-B7BC-A5D0AFDC5FC9}" srcId="{15006AD6-4429-4C43-A40E-2DF92165F62C}" destId="{E4C2CB56-8AED-479B-858E-6CA276CFEFED}" srcOrd="3" destOrd="0" parTransId="{D20BB98B-4168-45A9-9143-9BBEB108D665}" sibTransId="{3C5A8B54-7537-4320-873D-41B4C4A4CF95}"/>
    <dgm:cxn modelId="{DAFAA9F8-8988-437E-B150-9E0343743224}" type="presOf" srcId="{CD2C6108-20E9-4521-BCEA-6B399868BFDE}" destId="{85866240-C53C-4BD1-942A-D050F4F736BB}" srcOrd="0" destOrd="0" presId="urn:microsoft.com/office/officeart/2005/8/layout/process3"/>
    <dgm:cxn modelId="{E344E3C2-6ABC-4E52-901C-099B4405B698}" srcId="{3CFEFF07-C3BD-43D5-BCB8-210E89F6235C}" destId="{EC99481D-95B0-42FD-810B-68A695897959}" srcOrd="0" destOrd="0" parTransId="{EA40E9BC-07A9-4768-A232-D4B8FE4035C6}" sibTransId="{B35B8A0F-DCC8-4D03-9343-4DDF36B4B04C}"/>
    <dgm:cxn modelId="{977A48F3-CEC7-4F87-9966-42E636EFAF02}" type="presOf" srcId="{EC99481D-95B0-42FD-810B-68A695897959}" destId="{F2D59271-7E11-4369-89BB-9F88DFDDB1BD}" srcOrd="0" destOrd="0" presId="urn:microsoft.com/office/officeart/2005/8/layout/process3"/>
    <dgm:cxn modelId="{84419915-E92C-4294-99BE-A25117F3F97C}" type="presOf" srcId="{B35B8A0F-DCC8-4D03-9343-4DDF36B4B04C}" destId="{6A77D26D-B652-4D2C-A6C5-B58F326F361D}" srcOrd="1" destOrd="0" presId="urn:microsoft.com/office/officeart/2005/8/layout/process3"/>
    <dgm:cxn modelId="{2F059AC0-DD8F-4846-B116-F6B1864AB8B0}" type="presOf" srcId="{106BD466-F30F-423E-A381-4A9CC2BB2C37}" destId="{2786F88D-6850-44F1-9E66-8E1B03F837B7}" srcOrd="0" destOrd="4" presId="urn:microsoft.com/office/officeart/2005/8/layout/process3"/>
    <dgm:cxn modelId="{B9283F77-29CD-43B2-8B98-81F3E4272629}" type="presOf" srcId="{40123F41-3686-4DF2-BB54-26FF223EC426}" destId="{85866240-C53C-4BD1-942A-D050F4F736BB}" srcOrd="0" destOrd="4" presId="urn:microsoft.com/office/officeart/2005/8/layout/process3"/>
    <dgm:cxn modelId="{265AC450-6ECF-4861-B87F-1EF9CAD809F8}" srcId="{15006AD6-4429-4C43-A40E-2DF92165F62C}" destId="{CD2C6108-20E9-4521-BCEA-6B399868BFDE}" srcOrd="0" destOrd="0" parTransId="{13D35DA7-F513-4B5B-9768-30EFB2DAA0ED}" sibTransId="{629409E9-3382-4942-B6E5-7CB695988914}"/>
    <dgm:cxn modelId="{FCA3A008-F109-41E6-B394-AC3707617F5F}" type="presOf" srcId="{8EB24000-4EDC-4B72-BBF9-223A06E3DCC3}" destId="{FF1DDB1E-3914-4402-93FB-6F5CAA810043}" srcOrd="1" destOrd="0" presId="urn:microsoft.com/office/officeart/2005/8/layout/process3"/>
    <dgm:cxn modelId="{12998098-3D63-4785-95DB-B684FF6F9D20}" type="presOf" srcId="{E4C2CB56-8AED-479B-858E-6CA276CFEFED}" destId="{85866240-C53C-4BD1-942A-D050F4F736BB}" srcOrd="0" destOrd="3" presId="urn:microsoft.com/office/officeart/2005/8/layout/process3"/>
    <dgm:cxn modelId="{62BEF5A9-2069-4645-A7D8-B6B96D8712CA}" type="presOf" srcId="{D4DCE97D-0767-4A80-BDA4-0272111ED78B}" destId="{85866240-C53C-4BD1-942A-D050F4F736BB}" srcOrd="0" destOrd="1" presId="urn:microsoft.com/office/officeart/2005/8/layout/process3"/>
    <dgm:cxn modelId="{3495CDD0-B3C2-49DB-84AC-E79399B63C21}" type="presOf" srcId="{15006AD6-4429-4C43-A40E-2DF92165F62C}" destId="{F02E9790-D7BF-4E28-8171-7A322581CD73}" srcOrd="0" destOrd="0" presId="urn:microsoft.com/office/officeart/2005/8/layout/process3"/>
    <dgm:cxn modelId="{478B06AE-C00E-4943-B3A8-ED114750448C}" type="presOf" srcId="{5C8E51FC-FF8D-450A-B6C6-5AFF8B4C9F57}" destId="{781724A4-A402-404F-9A76-6EDCB4C9BF27}" srcOrd="1" destOrd="0" presId="urn:microsoft.com/office/officeart/2005/8/layout/process3"/>
    <dgm:cxn modelId="{44F0081F-D471-45EE-BE58-C54B429D9787}" type="presOf" srcId="{5A33C775-6112-496E-A876-4D58FAD3E167}" destId="{2786F88D-6850-44F1-9E66-8E1B03F837B7}" srcOrd="0" destOrd="0" presId="urn:microsoft.com/office/officeart/2005/8/layout/process3"/>
    <dgm:cxn modelId="{D35E948F-A9D0-4C56-973E-FECF31403CF9}" srcId="{8EB24000-4EDC-4B72-BBF9-223A06E3DCC3}" destId="{577CBCCF-CFCB-4108-A4F7-873BBCDD3809}" srcOrd="1" destOrd="0" parTransId="{D605D6C8-8FE4-46A6-BB22-3FEAF82433F4}" sibTransId="{9311DD60-C5EB-4EEB-BA61-D763335CA75A}"/>
    <dgm:cxn modelId="{E9BACED1-21F5-4BBD-A69A-5FE409C61889}" type="presParOf" srcId="{FA217AFA-F0C2-462C-93C6-3AB859113BF9}" destId="{81F85516-7EB5-4DAE-B23B-B24F0D12D76C}" srcOrd="0" destOrd="0" presId="urn:microsoft.com/office/officeart/2005/8/layout/process3"/>
    <dgm:cxn modelId="{5E54CA7F-FA2A-4B3B-9A12-38CF937DB40D}" type="presParOf" srcId="{81F85516-7EB5-4DAE-B23B-B24F0D12D76C}" destId="{F2D59271-7E11-4369-89BB-9F88DFDDB1BD}" srcOrd="0" destOrd="0" presId="urn:microsoft.com/office/officeart/2005/8/layout/process3"/>
    <dgm:cxn modelId="{C8231224-AAD0-40BC-8B3B-7CDD7AEB4C61}" type="presParOf" srcId="{81F85516-7EB5-4DAE-B23B-B24F0D12D76C}" destId="{28D157B9-8AD4-4181-A45A-43617683C54D}" srcOrd="1" destOrd="0" presId="urn:microsoft.com/office/officeart/2005/8/layout/process3"/>
    <dgm:cxn modelId="{3E874238-D7D7-4773-9374-B5FDA62B3CBE}" type="presParOf" srcId="{81F85516-7EB5-4DAE-B23B-B24F0D12D76C}" destId="{401C6192-0FB0-4196-AB0F-A8B13BBB109C}" srcOrd="2" destOrd="0" presId="urn:microsoft.com/office/officeart/2005/8/layout/process3"/>
    <dgm:cxn modelId="{A8ABD737-6AD9-4375-8D8E-AA4E67855111}" type="presParOf" srcId="{FA217AFA-F0C2-462C-93C6-3AB859113BF9}" destId="{B7ED7532-AB50-4594-A7FD-D539EA62CC91}" srcOrd="1" destOrd="0" presId="urn:microsoft.com/office/officeart/2005/8/layout/process3"/>
    <dgm:cxn modelId="{B90609A1-DF47-46F7-AB09-4378CC03962D}" type="presParOf" srcId="{B7ED7532-AB50-4594-A7FD-D539EA62CC91}" destId="{6A77D26D-B652-4D2C-A6C5-B58F326F361D}" srcOrd="0" destOrd="0" presId="urn:microsoft.com/office/officeart/2005/8/layout/process3"/>
    <dgm:cxn modelId="{A89A7EA2-0A62-4FB9-9A5D-34181AC1E5B6}" type="presParOf" srcId="{FA217AFA-F0C2-462C-93C6-3AB859113BF9}" destId="{FD91CE9E-B671-49FA-BBE4-9720085335E4}" srcOrd="2" destOrd="0" presId="urn:microsoft.com/office/officeart/2005/8/layout/process3"/>
    <dgm:cxn modelId="{91D4F379-13D0-4E28-B2FE-64C4026CED6C}" type="presParOf" srcId="{FD91CE9E-B671-49FA-BBE4-9720085335E4}" destId="{DFED87E7-4524-45CB-8A87-53D982E2FFEE}" srcOrd="0" destOrd="0" presId="urn:microsoft.com/office/officeart/2005/8/layout/process3"/>
    <dgm:cxn modelId="{EF9D22F3-7901-4C61-854D-28D448C3DFA3}" type="presParOf" srcId="{FD91CE9E-B671-49FA-BBE4-9720085335E4}" destId="{FF1DDB1E-3914-4402-93FB-6F5CAA810043}" srcOrd="1" destOrd="0" presId="urn:microsoft.com/office/officeart/2005/8/layout/process3"/>
    <dgm:cxn modelId="{F9FB1112-8459-4831-8BE5-43B612AA59ED}" type="presParOf" srcId="{FD91CE9E-B671-49FA-BBE4-9720085335E4}" destId="{2786F88D-6850-44F1-9E66-8E1B03F837B7}" srcOrd="2" destOrd="0" presId="urn:microsoft.com/office/officeart/2005/8/layout/process3"/>
    <dgm:cxn modelId="{F1F34E11-BC12-4CBA-8D60-F463052A40BB}" type="presParOf" srcId="{FA217AFA-F0C2-462C-93C6-3AB859113BF9}" destId="{D6FB4550-E701-4BE9-986D-890C38A3A8C2}" srcOrd="3" destOrd="0" presId="urn:microsoft.com/office/officeart/2005/8/layout/process3"/>
    <dgm:cxn modelId="{59458868-7F73-421A-B361-4CA501702A3F}" type="presParOf" srcId="{D6FB4550-E701-4BE9-986D-890C38A3A8C2}" destId="{781724A4-A402-404F-9A76-6EDCB4C9BF27}" srcOrd="0" destOrd="0" presId="urn:microsoft.com/office/officeart/2005/8/layout/process3"/>
    <dgm:cxn modelId="{F264215C-AE2C-4C6E-B12B-B2BFFB9634F3}" type="presParOf" srcId="{FA217AFA-F0C2-462C-93C6-3AB859113BF9}" destId="{4BCADF0A-4D8E-4452-A1C5-7FCB9752BEBA}" srcOrd="4" destOrd="0" presId="urn:microsoft.com/office/officeart/2005/8/layout/process3"/>
    <dgm:cxn modelId="{B70E6440-827A-4EE9-B1DC-5509459F97DB}" type="presParOf" srcId="{4BCADF0A-4D8E-4452-A1C5-7FCB9752BEBA}" destId="{F02E9790-D7BF-4E28-8171-7A322581CD73}" srcOrd="0" destOrd="0" presId="urn:microsoft.com/office/officeart/2005/8/layout/process3"/>
    <dgm:cxn modelId="{8C8F3EB3-55EA-4E75-B12B-8F8521F60B21}" type="presParOf" srcId="{4BCADF0A-4D8E-4452-A1C5-7FCB9752BEBA}" destId="{3809BEBC-8FC2-4A3D-9EFB-F32058476DDF}" srcOrd="1" destOrd="0" presId="urn:microsoft.com/office/officeart/2005/8/layout/process3"/>
    <dgm:cxn modelId="{39E4D749-B7C6-4ECF-BE23-B2422AA30A1B}" type="presParOf" srcId="{4BCADF0A-4D8E-4452-A1C5-7FCB9752BEBA}" destId="{85866240-C53C-4BD1-942A-D050F4F736B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2B911E-FA60-4819-8861-6D2B9D9204A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D83E2A-54F0-4BF7-8071-9C96A9A8D3A9}">
      <dgm:prSet phldrT="[Texto]" custT="1"/>
      <dgm:spPr>
        <a:solidFill>
          <a:srgbClr val="DEA9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Hallazgos vigencia 2015</a:t>
          </a:r>
        </a:p>
        <a:p>
          <a:endParaRPr lang="es-ES" sz="2400" dirty="0" smtClean="0">
            <a:solidFill>
              <a:schemeClr val="tx1"/>
            </a:solidFill>
          </a:endParaRPr>
        </a:p>
        <a:p>
          <a:r>
            <a:rPr lang="es-ES" sz="2400" dirty="0" smtClean="0">
              <a:solidFill>
                <a:schemeClr val="tx1"/>
              </a:solidFill>
            </a:rPr>
            <a:t>(9)</a:t>
          </a:r>
          <a:endParaRPr lang="es-ES" sz="2400" dirty="0">
            <a:solidFill>
              <a:schemeClr val="tx1"/>
            </a:solidFill>
          </a:endParaRPr>
        </a:p>
      </dgm:t>
    </dgm:pt>
    <dgm:pt modelId="{0AA26D58-0BC7-4465-B615-8DF083D127E0}" type="parTrans" cxnId="{C2BB3DB0-B7E4-43F4-8E7C-D9064133364C}">
      <dgm:prSet/>
      <dgm:spPr/>
      <dgm:t>
        <a:bodyPr/>
        <a:lstStyle/>
        <a:p>
          <a:endParaRPr lang="es-ES"/>
        </a:p>
      </dgm:t>
    </dgm:pt>
    <dgm:pt modelId="{816DC11D-F008-4A5E-B561-B29BD5E6CFF1}" type="sibTrans" cxnId="{C2BB3DB0-B7E4-43F4-8E7C-D9064133364C}">
      <dgm:prSet/>
      <dgm:spPr/>
      <dgm:t>
        <a:bodyPr/>
        <a:lstStyle/>
        <a:p>
          <a:endParaRPr lang="es-ES"/>
        </a:p>
      </dgm:t>
    </dgm:pt>
    <dgm:pt modelId="{5932B177-D8A7-4865-A69F-6FF5A6BF137D}">
      <dgm:prSet phldrT="[Texto]" custT="1"/>
      <dgm:spPr>
        <a:solidFill>
          <a:srgbClr val="632D0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600" dirty="0" smtClean="0"/>
        </a:p>
        <a:p>
          <a:r>
            <a:rPr lang="es-ES" sz="2800" dirty="0" smtClean="0"/>
            <a:t>Hallazgos </a:t>
          </a:r>
          <a:r>
            <a:rPr lang="es-ES" sz="2000" dirty="0" smtClean="0"/>
            <a:t>vigencia</a:t>
          </a:r>
        </a:p>
        <a:p>
          <a:r>
            <a:rPr lang="es-ES" sz="2000" dirty="0" smtClean="0"/>
            <a:t>2011-2012</a:t>
          </a:r>
        </a:p>
        <a:p>
          <a:r>
            <a:rPr lang="es-ES" sz="2000" dirty="0" smtClean="0"/>
            <a:t>No cerrados por la C.G.R. </a:t>
          </a:r>
        </a:p>
        <a:p>
          <a:r>
            <a:rPr lang="es-ES" sz="2000" dirty="0" smtClean="0"/>
            <a:t>(5)</a:t>
          </a:r>
        </a:p>
        <a:p>
          <a:endParaRPr lang="es-ES" sz="2400" dirty="0"/>
        </a:p>
      </dgm:t>
    </dgm:pt>
    <dgm:pt modelId="{B43B02A3-217E-4B71-AE32-25BCCBB5B4F7}" type="parTrans" cxnId="{C434EB76-A471-47D9-9623-A873153546A1}">
      <dgm:prSet/>
      <dgm:spPr/>
      <dgm:t>
        <a:bodyPr/>
        <a:lstStyle/>
        <a:p>
          <a:endParaRPr lang="es-ES"/>
        </a:p>
      </dgm:t>
    </dgm:pt>
    <dgm:pt modelId="{DA9B03D7-88E0-4D2D-BE1E-91A86B7AAF21}" type="sibTrans" cxnId="{C434EB76-A471-47D9-9623-A873153546A1}">
      <dgm:prSet/>
      <dgm:spPr/>
      <dgm:t>
        <a:bodyPr/>
        <a:lstStyle/>
        <a:p>
          <a:endParaRPr lang="es-ES"/>
        </a:p>
      </dgm:t>
    </dgm:pt>
    <dgm:pt modelId="{13CCC930-0B53-403C-A433-E75DC92EC065}">
      <dgm:prSet phldrT="[Texto]" custT="1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2400" dirty="0" smtClean="0"/>
            <a:t>Total hallazgos (14)</a:t>
          </a:r>
          <a:endParaRPr lang="es-ES" sz="2400" dirty="0"/>
        </a:p>
      </dgm:t>
    </dgm:pt>
    <dgm:pt modelId="{9E8FA0D8-881F-47F1-8637-949F18387DC1}" type="parTrans" cxnId="{F855CE25-C9C0-44D7-90E7-67E9A52D6248}">
      <dgm:prSet/>
      <dgm:spPr/>
      <dgm:t>
        <a:bodyPr/>
        <a:lstStyle/>
        <a:p>
          <a:endParaRPr lang="es-ES"/>
        </a:p>
      </dgm:t>
    </dgm:pt>
    <dgm:pt modelId="{70A73576-C2C0-4E3A-8800-C53BAA858336}" type="sibTrans" cxnId="{F855CE25-C9C0-44D7-90E7-67E9A52D6248}">
      <dgm:prSet/>
      <dgm:spPr/>
      <dgm:t>
        <a:bodyPr/>
        <a:lstStyle/>
        <a:p>
          <a:endParaRPr lang="es-ES"/>
        </a:p>
      </dgm:t>
    </dgm:pt>
    <dgm:pt modelId="{B0F20A5F-DB9F-4FD4-90DB-B246ACB547ED}" type="pres">
      <dgm:prSet presAssocID="{352B911E-FA60-4819-8861-6D2B9D9204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6B093A4-CF97-46B2-A29B-54D53F720876}" type="pres">
      <dgm:prSet presAssocID="{88D83E2A-54F0-4BF7-8071-9C96A9A8D3A9}" presName="node" presStyleLbl="node1" presStyleIdx="0" presStyleCnt="3" custScaleY="130540" custLinFactNeighborX="-5753" custLinFactNeighborY="45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1FA09C-787B-41CA-917C-60AC59BD09FF}" type="pres">
      <dgm:prSet presAssocID="{816DC11D-F008-4A5E-B561-B29BD5E6CFF1}" presName="sibTrans" presStyleCnt="0"/>
      <dgm:spPr/>
      <dgm:t>
        <a:bodyPr/>
        <a:lstStyle/>
        <a:p>
          <a:endParaRPr lang="es-ES"/>
        </a:p>
      </dgm:t>
    </dgm:pt>
    <dgm:pt modelId="{16DDA048-9AB1-4587-A324-ADACADE84DC5}" type="pres">
      <dgm:prSet presAssocID="{5932B177-D8A7-4865-A69F-6FF5A6BF137D}" presName="node" presStyleLbl="node1" presStyleIdx="1" presStyleCnt="3" custScaleY="130540" custLinFactNeighborX="-5278" custLinFactNeighborY="43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2B9F22-05F3-4C10-8A15-37BE4215D4C1}" type="pres">
      <dgm:prSet presAssocID="{DA9B03D7-88E0-4D2D-BE1E-91A86B7AAF21}" presName="sibTrans" presStyleCnt="0"/>
      <dgm:spPr/>
      <dgm:t>
        <a:bodyPr/>
        <a:lstStyle/>
        <a:p>
          <a:endParaRPr lang="es-ES"/>
        </a:p>
      </dgm:t>
    </dgm:pt>
    <dgm:pt modelId="{C0C2A522-BD46-42D9-AE83-F756D731402E}" type="pres">
      <dgm:prSet presAssocID="{13CCC930-0B53-403C-A433-E75DC92EC065}" presName="node" presStyleLbl="node1" presStyleIdx="2" presStyleCnt="3" custScaleX="198730" custScaleY="62267" custLinFactNeighborX="-17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34EB76-A471-47D9-9623-A873153546A1}" srcId="{352B911E-FA60-4819-8861-6D2B9D9204AA}" destId="{5932B177-D8A7-4865-A69F-6FF5A6BF137D}" srcOrd="1" destOrd="0" parTransId="{B43B02A3-217E-4B71-AE32-25BCCBB5B4F7}" sibTransId="{DA9B03D7-88E0-4D2D-BE1E-91A86B7AAF21}"/>
    <dgm:cxn modelId="{C2BB3DB0-B7E4-43F4-8E7C-D9064133364C}" srcId="{352B911E-FA60-4819-8861-6D2B9D9204AA}" destId="{88D83E2A-54F0-4BF7-8071-9C96A9A8D3A9}" srcOrd="0" destOrd="0" parTransId="{0AA26D58-0BC7-4465-B615-8DF083D127E0}" sibTransId="{816DC11D-F008-4A5E-B561-B29BD5E6CFF1}"/>
    <dgm:cxn modelId="{43C15FFD-F43D-4507-B5B7-D3A8B994D23E}" type="presOf" srcId="{5932B177-D8A7-4865-A69F-6FF5A6BF137D}" destId="{16DDA048-9AB1-4587-A324-ADACADE84DC5}" srcOrd="0" destOrd="0" presId="urn:microsoft.com/office/officeart/2005/8/layout/default"/>
    <dgm:cxn modelId="{FF30038F-946B-45E0-A5AD-C7309CE04528}" type="presOf" srcId="{88D83E2A-54F0-4BF7-8071-9C96A9A8D3A9}" destId="{C6B093A4-CF97-46B2-A29B-54D53F720876}" srcOrd="0" destOrd="0" presId="urn:microsoft.com/office/officeart/2005/8/layout/default"/>
    <dgm:cxn modelId="{F855CE25-C9C0-44D7-90E7-67E9A52D6248}" srcId="{352B911E-FA60-4819-8861-6D2B9D9204AA}" destId="{13CCC930-0B53-403C-A433-E75DC92EC065}" srcOrd="2" destOrd="0" parTransId="{9E8FA0D8-881F-47F1-8637-949F18387DC1}" sibTransId="{70A73576-C2C0-4E3A-8800-C53BAA858336}"/>
    <dgm:cxn modelId="{F4AF5B29-FC53-491E-A9DE-F7146D2799F8}" type="presOf" srcId="{352B911E-FA60-4819-8861-6D2B9D9204AA}" destId="{B0F20A5F-DB9F-4FD4-90DB-B246ACB547ED}" srcOrd="0" destOrd="0" presId="urn:microsoft.com/office/officeart/2005/8/layout/default"/>
    <dgm:cxn modelId="{74897970-A41B-4FCC-AB9C-9A2DAC3B09DF}" type="presOf" srcId="{13CCC930-0B53-403C-A433-E75DC92EC065}" destId="{C0C2A522-BD46-42D9-AE83-F756D731402E}" srcOrd="0" destOrd="0" presId="urn:microsoft.com/office/officeart/2005/8/layout/default"/>
    <dgm:cxn modelId="{ADA3C027-0E17-40C5-9F01-49B075F1AACA}" type="presParOf" srcId="{B0F20A5F-DB9F-4FD4-90DB-B246ACB547ED}" destId="{C6B093A4-CF97-46B2-A29B-54D53F720876}" srcOrd="0" destOrd="0" presId="urn:microsoft.com/office/officeart/2005/8/layout/default"/>
    <dgm:cxn modelId="{4BCA5DFB-8806-4FED-AE71-B15EE247FEC0}" type="presParOf" srcId="{B0F20A5F-DB9F-4FD4-90DB-B246ACB547ED}" destId="{EE1FA09C-787B-41CA-917C-60AC59BD09FF}" srcOrd="1" destOrd="0" presId="urn:microsoft.com/office/officeart/2005/8/layout/default"/>
    <dgm:cxn modelId="{EABA3CF0-B422-4B5B-B6B0-CC1295FFF2FF}" type="presParOf" srcId="{B0F20A5F-DB9F-4FD4-90DB-B246ACB547ED}" destId="{16DDA048-9AB1-4587-A324-ADACADE84DC5}" srcOrd="2" destOrd="0" presId="urn:microsoft.com/office/officeart/2005/8/layout/default"/>
    <dgm:cxn modelId="{3242E515-C6D9-45F1-B259-8D29450C3B91}" type="presParOf" srcId="{B0F20A5F-DB9F-4FD4-90DB-B246ACB547ED}" destId="{2A2B9F22-05F3-4C10-8A15-37BE4215D4C1}" srcOrd="3" destOrd="0" presId="urn:microsoft.com/office/officeart/2005/8/layout/default"/>
    <dgm:cxn modelId="{96594FB6-4DCD-47D0-B2F9-FFA0A7441129}" type="presParOf" srcId="{B0F20A5F-DB9F-4FD4-90DB-B246ACB547ED}" destId="{C0C2A522-BD46-42D9-AE83-F756D731402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B4A2B-24A7-42B8-B75F-544868D623C7}">
      <dsp:nvSpPr>
        <dsp:cNvPr id="0" name=""/>
        <dsp:cNvSpPr/>
      </dsp:nvSpPr>
      <dsp:spPr>
        <a:xfrm>
          <a:off x="-599137" y="0"/>
          <a:ext cx="4899546" cy="489954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B5C8-9050-4471-973C-DE2EADE2CEED}">
      <dsp:nvSpPr>
        <dsp:cNvPr id="0" name=""/>
        <dsp:cNvSpPr/>
      </dsp:nvSpPr>
      <dsp:spPr>
        <a:xfrm>
          <a:off x="1856119" y="0"/>
          <a:ext cx="8980953" cy="48995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Servicios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Web</a:t>
          </a:r>
          <a:endParaRPr lang="es-CO" sz="2400" kern="1200" dirty="0"/>
        </a:p>
      </dsp:txBody>
      <dsp:txXfrm>
        <a:off x="1856119" y="0"/>
        <a:ext cx="4490476" cy="1469867"/>
      </dsp:txXfrm>
    </dsp:sp>
    <dsp:sp modelId="{B92C1F78-0827-4551-B900-277F28487E87}">
      <dsp:nvSpPr>
        <dsp:cNvPr id="0" name=""/>
        <dsp:cNvSpPr/>
      </dsp:nvSpPr>
      <dsp:spPr>
        <a:xfrm>
          <a:off x="258284" y="1469867"/>
          <a:ext cx="3184702" cy="318470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B4405-7388-4347-9437-34E72647595D}">
      <dsp:nvSpPr>
        <dsp:cNvPr id="0" name=""/>
        <dsp:cNvSpPr/>
      </dsp:nvSpPr>
      <dsp:spPr>
        <a:xfrm>
          <a:off x="1862742" y="1482478"/>
          <a:ext cx="8840322" cy="31847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Servicios de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 TI</a:t>
          </a:r>
          <a:endParaRPr lang="es-CO" sz="2400" kern="1200" dirty="0"/>
        </a:p>
      </dsp:txBody>
      <dsp:txXfrm>
        <a:off x="1862742" y="1482478"/>
        <a:ext cx="4420161" cy="1469862"/>
      </dsp:txXfrm>
    </dsp:sp>
    <dsp:sp modelId="{FB4672FB-F19C-4D92-8C69-E84988885C80}">
      <dsp:nvSpPr>
        <dsp:cNvPr id="0" name=""/>
        <dsp:cNvSpPr/>
      </dsp:nvSpPr>
      <dsp:spPr>
        <a:xfrm>
          <a:off x="1115704" y="2939729"/>
          <a:ext cx="1469862" cy="146986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F3110-DA07-45CF-B096-F9AA6A1865C9}">
      <dsp:nvSpPr>
        <dsp:cNvPr id="0" name=""/>
        <dsp:cNvSpPr/>
      </dsp:nvSpPr>
      <dsp:spPr>
        <a:xfrm>
          <a:off x="1850636" y="2939729"/>
          <a:ext cx="8772946" cy="14698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Servicios de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Información</a:t>
          </a:r>
          <a:endParaRPr lang="es-CO" sz="2400" kern="1200" dirty="0"/>
        </a:p>
      </dsp:txBody>
      <dsp:txXfrm>
        <a:off x="1850636" y="2939729"/>
        <a:ext cx="4386473" cy="1469862"/>
      </dsp:txXfrm>
    </dsp:sp>
    <dsp:sp modelId="{CB960738-995A-4973-AEB2-C9C3F486D05E}">
      <dsp:nvSpPr>
        <dsp:cNvPr id="0" name=""/>
        <dsp:cNvSpPr/>
      </dsp:nvSpPr>
      <dsp:spPr>
        <a:xfrm>
          <a:off x="4057251" y="0"/>
          <a:ext cx="6167205" cy="14698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Publicación de la </a:t>
          </a:r>
          <a:r>
            <a:rPr lang="es-CO" sz="1400" b="1" kern="1200" dirty="0" smtClean="0"/>
            <a:t>Intranet Fase 1</a:t>
          </a:r>
          <a:endParaRPr lang="es-CO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Publicación </a:t>
          </a:r>
          <a:r>
            <a:rPr lang="es-CO" sz="1400" b="1" kern="1200" dirty="0" smtClean="0"/>
            <a:t>SGI con nueva Planeación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Publicación de </a:t>
          </a:r>
          <a:r>
            <a:rPr lang="es-CO" sz="1400" b="1" kern="1200" dirty="0" smtClean="0"/>
            <a:t>16 data sets de datos abiertos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Puesta en producción del sistema de </a:t>
          </a:r>
          <a:r>
            <a:rPr lang="es-CO" sz="1400" b="1" kern="1200" dirty="0" smtClean="0"/>
            <a:t>Banco de Éxitos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1" kern="1200" dirty="0" smtClean="0"/>
            <a:t>Normatividad de Paz </a:t>
          </a:r>
          <a:r>
            <a:rPr lang="es-CO" sz="1400" kern="1200" dirty="0" smtClean="0"/>
            <a:t>-  Gestor normativo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Publicación </a:t>
          </a:r>
          <a:r>
            <a:rPr lang="es-CO" sz="1400" b="1" kern="1200" dirty="0" smtClean="0"/>
            <a:t>Curso de Inducción</a:t>
          </a:r>
          <a:r>
            <a:rPr lang="es-CO" sz="1400" kern="1200" dirty="0" smtClean="0"/>
            <a:t> </a:t>
          </a:r>
          <a:endParaRPr lang="es-CO" sz="1400" kern="1200" dirty="0"/>
        </a:p>
      </dsp:txBody>
      <dsp:txXfrm>
        <a:off x="4057251" y="0"/>
        <a:ext cx="6167205" cy="1469867"/>
      </dsp:txXfrm>
    </dsp:sp>
    <dsp:sp modelId="{4CE408A9-3716-447B-944A-0361F5ED0DC7}">
      <dsp:nvSpPr>
        <dsp:cNvPr id="0" name=""/>
        <dsp:cNvSpPr/>
      </dsp:nvSpPr>
      <dsp:spPr>
        <a:xfrm>
          <a:off x="4092036" y="1426050"/>
          <a:ext cx="5674692" cy="14698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05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Migración a la </a:t>
          </a:r>
          <a:r>
            <a:rPr lang="es-CO" sz="1400" b="1" kern="1200" dirty="0" smtClean="0"/>
            <a:t>Nube Pública</a:t>
          </a:r>
          <a:r>
            <a:rPr lang="es-CO" sz="1400" kern="1200" dirty="0" smtClean="0"/>
            <a:t>: Portal SIGEP, EVA e Intranet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Migración a la </a:t>
          </a:r>
          <a:r>
            <a:rPr lang="es-CO" sz="1400" b="1" kern="1200" dirty="0" smtClean="0"/>
            <a:t>Nube Privada</a:t>
          </a:r>
          <a:r>
            <a:rPr lang="es-CO" sz="1400" kern="1200" dirty="0" smtClean="0"/>
            <a:t>: Gestor Normativo y Portal Institucional.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Afinamiento planta </a:t>
          </a:r>
          <a:r>
            <a:rPr lang="es-CO" sz="1400" b="1" kern="1200" dirty="0" smtClean="0"/>
            <a:t>Voz IP</a:t>
          </a:r>
          <a:endParaRPr lang="es-CO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1" kern="1200" dirty="0" smtClean="0"/>
            <a:t>SGDA</a:t>
          </a:r>
          <a:r>
            <a:rPr lang="es-CO" sz="1400" kern="1200" dirty="0" smtClean="0"/>
            <a:t>: Pruebas Ventanilla Única y Módulo de Admón.</a:t>
          </a:r>
          <a:endParaRPr lang="es-CO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Pruebas </a:t>
          </a:r>
          <a:r>
            <a:rPr lang="es-CO" sz="1400" b="1" kern="1200" dirty="0" smtClean="0"/>
            <a:t>integración CRM </a:t>
          </a:r>
          <a:endParaRPr lang="es-CO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Mantenimiento de la Operación</a:t>
          </a:r>
          <a:endParaRPr lang="es-CO" sz="1400" kern="1200" dirty="0"/>
        </a:p>
      </dsp:txBody>
      <dsp:txXfrm>
        <a:off x="4092036" y="1426050"/>
        <a:ext cx="5674692" cy="1469862"/>
      </dsp:txXfrm>
    </dsp:sp>
    <dsp:sp modelId="{F4A288C1-F915-448B-89B4-00501A35C02A}">
      <dsp:nvSpPr>
        <dsp:cNvPr id="0" name=""/>
        <dsp:cNvSpPr/>
      </dsp:nvSpPr>
      <dsp:spPr>
        <a:xfrm>
          <a:off x="4068546" y="2941155"/>
          <a:ext cx="6783022" cy="14698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1" kern="1200" dirty="0" smtClean="0"/>
            <a:t>Nuevo FURAG </a:t>
          </a:r>
          <a:r>
            <a:rPr lang="es-CO" sz="1400" kern="1200" dirty="0" smtClean="0"/>
            <a:t>en producción. (3.946 Entidades – JCI y  1.435 J. Planeación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SUIT - Puesta en marcha – Módulo de </a:t>
          </a:r>
          <a:r>
            <a:rPr lang="es-CO" sz="1400" b="1" kern="1200" dirty="0" smtClean="0"/>
            <a:t>Cadenas de Trámites </a:t>
          </a:r>
          <a:r>
            <a:rPr lang="es-CO" sz="1400" b="0" kern="1200" dirty="0" smtClean="0"/>
            <a:t>y mejoramiento del </a:t>
          </a:r>
          <a:r>
            <a:rPr lang="es-CO" sz="1400" b="1" kern="1200" dirty="0" smtClean="0"/>
            <a:t>Módulo de Racionalización</a:t>
          </a:r>
          <a:endParaRPr lang="es-CO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Estudios previos </a:t>
          </a:r>
          <a:r>
            <a:rPr lang="es-CO" sz="1400" b="1" kern="1200" dirty="0" smtClean="0"/>
            <a:t>SIGEP II</a:t>
          </a:r>
          <a:r>
            <a:rPr lang="es-CO" sz="1400" kern="1200" dirty="0" smtClean="0"/>
            <a:t>, Trámite de VF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Estabilización SIGEP  I-V-8,  </a:t>
          </a:r>
          <a:r>
            <a:rPr lang="es-CO" sz="1400" b="1" kern="1200" dirty="0" smtClean="0"/>
            <a:t>Bienes y Rentas 75.000 en marzo, Acumulado 2017: 100.000</a:t>
          </a:r>
          <a:endParaRPr lang="es-CO" sz="1400" b="1" kern="1200" dirty="0"/>
        </a:p>
      </dsp:txBody>
      <dsp:txXfrm>
        <a:off x="4068546" y="2941155"/>
        <a:ext cx="6783022" cy="1469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157B9-8AD4-4181-A45A-43617683C54D}">
      <dsp:nvSpPr>
        <dsp:cNvPr id="0" name=""/>
        <dsp:cNvSpPr/>
      </dsp:nvSpPr>
      <dsp:spPr>
        <a:xfrm>
          <a:off x="5142" y="189233"/>
          <a:ext cx="1805600" cy="8248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Control Interno Contable 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5142" y="189233"/>
        <a:ext cx="1805600" cy="549910"/>
      </dsp:txXfrm>
    </dsp:sp>
    <dsp:sp modelId="{401C6192-0FB0-4196-AB0F-A8B13BBB109C}">
      <dsp:nvSpPr>
        <dsp:cNvPr id="0" name=""/>
        <dsp:cNvSpPr/>
      </dsp:nvSpPr>
      <dsp:spPr>
        <a:xfrm>
          <a:off x="3330895" y="928378"/>
          <a:ext cx="1805600" cy="342562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D7532-AB50-4594-A7FD-D539EA62CC91}">
      <dsp:nvSpPr>
        <dsp:cNvPr id="0" name=""/>
        <dsp:cNvSpPr/>
      </dsp:nvSpPr>
      <dsp:spPr>
        <a:xfrm rot="20989">
          <a:off x="2059969" y="269466"/>
          <a:ext cx="472144" cy="449542"/>
        </a:xfrm>
        <a:prstGeom prst="rightArrow">
          <a:avLst>
            <a:gd name="adj1" fmla="val 60000"/>
            <a:gd name="adj2" fmla="val 50000"/>
          </a:avLst>
        </a:prstGeom>
        <a:solidFill>
          <a:srgbClr val="632D0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000" kern="1200"/>
        </a:p>
      </dsp:txBody>
      <dsp:txXfrm>
        <a:off x="2059970" y="358962"/>
        <a:ext cx="337281" cy="269726"/>
      </dsp:txXfrm>
    </dsp:sp>
    <dsp:sp modelId="{FF1DDB1E-3914-4402-93FB-6F5CAA810043}">
      <dsp:nvSpPr>
        <dsp:cNvPr id="0" name=""/>
        <dsp:cNvSpPr/>
      </dsp:nvSpPr>
      <dsp:spPr>
        <a:xfrm>
          <a:off x="2701564" y="205697"/>
          <a:ext cx="1805600" cy="8248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Fortalezas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701564" y="205697"/>
        <a:ext cx="1805600" cy="549910"/>
      </dsp:txXfrm>
    </dsp:sp>
    <dsp:sp modelId="{2786F88D-6850-44F1-9E66-8E1B03F837B7}">
      <dsp:nvSpPr>
        <dsp:cNvPr id="0" name=""/>
        <dsp:cNvSpPr/>
      </dsp:nvSpPr>
      <dsp:spPr>
        <a:xfrm>
          <a:off x="2348441" y="837476"/>
          <a:ext cx="2506896" cy="2484194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2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Resultado Encuesta para el DAFP con calificación de 4.87 (Rango </a:t>
          </a:r>
          <a:r>
            <a:rPr lang="es-CO" sz="1300" b="1" i="1" kern="1200" dirty="0" smtClean="0">
              <a:solidFill>
                <a:schemeClr val="bg1"/>
              </a:solidFill>
            </a:rPr>
            <a:t>ADECUADO</a:t>
          </a:r>
          <a:r>
            <a:rPr lang="es-CO" sz="1300" kern="1200" dirty="0" smtClean="0">
              <a:solidFill>
                <a:schemeClr val="bg1"/>
              </a:solidFill>
            </a:rPr>
            <a:t>).</a:t>
          </a: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Políticas contables acorde Normas   Internacionales. </a:t>
          </a: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Establecimiento controles al proceso.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Operaciones financieras respaldas con documentos idóneos.</a:t>
          </a:r>
          <a:endParaRPr lang="es-CO" sz="1300" kern="1200" dirty="0">
            <a:solidFill>
              <a:schemeClr val="bg1"/>
            </a:solidFill>
          </a:endParaRPr>
        </a:p>
      </dsp:txBody>
      <dsp:txXfrm>
        <a:off x="2421201" y="910236"/>
        <a:ext cx="2361376" cy="2338674"/>
      </dsp:txXfrm>
    </dsp:sp>
    <dsp:sp modelId="{D6FB4550-E701-4BE9-986D-890C38A3A8C2}">
      <dsp:nvSpPr>
        <dsp:cNvPr id="0" name=""/>
        <dsp:cNvSpPr/>
      </dsp:nvSpPr>
      <dsp:spPr>
        <a:xfrm rot="16675">
          <a:off x="4916650" y="264351"/>
          <a:ext cx="868129" cy="449542"/>
        </a:xfrm>
        <a:prstGeom prst="rightArrow">
          <a:avLst>
            <a:gd name="adj1" fmla="val 60000"/>
            <a:gd name="adj2" fmla="val 50000"/>
          </a:avLst>
        </a:prstGeom>
        <a:solidFill>
          <a:srgbClr val="632D0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000" kern="1200"/>
        </a:p>
      </dsp:txBody>
      <dsp:txXfrm>
        <a:off x="4916651" y="353932"/>
        <a:ext cx="733266" cy="269726"/>
      </dsp:txXfrm>
    </dsp:sp>
    <dsp:sp modelId="{3809BEBC-8FC2-4A3D-9EFB-F32058476DDF}">
      <dsp:nvSpPr>
        <dsp:cNvPr id="0" name=""/>
        <dsp:cNvSpPr/>
      </dsp:nvSpPr>
      <dsp:spPr>
        <a:xfrm>
          <a:off x="6145125" y="222400"/>
          <a:ext cx="1805600" cy="8248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Recomendaciones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6145125" y="222400"/>
        <a:ext cx="1805600" cy="549910"/>
      </dsp:txXfrm>
    </dsp:sp>
    <dsp:sp modelId="{85866240-C53C-4BD1-942A-D050F4F736BB}">
      <dsp:nvSpPr>
        <dsp:cNvPr id="0" name=""/>
        <dsp:cNvSpPr/>
      </dsp:nvSpPr>
      <dsp:spPr>
        <a:xfrm>
          <a:off x="5931341" y="894239"/>
          <a:ext cx="2233672" cy="2167941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Realizar Inventario Físico con área Contable.</a:t>
          </a: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 Registro ajustes en la  misma vigencia.</a:t>
          </a: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Herramienta Inventarios.</a:t>
          </a:r>
          <a:endParaRPr lang="es-CO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>
              <a:solidFill>
                <a:schemeClr val="bg1"/>
              </a:solidFill>
            </a:rPr>
            <a:t>Riesgos proceso – Comité Sostenibilidad Contable.</a:t>
          </a:r>
          <a:endParaRPr lang="es-CO" sz="1300" kern="1200" dirty="0">
            <a:solidFill>
              <a:schemeClr val="bg1"/>
            </a:solidFill>
          </a:endParaRPr>
        </a:p>
      </dsp:txBody>
      <dsp:txXfrm>
        <a:off x="5994838" y="957736"/>
        <a:ext cx="2106678" cy="20409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093A4-CF97-46B2-A29B-54D53F720876}">
      <dsp:nvSpPr>
        <dsp:cNvPr id="0" name=""/>
        <dsp:cNvSpPr/>
      </dsp:nvSpPr>
      <dsp:spPr>
        <a:xfrm>
          <a:off x="0" y="222805"/>
          <a:ext cx="3069579" cy="2404217"/>
        </a:xfrm>
        <a:prstGeom prst="rect">
          <a:avLst/>
        </a:prstGeom>
        <a:solidFill>
          <a:srgbClr val="DEA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Hallazgos vigencia 2015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(9)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222805"/>
        <a:ext cx="3069579" cy="2404217"/>
      </dsp:txXfrm>
    </dsp:sp>
    <dsp:sp modelId="{16DDA048-9AB1-4587-A324-ADACADE84DC5}">
      <dsp:nvSpPr>
        <dsp:cNvPr id="0" name=""/>
        <dsp:cNvSpPr/>
      </dsp:nvSpPr>
      <dsp:spPr>
        <a:xfrm>
          <a:off x="3215312" y="219877"/>
          <a:ext cx="3069579" cy="2404217"/>
        </a:xfrm>
        <a:prstGeom prst="rect">
          <a:avLst/>
        </a:prstGeom>
        <a:solidFill>
          <a:srgbClr val="632D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Hallazgos </a:t>
          </a:r>
          <a:r>
            <a:rPr lang="es-ES" sz="2000" kern="1200" dirty="0" smtClean="0"/>
            <a:t>vigencia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2011-2012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cerrados por la C.G.R.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(5)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3215312" y="219877"/>
        <a:ext cx="3069579" cy="2404217"/>
      </dsp:txXfrm>
    </dsp:sp>
    <dsp:sp modelId="{C0C2A522-BD46-42D9-AE83-F756D731402E}">
      <dsp:nvSpPr>
        <dsp:cNvPr id="0" name=""/>
        <dsp:cNvSpPr/>
      </dsp:nvSpPr>
      <dsp:spPr>
        <a:xfrm>
          <a:off x="119364" y="2850697"/>
          <a:ext cx="6100176" cy="1146801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Total hallazgos (14)</a:t>
          </a:r>
          <a:endParaRPr lang="es-ES" sz="2400" kern="1200" dirty="0"/>
        </a:p>
      </dsp:txBody>
      <dsp:txXfrm>
        <a:off x="119364" y="2850697"/>
        <a:ext cx="6100176" cy="114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D6034-C34E-441B-87C2-510C8AA20549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A1729-95C9-41AA-B21D-6BBAB00BEC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50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734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23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977497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24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639099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43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895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53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03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5585-ACF8-4DFC-9138-49E8EE20EC5E}" type="slidenum">
              <a:rPr lang="es-CO" smtClean="0"/>
              <a:t>54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797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847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77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60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05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389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20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3432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21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536784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22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19182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29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471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212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5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43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3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3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24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07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7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8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40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16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50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5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45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16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63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6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60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2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8470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5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67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23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7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6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25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2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1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65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5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1835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67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96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8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6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45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45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60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35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44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2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461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39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2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05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37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1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488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08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64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209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F5C7-FBF4-4845-9257-89467FEE26EA}" type="datetimeFigureOut">
              <a:rPr lang="es-CO" smtClean="0"/>
              <a:t>28/03/2017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7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241"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241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2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6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7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28/03/2017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50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8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4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image" Target="../media/image44.png"/><Relationship Id="rId7" Type="http://schemas.openxmlformats.org/officeDocument/2006/relationships/slide" Target="slide6.xml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slide" Target="slide13.xml"/><Relationship Id="rId1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98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1.xml"/><Relationship Id="rId5" Type="http://schemas.openxmlformats.org/officeDocument/2006/relationships/chart" Target="../charts/chart1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2.docx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8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44.png"/><Relationship Id="rId9" Type="http://schemas.openxmlformats.org/officeDocument/2006/relationships/image" Target="../media/image11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120.gif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14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4.png"/><Relationship Id="rId9" Type="http://schemas.microsoft.com/office/2007/relationships/diagramDrawing" Target="../diagrams/drawing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15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69.png"/><Relationship Id="rId4" Type="http://schemas.openxmlformats.org/officeDocument/2006/relationships/image" Target="../media/image44.png"/><Relationship Id="rId9" Type="http://schemas.microsoft.com/office/2007/relationships/diagramDrawing" Target="../diagrams/drawing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0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AB06735-AA2F-48CF-9162-E2DAABEBD787" descr="image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46"/>
            <a:ext cx="12192000" cy="642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766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2442763" y="1503698"/>
            <a:ext cx="433631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Daniela Jimenez Estrada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Universitario 2044 Grado 9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Empleo Público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56226" y="3051933"/>
            <a:ext cx="433631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Natalia Mayorga Bohórquez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Universitario 2044 Grado 9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Desarrollo Organizacional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442763" y="4600168"/>
            <a:ext cx="486652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José Oscar Ramos Rivera 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Técnico Administrativo 3124 Grado 15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Grupo de Servicio al Ciudadano Institucional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67241" t="38538" r="25420" b="32881"/>
          <a:stretch/>
        </p:blipFill>
        <p:spPr>
          <a:xfrm>
            <a:off x="9828566" y="2519641"/>
            <a:ext cx="1799325" cy="23031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22" y="1094236"/>
            <a:ext cx="1773061" cy="24507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37" y="3859909"/>
            <a:ext cx="1535563" cy="2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6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9" y="3019889"/>
            <a:ext cx="9143982" cy="81822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82450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Informe de la Directora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523999" y="3004349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41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/>
        </p:blipFill>
        <p:spPr>
          <a:xfrm>
            <a:off x="2489982" y="3102726"/>
            <a:ext cx="7010389" cy="70283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82450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400" b="1" dirty="0" smtClean="0">
                <a:solidFill>
                  <a:srgbClr val="7F7F7F"/>
                </a:solidFill>
              </a:rPr>
              <a:t>Negociación colectiva 2017</a:t>
            </a:r>
            <a:endParaRPr lang="es-ES_tradnl" altLang="es-CO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893"/>
            <a:ext cx="10821558" cy="6812906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-1523914" y="396748"/>
            <a:ext cx="7184571" cy="6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6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Marco Normativo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415964" y="2576770"/>
            <a:ext cx="12844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400" b="1" dirty="0">
                <a:solidFill>
                  <a:srgbClr val="002060"/>
                </a:solidFill>
              </a:rPr>
              <a:t>Decreto 1072 de 2015 </a:t>
            </a:r>
            <a:r>
              <a:rPr lang="es-CO" sz="1400" dirty="0">
                <a:solidFill>
                  <a:srgbClr val="002060"/>
                </a:solidFill>
              </a:rPr>
              <a:t>Único Reglamentario del Sector Trabajo, compiló el Decreto 160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7561686" y="2974633"/>
            <a:ext cx="1604184" cy="268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b="1" kern="0" dirty="0">
                <a:solidFill>
                  <a:srgbClr val="002060"/>
                </a:solidFill>
              </a:rPr>
              <a:t>Decreto 160  de 2014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kern="0" dirty="0">
                <a:solidFill>
                  <a:srgbClr val="002060"/>
                </a:solidFill>
              </a:rPr>
              <a:t>Reglamenta la Ley 411 de 1997 y desarrolla la presentación de los pliegos, las autoridades competentes para negociar y los términos y condiciones para su estudio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6044593" y="3265465"/>
            <a:ext cx="1359030" cy="268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b="1" kern="0" dirty="0">
                <a:solidFill>
                  <a:srgbClr val="002060"/>
                </a:solidFill>
              </a:rPr>
              <a:t>Decreto 1092 de 2012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kern="0" dirty="0">
                <a:solidFill>
                  <a:srgbClr val="002060"/>
                </a:solidFill>
              </a:rPr>
              <a:t>Reglamenta la Ley 411 de 1997 y establece los términos y procedimiento para la negociación entre sindicatos y entidades públicas</a:t>
            </a:r>
            <a:endParaRPr lang="es-CO" sz="1400" b="1" kern="0" dirty="0">
              <a:solidFill>
                <a:srgbClr val="002060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4362363" y="3820584"/>
            <a:ext cx="1504593" cy="210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b="1" kern="0" dirty="0">
                <a:solidFill>
                  <a:srgbClr val="002060"/>
                </a:solidFill>
              </a:rPr>
              <a:t>Decreto 535 de 2009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kern="0" dirty="0">
                <a:solidFill>
                  <a:srgbClr val="002060"/>
                </a:solidFill>
              </a:rPr>
              <a:t>Reglamenta el Art. 416 de CST, regula el derecho de concertación - petición para los sindicatos de empleados públicos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681685" y="4226130"/>
            <a:ext cx="1662608" cy="268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kern="0" dirty="0">
                <a:solidFill>
                  <a:srgbClr val="002060"/>
                </a:solidFill>
              </a:rPr>
              <a:t>Convenio 151 OIT (</a:t>
            </a:r>
            <a:r>
              <a:rPr lang="es-CO" sz="1400" b="1" kern="0" dirty="0">
                <a:solidFill>
                  <a:srgbClr val="002060"/>
                </a:solidFill>
              </a:rPr>
              <a:t>Ley 411/97</a:t>
            </a:r>
            <a:r>
              <a:rPr lang="es-CO" sz="1400" kern="0" dirty="0">
                <a:solidFill>
                  <a:srgbClr val="002060"/>
                </a:solidFill>
              </a:rPr>
              <a:t>):  Protección derecho sindical y procedimiento para determinar  condiciones de empleo 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kern="0" dirty="0">
                <a:solidFill>
                  <a:srgbClr val="002060"/>
                </a:solidFill>
              </a:rPr>
              <a:t>Convenio 154   OIT (</a:t>
            </a:r>
            <a:r>
              <a:rPr lang="es-CO" sz="1400" b="1" kern="0" dirty="0">
                <a:solidFill>
                  <a:srgbClr val="002060"/>
                </a:solidFill>
              </a:rPr>
              <a:t>Ley 524/99</a:t>
            </a:r>
            <a:r>
              <a:rPr lang="es-CO" sz="1400" kern="0" dirty="0">
                <a:solidFill>
                  <a:srgbClr val="002060"/>
                </a:solidFill>
              </a:rPr>
              <a:t>): Fomento negociación colectiva 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1623153" y="5122326"/>
            <a:ext cx="123122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b="1" kern="0" dirty="0">
                <a:solidFill>
                  <a:srgbClr val="002060"/>
                </a:solidFill>
              </a:rPr>
              <a:t>Art 55 CP </a:t>
            </a:r>
            <a:r>
              <a:rPr lang="es-CO" sz="1400" kern="0" dirty="0">
                <a:solidFill>
                  <a:srgbClr val="002060"/>
                </a:solidFill>
              </a:rPr>
              <a:t>Garantiza la negociación colectiva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3154" y="2778425"/>
            <a:ext cx="105912" cy="96027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527" y="1806142"/>
            <a:ext cx="105912" cy="96027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03" y="2464296"/>
            <a:ext cx="432000" cy="432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6861" y="2223307"/>
            <a:ext cx="105912" cy="96027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70" y="1969372"/>
            <a:ext cx="432000" cy="432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5363" y="1476729"/>
            <a:ext cx="105912" cy="96027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99" y="1659778"/>
            <a:ext cx="432000" cy="43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50" y="1395591"/>
            <a:ext cx="432000" cy="432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9"/>
          <a:stretch/>
        </p:blipFill>
        <p:spPr>
          <a:xfrm flipH="1">
            <a:off x="3455769" y="3472444"/>
            <a:ext cx="105912" cy="69773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36" y="3166897"/>
            <a:ext cx="463308" cy="432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9"/>
          <a:stretch/>
        </p:blipFill>
        <p:spPr>
          <a:xfrm flipH="1">
            <a:off x="2185807" y="4357604"/>
            <a:ext cx="105912" cy="69773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60" y="4063093"/>
            <a:ext cx="432000" cy="432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63239" y="3435860"/>
            <a:ext cx="85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>
                <a:solidFill>
                  <a:srgbClr val="E56915"/>
                </a:solidFill>
              </a:defRPr>
            </a:lvl1pPr>
          </a:lstStyle>
          <a:p>
            <a:pPr defTabSz="914400"/>
            <a:r>
              <a:rPr lang="es-CO" sz="2400" dirty="0"/>
              <a:t>1991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489583" y="2346714"/>
            <a:ext cx="132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2400" b="1" dirty="0">
                <a:solidFill>
                  <a:srgbClr val="E56915"/>
                </a:solidFill>
              </a:rPr>
              <a:t>1997-99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409931" y="1509196"/>
            <a:ext cx="119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E56915"/>
                </a:solidFill>
              </a:defRPr>
            </a:lvl1pPr>
          </a:lstStyle>
          <a:p>
            <a:pPr defTabSz="914400"/>
            <a:r>
              <a:rPr lang="es-CO" dirty="0"/>
              <a:t>2009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096000" y="1020121"/>
            <a:ext cx="119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E56915"/>
                </a:solidFill>
              </a:defRPr>
            </a:lvl1pPr>
          </a:lstStyle>
          <a:p>
            <a:pPr defTabSz="914400"/>
            <a:r>
              <a:rPr lang="es-CO" dirty="0"/>
              <a:t>2012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580838" y="636725"/>
            <a:ext cx="119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E56915"/>
                </a:solidFill>
              </a:defRPr>
            </a:lvl1pPr>
          </a:lstStyle>
          <a:p>
            <a:pPr defTabSz="914400"/>
            <a:r>
              <a:rPr lang="es-CO" dirty="0"/>
              <a:t>2014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0226098" y="521941"/>
            <a:ext cx="119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E56915"/>
                </a:solidFill>
              </a:defRPr>
            </a:lvl1pPr>
          </a:lstStyle>
          <a:p>
            <a:pPr defTabSz="914400"/>
            <a:r>
              <a:rPr lang="es-CO" dirty="0"/>
              <a:t>2015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787214" y="1404972"/>
            <a:ext cx="1370442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s-CO" sz="1800" b="1" dirty="0" smtClean="0">
                <a:solidFill>
                  <a:srgbClr val="002060"/>
                </a:solidFill>
              </a:rPr>
              <a:t>PND</a:t>
            </a:r>
            <a:r>
              <a:rPr lang="es-CO" sz="1800" b="1" dirty="0">
                <a:solidFill>
                  <a:srgbClr val="002060"/>
                </a:solidFill>
              </a:rPr>
              <a:t> </a:t>
            </a:r>
            <a:r>
              <a:rPr lang="es-CO" sz="1800" b="1" dirty="0" smtClean="0">
                <a:solidFill>
                  <a:srgbClr val="002060"/>
                </a:solidFill>
              </a:rPr>
              <a:t>14 - 18</a:t>
            </a:r>
          </a:p>
          <a:p>
            <a:pPr defTabSz="914400"/>
            <a:r>
              <a:rPr lang="es-CO" sz="1800" dirty="0" smtClean="0">
                <a:solidFill>
                  <a:srgbClr val="002060"/>
                </a:solidFill>
              </a:rPr>
              <a:t>Trabajo decente en el Sector Público</a:t>
            </a:r>
          </a:p>
          <a:p>
            <a:pPr defTabSz="914400"/>
            <a:r>
              <a:rPr lang="es-CO" sz="1800" dirty="0" smtClean="0">
                <a:solidFill>
                  <a:srgbClr val="002060"/>
                </a:solidFill>
              </a:rPr>
              <a:t>Mecanismos para agilizar y bajar costos concursos Carrera </a:t>
            </a:r>
            <a:endParaRPr lang="es-CO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79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3102496" y="221681"/>
            <a:ext cx="5987008" cy="83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6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 </a:t>
            </a:r>
            <a:r>
              <a:rPr lang="es-CO" sz="36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Marco Jurisprudencial</a:t>
            </a:r>
            <a:endParaRPr lang="es-CO" sz="3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07963" y="6367934"/>
            <a:ext cx="7821637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400" b="1" dirty="0">
                <a:solidFill>
                  <a:prstClr val="black"/>
                </a:solidFill>
                <a:latin typeface="Calibri"/>
              </a:rPr>
              <a:t>Sentencias de la Corte Constitucional: C-110 de 1994, C-377 de 1998, C-161 de 2000, C-1234 de 2005, C-280 de 2007, C-063 de 2008 y C-466 de 2008</a:t>
            </a:r>
            <a:r>
              <a:rPr lang="es-CO" sz="2000" b="1" dirty="0">
                <a:solidFill>
                  <a:prstClr val="black"/>
                </a:solidFill>
                <a:latin typeface="Calibri"/>
              </a:rPr>
              <a:t/>
            </a:r>
            <a:br>
              <a:rPr lang="es-CO" sz="2000" b="1" dirty="0">
                <a:solidFill>
                  <a:prstClr val="black"/>
                </a:solidFill>
                <a:latin typeface="Calibri"/>
              </a:rPr>
            </a:br>
            <a:endParaRPr lang="es-CO" sz="2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1426914" y="1154683"/>
            <a:ext cx="493376" cy="0"/>
          </a:xfrm>
          <a:prstGeom prst="line">
            <a:avLst/>
          </a:prstGeom>
          <a:ln w="25400">
            <a:solidFill>
              <a:srgbClr val="005E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2317633" y="1528235"/>
            <a:ext cx="71682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dirty="0">
                <a:solidFill>
                  <a:prstClr val="black"/>
                </a:solidFill>
              </a:rPr>
              <a:t>Se excluye a los miembros de la fuerza pública y de la Policía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6" y="924710"/>
            <a:ext cx="10060826" cy="4599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812307" y="985407"/>
            <a:ext cx="7903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s-CO" sz="1600" b="1" dirty="0" smtClean="0">
                <a:solidFill>
                  <a:prstClr val="white"/>
                </a:solidFill>
              </a:rPr>
              <a:t>Reconocimiento de la </a:t>
            </a:r>
            <a:r>
              <a:rPr lang="es-CO" sz="1600" b="1" dirty="0">
                <a:solidFill>
                  <a:prstClr val="white"/>
                </a:solidFill>
              </a:rPr>
              <a:t>negociación colectiva </a:t>
            </a:r>
            <a:r>
              <a:rPr lang="es-CO" sz="1600" b="1" dirty="0" smtClean="0">
                <a:solidFill>
                  <a:prstClr val="white"/>
                </a:solidFill>
              </a:rPr>
              <a:t>en el sector público</a:t>
            </a:r>
            <a:endParaRPr lang="es-CO" sz="1600" b="1" dirty="0">
              <a:solidFill>
                <a:prstClr val="white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426915" y="1154691"/>
            <a:ext cx="0" cy="483945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1426917" y="1698218"/>
            <a:ext cx="371397" cy="7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2317633" y="2003616"/>
            <a:ext cx="883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dirty="0">
                <a:solidFill>
                  <a:prstClr val="black"/>
                </a:solidFill>
              </a:rPr>
              <a:t>La negociación colectiva de los servidores públicos no es plena,</a:t>
            </a:r>
            <a:r>
              <a:rPr lang="es-ES" sz="1600" dirty="0">
                <a:solidFill>
                  <a:prstClr val="black"/>
                </a:solidFill>
              </a:rPr>
              <a:t> la decisión final corresponde a las autoridades señaladas por la Constitución</a:t>
            </a:r>
            <a:endParaRPr lang="es-CO" sz="1600" dirty="0">
              <a:solidFill>
                <a:prstClr val="black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1426915" y="2273026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1449451"/>
            <a:ext cx="463054" cy="46552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317632" y="2610556"/>
            <a:ext cx="883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CO" sz="1600" dirty="0">
                <a:solidFill>
                  <a:prstClr val="black"/>
                </a:solidFill>
              </a:rPr>
              <a:t>Se deben desarrollar instancias legítimas para alcanzar una solución negociada y concertada de las condiciones laborales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317633" y="3230038"/>
            <a:ext cx="883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600" dirty="0">
                <a:solidFill>
                  <a:prstClr val="black"/>
                </a:solidFill>
              </a:rPr>
              <a:t>Los sindicatos de empleados públicos pueden acudir a todos los mecanismos encaminados a lograr la concertación sobre sus condiciones de trabajo y salarios</a:t>
            </a:r>
            <a:endParaRPr lang="es-CO" sz="1600" dirty="0">
              <a:solidFill>
                <a:prstClr val="black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317633" y="3850922"/>
            <a:ext cx="883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dirty="0">
                <a:solidFill>
                  <a:prstClr val="black"/>
                </a:solidFill>
              </a:rPr>
              <a:t>La negociación se debe desarrollar dentro del marco de las competencias constitucionales y legales dadas a las autoridades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317633" y="4433495"/>
            <a:ext cx="8838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600" dirty="0">
                <a:solidFill>
                  <a:prstClr val="black"/>
                </a:solidFill>
              </a:rPr>
              <a:t>El derecho de negociación debe armonizarse con las restricciones propias de la condición de empleados públicos de los afiliados a estas organizaciones, es decir, que si bien pueden buscar la concertación, también opera la decisión unilateral del Estado en cuanto a salarios y condiciones laborales</a:t>
            </a:r>
            <a:endParaRPr lang="es-CO" sz="1600" dirty="0">
              <a:solidFill>
                <a:prstClr val="black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317633" y="5249574"/>
            <a:ext cx="8838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dirty="0">
                <a:solidFill>
                  <a:prstClr val="black"/>
                </a:solidFill>
              </a:rPr>
              <a:t>La negociación colectiva constituye un procedimiento que concreta y favorece el acuerdo de voluntades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317633" y="5875273"/>
            <a:ext cx="8838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dirty="0">
                <a:solidFill>
                  <a:prstClr val="black"/>
                </a:solidFill>
              </a:rPr>
              <a:t>La negociación es uno de los medios más importantes para fijar las bases fundamentales del trabajo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3" y="1610207"/>
            <a:ext cx="273116" cy="240809"/>
          </a:xfrm>
          <a:prstGeom prst="rect">
            <a:avLst/>
          </a:prstGeom>
        </p:spPr>
      </p:pic>
      <p:cxnSp>
        <p:nvCxnSpPr>
          <p:cNvPr id="24" name="Conector recto 23"/>
          <p:cNvCxnSpPr/>
          <p:nvPr/>
        </p:nvCxnSpPr>
        <p:spPr>
          <a:xfrm flipH="1">
            <a:off x="2145164" y="1684149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2051860"/>
            <a:ext cx="463054" cy="465529"/>
          </a:xfrm>
          <a:prstGeom prst="rect">
            <a:avLst/>
          </a:prstGeom>
        </p:spPr>
      </p:pic>
      <p:cxnSp>
        <p:nvCxnSpPr>
          <p:cNvPr id="26" name="Conector recto 25"/>
          <p:cNvCxnSpPr/>
          <p:nvPr/>
        </p:nvCxnSpPr>
        <p:spPr>
          <a:xfrm flipH="1">
            <a:off x="2145164" y="2299862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1426915" y="2898970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2677804"/>
            <a:ext cx="463054" cy="465529"/>
          </a:xfrm>
          <a:prstGeom prst="rect">
            <a:avLst/>
          </a:prstGeom>
        </p:spPr>
      </p:pic>
      <p:cxnSp>
        <p:nvCxnSpPr>
          <p:cNvPr id="29" name="Conector recto 28"/>
          <p:cNvCxnSpPr/>
          <p:nvPr/>
        </p:nvCxnSpPr>
        <p:spPr>
          <a:xfrm flipH="1">
            <a:off x="2145164" y="2915575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807681"/>
            <a:ext cx="292369" cy="21073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65" y="2167648"/>
            <a:ext cx="272197" cy="236537"/>
          </a:xfrm>
          <a:prstGeom prst="rect">
            <a:avLst/>
          </a:prstGeom>
        </p:spPr>
      </p:pic>
      <p:cxnSp>
        <p:nvCxnSpPr>
          <p:cNvPr id="32" name="Conector recto 31"/>
          <p:cNvCxnSpPr/>
          <p:nvPr/>
        </p:nvCxnSpPr>
        <p:spPr>
          <a:xfrm flipH="1">
            <a:off x="1426915" y="3522069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3300903"/>
            <a:ext cx="463054" cy="465529"/>
          </a:xfrm>
          <a:prstGeom prst="rect">
            <a:avLst/>
          </a:prstGeom>
        </p:spPr>
      </p:pic>
      <p:cxnSp>
        <p:nvCxnSpPr>
          <p:cNvPr id="34" name="Conector recto 33"/>
          <p:cNvCxnSpPr/>
          <p:nvPr/>
        </p:nvCxnSpPr>
        <p:spPr>
          <a:xfrm flipH="1">
            <a:off x="2145164" y="3531288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7" y="3429799"/>
            <a:ext cx="289884" cy="189869"/>
          </a:xfrm>
          <a:prstGeom prst="rect">
            <a:avLst/>
          </a:prstGeom>
        </p:spPr>
      </p:pic>
      <p:cxnSp>
        <p:nvCxnSpPr>
          <p:cNvPr id="36" name="Conector recto 35"/>
          <p:cNvCxnSpPr/>
          <p:nvPr/>
        </p:nvCxnSpPr>
        <p:spPr>
          <a:xfrm flipH="1">
            <a:off x="1426915" y="4132188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3868818"/>
            <a:ext cx="463054" cy="465529"/>
          </a:xfrm>
          <a:prstGeom prst="rect">
            <a:avLst/>
          </a:prstGeom>
        </p:spPr>
      </p:pic>
      <p:cxnSp>
        <p:nvCxnSpPr>
          <p:cNvPr id="38" name="Conector recto 37"/>
          <p:cNvCxnSpPr/>
          <p:nvPr/>
        </p:nvCxnSpPr>
        <p:spPr>
          <a:xfrm flipH="1">
            <a:off x="2145164" y="4147001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64" y="4014563"/>
            <a:ext cx="279788" cy="174036"/>
          </a:xfrm>
          <a:prstGeom prst="rect">
            <a:avLst/>
          </a:prstGeom>
        </p:spPr>
      </p:pic>
      <p:cxnSp>
        <p:nvCxnSpPr>
          <p:cNvPr id="40" name="Conector recto 39"/>
          <p:cNvCxnSpPr/>
          <p:nvPr/>
        </p:nvCxnSpPr>
        <p:spPr>
          <a:xfrm flipH="1">
            <a:off x="1426915" y="4787055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4523685"/>
            <a:ext cx="463054" cy="465529"/>
          </a:xfrm>
          <a:prstGeom prst="rect">
            <a:avLst/>
          </a:prstGeom>
        </p:spPr>
      </p:pic>
      <p:cxnSp>
        <p:nvCxnSpPr>
          <p:cNvPr id="42" name="Conector recto 41"/>
          <p:cNvCxnSpPr/>
          <p:nvPr/>
        </p:nvCxnSpPr>
        <p:spPr>
          <a:xfrm flipH="1">
            <a:off x="2145164" y="4818986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65" y="4640989"/>
            <a:ext cx="273893" cy="230919"/>
          </a:xfrm>
          <a:prstGeom prst="rect">
            <a:avLst/>
          </a:prstGeom>
        </p:spPr>
      </p:pic>
      <p:cxnSp>
        <p:nvCxnSpPr>
          <p:cNvPr id="44" name="Conector recto 43"/>
          <p:cNvCxnSpPr/>
          <p:nvPr/>
        </p:nvCxnSpPr>
        <p:spPr>
          <a:xfrm flipH="1">
            <a:off x="1426915" y="5423189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n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5216091"/>
            <a:ext cx="463054" cy="465529"/>
          </a:xfrm>
          <a:prstGeom prst="rect">
            <a:avLst/>
          </a:prstGeom>
        </p:spPr>
      </p:pic>
      <p:cxnSp>
        <p:nvCxnSpPr>
          <p:cNvPr id="46" name="Conector recto 45"/>
          <p:cNvCxnSpPr/>
          <p:nvPr/>
        </p:nvCxnSpPr>
        <p:spPr>
          <a:xfrm flipH="1">
            <a:off x="2145164" y="5434699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3" y="5330391"/>
            <a:ext cx="255850" cy="211289"/>
          </a:xfrm>
          <a:prstGeom prst="rect">
            <a:avLst/>
          </a:prstGeom>
        </p:spPr>
      </p:pic>
      <p:cxnSp>
        <p:nvCxnSpPr>
          <p:cNvPr id="48" name="Conector recto 47"/>
          <p:cNvCxnSpPr/>
          <p:nvPr/>
        </p:nvCxnSpPr>
        <p:spPr>
          <a:xfrm flipH="1">
            <a:off x="1426915" y="6022281"/>
            <a:ext cx="371398" cy="0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8" y="5815183"/>
            <a:ext cx="463054" cy="465529"/>
          </a:xfrm>
          <a:prstGeom prst="rect">
            <a:avLst/>
          </a:prstGeom>
        </p:spPr>
      </p:pic>
      <p:cxnSp>
        <p:nvCxnSpPr>
          <p:cNvPr id="50" name="Conector recto 49"/>
          <p:cNvCxnSpPr/>
          <p:nvPr/>
        </p:nvCxnSpPr>
        <p:spPr>
          <a:xfrm flipH="1">
            <a:off x="2145164" y="6050413"/>
            <a:ext cx="172470" cy="8"/>
          </a:xfrm>
          <a:prstGeom prst="line">
            <a:avLst/>
          </a:prstGeom>
          <a:ln w="25400">
            <a:solidFill>
              <a:srgbClr val="005E6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n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2" y="5906918"/>
            <a:ext cx="220509" cy="2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04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 txBox="1">
            <a:spLocks/>
          </p:cNvSpPr>
          <p:nvPr/>
        </p:nvSpPr>
        <p:spPr>
          <a:xfrm>
            <a:off x="1981200" y="1695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6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Materias objeto de negociación</a:t>
            </a:r>
            <a:endParaRPr lang="es-CO" sz="3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18604295"/>
              </p:ext>
            </p:extLst>
          </p:nvPr>
        </p:nvGraphicFramePr>
        <p:xfrm>
          <a:off x="1850832" y="1235980"/>
          <a:ext cx="8582694" cy="430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278674" y="5654754"/>
            <a:ext cx="10154852" cy="848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s-CO" sz="1600" b="1" dirty="0">
                <a:solidFill>
                  <a:srgbClr val="002060"/>
                </a:solidFill>
              </a:rPr>
              <a:t>Nota 1: </a:t>
            </a:r>
            <a:r>
              <a:rPr lang="es-CO" sz="1600" dirty="0">
                <a:solidFill>
                  <a:srgbClr val="002060"/>
                </a:solidFill>
              </a:rPr>
              <a:t>En materia salarial podrá haber concertación </a:t>
            </a:r>
            <a:r>
              <a:rPr lang="es-CO" sz="1600" dirty="0" smtClean="0">
                <a:solidFill>
                  <a:srgbClr val="002060"/>
                </a:solidFill>
              </a:rPr>
              <a:t>dentro </a:t>
            </a:r>
            <a:r>
              <a:rPr lang="es-CO" sz="1600" dirty="0">
                <a:solidFill>
                  <a:srgbClr val="002060"/>
                </a:solidFill>
              </a:rPr>
              <a:t>de la situación fiscal y presupuestal del Estado</a:t>
            </a:r>
          </a:p>
          <a:p>
            <a:pPr defTabSz="914400"/>
            <a:r>
              <a:rPr lang="es-CO" sz="1600" b="1" dirty="0">
                <a:solidFill>
                  <a:srgbClr val="002060"/>
                </a:solidFill>
              </a:rPr>
              <a:t>Nota 2: </a:t>
            </a:r>
            <a:r>
              <a:rPr lang="es-CO" sz="1600" dirty="0">
                <a:solidFill>
                  <a:srgbClr val="002060"/>
                </a:solidFill>
              </a:rPr>
              <a:t>En materia prestacional el único competente para regular </a:t>
            </a:r>
            <a:r>
              <a:rPr lang="es-CO" sz="1600" dirty="0" smtClean="0">
                <a:solidFill>
                  <a:srgbClr val="002060"/>
                </a:solidFill>
              </a:rPr>
              <a:t>es </a:t>
            </a:r>
            <a:r>
              <a:rPr lang="es-CO" sz="1600" dirty="0">
                <a:solidFill>
                  <a:srgbClr val="002060"/>
                </a:solidFill>
              </a:rPr>
              <a:t>el Presidente de la República</a:t>
            </a:r>
          </a:p>
        </p:txBody>
      </p:sp>
    </p:spTree>
    <p:extLst>
      <p:ext uri="{BB962C8B-B14F-4D97-AF65-F5344CB8AC3E}">
        <p14:creationId xmlns:p14="http://schemas.microsoft.com/office/powerpoint/2010/main" val="2885752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757004" y="3766335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783131" y="427922"/>
            <a:ext cx="8229600" cy="66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Ámbito y actores </a:t>
            </a:r>
            <a:r>
              <a:rPr lang="es-CO" sz="3600" b="1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de la negociación</a:t>
            </a:r>
            <a:r>
              <a:rPr lang="es-CO" sz="36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es-CO" sz="3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59" y="3964075"/>
            <a:ext cx="9051843" cy="250666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671041" y="4868813"/>
            <a:ext cx="1555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O" sz="2000" b="1" dirty="0">
                <a:solidFill>
                  <a:sysClr val="windowText" lastClr="000000"/>
                </a:solidFill>
              </a:rPr>
              <a:t>Negociación </a:t>
            </a:r>
            <a:r>
              <a:rPr lang="es-CO" sz="2000" b="1" dirty="0" smtClean="0">
                <a:solidFill>
                  <a:sysClr val="windowText" lastClr="000000"/>
                </a:solidFill>
              </a:rPr>
              <a:t>individual</a:t>
            </a:r>
            <a:endParaRPr lang="es-CO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283716" y="4770337"/>
            <a:ext cx="536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2000" b="1" dirty="0">
                <a:solidFill>
                  <a:prstClr val="white"/>
                </a:solidFill>
              </a:rPr>
              <a:t>Entidad pública respectiva nacional o territorial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83716" y="5278168"/>
            <a:ext cx="536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2000" b="1" dirty="0">
                <a:solidFill>
                  <a:prstClr val="white"/>
                </a:solidFill>
              </a:rPr>
              <a:t>Una o varias organizaciones de empleados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87" y="1319200"/>
            <a:ext cx="8921215" cy="247375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757004" y="2194982"/>
            <a:ext cx="1627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O" sz="2000" b="1" dirty="0">
                <a:solidFill>
                  <a:sysClr val="windowText" lastClr="000000"/>
                </a:solidFill>
              </a:rPr>
              <a:t>Negociación </a:t>
            </a:r>
            <a:r>
              <a:rPr lang="es-CO" sz="2000" b="1" dirty="0" smtClean="0">
                <a:solidFill>
                  <a:sysClr val="windowText" lastClr="000000"/>
                </a:solidFill>
              </a:rPr>
              <a:t>general</a:t>
            </a:r>
            <a:endParaRPr lang="es-CO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283716" y="1914614"/>
            <a:ext cx="5367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2000" b="1" dirty="0">
                <a:solidFill>
                  <a:prstClr val="white"/>
                </a:solidFill>
              </a:rPr>
              <a:t>Gobierno Nacional (MinTrabajo, MHCP, DNP y Función Pública)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283716" y="2562049"/>
            <a:ext cx="5913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2000" b="1" dirty="0">
                <a:solidFill>
                  <a:prstClr val="white"/>
                </a:solidFill>
              </a:rPr>
              <a:t>Representantes de las Confederaciones y las Federaciones sindicales 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61" y="2671612"/>
            <a:ext cx="197407" cy="16970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48" y="2000011"/>
            <a:ext cx="197407" cy="16970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32" y="5361376"/>
            <a:ext cx="197407" cy="16970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62" y="4849440"/>
            <a:ext cx="197407" cy="1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5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 txBox="1">
            <a:spLocks/>
          </p:cNvSpPr>
          <p:nvPr/>
        </p:nvSpPr>
        <p:spPr>
          <a:xfrm>
            <a:off x="1966912" y="-41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2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Pliegos recibidos en 2017</a:t>
            </a:r>
            <a:endParaRPr lang="es-CO" sz="3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45527944"/>
              </p:ext>
            </p:extLst>
          </p:nvPr>
        </p:nvGraphicFramePr>
        <p:xfrm>
          <a:off x="1227520" y="807218"/>
          <a:ext cx="10154851" cy="530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0" y="6107880"/>
            <a:ext cx="8233869" cy="75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s-CO" sz="1200" b="1" dirty="0">
                <a:solidFill>
                  <a:srgbClr val="002060"/>
                </a:solidFill>
              </a:rPr>
              <a:t>Nota 1: </a:t>
            </a:r>
            <a:r>
              <a:rPr lang="es-CO" sz="1200" dirty="0" smtClean="0">
                <a:solidFill>
                  <a:srgbClr val="002060"/>
                </a:solidFill>
              </a:rPr>
              <a:t>Mesa Nacional de Negociación: 6 Pliegos Confederaciones y Federaciones </a:t>
            </a:r>
          </a:p>
          <a:p>
            <a:pPr defTabSz="914400"/>
            <a:r>
              <a:rPr lang="es-CO" sz="1200" dirty="0" smtClean="0">
                <a:solidFill>
                  <a:srgbClr val="002060"/>
                </a:solidFill>
              </a:rPr>
              <a:t>– 3 Mesas Sectoriales: Educación, Justicia</a:t>
            </a:r>
            <a:r>
              <a:rPr lang="es-CO" sz="1200" dirty="0">
                <a:solidFill>
                  <a:srgbClr val="002060"/>
                </a:solidFill>
              </a:rPr>
              <a:t> </a:t>
            </a:r>
            <a:r>
              <a:rPr lang="es-CO" sz="1200" dirty="0" smtClean="0">
                <a:solidFill>
                  <a:srgbClr val="002060"/>
                </a:solidFill>
              </a:rPr>
              <a:t>y Salud</a:t>
            </a:r>
          </a:p>
          <a:p>
            <a:pPr defTabSz="914400"/>
            <a:r>
              <a:rPr lang="es-CO" sz="1200" b="1" dirty="0" smtClean="0">
                <a:solidFill>
                  <a:srgbClr val="002060"/>
                </a:solidFill>
              </a:rPr>
              <a:t>Nota </a:t>
            </a:r>
            <a:r>
              <a:rPr lang="es-CO" sz="1200" b="1" dirty="0">
                <a:solidFill>
                  <a:srgbClr val="002060"/>
                </a:solidFill>
              </a:rPr>
              <a:t>2: </a:t>
            </a:r>
            <a:r>
              <a:rPr lang="es-CO" sz="1200" dirty="0" smtClean="0">
                <a:solidFill>
                  <a:srgbClr val="002060"/>
                </a:solidFill>
              </a:rPr>
              <a:t>Negociaciones Particulares: 8 Pliegos – Remitidos a las Entidades</a:t>
            </a:r>
            <a:endParaRPr lang="es-CO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5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1 Título"/>
          <p:cNvSpPr txBox="1">
            <a:spLocks/>
          </p:cNvSpPr>
          <p:nvPr/>
        </p:nvSpPr>
        <p:spPr>
          <a:xfrm>
            <a:off x="1583328" y="62694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/>
              <a:t>Términos y etapas de la negociación colectiva</a:t>
            </a:r>
          </a:p>
        </p:txBody>
      </p:sp>
      <p:sp>
        <p:nvSpPr>
          <p:cNvPr id="44" name="1 Título"/>
          <p:cNvSpPr txBox="1">
            <a:spLocks/>
          </p:cNvSpPr>
          <p:nvPr/>
        </p:nvSpPr>
        <p:spPr>
          <a:xfrm rot="16200000">
            <a:off x="-1356136" y="3298827"/>
            <a:ext cx="4485015" cy="432000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200" b="1" dirty="0">
                <a:solidFill>
                  <a:srgbClr val="FF6600"/>
                </a:solidFill>
                <a:latin typeface="Calibri"/>
              </a:rPr>
              <a:t>Negociación Colectiva</a:t>
            </a:r>
            <a:endParaRPr lang="es-CO" sz="3200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3" y="2818000"/>
            <a:ext cx="8540756" cy="894448"/>
          </a:xfrm>
          <a:prstGeom prst="rect">
            <a:avLst/>
          </a:prstGeom>
        </p:spPr>
      </p:pic>
      <p:sp>
        <p:nvSpPr>
          <p:cNvPr id="21" name="18 Forma libre"/>
          <p:cNvSpPr/>
          <p:nvPr/>
        </p:nvSpPr>
        <p:spPr>
          <a:xfrm>
            <a:off x="8332157" y="1852470"/>
            <a:ext cx="1926330" cy="1027101"/>
          </a:xfrm>
          <a:custGeom>
            <a:avLst/>
            <a:gdLst>
              <a:gd name="connsiteX0" fmla="*/ 0 w 1575012"/>
              <a:gd name="connsiteY0" fmla="*/ 0 h 2149286"/>
              <a:gd name="connsiteX1" fmla="*/ 1575012 w 1575012"/>
              <a:gd name="connsiteY1" fmla="*/ 0 h 2149286"/>
              <a:gd name="connsiteX2" fmla="*/ 1575012 w 1575012"/>
              <a:gd name="connsiteY2" fmla="*/ 2149286 h 2149286"/>
              <a:gd name="connsiteX3" fmla="*/ 0 w 1575012"/>
              <a:gd name="connsiteY3" fmla="*/ 2149286 h 2149286"/>
              <a:gd name="connsiteX4" fmla="*/ 0 w 1575012"/>
              <a:gd name="connsiteY4" fmla="*/ 0 h 21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12" h="2149286">
                <a:moveTo>
                  <a:pt x="0" y="0"/>
                </a:moveTo>
                <a:lnTo>
                  <a:pt x="1575012" y="0"/>
                </a:lnTo>
                <a:lnTo>
                  <a:pt x="1575012" y="2149286"/>
                </a:lnTo>
                <a:lnTo>
                  <a:pt x="0" y="21492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27991" tIns="127991" rIns="127991" bIns="127991" numCol="1" spcCol="1271" anchor="b" anchorCtr="0">
            <a:noAutofit/>
          </a:bodyPr>
          <a:lstStyle/>
          <a:p>
            <a:pPr algn="ctr" defTabSz="7999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kern="0" dirty="0">
                <a:solidFill>
                  <a:srgbClr val="002060"/>
                </a:solidFill>
              </a:rPr>
              <a:t>Cierre de la negociación y suscripción del Acta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15" y="2818000"/>
            <a:ext cx="8324972" cy="89444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40" y="4363161"/>
            <a:ext cx="6819048" cy="389075"/>
          </a:xfrm>
          <a:prstGeom prst="rect">
            <a:avLst/>
          </a:prstGeom>
        </p:spPr>
      </p:pic>
      <p:sp>
        <p:nvSpPr>
          <p:cNvPr id="24" name="20 CuadroTexto"/>
          <p:cNvSpPr txBox="1"/>
          <p:nvPr/>
        </p:nvSpPr>
        <p:spPr>
          <a:xfrm>
            <a:off x="2057315" y="3684913"/>
            <a:ext cx="1742536" cy="40011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sz="2000" b="1" kern="0" dirty="0">
                <a:solidFill>
                  <a:srgbClr val="002060"/>
                </a:solidFill>
              </a:rPr>
              <a:t>28 de febrero</a:t>
            </a:r>
          </a:p>
        </p:txBody>
      </p:sp>
      <p:sp>
        <p:nvSpPr>
          <p:cNvPr id="25" name="20 CuadroTexto"/>
          <p:cNvSpPr txBox="1"/>
          <p:nvPr/>
        </p:nvSpPr>
        <p:spPr>
          <a:xfrm>
            <a:off x="3856377" y="3684913"/>
            <a:ext cx="1392639" cy="40011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sz="2000" b="1" kern="0" dirty="0">
                <a:solidFill>
                  <a:srgbClr val="002060"/>
                </a:solidFill>
              </a:rPr>
              <a:t>2 de marzo</a:t>
            </a:r>
          </a:p>
        </p:txBody>
      </p:sp>
      <p:sp>
        <p:nvSpPr>
          <p:cNvPr id="26" name="20 CuadroTexto"/>
          <p:cNvSpPr txBox="1"/>
          <p:nvPr/>
        </p:nvSpPr>
        <p:spPr>
          <a:xfrm>
            <a:off x="5338855" y="3684913"/>
            <a:ext cx="1578490" cy="40010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defTabSz="914241">
              <a:defRPr/>
            </a:pPr>
            <a:r>
              <a:rPr lang="es-CO" sz="2000" b="1" kern="0" dirty="0" smtClean="0">
                <a:solidFill>
                  <a:srgbClr val="002060"/>
                </a:solidFill>
              </a:rPr>
              <a:t>21 </a:t>
            </a:r>
            <a:r>
              <a:rPr lang="es-CO" sz="2000" b="1" kern="0" dirty="0">
                <a:solidFill>
                  <a:srgbClr val="002060"/>
                </a:solidFill>
              </a:rPr>
              <a:t>de marzo </a:t>
            </a:r>
          </a:p>
        </p:txBody>
      </p:sp>
      <p:sp>
        <p:nvSpPr>
          <p:cNvPr id="45" name="20 CuadroTexto"/>
          <p:cNvSpPr txBox="1"/>
          <p:nvPr/>
        </p:nvSpPr>
        <p:spPr>
          <a:xfrm>
            <a:off x="6984059" y="3684913"/>
            <a:ext cx="1515008" cy="707887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sz="2000" b="1" kern="0" dirty="0">
                <a:solidFill>
                  <a:srgbClr val="002060"/>
                </a:solidFill>
              </a:rPr>
              <a:t>Discusión de propuestas</a:t>
            </a:r>
          </a:p>
        </p:txBody>
      </p:sp>
      <p:sp>
        <p:nvSpPr>
          <p:cNvPr id="46" name="20 CuadroTexto"/>
          <p:cNvSpPr txBox="1"/>
          <p:nvPr/>
        </p:nvSpPr>
        <p:spPr>
          <a:xfrm>
            <a:off x="8487862" y="3684913"/>
            <a:ext cx="1688895" cy="40010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sz="2000" b="1" kern="0" dirty="0">
                <a:solidFill>
                  <a:srgbClr val="002060"/>
                </a:solidFill>
              </a:rPr>
              <a:t>30 de marzo</a:t>
            </a:r>
          </a:p>
        </p:txBody>
      </p:sp>
      <p:sp>
        <p:nvSpPr>
          <p:cNvPr id="47" name="24 CuadroTexto"/>
          <p:cNvSpPr txBox="1"/>
          <p:nvPr/>
        </p:nvSpPr>
        <p:spPr>
          <a:xfrm>
            <a:off x="6698866" y="5256576"/>
            <a:ext cx="1952761" cy="384717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kern="0" dirty="0">
                <a:solidFill>
                  <a:srgbClr val="002060"/>
                </a:solidFill>
              </a:rPr>
              <a:t>15 días hábiles</a:t>
            </a:r>
          </a:p>
        </p:txBody>
      </p:sp>
      <p:sp>
        <p:nvSpPr>
          <p:cNvPr id="48" name="33 CuadroTexto"/>
          <p:cNvSpPr txBox="1"/>
          <p:nvPr/>
        </p:nvSpPr>
        <p:spPr>
          <a:xfrm>
            <a:off x="3736502" y="4842486"/>
            <a:ext cx="1620180" cy="96949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s-CO" kern="0" dirty="0">
                <a:solidFill>
                  <a:srgbClr val="002060"/>
                </a:solidFill>
              </a:rPr>
              <a:t>2 días hábiles después de fecha límite</a:t>
            </a:r>
          </a:p>
        </p:txBody>
      </p:sp>
      <p:sp>
        <p:nvSpPr>
          <p:cNvPr id="49" name="29 Rectángulo"/>
          <p:cNvSpPr/>
          <p:nvPr/>
        </p:nvSpPr>
        <p:spPr>
          <a:xfrm>
            <a:off x="2027583" y="4800754"/>
            <a:ext cx="1414167" cy="384719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defTabSz="914241">
              <a:defRPr/>
            </a:pPr>
            <a:r>
              <a:rPr lang="es-CO" b="1" kern="0" dirty="0">
                <a:solidFill>
                  <a:srgbClr val="002060"/>
                </a:solidFill>
              </a:rPr>
              <a:t>Fecha límite</a:t>
            </a:r>
          </a:p>
        </p:txBody>
      </p:sp>
      <p:sp>
        <p:nvSpPr>
          <p:cNvPr id="50" name="14 Forma libre"/>
          <p:cNvSpPr/>
          <p:nvPr/>
        </p:nvSpPr>
        <p:spPr>
          <a:xfrm>
            <a:off x="5312524" y="1931682"/>
            <a:ext cx="1683794" cy="952536"/>
          </a:xfrm>
          <a:custGeom>
            <a:avLst/>
            <a:gdLst>
              <a:gd name="connsiteX0" fmla="*/ 0 w 1575012"/>
              <a:gd name="connsiteY0" fmla="*/ 0 h 2149286"/>
              <a:gd name="connsiteX1" fmla="*/ 1575012 w 1575012"/>
              <a:gd name="connsiteY1" fmla="*/ 0 h 2149286"/>
              <a:gd name="connsiteX2" fmla="*/ 1575012 w 1575012"/>
              <a:gd name="connsiteY2" fmla="*/ 2149286 h 2149286"/>
              <a:gd name="connsiteX3" fmla="*/ 0 w 1575012"/>
              <a:gd name="connsiteY3" fmla="*/ 2149286 h 2149286"/>
              <a:gd name="connsiteX4" fmla="*/ 0 w 1575012"/>
              <a:gd name="connsiteY4" fmla="*/ 0 h 21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12" h="2149286">
                <a:moveTo>
                  <a:pt x="0" y="0"/>
                </a:moveTo>
                <a:lnTo>
                  <a:pt x="1575012" y="0"/>
                </a:lnTo>
                <a:lnTo>
                  <a:pt x="1575012" y="2149286"/>
                </a:lnTo>
                <a:lnTo>
                  <a:pt x="0" y="21492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27991" tIns="127991" rIns="127991" bIns="127991" numCol="1" spcCol="1271" anchor="b" anchorCtr="0">
            <a:noAutofit/>
          </a:bodyPr>
          <a:lstStyle/>
          <a:p>
            <a:pPr algn="ctr" defTabSz="7999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kern="0" dirty="0">
                <a:solidFill>
                  <a:srgbClr val="002060"/>
                </a:solidFill>
              </a:rPr>
              <a:t>Instalación de la mesa de negociación</a:t>
            </a:r>
          </a:p>
        </p:txBody>
      </p:sp>
      <p:sp>
        <p:nvSpPr>
          <p:cNvPr id="51" name="12 Forma libre"/>
          <p:cNvSpPr/>
          <p:nvPr/>
        </p:nvSpPr>
        <p:spPr>
          <a:xfrm>
            <a:off x="3730387" y="1834153"/>
            <a:ext cx="1575012" cy="1063737"/>
          </a:xfrm>
          <a:custGeom>
            <a:avLst/>
            <a:gdLst>
              <a:gd name="connsiteX0" fmla="*/ 0 w 1575012"/>
              <a:gd name="connsiteY0" fmla="*/ 0 h 2149286"/>
              <a:gd name="connsiteX1" fmla="*/ 1575012 w 1575012"/>
              <a:gd name="connsiteY1" fmla="*/ 0 h 2149286"/>
              <a:gd name="connsiteX2" fmla="*/ 1575012 w 1575012"/>
              <a:gd name="connsiteY2" fmla="*/ 2149286 h 2149286"/>
              <a:gd name="connsiteX3" fmla="*/ 0 w 1575012"/>
              <a:gd name="connsiteY3" fmla="*/ 2149286 h 2149286"/>
              <a:gd name="connsiteX4" fmla="*/ 0 w 1575012"/>
              <a:gd name="connsiteY4" fmla="*/ 0 h 21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12" h="2149286">
                <a:moveTo>
                  <a:pt x="0" y="0"/>
                </a:moveTo>
                <a:lnTo>
                  <a:pt x="1575012" y="0"/>
                </a:lnTo>
                <a:lnTo>
                  <a:pt x="1575012" y="2149286"/>
                </a:lnTo>
                <a:lnTo>
                  <a:pt x="0" y="21492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27991" tIns="127991" rIns="127991" bIns="127991" numCol="1" spcCol="1271" anchor="t" anchorCtr="0">
            <a:noAutofit/>
          </a:bodyPr>
          <a:lstStyle/>
          <a:p>
            <a:pPr algn="ctr" defTabSz="7999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kern="0" dirty="0">
                <a:solidFill>
                  <a:srgbClr val="002060"/>
                </a:solidFill>
              </a:rPr>
              <a:t>Designación de los negociadores</a:t>
            </a:r>
          </a:p>
        </p:txBody>
      </p:sp>
      <p:sp>
        <p:nvSpPr>
          <p:cNvPr id="52" name="10 Forma libre"/>
          <p:cNvSpPr/>
          <p:nvPr/>
        </p:nvSpPr>
        <p:spPr>
          <a:xfrm>
            <a:off x="2181679" y="1927645"/>
            <a:ext cx="1575012" cy="822452"/>
          </a:xfrm>
          <a:custGeom>
            <a:avLst/>
            <a:gdLst>
              <a:gd name="connsiteX0" fmla="*/ 0 w 1575012"/>
              <a:gd name="connsiteY0" fmla="*/ 0 h 2149286"/>
              <a:gd name="connsiteX1" fmla="*/ 1575012 w 1575012"/>
              <a:gd name="connsiteY1" fmla="*/ 0 h 2149286"/>
              <a:gd name="connsiteX2" fmla="*/ 1575012 w 1575012"/>
              <a:gd name="connsiteY2" fmla="*/ 2149286 h 2149286"/>
              <a:gd name="connsiteX3" fmla="*/ 0 w 1575012"/>
              <a:gd name="connsiteY3" fmla="*/ 2149286 h 2149286"/>
              <a:gd name="connsiteX4" fmla="*/ 0 w 1575012"/>
              <a:gd name="connsiteY4" fmla="*/ 0 h 21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12" h="2149286">
                <a:moveTo>
                  <a:pt x="0" y="0"/>
                </a:moveTo>
                <a:lnTo>
                  <a:pt x="1575012" y="0"/>
                </a:lnTo>
                <a:lnTo>
                  <a:pt x="1575012" y="2149286"/>
                </a:lnTo>
                <a:lnTo>
                  <a:pt x="0" y="21492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27991" tIns="127991" rIns="127991" bIns="127991" numCol="1" spcCol="1271" anchor="b" anchorCtr="0">
            <a:noAutofit/>
          </a:bodyPr>
          <a:lstStyle/>
          <a:p>
            <a:pPr algn="ctr" defTabSz="7999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kern="0" dirty="0">
                <a:solidFill>
                  <a:srgbClr val="002060"/>
                </a:solidFill>
              </a:rPr>
              <a:t>Presentación de pliegos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987683" y="4896552"/>
            <a:ext cx="1414056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defTabSz="914241">
              <a:defRPr/>
            </a:pPr>
            <a:r>
              <a:rPr lang="es-ES" b="1" kern="0" dirty="0">
                <a:solidFill>
                  <a:srgbClr val="002060"/>
                </a:solidFill>
              </a:rPr>
              <a:t>Negociación</a:t>
            </a:r>
          </a:p>
        </p:txBody>
      </p:sp>
    </p:spTree>
    <p:extLst>
      <p:ext uri="{BB962C8B-B14F-4D97-AF65-F5344CB8AC3E}">
        <p14:creationId xmlns:p14="http://schemas.microsoft.com/office/powerpoint/2010/main" val="3582218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9" y="3019889"/>
            <a:ext cx="9143982" cy="818222"/>
          </a:xfrm>
          <a:prstGeom prst="rect">
            <a:avLst/>
          </a:prstGeom>
        </p:spPr>
      </p:pic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9351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Logros primer trimestre 2017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523999" y="3004349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55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5"/>
          <p:cNvSpPr txBox="1">
            <a:spLocks noChangeArrowheads="1"/>
          </p:cNvSpPr>
          <p:nvPr/>
        </p:nvSpPr>
        <p:spPr bwMode="auto">
          <a:xfrm>
            <a:off x="1524000" y="601602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7F7F7F"/>
                </a:solidFill>
              </a:rPr>
              <a:t>Cumpleaños del </a:t>
            </a:r>
            <a:r>
              <a:rPr lang="es-ES_tradnl" altLang="es-CO" sz="3200" b="1" dirty="0" smtClean="0">
                <a:solidFill>
                  <a:srgbClr val="7F7F7F"/>
                </a:solidFill>
              </a:rPr>
              <a:t>mes – Marzo 2017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05503"/>
              </p:ext>
            </p:extLst>
          </p:nvPr>
        </p:nvGraphicFramePr>
        <p:xfrm>
          <a:off x="3327494" y="1460309"/>
          <a:ext cx="5065878" cy="4632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4249"/>
                <a:gridCol w="1951629"/>
              </a:tblGrid>
              <a:tr h="23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Nombre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Día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Ana Castro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01-mar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Juan Felipe Rueda Garcia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01-mar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Cristian Fajardo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02-mar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Manuel Prada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03-mar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Manuel Fernandez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08-mar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José Díaz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09-mar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Nancy Meneses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15-mar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Jady Muñoz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16-mar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William Pinto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17-mar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err="1" smtClean="0">
                          <a:effectLst/>
                        </a:rPr>
                        <a:t>Myrian</a:t>
                      </a:r>
                      <a:r>
                        <a:rPr lang="es-CO" sz="1600" dirty="0" smtClean="0">
                          <a:effectLst/>
                        </a:rPr>
                        <a:t> Cubillos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22-mar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José Serna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22-mar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Martha Juzga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Gabriel Muñoz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26-mar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Alejandro Becker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26-mar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err="1" smtClean="0">
                          <a:effectLst/>
                        </a:rPr>
                        <a:t>Maia</a:t>
                      </a:r>
                      <a:r>
                        <a:rPr lang="es-CO" sz="1600" dirty="0" smtClean="0">
                          <a:effectLst/>
                        </a:rPr>
                        <a:t> Borja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27-mar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Sandra Ramirez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28-mar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Viviana Peña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30-mar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8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</a:rPr>
                        <a:t>Nelson Gutierrez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31-mar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5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0" y="1386176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3" y="4581291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3" y="1386176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0" y="4581291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00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1 Rectángulo"/>
          <p:cNvSpPr/>
          <p:nvPr/>
        </p:nvSpPr>
        <p:spPr>
          <a:xfrm>
            <a:off x="600504" y="1632071"/>
            <a:ext cx="588463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 smtClean="0">
                <a:solidFill>
                  <a:srgbClr val="008799"/>
                </a:solidFill>
              </a:rPr>
              <a:t>26 de enero 2017</a:t>
            </a:r>
            <a:endParaRPr lang="es-ES_tradnl" dirty="0">
              <a:solidFill>
                <a:srgbClr val="008799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008799"/>
                </a:solidFill>
              </a:rPr>
              <a:t>Primer Encuentro Equipos Transversales Territoriales - 28 municipios asistieron</a:t>
            </a:r>
            <a:endParaRPr lang="es-ES_tradnl" sz="2000" b="1" dirty="0">
              <a:solidFill>
                <a:srgbClr val="008799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27857" y="2601567"/>
            <a:ext cx="5668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Función Pública, quiénes somos y qué hacemos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Estrategia de Equipos Transversales y logros 2016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altLang="es-CO" sz="1800" dirty="0"/>
              <a:t>Presentación de cifras del Empleo Público</a:t>
            </a:r>
            <a:endParaRPr lang="es-CO" sz="1800" dirty="0"/>
          </a:p>
        </p:txBody>
      </p:sp>
      <p:sp>
        <p:nvSpPr>
          <p:cNvPr id="9" name="1 Rectángulo"/>
          <p:cNvSpPr/>
          <p:nvPr/>
        </p:nvSpPr>
        <p:spPr>
          <a:xfrm>
            <a:off x="6068809" y="4275726"/>
            <a:ext cx="55590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_tradnl" b="1" dirty="0">
              <a:solidFill>
                <a:srgbClr val="B06E0E"/>
              </a:solidFill>
            </a:endParaRPr>
          </a:p>
          <a:p>
            <a:pPr lvl="0"/>
            <a:r>
              <a:rPr lang="es-ES_tradnl" dirty="0" smtClean="0">
                <a:solidFill>
                  <a:srgbClr val="008799"/>
                </a:solidFill>
              </a:rPr>
              <a:t>9 de marzo 2017</a:t>
            </a:r>
            <a:endParaRPr lang="es-ES_tradnl" dirty="0">
              <a:solidFill>
                <a:srgbClr val="008799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008799"/>
                </a:solidFill>
              </a:rPr>
              <a:t>Encuentro Equipo Transversal Talento Humano</a:t>
            </a:r>
            <a:endParaRPr lang="es-ES_tradnl" sz="2000" b="1" dirty="0">
              <a:solidFill>
                <a:srgbClr val="008799"/>
              </a:solidFill>
            </a:endParaRPr>
          </a:p>
        </p:txBody>
      </p:sp>
      <p:sp>
        <p:nvSpPr>
          <p:cNvPr id="11" name="3 Rectángulo"/>
          <p:cNvSpPr/>
          <p:nvPr/>
        </p:nvSpPr>
        <p:spPr>
          <a:xfrm>
            <a:off x="6184391" y="5245222"/>
            <a:ext cx="4290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Nuevo modelo de Empleo Público.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Gestión Estrategia del Talento Humano.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altLang="es-CO" sz="1800" dirty="0"/>
              <a:t>Servimos.</a:t>
            </a:r>
            <a:endParaRPr lang="es-CO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6" y="4158461"/>
            <a:ext cx="4174820" cy="23443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34" y="1421586"/>
            <a:ext cx="4106707" cy="2306074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600504" y="970507"/>
            <a:ext cx="863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>
                    <a:lumMod val="50000"/>
                  </a:schemeClr>
                </a:solidFill>
              </a:rPr>
              <a:t>Equipos Transversales</a:t>
            </a:r>
            <a:endParaRPr lang="es-ES_tradn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1 Rectángulo"/>
          <p:cNvSpPr/>
          <p:nvPr/>
        </p:nvSpPr>
        <p:spPr>
          <a:xfrm>
            <a:off x="618677" y="1647460"/>
            <a:ext cx="588463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 smtClean="0">
                <a:solidFill>
                  <a:srgbClr val="008799"/>
                </a:solidFill>
              </a:rPr>
              <a:t>15 de marzo 2017</a:t>
            </a:r>
            <a:endParaRPr lang="es-ES_tradnl" dirty="0">
              <a:solidFill>
                <a:srgbClr val="008799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008799"/>
                </a:solidFill>
              </a:rPr>
              <a:t>Encuentro Equipo Transversal Servicio al Ciudadano</a:t>
            </a:r>
            <a:endParaRPr lang="es-ES_tradnl" sz="2000" b="1" dirty="0">
              <a:solidFill>
                <a:srgbClr val="008799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3757" y="2369551"/>
            <a:ext cx="53267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Política de racionalización de trámites.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Sello de Excelencia de Servicio al </a:t>
            </a:r>
            <a:r>
              <a:rPr lang="es-CO" sz="1800" dirty="0" smtClean="0"/>
              <a:t>Ciudadano</a:t>
            </a:r>
            <a:endParaRPr lang="es-CO" sz="1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altLang="es-CO" sz="1800" dirty="0"/>
              <a:t>Campaña de derechos ciudadanos.</a:t>
            </a:r>
            <a:endParaRPr lang="es-CO" sz="1800" dirty="0"/>
          </a:p>
        </p:txBody>
      </p:sp>
      <p:sp>
        <p:nvSpPr>
          <p:cNvPr id="9" name="1 Rectángulo"/>
          <p:cNvSpPr/>
          <p:nvPr/>
        </p:nvSpPr>
        <p:spPr>
          <a:xfrm>
            <a:off x="6068809" y="3459111"/>
            <a:ext cx="564097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>
              <a:solidFill>
                <a:srgbClr val="008799"/>
              </a:solidFill>
            </a:endParaRPr>
          </a:p>
          <a:p>
            <a:r>
              <a:rPr lang="es-ES_tradnl" dirty="0">
                <a:solidFill>
                  <a:srgbClr val="008799"/>
                </a:solidFill>
              </a:rPr>
              <a:t>21 de marzo 2017</a:t>
            </a:r>
          </a:p>
          <a:p>
            <a:r>
              <a:rPr lang="es-ES_tradnl" sz="2000" b="1" dirty="0">
                <a:solidFill>
                  <a:srgbClr val="008799"/>
                </a:solidFill>
              </a:rPr>
              <a:t>Encuentro Equipo Transversal Gestión Internacional</a:t>
            </a:r>
          </a:p>
        </p:txBody>
      </p:sp>
      <p:sp>
        <p:nvSpPr>
          <p:cNvPr id="11" name="3 Rectángulo"/>
          <p:cNvSpPr/>
          <p:nvPr/>
        </p:nvSpPr>
        <p:spPr>
          <a:xfrm>
            <a:off x="6184391" y="4540060"/>
            <a:ext cx="5525388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¿Qué hace APC Colombia?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Articulación interinstitucional y portafolio de servicios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altLang="es-CO" sz="1800" dirty="0"/>
              <a:t>Sistema de Información de Cooperación </a:t>
            </a:r>
            <a:r>
              <a:rPr lang="es-CO" altLang="es-CO" sz="1800" dirty="0" smtClean="0"/>
              <a:t>Internacional</a:t>
            </a:r>
            <a:endParaRPr lang="es-CO" altLang="es-CO" sz="1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Arquitectura financiera de cooperación para el </a:t>
            </a:r>
            <a:r>
              <a:rPr lang="es-CO" sz="1800" dirty="0" smtClean="0"/>
              <a:t>posconflicto</a:t>
            </a:r>
            <a:endParaRPr lang="es-CO" sz="1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El rol del sector privado en el posconflicto.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5"/>
          <a:stretch/>
        </p:blipFill>
        <p:spPr>
          <a:xfrm>
            <a:off x="6929404" y="1244285"/>
            <a:ext cx="4115262" cy="2250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4" y="4188670"/>
            <a:ext cx="5283799" cy="1843640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600504" y="970507"/>
            <a:ext cx="863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>
                    <a:lumMod val="50000"/>
                  </a:schemeClr>
                </a:solidFill>
              </a:rPr>
              <a:t>Equipos Transversales</a:t>
            </a:r>
            <a:endParaRPr lang="es-ES_tradn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70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1 Rectángulo"/>
          <p:cNvSpPr/>
          <p:nvPr/>
        </p:nvSpPr>
        <p:spPr>
          <a:xfrm>
            <a:off x="762583" y="1906767"/>
            <a:ext cx="588463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008799"/>
                </a:solidFill>
              </a:rPr>
              <a:t>22 de marzo 2017</a:t>
            </a:r>
          </a:p>
          <a:p>
            <a:r>
              <a:rPr lang="es-ES_tradnl" sz="2000" b="1" dirty="0">
                <a:solidFill>
                  <a:srgbClr val="008799"/>
                </a:solidFill>
              </a:rPr>
              <a:t>Encuentro Equipo Transversal Planeación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57663" y="2628858"/>
            <a:ext cx="532672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Resultados Evaluación Modelo Integrado de Planeación y Gestión Vigencia 2016 y Avances MIPG </a:t>
            </a:r>
            <a:r>
              <a:rPr lang="es-CO" sz="1800" dirty="0" smtClean="0"/>
              <a:t>v2</a:t>
            </a:r>
            <a:endParaRPr lang="es-CO" sz="1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1800" dirty="0"/>
              <a:t>Rol Oficinas Asesoras de </a:t>
            </a:r>
            <a:r>
              <a:rPr lang="es-CO" sz="1800" dirty="0" smtClean="0"/>
              <a:t>Planeación</a:t>
            </a:r>
            <a:endParaRPr lang="es-CO" sz="1800" dirty="0"/>
          </a:p>
        </p:txBody>
      </p:sp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600504" y="970507"/>
            <a:ext cx="863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>
                    <a:lumMod val="50000"/>
                  </a:schemeClr>
                </a:solidFill>
              </a:rPr>
              <a:t>Equipos Transversales</a:t>
            </a:r>
            <a:endParaRPr lang="es-ES_tradn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53" y="2790333"/>
            <a:ext cx="4560498" cy="25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cr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3" name="AutoShape 5" descr="Resultado de imagen para lupa icon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5"/>
          <p:cNvSpPr/>
          <p:nvPr/>
        </p:nvSpPr>
        <p:spPr>
          <a:xfrm>
            <a:off x="2705191" y="1237392"/>
            <a:ext cx="751420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conjunto con la </a:t>
            </a:r>
            <a:r>
              <a:rPr lang="es-CO" sz="1600" b="1" dirty="0">
                <a:solidFill>
                  <a:schemeClr val="accent2"/>
                </a:solidFill>
              </a:rPr>
              <a:t>OTIC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el </a:t>
            </a:r>
            <a:r>
              <a:rPr lang="es-CO" sz="1600" b="1" dirty="0">
                <a:solidFill>
                  <a:schemeClr val="accent2"/>
                </a:solidFill>
              </a:rPr>
              <a:t>Grupo de Servicio al Ciudadano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se logró la incorporación del Módulo de Servicio al Ciudadano en la herramienta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965008" y="1252128"/>
            <a:ext cx="1620000" cy="5847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929905" y="1252129"/>
            <a:ext cx="3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Rectángulo"/>
          <p:cNvSpPr/>
          <p:nvPr/>
        </p:nvSpPr>
        <p:spPr>
          <a:xfrm>
            <a:off x="1403354" y="1342505"/>
            <a:ext cx="689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2000" b="1" dirty="0">
                <a:solidFill>
                  <a:srgbClr val="ED7D31"/>
                </a:solidFill>
              </a:rPr>
              <a:t>CRM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0219859" y="1223081"/>
            <a:ext cx="360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10255859" y="1541265"/>
            <a:ext cx="540000" cy="1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5 Grupo"/>
          <p:cNvGrpSpPr/>
          <p:nvPr/>
        </p:nvGrpSpPr>
        <p:grpSpPr>
          <a:xfrm>
            <a:off x="10829032" y="1210095"/>
            <a:ext cx="720000" cy="720000"/>
            <a:chOff x="8077103" y="1202925"/>
            <a:chExt cx="910940" cy="882632"/>
          </a:xfrm>
        </p:grpSpPr>
        <p:pic>
          <p:nvPicPr>
            <p:cNvPr id="48" name="Picture 4" descr="D:\vparra\Pictures\cr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085" y="1273653"/>
              <a:ext cx="758977" cy="74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48 Elipse"/>
            <p:cNvSpPr/>
            <p:nvPr/>
          </p:nvSpPr>
          <p:spPr>
            <a:xfrm>
              <a:off x="8077103" y="1202925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AutoShape 2" descr="Resultado de imagen para teach icon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4" name="13 Rectángulo"/>
          <p:cNvSpPr/>
          <p:nvPr/>
        </p:nvSpPr>
        <p:spPr>
          <a:xfrm>
            <a:off x="2690639" y="2063290"/>
            <a:ext cx="7504208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la </a:t>
            </a:r>
            <a:r>
              <a:rPr lang="es-CO" sz="1600" b="1" dirty="0">
                <a:solidFill>
                  <a:schemeClr val="accent2"/>
                </a:solidFill>
              </a:rPr>
              <a:t>Dirección de Empleo Público 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elaboró una propuesta de pensum para </a:t>
            </a:r>
            <a:r>
              <a:rPr lang="es-CO" sz="1600" b="1" dirty="0">
                <a:solidFill>
                  <a:schemeClr val="accent2"/>
                </a:solidFill>
              </a:rPr>
              <a:t>11 diplomados 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CO" sz="1600" b="1" dirty="0">
                <a:solidFill>
                  <a:schemeClr val="accent2"/>
                </a:solidFill>
              </a:rPr>
              <a:t>4 cursos 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actualización, que se está validando con los líderes de cada Equipo </a:t>
            </a: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Transversal</a:t>
            </a:r>
            <a:endParaRPr lang="es-CO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951360" y="2073793"/>
            <a:ext cx="1620000" cy="8037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b="1" dirty="0"/>
          </a:p>
        </p:txBody>
      </p:sp>
      <p:sp>
        <p:nvSpPr>
          <p:cNvPr id="28" name="27 Rectángulo"/>
          <p:cNvSpPr/>
          <p:nvPr/>
        </p:nvSpPr>
        <p:spPr>
          <a:xfrm>
            <a:off x="916257" y="2073745"/>
            <a:ext cx="36000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33 Rectángulo"/>
          <p:cNvSpPr/>
          <p:nvPr/>
        </p:nvSpPr>
        <p:spPr>
          <a:xfrm>
            <a:off x="10193325" y="2059851"/>
            <a:ext cx="36000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3" name="42 Conector recto"/>
          <p:cNvCxnSpPr/>
          <p:nvPr/>
        </p:nvCxnSpPr>
        <p:spPr>
          <a:xfrm>
            <a:off x="10194881" y="2470515"/>
            <a:ext cx="612000" cy="0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Rectángulo"/>
          <p:cNvSpPr/>
          <p:nvPr/>
        </p:nvSpPr>
        <p:spPr>
          <a:xfrm>
            <a:off x="980315" y="2039178"/>
            <a:ext cx="1717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rgbClr val="ED7D31"/>
                </a:solidFill>
              </a:rPr>
              <a:t>Diplomados Equipos Transversales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10859418" y="2110515"/>
            <a:ext cx="720000" cy="720000"/>
            <a:chOff x="8131348" y="2502619"/>
            <a:chExt cx="910940" cy="882632"/>
          </a:xfrm>
        </p:grpSpPr>
        <p:sp>
          <p:nvSpPr>
            <p:cNvPr id="35" name="34 Elipse"/>
            <p:cNvSpPr/>
            <p:nvPr/>
          </p:nvSpPr>
          <p:spPr>
            <a:xfrm>
              <a:off x="8131348" y="2502619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7" t="7066" r="19675" b="2689"/>
            <a:stretch/>
          </p:blipFill>
          <p:spPr>
            <a:xfrm>
              <a:off x="8380311" y="2635530"/>
              <a:ext cx="413014" cy="616810"/>
            </a:xfrm>
            <a:prstGeom prst="rect">
              <a:avLst/>
            </a:prstGeom>
          </p:spPr>
        </p:pic>
      </p:grpSp>
      <p:sp>
        <p:nvSpPr>
          <p:cNvPr id="36" name="45 Rectángulo"/>
          <p:cNvSpPr/>
          <p:nvPr/>
        </p:nvSpPr>
        <p:spPr>
          <a:xfrm>
            <a:off x="2687403" y="3064268"/>
            <a:ext cx="7507443" cy="800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Comité Sector Planeación. Enero 10 de </a:t>
            </a: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es-CO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Comité Sector Comercio. </a:t>
            </a: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Febrero 17 de 2017</a:t>
            </a:r>
            <a:endParaRPr lang="es-CO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tángulo 5"/>
          <p:cNvSpPr/>
          <p:nvPr/>
        </p:nvSpPr>
        <p:spPr>
          <a:xfrm>
            <a:off x="2690639" y="4054816"/>
            <a:ext cx="7504208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elaboraron los antecedentes sobre otras mediciones </a:t>
            </a: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similares</a:t>
            </a:r>
            <a:endParaRPr lang="es-CO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definió la metodología de trabajo que está basada en las técnicas de Transferencia de beneficios, Costos evitados y análisis costo - beneficio.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elaboraron las cadenas de incidencia 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Racionalización de Trámites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Diplomados</a:t>
            </a:r>
          </a:p>
        </p:txBody>
      </p:sp>
      <p:sp>
        <p:nvSpPr>
          <p:cNvPr id="38" name="32 Rectángulo"/>
          <p:cNvSpPr/>
          <p:nvPr/>
        </p:nvSpPr>
        <p:spPr>
          <a:xfrm>
            <a:off x="916257" y="4069554"/>
            <a:ext cx="1655103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14 Rectángulo"/>
          <p:cNvSpPr/>
          <p:nvPr/>
        </p:nvSpPr>
        <p:spPr>
          <a:xfrm>
            <a:off x="957364" y="3079006"/>
            <a:ext cx="1613996" cy="8005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7" name="9 Conector recto"/>
          <p:cNvCxnSpPr>
            <a:stCxn id="53" idx="3"/>
            <a:endCxn id="52" idx="2"/>
          </p:cNvCxnSpPr>
          <p:nvPr/>
        </p:nvCxnSpPr>
        <p:spPr>
          <a:xfrm flipV="1">
            <a:off x="10225277" y="3457602"/>
            <a:ext cx="663012" cy="2666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28 Rectángulo"/>
          <p:cNvSpPr/>
          <p:nvPr/>
        </p:nvSpPr>
        <p:spPr>
          <a:xfrm>
            <a:off x="999979" y="3114732"/>
            <a:ext cx="16898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b="1" dirty="0">
                <a:solidFill>
                  <a:srgbClr val="ED7D31"/>
                </a:solidFill>
              </a:rPr>
              <a:t>Comités Sectoriales de Desarrollo Administrativo</a:t>
            </a:r>
          </a:p>
        </p:txBody>
      </p:sp>
      <p:sp>
        <p:nvSpPr>
          <p:cNvPr id="53" name="31 Rectángulo"/>
          <p:cNvSpPr/>
          <p:nvPr/>
        </p:nvSpPr>
        <p:spPr>
          <a:xfrm>
            <a:off x="10189277" y="3064268"/>
            <a:ext cx="36000" cy="7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42 Rectángulo"/>
          <p:cNvSpPr/>
          <p:nvPr/>
        </p:nvSpPr>
        <p:spPr>
          <a:xfrm>
            <a:off x="10187927" y="4069554"/>
            <a:ext cx="36000" cy="154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56 Rectángulo"/>
          <p:cNvSpPr/>
          <p:nvPr/>
        </p:nvSpPr>
        <p:spPr>
          <a:xfrm>
            <a:off x="983721" y="4450467"/>
            <a:ext cx="171774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700" b="1" dirty="0" smtClean="0">
                <a:solidFill>
                  <a:srgbClr val="ED7D31"/>
                </a:solidFill>
              </a:rPr>
              <a:t>Medición de Incidencia de Función Pública</a:t>
            </a:r>
          </a:p>
        </p:txBody>
      </p:sp>
      <p:sp>
        <p:nvSpPr>
          <p:cNvPr id="60" name="57 Rectángulo"/>
          <p:cNvSpPr/>
          <p:nvPr/>
        </p:nvSpPr>
        <p:spPr>
          <a:xfrm>
            <a:off x="931622" y="3092653"/>
            <a:ext cx="36000" cy="7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58 Rectángulo"/>
          <p:cNvSpPr/>
          <p:nvPr/>
        </p:nvSpPr>
        <p:spPr>
          <a:xfrm>
            <a:off x="917668" y="4068824"/>
            <a:ext cx="36000" cy="1584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8" name="Grupo 17"/>
          <p:cNvGrpSpPr/>
          <p:nvPr/>
        </p:nvGrpSpPr>
        <p:grpSpPr>
          <a:xfrm>
            <a:off x="10859418" y="4387870"/>
            <a:ext cx="720000" cy="720000"/>
            <a:chOff x="8479235" y="4658751"/>
            <a:chExt cx="910940" cy="882632"/>
          </a:xfrm>
        </p:grpSpPr>
        <p:sp>
          <p:nvSpPr>
            <p:cNvPr id="57" name="44 Elipse"/>
            <p:cNvSpPr/>
            <p:nvPr/>
          </p:nvSpPr>
          <p:spPr>
            <a:xfrm>
              <a:off x="8479235" y="4658751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2" name="3 Imagen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279" y="4684641"/>
              <a:ext cx="830852" cy="830852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10888289" y="3097602"/>
            <a:ext cx="720000" cy="720000"/>
            <a:chOff x="8506837" y="3351060"/>
            <a:chExt cx="910940" cy="882632"/>
          </a:xfrm>
        </p:grpSpPr>
        <p:sp>
          <p:nvSpPr>
            <p:cNvPr id="52" name="30 Elipse"/>
            <p:cNvSpPr/>
            <p:nvPr/>
          </p:nvSpPr>
          <p:spPr>
            <a:xfrm>
              <a:off x="8506837" y="3351060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3" name="29 Imagen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2620" y="3547236"/>
              <a:ext cx="799374" cy="490283"/>
            </a:xfrm>
            <a:prstGeom prst="rect">
              <a:avLst/>
            </a:prstGeom>
          </p:spPr>
        </p:pic>
      </p:grpSp>
      <p:sp>
        <p:nvSpPr>
          <p:cNvPr id="7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cxnSp>
        <p:nvCxnSpPr>
          <p:cNvPr id="100" name="9 Conector recto"/>
          <p:cNvCxnSpPr/>
          <p:nvPr/>
        </p:nvCxnSpPr>
        <p:spPr>
          <a:xfrm flipV="1">
            <a:off x="10132847" y="4745204"/>
            <a:ext cx="663012" cy="2666"/>
          </a:xfrm>
          <a:prstGeom prst="line">
            <a:avLst/>
          </a:prstGeom>
          <a:ln w="19050">
            <a:solidFill>
              <a:srgbClr val="7F6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04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cr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3" name="AutoShape 5" descr="Resultado de imagen para lupa icon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8" name="Rectángulo 5"/>
          <p:cNvSpPr/>
          <p:nvPr/>
        </p:nvSpPr>
        <p:spPr>
          <a:xfrm>
            <a:off x="2538237" y="2230037"/>
            <a:ext cx="7539150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En conjunto con la </a:t>
            </a:r>
            <a:r>
              <a:rPr lang="es-CO" sz="1600" b="1" dirty="0">
                <a:solidFill>
                  <a:schemeClr val="accent2"/>
                </a:solidFill>
                <a:latin typeface="+mn-lt"/>
                <a:ea typeface="+mn-ea"/>
              </a:rPr>
              <a:t>OAP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, se validó la información y se incluyeron las observaciones de forma y fondo remitidas por todas las Direcciones Técnicas, con lo que se elaboró la Ficha Sectorial ampliada.</a:t>
            </a:r>
            <a:endParaRPr lang="es-CO" sz="1600" dirty="0"/>
          </a:p>
        </p:txBody>
      </p:sp>
      <p:sp>
        <p:nvSpPr>
          <p:cNvPr id="30" name="29 Rectángulo"/>
          <p:cNvSpPr/>
          <p:nvPr/>
        </p:nvSpPr>
        <p:spPr>
          <a:xfrm>
            <a:off x="770270" y="2228987"/>
            <a:ext cx="1666377" cy="828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 b="1" dirty="0">
                <a:solidFill>
                  <a:srgbClr val="ED7D3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Ficha Sectorial</a:t>
            </a:r>
          </a:p>
          <a:p>
            <a:pPr algn="ctr"/>
            <a:r>
              <a:rPr lang="es-CO" sz="1700" b="1" dirty="0">
                <a:solidFill>
                  <a:srgbClr val="ED7D3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Ampliada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770269" y="2228646"/>
            <a:ext cx="36000" cy="82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36 Rectángulo"/>
          <p:cNvSpPr/>
          <p:nvPr/>
        </p:nvSpPr>
        <p:spPr>
          <a:xfrm>
            <a:off x="10037037" y="2229769"/>
            <a:ext cx="36000" cy="82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7" name="46 Conector recto"/>
          <p:cNvCxnSpPr/>
          <p:nvPr/>
        </p:nvCxnSpPr>
        <p:spPr>
          <a:xfrm>
            <a:off x="10104686" y="2617938"/>
            <a:ext cx="436297" cy="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5"/>
          <p:cNvSpPr/>
          <p:nvPr/>
        </p:nvSpPr>
        <p:spPr>
          <a:xfrm>
            <a:off x="2538239" y="1368014"/>
            <a:ext cx="750420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está trabajando en el ajuste del Modelo para fortalecerlo estadísticamente, de acuerdo con las recomendaciones hechas por el Director del DANE</a:t>
            </a:r>
            <a:r>
              <a:rPr lang="es-CO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CO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70271" y="1368014"/>
            <a:ext cx="1666376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770271" y="1368015"/>
            <a:ext cx="3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Rectángulo"/>
          <p:cNvSpPr/>
          <p:nvPr/>
        </p:nvSpPr>
        <p:spPr>
          <a:xfrm>
            <a:off x="797470" y="1470720"/>
            <a:ext cx="1666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_tradnl" sz="2000" b="1" dirty="0">
                <a:solidFill>
                  <a:srgbClr val="ED7D31"/>
                </a:solidFill>
              </a:rPr>
              <a:t>ISDI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0041387" y="1377148"/>
            <a:ext cx="3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9 Conector recto"/>
          <p:cNvCxnSpPr/>
          <p:nvPr/>
        </p:nvCxnSpPr>
        <p:spPr>
          <a:xfrm>
            <a:off x="10054805" y="1647144"/>
            <a:ext cx="436297" cy="1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Resultado de imagen para teach icon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5" name="Rectángulo 5"/>
          <p:cNvSpPr/>
          <p:nvPr/>
        </p:nvSpPr>
        <p:spPr>
          <a:xfrm>
            <a:off x="2538237" y="3343549"/>
            <a:ext cx="7505446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Junto a la </a:t>
            </a:r>
            <a:r>
              <a:rPr lang="es-CO" sz="1600" b="1" dirty="0">
                <a:solidFill>
                  <a:schemeClr val="accent2"/>
                </a:solidFill>
                <a:latin typeface="+mn-lt"/>
                <a:ea typeface="+mn-ea"/>
              </a:rPr>
              <a:t>Secretaría General</a:t>
            </a: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, se lideró y apoyó el proceso de la firma del Convenio con la ESAP para la presente vigencia.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Se llevó a cabo el primer Comité Operativo. 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770270" y="3337216"/>
            <a:ext cx="1666377" cy="837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 b="1" dirty="0">
                <a:solidFill>
                  <a:srgbClr val="ED7D3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Convenio ESAP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770269" y="3337218"/>
            <a:ext cx="36000" cy="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39 Rectángulo"/>
          <p:cNvSpPr/>
          <p:nvPr/>
        </p:nvSpPr>
        <p:spPr>
          <a:xfrm>
            <a:off x="10051987" y="3334390"/>
            <a:ext cx="36000" cy="82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4" name="43 Conector recto"/>
          <p:cNvCxnSpPr/>
          <p:nvPr/>
        </p:nvCxnSpPr>
        <p:spPr>
          <a:xfrm>
            <a:off x="10043683" y="3697216"/>
            <a:ext cx="436297" cy="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/>
        </p:nvGrpSpPr>
        <p:grpSpPr>
          <a:xfrm>
            <a:off x="10474396" y="3337216"/>
            <a:ext cx="720000" cy="720000"/>
            <a:chOff x="8589047" y="3440842"/>
            <a:chExt cx="910940" cy="882632"/>
          </a:xfrm>
        </p:grpSpPr>
        <p:sp>
          <p:nvSpPr>
            <p:cNvPr id="42" name="41 Elipse"/>
            <p:cNvSpPr/>
            <p:nvPr/>
          </p:nvSpPr>
          <p:spPr>
            <a:xfrm>
              <a:off x="8589047" y="3440842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50" name="Picture 2" descr="Resultado de imagen para agreement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712" y="3527748"/>
              <a:ext cx="708820" cy="708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10474396" y="2257939"/>
            <a:ext cx="720000" cy="720000"/>
            <a:chOff x="8597520" y="2327330"/>
            <a:chExt cx="910940" cy="882632"/>
          </a:xfrm>
        </p:grpSpPr>
        <p:sp>
          <p:nvSpPr>
            <p:cNvPr id="46" name="45 Elipse"/>
            <p:cNvSpPr/>
            <p:nvPr/>
          </p:nvSpPr>
          <p:spPr>
            <a:xfrm>
              <a:off x="8597520" y="2327330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54" name="Picture 6" descr="Resultado de imagen para infographic ic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6A9CCC"/>
                </a:clrFrom>
                <a:clrTo>
                  <a:srgbClr val="6A9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7" t="17778" r="26562" b="27829"/>
            <a:stretch/>
          </p:blipFill>
          <p:spPr bwMode="auto">
            <a:xfrm>
              <a:off x="8868971" y="2531125"/>
              <a:ext cx="368038" cy="475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o 4"/>
          <p:cNvGrpSpPr/>
          <p:nvPr/>
        </p:nvGrpSpPr>
        <p:grpSpPr>
          <a:xfrm>
            <a:off x="10435690" y="1219141"/>
            <a:ext cx="864000" cy="864000"/>
            <a:chOff x="8430727" y="2054996"/>
            <a:chExt cx="1204524" cy="1204524"/>
          </a:xfrm>
        </p:grpSpPr>
        <p:sp>
          <p:nvSpPr>
            <p:cNvPr id="49" name="48 Elipse"/>
            <p:cNvSpPr/>
            <p:nvPr/>
          </p:nvSpPr>
          <p:spPr>
            <a:xfrm>
              <a:off x="8577519" y="2215942"/>
              <a:ext cx="910940" cy="88263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56" name="Picture 8" descr="Resultado de imagen para indicator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0727" y="2054996"/>
              <a:ext cx="1204524" cy="1204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9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1429119" y="2834731"/>
            <a:ext cx="36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135272" y="1460956"/>
            <a:ext cx="78611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 smtClean="0"/>
              <a:t>Suscripción </a:t>
            </a:r>
            <a:r>
              <a:rPr lang="es-CO" sz="2200" dirty="0"/>
              <a:t>de alianza con la </a:t>
            </a:r>
            <a:r>
              <a:rPr lang="es-CO" sz="2200" dirty="0" smtClean="0"/>
              <a:t>UNIR </a:t>
            </a:r>
            <a:r>
              <a:rPr lang="es-CO" sz="2200" dirty="0"/>
              <a:t>para </a:t>
            </a:r>
            <a:r>
              <a:rPr lang="es-CO" sz="2200" b="1" dirty="0">
                <a:solidFill>
                  <a:srgbClr val="FF6600"/>
                </a:solidFill>
              </a:rPr>
              <a:t>descuentos en estudios superiores con la </a:t>
            </a:r>
            <a:r>
              <a:rPr lang="es-CO" sz="2200" b="1" dirty="0" smtClean="0">
                <a:solidFill>
                  <a:srgbClr val="FF6600"/>
                </a:solidFill>
              </a:rPr>
              <a:t>Universidad Internacional </a:t>
            </a:r>
            <a:r>
              <a:rPr lang="es-CO" sz="2200" b="1" dirty="0">
                <a:solidFill>
                  <a:srgbClr val="FF6600"/>
                </a:solidFill>
              </a:rPr>
              <a:t>de la Rioja </a:t>
            </a:r>
            <a:r>
              <a:rPr lang="es-CO" sz="2200" dirty="0"/>
              <a:t>y entrega de</a:t>
            </a:r>
            <a:r>
              <a:rPr lang="es-CO" sz="2200" dirty="0">
                <a:solidFill>
                  <a:srgbClr val="777777"/>
                </a:solidFill>
              </a:rPr>
              <a:t> </a:t>
            </a:r>
            <a:r>
              <a:rPr lang="es-CO" sz="2200" b="1" dirty="0">
                <a:solidFill>
                  <a:srgbClr val="FF6600"/>
                </a:solidFill>
              </a:rPr>
              <a:t>becas por 100 millones de pesos </a:t>
            </a:r>
            <a:r>
              <a:rPr lang="es-CO" sz="2200" dirty="0"/>
              <a:t>para servidores de </a:t>
            </a:r>
            <a:r>
              <a:rPr lang="es-CO" sz="2200" dirty="0" smtClean="0"/>
              <a:t>Ministerio de Educación.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200" dirty="0" smtClean="0">
              <a:solidFill>
                <a:srgbClr val="777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 smtClean="0"/>
              <a:t>Expedición </a:t>
            </a:r>
            <a:r>
              <a:rPr lang="es-CO" sz="2200" dirty="0"/>
              <a:t>de la guía para acuerdos de gestión </a:t>
            </a:r>
            <a:r>
              <a:rPr lang="es-CO" sz="2200" b="1" dirty="0">
                <a:solidFill>
                  <a:srgbClr val="FF6600"/>
                </a:solidFill>
              </a:rPr>
              <a:t>más de 1000 servidores públicos </a:t>
            </a:r>
            <a:r>
              <a:rPr lang="es-CO" sz="2200" dirty="0"/>
              <a:t>capacitados en esta guía</a:t>
            </a:r>
            <a:r>
              <a:rPr lang="es-CO" sz="2200" dirty="0" smtClean="0">
                <a:solidFill>
                  <a:srgbClr val="777777"/>
                </a:solidFill>
              </a:rPr>
              <a:t>.</a:t>
            </a:r>
          </a:p>
          <a:p>
            <a:endParaRPr lang="es-CO" sz="2200" dirty="0" smtClean="0">
              <a:solidFill>
                <a:srgbClr val="777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b="1" dirty="0">
                <a:solidFill>
                  <a:srgbClr val="FF6600"/>
                </a:solidFill>
              </a:rPr>
              <a:t>Encuentro de Jefes de Talento Humano </a:t>
            </a:r>
            <a:r>
              <a:rPr lang="es-CO" sz="2200" dirty="0"/>
              <a:t>asistieron 112 personas de la Rama Ejecutiva Orden </a:t>
            </a:r>
            <a:r>
              <a:rPr lang="es-CO" sz="2200" dirty="0" smtClean="0"/>
              <a:t>Nacional.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200" dirty="0">
              <a:solidFill>
                <a:srgbClr val="777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 smtClean="0"/>
              <a:t>Asesorías </a:t>
            </a:r>
            <a:r>
              <a:rPr lang="es-CO" sz="2200" dirty="0"/>
              <a:t>a 6 entidades en </a:t>
            </a:r>
            <a:r>
              <a:rPr lang="es-CO" sz="2200" b="1" dirty="0">
                <a:solidFill>
                  <a:srgbClr val="FF6600"/>
                </a:solidFill>
              </a:rPr>
              <a:t>Entorno Laboral Saludable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64" y="1150390"/>
            <a:ext cx="3211468" cy="2673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66" y="4338352"/>
            <a:ext cx="3324266" cy="16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1429119" y="2834731"/>
            <a:ext cx="36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41061" y="1584287"/>
            <a:ext cx="675093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FF6600"/>
                </a:solidFill>
              </a:rPr>
              <a:t>Otros Avances …..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2400" dirty="0" smtClean="0"/>
              <a:t>Chat </a:t>
            </a:r>
            <a:r>
              <a:rPr lang="es-CO" sz="2400" dirty="0"/>
              <a:t>sobre Plan Nacional de Formación y </a:t>
            </a:r>
            <a:r>
              <a:rPr lang="es-CO" sz="2400" dirty="0" smtClean="0"/>
              <a:t>Capacitación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2400" dirty="0"/>
              <a:t>Asesorías virtuales en SIGEP para el </a:t>
            </a:r>
            <a:r>
              <a:rPr lang="es-CO" sz="2400" dirty="0" smtClean="0"/>
              <a:t>territorio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2400" dirty="0"/>
              <a:t>Asesorías en Acuerdos de Gestión </a:t>
            </a:r>
            <a:r>
              <a:rPr lang="es-CO" sz="2400" dirty="0" smtClean="0"/>
              <a:t>1.015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2400" dirty="0"/>
              <a:t>Asesoría en Sistema de Estímulos 2 </a:t>
            </a:r>
            <a:r>
              <a:rPr lang="es-CO" sz="2400" dirty="0" smtClean="0"/>
              <a:t>Entidades</a:t>
            </a:r>
            <a:endParaRPr lang="es-CO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2400" dirty="0"/>
              <a:t>29 servidores Públicos terminaron el curso de seguridad social en la OISS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85" y="1803052"/>
            <a:ext cx="3207067" cy="33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7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Desarrollo Organizacional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15 Rectángulo"/>
          <p:cNvSpPr/>
          <p:nvPr/>
        </p:nvSpPr>
        <p:spPr>
          <a:xfrm>
            <a:off x="1795926" y="1560043"/>
            <a:ext cx="1666376" cy="41549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5"/>
          <p:cNvSpPr/>
          <p:nvPr/>
        </p:nvSpPr>
        <p:spPr>
          <a:xfrm>
            <a:off x="3698539" y="1560045"/>
            <a:ext cx="7397087" cy="4176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Ampliación de la planta de la </a:t>
            </a:r>
            <a:r>
              <a:rPr lang="es-CO" sz="1800" b="1" dirty="0" smtClean="0">
                <a:solidFill>
                  <a:srgbClr val="FF6600"/>
                </a:solidFill>
              </a:rPr>
              <a:t>Unidad Nacional de Protección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UNP</a:t>
            </a: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CO" sz="1800" i="1" dirty="0">
                <a:solidFill>
                  <a:schemeClr val="accent6">
                    <a:lumMod val="50000"/>
                  </a:schemeClr>
                </a:solidFill>
              </a:rPr>
              <a:t>1305 </a:t>
            </a:r>
            <a:r>
              <a:rPr lang="es-CO" sz="1800" i="1" dirty="0" smtClean="0">
                <a:solidFill>
                  <a:schemeClr val="accent6">
                    <a:lumMod val="50000"/>
                  </a:schemeClr>
                </a:solidFill>
              </a:rPr>
              <a:t>cargos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Ampliación de la planta del </a:t>
            </a:r>
            <a:r>
              <a:rPr lang="es-CO" sz="1800" b="1" dirty="0">
                <a:solidFill>
                  <a:srgbClr val="FF6600"/>
                </a:solidFill>
              </a:rPr>
              <a:t>SENA</a:t>
            </a: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CO" sz="1800" i="1" dirty="0">
                <a:solidFill>
                  <a:schemeClr val="accent6">
                    <a:lumMod val="50000"/>
                  </a:schemeClr>
                </a:solidFill>
              </a:rPr>
              <a:t>3000 </a:t>
            </a: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permanente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CO" sz="1800" i="1" dirty="0" smtClean="0">
                <a:solidFill>
                  <a:schemeClr val="accent6">
                    <a:lumMod val="50000"/>
                  </a:schemeClr>
                </a:solidFill>
              </a:rPr>
              <a:t>800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temporales</a:t>
            </a:r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Reglamentación del </a:t>
            </a:r>
            <a:r>
              <a:rPr lang="es-CO" sz="1800" b="1" dirty="0" smtClean="0">
                <a:solidFill>
                  <a:srgbClr val="FF6600"/>
                </a:solidFill>
              </a:rPr>
              <a:t>Consejo Nacional del Agua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CNA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Revisión del modelo de </a:t>
            </a: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operación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la </a:t>
            </a:r>
            <a:r>
              <a:rPr lang="es-CO" sz="1800" b="1" dirty="0">
                <a:solidFill>
                  <a:srgbClr val="FF6600"/>
                </a:solidFill>
              </a:rPr>
              <a:t>USPEC</a:t>
            </a:r>
            <a:endParaRPr lang="es-CO" sz="1800" b="1" dirty="0" smtClean="0">
              <a:solidFill>
                <a:srgbClr val="FF660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b="1" dirty="0" smtClean="0">
                <a:solidFill>
                  <a:srgbClr val="FF6600"/>
                </a:solidFill>
              </a:rPr>
              <a:t>Apoyo a la modificación de estructuras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en: ANLA, MinVivienda, MinAmbiente, DNP, Parques Nacionales, CORPONOR, CORPOMAG).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b="1" dirty="0" smtClean="0">
                <a:solidFill>
                  <a:srgbClr val="FF6600"/>
                </a:solidFill>
              </a:rPr>
              <a:t>Apoyo en diseños institucionales integrales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Política de Discapacidad, Política Carcelaria, Unidad </a:t>
            </a:r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Búsqueda de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Personas Desaparecidas, Comisión de la Verdad, Jurisdicción Especial para la Paz, Unidad para las Víctimas.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Articulación con </a:t>
            </a:r>
            <a:r>
              <a:rPr lang="es-CO" sz="1800" b="1" dirty="0" smtClean="0">
                <a:solidFill>
                  <a:srgbClr val="FF6600"/>
                </a:solidFill>
              </a:rPr>
              <a:t>Agencia de Renovación del Territorio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el fortalecimiento conjunto de capacidades territoriales</a:t>
            </a:r>
          </a:p>
        </p:txBody>
      </p:sp>
      <p:sp>
        <p:nvSpPr>
          <p:cNvPr id="10" name="3 Rectángulo"/>
          <p:cNvSpPr/>
          <p:nvPr/>
        </p:nvSpPr>
        <p:spPr>
          <a:xfrm>
            <a:off x="1757464" y="1560043"/>
            <a:ext cx="45719" cy="41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7 Rectángulo"/>
          <p:cNvSpPr/>
          <p:nvPr/>
        </p:nvSpPr>
        <p:spPr>
          <a:xfrm>
            <a:off x="1803183" y="3126285"/>
            <a:ext cx="16167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tabLst>
                <a:tab pos="457200" algn="l"/>
              </a:tabLst>
            </a:pPr>
            <a:r>
              <a:rPr lang="es-CO" b="1" dirty="0" smtClean="0">
                <a:latin typeface="+mn-lt"/>
                <a:ea typeface="Calibri"/>
              </a:rPr>
              <a:t>Asesoría Orden Nacional </a:t>
            </a:r>
          </a:p>
          <a:p>
            <a:pPr algn="ctr">
              <a:buClr>
                <a:srgbClr val="000000"/>
              </a:buClr>
              <a:tabLst>
                <a:tab pos="457200" algn="l"/>
              </a:tabLst>
            </a:pPr>
            <a:endParaRPr lang="es-CO" b="1" dirty="0">
              <a:solidFill>
                <a:schemeClr val="accent2"/>
              </a:solidFill>
              <a:latin typeface="+mn-lt"/>
              <a:ea typeface="Calibri"/>
            </a:endParaRPr>
          </a:p>
        </p:txBody>
      </p:sp>
      <p:sp>
        <p:nvSpPr>
          <p:cNvPr id="12" name="16 Rectángulo"/>
          <p:cNvSpPr/>
          <p:nvPr/>
        </p:nvSpPr>
        <p:spPr>
          <a:xfrm>
            <a:off x="11075722" y="1573691"/>
            <a:ext cx="60849" cy="41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" name="Grupo 2"/>
          <p:cNvGrpSpPr/>
          <p:nvPr/>
        </p:nvGrpSpPr>
        <p:grpSpPr>
          <a:xfrm>
            <a:off x="914814" y="1088026"/>
            <a:ext cx="1071142" cy="1091821"/>
            <a:chOff x="914814" y="1088026"/>
            <a:chExt cx="1071142" cy="1091821"/>
          </a:xfrm>
        </p:grpSpPr>
        <p:sp>
          <p:nvSpPr>
            <p:cNvPr id="2" name="Elipse 1"/>
            <p:cNvSpPr/>
            <p:nvPr/>
          </p:nvSpPr>
          <p:spPr>
            <a:xfrm>
              <a:off x="914814" y="1088026"/>
              <a:ext cx="1071142" cy="1091821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D29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8" name="4 Imagen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107" y="1265659"/>
              <a:ext cx="736557" cy="736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61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Desarrollo Organizacional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30 Rectángulo"/>
          <p:cNvSpPr/>
          <p:nvPr/>
        </p:nvSpPr>
        <p:spPr>
          <a:xfrm>
            <a:off x="4951880" y="2027277"/>
            <a:ext cx="1666376" cy="31023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5"/>
          <p:cNvSpPr/>
          <p:nvPr/>
        </p:nvSpPr>
        <p:spPr>
          <a:xfrm>
            <a:off x="6845284" y="2036482"/>
            <a:ext cx="4775203" cy="30931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 100 días, acompañamiento a </a:t>
            </a:r>
            <a:r>
              <a:rPr lang="es-CO" sz="1800" b="1" dirty="0" smtClean="0">
                <a:solidFill>
                  <a:srgbClr val="FF6600"/>
                </a:solidFill>
              </a:rPr>
              <a:t>18 municipios</a:t>
            </a:r>
            <a:r>
              <a:rPr lang="es-CO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</a:t>
            </a:r>
            <a:r>
              <a:rPr lang="es-CO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fortalecimiento de capacidades blandas para la paz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Asesorías focalizadas a </a:t>
            </a:r>
            <a:r>
              <a:rPr lang="es-CO" sz="1800" b="1" dirty="0" smtClean="0">
                <a:solidFill>
                  <a:srgbClr val="FF6600"/>
                </a:solidFill>
              </a:rPr>
              <a:t>5 entidades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(Cali, Manizales, Quibdó, Florencia, Túquerres)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Fortalecimiento de la </a:t>
            </a:r>
            <a:r>
              <a:rPr lang="es-CO" sz="1800" b="1" dirty="0" smtClean="0">
                <a:solidFill>
                  <a:srgbClr val="FF6600"/>
                </a:solidFill>
              </a:rPr>
              <a:t>estrategia de gestión territorial </a:t>
            </a:r>
            <a:r>
              <a:rPr lang="es-CO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(gestores regionales)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Apoyo al estudio </a:t>
            </a:r>
            <a:r>
              <a:rPr lang="es-ES_trad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factibilidad financiera de la </a:t>
            </a:r>
            <a:r>
              <a:rPr lang="es-ES_tradnl" sz="1800" b="1" dirty="0">
                <a:solidFill>
                  <a:srgbClr val="FF6600"/>
                </a:solidFill>
              </a:rPr>
              <a:t>Empresa Social del estado –Nuevo Hospital San Francisco de Asís- de </a:t>
            </a:r>
            <a:r>
              <a:rPr lang="es-ES_tradnl" sz="1800" b="1" dirty="0" smtClean="0">
                <a:solidFill>
                  <a:srgbClr val="FF6600"/>
                </a:solidFill>
              </a:rPr>
              <a:t>Chocó.</a:t>
            </a:r>
            <a:endParaRPr lang="es-CO" sz="1800" b="1" dirty="0">
              <a:solidFill>
                <a:srgbClr val="FF6600"/>
              </a:solidFill>
            </a:endParaRPr>
          </a:p>
        </p:txBody>
      </p:sp>
      <p:sp>
        <p:nvSpPr>
          <p:cNvPr id="15" name="34 Rectángulo"/>
          <p:cNvSpPr/>
          <p:nvPr/>
        </p:nvSpPr>
        <p:spPr>
          <a:xfrm>
            <a:off x="4923348" y="2025681"/>
            <a:ext cx="82733" cy="31058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42 Rectángulo"/>
          <p:cNvSpPr/>
          <p:nvPr/>
        </p:nvSpPr>
        <p:spPr>
          <a:xfrm>
            <a:off x="5001539" y="3057246"/>
            <a:ext cx="161671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tabLst>
                <a:tab pos="457200" algn="l"/>
              </a:tabLst>
            </a:pPr>
            <a:r>
              <a:rPr lang="es-CO" b="1" dirty="0" smtClean="0">
                <a:latin typeface="+mn-lt"/>
                <a:ea typeface="Calibri"/>
              </a:rPr>
              <a:t>Asesoría Orden Territorial</a:t>
            </a:r>
          </a:p>
        </p:txBody>
      </p:sp>
      <p:sp>
        <p:nvSpPr>
          <p:cNvPr id="17" name="45 Rectángulo"/>
          <p:cNvSpPr/>
          <p:nvPr/>
        </p:nvSpPr>
        <p:spPr>
          <a:xfrm>
            <a:off x="11574737" y="2055861"/>
            <a:ext cx="91499" cy="306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1" name="60 Grupo"/>
          <p:cNvGrpSpPr/>
          <p:nvPr/>
        </p:nvGrpSpPr>
        <p:grpSpPr>
          <a:xfrm>
            <a:off x="684405" y="1411939"/>
            <a:ext cx="3748434" cy="4628991"/>
            <a:chOff x="288359" y="1365409"/>
            <a:chExt cx="3748434" cy="4628991"/>
          </a:xfrm>
        </p:grpSpPr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809729" y="2492587"/>
              <a:ext cx="553362" cy="1323060"/>
            </a:xfrm>
            <a:custGeom>
              <a:avLst/>
              <a:gdLst>
                <a:gd name="T0" fmla="*/ 2198 w 2305"/>
                <a:gd name="T1" fmla="*/ 3211 h 5092"/>
                <a:gd name="T2" fmla="*/ 2162 w 2305"/>
                <a:gd name="T3" fmla="*/ 2929 h 5092"/>
                <a:gd name="T4" fmla="*/ 1995 w 2305"/>
                <a:gd name="T5" fmla="*/ 2752 h 5092"/>
                <a:gd name="T6" fmla="*/ 1730 w 2305"/>
                <a:gd name="T7" fmla="*/ 2646 h 5092"/>
                <a:gd name="T8" fmla="*/ 1421 w 2305"/>
                <a:gd name="T9" fmla="*/ 2567 h 5092"/>
                <a:gd name="T10" fmla="*/ 1377 w 2305"/>
                <a:gd name="T11" fmla="*/ 2329 h 5092"/>
                <a:gd name="T12" fmla="*/ 1183 w 2305"/>
                <a:gd name="T13" fmla="*/ 2152 h 5092"/>
                <a:gd name="T14" fmla="*/ 1253 w 2305"/>
                <a:gd name="T15" fmla="*/ 1923 h 5092"/>
                <a:gd name="T16" fmla="*/ 1412 w 2305"/>
                <a:gd name="T17" fmla="*/ 1720 h 5092"/>
                <a:gd name="T18" fmla="*/ 1668 w 2305"/>
                <a:gd name="T19" fmla="*/ 1614 h 5092"/>
                <a:gd name="T20" fmla="*/ 1456 w 2305"/>
                <a:gd name="T21" fmla="*/ 1393 h 5092"/>
                <a:gd name="T22" fmla="*/ 945 w 2305"/>
                <a:gd name="T23" fmla="*/ 829 h 5092"/>
                <a:gd name="T24" fmla="*/ 1112 w 2305"/>
                <a:gd name="T25" fmla="*/ 618 h 5092"/>
                <a:gd name="T26" fmla="*/ 1059 w 2305"/>
                <a:gd name="T27" fmla="*/ 371 h 5092"/>
                <a:gd name="T28" fmla="*/ 768 w 2305"/>
                <a:gd name="T29" fmla="*/ 177 h 5092"/>
                <a:gd name="T30" fmla="*/ 503 w 2305"/>
                <a:gd name="T31" fmla="*/ 106 h 5092"/>
                <a:gd name="T32" fmla="*/ 627 w 2305"/>
                <a:gd name="T33" fmla="*/ 371 h 5092"/>
                <a:gd name="T34" fmla="*/ 786 w 2305"/>
                <a:gd name="T35" fmla="*/ 609 h 5092"/>
                <a:gd name="T36" fmla="*/ 742 w 2305"/>
                <a:gd name="T37" fmla="*/ 829 h 5092"/>
                <a:gd name="T38" fmla="*/ 283 w 2305"/>
                <a:gd name="T39" fmla="*/ 1120 h 5092"/>
                <a:gd name="T40" fmla="*/ 186 w 2305"/>
                <a:gd name="T41" fmla="*/ 1279 h 5092"/>
                <a:gd name="T42" fmla="*/ 71 w 2305"/>
                <a:gd name="T43" fmla="*/ 1605 h 5092"/>
                <a:gd name="T44" fmla="*/ 309 w 2305"/>
                <a:gd name="T45" fmla="*/ 1852 h 5092"/>
                <a:gd name="T46" fmla="*/ 389 w 2305"/>
                <a:gd name="T47" fmla="*/ 2011 h 5092"/>
                <a:gd name="T48" fmla="*/ 583 w 2305"/>
                <a:gd name="T49" fmla="*/ 2117 h 5092"/>
                <a:gd name="T50" fmla="*/ 671 w 2305"/>
                <a:gd name="T51" fmla="*/ 2346 h 5092"/>
                <a:gd name="T52" fmla="*/ 556 w 2305"/>
                <a:gd name="T53" fmla="*/ 2549 h 5092"/>
                <a:gd name="T54" fmla="*/ 662 w 2305"/>
                <a:gd name="T55" fmla="*/ 2805 h 5092"/>
                <a:gd name="T56" fmla="*/ 750 w 2305"/>
                <a:gd name="T57" fmla="*/ 3035 h 5092"/>
                <a:gd name="T58" fmla="*/ 697 w 2305"/>
                <a:gd name="T59" fmla="*/ 3317 h 5092"/>
                <a:gd name="T60" fmla="*/ 503 w 2305"/>
                <a:gd name="T61" fmla="*/ 3379 h 5092"/>
                <a:gd name="T62" fmla="*/ 618 w 2305"/>
                <a:gd name="T63" fmla="*/ 3546 h 5092"/>
                <a:gd name="T64" fmla="*/ 689 w 2305"/>
                <a:gd name="T65" fmla="*/ 3820 h 5092"/>
                <a:gd name="T66" fmla="*/ 750 w 2305"/>
                <a:gd name="T67" fmla="*/ 4146 h 5092"/>
                <a:gd name="T68" fmla="*/ 777 w 2305"/>
                <a:gd name="T69" fmla="*/ 4464 h 5092"/>
                <a:gd name="T70" fmla="*/ 653 w 2305"/>
                <a:gd name="T71" fmla="*/ 4746 h 5092"/>
                <a:gd name="T72" fmla="*/ 547 w 2305"/>
                <a:gd name="T73" fmla="*/ 4914 h 5092"/>
                <a:gd name="T74" fmla="*/ 768 w 2305"/>
                <a:gd name="T75" fmla="*/ 4870 h 5092"/>
                <a:gd name="T76" fmla="*/ 998 w 2305"/>
                <a:gd name="T77" fmla="*/ 4879 h 5092"/>
                <a:gd name="T78" fmla="*/ 1333 w 2305"/>
                <a:gd name="T79" fmla="*/ 5011 h 5092"/>
                <a:gd name="T80" fmla="*/ 1686 w 2305"/>
                <a:gd name="T81" fmla="*/ 5029 h 5092"/>
                <a:gd name="T82" fmla="*/ 1827 w 2305"/>
                <a:gd name="T83" fmla="*/ 4835 h 5092"/>
                <a:gd name="T84" fmla="*/ 1668 w 2305"/>
                <a:gd name="T85" fmla="*/ 4579 h 5092"/>
                <a:gd name="T86" fmla="*/ 1906 w 2305"/>
                <a:gd name="T87" fmla="*/ 4235 h 5092"/>
                <a:gd name="T88" fmla="*/ 2154 w 2305"/>
                <a:gd name="T89" fmla="*/ 3996 h 5092"/>
                <a:gd name="T90" fmla="*/ 2012 w 2305"/>
                <a:gd name="T91" fmla="*/ 3758 h 5092"/>
                <a:gd name="T92" fmla="*/ 2039 w 2305"/>
                <a:gd name="T93" fmla="*/ 3538 h 5092"/>
                <a:gd name="T94" fmla="*/ 2304 w 2305"/>
                <a:gd name="T95" fmla="*/ 3432 h 5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1"/>
            <p:cNvSpPr>
              <a:spLocks noChangeArrowheads="1"/>
            </p:cNvSpPr>
            <p:nvPr/>
          </p:nvSpPr>
          <p:spPr bwMode="auto">
            <a:xfrm>
              <a:off x="1200150" y="2249740"/>
              <a:ext cx="498344" cy="591081"/>
            </a:xfrm>
            <a:custGeom>
              <a:avLst/>
              <a:gdLst>
                <a:gd name="T0" fmla="*/ 918 w 2075"/>
                <a:gd name="T1" fmla="*/ 106 h 2277"/>
                <a:gd name="T2" fmla="*/ 1041 w 2075"/>
                <a:gd name="T3" fmla="*/ 124 h 2277"/>
                <a:gd name="T4" fmla="*/ 1200 w 2075"/>
                <a:gd name="T5" fmla="*/ 194 h 2277"/>
                <a:gd name="T6" fmla="*/ 1244 w 2075"/>
                <a:gd name="T7" fmla="*/ 256 h 2277"/>
                <a:gd name="T8" fmla="*/ 1376 w 2075"/>
                <a:gd name="T9" fmla="*/ 318 h 2277"/>
                <a:gd name="T10" fmla="*/ 1465 w 2075"/>
                <a:gd name="T11" fmla="*/ 379 h 2277"/>
                <a:gd name="T12" fmla="*/ 1500 w 2075"/>
                <a:gd name="T13" fmla="*/ 529 h 2277"/>
                <a:gd name="T14" fmla="*/ 1385 w 2075"/>
                <a:gd name="T15" fmla="*/ 574 h 2277"/>
                <a:gd name="T16" fmla="*/ 1279 w 2075"/>
                <a:gd name="T17" fmla="*/ 644 h 2277"/>
                <a:gd name="T18" fmla="*/ 1341 w 2075"/>
                <a:gd name="T19" fmla="*/ 741 h 2277"/>
                <a:gd name="T20" fmla="*/ 1376 w 2075"/>
                <a:gd name="T21" fmla="*/ 874 h 2277"/>
                <a:gd name="T22" fmla="*/ 1403 w 2075"/>
                <a:gd name="T23" fmla="*/ 979 h 2277"/>
                <a:gd name="T24" fmla="*/ 1526 w 2075"/>
                <a:gd name="T25" fmla="*/ 1006 h 2277"/>
                <a:gd name="T26" fmla="*/ 1588 w 2075"/>
                <a:gd name="T27" fmla="*/ 1085 h 2277"/>
                <a:gd name="T28" fmla="*/ 1756 w 2075"/>
                <a:gd name="T29" fmla="*/ 953 h 2277"/>
                <a:gd name="T30" fmla="*/ 1844 w 2075"/>
                <a:gd name="T31" fmla="*/ 1006 h 2277"/>
                <a:gd name="T32" fmla="*/ 1941 w 2075"/>
                <a:gd name="T33" fmla="*/ 1068 h 2277"/>
                <a:gd name="T34" fmla="*/ 2021 w 2075"/>
                <a:gd name="T35" fmla="*/ 1129 h 2277"/>
                <a:gd name="T36" fmla="*/ 2074 w 2075"/>
                <a:gd name="T37" fmla="*/ 1200 h 2277"/>
                <a:gd name="T38" fmla="*/ 1985 w 2075"/>
                <a:gd name="T39" fmla="*/ 1288 h 2277"/>
                <a:gd name="T40" fmla="*/ 1897 w 2075"/>
                <a:gd name="T41" fmla="*/ 1385 h 2277"/>
                <a:gd name="T42" fmla="*/ 1782 w 2075"/>
                <a:gd name="T43" fmla="*/ 1429 h 2277"/>
                <a:gd name="T44" fmla="*/ 1650 w 2075"/>
                <a:gd name="T45" fmla="*/ 1465 h 2277"/>
                <a:gd name="T46" fmla="*/ 1500 w 2075"/>
                <a:gd name="T47" fmla="*/ 1465 h 2277"/>
                <a:gd name="T48" fmla="*/ 1491 w 2075"/>
                <a:gd name="T49" fmla="*/ 1571 h 2277"/>
                <a:gd name="T50" fmla="*/ 1385 w 2075"/>
                <a:gd name="T51" fmla="*/ 1631 h 2277"/>
                <a:gd name="T52" fmla="*/ 1226 w 2075"/>
                <a:gd name="T53" fmla="*/ 1737 h 2277"/>
                <a:gd name="T54" fmla="*/ 1165 w 2075"/>
                <a:gd name="T55" fmla="*/ 1852 h 2277"/>
                <a:gd name="T56" fmla="*/ 1006 w 2075"/>
                <a:gd name="T57" fmla="*/ 1834 h 2277"/>
                <a:gd name="T58" fmla="*/ 926 w 2075"/>
                <a:gd name="T59" fmla="*/ 2046 h 2277"/>
                <a:gd name="T60" fmla="*/ 185 w 2075"/>
                <a:gd name="T61" fmla="*/ 2276 h 2277"/>
                <a:gd name="T62" fmla="*/ 44 w 2075"/>
                <a:gd name="T63" fmla="*/ 2081 h 2277"/>
                <a:gd name="T64" fmla="*/ 0 w 2075"/>
                <a:gd name="T65" fmla="*/ 1870 h 2277"/>
                <a:gd name="T66" fmla="*/ 53 w 2075"/>
                <a:gd name="T67" fmla="*/ 1658 h 2277"/>
                <a:gd name="T68" fmla="*/ 106 w 2075"/>
                <a:gd name="T69" fmla="*/ 1482 h 2277"/>
                <a:gd name="T70" fmla="*/ 194 w 2075"/>
                <a:gd name="T71" fmla="*/ 1244 h 2277"/>
                <a:gd name="T72" fmla="*/ 317 w 2075"/>
                <a:gd name="T73" fmla="*/ 1147 h 2277"/>
                <a:gd name="T74" fmla="*/ 344 w 2075"/>
                <a:gd name="T75" fmla="*/ 979 h 2277"/>
                <a:gd name="T76" fmla="*/ 273 w 2075"/>
                <a:gd name="T77" fmla="*/ 891 h 2277"/>
                <a:gd name="T78" fmla="*/ 141 w 2075"/>
                <a:gd name="T79" fmla="*/ 785 h 2277"/>
                <a:gd name="T80" fmla="*/ 70 w 2075"/>
                <a:gd name="T81" fmla="*/ 626 h 2277"/>
                <a:gd name="T82" fmla="*/ 132 w 2075"/>
                <a:gd name="T83" fmla="*/ 529 h 2277"/>
                <a:gd name="T84" fmla="*/ 229 w 2075"/>
                <a:gd name="T85" fmla="*/ 432 h 2277"/>
                <a:gd name="T86" fmla="*/ 335 w 2075"/>
                <a:gd name="T87" fmla="*/ 344 h 2277"/>
                <a:gd name="T88" fmla="*/ 397 w 2075"/>
                <a:gd name="T89" fmla="*/ 212 h 2277"/>
                <a:gd name="T90" fmla="*/ 450 w 2075"/>
                <a:gd name="T91" fmla="*/ 115 h 2277"/>
                <a:gd name="T92" fmla="*/ 582 w 2075"/>
                <a:gd name="T93" fmla="*/ 44 h 2277"/>
                <a:gd name="T94" fmla="*/ 741 w 2075"/>
                <a:gd name="T95" fmla="*/ 0 h 2277"/>
                <a:gd name="T96" fmla="*/ 900 w 2075"/>
                <a:gd name="T97" fmla="*/ 26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4" name="Freeform 2"/>
            <p:cNvSpPr>
              <a:spLocks noChangeArrowheads="1"/>
            </p:cNvSpPr>
            <p:nvPr/>
          </p:nvSpPr>
          <p:spPr bwMode="auto">
            <a:xfrm>
              <a:off x="1022397" y="2412402"/>
              <a:ext cx="936378" cy="961080"/>
            </a:xfrm>
            <a:custGeom>
              <a:avLst/>
              <a:gdLst>
                <a:gd name="T0" fmla="*/ 3901 w 3902"/>
                <a:gd name="T1" fmla="*/ 1897 h 3698"/>
                <a:gd name="T2" fmla="*/ 3716 w 3902"/>
                <a:gd name="T3" fmla="*/ 2073 h 3698"/>
                <a:gd name="T4" fmla="*/ 3495 w 3902"/>
                <a:gd name="T5" fmla="*/ 2258 h 3698"/>
                <a:gd name="T6" fmla="*/ 3283 w 3902"/>
                <a:gd name="T7" fmla="*/ 2417 h 3698"/>
                <a:gd name="T8" fmla="*/ 3239 w 3902"/>
                <a:gd name="T9" fmla="*/ 2664 h 3698"/>
                <a:gd name="T10" fmla="*/ 3045 w 3902"/>
                <a:gd name="T11" fmla="*/ 2929 h 3698"/>
                <a:gd name="T12" fmla="*/ 3098 w 3902"/>
                <a:gd name="T13" fmla="*/ 3105 h 3698"/>
                <a:gd name="T14" fmla="*/ 3063 w 3902"/>
                <a:gd name="T15" fmla="*/ 3352 h 3698"/>
                <a:gd name="T16" fmla="*/ 2798 w 3902"/>
                <a:gd name="T17" fmla="*/ 3388 h 3698"/>
                <a:gd name="T18" fmla="*/ 2489 w 3902"/>
                <a:gd name="T19" fmla="*/ 3476 h 3698"/>
                <a:gd name="T20" fmla="*/ 2286 w 3902"/>
                <a:gd name="T21" fmla="*/ 3697 h 3698"/>
                <a:gd name="T22" fmla="*/ 2057 w 3902"/>
                <a:gd name="T23" fmla="*/ 3458 h 3698"/>
                <a:gd name="T24" fmla="*/ 1871 w 3902"/>
                <a:gd name="T25" fmla="*/ 3485 h 3698"/>
                <a:gd name="T26" fmla="*/ 1712 w 3902"/>
                <a:gd name="T27" fmla="*/ 3626 h 3698"/>
                <a:gd name="T28" fmla="*/ 1448 w 3902"/>
                <a:gd name="T29" fmla="*/ 3697 h 3698"/>
                <a:gd name="T30" fmla="*/ 1298 w 3902"/>
                <a:gd name="T31" fmla="*/ 3520 h 3698"/>
                <a:gd name="T32" fmla="*/ 1262 w 3902"/>
                <a:gd name="T33" fmla="*/ 3238 h 3698"/>
                <a:gd name="T34" fmla="*/ 1095 w 3902"/>
                <a:gd name="T35" fmla="*/ 3061 h 3698"/>
                <a:gd name="T36" fmla="*/ 830 w 3902"/>
                <a:gd name="T37" fmla="*/ 2955 h 3698"/>
                <a:gd name="T38" fmla="*/ 521 w 3902"/>
                <a:gd name="T39" fmla="*/ 2876 h 3698"/>
                <a:gd name="T40" fmla="*/ 477 w 3902"/>
                <a:gd name="T41" fmla="*/ 2638 h 3698"/>
                <a:gd name="T42" fmla="*/ 283 w 3902"/>
                <a:gd name="T43" fmla="*/ 2461 h 3698"/>
                <a:gd name="T44" fmla="*/ 353 w 3902"/>
                <a:gd name="T45" fmla="*/ 2232 h 3698"/>
                <a:gd name="T46" fmla="*/ 512 w 3902"/>
                <a:gd name="T47" fmla="*/ 2029 h 3698"/>
                <a:gd name="T48" fmla="*/ 768 w 3902"/>
                <a:gd name="T49" fmla="*/ 1923 h 3698"/>
                <a:gd name="T50" fmla="*/ 556 w 3902"/>
                <a:gd name="T51" fmla="*/ 1702 h 3698"/>
                <a:gd name="T52" fmla="*/ 45 w 3902"/>
                <a:gd name="T53" fmla="*/ 1138 h 3698"/>
                <a:gd name="T54" fmla="*/ 212 w 3902"/>
                <a:gd name="T55" fmla="*/ 927 h 3698"/>
                <a:gd name="T56" fmla="*/ 353 w 3902"/>
                <a:gd name="T57" fmla="*/ 1067 h 3698"/>
                <a:gd name="T58" fmla="*/ 442 w 3902"/>
                <a:gd name="T59" fmla="*/ 777 h 3698"/>
                <a:gd name="T60" fmla="*/ 353 w 3902"/>
                <a:gd name="T61" fmla="*/ 450 h 3698"/>
                <a:gd name="T62" fmla="*/ 318 w 3902"/>
                <a:gd name="T63" fmla="*/ 274 h 3698"/>
                <a:gd name="T64" fmla="*/ 556 w 3902"/>
                <a:gd name="T65" fmla="*/ 168 h 3698"/>
                <a:gd name="T66" fmla="*/ 812 w 3902"/>
                <a:gd name="T67" fmla="*/ 0 h 3698"/>
                <a:gd name="T68" fmla="*/ 1015 w 3902"/>
                <a:gd name="T69" fmla="*/ 265 h 3698"/>
                <a:gd name="T70" fmla="*/ 1059 w 3902"/>
                <a:gd name="T71" fmla="*/ 521 h 3698"/>
                <a:gd name="T72" fmla="*/ 848 w 3902"/>
                <a:gd name="T73" fmla="*/ 856 h 3698"/>
                <a:gd name="T74" fmla="*/ 742 w 3902"/>
                <a:gd name="T75" fmla="*/ 1244 h 3698"/>
                <a:gd name="T76" fmla="*/ 927 w 3902"/>
                <a:gd name="T77" fmla="*/ 1650 h 3698"/>
                <a:gd name="T78" fmla="*/ 1748 w 3902"/>
                <a:gd name="T79" fmla="*/ 1208 h 3698"/>
                <a:gd name="T80" fmla="*/ 1968 w 3902"/>
                <a:gd name="T81" fmla="*/ 1111 h 3698"/>
                <a:gd name="T82" fmla="*/ 2233 w 3902"/>
                <a:gd name="T83" fmla="*/ 945 h 3698"/>
                <a:gd name="T84" fmla="*/ 2392 w 3902"/>
                <a:gd name="T85" fmla="*/ 839 h 3698"/>
                <a:gd name="T86" fmla="*/ 2639 w 3902"/>
                <a:gd name="T87" fmla="*/ 759 h 3698"/>
                <a:gd name="T88" fmla="*/ 2930 w 3902"/>
                <a:gd name="T89" fmla="*/ 795 h 3698"/>
                <a:gd name="T90" fmla="*/ 3080 w 3902"/>
                <a:gd name="T91" fmla="*/ 1085 h 3698"/>
                <a:gd name="T92" fmla="*/ 3054 w 3902"/>
                <a:gd name="T93" fmla="*/ 1261 h 3698"/>
                <a:gd name="T94" fmla="*/ 3054 w 3902"/>
                <a:gd name="T95" fmla="*/ 1508 h 3698"/>
                <a:gd name="T96" fmla="*/ 3230 w 3902"/>
                <a:gd name="T97" fmla="*/ 1482 h 3698"/>
                <a:gd name="T98" fmla="*/ 3248 w 3902"/>
                <a:gd name="T99" fmla="*/ 1605 h 3698"/>
                <a:gd name="T100" fmla="*/ 3310 w 3902"/>
                <a:gd name="T101" fmla="*/ 1844 h 3698"/>
                <a:gd name="T102" fmla="*/ 3751 w 3902"/>
                <a:gd name="T103" fmla="*/ 1694 h 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pattFill prst="lgCheck">
              <a:fgClr>
                <a:srgbClr val="FFFF00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1407529" y="3589982"/>
              <a:ext cx="143895" cy="187863"/>
            </a:xfrm>
            <a:custGeom>
              <a:avLst/>
              <a:gdLst>
                <a:gd name="T0" fmla="*/ 547 w 601"/>
                <a:gd name="T1" fmla="*/ 0 h 724"/>
                <a:gd name="T2" fmla="*/ 467 w 601"/>
                <a:gd name="T3" fmla="*/ 44 h 724"/>
                <a:gd name="T4" fmla="*/ 397 w 601"/>
                <a:gd name="T5" fmla="*/ 26 h 724"/>
                <a:gd name="T6" fmla="*/ 317 w 601"/>
                <a:gd name="T7" fmla="*/ 9 h 724"/>
                <a:gd name="T8" fmla="*/ 229 w 601"/>
                <a:gd name="T9" fmla="*/ 18 h 724"/>
                <a:gd name="T10" fmla="*/ 158 w 601"/>
                <a:gd name="T11" fmla="*/ 26 h 724"/>
                <a:gd name="T12" fmla="*/ 176 w 601"/>
                <a:gd name="T13" fmla="*/ 62 h 724"/>
                <a:gd name="T14" fmla="*/ 88 w 601"/>
                <a:gd name="T15" fmla="*/ 97 h 724"/>
                <a:gd name="T16" fmla="*/ 35 w 601"/>
                <a:gd name="T17" fmla="*/ 106 h 724"/>
                <a:gd name="T18" fmla="*/ 0 w 601"/>
                <a:gd name="T19" fmla="*/ 150 h 724"/>
                <a:gd name="T20" fmla="*/ 17 w 601"/>
                <a:gd name="T21" fmla="*/ 220 h 724"/>
                <a:gd name="T22" fmla="*/ 26 w 601"/>
                <a:gd name="T23" fmla="*/ 291 h 724"/>
                <a:gd name="T24" fmla="*/ 61 w 601"/>
                <a:gd name="T25" fmla="*/ 344 h 724"/>
                <a:gd name="T26" fmla="*/ 105 w 601"/>
                <a:gd name="T27" fmla="*/ 397 h 724"/>
                <a:gd name="T28" fmla="*/ 88 w 601"/>
                <a:gd name="T29" fmla="*/ 468 h 724"/>
                <a:gd name="T30" fmla="*/ 114 w 601"/>
                <a:gd name="T31" fmla="*/ 565 h 724"/>
                <a:gd name="T32" fmla="*/ 114 w 601"/>
                <a:gd name="T33" fmla="*/ 644 h 724"/>
                <a:gd name="T34" fmla="*/ 150 w 601"/>
                <a:gd name="T35" fmla="*/ 706 h 724"/>
                <a:gd name="T36" fmla="*/ 211 w 601"/>
                <a:gd name="T37" fmla="*/ 723 h 724"/>
                <a:gd name="T38" fmla="*/ 220 w 601"/>
                <a:gd name="T39" fmla="*/ 653 h 724"/>
                <a:gd name="T40" fmla="*/ 247 w 601"/>
                <a:gd name="T41" fmla="*/ 591 h 724"/>
                <a:gd name="T42" fmla="*/ 300 w 601"/>
                <a:gd name="T43" fmla="*/ 494 h 724"/>
                <a:gd name="T44" fmla="*/ 353 w 601"/>
                <a:gd name="T45" fmla="*/ 397 h 724"/>
                <a:gd name="T46" fmla="*/ 344 w 601"/>
                <a:gd name="T47" fmla="*/ 335 h 724"/>
                <a:gd name="T48" fmla="*/ 361 w 601"/>
                <a:gd name="T49" fmla="*/ 265 h 724"/>
                <a:gd name="T50" fmla="*/ 423 w 601"/>
                <a:gd name="T51" fmla="*/ 203 h 724"/>
                <a:gd name="T52" fmla="*/ 494 w 601"/>
                <a:gd name="T53" fmla="*/ 132 h 724"/>
                <a:gd name="T54" fmla="*/ 564 w 601"/>
                <a:gd name="T55" fmla="*/ 97 h 724"/>
                <a:gd name="T56" fmla="*/ 600 w 601"/>
                <a:gd name="T57" fmla="*/ 44 h 724"/>
                <a:gd name="T58" fmla="*/ 547 w 601"/>
                <a:gd name="T59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Freeform 4"/>
            <p:cNvSpPr>
              <a:spLocks noChangeArrowheads="1"/>
            </p:cNvSpPr>
            <p:nvPr/>
          </p:nvSpPr>
          <p:spPr bwMode="auto">
            <a:xfrm>
              <a:off x="1699552" y="3260077"/>
              <a:ext cx="511040" cy="626592"/>
            </a:xfrm>
            <a:custGeom>
              <a:avLst/>
              <a:gdLst>
                <a:gd name="T0" fmla="*/ 2004 w 2128"/>
                <a:gd name="T1" fmla="*/ 1739 h 2410"/>
                <a:gd name="T2" fmla="*/ 1854 w 2128"/>
                <a:gd name="T3" fmla="*/ 1659 h 2410"/>
                <a:gd name="T4" fmla="*/ 1721 w 2128"/>
                <a:gd name="T5" fmla="*/ 1686 h 2410"/>
                <a:gd name="T6" fmla="*/ 1589 w 2128"/>
                <a:gd name="T7" fmla="*/ 1712 h 2410"/>
                <a:gd name="T8" fmla="*/ 1509 w 2128"/>
                <a:gd name="T9" fmla="*/ 1518 h 2410"/>
                <a:gd name="T10" fmla="*/ 1351 w 2128"/>
                <a:gd name="T11" fmla="*/ 1447 h 2410"/>
                <a:gd name="T12" fmla="*/ 1245 w 2128"/>
                <a:gd name="T13" fmla="*/ 1580 h 2410"/>
                <a:gd name="T14" fmla="*/ 1333 w 2128"/>
                <a:gd name="T15" fmla="*/ 1747 h 2410"/>
                <a:gd name="T16" fmla="*/ 1236 w 2128"/>
                <a:gd name="T17" fmla="*/ 1827 h 2410"/>
                <a:gd name="T18" fmla="*/ 1112 w 2128"/>
                <a:gd name="T19" fmla="*/ 1906 h 2410"/>
                <a:gd name="T20" fmla="*/ 962 w 2128"/>
                <a:gd name="T21" fmla="*/ 1968 h 2410"/>
                <a:gd name="T22" fmla="*/ 795 w 2128"/>
                <a:gd name="T23" fmla="*/ 2012 h 2410"/>
                <a:gd name="T24" fmla="*/ 618 w 2128"/>
                <a:gd name="T25" fmla="*/ 2277 h 2410"/>
                <a:gd name="T26" fmla="*/ 521 w 2128"/>
                <a:gd name="T27" fmla="*/ 2391 h 2410"/>
                <a:gd name="T28" fmla="*/ 468 w 2128"/>
                <a:gd name="T29" fmla="*/ 2356 h 2410"/>
                <a:gd name="T30" fmla="*/ 389 w 2128"/>
                <a:gd name="T31" fmla="*/ 2241 h 2410"/>
                <a:gd name="T32" fmla="*/ 406 w 2128"/>
                <a:gd name="T33" fmla="*/ 2065 h 2410"/>
                <a:gd name="T34" fmla="*/ 442 w 2128"/>
                <a:gd name="T35" fmla="*/ 1933 h 2410"/>
                <a:gd name="T36" fmla="*/ 406 w 2128"/>
                <a:gd name="T37" fmla="*/ 1800 h 2410"/>
                <a:gd name="T38" fmla="*/ 300 w 2128"/>
                <a:gd name="T39" fmla="*/ 1774 h 2410"/>
                <a:gd name="T40" fmla="*/ 168 w 2128"/>
                <a:gd name="T41" fmla="*/ 1800 h 2410"/>
                <a:gd name="T42" fmla="*/ 53 w 2128"/>
                <a:gd name="T43" fmla="*/ 1730 h 2410"/>
                <a:gd name="T44" fmla="*/ 27 w 2128"/>
                <a:gd name="T45" fmla="*/ 1553 h 2410"/>
                <a:gd name="T46" fmla="*/ 36 w 2128"/>
                <a:gd name="T47" fmla="*/ 1421 h 2410"/>
                <a:gd name="T48" fmla="*/ 36 w 2128"/>
                <a:gd name="T49" fmla="*/ 1262 h 2410"/>
                <a:gd name="T50" fmla="*/ 80 w 2128"/>
                <a:gd name="T51" fmla="*/ 1112 h 2410"/>
                <a:gd name="T52" fmla="*/ 80 w 2128"/>
                <a:gd name="T53" fmla="*/ 989 h 2410"/>
                <a:gd name="T54" fmla="*/ 106 w 2128"/>
                <a:gd name="T55" fmla="*/ 874 h 2410"/>
                <a:gd name="T56" fmla="*/ 115 w 2128"/>
                <a:gd name="T57" fmla="*/ 777 h 2410"/>
                <a:gd name="T58" fmla="*/ 106 w 2128"/>
                <a:gd name="T59" fmla="*/ 636 h 2410"/>
                <a:gd name="T60" fmla="*/ 115 w 2128"/>
                <a:gd name="T61" fmla="*/ 574 h 2410"/>
                <a:gd name="T62" fmla="*/ 177 w 2128"/>
                <a:gd name="T63" fmla="*/ 397 h 2410"/>
                <a:gd name="T64" fmla="*/ 203 w 2128"/>
                <a:gd name="T65" fmla="*/ 238 h 2410"/>
                <a:gd name="T66" fmla="*/ 239 w 2128"/>
                <a:gd name="T67" fmla="*/ 88 h 2410"/>
                <a:gd name="T68" fmla="*/ 362 w 2128"/>
                <a:gd name="T69" fmla="*/ 44 h 2410"/>
                <a:gd name="T70" fmla="*/ 477 w 2128"/>
                <a:gd name="T71" fmla="*/ 62 h 2410"/>
                <a:gd name="T72" fmla="*/ 556 w 2128"/>
                <a:gd name="T73" fmla="*/ 0 h 2410"/>
                <a:gd name="T74" fmla="*/ 627 w 2128"/>
                <a:gd name="T75" fmla="*/ 150 h 2410"/>
                <a:gd name="T76" fmla="*/ 627 w 2128"/>
                <a:gd name="T77" fmla="*/ 274 h 2410"/>
                <a:gd name="T78" fmla="*/ 689 w 2128"/>
                <a:gd name="T79" fmla="*/ 371 h 2410"/>
                <a:gd name="T80" fmla="*/ 848 w 2128"/>
                <a:gd name="T81" fmla="*/ 397 h 2410"/>
                <a:gd name="T82" fmla="*/ 936 w 2128"/>
                <a:gd name="T83" fmla="*/ 486 h 2410"/>
                <a:gd name="T84" fmla="*/ 1086 w 2128"/>
                <a:gd name="T85" fmla="*/ 388 h 2410"/>
                <a:gd name="T86" fmla="*/ 1156 w 2128"/>
                <a:gd name="T87" fmla="*/ 309 h 2410"/>
                <a:gd name="T88" fmla="*/ 1227 w 2128"/>
                <a:gd name="T89" fmla="*/ 327 h 2410"/>
                <a:gd name="T90" fmla="*/ 1412 w 2128"/>
                <a:gd name="T91" fmla="*/ 388 h 2410"/>
                <a:gd name="T92" fmla="*/ 1439 w 2128"/>
                <a:gd name="T93" fmla="*/ 521 h 2410"/>
                <a:gd name="T94" fmla="*/ 1554 w 2128"/>
                <a:gd name="T95" fmla="*/ 600 h 2410"/>
                <a:gd name="T96" fmla="*/ 1607 w 2128"/>
                <a:gd name="T97" fmla="*/ 768 h 2410"/>
                <a:gd name="T98" fmla="*/ 1589 w 2128"/>
                <a:gd name="T99" fmla="*/ 883 h 2410"/>
                <a:gd name="T100" fmla="*/ 1598 w 2128"/>
                <a:gd name="T101" fmla="*/ 997 h 2410"/>
                <a:gd name="T102" fmla="*/ 1739 w 2128"/>
                <a:gd name="T103" fmla="*/ 1041 h 2410"/>
                <a:gd name="T104" fmla="*/ 1809 w 2128"/>
                <a:gd name="T105" fmla="*/ 1121 h 2410"/>
                <a:gd name="T106" fmla="*/ 1907 w 2128"/>
                <a:gd name="T107" fmla="*/ 1165 h 2410"/>
                <a:gd name="T108" fmla="*/ 2074 w 2128"/>
                <a:gd name="T109" fmla="*/ 1244 h 2410"/>
                <a:gd name="T110" fmla="*/ 2074 w 2128"/>
                <a:gd name="T111" fmla="*/ 1765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pattFill prst="lgCheck">
              <a:fgClr>
                <a:srgbClr val="99CC00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7" name="Freeform 5"/>
            <p:cNvSpPr>
              <a:spLocks noChangeArrowheads="1"/>
            </p:cNvSpPr>
            <p:nvPr/>
          </p:nvSpPr>
          <p:spPr bwMode="auto">
            <a:xfrm>
              <a:off x="2383055" y="2859149"/>
              <a:ext cx="847501" cy="309287"/>
            </a:xfrm>
            <a:custGeom>
              <a:avLst/>
              <a:gdLst>
                <a:gd name="T0" fmla="*/ 17 w 3531"/>
                <a:gd name="T1" fmla="*/ 944 h 1192"/>
                <a:gd name="T2" fmla="*/ 194 w 3531"/>
                <a:gd name="T3" fmla="*/ 803 h 1192"/>
                <a:gd name="T4" fmla="*/ 326 w 3531"/>
                <a:gd name="T5" fmla="*/ 662 h 1192"/>
                <a:gd name="T6" fmla="*/ 520 w 3531"/>
                <a:gd name="T7" fmla="*/ 115 h 1192"/>
                <a:gd name="T8" fmla="*/ 679 w 3531"/>
                <a:gd name="T9" fmla="*/ 80 h 1192"/>
                <a:gd name="T10" fmla="*/ 821 w 3531"/>
                <a:gd name="T11" fmla="*/ 106 h 1192"/>
                <a:gd name="T12" fmla="*/ 962 w 3531"/>
                <a:gd name="T13" fmla="*/ 115 h 1192"/>
                <a:gd name="T14" fmla="*/ 1165 w 3531"/>
                <a:gd name="T15" fmla="*/ 106 h 1192"/>
                <a:gd name="T16" fmla="*/ 1306 w 3531"/>
                <a:gd name="T17" fmla="*/ 97 h 1192"/>
                <a:gd name="T18" fmla="*/ 1474 w 3531"/>
                <a:gd name="T19" fmla="*/ 97 h 1192"/>
                <a:gd name="T20" fmla="*/ 1615 w 3531"/>
                <a:gd name="T21" fmla="*/ 150 h 1192"/>
                <a:gd name="T22" fmla="*/ 1738 w 3531"/>
                <a:gd name="T23" fmla="*/ 97 h 1192"/>
                <a:gd name="T24" fmla="*/ 1853 w 3531"/>
                <a:gd name="T25" fmla="*/ 44 h 1192"/>
                <a:gd name="T26" fmla="*/ 1994 w 3531"/>
                <a:gd name="T27" fmla="*/ 71 h 1192"/>
                <a:gd name="T28" fmla="*/ 2082 w 3531"/>
                <a:gd name="T29" fmla="*/ 44 h 1192"/>
                <a:gd name="T30" fmla="*/ 2215 w 3531"/>
                <a:gd name="T31" fmla="*/ 80 h 1192"/>
                <a:gd name="T32" fmla="*/ 2374 w 3531"/>
                <a:gd name="T33" fmla="*/ 115 h 1192"/>
                <a:gd name="T34" fmla="*/ 2515 w 3531"/>
                <a:gd name="T35" fmla="*/ 159 h 1192"/>
                <a:gd name="T36" fmla="*/ 2691 w 3531"/>
                <a:gd name="T37" fmla="*/ 124 h 1192"/>
                <a:gd name="T38" fmla="*/ 3494 w 3531"/>
                <a:gd name="T39" fmla="*/ 1112 h 1192"/>
                <a:gd name="T40" fmla="*/ 3389 w 3531"/>
                <a:gd name="T41" fmla="*/ 1156 h 1192"/>
                <a:gd name="T42" fmla="*/ 3177 w 3531"/>
                <a:gd name="T43" fmla="*/ 1156 h 1192"/>
                <a:gd name="T44" fmla="*/ 3009 w 3531"/>
                <a:gd name="T45" fmla="*/ 1121 h 1192"/>
                <a:gd name="T46" fmla="*/ 2912 w 3531"/>
                <a:gd name="T47" fmla="*/ 1041 h 1192"/>
                <a:gd name="T48" fmla="*/ 2806 w 3531"/>
                <a:gd name="T49" fmla="*/ 988 h 1192"/>
                <a:gd name="T50" fmla="*/ 2638 w 3531"/>
                <a:gd name="T51" fmla="*/ 891 h 1192"/>
                <a:gd name="T52" fmla="*/ 2418 w 3531"/>
                <a:gd name="T53" fmla="*/ 856 h 1192"/>
                <a:gd name="T54" fmla="*/ 2232 w 3531"/>
                <a:gd name="T55" fmla="*/ 971 h 1192"/>
                <a:gd name="T56" fmla="*/ 2065 w 3531"/>
                <a:gd name="T57" fmla="*/ 980 h 1192"/>
                <a:gd name="T58" fmla="*/ 1809 w 3531"/>
                <a:gd name="T59" fmla="*/ 971 h 1192"/>
                <a:gd name="T60" fmla="*/ 1615 w 3531"/>
                <a:gd name="T61" fmla="*/ 935 h 1192"/>
                <a:gd name="T62" fmla="*/ 1429 w 3531"/>
                <a:gd name="T63" fmla="*/ 909 h 1192"/>
                <a:gd name="T64" fmla="*/ 1262 w 3531"/>
                <a:gd name="T65" fmla="*/ 988 h 1192"/>
                <a:gd name="T66" fmla="*/ 1112 w 3531"/>
                <a:gd name="T67" fmla="*/ 1024 h 1192"/>
                <a:gd name="T68" fmla="*/ 935 w 3531"/>
                <a:gd name="T69" fmla="*/ 997 h 1192"/>
                <a:gd name="T70" fmla="*/ 759 w 3531"/>
                <a:gd name="T71" fmla="*/ 1032 h 1192"/>
                <a:gd name="T72" fmla="*/ 653 w 3531"/>
                <a:gd name="T73" fmla="*/ 1077 h 1192"/>
                <a:gd name="T74" fmla="*/ 468 w 3531"/>
                <a:gd name="T75" fmla="*/ 1103 h 1192"/>
                <a:gd name="T76" fmla="*/ 300 w 3531"/>
                <a:gd name="T77" fmla="*/ 1191 h 1192"/>
                <a:gd name="T78" fmla="*/ 203 w 3531"/>
                <a:gd name="T79" fmla="*/ 1156 h 1192"/>
                <a:gd name="T80" fmla="*/ 150 w 3531"/>
                <a:gd name="T81" fmla="*/ 1041 h 1192"/>
                <a:gd name="T82" fmla="*/ 0 w 3531"/>
                <a:gd name="T83" fmla="*/ 103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pattFill prst="lgCheck">
              <a:fgClr>
                <a:srgbClr val="FFCC99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8" name="Freeform 6"/>
            <p:cNvSpPr>
              <a:spLocks noChangeArrowheads="1"/>
            </p:cNvSpPr>
            <p:nvPr/>
          </p:nvSpPr>
          <p:spPr bwMode="auto">
            <a:xfrm>
              <a:off x="2863411" y="3686205"/>
              <a:ext cx="1173382" cy="819037"/>
            </a:xfrm>
            <a:custGeom>
              <a:avLst/>
              <a:gdLst>
                <a:gd name="T0" fmla="*/ 3777 w 4890"/>
                <a:gd name="T1" fmla="*/ 177 h 3152"/>
                <a:gd name="T2" fmla="*/ 3918 w 4890"/>
                <a:gd name="T3" fmla="*/ 265 h 3152"/>
                <a:gd name="T4" fmla="*/ 3989 w 4890"/>
                <a:gd name="T5" fmla="*/ 495 h 3152"/>
                <a:gd name="T6" fmla="*/ 4139 w 4890"/>
                <a:gd name="T7" fmla="*/ 636 h 3152"/>
                <a:gd name="T8" fmla="*/ 3980 w 4890"/>
                <a:gd name="T9" fmla="*/ 803 h 3152"/>
                <a:gd name="T10" fmla="*/ 3601 w 4890"/>
                <a:gd name="T11" fmla="*/ 1289 h 3152"/>
                <a:gd name="T12" fmla="*/ 3821 w 4890"/>
                <a:gd name="T13" fmla="*/ 1324 h 3152"/>
                <a:gd name="T14" fmla="*/ 3962 w 4890"/>
                <a:gd name="T15" fmla="*/ 1448 h 3152"/>
                <a:gd name="T16" fmla="*/ 4112 w 4890"/>
                <a:gd name="T17" fmla="*/ 1598 h 3152"/>
                <a:gd name="T18" fmla="*/ 4315 w 4890"/>
                <a:gd name="T19" fmla="*/ 1748 h 3152"/>
                <a:gd name="T20" fmla="*/ 4386 w 4890"/>
                <a:gd name="T21" fmla="*/ 1977 h 3152"/>
                <a:gd name="T22" fmla="*/ 4518 w 4890"/>
                <a:gd name="T23" fmla="*/ 2109 h 3152"/>
                <a:gd name="T24" fmla="*/ 4571 w 4890"/>
                <a:gd name="T25" fmla="*/ 2356 h 3152"/>
                <a:gd name="T26" fmla="*/ 4695 w 4890"/>
                <a:gd name="T27" fmla="*/ 2533 h 3152"/>
                <a:gd name="T28" fmla="*/ 4748 w 4890"/>
                <a:gd name="T29" fmla="*/ 2727 h 3152"/>
                <a:gd name="T30" fmla="*/ 4889 w 4890"/>
                <a:gd name="T31" fmla="*/ 2956 h 3152"/>
                <a:gd name="T32" fmla="*/ 4704 w 4890"/>
                <a:gd name="T33" fmla="*/ 3151 h 3152"/>
                <a:gd name="T34" fmla="*/ 4598 w 4890"/>
                <a:gd name="T35" fmla="*/ 2903 h 3152"/>
                <a:gd name="T36" fmla="*/ 4430 w 4890"/>
                <a:gd name="T37" fmla="*/ 2480 h 3152"/>
                <a:gd name="T38" fmla="*/ 4174 w 4890"/>
                <a:gd name="T39" fmla="*/ 2109 h 3152"/>
                <a:gd name="T40" fmla="*/ 3795 w 4890"/>
                <a:gd name="T41" fmla="*/ 2242 h 3152"/>
                <a:gd name="T42" fmla="*/ 3539 w 4890"/>
                <a:gd name="T43" fmla="*/ 2551 h 3152"/>
                <a:gd name="T44" fmla="*/ 3389 w 4890"/>
                <a:gd name="T45" fmla="*/ 2471 h 3152"/>
                <a:gd name="T46" fmla="*/ 3177 w 4890"/>
                <a:gd name="T47" fmla="*/ 2445 h 3152"/>
                <a:gd name="T48" fmla="*/ 3274 w 4890"/>
                <a:gd name="T49" fmla="*/ 2630 h 3152"/>
                <a:gd name="T50" fmla="*/ 1536 w 4890"/>
                <a:gd name="T51" fmla="*/ 2639 h 3152"/>
                <a:gd name="T52" fmla="*/ 1288 w 4890"/>
                <a:gd name="T53" fmla="*/ 2727 h 3152"/>
                <a:gd name="T54" fmla="*/ 1041 w 4890"/>
                <a:gd name="T55" fmla="*/ 2683 h 3152"/>
                <a:gd name="T56" fmla="*/ 821 w 4890"/>
                <a:gd name="T57" fmla="*/ 2533 h 3152"/>
                <a:gd name="T58" fmla="*/ 874 w 4890"/>
                <a:gd name="T59" fmla="*/ 2321 h 3152"/>
                <a:gd name="T60" fmla="*/ 997 w 4890"/>
                <a:gd name="T61" fmla="*/ 2109 h 3152"/>
                <a:gd name="T62" fmla="*/ 803 w 4890"/>
                <a:gd name="T63" fmla="*/ 2153 h 3152"/>
                <a:gd name="T64" fmla="*/ 459 w 4890"/>
                <a:gd name="T65" fmla="*/ 2198 h 3152"/>
                <a:gd name="T66" fmla="*/ 256 w 4890"/>
                <a:gd name="T67" fmla="*/ 2021 h 3152"/>
                <a:gd name="T68" fmla="*/ 53 w 4890"/>
                <a:gd name="T69" fmla="*/ 1871 h 3152"/>
                <a:gd name="T70" fmla="*/ 538 w 4890"/>
                <a:gd name="T71" fmla="*/ 1509 h 3152"/>
                <a:gd name="T72" fmla="*/ 662 w 4890"/>
                <a:gd name="T73" fmla="*/ 1306 h 3152"/>
                <a:gd name="T74" fmla="*/ 759 w 4890"/>
                <a:gd name="T75" fmla="*/ 1112 h 3152"/>
                <a:gd name="T76" fmla="*/ 785 w 4890"/>
                <a:gd name="T77" fmla="*/ 971 h 3152"/>
                <a:gd name="T78" fmla="*/ 1006 w 4890"/>
                <a:gd name="T79" fmla="*/ 918 h 3152"/>
                <a:gd name="T80" fmla="*/ 1138 w 4890"/>
                <a:gd name="T81" fmla="*/ 812 h 3152"/>
                <a:gd name="T82" fmla="*/ 1288 w 4890"/>
                <a:gd name="T83" fmla="*/ 706 h 3152"/>
                <a:gd name="T84" fmla="*/ 1456 w 4890"/>
                <a:gd name="T85" fmla="*/ 627 h 3152"/>
                <a:gd name="T86" fmla="*/ 1606 w 4890"/>
                <a:gd name="T87" fmla="*/ 521 h 3152"/>
                <a:gd name="T88" fmla="*/ 1871 w 4890"/>
                <a:gd name="T89" fmla="*/ 565 h 3152"/>
                <a:gd name="T90" fmla="*/ 2074 w 4890"/>
                <a:gd name="T91" fmla="*/ 583 h 3152"/>
                <a:gd name="T92" fmla="*/ 2321 w 4890"/>
                <a:gd name="T93" fmla="*/ 477 h 3152"/>
                <a:gd name="T94" fmla="*/ 2559 w 4890"/>
                <a:gd name="T95" fmla="*/ 406 h 3152"/>
                <a:gd name="T96" fmla="*/ 2912 w 4890"/>
                <a:gd name="T97" fmla="*/ 292 h 3152"/>
                <a:gd name="T98" fmla="*/ 3053 w 4890"/>
                <a:gd name="T99" fmla="*/ 177 h 3152"/>
                <a:gd name="T100" fmla="*/ 3301 w 4890"/>
                <a:gd name="T101" fmla="*/ 177 h 3152"/>
                <a:gd name="T102" fmla="*/ 3618 w 4890"/>
                <a:gd name="T103" fmla="*/ 106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9" name="Freeform 7"/>
            <p:cNvSpPr>
              <a:spLocks noChangeArrowheads="1"/>
            </p:cNvSpPr>
            <p:nvPr/>
          </p:nvSpPr>
          <p:spPr bwMode="auto">
            <a:xfrm>
              <a:off x="2778767" y="3072214"/>
              <a:ext cx="1018906" cy="1036683"/>
            </a:xfrm>
            <a:custGeom>
              <a:avLst/>
              <a:gdLst>
                <a:gd name="T0" fmla="*/ 4007 w 4246"/>
                <a:gd name="T1" fmla="*/ 2285 h 3989"/>
                <a:gd name="T2" fmla="*/ 3998 w 4246"/>
                <a:gd name="T3" fmla="*/ 2100 h 3989"/>
                <a:gd name="T4" fmla="*/ 3936 w 4246"/>
                <a:gd name="T5" fmla="*/ 1862 h 3989"/>
                <a:gd name="T6" fmla="*/ 3874 w 4246"/>
                <a:gd name="T7" fmla="*/ 1667 h 3989"/>
                <a:gd name="T8" fmla="*/ 3874 w 4246"/>
                <a:gd name="T9" fmla="*/ 1447 h 3989"/>
                <a:gd name="T10" fmla="*/ 3927 w 4246"/>
                <a:gd name="T11" fmla="*/ 1279 h 3989"/>
                <a:gd name="T12" fmla="*/ 3883 w 4246"/>
                <a:gd name="T13" fmla="*/ 1129 h 3989"/>
                <a:gd name="T14" fmla="*/ 3839 w 4246"/>
                <a:gd name="T15" fmla="*/ 1014 h 3989"/>
                <a:gd name="T16" fmla="*/ 3998 w 4246"/>
                <a:gd name="T17" fmla="*/ 864 h 3989"/>
                <a:gd name="T18" fmla="*/ 4059 w 4246"/>
                <a:gd name="T19" fmla="*/ 706 h 3989"/>
                <a:gd name="T20" fmla="*/ 4042 w 4246"/>
                <a:gd name="T21" fmla="*/ 529 h 3989"/>
                <a:gd name="T22" fmla="*/ 4174 w 4246"/>
                <a:gd name="T23" fmla="*/ 309 h 3989"/>
                <a:gd name="T24" fmla="*/ 4174 w 4246"/>
                <a:gd name="T25" fmla="*/ 176 h 3989"/>
                <a:gd name="T26" fmla="*/ 4121 w 4246"/>
                <a:gd name="T27" fmla="*/ 35 h 3989"/>
                <a:gd name="T28" fmla="*/ 3918 w 4246"/>
                <a:gd name="T29" fmla="*/ 9 h 3989"/>
                <a:gd name="T30" fmla="*/ 3680 w 4246"/>
                <a:gd name="T31" fmla="*/ 61 h 3989"/>
                <a:gd name="T32" fmla="*/ 3468 w 4246"/>
                <a:gd name="T33" fmla="*/ 61 h 3989"/>
                <a:gd name="T34" fmla="*/ 3265 w 4246"/>
                <a:gd name="T35" fmla="*/ 88 h 3989"/>
                <a:gd name="T36" fmla="*/ 2992 w 4246"/>
                <a:gd name="T37" fmla="*/ 132 h 3989"/>
                <a:gd name="T38" fmla="*/ 2648 w 4246"/>
                <a:gd name="T39" fmla="*/ 123 h 3989"/>
                <a:gd name="T40" fmla="*/ 2321 w 4246"/>
                <a:gd name="T41" fmla="*/ 114 h 3989"/>
                <a:gd name="T42" fmla="*/ 2162 w 4246"/>
                <a:gd name="T43" fmla="*/ 220 h 3989"/>
                <a:gd name="T44" fmla="*/ 1986 w 4246"/>
                <a:gd name="T45" fmla="*/ 176 h 3989"/>
                <a:gd name="T46" fmla="*/ 1844 w 4246"/>
                <a:gd name="T47" fmla="*/ 291 h 3989"/>
                <a:gd name="T48" fmla="*/ 1624 w 4246"/>
                <a:gd name="T49" fmla="*/ 326 h 3989"/>
                <a:gd name="T50" fmla="*/ 1439 w 4246"/>
                <a:gd name="T51" fmla="*/ 344 h 3989"/>
                <a:gd name="T52" fmla="*/ 1297 w 4246"/>
                <a:gd name="T53" fmla="*/ 476 h 3989"/>
                <a:gd name="T54" fmla="*/ 1236 w 4246"/>
                <a:gd name="T55" fmla="*/ 626 h 3989"/>
                <a:gd name="T56" fmla="*/ 1103 w 4246"/>
                <a:gd name="T57" fmla="*/ 767 h 3989"/>
                <a:gd name="T58" fmla="*/ 927 w 4246"/>
                <a:gd name="T59" fmla="*/ 847 h 3989"/>
                <a:gd name="T60" fmla="*/ 618 w 4246"/>
                <a:gd name="T61" fmla="*/ 979 h 3989"/>
                <a:gd name="T62" fmla="*/ 441 w 4246"/>
                <a:gd name="T63" fmla="*/ 1173 h 3989"/>
                <a:gd name="T64" fmla="*/ 230 w 4246"/>
                <a:gd name="T65" fmla="*/ 1323 h 3989"/>
                <a:gd name="T66" fmla="*/ 62 w 4246"/>
                <a:gd name="T67" fmla="*/ 1562 h 3989"/>
                <a:gd name="T68" fmla="*/ 115 w 4246"/>
                <a:gd name="T69" fmla="*/ 3909 h 3989"/>
                <a:gd name="T70" fmla="*/ 327 w 4246"/>
                <a:gd name="T71" fmla="*/ 3909 h 3989"/>
                <a:gd name="T72" fmla="*/ 415 w 4246"/>
                <a:gd name="T73" fmla="*/ 3979 h 3989"/>
                <a:gd name="T74" fmla="*/ 591 w 4246"/>
                <a:gd name="T75" fmla="*/ 3935 h 3989"/>
                <a:gd name="T76" fmla="*/ 715 w 4246"/>
                <a:gd name="T77" fmla="*/ 3865 h 3989"/>
                <a:gd name="T78" fmla="*/ 891 w 4246"/>
                <a:gd name="T79" fmla="*/ 3873 h 3989"/>
                <a:gd name="T80" fmla="*/ 1024 w 4246"/>
                <a:gd name="T81" fmla="*/ 3706 h 3989"/>
                <a:gd name="T82" fmla="*/ 1006 w 4246"/>
                <a:gd name="T83" fmla="*/ 3582 h 3989"/>
                <a:gd name="T84" fmla="*/ 1183 w 4246"/>
                <a:gd name="T85" fmla="*/ 3485 h 3989"/>
                <a:gd name="T86" fmla="*/ 1138 w 4246"/>
                <a:gd name="T87" fmla="*/ 3335 h 3989"/>
                <a:gd name="T88" fmla="*/ 1315 w 4246"/>
                <a:gd name="T89" fmla="*/ 3229 h 3989"/>
                <a:gd name="T90" fmla="*/ 1394 w 4246"/>
                <a:gd name="T91" fmla="*/ 3194 h 3989"/>
                <a:gd name="T92" fmla="*/ 1500 w 4246"/>
                <a:gd name="T93" fmla="*/ 3123 h 3989"/>
                <a:gd name="T94" fmla="*/ 1641 w 4246"/>
                <a:gd name="T95" fmla="*/ 3070 h 3989"/>
                <a:gd name="T96" fmla="*/ 1809 w 4246"/>
                <a:gd name="T97" fmla="*/ 3044 h 3989"/>
                <a:gd name="T98" fmla="*/ 1853 w 4246"/>
                <a:gd name="T99" fmla="*/ 2903 h 3989"/>
                <a:gd name="T100" fmla="*/ 2030 w 4246"/>
                <a:gd name="T101" fmla="*/ 2920 h 3989"/>
                <a:gd name="T102" fmla="*/ 2224 w 4246"/>
                <a:gd name="T103" fmla="*/ 2929 h 3989"/>
                <a:gd name="T104" fmla="*/ 2365 w 4246"/>
                <a:gd name="T105" fmla="*/ 2920 h 3989"/>
                <a:gd name="T106" fmla="*/ 2542 w 4246"/>
                <a:gd name="T107" fmla="*/ 2894 h 3989"/>
                <a:gd name="T108" fmla="*/ 2736 w 4246"/>
                <a:gd name="T109" fmla="*/ 2850 h 3989"/>
                <a:gd name="T110" fmla="*/ 2912 w 4246"/>
                <a:gd name="T111" fmla="*/ 2770 h 3989"/>
                <a:gd name="T112" fmla="*/ 3212 w 4246"/>
                <a:gd name="T113" fmla="*/ 2691 h 3989"/>
                <a:gd name="T114" fmla="*/ 3345 w 4246"/>
                <a:gd name="T115" fmla="*/ 2603 h 3989"/>
                <a:gd name="T116" fmla="*/ 3477 w 4246"/>
                <a:gd name="T117" fmla="*/ 2541 h 3989"/>
                <a:gd name="T118" fmla="*/ 3654 w 4246"/>
                <a:gd name="T119" fmla="*/ 2541 h 3989"/>
                <a:gd name="T120" fmla="*/ 3865 w 4246"/>
                <a:gd name="T121" fmla="*/ 2550 h 3989"/>
                <a:gd name="T122" fmla="*/ 4033 w 4246"/>
                <a:gd name="T123" fmla="*/ 2347 h 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0" name="Freeform 8"/>
            <p:cNvSpPr>
              <a:spLocks noChangeArrowheads="1"/>
            </p:cNvSpPr>
            <p:nvPr/>
          </p:nvSpPr>
          <p:spPr bwMode="auto">
            <a:xfrm>
              <a:off x="1974646" y="1365409"/>
              <a:ext cx="696199" cy="584208"/>
            </a:xfrm>
            <a:custGeom>
              <a:avLst/>
              <a:gdLst>
                <a:gd name="T0" fmla="*/ 1085 w 2903"/>
                <a:gd name="T1" fmla="*/ 2188 h 2251"/>
                <a:gd name="T2" fmla="*/ 1085 w 2903"/>
                <a:gd name="T3" fmla="*/ 2091 h 2251"/>
                <a:gd name="T4" fmla="*/ 1164 w 2903"/>
                <a:gd name="T5" fmla="*/ 1994 h 2251"/>
                <a:gd name="T6" fmla="*/ 1234 w 2903"/>
                <a:gd name="T7" fmla="*/ 1844 h 2251"/>
                <a:gd name="T8" fmla="*/ 1287 w 2903"/>
                <a:gd name="T9" fmla="*/ 1712 h 2251"/>
                <a:gd name="T10" fmla="*/ 1340 w 2903"/>
                <a:gd name="T11" fmla="*/ 1597 h 2251"/>
                <a:gd name="T12" fmla="*/ 1516 w 2903"/>
                <a:gd name="T13" fmla="*/ 1465 h 2251"/>
                <a:gd name="T14" fmla="*/ 1675 w 2903"/>
                <a:gd name="T15" fmla="*/ 1394 h 2251"/>
                <a:gd name="T16" fmla="*/ 1834 w 2903"/>
                <a:gd name="T17" fmla="*/ 1138 h 2251"/>
                <a:gd name="T18" fmla="*/ 1922 w 2903"/>
                <a:gd name="T19" fmla="*/ 1006 h 2251"/>
                <a:gd name="T20" fmla="*/ 1993 w 2903"/>
                <a:gd name="T21" fmla="*/ 891 h 2251"/>
                <a:gd name="T22" fmla="*/ 2249 w 2903"/>
                <a:gd name="T23" fmla="*/ 838 h 2251"/>
                <a:gd name="T24" fmla="*/ 2478 w 2903"/>
                <a:gd name="T25" fmla="*/ 759 h 2251"/>
                <a:gd name="T26" fmla="*/ 2664 w 2903"/>
                <a:gd name="T27" fmla="*/ 671 h 2251"/>
                <a:gd name="T28" fmla="*/ 2823 w 2903"/>
                <a:gd name="T29" fmla="*/ 538 h 2251"/>
                <a:gd name="T30" fmla="*/ 2893 w 2903"/>
                <a:gd name="T31" fmla="*/ 406 h 2251"/>
                <a:gd name="T32" fmla="*/ 2796 w 2903"/>
                <a:gd name="T33" fmla="*/ 238 h 2251"/>
                <a:gd name="T34" fmla="*/ 2611 w 2903"/>
                <a:gd name="T35" fmla="*/ 115 h 2251"/>
                <a:gd name="T36" fmla="*/ 2364 w 2903"/>
                <a:gd name="T37" fmla="*/ 18 h 2251"/>
                <a:gd name="T38" fmla="*/ 2187 w 2903"/>
                <a:gd name="T39" fmla="*/ 9 h 2251"/>
                <a:gd name="T40" fmla="*/ 2187 w 2903"/>
                <a:gd name="T41" fmla="*/ 124 h 2251"/>
                <a:gd name="T42" fmla="*/ 2055 w 2903"/>
                <a:gd name="T43" fmla="*/ 168 h 2251"/>
                <a:gd name="T44" fmla="*/ 2046 w 2903"/>
                <a:gd name="T45" fmla="*/ 291 h 2251"/>
                <a:gd name="T46" fmla="*/ 1914 w 2903"/>
                <a:gd name="T47" fmla="*/ 362 h 2251"/>
                <a:gd name="T48" fmla="*/ 1799 w 2903"/>
                <a:gd name="T49" fmla="*/ 282 h 2251"/>
                <a:gd name="T50" fmla="*/ 1728 w 2903"/>
                <a:gd name="T51" fmla="*/ 450 h 2251"/>
                <a:gd name="T52" fmla="*/ 1631 w 2903"/>
                <a:gd name="T53" fmla="*/ 644 h 2251"/>
                <a:gd name="T54" fmla="*/ 1472 w 2903"/>
                <a:gd name="T55" fmla="*/ 724 h 2251"/>
                <a:gd name="T56" fmla="*/ 1340 w 2903"/>
                <a:gd name="T57" fmla="*/ 821 h 2251"/>
                <a:gd name="T58" fmla="*/ 1172 w 2903"/>
                <a:gd name="T59" fmla="*/ 812 h 2251"/>
                <a:gd name="T60" fmla="*/ 1041 w 2903"/>
                <a:gd name="T61" fmla="*/ 856 h 2251"/>
                <a:gd name="T62" fmla="*/ 873 w 2903"/>
                <a:gd name="T63" fmla="*/ 962 h 2251"/>
                <a:gd name="T64" fmla="*/ 732 w 2903"/>
                <a:gd name="T65" fmla="*/ 1068 h 2251"/>
                <a:gd name="T66" fmla="*/ 661 w 2903"/>
                <a:gd name="T67" fmla="*/ 1174 h 2251"/>
                <a:gd name="T68" fmla="*/ 511 w 2903"/>
                <a:gd name="T69" fmla="*/ 1253 h 2251"/>
                <a:gd name="T70" fmla="*/ 353 w 2903"/>
                <a:gd name="T71" fmla="*/ 1324 h 2251"/>
                <a:gd name="T72" fmla="*/ 114 w 2903"/>
                <a:gd name="T73" fmla="*/ 1332 h 2251"/>
                <a:gd name="T74" fmla="*/ 17 w 2903"/>
                <a:gd name="T75" fmla="*/ 1474 h 2251"/>
                <a:gd name="T76" fmla="*/ 0 w 2903"/>
                <a:gd name="T77" fmla="*/ 1668 h 2251"/>
                <a:gd name="T78" fmla="*/ 70 w 2903"/>
                <a:gd name="T79" fmla="*/ 1765 h 2251"/>
                <a:gd name="T80" fmla="*/ 176 w 2903"/>
                <a:gd name="T81" fmla="*/ 1800 h 2251"/>
                <a:gd name="T82" fmla="*/ 414 w 2903"/>
                <a:gd name="T83" fmla="*/ 1765 h 2251"/>
                <a:gd name="T84" fmla="*/ 467 w 2903"/>
                <a:gd name="T85" fmla="*/ 1844 h 2251"/>
                <a:gd name="T86" fmla="*/ 556 w 2903"/>
                <a:gd name="T87" fmla="*/ 1879 h 2251"/>
                <a:gd name="T88" fmla="*/ 661 w 2903"/>
                <a:gd name="T89" fmla="*/ 1959 h 2251"/>
                <a:gd name="T90" fmla="*/ 688 w 2903"/>
                <a:gd name="T91" fmla="*/ 2074 h 2251"/>
                <a:gd name="T92" fmla="*/ 591 w 2903"/>
                <a:gd name="T93" fmla="*/ 2188 h 2251"/>
                <a:gd name="T94" fmla="*/ 661 w 2903"/>
                <a:gd name="T95" fmla="*/ 2250 h 2251"/>
                <a:gd name="T96" fmla="*/ 812 w 2903"/>
                <a:gd name="T97" fmla="*/ 2215 h 2251"/>
                <a:gd name="T98" fmla="*/ 953 w 2903"/>
                <a:gd name="T99" fmla="*/ 222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" name="Freeform 9"/>
            <p:cNvSpPr>
              <a:spLocks noChangeArrowheads="1"/>
            </p:cNvSpPr>
            <p:nvPr/>
          </p:nvSpPr>
          <p:spPr bwMode="auto">
            <a:xfrm>
              <a:off x="1621256" y="1702188"/>
              <a:ext cx="385132" cy="654084"/>
            </a:xfrm>
            <a:custGeom>
              <a:avLst/>
              <a:gdLst>
                <a:gd name="T0" fmla="*/ 1535 w 1607"/>
                <a:gd name="T1" fmla="*/ 556 h 2516"/>
                <a:gd name="T2" fmla="*/ 1553 w 1607"/>
                <a:gd name="T3" fmla="*/ 680 h 2516"/>
                <a:gd name="T4" fmla="*/ 1580 w 1607"/>
                <a:gd name="T5" fmla="*/ 821 h 2516"/>
                <a:gd name="T6" fmla="*/ 1491 w 1607"/>
                <a:gd name="T7" fmla="*/ 909 h 2516"/>
                <a:gd name="T8" fmla="*/ 1341 w 1607"/>
                <a:gd name="T9" fmla="*/ 962 h 2516"/>
                <a:gd name="T10" fmla="*/ 1165 w 1607"/>
                <a:gd name="T11" fmla="*/ 1041 h 2516"/>
                <a:gd name="T12" fmla="*/ 1085 w 1607"/>
                <a:gd name="T13" fmla="*/ 1156 h 2516"/>
                <a:gd name="T14" fmla="*/ 1041 w 1607"/>
                <a:gd name="T15" fmla="*/ 1324 h 2516"/>
                <a:gd name="T16" fmla="*/ 1138 w 1607"/>
                <a:gd name="T17" fmla="*/ 1482 h 2516"/>
                <a:gd name="T18" fmla="*/ 1324 w 1607"/>
                <a:gd name="T19" fmla="*/ 1632 h 2516"/>
                <a:gd name="T20" fmla="*/ 1403 w 1607"/>
                <a:gd name="T21" fmla="*/ 1791 h 2516"/>
                <a:gd name="T22" fmla="*/ 1306 w 1607"/>
                <a:gd name="T23" fmla="*/ 1844 h 2516"/>
                <a:gd name="T24" fmla="*/ 1103 w 1607"/>
                <a:gd name="T25" fmla="*/ 1844 h 2516"/>
                <a:gd name="T26" fmla="*/ 1041 w 1607"/>
                <a:gd name="T27" fmla="*/ 1932 h 2516"/>
                <a:gd name="T28" fmla="*/ 1041 w 1607"/>
                <a:gd name="T29" fmla="*/ 1994 h 2516"/>
                <a:gd name="T30" fmla="*/ 1174 w 1607"/>
                <a:gd name="T31" fmla="*/ 2083 h 2516"/>
                <a:gd name="T32" fmla="*/ 1209 w 1607"/>
                <a:gd name="T33" fmla="*/ 2215 h 2516"/>
                <a:gd name="T34" fmla="*/ 1262 w 1607"/>
                <a:gd name="T35" fmla="*/ 2277 h 2516"/>
                <a:gd name="T36" fmla="*/ 1315 w 1607"/>
                <a:gd name="T37" fmla="*/ 2330 h 2516"/>
                <a:gd name="T38" fmla="*/ 1394 w 1607"/>
                <a:gd name="T39" fmla="*/ 2391 h 2516"/>
                <a:gd name="T40" fmla="*/ 1341 w 1607"/>
                <a:gd name="T41" fmla="*/ 2515 h 2516"/>
                <a:gd name="T42" fmla="*/ 1174 w 1607"/>
                <a:gd name="T43" fmla="*/ 2497 h 2516"/>
                <a:gd name="T44" fmla="*/ 1068 w 1607"/>
                <a:gd name="T45" fmla="*/ 2506 h 2516"/>
                <a:gd name="T46" fmla="*/ 971 w 1607"/>
                <a:gd name="T47" fmla="*/ 2427 h 2516"/>
                <a:gd name="T48" fmla="*/ 821 w 1607"/>
                <a:gd name="T49" fmla="*/ 2347 h 2516"/>
                <a:gd name="T50" fmla="*/ 732 w 1607"/>
                <a:gd name="T51" fmla="*/ 2250 h 2516"/>
                <a:gd name="T52" fmla="*/ 635 w 1607"/>
                <a:gd name="T53" fmla="*/ 2180 h 2516"/>
                <a:gd name="T54" fmla="*/ 485 w 1607"/>
                <a:gd name="T55" fmla="*/ 2206 h 2516"/>
                <a:gd name="T56" fmla="*/ 362 w 1607"/>
                <a:gd name="T57" fmla="*/ 2083 h 2516"/>
                <a:gd name="T58" fmla="*/ 212 w 1607"/>
                <a:gd name="T59" fmla="*/ 2056 h 2516"/>
                <a:gd name="T60" fmla="*/ 221 w 1607"/>
                <a:gd name="T61" fmla="*/ 1915 h 2516"/>
                <a:gd name="T62" fmla="*/ 194 w 1607"/>
                <a:gd name="T63" fmla="*/ 1818 h 2516"/>
                <a:gd name="T64" fmla="*/ 238 w 1607"/>
                <a:gd name="T65" fmla="*/ 1685 h 2516"/>
                <a:gd name="T66" fmla="*/ 141 w 1607"/>
                <a:gd name="T67" fmla="*/ 1632 h 2516"/>
                <a:gd name="T68" fmla="*/ 115 w 1607"/>
                <a:gd name="T69" fmla="*/ 1518 h 2516"/>
                <a:gd name="T70" fmla="*/ 185 w 1607"/>
                <a:gd name="T71" fmla="*/ 1438 h 2516"/>
                <a:gd name="T72" fmla="*/ 70 w 1607"/>
                <a:gd name="T73" fmla="*/ 1332 h 2516"/>
                <a:gd name="T74" fmla="*/ 53 w 1607"/>
                <a:gd name="T75" fmla="*/ 1244 h 2516"/>
                <a:gd name="T76" fmla="*/ 79 w 1607"/>
                <a:gd name="T77" fmla="*/ 1130 h 2516"/>
                <a:gd name="T78" fmla="*/ 123 w 1607"/>
                <a:gd name="T79" fmla="*/ 1024 h 2516"/>
                <a:gd name="T80" fmla="*/ 159 w 1607"/>
                <a:gd name="T81" fmla="*/ 900 h 2516"/>
                <a:gd name="T82" fmla="*/ 229 w 1607"/>
                <a:gd name="T83" fmla="*/ 785 h 2516"/>
                <a:gd name="T84" fmla="*/ 212 w 1607"/>
                <a:gd name="T85" fmla="*/ 662 h 2516"/>
                <a:gd name="T86" fmla="*/ 221 w 1607"/>
                <a:gd name="T87" fmla="*/ 538 h 2516"/>
                <a:gd name="T88" fmla="*/ 273 w 1607"/>
                <a:gd name="T89" fmla="*/ 397 h 2516"/>
                <a:gd name="T90" fmla="*/ 423 w 1607"/>
                <a:gd name="T91" fmla="*/ 371 h 2516"/>
                <a:gd name="T92" fmla="*/ 626 w 1607"/>
                <a:gd name="T93" fmla="*/ 397 h 2516"/>
                <a:gd name="T94" fmla="*/ 856 w 1607"/>
                <a:gd name="T95" fmla="*/ 344 h 2516"/>
                <a:gd name="T96" fmla="*/ 838 w 1607"/>
                <a:gd name="T97" fmla="*/ 141 h 2516"/>
                <a:gd name="T98" fmla="*/ 909 w 1607"/>
                <a:gd name="T99" fmla="*/ 62 h 2516"/>
                <a:gd name="T100" fmla="*/ 997 w 1607"/>
                <a:gd name="T101" fmla="*/ 0 h 2516"/>
                <a:gd name="T102" fmla="*/ 1129 w 1607"/>
                <a:gd name="T103" fmla="*/ 27 h 2516"/>
                <a:gd name="T104" fmla="*/ 1332 w 1607"/>
                <a:gd name="T105" fmla="*/ 62 h 2516"/>
                <a:gd name="T106" fmla="*/ 1518 w 1607"/>
                <a:gd name="T107" fmla="*/ 53 h 2516"/>
                <a:gd name="T108" fmla="*/ 1571 w 1607"/>
                <a:gd name="T109" fmla="*/ 97 h 2516"/>
                <a:gd name="T110" fmla="*/ 1482 w 1607"/>
                <a:gd name="T111" fmla="*/ 274 h 2516"/>
                <a:gd name="T112" fmla="*/ 1500 w 1607"/>
                <a:gd name="T113" fmla="*/ 432 h 2516"/>
                <a:gd name="T114" fmla="*/ 1535 w 1607"/>
                <a:gd name="T115" fmla="*/ 512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pattFill prst="lgCheck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2" name="Freeform 10"/>
            <p:cNvSpPr>
              <a:spLocks noChangeArrowheads="1"/>
            </p:cNvSpPr>
            <p:nvPr/>
          </p:nvSpPr>
          <p:spPr bwMode="auto">
            <a:xfrm>
              <a:off x="1854028" y="1823612"/>
              <a:ext cx="368203" cy="898078"/>
            </a:xfrm>
            <a:custGeom>
              <a:avLst/>
              <a:gdLst>
                <a:gd name="T0" fmla="*/ 423 w 1536"/>
                <a:gd name="T1" fmla="*/ 1923 h 3459"/>
                <a:gd name="T2" fmla="*/ 335 w 1536"/>
                <a:gd name="T3" fmla="*/ 1809 h 3459"/>
                <a:gd name="T4" fmla="*/ 238 w 1536"/>
                <a:gd name="T5" fmla="*/ 1747 h 3459"/>
                <a:gd name="T6" fmla="*/ 150 w 1536"/>
                <a:gd name="T7" fmla="*/ 1553 h 3459"/>
                <a:gd name="T8" fmla="*/ 70 w 1536"/>
                <a:gd name="T9" fmla="*/ 1464 h 3459"/>
                <a:gd name="T10" fmla="*/ 264 w 1536"/>
                <a:gd name="T11" fmla="*/ 1385 h 3459"/>
                <a:gd name="T12" fmla="*/ 432 w 1536"/>
                <a:gd name="T13" fmla="*/ 1323 h 3459"/>
                <a:gd name="T14" fmla="*/ 264 w 1536"/>
                <a:gd name="T15" fmla="*/ 1085 h 3459"/>
                <a:gd name="T16" fmla="*/ 70 w 1536"/>
                <a:gd name="T17" fmla="*/ 856 h 3459"/>
                <a:gd name="T18" fmla="*/ 167 w 1536"/>
                <a:gd name="T19" fmla="*/ 644 h 3459"/>
                <a:gd name="T20" fmla="*/ 370 w 1536"/>
                <a:gd name="T21" fmla="*/ 494 h 3459"/>
                <a:gd name="T22" fmla="*/ 538 w 1536"/>
                <a:gd name="T23" fmla="*/ 379 h 3459"/>
                <a:gd name="T24" fmla="*/ 582 w 1536"/>
                <a:gd name="T25" fmla="*/ 212 h 3459"/>
                <a:gd name="T26" fmla="*/ 520 w 1536"/>
                <a:gd name="T27" fmla="*/ 88 h 3459"/>
                <a:gd name="T28" fmla="*/ 803 w 1536"/>
                <a:gd name="T29" fmla="*/ 0 h 3459"/>
                <a:gd name="T30" fmla="*/ 970 w 1536"/>
                <a:gd name="T31" fmla="*/ 79 h 3459"/>
                <a:gd name="T32" fmla="*/ 1103 w 1536"/>
                <a:gd name="T33" fmla="*/ 176 h 3459"/>
                <a:gd name="T34" fmla="*/ 1191 w 1536"/>
                <a:gd name="T35" fmla="*/ 309 h 3459"/>
                <a:gd name="T36" fmla="*/ 1156 w 1536"/>
                <a:gd name="T37" fmla="*/ 441 h 3459"/>
                <a:gd name="T38" fmla="*/ 1315 w 1536"/>
                <a:gd name="T39" fmla="*/ 450 h 3459"/>
                <a:gd name="T40" fmla="*/ 1535 w 1536"/>
                <a:gd name="T41" fmla="*/ 476 h 3459"/>
                <a:gd name="T42" fmla="*/ 1420 w 1536"/>
                <a:gd name="T43" fmla="*/ 653 h 3459"/>
                <a:gd name="T44" fmla="*/ 1376 w 1536"/>
                <a:gd name="T45" fmla="*/ 935 h 3459"/>
                <a:gd name="T46" fmla="*/ 1385 w 1536"/>
                <a:gd name="T47" fmla="*/ 1138 h 3459"/>
                <a:gd name="T48" fmla="*/ 1253 w 1536"/>
                <a:gd name="T49" fmla="*/ 1376 h 3459"/>
                <a:gd name="T50" fmla="*/ 1059 w 1536"/>
                <a:gd name="T51" fmla="*/ 1606 h 3459"/>
                <a:gd name="T52" fmla="*/ 979 w 1536"/>
                <a:gd name="T53" fmla="*/ 1809 h 3459"/>
                <a:gd name="T54" fmla="*/ 891 w 1536"/>
                <a:gd name="T55" fmla="*/ 1888 h 3459"/>
                <a:gd name="T56" fmla="*/ 882 w 1536"/>
                <a:gd name="T57" fmla="*/ 2109 h 3459"/>
                <a:gd name="T58" fmla="*/ 856 w 1536"/>
                <a:gd name="T59" fmla="*/ 2267 h 3459"/>
                <a:gd name="T60" fmla="*/ 785 w 1536"/>
                <a:gd name="T61" fmla="*/ 2409 h 3459"/>
                <a:gd name="T62" fmla="*/ 820 w 1536"/>
                <a:gd name="T63" fmla="*/ 2567 h 3459"/>
                <a:gd name="T64" fmla="*/ 900 w 1536"/>
                <a:gd name="T65" fmla="*/ 2726 h 3459"/>
                <a:gd name="T66" fmla="*/ 1014 w 1536"/>
                <a:gd name="T67" fmla="*/ 2629 h 3459"/>
                <a:gd name="T68" fmla="*/ 944 w 1536"/>
                <a:gd name="T69" fmla="*/ 2903 h 3459"/>
                <a:gd name="T70" fmla="*/ 1067 w 1536"/>
                <a:gd name="T71" fmla="*/ 3106 h 3459"/>
                <a:gd name="T72" fmla="*/ 1023 w 1536"/>
                <a:gd name="T73" fmla="*/ 3272 h 3459"/>
                <a:gd name="T74" fmla="*/ 900 w 1536"/>
                <a:gd name="T75" fmla="*/ 3431 h 3459"/>
                <a:gd name="T76" fmla="*/ 714 w 1536"/>
                <a:gd name="T77" fmla="*/ 3387 h 3459"/>
                <a:gd name="T78" fmla="*/ 529 w 1536"/>
                <a:gd name="T79" fmla="*/ 3334 h 3459"/>
                <a:gd name="T80" fmla="*/ 617 w 1536"/>
                <a:gd name="T81" fmla="*/ 3167 h 3459"/>
                <a:gd name="T82" fmla="*/ 503 w 1536"/>
                <a:gd name="T83" fmla="*/ 2938 h 3459"/>
                <a:gd name="T84" fmla="*/ 503 w 1536"/>
                <a:gd name="T85" fmla="*/ 2576 h 3459"/>
                <a:gd name="T86" fmla="*/ 450 w 1536"/>
                <a:gd name="T87" fmla="*/ 2338 h 3459"/>
                <a:gd name="T88" fmla="*/ 344 w 1536"/>
                <a:gd name="T89" fmla="*/ 2126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3" name="Freeform 11"/>
            <p:cNvSpPr>
              <a:spLocks noChangeArrowheads="1"/>
            </p:cNvSpPr>
            <p:nvPr/>
          </p:nvSpPr>
          <p:spPr bwMode="auto">
            <a:xfrm>
              <a:off x="2025432" y="2254322"/>
              <a:ext cx="450731" cy="685013"/>
            </a:xfrm>
            <a:custGeom>
              <a:avLst/>
              <a:gdLst>
                <a:gd name="T0" fmla="*/ 62 w 1880"/>
                <a:gd name="T1" fmla="*/ 1825 h 2638"/>
                <a:gd name="T2" fmla="*/ 203 w 1880"/>
                <a:gd name="T3" fmla="*/ 1922 h 2638"/>
                <a:gd name="T4" fmla="*/ 336 w 1880"/>
                <a:gd name="T5" fmla="*/ 1931 h 2638"/>
                <a:gd name="T6" fmla="*/ 415 w 1880"/>
                <a:gd name="T7" fmla="*/ 1869 h 2638"/>
                <a:gd name="T8" fmla="*/ 556 w 1880"/>
                <a:gd name="T9" fmla="*/ 1825 h 2638"/>
                <a:gd name="T10" fmla="*/ 689 w 1880"/>
                <a:gd name="T11" fmla="*/ 1807 h 2638"/>
                <a:gd name="T12" fmla="*/ 733 w 1880"/>
                <a:gd name="T13" fmla="*/ 1905 h 2638"/>
                <a:gd name="T14" fmla="*/ 839 w 1880"/>
                <a:gd name="T15" fmla="*/ 1975 h 2638"/>
                <a:gd name="T16" fmla="*/ 865 w 1880"/>
                <a:gd name="T17" fmla="*/ 2055 h 2638"/>
                <a:gd name="T18" fmla="*/ 909 w 1880"/>
                <a:gd name="T19" fmla="*/ 2178 h 2638"/>
                <a:gd name="T20" fmla="*/ 944 w 1880"/>
                <a:gd name="T21" fmla="*/ 2319 h 2638"/>
                <a:gd name="T22" fmla="*/ 953 w 1880"/>
                <a:gd name="T23" fmla="*/ 2443 h 2638"/>
                <a:gd name="T24" fmla="*/ 1094 w 1880"/>
                <a:gd name="T25" fmla="*/ 2513 h 2638"/>
                <a:gd name="T26" fmla="*/ 1253 w 1880"/>
                <a:gd name="T27" fmla="*/ 2505 h 2638"/>
                <a:gd name="T28" fmla="*/ 1297 w 1880"/>
                <a:gd name="T29" fmla="*/ 2610 h 2638"/>
                <a:gd name="T30" fmla="*/ 1411 w 1880"/>
                <a:gd name="T31" fmla="*/ 2619 h 2638"/>
                <a:gd name="T32" fmla="*/ 1517 w 1880"/>
                <a:gd name="T33" fmla="*/ 2628 h 2638"/>
                <a:gd name="T34" fmla="*/ 1614 w 1880"/>
                <a:gd name="T35" fmla="*/ 2469 h 2638"/>
                <a:gd name="T36" fmla="*/ 1711 w 1880"/>
                <a:gd name="T37" fmla="*/ 2434 h 2638"/>
                <a:gd name="T38" fmla="*/ 1826 w 1880"/>
                <a:gd name="T39" fmla="*/ 2487 h 2638"/>
                <a:gd name="T40" fmla="*/ 1773 w 1880"/>
                <a:gd name="T41" fmla="*/ 2249 h 2638"/>
                <a:gd name="T42" fmla="*/ 1738 w 1880"/>
                <a:gd name="T43" fmla="*/ 2125 h 2638"/>
                <a:gd name="T44" fmla="*/ 1632 w 1880"/>
                <a:gd name="T45" fmla="*/ 2063 h 2638"/>
                <a:gd name="T46" fmla="*/ 1429 w 1880"/>
                <a:gd name="T47" fmla="*/ 2055 h 2638"/>
                <a:gd name="T48" fmla="*/ 1341 w 1880"/>
                <a:gd name="T49" fmla="*/ 1940 h 2638"/>
                <a:gd name="T50" fmla="*/ 1332 w 1880"/>
                <a:gd name="T51" fmla="*/ 1816 h 2638"/>
                <a:gd name="T52" fmla="*/ 1332 w 1880"/>
                <a:gd name="T53" fmla="*/ 1675 h 2638"/>
                <a:gd name="T54" fmla="*/ 1341 w 1880"/>
                <a:gd name="T55" fmla="*/ 1535 h 2638"/>
                <a:gd name="T56" fmla="*/ 1403 w 1880"/>
                <a:gd name="T57" fmla="*/ 1403 h 2638"/>
                <a:gd name="T58" fmla="*/ 1420 w 1880"/>
                <a:gd name="T59" fmla="*/ 1288 h 2638"/>
                <a:gd name="T60" fmla="*/ 1473 w 1880"/>
                <a:gd name="T61" fmla="*/ 1164 h 2638"/>
                <a:gd name="T62" fmla="*/ 1429 w 1880"/>
                <a:gd name="T63" fmla="*/ 1014 h 2638"/>
                <a:gd name="T64" fmla="*/ 997 w 1880"/>
                <a:gd name="T65" fmla="*/ 406 h 2638"/>
                <a:gd name="T66" fmla="*/ 901 w 1880"/>
                <a:gd name="T67" fmla="*/ 194 h 2638"/>
                <a:gd name="T68" fmla="*/ 786 w 1880"/>
                <a:gd name="T69" fmla="*/ 211 h 2638"/>
                <a:gd name="T70" fmla="*/ 689 w 1880"/>
                <a:gd name="T71" fmla="*/ 167 h 2638"/>
                <a:gd name="T72" fmla="*/ 698 w 1880"/>
                <a:gd name="T73" fmla="*/ 79 h 2638"/>
                <a:gd name="T74" fmla="*/ 574 w 1880"/>
                <a:gd name="T75" fmla="*/ 61 h 2638"/>
                <a:gd name="T76" fmla="*/ 424 w 1880"/>
                <a:gd name="T77" fmla="*/ 141 h 2638"/>
                <a:gd name="T78" fmla="*/ 212 w 1880"/>
                <a:gd name="T79" fmla="*/ 167 h 2638"/>
                <a:gd name="T80" fmla="*/ 177 w 1880"/>
                <a:gd name="T81" fmla="*/ 229 h 2638"/>
                <a:gd name="T82" fmla="*/ 159 w 1880"/>
                <a:gd name="T83" fmla="*/ 370 h 2638"/>
                <a:gd name="T84" fmla="*/ 177 w 1880"/>
                <a:gd name="T85" fmla="*/ 511 h 2638"/>
                <a:gd name="T86" fmla="*/ 142 w 1880"/>
                <a:gd name="T87" fmla="*/ 608 h 2638"/>
                <a:gd name="T88" fmla="*/ 106 w 1880"/>
                <a:gd name="T89" fmla="*/ 697 h 2638"/>
                <a:gd name="T90" fmla="*/ 53 w 1880"/>
                <a:gd name="T91" fmla="*/ 820 h 2638"/>
                <a:gd name="T92" fmla="*/ 106 w 1880"/>
                <a:gd name="T93" fmla="*/ 908 h 2638"/>
                <a:gd name="T94" fmla="*/ 124 w 1880"/>
                <a:gd name="T95" fmla="*/ 1041 h 2638"/>
                <a:gd name="T96" fmla="*/ 203 w 1880"/>
                <a:gd name="T97" fmla="*/ 997 h 2638"/>
                <a:gd name="T98" fmla="*/ 300 w 1880"/>
                <a:gd name="T99" fmla="*/ 970 h 2638"/>
                <a:gd name="T100" fmla="*/ 239 w 1880"/>
                <a:gd name="T101" fmla="*/ 1156 h 2638"/>
                <a:gd name="T102" fmla="*/ 230 w 1880"/>
                <a:gd name="T103" fmla="*/ 1314 h 2638"/>
                <a:gd name="T104" fmla="*/ 353 w 1880"/>
                <a:gd name="T105" fmla="*/ 1447 h 2638"/>
                <a:gd name="T106" fmla="*/ 300 w 1880"/>
                <a:gd name="T107" fmla="*/ 1535 h 2638"/>
                <a:gd name="T108" fmla="*/ 292 w 1880"/>
                <a:gd name="T109" fmla="*/ 1666 h 2638"/>
                <a:gd name="T110" fmla="*/ 186 w 1880"/>
                <a:gd name="T111" fmla="*/ 1772 h 2638"/>
                <a:gd name="T112" fmla="*/ 62 w 1880"/>
                <a:gd name="T113" fmla="*/ 1755 h 2638"/>
                <a:gd name="T114" fmla="*/ 18 w 1880"/>
                <a:gd name="T115" fmla="*/ 1781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4" name="Freeform 12"/>
            <p:cNvSpPr>
              <a:spLocks noChangeArrowheads="1"/>
            </p:cNvSpPr>
            <p:nvPr/>
          </p:nvSpPr>
          <p:spPr bwMode="auto">
            <a:xfrm>
              <a:off x="1458316" y="1880887"/>
              <a:ext cx="521621" cy="1038974"/>
            </a:xfrm>
            <a:custGeom>
              <a:avLst/>
              <a:gdLst>
                <a:gd name="T0" fmla="*/ 62 w 2172"/>
                <a:gd name="T1" fmla="*/ 142 h 3998"/>
                <a:gd name="T2" fmla="*/ 0 w 2172"/>
                <a:gd name="T3" fmla="*/ 362 h 3998"/>
                <a:gd name="T4" fmla="*/ 27 w 2172"/>
                <a:gd name="T5" fmla="*/ 530 h 3998"/>
                <a:gd name="T6" fmla="*/ 159 w 2172"/>
                <a:gd name="T7" fmla="*/ 706 h 3998"/>
                <a:gd name="T8" fmla="*/ 80 w 2172"/>
                <a:gd name="T9" fmla="*/ 874 h 3998"/>
                <a:gd name="T10" fmla="*/ 239 w 2172"/>
                <a:gd name="T11" fmla="*/ 953 h 3998"/>
                <a:gd name="T12" fmla="*/ 203 w 2172"/>
                <a:gd name="T13" fmla="*/ 1165 h 3998"/>
                <a:gd name="T14" fmla="*/ 397 w 2172"/>
                <a:gd name="T15" fmla="*/ 1130 h 3998"/>
                <a:gd name="T16" fmla="*/ 574 w 2172"/>
                <a:gd name="T17" fmla="*/ 1236 h 3998"/>
                <a:gd name="T18" fmla="*/ 768 w 2172"/>
                <a:gd name="T19" fmla="*/ 1377 h 3998"/>
                <a:gd name="T20" fmla="*/ 795 w 2172"/>
                <a:gd name="T21" fmla="*/ 1624 h 3998"/>
                <a:gd name="T22" fmla="*/ 962 w 2172"/>
                <a:gd name="T23" fmla="*/ 1800 h 3998"/>
                <a:gd name="T24" fmla="*/ 1148 w 2172"/>
                <a:gd name="T25" fmla="*/ 1950 h 3998"/>
                <a:gd name="T26" fmla="*/ 1121 w 2172"/>
                <a:gd name="T27" fmla="*/ 2092 h 3998"/>
                <a:gd name="T28" fmla="*/ 1183 w 2172"/>
                <a:gd name="T29" fmla="*/ 2321 h 3998"/>
                <a:gd name="T30" fmla="*/ 1165 w 2172"/>
                <a:gd name="T31" fmla="*/ 2497 h 3998"/>
                <a:gd name="T32" fmla="*/ 1051 w 2172"/>
                <a:gd name="T33" fmla="*/ 2595 h 3998"/>
                <a:gd name="T34" fmla="*/ 909 w 2172"/>
                <a:gd name="T35" fmla="*/ 2709 h 3998"/>
                <a:gd name="T36" fmla="*/ 1192 w 2172"/>
                <a:gd name="T37" fmla="*/ 2903 h 3998"/>
                <a:gd name="T38" fmla="*/ 1262 w 2172"/>
                <a:gd name="T39" fmla="*/ 3132 h 3998"/>
                <a:gd name="T40" fmla="*/ 1324 w 2172"/>
                <a:gd name="T41" fmla="*/ 3282 h 3998"/>
                <a:gd name="T42" fmla="*/ 1218 w 2172"/>
                <a:gd name="T43" fmla="*/ 3423 h 3998"/>
                <a:gd name="T44" fmla="*/ 1271 w 2172"/>
                <a:gd name="T45" fmla="*/ 3591 h 3998"/>
                <a:gd name="T46" fmla="*/ 1412 w 2172"/>
                <a:gd name="T47" fmla="*/ 3529 h 3998"/>
                <a:gd name="T48" fmla="*/ 1492 w 2172"/>
                <a:gd name="T49" fmla="*/ 3591 h 3998"/>
                <a:gd name="T50" fmla="*/ 1439 w 2172"/>
                <a:gd name="T51" fmla="*/ 3767 h 3998"/>
                <a:gd name="T52" fmla="*/ 1492 w 2172"/>
                <a:gd name="T53" fmla="*/ 3970 h 3998"/>
                <a:gd name="T54" fmla="*/ 1933 w 2172"/>
                <a:gd name="T55" fmla="*/ 3741 h 3998"/>
                <a:gd name="T56" fmla="*/ 2030 w 2172"/>
                <a:gd name="T57" fmla="*/ 3441 h 3998"/>
                <a:gd name="T58" fmla="*/ 2127 w 2172"/>
                <a:gd name="T59" fmla="*/ 3229 h 3998"/>
                <a:gd name="T60" fmla="*/ 2083 w 2172"/>
                <a:gd name="T61" fmla="*/ 2983 h 3998"/>
                <a:gd name="T62" fmla="*/ 2092 w 2172"/>
                <a:gd name="T63" fmla="*/ 2762 h 3998"/>
                <a:gd name="T64" fmla="*/ 2171 w 2172"/>
                <a:gd name="T65" fmla="*/ 2506 h 3998"/>
                <a:gd name="T66" fmla="*/ 2092 w 2172"/>
                <a:gd name="T67" fmla="*/ 2180 h 3998"/>
                <a:gd name="T68" fmla="*/ 2083 w 2172"/>
                <a:gd name="T69" fmla="*/ 1977 h 3998"/>
                <a:gd name="T70" fmla="*/ 1933 w 2172"/>
                <a:gd name="T71" fmla="*/ 1818 h 3998"/>
                <a:gd name="T72" fmla="*/ 1748 w 2172"/>
                <a:gd name="T73" fmla="*/ 1818 h 3998"/>
                <a:gd name="T74" fmla="*/ 1580 w 2172"/>
                <a:gd name="T75" fmla="*/ 1721 h 3998"/>
                <a:gd name="T76" fmla="*/ 1412 w 2172"/>
                <a:gd name="T77" fmla="*/ 1562 h 3998"/>
                <a:gd name="T78" fmla="*/ 1262 w 2172"/>
                <a:gd name="T79" fmla="*/ 1553 h 3998"/>
                <a:gd name="T80" fmla="*/ 1042 w 2172"/>
                <a:gd name="T81" fmla="*/ 1395 h 3998"/>
                <a:gd name="T82" fmla="*/ 883 w 2172"/>
                <a:gd name="T83" fmla="*/ 1297 h 3998"/>
                <a:gd name="T84" fmla="*/ 874 w 2172"/>
                <a:gd name="T85" fmla="*/ 1130 h 3998"/>
                <a:gd name="T86" fmla="*/ 874 w 2172"/>
                <a:gd name="T87" fmla="*/ 980 h 3998"/>
                <a:gd name="T88" fmla="*/ 795 w 2172"/>
                <a:gd name="T89" fmla="*/ 830 h 3998"/>
                <a:gd name="T90" fmla="*/ 803 w 2172"/>
                <a:gd name="T91" fmla="*/ 671 h 3998"/>
                <a:gd name="T92" fmla="*/ 733 w 2172"/>
                <a:gd name="T93" fmla="*/ 556 h 3998"/>
                <a:gd name="T94" fmla="*/ 618 w 2172"/>
                <a:gd name="T95" fmla="*/ 371 h 3998"/>
                <a:gd name="T96" fmla="*/ 459 w 2172"/>
                <a:gd name="T97" fmla="*/ 309 h 3998"/>
                <a:gd name="T98" fmla="*/ 336 w 2172"/>
                <a:gd name="T99" fmla="*/ 221 h 3998"/>
                <a:gd name="T100" fmla="*/ 292 w 2172"/>
                <a:gd name="T101" fmla="*/ 62 h 3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5" name="Freeform 13"/>
            <p:cNvSpPr>
              <a:spLocks noChangeArrowheads="1"/>
            </p:cNvSpPr>
            <p:nvPr/>
          </p:nvSpPr>
          <p:spPr bwMode="auto">
            <a:xfrm>
              <a:off x="1415993" y="2052713"/>
              <a:ext cx="342809" cy="512041"/>
            </a:xfrm>
            <a:custGeom>
              <a:avLst/>
              <a:gdLst>
                <a:gd name="T0" fmla="*/ 1112 w 1430"/>
                <a:gd name="T1" fmla="*/ 1835 h 1969"/>
                <a:gd name="T2" fmla="*/ 1006 w 1430"/>
                <a:gd name="T3" fmla="*/ 1791 h 1969"/>
                <a:gd name="T4" fmla="*/ 865 w 1430"/>
                <a:gd name="T5" fmla="*/ 1774 h 1969"/>
                <a:gd name="T6" fmla="*/ 776 w 1430"/>
                <a:gd name="T7" fmla="*/ 1809 h 1969"/>
                <a:gd name="T8" fmla="*/ 618 w 1430"/>
                <a:gd name="T9" fmla="*/ 1827 h 1969"/>
                <a:gd name="T10" fmla="*/ 582 w 1430"/>
                <a:gd name="T11" fmla="*/ 1738 h 1969"/>
                <a:gd name="T12" fmla="*/ 485 w 1430"/>
                <a:gd name="T13" fmla="*/ 1694 h 1969"/>
                <a:gd name="T14" fmla="*/ 459 w 1430"/>
                <a:gd name="T15" fmla="*/ 1571 h 1969"/>
                <a:gd name="T16" fmla="*/ 450 w 1430"/>
                <a:gd name="T17" fmla="*/ 1438 h 1969"/>
                <a:gd name="T18" fmla="*/ 406 w 1430"/>
                <a:gd name="T19" fmla="*/ 1359 h 1969"/>
                <a:gd name="T20" fmla="*/ 565 w 1430"/>
                <a:gd name="T21" fmla="*/ 1324 h 1969"/>
                <a:gd name="T22" fmla="*/ 591 w 1430"/>
                <a:gd name="T23" fmla="*/ 1200 h 1969"/>
                <a:gd name="T24" fmla="*/ 494 w 1430"/>
                <a:gd name="T25" fmla="*/ 1130 h 1969"/>
                <a:gd name="T26" fmla="*/ 397 w 1430"/>
                <a:gd name="T27" fmla="*/ 1050 h 1969"/>
                <a:gd name="T28" fmla="*/ 291 w 1430"/>
                <a:gd name="T29" fmla="*/ 997 h 1969"/>
                <a:gd name="T30" fmla="*/ 212 w 1430"/>
                <a:gd name="T31" fmla="*/ 944 h 1969"/>
                <a:gd name="T32" fmla="*/ 79 w 1430"/>
                <a:gd name="T33" fmla="*/ 883 h 1969"/>
                <a:gd name="T34" fmla="*/ 0 w 1430"/>
                <a:gd name="T35" fmla="*/ 785 h 1969"/>
                <a:gd name="T36" fmla="*/ 168 w 1430"/>
                <a:gd name="T37" fmla="*/ 680 h 1969"/>
                <a:gd name="T38" fmla="*/ 132 w 1430"/>
                <a:gd name="T39" fmla="*/ 521 h 1969"/>
                <a:gd name="T40" fmla="*/ 35 w 1430"/>
                <a:gd name="T41" fmla="*/ 415 h 1969"/>
                <a:gd name="T42" fmla="*/ 97 w 1430"/>
                <a:gd name="T43" fmla="*/ 247 h 1969"/>
                <a:gd name="T44" fmla="*/ 115 w 1430"/>
                <a:gd name="T45" fmla="*/ 62 h 1969"/>
                <a:gd name="T46" fmla="*/ 203 w 1430"/>
                <a:gd name="T47" fmla="*/ 27 h 1969"/>
                <a:gd name="T48" fmla="*/ 256 w 1430"/>
                <a:gd name="T49" fmla="*/ 80 h 1969"/>
                <a:gd name="T50" fmla="*/ 256 w 1430"/>
                <a:gd name="T51" fmla="*/ 212 h 1969"/>
                <a:gd name="T52" fmla="*/ 423 w 1430"/>
                <a:gd name="T53" fmla="*/ 256 h 1969"/>
                <a:gd name="T54" fmla="*/ 415 w 1430"/>
                <a:gd name="T55" fmla="*/ 362 h 1969"/>
                <a:gd name="T56" fmla="*/ 379 w 1430"/>
                <a:gd name="T57" fmla="*/ 503 h 1969"/>
                <a:gd name="T58" fmla="*/ 521 w 1430"/>
                <a:gd name="T59" fmla="*/ 450 h 1969"/>
                <a:gd name="T60" fmla="*/ 653 w 1430"/>
                <a:gd name="T61" fmla="*/ 521 h 1969"/>
                <a:gd name="T62" fmla="*/ 750 w 1430"/>
                <a:gd name="T63" fmla="*/ 574 h 1969"/>
                <a:gd name="T64" fmla="*/ 865 w 1430"/>
                <a:gd name="T65" fmla="*/ 653 h 1969"/>
                <a:gd name="T66" fmla="*/ 935 w 1430"/>
                <a:gd name="T67" fmla="*/ 812 h 1969"/>
                <a:gd name="T68" fmla="*/ 971 w 1430"/>
                <a:gd name="T69" fmla="*/ 962 h 1969"/>
                <a:gd name="T70" fmla="*/ 1068 w 1430"/>
                <a:gd name="T71" fmla="*/ 1103 h 1969"/>
                <a:gd name="T72" fmla="*/ 1200 w 1430"/>
                <a:gd name="T73" fmla="*/ 1156 h 1969"/>
                <a:gd name="T74" fmla="*/ 1324 w 1430"/>
                <a:gd name="T75" fmla="*/ 1288 h 1969"/>
                <a:gd name="T76" fmla="*/ 1359 w 1430"/>
                <a:gd name="T77" fmla="*/ 1412 h 1969"/>
                <a:gd name="T78" fmla="*/ 1315 w 1430"/>
                <a:gd name="T79" fmla="*/ 1509 h 1969"/>
                <a:gd name="T80" fmla="*/ 1359 w 1430"/>
                <a:gd name="T81" fmla="*/ 1659 h 1969"/>
                <a:gd name="T82" fmla="*/ 1429 w 1430"/>
                <a:gd name="T83" fmla="*/ 1756 h 1969"/>
                <a:gd name="T84" fmla="*/ 1315 w 1430"/>
                <a:gd name="T85" fmla="*/ 1906 h 1969"/>
                <a:gd name="T86" fmla="*/ 1227 w 1430"/>
                <a:gd name="T87" fmla="*/ 1933 h 1969"/>
                <a:gd name="T88" fmla="*/ 1129 w 1430"/>
                <a:gd name="T89" fmla="*/ 1941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pattFill prst="lgCheck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6" name="Freeform 14"/>
            <p:cNvSpPr>
              <a:spLocks noChangeArrowheads="1"/>
            </p:cNvSpPr>
            <p:nvPr/>
          </p:nvSpPr>
          <p:spPr bwMode="auto">
            <a:xfrm>
              <a:off x="1394832" y="3278405"/>
              <a:ext cx="361854" cy="279504"/>
            </a:xfrm>
            <a:custGeom>
              <a:avLst/>
              <a:gdLst>
                <a:gd name="T0" fmla="*/ 1438 w 1510"/>
                <a:gd name="T1" fmla="*/ 0 h 1077"/>
                <a:gd name="T2" fmla="*/ 1323 w 1510"/>
                <a:gd name="T3" fmla="*/ 79 h 1077"/>
                <a:gd name="T4" fmla="*/ 1165 w 1510"/>
                <a:gd name="T5" fmla="*/ 35 h 1077"/>
                <a:gd name="T6" fmla="*/ 1006 w 1510"/>
                <a:gd name="T7" fmla="*/ 115 h 1077"/>
                <a:gd name="T8" fmla="*/ 935 w 1510"/>
                <a:gd name="T9" fmla="*/ 194 h 1077"/>
                <a:gd name="T10" fmla="*/ 776 w 1510"/>
                <a:gd name="T11" fmla="*/ 300 h 1077"/>
                <a:gd name="T12" fmla="*/ 661 w 1510"/>
                <a:gd name="T13" fmla="*/ 326 h 1077"/>
                <a:gd name="T14" fmla="*/ 556 w 1510"/>
                <a:gd name="T15" fmla="*/ 97 h 1077"/>
                <a:gd name="T16" fmla="*/ 432 w 1510"/>
                <a:gd name="T17" fmla="*/ 150 h 1077"/>
                <a:gd name="T18" fmla="*/ 300 w 1510"/>
                <a:gd name="T19" fmla="*/ 79 h 1077"/>
                <a:gd name="T20" fmla="*/ 335 w 1510"/>
                <a:gd name="T21" fmla="*/ 238 h 1077"/>
                <a:gd name="T22" fmla="*/ 220 w 1510"/>
                <a:gd name="T23" fmla="*/ 282 h 1077"/>
                <a:gd name="T24" fmla="*/ 106 w 1510"/>
                <a:gd name="T25" fmla="*/ 326 h 1077"/>
                <a:gd name="T26" fmla="*/ 0 w 1510"/>
                <a:gd name="T27" fmla="*/ 362 h 1077"/>
                <a:gd name="T28" fmla="*/ 0 w 1510"/>
                <a:gd name="T29" fmla="*/ 485 h 1077"/>
                <a:gd name="T30" fmla="*/ 123 w 1510"/>
                <a:gd name="T31" fmla="*/ 459 h 1077"/>
                <a:gd name="T32" fmla="*/ 132 w 1510"/>
                <a:gd name="T33" fmla="*/ 538 h 1077"/>
                <a:gd name="T34" fmla="*/ 79 w 1510"/>
                <a:gd name="T35" fmla="*/ 635 h 1077"/>
                <a:gd name="T36" fmla="*/ 61 w 1510"/>
                <a:gd name="T37" fmla="*/ 759 h 1077"/>
                <a:gd name="T38" fmla="*/ 132 w 1510"/>
                <a:gd name="T39" fmla="*/ 838 h 1077"/>
                <a:gd name="T40" fmla="*/ 203 w 1510"/>
                <a:gd name="T41" fmla="*/ 918 h 1077"/>
                <a:gd name="T42" fmla="*/ 361 w 1510"/>
                <a:gd name="T43" fmla="*/ 944 h 1077"/>
                <a:gd name="T44" fmla="*/ 467 w 1510"/>
                <a:gd name="T45" fmla="*/ 979 h 1077"/>
                <a:gd name="T46" fmla="*/ 547 w 1510"/>
                <a:gd name="T47" fmla="*/ 1041 h 1077"/>
                <a:gd name="T48" fmla="*/ 688 w 1510"/>
                <a:gd name="T49" fmla="*/ 1032 h 1077"/>
                <a:gd name="T50" fmla="*/ 679 w 1510"/>
                <a:gd name="T51" fmla="*/ 926 h 1077"/>
                <a:gd name="T52" fmla="*/ 661 w 1510"/>
                <a:gd name="T53" fmla="*/ 768 h 1077"/>
                <a:gd name="T54" fmla="*/ 794 w 1510"/>
                <a:gd name="T55" fmla="*/ 723 h 1077"/>
                <a:gd name="T56" fmla="*/ 917 w 1510"/>
                <a:gd name="T57" fmla="*/ 670 h 1077"/>
                <a:gd name="T58" fmla="*/ 1023 w 1510"/>
                <a:gd name="T59" fmla="*/ 556 h 1077"/>
                <a:gd name="T60" fmla="*/ 1200 w 1510"/>
                <a:gd name="T61" fmla="*/ 538 h 1077"/>
                <a:gd name="T62" fmla="*/ 1385 w 1510"/>
                <a:gd name="T63" fmla="*/ 503 h 1077"/>
                <a:gd name="T64" fmla="*/ 1447 w 1510"/>
                <a:gd name="T65" fmla="*/ 326 h 1077"/>
                <a:gd name="T66" fmla="*/ 1473 w 1510"/>
                <a:gd name="T67" fmla="*/ 167 h 1077"/>
                <a:gd name="T68" fmla="*/ 1509 w 1510"/>
                <a:gd name="T69" fmla="*/ 1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7" name="Freeform 16"/>
            <p:cNvSpPr>
              <a:spLocks noChangeArrowheads="1"/>
            </p:cNvSpPr>
            <p:nvPr/>
          </p:nvSpPr>
          <p:spPr bwMode="auto">
            <a:xfrm>
              <a:off x="1771499" y="2586519"/>
              <a:ext cx="584046" cy="696468"/>
            </a:xfrm>
            <a:custGeom>
              <a:avLst/>
              <a:gdLst>
                <a:gd name="T0" fmla="*/ 698 w 2436"/>
                <a:gd name="T1" fmla="*/ 1102 h 2682"/>
                <a:gd name="T2" fmla="*/ 751 w 2436"/>
                <a:gd name="T3" fmla="*/ 1279 h 2682"/>
                <a:gd name="T4" fmla="*/ 592 w 2436"/>
                <a:gd name="T5" fmla="*/ 1402 h 2682"/>
                <a:gd name="T6" fmla="*/ 451 w 2436"/>
                <a:gd name="T7" fmla="*/ 1570 h 2682"/>
                <a:gd name="T8" fmla="*/ 283 w 2436"/>
                <a:gd name="T9" fmla="*/ 1684 h 2682"/>
                <a:gd name="T10" fmla="*/ 142 w 2436"/>
                <a:gd name="T11" fmla="*/ 1808 h 2682"/>
                <a:gd name="T12" fmla="*/ 115 w 2436"/>
                <a:gd name="T13" fmla="*/ 1993 h 2682"/>
                <a:gd name="T14" fmla="*/ 80 w 2436"/>
                <a:gd name="T15" fmla="*/ 2179 h 2682"/>
                <a:gd name="T16" fmla="*/ 248 w 2436"/>
                <a:gd name="T17" fmla="*/ 2346 h 2682"/>
                <a:gd name="T18" fmla="*/ 345 w 2436"/>
                <a:gd name="T19" fmla="*/ 2417 h 2682"/>
                <a:gd name="T20" fmla="*/ 415 w 2436"/>
                <a:gd name="T21" fmla="*/ 2549 h 2682"/>
                <a:gd name="T22" fmla="*/ 601 w 2436"/>
                <a:gd name="T23" fmla="*/ 2584 h 2682"/>
                <a:gd name="T24" fmla="*/ 768 w 2436"/>
                <a:gd name="T25" fmla="*/ 2673 h 2682"/>
                <a:gd name="T26" fmla="*/ 971 w 2436"/>
                <a:gd name="T27" fmla="*/ 2611 h 2682"/>
                <a:gd name="T28" fmla="*/ 1121 w 2436"/>
                <a:gd name="T29" fmla="*/ 2611 h 2682"/>
                <a:gd name="T30" fmla="*/ 1209 w 2436"/>
                <a:gd name="T31" fmla="*/ 2329 h 2682"/>
                <a:gd name="T32" fmla="*/ 1395 w 2436"/>
                <a:gd name="T33" fmla="*/ 2364 h 2682"/>
                <a:gd name="T34" fmla="*/ 1271 w 2436"/>
                <a:gd name="T35" fmla="*/ 2540 h 2682"/>
                <a:gd name="T36" fmla="*/ 1421 w 2436"/>
                <a:gd name="T37" fmla="*/ 2540 h 2682"/>
                <a:gd name="T38" fmla="*/ 1571 w 2436"/>
                <a:gd name="T39" fmla="*/ 2443 h 2682"/>
                <a:gd name="T40" fmla="*/ 1801 w 2436"/>
                <a:gd name="T41" fmla="*/ 2381 h 2682"/>
                <a:gd name="T42" fmla="*/ 2012 w 2436"/>
                <a:gd name="T43" fmla="*/ 2187 h 2682"/>
                <a:gd name="T44" fmla="*/ 2153 w 2436"/>
                <a:gd name="T45" fmla="*/ 1993 h 2682"/>
                <a:gd name="T46" fmla="*/ 2082 w 2436"/>
                <a:gd name="T47" fmla="*/ 1781 h 2682"/>
                <a:gd name="T48" fmla="*/ 2197 w 2436"/>
                <a:gd name="T49" fmla="*/ 1773 h 2682"/>
                <a:gd name="T50" fmla="*/ 2347 w 2436"/>
                <a:gd name="T51" fmla="*/ 1799 h 2682"/>
                <a:gd name="T52" fmla="*/ 2435 w 2436"/>
                <a:gd name="T53" fmla="*/ 1614 h 2682"/>
                <a:gd name="T54" fmla="*/ 2435 w 2436"/>
                <a:gd name="T55" fmla="*/ 1402 h 2682"/>
                <a:gd name="T56" fmla="*/ 2320 w 2436"/>
                <a:gd name="T57" fmla="*/ 1279 h 2682"/>
                <a:gd name="T58" fmla="*/ 2153 w 2436"/>
                <a:gd name="T59" fmla="*/ 1234 h 2682"/>
                <a:gd name="T60" fmla="*/ 1968 w 2436"/>
                <a:gd name="T61" fmla="*/ 1120 h 2682"/>
                <a:gd name="T62" fmla="*/ 1968 w 2436"/>
                <a:gd name="T63" fmla="*/ 899 h 2682"/>
                <a:gd name="T64" fmla="*/ 1907 w 2436"/>
                <a:gd name="T65" fmla="*/ 740 h 2682"/>
                <a:gd name="T66" fmla="*/ 1792 w 2436"/>
                <a:gd name="T67" fmla="*/ 626 h 2682"/>
                <a:gd name="T68" fmla="*/ 1686 w 2436"/>
                <a:gd name="T69" fmla="*/ 546 h 2682"/>
                <a:gd name="T70" fmla="*/ 1474 w 2436"/>
                <a:gd name="T71" fmla="*/ 590 h 2682"/>
                <a:gd name="T72" fmla="*/ 1324 w 2436"/>
                <a:gd name="T73" fmla="*/ 626 h 2682"/>
                <a:gd name="T74" fmla="*/ 1121 w 2436"/>
                <a:gd name="T75" fmla="*/ 546 h 2682"/>
                <a:gd name="T76" fmla="*/ 1006 w 2436"/>
                <a:gd name="T77" fmla="*/ 449 h 2682"/>
                <a:gd name="T78" fmla="*/ 883 w 2436"/>
                <a:gd name="T79" fmla="*/ 326 h 2682"/>
                <a:gd name="T80" fmla="*/ 901 w 2436"/>
                <a:gd name="T81" fmla="*/ 159 h 2682"/>
                <a:gd name="T82" fmla="*/ 786 w 2436"/>
                <a:gd name="T83" fmla="*/ 44 h 2682"/>
                <a:gd name="T84" fmla="*/ 777 w 2436"/>
                <a:gd name="T85" fmla="*/ 265 h 2682"/>
                <a:gd name="T86" fmla="*/ 821 w 2436"/>
                <a:gd name="T87" fmla="*/ 511 h 2682"/>
                <a:gd name="T88" fmla="*/ 724 w 2436"/>
                <a:gd name="T89" fmla="*/ 723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8" name="Freeform 17"/>
            <p:cNvSpPr>
              <a:spLocks noChangeArrowheads="1"/>
            </p:cNvSpPr>
            <p:nvPr/>
          </p:nvSpPr>
          <p:spPr bwMode="auto">
            <a:xfrm>
              <a:off x="1265750" y="3363172"/>
              <a:ext cx="279326" cy="252011"/>
            </a:xfrm>
            <a:custGeom>
              <a:avLst/>
              <a:gdLst>
                <a:gd name="T0" fmla="*/ 221 w 1166"/>
                <a:gd name="T1" fmla="*/ 592 h 972"/>
                <a:gd name="T2" fmla="*/ 150 w 1166"/>
                <a:gd name="T3" fmla="*/ 547 h 972"/>
                <a:gd name="T4" fmla="*/ 142 w 1166"/>
                <a:gd name="T5" fmla="*/ 477 h 972"/>
                <a:gd name="T6" fmla="*/ 97 w 1166"/>
                <a:gd name="T7" fmla="*/ 406 h 972"/>
                <a:gd name="T8" fmla="*/ 44 w 1166"/>
                <a:gd name="T9" fmla="*/ 362 h 972"/>
                <a:gd name="T10" fmla="*/ 0 w 1166"/>
                <a:gd name="T11" fmla="*/ 292 h 972"/>
                <a:gd name="T12" fmla="*/ 80 w 1166"/>
                <a:gd name="T13" fmla="*/ 247 h 972"/>
                <a:gd name="T14" fmla="*/ 124 w 1166"/>
                <a:gd name="T15" fmla="*/ 186 h 972"/>
                <a:gd name="T16" fmla="*/ 177 w 1166"/>
                <a:gd name="T17" fmla="*/ 133 h 972"/>
                <a:gd name="T18" fmla="*/ 230 w 1166"/>
                <a:gd name="T19" fmla="*/ 133 h 972"/>
                <a:gd name="T20" fmla="*/ 283 w 1166"/>
                <a:gd name="T21" fmla="*/ 80 h 972"/>
                <a:gd name="T22" fmla="*/ 389 w 1166"/>
                <a:gd name="T23" fmla="*/ 80 h 972"/>
                <a:gd name="T24" fmla="*/ 362 w 1166"/>
                <a:gd name="T25" fmla="*/ 0 h 972"/>
                <a:gd name="T26" fmla="*/ 433 w 1166"/>
                <a:gd name="T27" fmla="*/ 36 h 972"/>
                <a:gd name="T28" fmla="*/ 539 w 1166"/>
                <a:gd name="T29" fmla="*/ 36 h 972"/>
                <a:gd name="T30" fmla="*/ 574 w 1166"/>
                <a:gd name="T31" fmla="*/ 106 h 972"/>
                <a:gd name="T32" fmla="*/ 539 w 1166"/>
                <a:gd name="T33" fmla="*/ 159 h 972"/>
                <a:gd name="T34" fmla="*/ 600 w 1166"/>
                <a:gd name="T35" fmla="*/ 168 h 972"/>
                <a:gd name="T36" fmla="*/ 662 w 1166"/>
                <a:gd name="T37" fmla="*/ 133 h 972"/>
                <a:gd name="T38" fmla="*/ 733 w 1166"/>
                <a:gd name="T39" fmla="*/ 150 h 972"/>
                <a:gd name="T40" fmla="*/ 733 w 1166"/>
                <a:gd name="T41" fmla="*/ 203 h 972"/>
                <a:gd name="T42" fmla="*/ 627 w 1166"/>
                <a:gd name="T43" fmla="*/ 256 h 972"/>
                <a:gd name="T44" fmla="*/ 618 w 1166"/>
                <a:gd name="T45" fmla="*/ 309 h 972"/>
                <a:gd name="T46" fmla="*/ 618 w 1166"/>
                <a:gd name="T47" fmla="*/ 362 h 972"/>
                <a:gd name="T48" fmla="*/ 600 w 1166"/>
                <a:gd name="T49" fmla="*/ 433 h 972"/>
                <a:gd name="T50" fmla="*/ 600 w 1166"/>
                <a:gd name="T51" fmla="*/ 503 h 972"/>
                <a:gd name="T52" fmla="*/ 671 w 1166"/>
                <a:gd name="T53" fmla="*/ 512 h 972"/>
                <a:gd name="T54" fmla="*/ 724 w 1166"/>
                <a:gd name="T55" fmla="*/ 530 h 972"/>
                <a:gd name="T56" fmla="*/ 742 w 1166"/>
                <a:gd name="T57" fmla="*/ 592 h 972"/>
                <a:gd name="T58" fmla="*/ 777 w 1166"/>
                <a:gd name="T59" fmla="*/ 636 h 972"/>
                <a:gd name="T60" fmla="*/ 900 w 1166"/>
                <a:gd name="T61" fmla="*/ 618 h 972"/>
                <a:gd name="T62" fmla="*/ 980 w 1166"/>
                <a:gd name="T63" fmla="*/ 618 h 972"/>
                <a:gd name="T64" fmla="*/ 1006 w 1166"/>
                <a:gd name="T65" fmla="*/ 653 h 972"/>
                <a:gd name="T66" fmla="*/ 1086 w 1166"/>
                <a:gd name="T67" fmla="*/ 662 h 972"/>
                <a:gd name="T68" fmla="*/ 1086 w 1166"/>
                <a:gd name="T69" fmla="*/ 715 h 972"/>
                <a:gd name="T70" fmla="*/ 1165 w 1166"/>
                <a:gd name="T71" fmla="*/ 750 h 972"/>
                <a:gd name="T72" fmla="*/ 1165 w 1166"/>
                <a:gd name="T73" fmla="*/ 830 h 972"/>
                <a:gd name="T74" fmla="*/ 1139 w 1166"/>
                <a:gd name="T75" fmla="*/ 874 h 972"/>
                <a:gd name="T76" fmla="*/ 1059 w 1166"/>
                <a:gd name="T77" fmla="*/ 918 h 972"/>
                <a:gd name="T78" fmla="*/ 989 w 1166"/>
                <a:gd name="T79" fmla="*/ 900 h 972"/>
                <a:gd name="T80" fmla="*/ 909 w 1166"/>
                <a:gd name="T81" fmla="*/ 883 h 972"/>
                <a:gd name="T82" fmla="*/ 821 w 1166"/>
                <a:gd name="T83" fmla="*/ 892 h 972"/>
                <a:gd name="T84" fmla="*/ 750 w 1166"/>
                <a:gd name="T85" fmla="*/ 900 h 972"/>
                <a:gd name="T86" fmla="*/ 768 w 1166"/>
                <a:gd name="T87" fmla="*/ 936 h 972"/>
                <a:gd name="T88" fmla="*/ 680 w 1166"/>
                <a:gd name="T89" fmla="*/ 971 h 972"/>
                <a:gd name="T90" fmla="*/ 653 w 1166"/>
                <a:gd name="T91" fmla="*/ 883 h 972"/>
                <a:gd name="T92" fmla="*/ 592 w 1166"/>
                <a:gd name="T93" fmla="*/ 865 h 972"/>
                <a:gd name="T94" fmla="*/ 539 w 1166"/>
                <a:gd name="T95" fmla="*/ 856 h 972"/>
                <a:gd name="T96" fmla="*/ 486 w 1166"/>
                <a:gd name="T97" fmla="*/ 812 h 972"/>
                <a:gd name="T98" fmla="*/ 512 w 1166"/>
                <a:gd name="T99" fmla="*/ 715 h 972"/>
                <a:gd name="T100" fmla="*/ 424 w 1166"/>
                <a:gd name="T101" fmla="*/ 715 h 972"/>
                <a:gd name="T102" fmla="*/ 406 w 1166"/>
                <a:gd name="T103" fmla="*/ 680 h 972"/>
                <a:gd name="T104" fmla="*/ 353 w 1166"/>
                <a:gd name="T105" fmla="*/ 618 h 972"/>
                <a:gd name="T106" fmla="*/ 283 w 1166"/>
                <a:gd name="T107" fmla="*/ 583 h 972"/>
                <a:gd name="T108" fmla="*/ 221 w 1166"/>
                <a:gd name="T109" fmla="*/ 5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9" name="Freeform 18"/>
            <p:cNvSpPr>
              <a:spLocks noChangeArrowheads="1"/>
            </p:cNvSpPr>
            <p:nvPr/>
          </p:nvSpPr>
          <p:spPr bwMode="auto">
            <a:xfrm>
              <a:off x="939869" y="3514379"/>
              <a:ext cx="525853" cy="575044"/>
            </a:xfrm>
            <a:custGeom>
              <a:avLst/>
              <a:gdLst>
                <a:gd name="T0" fmla="*/ 1951 w 2190"/>
                <a:gd name="T1" fmla="*/ 441 h 2215"/>
                <a:gd name="T2" fmla="*/ 2012 w 2190"/>
                <a:gd name="T3" fmla="*/ 635 h 2215"/>
                <a:gd name="T4" fmla="*/ 2065 w 2190"/>
                <a:gd name="T5" fmla="*/ 856 h 2215"/>
                <a:gd name="T6" fmla="*/ 2162 w 2190"/>
                <a:gd name="T7" fmla="*/ 1014 h 2215"/>
                <a:gd name="T8" fmla="*/ 2118 w 2190"/>
                <a:gd name="T9" fmla="*/ 1156 h 2215"/>
                <a:gd name="T10" fmla="*/ 1942 w 2190"/>
                <a:gd name="T11" fmla="*/ 1332 h 2215"/>
                <a:gd name="T12" fmla="*/ 1880 w 2190"/>
                <a:gd name="T13" fmla="*/ 1588 h 2215"/>
                <a:gd name="T14" fmla="*/ 1818 w 2190"/>
                <a:gd name="T15" fmla="*/ 1853 h 2215"/>
                <a:gd name="T16" fmla="*/ 1712 w 2190"/>
                <a:gd name="T17" fmla="*/ 1994 h 2215"/>
                <a:gd name="T18" fmla="*/ 1492 w 2190"/>
                <a:gd name="T19" fmla="*/ 1906 h 2215"/>
                <a:gd name="T20" fmla="*/ 1271 w 2190"/>
                <a:gd name="T21" fmla="*/ 1914 h 2215"/>
                <a:gd name="T22" fmla="*/ 1253 w 2190"/>
                <a:gd name="T23" fmla="*/ 2100 h 2215"/>
                <a:gd name="T24" fmla="*/ 989 w 2190"/>
                <a:gd name="T25" fmla="*/ 2153 h 2215"/>
                <a:gd name="T26" fmla="*/ 874 w 2190"/>
                <a:gd name="T27" fmla="*/ 2214 h 2215"/>
                <a:gd name="T28" fmla="*/ 645 w 2190"/>
                <a:gd name="T29" fmla="*/ 2170 h 2215"/>
                <a:gd name="T30" fmla="*/ 406 w 2190"/>
                <a:gd name="T31" fmla="*/ 2153 h 2215"/>
                <a:gd name="T32" fmla="*/ 274 w 2190"/>
                <a:gd name="T33" fmla="*/ 2082 h 2215"/>
                <a:gd name="T34" fmla="*/ 115 w 2190"/>
                <a:gd name="T35" fmla="*/ 1994 h 2215"/>
                <a:gd name="T36" fmla="*/ 97 w 2190"/>
                <a:gd name="T37" fmla="*/ 1906 h 2215"/>
                <a:gd name="T38" fmla="*/ 247 w 2190"/>
                <a:gd name="T39" fmla="*/ 1809 h 2215"/>
                <a:gd name="T40" fmla="*/ 362 w 2190"/>
                <a:gd name="T41" fmla="*/ 1597 h 2215"/>
                <a:gd name="T42" fmla="*/ 477 w 2190"/>
                <a:gd name="T43" fmla="*/ 1500 h 2215"/>
                <a:gd name="T44" fmla="*/ 521 w 2190"/>
                <a:gd name="T45" fmla="*/ 1394 h 2215"/>
                <a:gd name="T46" fmla="*/ 556 w 2190"/>
                <a:gd name="T47" fmla="*/ 1314 h 2215"/>
                <a:gd name="T48" fmla="*/ 574 w 2190"/>
                <a:gd name="T49" fmla="*/ 1253 h 2215"/>
                <a:gd name="T50" fmla="*/ 547 w 2190"/>
                <a:gd name="T51" fmla="*/ 1235 h 2215"/>
                <a:gd name="T52" fmla="*/ 442 w 2190"/>
                <a:gd name="T53" fmla="*/ 1288 h 2215"/>
                <a:gd name="T54" fmla="*/ 265 w 2190"/>
                <a:gd name="T55" fmla="*/ 1235 h 2215"/>
                <a:gd name="T56" fmla="*/ 292 w 2190"/>
                <a:gd name="T57" fmla="*/ 1103 h 2215"/>
                <a:gd name="T58" fmla="*/ 159 w 2190"/>
                <a:gd name="T59" fmla="*/ 1191 h 2215"/>
                <a:gd name="T60" fmla="*/ 53 w 2190"/>
                <a:gd name="T61" fmla="*/ 1103 h 2215"/>
                <a:gd name="T62" fmla="*/ 159 w 2190"/>
                <a:gd name="T63" fmla="*/ 1014 h 2215"/>
                <a:gd name="T64" fmla="*/ 283 w 2190"/>
                <a:gd name="T65" fmla="*/ 917 h 2215"/>
                <a:gd name="T66" fmla="*/ 530 w 2190"/>
                <a:gd name="T67" fmla="*/ 997 h 2215"/>
                <a:gd name="T68" fmla="*/ 777 w 2190"/>
                <a:gd name="T69" fmla="*/ 1076 h 2215"/>
                <a:gd name="T70" fmla="*/ 997 w 2190"/>
                <a:gd name="T71" fmla="*/ 1094 h 2215"/>
                <a:gd name="T72" fmla="*/ 1227 w 2190"/>
                <a:gd name="T73" fmla="*/ 988 h 2215"/>
                <a:gd name="T74" fmla="*/ 1183 w 2190"/>
                <a:gd name="T75" fmla="*/ 864 h 2215"/>
                <a:gd name="T76" fmla="*/ 1112 w 2190"/>
                <a:gd name="T77" fmla="*/ 644 h 2215"/>
                <a:gd name="T78" fmla="*/ 1289 w 2190"/>
                <a:gd name="T79" fmla="*/ 406 h 2215"/>
                <a:gd name="T80" fmla="*/ 1456 w 2190"/>
                <a:gd name="T81" fmla="*/ 229 h 2215"/>
                <a:gd name="T82" fmla="*/ 1580 w 2190"/>
                <a:gd name="T83" fmla="*/ 9 h 2215"/>
                <a:gd name="T84" fmla="*/ 1765 w 2190"/>
                <a:gd name="T85" fmla="*/ 97 h 2215"/>
                <a:gd name="T86" fmla="*/ 1845 w 2190"/>
                <a:gd name="T87" fmla="*/ 229 h 2215"/>
                <a:gd name="T88" fmla="*/ 2012 w 2190"/>
                <a:gd name="T89" fmla="*/ 300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0" name="Freeform 19"/>
            <p:cNvSpPr>
              <a:spLocks noChangeArrowheads="1"/>
            </p:cNvSpPr>
            <p:nvPr/>
          </p:nvSpPr>
          <p:spPr bwMode="auto">
            <a:xfrm>
              <a:off x="1750338" y="2886641"/>
              <a:ext cx="757567" cy="696468"/>
            </a:xfrm>
            <a:custGeom>
              <a:avLst/>
              <a:gdLst>
                <a:gd name="T0" fmla="*/ 2920 w 3159"/>
                <a:gd name="T1" fmla="*/ 18 h 2683"/>
                <a:gd name="T2" fmla="*/ 2761 w 3159"/>
                <a:gd name="T3" fmla="*/ 35 h 2683"/>
                <a:gd name="T4" fmla="*/ 2611 w 3159"/>
                <a:gd name="T5" fmla="*/ 203 h 2683"/>
                <a:gd name="T6" fmla="*/ 2523 w 3159"/>
                <a:gd name="T7" fmla="*/ 247 h 2683"/>
                <a:gd name="T8" fmla="*/ 2523 w 3159"/>
                <a:gd name="T9" fmla="*/ 459 h 2683"/>
                <a:gd name="T10" fmla="*/ 2435 w 3159"/>
                <a:gd name="T11" fmla="*/ 644 h 2683"/>
                <a:gd name="T12" fmla="*/ 2285 w 3159"/>
                <a:gd name="T13" fmla="*/ 618 h 2683"/>
                <a:gd name="T14" fmla="*/ 2170 w 3159"/>
                <a:gd name="T15" fmla="*/ 626 h 2683"/>
                <a:gd name="T16" fmla="*/ 2241 w 3159"/>
                <a:gd name="T17" fmla="*/ 838 h 2683"/>
                <a:gd name="T18" fmla="*/ 2100 w 3159"/>
                <a:gd name="T19" fmla="*/ 1032 h 2683"/>
                <a:gd name="T20" fmla="*/ 1889 w 3159"/>
                <a:gd name="T21" fmla="*/ 1226 h 2683"/>
                <a:gd name="T22" fmla="*/ 1659 w 3159"/>
                <a:gd name="T23" fmla="*/ 1288 h 2683"/>
                <a:gd name="T24" fmla="*/ 1509 w 3159"/>
                <a:gd name="T25" fmla="*/ 1385 h 2683"/>
                <a:gd name="T26" fmla="*/ 1359 w 3159"/>
                <a:gd name="T27" fmla="*/ 1385 h 2683"/>
                <a:gd name="T28" fmla="*/ 1483 w 3159"/>
                <a:gd name="T29" fmla="*/ 1209 h 2683"/>
                <a:gd name="T30" fmla="*/ 1297 w 3159"/>
                <a:gd name="T31" fmla="*/ 1174 h 2683"/>
                <a:gd name="T32" fmla="*/ 1209 w 3159"/>
                <a:gd name="T33" fmla="*/ 1456 h 2683"/>
                <a:gd name="T34" fmla="*/ 1059 w 3159"/>
                <a:gd name="T35" fmla="*/ 1456 h 2683"/>
                <a:gd name="T36" fmla="*/ 856 w 3159"/>
                <a:gd name="T37" fmla="*/ 1518 h 2683"/>
                <a:gd name="T38" fmla="*/ 689 w 3159"/>
                <a:gd name="T39" fmla="*/ 1429 h 2683"/>
                <a:gd name="T40" fmla="*/ 503 w 3159"/>
                <a:gd name="T41" fmla="*/ 1394 h 2683"/>
                <a:gd name="T42" fmla="*/ 433 w 3159"/>
                <a:gd name="T43" fmla="*/ 1262 h 2683"/>
                <a:gd name="T44" fmla="*/ 336 w 3159"/>
                <a:gd name="T45" fmla="*/ 1191 h 2683"/>
                <a:gd name="T46" fmla="*/ 168 w 3159"/>
                <a:gd name="T47" fmla="*/ 1024 h 2683"/>
                <a:gd name="T48" fmla="*/ 9 w 3159"/>
                <a:gd name="T49" fmla="*/ 1103 h 2683"/>
                <a:gd name="T50" fmla="*/ 88 w 3159"/>
                <a:gd name="T51" fmla="*/ 1235 h 2683"/>
                <a:gd name="T52" fmla="*/ 0 w 3159"/>
                <a:gd name="T53" fmla="*/ 1385 h 2683"/>
                <a:gd name="T54" fmla="*/ 88 w 3159"/>
                <a:gd name="T55" fmla="*/ 1509 h 2683"/>
                <a:gd name="T56" fmla="*/ 265 w 3159"/>
                <a:gd name="T57" fmla="*/ 1500 h 2683"/>
                <a:gd name="T58" fmla="*/ 380 w 3159"/>
                <a:gd name="T59" fmla="*/ 1491 h 2683"/>
                <a:gd name="T60" fmla="*/ 415 w 3159"/>
                <a:gd name="T61" fmla="*/ 1712 h 2683"/>
                <a:gd name="T62" fmla="*/ 539 w 3159"/>
                <a:gd name="T63" fmla="*/ 1809 h 2683"/>
                <a:gd name="T64" fmla="*/ 724 w 3159"/>
                <a:gd name="T65" fmla="*/ 1924 h 2683"/>
                <a:gd name="T66" fmla="*/ 892 w 3159"/>
                <a:gd name="T67" fmla="*/ 1765 h 2683"/>
                <a:gd name="T68" fmla="*/ 1015 w 3159"/>
                <a:gd name="T69" fmla="*/ 1765 h 2683"/>
                <a:gd name="T70" fmla="*/ 1227 w 3159"/>
                <a:gd name="T71" fmla="*/ 1888 h 2683"/>
                <a:gd name="T72" fmla="*/ 1342 w 3159"/>
                <a:gd name="T73" fmla="*/ 2038 h 2683"/>
                <a:gd name="T74" fmla="*/ 1412 w 3159"/>
                <a:gd name="T75" fmla="*/ 2268 h 2683"/>
                <a:gd name="T76" fmla="*/ 1386 w 3159"/>
                <a:gd name="T77" fmla="*/ 2435 h 2683"/>
                <a:gd name="T78" fmla="*/ 1527 w 3159"/>
                <a:gd name="T79" fmla="*/ 2550 h 2683"/>
                <a:gd name="T80" fmla="*/ 1695 w 3159"/>
                <a:gd name="T81" fmla="*/ 2603 h 2683"/>
                <a:gd name="T82" fmla="*/ 1915 w 3159"/>
                <a:gd name="T83" fmla="*/ 2612 h 2683"/>
                <a:gd name="T84" fmla="*/ 1915 w 3159"/>
                <a:gd name="T85" fmla="*/ 2374 h 2683"/>
                <a:gd name="T86" fmla="*/ 2056 w 3159"/>
                <a:gd name="T87" fmla="*/ 2259 h 2683"/>
                <a:gd name="T88" fmla="*/ 2056 w 3159"/>
                <a:gd name="T89" fmla="*/ 2091 h 2683"/>
                <a:gd name="T90" fmla="*/ 2135 w 3159"/>
                <a:gd name="T91" fmla="*/ 1932 h 2683"/>
                <a:gd name="T92" fmla="*/ 2320 w 3159"/>
                <a:gd name="T93" fmla="*/ 1950 h 2683"/>
                <a:gd name="T94" fmla="*/ 2523 w 3159"/>
                <a:gd name="T95" fmla="*/ 1809 h 2683"/>
                <a:gd name="T96" fmla="*/ 2673 w 3159"/>
                <a:gd name="T97" fmla="*/ 1632 h 2683"/>
                <a:gd name="T98" fmla="*/ 2797 w 3159"/>
                <a:gd name="T99" fmla="*/ 1641 h 2683"/>
                <a:gd name="T100" fmla="*/ 2814 w 3159"/>
                <a:gd name="T101" fmla="*/ 1438 h 2683"/>
                <a:gd name="T102" fmla="*/ 2603 w 3159"/>
                <a:gd name="T103" fmla="*/ 1324 h 2683"/>
                <a:gd name="T104" fmla="*/ 2691 w 3159"/>
                <a:gd name="T105" fmla="*/ 1085 h 2683"/>
                <a:gd name="T106" fmla="*/ 2655 w 3159"/>
                <a:gd name="T107" fmla="*/ 838 h 2683"/>
                <a:gd name="T108" fmla="*/ 2920 w 3159"/>
                <a:gd name="T109" fmla="*/ 635 h 2683"/>
                <a:gd name="T110" fmla="*/ 3158 w 3159"/>
                <a:gd name="T111" fmla="*/ 9 h 2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pattFill prst="lgCheck">
              <a:fgClr>
                <a:srgbClr val="99CC00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1" name="Freeform 20"/>
            <p:cNvSpPr>
              <a:spLocks noChangeArrowheads="1"/>
            </p:cNvSpPr>
            <p:nvPr/>
          </p:nvSpPr>
          <p:spPr bwMode="auto">
            <a:xfrm>
              <a:off x="1363091" y="3413574"/>
              <a:ext cx="443325" cy="683867"/>
            </a:xfrm>
            <a:custGeom>
              <a:avLst/>
              <a:gdLst>
                <a:gd name="T0" fmla="*/ 1845 w 1846"/>
                <a:gd name="T1" fmla="*/ 1536 h 2631"/>
                <a:gd name="T2" fmla="*/ 1792 w 1846"/>
                <a:gd name="T3" fmla="*/ 1395 h 2631"/>
                <a:gd name="T4" fmla="*/ 1845 w 1846"/>
                <a:gd name="T5" fmla="*/ 1262 h 2631"/>
                <a:gd name="T6" fmla="*/ 1756 w 1846"/>
                <a:gd name="T7" fmla="*/ 1156 h 2631"/>
                <a:gd name="T8" fmla="*/ 1642 w 1846"/>
                <a:gd name="T9" fmla="*/ 1218 h 2631"/>
                <a:gd name="T10" fmla="*/ 1527 w 1846"/>
                <a:gd name="T11" fmla="*/ 1156 h 2631"/>
                <a:gd name="T12" fmla="*/ 1403 w 1846"/>
                <a:gd name="T13" fmla="*/ 1033 h 2631"/>
                <a:gd name="T14" fmla="*/ 1448 w 1846"/>
                <a:gd name="T15" fmla="*/ 865 h 2631"/>
                <a:gd name="T16" fmla="*/ 1439 w 1846"/>
                <a:gd name="T17" fmla="*/ 750 h 2631"/>
                <a:gd name="T18" fmla="*/ 1456 w 1846"/>
                <a:gd name="T19" fmla="*/ 600 h 2631"/>
                <a:gd name="T20" fmla="*/ 1465 w 1846"/>
                <a:gd name="T21" fmla="*/ 459 h 2631"/>
                <a:gd name="T22" fmla="*/ 1527 w 1846"/>
                <a:gd name="T23" fmla="*/ 353 h 2631"/>
                <a:gd name="T24" fmla="*/ 1545 w 1846"/>
                <a:gd name="T25" fmla="*/ 239 h 2631"/>
                <a:gd name="T26" fmla="*/ 1509 w 1846"/>
                <a:gd name="T27" fmla="*/ 124 h 2631"/>
                <a:gd name="T28" fmla="*/ 1483 w 1846"/>
                <a:gd name="T29" fmla="*/ 0 h 2631"/>
                <a:gd name="T30" fmla="*/ 1333 w 1846"/>
                <a:gd name="T31" fmla="*/ 18 h 2631"/>
                <a:gd name="T32" fmla="*/ 1156 w 1846"/>
                <a:gd name="T33" fmla="*/ 36 h 2631"/>
                <a:gd name="T34" fmla="*/ 1050 w 1846"/>
                <a:gd name="T35" fmla="*/ 150 h 2631"/>
                <a:gd name="T36" fmla="*/ 927 w 1846"/>
                <a:gd name="T37" fmla="*/ 203 h 2631"/>
                <a:gd name="T38" fmla="*/ 794 w 1846"/>
                <a:gd name="T39" fmla="*/ 248 h 2631"/>
                <a:gd name="T40" fmla="*/ 812 w 1846"/>
                <a:gd name="T41" fmla="*/ 406 h 2631"/>
                <a:gd name="T42" fmla="*/ 821 w 1846"/>
                <a:gd name="T43" fmla="*/ 512 h 2631"/>
                <a:gd name="T44" fmla="*/ 759 w 1846"/>
                <a:gd name="T45" fmla="*/ 636 h 2631"/>
                <a:gd name="T46" fmla="*/ 786 w 1846"/>
                <a:gd name="T47" fmla="*/ 724 h 2631"/>
                <a:gd name="T48" fmla="*/ 680 w 1846"/>
                <a:gd name="T49" fmla="*/ 812 h 2631"/>
                <a:gd name="T50" fmla="*/ 547 w 1846"/>
                <a:gd name="T51" fmla="*/ 945 h 2631"/>
                <a:gd name="T52" fmla="*/ 539 w 1846"/>
                <a:gd name="T53" fmla="*/ 1077 h 2631"/>
                <a:gd name="T54" fmla="*/ 433 w 1846"/>
                <a:gd name="T55" fmla="*/ 1271 h 2631"/>
                <a:gd name="T56" fmla="*/ 397 w 1846"/>
                <a:gd name="T57" fmla="*/ 1403 h 2631"/>
                <a:gd name="T58" fmla="*/ 397 w 1846"/>
                <a:gd name="T59" fmla="*/ 1500 h 2631"/>
                <a:gd name="T60" fmla="*/ 265 w 1846"/>
                <a:gd name="T61" fmla="*/ 1562 h 2631"/>
                <a:gd name="T62" fmla="*/ 177 w 1846"/>
                <a:gd name="T63" fmla="*/ 1721 h 2631"/>
                <a:gd name="T64" fmla="*/ 106 w 1846"/>
                <a:gd name="T65" fmla="*/ 1889 h 2631"/>
                <a:gd name="T66" fmla="*/ 80 w 1846"/>
                <a:gd name="T67" fmla="*/ 2065 h 2631"/>
                <a:gd name="T68" fmla="*/ 53 w 1846"/>
                <a:gd name="T69" fmla="*/ 2242 h 2631"/>
                <a:gd name="T70" fmla="*/ 0 w 1846"/>
                <a:gd name="T71" fmla="*/ 2383 h 2631"/>
                <a:gd name="T72" fmla="*/ 18 w 1846"/>
                <a:gd name="T73" fmla="*/ 2542 h 2631"/>
                <a:gd name="T74" fmla="*/ 159 w 1846"/>
                <a:gd name="T75" fmla="*/ 2630 h 2631"/>
                <a:gd name="T76" fmla="*/ 283 w 1846"/>
                <a:gd name="T77" fmla="*/ 2568 h 2631"/>
                <a:gd name="T78" fmla="*/ 389 w 1846"/>
                <a:gd name="T79" fmla="*/ 2551 h 2631"/>
                <a:gd name="T80" fmla="*/ 503 w 1846"/>
                <a:gd name="T81" fmla="*/ 2453 h 2631"/>
                <a:gd name="T82" fmla="*/ 609 w 1846"/>
                <a:gd name="T83" fmla="*/ 2392 h 2631"/>
                <a:gd name="T84" fmla="*/ 653 w 1846"/>
                <a:gd name="T85" fmla="*/ 2277 h 2631"/>
                <a:gd name="T86" fmla="*/ 794 w 1846"/>
                <a:gd name="T87" fmla="*/ 2171 h 2631"/>
                <a:gd name="T88" fmla="*/ 945 w 1846"/>
                <a:gd name="T89" fmla="*/ 2145 h 2631"/>
                <a:gd name="T90" fmla="*/ 1042 w 1846"/>
                <a:gd name="T91" fmla="*/ 2136 h 2631"/>
                <a:gd name="T92" fmla="*/ 1209 w 1846"/>
                <a:gd name="T93" fmla="*/ 2092 h 2631"/>
                <a:gd name="T94" fmla="*/ 1209 w 1846"/>
                <a:gd name="T95" fmla="*/ 2180 h 2631"/>
                <a:gd name="T96" fmla="*/ 1245 w 1846"/>
                <a:gd name="T97" fmla="*/ 2268 h 2631"/>
                <a:gd name="T98" fmla="*/ 1430 w 1846"/>
                <a:gd name="T99" fmla="*/ 2233 h 2631"/>
                <a:gd name="T100" fmla="*/ 1509 w 1846"/>
                <a:gd name="T101" fmla="*/ 2109 h 2631"/>
                <a:gd name="T102" fmla="*/ 1553 w 1846"/>
                <a:gd name="T103" fmla="*/ 1986 h 2631"/>
                <a:gd name="T104" fmla="*/ 1598 w 1846"/>
                <a:gd name="T105" fmla="*/ 1871 h 2631"/>
                <a:gd name="T106" fmla="*/ 1712 w 1846"/>
                <a:gd name="T107" fmla="*/ 1774 h 2631"/>
                <a:gd name="T108" fmla="*/ 1792 w 1846"/>
                <a:gd name="T109" fmla="*/ 165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2" name="Freeform 21"/>
            <p:cNvSpPr>
              <a:spLocks noChangeArrowheads="1"/>
            </p:cNvSpPr>
            <p:nvPr/>
          </p:nvSpPr>
          <p:spPr bwMode="auto">
            <a:xfrm>
              <a:off x="2203185" y="3081378"/>
              <a:ext cx="922623" cy="609409"/>
            </a:xfrm>
            <a:custGeom>
              <a:avLst/>
              <a:gdLst>
                <a:gd name="T0" fmla="*/ 44 w 3847"/>
                <a:gd name="T1" fmla="*/ 1712 h 2348"/>
                <a:gd name="T2" fmla="*/ 106 w 3847"/>
                <a:gd name="T3" fmla="*/ 1562 h 2348"/>
                <a:gd name="T4" fmla="*/ 150 w 3847"/>
                <a:gd name="T5" fmla="*/ 1403 h 2348"/>
                <a:gd name="T6" fmla="*/ 193 w 3847"/>
                <a:gd name="T7" fmla="*/ 1235 h 2348"/>
                <a:gd name="T8" fmla="*/ 361 w 3847"/>
                <a:gd name="T9" fmla="*/ 1174 h 2348"/>
                <a:gd name="T10" fmla="*/ 590 w 3847"/>
                <a:gd name="T11" fmla="*/ 1129 h 2348"/>
                <a:gd name="T12" fmla="*/ 714 w 3847"/>
                <a:gd name="T13" fmla="*/ 962 h 2348"/>
                <a:gd name="T14" fmla="*/ 908 w 3847"/>
                <a:gd name="T15" fmla="*/ 962 h 2348"/>
                <a:gd name="T16" fmla="*/ 961 w 3847"/>
                <a:gd name="T17" fmla="*/ 768 h 2348"/>
                <a:gd name="T18" fmla="*/ 802 w 3847"/>
                <a:gd name="T19" fmla="*/ 618 h 2348"/>
                <a:gd name="T20" fmla="*/ 802 w 3847"/>
                <a:gd name="T21" fmla="*/ 415 h 2348"/>
                <a:gd name="T22" fmla="*/ 749 w 3847"/>
                <a:gd name="T23" fmla="*/ 176 h 2348"/>
                <a:gd name="T24" fmla="*/ 916 w 3847"/>
                <a:gd name="T25" fmla="*/ 247 h 2348"/>
                <a:gd name="T26" fmla="*/ 1049 w 3847"/>
                <a:gd name="T27" fmla="*/ 335 h 2348"/>
                <a:gd name="T28" fmla="*/ 1287 w 3847"/>
                <a:gd name="T29" fmla="*/ 221 h 2348"/>
                <a:gd name="T30" fmla="*/ 1508 w 3847"/>
                <a:gd name="T31" fmla="*/ 176 h 2348"/>
                <a:gd name="T32" fmla="*/ 1746 w 3847"/>
                <a:gd name="T33" fmla="*/ 168 h 2348"/>
                <a:gd name="T34" fmla="*/ 2011 w 3847"/>
                <a:gd name="T35" fmla="*/ 132 h 2348"/>
                <a:gd name="T36" fmla="*/ 2284 w 3847"/>
                <a:gd name="T37" fmla="*/ 115 h 2348"/>
                <a:gd name="T38" fmla="*/ 2558 w 3847"/>
                <a:gd name="T39" fmla="*/ 115 h 2348"/>
                <a:gd name="T40" fmla="*/ 2893 w 3847"/>
                <a:gd name="T41" fmla="*/ 88 h 2348"/>
                <a:gd name="T42" fmla="*/ 3167 w 3847"/>
                <a:gd name="T43" fmla="*/ 0 h 2348"/>
                <a:gd name="T44" fmla="*/ 3502 w 3847"/>
                <a:gd name="T45" fmla="*/ 79 h 2348"/>
                <a:gd name="T46" fmla="*/ 3661 w 3847"/>
                <a:gd name="T47" fmla="*/ 185 h 2348"/>
                <a:gd name="T48" fmla="*/ 3846 w 3847"/>
                <a:gd name="T49" fmla="*/ 256 h 2348"/>
                <a:gd name="T50" fmla="*/ 3758 w 3847"/>
                <a:gd name="T51" fmla="*/ 406 h 2348"/>
                <a:gd name="T52" fmla="*/ 3635 w 3847"/>
                <a:gd name="T53" fmla="*/ 538 h 2348"/>
                <a:gd name="T54" fmla="*/ 3564 w 3847"/>
                <a:gd name="T55" fmla="*/ 688 h 2348"/>
                <a:gd name="T56" fmla="*/ 3396 w 3847"/>
                <a:gd name="T57" fmla="*/ 785 h 2348"/>
                <a:gd name="T58" fmla="*/ 3114 w 3847"/>
                <a:gd name="T59" fmla="*/ 882 h 2348"/>
                <a:gd name="T60" fmla="*/ 2867 w 3847"/>
                <a:gd name="T61" fmla="*/ 1041 h 2348"/>
                <a:gd name="T62" fmla="*/ 2699 w 3847"/>
                <a:gd name="T63" fmla="*/ 1235 h 2348"/>
                <a:gd name="T64" fmla="*/ 2505 w 3847"/>
                <a:gd name="T65" fmla="*/ 1447 h 2348"/>
                <a:gd name="T66" fmla="*/ 2328 w 3847"/>
                <a:gd name="T67" fmla="*/ 1606 h 2348"/>
                <a:gd name="T68" fmla="*/ 2037 w 3847"/>
                <a:gd name="T69" fmla="*/ 1765 h 2348"/>
                <a:gd name="T70" fmla="*/ 1746 w 3847"/>
                <a:gd name="T71" fmla="*/ 1924 h 2348"/>
                <a:gd name="T72" fmla="*/ 1367 w 3847"/>
                <a:gd name="T73" fmla="*/ 2197 h 2348"/>
                <a:gd name="T74" fmla="*/ 1137 w 3847"/>
                <a:gd name="T75" fmla="*/ 2153 h 2348"/>
                <a:gd name="T76" fmla="*/ 855 w 3847"/>
                <a:gd name="T77" fmla="*/ 2294 h 2348"/>
                <a:gd name="T78" fmla="*/ 652 w 3847"/>
                <a:gd name="T79" fmla="*/ 2268 h 2348"/>
                <a:gd name="T80" fmla="*/ 440 w 3847"/>
                <a:gd name="T81" fmla="*/ 2347 h 2348"/>
                <a:gd name="T82" fmla="*/ 246 w 3847"/>
                <a:gd name="T83" fmla="*/ 2135 h 2348"/>
                <a:gd name="T84" fmla="*/ 26 w 3847"/>
                <a:gd name="T85" fmla="*/ 1862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3" name="Freeform 22"/>
            <p:cNvSpPr>
              <a:spLocks noChangeArrowheads="1"/>
            </p:cNvSpPr>
            <p:nvPr/>
          </p:nvSpPr>
          <p:spPr bwMode="auto">
            <a:xfrm>
              <a:off x="1697436" y="3491469"/>
              <a:ext cx="1099318" cy="979408"/>
            </a:xfrm>
            <a:custGeom>
              <a:avLst/>
              <a:gdLst>
                <a:gd name="T0" fmla="*/ 4535 w 4580"/>
                <a:gd name="T1" fmla="*/ 2277 h 3769"/>
                <a:gd name="T2" fmla="*/ 4349 w 4580"/>
                <a:gd name="T3" fmla="*/ 2268 h 3769"/>
                <a:gd name="T4" fmla="*/ 4243 w 4580"/>
                <a:gd name="T5" fmla="*/ 2268 h 3769"/>
                <a:gd name="T6" fmla="*/ 4093 w 4580"/>
                <a:gd name="T7" fmla="*/ 2295 h 3769"/>
                <a:gd name="T8" fmla="*/ 3899 w 4580"/>
                <a:gd name="T9" fmla="*/ 2312 h 3769"/>
                <a:gd name="T10" fmla="*/ 3705 w 4580"/>
                <a:gd name="T11" fmla="*/ 2330 h 3769"/>
                <a:gd name="T12" fmla="*/ 3387 w 4580"/>
                <a:gd name="T13" fmla="*/ 2374 h 3769"/>
                <a:gd name="T14" fmla="*/ 3246 w 4580"/>
                <a:gd name="T15" fmla="*/ 2348 h 3769"/>
                <a:gd name="T16" fmla="*/ 3123 w 4580"/>
                <a:gd name="T17" fmla="*/ 2418 h 3769"/>
                <a:gd name="T18" fmla="*/ 2867 w 4580"/>
                <a:gd name="T19" fmla="*/ 2480 h 3769"/>
                <a:gd name="T20" fmla="*/ 2787 w 4580"/>
                <a:gd name="T21" fmla="*/ 2595 h 3769"/>
                <a:gd name="T22" fmla="*/ 2549 w 4580"/>
                <a:gd name="T23" fmla="*/ 2630 h 3769"/>
                <a:gd name="T24" fmla="*/ 2372 w 4580"/>
                <a:gd name="T25" fmla="*/ 2709 h 3769"/>
                <a:gd name="T26" fmla="*/ 2276 w 4580"/>
                <a:gd name="T27" fmla="*/ 2806 h 3769"/>
                <a:gd name="T28" fmla="*/ 2082 w 4580"/>
                <a:gd name="T29" fmla="*/ 2877 h 3769"/>
                <a:gd name="T30" fmla="*/ 1906 w 4580"/>
                <a:gd name="T31" fmla="*/ 2903 h 3769"/>
                <a:gd name="T32" fmla="*/ 1676 w 4580"/>
                <a:gd name="T33" fmla="*/ 2921 h 3769"/>
                <a:gd name="T34" fmla="*/ 1579 w 4580"/>
                <a:gd name="T35" fmla="*/ 3715 h 3769"/>
                <a:gd name="T36" fmla="*/ 1200 w 4580"/>
                <a:gd name="T37" fmla="*/ 3768 h 3769"/>
                <a:gd name="T38" fmla="*/ 961 w 4580"/>
                <a:gd name="T39" fmla="*/ 3645 h 3769"/>
                <a:gd name="T40" fmla="*/ 706 w 4580"/>
                <a:gd name="T41" fmla="*/ 3539 h 3769"/>
                <a:gd name="T42" fmla="*/ 467 w 4580"/>
                <a:gd name="T43" fmla="*/ 3424 h 3769"/>
                <a:gd name="T44" fmla="*/ 406 w 4580"/>
                <a:gd name="T45" fmla="*/ 3159 h 3769"/>
                <a:gd name="T46" fmla="*/ 326 w 4580"/>
                <a:gd name="T47" fmla="*/ 2868 h 3769"/>
                <a:gd name="T48" fmla="*/ 406 w 4580"/>
                <a:gd name="T49" fmla="*/ 2612 h 3769"/>
                <a:gd name="T50" fmla="*/ 211 w 4580"/>
                <a:gd name="T51" fmla="*/ 2374 h 3769"/>
                <a:gd name="T52" fmla="*/ 26 w 4580"/>
                <a:gd name="T53" fmla="*/ 2268 h 3769"/>
                <a:gd name="T54" fmla="*/ 308 w 4580"/>
                <a:gd name="T55" fmla="*/ 1977 h 3769"/>
                <a:gd name="T56" fmla="*/ 344 w 4580"/>
                <a:gd name="T57" fmla="*/ 1748 h 3769"/>
                <a:gd name="T58" fmla="*/ 441 w 4580"/>
                <a:gd name="T59" fmla="*/ 1571 h 3769"/>
                <a:gd name="T60" fmla="*/ 582 w 4580"/>
                <a:gd name="T61" fmla="*/ 1448 h 3769"/>
                <a:gd name="T62" fmla="*/ 803 w 4580"/>
                <a:gd name="T63" fmla="*/ 1121 h 3769"/>
                <a:gd name="T64" fmla="*/ 1023 w 4580"/>
                <a:gd name="T65" fmla="*/ 1015 h 3769"/>
                <a:gd name="T66" fmla="*/ 1244 w 4580"/>
                <a:gd name="T67" fmla="*/ 936 h 3769"/>
                <a:gd name="T68" fmla="*/ 1288 w 4580"/>
                <a:gd name="T69" fmla="*/ 768 h 3769"/>
                <a:gd name="T70" fmla="*/ 1359 w 4580"/>
                <a:gd name="T71" fmla="*/ 556 h 3769"/>
                <a:gd name="T72" fmla="*/ 1544 w 4580"/>
                <a:gd name="T73" fmla="*/ 733 h 3769"/>
                <a:gd name="T74" fmla="*/ 1729 w 4580"/>
                <a:gd name="T75" fmla="*/ 795 h 3769"/>
                <a:gd name="T76" fmla="*/ 1950 w 4580"/>
                <a:gd name="T77" fmla="*/ 803 h 3769"/>
                <a:gd name="T78" fmla="*/ 2135 w 4580"/>
                <a:gd name="T79" fmla="*/ 283 h 3769"/>
                <a:gd name="T80" fmla="*/ 2355 w 4580"/>
                <a:gd name="T81" fmla="*/ 556 h 3769"/>
                <a:gd name="T82" fmla="*/ 2549 w 4580"/>
                <a:gd name="T83" fmla="*/ 768 h 3769"/>
                <a:gd name="T84" fmla="*/ 2761 w 4580"/>
                <a:gd name="T85" fmla="*/ 689 h 3769"/>
                <a:gd name="T86" fmla="*/ 2964 w 4580"/>
                <a:gd name="T87" fmla="*/ 715 h 3769"/>
                <a:gd name="T88" fmla="*/ 3246 w 4580"/>
                <a:gd name="T89" fmla="*/ 574 h 3769"/>
                <a:gd name="T90" fmla="*/ 3476 w 4580"/>
                <a:gd name="T91" fmla="*/ 618 h 3769"/>
                <a:gd name="T92" fmla="*/ 3855 w 4580"/>
                <a:gd name="T93" fmla="*/ 345 h 3769"/>
                <a:gd name="T94" fmla="*/ 4146 w 4580"/>
                <a:gd name="T95" fmla="*/ 186 h 3769"/>
                <a:gd name="T96" fmla="*/ 4437 w 4580"/>
                <a:gd name="T97" fmla="*/ 27 h 3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pattFill prst="lgCheck">
              <a:fgClr>
                <a:srgbClr val="FFCC99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4" name="Freeform 23"/>
            <p:cNvSpPr>
              <a:spLocks noChangeArrowheads="1"/>
            </p:cNvSpPr>
            <p:nvPr/>
          </p:nvSpPr>
          <p:spPr bwMode="auto">
            <a:xfrm>
              <a:off x="1225544" y="3841994"/>
              <a:ext cx="588278" cy="670121"/>
            </a:xfrm>
            <a:custGeom>
              <a:avLst/>
              <a:gdLst>
                <a:gd name="T0" fmla="*/ 1994 w 2454"/>
                <a:gd name="T1" fmla="*/ 918 h 2578"/>
                <a:gd name="T2" fmla="*/ 2197 w 2454"/>
                <a:gd name="T3" fmla="*/ 724 h 2578"/>
                <a:gd name="T4" fmla="*/ 2303 w 2454"/>
                <a:gd name="T5" fmla="*/ 565 h 2578"/>
                <a:gd name="T6" fmla="*/ 2312 w 2454"/>
                <a:gd name="T7" fmla="*/ 398 h 2578"/>
                <a:gd name="T8" fmla="*/ 2391 w 2454"/>
                <a:gd name="T9" fmla="*/ 283 h 2578"/>
                <a:gd name="T10" fmla="*/ 2453 w 2454"/>
                <a:gd name="T11" fmla="*/ 168 h 2578"/>
                <a:gd name="T12" fmla="*/ 2426 w 2454"/>
                <a:gd name="T13" fmla="*/ 36 h 2578"/>
                <a:gd name="T14" fmla="*/ 2356 w 2454"/>
                <a:gd name="T15" fmla="*/ 62 h 2578"/>
                <a:gd name="T16" fmla="*/ 2223 w 2454"/>
                <a:gd name="T17" fmla="*/ 177 h 2578"/>
                <a:gd name="T18" fmla="*/ 2153 w 2454"/>
                <a:gd name="T19" fmla="*/ 292 h 2578"/>
                <a:gd name="T20" fmla="*/ 2126 w 2454"/>
                <a:gd name="T21" fmla="*/ 398 h 2578"/>
                <a:gd name="T22" fmla="*/ 2038 w 2454"/>
                <a:gd name="T23" fmla="*/ 530 h 2578"/>
                <a:gd name="T24" fmla="*/ 1932 w 2454"/>
                <a:gd name="T25" fmla="*/ 618 h 2578"/>
                <a:gd name="T26" fmla="*/ 1756 w 2454"/>
                <a:gd name="T27" fmla="*/ 583 h 2578"/>
                <a:gd name="T28" fmla="*/ 1835 w 2454"/>
                <a:gd name="T29" fmla="*/ 495 h 2578"/>
                <a:gd name="T30" fmla="*/ 1703 w 2454"/>
                <a:gd name="T31" fmla="*/ 450 h 2578"/>
                <a:gd name="T32" fmla="*/ 1562 w 2454"/>
                <a:gd name="T33" fmla="*/ 539 h 2578"/>
                <a:gd name="T34" fmla="*/ 1420 w 2454"/>
                <a:gd name="T35" fmla="*/ 486 h 2578"/>
                <a:gd name="T36" fmla="*/ 1297 w 2454"/>
                <a:gd name="T37" fmla="*/ 583 h 2578"/>
                <a:gd name="T38" fmla="*/ 1165 w 2454"/>
                <a:gd name="T39" fmla="*/ 680 h 2578"/>
                <a:gd name="T40" fmla="*/ 1165 w 2454"/>
                <a:gd name="T41" fmla="*/ 786 h 2578"/>
                <a:gd name="T42" fmla="*/ 1006 w 2454"/>
                <a:gd name="T43" fmla="*/ 830 h 2578"/>
                <a:gd name="T44" fmla="*/ 900 w 2454"/>
                <a:gd name="T45" fmla="*/ 883 h 2578"/>
                <a:gd name="T46" fmla="*/ 820 w 2454"/>
                <a:gd name="T47" fmla="*/ 971 h 2578"/>
                <a:gd name="T48" fmla="*/ 688 w 2454"/>
                <a:gd name="T49" fmla="*/ 1024 h 2578"/>
                <a:gd name="T50" fmla="*/ 741 w 2454"/>
                <a:gd name="T51" fmla="*/ 1227 h 2578"/>
                <a:gd name="T52" fmla="*/ 829 w 2454"/>
                <a:gd name="T53" fmla="*/ 1359 h 2578"/>
                <a:gd name="T54" fmla="*/ 891 w 2454"/>
                <a:gd name="T55" fmla="*/ 1483 h 2578"/>
                <a:gd name="T56" fmla="*/ 829 w 2454"/>
                <a:gd name="T57" fmla="*/ 1545 h 2578"/>
                <a:gd name="T58" fmla="*/ 714 w 2454"/>
                <a:gd name="T59" fmla="*/ 1518 h 2578"/>
                <a:gd name="T60" fmla="*/ 635 w 2454"/>
                <a:gd name="T61" fmla="*/ 1580 h 2578"/>
                <a:gd name="T62" fmla="*/ 520 w 2454"/>
                <a:gd name="T63" fmla="*/ 1633 h 2578"/>
                <a:gd name="T64" fmla="*/ 361 w 2454"/>
                <a:gd name="T65" fmla="*/ 1606 h 2578"/>
                <a:gd name="T66" fmla="*/ 300 w 2454"/>
                <a:gd name="T67" fmla="*/ 1712 h 2578"/>
                <a:gd name="T68" fmla="*/ 300 w 2454"/>
                <a:gd name="T69" fmla="*/ 1818 h 2578"/>
                <a:gd name="T70" fmla="*/ 300 w 2454"/>
                <a:gd name="T71" fmla="*/ 1942 h 2578"/>
                <a:gd name="T72" fmla="*/ 167 w 2454"/>
                <a:gd name="T73" fmla="*/ 1933 h 2578"/>
                <a:gd name="T74" fmla="*/ 8 w 2454"/>
                <a:gd name="T75" fmla="*/ 1924 h 2578"/>
                <a:gd name="T76" fmla="*/ 26 w 2454"/>
                <a:gd name="T77" fmla="*/ 2065 h 2578"/>
                <a:gd name="T78" fmla="*/ 35 w 2454"/>
                <a:gd name="T79" fmla="*/ 2189 h 2578"/>
                <a:gd name="T80" fmla="*/ 176 w 2454"/>
                <a:gd name="T81" fmla="*/ 2233 h 2578"/>
                <a:gd name="T82" fmla="*/ 220 w 2454"/>
                <a:gd name="T83" fmla="*/ 2409 h 2578"/>
                <a:gd name="T84" fmla="*/ 335 w 2454"/>
                <a:gd name="T85" fmla="*/ 2489 h 2578"/>
                <a:gd name="T86" fmla="*/ 441 w 2454"/>
                <a:gd name="T87" fmla="*/ 2533 h 2578"/>
                <a:gd name="T88" fmla="*/ 564 w 2454"/>
                <a:gd name="T89" fmla="*/ 2559 h 2578"/>
                <a:gd name="T90" fmla="*/ 679 w 2454"/>
                <a:gd name="T91" fmla="*/ 2577 h 2578"/>
                <a:gd name="T92" fmla="*/ 829 w 2454"/>
                <a:gd name="T93" fmla="*/ 2471 h 2578"/>
                <a:gd name="T94" fmla="*/ 962 w 2454"/>
                <a:gd name="T95" fmla="*/ 2348 h 2578"/>
                <a:gd name="T96" fmla="*/ 1032 w 2454"/>
                <a:gd name="T97" fmla="*/ 2215 h 2578"/>
                <a:gd name="T98" fmla="*/ 1138 w 2454"/>
                <a:gd name="T99" fmla="*/ 2092 h 2578"/>
                <a:gd name="T100" fmla="*/ 1270 w 2454"/>
                <a:gd name="T101" fmla="*/ 1959 h 2578"/>
                <a:gd name="T102" fmla="*/ 1376 w 2454"/>
                <a:gd name="T103" fmla="*/ 1827 h 2578"/>
                <a:gd name="T104" fmla="*/ 1465 w 2454"/>
                <a:gd name="T105" fmla="*/ 1721 h 2578"/>
                <a:gd name="T106" fmla="*/ 1570 w 2454"/>
                <a:gd name="T107" fmla="*/ 1553 h 2578"/>
                <a:gd name="T108" fmla="*/ 1615 w 2454"/>
                <a:gd name="T109" fmla="*/ 1421 h 2578"/>
                <a:gd name="T110" fmla="*/ 1720 w 2454"/>
                <a:gd name="T111" fmla="*/ 1456 h 2578"/>
                <a:gd name="T112" fmla="*/ 1888 w 2454"/>
                <a:gd name="T113" fmla="*/ 1333 h 2578"/>
                <a:gd name="T114" fmla="*/ 1862 w 2454"/>
                <a:gd name="T115" fmla="*/ 1236 h 2578"/>
                <a:gd name="T116" fmla="*/ 1844 w 2454"/>
                <a:gd name="T117" fmla="*/ 1130 h 2578"/>
                <a:gd name="T118" fmla="*/ 1968 w 2454"/>
                <a:gd name="T119" fmla="*/ 989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pattFill prst="lgCheck">
              <a:fgClr>
                <a:srgbClr val="ED7D31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5" name="Freeform 24"/>
            <p:cNvSpPr>
              <a:spLocks noChangeArrowheads="1"/>
            </p:cNvSpPr>
            <p:nvPr/>
          </p:nvSpPr>
          <p:spPr bwMode="auto">
            <a:xfrm>
              <a:off x="821367" y="4002365"/>
              <a:ext cx="618962" cy="662103"/>
            </a:xfrm>
            <a:custGeom>
              <a:avLst/>
              <a:gdLst>
                <a:gd name="T0" fmla="*/ 2206 w 2578"/>
                <a:gd name="T1" fmla="*/ 2021 h 2551"/>
                <a:gd name="T2" fmla="*/ 2118 w 2578"/>
                <a:gd name="T3" fmla="*/ 2206 h 2551"/>
                <a:gd name="T4" fmla="*/ 2383 w 2578"/>
                <a:gd name="T5" fmla="*/ 2453 h 2551"/>
                <a:gd name="T6" fmla="*/ 2268 w 2578"/>
                <a:gd name="T7" fmla="*/ 2506 h 2551"/>
                <a:gd name="T8" fmla="*/ 2092 w 2578"/>
                <a:gd name="T9" fmla="*/ 2550 h 2551"/>
                <a:gd name="T10" fmla="*/ 1942 w 2578"/>
                <a:gd name="T11" fmla="*/ 2533 h 2551"/>
                <a:gd name="T12" fmla="*/ 1809 w 2578"/>
                <a:gd name="T13" fmla="*/ 2391 h 2551"/>
                <a:gd name="T14" fmla="*/ 1774 w 2578"/>
                <a:gd name="T15" fmla="*/ 2118 h 2551"/>
                <a:gd name="T16" fmla="*/ 1597 w 2578"/>
                <a:gd name="T17" fmla="*/ 2162 h 2551"/>
                <a:gd name="T18" fmla="*/ 1491 w 2578"/>
                <a:gd name="T19" fmla="*/ 2180 h 2551"/>
                <a:gd name="T20" fmla="*/ 1518 w 2578"/>
                <a:gd name="T21" fmla="*/ 1985 h 2551"/>
                <a:gd name="T22" fmla="*/ 1394 w 2578"/>
                <a:gd name="T23" fmla="*/ 1835 h 2551"/>
                <a:gd name="T24" fmla="*/ 1209 w 2578"/>
                <a:gd name="T25" fmla="*/ 1791 h 2551"/>
                <a:gd name="T26" fmla="*/ 971 w 2578"/>
                <a:gd name="T27" fmla="*/ 1835 h 2551"/>
                <a:gd name="T28" fmla="*/ 891 w 2578"/>
                <a:gd name="T29" fmla="*/ 1633 h 2551"/>
                <a:gd name="T30" fmla="*/ 944 w 2578"/>
                <a:gd name="T31" fmla="*/ 1483 h 2551"/>
                <a:gd name="T32" fmla="*/ 838 w 2578"/>
                <a:gd name="T33" fmla="*/ 1306 h 2551"/>
                <a:gd name="T34" fmla="*/ 618 w 2578"/>
                <a:gd name="T35" fmla="*/ 1271 h 2551"/>
                <a:gd name="T36" fmla="*/ 388 w 2578"/>
                <a:gd name="T37" fmla="*/ 1218 h 2551"/>
                <a:gd name="T38" fmla="*/ 230 w 2578"/>
                <a:gd name="T39" fmla="*/ 1015 h 2551"/>
                <a:gd name="T40" fmla="*/ 44 w 2578"/>
                <a:gd name="T41" fmla="*/ 821 h 2551"/>
                <a:gd name="T42" fmla="*/ 124 w 2578"/>
                <a:gd name="T43" fmla="*/ 706 h 2551"/>
                <a:gd name="T44" fmla="*/ 203 w 2578"/>
                <a:gd name="T45" fmla="*/ 618 h 2551"/>
                <a:gd name="T46" fmla="*/ 344 w 2578"/>
                <a:gd name="T47" fmla="*/ 530 h 2551"/>
                <a:gd name="T48" fmla="*/ 433 w 2578"/>
                <a:gd name="T49" fmla="*/ 415 h 2551"/>
                <a:gd name="T50" fmla="*/ 397 w 2578"/>
                <a:gd name="T51" fmla="*/ 309 h 2551"/>
                <a:gd name="T52" fmla="*/ 530 w 2578"/>
                <a:gd name="T53" fmla="*/ 159 h 2551"/>
                <a:gd name="T54" fmla="*/ 715 w 2578"/>
                <a:gd name="T55" fmla="*/ 159 h 2551"/>
                <a:gd name="T56" fmla="*/ 874 w 2578"/>
                <a:gd name="T57" fmla="*/ 212 h 2551"/>
                <a:gd name="T58" fmla="*/ 1050 w 2578"/>
                <a:gd name="T59" fmla="*/ 274 h 2551"/>
                <a:gd name="T60" fmla="*/ 1289 w 2578"/>
                <a:gd name="T61" fmla="*/ 327 h 2551"/>
                <a:gd name="T62" fmla="*/ 1430 w 2578"/>
                <a:gd name="T63" fmla="*/ 238 h 2551"/>
                <a:gd name="T64" fmla="*/ 1668 w 2578"/>
                <a:gd name="T65" fmla="*/ 238 h 2551"/>
                <a:gd name="T66" fmla="*/ 1756 w 2578"/>
                <a:gd name="T67" fmla="*/ 88 h 2551"/>
                <a:gd name="T68" fmla="*/ 1897 w 2578"/>
                <a:gd name="T69" fmla="*/ 53 h 2551"/>
                <a:gd name="T70" fmla="*/ 2127 w 2578"/>
                <a:gd name="T71" fmla="*/ 88 h 2551"/>
                <a:gd name="T72" fmla="*/ 2268 w 2578"/>
                <a:gd name="T73" fmla="*/ 212 h 2551"/>
                <a:gd name="T74" fmla="*/ 2418 w 2578"/>
                <a:gd name="T75" fmla="*/ 362 h 2551"/>
                <a:gd name="T76" fmla="*/ 2427 w 2578"/>
                <a:gd name="T77" fmla="*/ 609 h 2551"/>
                <a:gd name="T78" fmla="*/ 2559 w 2578"/>
                <a:gd name="T79" fmla="*/ 812 h 2551"/>
                <a:gd name="T80" fmla="*/ 2515 w 2578"/>
                <a:gd name="T81" fmla="*/ 927 h 2551"/>
                <a:gd name="T82" fmla="*/ 2356 w 2578"/>
                <a:gd name="T83" fmla="*/ 891 h 2551"/>
                <a:gd name="T84" fmla="*/ 2206 w 2578"/>
                <a:gd name="T85" fmla="*/ 1015 h 2551"/>
                <a:gd name="T86" fmla="*/ 2030 w 2578"/>
                <a:gd name="T87" fmla="*/ 1068 h 2551"/>
                <a:gd name="T88" fmla="*/ 1986 w 2578"/>
                <a:gd name="T89" fmla="*/ 1200 h 2551"/>
                <a:gd name="T90" fmla="*/ 1915 w 2578"/>
                <a:gd name="T91" fmla="*/ 1368 h 2551"/>
                <a:gd name="T92" fmla="*/ 1694 w 2578"/>
                <a:gd name="T93" fmla="*/ 1306 h 2551"/>
                <a:gd name="T94" fmla="*/ 1703 w 2578"/>
                <a:gd name="T95" fmla="*/ 1509 h 2551"/>
                <a:gd name="T96" fmla="*/ 1862 w 2578"/>
                <a:gd name="T97" fmla="*/ 1615 h 2551"/>
                <a:gd name="T98" fmla="*/ 1942 w 2578"/>
                <a:gd name="T99" fmla="*/ 1853 h 2551"/>
                <a:gd name="T100" fmla="*/ 2127 w 2578"/>
                <a:gd name="T101" fmla="*/ 1915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6" name="Freeform 25"/>
            <p:cNvSpPr>
              <a:spLocks noChangeArrowheads="1"/>
            </p:cNvSpPr>
            <p:nvPr/>
          </p:nvSpPr>
          <p:spPr bwMode="auto">
            <a:xfrm>
              <a:off x="555796" y="4193664"/>
              <a:ext cx="629542" cy="650648"/>
            </a:xfrm>
            <a:custGeom>
              <a:avLst/>
              <a:gdLst>
                <a:gd name="T0" fmla="*/ 971 w 2622"/>
                <a:gd name="T1" fmla="*/ 0 h 2506"/>
                <a:gd name="T2" fmla="*/ 891 w 2622"/>
                <a:gd name="T3" fmla="*/ 52 h 2506"/>
                <a:gd name="T4" fmla="*/ 803 w 2622"/>
                <a:gd name="T5" fmla="*/ 0 h 2506"/>
                <a:gd name="T6" fmla="*/ 750 w 2622"/>
                <a:gd name="T7" fmla="*/ 52 h 2506"/>
                <a:gd name="T8" fmla="*/ 697 w 2622"/>
                <a:gd name="T9" fmla="*/ 105 h 2506"/>
                <a:gd name="T10" fmla="*/ 618 w 2622"/>
                <a:gd name="T11" fmla="*/ 123 h 2506"/>
                <a:gd name="T12" fmla="*/ 547 w 2622"/>
                <a:gd name="T13" fmla="*/ 185 h 2506"/>
                <a:gd name="T14" fmla="*/ 424 w 2622"/>
                <a:gd name="T15" fmla="*/ 317 h 2506"/>
                <a:gd name="T16" fmla="*/ 344 w 2622"/>
                <a:gd name="T17" fmla="*/ 467 h 2506"/>
                <a:gd name="T18" fmla="*/ 335 w 2622"/>
                <a:gd name="T19" fmla="*/ 600 h 2506"/>
                <a:gd name="T20" fmla="*/ 415 w 2622"/>
                <a:gd name="T21" fmla="*/ 741 h 2506"/>
                <a:gd name="T22" fmla="*/ 494 w 2622"/>
                <a:gd name="T23" fmla="*/ 855 h 2506"/>
                <a:gd name="T24" fmla="*/ 529 w 2622"/>
                <a:gd name="T25" fmla="*/ 917 h 2506"/>
                <a:gd name="T26" fmla="*/ 468 w 2622"/>
                <a:gd name="T27" fmla="*/ 1005 h 2506"/>
                <a:gd name="T28" fmla="*/ 362 w 2622"/>
                <a:gd name="T29" fmla="*/ 988 h 2506"/>
                <a:gd name="T30" fmla="*/ 176 w 2622"/>
                <a:gd name="T31" fmla="*/ 970 h 2506"/>
                <a:gd name="T32" fmla="*/ 71 w 2622"/>
                <a:gd name="T33" fmla="*/ 1058 h 2506"/>
                <a:gd name="T34" fmla="*/ 0 w 2622"/>
                <a:gd name="T35" fmla="*/ 1182 h 2506"/>
                <a:gd name="T36" fmla="*/ 124 w 2622"/>
                <a:gd name="T37" fmla="*/ 1279 h 2506"/>
                <a:gd name="T38" fmla="*/ 176 w 2622"/>
                <a:gd name="T39" fmla="*/ 1367 h 2506"/>
                <a:gd name="T40" fmla="*/ 318 w 2622"/>
                <a:gd name="T41" fmla="*/ 1473 h 2506"/>
                <a:gd name="T42" fmla="*/ 450 w 2622"/>
                <a:gd name="T43" fmla="*/ 1561 h 2506"/>
                <a:gd name="T44" fmla="*/ 653 w 2622"/>
                <a:gd name="T45" fmla="*/ 1623 h 2506"/>
                <a:gd name="T46" fmla="*/ 777 w 2622"/>
                <a:gd name="T47" fmla="*/ 1755 h 2506"/>
                <a:gd name="T48" fmla="*/ 953 w 2622"/>
                <a:gd name="T49" fmla="*/ 1817 h 2506"/>
                <a:gd name="T50" fmla="*/ 1077 w 2622"/>
                <a:gd name="T51" fmla="*/ 1914 h 2506"/>
                <a:gd name="T52" fmla="*/ 1333 w 2622"/>
                <a:gd name="T53" fmla="*/ 2047 h 2506"/>
                <a:gd name="T54" fmla="*/ 1544 w 2622"/>
                <a:gd name="T55" fmla="*/ 2064 h 2506"/>
                <a:gd name="T56" fmla="*/ 1703 w 2622"/>
                <a:gd name="T57" fmla="*/ 2153 h 2506"/>
                <a:gd name="T58" fmla="*/ 1836 w 2622"/>
                <a:gd name="T59" fmla="*/ 2250 h 2506"/>
                <a:gd name="T60" fmla="*/ 1915 w 2622"/>
                <a:gd name="T61" fmla="*/ 2408 h 2506"/>
                <a:gd name="T62" fmla="*/ 2039 w 2622"/>
                <a:gd name="T63" fmla="*/ 2461 h 2506"/>
                <a:gd name="T64" fmla="*/ 2197 w 2622"/>
                <a:gd name="T65" fmla="*/ 2505 h 2506"/>
                <a:gd name="T66" fmla="*/ 2321 w 2622"/>
                <a:gd name="T67" fmla="*/ 2488 h 2506"/>
                <a:gd name="T68" fmla="*/ 2330 w 2622"/>
                <a:gd name="T69" fmla="*/ 2382 h 2506"/>
                <a:gd name="T70" fmla="*/ 2303 w 2622"/>
                <a:gd name="T71" fmla="*/ 2250 h 2506"/>
                <a:gd name="T72" fmla="*/ 2312 w 2622"/>
                <a:gd name="T73" fmla="*/ 2188 h 2506"/>
                <a:gd name="T74" fmla="*/ 2400 w 2622"/>
                <a:gd name="T75" fmla="*/ 2126 h 2506"/>
                <a:gd name="T76" fmla="*/ 2356 w 2622"/>
                <a:gd name="T77" fmla="*/ 2003 h 2506"/>
                <a:gd name="T78" fmla="*/ 2339 w 2622"/>
                <a:gd name="T79" fmla="*/ 1914 h 2506"/>
                <a:gd name="T80" fmla="*/ 2294 w 2622"/>
                <a:gd name="T81" fmla="*/ 1764 h 2506"/>
                <a:gd name="T82" fmla="*/ 2303 w 2622"/>
                <a:gd name="T83" fmla="*/ 1588 h 2506"/>
                <a:gd name="T84" fmla="*/ 2436 w 2622"/>
                <a:gd name="T85" fmla="*/ 1526 h 2506"/>
                <a:gd name="T86" fmla="*/ 2586 w 2622"/>
                <a:gd name="T87" fmla="*/ 1491 h 2506"/>
                <a:gd name="T88" fmla="*/ 2612 w 2622"/>
                <a:gd name="T89" fmla="*/ 1394 h 2506"/>
                <a:gd name="T90" fmla="*/ 2621 w 2622"/>
                <a:gd name="T91" fmla="*/ 1252 h 2506"/>
                <a:gd name="T92" fmla="*/ 2568 w 2622"/>
                <a:gd name="T93" fmla="*/ 1129 h 2506"/>
                <a:gd name="T94" fmla="*/ 2427 w 2622"/>
                <a:gd name="T95" fmla="*/ 1085 h 2506"/>
                <a:gd name="T96" fmla="*/ 2312 w 2622"/>
                <a:gd name="T97" fmla="*/ 1058 h 2506"/>
                <a:gd name="T98" fmla="*/ 2127 w 2622"/>
                <a:gd name="T99" fmla="*/ 1067 h 2506"/>
                <a:gd name="T100" fmla="*/ 2003 w 2622"/>
                <a:gd name="T101" fmla="*/ 1067 h 2506"/>
                <a:gd name="T102" fmla="*/ 1994 w 2622"/>
                <a:gd name="T103" fmla="*/ 900 h 2506"/>
                <a:gd name="T104" fmla="*/ 2091 w 2622"/>
                <a:gd name="T105" fmla="*/ 794 h 2506"/>
                <a:gd name="T106" fmla="*/ 1959 w 2622"/>
                <a:gd name="T107" fmla="*/ 714 h 2506"/>
                <a:gd name="T108" fmla="*/ 1941 w 2622"/>
                <a:gd name="T109" fmla="*/ 573 h 2506"/>
                <a:gd name="T110" fmla="*/ 1844 w 2622"/>
                <a:gd name="T111" fmla="*/ 520 h 2506"/>
                <a:gd name="T112" fmla="*/ 1633 w 2622"/>
                <a:gd name="T113" fmla="*/ 555 h 2506"/>
                <a:gd name="T114" fmla="*/ 1491 w 2622"/>
                <a:gd name="T115" fmla="*/ 485 h 2506"/>
                <a:gd name="T116" fmla="*/ 1394 w 2622"/>
                <a:gd name="T117" fmla="*/ 370 h 2506"/>
                <a:gd name="T118" fmla="*/ 1288 w 2622"/>
                <a:gd name="T119" fmla="*/ 220 h 2506"/>
                <a:gd name="T120" fmla="*/ 1147 w 2622"/>
                <a:gd name="T121" fmla="*/ 88 h 2506"/>
                <a:gd name="T122" fmla="*/ 1015 w 2622"/>
                <a:gd name="T123" fmla="*/ 44 h 2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7" name="Freeform 26"/>
            <p:cNvSpPr>
              <a:spLocks noChangeArrowheads="1"/>
            </p:cNvSpPr>
            <p:nvPr/>
          </p:nvSpPr>
          <p:spPr bwMode="auto">
            <a:xfrm>
              <a:off x="1098577" y="4544189"/>
              <a:ext cx="934262" cy="533806"/>
            </a:xfrm>
            <a:custGeom>
              <a:avLst/>
              <a:gdLst>
                <a:gd name="T0" fmla="*/ 230 w 3893"/>
                <a:gd name="T1" fmla="*/ 1208 h 2056"/>
                <a:gd name="T2" fmla="*/ 406 w 3893"/>
                <a:gd name="T3" fmla="*/ 1253 h 2056"/>
                <a:gd name="T4" fmla="*/ 556 w 3893"/>
                <a:gd name="T5" fmla="*/ 1217 h 2056"/>
                <a:gd name="T6" fmla="*/ 733 w 3893"/>
                <a:gd name="T7" fmla="*/ 1253 h 2056"/>
                <a:gd name="T8" fmla="*/ 874 w 3893"/>
                <a:gd name="T9" fmla="*/ 1085 h 2056"/>
                <a:gd name="T10" fmla="*/ 980 w 3893"/>
                <a:gd name="T11" fmla="*/ 1032 h 2056"/>
                <a:gd name="T12" fmla="*/ 1165 w 3893"/>
                <a:gd name="T13" fmla="*/ 1094 h 2056"/>
                <a:gd name="T14" fmla="*/ 1324 w 3893"/>
                <a:gd name="T15" fmla="*/ 1217 h 2056"/>
                <a:gd name="T16" fmla="*/ 1509 w 3893"/>
                <a:gd name="T17" fmla="*/ 1358 h 2056"/>
                <a:gd name="T18" fmla="*/ 1889 w 3893"/>
                <a:gd name="T19" fmla="*/ 1508 h 2056"/>
                <a:gd name="T20" fmla="*/ 2092 w 3893"/>
                <a:gd name="T21" fmla="*/ 1553 h 2056"/>
                <a:gd name="T22" fmla="*/ 2321 w 3893"/>
                <a:gd name="T23" fmla="*/ 1535 h 2056"/>
                <a:gd name="T24" fmla="*/ 2462 w 3893"/>
                <a:gd name="T25" fmla="*/ 1561 h 2056"/>
                <a:gd name="T26" fmla="*/ 2639 w 3893"/>
                <a:gd name="T27" fmla="*/ 1685 h 2056"/>
                <a:gd name="T28" fmla="*/ 2833 w 3893"/>
                <a:gd name="T29" fmla="*/ 1694 h 2056"/>
                <a:gd name="T30" fmla="*/ 2965 w 3893"/>
                <a:gd name="T31" fmla="*/ 1853 h 2056"/>
                <a:gd name="T32" fmla="*/ 3124 w 3893"/>
                <a:gd name="T33" fmla="*/ 1950 h 2056"/>
                <a:gd name="T34" fmla="*/ 3292 w 3893"/>
                <a:gd name="T35" fmla="*/ 2055 h 2056"/>
                <a:gd name="T36" fmla="*/ 3715 w 3893"/>
                <a:gd name="T37" fmla="*/ 1800 h 2056"/>
                <a:gd name="T38" fmla="*/ 3574 w 3893"/>
                <a:gd name="T39" fmla="*/ 1694 h 2056"/>
                <a:gd name="T40" fmla="*/ 3442 w 3893"/>
                <a:gd name="T41" fmla="*/ 1694 h 2056"/>
                <a:gd name="T42" fmla="*/ 3301 w 3893"/>
                <a:gd name="T43" fmla="*/ 1570 h 2056"/>
                <a:gd name="T44" fmla="*/ 3159 w 3893"/>
                <a:gd name="T45" fmla="*/ 1597 h 2056"/>
                <a:gd name="T46" fmla="*/ 3018 w 3893"/>
                <a:gd name="T47" fmla="*/ 1579 h 2056"/>
                <a:gd name="T48" fmla="*/ 2948 w 3893"/>
                <a:gd name="T49" fmla="*/ 1473 h 2056"/>
                <a:gd name="T50" fmla="*/ 2921 w 3893"/>
                <a:gd name="T51" fmla="*/ 1367 h 2056"/>
                <a:gd name="T52" fmla="*/ 2798 w 3893"/>
                <a:gd name="T53" fmla="*/ 1235 h 2056"/>
                <a:gd name="T54" fmla="*/ 2568 w 3893"/>
                <a:gd name="T55" fmla="*/ 1226 h 2056"/>
                <a:gd name="T56" fmla="*/ 2542 w 3893"/>
                <a:gd name="T57" fmla="*/ 1058 h 2056"/>
                <a:gd name="T58" fmla="*/ 2427 w 3893"/>
                <a:gd name="T59" fmla="*/ 970 h 2056"/>
                <a:gd name="T60" fmla="*/ 2303 w 3893"/>
                <a:gd name="T61" fmla="*/ 953 h 2056"/>
                <a:gd name="T62" fmla="*/ 2268 w 3893"/>
                <a:gd name="T63" fmla="*/ 829 h 2056"/>
                <a:gd name="T64" fmla="*/ 2224 w 3893"/>
                <a:gd name="T65" fmla="*/ 714 h 2056"/>
                <a:gd name="T66" fmla="*/ 1995 w 3893"/>
                <a:gd name="T67" fmla="*/ 679 h 2056"/>
                <a:gd name="T68" fmla="*/ 1845 w 3893"/>
                <a:gd name="T69" fmla="*/ 582 h 2056"/>
                <a:gd name="T70" fmla="*/ 1668 w 3893"/>
                <a:gd name="T71" fmla="*/ 573 h 2056"/>
                <a:gd name="T72" fmla="*/ 1492 w 3893"/>
                <a:gd name="T73" fmla="*/ 555 h 2056"/>
                <a:gd name="T74" fmla="*/ 1403 w 3893"/>
                <a:gd name="T75" fmla="*/ 405 h 2056"/>
                <a:gd name="T76" fmla="*/ 1227 w 3893"/>
                <a:gd name="T77" fmla="*/ 370 h 2056"/>
                <a:gd name="T78" fmla="*/ 1112 w 3893"/>
                <a:gd name="T79" fmla="*/ 423 h 2056"/>
                <a:gd name="T80" fmla="*/ 936 w 3893"/>
                <a:gd name="T81" fmla="*/ 467 h 2056"/>
                <a:gd name="T82" fmla="*/ 786 w 3893"/>
                <a:gd name="T83" fmla="*/ 450 h 2056"/>
                <a:gd name="T84" fmla="*/ 653 w 3893"/>
                <a:gd name="T85" fmla="*/ 308 h 2056"/>
                <a:gd name="T86" fmla="*/ 618 w 3893"/>
                <a:gd name="T87" fmla="*/ 35 h 2056"/>
                <a:gd name="T88" fmla="*/ 441 w 3893"/>
                <a:gd name="T89" fmla="*/ 79 h 2056"/>
                <a:gd name="T90" fmla="*/ 256 w 3893"/>
                <a:gd name="T91" fmla="*/ 167 h 2056"/>
                <a:gd name="T92" fmla="*/ 44 w 3893"/>
                <a:gd name="T93" fmla="*/ 238 h 2056"/>
                <a:gd name="T94" fmla="*/ 53 w 3893"/>
                <a:gd name="T95" fmla="*/ 503 h 2056"/>
                <a:gd name="T96" fmla="*/ 97 w 3893"/>
                <a:gd name="T97" fmla="*/ 653 h 2056"/>
                <a:gd name="T98" fmla="*/ 133 w 3893"/>
                <a:gd name="T99" fmla="*/ 820 h 2056"/>
                <a:gd name="T100" fmla="*/ 44 w 3893"/>
                <a:gd name="T101" fmla="*/ 900 h 2056"/>
                <a:gd name="T102" fmla="*/ 80 w 3893"/>
                <a:gd name="T103" fmla="*/ 109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pattFill prst="lgCheck">
              <a:fgClr>
                <a:srgbClr val="ED7D31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8" name="Freeform 27"/>
            <p:cNvSpPr>
              <a:spLocks noChangeArrowheads="1"/>
            </p:cNvSpPr>
            <p:nvPr/>
          </p:nvSpPr>
          <p:spPr bwMode="auto">
            <a:xfrm>
              <a:off x="1329233" y="4099732"/>
              <a:ext cx="1414618" cy="995445"/>
            </a:xfrm>
            <a:custGeom>
              <a:avLst/>
              <a:gdLst>
                <a:gd name="T0" fmla="*/ 3283 w 5895"/>
                <a:gd name="T1" fmla="*/ 3617 h 3830"/>
                <a:gd name="T2" fmla="*/ 3459 w 5895"/>
                <a:gd name="T3" fmla="*/ 3688 h 3830"/>
                <a:gd name="T4" fmla="*/ 3751 w 5895"/>
                <a:gd name="T5" fmla="*/ 3776 h 3830"/>
                <a:gd name="T6" fmla="*/ 3988 w 5895"/>
                <a:gd name="T7" fmla="*/ 3688 h 3830"/>
                <a:gd name="T8" fmla="*/ 4217 w 5895"/>
                <a:gd name="T9" fmla="*/ 3697 h 3830"/>
                <a:gd name="T10" fmla="*/ 4491 w 5895"/>
                <a:gd name="T11" fmla="*/ 3829 h 3830"/>
                <a:gd name="T12" fmla="*/ 4685 w 5895"/>
                <a:gd name="T13" fmla="*/ 3732 h 3830"/>
                <a:gd name="T14" fmla="*/ 4906 w 5895"/>
                <a:gd name="T15" fmla="*/ 3617 h 3830"/>
                <a:gd name="T16" fmla="*/ 5073 w 5895"/>
                <a:gd name="T17" fmla="*/ 3423 h 3830"/>
                <a:gd name="T18" fmla="*/ 5294 w 5895"/>
                <a:gd name="T19" fmla="*/ 3353 h 3830"/>
                <a:gd name="T20" fmla="*/ 5479 w 5895"/>
                <a:gd name="T21" fmla="*/ 3141 h 3830"/>
                <a:gd name="T22" fmla="*/ 5682 w 5895"/>
                <a:gd name="T23" fmla="*/ 3000 h 3830"/>
                <a:gd name="T24" fmla="*/ 5868 w 5895"/>
                <a:gd name="T25" fmla="*/ 2859 h 3830"/>
                <a:gd name="T26" fmla="*/ 5691 w 5895"/>
                <a:gd name="T27" fmla="*/ 2876 h 3830"/>
                <a:gd name="T28" fmla="*/ 5506 w 5895"/>
                <a:gd name="T29" fmla="*/ 2815 h 3830"/>
                <a:gd name="T30" fmla="*/ 5356 w 5895"/>
                <a:gd name="T31" fmla="*/ 2673 h 3830"/>
                <a:gd name="T32" fmla="*/ 5197 w 5895"/>
                <a:gd name="T33" fmla="*/ 2576 h 3830"/>
                <a:gd name="T34" fmla="*/ 5091 w 5895"/>
                <a:gd name="T35" fmla="*/ 2435 h 3830"/>
                <a:gd name="T36" fmla="*/ 4932 w 5895"/>
                <a:gd name="T37" fmla="*/ 2285 h 3830"/>
                <a:gd name="T38" fmla="*/ 4773 w 5895"/>
                <a:gd name="T39" fmla="*/ 2250 h 3830"/>
                <a:gd name="T40" fmla="*/ 4641 w 5895"/>
                <a:gd name="T41" fmla="*/ 2091 h 3830"/>
                <a:gd name="T42" fmla="*/ 4464 w 5895"/>
                <a:gd name="T43" fmla="*/ 1941 h 3830"/>
                <a:gd name="T44" fmla="*/ 4182 w 5895"/>
                <a:gd name="T45" fmla="*/ 1870 h 3830"/>
                <a:gd name="T46" fmla="*/ 4050 w 5895"/>
                <a:gd name="T47" fmla="*/ 1950 h 3830"/>
                <a:gd name="T48" fmla="*/ 3908 w 5895"/>
                <a:gd name="T49" fmla="*/ 2100 h 3830"/>
                <a:gd name="T50" fmla="*/ 3654 w 5895"/>
                <a:gd name="T51" fmla="*/ 2029 h 3830"/>
                <a:gd name="T52" fmla="*/ 3398 w 5895"/>
                <a:gd name="T53" fmla="*/ 1835 h 3830"/>
                <a:gd name="T54" fmla="*/ 3283 w 5895"/>
                <a:gd name="T55" fmla="*/ 1641 h 3830"/>
                <a:gd name="T56" fmla="*/ 3124 w 5895"/>
                <a:gd name="T57" fmla="*/ 1482 h 3830"/>
                <a:gd name="T58" fmla="*/ 2736 w 5895"/>
                <a:gd name="T59" fmla="*/ 1429 h 3830"/>
                <a:gd name="T60" fmla="*/ 2436 w 5895"/>
                <a:gd name="T61" fmla="*/ 1244 h 3830"/>
                <a:gd name="T62" fmla="*/ 2083 w 5895"/>
                <a:gd name="T63" fmla="*/ 1164 h 3830"/>
                <a:gd name="T64" fmla="*/ 1942 w 5895"/>
                <a:gd name="T65" fmla="*/ 820 h 3830"/>
                <a:gd name="T66" fmla="*/ 1836 w 5895"/>
                <a:gd name="T67" fmla="*/ 441 h 3830"/>
                <a:gd name="T68" fmla="*/ 1862 w 5895"/>
                <a:gd name="T69" fmla="*/ 97 h 3830"/>
                <a:gd name="T70" fmla="*/ 1491 w 5895"/>
                <a:gd name="T71" fmla="*/ 53 h 3830"/>
                <a:gd name="T72" fmla="*/ 1474 w 5895"/>
                <a:gd name="T73" fmla="*/ 291 h 3830"/>
                <a:gd name="T74" fmla="*/ 1244 w 5895"/>
                <a:gd name="T75" fmla="*/ 441 h 3830"/>
                <a:gd name="T76" fmla="*/ 1094 w 5895"/>
                <a:gd name="T77" fmla="*/ 662 h 3830"/>
                <a:gd name="T78" fmla="*/ 883 w 5895"/>
                <a:gd name="T79" fmla="*/ 900 h 3830"/>
                <a:gd name="T80" fmla="*/ 662 w 5895"/>
                <a:gd name="T81" fmla="*/ 1173 h 3830"/>
                <a:gd name="T82" fmla="*/ 477 w 5895"/>
                <a:gd name="T83" fmla="*/ 1412 h 3830"/>
                <a:gd name="T84" fmla="*/ 203 w 5895"/>
                <a:gd name="T85" fmla="*/ 1562 h 3830"/>
                <a:gd name="T86" fmla="*/ 71 w 5895"/>
                <a:gd name="T87" fmla="*/ 1720 h 3830"/>
                <a:gd name="T88" fmla="*/ 203 w 5895"/>
                <a:gd name="T89" fmla="*/ 2020 h 3830"/>
                <a:gd name="T90" fmla="*/ 441 w 5895"/>
                <a:gd name="T91" fmla="*/ 2117 h 3830"/>
                <a:gd name="T92" fmla="*/ 591 w 5895"/>
                <a:gd name="T93" fmla="*/ 2241 h 3830"/>
                <a:gd name="T94" fmla="*/ 821 w 5895"/>
                <a:gd name="T95" fmla="*/ 2312 h 3830"/>
                <a:gd name="T96" fmla="*/ 1033 w 5895"/>
                <a:gd name="T97" fmla="*/ 2391 h 3830"/>
                <a:gd name="T98" fmla="*/ 1227 w 5895"/>
                <a:gd name="T99" fmla="*/ 2479 h 3830"/>
                <a:gd name="T100" fmla="*/ 1280 w 5895"/>
                <a:gd name="T101" fmla="*/ 2638 h 3830"/>
                <a:gd name="T102" fmla="*/ 1465 w 5895"/>
                <a:gd name="T103" fmla="*/ 2682 h 3830"/>
                <a:gd name="T104" fmla="*/ 1553 w 5895"/>
                <a:gd name="T105" fmla="*/ 2832 h 3830"/>
                <a:gd name="T106" fmla="*/ 1739 w 5895"/>
                <a:gd name="T107" fmla="*/ 2947 h 3830"/>
                <a:gd name="T108" fmla="*/ 1959 w 5895"/>
                <a:gd name="T109" fmla="*/ 3079 h 3830"/>
                <a:gd name="T110" fmla="*/ 1986 w 5895"/>
                <a:gd name="T111" fmla="*/ 3238 h 3830"/>
                <a:gd name="T112" fmla="*/ 2162 w 5895"/>
                <a:gd name="T113" fmla="*/ 3282 h 3830"/>
                <a:gd name="T114" fmla="*/ 2339 w 5895"/>
                <a:gd name="T115" fmla="*/ 3282 h 3830"/>
                <a:gd name="T116" fmla="*/ 2533 w 5895"/>
                <a:gd name="T117" fmla="*/ 3397 h 3830"/>
                <a:gd name="T118" fmla="*/ 2709 w 5895"/>
                <a:gd name="T119" fmla="*/ 3467 h 3830"/>
                <a:gd name="T120" fmla="*/ 3018 w 5895"/>
                <a:gd name="T121" fmla="*/ 3582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9" name="Freeform 28"/>
            <p:cNvSpPr>
              <a:spLocks noChangeArrowheads="1"/>
            </p:cNvSpPr>
            <p:nvPr/>
          </p:nvSpPr>
          <p:spPr bwMode="auto">
            <a:xfrm>
              <a:off x="2076219" y="4063076"/>
              <a:ext cx="1031603" cy="652939"/>
            </a:xfrm>
            <a:custGeom>
              <a:avLst/>
              <a:gdLst>
                <a:gd name="T0" fmla="*/ 3556 w 4298"/>
                <a:gd name="T1" fmla="*/ 26 h 2515"/>
                <a:gd name="T2" fmla="*/ 3459 w 4298"/>
                <a:gd name="T3" fmla="*/ 176 h 2515"/>
                <a:gd name="T4" fmla="*/ 3344 w 4298"/>
                <a:gd name="T5" fmla="*/ 132 h 2515"/>
                <a:gd name="T6" fmla="*/ 3167 w 4298"/>
                <a:gd name="T7" fmla="*/ 105 h 2515"/>
                <a:gd name="T8" fmla="*/ 3000 w 4298"/>
                <a:gd name="T9" fmla="*/ 61 h 2515"/>
                <a:gd name="T10" fmla="*/ 2841 w 4298"/>
                <a:gd name="T11" fmla="*/ 70 h 2515"/>
                <a:gd name="T12" fmla="*/ 2708 w 4298"/>
                <a:gd name="T13" fmla="*/ 0 h 2515"/>
                <a:gd name="T14" fmla="*/ 2541 w 4298"/>
                <a:gd name="T15" fmla="*/ 53 h 2515"/>
                <a:gd name="T16" fmla="*/ 2408 w 4298"/>
                <a:gd name="T17" fmla="*/ 114 h 2515"/>
                <a:gd name="T18" fmla="*/ 2188 w 4298"/>
                <a:gd name="T19" fmla="*/ 70 h 2515"/>
                <a:gd name="T20" fmla="*/ 1923 w 4298"/>
                <a:gd name="T21" fmla="*/ 158 h 2515"/>
                <a:gd name="T22" fmla="*/ 1685 w 4298"/>
                <a:gd name="T23" fmla="*/ 105 h 2515"/>
                <a:gd name="T24" fmla="*/ 1597 w 4298"/>
                <a:gd name="T25" fmla="*/ 185 h 2515"/>
                <a:gd name="T26" fmla="*/ 1367 w 4298"/>
                <a:gd name="T27" fmla="*/ 282 h 2515"/>
                <a:gd name="T28" fmla="*/ 1208 w 4298"/>
                <a:gd name="T29" fmla="*/ 344 h 2515"/>
                <a:gd name="T30" fmla="*/ 1085 w 4298"/>
                <a:gd name="T31" fmla="*/ 414 h 2515"/>
                <a:gd name="T32" fmla="*/ 846 w 4298"/>
                <a:gd name="T33" fmla="*/ 458 h 2515"/>
                <a:gd name="T34" fmla="*/ 749 w 4298"/>
                <a:gd name="T35" fmla="*/ 608 h 2515"/>
                <a:gd name="T36" fmla="*/ 609 w 4298"/>
                <a:gd name="T37" fmla="*/ 670 h 2515"/>
                <a:gd name="T38" fmla="*/ 371 w 4298"/>
                <a:gd name="T39" fmla="*/ 723 h 2515"/>
                <a:gd name="T40" fmla="*/ 194 w 4298"/>
                <a:gd name="T41" fmla="*/ 697 h 2515"/>
                <a:gd name="T42" fmla="*/ 0 w 4298"/>
                <a:gd name="T43" fmla="*/ 741 h 2515"/>
                <a:gd name="T44" fmla="*/ 71 w 4298"/>
                <a:gd name="T45" fmla="*/ 1650 h 2515"/>
                <a:gd name="T46" fmla="*/ 168 w 4298"/>
                <a:gd name="T47" fmla="*/ 1782 h 2515"/>
                <a:gd name="T48" fmla="*/ 274 w 4298"/>
                <a:gd name="T49" fmla="*/ 1888 h 2515"/>
                <a:gd name="T50" fmla="*/ 406 w 4298"/>
                <a:gd name="T51" fmla="*/ 2100 h 2515"/>
                <a:gd name="T52" fmla="*/ 591 w 4298"/>
                <a:gd name="T53" fmla="*/ 2232 h 2515"/>
                <a:gd name="T54" fmla="*/ 793 w 4298"/>
                <a:gd name="T55" fmla="*/ 2241 h 2515"/>
                <a:gd name="T56" fmla="*/ 899 w 4298"/>
                <a:gd name="T57" fmla="*/ 2144 h 2515"/>
                <a:gd name="T58" fmla="*/ 979 w 4298"/>
                <a:gd name="T59" fmla="*/ 1967 h 2515"/>
                <a:gd name="T60" fmla="*/ 1111 w 4298"/>
                <a:gd name="T61" fmla="*/ 1950 h 2515"/>
                <a:gd name="T62" fmla="*/ 1349 w 4298"/>
                <a:gd name="T63" fmla="*/ 2082 h 2515"/>
                <a:gd name="T64" fmla="*/ 1499 w 4298"/>
                <a:gd name="T65" fmla="*/ 2170 h 2515"/>
                <a:gd name="T66" fmla="*/ 1614 w 4298"/>
                <a:gd name="T67" fmla="*/ 2303 h 2515"/>
                <a:gd name="T68" fmla="*/ 1694 w 4298"/>
                <a:gd name="T69" fmla="*/ 2373 h 2515"/>
                <a:gd name="T70" fmla="*/ 1817 w 4298"/>
                <a:gd name="T71" fmla="*/ 2426 h 2515"/>
                <a:gd name="T72" fmla="*/ 1976 w 4298"/>
                <a:gd name="T73" fmla="*/ 2470 h 2515"/>
                <a:gd name="T74" fmla="*/ 2294 w 4298"/>
                <a:gd name="T75" fmla="*/ 2135 h 2515"/>
                <a:gd name="T76" fmla="*/ 2444 w 4298"/>
                <a:gd name="T77" fmla="*/ 2073 h 2515"/>
                <a:gd name="T78" fmla="*/ 2550 w 4298"/>
                <a:gd name="T79" fmla="*/ 1985 h 2515"/>
                <a:gd name="T80" fmla="*/ 2550 w 4298"/>
                <a:gd name="T81" fmla="*/ 1720 h 2515"/>
                <a:gd name="T82" fmla="*/ 2523 w 4298"/>
                <a:gd name="T83" fmla="*/ 1438 h 2515"/>
                <a:gd name="T84" fmla="*/ 2638 w 4298"/>
                <a:gd name="T85" fmla="*/ 1314 h 2515"/>
                <a:gd name="T86" fmla="*/ 2858 w 4298"/>
                <a:gd name="T87" fmla="*/ 1385 h 2515"/>
                <a:gd name="T88" fmla="*/ 3044 w 4298"/>
                <a:gd name="T89" fmla="*/ 1217 h 2515"/>
                <a:gd name="T90" fmla="*/ 3229 w 4298"/>
                <a:gd name="T91" fmla="*/ 1094 h 2515"/>
                <a:gd name="T92" fmla="*/ 3467 w 4298"/>
                <a:gd name="T93" fmla="*/ 1094 h 2515"/>
                <a:gd name="T94" fmla="*/ 3662 w 4298"/>
                <a:gd name="T95" fmla="*/ 1050 h 2515"/>
                <a:gd name="T96" fmla="*/ 3856 w 4298"/>
                <a:gd name="T97" fmla="*/ 988 h 2515"/>
                <a:gd name="T98" fmla="*/ 4103 w 4298"/>
                <a:gd name="T99" fmla="*/ 953 h 2515"/>
                <a:gd name="T100" fmla="*/ 4191 w 4298"/>
                <a:gd name="T101" fmla="*/ 820 h 2515"/>
                <a:gd name="T102" fmla="*/ 4279 w 4298"/>
                <a:gd name="T103" fmla="*/ 661 h 2515"/>
                <a:gd name="T104" fmla="*/ 4129 w 4298"/>
                <a:gd name="T105" fmla="*/ 670 h 2515"/>
                <a:gd name="T106" fmla="*/ 3953 w 4298"/>
                <a:gd name="T107" fmla="*/ 741 h 2515"/>
                <a:gd name="T108" fmla="*/ 3697 w 4298"/>
                <a:gd name="T109" fmla="*/ 697 h 2515"/>
                <a:gd name="T110" fmla="*/ 3538 w 4298"/>
                <a:gd name="T111" fmla="*/ 573 h 2515"/>
                <a:gd name="T112" fmla="*/ 3406 w 4298"/>
                <a:gd name="T113" fmla="*/ 423 h 2515"/>
                <a:gd name="T114" fmla="*/ 3670 w 4298"/>
                <a:gd name="T115" fmla="*/ 114 h 2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0" name="Freeform 29"/>
            <p:cNvSpPr>
              <a:spLocks noChangeArrowheads="1"/>
            </p:cNvSpPr>
            <p:nvPr/>
          </p:nvSpPr>
          <p:spPr bwMode="auto">
            <a:xfrm>
              <a:off x="2535414" y="4289886"/>
              <a:ext cx="824224" cy="910678"/>
            </a:xfrm>
            <a:custGeom>
              <a:avLst/>
              <a:gdLst>
                <a:gd name="T0" fmla="*/ 1086 w 3434"/>
                <a:gd name="T1" fmla="*/ 2233 h 3504"/>
                <a:gd name="T2" fmla="*/ 1271 w 3434"/>
                <a:gd name="T3" fmla="*/ 2294 h 3504"/>
                <a:gd name="T4" fmla="*/ 1368 w 3434"/>
                <a:gd name="T5" fmla="*/ 2497 h 3504"/>
                <a:gd name="T6" fmla="*/ 1562 w 3434"/>
                <a:gd name="T7" fmla="*/ 2577 h 3504"/>
                <a:gd name="T8" fmla="*/ 1862 w 3434"/>
                <a:gd name="T9" fmla="*/ 2647 h 3504"/>
                <a:gd name="T10" fmla="*/ 2092 w 3434"/>
                <a:gd name="T11" fmla="*/ 2691 h 3504"/>
                <a:gd name="T12" fmla="*/ 2109 w 3434"/>
                <a:gd name="T13" fmla="*/ 2797 h 3504"/>
                <a:gd name="T14" fmla="*/ 2162 w 3434"/>
                <a:gd name="T15" fmla="*/ 3009 h 3504"/>
                <a:gd name="T16" fmla="*/ 2206 w 3434"/>
                <a:gd name="T17" fmla="*/ 3168 h 3504"/>
                <a:gd name="T18" fmla="*/ 2215 w 3434"/>
                <a:gd name="T19" fmla="*/ 3300 h 3504"/>
                <a:gd name="T20" fmla="*/ 2365 w 3434"/>
                <a:gd name="T21" fmla="*/ 3309 h 3504"/>
                <a:gd name="T22" fmla="*/ 2471 w 3434"/>
                <a:gd name="T23" fmla="*/ 3247 h 3504"/>
                <a:gd name="T24" fmla="*/ 2577 w 3434"/>
                <a:gd name="T25" fmla="*/ 3371 h 3504"/>
                <a:gd name="T26" fmla="*/ 2736 w 3434"/>
                <a:gd name="T27" fmla="*/ 3318 h 3504"/>
                <a:gd name="T28" fmla="*/ 2824 w 3434"/>
                <a:gd name="T29" fmla="*/ 3424 h 3504"/>
                <a:gd name="T30" fmla="*/ 3062 w 3434"/>
                <a:gd name="T31" fmla="*/ 3450 h 3504"/>
                <a:gd name="T32" fmla="*/ 3124 w 3434"/>
                <a:gd name="T33" fmla="*/ 3247 h 3504"/>
                <a:gd name="T34" fmla="*/ 2957 w 3434"/>
                <a:gd name="T35" fmla="*/ 3088 h 3504"/>
                <a:gd name="T36" fmla="*/ 2948 w 3434"/>
                <a:gd name="T37" fmla="*/ 2885 h 3504"/>
                <a:gd name="T38" fmla="*/ 2842 w 3434"/>
                <a:gd name="T39" fmla="*/ 2700 h 3504"/>
                <a:gd name="T40" fmla="*/ 2542 w 3434"/>
                <a:gd name="T41" fmla="*/ 2577 h 3504"/>
                <a:gd name="T42" fmla="*/ 2392 w 3434"/>
                <a:gd name="T43" fmla="*/ 1650 h 3504"/>
                <a:gd name="T44" fmla="*/ 2683 w 3434"/>
                <a:gd name="T45" fmla="*/ 1606 h 3504"/>
                <a:gd name="T46" fmla="*/ 2948 w 3434"/>
                <a:gd name="T47" fmla="*/ 1483 h 3504"/>
                <a:gd name="T48" fmla="*/ 3212 w 3434"/>
                <a:gd name="T49" fmla="*/ 1500 h 3504"/>
                <a:gd name="T50" fmla="*/ 3433 w 3434"/>
                <a:gd name="T51" fmla="*/ 1509 h 3504"/>
                <a:gd name="T52" fmla="*/ 3380 w 3434"/>
                <a:gd name="T53" fmla="*/ 1306 h 3504"/>
                <a:gd name="T54" fmla="*/ 3345 w 3434"/>
                <a:gd name="T55" fmla="*/ 1138 h 3504"/>
                <a:gd name="T56" fmla="*/ 3089 w 3434"/>
                <a:gd name="T57" fmla="*/ 1103 h 3504"/>
                <a:gd name="T58" fmla="*/ 2895 w 3434"/>
                <a:gd name="T59" fmla="*/ 1041 h 3504"/>
                <a:gd name="T60" fmla="*/ 2692 w 3434"/>
                <a:gd name="T61" fmla="*/ 1041 h 3504"/>
                <a:gd name="T62" fmla="*/ 2551 w 3434"/>
                <a:gd name="T63" fmla="*/ 371 h 3504"/>
                <a:gd name="T64" fmla="*/ 2295 w 3434"/>
                <a:gd name="T65" fmla="*/ 282 h 3504"/>
                <a:gd name="T66" fmla="*/ 2242 w 3434"/>
                <a:gd name="T67" fmla="*/ 124 h 3504"/>
                <a:gd name="T68" fmla="*/ 2101 w 3434"/>
                <a:gd name="T69" fmla="*/ 97 h 3504"/>
                <a:gd name="T70" fmla="*/ 1827 w 3434"/>
                <a:gd name="T71" fmla="*/ 177 h 3504"/>
                <a:gd name="T72" fmla="*/ 1553 w 3434"/>
                <a:gd name="T73" fmla="*/ 221 h 3504"/>
                <a:gd name="T74" fmla="*/ 1271 w 3434"/>
                <a:gd name="T75" fmla="*/ 291 h 3504"/>
                <a:gd name="T76" fmla="*/ 971 w 3434"/>
                <a:gd name="T77" fmla="*/ 441 h 3504"/>
                <a:gd name="T78" fmla="*/ 724 w 3434"/>
                <a:gd name="T79" fmla="*/ 441 h 3504"/>
                <a:gd name="T80" fmla="*/ 644 w 3434"/>
                <a:gd name="T81" fmla="*/ 618 h 3504"/>
                <a:gd name="T82" fmla="*/ 609 w 3434"/>
                <a:gd name="T83" fmla="*/ 1033 h 3504"/>
                <a:gd name="T84" fmla="*/ 530 w 3434"/>
                <a:gd name="T85" fmla="*/ 1200 h 3504"/>
                <a:gd name="T86" fmla="*/ 318 w 3434"/>
                <a:gd name="T87" fmla="*/ 1315 h 3504"/>
                <a:gd name="T88" fmla="*/ 53 w 3434"/>
                <a:gd name="T89" fmla="*/ 1641 h 3504"/>
                <a:gd name="T90" fmla="*/ 168 w 3434"/>
                <a:gd name="T91" fmla="*/ 1791 h 3504"/>
                <a:gd name="T92" fmla="*/ 274 w 3434"/>
                <a:gd name="T93" fmla="*/ 1950 h 3504"/>
                <a:gd name="T94" fmla="*/ 433 w 3434"/>
                <a:gd name="T95" fmla="*/ 2038 h 3504"/>
                <a:gd name="T96" fmla="*/ 627 w 3434"/>
                <a:gd name="T97" fmla="*/ 2118 h 3504"/>
                <a:gd name="T98" fmla="*/ 786 w 3434"/>
                <a:gd name="T99" fmla="*/ 2118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1" name="Freeform 30"/>
            <p:cNvSpPr>
              <a:spLocks noChangeArrowheads="1"/>
            </p:cNvSpPr>
            <p:nvPr/>
          </p:nvSpPr>
          <p:spPr bwMode="auto">
            <a:xfrm>
              <a:off x="1887885" y="4853476"/>
              <a:ext cx="1406154" cy="1140924"/>
            </a:xfrm>
            <a:custGeom>
              <a:avLst/>
              <a:gdLst>
                <a:gd name="T0" fmla="*/ 803 w 5859"/>
                <a:gd name="T1" fmla="*/ 670 h 4394"/>
                <a:gd name="T2" fmla="*/ 1015 w 5859"/>
                <a:gd name="T3" fmla="*/ 759 h 4394"/>
                <a:gd name="T4" fmla="*/ 1332 w 5859"/>
                <a:gd name="T5" fmla="*/ 820 h 4394"/>
                <a:gd name="T6" fmla="*/ 1658 w 5859"/>
                <a:gd name="T7" fmla="*/ 785 h 4394"/>
                <a:gd name="T8" fmla="*/ 1949 w 5859"/>
                <a:gd name="T9" fmla="*/ 812 h 4394"/>
                <a:gd name="T10" fmla="*/ 2258 w 5859"/>
                <a:gd name="T11" fmla="*/ 794 h 4394"/>
                <a:gd name="T12" fmla="*/ 2532 w 5859"/>
                <a:gd name="T13" fmla="*/ 776 h 4394"/>
                <a:gd name="T14" fmla="*/ 2743 w 5859"/>
                <a:gd name="T15" fmla="*/ 520 h 4394"/>
                <a:gd name="T16" fmla="*/ 3052 w 5859"/>
                <a:gd name="T17" fmla="*/ 414 h 4394"/>
                <a:gd name="T18" fmla="*/ 3238 w 5859"/>
                <a:gd name="T19" fmla="*/ 150 h 4394"/>
                <a:gd name="T20" fmla="*/ 3564 w 5859"/>
                <a:gd name="T21" fmla="*/ 0 h 4394"/>
                <a:gd name="T22" fmla="*/ 3793 w 5859"/>
                <a:gd name="T23" fmla="*/ 106 h 4394"/>
                <a:gd name="T24" fmla="*/ 4076 w 5859"/>
                <a:gd name="T25" fmla="*/ 229 h 4394"/>
                <a:gd name="T26" fmla="*/ 4217 w 5859"/>
                <a:gd name="T27" fmla="*/ 450 h 4394"/>
                <a:gd name="T28" fmla="*/ 4561 w 5859"/>
                <a:gd name="T29" fmla="*/ 476 h 4394"/>
                <a:gd name="T30" fmla="*/ 4852 w 5859"/>
                <a:gd name="T31" fmla="*/ 520 h 4394"/>
                <a:gd name="T32" fmla="*/ 4861 w 5859"/>
                <a:gd name="T33" fmla="*/ 688 h 4394"/>
                <a:gd name="T34" fmla="*/ 4852 w 5859"/>
                <a:gd name="T35" fmla="*/ 953 h 4394"/>
                <a:gd name="T36" fmla="*/ 4914 w 5859"/>
                <a:gd name="T37" fmla="*/ 1129 h 4394"/>
                <a:gd name="T38" fmla="*/ 4994 w 5859"/>
                <a:gd name="T39" fmla="*/ 1120 h 4394"/>
                <a:gd name="T40" fmla="*/ 5214 w 5859"/>
                <a:gd name="T41" fmla="*/ 1120 h 4394"/>
                <a:gd name="T42" fmla="*/ 5426 w 5859"/>
                <a:gd name="T43" fmla="*/ 1209 h 4394"/>
                <a:gd name="T44" fmla="*/ 5523 w 5859"/>
                <a:gd name="T45" fmla="*/ 1253 h 4394"/>
                <a:gd name="T46" fmla="*/ 5779 w 5859"/>
                <a:gd name="T47" fmla="*/ 1209 h 4394"/>
                <a:gd name="T48" fmla="*/ 5814 w 5859"/>
                <a:gd name="T49" fmla="*/ 1367 h 4394"/>
                <a:gd name="T50" fmla="*/ 5250 w 5859"/>
                <a:gd name="T51" fmla="*/ 4393 h 4394"/>
                <a:gd name="T52" fmla="*/ 5100 w 5859"/>
                <a:gd name="T53" fmla="*/ 4146 h 4394"/>
                <a:gd name="T54" fmla="*/ 4861 w 5859"/>
                <a:gd name="T55" fmla="*/ 3961 h 4394"/>
                <a:gd name="T56" fmla="*/ 4508 w 5859"/>
                <a:gd name="T57" fmla="*/ 4014 h 4394"/>
                <a:gd name="T58" fmla="*/ 4994 w 5859"/>
                <a:gd name="T59" fmla="*/ 2866 h 4394"/>
                <a:gd name="T60" fmla="*/ 4817 w 5859"/>
                <a:gd name="T61" fmla="*/ 2743 h 4394"/>
                <a:gd name="T62" fmla="*/ 4658 w 5859"/>
                <a:gd name="T63" fmla="*/ 2619 h 4394"/>
                <a:gd name="T64" fmla="*/ 4455 w 5859"/>
                <a:gd name="T65" fmla="*/ 2593 h 4394"/>
                <a:gd name="T66" fmla="*/ 4226 w 5859"/>
                <a:gd name="T67" fmla="*/ 2452 h 4394"/>
                <a:gd name="T68" fmla="*/ 3952 w 5859"/>
                <a:gd name="T69" fmla="*/ 2469 h 4394"/>
                <a:gd name="T70" fmla="*/ 3732 w 5859"/>
                <a:gd name="T71" fmla="*/ 2575 h 4394"/>
                <a:gd name="T72" fmla="*/ 3467 w 5859"/>
                <a:gd name="T73" fmla="*/ 2593 h 4394"/>
                <a:gd name="T74" fmla="*/ 3193 w 5859"/>
                <a:gd name="T75" fmla="*/ 2381 h 4394"/>
                <a:gd name="T76" fmla="*/ 2982 w 5859"/>
                <a:gd name="T77" fmla="*/ 2566 h 4394"/>
                <a:gd name="T78" fmla="*/ 2690 w 5859"/>
                <a:gd name="T79" fmla="*/ 2716 h 4394"/>
                <a:gd name="T80" fmla="*/ 2346 w 5859"/>
                <a:gd name="T81" fmla="*/ 2708 h 4394"/>
                <a:gd name="T82" fmla="*/ 2073 w 5859"/>
                <a:gd name="T83" fmla="*/ 2769 h 4394"/>
                <a:gd name="T84" fmla="*/ 1764 w 5859"/>
                <a:gd name="T85" fmla="*/ 2725 h 4394"/>
                <a:gd name="T86" fmla="*/ 1526 w 5859"/>
                <a:gd name="T87" fmla="*/ 2611 h 4394"/>
                <a:gd name="T88" fmla="*/ 1578 w 5859"/>
                <a:gd name="T89" fmla="*/ 2399 h 4394"/>
                <a:gd name="T90" fmla="*/ 1517 w 5859"/>
                <a:gd name="T91" fmla="*/ 2187 h 4394"/>
                <a:gd name="T92" fmla="*/ 1368 w 5859"/>
                <a:gd name="T93" fmla="*/ 2108 h 4394"/>
                <a:gd name="T94" fmla="*/ 1094 w 5859"/>
                <a:gd name="T95" fmla="*/ 2072 h 4394"/>
                <a:gd name="T96" fmla="*/ 1121 w 5859"/>
                <a:gd name="T97" fmla="*/ 1843 h 4394"/>
                <a:gd name="T98" fmla="*/ 971 w 5859"/>
                <a:gd name="T99" fmla="*/ 1649 h 4394"/>
                <a:gd name="T100" fmla="*/ 582 w 5859"/>
                <a:gd name="T101" fmla="*/ 1473 h 4394"/>
                <a:gd name="T102" fmla="*/ 326 w 5859"/>
                <a:gd name="T103" fmla="*/ 1350 h 4394"/>
                <a:gd name="T104" fmla="*/ 123 w 5859"/>
                <a:gd name="T105" fmla="*/ 1209 h 4394"/>
                <a:gd name="T106" fmla="*/ 62 w 5859"/>
                <a:gd name="T107" fmla="*/ 997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pattFill prst="lgCheck">
              <a:fgClr>
                <a:srgbClr val="ED7D31"/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2" name="Freeform 31"/>
            <p:cNvSpPr>
              <a:spLocks noChangeArrowheads="1"/>
            </p:cNvSpPr>
            <p:nvPr/>
          </p:nvSpPr>
          <p:spPr bwMode="auto">
            <a:xfrm>
              <a:off x="1526031" y="1796119"/>
              <a:ext cx="154477" cy="208482"/>
            </a:xfrm>
            <a:custGeom>
              <a:avLst/>
              <a:gdLst>
                <a:gd name="T0" fmla="*/ 573 w 645"/>
                <a:gd name="T1" fmla="*/ 0 h 804"/>
                <a:gd name="T2" fmla="*/ 485 w 645"/>
                <a:gd name="T3" fmla="*/ 0 h 804"/>
                <a:gd name="T4" fmla="*/ 379 w 645"/>
                <a:gd name="T5" fmla="*/ 18 h 804"/>
                <a:gd name="T6" fmla="*/ 317 w 645"/>
                <a:gd name="T7" fmla="*/ 70 h 804"/>
                <a:gd name="T8" fmla="*/ 265 w 645"/>
                <a:gd name="T9" fmla="*/ 123 h 804"/>
                <a:gd name="T10" fmla="*/ 212 w 645"/>
                <a:gd name="T11" fmla="*/ 141 h 804"/>
                <a:gd name="T12" fmla="*/ 194 w 645"/>
                <a:gd name="T13" fmla="*/ 176 h 804"/>
                <a:gd name="T14" fmla="*/ 123 w 645"/>
                <a:gd name="T15" fmla="*/ 203 h 804"/>
                <a:gd name="T16" fmla="*/ 44 w 645"/>
                <a:gd name="T17" fmla="*/ 212 h 804"/>
                <a:gd name="T18" fmla="*/ 9 w 645"/>
                <a:gd name="T19" fmla="*/ 265 h 804"/>
                <a:gd name="T20" fmla="*/ 0 w 645"/>
                <a:gd name="T21" fmla="*/ 326 h 804"/>
                <a:gd name="T22" fmla="*/ 9 w 645"/>
                <a:gd name="T23" fmla="*/ 388 h 804"/>
                <a:gd name="T24" fmla="*/ 17 w 645"/>
                <a:gd name="T25" fmla="*/ 450 h 804"/>
                <a:gd name="T26" fmla="*/ 9 w 645"/>
                <a:gd name="T27" fmla="*/ 512 h 804"/>
                <a:gd name="T28" fmla="*/ 53 w 645"/>
                <a:gd name="T29" fmla="*/ 547 h 804"/>
                <a:gd name="T30" fmla="*/ 62 w 645"/>
                <a:gd name="T31" fmla="*/ 600 h 804"/>
                <a:gd name="T32" fmla="*/ 123 w 645"/>
                <a:gd name="T33" fmla="*/ 600 h 804"/>
                <a:gd name="T34" fmla="*/ 176 w 645"/>
                <a:gd name="T35" fmla="*/ 635 h 804"/>
                <a:gd name="T36" fmla="*/ 185 w 645"/>
                <a:gd name="T37" fmla="*/ 688 h 804"/>
                <a:gd name="T38" fmla="*/ 256 w 645"/>
                <a:gd name="T39" fmla="*/ 679 h 804"/>
                <a:gd name="T40" fmla="*/ 335 w 645"/>
                <a:gd name="T41" fmla="*/ 697 h 804"/>
                <a:gd name="T42" fmla="*/ 379 w 645"/>
                <a:gd name="T43" fmla="*/ 715 h 804"/>
                <a:gd name="T44" fmla="*/ 432 w 645"/>
                <a:gd name="T45" fmla="*/ 803 h 804"/>
                <a:gd name="T46" fmla="*/ 476 w 645"/>
                <a:gd name="T47" fmla="*/ 768 h 804"/>
                <a:gd name="T48" fmla="*/ 503 w 645"/>
                <a:gd name="T49" fmla="*/ 706 h 804"/>
                <a:gd name="T50" fmla="*/ 520 w 645"/>
                <a:gd name="T51" fmla="*/ 662 h 804"/>
                <a:gd name="T52" fmla="*/ 547 w 645"/>
                <a:gd name="T53" fmla="*/ 591 h 804"/>
                <a:gd name="T54" fmla="*/ 556 w 645"/>
                <a:gd name="T55" fmla="*/ 538 h 804"/>
                <a:gd name="T56" fmla="*/ 600 w 645"/>
                <a:gd name="T57" fmla="*/ 476 h 804"/>
                <a:gd name="T58" fmla="*/ 626 w 645"/>
                <a:gd name="T59" fmla="*/ 423 h 804"/>
                <a:gd name="T60" fmla="*/ 626 w 645"/>
                <a:gd name="T61" fmla="*/ 353 h 804"/>
                <a:gd name="T62" fmla="*/ 609 w 645"/>
                <a:gd name="T63" fmla="*/ 300 h 804"/>
                <a:gd name="T64" fmla="*/ 644 w 645"/>
                <a:gd name="T65" fmla="*/ 238 h 804"/>
                <a:gd name="T66" fmla="*/ 618 w 645"/>
                <a:gd name="T67" fmla="*/ 176 h 804"/>
                <a:gd name="T68" fmla="*/ 618 w 645"/>
                <a:gd name="T69" fmla="*/ 70 h 804"/>
                <a:gd name="T70" fmla="*/ 573 w 645"/>
                <a:gd name="T7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pattFill prst="lgCheck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3" name="Freeform 997"/>
            <p:cNvSpPr>
              <a:spLocks/>
            </p:cNvSpPr>
            <p:nvPr/>
          </p:nvSpPr>
          <p:spPr bwMode="auto">
            <a:xfrm>
              <a:off x="783316" y="1616277"/>
              <a:ext cx="125078" cy="307769"/>
            </a:xfrm>
            <a:custGeom>
              <a:avLst/>
              <a:gdLst>
                <a:gd name="T0" fmla="*/ 6 w 13"/>
                <a:gd name="T1" fmla="*/ 0 h 24"/>
                <a:gd name="T2" fmla="*/ 3 w 13"/>
                <a:gd name="T3" fmla="*/ 3 h 24"/>
                <a:gd name="T4" fmla="*/ 3 w 13"/>
                <a:gd name="T5" fmla="*/ 6 h 24"/>
                <a:gd name="T6" fmla="*/ 1 w 13"/>
                <a:gd name="T7" fmla="*/ 8 h 24"/>
                <a:gd name="T8" fmla="*/ 0 w 13"/>
                <a:gd name="T9" fmla="*/ 13 h 24"/>
                <a:gd name="T10" fmla="*/ 2 w 13"/>
                <a:gd name="T11" fmla="*/ 17 h 24"/>
                <a:gd name="T12" fmla="*/ 1 w 13"/>
                <a:gd name="T13" fmla="*/ 21 h 24"/>
                <a:gd name="T14" fmla="*/ 4 w 13"/>
                <a:gd name="T15" fmla="*/ 24 h 24"/>
                <a:gd name="T16" fmla="*/ 8 w 13"/>
                <a:gd name="T17" fmla="*/ 19 h 24"/>
                <a:gd name="T18" fmla="*/ 9 w 13"/>
                <a:gd name="T19" fmla="*/ 13 h 24"/>
                <a:gd name="T20" fmla="*/ 10 w 13"/>
                <a:gd name="T21" fmla="*/ 6 h 24"/>
                <a:gd name="T22" fmla="*/ 13 w 13"/>
                <a:gd name="T23" fmla="*/ 5 h 24"/>
                <a:gd name="T24" fmla="*/ 6 w 13"/>
                <a:gd name="T25" fmla="*/ 0 h 24"/>
                <a:gd name="T26" fmla="*/ 6 w 13"/>
                <a:gd name="T27" fmla="*/ 0 h 24"/>
                <a:gd name="T28" fmla="*/ 6 w 13"/>
                <a:gd name="T29" fmla="*/ 0 h 24"/>
                <a:gd name="T30" fmla="*/ 6 w 13"/>
                <a:gd name="T31" fmla="*/ 0 h 24"/>
                <a:gd name="T32" fmla="*/ 6 w 13"/>
                <a:gd name="T33" fmla="*/ 0 h 24"/>
                <a:gd name="T34" fmla="*/ 6 w 13"/>
                <a:gd name="T35" fmla="*/ 0 h 24"/>
                <a:gd name="T36" fmla="*/ 6 w 13"/>
                <a:gd name="T37" fmla="*/ 0 h 24"/>
                <a:gd name="T38" fmla="*/ 6 w 13"/>
                <a:gd name="T39" fmla="*/ 0 h 24"/>
                <a:gd name="T40" fmla="*/ 6 w 13"/>
                <a:gd name="T41" fmla="*/ 0 h 24"/>
                <a:gd name="T42" fmla="*/ 6 w 13"/>
                <a:gd name="T43" fmla="*/ 0 h 24"/>
                <a:gd name="T44" fmla="*/ 6 w 13"/>
                <a:gd name="T45" fmla="*/ 0 h 24"/>
                <a:gd name="T46" fmla="*/ 6 w 13"/>
                <a:gd name="T47" fmla="*/ 0 h 24"/>
                <a:gd name="T48" fmla="*/ 6 w 13"/>
                <a:gd name="T49" fmla="*/ 0 h 24"/>
                <a:gd name="T50" fmla="*/ 6 w 13"/>
                <a:gd name="T51" fmla="*/ 0 h 24"/>
                <a:gd name="T52" fmla="*/ 6 w 13"/>
                <a:gd name="T53" fmla="*/ 0 h 24"/>
                <a:gd name="T54" fmla="*/ 6 w 13"/>
                <a:gd name="T55" fmla="*/ 0 h 24"/>
                <a:gd name="T56" fmla="*/ 6 w 13"/>
                <a:gd name="T57" fmla="*/ 0 h 24"/>
                <a:gd name="T58" fmla="*/ 6 w 13"/>
                <a:gd name="T59" fmla="*/ 0 h 24"/>
                <a:gd name="T60" fmla="*/ 6 w 13"/>
                <a:gd name="T61" fmla="*/ 0 h 24"/>
                <a:gd name="T62" fmla="*/ 6 w 13"/>
                <a:gd name="T63" fmla="*/ 0 h 24"/>
                <a:gd name="T64" fmla="*/ 6 w 13"/>
                <a:gd name="T6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24">
                  <a:moveTo>
                    <a:pt x="6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8" y="19"/>
                  </a:lnTo>
                  <a:lnTo>
                    <a:pt x="9" y="13"/>
                  </a:lnTo>
                  <a:lnTo>
                    <a:pt x="10" y="6"/>
                  </a:lnTo>
                  <a:lnTo>
                    <a:pt x="13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4" name="Freeform 998"/>
            <p:cNvSpPr>
              <a:spLocks/>
            </p:cNvSpPr>
            <p:nvPr/>
          </p:nvSpPr>
          <p:spPr bwMode="auto">
            <a:xfrm>
              <a:off x="1045658" y="1561035"/>
              <a:ext cx="105837" cy="192362"/>
            </a:xfrm>
            <a:custGeom>
              <a:avLst/>
              <a:gdLst>
                <a:gd name="T0" fmla="*/ 5 w 11"/>
                <a:gd name="T1" fmla="*/ 0 h 15"/>
                <a:gd name="T2" fmla="*/ 9 w 11"/>
                <a:gd name="T3" fmla="*/ 2 h 15"/>
                <a:gd name="T4" fmla="*/ 11 w 11"/>
                <a:gd name="T5" fmla="*/ 6 h 15"/>
                <a:gd name="T6" fmla="*/ 10 w 11"/>
                <a:gd name="T7" fmla="*/ 11 h 15"/>
                <a:gd name="T8" fmla="*/ 3 w 11"/>
                <a:gd name="T9" fmla="*/ 15 h 15"/>
                <a:gd name="T10" fmla="*/ 0 w 11"/>
                <a:gd name="T11" fmla="*/ 9 h 15"/>
                <a:gd name="T12" fmla="*/ 1 w 11"/>
                <a:gd name="T13" fmla="*/ 3 h 15"/>
                <a:gd name="T14" fmla="*/ 5 w 11"/>
                <a:gd name="T15" fmla="*/ 0 h 15"/>
                <a:gd name="T16" fmla="*/ 5 w 11"/>
                <a:gd name="T17" fmla="*/ 0 h 15"/>
                <a:gd name="T18" fmla="*/ 5 w 11"/>
                <a:gd name="T19" fmla="*/ 0 h 15"/>
                <a:gd name="T20" fmla="*/ 5 w 11"/>
                <a:gd name="T21" fmla="*/ 0 h 15"/>
                <a:gd name="T22" fmla="*/ 5 w 11"/>
                <a:gd name="T23" fmla="*/ 0 h 15"/>
                <a:gd name="T24" fmla="*/ 5 w 11"/>
                <a:gd name="T25" fmla="*/ 0 h 15"/>
                <a:gd name="T26" fmla="*/ 5 w 11"/>
                <a:gd name="T27" fmla="*/ 0 h 15"/>
                <a:gd name="T28" fmla="*/ 5 w 11"/>
                <a:gd name="T29" fmla="*/ 0 h 15"/>
                <a:gd name="T30" fmla="*/ 5 w 11"/>
                <a:gd name="T31" fmla="*/ 0 h 15"/>
                <a:gd name="T32" fmla="*/ 5 w 11"/>
                <a:gd name="T33" fmla="*/ 0 h 15"/>
                <a:gd name="T34" fmla="*/ 5 w 11"/>
                <a:gd name="T35" fmla="*/ 0 h 15"/>
                <a:gd name="T36" fmla="*/ 5 w 11"/>
                <a:gd name="T37" fmla="*/ 0 h 15"/>
                <a:gd name="T38" fmla="*/ 5 w 11"/>
                <a:gd name="T39" fmla="*/ 0 h 15"/>
                <a:gd name="T40" fmla="*/ 5 w 11"/>
                <a:gd name="T41" fmla="*/ 0 h 15"/>
                <a:gd name="T42" fmla="*/ 5 w 11"/>
                <a:gd name="T43" fmla="*/ 0 h 15"/>
                <a:gd name="T44" fmla="*/ 5 w 11"/>
                <a:gd name="T45" fmla="*/ 0 h 15"/>
                <a:gd name="T46" fmla="*/ 5 w 11"/>
                <a:gd name="T47" fmla="*/ 0 h 15"/>
                <a:gd name="T48" fmla="*/ 5 w 11"/>
                <a:gd name="T49" fmla="*/ 0 h 15"/>
                <a:gd name="T50" fmla="*/ 5 w 11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9" y="2"/>
                  </a:lnTo>
                  <a:lnTo>
                    <a:pt x="11" y="6"/>
                  </a:lnTo>
                  <a:lnTo>
                    <a:pt x="10" y="11"/>
                  </a:lnTo>
                  <a:lnTo>
                    <a:pt x="3" y="15"/>
                  </a:lnTo>
                  <a:lnTo>
                    <a:pt x="0" y="9"/>
                  </a:lnTo>
                  <a:lnTo>
                    <a:pt x="1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5" name="43 Rectángulo"/>
            <p:cNvSpPr/>
            <p:nvPr/>
          </p:nvSpPr>
          <p:spPr bwMode="auto">
            <a:xfrm>
              <a:off x="747283" y="1480906"/>
              <a:ext cx="420816" cy="5079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6" name="44 CuadroTexto"/>
            <p:cNvSpPr txBox="1"/>
            <p:nvPr/>
          </p:nvSpPr>
          <p:spPr>
            <a:xfrm>
              <a:off x="2312291" y="2279462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Centro </a:t>
              </a:r>
            </a:p>
            <a:p>
              <a:r>
                <a:rPr lang="es-ES" sz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Oriente</a:t>
              </a:r>
              <a:endParaRPr lang="es-ES" sz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7" name="45 CuadroTexto"/>
            <p:cNvSpPr txBox="1"/>
            <p:nvPr/>
          </p:nvSpPr>
          <p:spPr>
            <a:xfrm>
              <a:off x="1313854" y="1430389"/>
              <a:ext cx="540174" cy="261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Caribe</a:t>
              </a:r>
              <a:endParaRPr lang="es-ES" sz="12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8" name="46 CuadroTexto"/>
            <p:cNvSpPr txBox="1"/>
            <p:nvPr/>
          </p:nvSpPr>
          <p:spPr>
            <a:xfrm>
              <a:off x="1449321" y="5296402"/>
              <a:ext cx="812239" cy="435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algn="r"/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Centro </a:t>
              </a:r>
              <a:r>
                <a:rPr lang="es-ES" sz="1200" b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Sur </a:t>
              </a:r>
              <a:endParaRPr lang="es-ES" sz="12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r"/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Amazonía</a:t>
              </a:r>
              <a:endParaRPr lang="es-ES" sz="12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9" name="47 CuadroTexto"/>
            <p:cNvSpPr txBox="1"/>
            <p:nvPr/>
          </p:nvSpPr>
          <p:spPr>
            <a:xfrm>
              <a:off x="468506" y="2098456"/>
              <a:ext cx="659268" cy="435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algn="r"/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Eje </a:t>
              </a:r>
            </a:p>
            <a:p>
              <a:pPr algn="r"/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Cafetero</a:t>
              </a:r>
              <a:endParaRPr lang="es-ES" sz="12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0" name="48 CuadroTexto"/>
            <p:cNvSpPr txBox="1"/>
            <p:nvPr/>
          </p:nvSpPr>
          <p:spPr>
            <a:xfrm>
              <a:off x="3395035" y="4483935"/>
              <a:ext cx="481966" cy="261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Llano</a:t>
              </a:r>
              <a:endParaRPr lang="es-ES" sz="12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1" name="49 CuadroTexto"/>
            <p:cNvSpPr txBox="1"/>
            <p:nvPr/>
          </p:nvSpPr>
          <p:spPr>
            <a:xfrm>
              <a:off x="288359" y="3647200"/>
              <a:ext cx="612410" cy="261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algn="r"/>
              <a:r>
                <a:rPr lang="es-ES" sz="1200" b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Pacífico</a:t>
              </a:r>
              <a:endParaRPr lang="es-ES" sz="12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672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88214" y="1292810"/>
            <a:ext cx="9579875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ts val="1000"/>
              </a:spcBef>
              <a:buFont typeface="Arial" panose="020B0604020202020204" pitchFamily="34" charset="0"/>
            </a:pPr>
            <a:r>
              <a:rPr lang="es-ES_tradnl" altLang="es-CO" sz="2800" dirty="0" smtClean="0"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Consultas atendidas</a:t>
            </a:r>
            <a:endParaRPr lang="es-ES_tradnl" altLang="es-CO" sz="2800" dirty="0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9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962709"/>
              </p:ext>
            </p:extLst>
          </p:nvPr>
        </p:nvGraphicFramePr>
        <p:xfrm>
          <a:off x="2471950" y="2102381"/>
          <a:ext cx="6890414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7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Empleos</a:t>
                      </a:r>
                      <a:endParaRPr lang="es-CO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454</a:t>
                      </a:r>
                      <a:endParaRPr lang="es-CO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Entidades</a:t>
                      </a:r>
                      <a:endParaRPr lang="es-C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6</a:t>
                      </a:r>
                      <a:endParaRPr lang="es-C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Inhabilidades e incompatibilidades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229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Jornada</a:t>
                      </a:r>
                      <a:r>
                        <a:rPr lang="es-CO" sz="2000" baseline="0" dirty="0" smtClean="0"/>
                        <a:t> laboral</a:t>
                      </a:r>
                      <a:endParaRPr lang="es-C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14</a:t>
                      </a:r>
                      <a:endParaRPr lang="es-C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Prestaciones</a:t>
                      </a:r>
                      <a:r>
                        <a:rPr lang="es-CO" sz="2000" baseline="0" dirty="0" smtClean="0"/>
                        <a:t> sociales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116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Remuneración</a:t>
                      </a:r>
                      <a:endParaRPr lang="es-C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152</a:t>
                      </a:r>
                      <a:endParaRPr lang="es-C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Retiro</a:t>
                      </a:r>
                      <a:r>
                        <a:rPr lang="es-CO" sz="2000" baseline="0" dirty="0" smtClean="0"/>
                        <a:t> del servicio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8</a:t>
                      </a:r>
                      <a:endParaRPr lang="es-CO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000" dirty="0" smtClean="0"/>
                        <a:t>Situaciones</a:t>
                      </a:r>
                      <a:r>
                        <a:rPr lang="es-CO" sz="2000" baseline="0" dirty="0" smtClean="0"/>
                        <a:t> administrativas</a:t>
                      </a:r>
                      <a:endParaRPr lang="es-C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/>
                        <a:t>505</a:t>
                      </a:r>
                      <a:endParaRPr lang="es-C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/>
                        <a:t>T O T A L </a:t>
                      </a:r>
                      <a:endParaRPr lang="es-CO" sz="20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 smtClean="0"/>
                        <a:t>1484</a:t>
                      </a:r>
                      <a:endParaRPr lang="es-CO" sz="20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4" y="1116055"/>
            <a:ext cx="578436" cy="57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lipse 44"/>
          <p:cNvSpPr/>
          <p:nvPr/>
        </p:nvSpPr>
        <p:spPr>
          <a:xfrm>
            <a:off x="191072" y="955273"/>
            <a:ext cx="900000" cy="900000"/>
          </a:xfrm>
          <a:prstGeom prst="ellipse">
            <a:avLst/>
          </a:prstGeom>
          <a:noFill/>
          <a:ln w="3810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238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6774515" y="797314"/>
            <a:ext cx="288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7F7F7F"/>
                </a:solidFill>
              </a:rPr>
              <a:t>Agenda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98184" y="2021263"/>
            <a:ext cx="7728831" cy="584775"/>
            <a:chOff x="1263943" y="1162734"/>
            <a:chExt cx="7728830" cy="584782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705" y="1195680"/>
              <a:ext cx="7724068" cy="518883"/>
            </a:xfrm>
            <a:prstGeom prst="rect">
              <a:avLst/>
            </a:prstGeom>
          </p:spPr>
        </p:pic>
        <p:sp>
          <p:nvSpPr>
            <p:cNvPr id="7" name="CuadroTexto 15"/>
            <p:cNvSpPr txBox="1">
              <a:spLocks noChangeArrowheads="1"/>
            </p:cNvSpPr>
            <p:nvPr/>
          </p:nvSpPr>
          <p:spPr bwMode="auto">
            <a:xfrm>
              <a:off x="1263943" y="1162734"/>
              <a:ext cx="527707" cy="58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98184" y="2910451"/>
            <a:ext cx="7728831" cy="584775"/>
            <a:chOff x="1263943" y="2043878"/>
            <a:chExt cx="7728830" cy="584782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705" y="2076825"/>
              <a:ext cx="7724068" cy="518882"/>
            </a:xfrm>
            <a:prstGeom prst="rect">
              <a:avLst/>
            </a:prstGeom>
          </p:spPr>
        </p:pic>
        <p:sp>
          <p:nvSpPr>
            <p:cNvPr id="33" name="CuadroTexto 15"/>
            <p:cNvSpPr txBox="1">
              <a:spLocks noChangeArrowheads="1"/>
            </p:cNvSpPr>
            <p:nvPr/>
          </p:nvSpPr>
          <p:spPr bwMode="auto">
            <a:xfrm>
              <a:off x="1263943" y="2043878"/>
              <a:ext cx="527707" cy="58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2" name="CuadroTexto 15"/>
          <p:cNvSpPr txBox="1">
            <a:spLocks noChangeArrowheads="1"/>
          </p:cNvSpPr>
          <p:nvPr/>
        </p:nvSpPr>
        <p:spPr bwMode="auto">
          <a:xfrm>
            <a:off x="1508508" y="2024485"/>
            <a:ext cx="7738525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rgbClr val="7F7F7F"/>
                </a:solidFill>
              </a:rPr>
              <a:t>Presentación nuevos miembros del equipo</a:t>
            </a:r>
            <a:endParaRPr lang="es-ES_tradnl" altLang="es-CO" b="1" dirty="0">
              <a:solidFill>
                <a:srgbClr val="7F7F7F"/>
              </a:solidFill>
            </a:endParaRPr>
          </a:p>
        </p:txBody>
      </p:sp>
      <p:sp>
        <p:nvSpPr>
          <p:cNvPr id="43" name="CuadroTexto 15"/>
          <p:cNvSpPr txBox="1">
            <a:spLocks noChangeArrowheads="1"/>
          </p:cNvSpPr>
          <p:nvPr/>
        </p:nvSpPr>
        <p:spPr bwMode="auto">
          <a:xfrm>
            <a:off x="1508506" y="2915438"/>
            <a:ext cx="7118507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b="1" dirty="0" smtClean="0">
                <a:solidFill>
                  <a:srgbClr val="7F7F7F"/>
                </a:solidFill>
              </a:rPr>
              <a:t>Informe de la Directora</a:t>
            </a:r>
            <a:endParaRPr lang="es-CO" altLang="es-CO" b="1" dirty="0">
              <a:solidFill>
                <a:srgbClr val="7F7F7F"/>
              </a:solidFill>
            </a:endParaRPr>
          </a:p>
        </p:txBody>
      </p:sp>
      <p:sp>
        <p:nvSpPr>
          <p:cNvPr id="46" name="CuadroTexto 15"/>
          <p:cNvSpPr txBox="1">
            <a:spLocks noChangeArrowheads="1"/>
          </p:cNvSpPr>
          <p:nvPr/>
        </p:nvSpPr>
        <p:spPr bwMode="auto">
          <a:xfrm>
            <a:off x="1539647" y="3762847"/>
            <a:ext cx="7118507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_tradnl" altLang="es-CO" dirty="0"/>
              <a:t>Logros primer trimestre 2017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898183" y="3801783"/>
            <a:ext cx="7728830" cy="584775"/>
            <a:chOff x="1263943" y="2934281"/>
            <a:chExt cx="7728830" cy="584775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705" y="2967229"/>
              <a:ext cx="7724068" cy="518882"/>
            </a:xfrm>
            <a:prstGeom prst="rect">
              <a:avLst/>
            </a:prstGeom>
          </p:spPr>
        </p:pic>
        <p:sp>
          <p:nvSpPr>
            <p:cNvPr id="17" name="CuadroTexto 15"/>
            <p:cNvSpPr txBox="1">
              <a:spLocks noChangeArrowheads="1"/>
            </p:cNvSpPr>
            <p:nvPr/>
          </p:nvSpPr>
          <p:spPr bwMode="auto">
            <a:xfrm>
              <a:off x="1263943" y="2934281"/>
              <a:ext cx="5277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6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88213" y="1292810"/>
            <a:ext cx="9579875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ts val="1000"/>
              </a:spcBef>
              <a:buFont typeface="Arial" panose="020B0604020202020204" pitchFamily="34" charset="0"/>
            </a:pPr>
            <a:r>
              <a:rPr lang="es-ES_tradnl" altLang="es-CO" sz="2800" dirty="0" smtClean="0"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Asesoría y acompañamiento:</a:t>
            </a:r>
            <a:endParaRPr lang="es-ES_tradnl" altLang="es-CO" sz="2800" dirty="0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b="1" dirty="0">
                <a:solidFill>
                  <a:srgbClr val="FF6600"/>
                </a:solidFill>
              </a:rPr>
              <a:t>Negociación colectiva </a:t>
            </a:r>
            <a:r>
              <a:rPr lang="es-ES" sz="2000" dirty="0" smtClean="0"/>
              <a:t>2017: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Revisión cumplimiento acuerdos 2013 </a:t>
            </a:r>
            <a:r>
              <a:rPr lang="es-ES" sz="2000" dirty="0"/>
              <a:t>y </a:t>
            </a:r>
            <a:r>
              <a:rPr lang="es-ES" sz="2000" dirty="0" smtClean="0"/>
              <a:t>2015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Capacitaciones </a:t>
            </a:r>
            <a:r>
              <a:rPr lang="es-ES" sz="2000" dirty="0"/>
              <a:t>en </a:t>
            </a:r>
            <a:r>
              <a:rPr lang="es-ES" sz="2000" dirty="0" smtClean="0"/>
              <a:t>negociaciones </a:t>
            </a:r>
            <a:r>
              <a:rPr lang="es-ES" sz="2000" dirty="0"/>
              <a:t>particulares </a:t>
            </a:r>
            <a:r>
              <a:rPr lang="es-ES" sz="2000" dirty="0" smtClean="0"/>
              <a:t>de </a:t>
            </a:r>
            <a:r>
              <a:rPr lang="es-ES" sz="2000" dirty="0"/>
              <a:t>Colciencias, Parques Nacionales, Superintendencia Nacional de Salud, Universidad Nacional de Colombia</a:t>
            </a:r>
            <a:endParaRPr lang="es-E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Revisión proyectos </a:t>
            </a:r>
            <a:r>
              <a:rPr lang="es-ES" sz="2000" dirty="0"/>
              <a:t>normativos para la </a:t>
            </a:r>
            <a:r>
              <a:rPr lang="es-ES" sz="2000" b="1" dirty="0">
                <a:solidFill>
                  <a:srgbClr val="FF6600"/>
                </a:solidFill>
              </a:rPr>
              <a:t>implementación de los Acuerdos de paz</a:t>
            </a:r>
            <a:r>
              <a:rPr lang="es-ES" sz="2000" dirty="0"/>
              <a:t>: </a:t>
            </a:r>
            <a:r>
              <a:rPr lang="es-ES" sz="2000" dirty="0" smtClean="0"/>
              <a:t>Control Interno, Empleo Público y </a:t>
            </a:r>
            <a:r>
              <a:rPr lang="es-ES" sz="2000" dirty="0"/>
              <a:t>trámites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Mejoras y actualización al </a:t>
            </a:r>
            <a:r>
              <a:rPr lang="es-ES" sz="2000" b="1" dirty="0" smtClean="0">
                <a:solidFill>
                  <a:srgbClr val="FF6600"/>
                </a:solidFill>
              </a:rPr>
              <a:t>Gestor Normativo </a:t>
            </a:r>
            <a:r>
              <a:rPr lang="es-ES" sz="2000" dirty="0" smtClean="0"/>
              <a:t>(se incluyeron links de Negociación Colectiva y Paz</a:t>
            </a:r>
            <a:r>
              <a:rPr lang="es-ES" sz="20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/>
              <a:t>Apoyo </a:t>
            </a:r>
            <a:r>
              <a:rPr lang="es-ES" sz="2000" dirty="0" smtClean="0"/>
              <a:t>proceso </a:t>
            </a:r>
            <a:r>
              <a:rPr lang="es-ES" sz="2000" dirty="0"/>
              <a:t>de revisión </a:t>
            </a:r>
            <a:r>
              <a:rPr lang="es-ES" sz="2000" b="1" dirty="0" smtClean="0">
                <a:solidFill>
                  <a:srgbClr val="FF6600"/>
                </a:solidFill>
              </a:rPr>
              <a:t>hojas </a:t>
            </a:r>
            <a:r>
              <a:rPr lang="es-ES" sz="2000" b="1" dirty="0">
                <a:solidFill>
                  <a:srgbClr val="FF6600"/>
                </a:solidFill>
              </a:rPr>
              <a:t>de vida </a:t>
            </a:r>
            <a:r>
              <a:rPr lang="es-ES" sz="2000" dirty="0"/>
              <a:t>para </a:t>
            </a:r>
            <a:r>
              <a:rPr lang="es-ES" sz="2000" dirty="0" smtClean="0"/>
              <a:t>conformación </a:t>
            </a:r>
            <a:r>
              <a:rPr lang="es-ES" sz="2000" dirty="0"/>
              <a:t>de </a:t>
            </a:r>
            <a:r>
              <a:rPr lang="es-ES" sz="2000" dirty="0" smtClean="0"/>
              <a:t>ternas </a:t>
            </a:r>
            <a:r>
              <a:rPr lang="es-ES" sz="2000" dirty="0"/>
              <a:t>que el </a:t>
            </a:r>
            <a:r>
              <a:rPr lang="es-ES" sz="2000" dirty="0" smtClean="0"/>
              <a:t>Presidente de </a:t>
            </a:r>
            <a:r>
              <a:rPr lang="es-ES" sz="2000" dirty="0"/>
              <a:t>la </a:t>
            </a:r>
            <a:r>
              <a:rPr lang="es-ES" sz="2000" dirty="0" smtClean="0"/>
              <a:t>República presentará </a:t>
            </a:r>
            <a:r>
              <a:rPr lang="es-ES" sz="2000" dirty="0"/>
              <a:t>al Congreso de la República </a:t>
            </a:r>
            <a:r>
              <a:rPr lang="es-ES" sz="2000" dirty="0" smtClean="0"/>
              <a:t>para </a:t>
            </a:r>
            <a:r>
              <a:rPr lang="es-ES" sz="2000" dirty="0"/>
              <a:t>elección de </a:t>
            </a:r>
            <a:r>
              <a:rPr lang="es-ES" sz="2000" b="1" dirty="0" smtClean="0">
                <a:solidFill>
                  <a:srgbClr val="FF6600"/>
                </a:solidFill>
              </a:rPr>
              <a:t>Magistrados de </a:t>
            </a:r>
            <a:r>
              <a:rPr lang="es-ES" sz="2000" b="1" dirty="0">
                <a:solidFill>
                  <a:srgbClr val="FF6600"/>
                </a:solidFill>
              </a:rPr>
              <a:t>la Corte Constitucional</a:t>
            </a:r>
            <a:r>
              <a:rPr lang="es-ES" sz="2000" dirty="0"/>
              <a:t>. Se recibieron 96 hojas de vida.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/>
              <a:t>Apoyo </a:t>
            </a:r>
            <a:r>
              <a:rPr lang="es-ES" sz="2000" dirty="0" smtClean="0"/>
              <a:t>procesos </a:t>
            </a:r>
            <a:r>
              <a:rPr lang="es-ES" sz="2000" dirty="0"/>
              <a:t>de </a:t>
            </a:r>
            <a:r>
              <a:rPr lang="es-ES" sz="2000" b="1" dirty="0">
                <a:solidFill>
                  <a:srgbClr val="FF6600"/>
                </a:solidFill>
              </a:rPr>
              <a:t>contratación pública </a:t>
            </a:r>
            <a:r>
              <a:rPr lang="es-ES" sz="2000" dirty="0"/>
              <a:t>de </a:t>
            </a:r>
            <a:r>
              <a:rPr lang="es-ES" sz="2000" dirty="0" smtClean="0"/>
              <a:t>la Entidad</a:t>
            </a:r>
            <a:endParaRPr lang="es-E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/>
              <a:t>Revisión y ajustes </a:t>
            </a:r>
            <a:r>
              <a:rPr lang="es-ES" sz="2000" b="1" dirty="0" smtClean="0">
                <a:solidFill>
                  <a:srgbClr val="FF6600"/>
                </a:solidFill>
              </a:rPr>
              <a:t>Convenio suscrito </a:t>
            </a:r>
            <a:r>
              <a:rPr lang="es-ES" sz="2000" b="1" dirty="0">
                <a:solidFill>
                  <a:srgbClr val="FF6600"/>
                </a:solidFill>
              </a:rPr>
              <a:t>con la ESAP </a:t>
            </a:r>
            <a:r>
              <a:rPr lang="es-ES" sz="2000" dirty="0"/>
              <a:t>para la vigencia </a:t>
            </a:r>
            <a:r>
              <a:rPr lang="es-ES" sz="2000" dirty="0" smtClean="0"/>
              <a:t>2017, </a:t>
            </a:r>
            <a:r>
              <a:rPr lang="es-ES" sz="2000" dirty="0"/>
              <a:t>relacionado con la transferencia de recursos para la ejecución por parte de la Función </a:t>
            </a:r>
            <a:r>
              <a:rPr lang="es-ES" sz="2000" dirty="0" smtClean="0"/>
              <a:t>Pública</a:t>
            </a:r>
            <a:endParaRPr lang="es-E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s-E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CO" sz="2000" dirty="0"/>
          </a:p>
        </p:txBody>
      </p:sp>
      <p:pic>
        <p:nvPicPr>
          <p:cNvPr id="10" name="4 Imagen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1" y="1080392"/>
            <a:ext cx="635349" cy="635349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91072" y="955273"/>
            <a:ext cx="900000" cy="900000"/>
          </a:xfrm>
          <a:prstGeom prst="ellipse">
            <a:avLst/>
          </a:prstGeom>
          <a:noFill/>
          <a:ln w="38100">
            <a:solidFill>
              <a:srgbClr val="D29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131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000" dirty="0" smtClean="0"/>
              <a:t>Expedición del </a:t>
            </a:r>
            <a:r>
              <a:rPr lang="es-ES" sz="2000" dirty="0"/>
              <a:t>decreto de modificación de las fechas para el reporte y diligenciamiento de la </a:t>
            </a:r>
            <a:r>
              <a:rPr lang="es-ES" sz="2000" b="1" dirty="0" smtClean="0">
                <a:solidFill>
                  <a:srgbClr val="FF6600"/>
                </a:solidFill>
              </a:rPr>
              <a:t>declaración </a:t>
            </a:r>
            <a:r>
              <a:rPr lang="es-ES" sz="2000" b="1" dirty="0">
                <a:solidFill>
                  <a:srgbClr val="FF6600"/>
                </a:solidFill>
              </a:rPr>
              <a:t>de bienes y </a:t>
            </a:r>
            <a:r>
              <a:rPr lang="es-ES" sz="2000" b="1" dirty="0" smtClean="0">
                <a:solidFill>
                  <a:srgbClr val="FF6600"/>
                </a:solidFill>
              </a:rPr>
              <a:t>rentas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000" dirty="0" smtClean="0"/>
              <a:t>Desarrollo de </a:t>
            </a:r>
            <a:r>
              <a:rPr lang="es-ES" sz="2000" b="1" dirty="0" smtClean="0">
                <a:solidFill>
                  <a:srgbClr val="FF6600"/>
                </a:solidFill>
              </a:rPr>
              <a:t>7 talleres internos </a:t>
            </a:r>
            <a:r>
              <a:rPr lang="es-ES" sz="2000" dirty="0" smtClean="0"/>
              <a:t>para unificación de terminología en Función Pública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2000" b="1" dirty="0">
              <a:solidFill>
                <a:srgbClr val="FF66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s-E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CO" sz="20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13061" y="3437793"/>
            <a:ext cx="957987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altLang="es-CO" sz="2800" smtClean="0"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Avances en los proyectos estratégicos: </a:t>
            </a:r>
            <a:endParaRPr lang="es-ES_tradnl" altLang="es-CO" sz="2800" dirty="0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Marcador de contenido 1"/>
          <p:cNvSpPr txBox="1">
            <a:spLocks/>
          </p:cNvSpPr>
          <p:nvPr/>
        </p:nvSpPr>
        <p:spPr>
          <a:xfrm>
            <a:off x="838200" y="4117704"/>
            <a:ext cx="10515600" cy="2426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Consolidación del documento para determinar obliga</a:t>
            </a:r>
            <a:r>
              <a:rPr lang="es-ES" sz="2000" b="1" dirty="0" smtClean="0">
                <a:solidFill>
                  <a:srgbClr val="FF6600"/>
                </a:solidFill>
              </a:rPr>
              <a:t>toriedad de implementar políticas de Función Pública</a:t>
            </a:r>
            <a:r>
              <a:rPr lang="es-ES" sz="2000" dirty="0" smtClean="0"/>
              <a:t>, según naturaleza jurídica de las entidades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Diseño del </a:t>
            </a:r>
            <a:r>
              <a:rPr lang="es-ES" sz="2000" b="1" dirty="0" smtClean="0">
                <a:solidFill>
                  <a:srgbClr val="FF6600"/>
                </a:solidFill>
              </a:rPr>
              <a:t>ABC de Situaciones Administrativas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 smtClean="0"/>
              <a:t>Reuniones del grupo primario sobre </a:t>
            </a:r>
            <a:r>
              <a:rPr lang="es-ES" sz="2000" b="1" dirty="0" smtClean="0">
                <a:solidFill>
                  <a:srgbClr val="FF6600"/>
                </a:solidFill>
              </a:rPr>
              <a:t>temas generales </a:t>
            </a:r>
            <a:r>
              <a:rPr lang="es-ES" sz="2000" dirty="0" smtClean="0"/>
              <a:t>como edad de retiro forzoso, </a:t>
            </a:r>
            <a:r>
              <a:rPr lang="es-ES" sz="2000" dirty="0" err="1" smtClean="0"/>
              <a:t>Fast</a:t>
            </a:r>
            <a:r>
              <a:rPr lang="es-ES" sz="2000" dirty="0" smtClean="0"/>
              <a:t> </a:t>
            </a:r>
            <a:r>
              <a:rPr lang="es-ES" sz="2000" dirty="0" err="1" smtClean="0"/>
              <a:t>Track</a:t>
            </a:r>
            <a:r>
              <a:rPr lang="es-ES" sz="2000" dirty="0" smtClean="0"/>
              <a:t>, Ley de Empleo Juvenil, línea jurisprudencial de retro del servicio, entre otras</a:t>
            </a:r>
            <a:endParaRPr lang="es-CO" sz="2000" dirty="0"/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1" y="1080392"/>
            <a:ext cx="635349" cy="635349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191072" y="955273"/>
            <a:ext cx="900000" cy="900000"/>
          </a:xfrm>
          <a:prstGeom prst="ellipse">
            <a:avLst/>
          </a:prstGeom>
          <a:noFill/>
          <a:ln w="38100">
            <a:solidFill>
              <a:srgbClr val="D29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188213" y="1292810"/>
            <a:ext cx="957987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altLang="es-CO" sz="2800" smtClean="0"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Asesoría y acompañamiento:</a:t>
            </a:r>
            <a:endParaRPr lang="es-ES_tradnl" altLang="es-CO" sz="2800" dirty="0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" name="29 Imagen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6" y="3233288"/>
            <a:ext cx="762000" cy="7620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113061" y="3190616"/>
            <a:ext cx="900000" cy="900000"/>
          </a:xfrm>
          <a:prstGeom prst="ellipse">
            <a:avLst/>
          </a:prstGeom>
          <a:noFill/>
          <a:ln w="38100">
            <a:solidFill>
              <a:srgbClr val="FA0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223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Participación, Transparencia y Servicio al Ciudadano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14 Rectángulo redondeado"/>
          <p:cNvSpPr/>
          <p:nvPr/>
        </p:nvSpPr>
        <p:spPr>
          <a:xfrm>
            <a:off x="760223" y="1752545"/>
            <a:ext cx="10792130" cy="4474678"/>
          </a:xfrm>
          <a:prstGeom prst="roundRect">
            <a:avLst/>
          </a:prstGeom>
          <a:noFill/>
          <a:ln w="254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35216" y="1285179"/>
            <a:ext cx="547512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2400" dirty="0" smtClean="0"/>
              <a:t>Proyectos Decretos Revisados</a:t>
            </a:r>
            <a:endParaRPr lang="es-CO" sz="2400" dirty="0"/>
          </a:p>
        </p:txBody>
      </p:sp>
      <p:sp>
        <p:nvSpPr>
          <p:cNvPr id="10" name="Rectángulo 9"/>
          <p:cNvSpPr/>
          <p:nvPr/>
        </p:nvSpPr>
        <p:spPr>
          <a:xfrm>
            <a:off x="943623" y="1828591"/>
            <a:ext cx="1059585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seguro e informado al uso médico y científico del cannabis (</a:t>
            </a:r>
            <a:r>
              <a:rPr lang="es-CO" sz="17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MinSalud</a:t>
            </a:r>
            <a:r>
              <a:rPr lang="es-CO" sz="17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7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Nuevos Trámites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Solicitud de cupos o provisiones de cannabis para fines médicos o científicos</a:t>
            </a:r>
            <a:endParaRPr lang="es-CO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Licencia de uso de semillas para siembra,</a:t>
            </a:r>
            <a:endParaRPr lang="es-CO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Licencia de cultivo de plantas de cannabis psicoactivo </a:t>
            </a:r>
            <a:endParaRPr lang="es-CO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Licencia de cultivo de plantas de cannabis no psicoactivo</a:t>
            </a:r>
            <a:endParaRPr lang="es-CO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Autorización de exportación de semillas para siembra y plantas de cannabis </a:t>
            </a:r>
            <a:endParaRPr lang="es-CO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1700" dirty="0"/>
              <a:t>Licencia de importación de semillas para siembra y plantas de cannabis.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700" b="1" dirty="0">
                <a:solidFill>
                  <a:srgbClr val="FF6600"/>
                </a:solidFill>
              </a:rPr>
              <a:t>Eliminación de requisitos abolidos por el Decreto Ley 019 de 2012</a:t>
            </a:r>
            <a:endParaRPr lang="es-CO" sz="1700" b="1" dirty="0">
              <a:solidFill>
                <a:srgbClr val="FF66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CO" sz="1700" dirty="0"/>
              <a:t>Presentación física del Certificado de tradición y libertad de un bien, se reemplazó por consulta en la VUR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CO" sz="1700" dirty="0"/>
              <a:t>Presentación del Certificado de existencia y representación legal, se reemplazó por consulta en el RUES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CO" sz="1700" dirty="0"/>
              <a:t>Presentación de una declaración extra juicio, se reemplazó por declaración bajo gravedad de juramento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43623" y="5033259"/>
            <a:ext cx="1050569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Expedición</a:t>
            </a:r>
            <a:r>
              <a:rPr lang="es-CO" sz="17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renovación,  y modificación de los registros sanitarios de dispositivos médicos y reactivos in </a:t>
            </a:r>
            <a:r>
              <a:rPr lang="es-CO" sz="17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vitro (INVIMA)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700" dirty="0"/>
              <a:t>Precisión sobre tiempos de respuesta para los trámites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700" dirty="0"/>
              <a:t>Justificación técnica sobre tiempos de respuesta de los trámites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17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7326592" y="6133985"/>
            <a:ext cx="4775200" cy="6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Participación, Transparencia y Servicio al Ciudadano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7220341" y="1459029"/>
            <a:ext cx="5475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2000" b="1" dirty="0" smtClean="0"/>
              <a:t>Trámites de alto impacto racionalizados</a:t>
            </a:r>
            <a:endParaRPr lang="es-CO" sz="2000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18" t="26073" r="47719" b="20810"/>
          <a:stretch/>
        </p:blipFill>
        <p:spPr>
          <a:xfrm>
            <a:off x="167581" y="1351802"/>
            <a:ext cx="1521813" cy="4266279"/>
          </a:xfrm>
          <a:prstGeom prst="rect">
            <a:avLst/>
          </a:prstGeom>
        </p:spPr>
      </p:pic>
      <p:sp>
        <p:nvSpPr>
          <p:cNvPr id="21" name="15 CuadroTexto"/>
          <p:cNvSpPr txBox="1"/>
          <p:nvPr/>
        </p:nvSpPr>
        <p:spPr>
          <a:xfrm>
            <a:off x="1722376" y="1487068"/>
            <a:ext cx="47814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Trabajo conjunto entre </a:t>
            </a:r>
            <a:r>
              <a:rPr lang="es-CO" b="1" dirty="0"/>
              <a:t>DNP</a:t>
            </a:r>
            <a:r>
              <a:rPr lang="es-CO" dirty="0"/>
              <a:t> y </a:t>
            </a:r>
            <a:r>
              <a:rPr lang="es-CO" b="1" dirty="0"/>
              <a:t>Función Pública </a:t>
            </a:r>
            <a:r>
              <a:rPr lang="es-CO" dirty="0"/>
              <a:t>para simplificar y disminuir el número de reportes o solicitudes de información que las entidades nacionales hacen al </a:t>
            </a:r>
            <a:r>
              <a:rPr lang="es-CO" dirty="0" smtClean="0"/>
              <a:t>territorio</a:t>
            </a:r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/>
          <a:srcRect l="45263" t="36924" r="46666" b="47853"/>
          <a:stretch/>
        </p:blipFill>
        <p:spPr>
          <a:xfrm>
            <a:off x="538879" y="1562539"/>
            <a:ext cx="799293" cy="816669"/>
          </a:xfrm>
          <a:prstGeom prst="ellipse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/>
          <a:srcRect l="51668" t="50689" r="38508" b="31012"/>
          <a:stretch/>
        </p:blipFill>
        <p:spPr>
          <a:xfrm>
            <a:off x="491817" y="2918128"/>
            <a:ext cx="873343" cy="881141"/>
          </a:xfrm>
          <a:prstGeom prst="ellipse">
            <a:avLst/>
          </a:prstGeom>
        </p:spPr>
      </p:pic>
      <p:sp>
        <p:nvSpPr>
          <p:cNvPr id="24" name="15 CuadroTexto"/>
          <p:cNvSpPr txBox="1"/>
          <p:nvPr/>
        </p:nvSpPr>
        <p:spPr>
          <a:xfrm>
            <a:off x="1722377" y="2771632"/>
            <a:ext cx="51013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FF6600"/>
                </a:solidFill>
              </a:rPr>
              <a:t>181</a:t>
            </a:r>
            <a:r>
              <a:rPr lang="es-CO" dirty="0" smtClean="0">
                <a:solidFill>
                  <a:srgbClr val="FF6600"/>
                </a:solidFill>
              </a:rPr>
              <a:t> </a:t>
            </a:r>
            <a:r>
              <a:rPr lang="es-CO" dirty="0" smtClean="0"/>
              <a:t>Planes Anticorrupción de </a:t>
            </a:r>
            <a:r>
              <a:rPr lang="es-CO" b="1" dirty="0" smtClean="0"/>
              <a:t>entidades nacionales</a:t>
            </a:r>
            <a:r>
              <a:rPr lang="es-CO" dirty="0" smtClean="0"/>
              <a:t> revisados y retroalimentados</a:t>
            </a:r>
          </a:p>
        </p:txBody>
      </p:sp>
      <p:sp>
        <p:nvSpPr>
          <p:cNvPr id="25" name="15 CuadroTexto"/>
          <p:cNvSpPr txBox="1"/>
          <p:nvPr/>
        </p:nvSpPr>
        <p:spPr>
          <a:xfrm>
            <a:off x="1722376" y="3552816"/>
            <a:ext cx="51013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Planes Anticorrupción de </a:t>
            </a:r>
            <a:r>
              <a:rPr lang="es-CO" b="1" dirty="0" smtClean="0"/>
              <a:t>las </a:t>
            </a:r>
            <a:r>
              <a:rPr lang="es-CO" sz="2800" b="1" dirty="0" smtClean="0">
                <a:solidFill>
                  <a:srgbClr val="FF6600"/>
                </a:solidFill>
              </a:rPr>
              <a:t>32</a:t>
            </a:r>
            <a:r>
              <a:rPr lang="es-CO" b="1" dirty="0" smtClean="0">
                <a:solidFill>
                  <a:srgbClr val="FF6600"/>
                </a:solidFill>
              </a:rPr>
              <a:t> </a:t>
            </a:r>
            <a:r>
              <a:rPr lang="es-CO" b="1" dirty="0" smtClean="0"/>
              <a:t>alcaldías y gobernaciones </a:t>
            </a:r>
            <a:r>
              <a:rPr lang="es-CO" dirty="0" smtClean="0"/>
              <a:t>revisados y retroalimentados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/>
          <a:srcRect l="62895" t="31741" r="28070" b="50122"/>
          <a:stretch/>
        </p:blipFill>
        <p:spPr>
          <a:xfrm>
            <a:off x="511893" y="4383319"/>
            <a:ext cx="853267" cy="927824"/>
          </a:xfrm>
          <a:prstGeom prst="ellipse">
            <a:avLst/>
          </a:prstGeom>
        </p:spPr>
      </p:pic>
      <p:sp>
        <p:nvSpPr>
          <p:cNvPr id="27" name="15 CuadroTexto"/>
          <p:cNvSpPr txBox="1"/>
          <p:nvPr/>
        </p:nvSpPr>
        <p:spPr>
          <a:xfrm>
            <a:off x="1722376" y="4637137"/>
            <a:ext cx="51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FF6600"/>
                </a:solidFill>
              </a:rPr>
              <a:t>130</a:t>
            </a:r>
            <a:r>
              <a:rPr lang="es-CO" dirty="0" smtClean="0">
                <a:solidFill>
                  <a:srgbClr val="FF6600"/>
                </a:solidFill>
              </a:rPr>
              <a:t> </a:t>
            </a:r>
            <a:r>
              <a:rPr lang="es-CO" dirty="0" smtClean="0"/>
              <a:t>Trámites Racionalizados</a:t>
            </a:r>
          </a:p>
        </p:txBody>
      </p:sp>
      <p:sp>
        <p:nvSpPr>
          <p:cNvPr id="28" name="15 CuadroTexto"/>
          <p:cNvSpPr txBox="1"/>
          <p:nvPr/>
        </p:nvSpPr>
        <p:spPr>
          <a:xfrm>
            <a:off x="1722377" y="5698078"/>
            <a:ext cx="455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Participación en el Cuarto </a:t>
            </a:r>
            <a:r>
              <a:rPr lang="es-CO" dirty="0"/>
              <a:t>Diálogo de Expertos - Red Latinoamericana de Buenas Prácticas Regulatorias" </a:t>
            </a:r>
            <a:r>
              <a:rPr lang="es-CO" dirty="0" smtClean="0"/>
              <a:t>(BID – AECID)</a:t>
            </a:r>
            <a:endParaRPr lang="es-CO" sz="1200" dirty="0" smtClean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18" t="26073" r="47719" b="56298"/>
          <a:stretch/>
        </p:blipFill>
        <p:spPr>
          <a:xfrm>
            <a:off x="254846" y="5530420"/>
            <a:ext cx="1399792" cy="130239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7132861" y="1894742"/>
            <a:ext cx="46811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Único de Prestadores de Servicios Públicos-RUPS de la </a:t>
            </a:r>
            <a:r>
              <a:rPr lang="es-CO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SuperServicios</a:t>
            </a: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</a:t>
            </a:r>
            <a:r>
              <a:rPr lang="es-CO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8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redujo el tiempo del trámite y se eliminaron requisitos</a:t>
            </a:r>
          </a:p>
          <a:p>
            <a:pPr marL="180000" lvl="0" indent="-1800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Solicitud 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inscripción en el registro de tierras despojadas y abandonadas </a:t>
            </a: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forzosamente: </a:t>
            </a:r>
            <a:r>
              <a:rPr lang="es-CO" sz="18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apertura de las oficinas territoriales de los Departamento del </a:t>
            </a:r>
            <a:r>
              <a:rPr lang="es-CO" sz="18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Caquetá </a:t>
            </a:r>
            <a:r>
              <a:rPr lang="es-CO" sz="18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CO" sz="18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Huila</a:t>
            </a:r>
            <a:endParaRPr lang="es-CO" sz="1800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lvl="0" indent="-1800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Instrumentos Públicos de la </a:t>
            </a:r>
            <a:r>
              <a:rPr lang="es-CO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SuperNotariado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8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exención </a:t>
            </a:r>
            <a:r>
              <a:rPr lang="es-CO" sz="18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pago notarial y registral para adquisición de vivienda de interés prioritario</a:t>
            </a:r>
          </a:p>
          <a:p>
            <a:pPr marL="180000" lvl="0" indent="-1800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Corrección 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errores e inconsistencias en declaraciones y recibos de pago ante la </a:t>
            </a:r>
            <a:r>
              <a:rPr lang="es-CO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DIAN: </a:t>
            </a:r>
            <a:r>
              <a:rPr lang="es-CO" sz="18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CO" sz="18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eliminó el requisito de presentar poder </a:t>
            </a:r>
            <a:r>
              <a:rPr lang="es-CO" sz="18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autenticado</a:t>
            </a:r>
            <a:endParaRPr lang="es-CO" sz="1800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14 Rectángulo redondeado"/>
          <p:cNvSpPr/>
          <p:nvPr/>
        </p:nvSpPr>
        <p:spPr>
          <a:xfrm>
            <a:off x="6888721" y="1830347"/>
            <a:ext cx="5021179" cy="4801314"/>
          </a:xfrm>
          <a:prstGeom prst="roundRect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03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262710" y="2595683"/>
            <a:ext cx="2872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008799"/>
                </a:solidFill>
              </a:rPr>
              <a:t>Evaluación Sistema de Control Interno MECI y FURAG  </a:t>
            </a:r>
            <a:r>
              <a:rPr lang="es-CO" sz="2000" b="1" dirty="0" smtClean="0">
                <a:solidFill>
                  <a:srgbClr val="008799"/>
                </a:solidFill>
              </a:rPr>
              <a:t>- Vigencia </a:t>
            </a:r>
            <a:r>
              <a:rPr lang="es-CO" sz="2000" b="1" dirty="0">
                <a:solidFill>
                  <a:srgbClr val="008799"/>
                </a:solidFill>
              </a:rPr>
              <a:t>2016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5" y="3670130"/>
            <a:ext cx="1663750" cy="154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 Rectángulo redondeado"/>
          <p:cNvSpPr/>
          <p:nvPr/>
        </p:nvSpPr>
        <p:spPr>
          <a:xfrm>
            <a:off x="3516084" y="1371602"/>
            <a:ext cx="6419486" cy="766828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rgbClr val="FF6600"/>
                </a:solidFill>
              </a:rPr>
              <a:t>3.916</a:t>
            </a:r>
            <a:r>
              <a:rPr lang="es-CO" sz="2000" b="1" dirty="0" smtClean="0">
                <a:solidFill>
                  <a:srgbClr val="FF6600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Entidades presentaron el informe ejecutivo anual de control interno </a:t>
            </a:r>
            <a:r>
              <a:rPr lang="es-CO" b="1" dirty="0">
                <a:solidFill>
                  <a:srgbClr val="FF6600"/>
                </a:solidFill>
              </a:rPr>
              <a:t>MECI -2016 </a:t>
            </a:r>
            <a:r>
              <a:rPr lang="es-CO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7" name="11 Rectángulo redondeado"/>
          <p:cNvSpPr/>
          <p:nvPr/>
        </p:nvSpPr>
        <p:spPr>
          <a:xfrm>
            <a:off x="4288968" y="3249859"/>
            <a:ext cx="6233455" cy="766828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>
                <a:solidFill>
                  <a:srgbClr val="FF6600"/>
                </a:solidFill>
              </a:rPr>
              <a:t>63 </a:t>
            </a:r>
            <a:r>
              <a:rPr lang="es-CO" dirty="0">
                <a:solidFill>
                  <a:schemeClr val="tx1"/>
                </a:solidFill>
              </a:rPr>
              <a:t>Entidades perteneciente a </a:t>
            </a:r>
            <a:r>
              <a:rPr lang="es-CO" b="1" dirty="0">
                <a:solidFill>
                  <a:srgbClr val="FF6600"/>
                </a:solidFill>
              </a:rPr>
              <a:t>otras ramas del poder</a:t>
            </a:r>
            <a:r>
              <a:rPr lang="es-CO" dirty="0"/>
              <a:t>, </a:t>
            </a:r>
            <a:r>
              <a:rPr lang="es-CO" dirty="0">
                <a:solidFill>
                  <a:schemeClr val="tx1"/>
                </a:solidFill>
              </a:rPr>
              <a:t>Órganos autónomos y Entes de Control</a:t>
            </a:r>
          </a:p>
        </p:txBody>
      </p:sp>
      <p:sp>
        <p:nvSpPr>
          <p:cNvPr id="8" name="12 Rectángulo redondeado"/>
          <p:cNvSpPr/>
          <p:nvPr/>
        </p:nvSpPr>
        <p:spPr>
          <a:xfrm>
            <a:off x="4288969" y="4246093"/>
            <a:ext cx="6233453" cy="766828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 smtClean="0">
                <a:solidFill>
                  <a:srgbClr val="FF6600"/>
                </a:solidFill>
              </a:rPr>
              <a:t>3.701</a:t>
            </a:r>
            <a:r>
              <a:rPr lang="es-CO" b="1" dirty="0" smtClean="0">
                <a:solidFill>
                  <a:srgbClr val="FF6600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Entidades del </a:t>
            </a:r>
            <a:r>
              <a:rPr lang="es-CO" b="1" dirty="0">
                <a:solidFill>
                  <a:srgbClr val="FF6600"/>
                </a:solidFill>
              </a:rPr>
              <a:t>orden territorial 7%</a:t>
            </a:r>
            <a:r>
              <a:rPr lang="es-CO" b="1" dirty="0"/>
              <a:t> </a:t>
            </a:r>
            <a:r>
              <a:rPr lang="es-CO" dirty="0">
                <a:solidFill>
                  <a:schemeClr val="tx1"/>
                </a:solidFill>
              </a:rPr>
              <a:t>más que en </a:t>
            </a:r>
            <a:r>
              <a:rPr lang="es-CO" dirty="0" smtClean="0">
                <a:solidFill>
                  <a:schemeClr val="tx1"/>
                </a:solidFill>
              </a:rPr>
              <a:t>2016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9" name="13 Rectángulo redondeado"/>
          <p:cNvSpPr/>
          <p:nvPr/>
        </p:nvSpPr>
        <p:spPr>
          <a:xfrm>
            <a:off x="3309257" y="5303128"/>
            <a:ext cx="7279130" cy="869069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400" b="1" dirty="0">
                <a:solidFill>
                  <a:srgbClr val="FF6600"/>
                </a:solidFill>
              </a:rPr>
              <a:t>147</a:t>
            </a:r>
            <a:r>
              <a:rPr lang="es-CO" sz="24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entidades de la </a:t>
            </a:r>
            <a:r>
              <a:rPr lang="es-CO" b="1" dirty="0">
                <a:solidFill>
                  <a:srgbClr val="FF6600"/>
                </a:solidFill>
              </a:rPr>
              <a:t>Rama Ejecutiva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presentaron el reporte de avances en las Políticas de Desarrollo </a:t>
            </a:r>
            <a:r>
              <a:rPr lang="es-CO" dirty="0" smtClean="0">
                <a:solidFill>
                  <a:schemeClr val="tx1"/>
                </a:solidFill>
              </a:rPr>
              <a:t>Administrativo - </a:t>
            </a:r>
            <a:r>
              <a:rPr lang="es-CO" b="1" dirty="0">
                <a:solidFill>
                  <a:srgbClr val="FF6600"/>
                </a:solidFill>
              </a:rPr>
              <a:t>FURAG</a:t>
            </a:r>
          </a:p>
        </p:txBody>
      </p:sp>
      <p:sp>
        <p:nvSpPr>
          <p:cNvPr id="10" name="22 Rectángulo redondeado"/>
          <p:cNvSpPr/>
          <p:nvPr/>
        </p:nvSpPr>
        <p:spPr>
          <a:xfrm>
            <a:off x="4288971" y="2377775"/>
            <a:ext cx="6233455" cy="766828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>
                <a:solidFill>
                  <a:srgbClr val="FF6600"/>
                </a:solidFill>
              </a:rPr>
              <a:t>152 </a:t>
            </a:r>
            <a:r>
              <a:rPr lang="es-CO" dirty="0">
                <a:solidFill>
                  <a:schemeClr val="tx1"/>
                </a:solidFill>
              </a:rPr>
              <a:t>Entidades de la Rama Ejecutiva del nivel nacional</a:t>
            </a:r>
          </a:p>
        </p:txBody>
      </p:sp>
      <p:cxnSp>
        <p:nvCxnSpPr>
          <p:cNvPr id="11" name="23 Conector angular"/>
          <p:cNvCxnSpPr>
            <a:stCxn id="5" idx="1"/>
            <a:endCxn id="10" idx="1"/>
          </p:cNvCxnSpPr>
          <p:nvPr/>
        </p:nvCxnSpPr>
        <p:spPr>
          <a:xfrm rot="10800000" flipH="1" flipV="1">
            <a:off x="3516083" y="1755015"/>
            <a:ext cx="772887" cy="1006173"/>
          </a:xfrm>
          <a:prstGeom prst="bentConnector3">
            <a:avLst>
              <a:gd name="adj1" fmla="val -29577"/>
            </a:avLst>
          </a:prstGeom>
          <a:ln w="28575">
            <a:solidFill>
              <a:srgbClr val="FFC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25 Conector angular"/>
          <p:cNvCxnSpPr>
            <a:stCxn id="5" idx="1"/>
            <a:endCxn id="7" idx="1"/>
          </p:cNvCxnSpPr>
          <p:nvPr/>
        </p:nvCxnSpPr>
        <p:spPr>
          <a:xfrm rot="10800000" flipH="1" flipV="1">
            <a:off x="3516084" y="1755015"/>
            <a:ext cx="772884" cy="1878257"/>
          </a:xfrm>
          <a:prstGeom prst="bentConnector3">
            <a:avLst>
              <a:gd name="adj1" fmla="val -29578"/>
            </a:avLst>
          </a:prstGeom>
          <a:ln w="28575">
            <a:solidFill>
              <a:srgbClr val="FFC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27 Conector angular"/>
          <p:cNvCxnSpPr>
            <a:stCxn id="5" idx="1"/>
            <a:endCxn id="8" idx="1"/>
          </p:cNvCxnSpPr>
          <p:nvPr/>
        </p:nvCxnSpPr>
        <p:spPr>
          <a:xfrm rot="10800000" flipH="1" flipV="1">
            <a:off x="3516083" y="1755015"/>
            <a:ext cx="772885" cy="2874491"/>
          </a:xfrm>
          <a:prstGeom prst="bentConnector3">
            <a:avLst>
              <a:gd name="adj1" fmla="val -29577"/>
            </a:avLst>
          </a:prstGeom>
          <a:ln w="28575">
            <a:solidFill>
              <a:srgbClr val="FFC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13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72210" y="4032440"/>
            <a:ext cx="2872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8799"/>
                </a:solidFill>
              </a:rPr>
              <a:t>Jefes de Control Interno</a:t>
            </a:r>
          </a:p>
          <a:p>
            <a:pPr algn="ctr"/>
            <a:r>
              <a:rPr lang="es-CO" sz="2000" b="1" dirty="0">
                <a:solidFill>
                  <a:srgbClr val="008799"/>
                </a:solidFill>
              </a:rPr>
              <a:t>Rama Ejecutiva Nivel Nacional</a:t>
            </a:r>
          </a:p>
        </p:txBody>
      </p:sp>
      <p:sp>
        <p:nvSpPr>
          <p:cNvPr id="9" name="5 Rectángulo redondeado"/>
          <p:cNvSpPr/>
          <p:nvPr/>
        </p:nvSpPr>
        <p:spPr>
          <a:xfrm>
            <a:off x="3941281" y="1628440"/>
            <a:ext cx="7170589" cy="1015663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dirty="0">
                <a:solidFill>
                  <a:schemeClr val="tx1"/>
                </a:solidFill>
              </a:rPr>
              <a:t>Se </a:t>
            </a:r>
            <a:r>
              <a:rPr lang="es-CO" dirty="0" smtClean="0">
                <a:solidFill>
                  <a:schemeClr val="tx1"/>
                </a:solidFill>
              </a:rPr>
              <a:t>efectuaron </a:t>
            </a:r>
            <a:r>
              <a:rPr lang="es-CO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CO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dirty="0" smtClean="0">
                <a:solidFill>
                  <a:schemeClr val="tx1"/>
                </a:solidFill>
              </a:rPr>
              <a:t>nombramientos de </a:t>
            </a:r>
            <a:r>
              <a:rPr lang="es-CO" b="1" dirty="0">
                <a:solidFill>
                  <a:srgbClr val="FF6600"/>
                </a:solidFill>
              </a:rPr>
              <a:t>Jefes de Control Interno </a:t>
            </a:r>
            <a:r>
              <a:rPr lang="es-CO" dirty="0">
                <a:solidFill>
                  <a:schemeClr val="tx1"/>
                </a:solidFill>
              </a:rPr>
              <a:t>en entidades de la Rama ejecutiva del Nivel Nacional</a:t>
            </a:r>
          </a:p>
        </p:txBody>
      </p:sp>
      <p:sp>
        <p:nvSpPr>
          <p:cNvPr id="10" name="12 Rectángulo redondeado"/>
          <p:cNvSpPr/>
          <p:nvPr/>
        </p:nvSpPr>
        <p:spPr>
          <a:xfrm>
            <a:off x="3941281" y="2835148"/>
            <a:ext cx="7195295" cy="1015663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dirty="0">
                <a:solidFill>
                  <a:schemeClr val="tx1"/>
                </a:solidFill>
              </a:rPr>
              <a:t>Se </a:t>
            </a:r>
            <a:r>
              <a:rPr lang="es-CO" dirty="0" smtClean="0">
                <a:solidFill>
                  <a:schemeClr val="tx1"/>
                </a:solidFill>
              </a:rPr>
              <a:t>llevó a cabo jornada </a:t>
            </a:r>
            <a:r>
              <a:rPr lang="es-CO" dirty="0">
                <a:solidFill>
                  <a:schemeClr val="tx1"/>
                </a:solidFill>
              </a:rPr>
              <a:t>de </a:t>
            </a:r>
            <a:r>
              <a:rPr lang="es-CO" dirty="0" smtClean="0">
                <a:solidFill>
                  <a:schemeClr val="tx1"/>
                </a:solidFill>
              </a:rPr>
              <a:t>inducción </a:t>
            </a:r>
            <a:r>
              <a:rPr lang="es-CO" dirty="0">
                <a:solidFill>
                  <a:schemeClr val="tx1"/>
                </a:solidFill>
              </a:rPr>
              <a:t>a </a:t>
            </a:r>
            <a:r>
              <a:rPr lang="es-CO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es-CO" b="1" dirty="0">
                <a:solidFill>
                  <a:srgbClr val="FF6600"/>
                </a:solidFill>
              </a:rPr>
              <a:t>Jefes de Control Interno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–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Papel de los JCI en la Gestión Institucional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5" y="2286064"/>
            <a:ext cx="1360426" cy="173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4 Conector recto"/>
          <p:cNvCxnSpPr>
            <a:endCxn id="9" idx="1"/>
          </p:cNvCxnSpPr>
          <p:nvPr/>
        </p:nvCxnSpPr>
        <p:spPr>
          <a:xfrm flipV="1">
            <a:off x="2838734" y="2136272"/>
            <a:ext cx="1102547" cy="120670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5 Conector recto"/>
          <p:cNvCxnSpPr>
            <a:endCxn id="10" idx="1"/>
          </p:cNvCxnSpPr>
          <p:nvPr/>
        </p:nvCxnSpPr>
        <p:spPr>
          <a:xfrm>
            <a:off x="2838734" y="3342979"/>
            <a:ext cx="1102547" cy="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28 Rectángulo redondeado"/>
          <p:cNvSpPr/>
          <p:nvPr/>
        </p:nvSpPr>
        <p:spPr>
          <a:xfrm>
            <a:off x="3941281" y="4045921"/>
            <a:ext cx="7195668" cy="1263453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dirty="0">
                <a:solidFill>
                  <a:schemeClr val="tx1"/>
                </a:solidFill>
              </a:rPr>
              <a:t>Se está adelantando </a:t>
            </a:r>
            <a:r>
              <a:rPr lang="es-CO" dirty="0" smtClean="0">
                <a:solidFill>
                  <a:schemeClr val="tx1"/>
                </a:solidFill>
              </a:rPr>
              <a:t>la </a:t>
            </a:r>
            <a:r>
              <a:rPr lang="es-CO" b="1" dirty="0" smtClean="0">
                <a:solidFill>
                  <a:srgbClr val="FF6600"/>
                </a:solidFill>
              </a:rPr>
              <a:t>evaluación </a:t>
            </a:r>
            <a:r>
              <a:rPr lang="es-CO" b="1" dirty="0">
                <a:solidFill>
                  <a:srgbClr val="FF6600"/>
                </a:solidFill>
              </a:rPr>
              <a:t>de Jefes de Control Interno que cierra el 31 de </a:t>
            </a:r>
            <a:r>
              <a:rPr lang="es-CO" b="1" dirty="0" smtClean="0">
                <a:solidFill>
                  <a:srgbClr val="FF6600"/>
                </a:solidFill>
              </a:rPr>
              <a:t>marzo</a:t>
            </a:r>
            <a:endParaRPr lang="es-CO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Periodo de evaluación</a:t>
            </a:r>
            <a:r>
              <a:rPr lang="es-CO" dirty="0">
                <a:solidFill>
                  <a:schemeClr val="tx1"/>
                </a:solidFill>
              </a:rPr>
              <a:t>: Enero – diciembre de 2016</a:t>
            </a:r>
          </a:p>
        </p:txBody>
      </p:sp>
      <p:cxnSp>
        <p:nvCxnSpPr>
          <p:cNvPr id="15" name="29 Conector recto"/>
          <p:cNvCxnSpPr>
            <a:endCxn id="14" idx="1"/>
          </p:cNvCxnSpPr>
          <p:nvPr/>
        </p:nvCxnSpPr>
        <p:spPr>
          <a:xfrm>
            <a:off x="2838734" y="3275754"/>
            <a:ext cx="1102547" cy="14018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52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7" y="1225032"/>
            <a:ext cx="2778996" cy="152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3 Rectángulo"/>
          <p:cNvSpPr/>
          <p:nvPr/>
        </p:nvSpPr>
        <p:spPr>
          <a:xfrm>
            <a:off x="597387" y="5500347"/>
            <a:ext cx="313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 smtClean="0">
                <a:solidFill>
                  <a:srgbClr val="008799"/>
                </a:solidFill>
              </a:rPr>
              <a:t>Jefes de Planeación Rama Ejecutiva nivel nacional</a:t>
            </a:r>
            <a:endParaRPr lang="es-CO" sz="2000" b="1" dirty="0">
              <a:solidFill>
                <a:srgbClr val="008799"/>
              </a:solidFill>
            </a:endParaRPr>
          </a:p>
        </p:txBody>
      </p:sp>
      <p:sp>
        <p:nvSpPr>
          <p:cNvPr id="18" name="8 Rectángulo redondeado"/>
          <p:cNvSpPr/>
          <p:nvPr/>
        </p:nvSpPr>
        <p:spPr>
          <a:xfrm>
            <a:off x="3577121" y="1708151"/>
            <a:ext cx="7941393" cy="1761525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</a:rPr>
              <a:t>Se </a:t>
            </a:r>
            <a:r>
              <a:rPr lang="es-CO" sz="2000" dirty="0" smtClean="0">
                <a:solidFill>
                  <a:schemeClr val="tx1"/>
                </a:solidFill>
              </a:rPr>
              <a:t>efectuó lanzamiento </a:t>
            </a:r>
            <a:r>
              <a:rPr lang="es-CO" sz="2000" dirty="0">
                <a:solidFill>
                  <a:schemeClr val="tx1"/>
                </a:solidFill>
              </a:rPr>
              <a:t>técnico </a:t>
            </a:r>
            <a:r>
              <a:rPr lang="es-CO" sz="2000" b="1" dirty="0" smtClean="0">
                <a:solidFill>
                  <a:srgbClr val="FF6600"/>
                </a:solidFill>
              </a:rPr>
              <a:t>líderes </a:t>
            </a:r>
            <a:r>
              <a:rPr lang="es-CO" sz="2000" b="1" dirty="0">
                <a:solidFill>
                  <a:srgbClr val="FF6600"/>
                </a:solidFill>
              </a:rPr>
              <a:t>de Política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</a:rPr>
              <a:t>Se está en proceso final de validación del</a:t>
            </a:r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O" sz="2000" b="1" dirty="0">
                <a:solidFill>
                  <a:srgbClr val="FF6600"/>
                </a:solidFill>
              </a:rPr>
              <a:t>MIPG2 y de los documentos técnicos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</a:rPr>
              <a:t>Se cuenta con el proyecto de </a:t>
            </a:r>
            <a:r>
              <a:rPr lang="es-CO" sz="2000" b="1" dirty="0" smtClean="0">
                <a:solidFill>
                  <a:srgbClr val="FF6600"/>
                </a:solidFill>
              </a:rPr>
              <a:t>decreto </a:t>
            </a:r>
            <a:r>
              <a:rPr lang="es-CO" sz="2000" b="1" dirty="0">
                <a:solidFill>
                  <a:srgbClr val="FF6600"/>
                </a:solidFill>
              </a:rPr>
              <a:t>de adopción del Modelo </a:t>
            </a:r>
          </a:p>
        </p:txBody>
      </p:sp>
      <p:sp>
        <p:nvSpPr>
          <p:cNvPr id="20" name="8 Rectángulo redondeado"/>
          <p:cNvSpPr/>
          <p:nvPr/>
        </p:nvSpPr>
        <p:spPr>
          <a:xfrm>
            <a:off x="3729259" y="4762703"/>
            <a:ext cx="7789256" cy="790526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dirty="0" smtClean="0">
                <a:solidFill>
                  <a:schemeClr val="tx1"/>
                </a:solidFill>
              </a:rPr>
              <a:t>I Encuentro Transversal de </a:t>
            </a:r>
            <a:r>
              <a:rPr lang="es-CO" sz="2000" b="1" dirty="0" smtClean="0">
                <a:solidFill>
                  <a:srgbClr val="FF6600"/>
                </a:solidFill>
              </a:rPr>
              <a:t>Jefes de Planeación </a:t>
            </a:r>
            <a:r>
              <a:rPr lang="es-CO" sz="2000" dirty="0" smtClean="0">
                <a:solidFill>
                  <a:schemeClr val="tx1"/>
                </a:solidFill>
              </a:rPr>
              <a:t>(122 asistentes) </a:t>
            </a:r>
            <a:r>
              <a:rPr lang="es-CO" sz="2000" b="1" dirty="0" smtClean="0">
                <a:solidFill>
                  <a:srgbClr val="FF6600"/>
                </a:solidFill>
              </a:rPr>
              <a:t> </a:t>
            </a:r>
            <a:endParaRPr lang="es-CO" sz="2000" b="1" dirty="0">
              <a:solidFill>
                <a:srgbClr val="FF6600"/>
              </a:solidFill>
            </a:endParaRPr>
          </a:p>
        </p:txBody>
      </p:sp>
      <p:sp>
        <p:nvSpPr>
          <p:cNvPr id="21" name="3 Rectángulo"/>
          <p:cNvSpPr/>
          <p:nvPr/>
        </p:nvSpPr>
        <p:spPr>
          <a:xfrm>
            <a:off x="445250" y="2997823"/>
            <a:ext cx="3131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8799"/>
                </a:solidFill>
              </a:rPr>
              <a:t>Modelo Integrado de Planeación y Gestión Versión 2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91" y="4309351"/>
            <a:ext cx="903319" cy="114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9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0" name="3 Rectángulo redondeado"/>
          <p:cNvSpPr/>
          <p:nvPr/>
        </p:nvSpPr>
        <p:spPr>
          <a:xfrm>
            <a:off x="3973286" y="1514031"/>
            <a:ext cx="7422597" cy="1547127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>
                <a:solidFill>
                  <a:srgbClr val="008799"/>
                </a:solidFill>
              </a:rPr>
              <a:t>Banco de </a:t>
            </a:r>
            <a:r>
              <a:rPr lang="es-CO" sz="2000" b="1" dirty="0" smtClean="0">
                <a:solidFill>
                  <a:srgbClr val="008799"/>
                </a:solidFill>
              </a:rPr>
              <a:t>éxitos</a:t>
            </a:r>
          </a:p>
          <a:p>
            <a:endParaRPr lang="es-CO" sz="1000" b="1" dirty="0">
              <a:solidFill>
                <a:srgbClr val="0087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schemeClr val="tx1"/>
                </a:solidFill>
              </a:rPr>
              <a:t>Se </a:t>
            </a:r>
            <a:r>
              <a:rPr lang="es-CO" sz="2000" dirty="0">
                <a:solidFill>
                  <a:schemeClr val="tx1"/>
                </a:solidFill>
              </a:rPr>
              <a:t>inició migración de casos exitosos registrados desde el año </a:t>
            </a:r>
            <a:r>
              <a:rPr lang="es-CO" sz="2000" b="1" dirty="0" smtClean="0">
                <a:solidFill>
                  <a:srgbClr val="FF6600"/>
                </a:solidFill>
              </a:rPr>
              <a:t>2.000 </a:t>
            </a:r>
            <a:r>
              <a:rPr lang="es-CO" sz="2000" dirty="0">
                <a:solidFill>
                  <a:schemeClr val="tx1"/>
                </a:solidFill>
              </a:rPr>
              <a:t>al nuevo aplicativo del Banco de éxitos 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973286" y="3490877"/>
            <a:ext cx="7422596" cy="2071172"/>
          </a:xfrm>
          <a:prstGeom prst="roundRect">
            <a:avLst/>
          </a:prstGeom>
          <a:ln cmpd="sng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>
                <a:solidFill>
                  <a:srgbClr val="008799"/>
                </a:solidFill>
              </a:rPr>
              <a:t>Plan de </a:t>
            </a:r>
            <a:r>
              <a:rPr lang="es-CO" sz="2000" b="1" dirty="0" smtClean="0">
                <a:solidFill>
                  <a:srgbClr val="008799"/>
                </a:solidFill>
              </a:rPr>
              <a:t>Difusión</a:t>
            </a:r>
          </a:p>
          <a:p>
            <a:endParaRPr lang="es-CO" sz="1000" b="1" dirty="0">
              <a:solidFill>
                <a:srgbClr val="0087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schemeClr val="tx1"/>
                </a:solidFill>
              </a:rPr>
              <a:t>Videoconferencias</a:t>
            </a:r>
            <a:r>
              <a:rPr lang="es-CO" sz="2000" dirty="0">
                <a:solidFill>
                  <a:schemeClr val="tx1"/>
                </a:solidFill>
              </a:rPr>
              <a:t>: Capacitación en el manejo del aplicativo MECI FURAG: </a:t>
            </a:r>
            <a:r>
              <a:rPr lang="es-CO" sz="2000" b="1" dirty="0">
                <a:solidFill>
                  <a:srgbClr val="FF6600"/>
                </a:solidFill>
              </a:rPr>
              <a:t>390 Asistentes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b="1" dirty="0">
                <a:solidFill>
                  <a:srgbClr val="FF6600"/>
                </a:solidFill>
              </a:rPr>
              <a:t>Capacitaciones Presenciales: </a:t>
            </a:r>
            <a:r>
              <a:rPr lang="es-CO" sz="2000" dirty="0">
                <a:solidFill>
                  <a:schemeClr val="tx1"/>
                </a:solidFill>
              </a:rPr>
              <a:t>en el manejo del aplicativo MECI FURAG </a:t>
            </a:r>
            <a:r>
              <a:rPr lang="es-CO" sz="2000" b="1" dirty="0">
                <a:solidFill>
                  <a:srgbClr val="FF6600"/>
                </a:solidFill>
              </a:rPr>
              <a:t>1099 Asistentes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00" y="2208762"/>
            <a:ext cx="2161821" cy="200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16 Conector recto"/>
          <p:cNvCxnSpPr>
            <a:stCxn id="12" idx="3"/>
            <a:endCxn id="10" idx="1"/>
          </p:cNvCxnSpPr>
          <p:nvPr/>
        </p:nvCxnSpPr>
        <p:spPr>
          <a:xfrm flipV="1">
            <a:off x="2916221" y="2287595"/>
            <a:ext cx="1057065" cy="92369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8 Conector recto"/>
          <p:cNvCxnSpPr>
            <a:stCxn id="12" idx="3"/>
            <a:endCxn id="11" idx="1"/>
          </p:cNvCxnSpPr>
          <p:nvPr/>
        </p:nvCxnSpPr>
        <p:spPr>
          <a:xfrm>
            <a:off x="2916221" y="3211286"/>
            <a:ext cx="1057065" cy="131517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669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1735223" y="1846750"/>
            <a:ext cx="3810202" cy="646331"/>
          </a:xfrm>
          <a:prstGeom prst="rect">
            <a:avLst/>
          </a:prstGeom>
          <a:noFill/>
          <a:ln>
            <a:solidFill>
              <a:srgbClr val="0087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Consolidación del </a:t>
            </a:r>
            <a:r>
              <a:rPr lang="es-CO" sz="1800" b="1" dirty="0" smtClean="0">
                <a:solidFill>
                  <a:srgbClr val="FF6600"/>
                </a:solidFill>
              </a:rPr>
              <a:t>Plan de Acción Integral</a:t>
            </a:r>
            <a:endParaRPr lang="es-CO" sz="1800" b="1" dirty="0">
              <a:solidFill>
                <a:srgbClr val="FF6600"/>
              </a:solidFill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1735223" y="2668651"/>
            <a:ext cx="3792120" cy="646331"/>
          </a:xfrm>
          <a:prstGeom prst="rect">
            <a:avLst/>
          </a:prstGeom>
          <a:noFill/>
          <a:ln>
            <a:solidFill>
              <a:srgbClr val="0087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Consolidación del </a:t>
            </a:r>
            <a:r>
              <a:rPr lang="es-CO" sz="1800" b="1" dirty="0" smtClean="0">
                <a:solidFill>
                  <a:srgbClr val="FF6600"/>
                </a:solidFill>
              </a:rPr>
              <a:t>Plan de Publicaciones</a:t>
            </a:r>
            <a:endParaRPr lang="es-CO" sz="1800" b="1" dirty="0">
              <a:solidFill>
                <a:srgbClr val="FF6600"/>
              </a:solidFill>
            </a:endParaRPr>
          </a:p>
        </p:txBody>
      </p:sp>
      <p:grpSp>
        <p:nvGrpSpPr>
          <p:cNvPr id="10" name="24 Grupo"/>
          <p:cNvGrpSpPr/>
          <p:nvPr/>
        </p:nvGrpSpPr>
        <p:grpSpPr>
          <a:xfrm>
            <a:off x="591184" y="1937867"/>
            <a:ext cx="849904" cy="1276569"/>
            <a:chOff x="604832" y="1487769"/>
            <a:chExt cx="887177" cy="1332554"/>
          </a:xfrm>
        </p:grpSpPr>
        <p:pic>
          <p:nvPicPr>
            <p:cNvPr id="11" name="2 Imagen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0" t="2817" r="17681" b="17935"/>
            <a:stretch/>
          </p:blipFill>
          <p:spPr>
            <a:xfrm>
              <a:off x="642105" y="1487769"/>
              <a:ext cx="812631" cy="994000"/>
            </a:xfrm>
            <a:prstGeom prst="rect">
              <a:avLst/>
            </a:prstGeom>
          </p:spPr>
        </p:pic>
        <p:sp>
          <p:nvSpPr>
            <p:cNvPr id="12" name="7 CuadroTexto"/>
            <p:cNvSpPr txBox="1"/>
            <p:nvPr/>
          </p:nvSpPr>
          <p:spPr>
            <a:xfrm>
              <a:off x="604832" y="2481769"/>
              <a:ext cx="887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Planes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33 Grupo"/>
          <p:cNvGrpSpPr/>
          <p:nvPr/>
        </p:nvGrpSpPr>
        <p:grpSpPr>
          <a:xfrm>
            <a:off x="389140" y="4475580"/>
            <a:ext cx="1223252" cy="986409"/>
            <a:chOff x="389139" y="3158407"/>
            <a:chExt cx="1318561" cy="1063265"/>
          </a:xfrm>
        </p:grpSpPr>
        <p:pic>
          <p:nvPicPr>
            <p:cNvPr id="14" name="8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" r="7395" b="14483"/>
            <a:stretch/>
          </p:blipFill>
          <p:spPr>
            <a:xfrm>
              <a:off x="697243" y="3158407"/>
              <a:ext cx="702352" cy="706148"/>
            </a:xfrm>
            <a:prstGeom prst="rect">
              <a:avLst/>
            </a:prstGeom>
          </p:spPr>
        </p:pic>
        <p:sp>
          <p:nvSpPr>
            <p:cNvPr id="15" name="9 CuadroTexto"/>
            <p:cNvSpPr txBox="1"/>
            <p:nvPr/>
          </p:nvSpPr>
          <p:spPr>
            <a:xfrm>
              <a:off x="389139" y="3883118"/>
              <a:ext cx="13185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Colciencias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10 CuadroTexto"/>
          <p:cNvSpPr txBox="1"/>
          <p:nvPr/>
        </p:nvSpPr>
        <p:spPr>
          <a:xfrm>
            <a:off x="1735223" y="4088697"/>
            <a:ext cx="3792120" cy="1754326"/>
          </a:xfrm>
          <a:prstGeom prst="rect">
            <a:avLst/>
          </a:prstGeom>
          <a:noFill/>
          <a:ln>
            <a:solidFill>
              <a:srgbClr val="0087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Consolidación de la </a:t>
            </a:r>
            <a:r>
              <a:rPr lang="es-CO" sz="1800" b="1" dirty="0" smtClean="0">
                <a:solidFill>
                  <a:srgbClr val="FF6600"/>
                </a:solidFill>
              </a:rPr>
              <a:t>invitación</a:t>
            </a:r>
            <a:r>
              <a:rPr lang="es-CO" sz="1800" dirty="0" smtClean="0"/>
              <a:t> a presentar propuestas de la </a:t>
            </a:r>
            <a:r>
              <a:rPr lang="es-CO" sz="1800" i="1" dirty="0" smtClean="0"/>
              <a:t>construcción de la estrategia y de las herramientas innovadoras para la apropiación efectiva del conocimiento en gestión pública</a:t>
            </a:r>
            <a:endParaRPr lang="es-CO" sz="1800" i="1" dirty="0"/>
          </a:p>
        </p:txBody>
      </p:sp>
      <p:grpSp>
        <p:nvGrpSpPr>
          <p:cNvPr id="21" name="25 Grupo"/>
          <p:cNvGrpSpPr/>
          <p:nvPr/>
        </p:nvGrpSpPr>
        <p:grpSpPr>
          <a:xfrm>
            <a:off x="6388028" y="1934534"/>
            <a:ext cx="1199078" cy="1283225"/>
            <a:chOff x="6111766" y="1593090"/>
            <a:chExt cx="1408386" cy="1507220"/>
          </a:xfrm>
        </p:grpSpPr>
        <p:pic>
          <p:nvPicPr>
            <p:cNvPr id="22" name="14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3" t="8736" r="20115" b="19081"/>
            <a:stretch/>
          </p:blipFill>
          <p:spPr>
            <a:xfrm>
              <a:off x="6415194" y="1593090"/>
              <a:ext cx="801531" cy="922445"/>
            </a:xfrm>
            <a:prstGeom prst="rect">
              <a:avLst/>
            </a:prstGeom>
          </p:spPr>
        </p:pic>
        <p:sp>
          <p:nvSpPr>
            <p:cNvPr id="23" name="15 CuadroTexto"/>
            <p:cNvSpPr txBox="1"/>
            <p:nvPr/>
          </p:nvSpPr>
          <p:spPr>
            <a:xfrm>
              <a:off x="6111766" y="2515535"/>
              <a:ext cx="1408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Cultura de la memoria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16 Rectángulo"/>
          <p:cNvSpPr/>
          <p:nvPr/>
        </p:nvSpPr>
        <p:spPr>
          <a:xfrm>
            <a:off x="7845440" y="1996873"/>
            <a:ext cx="3659622" cy="1200329"/>
          </a:xfrm>
          <a:prstGeom prst="rect">
            <a:avLst/>
          </a:prstGeom>
          <a:ln>
            <a:solidFill>
              <a:srgbClr val="008799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CO" sz="1800" dirty="0"/>
              <a:t>Inicio de la </a:t>
            </a:r>
            <a:r>
              <a:rPr lang="es-CO" sz="1800" dirty="0" smtClean="0"/>
              <a:t>estrategia de la </a:t>
            </a:r>
            <a:r>
              <a:rPr lang="es-CO" sz="1800" b="1" i="1" dirty="0" smtClean="0">
                <a:solidFill>
                  <a:srgbClr val="FF6600"/>
                </a:solidFill>
              </a:rPr>
              <a:t>Cultura de la Memoria</a:t>
            </a:r>
            <a:r>
              <a:rPr lang="es-CO" sz="1800" b="1" dirty="0" smtClean="0">
                <a:solidFill>
                  <a:srgbClr val="FF6600"/>
                </a:solidFill>
              </a:rPr>
              <a:t> </a:t>
            </a:r>
            <a:r>
              <a:rPr lang="es-CO" sz="1800" dirty="0" smtClean="0"/>
              <a:t>con la filmación de las entrevistas a Juan Felipe Rueda y de Armando Ardila</a:t>
            </a:r>
            <a:endParaRPr lang="es-CO" sz="1800" dirty="0"/>
          </a:p>
        </p:txBody>
      </p:sp>
      <p:grpSp>
        <p:nvGrpSpPr>
          <p:cNvPr id="25" name="34 Grupo"/>
          <p:cNvGrpSpPr/>
          <p:nvPr/>
        </p:nvGrpSpPr>
        <p:grpSpPr>
          <a:xfrm>
            <a:off x="6346152" y="4400681"/>
            <a:ext cx="1201295" cy="1136202"/>
            <a:chOff x="6111766" y="3369477"/>
            <a:chExt cx="1408386" cy="1332072"/>
          </a:xfrm>
        </p:grpSpPr>
        <p:pic>
          <p:nvPicPr>
            <p:cNvPr id="26" name="17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0" t="1686" r="7242" b="15024"/>
            <a:stretch/>
          </p:blipFill>
          <p:spPr>
            <a:xfrm>
              <a:off x="6456715" y="3369477"/>
              <a:ext cx="718488" cy="698307"/>
            </a:xfrm>
            <a:prstGeom prst="rect">
              <a:avLst/>
            </a:prstGeom>
          </p:spPr>
        </p:pic>
        <p:sp>
          <p:nvSpPr>
            <p:cNvPr id="27" name="18 CuadroTexto"/>
            <p:cNvSpPr txBox="1"/>
            <p:nvPr/>
          </p:nvSpPr>
          <p:spPr>
            <a:xfrm>
              <a:off x="6111766" y="4116774"/>
              <a:ext cx="1408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accent2">
                      <a:lumMod val="75000"/>
                    </a:schemeClr>
                  </a:solidFill>
                </a:rPr>
                <a:t>Laboratorio Pedagógico</a:t>
              </a:r>
            </a:p>
          </p:txBody>
        </p:sp>
      </p:grpSp>
      <p:sp>
        <p:nvSpPr>
          <p:cNvPr id="28" name="19 Rectángulo"/>
          <p:cNvSpPr/>
          <p:nvPr/>
        </p:nvSpPr>
        <p:spPr>
          <a:xfrm>
            <a:off x="7845440" y="4474879"/>
            <a:ext cx="3659623" cy="923330"/>
          </a:xfrm>
          <a:prstGeom prst="rect">
            <a:avLst/>
          </a:prstGeom>
          <a:ln>
            <a:solidFill>
              <a:srgbClr val="008799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CO" sz="1800" dirty="0"/>
              <a:t>Coordinación del </a:t>
            </a:r>
            <a:r>
              <a:rPr lang="es-CO" sz="1800" b="1" dirty="0">
                <a:solidFill>
                  <a:srgbClr val="FF6600"/>
                </a:solidFill>
              </a:rPr>
              <a:t>taller de </a:t>
            </a:r>
            <a:r>
              <a:rPr lang="es-CO" sz="1800" b="1" i="1" dirty="0" smtClean="0">
                <a:solidFill>
                  <a:srgbClr val="FF6600"/>
                </a:solidFill>
              </a:rPr>
              <a:t>Presentaciones Efectivas </a:t>
            </a:r>
            <a:r>
              <a:rPr lang="es-CO" sz="1800" dirty="0" smtClean="0"/>
              <a:t>y desarrollo de sus posteriores réplicas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1420823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pSp>
        <p:nvGrpSpPr>
          <p:cNvPr id="17" name="35 Grupo"/>
          <p:cNvGrpSpPr/>
          <p:nvPr/>
        </p:nvGrpSpPr>
        <p:grpSpPr>
          <a:xfrm>
            <a:off x="216647" y="2072378"/>
            <a:ext cx="1387810" cy="1035084"/>
            <a:chOff x="389138" y="4814439"/>
            <a:chExt cx="1318561" cy="982494"/>
          </a:xfrm>
        </p:grpSpPr>
        <p:pic>
          <p:nvPicPr>
            <p:cNvPr id="18" name="11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409" r="10460" b="29501"/>
            <a:stretch/>
          </p:blipFill>
          <p:spPr>
            <a:xfrm>
              <a:off x="583161" y="4814439"/>
              <a:ext cx="930514" cy="643940"/>
            </a:xfrm>
            <a:prstGeom prst="rect">
              <a:avLst/>
            </a:prstGeom>
          </p:spPr>
        </p:pic>
        <p:sp>
          <p:nvSpPr>
            <p:cNvPr id="19" name="12 CuadroTexto"/>
            <p:cNvSpPr txBox="1"/>
            <p:nvPr/>
          </p:nvSpPr>
          <p:spPr>
            <a:xfrm>
              <a:off x="389138" y="5458379"/>
              <a:ext cx="13185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err="1" smtClean="0">
                  <a:solidFill>
                    <a:schemeClr val="accent2">
                      <a:lumMod val="75000"/>
                    </a:schemeClr>
                  </a:solidFill>
                </a:rPr>
                <a:t>MIPG</a:t>
              </a:r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 v2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13 Rectángulo"/>
          <p:cNvSpPr/>
          <p:nvPr/>
        </p:nvSpPr>
        <p:spPr>
          <a:xfrm>
            <a:off x="1775939" y="1766614"/>
            <a:ext cx="3874234" cy="1477328"/>
          </a:xfrm>
          <a:prstGeom prst="rect">
            <a:avLst/>
          </a:prstGeom>
          <a:ln>
            <a:solidFill>
              <a:srgbClr val="008799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CO" sz="1800" dirty="0"/>
              <a:t>Desarrollo del </a:t>
            </a:r>
            <a:r>
              <a:rPr lang="es-CO" sz="1800" b="1" dirty="0">
                <a:solidFill>
                  <a:srgbClr val="FF6600"/>
                </a:solidFill>
              </a:rPr>
              <a:t>modelo de cartilla</a:t>
            </a:r>
            <a:r>
              <a:rPr lang="es-CO" sz="1800" dirty="0"/>
              <a:t> para la incorporación de los instrumentos anexos del </a:t>
            </a:r>
            <a:r>
              <a:rPr lang="es-CO" sz="1800" b="1" dirty="0" smtClean="0">
                <a:solidFill>
                  <a:srgbClr val="FF6600"/>
                </a:solidFill>
              </a:rPr>
              <a:t>MIPGv2</a:t>
            </a:r>
            <a:r>
              <a:rPr lang="es-CO" sz="1800" dirty="0" smtClean="0"/>
              <a:t>, de todos los líderes de política involucrados en el MIPGv2</a:t>
            </a:r>
            <a:endParaRPr lang="es-CO" sz="1800" dirty="0"/>
          </a:p>
        </p:txBody>
      </p:sp>
      <p:sp>
        <p:nvSpPr>
          <p:cNvPr id="29" name="20 Rectángulo"/>
          <p:cNvSpPr/>
          <p:nvPr/>
        </p:nvSpPr>
        <p:spPr>
          <a:xfrm>
            <a:off x="7887009" y="1630134"/>
            <a:ext cx="3755015" cy="1754326"/>
          </a:xfrm>
          <a:prstGeom prst="rect">
            <a:avLst/>
          </a:prstGeom>
          <a:ln>
            <a:solidFill>
              <a:srgbClr val="008799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CO" sz="1800" dirty="0"/>
              <a:t>Fortalecimiento de la entrega de "</a:t>
            </a:r>
            <a:r>
              <a:rPr lang="es-CO" sz="1800" b="1" dirty="0">
                <a:solidFill>
                  <a:srgbClr val="FF6600"/>
                </a:solidFill>
              </a:rPr>
              <a:t>Conocimiento al día</a:t>
            </a:r>
            <a:r>
              <a:rPr lang="es-CO" sz="1800" dirty="0"/>
              <a:t>" y consolidación de la herramienta "</a:t>
            </a:r>
            <a:r>
              <a:rPr lang="es-CO" sz="1800" b="1" dirty="0">
                <a:solidFill>
                  <a:srgbClr val="FF6600"/>
                </a:solidFill>
              </a:rPr>
              <a:t>Capacitaciones, eventos y convocatorias vigentes</a:t>
            </a:r>
            <a:r>
              <a:rPr lang="es-CO" sz="1800" dirty="0"/>
              <a:t>" para difusión a todos los servidores públicos de la </a:t>
            </a:r>
            <a:r>
              <a:rPr lang="es-CO" sz="1800" dirty="0" smtClean="0"/>
              <a:t>Entidad</a:t>
            </a:r>
            <a:endParaRPr lang="es-CO" sz="1800" dirty="0"/>
          </a:p>
        </p:txBody>
      </p:sp>
      <p:grpSp>
        <p:nvGrpSpPr>
          <p:cNvPr id="30" name="36 Grupo"/>
          <p:cNvGrpSpPr/>
          <p:nvPr/>
        </p:nvGrpSpPr>
        <p:grpSpPr>
          <a:xfrm>
            <a:off x="6282559" y="1923292"/>
            <a:ext cx="1618676" cy="1369606"/>
            <a:chOff x="5839716" y="4981628"/>
            <a:chExt cx="1727732" cy="1460481"/>
          </a:xfrm>
        </p:grpSpPr>
        <p:pic>
          <p:nvPicPr>
            <p:cNvPr id="31" name="22 Imagen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55" y="4981628"/>
              <a:ext cx="910454" cy="755677"/>
            </a:xfrm>
            <a:prstGeom prst="rect">
              <a:avLst/>
            </a:prstGeom>
          </p:spPr>
        </p:pic>
        <p:sp>
          <p:nvSpPr>
            <p:cNvPr id="32" name="23 CuadroTexto"/>
            <p:cNvSpPr txBox="1"/>
            <p:nvPr/>
          </p:nvSpPr>
          <p:spPr>
            <a:xfrm>
              <a:off x="5839716" y="5733969"/>
              <a:ext cx="1727732" cy="70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Compartir conocimiento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4 Grupo"/>
          <p:cNvGrpSpPr/>
          <p:nvPr/>
        </p:nvGrpSpPr>
        <p:grpSpPr>
          <a:xfrm>
            <a:off x="4066553" y="4337245"/>
            <a:ext cx="1315907" cy="1233229"/>
            <a:chOff x="3384996" y="5114327"/>
            <a:chExt cx="1426743" cy="1337101"/>
          </a:xfrm>
        </p:grpSpPr>
        <p:pic>
          <p:nvPicPr>
            <p:cNvPr id="34" name="1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" t="5543" r="6755" b="19234"/>
            <a:stretch/>
          </p:blipFill>
          <p:spPr>
            <a:xfrm>
              <a:off x="3666853" y="5114327"/>
              <a:ext cx="863029" cy="752326"/>
            </a:xfrm>
            <a:prstGeom prst="rect">
              <a:avLst/>
            </a:prstGeom>
          </p:spPr>
        </p:pic>
        <p:sp>
          <p:nvSpPr>
            <p:cNvPr id="35" name="39 CuadroTexto"/>
            <p:cNvSpPr txBox="1"/>
            <p:nvPr/>
          </p:nvSpPr>
          <p:spPr>
            <a:xfrm>
              <a:off x="3384996" y="5866653"/>
              <a:ext cx="142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 smtClean="0">
                  <a:solidFill>
                    <a:schemeClr val="accent2">
                      <a:lumMod val="75000"/>
                    </a:schemeClr>
                  </a:solidFill>
                </a:rPr>
                <a:t>Evaluación del modelo</a:t>
              </a:r>
              <a:endParaRPr lang="es-CO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40 CuadroTexto"/>
          <p:cNvSpPr txBox="1"/>
          <p:nvPr/>
        </p:nvSpPr>
        <p:spPr>
          <a:xfrm>
            <a:off x="5650173" y="4531639"/>
            <a:ext cx="2614475" cy="646331"/>
          </a:xfrm>
          <a:prstGeom prst="rect">
            <a:avLst/>
          </a:prstGeom>
          <a:noFill/>
          <a:ln>
            <a:solidFill>
              <a:srgbClr val="0087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800" b="1" dirty="0" smtClean="0">
                <a:solidFill>
                  <a:srgbClr val="FF6600"/>
                </a:solidFill>
              </a:rPr>
              <a:t>Evaluación del modelo</a:t>
            </a:r>
            <a:r>
              <a:rPr lang="es-CO" sz="1800" dirty="0" smtClean="0"/>
              <a:t>: </a:t>
            </a:r>
          </a:p>
          <a:p>
            <a:r>
              <a:rPr lang="es-CO" sz="1800" dirty="0" smtClean="0"/>
              <a:t>Grupos </a:t>
            </a:r>
            <a:r>
              <a:rPr lang="es-CO" sz="1800" dirty="0" err="1" smtClean="0"/>
              <a:t>AyP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3606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9898"/>
            <a:ext cx="9144000" cy="818223"/>
          </a:xfrm>
          <a:prstGeom prst="rect">
            <a:avLst/>
          </a:prstGeom>
        </p:spPr>
      </p:pic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2422907" y="2317735"/>
            <a:ext cx="8640045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Presentación nuevos miembros del equipo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1" name="CuadroTexto 15"/>
          <p:cNvSpPr txBox="1">
            <a:spLocks noChangeArrowheads="1"/>
          </p:cNvSpPr>
          <p:nvPr/>
        </p:nvSpPr>
        <p:spPr bwMode="auto">
          <a:xfrm>
            <a:off x="1524009" y="3004352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37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141351" y="5985929"/>
            <a:ext cx="4127986" cy="8375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AutoShape 2" descr="Resultado de imagen para agencia de desarrollo rural logo + colombia"/>
          <p:cNvSpPr>
            <a:spLocks noChangeAspect="1" noChangeArrowheads="1"/>
          </p:cNvSpPr>
          <p:nvPr/>
        </p:nvSpPr>
        <p:spPr bwMode="auto">
          <a:xfrm>
            <a:off x="1767966" y="9705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0" name="AutoShape 4" descr="Resultado de imagen para agencia de desarrollo rural logo + colombia"/>
          <p:cNvSpPr>
            <a:spLocks noChangeAspect="1" noChangeArrowheads="1"/>
          </p:cNvSpPr>
          <p:nvPr/>
        </p:nvSpPr>
        <p:spPr bwMode="auto">
          <a:xfrm>
            <a:off x="1920366" y="11229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1" name="AutoShape 2" descr="Resultado de imagen para ministerio de educacion logo + colombia"/>
          <p:cNvSpPr>
            <a:spLocks noChangeAspect="1" noChangeArrowheads="1"/>
          </p:cNvSpPr>
          <p:nvPr/>
        </p:nvSpPr>
        <p:spPr bwMode="auto">
          <a:xfrm>
            <a:off x="2072766" y="12753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30" y="971918"/>
            <a:ext cx="7092248" cy="5594131"/>
          </a:xfrm>
          <a:prstGeom prst="rect">
            <a:avLst/>
          </a:prstGeom>
        </p:spPr>
      </p:pic>
      <p:sp>
        <p:nvSpPr>
          <p:cNvPr id="13" name="7 CuadroTexto"/>
          <p:cNvSpPr txBox="1"/>
          <p:nvPr/>
        </p:nvSpPr>
        <p:spPr>
          <a:xfrm>
            <a:off x="8190615" y="1144250"/>
            <a:ext cx="278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-Remedios - 16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-Ituango- 21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Dabeiba</a:t>
            </a:r>
            <a:r>
              <a:rPr lang="es-CO" sz="1200" dirty="0" smtClean="0">
                <a:latin typeface="Arial Rounded MT Bold" panose="020F0704030504030204" pitchFamily="34" charset="0"/>
              </a:rPr>
              <a:t>- 28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Anorí</a:t>
            </a:r>
            <a:r>
              <a:rPr lang="es-CO" sz="1200" dirty="0" smtClean="0">
                <a:latin typeface="Arial Rounded MT Bold" panose="020F0704030504030204" pitchFamily="34" charset="0"/>
              </a:rPr>
              <a:t>- por definir</a:t>
            </a:r>
            <a:endParaRPr lang="es-CO" sz="1200" dirty="0">
              <a:latin typeface="Arial Rounded MT Bold" panose="020F0704030504030204" pitchFamily="34" charset="0"/>
            </a:endParaRPr>
          </a:p>
        </p:txBody>
      </p:sp>
      <p:sp>
        <p:nvSpPr>
          <p:cNvPr id="14" name="9 CuadroTexto"/>
          <p:cNvSpPr txBox="1"/>
          <p:nvPr/>
        </p:nvSpPr>
        <p:spPr>
          <a:xfrm>
            <a:off x="985553" y="3467924"/>
            <a:ext cx="278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-Miranda- </a:t>
            </a:r>
            <a:r>
              <a:rPr lang="es-CO" sz="1200" dirty="0">
                <a:latin typeface="Arial Rounded MT Bold" panose="020F0704030504030204" pitchFamily="34" charset="0"/>
              </a:rPr>
              <a:t>21 </a:t>
            </a:r>
            <a:r>
              <a:rPr lang="es-CO" sz="1200" dirty="0" smtClean="0">
                <a:latin typeface="Arial Rounded MT Bold" panose="020F0704030504030204" pitchFamily="34" charset="0"/>
              </a:rPr>
              <a:t>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-Buenos Aires- 22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Caldono</a:t>
            </a:r>
            <a:r>
              <a:rPr lang="es-CO" sz="1200" dirty="0" smtClean="0">
                <a:latin typeface="Arial Rounded MT Bold" panose="020F0704030504030204" pitchFamily="34" charset="0"/>
              </a:rPr>
              <a:t>- 23 marzo</a:t>
            </a:r>
          </a:p>
        </p:txBody>
      </p:sp>
      <p:sp>
        <p:nvSpPr>
          <p:cNvPr id="15" name="10 CuadroTexto"/>
          <p:cNvSpPr txBox="1"/>
          <p:nvPr/>
        </p:nvSpPr>
        <p:spPr>
          <a:xfrm>
            <a:off x="899062" y="5115227"/>
            <a:ext cx="278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Policarpa</a:t>
            </a:r>
            <a:r>
              <a:rPr lang="es-CO" sz="1200" dirty="0" smtClean="0">
                <a:latin typeface="Arial Rounded MT Bold" panose="020F0704030504030204" pitchFamily="34" charset="0"/>
              </a:rPr>
              <a:t>- 29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-Tumaco- 31 marzo</a:t>
            </a:r>
          </a:p>
        </p:txBody>
      </p:sp>
      <p:sp>
        <p:nvSpPr>
          <p:cNvPr id="16" name="11 CuadroTexto"/>
          <p:cNvSpPr txBox="1"/>
          <p:nvPr/>
        </p:nvSpPr>
        <p:spPr>
          <a:xfrm>
            <a:off x="9582687" y="3136529"/>
            <a:ext cx="278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-Mesetas- 09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-Vistahermosa- 09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-La Macarena- por definir</a:t>
            </a:r>
          </a:p>
        </p:txBody>
      </p:sp>
      <p:sp>
        <p:nvSpPr>
          <p:cNvPr id="17" name="12 CuadroTexto"/>
          <p:cNvSpPr txBox="1"/>
          <p:nvPr/>
        </p:nvSpPr>
        <p:spPr>
          <a:xfrm>
            <a:off x="9814396" y="4653562"/>
            <a:ext cx="179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-San José del Guaviare – 21 marzo</a:t>
            </a:r>
          </a:p>
        </p:txBody>
      </p:sp>
      <p:sp>
        <p:nvSpPr>
          <p:cNvPr id="18" name="13 CuadroTexto"/>
          <p:cNvSpPr txBox="1"/>
          <p:nvPr/>
        </p:nvSpPr>
        <p:spPr>
          <a:xfrm>
            <a:off x="2580912" y="5887452"/>
            <a:ext cx="278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-Puerto Asís- 09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Villagarzón</a:t>
            </a:r>
            <a:r>
              <a:rPr lang="es-CO" sz="1200" dirty="0" smtClean="0">
                <a:latin typeface="Arial Rounded MT Bold" panose="020F0704030504030204" pitchFamily="34" charset="0"/>
              </a:rPr>
              <a:t>- 10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-Orito- 6 abril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-Puerto Caicedo- 8 abril</a:t>
            </a:r>
          </a:p>
        </p:txBody>
      </p:sp>
      <p:sp>
        <p:nvSpPr>
          <p:cNvPr id="19" name="14 CuadroTexto"/>
          <p:cNvSpPr txBox="1"/>
          <p:nvPr/>
        </p:nvSpPr>
        <p:spPr>
          <a:xfrm>
            <a:off x="9319386" y="5642615"/>
            <a:ext cx="278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 Rounded MT Bold" panose="020F0704030504030204" pitchFamily="34" charset="0"/>
              </a:rPr>
              <a:t>-La Montañita- 14 febrero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-San Vicente del </a:t>
            </a:r>
            <a:r>
              <a:rPr lang="es-CO" sz="1200" dirty="0" err="1" smtClean="0">
                <a:latin typeface="Arial Rounded MT Bold" panose="020F0704030504030204" pitchFamily="34" charset="0"/>
              </a:rPr>
              <a:t>Caguán</a:t>
            </a:r>
            <a:r>
              <a:rPr lang="es-CO" sz="1200" dirty="0" smtClean="0">
                <a:latin typeface="Arial Rounded MT Bold" panose="020F0704030504030204" pitchFamily="34" charset="0"/>
              </a:rPr>
              <a:t>- 15 marzo</a:t>
            </a:r>
          </a:p>
          <a:p>
            <a:r>
              <a:rPr lang="es-CO" sz="1200" dirty="0" smtClean="0">
                <a:latin typeface="Arial Rounded MT Bold" panose="020F0704030504030204" pitchFamily="34" charset="0"/>
              </a:rPr>
              <a:t>-Cartagena del Chairá- 16 marzo</a:t>
            </a:r>
          </a:p>
        </p:txBody>
      </p:sp>
      <p:pic>
        <p:nvPicPr>
          <p:cNvPr id="20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" y="1277083"/>
            <a:ext cx="2105319" cy="905001"/>
          </a:xfrm>
          <a:prstGeom prst="rect">
            <a:avLst/>
          </a:prstGeom>
        </p:spPr>
      </p:pic>
      <p:pic>
        <p:nvPicPr>
          <p:cNvPr id="21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64" y="1314085"/>
            <a:ext cx="816971" cy="818196"/>
          </a:xfrm>
          <a:prstGeom prst="rect">
            <a:avLst/>
          </a:prstGeom>
        </p:spPr>
      </p:pic>
      <p:sp>
        <p:nvSpPr>
          <p:cNvPr id="22" name="CuadroTexto 15"/>
          <p:cNvSpPr txBox="1">
            <a:spLocks noChangeArrowheads="1"/>
          </p:cNvSpPr>
          <p:nvPr/>
        </p:nvSpPr>
        <p:spPr bwMode="auto">
          <a:xfrm>
            <a:off x="466095" y="832037"/>
            <a:ext cx="5655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rgbClr val="7F7F7F"/>
                </a:solidFill>
              </a:rPr>
              <a:t>Plan 100 días</a:t>
            </a:r>
            <a:endParaRPr lang="es-ES_tradnl" altLang="es-CO" b="1" dirty="0">
              <a:solidFill>
                <a:srgbClr val="7F7F7F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13372" y="2033034"/>
            <a:ext cx="30139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O" altLang="es-CO" sz="1600" i="1" dirty="0">
                <a:solidFill>
                  <a:prstClr val="white">
                    <a:lumMod val="50000"/>
                  </a:prstClr>
                </a:solidFill>
              </a:rPr>
              <a:t>Taller de fortalecimiento de capacidades para la participación, el control social y la rendición de cuentas</a:t>
            </a:r>
            <a:endParaRPr lang="es-CO" altLang="es-CO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4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2" name="9 CuadroTexto"/>
          <p:cNvSpPr txBox="1"/>
          <p:nvPr/>
        </p:nvSpPr>
        <p:spPr>
          <a:xfrm>
            <a:off x="418600" y="5104266"/>
            <a:ext cx="423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Fecha: 14 de Febrero</a:t>
            </a:r>
          </a:p>
          <a:p>
            <a:r>
              <a:rPr lang="es-CO" b="1" dirty="0" smtClean="0"/>
              <a:t>Lugar: La Montañita- Caquetá</a:t>
            </a:r>
          </a:p>
        </p:txBody>
      </p:sp>
      <p:pic>
        <p:nvPicPr>
          <p:cNvPr id="23" name="Picture 2" descr="F:\fotos 100 días\IMG-20170223-WA00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12925" r="20570" b="7919"/>
          <a:stretch/>
        </p:blipFill>
        <p:spPr bwMode="auto">
          <a:xfrm>
            <a:off x="404952" y="1202521"/>
            <a:ext cx="5471093" cy="38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:\fotos 100 días\Taller Vistahermosa 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14763" r="11140" b="15578"/>
          <a:stretch/>
        </p:blipFill>
        <p:spPr bwMode="auto">
          <a:xfrm>
            <a:off x="6081318" y="2921381"/>
            <a:ext cx="5929606" cy="30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9 CuadroTexto"/>
          <p:cNvSpPr txBox="1"/>
          <p:nvPr/>
        </p:nvSpPr>
        <p:spPr>
          <a:xfrm>
            <a:off x="7773775" y="2170771"/>
            <a:ext cx="4237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b="1" dirty="0" smtClean="0"/>
              <a:t>Fecha: 9 de Marzo</a:t>
            </a:r>
          </a:p>
          <a:p>
            <a:pPr algn="r"/>
            <a:r>
              <a:rPr lang="es-CO" b="1" dirty="0" smtClean="0"/>
              <a:t>Lugar: Vistahermosa- Meta</a:t>
            </a:r>
          </a:p>
        </p:txBody>
      </p:sp>
    </p:spTree>
    <p:extLst>
      <p:ext uri="{BB962C8B-B14F-4D97-AF65-F5344CB8AC3E}">
        <p14:creationId xmlns:p14="http://schemas.microsoft.com/office/powerpoint/2010/main" val="184301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7" name="Picture 2" descr="F:\fotos 100 días\Taller en San Vicente del Caguán 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1"/>
          <a:stretch/>
        </p:blipFill>
        <p:spPr bwMode="auto">
          <a:xfrm>
            <a:off x="423985" y="1188874"/>
            <a:ext cx="5376205" cy="36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 Rectángulo"/>
          <p:cNvSpPr/>
          <p:nvPr/>
        </p:nvSpPr>
        <p:spPr>
          <a:xfrm>
            <a:off x="423985" y="47903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/>
              <a:t>Fecha: </a:t>
            </a:r>
            <a:r>
              <a:rPr lang="es-CO" b="1" dirty="0" smtClean="0"/>
              <a:t> 15 marzo</a:t>
            </a:r>
            <a:r>
              <a:rPr lang="es-CO" b="1" dirty="0" smtClean="0">
                <a:solidFill>
                  <a:schemeClr val="bg1"/>
                </a:solidFill>
              </a:rPr>
              <a:t>15 </a:t>
            </a:r>
            <a:r>
              <a:rPr lang="es-CO" b="1" dirty="0">
                <a:solidFill>
                  <a:schemeClr val="bg1"/>
                </a:solidFill>
              </a:rPr>
              <a:t>de Marzo</a:t>
            </a:r>
          </a:p>
          <a:p>
            <a:r>
              <a:rPr lang="es-CO" b="1" dirty="0" smtClean="0"/>
              <a:t>Lugar</a:t>
            </a:r>
            <a:r>
              <a:rPr lang="es-CO" b="1" dirty="0"/>
              <a:t>: </a:t>
            </a:r>
            <a:r>
              <a:rPr lang="es-CO" b="1" dirty="0" smtClean="0"/>
              <a:t>San Vicente del </a:t>
            </a:r>
            <a:r>
              <a:rPr lang="es-CO" b="1" dirty="0" err="1" smtClean="0"/>
              <a:t>Caguán</a:t>
            </a:r>
            <a:endParaRPr lang="es-CO" b="1" dirty="0"/>
          </a:p>
        </p:txBody>
      </p:sp>
      <p:pic>
        <p:nvPicPr>
          <p:cNvPr id="9" name="Picture 2" descr="F:\fotos 100 días\Taller Ituango 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12554" r="15845" b="23031"/>
          <a:stretch/>
        </p:blipFill>
        <p:spPr bwMode="auto">
          <a:xfrm>
            <a:off x="6127845" y="1768475"/>
            <a:ext cx="5734958" cy="41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586939" y="1059973"/>
            <a:ext cx="4237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b="1" dirty="0" smtClean="0"/>
              <a:t>Fecha: 21 de Marzo</a:t>
            </a:r>
          </a:p>
          <a:p>
            <a:pPr algn="r"/>
            <a:r>
              <a:rPr lang="es-CO" b="1" dirty="0" smtClean="0"/>
              <a:t>Lugar: </a:t>
            </a:r>
            <a:r>
              <a:rPr lang="es-CO" b="1" dirty="0" err="1" smtClean="0"/>
              <a:t>Ituango</a:t>
            </a:r>
            <a:r>
              <a:rPr lang="es-CO" b="1" dirty="0" smtClean="0"/>
              <a:t>- Antioquia</a:t>
            </a:r>
          </a:p>
        </p:txBody>
      </p:sp>
    </p:spTree>
    <p:extLst>
      <p:ext uri="{BB962C8B-B14F-4D97-AF65-F5344CB8AC3E}">
        <p14:creationId xmlns:p14="http://schemas.microsoft.com/office/powerpoint/2010/main" val="256146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Gestión Internacional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922" y="1207267"/>
            <a:ext cx="263553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ES_tradnl" sz="1800" dirty="0">
                <a:ea typeface="MS PGothic" charset="0"/>
                <a:cs typeface="MS PGothic" charset="0"/>
              </a:rPr>
              <a:t>A</a:t>
            </a:r>
            <a:r>
              <a:rPr lang="es-ES_tradnl" sz="1800" dirty="0" smtClean="0">
                <a:ea typeface="MS PGothic" charset="0"/>
                <a:cs typeface="MS PGothic" charset="0"/>
              </a:rPr>
              <a:t>pertura del curso selectivo de los Administradores Civiles del Estado del Instituto Nacional de Administración Pública de España-INAP. 16 de enero</a:t>
            </a:r>
            <a:endParaRPr lang="es-CO" sz="1800" dirty="0">
              <a:ea typeface="MS PGothic" charset="0"/>
              <a:cs typeface="MS PGothic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73179" y="4400618"/>
            <a:ext cx="2263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CO" sz="1800" dirty="0" smtClean="0">
                <a:ea typeface="MS PGothic" charset="0"/>
                <a:cs typeface="MS PGothic" charset="0"/>
              </a:rPr>
              <a:t>III Gabinete Binacional Colombia-Perú. 26 y 27 de enero.</a:t>
            </a:r>
            <a:endParaRPr lang="es-CO" sz="1800" dirty="0">
              <a:ea typeface="MS PGothic" charset="0"/>
              <a:cs typeface="MS PGothic" charset="0"/>
            </a:endParaRPr>
          </a:p>
        </p:txBody>
      </p:sp>
      <p:pic>
        <p:nvPicPr>
          <p:cNvPr id="10" name="Imagen 9" descr="D:\Juliana Towers\Downloads\15995256_665662633594718_791142548942142703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56" y="1322869"/>
            <a:ext cx="2957493" cy="207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74" y="4011302"/>
            <a:ext cx="3165796" cy="1951659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216197" y="1322869"/>
            <a:ext cx="269223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ES_tradnl" sz="1800" dirty="0">
                <a:ea typeface="MS PGothic" charset="0"/>
                <a:cs typeface="MS PGothic" charset="0"/>
              </a:rPr>
              <a:t>Suscripción del Memorando de Entendimiento con la Oficina del Primer Ministro de Emiratos Árabes Unidos. 13 de febrero.</a:t>
            </a:r>
            <a:endParaRPr lang="es-CO" sz="1800" dirty="0">
              <a:ea typeface="MS PGothic" charset="0"/>
              <a:cs typeface="MS PGothic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374" y="1309221"/>
            <a:ext cx="2886137" cy="2076970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499731" y="3985966"/>
            <a:ext cx="233578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ES_tradnl" sz="1800" dirty="0">
                <a:ea typeface="MS PGothic" charset="0"/>
                <a:cs typeface="MS PGothic" charset="0"/>
              </a:rPr>
              <a:t>Inauguración de la nueva sede de la Escuela Nacional de Control de la Contraloría General de Perú</a:t>
            </a:r>
            <a:r>
              <a:rPr lang="es-CO" sz="1800" dirty="0">
                <a:ea typeface="MS PGothic" charset="0"/>
                <a:cs typeface="MS PGothic" charset="0"/>
              </a:rPr>
              <a:t>. 1 de marzo.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197" y="3929414"/>
            <a:ext cx="3174710" cy="2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17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-1786985" y="3300887"/>
            <a:ext cx="775017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¿Qué se ha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hecho? </a:t>
            </a:r>
          </a:p>
        </p:txBody>
      </p:sp>
      <p:pic>
        <p:nvPicPr>
          <p:cNvPr id="35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r="31558"/>
          <a:stretch>
            <a:fillRect/>
          </a:stretch>
        </p:blipFill>
        <p:spPr bwMode="auto">
          <a:xfrm>
            <a:off x="7905169" y="1209185"/>
            <a:ext cx="27971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34421"/>
          <a:stretch>
            <a:fillRect/>
          </a:stretch>
        </p:blipFill>
        <p:spPr bwMode="auto">
          <a:xfrm>
            <a:off x="4728582" y="1209185"/>
            <a:ext cx="28225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n 10" descr="Anexos/Anexo%2013.%20Presentaciones%20campaña%20jóvenes%20(numeral%204.1.2)/2016-05-04-PHOTO-000028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0" r="25427" b="15559"/>
          <a:stretch>
            <a:fillRect/>
          </a:stretch>
        </p:blipFill>
        <p:spPr bwMode="auto">
          <a:xfrm>
            <a:off x="1553581" y="1209185"/>
            <a:ext cx="2820988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ángulo 2"/>
          <p:cNvSpPr>
            <a:spLocks noChangeArrowheads="1"/>
          </p:cNvSpPr>
          <p:nvPr/>
        </p:nvSpPr>
        <p:spPr bwMode="auto">
          <a:xfrm>
            <a:off x="1553581" y="5639898"/>
            <a:ext cx="2820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smtClean="0">
                <a:solidFill>
                  <a:srgbClr val="FA9E00"/>
                </a:solidFill>
                <a:ea typeface="MS PGothic" panose="020B0600070205080204" pitchFamily="34" charset="-128"/>
              </a:rPr>
              <a:t>1. Sello de la Función Pública</a:t>
            </a:r>
          </a:p>
        </p:txBody>
      </p:sp>
      <p:sp>
        <p:nvSpPr>
          <p:cNvPr id="39" name="Rectángulo 4"/>
          <p:cNvSpPr>
            <a:spLocks noChangeArrowheads="1"/>
          </p:cNvSpPr>
          <p:nvPr/>
        </p:nvSpPr>
        <p:spPr bwMode="auto">
          <a:xfrm>
            <a:off x="4728582" y="5639898"/>
            <a:ext cx="265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smtClean="0">
                <a:solidFill>
                  <a:srgbClr val="2A41C7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sp>
        <p:nvSpPr>
          <p:cNvPr id="40" name="Rectángulo 6"/>
          <p:cNvSpPr>
            <a:spLocks noChangeArrowheads="1"/>
          </p:cNvSpPr>
          <p:nvPr/>
        </p:nvSpPr>
        <p:spPr bwMode="auto">
          <a:xfrm>
            <a:off x="7905169" y="5639898"/>
            <a:ext cx="273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smtClean="0">
                <a:solidFill>
                  <a:srgbClr val="219617"/>
                </a:solidFill>
                <a:ea typeface="MS PGothic" panose="020B0600070205080204" pitchFamily="34" charset="-128"/>
              </a:rPr>
              <a:t>3. Derechos Ciudadanos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1554074" y="1225947"/>
            <a:ext cx="2819897" cy="4414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30000"/>
                </a:schemeClr>
              </a:gs>
              <a:gs pos="35000">
                <a:schemeClr val="accent4">
                  <a:lumMod val="0"/>
                  <a:lumOff val="100000"/>
                  <a:alpha val="30000"/>
                </a:schemeClr>
              </a:gs>
              <a:gs pos="100000">
                <a:srgbClr val="FA9E00">
                  <a:alpha val="3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4729317" y="1208277"/>
            <a:ext cx="2819897" cy="4414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30000"/>
                </a:schemeClr>
              </a:gs>
              <a:gs pos="35000">
                <a:schemeClr val="accent4">
                  <a:lumMod val="0"/>
                  <a:lumOff val="100000"/>
                  <a:alpha val="30000"/>
                </a:schemeClr>
              </a:gs>
              <a:gs pos="100000">
                <a:srgbClr val="2A41C7">
                  <a:alpha val="3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43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44" y="4879485"/>
            <a:ext cx="808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32" y="4855673"/>
            <a:ext cx="784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7905417" y="1208277"/>
            <a:ext cx="2819897" cy="4414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30000"/>
                </a:schemeClr>
              </a:gs>
              <a:gs pos="35000">
                <a:schemeClr val="accent4">
                  <a:lumMod val="0"/>
                  <a:lumOff val="100000"/>
                  <a:alpha val="30000"/>
                </a:schemeClr>
              </a:gs>
              <a:gs pos="100000">
                <a:srgbClr val="219617">
                  <a:alpha val="3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46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82" y="4911235"/>
            <a:ext cx="7429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ángulo 2"/>
          <p:cNvSpPr>
            <a:spLocks noChangeArrowheads="1"/>
          </p:cNvSpPr>
          <p:nvPr/>
        </p:nvSpPr>
        <p:spPr bwMode="auto">
          <a:xfrm>
            <a:off x="1552846" y="5639552"/>
            <a:ext cx="2820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smtClean="0">
                <a:solidFill>
                  <a:srgbClr val="FA9E00"/>
                </a:solidFill>
                <a:ea typeface="MS PGothic" panose="020B0600070205080204" pitchFamily="34" charset="-128"/>
              </a:rPr>
              <a:t>1. Sello de la Función Pública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1553339" y="1225601"/>
            <a:ext cx="2819897" cy="4414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30000"/>
                </a:schemeClr>
              </a:gs>
              <a:gs pos="35000">
                <a:schemeClr val="accent4">
                  <a:lumMod val="0"/>
                  <a:lumOff val="100000"/>
                  <a:alpha val="30000"/>
                </a:schemeClr>
              </a:gs>
              <a:gs pos="100000">
                <a:srgbClr val="FA9E00">
                  <a:alpha val="3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728582" y="1207931"/>
            <a:ext cx="2819897" cy="4414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30000"/>
                </a:schemeClr>
              </a:gs>
              <a:gs pos="35000">
                <a:schemeClr val="accent4">
                  <a:lumMod val="0"/>
                  <a:lumOff val="100000"/>
                  <a:alpha val="30000"/>
                </a:schemeClr>
              </a:gs>
              <a:gs pos="100000">
                <a:srgbClr val="2A41C7">
                  <a:alpha val="3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0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5" name="Imagen 4" descr="noun_survey_681666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503" y="1929150"/>
            <a:ext cx="1202765" cy="1202765"/>
          </a:xfrm>
          <a:prstGeom prst="rect">
            <a:avLst/>
          </a:prstGeom>
        </p:spPr>
      </p:pic>
      <p:sp>
        <p:nvSpPr>
          <p:cNvPr id="9" name="Rectángulo 353"/>
          <p:cNvSpPr>
            <a:spLocks noChangeArrowheads="1"/>
          </p:cNvSpPr>
          <p:nvPr/>
        </p:nvSpPr>
        <p:spPr bwMode="auto">
          <a:xfrm>
            <a:off x="712788" y="970507"/>
            <a:ext cx="5091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>
                <a:solidFill>
                  <a:srgbClr val="858585"/>
                </a:solidFill>
                <a:ea typeface="MS PGothic" panose="020B0600070205080204" pitchFamily="34" charset="-128"/>
              </a:rPr>
              <a:t>1. Sello de la Función Pública</a:t>
            </a:r>
          </a:p>
        </p:txBody>
      </p:sp>
      <p:pic>
        <p:nvPicPr>
          <p:cNvPr id="10" name="Imagen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920"/>
            <a:ext cx="7794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6" descr="para-ppt-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2" y="1695457"/>
            <a:ext cx="38576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 descr="synergy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8" y="3672432"/>
            <a:ext cx="2505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394381" y="5562876"/>
            <a:ext cx="4332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800" b="1" dirty="0"/>
              <a:t>Resultados EDI </a:t>
            </a:r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5214547" y="1722533"/>
            <a:ext cx="34369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2000" b="1" dirty="0"/>
              <a:t>Encuesta de Cambio Cultural </a:t>
            </a:r>
            <a:r>
              <a:rPr lang="es-CO" altLang="es-CO" sz="2000" b="1" dirty="0" smtClean="0"/>
              <a:t>2016, 2017. Inv. Cualitativa </a:t>
            </a:r>
            <a:r>
              <a:rPr lang="es-CO" altLang="es-CO" sz="2000" b="1" dirty="0"/>
              <a:t>y Estudio de Clima Laboral 2015 </a:t>
            </a:r>
          </a:p>
          <a:p>
            <a:pPr eaLnBrk="1" hangingPunct="1"/>
            <a:endParaRPr lang="es-ES" altLang="es-CO" sz="1800" dirty="0"/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6559159" y="2752821"/>
            <a:ext cx="1211263" cy="158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5184384" y="1722533"/>
            <a:ext cx="96043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noun_results_688819.png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525" y="5147453"/>
            <a:ext cx="1147094" cy="1147094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>
            <a:off x="7197292" y="6067702"/>
            <a:ext cx="481013" cy="174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486456" y="5529539"/>
            <a:ext cx="504825" cy="127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Imagen 21" descr="para-ppt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83" y="4423412"/>
            <a:ext cx="3881437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 descr="para-ppt-0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41" y="2736500"/>
            <a:ext cx="34956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 descr="para-ppt-0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4" y="830287"/>
            <a:ext cx="36957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-1881776" y="3285084"/>
            <a:ext cx="775017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¿Qué se ha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hecho? </a:t>
            </a:r>
          </a:p>
        </p:txBody>
      </p:sp>
      <p:pic>
        <p:nvPicPr>
          <p:cNvPr id="27" name="Imagen 26" descr="noun_brain_652648.png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378C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503" y="3838185"/>
            <a:ext cx="1105648" cy="11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1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3" name="Imagen 2" descr="Mapa-marca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7356" r="17061" b="17233"/>
          <a:stretch>
            <a:fillRect/>
          </a:stretch>
        </p:blipFill>
        <p:spPr bwMode="auto">
          <a:xfrm>
            <a:off x="2073500" y="1305785"/>
            <a:ext cx="7804597" cy="50334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2340299" y="3205830"/>
            <a:ext cx="1354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bg1"/>
                </a:solidFill>
              </a:rPr>
              <a:t>Función Pública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307765" y="1906884"/>
            <a:ext cx="8560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CO" sz="2000" b="1" dirty="0" smtClean="0">
                <a:solidFill>
                  <a:schemeClr val="bg1"/>
                </a:solidFill>
                <a:latin typeface="+mn-lt"/>
              </a:rPr>
              <a:t>Marca</a:t>
            </a:r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4103950" y="3385131"/>
            <a:ext cx="1039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CO" sz="2000" b="1" dirty="0" smtClean="0">
                <a:solidFill>
                  <a:schemeClr val="bg1"/>
                </a:solidFill>
                <a:latin typeface="+mn-lt"/>
              </a:rPr>
              <a:t>Premisa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4214630" y="5028351"/>
            <a:ext cx="1042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bg1"/>
                </a:solidFill>
              </a:rPr>
              <a:t>¿Cómo?</a:t>
            </a:r>
          </a:p>
        </p:txBody>
      </p:sp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6224155" y="1826174"/>
            <a:ext cx="2597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bg1"/>
                </a:solidFill>
              </a:rPr>
              <a:t>¿Qué nos identifica?</a:t>
            </a: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5975798" y="2747532"/>
            <a:ext cx="32068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000" i="1" dirty="0">
                <a:solidFill>
                  <a:schemeClr val="bg1"/>
                </a:solidFill>
              </a:rPr>
              <a:t>Servidores públicos felices, orgullosos, íntegros e innovadores que sean una fuente de confianza para la ciudadanía </a:t>
            </a:r>
          </a:p>
        </p:txBody>
      </p:sp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5868421" y="4733796"/>
            <a:ext cx="42306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s-CO" altLang="es-CO" sz="2000" dirty="0">
                <a:solidFill>
                  <a:schemeClr val="bg1"/>
                </a:solidFill>
                <a:latin typeface="Lato Regular" charset="0"/>
              </a:rPr>
              <a:t>Jefatura abierta</a:t>
            </a:r>
          </a:p>
          <a:p>
            <a:pPr eaLnBrk="1" hangingPunct="1">
              <a:buFontTx/>
              <a:buAutoNum type="arabicPeriod"/>
            </a:pPr>
            <a:r>
              <a:rPr lang="es-CO" altLang="es-CO" sz="2000" dirty="0">
                <a:solidFill>
                  <a:schemeClr val="bg1"/>
                </a:solidFill>
                <a:latin typeface="Lato Regular" charset="0"/>
              </a:rPr>
              <a:t>Orgullo </a:t>
            </a:r>
          </a:p>
          <a:p>
            <a:pPr eaLnBrk="1" hangingPunct="1">
              <a:buFontTx/>
              <a:buAutoNum type="arabicPeriod"/>
            </a:pPr>
            <a:r>
              <a:rPr lang="es-CO" altLang="es-CO" sz="2000" dirty="0">
                <a:solidFill>
                  <a:schemeClr val="bg1"/>
                </a:solidFill>
                <a:latin typeface="Lato Regular" charset="0"/>
              </a:rPr>
              <a:t>Comité </a:t>
            </a:r>
            <a:r>
              <a:rPr lang="es-CO" altLang="es-CO" sz="2000" dirty="0" smtClean="0">
                <a:solidFill>
                  <a:schemeClr val="bg1"/>
                </a:solidFill>
                <a:latin typeface="Lato Regular" charset="0"/>
              </a:rPr>
              <a:t>Consultivo</a:t>
            </a:r>
            <a:endParaRPr lang="es-CO" altLang="es-CO" sz="2000" dirty="0">
              <a:solidFill>
                <a:schemeClr val="bg1"/>
              </a:solidFill>
              <a:latin typeface="Lato Regular" charset="0"/>
            </a:endParaRPr>
          </a:p>
          <a:p>
            <a:pPr eaLnBrk="1" hangingPunct="1">
              <a:buFontTx/>
              <a:buAutoNum type="arabicPeriod"/>
            </a:pPr>
            <a:r>
              <a:rPr lang="es-CO" altLang="es-CO" sz="2000" dirty="0" smtClean="0">
                <a:solidFill>
                  <a:schemeClr val="bg1"/>
                </a:solidFill>
                <a:latin typeface="Lato Regular" charset="0"/>
              </a:rPr>
              <a:t>Cuidado y Corresponsabilidad</a:t>
            </a:r>
            <a:endParaRPr lang="es-CO" altLang="es-CO" sz="2000" dirty="0">
              <a:solidFill>
                <a:schemeClr val="bg1"/>
              </a:solidFill>
              <a:latin typeface="Lato Regular" charset="0"/>
            </a:endParaRPr>
          </a:p>
          <a:p>
            <a:pPr eaLnBrk="1" hangingPunct="1"/>
            <a:endParaRPr lang="es-CO" altLang="es-CO" sz="2000" dirty="0">
              <a:solidFill>
                <a:schemeClr val="bg1"/>
              </a:solidFill>
              <a:latin typeface="Lato Regular" charset="0"/>
            </a:endParaRPr>
          </a:p>
        </p:txBody>
      </p:sp>
      <p:sp>
        <p:nvSpPr>
          <p:cNvPr id="12" name="Rectángulo 353"/>
          <p:cNvSpPr>
            <a:spLocks noChangeArrowheads="1"/>
          </p:cNvSpPr>
          <p:nvPr/>
        </p:nvSpPr>
        <p:spPr bwMode="auto">
          <a:xfrm>
            <a:off x="712788" y="970507"/>
            <a:ext cx="5091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>
                <a:solidFill>
                  <a:srgbClr val="858585"/>
                </a:solidFill>
                <a:ea typeface="MS PGothic" panose="020B0600070205080204" pitchFamily="34" charset="-128"/>
              </a:rPr>
              <a:t>1. Sello de la Función Pública</a:t>
            </a:r>
          </a:p>
        </p:txBody>
      </p:sp>
      <p:pic>
        <p:nvPicPr>
          <p:cNvPr id="13" name="Imagen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920"/>
            <a:ext cx="7794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503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Rectángulo 22"/>
          <p:cNvSpPr>
            <a:spLocks noChangeArrowheads="1"/>
          </p:cNvSpPr>
          <p:nvPr/>
        </p:nvSpPr>
        <p:spPr bwMode="auto">
          <a:xfrm>
            <a:off x="755650" y="970506"/>
            <a:ext cx="412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858585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pic>
        <p:nvPicPr>
          <p:cNvPr id="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394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850258991"/>
              </p:ext>
            </p:extLst>
          </p:nvPr>
        </p:nvGraphicFramePr>
        <p:xfrm>
          <a:off x="1495783" y="1498349"/>
          <a:ext cx="9409984" cy="535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44463" y="6523572"/>
            <a:ext cx="5300662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CO" sz="1100" b="1" dirty="0"/>
              <a:t>Fuente: </a:t>
            </a:r>
            <a:r>
              <a:rPr lang="es-CO" sz="1100" b="1" dirty="0" smtClean="0"/>
              <a:t>EDI  </a:t>
            </a:r>
            <a:r>
              <a:rPr lang="es-CO" sz="1100" b="1" dirty="0"/>
              <a:t>(2016) – Percepci</a:t>
            </a:r>
            <a:r>
              <a:rPr lang="es-ES" sz="1100" b="1" dirty="0"/>
              <a:t>ón de los servidores </a:t>
            </a:r>
            <a:r>
              <a:rPr lang="es-ES" sz="1100" b="1" dirty="0" smtClean="0"/>
              <a:t>públicos</a:t>
            </a:r>
            <a:endParaRPr lang="es-CO" sz="1100" b="1" dirty="0"/>
          </a:p>
        </p:txBody>
      </p:sp>
      <p:sp>
        <p:nvSpPr>
          <p:cNvPr id="8" name="Rectángulo 22"/>
          <p:cNvSpPr>
            <a:spLocks noChangeArrowheads="1"/>
          </p:cNvSpPr>
          <p:nvPr/>
        </p:nvSpPr>
        <p:spPr bwMode="auto">
          <a:xfrm>
            <a:off x="755650" y="970507"/>
            <a:ext cx="412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858585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pic>
        <p:nvPicPr>
          <p:cNvPr id="9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395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47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Rectángulo 22"/>
          <p:cNvSpPr>
            <a:spLocks noChangeArrowheads="1"/>
          </p:cNvSpPr>
          <p:nvPr/>
        </p:nvSpPr>
        <p:spPr bwMode="auto">
          <a:xfrm>
            <a:off x="755650" y="970507"/>
            <a:ext cx="412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858585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pic>
        <p:nvPicPr>
          <p:cNvPr id="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395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7"/>
          <a:stretch/>
        </p:blipFill>
        <p:spPr>
          <a:xfrm>
            <a:off x="0" y="1380733"/>
            <a:ext cx="7551683" cy="5477267"/>
          </a:xfrm>
          <a:prstGeom prst="rect">
            <a:avLst/>
          </a:prstGeom>
        </p:spPr>
      </p:pic>
      <p:sp>
        <p:nvSpPr>
          <p:cNvPr id="20" name="11 CuadroTexto"/>
          <p:cNvSpPr txBox="1"/>
          <p:nvPr/>
        </p:nvSpPr>
        <p:spPr>
          <a:xfrm>
            <a:off x="4868972" y="4242076"/>
            <a:ext cx="3534048" cy="92333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CO" sz="1800" dirty="0"/>
              <a:t>Ejercicio participativo con servidores públicos para construir lista larga de valores</a:t>
            </a:r>
            <a:endParaRPr lang="es-ES" sz="1800" dirty="0"/>
          </a:p>
        </p:txBody>
      </p:sp>
      <p:sp>
        <p:nvSpPr>
          <p:cNvPr id="21" name="37 CuadroTexto"/>
          <p:cNvSpPr txBox="1"/>
          <p:nvPr/>
        </p:nvSpPr>
        <p:spPr>
          <a:xfrm>
            <a:off x="5406262" y="1380733"/>
            <a:ext cx="1664505" cy="92333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CO" sz="1800" dirty="0"/>
              <a:t>Votación Nacional para elegir 5 valores</a:t>
            </a:r>
            <a:endParaRPr lang="es-ES" sz="1800" dirty="0"/>
          </a:p>
        </p:txBody>
      </p:sp>
      <p:sp>
        <p:nvSpPr>
          <p:cNvPr id="22" name="10 CuadroTexto"/>
          <p:cNvSpPr txBox="1"/>
          <p:nvPr/>
        </p:nvSpPr>
        <p:spPr>
          <a:xfrm>
            <a:off x="1613346" y="1767153"/>
            <a:ext cx="1919856" cy="92333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es-CO"/>
            </a:defPPr>
          </a:lstStyle>
          <a:p>
            <a:r>
              <a:rPr lang="es-CO" b="1" dirty="0" smtClean="0">
                <a:solidFill>
                  <a:schemeClr val="bg2">
                    <a:lumMod val="25000"/>
                  </a:schemeClr>
                </a:solidFill>
              </a:rPr>
              <a:t>Investigación/</a:t>
            </a:r>
          </a:p>
          <a:p>
            <a:r>
              <a:rPr lang="es-CO" b="1" dirty="0" smtClean="0">
                <a:solidFill>
                  <a:schemeClr val="bg2">
                    <a:lumMod val="25000"/>
                  </a:schemeClr>
                </a:solidFill>
              </a:rPr>
              <a:t>benchmarking </a:t>
            </a:r>
            <a:r>
              <a:rPr lang="es-CO" b="1" dirty="0">
                <a:solidFill>
                  <a:schemeClr val="bg2">
                    <a:lumMod val="25000"/>
                  </a:schemeClr>
                </a:solidFill>
              </a:rPr>
              <a:t>buenas prácticas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4 CuadroTexto"/>
          <p:cNvSpPr txBox="1"/>
          <p:nvPr/>
        </p:nvSpPr>
        <p:spPr>
          <a:xfrm>
            <a:off x="2854112" y="5589574"/>
            <a:ext cx="2695349" cy="92333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CO" sz="1800" dirty="0"/>
              <a:t>Diagnóstico códigos de ética y conducta públicos en Colombia</a:t>
            </a:r>
            <a:endParaRPr lang="es-ES" sz="1800" dirty="0"/>
          </a:p>
        </p:txBody>
      </p:sp>
      <p:sp>
        <p:nvSpPr>
          <p:cNvPr id="24" name="Rectángulo 23"/>
          <p:cNvSpPr/>
          <p:nvPr/>
        </p:nvSpPr>
        <p:spPr>
          <a:xfrm>
            <a:off x="1072922" y="189410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>
                <a:solidFill>
                  <a:schemeClr val="bg2">
                    <a:lumMod val="25000"/>
                  </a:schemeClr>
                </a:solidFill>
              </a:rPr>
              <a:t>2</a:t>
            </a:r>
            <a:endParaRPr lang="es-E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14925" y="144212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2">
                    <a:lumMod val="25000"/>
                  </a:schemeClr>
                </a:solidFill>
              </a:rPr>
              <a:t>4</a:t>
            </a:r>
            <a:endParaRPr lang="es-E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298238" y="438715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>
                <a:solidFill>
                  <a:schemeClr val="bg2">
                    <a:lumMod val="25000"/>
                  </a:schemeClr>
                </a:solidFill>
              </a:rPr>
              <a:t>3</a:t>
            </a:r>
            <a:endParaRPr lang="es-E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308599" y="558957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s-E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0" b="67929"/>
          <a:stretch/>
        </p:blipFill>
        <p:spPr>
          <a:xfrm>
            <a:off x="7070767" y="970507"/>
            <a:ext cx="4624425" cy="22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0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371268" y="5937161"/>
            <a:ext cx="3820732" cy="92083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Rectángulo 22"/>
          <p:cNvSpPr>
            <a:spLocks noChangeArrowheads="1"/>
          </p:cNvSpPr>
          <p:nvPr/>
        </p:nvSpPr>
        <p:spPr bwMode="auto">
          <a:xfrm>
            <a:off x="755650" y="970507"/>
            <a:ext cx="412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858585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pic>
        <p:nvPicPr>
          <p:cNvPr id="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395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71" y="4177252"/>
            <a:ext cx="2784542" cy="2459013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21" y="1620661"/>
            <a:ext cx="2784542" cy="2440800"/>
          </a:xfrm>
          <a:prstGeom prst="rect">
            <a:avLst/>
          </a:prstGeom>
        </p:spPr>
      </p:pic>
      <p:pic>
        <p:nvPicPr>
          <p:cNvPr id="8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3" y="4177252"/>
            <a:ext cx="2784542" cy="2487563"/>
          </a:xfrm>
          <a:prstGeom prst="rect">
            <a:avLst/>
          </a:prstGeom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5" y="1620215"/>
            <a:ext cx="2784542" cy="2441246"/>
          </a:xfrm>
          <a:prstGeom prst="rect">
            <a:avLst/>
          </a:prstGeom>
        </p:spPr>
      </p:pic>
      <p:pic>
        <p:nvPicPr>
          <p:cNvPr id="10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73" y="1620661"/>
            <a:ext cx="2784542" cy="236292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850099" y="2311172"/>
            <a:ext cx="209989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Tiene 5 valores y principios asociados</a:t>
            </a:r>
            <a:endParaRPr lang="es-CO" b="1" dirty="0">
              <a:solidFill>
                <a:schemeClr val="accent2"/>
              </a:solidFill>
            </a:endParaRPr>
          </a:p>
        </p:txBody>
      </p:sp>
      <p:sp>
        <p:nvSpPr>
          <p:cNvPr id="12" name="4 Rectángulo"/>
          <p:cNvSpPr/>
          <p:nvPr/>
        </p:nvSpPr>
        <p:spPr>
          <a:xfrm>
            <a:off x="4679851" y="4356580"/>
            <a:ext cx="247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dirty="0" smtClean="0"/>
              <a:t>Fase 2 - Códigos adicionales para: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 smtClean="0"/>
              <a:t>Contrataciones</a:t>
            </a:r>
            <a:endParaRPr lang="es-E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/>
              <a:t>Trámites y 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/>
              <a:t>Talento Humano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/>
              <a:t>Control Interno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/>
              <a:t>Áreas Financieras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/>
              <a:t>Gerentes Públicos</a:t>
            </a:r>
          </a:p>
        </p:txBody>
      </p:sp>
      <p:pic>
        <p:nvPicPr>
          <p:cNvPr id="13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19" y="4225298"/>
            <a:ext cx="2784542" cy="2362920"/>
          </a:xfrm>
          <a:prstGeom prst="rect">
            <a:avLst/>
          </a:prstGeom>
        </p:spPr>
      </p:pic>
      <p:sp>
        <p:nvSpPr>
          <p:cNvPr id="14" name="Rectángulo 11"/>
          <p:cNvSpPr/>
          <p:nvPr/>
        </p:nvSpPr>
        <p:spPr>
          <a:xfrm>
            <a:off x="1926429" y="4403337"/>
            <a:ext cx="209989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Fase 2:</a:t>
            </a:r>
          </a:p>
          <a:p>
            <a:pPr algn="ctr"/>
            <a:r>
              <a:rPr lang="es-ES" dirty="0" smtClean="0"/>
              <a:t>Cada entidad podrá agregar</a:t>
            </a:r>
          </a:p>
          <a:p>
            <a:pPr algn="ctr"/>
            <a:r>
              <a:rPr lang="es-ES" dirty="0" smtClean="0"/>
              <a:t>+ </a:t>
            </a:r>
            <a:r>
              <a:rPr lang="es-ES" dirty="0"/>
              <a:t>2 </a:t>
            </a:r>
            <a:r>
              <a:rPr lang="es-ES" dirty="0" smtClean="0"/>
              <a:t>valores</a:t>
            </a:r>
            <a:endParaRPr lang="es-ES" dirty="0"/>
          </a:p>
          <a:p>
            <a:pPr algn="ctr"/>
            <a:r>
              <a:rPr lang="es-CO" dirty="0"/>
              <a:t>+ </a:t>
            </a:r>
            <a:r>
              <a:rPr lang="es-CO" dirty="0" smtClean="0"/>
              <a:t>principios propios</a:t>
            </a:r>
            <a:endParaRPr lang="es-CO" dirty="0"/>
          </a:p>
        </p:txBody>
      </p:sp>
      <p:sp>
        <p:nvSpPr>
          <p:cNvPr id="15" name="Rectángulo 11"/>
          <p:cNvSpPr/>
          <p:nvPr/>
        </p:nvSpPr>
        <p:spPr>
          <a:xfrm>
            <a:off x="7828447" y="2356090"/>
            <a:ext cx="209989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/>
              <a:t>Principios:</a:t>
            </a:r>
          </a:p>
          <a:p>
            <a:pPr algn="ctr"/>
            <a:r>
              <a:rPr lang="es-CO" dirty="0" smtClean="0"/>
              <a:t>“Lo que hago” </a:t>
            </a:r>
            <a:endParaRPr lang="es-CO" dirty="0"/>
          </a:p>
          <a:p>
            <a:pPr algn="ctr"/>
            <a:r>
              <a:rPr lang="es-CO" dirty="0" smtClean="0"/>
              <a:t>“Lo que no hago”</a:t>
            </a:r>
            <a:endParaRPr lang="es-CO" dirty="0"/>
          </a:p>
        </p:txBody>
      </p:sp>
      <p:sp>
        <p:nvSpPr>
          <p:cNvPr id="16" name="5 Rectángulo"/>
          <p:cNvSpPr/>
          <p:nvPr/>
        </p:nvSpPr>
        <p:spPr>
          <a:xfrm>
            <a:off x="7948095" y="4695724"/>
            <a:ext cx="186059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0401">
              <a:spcBef>
                <a:spcPts val="667"/>
              </a:spcBef>
              <a:spcAft>
                <a:spcPts val="667"/>
              </a:spcAft>
            </a:pPr>
            <a:r>
              <a:rPr lang="es-CO" dirty="0"/>
              <a:t>Campaña nacional de divulgación, pedagogía y apropiación</a:t>
            </a:r>
          </a:p>
        </p:txBody>
      </p:sp>
      <p:sp>
        <p:nvSpPr>
          <p:cNvPr id="17" name="Rectángulo 11"/>
          <p:cNvSpPr/>
          <p:nvPr/>
        </p:nvSpPr>
        <p:spPr>
          <a:xfrm>
            <a:off x="1880140" y="2164978"/>
            <a:ext cx="225753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Será una parte fundamental del Marco de Integridad del sector público</a:t>
            </a:r>
            <a:endParaRPr lang="es-CO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22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82139" y="1381603"/>
            <a:ext cx="555463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Guillermo Martinez Daza</a:t>
            </a:r>
            <a:r>
              <a:rPr lang="es-CO" sz="3200" dirty="0">
                <a:solidFill>
                  <a:srgbClr val="1F497D"/>
                </a:solidFill>
              </a:rPr>
              <a:t> </a:t>
            </a:r>
            <a:endParaRPr lang="es-CO" sz="3200" dirty="0">
              <a:solidFill>
                <a:srgbClr val="21212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7781" t="23444" r="75861" b="49979"/>
          <a:stretch/>
        </p:blipFill>
        <p:spPr>
          <a:xfrm>
            <a:off x="8378884" y="1526536"/>
            <a:ext cx="2798631" cy="3844784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655093" y="2291209"/>
            <a:ext cx="62480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CO" dirty="0" smtClean="0">
                <a:solidFill>
                  <a:prstClr val="black"/>
                </a:solidFill>
              </a:rPr>
              <a:t>Economista con especialización en Administración Pública Contemporánea.</a:t>
            </a:r>
          </a:p>
          <a:p>
            <a:pPr defTabSz="457200"/>
            <a:endParaRPr lang="es-CO" dirty="0">
              <a:solidFill>
                <a:prstClr val="black"/>
              </a:solidFill>
            </a:endParaRPr>
          </a:p>
          <a:p>
            <a:pPr defTabSz="457200"/>
            <a:r>
              <a:rPr lang="es-CO" dirty="0" smtClean="0">
                <a:solidFill>
                  <a:prstClr val="black"/>
                </a:solidFill>
              </a:rPr>
              <a:t>Amplia experiencia en el sector público. Ha trabajado en: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Agencia Nacional de Defensa Jurídica del Estado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Ministerio de Ambiente y Desarrollo Sostenible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Ministerio </a:t>
            </a:r>
            <a:r>
              <a:rPr lang="es-CO" dirty="0">
                <a:solidFill>
                  <a:prstClr val="black"/>
                </a:solidFill>
              </a:rPr>
              <a:t>de </a:t>
            </a:r>
            <a:r>
              <a:rPr lang="es-CO" dirty="0" smtClean="0">
                <a:solidFill>
                  <a:prstClr val="black"/>
                </a:solidFill>
              </a:rPr>
              <a:t>Relaciones Exteriores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Fiduciaria La Previsora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Departamento Administrativo de la Presidencia de la República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Superintendencia Bancaria</a:t>
            </a:r>
          </a:p>
          <a:p>
            <a:pPr defTabSz="457200"/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42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Secretaría General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7394" y="2274284"/>
            <a:ext cx="4436415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CO" sz="1600" dirty="0"/>
              <a:t>Estrategia Servimos en Función Pública – Felicidad en el </a:t>
            </a:r>
            <a:r>
              <a:rPr lang="es-CO" sz="1600" dirty="0" smtClean="0"/>
              <a:t>Trabajo</a:t>
            </a:r>
            <a:endParaRPr lang="es-ES_tradnl" sz="1600" dirty="0"/>
          </a:p>
          <a:p>
            <a:pPr marL="285750" indent="-285750">
              <a:buFont typeface="Arial"/>
              <a:buChar char="•"/>
            </a:pPr>
            <a:r>
              <a:rPr lang="es-CO" sz="1600" dirty="0"/>
              <a:t>Teletrabajo: 5 teletrabajadores, 21 postulados para </a:t>
            </a:r>
            <a:r>
              <a:rPr lang="es-CO" sz="1600" dirty="0" smtClean="0"/>
              <a:t>proceso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Fortalecimiento en los equipos de trabajo: 102 servidores </a:t>
            </a:r>
            <a:r>
              <a:rPr lang="es-CO" sz="1600" dirty="0" smtClean="0"/>
              <a:t>públicos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12 practicantes de Estado Joven y </a:t>
            </a:r>
            <a:r>
              <a:rPr lang="es-ES" sz="1600" dirty="0"/>
              <a:t>16 practicantes a través de </a:t>
            </a:r>
            <a:r>
              <a:rPr lang="es-ES" sz="1600" dirty="0" smtClean="0"/>
              <a:t>convenio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Taller terminología aplicada a la Función Pública con la Dirección </a:t>
            </a:r>
            <a:r>
              <a:rPr lang="es-CO" sz="1600" dirty="0" smtClean="0"/>
              <a:t>Jurídica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Lanzamiento del Curso Virtual de Inducción y </a:t>
            </a:r>
            <a:r>
              <a:rPr lang="es-CO" sz="1600" dirty="0" err="1" smtClean="0"/>
              <a:t>Reinducción</a:t>
            </a:r>
            <a:r>
              <a:rPr lang="es-CO" sz="1600" dirty="0" smtClean="0"/>
              <a:t> para </a:t>
            </a:r>
            <a:r>
              <a:rPr lang="es-CO" sz="1600" dirty="0"/>
              <a:t>Servidores Públicos, disponible en </a:t>
            </a:r>
            <a:r>
              <a:rPr lang="es-CO" sz="1600" dirty="0" smtClean="0"/>
              <a:t>EVA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Novedades de Planta: </a:t>
            </a:r>
            <a:r>
              <a:rPr lang="es-CO" sz="1600" dirty="0" smtClean="0"/>
              <a:t>ingresos planta </a:t>
            </a:r>
            <a:r>
              <a:rPr lang="es-CO" sz="1600" dirty="0"/>
              <a:t>global (8); </a:t>
            </a:r>
            <a:r>
              <a:rPr lang="es-CO" sz="1600" dirty="0" smtClean="0"/>
              <a:t>ingresos planta </a:t>
            </a:r>
            <a:r>
              <a:rPr lang="es-CO" sz="1600" dirty="0"/>
              <a:t>temporal (7); </a:t>
            </a:r>
            <a:r>
              <a:rPr lang="es-CO" sz="1600" dirty="0" smtClean="0"/>
              <a:t>movimientos internos (</a:t>
            </a:r>
            <a:r>
              <a:rPr lang="es-CO" sz="1600" dirty="0"/>
              <a:t>7); </a:t>
            </a:r>
            <a:r>
              <a:rPr lang="es-CO" sz="1600" dirty="0" smtClean="0"/>
              <a:t>encargos (</a:t>
            </a:r>
            <a:r>
              <a:rPr lang="es-CO" sz="1600" dirty="0"/>
              <a:t>2); </a:t>
            </a:r>
            <a:r>
              <a:rPr lang="es-CO" sz="1600" dirty="0" smtClean="0"/>
              <a:t>renuncias (</a:t>
            </a:r>
            <a:r>
              <a:rPr lang="es-CO" sz="1600" dirty="0"/>
              <a:t>15</a:t>
            </a:r>
            <a:r>
              <a:rPr lang="es-CO" sz="1600" dirty="0" smtClean="0"/>
              <a:t>)</a:t>
            </a:r>
            <a:endParaRPr lang="es-ES_tradnl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103828" y="1912761"/>
            <a:ext cx="58243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/>
              <a:buChar char="•"/>
            </a:pPr>
            <a:endParaRPr lang="es-CO" sz="1600" dirty="0" smtClean="0"/>
          </a:p>
          <a:p>
            <a:pPr marL="285750" lvl="0" indent="-285750">
              <a:buFont typeface="Arial"/>
              <a:buChar char="•"/>
            </a:pPr>
            <a:r>
              <a:rPr lang="es-CO" sz="1600" dirty="0" smtClean="0"/>
              <a:t>Fortalecimiento </a:t>
            </a:r>
            <a:r>
              <a:rPr lang="es-CO" sz="1600" dirty="0"/>
              <a:t>del primer nivel de servicio con enlaces de apoyo entre el GSCI y las </a:t>
            </a:r>
            <a:r>
              <a:rPr lang="es-CO" sz="1600" dirty="0" smtClean="0"/>
              <a:t>dependencias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Definición del modelo de Servicio al Ciudadano para el año </a:t>
            </a:r>
            <a:r>
              <a:rPr lang="es-CO" sz="1600" dirty="0" smtClean="0"/>
              <a:t>2017 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Rediseño del formulario de </a:t>
            </a:r>
            <a:r>
              <a:rPr lang="es-CO" sz="1600" dirty="0" smtClean="0"/>
              <a:t>PQRSD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r>
              <a:rPr lang="es-CO" sz="1600" dirty="0"/>
              <a:t>7,533 personas atendidas a través del chat virtual de </a:t>
            </a:r>
            <a:r>
              <a:rPr lang="es-CO" sz="1600" dirty="0" smtClean="0"/>
              <a:t>EVA, 298.000 </a:t>
            </a:r>
            <a:r>
              <a:rPr lang="es-CO" sz="1600" dirty="0"/>
              <a:t>visitas a EVA</a:t>
            </a:r>
            <a:r>
              <a:rPr lang="es-CO" sz="1600" dirty="0" smtClean="0"/>
              <a:t>.</a:t>
            </a:r>
          </a:p>
          <a:p>
            <a:pPr marL="285750" lvl="0" indent="-285750">
              <a:buFont typeface="Arial"/>
              <a:buChar char="•"/>
            </a:pPr>
            <a:endParaRPr lang="es-CO" sz="1600" dirty="0" smtClean="0"/>
          </a:p>
          <a:p>
            <a:pPr marL="285750" lvl="0" indent="-285750">
              <a:buFont typeface="Arial"/>
              <a:buChar char="•"/>
            </a:pPr>
            <a:endParaRPr lang="es-CO" sz="1600" dirty="0" smtClean="0"/>
          </a:p>
          <a:p>
            <a:pPr marL="285750" lvl="0" indent="-285750">
              <a:buFont typeface="Arial"/>
              <a:buChar char="•"/>
            </a:pPr>
            <a:endParaRPr lang="es-CO" sz="1600" dirty="0" smtClean="0"/>
          </a:p>
          <a:p>
            <a:pPr marL="285750" lvl="0" indent="-285750">
              <a:buFont typeface="Arial"/>
              <a:buChar char="•"/>
            </a:pPr>
            <a:endParaRPr lang="es-CO" sz="1600" dirty="0"/>
          </a:p>
          <a:p>
            <a:pPr lvl="0"/>
            <a:endParaRPr lang="es-CO" sz="1600" dirty="0" smtClean="0"/>
          </a:p>
          <a:p>
            <a:pPr lvl="0"/>
            <a:r>
              <a:rPr lang="es-CO" sz="1600" dirty="0"/>
              <a:t>Proyecto con la </a:t>
            </a:r>
            <a:r>
              <a:rPr lang="es-CO" sz="1600" dirty="0" smtClean="0"/>
              <a:t>OEI:</a:t>
            </a:r>
            <a:endParaRPr lang="es-ES_tradnl" sz="1600" dirty="0"/>
          </a:p>
          <a:p>
            <a:pPr marL="285750" indent="-285750">
              <a:buFont typeface="Arial"/>
              <a:buChar char="•"/>
            </a:pPr>
            <a:r>
              <a:rPr lang="es-CO" sz="1600" dirty="0"/>
              <a:t>80% en </a:t>
            </a:r>
            <a:r>
              <a:rPr lang="es-CO" sz="1600" dirty="0" smtClean="0"/>
              <a:t>desarrollo </a:t>
            </a:r>
            <a:r>
              <a:rPr lang="es-CO" sz="1600" dirty="0"/>
              <a:t>e implementación de sistema de gestión documental</a:t>
            </a:r>
            <a:endParaRPr lang="es-ES_tradnl" sz="1600" dirty="0"/>
          </a:p>
          <a:p>
            <a:pPr marL="285750" indent="-285750">
              <a:buFont typeface="Arial"/>
              <a:buChar char="•"/>
            </a:pPr>
            <a:r>
              <a:rPr lang="es-CO" sz="1600" dirty="0"/>
              <a:t>80% en </a:t>
            </a:r>
            <a:r>
              <a:rPr lang="es-CO" sz="1600" dirty="0" smtClean="0"/>
              <a:t>intervención </a:t>
            </a:r>
            <a:r>
              <a:rPr lang="es-CO" sz="1600" dirty="0"/>
              <a:t>de los expedientes del archivo central</a:t>
            </a:r>
            <a:endParaRPr lang="es-ES_tradnl" sz="1600" dirty="0"/>
          </a:p>
          <a:p>
            <a:pPr marL="285750" indent="-285750">
              <a:buFont typeface="Arial"/>
              <a:buChar char="•"/>
            </a:pPr>
            <a:r>
              <a:rPr lang="es-CO" sz="1600" dirty="0"/>
              <a:t>40% intervención del fondo acumulado de bienestar social</a:t>
            </a:r>
            <a:endParaRPr lang="es-ES_tradnl" sz="1600" dirty="0"/>
          </a:p>
          <a:p>
            <a:pPr marL="285750" lvl="0" indent="-285750">
              <a:buFont typeface="Arial"/>
              <a:buChar char="•"/>
            </a:pPr>
            <a:endParaRPr lang="es-ES_tradnl" sz="1600" dirty="0"/>
          </a:p>
        </p:txBody>
      </p:sp>
      <p:sp>
        <p:nvSpPr>
          <p:cNvPr id="10" name="Rectángulo 9"/>
          <p:cNvSpPr/>
          <p:nvPr/>
        </p:nvSpPr>
        <p:spPr>
          <a:xfrm>
            <a:off x="6138350" y="4090638"/>
            <a:ext cx="4337424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6509252" y="4187772"/>
            <a:ext cx="341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GESTIÓN DOCUMENTAL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n 11" descr="searc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47" y="3787209"/>
            <a:ext cx="1188000" cy="1188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133398" y="1467248"/>
            <a:ext cx="4287183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6504300" y="1550734"/>
            <a:ext cx="347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SERVICIO AL CIUDADANO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Agrupar 20"/>
          <p:cNvGrpSpPr/>
          <p:nvPr/>
        </p:nvGrpSpPr>
        <p:grpSpPr>
          <a:xfrm>
            <a:off x="5171758" y="1175985"/>
            <a:ext cx="1213860" cy="1188000"/>
            <a:chOff x="5439897" y="2663410"/>
            <a:chExt cx="1663227" cy="1663227"/>
          </a:xfrm>
        </p:grpSpPr>
        <p:sp>
          <p:nvSpPr>
            <p:cNvPr id="16" name="Elipse 15"/>
            <p:cNvSpPr/>
            <p:nvPr/>
          </p:nvSpPr>
          <p:spPr>
            <a:xfrm>
              <a:off x="5439897" y="2663410"/>
              <a:ext cx="1663227" cy="166322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" name="Imagen 16" descr="network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909" y="2730837"/>
              <a:ext cx="1393515" cy="1393515"/>
            </a:xfrm>
            <a:prstGeom prst="rect">
              <a:avLst/>
            </a:prstGeom>
          </p:spPr>
        </p:pic>
      </p:grpSp>
      <p:sp>
        <p:nvSpPr>
          <p:cNvPr id="18" name="Rectángulo 17"/>
          <p:cNvSpPr/>
          <p:nvPr/>
        </p:nvSpPr>
        <p:spPr>
          <a:xfrm>
            <a:off x="587394" y="1446471"/>
            <a:ext cx="4287183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t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1" y="1094141"/>
            <a:ext cx="1188000" cy="11880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71691" y="1520188"/>
            <a:ext cx="347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GESTIÓN HUMANA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10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Secretaría General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135186" y="1932939"/>
            <a:ext cx="513643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s-CO" sz="1600" dirty="0"/>
              <a:t>Cierre contable año </a:t>
            </a:r>
            <a:r>
              <a:rPr lang="es-CO" sz="1600" dirty="0" smtClean="0"/>
              <a:t>2016</a:t>
            </a:r>
            <a:endParaRPr lang="es-ES_tradnl" sz="1600" dirty="0"/>
          </a:p>
          <a:p>
            <a:pPr marL="342900" lvl="0" indent="-342900">
              <a:buFont typeface="Arial"/>
              <a:buChar char="•"/>
            </a:pPr>
            <a:r>
              <a:rPr lang="es-CO" sz="1600" dirty="0"/>
              <a:t>Ejecución </a:t>
            </a:r>
            <a:r>
              <a:rPr lang="es-CO" sz="1600" dirty="0" smtClean="0"/>
              <a:t>presupuestal a marzo 27/17</a:t>
            </a:r>
            <a:endParaRPr lang="es-ES_tradnl" sz="1600" dirty="0"/>
          </a:p>
          <a:p>
            <a:pPr lvl="1"/>
            <a:r>
              <a:rPr lang="es-CO" sz="1600" dirty="0"/>
              <a:t>Gastos de personal:  21.14%; gastos generales 61.27%; transferencias corrientes 7.65%; Inversión (sin contar ESAP) 29.61</a:t>
            </a:r>
            <a:r>
              <a:rPr lang="es-CO" sz="1600" dirty="0" smtClean="0"/>
              <a:t>%</a:t>
            </a:r>
          </a:p>
          <a:p>
            <a:pPr marL="342900" lvl="0" indent="-342900">
              <a:buFont typeface="Arial"/>
              <a:buChar char="•"/>
            </a:pPr>
            <a:endParaRPr lang="es-CO" dirty="0" smtClean="0"/>
          </a:p>
          <a:p>
            <a:pPr marL="342900" lvl="0" indent="-342900">
              <a:buFont typeface="Arial"/>
              <a:buChar char="•"/>
            </a:pPr>
            <a:endParaRPr lang="es-CO" dirty="0" smtClean="0"/>
          </a:p>
          <a:p>
            <a:pPr lvl="0"/>
            <a:endParaRPr lang="es-CO" dirty="0" smtClean="0"/>
          </a:p>
          <a:p>
            <a:pPr lvl="0"/>
            <a:endParaRPr lang="es-CO" dirty="0" smtClean="0"/>
          </a:p>
          <a:p>
            <a:pPr lvl="0"/>
            <a:endParaRPr lang="es-CO" dirty="0" smtClean="0"/>
          </a:p>
          <a:p>
            <a:pPr marL="342900" lvl="0" indent="-342900">
              <a:buFont typeface="Arial"/>
              <a:buChar char="•"/>
            </a:pPr>
            <a:r>
              <a:rPr lang="es-CO" sz="1600" dirty="0" smtClean="0"/>
              <a:t>Elaboración </a:t>
            </a:r>
            <a:r>
              <a:rPr lang="es-CO" sz="1600" dirty="0"/>
              <a:t>Plan Anual de Adquisiciones vigencia 2017</a:t>
            </a:r>
            <a:endParaRPr lang="es-ES_tradnl" sz="1600" dirty="0"/>
          </a:p>
          <a:p>
            <a:pPr marL="342900" lvl="0" indent="-342900">
              <a:buFont typeface="Arial"/>
              <a:buChar char="•"/>
            </a:pPr>
            <a:r>
              <a:rPr lang="es-CO" sz="1600" dirty="0"/>
              <a:t>Anteproyecto de presupuesto 2018 - Gastos de funcionamiento</a:t>
            </a:r>
            <a:endParaRPr lang="es-ES_tradnl" sz="1600" dirty="0"/>
          </a:p>
          <a:p>
            <a:pPr marL="342900" lvl="0" indent="-342900">
              <a:buFont typeface="Arial"/>
              <a:buChar char="•"/>
            </a:pPr>
            <a:r>
              <a:rPr lang="es-CO" sz="1600" dirty="0"/>
              <a:t>Iluminación en las zonas de circulación del edificio</a:t>
            </a:r>
            <a:endParaRPr lang="es-ES_tradnl" sz="1600" dirty="0"/>
          </a:p>
          <a:p>
            <a:pPr marL="342900" lvl="0" indent="-342900">
              <a:buFont typeface="Arial"/>
              <a:buChar char="•"/>
            </a:pPr>
            <a:r>
              <a:rPr lang="es-CO" sz="1600" dirty="0"/>
              <a:t>Señalización del auditorio.</a:t>
            </a:r>
            <a:endParaRPr lang="es-ES_tradnl" sz="1600" dirty="0"/>
          </a:p>
          <a:p>
            <a:pPr marL="342900" lvl="0" indent="-342900">
              <a:buFont typeface="Arial"/>
              <a:buChar char="•"/>
            </a:pPr>
            <a:endParaRPr lang="es-ES_tradnl" dirty="0"/>
          </a:p>
          <a:p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7811423" y="2022843"/>
            <a:ext cx="3135808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8182324" y="2119977"/>
            <a:ext cx="239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CONTRATACIÓN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Imagen 23" descr="contrac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74" y="1737888"/>
            <a:ext cx="1188000" cy="118800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163946" y="3737069"/>
            <a:ext cx="3303466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/>
          <p:cNvSpPr txBox="1"/>
          <p:nvPr/>
        </p:nvSpPr>
        <p:spPr>
          <a:xfrm>
            <a:off x="1613121" y="3836613"/>
            <a:ext cx="2884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ADMINISTRATIVA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Imagen 26" descr="calenda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5" y="3416099"/>
            <a:ext cx="1184787" cy="118478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305106" y="1102699"/>
            <a:ext cx="3135808" cy="618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1619812" y="1202243"/>
            <a:ext cx="274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FINANCIERA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Imagen 29" descr="calculato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3" y="792922"/>
            <a:ext cx="1184970" cy="1184970"/>
          </a:xfrm>
          <a:prstGeom prst="rect">
            <a:avLst/>
          </a:prstGeom>
        </p:spPr>
      </p:pic>
      <p:graphicFrame>
        <p:nvGraphicFramePr>
          <p:cNvPr id="31" name="Objeto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250863"/>
              </p:ext>
            </p:extLst>
          </p:nvPr>
        </p:nvGraphicFramePr>
        <p:xfrm>
          <a:off x="6521826" y="3406610"/>
          <a:ext cx="57150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o" r:id="rId8" imgW="5732014" imgH="2147951" progId="Word.Document.12">
                  <p:embed/>
                </p:oleObj>
              </mc:Choice>
              <mc:Fallback>
                <p:oleObj name="Documento" r:id="rId8" imgW="5732014" imgH="21479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21826" y="3406610"/>
                        <a:ext cx="5715000" cy="214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9 Conector recto"/>
          <p:cNvCxnSpPr/>
          <p:nvPr/>
        </p:nvCxnSpPr>
        <p:spPr>
          <a:xfrm flipV="1">
            <a:off x="10225277" y="3143698"/>
            <a:ext cx="663012" cy="2666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4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795" y="2356313"/>
            <a:ext cx="2903970" cy="2215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AutoShape 2" descr="https://thumbs.dreamstime.com/z/m%C3%A1s-y-menos-10802448.jpg"/>
          <p:cNvSpPr>
            <a:spLocks noChangeAspect="1" noChangeArrowheads="1"/>
          </p:cNvSpPr>
          <p:nvPr/>
        </p:nvSpPr>
        <p:spPr bwMode="auto">
          <a:xfrm>
            <a:off x="9667459" y="6208072"/>
            <a:ext cx="82949" cy="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885" tIns="12442" rIns="24885" bIns="12442" numCol="1" anchor="t" anchorCtr="0" compatLnSpc="1">
            <a:prstTxWarp prst="textNoShape">
              <a:avLst/>
            </a:prstTxWarp>
          </a:bodyPr>
          <a:lstStyle/>
          <a:p>
            <a:pPr defTabSz="799081"/>
            <a:endParaRPr lang="es-CO" sz="1574">
              <a:solidFill>
                <a:prstClr val="black"/>
              </a:solidFill>
            </a:endParaRPr>
          </a:p>
        </p:txBody>
      </p:sp>
      <p:sp>
        <p:nvSpPr>
          <p:cNvPr id="6" name="AutoShape 4" descr="https://thumbs.dreamstime.com/z/m%C3%A1s-y-menos-10802448.jpg"/>
          <p:cNvSpPr>
            <a:spLocks noChangeAspect="1" noChangeArrowheads="1"/>
          </p:cNvSpPr>
          <p:nvPr/>
        </p:nvSpPr>
        <p:spPr bwMode="auto">
          <a:xfrm>
            <a:off x="3022370" y="2006397"/>
            <a:ext cx="82949" cy="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885" tIns="12442" rIns="24885" bIns="12442" numCol="1" anchor="t" anchorCtr="0" compatLnSpc="1">
            <a:prstTxWarp prst="textNoShape">
              <a:avLst/>
            </a:prstTxWarp>
          </a:bodyPr>
          <a:lstStyle/>
          <a:p>
            <a:pPr defTabSz="799081"/>
            <a:endParaRPr lang="es-CO" sz="1574">
              <a:solidFill>
                <a:prstClr val="black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894619" y="387096"/>
            <a:ext cx="8483443" cy="6211331"/>
            <a:chOff x="8365272" y="2235495"/>
            <a:chExt cx="17748119" cy="17974656"/>
          </a:xfrm>
        </p:grpSpPr>
        <p:grpSp>
          <p:nvGrpSpPr>
            <p:cNvPr id="3" name="Grupo 2"/>
            <p:cNvGrpSpPr/>
            <p:nvPr/>
          </p:nvGrpSpPr>
          <p:grpSpPr>
            <a:xfrm>
              <a:off x="8365272" y="2235495"/>
              <a:ext cx="17748119" cy="17974656"/>
              <a:chOff x="2335213" y="1336676"/>
              <a:chExt cx="4509381" cy="4566934"/>
            </a:xfrm>
          </p:grpSpPr>
          <p:sp>
            <p:nvSpPr>
              <p:cNvPr id="94" name="Freeform 36"/>
              <p:cNvSpPr>
                <a:spLocks/>
              </p:cNvSpPr>
              <p:nvPr/>
            </p:nvSpPr>
            <p:spPr bwMode="auto">
              <a:xfrm>
                <a:off x="4631580" y="1336676"/>
                <a:ext cx="1539875" cy="1626932"/>
              </a:xfrm>
              <a:custGeom>
                <a:avLst/>
                <a:gdLst>
                  <a:gd name="connsiteX0" fmla="*/ 0 w 1539875"/>
                  <a:gd name="connsiteY0" fmla="*/ 0 h 1626932"/>
                  <a:gd name="connsiteX1" fmla="*/ 108006 w 1539875"/>
                  <a:gd name="connsiteY1" fmla="*/ 3175 h 1626932"/>
                  <a:gd name="connsiteX2" fmla="*/ 214423 w 1539875"/>
                  <a:gd name="connsiteY2" fmla="*/ 11113 h 1626932"/>
                  <a:gd name="connsiteX3" fmla="*/ 321635 w 1539875"/>
                  <a:gd name="connsiteY3" fmla="*/ 24606 h 1626932"/>
                  <a:gd name="connsiteX4" fmla="*/ 426464 w 1539875"/>
                  <a:gd name="connsiteY4" fmla="*/ 42863 h 1626932"/>
                  <a:gd name="connsiteX5" fmla="*/ 530499 w 1539875"/>
                  <a:gd name="connsiteY5" fmla="*/ 65881 h 1626932"/>
                  <a:gd name="connsiteX6" fmla="*/ 632945 w 1539875"/>
                  <a:gd name="connsiteY6" fmla="*/ 94456 h 1626932"/>
                  <a:gd name="connsiteX7" fmla="*/ 733009 w 1539875"/>
                  <a:gd name="connsiteY7" fmla="*/ 128588 h 1626932"/>
                  <a:gd name="connsiteX8" fmla="*/ 832279 w 1539875"/>
                  <a:gd name="connsiteY8" fmla="*/ 166688 h 1626932"/>
                  <a:gd name="connsiteX9" fmla="*/ 929961 w 1539875"/>
                  <a:gd name="connsiteY9" fmla="*/ 208756 h 1626932"/>
                  <a:gd name="connsiteX10" fmla="*/ 1024466 w 1539875"/>
                  <a:gd name="connsiteY10" fmla="*/ 256381 h 1626932"/>
                  <a:gd name="connsiteX11" fmla="*/ 1117382 w 1539875"/>
                  <a:gd name="connsiteY11" fmla="*/ 309563 h 1626932"/>
                  <a:gd name="connsiteX12" fmla="*/ 1207122 w 1539875"/>
                  <a:gd name="connsiteY12" fmla="*/ 365919 h 1626932"/>
                  <a:gd name="connsiteX13" fmla="*/ 1294480 w 1539875"/>
                  <a:gd name="connsiteY13" fmla="*/ 427038 h 1626932"/>
                  <a:gd name="connsiteX14" fmla="*/ 1379455 w 1539875"/>
                  <a:gd name="connsiteY14" fmla="*/ 492919 h 1626932"/>
                  <a:gd name="connsiteX15" fmla="*/ 1460459 w 1539875"/>
                  <a:gd name="connsiteY15" fmla="*/ 564356 h 1626932"/>
                  <a:gd name="connsiteX16" fmla="*/ 1539875 w 1539875"/>
                  <a:gd name="connsiteY16" fmla="*/ 637381 h 1626932"/>
                  <a:gd name="connsiteX17" fmla="*/ 549815 w 1539875"/>
                  <a:gd name="connsiteY17" fmla="*/ 1626932 h 1626932"/>
                  <a:gd name="connsiteX18" fmla="*/ 271593 w 1539875"/>
                  <a:gd name="connsiteY18" fmla="*/ 1497163 h 1626932"/>
                  <a:gd name="connsiteX19" fmla="*/ 0 w 1539875"/>
                  <a:gd name="connsiteY19" fmla="*/ 1382474 h 162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9875" h="1626932">
                    <a:moveTo>
                      <a:pt x="0" y="0"/>
                    </a:moveTo>
                    <a:lnTo>
                      <a:pt x="108006" y="3175"/>
                    </a:lnTo>
                    <a:lnTo>
                      <a:pt x="214423" y="11113"/>
                    </a:lnTo>
                    <a:lnTo>
                      <a:pt x="321635" y="24606"/>
                    </a:lnTo>
                    <a:lnTo>
                      <a:pt x="426464" y="42863"/>
                    </a:lnTo>
                    <a:lnTo>
                      <a:pt x="530499" y="65881"/>
                    </a:lnTo>
                    <a:lnTo>
                      <a:pt x="632945" y="94456"/>
                    </a:lnTo>
                    <a:lnTo>
                      <a:pt x="733009" y="128588"/>
                    </a:lnTo>
                    <a:lnTo>
                      <a:pt x="832279" y="166688"/>
                    </a:lnTo>
                    <a:lnTo>
                      <a:pt x="929961" y="208756"/>
                    </a:lnTo>
                    <a:lnTo>
                      <a:pt x="1024466" y="256381"/>
                    </a:lnTo>
                    <a:lnTo>
                      <a:pt x="1117382" y="309563"/>
                    </a:lnTo>
                    <a:lnTo>
                      <a:pt x="1207122" y="365919"/>
                    </a:lnTo>
                    <a:lnTo>
                      <a:pt x="1294480" y="427038"/>
                    </a:lnTo>
                    <a:lnTo>
                      <a:pt x="1379455" y="492919"/>
                    </a:lnTo>
                    <a:lnTo>
                      <a:pt x="1460459" y="564356"/>
                    </a:lnTo>
                    <a:lnTo>
                      <a:pt x="1539875" y="637381"/>
                    </a:lnTo>
                    <a:lnTo>
                      <a:pt x="549815" y="1626932"/>
                    </a:lnTo>
                    <a:lnTo>
                      <a:pt x="271593" y="1497163"/>
                    </a:lnTo>
                    <a:lnTo>
                      <a:pt x="0" y="1382474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60"/>
              <p:cNvSpPr>
                <a:spLocks/>
              </p:cNvSpPr>
              <p:nvPr/>
            </p:nvSpPr>
            <p:spPr bwMode="auto">
              <a:xfrm>
                <a:off x="5218668" y="2035705"/>
                <a:ext cx="1625926" cy="1538288"/>
              </a:xfrm>
              <a:custGeom>
                <a:avLst/>
                <a:gdLst>
                  <a:gd name="connsiteX0" fmla="*/ 988545 w 1625926"/>
                  <a:gd name="connsiteY0" fmla="*/ 0 h 1538288"/>
                  <a:gd name="connsiteX1" fmla="*/ 1063157 w 1625926"/>
                  <a:gd name="connsiteY1" fmla="*/ 79334 h 1538288"/>
                  <a:gd name="connsiteX2" fmla="*/ 1133801 w 1625926"/>
                  <a:gd name="connsiteY2" fmla="*/ 160255 h 1538288"/>
                  <a:gd name="connsiteX3" fmla="*/ 1198889 w 1625926"/>
                  <a:gd name="connsiteY3" fmla="*/ 245142 h 1538288"/>
                  <a:gd name="connsiteX4" fmla="*/ 1260007 w 1625926"/>
                  <a:gd name="connsiteY4" fmla="*/ 332410 h 1538288"/>
                  <a:gd name="connsiteX5" fmla="*/ 1316364 w 1625926"/>
                  <a:gd name="connsiteY5" fmla="*/ 422057 h 1538288"/>
                  <a:gd name="connsiteX6" fmla="*/ 1369545 w 1625926"/>
                  <a:gd name="connsiteY6" fmla="*/ 514878 h 1538288"/>
                  <a:gd name="connsiteX7" fmla="*/ 1417170 w 1625926"/>
                  <a:gd name="connsiteY7" fmla="*/ 609286 h 1538288"/>
                  <a:gd name="connsiteX8" fmla="*/ 1460032 w 1625926"/>
                  <a:gd name="connsiteY8" fmla="*/ 706867 h 1538288"/>
                  <a:gd name="connsiteX9" fmla="*/ 1498132 w 1625926"/>
                  <a:gd name="connsiteY9" fmla="*/ 806035 h 1538288"/>
                  <a:gd name="connsiteX10" fmla="*/ 1531470 w 1625926"/>
                  <a:gd name="connsiteY10" fmla="*/ 906789 h 1538288"/>
                  <a:gd name="connsiteX11" fmla="*/ 1560045 w 1625926"/>
                  <a:gd name="connsiteY11" fmla="*/ 1008336 h 1538288"/>
                  <a:gd name="connsiteX12" fmla="*/ 1583064 w 1625926"/>
                  <a:gd name="connsiteY12" fmla="*/ 1112264 h 1538288"/>
                  <a:gd name="connsiteX13" fmla="*/ 1601320 w 1625926"/>
                  <a:gd name="connsiteY13" fmla="*/ 1216985 h 1538288"/>
                  <a:gd name="connsiteX14" fmla="*/ 1614814 w 1625926"/>
                  <a:gd name="connsiteY14" fmla="*/ 1324086 h 1538288"/>
                  <a:gd name="connsiteX15" fmla="*/ 1622751 w 1625926"/>
                  <a:gd name="connsiteY15" fmla="*/ 1430394 h 1538288"/>
                  <a:gd name="connsiteX16" fmla="*/ 1625926 w 1625926"/>
                  <a:gd name="connsiteY16" fmla="*/ 1538288 h 1538288"/>
                  <a:gd name="connsiteX17" fmla="*/ 215029 w 1625926"/>
                  <a:gd name="connsiteY17" fmla="*/ 1538288 h 1538288"/>
                  <a:gd name="connsiteX18" fmla="*/ 111704 w 1625926"/>
                  <a:gd name="connsiteY18" fmla="*/ 1263033 h 1538288"/>
                  <a:gd name="connsiteX19" fmla="*/ 0 w 1625926"/>
                  <a:gd name="connsiteY19" fmla="*/ 988035 h 153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25926" h="1538288">
                    <a:moveTo>
                      <a:pt x="988545" y="0"/>
                    </a:moveTo>
                    <a:lnTo>
                      <a:pt x="1063157" y="79334"/>
                    </a:lnTo>
                    <a:lnTo>
                      <a:pt x="1133801" y="160255"/>
                    </a:lnTo>
                    <a:lnTo>
                      <a:pt x="1198889" y="245142"/>
                    </a:lnTo>
                    <a:lnTo>
                      <a:pt x="1260007" y="332410"/>
                    </a:lnTo>
                    <a:lnTo>
                      <a:pt x="1316364" y="422057"/>
                    </a:lnTo>
                    <a:lnTo>
                      <a:pt x="1369545" y="514878"/>
                    </a:lnTo>
                    <a:lnTo>
                      <a:pt x="1417170" y="609286"/>
                    </a:lnTo>
                    <a:lnTo>
                      <a:pt x="1460032" y="706867"/>
                    </a:lnTo>
                    <a:lnTo>
                      <a:pt x="1498132" y="806035"/>
                    </a:lnTo>
                    <a:lnTo>
                      <a:pt x="1531470" y="906789"/>
                    </a:lnTo>
                    <a:lnTo>
                      <a:pt x="1560045" y="1008336"/>
                    </a:lnTo>
                    <a:lnTo>
                      <a:pt x="1583064" y="1112264"/>
                    </a:lnTo>
                    <a:lnTo>
                      <a:pt x="1601320" y="1216985"/>
                    </a:lnTo>
                    <a:lnTo>
                      <a:pt x="1614814" y="1324086"/>
                    </a:lnTo>
                    <a:lnTo>
                      <a:pt x="1622751" y="1430394"/>
                    </a:lnTo>
                    <a:lnTo>
                      <a:pt x="1625926" y="1538288"/>
                    </a:lnTo>
                    <a:lnTo>
                      <a:pt x="215029" y="1538288"/>
                    </a:lnTo>
                    <a:lnTo>
                      <a:pt x="111704" y="1263033"/>
                    </a:lnTo>
                    <a:lnTo>
                      <a:pt x="0" y="9880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61"/>
              <p:cNvSpPr>
                <a:spLocks/>
              </p:cNvSpPr>
              <p:nvPr/>
            </p:nvSpPr>
            <p:spPr bwMode="auto">
              <a:xfrm>
                <a:off x="5199917" y="3598863"/>
                <a:ext cx="1644677" cy="1536700"/>
              </a:xfrm>
              <a:custGeom>
                <a:avLst/>
                <a:gdLst>
                  <a:gd name="connsiteX0" fmla="*/ 208118 w 1608871"/>
                  <a:gd name="connsiteY0" fmla="*/ 0 h 1536700"/>
                  <a:gd name="connsiteX1" fmla="*/ 1608871 w 1608871"/>
                  <a:gd name="connsiteY1" fmla="*/ 0 h 1536700"/>
                  <a:gd name="connsiteX2" fmla="*/ 1605696 w 1608871"/>
                  <a:gd name="connsiteY2" fmla="*/ 107894 h 1536700"/>
                  <a:gd name="connsiteX3" fmla="*/ 1597759 w 1608871"/>
                  <a:gd name="connsiteY3" fmla="*/ 214202 h 1536700"/>
                  <a:gd name="connsiteX4" fmla="*/ 1584265 w 1608871"/>
                  <a:gd name="connsiteY4" fmla="*/ 321303 h 1536700"/>
                  <a:gd name="connsiteX5" fmla="*/ 1566009 w 1608871"/>
                  <a:gd name="connsiteY5" fmla="*/ 426024 h 1536700"/>
                  <a:gd name="connsiteX6" fmla="*/ 1542990 w 1608871"/>
                  <a:gd name="connsiteY6" fmla="*/ 529951 h 1536700"/>
                  <a:gd name="connsiteX7" fmla="*/ 1514415 w 1608871"/>
                  <a:gd name="connsiteY7" fmla="*/ 631499 h 1536700"/>
                  <a:gd name="connsiteX8" fmla="*/ 1481077 w 1608871"/>
                  <a:gd name="connsiteY8" fmla="*/ 732253 h 1536700"/>
                  <a:gd name="connsiteX9" fmla="*/ 1442977 w 1608871"/>
                  <a:gd name="connsiteY9" fmla="*/ 831421 h 1536700"/>
                  <a:gd name="connsiteX10" fmla="*/ 1400115 w 1608871"/>
                  <a:gd name="connsiteY10" fmla="*/ 929002 h 1536700"/>
                  <a:gd name="connsiteX11" fmla="*/ 1352490 w 1608871"/>
                  <a:gd name="connsiteY11" fmla="*/ 1023409 h 1536700"/>
                  <a:gd name="connsiteX12" fmla="*/ 1299309 w 1608871"/>
                  <a:gd name="connsiteY12" fmla="*/ 1116230 h 1536700"/>
                  <a:gd name="connsiteX13" fmla="*/ 1242952 w 1608871"/>
                  <a:gd name="connsiteY13" fmla="*/ 1205877 h 1536700"/>
                  <a:gd name="connsiteX14" fmla="*/ 1181834 w 1608871"/>
                  <a:gd name="connsiteY14" fmla="*/ 1293145 h 1536700"/>
                  <a:gd name="connsiteX15" fmla="*/ 1116746 w 1608871"/>
                  <a:gd name="connsiteY15" fmla="*/ 1378032 h 1536700"/>
                  <a:gd name="connsiteX16" fmla="*/ 1046102 w 1608871"/>
                  <a:gd name="connsiteY16" fmla="*/ 1458953 h 1536700"/>
                  <a:gd name="connsiteX17" fmla="*/ 971490 w 1608871"/>
                  <a:gd name="connsiteY17" fmla="*/ 1536700 h 1536700"/>
                  <a:gd name="connsiteX18" fmla="*/ 0 w 1608871"/>
                  <a:gd name="connsiteY18" fmla="*/ 566714 h 1536700"/>
                  <a:gd name="connsiteX19" fmla="*/ 100027 w 1608871"/>
                  <a:gd name="connsiteY19" fmla="*/ 302400 h 153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8871" h="1536700">
                    <a:moveTo>
                      <a:pt x="208118" y="0"/>
                    </a:moveTo>
                    <a:lnTo>
                      <a:pt x="1608871" y="0"/>
                    </a:lnTo>
                    <a:lnTo>
                      <a:pt x="1605696" y="107894"/>
                    </a:lnTo>
                    <a:lnTo>
                      <a:pt x="1597759" y="214202"/>
                    </a:lnTo>
                    <a:lnTo>
                      <a:pt x="1584265" y="321303"/>
                    </a:lnTo>
                    <a:lnTo>
                      <a:pt x="1566009" y="426024"/>
                    </a:lnTo>
                    <a:lnTo>
                      <a:pt x="1542990" y="529951"/>
                    </a:lnTo>
                    <a:lnTo>
                      <a:pt x="1514415" y="631499"/>
                    </a:lnTo>
                    <a:lnTo>
                      <a:pt x="1481077" y="732253"/>
                    </a:lnTo>
                    <a:lnTo>
                      <a:pt x="1442977" y="831421"/>
                    </a:lnTo>
                    <a:lnTo>
                      <a:pt x="1400115" y="929002"/>
                    </a:lnTo>
                    <a:lnTo>
                      <a:pt x="1352490" y="1023409"/>
                    </a:lnTo>
                    <a:lnTo>
                      <a:pt x="1299309" y="1116230"/>
                    </a:lnTo>
                    <a:lnTo>
                      <a:pt x="1242952" y="1205877"/>
                    </a:lnTo>
                    <a:lnTo>
                      <a:pt x="1181834" y="1293145"/>
                    </a:lnTo>
                    <a:lnTo>
                      <a:pt x="1116746" y="1378032"/>
                    </a:lnTo>
                    <a:lnTo>
                      <a:pt x="1046102" y="1458953"/>
                    </a:lnTo>
                    <a:lnTo>
                      <a:pt x="971490" y="1536700"/>
                    </a:lnTo>
                    <a:lnTo>
                      <a:pt x="0" y="566714"/>
                    </a:lnTo>
                    <a:lnTo>
                      <a:pt x="100027" y="30240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62"/>
              <p:cNvSpPr>
                <a:spLocks/>
              </p:cNvSpPr>
              <p:nvPr/>
            </p:nvSpPr>
            <p:spPr bwMode="auto">
              <a:xfrm>
                <a:off x="4541050" y="4236748"/>
                <a:ext cx="1564345" cy="1666862"/>
              </a:xfrm>
              <a:custGeom>
                <a:avLst/>
                <a:gdLst>
                  <a:gd name="connsiteX0" fmla="*/ 572201 w 1539875"/>
                  <a:gd name="connsiteY0" fmla="*/ 0 h 1604557"/>
                  <a:gd name="connsiteX1" fmla="*/ 1539875 w 1539875"/>
                  <a:gd name="connsiteY1" fmla="*/ 967176 h 1604557"/>
                  <a:gd name="connsiteX2" fmla="*/ 1460459 w 1539875"/>
                  <a:gd name="connsiteY2" fmla="*/ 1040201 h 1604557"/>
                  <a:gd name="connsiteX3" fmla="*/ 1379455 w 1539875"/>
                  <a:gd name="connsiteY3" fmla="*/ 1110845 h 1604557"/>
                  <a:gd name="connsiteX4" fmla="*/ 1294480 w 1539875"/>
                  <a:gd name="connsiteY4" fmla="*/ 1177520 h 1604557"/>
                  <a:gd name="connsiteX5" fmla="*/ 1207122 w 1539875"/>
                  <a:gd name="connsiteY5" fmla="*/ 1238638 h 1604557"/>
                  <a:gd name="connsiteX6" fmla="*/ 1117382 w 1539875"/>
                  <a:gd name="connsiteY6" fmla="*/ 1294995 h 1604557"/>
                  <a:gd name="connsiteX7" fmla="*/ 1024466 w 1539875"/>
                  <a:gd name="connsiteY7" fmla="*/ 1348176 h 1604557"/>
                  <a:gd name="connsiteX8" fmla="*/ 929961 w 1539875"/>
                  <a:gd name="connsiteY8" fmla="*/ 1395801 h 1604557"/>
                  <a:gd name="connsiteX9" fmla="*/ 832279 w 1539875"/>
                  <a:gd name="connsiteY9" fmla="*/ 1437870 h 1604557"/>
                  <a:gd name="connsiteX10" fmla="*/ 733009 w 1539875"/>
                  <a:gd name="connsiteY10" fmla="*/ 1475970 h 1604557"/>
                  <a:gd name="connsiteX11" fmla="*/ 632945 w 1539875"/>
                  <a:gd name="connsiteY11" fmla="*/ 1510101 h 1604557"/>
                  <a:gd name="connsiteX12" fmla="*/ 530499 w 1539875"/>
                  <a:gd name="connsiteY12" fmla="*/ 1538676 h 1604557"/>
                  <a:gd name="connsiteX13" fmla="*/ 426464 w 1539875"/>
                  <a:gd name="connsiteY13" fmla="*/ 1561695 h 1604557"/>
                  <a:gd name="connsiteX14" fmla="*/ 321635 w 1539875"/>
                  <a:gd name="connsiteY14" fmla="*/ 1579951 h 1604557"/>
                  <a:gd name="connsiteX15" fmla="*/ 214423 w 1539875"/>
                  <a:gd name="connsiteY15" fmla="*/ 1593445 h 1604557"/>
                  <a:gd name="connsiteX16" fmla="*/ 108006 w 1539875"/>
                  <a:gd name="connsiteY16" fmla="*/ 1601382 h 1604557"/>
                  <a:gd name="connsiteX17" fmla="*/ 0 w 1539875"/>
                  <a:gd name="connsiteY17" fmla="*/ 1604557 h 1604557"/>
                  <a:gd name="connsiteX18" fmla="*/ 0 w 1539875"/>
                  <a:gd name="connsiteY18" fmla="*/ 247158 h 1604557"/>
                  <a:gd name="connsiteX19" fmla="*/ 271593 w 1539875"/>
                  <a:gd name="connsiteY19" fmla="*/ 128925 h 160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9875" h="1604557">
                    <a:moveTo>
                      <a:pt x="572201" y="0"/>
                    </a:moveTo>
                    <a:lnTo>
                      <a:pt x="1539875" y="967176"/>
                    </a:lnTo>
                    <a:lnTo>
                      <a:pt x="1460459" y="1040201"/>
                    </a:lnTo>
                    <a:lnTo>
                      <a:pt x="1379455" y="1110845"/>
                    </a:lnTo>
                    <a:lnTo>
                      <a:pt x="1294480" y="1177520"/>
                    </a:lnTo>
                    <a:lnTo>
                      <a:pt x="1207122" y="1238638"/>
                    </a:lnTo>
                    <a:lnTo>
                      <a:pt x="1117382" y="1294995"/>
                    </a:lnTo>
                    <a:lnTo>
                      <a:pt x="1024466" y="1348176"/>
                    </a:lnTo>
                    <a:lnTo>
                      <a:pt x="929961" y="1395801"/>
                    </a:lnTo>
                    <a:lnTo>
                      <a:pt x="832279" y="1437870"/>
                    </a:lnTo>
                    <a:lnTo>
                      <a:pt x="733009" y="1475970"/>
                    </a:lnTo>
                    <a:lnTo>
                      <a:pt x="632945" y="1510101"/>
                    </a:lnTo>
                    <a:lnTo>
                      <a:pt x="530499" y="1538676"/>
                    </a:lnTo>
                    <a:lnTo>
                      <a:pt x="426464" y="1561695"/>
                    </a:lnTo>
                    <a:lnTo>
                      <a:pt x="321635" y="1579951"/>
                    </a:lnTo>
                    <a:lnTo>
                      <a:pt x="214423" y="1593445"/>
                    </a:lnTo>
                    <a:lnTo>
                      <a:pt x="108006" y="1601382"/>
                    </a:lnTo>
                    <a:lnTo>
                      <a:pt x="0" y="1604557"/>
                    </a:lnTo>
                    <a:lnTo>
                      <a:pt x="0" y="247158"/>
                    </a:lnTo>
                    <a:lnTo>
                      <a:pt x="271593" y="1289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63"/>
              <p:cNvSpPr>
                <a:spLocks/>
              </p:cNvSpPr>
              <p:nvPr/>
            </p:nvSpPr>
            <p:spPr bwMode="auto">
              <a:xfrm>
                <a:off x="3099711" y="4221164"/>
                <a:ext cx="1378629" cy="1682446"/>
              </a:xfrm>
              <a:custGeom>
                <a:avLst/>
                <a:gdLst>
                  <a:gd name="connsiteX0" fmla="*/ 973348 w 1538288"/>
                  <a:gd name="connsiteY0" fmla="*/ 0 h 1611232"/>
                  <a:gd name="connsiteX1" fmla="*/ 1266693 w 1538288"/>
                  <a:gd name="connsiteY1" fmla="*/ 135600 h 1611232"/>
                  <a:gd name="connsiteX2" fmla="*/ 1538288 w 1538288"/>
                  <a:gd name="connsiteY2" fmla="*/ 252901 h 1611232"/>
                  <a:gd name="connsiteX3" fmla="*/ 1538288 w 1538288"/>
                  <a:gd name="connsiteY3" fmla="*/ 1611232 h 1611232"/>
                  <a:gd name="connsiteX4" fmla="*/ 1430282 w 1538288"/>
                  <a:gd name="connsiteY4" fmla="*/ 1608057 h 1611232"/>
                  <a:gd name="connsiteX5" fmla="*/ 1323865 w 1538288"/>
                  <a:gd name="connsiteY5" fmla="*/ 1600120 h 1611232"/>
                  <a:gd name="connsiteX6" fmla="*/ 1216653 w 1538288"/>
                  <a:gd name="connsiteY6" fmla="*/ 1586626 h 1611232"/>
                  <a:gd name="connsiteX7" fmla="*/ 1111824 w 1538288"/>
                  <a:gd name="connsiteY7" fmla="*/ 1568370 h 1611232"/>
                  <a:gd name="connsiteX8" fmla="*/ 1007789 w 1538288"/>
                  <a:gd name="connsiteY8" fmla="*/ 1545351 h 1611232"/>
                  <a:gd name="connsiteX9" fmla="*/ 905343 w 1538288"/>
                  <a:gd name="connsiteY9" fmla="*/ 1516776 h 1611232"/>
                  <a:gd name="connsiteX10" fmla="*/ 805278 w 1538288"/>
                  <a:gd name="connsiteY10" fmla="*/ 1482645 h 1611232"/>
                  <a:gd name="connsiteX11" fmla="*/ 706008 w 1538288"/>
                  <a:gd name="connsiteY11" fmla="*/ 1444545 h 1611232"/>
                  <a:gd name="connsiteX12" fmla="*/ 608327 w 1538288"/>
                  <a:gd name="connsiteY12" fmla="*/ 1402476 h 1611232"/>
                  <a:gd name="connsiteX13" fmla="*/ 513822 w 1538288"/>
                  <a:gd name="connsiteY13" fmla="*/ 1354851 h 1611232"/>
                  <a:gd name="connsiteX14" fmla="*/ 420905 w 1538288"/>
                  <a:gd name="connsiteY14" fmla="*/ 1301670 h 1611232"/>
                  <a:gd name="connsiteX15" fmla="*/ 331165 w 1538288"/>
                  <a:gd name="connsiteY15" fmla="*/ 1245313 h 1611232"/>
                  <a:gd name="connsiteX16" fmla="*/ 243807 w 1538288"/>
                  <a:gd name="connsiteY16" fmla="*/ 1184195 h 1611232"/>
                  <a:gd name="connsiteX17" fmla="*/ 158832 w 1538288"/>
                  <a:gd name="connsiteY17" fmla="*/ 1117520 h 1611232"/>
                  <a:gd name="connsiteX18" fmla="*/ 77828 w 1538288"/>
                  <a:gd name="connsiteY18" fmla="*/ 1046876 h 1611232"/>
                  <a:gd name="connsiteX19" fmla="*/ 0 w 1538288"/>
                  <a:gd name="connsiteY19" fmla="*/ 973851 h 161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8288" h="1611232">
                    <a:moveTo>
                      <a:pt x="973348" y="0"/>
                    </a:moveTo>
                    <a:lnTo>
                      <a:pt x="1266693" y="135600"/>
                    </a:lnTo>
                    <a:lnTo>
                      <a:pt x="1538288" y="252901"/>
                    </a:lnTo>
                    <a:lnTo>
                      <a:pt x="1538288" y="1611232"/>
                    </a:lnTo>
                    <a:lnTo>
                      <a:pt x="1430282" y="1608057"/>
                    </a:lnTo>
                    <a:lnTo>
                      <a:pt x="1323865" y="1600120"/>
                    </a:lnTo>
                    <a:lnTo>
                      <a:pt x="1216653" y="1586626"/>
                    </a:lnTo>
                    <a:lnTo>
                      <a:pt x="1111824" y="1568370"/>
                    </a:lnTo>
                    <a:lnTo>
                      <a:pt x="1007789" y="1545351"/>
                    </a:lnTo>
                    <a:lnTo>
                      <a:pt x="905343" y="1516776"/>
                    </a:lnTo>
                    <a:lnTo>
                      <a:pt x="805278" y="1482645"/>
                    </a:lnTo>
                    <a:lnTo>
                      <a:pt x="706008" y="1444545"/>
                    </a:lnTo>
                    <a:lnTo>
                      <a:pt x="608327" y="1402476"/>
                    </a:lnTo>
                    <a:lnTo>
                      <a:pt x="513822" y="1354851"/>
                    </a:lnTo>
                    <a:lnTo>
                      <a:pt x="420905" y="1301670"/>
                    </a:lnTo>
                    <a:lnTo>
                      <a:pt x="331165" y="1245313"/>
                    </a:lnTo>
                    <a:lnTo>
                      <a:pt x="243807" y="1184195"/>
                    </a:lnTo>
                    <a:lnTo>
                      <a:pt x="158832" y="1117520"/>
                    </a:lnTo>
                    <a:lnTo>
                      <a:pt x="77828" y="1046876"/>
                    </a:lnTo>
                    <a:lnTo>
                      <a:pt x="0" y="973851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64"/>
              <p:cNvSpPr>
                <a:spLocks/>
              </p:cNvSpPr>
              <p:nvPr/>
            </p:nvSpPr>
            <p:spPr bwMode="auto">
              <a:xfrm>
                <a:off x="2335213" y="3598863"/>
                <a:ext cx="1614866" cy="1536700"/>
              </a:xfrm>
              <a:custGeom>
                <a:avLst/>
                <a:gdLst>
                  <a:gd name="connsiteX0" fmla="*/ 0 w 1614866"/>
                  <a:gd name="connsiteY0" fmla="*/ 0 h 1536700"/>
                  <a:gd name="connsiteX1" fmla="*/ 1400959 w 1614866"/>
                  <a:gd name="connsiteY1" fmla="*/ 0 h 1536700"/>
                  <a:gd name="connsiteX2" fmla="*/ 1514221 w 1614866"/>
                  <a:gd name="connsiteY2" fmla="*/ 302400 h 1536700"/>
                  <a:gd name="connsiteX3" fmla="*/ 1614866 w 1614866"/>
                  <a:gd name="connsiteY3" fmla="*/ 560728 h 1536700"/>
                  <a:gd name="connsiteX4" fmla="*/ 637382 w 1614866"/>
                  <a:gd name="connsiteY4" fmla="*/ 1536700 h 1536700"/>
                  <a:gd name="connsiteX5" fmla="*/ 564357 w 1614866"/>
                  <a:gd name="connsiteY5" fmla="*/ 1458953 h 1536700"/>
                  <a:gd name="connsiteX6" fmla="*/ 493713 w 1614866"/>
                  <a:gd name="connsiteY6" fmla="*/ 1378032 h 1536700"/>
                  <a:gd name="connsiteX7" fmla="*/ 427038 w 1614866"/>
                  <a:gd name="connsiteY7" fmla="*/ 1293145 h 1536700"/>
                  <a:gd name="connsiteX8" fmla="*/ 365919 w 1614866"/>
                  <a:gd name="connsiteY8" fmla="*/ 1205877 h 1536700"/>
                  <a:gd name="connsiteX9" fmla="*/ 309563 w 1614866"/>
                  <a:gd name="connsiteY9" fmla="*/ 1116230 h 1536700"/>
                  <a:gd name="connsiteX10" fmla="*/ 257969 w 1614866"/>
                  <a:gd name="connsiteY10" fmla="*/ 1023409 h 1536700"/>
                  <a:gd name="connsiteX11" fmla="*/ 208756 w 1614866"/>
                  <a:gd name="connsiteY11" fmla="*/ 929002 h 1536700"/>
                  <a:gd name="connsiteX12" fmla="*/ 165894 w 1614866"/>
                  <a:gd name="connsiteY12" fmla="*/ 831421 h 1536700"/>
                  <a:gd name="connsiteX13" fmla="*/ 127794 w 1614866"/>
                  <a:gd name="connsiteY13" fmla="*/ 732253 h 1536700"/>
                  <a:gd name="connsiteX14" fmla="*/ 94456 w 1614866"/>
                  <a:gd name="connsiteY14" fmla="*/ 631499 h 1536700"/>
                  <a:gd name="connsiteX15" fmla="*/ 65881 w 1614866"/>
                  <a:gd name="connsiteY15" fmla="*/ 529951 h 1536700"/>
                  <a:gd name="connsiteX16" fmla="*/ 42863 w 1614866"/>
                  <a:gd name="connsiteY16" fmla="*/ 426024 h 1536700"/>
                  <a:gd name="connsiteX17" fmla="*/ 24606 w 1614866"/>
                  <a:gd name="connsiteY17" fmla="*/ 321303 h 1536700"/>
                  <a:gd name="connsiteX18" fmla="*/ 11113 w 1614866"/>
                  <a:gd name="connsiteY18" fmla="*/ 214202 h 1536700"/>
                  <a:gd name="connsiteX19" fmla="*/ 3175 w 1614866"/>
                  <a:gd name="connsiteY19" fmla="*/ 107894 h 153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14866" h="1536700">
                    <a:moveTo>
                      <a:pt x="0" y="0"/>
                    </a:moveTo>
                    <a:lnTo>
                      <a:pt x="1400959" y="0"/>
                    </a:lnTo>
                    <a:lnTo>
                      <a:pt x="1514221" y="302400"/>
                    </a:lnTo>
                    <a:lnTo>
                      <a:pt x="1614866" y="560728"/>
                    </a:lnTo>
                    <a:lnTo>
                      <a:pt x="637382" y="1536700"/>
                    </a:lnTo>
                    <a:lnTo>
                      <a:pt x="564357" y="1458953"/>
                    </a:lnTo>
                    <a:lnTo>
                      <a:pt x="493713" y="1378032"/>
                    </a:lnTo>
                    <a:lnTo>
                      <a:pt x="427038" y="1293145"/>
                    </a:lnTo>
                    <a:lnTo>
                      <a:pt x="365919" y="1205877"/>
                    </a:lnTo>
                    <a:lnTo>
                      <a:pt x="309563" y="1116230"/>
                    </a:lnTo>
                    <a:lnTo>
                      <a:pt x="257969" y="1023409"/>
                    </a:lnTo>
                    <a:lnTo>
                      <a:pt x="208756" y="929002"/>
                    </a:lnTo>
                    <a:lnTo>
                      <a:pt x="165894" y="831421"/>
                    </a:lnTo>
                    <a:lnTo>
                      <a:pt x="127794" y="732253"/>
                    </a:lnTo>
                    <a:lnTo>
                      <a:pt x="94456" y="631499"/>
                    </a:lnTo>
                    <a:lnTo>
                      <a:pt x="65881" y="529951"/>
                    </a:lnTo>
                    <a:lnTo>
                      <a:pt x="42863" y="426024"/>
                    </a:lnTo>
                    <a:lnTo>
                      <a:pt x="24606" y="321303"/>
                    </a:lnTo>
                    <a:lnTo>
                      <a:pt x="11113" y="214202"/>
                    </a:lnTo>
                    <a:lnTo>
                      <a:pt x="3175" y="107894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65"/>
              <p:cNvSpPr>
                <a:spLocks/>
              </p:cNvSpPr>
              <p:nvPr/>
            </p:nvSpPr>
            <p:spPr bwMode="auto">
              <a:xfrm>
                <a:off x="2335213" y="2009776"/>
                <a:ext cx="1624961" cy="1538288"/>
              </a:xfrm>
              <a:custGeom>
                <a:avLst/>
                <a:gdLst>
                  <a:gd name="connsiteX0" fmla="*/ 637382 w 1624961"/>
                  <a:gd name="connsiteY0" fmla="*/ 0 h 1538288"/>
                  <a:gd name="connsiteX1" fmla="*/ 1624961 w 1624961"/>
                  <a:gd name="connsiteY1" fmla="*/ 987070 h 1538288"/>
                  <a:gd name="connsiteX2" fmla="*/ 1516910 w 1624961"/>
                  <a:gd name="connsiteY2" fmla="*/ 1263033 h 1538288"/>
                  <a:gd name="connsiteX3" fmla="*/ 1411227 w 1624961"/>
                  <a:gd name="connsiteY3" fmla="*/ 1538288 h 1538288"/>
                  <a:gd name="connsiteX4" fmla="*/ 0 w 1624961"/>
                  <a:gd name="connsiteY4" fmla="*/ 1538288 h 1538288"/>
                  <a:gd name="connsiteX5" fmla="*/ 3175 w 1624961"/>
                  <a:gd name="connsiteY5" fmla="*/ 1430394 h 1538288"/>
                  <a:gd name="connsiteX6" fmla="*/ 11113 w 1624961"/>
                  <a:gd name="connsiteY6" fmla="*/ 1324086 h 1538288"/>
                  <a:gd name="connsiteX7" fmla="*/ 24606 w 1624961"/>
                  <a:gd name="connsiteY7" fmla="*/ 1216985 h 1538288"/>
                  <a:gd name="connsiteX8" fmla="*/ 42863 w 1624961"/>
                  <a:gd name="connsiteY8" fmla="*/ 1112264 h 1538288"/>
                  <a:gd name="connsiteX9" fmla="*/ 65881 w 1624961"/>
                  <a:gd name="connsiteY9" fmla="*/ 1008336 h 1538288"/>
                  <a:gd name="connsiteX10" fmla="*/ 94456 w 1624961"/>
                  <a:gd name="connsiteY10" fmla="*/ 906789 h 1538288"/>
                  <a:gd name="connsiteX11" fmla="*/ 127794 w 1624961"/>
                  <a:gd name="connsiteY11" fmla="*/ 806035 h 1538288"/>
                  <a:gd name="connsiteX12" fmla="*/ 165894 w 1624961"/>
                  <a:gd name="connsiteY12" fmla="*/ 706867 h 1538288"/>
                  <a:gd name="connsiteX13" fmla="*/ 208756 w 1624961"/>
                  <a:gd name="connsiteY13" fmla="*/ 609286 h 1538288"/>
                  <a:gd name="connsiteX14" fmla="*/ 257969 w 1624961"/>
                  <a:gd name="connsiteY14" fmla="*/ 514878 h 1538288"/>
                  <a:gd name="connsiteX15" fmla="*/ 309563 w 1624961"/>
                  <a:gd name="connsiteY15" fmla="*/ 422057 h 1538288"/>
                  <a:gd name="connsiteX16" fmla="*/ 365919 w 1624961"/>
                  <a:gd name="connsiteY16" fmla="*/ 332410 h 1538288"/>
                  <a:gd name="connsiteX17" fmla="*/ 427038 w 1624961"/>
                  <a:gd name="connsiteY17" fmla="*/ 245142 h 1538288"/>
                  <a:gd name="connsiteX18" fmla="*/ 493713 w 1624961"/>
                  <a:gd name="connsiteY18" fmla="*/ 160255 h 1538288"/>
                  <a:gd name="connsiteX19" fmla="*/ 564357 w 1624961"/>
                  <a:gd name="connsiteY19" fmla="*/ 79334 h 153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24961" h="1538288">
                    <a:moveTo>
                      <a:pt x="637382" y="0"/>
                    </a:moveTo>
                    <a:lnTo>
                      <a:pt x="1624961" y="987070"/>
                    </a:lnTo>
                    <a:lnTo>
                      <a:pt x="1516910" y="1263033"/>
                    </a:lnTo>
                    <a:lnTo>
                      <a:pt x="1411227" y="1538288"/>
                    </a:lnTo>
                    <a:lnTo>
                      <a:pt x="0" y="1538288"/>
                    </a:lnTo>
                    <a:lnTo>
                      <a:pt x="3175" y="1430394"/>
                    </a:lnTo>
                    <a:lnTo>
                      <a:pt x="11113" y="1324086"/>
                    </a:lnTo>
                    <a:lnTo>
                      <a:pt x="24606" y="1216985"/>
                    </a:lnTo>
                    <a:lnTo>
                      <a:pt x="42863" y="1112264"/>
                    </a:lnTo>
                    <a:lnTo>
                      <a:pt x="65881" y="1008336"/>
                    </a:lnTo>
                    <a:lnTo>
                      <a:pt x="94456" y="906789"/>
                    </a:lnTo>
                    <a:lnTo>
                      <a:pt x="127794" y="806035"/>
                    </a:lnTo>
                    <a:lnTo>
                      <a:pt x="165894" y="706867"/>
                    </a:lnTo>
                    <a:lnTo>
                      <a:pt x="208756" y="609286"/>
                    </a:lnTo>
                    <a:lnTo>
                      <a:pt x="257969" y="514878"/>
                    </a:lnTo>
                    <a:lnTo>
                      <a:pt x="309563" y="422057"/>
                    </a:lnTo>
                    <a:lnTo>
                      <a:pt x="365919" y="332410"/>
                    </a:lnTo>
                    <a:lnTo>
                      <a:pt x="427038" y="245142"/>
                    </a:lnTo>
                    <a:lnTo>
                      <a:pt x="493713" y="160255"/>
                    </a:lnTo>
                    <a:lnTo>
                      <a:pt x="564357" y="79334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66"/>
              <p:cNvSpPr>
                <a:spLocks/>
              </p:cNvSpPr>
              <p:nvPr/>
            </p:nvSpPr>
            <p:spPr bwMode="auto">
              <a:xfrm>
                <a:off x="3013981" y="1336676"/>
                <a:ext cx="1538288" cy="1627510"/>
              </a:xfrm>
              <a:custGeom>
                <a:avLst/>
                <a:gdLst>
                  <a:gd name="connsiteX0" fmla="*/ 1538288 w 1538288"/>
                  <a:gd name="connsiteY0" fmla="*/ 0 h 1627510"/>
                  <a:gd name="connsiteX1" fmla="*/ 1538288 w 1538288"/>
                  <a:gd name="connsiteY1" fmla="*/ 1383278 h 1627510"/>
                  <a:gd name="connsiteX2" fmla="*/ 1264004 w 1538288"/>
                  <a:gd name="connsiteY2" fmla="*/ 1497163 h 1627510"/>
                  <a:gd name="connsiteX3" fmla="*/ 989618 w 1538288"/>
                  <a:gd name="connsiteY3" fmla="*/ 1627510 h 1627510"/>
                  <a:gd name="connsiteX4" fmla="*/ 0 w 1538288"/>
                  <a:gd name="connsiteY4" fmla="*/ 637381 h 1627510"/>
                  <a:gd name="connsiteX5" fmla="*/ 77828 w 1538288"/>
                  <a:gd name="connsiteY5" fmla="*/ 564356 h 1627510"/>
                  <a:gd name="connsiteX6" fmla="*/ 158832 w 1538288"/>
                  <a:gd name="connsiteY6" fmla="*/ 492919 h 1627510"/>
                  <a:gd name="connsiteX7" fmla="*/ 243807 w 1538288"/>
                  <a:gd name="connsiteY7" fmla="*/ 427038 h 1627510"/>
                  <a:gd name="connsiteX8" fmla="*/ 331165 w 1538288"/>
                  <a:gd name="connsiteY8" fmla="*/ 365919 h 1627510"/>
                  <a:gd name="connsiteX9" fmla="*/ 420905 w 1538288"/>
                  <a:gd name="connsiteY9" fmla="*/ 309563 h 1627510"/>
                  <a:gd name="connsiteX10" fmla="*/ 513822 w 1538288"/>
                  <a:gd name="connsiteY10" fmla="*/ 256381 h 1627510"/>
                  <a:gd name="connsiteX11" fmla="*/ 608327 w 1538288"/>
                  <a:gd name="connsiteY11" fmla="*/ 208756 h 1627510"/>
                  <a:gd name="connsiteX12" fmla="*/ 706008 w 1538288"/>
                  <a:gd name="connsiteY12" fmla="*/ 166688 h 1627510"/>
                  <a:gd name="connsiteX13" fmla="*/ 805278 w 1538288"/>
                  <a:gd name="connsiteY13" fmla="*/ 128588 h 1627510"/>
                  <a:gd name="connsiteX14" fmla="*/ 905343 w 1538288"/>
                  <a:gd name="connsiteY14" fmla="*/ 94456 h 1627510"/>
                  <a:gd name="connsiteX15" fmla="*/ 1007789 w 1538288"/>
                  <a:gd name="connsiteY15" fmla="*/ 65881 h 1627510"/>
                  <a:gd name="connsiteX16" fmla="*/ 1111824 w 1538288"/>
                  <a:gd name="connsiteY16" fmla="*/ 42863 h 1627510"/>
                  <a:gd name="connsiteX17" fmla="*/ 1216653 w 1538288"/>
                  <a:gd name="connsiteY17" fmla="*/ 24606 h 1627510"/>
                  <a:gd name="connsiteX18" fmla="*/ 1323865 w 1538288"/>
                  <a:gd name="connsiteY18" fmla="*/ 11113 h 1627510"/>
                  <a:gd name="connsiteX19" fmla="*/ 1430282 w 1538288"/>
                  <a:gd name="connsiteY19" fmla="*/ 3175 h 162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8288" h="1627510">
                    <a:moveTo>
                      <a:pt x="1538288" y="0"/>
                    </a:moveTo>
                    <a:lnTo>
                      <a:pt x="1538288" y="1383278"/>
                    </a:lnTo>
                    <a:lnTo>
                      <a:pt x="1264004" y="1497163"/>
                    </a:lnTo>
                    <a:lnTo>
                      <a:pt x="989618" y="1627510"/>
                    </a:lnTo>
                    <a:lnTo>
                      <a:pt x="0" y="637381"/>
                    </a:lnTo>
                    <a:lnTo>
                      <a:pt x="77828" y="564356"/>
                    </a:lnTo>
                    <a:lnTo>
                      <a:pt x="158832" y="492919"/>
                    </a:lnTo>
                    <a:lnTo>
                      <a:pt x="243807" y="427038"/>
                    </a:lnTo>
                    <a:lnTo>
                      <a:pt x="331165" y="365919"/>
                    </a:lnTo>
                    <a:lnTo>
                      <a:pt x="420905" y="309563"/>
                    </a:lnTo>
                    <a:lnTo>
                      <a:pt x="513822" y="256381"/>
                    </a:lnTo>
                    <a:lnTo>
                      <a:pt x="608327" y="208756"/>
                    </a:lnTo>
                    <a:lnTo>
                      <a:pt x="706008" y="166688"/>
                    </a:lnTo>
                    <a:lnTo>
                      <a:pt x="805278" y="128588"/>
                    </a:lnTo>
                    <a:lnTo>
                      <a:pt x="905343" y="94456"/>
                    </a:lnTo>
                    <a:lnTo>
                      <a:pt x="1007789" y="65881"/>
                    </a:lnTo>
                    <a:lnTo>
                      <a:pt x="1111824" y="42863"/>
                    </a:lnTo>
                    <a:lnTo>
                      <a:pt x="1216653" y="24606"/>
                    </a:lnTo>
                    <a:lnTo>
                      <a:pt x="1323865" y="11113"/>
                    </a:lnTo>
                    <a:lnTo>
                      <a:pt x="1430282" y="31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24885" tIns="12442" rIns="24885" bIns="1244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799081"/>
                <a:endParaRPr lang="es-CO" sz="1574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Oval 67"/>
              <p:cNvSpPr/>
              <p:nvPr/>
            </p:nvSpPr>
            <p:spPr>
              <a:xfrm>
                <a:off x="5962679" y="3141464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03" name="Oval 68"/>
              <p:cNvSpPr/>
              <p:nvPr/>
            </p:nvSpPr>
            <p:spPr>
              <a:xfrm>
                <a:off x="5004048" y="2198066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4" name="Oval 69"/>
              <p:cNvSpPr/>
              <p:nvPr/>
            </p:nvSpPr>
            <p:spPr>
              <a:xfrm>
                <a:off x="5909051" y="4215702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05" name="Oval 70"/>
              <p:cNvSpPr/>
              <p:nvPr/>
            </p:nvSpPr>
            <p:spPr>
              <a:xfrm>
                <a:off x="4917801" y="5177834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106" name="Oval 71"/>
              <p:cNvSpPr/>
              <p:nvPr/>
            </p:nvSpPr>
            <p:spPr>
              <a:xfrm>
                <a:off x="3840046" y="5146028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107" name="Oval 72"/>
              <p:cNvSpPr/>
              <p:nvPr/>
            </p:nvSpPr>
            <p:spPr>
              <a:xfrm>
                <a:off x="3050828" y="4278794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108" name="Oval 73"/>
              <p:cNvSpPr/>
              <p:nvPr/>
            </p:nvSpPr>
            <p:spPr>
              <a:xfrm>
                <a:off x="3088216" y="2912772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7</a:t>
                </a:r>
              </a:p>
            </p:txBody>
          </p:sp>
          <p:sp>
            <p:nvSpPr>
              <p:cNvPr id="109" name="Oval 74"/>
              <p:cNvSpPr/>
              <p:nvPr/>
            </p:nvSpPr>
            <p:spPr>
              <a:xfrm>
                <a:off x="3899338" y="2456575"/>
                <a:ext cx="341752" cy="341752"/>
              </a:xfrm>
              <a:prstGeom prst="ellipse">
                <a:avLst/>
              </a:prstGeom>
              <a:solidFill>
                <a:schemeClr val="accent4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4885" tIns="12442" rIns="24885" bIns="1244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90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74" b="1" cap="small" dirty="0">
                    <a:solidFill>
                      <a:prstClr val="white"/>
                    </a:solidFill>
                    <a:effectLst>
                      <a:outerShdw blurRad="25400" dist="38100" dir="2700000" algn="tl">
                        <a:srgbClr val="000000">
                          <a:alpha val="70000"/>
                        </a:srgbClr>
                      </a:outerShdw>
                    </a:effectLst>
                    <a:cs typeface="Arial" pitchFamily="34" charset="0"/>
                  </a:rPr>
                  <a:t>8</a:t>
                </a:r>
              </a:p>
            </p:txBody>
          </p:sp>
          <p:sp>
            <p:nvSpPr>
              <p:cNvPr id="110" name="TextBox 83"/>
              <p:cNvSpPr txBox="1"/>
              <p:nvPr/>
            </p:nvSpPr>
            <p:spPr>
              <a:xfrm>
                <a:off x="3602750" y="1768703"/>
                <a:ext cx="1027362" cy="732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99081"/>
                <a:r>
                  <a:rPr lang="es-CO" sz="1959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 Light" panose="020F0302020204030204" pitchFamily="34" charset="0"/>
                  </a:rPr>
                  <a:t>Consolidación </a:t>
                </a:r>
              </a:p>
              <a:p>
                <a:pPr algn="ctr" defTabSz="799081"/>
                <a:r>
                  <a:rPr lang="es-CO" sz="1959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 Light" panose="020F0302020204030204" pitchFamily="34" charset="0"/>
                  </a:rPr>
                  <a:t>del modelo reingeniería </a:t>
                </a:r>
                <a:endParaRPr lang="es-CO" sz="1959" b="1" dirty="0">
                  <a:solidFill>
                    <a:srgbClr val="6F477D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11" name="TextBox 84"/>
              <p:cNvSpPr txBox="1"/>
              <p:nvPr/>
            </p:nvSpPr>
            <p:spPr>
              <a:xfrm>
                <a:off x="5665332" y="3735517"/>
                <a:ext cx="900408" cy="677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Anteproyecto de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 Presupuesto</a:t>
                </a:r>
              </a:p>
              <a:p>
                <a:pPr algn="ctr" defTabSz="799081"/>
                <a:endParaRPr lang="es-CO" sz="1796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12" name="TextBox 85"/>
              <p:cNvSpPr txBox="1"/>
              <p:nvPr/>
            </p:nvSpPr>
            <p:spPr>
              <a:xfrm>
                <a:off x="4744627" y="1594835"/>
                <a:ext cx="1053339" cy="677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 pitchFamily="34" charset="0"/>
                  </a:rPr>
                  <a:t>Articulación y 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 pitchFamily="34" charset="0"/>
                  </a:rPr>
                  <a:t>Consolidación de 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 pitchFamily="34" charset="0"/>
                  </a:rPr>
                  <a:t>La Planeación 2017 </a:t>
                </a:r>
              </a:p>
            </p:txBody>
          </p:sp>
          <p:sp>
            <p:nvSpPr>
              <p:cNvPr id="114" name="TextBox 87"/>
              <p:cNvSpPr txBox="1"/>
              <p:nvPr/>
            </p:nvSpPr>
            <p:spPr>
              <a:xfrm>
                <a:off x="4630907" y="4735559"/>
                <a:ext cx="915541" cy="474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799081"/>
                <a:r>
                  <a:rPr lang="es-CO" sz="1796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 Light" panose="020F0302020204030204" pitchFamily="34" charset="0"/>
                  </a:rPr>
                  <a:t>Medición FURAG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 Light" panose="020F0302020204030204" pitchFamily="34" charset="0"/>
                  </a:rPr>
                  <a:t>Realizada  </a:t>
                </a:r>
              </a:p>
            </p:txBody>
          </p:sp>
          <p:sp>
            <p:nvSpPr>
              <p:cNvPr id="115" name="TextBox 88"/>
              <p:cNvSpPr txBox="1"/>
              <p:nvPr/>
            </p:nvSpPr>
            <p:spPr>
              <a:xfrm>
                <a:off x="2737452" y="3639981"/>
                <a:ext cx="968505" cy="677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Trabajo</a:t>
                </a:r>
              </a:p>
              <a:p>
                <a:pPr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 Interinstitucional 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DANE</a:t>
                </a:r>
              </a:p>
            </p:txBody>
          </p:sp>
          <p:sp>
            <p:nvSpPr>
              <p:cNvPr id="116" name="TextBox 89"/>
              <p:cNvSpPr txBox="1"/>
              <p:nvPr/>
            </p:nvSpPr>
            <p:spPr>
              <a:xfrm>
                <a:off x="2929182" y="2628750"/>
                <a:ext cx="697170" cy="732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99081"/>
                <a:r>
                  <a:rPr lang="es-CO" sz="1959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SIE y Fichas</a:t>
                </a:r>
                <a:endParaRPr lang="es-CO" sz="1796" dirty="0">
                  <a:solidFill>
                    <a:prstClr val="black"/>
                  </a:solidFill>
                  <a:latin typeface="Calibri Light" panose="020F0302020204030204"/>
                </a:endParaRPr>
              </a:p>
              <a:p>
                <a:pPr marL="155505" indent="-155505" defTabSz="799081">
                  <a:buFontTx/>
                  <a:buChar char="-"/>
                </a:pPr>
                <a:endParaRPr lang="es-CO" sz="195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 panose="020F0302020204030204" pitchFamily="34" charset="0"/>
                </a:endParaRPr>
              </a:p>
              <a:p>
                <a:pPr marL="155505" indent="-155505" defTabSz="799081">
                  <a:buFontTx/>
                  <a:buChar char="-"/>
                </a:pPr>
                <a:endParaRPr lang="es-CO" sz="195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22" name="Rectangle 95"/>
              <p:cNvSpPr/>
              <p:nvPr/>
            </p:nvSpPr>
            <p:spPr>
              <a:xfrm>
                <a:off x="2686505" y="3834394"/>
                <a:ext cx="919570" cy="141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799081"/>
                <a:endParaRPr lang="es-CO" sz="653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3" name="Rectangle 96"/>
              <p:cNvSpPr/>
              <p:nvPr/>
            </p:nvSpPr>
            <p:spPr>
              <a:xfrm>
                <a:off x="2525570" y="2874228"/>
                <a:ext cx="1080505" cy="147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799081"/>
                <a:endParaRPr lang="es-CO" sz="707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5" name="TextBox 98"/>
              <p:cNvSpPr txBox="1"/>
              <p:nvPr/>
            </p:nvSpPr>
            <p:spPr>
              <a:xfrm>
                <a:off x="5744911" y="2493694"/>
                <a:ext cx="767722" cy="677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Incorporación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 Recursos  </a:t>
                </a:r>
              </a:p>
              <a:p>
                <a:pPr algn="ctr" defTabSz="799081"/>
                <a:r>
                  <a:rPr lang="es-CO" sz="1796" b="1" dirty="0">
                    <a:solidFill>
                      <a:prstClr val="white"/>
                    </a:solidFill>
                    <a:latin typeface="Calibri Light" panose="020F0302020204030204" pitchFamily="34" charset="0"/>
                  </a:rPr>
                  <a:t>ESAP </a:t>
                </a:r>
              </a:p>
            </p:txBody>
          </p:sp>
        </p:grpSp>
        <p:sp>
          <p:nvSpPr>
            <p:cNvPr id="126" name="TextBox 83"/>
            <p:cNvSpPr txBox="1"/>
            <p:nvPr/>
          </p:nvSpPr>
          <p:spPr>
            <a:xfrm>
              <a:off x="14374392" y="9831560"/>
              <a:ext cx="5580156" cy="3029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99081"/>
              <a:endParaRPr lang="es-CO" sz="1796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endParaRPr>
            </a:p>
            <a:p>
              <a:pPr algn="ctr" defTabSz="799081"/>
              <a:r>
                <a:rPr lang="es-CO" sz="1469" b="1" dirty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Avances </a:t>
              </a:r>
            </a:p>
            <a:p>
              <a:pPr algn="ctr" defTabSz="799081"/>
              <a:r>
                <a:rPr lang="es-CO" sz="1469" b="1" dirty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Gestión  </a:t>
              </a:r>
            </a:p>
            <a:p>
              <a:pPr algn="ctr" defTabSz="799081"/>
              <a:r>
                <a:rPr lang="es-CO" sz="1469" b="1" dirty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Marzo 2017  </a:t>
              </a:r>
            </a:p>
          </p:txBody>
        </p:sp>
      </p:grpSp>
      <p:sp>
        <p:nvSpPr>
          <p:cNvPr id="8" name="AutoShape 6" descr="https://thumbs.dreamstime.com/z/m%C3%A1s-y-menos-10802448.jpg"/>
          <p:cNvSpPr>
            <a:spLocks noChangeAspect="1" noChangeArrowheads="1"/>
          </p:cNvSpPr>
          <p:nvPr/>
        </p:nvSpPr>
        <p:spPr bwMode="auto">
          <a:xfrm>
            <a:off x="1322747" y="43635"/>
            <a:ext cx="82949" cy="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885" tIns="12442" rIns="24885" bIns="12442" numCol="1" anchor="t" anchorCtr="0" compatLnSpc="1">
            <a:prstTxWarp prst="textNoShape">
              <a:avLst/>
            </a:prstTxWarp>
          </a:bodyPr>
          <a:lstStyle/>
          <a:p>
            <a:pPr defTabSz="799081"/>
            <a:endParaRPr lang="es-CO" sz="1574">
              <a:solidFill>
                <a:prstClr val="black"/>
              </a:solidFill>
            </a:endParaRPr>
          </a:p>
        </p:txBody>
      </p:sp>
      <p:pic>
        <p:nvPicPr>
          <p:cNvPr id="54" name="Picture 18" descr="Image result for bombil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58" y="879017"/>
            <a:ext cx="347959" cy="4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bombil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04" y="2072296"/>
            <a:ext cx="375113" cy="4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uadroTexto 50"/>
          <p:cNvSpPr txBox="1"/>
          <p:nvPr/>
        </p:nvSpPr>
        <p:spPr>
          <a:xfrm>
            <a:off x="5521956" y="2544938"/>
            <a:ext cx="1391344" cy="607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799081"/>
            <a:r>
              <a:rPr lang="es-CO" sz="312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OAP</a:t>
            </a:r>
          </a:p>
          <a:p>
            <a:pPr algn="ctr" defTabSz="799081"/>
            <a:endParaRPr lang="es-ES_tradnl" sz="218" b="1" dirty="0">
              <a:solidFill>
                <a:srgbClr val="008080"/>
              </a:solidFill>
              <a:latin typeface="Berlin Sans FB" panose="020E0602020502020306" pitchFamily="34" charset="0"/>
            </a:endParaRPr>
          </a:p>
        </p:txBody>
      </p:sp>
      <p:sp>
        <p:nvSpPr>
          <p:cNvPr id="52" name="TextBox 86"/>
          <p:cNvSpPr txBox="1"/>
          <p:nvPr/>
        </p:nvSpPr>
        <p:spPr>
          <a:xfrm>
            <a:off x="4268380" y="4904319"/>
            <a:ext cx="1734322" cy="645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99081"/>
            <a:r>
              <a:rPr lang="es-CO" sz="1796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Inicio Evaluación </a:t>
            </a:r>
          </a:p>
          <a:p>
            <a:pPr algn="ctr" defTabSz="799081"/>
            <a:r>
              <a:rPr lang="es-CO" sz="1796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SISCONPES</a:t>
            </a:r>
          </a:p>
        </p:txBody>
      </p:sp>
      <p:cxnSp>
        <p:nvCxnSpPr>
          <p:cNvPr id="38" name="9 Conector recto"/>
          <p:cNvCxnSpPr/>
          <p:nvPr/>
        </p:nvCxnSpPr>
        <p:spPr>
          <a:xfrm flipV="1">
            <a:off x="3980198" y="855536"/>
            <a:ext cx="180434" cy="726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sp>
        <p:nvSpPr>
          <p:cNvPr id="39" name="CuadroTexto 15"/>
          <p:cNvSpPr txBox="1">
            <a:spLocks noChangeArrowheads="1"/>
          </p:cNvSpPr>
          <p:nvPr/>
        </p:nvSpPr>
        <p:spPr bwMode="auto">
          <a:xfrm>
            <a:off x="351150" y="434976"/>
            <a:ext cx="300690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Asesora de Planeación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29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Tecnologías de Información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64480254"/>
              </p:ext>
            </p:extLst>
          </p:nvPr>
        </p:nvGraphicFramePr>
        <p:xfrm>
          <a:off x="691776" y="1201002"/>
          <a:ext cx="11222720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647660" y="5537964"/>
            <a:ext cx="2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/>
              <a:t>Gestión de Proyectos </a:t>
            </a:r>
            <a:endParaRPr lang="es-CO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40711" y="5503705"/>
            <a:ext cx="54365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14 Contratos firmados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$890 Millones (Compromiso) 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998160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-1186926" y="1383448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Informes Financieros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751498283"/>
              </p:ext>
            </p:extLst>
          </p:nvPr>
        </p:nvGraphicFramePr>
        <p:xfrm>
          <a:off x="1820314" y="2177394"/>
          <a:ext cx="8551373" cy="435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45" y="3701009"/>
            <a:ext cx="1468191" cy="164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6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-1388042" y="1121212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Informes Jurídicos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1980484" y="1719269"/>
            <a:ext cx="1862667" cy="914400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tx1"/>
                </a:solidFill>
              </a:rPr>
              <a:t> </a:t>
            </a:r>
            <a:r>
              <a:rPr lang="es-CO" sz="1400" b="1" dirty="0">
                <a:solidFill>
                  <a:schemeClr val="tx1"/>
                </a:solidFill>
              </a:rPr>
              <a:t>EKOGUI </a:t>
            </a:r>
            <a:endParaRPr lang="es-CO" sz="1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tx1"/>
                </a:solidFill>
              </a:rPr>
              <a:t> </a:t>
            </a:r>
            <a:r>
              <a:rPr lang="es-CO" sz="1400" b="1" dirty="0">
                <a:solidFill>
                  <a:schemeClr val="tx1"/>
                </a:solidFill>
              </a:rPr>
              <a:t>PQRS 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4551010" y="1719269"/>
            <a:ext cx="1862667" cy="914400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Fortalezas</a:t>
            </a:r>
            <a:endParaRPr lang="es-CO" sz="1400" b="1" dirty="0">
              <a:solidFill>
                <a:schemeClr val="tx1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7601874" y="1719269"/>
            <a:ext cx="1930402" cy="914400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Recomendaciones</a:t>
            </a:r>
            <a:endParaRPr lang="es-CO" sz="1400" b="1" dirty="0">
              <a:solidFill>
                <a:schemeClr val="tx1"/>
              </a:solidFill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4053501" y="2346474"/>
            <a:ext cx="2889956" cy="4041447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200" dirty="0"/>
              <a:t>EKOGUI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Función </a:t>
            </a:r>
            <a:r>
              <a:rPr lang="es-CO" sz="1200" dirty="0"/>
              <a:t>Pública CUMPLE con el registro de:</a:t>
            </a:r>
          </a:p>
          <a:p>
            <a:pPr algn="just"/>
            <a:r>
              <a:rPr lang="es-CO" sz="1200" dirty="0"/>
              <a:t>      - Los </a:t>
            </a:r>
            <a:r>
              <a:rPr lang="es-CO" sz="1200" dirty="0"/>
              <a:t>procesos activos (judiciales y </a:t>
            </a:r>
            <a:r>
              <a:rPr lang="es-CO" sz="1200" dirty="0"/>
              <a:t>  </a:t>
            </a:r>
          </a:p>
          <a:p>
            <a:pPr algn="just"/>
            <a:r>
              <a:rPr lang="es-CO" sz="1200" dirty="0"/>
              <a:t>      conciliaciones</a:t>
            </a:r>
            <a:r>
              <a:rPr lang="es-CO" sz="1200" dirty="0"/>
              <a:t>)</a:t>
            </a:r>
          </a:p>
          <a:p>
            <a:pPr algn="just"/>
            <a:r>
              <a:rPr lang="es-CO" sz="1200" dirty="0"/>
              <a:t> </a:t>
            </a:r>
            <a:r>
              <a:rPr lang="es-CO" sz="1200" dirty="0"/>
              <a:t>     - </a:t>
            </a:r>
            <a:r>
              <a:rPr lang="es-CO" sz="1200" dirty="0"/>
              <a:t>La actualización de la información </a:t>
            </a:r>
            <a:r>
              <a:rPr lang="es-CO" sz="1200" dirty="0"/>
              <a:t>   </a:t>
            </a:r>
          </a:p>
          <a:p>
            <a:pPr algn="just"/>
            <a:r>
              <a:rPr lang="es-CO" sz="1200" dirty="0"/>
              <a:t> </a:t>
            </a:r>
            <a:r>
              <a:rPr lang="es-CO" sz="1200" dirty="0"/>
              <a:t>     litigiosa </a:t>
            </a:r>
            <a:endParaRPr lang="es-CO" sz="1200" dirty="0"/>
          </a:p>
          <a:p>
            <a:pPr algn="just"/>
            <a:r>
              <a:rPr lang="es-CO" sz="1200" dirty="0"/>
              <a:t> </a:t>
            </a:r>
            <a:r>
              <a:rPr lang="es-CO" sz="1200" dirty="0"/>
              <a:t>     - </a:t>
            </a:r>
            <a:r>
              <a:rPr lang="es-CO" sz="1200" dirty="0"/>
              <a:t>Sentido del fallo en procesos </a:t>
            </a:r>
            <a:endParaRPr lang="es-CO" sz="1200" dirty="0"/>
          </a:p>
          <a:p>
            <a:pPr algn="just"/>
            <a:r>
              <a:rPr lang="es-CO" sz="1200" dirty="0"/>
              <a:t> </a:t>
            </a:r>
            <a:r>
              <a:rPr lang="es-CO" sz="1200" dirty="0"/>
              <a:t>     terminados.</a:t>
            </a:r>
            <a:endParaRPr lang="es-CO" sz="1200" dirty="0"/>
          </a:p>
          <a:p>
            <a:pPr algn="just"/>
            <a:r>
              <a:rPr lang="es-CO" sz="1200" dirty="0"/>
              <a:t>  </a:t>
            </a:r>
            <a:r>
              <a:rPr lang="es-CO" sz="1200" dirty="0"/>
              <a:t>    -Registro </a:t>
            </a:r>
            <a:r>
              <a:rPr lang="es-CO" sz="1200" dirty="0"/>
              <a:t>de los movimientos </a:t>
            </a:r>
            <a:r>
              <a:rPr lang="es-CO" sz="1200" dirty="0"/>
              <a:t>               procesales.</a:t>
            </a:r>
          </a:p>
          <a:p>
            <a:pPr algn="just"/>
            <a:r>
              <a:rPr lang="es-CO" sz="1200" dirty="0"/>
              <a:t>PQRS</a:t>
            </a:r>
            <a:endParaRPr lang="es-CO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Fortalecimiento </a:t>
            </a:r>
            <a:r>
              <a:rPr lang="es-CO" sz="1200" dirty="0"/>
              <a:t>áreas </a:t>
            </a:r>
            <a:r>
              <a:rPr lang="es-CO" sz="1200" dirty="0"/>
              <a:t>en mecanismos para respuestas </a:t>
            </a:r>
            <a:r>
              <a:rPr lang="es-CO" sz="1200" dirty="0"/>
              <a:t>oportunas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Mejora </a:t>
            </a:r>
            <a:r>
              <a:rPr lang="es-CO" sz="1200" dirty="0"/>
              <a:t>mesas de servicio – respuesta </a:t>
            </a:r>
            <a:r>
              <a:rPr lang="es-CO" sz="1200" dirty="0"/>
              <a:t>oportuna.</a:t>
            </a:r>
            <a:endParaRPr lang="es-CO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Grupo </a:t>
            </a:r>
            <a:r>
              <a:rPr lang="es-CO" sz="1200" dirty="0"/>
              <a:t>de Servicio al Ciudadano Institucional - seguimiento a las </a:t>
            </a:r>
            <a:r>
              <a:rPr lang="es-CO" sz="1200" dirty="0"/>
              <a:t>      </a:t>
            </a:r>
            <a:r>
              <a:rPr lang="es-CO" sz="1200" dirty="0"/>
              <a:t>reclamaciones y quejas presentadas</a:t>
            </a:r>
            <a:r>
              <a:rPr lang="es-CO" sz="1200" dirty="0"/>
              <a:t>. </a:t>
            </a:r>
            <a:endParaRPr lang="es-CO" sz="1200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7303192" y="2349811"/>
            <a:ext cx="2798744" cy="35609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200" dirty="0"/>
              <a:t>EKOGUI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Continuar </a:t>
            </a:r>
            <a:r>
              <a:rPr lang="es-CO" sz="1200" dirty="0"/>
              <a:t>seguimiento solicitudes </a:t>
            </a:r>
            <a:r>
              <a:rPr lang="es-CO" sz="1200" dirty="0"/>
              <a:t>a la Agencia.</a:t>
            </a:r>
          </a:p>
          <a:p>
            <a:pPr algn="just"/>
            <a:r>
              <a:rPr lang="es-CO" sz="1200" dirty="0"/>
              <a:t>PQRS</a:t>
            </a:r>
            <a:endParaRPr lang="es-CO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Fortalecer </a:t>
            </a:r>
            <a:r>
              <a:rPr lang="es-CO" sz="1200" dirty="0"/>
              <a:t>la implementación de controles respuesta términos </a:t>
            </a:r>
            <a:r>
              <a:rPr lang="es-CO" sz="1200" dirty="0"/>
              <a:t>Ley</a:t>
            </a:r>
            <a:r>
              <a:rPr lang="es-CO" sz="1200" dirty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Claridad </a:t>
            </a:r>
            <a:r>
              <a:rPr lang="es-CO" sz="1200" dirty="0"/>
              <a:t>modalidad petición en la radicación.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Revisión </a:t>
            </a:r>
            <a:r>
              <a:rPr lang="es-CO" sz="1200" dirty="0"/>
              <a:t>calidad respuesta y direcciones notificación electrónicas – </a:t>
            </a:r>
          </a:p>
          <a:p>
            <a:pPr algn="just"/>
            <a:r>
              <a:rPr lang="es-CO" sz="1200" dirty="0"/>
              <a:t>      físicas por parte de las </a:t>
            </a:r>
            <a:r>
              <a:rPr lang="es-CO" sz="1200" dirty="0"/>
              <a:t>dependencias </a:t>
            </a:r>
          </a:p>
          <a:p>
            <a:pPr algn="just"/>
            <a:r>
              <a:rPr lang="es-CO" sz="1200" dirty="0"/>
              <a:t> </a:t>
            </a:r>
            <a:r>
              <a:rPr lang="es-CO" sz="1200" dirty="0"/>
              <a:t>     que </a:t>
            </a:r>
            <a:r>
              <a:rPr lang="es-CO" sz="1200" dirty="0"/>
              <a:t>proyectan las respuestas.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200" dirty="0"/>
              <a:t>Capacitación </a:t>
            </a:r>
            <a:r>
              <a:rPr lang="es-CO" sz="1200" dirty="0"/>
              <a:t>servidores funcionalidades del sistema  </a:t>
            </a:r>
            <a:r>
              <a:rPr lang="es-CO" sz="1200" dirty="0"/>
              <a:t>ORFEO.</a:t>
            </a:r>
            <a:endParaRPr lang="es-CO" sz="1200" dirty="0"/>
          </a:p>
        </p:txBody>
      </p:sp>
      <p:sp>
        <p:nvSpPr>
          <p:cNvPr id="26" name="Flecha derecha 25"/>
          <p:cNvSpPr/>
          <p:nvPr/>
        </p:nvSpPr>
        <p:spPr>
          <a:xfrm>
            <a:off x="3910884" y="1861842"/>
            <a:ext cx="540967" cy="484632"/>
          </a:xfrm>
          <a:prstGeom prst="rightArrow">
            <a:avLst/>
          </a:prstGeom>
          <a:solidFill>
            <a:srgbClr val="632D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 derecha 26"/>
          <p:cNvSpPr/>
          <p:nvPr/>
        </p:nvSpPr>
        <p:spPr>
          <a:xfrm>
            <a:off x="6569414" y="1777175"/>
            <a:ext cx="733778" cy="484632"/>
          </a:xfrm>
          <a:prstGeom prst="rightArrow">
            <a:avLst/>
          </a:prstGeom>
          <a:solidFill>
            <a:srgbClr val="632D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05" y="3849017"/>
            <a:ext cx="1654233" cy="1793634"/>
          </a:xfrm>
          <a:prstGeom prst="rect">
            <a:avLst/>
          </a:prstGeom>
        </p:spPr>
      </p:pic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3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5"/>
          <p:cNvSpPr txBox="1">
            <a:spLocks noChangeArrowheads="1"/>
          </p:cNvSpPr>
          <p:nvPr/>
        </p:nvSpPr>
        <p:spPr bwMode="auto">
          <a:xfrm>
            <a:off x="-1191972" y="862635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Informes de Gestión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179116" y="1519339"/>
            <a:ext cx="181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1" dirty="0">
                <a:solidFill>
                  <a:schemeClr val="bg1">
                    <a:lumMod val="50000"/>
                  </a:schemeClr>
                </a:solidFill>
              </a:rPr>
              <a:t>Gestión</a:t>
            </a:r>
            <a:endParaRPr lang="es-CO" sz="2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612391" y="1422679"/>
            <a:ext cx="2553607" cy="4547816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100" b="1" dirty="0">
                <a:solidFill>
                  <a:schemeClr val="tx1"/>
                </a:solidFill>
              </a:rPr>
              <a:t> </a:t>
            </a:r>
            <a:r>
              <a:rPr lang="es-CO" sz="1400" b="1" dirty="0">
                <a:solidFill>
                  <a:schemeClr val="tx1"/>
                </a:solidFill>
              </a:rPr>
              <a:t>Evaluación de </a:t>
            </a:r>
            <a:r>
              <a:rPr lang="es-CO" sz="1400" b="1" dirty="0">
                <a:solidFill>
                  <a:schemeClr val="tx1"/>
                </a:solidFill>
              </a:rPr>
              <a:t>Gestión </a:t>
            </a:r>
            <a:r>
              <a:rPr lang="es-CO" sz="1400" b="1" dirty="0">
                <a:solidFill>
                  <a:schemeClr val="tx1"/>
                </a:solidFill>
              </a:rPr>
              <a:t>por </a:t>
            </a:r>
            <a:r>
              <a:rPr lang="es-CO" sz="1400" b="1" dirty="0">
                <a:solidFill>
                  <a:schemeClr val="tx1"/>
                </a:solidFill>
              </a:rPr>
              <a:t>Dependencias </a:t>
            </a:r>
            <a:r>
              <a:rPr lang="es-CO" sz="1400" b="1" dirty="0">
                <a:solidFill>
                  <a:schemeClr val="tx1"/>
                </a:solidFill>
              </a:rPr>
              <a:t>( 21 áreas</a:t>
            </a:r>
            <a:r>
              <a:rPr lang="es-CO" sz="1400" b="1" dirty="0">
                <a:solidFill>
                  <a:schemeClr val="tx1"/>
                </a:solidFill>
              </a:rPr>
              <a:t>). </a:t>
            </a:r>
            <a:endParaRPr lang="es-CO" sz="1400" b="1" dirty="0">
              <a:solidFill>
                <a:schemeClr val="tx1"/>
              </a:solidFill>
            </a:endParaRPr>
          </a:p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400" b="1" dirty="0">
                <a:solidFill>
                  <a:schemeClr val="tx1"/>
                </a:solidFill>
              </a:rPr>
              <a:t> </a:t>
            </a:r>
            <a:r>
              <a:rPr lang="es-CO" sz="1400" b="1" dirty="0">
                <a:solidFill>
                  <a:schemeClr val="tx1"/>
                </a:solidFill>
              </a:rPr>
              <a:t>Seguimiento </a:t>
            </a:r>
            <a:r>
              <a:rPr lang="es-CO" sz="1400" b="1" dirty="0">
                <a:solidFill>
                  <a:schemeClr val="tx1"/>
                </a:solidFill>
              </a:rPr>
              <a:t>Estrategia </a:t>
            </a:r>
            <a:r>
              <a:rPr lang="es-CO" sz="1400" b="1" dirty="0">
                <a:solidFill>
                  <a:schemeClr val="tx1"/>
                </a:solidFill>
              </a:rPr>
              <a:t>   Anticorrupción </a:t>
            </a:r>
            <a:r>
              <a:rPr lang="es-CO" sz="1400" b="1" dirty="0">
                <a:solidFill>
                  <a:schemeClr val="tx1"/>
                </a:solidFill>
              </a:rPr>
              <a:t>y de Servicio al Ciudadano – </a:t>
            </a:r>
            <a:r>
              <a:rPr lang="es-CO" sz="1400" b="1" dirty="0">
                <a:solidFill>
                  <a:schemeClr val="tx1"/>
                </a:solidFill>
              </a:rPr>
              <a:t>2016.</a:t>
            </a:r>
            <a:endParaRPr lang="es-CO" sz="1400" b="1" dirty="0">
              <a:solidFill>
                <a:schemeClr val="tx1"/>
              </a:solidFill>
            </a:endParaRP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Ejecutivo </a:t>
            </a:r>
            <a:r>
              <a:rPr lang="es-CO" sz="1400" b="1" dirty="0">
                <a:solidFill>
                  <a:schemeClr val="tx1"/>
                </a:solidFill>
              </a:rPr>
              <a:t>Anual (MECI) – vigencia 2016 </a:t>
            </a:r>
            <a:r>
              <a:rPr lang="es-CO" sz="1400" b="1" dirty="0">
                <a:solidFill>
                  <a:schemeClr val="tx1"/>
                </a:solidFill>
              </a:rPr>
              <a:t>.</a:t>
            </a: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Informe </a:t>
            </a:r>
            <a:r>
              <a:rPr lang="es-CO" sz="1400" b="1" dirty="0">
                <a:solidFill>
                  <a:schemeClr val="tx1"/>
                </a:solidFill>
              </a:rPr>
              <a:t>Pormenorizado de Control Interno ( nov 2016 – feb 2017</a:t>
            </a:r>
            <a:r>
              <a:rPr lang="es-CO" sz="1400" b="1" dirty="0">
                <a:solidFill>
                  <a:schemeClr val="tx1"/>
                </a:solidFill>
              </a:rPr>
              <a:t>).</a:t>
            </a:r>
            <a:endParaRPr lang="es-CO" sz="1400" dirty="0">
              <a:solidFill>
                <a:schemeClr val="tx1"/>
              </a:solidFill>
            </a:endParaRP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Cuenta anual consolidada para la C.G.R. (SIRECI</a:t>
            </a:r>
            <a:r>
              <a:rPr lang="es-CO" sz="1400" b="1" dirty="0">
                <a:solidFill>
                  <a:schemeClr val="tx1"/>
                </a:solidFill>
              </a:rPr>
              <a:t>).</a:t>
            </a:r>
            <a:endParaRPr lang="es-CO" sz="1400" b="1" dirty="0">
              <a:solidFill>
                <a:schemeClr val="tx1"/>
              </a:solidFill>
            </a:endParaRP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Informe </a:t>
            </a:r>
            <a:r>
              <a:rPr lang="es-CO" sz="1400" b="1" dirty="0">
                <a:solidFill>
                  <a:schemeClr val="tx1"/>
                </a:solidFill>
              </a:rPr>
              <a:t>para </a:t>
            </a:r>
            <a:r>
              <a:rPr lang="es-CO" sz="1400" b="1" dirty="0">
                <a:solidFill>
                  <a:schemeClr val="tx1"/>
                </a:solidFill>
              </a:rPr>
              <a:t>Fenecimiento Cuenta </a:t>
            </a:r>
            <a:r>
              <a:rPr lang="es-CO" sz="1400" b="1" dirty="0">
                <a:solidFill>
                  <a:schemeClr val="tx1"/>
                </a:solidFill>
              </a:rPr>
              <a:t>(Cámara de Representantes</a:t>
            </a:r>
            <a:r>
              <a:rPr lang="es-CO" sz="1400" b="1" dirty="0">
                <a:solidFill>
                  <a:schemeClr val="tx1"/>
                </a:solidFill>
              </a:rPr>
              <a:t>).</a:t>
            </a:r>
            <a:endParaRPr lang="es-CO" sz="1400" b="1" dirty="0">
              <a:solidFill>
                <a:schemeClr val="tx1"/>
              </a:solidFill>
            </a:endParaRP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Seguimiento </a:t>
            </a:r>
            <a:r>
              <a:rPr lang="es-CO" sz="1400" b="1" dirty="0">
                <a:solidFill>
                  <a:schemeClr val="tx1"/>
                </a:solidFill>
              </a:rPr>
              <a:t>Plan de Mejoramiento suscrito C.G.R. (II semestre 2016)</a:t>
            </a: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400" b="1" dirty="0">
                <a:solidFill>
                  <a:schemeClr val="tx1"/>
                </a:solidFill>
              </a:rPr>
              <a:t> </a:t>
            </a:r>
            <a:r>
              <a:rPr lang="es-CO" sz="1400" b="1" dirty="0">
                <a:solidFill>
                  <a:schemeClr val="tx1"/>
                </a:solidFill>
              </a:rPr>
              <a:t>Austeridad en el Gasto ( IV trimestre 2016</a:t>
            </a:r>
            <a:r>
              <a:rPr lang="es-CO" sz="1400" b="1" dirty="0">
                <a:solidFill>
                  <a:schemeClr val="tx1"/>
                </a:solidFill>
              </a:rPr>
              <a:t>).</a:t>
            </a:r>
            <a:endParaRPr lang="es-CO" sz="1400" b="1" dirty="0">
              <a:solidFill>
                <a:schemeClr val="tx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769953" y="1436154"/>
            <a:ext cx="1862667" cy="771827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Fortalezas</a:t>
            </a:r>
            <a:endParaRPr lang="es-CO" sz="1400" b="1" dirty="0">
              <a:solidFill>
                <a:schemeClr val="tx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805112" y="1408483"/>
            <a:ext cx="1930402" cy="914400"/>
          </a:xfrm>
          <a:prstGeom prst="roundRect">
            <a:avLst/>
          </a:prstGeom>
          <a:solidFill>
            <a:srgbClr val="DEA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Recomendaciones</a:t>
            </a:r>
            <a:endParaRPr lang="es-CO" sz="1400" b="1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442788" y="1983456"/>
            <a:ext cx="2549315" cy="45651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Comunicaciones </a:t>
            </a:r>
            <a:r>
              <a:rPr lang="es-CO" sz="1400" dirty="0"/>
              <a:t>internas – externas  manejo dinámico amplio y constante</a:t>
            </a:r>
            <a:r>
              <a:rPr lang="es-CO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Permanente rendición de cuentas en múltiples espacios, virtuales y presenciales. </a:t>
            </a: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Líneas de acción robustecidas - soporte integral a los sectores de la gestión pública y territorio</a:t>
            </a:r>
            <a:r>
              <a:rPr lang="es-CO" sz="1400" dirty="0"/>
              <a:t>.</a:t>
            </a:r>
          </a:p>
          <a:p>
            <a:r>
              <a:rPr lang="es-CO" sz="1400" dirty="0"/>
              <a:t> </a:t>
            </a: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Amplia y fortalecida gestión institucional - </a:t>
            </a:r>
            <a:r>
              <a:rPr lang="es-CO" sz="1400" dirty="0"/>
              <a:t>“</a:t>
            </a:r>
            <a:r>
              <a:rPr lang="es-CO" sz="1400" dirty="0"/>
              <a:t>Encuentros de Equipos Transversales</a:t>
            </a:r>
            <a:r>
              <a:rPr lang="es-CO" sz="1400" dirty="0"/>
              <a:t>”. </a:t>
            </a:r>
            <a:endParaRPr lang="es-CO" sz="1100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7268892" y="1983456"/>
            <a:ext cx="3020943" cy="4180676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Replanteamiento </a:t>
            </a:r>
            <a:r>
              <a:rPr lang="es-CO" sz="1400" dirty="0"/>
              <a:t>identificación de riesgos con mayor precisión en establecimiento de  causas y definición de controles</a:t>
            </a:r>
            <a:r>
              <a:rPr lang="es-CO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Fortalecimiento manejo </a:t>
            </a:r>
            <a:r>
              <a:rPr lang="es-CO" sz="1400" dirty="0"/>
              <a:t>de mediciones y estadísticas. </a:t>
            </a:r>
            <a:r>
              <a:rPr lang="es-CO" sz="1400" dirty="0"/>
              <a:t> </a:t>
            </a:r>
            <a:endParaRPr lang="es-C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Acciones informe de Auditoria de la Contraloría General de la República, debilidades no catalogadas como hallazgos.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Manejo </a:t>
            </a:r>
            <a:r>
              <a:rPr lang="es-CO" sz="1400" dirty="0"/>
              <a:t>de siglas y otras </a:t>
            </a:r>
            <a:r>
              <a:rPr lang="es-CO" sz="1400" dirty="0"/>
              <a:t>abreviaciones.</a:t>
            </a:r>
            <a:endParaRPr lang="es-C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En metas compartidas con otras áreas definir claramente rol de cada dependencia.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Simplificación en la planeación y/o en los </a:t>
            </a:r>
            <a:r>
              <a:rPr lang="es-CO" sz="1400" dirty="0"/>
              <a:t>registros.</a:t>
            </a:r>
            <a:endParaRPr lang="es-C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/>
              <a:t>Autoevaluación proceso.</a:t>
            </a:r>
            <a:r>
              <a:rPr lang="es-CO" sz="1400" dirty="0"/>
              <a:t> </a:t>
            </a:r>
          </a:p>
        </p:txBody>
      </p:sp>
      <p:sp>
        <p:nvSpPr>
          <p:cNvPr id="18" name="Flecha derecha 17"/>
          <p:cNvSpPr/>
          <p:nvPr/>
        </p:nvSpPr>
        <p:spPr>
          <a:xfrm>
            <a:off x="4194222" y="1436155"/>
            <a:ext cx="540967" cy="484632"/>
          </a:xfrm>
          <a:prstGeom prst="rightArrow">
            <a:avLst/>
          </a:prstGeom>
          <a:solidFill>
            <a:srgbClr val="632D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lecha derecha 18"/>
          <p:cNvSpPr/>
          <p:nvPr/>
        </p:nvSpPr>
        <p:spPr>
          <a:xfrm>
            <a:off x="6852752" y="1351488"/>
            <a:ext cx="733778" cy="484632"/>
          </a:xfrm>
          <a:prstGeom prst="rightArrow">
            <a:avLst/>
          </a:prstGeom>
          <a:solidFill>
            <a:srgbClr val="632D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93818" y="640079"/>
            <a:ext cx="337021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93819" y="640080"/>
            <a:ext cx="354003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93817" y="3077921"/>
            <a:ext cx="297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910863" y="1132521"/>
            <a:ext cx="82764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93818" y="640079"/>
            <a:ext cx="337021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s-MX" sz="2000" b="1" dirty="0">
              <a:solidFill>
                <a:srgbClr val="7F7F7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93819" y="640080"/>
            <a:ext cx="354003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Diagrama 8"/>
          <p:cNvGraphicFramePr/>
          <p:nvPr>
            <p:extLst>
              <p:ext uri="{D42A27DB-BD31-4B8C-83A1-F6EECF244321}">
                <p14:modId xmlns:p14="http://schemas.microsoft.com/office/powerpoint/2010/main" val="2480023039"/>
              </p:ext>
            </p:extLst>
          </p:nvPr>
        </p:nvGraphicFramePr>
        <p:xfrm>
          <a:off x="2872154" y="1624965"/>
          <a:ext cx="6447692" cy="413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014167" y="1240242"/>
            <a:ext cx="877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858585"/>
                </a:solidFill>
              </a:rPr>
              <a:t>Seguimiento Plan Mejoramiento suscrito con la C.G.R - 2016 </a:t>
            </a:r>
            <a:endParaRPr lang="es-MX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17" y="5280821"/>
            <a:ext cx="997294" cy="13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5"/>
          <p:cNvSpPr txBox="1">
            <a:spLocks noChangeArrowheads="1"/>
          </p:cNvSpPr>
          <p:nvPr/>
        </p:nvSpPr>
        <p:spPr bwMode="auto">
          <a:xfrm>
            <a:off x="1477108" y="455288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4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4092" y="3084819"/>
            <a:ext cx="261882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b="1" dirty="0" smtClean="0">
                <a:solidFill>
                  <a:srgbClr val="FF6600"/>
                </a:solidFill>
              </a:rPr>
              <a:t>169 publicaciones </a:t>
            </a:r>
            <a:r>
              <a:rPr lang="es-CO" sz="2400" dirty="0" smtClean="0"/>
              <a:t>en medios de comunicación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33556" r="38611" b="24667"/>
          <a:stretch/>
        </p:blipFill>
        <p:spPr bwMode="auto">
          <a:xfrm>
            <a:off x="4065207" y="2031015"/>
            <a:ext cx="2153251" cy="137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90006" y="1485392"/>
            <a:ext cx="3303654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dirty="0" smtClean="0"/>
              <a:t>Convenio </a:t>
            </a:r>
            <a:r>
              <a:rPr lang="es-CO" sz="1800" dirty="0"/>
              <a:t>FNA - Función Pública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961069" y="1485392"/>
            <a:ext cx="3303654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dirty="0"/>
              <a:t>Ley de Cuotas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43987" r="38315" b="15333"/>
          <a:stretch/>
        </p:blipFill>
        <p:spPr bwMode="auto">
          <a:xfrm>
            <a:off x="8503153" y="1978163"/>
            <a:ext cx="2328716" cy="14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961070" y="3690816"/>
            <a:ext cx="330365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dirty="0"/>
              <a:t>Lanzamiento Estrategia Teletrabajo en Cundinamarca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490006" y="3963776"/>
            <a:ext cx="33036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dirty="0"/>
              <a:t>Negociación colectiva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41255" r="47916" b="23110"/>
          <a:stretch/>
        </p:blipFill>
        <p:spPr bwMode="auto">
          <a:xfrm>
            <a:off x="4086014" y="4529147"/>
            <a:ext cx="2194234" cy="132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44969" r="30265" b="20000"/>
          <a:stretch/>
        </p:blipFill>
        <p:spPr bwMode="auto">
          <a:xfrm>
            <a:off x="8380323" y="4529147"/>
            <a:ext cx="2451546" cy="13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040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917" y="3310428"/>
            <a:ext cx="261882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b="1" dirty="0" smtClean="0"/>
              <a:t>Crecimiento en redes sociales</a:t>
            </a: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34032" r="49841" b="21439"/>
          <a:stretch/>
        </p:blipFill>
        <p:spPr bwMode="auto">
          <a:xfrm>
            <a:off x="3757637" y="1211833"/>
            <a:ext cx="1383956" cy="11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536449" y="1350332"/>
            <a:ext cx="52199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/>
              <a:t>Enero: </a:t>
            </a:r>
            <a:r>
              <a:rPr lang="es-CO" sz="1800" dirty="0" smtClean="0"/>
              <a:t>23.989 seguidores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/>
              <a:t>Febrero: </a:t>
            </a:r>
            <a:r>
              <a:rPr lang="es-CO" sz="1800" dirty="0" smtClean="0"/>
              <a:t>24.335 seguidores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/>
              <a:t>Marzo: </a:t>
            </a:r>
            <a:r>
              <a:rPr lang="es-CO" sz="1800" dirty="0" smtClean="0"/>
              <a:t>24.634 seguidores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dirty="0" smtClean="0"/>
              <a:t>Aumento en </a:t>
            </a:r>
            <a:r>
              <a:rPr lang="es-CO" sz="1800" b="1" dirty="0" smtClean="0"/>
              <a:t>645 seguidores </a:t>
            </a:r>
            <a:r>
              <a:rPr lang="es-CO" sz="1800" dirty="0" smtClean="0"/>
              <a:t>(</a:t>
            </a:r>
            <a:r>
              <a:rPr lang="es-CO" sz="1800" b="1" dirty="0" smtClean="0">
                <a:solidFill>
                  <a:srgbClr val="FF6600"/>
                </a:solidFill>
              </a:rPr>
              <a:t>2,6% crecimiento</a:t>
            </a:r>
            <a:r>
              <a:rPr lang="es-CO" sz="1800" dirty="0" smtClean="0"/>
              <a:t>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42508" r="56350" b="24306"/>
          <a:stretch/>
        </p:blipFill>
        <p:spPr bwMode="auto">
          <a:xfrm>
            <a:off x="3998206" y="3163968"/>
            <a:ext cx="1039543" cy="10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536449" y="3052797"/>
            <a:ext cx="557478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Enero: </a:t>
            </a:r>
            <a:r>
              <a:rPr lang="es-CO" dirty="0" smtClean="0"/>
              <a:t>22.334 seguidores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Febrero: </a:t>
            </a:r>
            <a:r>
              <a:rPr lang="es-CO" dirty="0" smtClean="0"/>
              <a:t>23.472 seguidores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Marzo: </a:t>
            </a:r>
            <a:r>
              <a:rPr lang="es-CO" dirty="0" smtClean="0"/>
              <a:t>23.947 seguidores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dirty="0" smtClean="0"/>
              <a:t>Aumento en </a:t>
            </a:r>
            <a:r>
              <a:rPr lang="es-CO" b="1" dirty="0" smtClean="0"/>
              <a:t>1.613 seguidores </a:t>
            </a:r>
            <a:r>
              <a:rPr lang="es-CO" dirty="0" smtClean="0"/>
              <a:t>(</a:t>
            </a:r>
            <a:r>
              <a:rPr lang="es-CO" b="1" dirty="0" smtClean="0">
                <a:solidFill>
                  <a:srgbClr val="FF6600"/>
                </a:solidFill>
              </a:rPr>
              <a:t>7,1% crecimiento</a:t>
            </a:r>
            <a:r>
              <a:rPr lang="es-CO" dirty="0" smtClean="0"/>
              <a:t>)</a:t>
            </a:r>
            <a:endParaRPr lang="es-CO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52646" y="5045048"/>
            <a:ext cx="27939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Cuenta </a:t>
            </a:r>
            <a:r>
              <a:rPr lang="es-CO" b="1" dirty="0"/>
              <a:t>Liliana Caballero </a:t>
            </a:r>
            <a:endParaRPr lang="es-CO" b="1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@</a:t>
            </a:r>
            <a:r>
              <a:rPr lang="es-CO" b="1" dirty="0" err="1" smtClean="0"/>
              <a:t>LCaballeroD</a:t>
            </a:r>
            <a:r>
              <a:rPr lang="es-CO" b="1" dirty="0" smtClean="0"/>
              <a:t> </a:t>
            </a:r>
            <a:endParaRPr lang="es-CO" dirty="0" smtClean="0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184391" y="5045048"/>
            <a:ext cx="478463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28 de febrero: </a:t>
            </a:r>
            <a:r>
              <a:rPr lang="es-CO" dirty="0" smtClean="0"/>
              <a:t>3.000 seguidores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 smtClean="0"/>
              <a:t>28 de marzo: </a:t>
            </a:r>
            <a:r>
              <a:rPr lang="es-CO" dirty="0" smtClean="0"/>
              <a:t>3.075 seguidores</a:t>
            </a:r>
          </a:p>
        </p:txBody>
      </p:sp>
    </p:spTree>
    <p:extLst>
      <p:ext uri="{BB962C8B-B14F-4D97-AF65-F5344CB8AC3E}">
        <p14:creationId xmlns:p14="http://schemas.microsoft.com/office/powerpoint/2010/main" val="3319597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82139" y="1395251"/>
            <a:ext cx="555463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Paula </a:t>
            </a:r>
            <a:r>
              <a:rPr lang="es-CO" sz="3200" b="1" dirty="0">
                <a:solidFill>
                  <a:srgbClr val="858585"/>
                </a:solidFill>
              </a:rPr>
              <a:t>Castellanos Hincapié</a:t>
            </a:r>
            <a:r>
              <a:rPr lang="es-CO" sz="3200" dirty="0">
                <a:solidFill>
                  <a:srgbClr val="1F497D"/>
                </a:solidFill>
              </a:rPr>
              <a:t> </a:t>
            </a:r>
            <a:endParaRPr lang="es-CO" sz="3200" dirty="0">
              <a:solidFill>
                <a:srgbClr val="21212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093" y="2304857"/>
            <a:ext cx="624804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CO" dirty="0" smtClean="0">
                <a:solidFill>
                  <a:prstClr val="black"/>
                </a:solidFill>
              </a:rPr>
              <a:t>Comunicadora </a:t>
            </a:r>
            <a:r>
              <a:rPr lang="es-CO" dirty="0">
                <a:solidFill>
                  <a:prstClr val="black"/>
                </a:solidFill>
              </a:rPr>
              <a:t>Social y </a:t>
            </a:r>
            <a:r>
              <a:rPr lang="es-CO" dirty="0" smtClean="0">
                <a:solidFill>
                  <a:prstClr val="black"/>
                </a:solidFill>
              </a:rPr>
              <a:t>Periodista, Universidad </a:t>
            </a:r>
            <a:r>
              <a:rPr lang="es-CO" dirty="0">
                <a:solidFill>
                  <a:prstClr val="black"/>
                </a:solidFill>
              </a:rPr>
              <a:t>de </a:t>
            </a:r>
            <a:r>
              <a:rPr lang="es-CO" dirty="0" smtClean="0">
                <a:solidFill>
                  <a:prstClr val="black"/>
                </a:solidFill>
              </a:rPr>
              <a:t>Manizales</a:t>
            </a:r>
          </a:p>
          <a:p>
            <a:pPr defTabSz="457200"/>
            <a:endParaRPr lang="es-CO" dirty="0">
              <a:solidFill>
                <a:prstClr val="black"/>
              </a:solidFill>
            </a:endParaRPr>
          </a:p>
          <a:p>
            <a:pPr defTabSz="457200"/>
            <a:r>
              <a:rPr lang="es-CO" dirty="0" smtClean="0">
                <a:solidFill>
                  <a:prstClr val="black"/>
                </a:solidFill>
              </a:rPr>
              <a:t>Amplia </a:t>
            </a:r>
            <a:r>
              <a:rPr lang="es-CO" dirty="0">
                <a:solidFill>
                  <a:prstClr val="black"/>
                </a:solidFill>
              </a:rPr>
              <a:t>experiencia en el </a:t>
            </a:r>
            <a:r>
              <a:rPr lang="es-CO" dirty="0" smtClean="0">
                <a:solidFill>
                  <a:prstClr val="black"/>
                </a:solidFill>
              </a:rPr>
              <a:t>sector público y privado: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Asesora </a:t>
            </a:r>
            <a:r>
              <a:rPr lang="es-CO" dirty="0">
                <a:solidFill>
                  <a:prstClr val="black"/>
                </a:solidFill>
              </a:rPr>
              <a:t>de Comunicaciones Estratégicas del </a:t>
            </a:r>
            <a:r>
              <a:rPr lang="es-CO" dirty="0" err="1" smtClean="0">
                <a:solidFill>
                  <a:prstClr val="black"/>
                </a:solidFill>
              </a:rPr>
              <a:t>MinDefensa</a:t>
            </a:r>
            <a:endParaRPr lang="es-CO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Jefe </a:t>
            </a:r>
            <a:r>
              <a:rPr lang="es-CO" dirty="0">
                <a:solidFill>
                  <a:prstClr val="black"/>
                </a:solidFill>
              </a:rPr>
              <a:t>de Prensa del Ejército Nacional </a:t>
            </a:r>
            <a:endParaRPr lang="es-CO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Jefe </a:t>
            </a:r>
            <a:r>
              <a:rPr lang="es-CO" dirty="0">
                <a:solidFill>
                  <a:prstClr val="black"/>
                </a:solidFill>
              </a:rPr>
              <a:t>de la Oficina Asesora de Divulgación y Prensa del Departamento Administrativo de </a:t>
            </a:r>
            <a:r>
              <a:rPr lang="es-CO" dirty="0" smtClean="0">
                <a:solidFill>
                  <a:prstClr val="black"/>
                </a:solidFill>
              </a:rPr>
              <a:t>Seguridad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Analista </a:t>
            </a:r>
            <a:r>
              <a:rPr lang="es-CO" dirty="0">
                <a:solidFill>
                  <a:prstClr val="black"/>
                </a:solidFill>
              </a:rPr>
              <a:t>de Medios para el Fondo de Prevención </a:t>
            </a:r>
            <a:r>
              <a:rPr lang="es-CO" dirty="0" smtClean="0">
                <a:solidFill>
                  <a:prstClr val="black"/>
                </a:solidFill>
              </a:rPr>
              <a:t>Vial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Periodista en </a:t>
            </a:r>
            <a:r>
              <a:rPr lang="es-CO" dirty="0">
                <a:solidFill>
                  <a:prstClr val="black"/>
                </a:solidFill>
              </a:rPr>
              <a:t>RCN TV </a:t>
            </a:r>
            <a:r>
              <a:rPr lang="es-CO" dirty="0" smtClean="0">
                <a:solidFill>
                  <a:prstClr val="black"/>
                </a:solidFill>
              </a:rPr>
              <a:t>Noticias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Productora </a:t>
            </a:r>
            <a:r>
              <a:rPr lang="es-CO" dirty="0">
                <a:solidFill>
                  <a:prstClr val="black"/>
                </a:solidFill>
              </a:rPr>
              <a:t>para </a:t>
            </a:r>
            <a:r>
              <a:rPr lang="es-CO" dirty="0" err="1" smtClean="0">
                <a:solidFill>
                  <a:prstClr val="black"/>
                </a:solidFill>
              </a:rPr>
              <a:t>CityTV</a:t>
            </a:r>
            <a:r>
              <a:rPr lang="es-CO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s-CO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2"/>
          <a:stretch/>
        </p:blipFill>
        <p:spPr>
          <a:xfrm>
            <a:off x="7449199" y="1526536"/>
            <a:ext cx="4219060" cy="434662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97618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46776" y="1912235"/>
            <a:ext cx="261882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b="1" dirty="0" smtClean="0"/>
              <a:t>Posicionamiento Intranet</a:t>
            </a: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0" name="2 Rectángulo"/>
          <p:cNvSpPr/>
          <p:nvPr/>
        </p:nvSpPr>
        <p:spPr>
          <a:xfrm>
            <a:off x="4208786" y="1476209"/>
            <a:ext cx="359322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solidFill>
                  <a:srgbClr val="FF6600"/>
                </a:solidFill>
              </a:rPr>
              <a:t>Lanzamiento </a:t>
            </a:r>
            <a:r>
              <a:rPr lang="es-CO" b="1" dirty="0">
                <a:solidFill>
                  <a:srgbClr val="FF6600"/>
                </a:solidFill>
              </a:rPr>
              <a:t>16 de enero de </a:t>
            </a:r>
            <a:r>
              <a:rPr lang="es-CO" b="1" dirty="0" smtClean="0">
                <a:solidFill>
                  <a:srgbClr val="FF6600"/>
                </a:solidFill>
              </a:rPr>
              <a:t>2017</a:t>
            </a:r>
          </a:p>
          <a:p>
            <a:r>
              <a:rPr lang="es-CO" b="1" dirty="0" smtClean="0"/>
              <a:t>Febrero</a:t>
            </a:r>
            <a:r>
              <a:rPr lang="es-CO" dirty="0"/>
              <a:t>: </a:t>
            </a:r>
            <a:r>
              <a:rPr lang="es-CO" dirty="0" smtClean="0"/>
              <a:t>1.314 visitas</a:t>
            </a:r>
            <a:endParaRPr lang="es-CO" dirty="0"/>
          </a:p>
          <a:p>
            <a:r>
              <a:rPr lang="es-CO" b="1" dirty="0"/>
              <a:t>Marzo</a:t>
            </a:r>
            <a:r>
              <a:rPr lang="es-CO" dirty="0"/>
              <a:t>: 1.299 </a:t>
            </a:r>
            <a:r>
              <a:rPr lang="es-CO" dirty="0" smtClean="0"/>
              <a:t>visitas</a:t>
            </a:r>
            <a:endParaRPr lang="es-CO" dirty="0"/>
          </a:p>
        </p:txBody>
      </p:sp>
      <p:sp>
        <p:nvSpPr>
          <p:cNvPr id="11" name="2 Rectángulo"/>
          <p:cNvSpPr/>
          <p:nvPr/>
        </p:nvSpPr>
        <p:spPr>
          <a:xfrm>
            <a:off x="4208786" y="2831219"/>
            <a:ext cx="724168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FF6600"/>
                </a:solidFill>
              </a:rPr>
              <a:t>Secciones más </a:t>
            </a:r>
            <a:r>
              <a:rPr lang="es-CO" b="1" dirty="0" smtClean="0">
                <a:solidFill>
                  <a:srgbClr val="FF6600"/>
                </a:solidFill>
              </a:rPr>
              <a:t>visitadas</a:t>
            </a:r>
            <a:endParaRPr lang="es-CO" b="1" dirty="0">
              <a:solidFill>
                <a:srgbClr val="FF6600"/>
              </a:solidFill>
            </a:endParaRPr>
          </a:p>
          <a:p>
            <a:r>
              <a:rPr lang="es-CO" b="1" dirty="0" smtClean="0"/>
              <a:t>Febrero: </a:t>
            </a:r>
            <a:r>
              <a:rPr lang="es-CO" dirty="0" smtClean="0"/>
              <a:t>Home, Directorio </a:t>
            </a:r>
            <a:r>
              <a:rPr lang="es-CO" dirty="0"/>
              <a:t>de </a:t>
            </a:r>
            <a:r>
              <a:rPr lang="es-CO" dirty="0" smtClean="0"/>
              <a:t>Extensiones, Galería</a:t>
            </a:r>
            <a:endParaRPr lang="es-CO" dirty="0"/>
          </a:p>
          <a:p>
            <a:r>
              <a:rPr lang="es-CO" b="1" dirty="0" smtClean="0"/>
              <a:t>Marzo: </a:t>
            </a:r>
            <a:r>
              <a:rPr lang="es-CO" dirty="0" smtClean="0"/>
              <a:t>Sistema </a:t>
            </a:r>
            <a:r>
              <a:rPr lang="es-CO" dirty="0"/>
              <a:t>de Gestión de </a:t>
            </a:r>
            <a:r>
              <a:rPr lang="es-CO" dirty="0" smtClean="0"/>
              <a:t>Calidad, Portales Misionales, Calendario</a:t>
            </a:r>
            <a:endParaRPr lang="es-CO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1098" r="72389" b="48000"/>
          <a:stretch/>
        </p:blipFill>
        <p:spPr bwMode="auto">
          <a:xfrm>
            <a:off x="895582" y="2790716"/>
            <a:ext cx="2321214" cy="254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4208786" y="4186229"/>
            <a:ext cx="615691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FF6600"/>
                </a:solidFill>
              </a:rPr>
              <a:t>Noticias más </a:t>
            </a:r>
            <a:r>
              <a:rPr lang="es-CO" b="1" dirty="0" smtClean="0">
                <a:solidFill>
                  <a:srgbClr val="FF6600"/>
                </a:solidFill>
              </a:rPr>
              <a:t>consultadas</a:t>
            </a:r>
          </a:p>
          <a:p>
            <a:pPr algn="just"/>
            <a:r>
              <a:rPr lang="es-CO" b="1" dirty="0" smtClean="0"/>
              <a:t>Febrero</a:t>
            </a:r>
            <a:r>
              <a:rPr lang="es-CO" b="1" dirty="0"/>
              <a:t>: </a:t>
            </a:r>
            <a:r>
              <a:rPr lang="es-CO" dirty="0" smtClean="0"/>
              <a:t>Se </a:t>
            </a:r>
            <a:r>
              <a:rPr lang="es-CO" dirty="0"/>
              <a:t>posesionó nuevo Jefe de Planeación </a:t>
            </a:r>
            <a:endParaRPr lang="es-CO" dirty="0" smtClean="0"/>
          </a:p>
          <a:p>
            <a:pPr algn="just"/>
            <a:r>
              <a:rPr lang="es-CO" b="1" dirty="0" smtClean="0"/>
              <a:t>Marzo</a:t>
            </a:r>
            <a:r>
              <a:rPr lang="es-CO" b="1" dirty="0"/>
              <a:t>:</a:t>
            </a:r>
            <a:r>
              <a:rPr lang="es-CO" dirty="0"/>
              <a:t> </a:t>
            </a:r>
            <a:r>
              <a:rPr lang="es-CO" dirty="0" smtClean="0"/>
              <a:t>Diligencie </a:t>
            </a:r>
            <a:r>
              <a:rPr lang="es-CO" dirty="0"/>
              <a:t>la Encuesta Interna de Cambio </a:t>
            </a:r>
            <a:r>
              <a:rPr lang="es-CO" dirty="0" smtClean="0"/>
              <a:t>Cultural, Reconocimiento </a:t>
            </a:r>
            <a:r>
              <a:rPr lang="es-CO" dirty="0"/>
              <a:t>Ángela María Gonzalez  (Galería</a:t>
            </a:r>
            <a:r>
              <a:rPr lang="es-CO" dirty="0" smtClean="0"/>
              <a:t>), Disminuya </a:t>
            </a:r>
            <a:r>
              <a:rPr lang="es-CO" dirty="0"/>
              <a:t>la base de retención en la </a:t>
            </a:r>
            <a:r>
              <a:rPr lang="es-CO" dirty="0" smtClean="0"/>
              <a:t>fuente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2299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69608" y="2165141"/>
            <a:ext cx="26188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b="1" dirty="0" smtClean="0"/>
              <a:t>Apoyo estratégico</a:t>
            </a: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400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CO" altLang="es-CO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8" name="Picture 2" descr="Resultado de imagen para reunion de trabajo anim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4" y="2793464"/>
            <a:ext cx="2930708" cy="19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429553" y="1359847"/>
            <a:ext cx="654324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/>
              <a:t>El Grupo de Comunicaciones Estratégicas ha brindado apoyo a las áreas en temas como: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Divulgación resultados Informe Ley de Cuotas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Conmemoración Día de la Mujer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Publicación Plan Anticorrupción y de Atención al Ciudadano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Reporte MECI y </a:t>
            </a:r>
            <a:r>
              <a:rPr lang="es-CO" sz="2000" dirty="0" err="1" smtClean="0"/>
              <a:t>Furag</a:t>
            </a:r>
            <a:endParaRPr lang="es-CO" sz="2000" dirty="0" smtClean="0"/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/>
              <a:t>Diseño de plan de contingencia </a:t>
            </a:r>
            <a:r>
              <a:rPr lang="es-CO" sz="2000" dirty="0" smtClean="0"/>
              <a:t>SIGEP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Elaboración de estrategia MIPG V2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Estrategia de Inducción y Reinducción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sz="2000" dirty="0" smtClean="0"/>
              <a:t>Difusión declaración de Bienes y Rentas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080695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6096000" y="1758160"/>
            <a:ext cx="0" cy="334168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349437" y="2503818"/>
            <a:ext cx="4440483" cy="9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ES_tradnl" altLang="es-CO" sz="6700" b="1" dirty="0">
                <a:solidFill>
                  <a:srgbClr val="7F7F7F"/>
                </a:solidFill>
              </a:rPr>
              <a:t>¡Gracias!</a:t>
            </a:r>
            <a:endParaRPr lang="es-ES_tradnl" altLang="es-CO" sz="2000" b="1" i="1" dirty="0">
              <a:solidFill>
                <a:srgbClr val="7F7F7F"/>
              </a:solidFill>
            </a:endParaRPr>
          </a:p>
        </p:txBody>
      </p:sp>
      <p:sp>
        <p:nvSpPr>
          <p:cNvPr id="6" name="Rectángulo 7"/>
          <p:cNvSpPr>
            <a:spLocks noChangeArrowheads="1"/>
          </p:cNvSpPr>
          <p:nvPr/>
        </p:nvSpPr>
        <p:spPr bwMode="auto">
          <a:xfrm>
            <a:off x="6349446" y="3429004"/>
            <a:ext cx="4975055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eva@funcionpublica.gov.co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PBX: 7395656 – FAX:7395657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@DAFP_COLOMBIA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facebook.com/</a:t>
            </a:r>
            <a:r>
              <a:rPr lang="pt-BR" sz="1500" b="1" dirty="0" err="1"/>
              <a:t>FuncionPublica</a:t>
            </a:r>
            <a:endParaRPr lang="es-CO" altLang="es-CO" sz="15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39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 Título"/>
          <p:cNvSpPr txBox="1">
            <a:spLocks/>
          </p:cNvSpPr>
          <p:nvPr/>
        </p:nvSpPr>
        <p:spPr>
          <a:xfrm>
            <a:off x="1583328" y="62694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3" name="CuadroTexto 15"/>
          <p:cNvSpPr txBox="1">
            <a:spLocks noChangeArrowheads="1"/>
          </p:cNvSpPr>
          <p:nvPr/>
        </p:nvSpPr>
        <p:spPr bwMode="auto">
          <a:xfrm>
            <a:off x="382139" y="1395251"/>
            <a:ext cx="584124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Consuelo Ayude </a:t>
            </a:r>
            <a:r>
              <a:rPr lang="es-CO" sz="3200" b="1" dirty="0" err="1" smtClean="0">
                <a:solidFill>
                  <a:srgbClr val="858585"/>
                </a:solidFill>
              </a:rPr>
              <a:t>Aguillon</a:t>
            </a:r>
            <a:r>
              <a:rPr lang="es-CO" sz="3200" b="1" dirty="0" smtClean="0">
                <a:solidFill>
                  <a:srgbClr val="858585"/>
                </a:solidFill>
              </a:rPr>
              <a:t> </a:t>
            </a:r>
            <a:r>
              <a:rPr lang="es-CO" sz="3200" b="1" dirty="0" err="1" smtClean="0">
                <a:solidFill>
                  <a:srgbClr val="858585"/>
                </a:solidFill>
              </a:rPr>
              <a:t>Villoria</a:t>
            </a:r>
            <a:endParaRPr lang="es-CO" sz="3200" dirty="0">
              <a:solidFill>
                <a:srgbClr val="21212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093" y="2304857"/>
            <a:ext cx="624804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CO" dirty="0" smtClean="0">
                <a:solidFill>
                  <a:prstClr val="black"/>
                </a:solidFill>
              </a:rPr>
              <a:t>Abogada con especialización en Gerencia</a:t>
            </a:r>
          </a:p>
          <a:p>
            <a:pPr defTabSz="457200"/>
            <a:endParaRPr lang="es-CO" dirty="0">
              <a:solidFill>
                <a:prstClr val="black"/>
              </a:solidFill>
            </a:endParaRPr>
          </a:p>
          <a:p>
            <a:pPr defTabSz="457200"/>
            <a:r>
              <a:rPr lang="es-CO" dirty="0" smtClean="0">
                <a:solidFill>
                  <a:prstClr val="black"/>
                </a:solidFill>
              </a:rPr>
              <a:t>Amplia </a:t>
            </a:r>
            <a:r>
              <a:rPr lang="es-CO" dirty="0">
                <a:solidFill>
                  <a:prstClr val="black"/>
                </a:solidFill>
              </a:rPr>
              <a:t>experiencia en el </a:t>
            </a:r>
            <a:r>
              <a:rPr lang="es-CO" dirty="0" smtClean="0">
                <a:solidFill>
                  <a:prstClr val="black"/>
                </a:solidFill>
              </a:rPr>
              <a:t>sector público. Ha trabajado en: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Comisión Nacional del Servicio Civil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Comisión de Regulación de Energía y Gas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Personería de Bogotá</a:t>
            </a:r>
            <a:r>
              <a:rPr lang="es-CO" dirty="0">
                <a:solidFill>
                  <a:prstClr val="black"/>
                </a:solidFill>
              </a:rPr>
              <a:t> </a:t>
            </a:r>
            <a:endParaRPr lang="es-CO" dirty="0" smtClean="0">
              <a:solidFill>
                <a:prstClr val="black"/>
              </a:solidFill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prstClr val="black"/>
                </a:solidFill>
              </a:rPr>
              <a:t>Secretaría de Integración Social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0474" t="10267" r="19033" b="4321"/>
          <a:stretch/>
        </p:blipFill>
        <p:spPr>
          <a:xfrm>
            <a:off x="8106771" y="1471945"/>
            <a:ext cx="298886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00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552811" y="1528718"/>
            <a:ext cx="692625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Juan Manuel Restrepo Hoyos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12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Participación, Transparencia y Servicio al Ciudadano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0564" y="3042131"/>
            <a:ext cx="43885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Jennifer Carolina Gutiérrez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12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Empleo Público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552810" y="4615386"/>
            <a:ext cx="43885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Diana Margarita Cáceres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14</a:t>
            </a:r>
          </a:p>
          <a:p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Dirección de Empleo Público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4569" t="31818" r="22627" b="24394"/>
          <a:stretch/>
        </p:blipFill>
        <p:spPr>
          <a:xfrm>
            <a:off x="609472" y="4261397"/>
            <a:ext cx="1651379" cy="18560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5429" r="22963" b="8315"/>
          <a:stretch/>
        </p:blipFill>
        <p:spPr>
          <a:xfrm>
            <a:off x="668547" y="1230714"/>
            <a:ext cx="1533227" cy="19733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991" y="2556050"/>
            <a:ext cx="1672390" cy="20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42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20167" y="5936779"/>
            <a:ext cx="4371833" cy="911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552811" y="1351294"/>
            <a:ext cx="692625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Diego Armando Quiroga Sosa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14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Participación, Transparencia y Servicio al Ciudadano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90492" y="2718478"/>
            <a:ext cx="43885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Luis </a:t>
            </a:r>
            <a:r>
              <a:rPr lang="es-CO" sz="2800" b="1" dirty="0" err="1" smtClean="0">
                <a:solidFill>
                  <a:schemeClr val="bg2">
                    <a:lumMod val="50000"/>
                  </a:schemeClr>
                </a:solidFill>
              </a:rPr>
              <a:t>Zenen</a:t>
            </a:r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 Arévalo Mantilla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17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Comunicaciones Estratégicas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68341" t="42095" r="26576" b="37372"/>
          <a:stretch/>
        </p:blipFill>
        <p:spPr>
          <a:xfrm>
            <a:off x="792541" y="750758"/>
            <a:ext cx="1581573" cy="209960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52811" y="4113022"/>
            <a:ext cx="545380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err="1" smtClean="0">
                <a:solidFill>
                  <a:schemeClr val="bg2">
                    <a:lumMod val="50000"/>
                  </a:schemeClr>
                </a:solidFill>
              </a:rPr>
              <a:t>Deicy</a:t>
            </a:r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O" sz="2800" b="1" dirty="0" err="1" smtClean="0">
                <a:solidFill>
                  <a:schemeClr val="bg2">
                    <a:lumMod val="50000"/>
                  </a:schemeClr>
                </a:solidFill>
              </a:rPr>
              <a:t>Doranny</a:t>
            </a:r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O" sz="2800" b="1" dirty="0" err="1" smtClean="0">
                <a:solidFill>
                  <a:schemeClr val="bg2">
                    <a:lumMod val="50000"/>
                  </a:schemeClr>
                </a:solidFill>
              </a:rPr>
              <a:t>Cancimanse</a:t>
            </a:r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 Molano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12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Dirección de Empleo Público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51261" y="5559519"/>
            <a:ext cx="462780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Oscar Mauricio Rojas Guzmán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Especializado 2028 Grado 13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Gestión Contractual</a:t>
            </a:r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67374" t="39512" r="25625" b="33101"/>
          <a:stretch/>
        </p:blipFill>
        <p:spPr>
          <a:xfrm>
            <a:off x="9877680" y="4355657"/>
            <a:ext cx="1822047" cy="23426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41" y="3391770"/>
            <a:ext cx="1671806" cy="21677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35374" t="44544" r="53710" b="24568"/>
          <a:stretch/>
        </p:blipFill>
        <p:spPr>
          <a:xfrm>
            <a:off x="10006083" y="1423163"/>
            <a:ext cx="1472164" cy="26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36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4600</Words>
  <Application>Microsoft Office PowerPoint</Application>
  <PresentationFormat>Panorámica</PresentationFormat>
  <Paragraphs>782</Paragraphs>
  <Slides>62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8" baseType="lpstr">
      <vt:lpstr>MS PGothic</vt:lpstr>
      <vt:lpstr>Arial</vt:lpstr>
      <vt:lpstr>Arial Rounded MT Bold</vt:lpstr>
      <vt:lpstr>Berlin Sans FB</vt:lpstr>
      <vt:lpstr>Calibri</vt:lpstr>
      <vt:lpstr>Calibri Light</vt:lpstr>
      <vt:lpstr>Lato Regular</vt:lpstr>
      <vt:lpstr>Symbol</vt:lpstr>
      <vt:lpstr>Times New Roman</vt:lpstr>
      <vt:lpstr>Wingdings</vt:lpstr>
      <vt:lpstr>Tema de Office</vt:lpstr>
      <vt:lpstr>5_Tema de Office</vt:lpstr>
      <vt:lpstr>1_Tema de Office</vt:lpstr>
      <vt:lpstr>2_Tema de Office</vt:lpstr>
      <vt:lpstr>3_Tema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Consultas atendidas</vt:lpstr>
      <vt:lpstr>Asesoría y acompañamiento: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Hernandez</dc:creator>
  <cp:lastModifiedBy>prueba sync</cp:lastModifiedBy>
  <cp:revision>157</cp:revision>
  <dcterms:created xsi:type="dcterms:W3CDTF">2016-05-26T20:25:00Z</dcterms:created>
  <dcterms:modified xsi:type="dcterms:W3CDTF">2017-03-28T19:36:35Z</dcterms:modified>
</cp:coreProperties>
</file>