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7"/>
  </p:notesMasterIdLst>
  <p:sldIdLst>
    <p:sldId id="267" r:id="rId2"/>
    <p:sldId id="289" r:id="rId3"/>
    <p:sldId id="293" r:id="rId4"/>
    <p:sldId id="294" r:id="rId5"/>
    <p:sldId id="264" r:id="rId6"/>
  </p:sldIdLst>
  <p:sldSz cx="9144000" cy="6858000" type="screen4x3"/>
  <p:notesSz cx="6858000" cy="9144000"/>
  <p:defaultTextStyle>
    <a:defPPr>
      <a:defRPr lang="es-CO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C9834"/>
    <a:srgbClr val="FFCC00"/>
    <a:srgbClr val="9933FF"/>
    <a:srgbClr val="FF99CC"/>
    <a:srgbClr val="858585"/>
    <a:srgbClr val="88ADAD"/>
    <a:srgbClr val="00A85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577" autoAdjust="0"/>
    <p:restoredTop sz="89636" autoAdjust="0"/>
  </p:normalViewPr>
  <p:slideViewPr>
    <p:cSldViewPr snapToGrid="0">
      <p:cViewPr>
        <p:scale>
          <a:sx n="108" d="100"/>
          <a:sy n="108" d="100"/>
        </p:scale>
        <p:origin x="-504" y="87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CO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E5916B8-BA57-4368-A1BB-31865A3D6610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CO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CO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7CF5E0D-3E44-4713-9C1D-65FA62D0191C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420625612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7CF5E0D-3E44-4713-9C1D-65FA62D0191C}" type="slidenum">
              <a:rPr lang="es-CO" smtClean="0"/>
              <a:t>2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53759637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7CF5E0D-3E44-4713-9C1D-65FA62D0191C}" type="slidenum">
              <a:rPr lang="es-CO" smtClean="0"/>
              <a:t>3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53759637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7CF5E0D-3E44-4713-9C1D-65FA62D0191C}" type="slidenum">
              <a:rPr lang="es-CO" smtClean="0"/>
              <a:t>4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53759637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 smtClean="0"/>
              <a:t>Haga clic para modificar el estilo de subtítulo del patrón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84553146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48518460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42789348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88535432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0981415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401385949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681115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96557574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s-ES" smtClean="0"/>
              <a:t>Haga clic en el icono para agregar una imagen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8416785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35890885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08284051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95FF5C7-FBF4-4845-9257-89467FEE26EA}" type="datetimeFigureOut">
              <a:rPr lang="es-CO" smtClean="0"/>
              <a:t>17/05/2018</a:t>
            </a:fld>
            <a:endParaRPr lang="es-C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CB6D1F5-53F3-4459-B79A-6029A2F790D9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39525230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1000" r="-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Rectángulo"/>
          <p:cNvSpPr/>
          <p:nvPr/>
        </p:nvSpPr>
        <p:spPr>
          <a:xfrm>
            <a:off x="3327401" y="1278467"/>
            <a:ext cx="5192346" cy="34193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lvl="1" indent="0" defTabSz="418178" fontAlgn="base">
              <a:spcBef>
                <a:spcPct val="0"/>
              </a:spcBef>
              <a:spcAft>
                <a:spcPct val="0"/>
              </a:spcAft>
              <a:buNone/>
            </a:pPr>
            <a:r>
              <a:rPr lang="es-CO" sz="3200" b="1" dirty="0">
                <a:solidFill>
                  <a:schemeClr val="accent2">
                    <a:lumMod val="50000"/>
                  </a:schemeClr>
                </a:solidFill>
              </a:rPr>
              <a:t>Estado plan de mejoramiento suscrito con la Contraloría General de la República </a:t>
            </a:r>
          </a:p>
          <a:p>
            <a:pPr marL="0" lvl="1" indent="0" defTabSz="418178" fontAlgn="base">
              <a:spcBef>
                <a:spcPct val="0"/>
              </a:spcBef>
              <a:spcAft>
                <a:spcPct val="0"/>
              </a:spcAft>
              <a:buNone/>
            </a:pPr>
            <a:endParaRPr lang="es-CO" altLang="es-CO" sz="3200" b="1" dirty="0" smtClean="0">
              <a:solidFill>
                <a:srgbClr val="858585"/>
              </a:solidFill>
            </a:endParaRPr>
          </a:p>
          <a:p>
            <a:pPr marL="0" lvl="1" indent="0" defTabSz="418178" fontAlgn="base">
              <a:spcBef>
                <a:spcPct val="0"/>
              </a:spcBef>
              <a:spcAft>
                <a:spcPct val="0"/>
              </a:spcAft>
              <a:buNone/>
            </a:pPr>
            <a:endParaRPr lang="es-ES_tradnl" altLang="es-CO" sz="2000" b="1" dirty="0" smtClean="0">
              <a:solidFill>
                <a:srgbClr val="858585"/>
              </a:solidFill>
            </a:endParaRPr>
          </a:p>
          <a:p>
            <a:pPr algn="r">
              <a:lnSpc>
                <a:spcPct val="80000"/>
              </a:lnSpc>
              <a:spcBef>
                <a:spcPts val="600"/>
              </a:spcBef>
              <a:spcAft>
                <a:spcPts val="600"/>
              </a:spcAft>
            </a:pPr>
            <a:endParaRPr lang="es-ES_tradnl" altLang="es-CO" b="1" dirty="0" smtClean="0">
              <a:solidFill>
                <a:srgbClr val="858585"/>
              </a:solidFill>
            </a:endParaRPr>
          </a:p>
          <a:p>
            <a:pPr algn="r">
              <a:lnSpc>
                <a:spcPct val="80000"/>
              </a:lnSpc>
              <a:spcBef>
                <a:spcPts val="600"/>
              </a:spcBef>
              <a:spcAft>
                <a:spcPts val="600"/>
              </a:spcAft>
            </a:pPr>
            <a:endParaRPr lang="es-ES_tradnl" altLang="es-CO" b="1" dirty="0">
              <a:solidFill>
                <a:srgbClr val="858585"/>
              </a:solidFill>
            </a:endParaRPr>
          </a:p>
          <a:p>
            <a:pPr algn="r">
              <a:lnSpc>
                <a:spcPct val="80000"/>
              </a:lnSpc>
              <a:spcBef>
                <a:spcPts val="600"/>
              </a:spcBef>
              <a:spcAft>
                <a:spcPts val="600"/>
              </a:spcAft>
            </a:pPr>
            <a:r>
              <a:rPr lang="es-ES_tradnl" altLang="es-CO" dirty="0" smtClean="0">
                <a:solidFill>
                  <a:schemeClr val="accent2">
                    <a:lumMod val="50000"/>
                  </a:schemeClr>
                </a:solidFill>
              </a:rPr>
              <a:t>Diciembre de </a:t>
            </a:r>
            <a:r>
              <a:rPr lang="es-ES_tradnl" altLang="es-CO" dirty="0">
                <a:solidFill>
                  <a:schemeClr val="accent2">
                    <a:lumMod val="50000"/>
                  </a:schemeClr>
                </a:solidFill>
              </a:rPr>
              <a:t>2017</a:t>
            </a:r>
          </a:p>
        </p:txBody>
      </p:sp>
    </p:spTree>
    <p:extLst>
      <p:ext uri="{BB962C8B-B14F-4D97-AF65-F5344CB8AC3E}">
        <p14:creationId xmlns:p14="http://schemas.microsoft.com/office/powerpoint/2010/main" val="12038722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uadroTexto 15"/>
          <p:cNvSpPr txBox="1">
            <a:spLocks noChangeArrowheads="1"/>
          </p:cNvSpPr>
          <p:nvPr/>
        </p:nvSpPr>
        <p:spPr bwMode="auto">
          <a:xfrm>
            <a:off x="291856" y="396826"/>
            <a:ext cx="8651209" cy="5355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buNone/>
            </a:pPr>
            <a:r>
              <a:rPr lang="es-CO" sz="3200" b="1" dirty="0" smtClean="0">
                <a:solidFill>
                  <a:srgbClr val="858585"/>
                </a:solidFill>
              </a:rPr>
              <a:t>Acciones con cumplimiento a Septiembre de 2017</a:t>
            </a:r>
            <a:endParaRPr lang="es-CO" sz="3200" b="1" dirty="0">
              <a:solidFill>
                <a:srgbClr val="858585"/>
              </a:solidFill>
            </a:endParaRPr>
          </a:p>
        </p:txBody>
      </p:sp>
      <p:sp>
        <p:nvSpPr>
          <p:cNvPr id="14" name="CuadroTexto 7"/>
          <p:cNvSpPr txBox="1"/>
          <p:nvPr/>
        </p:nvSpPr>
        <p:spPr>
          <a:xfrm>
            <a:off x="5725898" y="1407179"/>
            <a:ext cx="1582508" cy="523220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s-CO" sz="1400" b="1" dirty="0">
                <a:solidFill>
                  <a:schemeClr val="accent2">
                    <a:lumMod val="50000"/>
                  </a:schemeClr>
                </a:solidFill>
              </a:rPr>
              <a:t>Gestión Financiera  </a:t>
            </a:r>
            <a:r>
              <a:rPr lang="es-CO" sz="1400" b="1" dirty="0" smtClean="0">
                <a:solidFill>
                  <a:schemeClr val="accent2">
                    <a:lumMod val="50000"/>
                  </a:schemeClr>
                </a:solidFill>
              </a:rPr>
              <a:t>y </a:t>
            </a:r>
            <a:r>
              <a:rPr lang="es-CO" sz="1400" b="1" dirty="0">
                <a:solidFill>
                  <a:schemeClr val="accent2">
                    <a:lumMod val="50000"/>
                  </a:schemeClr>
                </a:solidFill>
              </a:rPr>
              <a:t>Administrativa</a:t>
            </a:r>
            <a:endParaRPr lang="es-ES" sz="14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70" name="169 Rectángulo"/>
          <p:cNvSpPr/>
          <p:nvPr/>
        </p:nvSpPr>
        <p:spPr>
          <a:xfrm>
            <a:off x="1568255" y="1024734"/>
            <a:ext cx="1094217" cy="68394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72" name="171 Rectángulo"/>
          <p:cNvSpPr/>
          <p:nvPr/>
        </p:nvSpPr>
        <p:spPr>
          <a:xfrm>
            <a:off x="3839750" y="1339256"/>
            <a:ext cx="1147287" cy="69106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77" name="176 Rectángulo"/>
          <p:cNvSpPr/>
          <p:nvPr/>
        </p:nvSpPr>
        <p:spPr>
          <a:xfrm>
            <a:off x="6419274" y="1005929"/>
            <a:ext cx="1127750" cy="75746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20" name="Rectángulo 19"/>
          <p:cNvSpPr/>
          <p:nvPr/>
        </p:nvSpPr>
        <p:spPr>
          <a:xfrm>
            <a:off x="194761" y="3567500"/>
            <a:ext cx="6124427" cy="247702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s-MX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66" name="174 Rectángulo"/>
          <p:cNvSpPr/>
          <p:nvPr/>
        </p:nvSpPr>
        <p:spPr>
          <a:xfrm>
            <a:off x="5116380" y="996190"/>
            <a:ext cx="1213482" cy="76720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 dirty="0"/>
          </a:p>
        </p:txBody>
      </p:sp>
      <p:sp>
        <p:nvSpPr>
          <p:cNvPr id="100" name="176 Rectángulo"/>
          <p:cNvSpPr/>
          <p:nvPr/>
        </p:nvSpPr>
        <p:spPr>
          <a:xfrm>
            <a:off x="7686959" y="968319"/>
            <a:ext cx="1340814" cy="78604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08" name="129 Rectángulo redondeado"/>
          <p:cNvSpPr/>
          <p:nvPr/>
        </p:nvSpPr>
        <p:spPr>
          <a:xfrm>
            <a:off x="5339709" y="2287935"/>
            <a:ext cx="2207315" cy="620896"/>
          </a:xfrm>
          <a:prstGeom prst="round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b="1" dirty="0" smtClean="0">
                <a:solidFill>
                  <a:schemeClr val="bg1"/>
                </a:solidFill>
              </a:rPr>
              <a:t>Inventario Almacén</a:t>
            </a:r>
            <a:endParaRPr lang="es-CO" sz="1200" b="1" dirty="0">
              <a:solidFill>
                <a:schemeClr val="bg1"/>
              </a:solidFill>
            </a:endParaRPr>
          </a:p>
        </p:txBody>
      </p:sp>
      <p:sp>
        <p:nvSpPr>
          <p:cNvPr id="117" name="169 Rectángulo"/>
          <p:cNvSpPr/>
          <p:nvPr/>
        </p:nvSpPr>
        <p:spPr>
          <a:xfrm>
            <a:off x="2464240" y="1339256"/>
            <a:ext cx="1012067" cy="594796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2" name="Rectángulo 1"/>
          <p:cNvSpPr/>
          <p:nvPr/>
        </p:nvSpPr>
        <p:spPr>
          <a:xfrm>
            <a:off x="1982097" y="1041500"/>
            <a:ext cx="1132853" cy="8925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endParaRPr lang="es-CO" sz="1200" b="1" dirty="0" smtClean="0">
              <a:solidFill>
                <a:srgbClr val="FF0000"/>
              </a:solidFill>
            </a:endParaRPr>
          </a:p>
          <a:p>
            <a:pPr algn="ctr"/>
            <a:endParaRPr lang="es-CO" sz="1200" b="1" dirty="0">
              <a:solidFill>
                <a:srgbClr val="FF0000"/>
              </a:solidFill>
            </a:endParaRPr>
          </a:p>
          <a:p>
            <a:pPr algn="ctr"/>
            <a:r>
              <a:rPr lang="es-CO" sz="1400" b="1" dirty="0" smtClean="0">
                <a:solidFill>
                  <a:schemeClr val="accent2">
                    <a:lumMod val="50000"/>
                  </a:schemeClr>
                </a:solidFill>
              </a:rPr>
              <a:t>Gestión </a:t>
            </a:r>
            <a:endParaRPr lang="es-CO" sz="1400" b="1" dirty="0">
              <a:solidFill>
                <a:schemeClr val="accent2">
                  <a:lumMod val="50000"/>
                </a:schemeClr>
              </a:solidFill>
            </a:endParaRPr>
          </a:p>
          <a:p>
            <a:pPr algn="ctr"/>
            <a:r>
              <a:rPr lang="es-ES" sz="1400" b="1" dirty="0" smtClean="0">
                <a:solidFill>
                  <a:schemeClr val="accent2">
                    <a:lumMod val="50000"/>
                  </a:schemeClr>
                </a:solidFill>
              </a:rPr>
              <a:t>Contractual</a:t>
            </a:r>
            <a:endParaRPr lang="es-ES" sz="14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18" name="129 Rectángulo redondeado"/>
          <p:cNvSpPr/>
          <p:nvPr/>
        </p:nvSpPr>
        <p:spPr>
          <a:xfrm>
            <a:off x="1450731" y="2267447"/>
            <a:ext cx="2195587" cy="605620"/>
          </a:xfrm>
          <a:prstGeom prst="roundRect">
            <a:avLst/>
          </a:prstGeom>
          <a:solidFill>
            <a:srgbClr val="FC983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b="1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Publicidad en SECOP</a:t>
            </a:r>
            <a:endParaRPr lang="es-CO" sz="1200" b="1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3" name="CuadroTexto 2"/>
          <p:cNvSpPr txBox="1"/>
          <p:nvPr/>
        </p:nvSpPr>
        <p:spPr>
          <a:xfrm>
            <a:off x="427297" y="3383865"/>
            <a:ext cx="8356474" cy="369332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31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s-MX" dirty="0" smtClean="0"/>
              <a:t>Acciones</a:t>
            </a:r>
            <a:endParaRPr lang="es-MX" dirty="0"/>
          </a:p>
        </p:txBody>
      </p:sp>
      <p:sp>
        <p:nvSpPr>
          <p:cNvPr id="23" name="22 Rectángulo"/>
          <p:cNvSpPr/>
          <p:nvPr/>
        </p:nvSpPr>
        <p:spPr>
          <a:xfrm>
            <a:off x="940441" y="4201189"/>
            <a:ext cx="3444062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Fortalecer conocimientos de los servidores y contratistas del Grupo de Gestión Contractual en temas relacionados con el SECOP (</a:t>
            </a:r>
            <a:r>
              <a:rPr lang="es-CO" b="1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2 capacitaciones</a:t>
            </a:r>
            <a:r>
              <a:rPr lang="es-CO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)</a:t>
            </a:r>
            <a:endParaRPr lang="es-CO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6" name="5 Rectángulo"/>
          <p:cNvSpPr/>
          <p:nvPr/>
        </p:nvSpPr>
        <p:spPr>
          <a:xfrm>
            <a:off x="4971251" y="4151421"/>
            <a:ext cx="3796734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dirty="0">
                <a:solidFill>
                  <a:schemeClr val="tx1">
                    <a:lumMod val="65000"/>
                    <a:lumOff val="35000"/>
                  </a:schemeClr>
                </a:solidFill>
              </a:rPr>
              <a:t>Contar con un  sistema de información para el manejo de los inventarios en la Entidad (sistema de información para el manejo de inventarios </a:t>
            </a:r>
            <a:r>
              <a:rPr lang="es-CO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implementado)</a:t>
            </a:r>
            <a:endParaRPr lang="es-CO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141175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7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9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3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7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  <p:bldP spid="170" grpId="0"/>
      <p:bldP spid="172" grpId="0"/>
      <p:bldP spid="177" grpId="0"/>
      <p:bldP spid="66" grpId="0"/>
      <p:bldP spid="100" grpId="0"/>
      <p:bldP spid="117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uadroTexto 15"/>
          <p:cNvSpPr txBox="1">
            <a:spLocks noChangeArrowheads="1"/>
          </p:cNvSpPr>
          <p:nvPr/>
        </p:nvSpPr>
        <p:spPr bwMode="auto">
          <a:xfrm>
            <a:off x="194761" y="221240"/>
            <a:ext cx="8651209" cy="5355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buNone/>
            </a:pPr>
            <a:r>
              <a:rPr lang="es-CO" sz="3200" b="1" dirty="0" smtClean="0">
                <a:solidFill>
                  <a:srgbClr val="858585"/>
                </a:solidFill>
              </a:rPr>
              <a:t>Acciones con cumplimiento a Diciembre de 2017</a:t>
            </a:r>
            <a:endParaRPr lang="es-CO" sz="3200" b="1" dirty="0">
              <a:solidFill>
                <a:srgbClr val="858585"/>
              </a:solidFill>
            </a:endParaRPr>
          </a:p>
        </p:txBody>
      </p:sp>
      <p:sp>
        <p:nvSpPr>
          <p:cNvPr id="15" name="CuadroTexto 4"/>
          <p:cNvSpPr txBox="1"/>
          <p:nvPr/>
        </p:nvSpPr>
        <p:spPr>
          <a:xfrm>
            <a:off x="575783" y="1109474"/>
            <a:ext cx="1133435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200" b="1" dirty="0" smtClean="0">
                <a:solidFill>
                  <a:schemeClr val="accent2">
                    <a:lumMod val="75000"/>
                  </a:schemeClr>
                </a:solidFill>
              </a:rPr>
              <a:t>     </a:t>
            </a:r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Gestión </a:t>
            </a:r>
          </a:p>
          <a:p>
            <a:pPr algn="ctr"/>
            <a:r>
              <a:rPr lang="es-CO" sz="1200" b="1" dirty="0">
                <a:solidFill>
                  <a:schemeClr val="accent2">
                    <a:lumMod val="50000"/>
                  </a:schemeClr>
                </a:solidFill>
              </a:rPr>
              <a:t> </a:t>
            </a:r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    Humana</a:t>
            </a:r>
            <a:endParaRPr lang="es-ES" sz="12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6" name="CuadroTexto 6"/>
          <p:cNvSpPr txBox="1"/>
          <p:nvPr/>
        </p:nvSpPr>
        <p:spPr>
          <a:xfrm>
            <a:off x="4314857" y="853509"/>
            <a:ext cx="129842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endParaRPr lang="es-CO" sz="1200" b="1" dirty="0" smtClean="0">
              <a:solidFill>
                <a:schemeClr val="accent2">
                  <a:lumMod val="75000"/>
                </a:schemeClr>
              </a:solidFill>
            </a:endParaRPr>
          </a:p>
          <a:p>
            <a:pPr lvl="0"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Gestión  Financiera </a:t>
            </a:r>
          </a:p>
          <a:p>
            <a:pPr lvl="0"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Administrativa y</a:t>
            </a:r>
          </a:p>
          <a:p>
            <a:pPr lvl="0"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OTIC</a:t>
            </a:r>
            <a:endParaRPr lang="es-ES" sz="1200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70" name="169 Rectángulo"/>
          <p:cNvSpPr/>
          <p:nvPr/>
        </p:nvSpPr>
        <p:spPr>
          <a:xfrm>
            <a:off x="1222131" y="1037197"/>
            <a:ext cx="1094217" cy="68394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72" name="171 Rectángulo"/>
          <p:cNvSpPr/>
          <p:nvPr/>
        </p:nvSpPr>
        <p:spPr>
          <a:xfrm>
            <a:off x="3816784" y="1013201"/>
            <a:ext cx="1147287" cy="69106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77" name="176 Rectángulo"/>
          <p:cNvSpPr/>
          <p:nvPr/>
        </p:nvSpPr>
        <p:spPr>
          <a:xfrm>
            <a:off x="6419274" y="1005929"/>
            <a:ext cx="1127750" cy="75746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20" name="Rectángulo 19"/>
          <p:cNvSpPr/>
          <p:nvPr/>
        </p:nvSpPr>
        <p:spPr>
          <a:xfrm>
            <a:off x="194761" y="3567500"/>
            <a:ext cx="6124427" cy="247702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s-MX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126" name="Rectángulo 125"/>
          <p:cNvSpPr/>
          <p:nvPr/>
        </p:nvSpPr>
        <p:spPr>
          <a:xfrm>
            <a:off x="5880687" y="882515"/>
            <a:ext cx="1429069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endParaRPr lang="es-ES" sz="1200" b="1" dirty="0" smtClean="0">
              <a:solidFill>
                <a:schemeClr val="accent2">
                  <a:lumMod val="75000"/>
                </a:schemeClr>
              </a:solidFill>
            </a:endParaRPr>
          </a:p>
          <a:p>
            <a:pPr lvl="0" algn="ctr"/>
            <a:r>
              <a:rPr lang="es-ES" sz="1200" b="1" dirty="0" smtClean="0">
                <a:solidFill>
                  <a:schemeClr val="accent2">
                    <a:lumMod val="50000"/>
                  </a:schemeClr>
                </a:solidFill>
              </a:rPr>
              <a:t>Oficina de Planeación </a:t>
            </a:r>
          </a:p>
          <a:p>
            <a:pPr algn="ctr"/>
            <a:r>
              <a:rPr lang="es-ES" sz="1200" b="1" dirty="0" smtClean="0">
                <a:solidFill>
                  <a:schemeClr val="accent2">
                    <a:lumMod val="50000"/>
                  </a:schemeClr>
                </a:solidFill>
              </a:rPr>
              <a:t>OTIC</a:t>
            </a:r>
            <a:endParaRPr lang="es-ES" sz="12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66" name="174 Rectángulo"/>
          <p:cNvSpPr/>
          <p:nvPr/>
        </p:nvSpPr>
        <p:spPr>
          <a:xfrm>
            <a:off x="5116380" y="996190"/>
            <a:ext cx="1213482" cy="76720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 dirty="0"/>
          </a:p>
        </p:txBody>
      </p:sp>
      <p:sp>
        <p:nvSpPr>
          <p:cNvPr id="87" name="Rectángulo 86"/>
          <p:cNvSpPr/>
          <p:nvPr/>
        </p:nvSpPr>
        <p:spPr>
          <a:xfrm>
            <a:off x="6419274" y="4107254"/>
            <a:ext cx="1291154" cy="11200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s-MX" sz="1100" dirty="0" smtClean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endParaRPr lang="es-MX" sz="11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endParaRPr lang="es-MX" sz="1100" dirty="0" smtClean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s-MX" sz="1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 </a:t>
            </a:r>
          </a:p>
          <a:p>
            <a:endParaRPr lang="es-MX" sz="11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99" name="Rectángulo 98"/>
          <p:cNvSpPr/>
          <p:nvPr/>
        </p:nvSpPr>
        <p:spPr>
          <a:xfrm>
            <a:off x="7710428" y="3220216"/>
            <a:ext cx="1325373" cy="280784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s-MX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100" name="176 Rectángulo"/>
          <p:cNvSpPr/>
          <p:nvPr/>
        </p:nvSpPr>
        <p:spPr>
          <a:xfrm>
            <a:off x="7517541" y="996190"/>
            <a:ext cx="1340814" cy="78604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03" name="Rectángulo 102"/>
          <p:cNvSpPr/>
          <p:nvPr/>
        </p:nvSpPr>
        <p:spPr>
          <a:xfrm>
            <a:off x="7493844" y="1035569"/>
            <a:ext cx="1332183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es-ES" sz="1200" b="1" dirty="0" smtClean="0">
                <a:solidFill>
                  <a:schemeClr val="accent2">
                    <a:lumMod val="50000"/>
                  </a:schemeClr>
                </a:solidFill>
              </a:rPr>
              <a:t>Gestión Financiera</a:t>
            </a:r>
          </a:p>
          <a:p>
            <a:pPr lvl="0" algn="ctr"/>
            <a:r>
              <a:rPr lang="es-ES" sz="1200" b="1" dirty="0" smtClean="0">
                <a:solidFill>
                  <a:schemeClr val="accent2">
                    <a:lumMod val="50000"/>
                  </a:schemeClr>
                </a:solidFill>
              </a:rPr>
              <a:t>Defensa Jurídica</a:t>
            </a:r>
            <a:endParaRPr lang="es-ES" sz="12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78" name="129 Rectángulo redondeado"/>
          <p:cNvSpPr/>
          <p:nvPr/>
        </p:nvSpPr>
        <p:spPr>
          <a:xfrm>
            <a:off x="7394331" y="1981183"/>
            <a:ext cx="1565562" cy="560305"/>
          </a:xfrm>
          <a:prstGeom prst="round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dirty="0" smtClean="0">
                <a:solidFill>
                  <a:schemeClr val="bg1"/>
                </a:solidFill>
              </a:rPr>
              <a:t>Reporte cuenta fiscal SIRECI</a:t>
            </a:r>
            <a:endParaRPr lang="es-CO" sz="1200" dirty="0">
              <a:solidFill>
                <a:schemeClr val="bg1"/>
              </a:solidFill>
            </a:endParaRPr>
          </a:p>
        </p:txBody>
      </p:sp>
      <p:sp>
        <p:nvSpPr>
          <p:cNvPr id="81" name="129 Rectángulo redondeado"/>
          <p:cNvSpPr/>
          <p:nvPr/>
        </p:nvSpPr>
        <p:spPr>
          <a:xfrm>
            <a:off x="5820632" y="1981184"/>
            <a:ext cx="1489124" cy="560305"/>
          </a:xfrm>
          <a:prstGeom prst="round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Planes continuidad del negocio</a:t>
            </a:r>
            <a:endParaRPr lang="es-CO" sz="120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86" name="129 Rectángulo redondeado"/>
          <p:cNvSpPr/>
          <p:nvPr/>
        </p:nvSpPr>
        <p:spPr>
          <a:xfrm>
            <a:off x="4000501" y="1956597"/>
            <a:ext cx="1722620" cy="560305"/>
          </a:xfrm>
          <a:prstGeom prst="round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dirty="0" smtClean="0">
                <a:solidFill>
                  <a:schemeClr val="bg1"/>
                </a:solidFill>
              </a:rPr>
              <a:t>Inconsistencia en el estado de cambio en el Patrimonio</a:t>
            </a:r>
            <a:endParaRPr lang="es-CO" sz="1200" dirty="0">
              <a:solidFill>
                <a:schemeClr val="bg1"/>
              </a:solidFill>
            </a:endParaRPr>
          </a:p>
        </p:txBody>
      </p:sp>
      <p:sp>
        <p:nvSpPr>
          <p:cNvPr id="109" name="129 Rectángulo redondeado"/>
          <p:cNvSpPr/>
          <p:nvPr/>
        </p:nvSpPr>
        <p:spPr>
          <a:xfrm>
            <a:off x="298938" y="1956598"/>
            <a:ext cx="1820008" cy="560305"/>
          </a:xfrm>
          <a:prstGeom prst="roundRect">
            <a:avLst/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Cobro incapacidades</a:t>
            </a:r>
            <a:endParaRPr lang="es-CO" sz="120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117" name="169 Rectángulo"/>
          <p:cNvSpPr/>
          <p:nvPr/>
        </p:nvSpPr>
        <p:spPr>
          <a:xfrm>
            <a:off x="2452439" y="1109474"/>
            <a:ext cx="1012067" cy="594796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2" name="Rectángulo 1"/>
          <p:cNvSpPr/>
          <p:nvPr/>
        </p:nvSpPr>
        <p:spPr>
          <a:xfrm>
            <a:off x="2630163" y="1098261"/>
            <a:ext cx="1017379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Gestión </a:t>
            </a:r>
            <a:endParaRPr lang="es-CO" sz="1200" b="1" dirty="0">
              <a:solidFill>
                <a:schemeClr val="accent2">
                  <a:lumMod val="50000"/>
                </a:schemeClr>
              </a:solidFill>
            </a:endParaRPr>
          </a:p>
          <a:p>
            <a:pPr algn="ctr"/>
            <a:r>
              <a:rPr lang="es-ES" sz="1200" b="1" dirty="0" smtClean="0">
                <a:solidFill>
                  <a:schemeClr val="accent2">
                    <a:lumMod val="50000"/>
                  </a:schemeClr>
                </a:solidFill>
              </a:rPr>
              <a:t>Financiera</a:t>
            </a:r>
            <a:endParaRPr lang="es-ES" sz="12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18" name="129 Rectángulo redondeado"/>
          <p:cNvSpPr/>
          <p:nvPr/>
        </p:nvSpPr>
        <p:spPr>
          <a:xfrm>
            <a:off x="2255594" y="1968890"/>
            <a:ext cx="1656984" cy="560305"/>
          </a:xfrm>
          <a:prstGeom prst="roundRect">
            <a:avLst/>
          </a:prstGeom>
          <a:solidFill>
            <a:srgbClr val="FC983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Conciliación convenio ICETEX</a:t>
            </a:r>
            <a:endParaRPr lang="es-CO" sz="120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3" name="CuadroTexto 2"/>
          <p:cNvSpPr txBox="1"/>
          <p:nvPr/>
        </p:nvSpPr>
        <p:spPr>
          <a:xfrm>
            <a:off x="147166" y="2627676"/>
            <a:ext cx="8845401" cy="369332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31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s-MX" dirty="0" smtClean="0"/>
              <a:t>Acciones</a:t>
            </a:r>
            <a:endParaRPr lang="es-MX" dirty="0"/>
          </a:p>
        </p:txBody>
      </p:sp>
      <p:sp>
        <p:nvSpPr>
          <p:cNvPr id="4" name="3 Rectángulo"/>
          <p:cNvSpPr/>
          <p:nvPr/>
        </p:nvSpPr>
        <p:spPr>
          <a:xfrm>
            <a:off x="5820632" y="3169694"/>
            <a:ext cx="1647261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Plan de Continuidad del Negocio implementado 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gradualmente </a:t>
            </a:r>
            <a:endParaRPr lang="es-CO" sz="12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5" name="4 Rectángulo"/>
          <p:cNvSpPr/>
          <p:nvPr/>
        </p:nvSpPr>
        <p:spPr>
          <a:xfrm>
            <a:off x="7394331" y="3147646"/>
            <a:ext cx="1587234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Revisar y actualizar de manera  permanente  cuadro de Novedades Procesales, insumo para el reporte a la CGR mediante el F9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.</a:t>
            </a:r>
          </a:p>
          <a:p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(revisión mensual </a:t>
            </a:r>
            <a:r>
              <a:rPr lang="es-CO" sz="1200" b="1" dirty="0">
                <a:solidFill>
                  <a:schemeClr val="tx1">
                    <a:lumMod val="65000"/>
                    <a:lumOff val="35000"/>
                  </a:schemeClr>
                </a:solidFill>
              </a:rPr>
              <a:t>12 revisiones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).</a:t>
            </a:r>
          </a:p>
        </p:txBody>
      </p:sp>
      <p:sp>
        <p:nvSpPr>
          <p:cNvPr id="6" name="5 CuadroTexto"/>
          <p:cNvSpPr txBox="1"/>
          <p:nvPr/>
        </p:nvSpPr>
        <p:spPr>
          <a:xfrm>
            <a:off x="2255593" y="3147646"/>
            <a:ext cx="1656985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Información contenida en la Circular Interna No. 007 de 2016 socializada vía electrónica a servidores públicos, enlaces administrativos y supervisores de contratos o 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convenios (</a:t>
            </a:r>
            <a:r>
              <a:rPr lang="es-CO" sz="1200" b="1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4 socializaciones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)</a:t>
            </a:r>
            <a:endParaRPr lang="es-CO" sz="12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8" name="7 CuadroTexto"/>
          <p:cNvSpPr txBox="1"/>
          <p:nvPr/>
        </p:nvSpPr>
        <p:spPr>
          <a:xfrm>
            <a:off x="298937" y="3100643"/>
            <a:ext cx="1820009" cy="36009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1.Información </a:t>
            </a:r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contenida en la Circular Interna No. 009 de 2016 socializada vía electrónica a servidores 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públicos </a:t>
            </a:r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(</a:t>
            </a:r>
            <a:r>
              <a:rPr lang="es-CO" sz="1200" b="1" dirty="0">
                <a:solidFill>
                  <a:schemeClr val="tx1">
                    <a:lumMod val="65000"/>
                    <a:lumOff val="35000"/>
                  </a:schemeClr>
                </a:solidFill>
              </a:rPr>
              <a:t>4 socializaciones</a:t>
            </a:r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)</a:t>
            </a:r>
          </a:p>
          <a:p>
            <a:pPr algn="just"/>
            <a:endParaRPr lang="es-CO" sz="1200" dirty="0" smtClean="0">
              <a:solidFill>
                <a:schemeClr val="tx1">
                  <a:lumMod val="65000"/>
                  <a:lumOff val="35000"/>
                </a:schemeClr>
              </a:solidFill>
            </a:endParaRPr>
          </a:p>
          <a:p>
            <a:pPr algn="just"/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2.Efectuar </a:t>
            </a:r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periódicamente seguimiento y control frente a la gestión de incapacidades médicas por enfermedad general, enfermedad de origen laboral, por accidente de trabajo, licencia por maternidad o paternidad (</a:t>
            </a:r>
            <a:r>
              <a:rPr lang="es-CO" sz="1200" b="1" dirty="0">
                <a:solidFill>
                  <a:schemeClr val="tx1">
                    <a:lumMod val="65000"/>
                    <a:lumOff val="35000"/>
                  </a:schemeClr>
                </a:solidFill>
              </a:rPr>
              <a:t>12 seguimientos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)</a:t>
            </a:r>
          </a:p>
          <a:p>
            <a:pPr algn="just"/>
            <a:endParaRPr lang="es-CO" sz="1200" dirty="0" smtClean="0">
              <a:solidFill>
                <a:schemeClr val="tx1">
                  <a:lumMod val="65000"/>
                  <a:lumOff val="35000"/>
                </a:schemeClr>
              </a:solidFill>
            </a:endParaRPr>
          </a:p>
          <a:p>
            <a:pPr algn="just"/>
            <a:endParaRPr lang="es-CO" sz="12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9" name="8 CuadroTexto"/>
          <p:cNvSpPr txBox="1"/>
          <p:nvPr/>
        </p:nvSpPr>
        <p:spPr>
          <a:xfrm>
            <a:off x="4114800" y="3147646"/>
            <a:ext cx="1608321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Definir y aplicar una herramienta para el autocontrol frente a las cifras reportadas por el Contador de la Entidad (Herramienta de 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autocontrol </a:t>
            </a:r>
            <a:r>
              <a:rPr lang="es-CO" sz="12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definida y </a:t>
            </a:r>
            <a:r>
              <a:rPr lang="es-CO" sz="12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aplicada)</a:t>
            </a:r>
            <a:endParaRPr lang="es-CO" sz="12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712996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9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3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7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9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16" grpId="0"/>
      <p:bldP spid="170" grpId="0"/>
      <p:bldP spid="172" grpId="0"/>
      <p:bldP spid="177" grpId="0"/>
      <p:bldP spid="66" grpId="0"/>
      <p:bldP spid="100" grpId="0"/>
      <p:bldP spid="117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uadroTexto 15"/>
          <p:cNvSpPr txBox="1">
            <a:spLocks noChangeArrowheads="1"/>
          </p:cNvSpPr>
          <p:nvPr/>
        </p:nvSpPr>
        <p:spPr bwMode="auto">
          <a:xfrm>
            <a:off x="194761" y="221240"/>
            <a:ext cx="8651209" cy="5355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buNone/>
            </a:pPr>
            <a:r>
              <a:rPr lang="es-CO" sz="3200" b="1" dirty="0" smtClean="0">
                <a:solidFill>
                  <a:srgbClr val="858585"/>
                </a:solidFill>
              </a:rPr>
              <a:t>Acciones con cumplimiento a Diciembre de 2017</a:t>
            </a:r>
            <a:endParaRPr lang="es-CO" sz="3200" b="1" dirty="0">
              <a:solidFill>
                <a:srgbClr val="858585"/>
              </a:solidFill>
            </a:endParaRPr>
          </a:p>
        </p:txBody>
      </p:sp>
      <p:sp>
        <p:nvSpPr>
          <p:cNvPr id="13" name="CuadroTexto 6"/>
          <p:cNvSpPr txBox="1"/>
          <p:nvPr/>
        </p:nvSpPr>
        <p:spPr>
          <a:xfrm>
            <a:off x="1152703" y="1043539"/>
            <a:ext cx="1112222" cy="83099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lvl="0"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Defensa </a:t>
            </a:r>
            <a:r>
              <a:rPr lang="es-CO" sz="1200" b="1" dirty="0">
                <a:solidFill>
                  <a:schemeClr val="accent2">
                    <a:lumMod val="50000"/>
                  </a:schemeClr>
                </a:solidFill>
              </a:rPr>
              <a:t>Jurídica  </a:t>
            </a:r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          Gestión Financiera  </a:t>
            </a:r>
            <a:endParaRPr lang="es-ES" sz="12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6" name="CuadroTexto 6"/>
          <p:cNvSpPr txBox="1"/>
          <p:nvPr/>
        </p:nvSpPr>
        <p:spPr>
          <a:xfrm>
            <a:off x="7074687" y="881177"/>
            <a:ext cx="129842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endParaRPr lang="es-CO" sz="1200" b="1" dirty="0" smtClean="0">
              <a:solidFill>
                <a:schemeClr val="accent2">
                  <a:lumMod val="75000"/>
                </a:schemeClr>
              </a:solidFill>
            </a:endParaRPr>
          </a:p>
          <a:p>
            <a:pPr lvl="0"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Gestión  Financiera </a:t>
            </a:r>
          </a:p>
          <a:p>
            <a:pPr lvl="0"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Administrativa y</a:t>
            </a:r>
          </a:p>
          <a:p>
            <a:pPr lvl="0"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OTIC</a:t>
            </a:r>
            <a:endParaRPr lang="es-ES" sz="1200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70" name="169 Rectángulo"/>
          <p:cNvSpPr/>
          <p:nvPr/>
        </p:nvSpPr>
        <p:spPr>
          <a:xfrm>
            <a:off x="1222131" y="1037197"/>
            <a:ext cx="1094217" cy="68394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72" name="171 Rectángulo"/>
          <p:cNvSpPr/>
          <p:nvPr/>
        </p:nvSpPr>
        <p:spPr>
          <a:xfrm>
            <a:off x="3816784" y="1013201"/>
            <a:ext cx="1147287" cy="69106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77" name="176 Rectángulo"/>
          <p:cNvSpPr/>
          <p:nvPr/>
        </p:nvSpPr>
        <p:spPr>
          <a:xfrm>
            <a:off x="6419274" y="1005929"/>
            <a:ext cx="1127750" cy="75746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20" name="Rectángulo 19"/>
          <p:cNvSpPr/>
          <p:nvPr/>
        </p:nvSpPr>
        <p:spPr>
          <a:xfrm>
            <a:off x="194761" y="3567500"/>
            <a:ext cx="6124427" cy="247702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s-MX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66" name="174 Rectángulo"/>
          <p:cNvSpPr/>
          <p:nvPr/>
        </p:nvSpPr>
        <p:spPr>
          <a:xfrm>
            <a:off x="5116380" y="996190"/>
            <a:ext cx="1213482" cy="76720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 dirty="0"/>
          </a:p>
        </p:txBody>
      </p:sp>
      <p:sp>
        <p:nvSpPr>
          <p:cNvPr id="87" name="Rectángulo 86"/>
          <p:cNvSpPr/>
          <p:nvPr/>
        </p:nvSpPr>
        <p:spPr>
          <a:xfrm>
            <a:off x="6419274" y="4107254"/>
            <a:ext cx="1291154" cy="11200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s-MX" sz="1100" dirty="0" smtClean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endParaRPr lang="es-MX" sz="11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endParaRPr lang="es-MX" sz="1100" dirty="0" smtClean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s-MX" sz="1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 </a:t>
            </a:r>
          </a:p>
          <a:p>
            <a:endParaRPr lang="es-MX" sz="11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99" name="Rectángulo 98"/>
          <p:cNvSpPr/>
          <p:nvPr/>
        </p:nvSpPr>
        <p:spPr>
          <a:xfrm>
            <a:off x="7710428" y="3220216"/>
            <a:ext cx="1325373" cy="280784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s-MX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100" name="176 Rectángulo"/>
          <p:cNvSpPr/>
          <p:nvPr/>
        </p:nvSpPr>
        <p:spPr>
          <a:xfrm>
            <a:off x="7686959" y="968319"/>
            <a:ext cx="1340814" cy="78604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86" name="129 Rectángulo redondeado"/>
          <p:cNvSpPr/>
          <p:nvPr/>
        </p:nvSpPr>
        <p:spPr>
          <a:xfrm>
            <a:off x="6557116" y="1935255"/>
            <a:ext cx="2306623" cy="560305"/>
          </a:xfrm>
          <a:prstGeom prst="round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b="1" dirty="0" smtClean="0">
                <a:solidFill>
                  <a:schemeClr val="bg1"/>
                </a:solidFill>
              </a:rPr>
              <a:t>Inconsistencia en el estado de cambio en el Patrimonio</a:t>
            </a:r>
            <a:endParaRPr lang="es-CO" sz="1200" b="1" dirty="0">
              <a:solidFill>
                <a:schemeClr val="bg1"/>
              </a:solidFill>
            </a:endParaRPr>
          </a:p>
        </p:txBody>
      </p:sp>
      <p:sp>
        <p:nvSpPr>
          <p:cNvPr id="117" name="169 Rectángulo"/>
          <p:cNvSpPr/>
          <p:nvPr/>
        </p:nvSpPr>
        <p:spPr>
          <a:xfrm>
            <a:off x="2990605" y="1159567"/>
            <a:ext cx="1012067" cy="594796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19" name="129 Rectángulo redondeado"/>
          <p:cNvSpPr/>
          <p:nvPr/>
        </p:nvSpPr>
        <p:spPr>
          <a:xfrm>
            <a:off x="404445" y="1968757"/>
            <a:ext cx="2431739" cy="560305"/>
          </a:xfrm>
          <a:prstGeom prst="roundRect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b="1" dirty="0" smtClean="0">
                <a:solidFill>
                  <a:schemeClr val="bg1"/>
                </a:solidFill>
              </a:rPr>
              <a:t>Cuentas de orden procesos judiciales</a:t>
            </a:r>
            <a:endParaRPr lang="es-CO" sz="1200" b="1" dirty="0">
              <a:solidFill>
                <a:schemeClr val="bg1"/>
              </a:solidFill>
            </a:endParaRPr>
          </a:p>
        </p:txBody>
      </p:sp>
      <p:sp>
        <p:nvSpPr>
          <p:cNvPr id="3" name="CuadroTexto 2"/>
          <p:cNvSpPr txBox="1"/>
          <p:nvPr/>
        </p:nvSpPr>
        <p:spPr>
          <a:xfrm>
            <a:off x="147166" y="2627676"/>
            <a:ext cx="8845401" cy="369332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31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s-MX" dirty="0" smtClean="0"/>
              <a:t>Acciones</a:t>
            </a:r>
            <a:endParaRPr lang="es-MX" dirty="0"/>
          </a:p>
        </p:txBody>
      </p:sp>
      <p:sp>
        <p:nvSpPr>
          <p:cNvPr id="9" name="8 CuadroTexto"/>
          <p:cNvSpPr txBox="1"/>
          <p:nvPr/>
        </p:nvSpPr>
        <p:spPr>
          <a:xfrm>
            <a:off x="6488864" y="3341077"/>
            <a:ext cx="2357106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sz="14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Definir y aplicar una herramienta para el autocontrol frente a las cifras reportadas por el Contador de la Entidad (Herramienta de </a:t>
            </a:r>
            <a:r>
              <a:rPr lang="es-CO" sz="14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autocontrol </a:t>
            </a:r>
            <a:r>
              <a:rPr lang="es-CO" sz="14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definida y </a:t>
            </a:r>
            <a:r>
              <a:rPr lang="es-CO" sz="14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aplicada)</a:t>
            </a:r>
            <a:endParaRPr lang="es-CO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32" name="129 Rectángulo redondeado"/>
          <p:cNvSpPr/>
          <p:nvPr/>
        </p:nvSpPr>
        <p:spPr>
          <a:xfrm>
            <a:off x="3560885" y="1960219"/>
            <a:ext cx="2242038" cy="568843"/>
          </a:xfrm>
          <a:prstGeom prst="round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O" sz="1200" b="1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Publicidad en SECOP</a:t>
            </a:r>
            <a:endParaRPr lang="es-CO" sz="1200" b="1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10" name="9 CuadroTexto"/>
          <p:cNvSpPr txBox="1"/>
          <p:nvPr/>
        </p:nvSpPr>
        <p:spPr>
          <a:xfrm>
            <a:off x="3523015" y="3341077"/>
            <a:ext cx="2543676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sz="14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Efectuar seguimiento permanente frente a la publicación en SECOP de documentos generados dentro de los procesos </a:t>
            </a:r>
            <a:r>
              <a:rPr lang="es-CO" sz="14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contractuales (</a:t>
            </a:r>
            <a:r>
              <a:rPr lang="es-CO" sz="1400" b="1" dirty="0">
                <a:solidFill>
                  <a:schemeClr val="tx1">
                    <a:lumMod val="65000"/>
                    <a:lumOff val="35000"/>
                  </a:schemeClr>
                </a:solidFill>
              </a:rPr>
              <a:t>12 informes</a:t>
            </a:r>
            <a:r>
              <a:rPr lang="es-CO" sz="14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)</a:t>
            </a:r>
            <a:endParaRPr lang="es-CO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11" name="10 Rectángulo"/>
          <p:cNvSpPr/>
          <p:nvPr/>
        </p:nvSpPr>
        <p:spPr>
          <a:xfrm>
            <a:off x="3710354" y="1130508"/>
            <a:ext cx="1686531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CO" sz="1200" b="1" dirty="0" smtClean="0">
                <a:solidFill>
                  <a:schemeClr val="accent2">
                    <a:lumMod val="50000"/>
                  </a:schemeClr>
                </a:solidFill>
              </a:rPr>
              <a:t>Gestión  Contractual</a:t>
            </a:r>
            <a:endParaRPr lang="es-ES" sz="12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2" name="11 CuadroTexto"/>
          <p:cNvSpPr txBox="1"/>
          <p:nvPr/>
        </p:nvSpPr>
        <p:spPr>
          <a:xfrm>
            <a:off x="334108" y="3341077"/>
            <a:ext cx="2576146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sz="14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Conciliar mensualmente los saldos tanto de cuentas de orden como de provisión contable entre el Grupo de Defensa Judicial y el Grupo de Gestión </a:t>
            </a:r>
            <a:r>
              <a:rPr lang="es-CO" sz="14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Financiera (</a:t>
            </a:r>
            <a:r>
              <a:rPr lang="es-CO" sz="1400" b="1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12 reportes</a:t>
            </a:r>
            <a:r>
              <a:rPr lang="es-CO" sz="14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)</a:t>
            </a:r>
            <a:endParaRPr lang="es-CO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984868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9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3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7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9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6" grpId="0"/>
      <p:bldP spid="170" grpId="0"/>
      <p:bldP spid="172" grpId="0"/>
      <p:bldP spid="177" grpId="0"/>
      <p:bldP spid="66" grpId="0"/>
      <p:bldP spid="100" grpId="0"/>
      <p:bldP spid="117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Conector recto 3"/>
          <p:cNvCxnSpPr/>
          <p:nvPr/>
        </p:nvCxnSpPr>
        <p:spPr>
          <a:xfrm>
            <a:off x="3351213" y="1973263"/>
            <a:ext cx="0" cy="3341687"/>
          </a:xfrm>
          <a:prstGeom prst="line">
            <a:avLst/>
          </a:prstGeom>
          <a:ln w="28575">
            <a:solidFill>
              <a:srgbClr val="FFC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CuadroTexto 4"/>
          <p:cNvSpPr txBox="1">
            <a:spLocks noChangeArrowheads="1"/>
          </p:cNvSpPr>
          <p:nvPr/>
        </p:nvSpPr>
        <p:spPr bwMode="auto">
          <a:xfrm>
            <a:off x="3484563" y="2039938"/>
            <a:ext cx="3275012" cy="8620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lnSpc>
                <a:spcPct val="80000"/>
              </a:lnSpc>
              <a:spcBef>
                <a:spcPct val="0"/>
              </a:spcBef>
              <a:buFontTx/>
              <a:buNone/>
            </a:pPr>
            <a:r>
              <a:rPr lang="es-ES_tradnl" altLang="es-CO" sz="6000" b="1" dirty="0">
                <a:solidFill>
                  <a:srgbClr val="7F7F7F"/>
                </a:solidFill>
              </a:rPr>
              <a:t>¡Gracias!</a:t>
            </a:r>
            <a:endParaRPr lang="es-ES_tradnl" altLang="es-CO" sz="1800" b="1" i="1" dirty="0">
              <a:solidFill>
                <a:srgbClr val="7F7F7F"/>
              </a:solidFill>
            </a:endParaRPr>
          </a:p>
        </p:txBody>
      </p:sp>
      <p:cxnSp>
        <p:nvCxnSpPr>
          <p:cNvPr id="7" name="Conector recto 2"/>
          <p:cNvCxnSpPr/>
          <p:nvPr/>
        </p:nvCxnSpPr>
        <p:spPr>
          <a:xfrm>
            <a:off x="2454275" y="3875088"/>
            <a:ext cx="34925" cy="2416175"/>
          </a:xfrm>
          <a:prstGeom prst="line">
            <a:avLst/>
          </a:prstGeom>
          <a:ln>
            <a:solidFill>
              <a:schemeClr val="bg1"/>
            </a:solidFill>
            <a:headEnd type="oval"/>
            <a:tailEnd type="oval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2" name="Grupo 1"/>
          <p:cNvGrpSpPr/>
          <p:nvPr/>
        </p:nvGrpSpPr>
        <p:grpSpPr>
          <a:xfrm>
            <a:off x="0" y="0"/>
            <a:ext cx="9144000" cy="6858000"/>
            <a:chOff x="0" y="0"/>
            <a:chExt cx="9144000" cy="6858000"/>
          </a:xfrm>
        </p:grpSpPr>
        <p:pic>
          <p:nvPicPr>
            <p:cNvPr id="13" name="Imagen 12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b="95733"/>
            <a:stretch/>
          </p:blipFill>
          <p:spPr>
            <a:xfrm>
              <a:off x="0" y="0"/>
              <a:ext cx="9144000" cy="292608"/>
            </a:xfrm>
            <a:prstGeom prst="rect">
              <a:avLst/>
            </a:prstGeom>
          </p:spPr>
        </p:pic>
        <p:pic>
          <p:nvPicPr>
            <p:cNvPr id="14" name="Imagen 13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60800" t="88933"/>
            <a:stretch/>
          </p:blipFill>
          <p:spPr>
            <a:xfrm>
              <a:off x="5559552" y="6099048"/>
              <a:ext cx="3584448" cy="758952"/>
            </a:xfrm>
            <a:prstGeom prst="rect">
              <a:avLst/>
            </a:prstGeom>
          </p:spPr>
        </p:pic>
      </p:grpSp>
      <p:sp>
        <p:nvSpPr>
          <p:cNvPr id="9" name="Rectángulo 7"/>
          <p:cNvSpPr>
            <a:spLocks noChangeArrowheads="1"/>
          </p:cNvSpPr>
          <p:nvPr/>
        </p:nvSpPr>
        <p:spPr bwMode="auto">
          <a:xfrm>
            <a:off x="3484564" y="3063180"/>
            <a:ext cx="5659436" cy="31547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marL="0" lvl="1" indent="0" defTabSz="528549" fontAlgn="base">
              <a:lnSpc>
                <a:spcPct val="150000"/>
              </a:lnSpc>
              <a:spcBef>
                <a:spcPct val="0"/>
              </a:spcBef>
              <a:spcAft>
                <a:spcPts val="600"/>
              </a:spcAft>
              <a:buNone/>
            </a:pPr>
            <a:r>
              <a:rPr lang="es-ES_tradnl" sz="2000" b="1" i="1" dirty="0" smtClean="0">
                <a:solidFill>
                  <a:schemeClr val="bg1">
                    <a:lumMod val="50000"/>
                  </a:schemeClr>
                </a:solidFill>
                <a:latin typeface="Trebuchet MS" panose="020B060302020202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lpatino@funcionpublica.gov.co </a:t>
            </a:r>
            <a:endParaRPr lang="es-ES_tradnl" sz="2000" b="1" i="1" dirty="0">
              <a:solidFill>
                <a:schemeClr val="bg1">
                  <a:lumMod val="50000"/>
                </a:schemeClr>
              </a:solidFill>
              <a:latin typeface="Trebuchet MS" panose="020B060302020202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0" lvl="1" indent="0" defTabSz="528549" fontAlgn="base">
              <a:lnSpc>
                <a:spcPct val="150000"/>
              </a:lnSpc>
              <a:spcBef>
                <a:spcPct val="0"/>
              </a:spcBef>
              <a:spcAft>
                <a:spcPts val="600"/>
              </a:spcAft>
              <a:buNone/>
            </a:pPr>
            <a:r>
              <a:rPr lang="es-ES_tradnl" sz="2000" b="1" i="1" dirty="0" smtClean="0">
                <a:solidFill>
                  <a:schemeClr val="bg1">
                    <a:lumMod val="50000"/>
                  </a:schemeClr>
                </a:solidFill>
                <a:latin typeface="Trebuchet MS" panose="020B060302020202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7395656 – 5667646 </a:t>
            </a:r>
            <a:r>
              <a:rPr lang="es-ES_tradnl" sz="2000" b="1" i="1" dirty="0">
                <a:solidFill>
                  <a:schemeClr val="bg1">
                    <a:lumMod val="50000"/>
                  </a:schemeClr>
                </a:solidFill>
                <a:latin typeface="Trebuchet MS" panose="020B060302020202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(ext. </a:t>
            </a:r>
            <a:r>
              <a:rPr lang="es-ES_tradnl" sz="2000" b="1" i="1" dirty="0" smtClean="0">
                <a:solidFill>
                  <a:schemeClr val="bg1">
                    <a:lumMod val="50000"/>
                  </a:schemeClr>
                </a:solidFill>
                <a:latin typeface="Trebuchet MS" panose="020B060302020202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600) </a:t>
            </a:r>
            <a:r>
              <a:rPr lang="es-ES_tradnl" sz="2000" b="1" i="1" dirty="0">
                <a:solidFill>
                  <a:schemeClr val="bg1">
                    <a:lumMod val="50000"/>
                  </a:schemeClr>
                </a:solidFill>
                <a:latin typeface="Trebuchet MS" panose="020B060302020202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@DAFP_COLOMBIA </a:t>
            </a:r>
          </a:p>
          <a:p>
            <a:pPr marL="0" lvl="1" indent="0" defTabSz="528549" fontAlgn="base">
              <a:lnSpc>
                <a:spcPct val="150000"/>
              </a:lnSpc>
              <a:spcBef>
                <a:spcPct val="0"/>
              </a:spcBef>
              <a:spcAft>
                <a:spcPts val="600"/>
              </a:spcAft>
              <a:buNone/>
            </a:pPr>
            <a:r>
              <a:rPr lang="es-ES_tradnl" sz="2000" b="1" i="1" dirty="0">
                <a:solidFill>
                  <a:schemeClr val="bg1">
                    <a:lumMod val="50000"/>
                  </a:schemeClr>
                </a:solidFill>
                <a:latin typeface="Trebuchet MS" panose="020B060302020202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facebook.com/</a:t>
            </a:r>
            <a:r>
              <a:rPr lang="es-ES_tradnl" sz="2000" b="1" i="1" dirty="0" err="1">
                <a:solidFill>
                  <a:schemeClr val="bg1">
                    <a:lumMod val="50000"/>
                  </a:schemeClr>
                </a:solidFill>
                <a:latin typeface="Trebuchet MS" panose="020B060302020202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FuncionPublica</a:t>
            </a:r>
            <a:endParaRPr lang="es-ES_tradnl" sz="2000" b="1" i="1" dirty="0">
              <a:solidFill>
                <a:schemeClr val="bg1">
                  <a:lumMod val="50000"/>
                </a:schemeClr>
              </a:solidFill>
              <a:latin typeface="Trebuchet MS" panose="020B060302020202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600"/>
              </a:spcAft>
              <a:buNone/>
            </a:pPr>
            <a:r>
              <a:rPr lang="es-CO" sz="1200" dirty="0">
                <a:solidFill>
                  <a:schemeClr val="bg1">
                    <a:lumMod val="50000"/>
                  </a:schemeClr>
                </a:solidFill>
              </a:rPr>
              <a:t> 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600"/>
              </a:spcAft>
              <a:buNone/>
            </a:pPr>
            <a:endParaRPr lang="es-CO" altLang="es-CO" sz="1200" dirty="0">
              <a:solidFill>
                <a:schemeClr val="bg1">
                  <a:lumMod val="50000"/>
                </a:schemeClr>
              </a:solidFill>
            </a:endParaRPr>
          </a:p>
          <a:p>
            <a:pPr eaLnBrk="1" hangingPunct="1">
              <a:lnSpc>
                <a:spcPct val="150000"/>
              </a:lnSpc>
              <a:spcBef>
                <a:spcPct val="0"/>
              </a:spcBef>
              <a:spcAft>
                <a:spcPts val="600"/>
              </a:spcAft>
              <a:buFontTx/>
              <a:buNone/>
            </a:pPr>
            <a:endParaRPr lang="es-CO" altLang="es-CO" sz="1200" dirty="0">
              <a:solidFill>
                <a:schemeClr val="bg1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2139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e Office">
  <a:themeElements>
    <a:clrScheme name="Tema de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Tema de 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ma de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4141</TotalTime>
  <Words>411</Words>
  <Application>Microsoft Office PowerPoint</Application>
  <PresentationFormat>Presentación en pantalla (4:3)</PresentationFormat>
  <Paragraphs>75</Paragraphs>
  <Slides>5</Slides>
  <Notes>3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5</vt:i4>
      </vt:variant>
    </vt:vector>
  </HeadingPairs>
  <TitlesOfParts>
    <vt:vector size="6" baseType="lpstr">
      <vt:lpstr>Tema de Office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Carlos Hernandez</dc:creator>
  <cp:lastModifiedBy>Carmenza Alarcon Mendoza</cp:lastModifiedBy>
  <cp:revision>146</cp:revision>
  <dcterms:created xsi:type="dcterms:W3CDTF">2016-05-26T20:25:00Z</dcterms:created>
  <dcterms:modified xsi:type="dcterms:W3CDTF">2018-05-17T14:58:11Z</dcterms:modified>
</cp:coreProperties>
</file>