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</p:sldMasterIdLst>
  <p:notesMasterIdLst>
    <p:notesMasterId r:id="rId7"/>
  </p:notesMasterIdLst>
  <p:sldIdLst>
    <p:sldId id="257" r:id="rId2"/>
    <p:sldId id="262" r:id="rId3"/>
    <p:sldId id="280" r:id="rId4"/>
    <p:sldId id="278" r:id="rId5"/>
    <p:sldId id="277" r:id="rId6"/>
  </p:sldIdLst>
  <p:sldSz cx="9144000" cy="5143500" type="screen16x9"/>
  <p:notesSz cx="6858000" cy="9144000"/>
  <p:embeddedFontLst>
    <p:embeddedFont>
      <p:font typeface="Work Sans" panose="020B060402020202020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S PGothic" panose="020B0600070205080204" pitchFamily="34" charset="-128"/>
      <p:regular r:id="rId14"/>
    </p:embeddedFont>
    <p:embeddedFont>
      <p:font typeface="Work Sans SemiBold" panose="020B0604020202020204" charset="0"/>
      <p:regular r:id="rId15"/>
      <p:bold r:id="rId16"/>
    </p:embeddedFont>
    <p:embeddedFont>
      <p:font typeface="Work Sans Medium" panose="020B0604020202020204" charset="0"/>
      <p:regular r:id="rId17"/>
      <p:bold r:id="rId18"/>
    </p:embeddedFont>
    <p:embeddedFont>
      <p:font typeface="Work Sans Light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9E00"/>
    <a:srgbClr val="005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6"/>
    <p:restoredTop sz="94616"/>
  </p:normalViewPr>
  <p:slideViewPr>
    <p:cSldViewPr snapToGrid="0" snapToObjects="1" showGuides="1">
      <p:cViewPr>
        <p:scale>
          <a:sx n="75" d="100"/>
          <a:sy n="75" d="100"/>
        </p:scale>
        <p:origin x="1416" y="7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06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13370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95ef59f3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95ef59f3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500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83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>
  <p:cSld name="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6482817" y="0"/>
            <a:ext cx="266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121A71E-E610-A645-9217-E94A990E0A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30" y="2123550"/>
            <a:ext cx="4691940" cy="896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31C068F-2230-474C-942A-68B5E4845C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92355" y="2123550"/>
            <a:ext cx="0" cy="0"/>
          </a:xfrm>
          <a:prstGeom prst="rect">
            <a:avLst/>
          </a:prstGeom>
        </p:spPr>
      </p:pic>
      <p:sp>
        <p:nvSpPr>
          <p:cNvPr id="9" name="Google Shape;21;p3"/>
          <p:cNvSpPr txBox="1"/>
          <p:nvPr userDrawn="1"/>
        </p:nvSpPr>
        <p:spPr>
          <a:xfrm>
            <a:off x="-1" y="4856142"/>
            <a:ext cx="6482817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</a:t>
            </a:r>
            <a:r>
              <a:rPr lang="es-CO" sz="600" b="0" i="0" u="none" strike="noStrike" cap="none" dirty="0" smtClean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Función </a:t>
            </a:r>
            <a:r>
              <a:rPr lang="es-CO" sz="6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Pública.</a:t>
            </a:r>
            <a:endParaRPr sz="600" b="0" i="0" u="none" strike="noStrike" cap="none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2284646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complej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761125" y="2553350"/>
            <a:ext cx="47602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5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9;p9">
            <a:extLst>
              <a:ext uri="{FF2B5EF4-FFF2-40B4-BE49-F238E27FC236}">
                <a16:creationId xmlns:a16="http://schemas.microsoft.com/office/drawing/2014/main" xmlns="" id="{2878297F-D1F8-3A48-B1CC-2D20ABA28118}"/>
              </a:ext>
            </a:extLst>
          </p:cNvPr>
          <p:cNvSpPr txBox="1"/>
          <p:nvPr userDrawn="1"/>
        </p:nvSpPr>
        <p:spPr>
          <a:xfrm>
            <a:off x="325914" y="106350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  <a:endParaRPr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4" name="Google Shape;21;p3"/>
          <p:cNvSpPr txBox="1"/>
          <p:nvPr userDrawn="1"/>
        </p:nvSpPr>
        <p:spPr>
          <a:xfrm>
            <a:off x="0" y="4856142"/>
            <a:ext cx="9144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</a:t>
            </a:r>
            <a:r>
              <a:rPr lang="es-CO" sz="600" b="0" i="0" u="none" strike="noStrike" cap="none" dirty="0" smtClean="0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Función </a:t>
            </a:r>
            <a:r>
              <a:rPr lang="es-CO" sz="600" b="0" i="0" u="none" strike="noStrike" cap="none" dirty="0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Pública.</a:t>
            </a:r>
            <a:endParaRPr sz="600" b="0" i="0" u="none" strike="noStrike" cap="none" dirty="0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 preserve="1">
  <p:cSld name="1_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0" y="4856142"/>
            <a:ext cx="6368522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</a:t>
            </a:r>
            <a:r>
              <a:rPr lang="es-CO" sz="600" b="0" i="0" u="none" strike="noStrike" cap="none" dirty="0" smtClean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Función </a:t>
            </a:r>
            <a:r>
              <a:rPr lang="es-CO" sz="6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Pública.</a:t>
            </a:r>
            <a:endParaRPr sz="600" b="0" i="0" u="none" strike="noStrike" cap="none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DA1EA076-2D5E-8F43-82EF-40C497B36141}"/>
              </a:ext>
            </a:extLst>
          </p:cNvPr>
          <p:cNvGrpSpPr/>
          <p:nvPr userDrawn="1"/>
        </p:nvGrpSpPr>
        <p:grpSpPr>
          <a:xfrm>
            <a:off x="3911428" y="-105508"/>
            <a:ext cx="5232572" cy="5354516"/>
            <a:chOff x="5494962" y="355985"/>
            <a:chExt cx="6697038" cy="6853110"/>
          </a:xfrm>
        </p:grpSpPr>
        <p:sp>
          <p:nvSpPr>
            <p:cNvPr id="10" name="Google Shape;20;p3">
              <a:extLst>
                <a:ext uri="{FF2B5EF4-FFF2-40B4-BE49-F238E27FC236}">
                  <a16:creationId xmlns:a16="http://schemas.microsoft.com/office/drawing/2014/main" xmlns="" id="{F73B593B-BFC5-1041-8337-25557BD7ED6F}"/>
                </a:ext>
              </a:extLst>
            </p:cNvPr>
            <p:cNvSpPr/>
            <p:nvPr/>
          </p:nvSpPr>
          <p:spPr>
            <a:xfrm>
              <a:off x="8639735" y="355985"/>
              <a:ext cx="3552265" cy="6853110"/>
            </a:xfrm>
            <a:prstGeom prst="rect">
              <a:avLst/>
            </a:prstGeom>
            <a:solidFill>
              <a:srgbClr val="DCEAFB"/>
            </a:solidFill>
            <a:ln>
              <a:noFill/>
            </a:ln>
          </p:spPr>
          <p:txBody>
            <a:bodyPr spcFirstLastPara="1" wrap="square" lIns="68533" tIns="34257" rIns="68533" bIns="34257" anchor="ctr" anchorCtr="0">
              <a:noAutofit/>
            </a:bodyPr>
            <a:lstStyle/>
            <a:p>
              <a:pPr algn="ctr"/>
              <a:endParaRPr sz="1050">
                <a:solidFill>
                  <a:schemeClr val="lt1"/>
                </a:solidFill>
              </a:endParaRP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7A6C232E-74A4-AF48-9B6F-4F6B0E7AF6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962" y="1944065"/>
              <a:ext cx="4352654" cy="831579"/>
            </a:xfrm>
            <a:prstGeom prst="rect">
              <a:avLst/>
            </a:prstGeom>
          </p:spPr>
        </p:pic>
      </p:grpSp>
      <p:sp>
        <p:nvSpPr>
          <p:cNvPr id="12" name="CuadroTexto 9">
            <a:extLst>
              <a:ext uri="{FF2B5EF4-FFF2-40B4-BE49-F238E27FC236}">
                <a16:creationId xmlns:a16="http://schemas.microsoft.com/office/drawing/2014/main" xmlns="" id="{6508292A-5721-0448-A5F3-C720366B6098}"/>
              </a:ext>
            </a:extLst>
          </p:cNvPr>
          <p:cNvSpPr txBox="1"/>
          <p:nvPr userDrawn="1"/>
        </p:nvSpPr>
        <p:spPr>
          <a:xfrm>
            <a:off x="1742172" y="1892935"/>
            <a:ext cx="44525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schemeClr val="bg1"/>
                </a:solidFill>
                <a:latin typeface="Work Sans SemiBold" pitchFamily="2" charset="77"/>
                <a:ea typeface="MS PGothic" pitchFamily="34" charset="-128"/>
                <a:cs typeface="Calibri" pitchFamily="34" charset="0"/>
              </a:rPr>
              <a:t>Gracias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Carrera 6 No 12-62, Bogotá D.C., Colombia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7395656 Fax: 7395657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tabLst/>
              <a:defRPr/>
            </a:pPr>
            <a:r>
              <a:rPr kumimoji="0" lang="es-CO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Línea gratuita de atención al usuario: 018000 917770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8"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www.funcionpublica.gov.co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*"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eva@funcionpublica.gov.co</a:t>
            </a:r>
          </a:p>
        </p:txBody>
      </p:sp>
    </p:spTree>
    <p:extLst>
      <p:ext uri="{BB962C8B-B14F-4D97-AF65-F5344CB8AC3E}">
        <p14:creationId xmlns:p14="http://schemas.microsoft.com/office/powerpoint/2010/main" val="414872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52" r:id="rId2"/>
    <p:sldLayoutId id="2147483660" r:id="rId3"/>
    <p:sldLayoutId id="214748366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1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subTitle" idx="4294967295"/>
          </p:nvPr>
        </p:nvSpPr>
        <p:spPr>
          <a:xfrm>
            <a:off x="3761125" y="2894172"/>
            <a:ext cx="51270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None/>
            </a:pPr>
            <a:r>
              <a:rPr lang="es-CO" sz="1500" dirty="0" smtClean="0">
                <a:solidFill>
                  <a:srgbClr val="FFFFFF"/>
                </a:solidFill>
              </a:rPr>
              <a:t>I trimestre de 2019</a:t>
            </a:r>
            <a:endParaRPr sz="1500" b="0" i="0" u="none" strike="noStrike" cap="none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7611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3000" dirty="0" smtClean="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Seguimiento Plan Estrat</a:t>
            </a:r>
            <a:r>
              <a:rPr lang="es-ES" dirty="0" smtClean="0"/>
              <a:t>égico Institucional y Plan Anual de Acción</a:t>
            </a:r>
            <a:endParaRPr sz="3000" dirty="0">
              <a:solidFill>
                <a:srgbClr val="FFFFFF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641750" y="1317111"/>
            <a:ext cx="2708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7200" b="1" dirty="0" smtClean="0">
                <a:latin typeface="Work Sans"/>
                <a:ea typeface="Work Sans"/>
                <a:cs typeface="Work Sans"/>
                <a:sym typeface="Work Sans"/>
              </a:rPr>
              <a:t>01.</a:t>
            </a:r>
            <a:endParaRPr sz="7200" b="1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2;p26"/>
          <p:cNvSpPr txBox="1">
            <a:spLocks/>
          </p:cNvSpPr>
          <p:nvPr/>
        </p:nvSpPr>
        <p:spPr>
          <a:xfrm>
            <a:off x="84807" y="307121"/>
            <a:ext cx="8502239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 sz="3000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Productos Planeación 2019 Función Pública</a:t>
            </a:r>
            <a:endParaRPr lang="es-CO" sz="3000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cxnSp>
        <p:nvCxnSpPr>
          <p:cNvPr id="35" name="Conector angular 34"/>
          <p:cNvCxnSpPr/>
          <p:nvPr/>
        </p:nvCxnSpPr>
        <p:spPr>
          <a:xfrm flipV="1">
            <a:off x="5803685" y="2410183"/>
            <a:ext cx="656215" cy="290535"/>
          </a:xfrm>
          <a:prstGeom prst="bentConnector3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o 17"/>
          <p:cNvGrpSpPr/>
          <p:nvPr/>
        </p:nvGrpSpPr>
        <p:grpSpPr>
          <a:xfrm>
            <a:off x="6413678" y="4448673"/>
            <a:ext cx="2730324" cy="776624"/>
            <a:chOff x="6413678" y="4448673"/>
            <a:chExt cx="2730324" cy="776624"/>
          </a:xfrm>
        </p:grpSpPr>
        <p:sp>
          <p:nvSpPr>
            <p:cNvPr id="49" name="Rectángulo 48"/>
            <p:cNvSpPr/>
            <p:nvPr/>
          </p:nvSpPr>
          <p:spPr>
            <a:xfrm>
              <a:off x="6413678" y="4448673"/>
              <a:ext cx="2730323" cy="544367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" name="CuadroTexto 1"/>
            <p:cNvSpPr txBox="1"/>
            <p:nvPr/>
          </p:nvSpPr>
          <p:spPr>
            <a:xfrm>
              <a:off x="6413679" y="4563577"/>
              <a:ext cx="273032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sz="900" dirty="0" smtClean="0">
                  <a:solidFill>
                    <a:schemeClr val="accent6"/>
                  </a:solidFill>
                </a:rPr>
                <a:t>Productos plan estratégico Institucional: 43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sz="900" dirty="0">
                  <a:solidFill>
                    <a:schemeClr val="accent6"/>
                  </a:solidFill>
                </a:rPr>
                <a:t>P</a:t>
              </a:r>
              <a:r>
                <a:rPr lang="es-CO" sz="900" dirty="0" smtClean="0">
                  <a:solidFill>
                    <a:schemeClr val="accent6"/>
                  </a:solidFill>
                </a:rPr>
                <a:t>roductos </a:t>
              </a:r>
              <a:r>
                <a:rPr lang="es-CO" sz="900" dirty="0">
                  <a:solidFill>
                    <a:schemeClr val="accent6"/>
                  </a:solidFill>
                </a:rPr>
                <a:t>plan </a:t>
              </a:r>
              <a:r>
                <a:rPr lang="es-CO" sz="900" dirty="0" smtClean="0">
                  <a:solidFill>
                    <a:schemeClr val="accent6"/>
                  </a:solidFill>
                </a:rPr>
                <a:t>anual de acción: 79</a:t>
              </a:r>
              <a:endParaRPr lang="es-CO" sz="900" dirty="0">
                <a:solidFill>
                  <a:schemeClr val="accent6"/>
                </a:solidFill>
              </a:endParaRPr>
            </a:p>
            <a:p>
              <a:endParaRPr lang="es-CO" sz="900" dirty="0" smtClean="0">
                <a:solidFill>
                  <a:schemeClr val="accent6"/>
                </a:solidFill>
              </a:endParaRPr>
            </a:p>
            <a:p>
              <a:endParaRPr lang="es-CO" sz="1000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53" name="Imagen 52"/>
          <p:cNvPicPr>
            <a:picLocks noChangeAspect="1"/>
          </p:cNvPicPr>
          <p:nvPr/>
        </p:nvPicPr>
        <p:blipFill rotWithShape="1">
          <a:blip r:embed="rId2"/>
          <a:srcRect l="19524" t="27432" r="22265" b="14350"/>
          <a:stretch/>
        </p:blipFill>
        <p:spPr>
          <a:xfrm>
            <a:off x="3708323" y="1368783"/>
            <a:ext cx="2105814" cy="2082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4209904" y="2085165"/>
            <a:ext cx="1092200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Productos </a:t>
            </a:r>
          </a:p>
          <a:p>
            <a:pPr algn="ctr"/>
            <a:r>
              <a:rPr lang="es-CO" sz="2000" b="1" dirty="0" smtClean="0"/>
              <a:t>79</a:t>
            </a:r>
            <a:endParaRPr lang="es-CO" sz="2000" b="1" dirty="0"/>
          </a:p>
        </p:txBody>
      </p:sp>
      <p:cxnSp>
        <p:nvCxnSpPr>
          <p:cNvPr id="54" name="Conector angular 53"/>
          <p:cNvCxnSpPr/>
          <p:nvPr/>
        </p:nvCxnSpPr>
        <p:spPr>
          <a:xfrm flipV="1">
            <a:off x="3548322" y="3266626"/>
            <a:ext cx="501581" cy="438880"/>
          </a:xfrm>
          <a:prstGeom prst="bentConnector3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r 54"/>
          <p:cNvCxnSpPr/>
          <p:nvPr/>
        </p:nvCxnSpPr>
        <p:spPr>
          <a:xfrm>
            <a:off x="3423934" y="1270690"/>
            <a:ext cx="667893" cy="253222"/>
          </a:xfrm>
          <a:prstGeom prst="bentConnector3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689386" y="1088099"/>
            <a:ext cx="27963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>
                <a:solidFill>
                  <a:schemeClr val="accent6"/>
                </a:solidFill>
              </a:rPr>
              <a:t>1. Enaltecer al Servido Público y su labor  </a:t>
            </a:r>
          </a:p>
          <a:p>
            <a:r>
              <a:rPr lang="es-CO" sz="1100" dirty="0" smtClean="0">
                <a:solidFill>
                  <a:schemeClr val="accent6"/>
                </a:solidFill>
              </a:rPr>
              <a:t>9 (11,39%)</a:t>
            </a:r>
            <a:endParaRPr lang="es-CO" sz="1100" dirty="0">
              <a:solidFill>
                <a:schemeClr val="accent6"/>
              </a:solidFill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6522140" y="2110101"/>
            <a:ext cx="2356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6"/>
                </a:solidFill>
              </a:rPr>
              <a:t>3. Consolidar a Función Pública como un Departamento eficiente, técnico e innovador</a:t>
            </a:r>
            <a:r>
              <a:rPr lang="es-CO" sz="1100" dirty="0" smtClean="0">
                <a:solidFill>
                  <a:schemeClr val="accent6"/>
                </a:solidFill>
              </a:rPr>
              <a:t>.</a:t>
            </a:r>
          </a:p>
          <a:p>
            <a:r>
              <a:rPr lang="es-CO" sz="1100" dirty="0" smtClean="0">
                <a:solidFill>
                  <a:schemeClr val="accent6"/>
                </a:solidFill>
              </a:rPr>
              <a:t>43 (54,43%)</a:t>
            </a:r>
            <a:endParaRPr lang="es-CO" sz="1100" dirty="0">
              <a:solidFill>
                <a:schemeClr val="accent6"/>
              </a:solidFill>
            </a:endParaRPr>
          </a:p>
        </p:txBody>
      </p:sp>
      <p:pic>
        <p:nvPicPr>
          <p:cNvPr id="58" name="Imagen 57"/>
          <p:cNvPicPr>
            <a:picLocks noChangeAspect="1"/>
          </p:cNvPicPr>
          <p:nvPr/>
        </p:nvPicPr>
        <p:blipFill rotWithShape="1">
          <a:blip r:embed="rId2"/>
          <a:srcRect t="20936"/>
          <a:stretch/>
        </p:blipFill>
        <p:spPr>
          <a:xfrm>
            <a:off x="6814163" y="9232900"/>
            <a:ext cx="3028289" cy="2367922"/>
          </a:xfrm>
          <a:prstGeom prst="rect">
            <a:avLst/>
          </a:prstGeom>
        </p:spPr>
      </p:pic>
      <p:sp>
        <p:nvSpPr>
          <p:cNvPr id="60" name="CuadroTexto 59"/>
          <p:cNvSpPr txBox="1"/>
          <p:nvPr/>
        </p:nvSpPr>
        <p:spPr>
          <a:xfrm>
            <a:off x="689386" y="3536832"/>
            <a:ext cx="3238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6"/>
                </a:solidFill>
              </a:rPr>
              <a:t>2. Consolidar una gestión pública moderna</a:t>
            </a:r>
          </a:p>
          <a:p>
            <a:r>
              <a:rPr lang="es-CO" sz="1100" dirty="0">
                <a:solidFill>
                  <a:schemeClr val="accent6"/>
                </a:solidFill>
              </a:rPr>
              <a:t>eficiente, transparente, focalizada, participativa</a:t>
            </a:r>
          </a:p>
          <a:p>
            <a:r>
              <a:rPr lang="es-CO" sz="1100" dirty="0">
                <a:solidFill>
                  <a:schemeClr val="accent6"/>
                </a:solidFill>
              </a:rPr>
              <a:t>y al servicio de los ciudadanos</a:t>
            </a:r>
            <a:r>
              <a:rPr lang="es-CO" sz="1100" dirty="0" smtClean="0">
                <a:solidFill>
                  <a:schemeClr val="accent6"/>
                </a:solidFill>
              </a:rPr>
              <a:t>.</a:t>
            </a:r>
          </a:p>
          <a:p>
            <a:r>
              <a:rPr lang="es-CO" sz="1100" dirty="0" smtClean="0">
                <a:solidFill>
                  <a:schemeClr val="accent6"/>
                </a:solidFill>
              </a:rPr>
              <a:t>27 (34,18%)</a:t>
            </a:r>
            <a:endParaRPr lang="es-CO" sz="11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4691" y="332510"/>
            <a:ext cx="90193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Seguimiento </a:t>
            </a:r>
            <a:r>
              <a:rPr lang="es-CO" sz="3000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P</a:t>
            </a:r>
            <a:r>
              <a:rPr lang="es-CO" sz="3000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lan Estratégico Institucional y Plan de Acción Anual </a:t>
            </a:r>
            <a:r>
              <a:rPr lang="es-CO" sz="3000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– corte </a:t>
            </a:r>
            <a:r>
              <a:rPr lang="es-CO" sz="3000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31 </a:t>
            </a:r>
            <a:r>
              <a:rPr lang="es-CO" sz="3000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de </a:t>
            </a:r>
            <a:r>
              <a:rPr lang="es-CO" sz="3000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marzo </a:t>
            </a:r>
            <a:r>
              <a:rPr lang="es-CO" sz="3000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de 2019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5607" t="47090" r="44922" b="19217"/>
          <a:stretch/>
        </p:blipFill>
        <p:spPr>
          <a:xfrm>
            <a:off x="4755243" y="1866901"/>
            <a:ext cx="4034972" cy="230777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55608" t="47259" r="2805" b="18540"/>
          <a:stretch/>
        </p:blipFill>
        <p:spPr>
          <a:xfrm>
            <a:off x="320041" y="1866900"/>
            <a:ext cx="3954416" cy="2307771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2903220" y="4518575"/>
            <a:ext cx="4003039" cy="307777"/>
            <a:chOff x="2865120" y="4518575"/>
            <a:chExt cx="4003039" cy="307777"/>
          </a:xfrm>
        </p:grpSpPr>
        <p:sp>
          <p:nvSpPr>
            <p:cNvPr id="12" name="Elipse 11"/>
            <p:cNvSpPr/>
            <p:nvPr/>
          </p:nvSpPr>
          <p:spPr>
            <a:xfrm>
              <a:off x="2865120" y="4626010"/>
              <a:ext cx="97609" cy="108147"/>
            </a:xfrm>
            <a:prstGeom prst="ellipse">
              <a:avLst/>
            </a:prstGeom>
            <a:solidFill>
              <a:srgbClr val="D09E00"/>
            </a:solidFill>
            <a:ln>
              <a:solidFill>
                <a:srgbClr val="D09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2911928" y="4518575"/>
              <a:ext cx="39562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 smtClean="0">
                  <a:solidFill>
                    <a:srgbClr val="D09E00"/>
                  </a:solidFill>
                </a:rPr>
                <a:t>% de avance                 </a:t>
              </a:r>
              <a:r>
                <a:rPr lang="es-CO" b="1" dirty="0" smtClean="0">
                  <a:solidFill>
                    <a:schemeClr val="accent6"/>
                  </a:solidFill>
                </a:rPr>
                <a:t>% Programado</a:t>
              </a:r>
              <a:endParaRPr lang="es-CO" b="1" dirty="0">
                <a:solidFill>
                  <a:schemeClr val="accent6"/>
                </a:solidFill>
              </a:endParaRPr>
            </a:p>
          </p:txBody>
        </p:sp>
        <p:cxnSp>
          <p:nvCxnSpPr>
            <p:cNvPr id="16" name="Conector recto 15"/>
            <p:cNvCxnSpPr/>
            <p:nvPr/>
          </p:nvCxnSpPr>
          <p:spPr>
            <a:xfrm>
              <a:off x="4533899" y="4686215"/>
              <a:ext cx="28800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30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21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113</Words>
  <Application>Microsoft Office PowerPoint</Application>
  <PresentationFormat>Presentación en pantalla (16:9)</PresentationFormat>
  <Paragraphs>18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Work Sans</vt:lpstr>
      <vt:lpstr>Calibri</vt:lpstr>
      <vt:lpstr>MS PGothic</vt:lpstr>
      <vt:lpstr>Wingdings</vt:lpstr>
      <vt:lpstr>Arial</vt:lpstr>
      <vt:lpstr>Work Sans SemiBold</vt:lpstr>
      <vt:lpstr>Work Sans Medium</vt:lpstr>
      <vt:lpstr>Work Sans Light</vt:lpstr>
      <vt:lpstr>Presidencia de Colomba</vt:lpstr>
      <vt:lpstr>Presentación de PowerPoint</vt:lpstr>
      <vt:lpstr>Seguimiento Plan Estratégico Institucional y Plan Anual de Acción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Rosalia Osorio Valderrama</dc:creator>
  <cp:lastModifiedBy>Johanna Jimenez Correa</cp:lastModifiedBy>
  <cp:revision>63</cp:revision>
  <dcterms:modified xsi:type="dcterms:W3CDTF">2019-05-24T19:26:58Z</dcterms:modified>
</cp:coreProperties>
</file>