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8.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9.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32D_ABC401CE.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89" r:id="rId2"/>
    <p:sldMasterId id="2147483701" r:id="rId3"/>
  </p:sldMasterIdLst>
  <p:notesMasterIdLst>
    <p:notesMasterId r:id="rId31"/>
  </p:notesMasterIdLst>
  <p:sldIdLst>
    <p:sldId id="1901" r:id="rId4"/>
    <p:sldId id="1932" r:id="rId5"/>
    <p:sldId id="1891" r:id="rId6"/>
    <p:sldId id="1892" r:id="rId7"/>
    <p:sldId id="1886" r:id="rId8"/>
    <p:sldId id="792" r:id="rId9"/>
    <p:sldId id="1924" r:id="rId10"/>
    <p:sldId id="794" r:id="rId11"/>
    <p:sldId id="1893" r:id="rId12"/>
    <p:sldId id="1894" r:id="rId13"/>
    <p:sldId id="813" r:id="rId14"/>
    <p:sldId id="941" r:id="rId15"/>
    <p:sldId id="815" r:id="rId16"/>
    <p:sldId id="1895" r:id="rId17"/>
    <p:sldId id="1896" r:id="rId18"/>
    <p:sldId id="1933" r:id="rId19"/>
    <p:sldId id="1934" r:id="rId20"/>
    <p:sldId id="1930" r:id="rId21"/>
    <p:sldId id="1931" r:id="rId22"/>
    <p:sldId id="1897" r:id="rId23"/>
    <p:sldId id="1898" r:id="rId24"/>
    <p:sldId id="1935" r:id="rId25"/>
    <p:sldId id="1936" r:id="rId26"/>
    <p:sldId id="1899" r:id="rId27"/>
    <p:sldId id="1900" r:id="rId28"/>
    <p:sldId id="824" r:id="rId29"/>
    <p:sldId id="825" r:id="rId30"/>
  </p:sldIdLst>
  <p:sldSz cx="12192000" cy="6858000"/>
  <p:notesSz cx="6858000" cy="9144000"/>
  <p:defaultTextStyle>
    <a:defPPr>
      <a:defRPr lang="es-CO"/>
    </a:defPPr>
    <a:lvl1pPr marL="0" algn="l" defTabSz="914196" rtl="0" eaLnBrk="1" latinLnBrk="0" hangingPunct="1">
      <a:defRPr sz="1900" kern="1200">
        <a:solidFill>
          <a:schemeClr val="tx1"/>
        </a:solidFill>
        <a:latin typeface="+mn-lt"/>
        <a:ea typeface="+mn-ea"/>
        <a:cs typeface="+mn-cs"/>
      </a:defRPr>
    </a:lvl1pPr>
    <a:lvl2pPr marL="457095" algn="l" defTabSz="914196" rtl="0" eaLnBrk="1" latinLnBrk="0" hangingPunct="1">
      <a:defRPr sz="1900" kern="1200">
        <a:solidFill>
          <a:schemeClr val="tx1"/>
        </a:solidFill>
        <a:latin typeface="+mn-lt"/>
        <a:ea typeface="+mn-ea"/>
        <a:cs typeface="+mn-cs"/>
      </a:defRPr>
    </a:lvl2pPr>
    <a:lvl3pPr marL="914196" algn="l" defTabSz="914196" rtl="0" eaLnBrk="1" latinLnBrk="0" hangingPunct="1">
      <a:defRPr sz="1900" kern="1200">
        <a:solidFill>
          <a:schemeClr val="tx1"/>
        </a:solidFill>
        <a:latin typeface="+mn-lt"/>
        <a:ea typeface="+mn-ea"/>
        <a:cs typeface="+mn-cs"/>
      </a:defRPr>
    </a:lvl3pPr>
    <a:lvl4pPr marL="1371294" algn="l" defTabSz="914196" rtl="0" eaLnBrk="1" latinLnBrk="0" hangingPunct="1">
      <a:defRPr sz="1900" kern="1200">
        <a:solidFill>
          <a:schemeClr val="tx1"/>
        </a:solidFill>
        <a:latin typeface="+mn-lt"/>
        <a:ea typeface="+mn-ea"/>
        <a:cs typeface="+mn-cs"/>
      </a:defRPr>
    </a:lvl4pPr>
    <a:lvl5pPr marL="1828392" algn="l" defTabSz="914196" rtl="0" eaLnBrk="1" latinLnBrk="0" hangingPunct="1">
      <a:defRPr sz="1900" kern="1200">
        <a:solidFill>
          <a:schemeClr val="tx1"/>
        </a:solidFill>
        <a:latin typeface="+mn-lt"/>
        <a:ea typeface="+mn-ea"/>
        <a:cs typeface="+mn-cs"/>
      </a:defRPr>
    </a:lvl5pPr>
    <a:lvl6pPr marL="2285494" algn="l" defTabSz="914196" rtl="0" eaLnBrk="1" latinLnBrk="0" hangingPunct="1">
      <a:defRPr sz="1900" kern="1200">
        <a:solidFill>
          <a:schemeClr val="tx1"/>
        </a:solidFill>
        <a:latin typeface="+mn-lt"/>
        <a:ea typeface="+mn-ea"/>
        <a:cs typeface="+mn-cs"/>
      </a:defRPr>
    </a:lvl6pPr>
    <a:lvl7pPr marL="2742586" algn="l" defTabSz="914196" rtl="0" eaLnBrk="1" latinLnBrk="0" hangingPunct="1">
      <a:defRPr sz="1900" kern="1200">
        <a:solidFill>
          <a:schemeClr val="tx1"/>
        </a:solidFill>
        <a:latin typeface="+mn-lt"/>
        <a:ea typeface="+mn-ea"/>
        <a:cs typeface="+mn-cs"/>
      </a:defRPr>
    </a:lvl7pPr>
    <a:lvl8pPr marL="3199680" algn="l" defTabSz="914196" rtl="0" eaLnBrk="1" latinLnBrk="0" hangingPunct="1">
      <a:defRPr sz="1900" kern="1200">
        <a:solidFill>
          <a:schemeClr val="tx1"/>
        </a:solidFill>
        <a:latin typeface="+mn-lt"/>
        <a:ea typeface="+mn-ea"/>
        <a:cs typeface="+mn-cs"/>
      </a:defRPr>
    </a:lvl8pPr>
    <a:lvl9pPr marL="3656775" algn="l" defTabSz="91419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CBCA5E-A4A4-DF67-A3E0-43FAE87E5DE3}" name="Oficina de Planeación" initials="OdP" userId="Oficina de Planeació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JUAN DIEGO PAREJA GONZALEZ" initials="" lastIdx="28" clrIdx="0"/>
  <p:cmAuthor id="4" name="Natalia Marlen Carrión Bonifacio" initials="NMCB" lastIdx="2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121E36"/>
    <a:srgbClr val="000000"/>
    <a:srgbClr val="0000FF"/>
    <a:srgbClr val="808080"/>
    <a:srgbClr val="AAF5F5"/>
    <a:srgbClr val="339999"/>
    <a:srgbClr val="4F81BD"/>
    <a:srgbClr val="B7DEE8"/>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4651" autoAdjust="0"/>
  </p:normalViewPr>
  <p:slideViewPr>
    <p:cSldViewPr snapToGrid="0">
      <p:cViewPr varScale="1">
        <p:scale>
          <a:sx n="87" d="100"/>
          <a:sy n="87" d="100"/>
        </p:scale>
        <p:origin x="114" y="4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omments/modernComment_32D_ABC401CE.xml><?xml version="1.0" encoding="utf-8"?>
<p188:cmLst xmlns:a="http://schemas.openxmlformats.org/drawingml/2006/main" xmlns:r="http://schemas.openxmlformats.org/officeDocument/2006/relationships" xmlns:p188="http://schemas.microsoft.com/office/powerpoint/2018/8/main">
  <p188:cm id="{CA0A6D4F-148B-4BAD-994F-574CFD072EE1}" authorId="{C7CBCA5E-A4A4-DF67-A3E0-43FAE87E5DE3}" created="2022-05-13T16:05:00.765">
    <ac:txMkLst xmlns:ac="http://schemas.microsoft.com/office/drawing/2013/main/command">
      <pc:docMk xmlns:pc="http://schemas.microsoft.com/office/powerpoint/2013/main/command"/>
      <pc:sldMk xmlns:pc="http://schemas.microsoft.com/office/powerpoint/2013/main/command" cId="2881749454" sldId="813"/>
      <ac:spMk id="10" creationId="{7BC57EFA-A925-4CB8-BB72-84E20D825B3B}"/>
      <ac:txMk cp="763" len="339">
        <ac:context len="1876" hash="2172542718"/>
      </ac:txMk>
    </ac:txMkLst>
    <p188:pos x="9940069" y="2234100"/>
    <p188:txBody>
      <a:bodyPr/>
      <a:lstStyle/>
      <a:p>
        <a:r>
          <a:rPr lang="es-CO"/>
          <a:t>Se ajustó datos acorde a lo registrado en SIRECEC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1D897-C394-4000-B97A-8B1F2EF37F49}" type="datetimeFigureOut">
              <a:rPr lang="es-CO" smtClean="0"/>
              <a:t>13/09/2022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2316E-FFEC-4CE9-B403-F3E2BBF76C78}" type="slidenum">
              <a:rPr lang="es-CO" smtClean="0"/>
              <a:t>‹Nº›</a:t>
            </a:fld>
            <a:endParaRPr lang="es-CO"/>
          </a:p>
        </p:txBody>
      </p:sp>
    </p:spTree>
    <p:extLst>
      <p:ext uri="{BB962C8B-B14F-4D97-AF65-F5344CB8AC3E}">
        <p14:creationId xmlns:p14="http://schemas.microsoft.com/office/powerpoint/2010/main" val="760529000"/>
      </p:ext>
    </p:extLst>
  </p:cSld>
  <p:clrMap bg1="lt1" tx1="dk1" bg2="lt2" tx2="dk2" accent1="accent1" accent2="accent2" accent3="accent3" accent4="accent4" accent5="accent5" accent6="accent6" hlink="hlink" folHlink="folHlink"/>
  <p:notesStyle>
    <a:lvl1pPr marL="0" algn="l" defTabSz="914196" rtl="0" eaLnBrk="1" latinLnBrk="0" hangingPunct="1">
      <a:defRPr sz="1200" kern="1200">
        <a:solidFill>
          <a:schemeClr val="tx1"/>
        </a:solidFill>
        <a:latin typeface="+mn-lt"/>
        <a:ea typeface="+mn-ea"/>
        <a:cs typeface="+mn-cs"/>
      </a:defRPr>
    </a:lvl1pPr>
    <a:lvl2pPr marL="457095" algn="l" defTabSz="914196" rtl="0" eaLnBrk="1" latinLnBrk="0" hangingPunct="1">
      <a:defRPr sz="1200" kern="1200">
        <a:solidFill>
          <a:schemeClr val="tx1"/>
        </a:solidFill>
        <a:latin typeface="+mn-lt"/>
        <a:ea typeface="+mn-ea"/>
        <a:cs typeface="+mn-cs"/>
      </a:defRPr>
    </a:lvl2pPr>
    <a:lvl3pPr marL="914196" algn="l" defTabSz="914196" rtl="0" eaLnBrk="1" latinLnBrk="0" hangingPunct="1">
      <a:defRPr sz="1200" kern="1200">
        <a:solidFill>
          <a:schemeClr val="tx1"/>
        </a:solidFill>
        <a:latin typeface="+mn-lt"/>
        <a:ea typeface="+mn-ea"/>
        <a:cs typeface="+mn-cs"/>
      </a:defRPr>
    </a:lvl3pPr>
    <a:lvl4pPr marL="1371294" algn="l" defTabSz="914196" rtl="0" eaLnBrk="1" latinLnBrk="0" hangingPunct="1">
      <a:defRPr sz="1200" kern="1200">
        <a:solidFill>
          <a:schemeClr val="tx1"/>
        </a:solidFill>
        <a:latin typeface="+mn-lt"/>
        <a:ea typeface="+mn-ea"/>
        <a:cs typeface="+mn-cs"/>
      </a:defRPr>
    </a:lvl4pPr>
    <a:lvl5pPr marL="1828392" algn="l" defTabSz="914196" rtl="0" eaLnBrk="1" latinLnBrk="0" hangingPunct="1">
      <a:defRPr sz="1200" kern="1200">
        <a:solidFill>
          <a:schemeClr val="tx1"/>
        </a:solidFill>
        <a:latin typeface="+mn-lt"/>
        <a:ea typeface="+mn-ea"/>
        <a:cs typeface="+mn-cs"/>
      </a:defRPr>
    </a:lvl5pPr>
    <a:lvl6pPr marL="2285494" algn="l" defTabSz="914196" rtl="0" eaLnBrk="1" latinLnBrk="0" hangingPunct="1">
      <a:defRPr sz="1200" kern="1200">
        <a:solidFill>
          <a:schemeClr val="tx1"/>
        </a:solidFill>
        <a:latin typeface="+mn-lt"/>
        <a:ea typeface="+mn-ea"/>
        <a:cs typeface="+mn-cs"/>
      </a:defRPr>
    </a:lvl6pPr>
    <a:lvl7pPr marL="2742586" algn="l" defTabSz="914196" rtl="0" eaLnBrk="1" latinLnBrk="0" hangingPunct="1">
      <a:defRPr sz="1200" kern="1200">
        <a:solidFill>
          <a:schemeClr val="tx1"/>
        </a:solidFill>
        <a:latin typeface="+mn-lt"/>
        <a:ea typeface="+mn-ea"/>
        <a:cs typeface="+mn-cs"/>
      </a:defRPr>
    </a:lvl7pPr>
    <a:lvl8pPr marL="3199680" algn="l" defTabSz="914196" rtl="0" eaLnBrk="1" latinLnBrk="0" hangingPunct="1">
      <a:defRPr sz="1200" kern="1200">
        <a:solidFill>
          <a:schemeClr val="tx1"/>
        </a:solidFill>
        <a:latin typeface="+mn-lt"/>
        <a:ea typeface="+mn-ea"/>
        <a:cs typeface="+mn-cs"/>
      </a:defRPr>
    </a:lvl8pPr>
    <a:lvl9pPr marL="3656775" algn="l" defTabSz="9141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95ef59f3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95ef59f3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580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16</a:t>
            </a:fld>
            <a:endParaRPr lang="es-CO" dirty="0">
              <a:solidFill>
                <a:prstClr val="black"/>
              </a:solidFill>
              <a:latin typeface="Calibri"/>
            </a:endParaRPr>
          </a:p>
        </p:txBody>
      </p:sp>
    </p:spTree>
    <p:extLst>
      <p:ext uri="{BB962C8B-B14F-4D97-AF65-F5344CB8AC3E}">
        <p14:creationId xmlns:p14="http://schemas.microsoft.com/office/powerpoint/2010/main" val="1589966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17</a:t>
            </a:fld>
            <a:endParaRPr lang="es-CO" dirty="0">
              <a:solidFill>
                <a:prstClr val="black"/>
              </a:solidFill>
              <a:latin typeface="Calibri"/>
            </a:endParaRPr>
          </a:p>
        </p:txBody>
      </p:sp>
    </p:spTree>
    <p:extLst>
      <p:ext uri="{BB962C8B-B14F-4D97-AF65-F5344CB8AC3E}">
        <p14:creationId xmlns:p14="http://schemas.microsoft.com/office/powerpoint/2010/main" val="2357414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t>18</a:t>
            </a:fld>
            <a:endParaRPr lang="es-CO"/>
          </a:p>
        </p:txBody>
      </p:sp>
    </p:spTree>
    <p:extLst>
      <p:ext uri="{BB962C8B-B14F-4D97-AF65-F5344CB8AC3E}">
        <p14:creationId xmlns:p14="http://schemas.microsoft.com/office/powerpoint/2010/main" val="209206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pPr marL="0" marR="0" lvl="0" indent="0" algn="r" defTabSz="914196" rtl="0" eaLnBrk="1" fontAlgn="auto" latinLnBrk="0" hangingPunct="1">
              <a:lnSpc>
                <a:spcPct val="100000"/>
              </a:lnSpc>
              <a:spcBef>
                <a:spcPts val="0"/>
              </a:spcBef>
              <a:spcAft>
                <a:spcPts val="0"/>
              </a:spcAft>
              <a:buClrTx/>
              <a:buSzTx/>
              <a:buFontTx/>
              <a:buNone/>
              <a:tabLst/>
              <a:defRPr/>
            </a:pPr>
            <a:fld id="{D5C2316E-FFEC-4CE9-B403-F3E2BBF76C78}"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96" rtl="0" eaLnBrk="1" fontAlgn="auto" latinLnBrk="0" hangingPunct="1">
                <a:lnSpc>
                  <a:spcPct val="100000"/>
                </a:lnSpc>
                <a:spcBef>
                  <a:spcPts val="0"/>
                </a:spcBef>
                <a:spcAft>
                  <a:spcPts val="0"/>
                </a:spcAft>
                <a:buClrTx/>
                <a:buSzTx/>
                <a:buFontTx/>
                <a:buNone/>
                <a:tabLst/>
                <a:defRPr/>
              </a:pPr>
              <a:t>19</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2064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5C2316E-FFEC-4CE9-B403-F3E2BBF76C78}" type="slidenum">
              <a:rPr lang="es-CO" smtClean="0"/>
              <a:t>22</a:t>
            </a:fld>
            <a:endParaRPr lang="es-CO" dirty="0"/>
          </a:p>
        </p:txBody>
      </p:sp>
    </p:spTree>
    <p:extLst>
      <p:ext uri="{BB962C8B-B14F-4D97-AF65-F5344CB8AC3E}">
        <p14:creationId xmlns:p14="http://schemas.microsoft.com/office/powerpoint/2010/main" val="3620381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5C2316E-FFEC-4CE9-B403-F3E2BBF76C78}" type="slidenum">
              <a:rPr lang="es-CO" smtClean="0"/>
              <a:t>23</a:t>
            </a:fld>
            <a:endParaRPr lang="es-CO" dirty="0"/>
          </a:p>
        </p:txBody>
      </p:sp>
    </p:spTree>
    <p:extLst>
      <p:ext uri="{BB962C8B-B14F-4D97-AF65-F5344CB8AC3E}">
        <p14:creationId xmlns:p14="http://schemas.microsoft.com/office/powerpoint/2010/main" val="815629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26</a:t>
            </a:fld>
            <a:endParaRPr lang="es-CO">
              <a:solidFill>
                <a:prstClr val="black"/>
              </a:solidFill>
              <a:latin typeface="Calibri"/>
            </a:endParaRPr>
          </a:p>
        </p:txBody>
      </p:sp>
    </p:spTree>
    <p:extLst>
      <p:ext uri="{BB962C8B-B14F-4D97-AF65-F5344CB8AC3E}">
        <p14:creationId xmlns:p14="http://schemas.microsoft.com/office/powerpoint/2010/main" val="3934146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27</a:t>
            </a:fld>
            <a:endParaRPr lang="es-CO">
              <a:solidFill>
                <a:prstClr val="black"/>
              </a:solidFill>
              <a:latin typeface="Calibri"/>
            </a:endParaRPr>
          </a:p>
        </p:txBody>
      </p:sp>
    </p:spTree>
    <p:extLst>
      <p:ext uri="{BB962C8B-B14F-4D97-AF65-F5344CB8AC3E}">
        <p14:creationId xmlns:p14="http://schemas.microsoft.com/office/powerpoint/2010/main" val="378709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434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5</a:t>
            </a:fld>
            <a:endParaRPr lang="es-CO">
              <a:solidFill>
                <a:prstClr val="black"/>
              </a:solidFill>
              <a:latin typeface="Calibri"/>
            </a:endParaRPr>
          </a:p>
        </p:txBody>
      </p:sp>
    </p:spTree>
    <p:extLst>
      <p:ext uri="{BB962C8B-B14F-4D97-AF65-F5344CB8AC3E}">
        <p14:creationId xmlns:p14="http://schemas.microsoft.com/office/powerpoint/2010/main" val="227931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6</a:t>
            </a:fld>
            <a:endParaRPr lang="es-CO">
              <a:solidFill>
                <a:prstClr val="black"/>
              </a:solidFill>
              <a:latin typeface="Calibri"/>
            </a:endParaRPr>
          </a:p>
        </p:txBody>
      </p:sp>
    </p:spTree>
    <p:extLst>
      <p:ext uri="{BB962C8B-B14F-4D97-AF65-F5344CB8AC3E}">
        <p14:creationId xmlns:p14="http://schemas.microsoft.com/office/powerpoint/2010/main" val="292342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7</a:t>
            </a:fld>
            <a:endParaRPr lang="es-CO" dirty="0">
              <a:solidFill>
                <a:prstClr val="black"/>
              </a:solidFill>
              <a:latin typeface="Calibri"/>
            </a:endParaRPr>
          </a:p>
        </p:txBody>
      </p:sp>
    </p:spTree>
    <p:extLst>
      <p:ext uri="{BB962C8B-B14F-4D97-AF65-F5344CB8AC3E}">
        <p14:creationId xmlns:p14="http://schemas.microsoft.com/office/powerpoint/2010/main" val="168629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8</a:t>
            </a:fld>
            <a:endParaRPr lang="es-CO">
              <a:solidFill>
                <a:prstClr val="black"/>
              </a:solidFill>
              <a:latin typeface="Calibri"/>
            </a:endParaRPr>
          </a:p>
        </p:txBody>
      </p:sp>
    </p:spTree>
    <p:extLst>
      <p:ext uri="{BB962C8B-B14F-4D97-AF65-F5344CB8AC3E}">
        <p14:creationId xmlns:p14="http://schemas.microsoft.com/office/powerpoint/2010/main" val="177602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11</a:t>
            </a:fld>
            <a:endParaRPr lang="es-CO">
              <a:solidFill>
                <a:prstClr val="black"/>
              </a:solidFill>
              <a:latin typeface="Calibri"/>
            </a:endParaRPr>
          </a:p>
        </p:txBody>
      </p:sp>
    </p:spTree>
    <p:extLst>
      <p:ext uri="{BB962C8B-B14F-4D97-AF65-F5344CB8AC3E}">
        <p14:creationId xmlns:p14="http://schemas.microsoft.com/office/powerpoint/2010/main" val="219065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12</a:t>
            </a:fld>
            <a:endParaRPr lang="es-CO">
              <a:solidFill>
                <a:prstClr val="black"/>
              </a:solidFill>
              <a:latin typeface="Calibri"/>
            </a:endParaRPr>
          </a:p>
        </p:txBody>
      </p:sp>
    </p:spTree>
    <p:extLst>
      <p:ext uri="{BB962C8B-B14F-4D97-AF65-F5344CB8AC3E}">
        <p14:creationId xmlns:p14="http://schemas.microsoft.com/office/powerpoint/2010/main" val="314457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13</a:t>
            </a:fld>
            <a:endParaRPr lang="es-CO">
              <a:solidFill>
                <a:prstClr val="black"/>
              </a:solidFill>
              <a:latin typeface="Calibri"/>
            </a:endParaRPr>
          </a:p>
        </p:txBody>
      </p:sp>
    </p:spTree>
    <p:extLst>
      <p:ext uri="{BB962C8B-B14F-4D97-AF65-F5344CB8AC3E}">
        <p14:creationId xmlns:p14="http://schemas.microsoft.com/office/powerpoint/2010/main" val="93102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291"/>
        <p:cNvGrpSpPr/>
        <p:nvPr/>
      </p:nvGrpSpPr>
      <p:grpSpPr>
        <a:xfrm>
          <a:off x="0" y="0"/>
          <a:ext cx="0" cy="0"/>
          <a:chOff x="0" y="0"/>
          <a:chExt cx="0" cy="0"/>
        </a:xfrm>
      </p:grpSpPr>
      <p:sp>
        <p:nvSpPr>
          <p:cNvPr id="292" name="Google Shape;292;p2"/>
          <p:cNvSpPr txBox="1"/>
          <p:nvPr/>
        </p:nvSpPr>
        <p:spPr>
          <a:xfrm>
            <a:off x="11115328" y="72861"/>
            <a:ext cx="731600" cy="524800"/>
          </a:xfrm>
          <a:prstGeom prst="rect">
            <a:avLst/>
          </a:prstGeom>
          <a:noFill/>
          <a:ln>
            <a:noFill/>
          </a:ln>
        </p:spPr>
        <p:txBody>
          <a:bodyPr spcFirstLastPara="1" wrap="square" lIns="121817" tIns="121817" rIns="121817" bIns="121817"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00"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00" b="0" i="0" u="none" strike="noStrike" cap="none">
              <a:solidFill>
                <a:srgbClr val="0054BC"/>
              </a:solidFill>
              <a:latin typeface="Work Sans"/>
              <a:ea typeface="Work Sans"/>
              <a:cs typeface="Work Sans"/>
              <a:sym typeface="Work Sans"/>
            </a:endParaRPr>
          </a:p>
        </p:txBody>
      </p:sp>
      <p:sp>
        <p:nvSpPr>
          <p:cNvPr id="293" name="Google Shape;293;p2"/>
          <p:cNvSpPr txBox="1"/>
          <p:nvPr/>
        </p:nvSpPr>
        <p:spPr>
          <a:xfrm>
            <a:off x="11115328" y="-28739"/>
            <a:ext cx="731600" cy="524800"/>
          </a:xfrm>
          <a:prstGeom prst="rect">
            <a:avLst/>
          </a:prstGeom>
          <a:noFill/>
          <a:ln>
            <a:noFill/>
          </a:ln>
        </p:spPr>
        <p:txBody>
          <a:bodyPr spcFirstLastPara="1" wrap="square" lIns="121817" tIns="121817" rIns="121817" bIns="121817"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00" b="0" i="0" u="none" strike="noStrike" cap="none">
                <a:solidFill>
                  <a:srgbClr val="FFFFFF"/>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00" b="0" i="0" u="none" strike="noStrike" cap="none">
              <a:solidFill>
                <a:srgbClr val="FFFFFF"/>
              </a:solidFill>
              <a:latin typeface="Work Sans"/>
              <a:ea typeface="Work Sans"/>
              <a:cs typeface="Work Sans"/>
              <a:sym typeface="Work Sans"/>
            </a:endParaRPr>
          </a:p>
        </p:txBody>
      </p:sp>
      <p:sp>
        <p:nvSpPr>
          <p:cNvPr id="294" name="Google Shape;294;p2"/>
          <p:cNvSpPr/>
          <p:nvPr/>
        </p:nvSpPr>
        <p:spPr>
          <a:xfrm>
            <a:off x="8643756" y="0"/>
            <a:ext cx="3554800" cy="6858000"/>
          </a:xfrm>
          <a:prstGeom prst="rect">
            <a:avLst/>
          </a:prstGeom>
          <a:solidFill>
            <a:schemeClr val="accent1"/>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900" b="0" i="0" u="none" strike="noStrike" cap="none">
              <a:solidFill>
                <a:schemeClr val="lt1"/>
              </a:solidFill>
              <a:latin typeface="Arial"/>
              <a:ea typeface="Arial"/>
              <a:cs typeface="Arial"/>
              <a:sym typeface="Arial"/>
            </a:endParaRPr>
          </a:p>
        </p:txBody>
      </p:sp>
      <p:pic>
        <p:nvPicPr>
          <p:cNvPr id="295" name="Google Shape;295;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130841" y="2831400"/>
            <a:ext cx="6255923" cy="1195200"/>
          </a:xfrm>
          <a:prstGeom prst="rect">
            <a:avLst/>
          </a:prstGeom>
          <a:noFill/>
          <a:ln>
            <a:noFill/>
          </a:ln>
        </p:spPr>
      </p:pic>
      <p:pic>
        <p:nvPicPr>
          <p:cNvPr id="296" name="Google Shape;296;p2"/>
          <p:cNvPicPr preferRelativeResize="0"/>
          <p:nvPr/>
        </p:nvPicPr>
        <p:blipFill rotWithShape="1">
          <a:blip r:embed="rId3">
            <a:alphaModFix/>
          </a:blip>
          <a:srcRect/>
          <a:stretch/>
        </p:blipFill>
        <p:spPr>
          <a:xfrm>
            <a:off x="5056473" y="2831400"/>
            <a:ext cx="0" cy="0"/>
          </a:xfrm>
          <a:prstGeom prst="rect">
            <a:avLst/>
          </a:prstGeom>
          <a:noFill/>
          <a:ln>
            <a:noFill/>
          </a:ln>
        </p:spPr>
      </p:pic>
      <p:sp>
        <p:nvSpPr>
          <p:cNvPr id="297" name="Google Shape;297;p2"/>
          <p:cNvSpPr txBox="1"/>
          <p:nvPr/>
        </p:nvSpPr>
        <p:spPr>
          <a:xfrm>
            <a:off x="-1" y="6474856"/>
            <a:ext cx="8643600" cy="454400"/>
          </a:xfrm>
          <a:prstGeom prst="rect">
            <a:avLst/>
          </a:prstGeom>
          <a:noFill/>
          <a:ln>
            <a:noFill/>
          </a:ln>
        </p:spPr>
        <p:txBody>
          <a:bodyPr spcFirstLastPara="1" wrap="square" lIns="121817" tIns="121817" rIns="121817" bIns="121817"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s-CO" sz="800" b="0" i="0" u="none" strike="noStrike" cap="none">
                <a:solidFill>
                  <a:schemeClr val="lt1"/>
                </a:solidFill>
                <a:latin typeface="Work Sans"/>
                <a:ea typeface="Work Sans"/>
                <a:cs typeface="Work Sans"/>
                <a:sym typeface="Work Sans"/>
              </a:rPr>
              <a:t>Esta presentación es propiedad intelectual controlada y producida por Función Pública.</a:t>
            </a:r>
            <a:endParaRPr sz="800" b="0" i="0" u="none" strike="noStrike" cap="none">
              <a:solidFill>
                <a:schemeClr val="lt1"/>
              </a:solidFill>
              <a:latin typeface="Work Sans"/>
              <a:ea typeface="Work Sans"/>
              <a:cs typeface="Work Sans"/>
              <a:sym typeface="Work Sans"/>
            </a:endParaRPr>
          </a:p>
        </p:txBody>
      </p:sp>
    </p:spTree>
    <p:extLst>
      <p:ext uri="{BB962C8B-B14F-4D97-AF65-F5344CB8AC3E}">
        <p14:creationId xmlns:p14="http://schemas.microsoft.com/office/powerpoint/2010/main" val="55902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21"/>
        <p:cNvGrpSpPr/>
        <p:nvPr/>
      </p:nvGrpSpPr>
      <p:grpSpPr>
        <a:xfrm>
          <a:off x="0" y="0"/>
          <a:ext cx="0" cy="0"/>
          <a:chOff x="0" y="0"/>
          <a:chExt cx="0" cy="0"/>
        </a:xfrm>
      </p:grpSpPr>
      <p:sp>
        <p:nvSpPr>
          <p:cNvPr id="422" name="Google Shape;422;p23"/>
          <p:cNvSpPr/>
          <p:nvPr/>
        </p:nvSpPr>
        <p:spPr>
          <a:xfrm>
            <a:off x="0" y="0"/>
            <a:ext cx="6096000" cy="3428800"/>
          </a:xfrm>
          <a:prstGeom prst="rect">
            <a:avLst/>
          </a:prstGeom>
          <a:solidFill>
            <a:srgbClr val="13BAC2"/>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rgbClr val="0066CD"/>
              </a:solidFill>
              <a:latin typeface="Arial"/>
              <a:ea typeface="Arial"/>
              <a:cs typeface="Arial"/>
              <a:sym typeface="Arial"/>
            </a:endParaRPr>
          </a:p>
        </p:txBody>
      </p:sp>
      <p:sp>
        <p:nvSpPr>
          <p:cNvPr id="423" name="Google Shape;423;p23"/>
          <p:cNvSpPr/>
          <p:nvPr/>
        </p:nvSpPr>
        <p:spPr>
          <a:xfrm>
            <a:off x="6096000" y="3429000"/>
            <a:ext cx="6096000" cy="3428800"/>
          </a:xfrm>
          <a:prstGeom prst="rect">
            <a:avLst/>
          </a:prstGeom>
          <a:solidFill>
            <a:srgbClr val="13BAC2"/>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rgbClr val="0066CD"/>
              </a:solidFill>
              <a:latin typeface="Arial"/>
              <a:ea typeface="Arial"/>
              <a:cs typeface="Arial"/>
              <a:sym typeface="Arial"/>
            </a:endParaRPr>
          </a:p>
        </p:txBody>
      </p:sp>
      <p:sp>
        <p:nvSpPr>
          <p:cNvPr id="424" name="Google Shape;424;p23"/>
          <p:cNvSpPr>
            <a:spLocks noGrp="1"/>
          </p:cNvSpPr>
          <p:nvPr>
            <p:ph type="pic" idx="2"/>
          </p:nvPr>
        </p:nvSpPr>
        <p:spPr>
          <a:xfrm>
            <a:off x="2707025" y="453656"/>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25" name="Google Shape;425;p23"/>
          <p:cNvSpPr>
            <a:spLocks noGrp="1"/>
          </p:cNvSpPr>
          <p:nvPr>
            <p:ph type="pic" idx="3"/>
          </p:nvPr>
        </p:nvSpPr>
        <p:spPr>
          <a:xfrm>
            <a:off x="8751044" y="448929"/>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26" name="Google Shape;426;p23"/>
          <p:cNvSpPr>
            <a:spLocks noGrp="1"/>
          </p:cNvSpPr>
          <p:nvPr>
            <p:ph type="pic" idx="4"/>
          </p:nvPr>
        </p:nvSpPr>
        <p:spPr>
          <a:xfrm>
            <a:off x="8765220" y="3969488"/>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27" name="Google Shape;427;p23"/>
          <p:cNvSpPr>
            <a:spLocks noGrp="1"/>
          </p:cNvSpPr>
          <p:nvPr>
            <p:ph type="pic" idx="5"/>
          </p:nvPr>
        </p:nvSpPr>
        <p:spPr>
          <a:xfrm>
            <a:off x="2626691" y="3945860"/>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28" name="Google Shape;428;p23"/>
          <p:cNvSpPr txBox="1">
            <a:spLocks noGrp="1"/>
          </p:cNvSpPr>
          <p:nvPr>
            <p:ph type="body" idx="1"/>
          </p:nvPr>
        </p:nvSpPr>
        <p:spPr>
          <a:xfrm>
            <a:off x="7163193" y="1569581"/>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29" name="Google Shape;429;p23"/>
          <p:cNvSpPr txBox="1">
            <a:spLocks noGrp="1"/>
          </p:cNvSpPr>
          <p:nvPr>
            <p:ph type="body" idx="6"/>
          </p:nvPr>
        </p:nvSpPr>
        <p:spPr>
          <a:xfrm>
            <a:off x="7243529" y="4891665"/>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30" name="Google Shape;430;p23"/>
          <p:cNvSpPr txBox="1">
            <a:spLocks noGrp="1"/>
          </p:cNvSpPr>
          <p:nvPr>
            <p:ph type="body" idx="7"/>
          </p:nvPr>
        </p:nvSpPr>
        <p:spPr>
          <a:xfrm>
            <a:off x="1034115" y="1479796"/>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31" name="Google Shape;431;p23"/>
          <p:cNvSpPr txBox="1">
            <a:spLocks noGrp="1"/>
          </p:cNvSpPr>
          <p:nvPr>
            <p:ph type="body" idx="8"/>
          </p:nvPr>
        </p:nvSpPr>
        <p:spPr>
          <a:xfrm>
            <a:off x="1114451" y="4801880"/>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rgbClr val="0066CD"/>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32" name="Google Shape;432;p23"/>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chemeClr val="lt1"/>
                </a:solidFill>
                <a:latin typeface="Work Sans"/>
                <a:ea typeface="Work Sans"/>
                <a:cs typeface="Work Sans"/>
                <a:sym typeface="Work Sans"/>
              </a:rPr>
              <a:t>Función Pública</a:t>
            </a:r>
            <a:endParaRPr sz="800" b="0" i="0" u="none" strike="noStrike" cap="none">
              <a:solidFill>
                <a:schemeClr val="lt1"/>
              </a:solidFill>
              <a:latin typeface="Work Sans"/>
              <a:ea typeface="Work Sans"/>
              <a:cs typeface="Work Sans"/>
              <a:sym typeface="Work Sans"/>
            </a:endParaRPr>
          </a:p>
        </p:txBody>
      </p:sp>
    </p:spTree>
    <p:extLst>
      <p:ext uri="{BB962C8B-B14F-4D97-AF65-F5344CB8AC3E}">
        <p14:creationId xmlns:p14="http://schemas.microsoft.com/office/powerpoint/2010/main" val="7130181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33"/>
        <p:cNvGrpSpPr/>
        <p:nvPr/>
      </p:nvGrpSpPr>
      <p:grpSpPr>
        <a:xfrm>
          <a:off x="0" y="0"/>
          <a:ext cx="0" cy="0"/>
          <a:chOff x="0" y="0"/>
          <a:chExt cx="0" cy="0"/>
        </a:xfrm>
      </p:grpSpPr>
      <p:sp>
        <p:nvSpPr>
          <p:cNvPr id="434" name="Google Shape;434;p24"/>
          <p:cNvSpPr/>
          <p:nvPr/>
        </p:nvSpPr>
        <p:spPr>
          <a:xfrm>
            <a:off x="0" y="0"/>
            <a:ext cx="6096000" cy="3428800"/>
          </a:xfrm>
          <a:prstGeom prst="rect">
            <a:avLst/>
          </a:prstGeom>
          <a:solidFill>
            <a:srgbClr val="0066CD">
              <a:alpha val="78820"/>
            </a:srgbClr>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rgbClr val="0066CD"/>
              </a:solidFill>
              <a:latin typeface="Arial"/>
              <a:ea typeface="Arial"/>
              <a:cs typeface="Arial"/>
              <a:sym typeface="Arial"/>
            </a:endParaRPr>
          </a:p>
        </p:txBody>
      </p:sp>
      <p:sp>
        <p:nvSpPr>
          <p:cNvPr id="435" name="Google Shape;435;p24"/>
          <p:cNvSpPr/>
          <p:nvPr/>
        </p:nvSpPr>
        <p:spPr>
          <a:xfrm>
            <a:off x="6096000" y="3429000"/>
            <a:ext cx="6096000" cy="3428800"/>
          </a:xfrm>
          <a:prstGeom prst="rect">
            <a:avLst/>
          </a:prstGeom>
          <a:solidFill>
            <a:srgbClr val="0066CD">
              <a:alpha val="78820"/>
            </a:srgbClr>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rgbClr val="0066CD"/>
              </a:solidFill>
              <a:latin typeface="Arial"/>
              <a:ea typeface="Arial"/>
              <a:cs typeface="Arial"/>
              <a:sym typeface="Arial"/>
            </a:endParaRPr>
          </a:p>
        </p:txBody>
      </p:sp>
      <p:sp>
        <p:nvSpPr>
          <p:cNvPr id="436" name="Google Shape;436;p24"/>
          <p:cNvSpPr>
            <a:spLocks noGrp="1"/>
          </p:cNvSpPr>
          <p:nvPr>
            <p:ph type="pic" idx="2"/>
          </p:nvPr>
        </p:nvSpPr>
        <p:spPr>
          <a:xfrm>
            <a:off x="2707025" y="453656"/>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37" name="Google Shape;437;p24"/>
          <p:cNvSpPr>
            <a:spLocks noGrp="1"/>
          </p:cNvSpPr>
          <p:nvPr>
            <p:ph type="pic" idx="3"/>
          </p:nvPr>
        </p:nvSpPr>
        <p:spPr>
          <a:xfrm>
            <a:off x="8751044" y="448929"/>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38" name="Google Shape;438;p24"/>
          <p:cNvSpPr>
            <a:spLocks noGrp="1"/>
          </p:cNvSpPr>
          <p:nvPr>
            <p:ph type="pic" idx="4"/>
          </p:nvPr>
        </p:nvSpPr>
        <p:spPr>
          <a:xfrm>
            <a:off x="8765220" y="3969488"/>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39" name="Google Shape;439;p24"/>
          <p:cNvSpPr>
            <a:spLocks noGrp="1"/>
          </p:cNvSpPr>
          <p:nvPr>
            <p:ph type="pic" idx="5"/>
          </p:nvPr>
        </p:nvSpPr>
        <p:spPr>
          <a:xfrm>
            <a:off x="2626691" y="3945860"/>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40" name="Google Shape;440;p24"/>
          <p:cNvSpPr txBox="1">
            <a:spLocks noGrp="1"/>
          </p:cNvSpPr>
          <p:nvPr>
            <p:ph type="body" idx="1"/>
          </p:nvPr>
        </p:nvSpPr>
        <p:spPr>
          <a:xfrm>
            <a:off x="7163193" y="1569581"/>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41" name="Google Shape;441;p24"/>
          <p:cNvSpPr txBox="1">
            <a:spLocks noGrp="1"/>
          </p:cNvSpPr>
          <p:nvPr>
            <p:ph type="body" idx="6"/>
          </p:nvPr>
        </p:nvSpPr>
        <p:spPr>
          <a:xfrm>
            <a:off x="7243529" y="4891665"/>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42" name="Google Shape;442;p24"/>
          <p:cNvSpPr txBox="1">
            <a:spLocks noGrp="1"/>
          </p:cNvSpPr>
          <p:nvPr>
            <p:ph type="body" idx="7"/>
          </p:nvPr>
        </p:nvSpPr>
        <p:spPr>
          <a:xfrm>
            <a:off x="1034115" y="1479796"/>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43" name="Google Shape;443;p24"/>
          <p:cNvSpPr txBox="1">
            <a:spLocks noGrp="1"/>
          </p:cNvSpPr>
          <p:nvPr>
            <p:ph type="body" idx="8"/>
          </p:nvPr>
        </p:nvSpPr>
        <p:spPr>
          <a:xfrm>
            <a:off x="1114451" y="4801880"/>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rgbClr val="0066CD"/>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44" name="Google Shape;444;p24"/>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chemeClr val="lt1"/>
                </a:solidFill>
                <a:latin typeface="Work Sans"/>
                <a:ea typeface="Work Sans"/>
                <a:cs typeface="Work Sans"/>
                <a:sym typeface="Work Sans"/>
              </a:rPr>
              <a:t>Función Pública</a:t>
            </a:r>
            <a:endParaRPr sz="800" b="0" i="0" u="none" strike="noStrike" cap="none">
              <a:solidFill>
                <a:schemeClr val="lt1"/>
              </a:solidFill>
              <a:latin typeface="Work Sans"/>
              <a:ea typeface="Work Sans"/>
              <a:cs typeface="Work Sans"/>
              <a:sym typeface="Work Sans"/>
            </a:endParaRPr>
          </a:p>
        </p:txBody>
      </p:sp>
    </p:spTree>
    <p:extLst>
      <p:ext uri="{BB962C8B-B14F-4D97-AF65-F5344CB8AC3E}">
        <p14:creationId xmlns:p14="http://schemas.microsoft.com/office/powerpoint/2010/main" val="261714778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45"/>
        <p:cNvGrpSpPr/>
        <p:nvPr/>
      </p:nvGrpSpPr>
      <p:grpSpPr>
        <a:xfrm>
          <a:off x="0" y="0"/>
          <a:ext cx="0" cy="0"/>
          <a:chOff x="0" y="0"/>
          <a:chExt cx="0" cy="0"/>
        </a:xfrm>
      </p:grpSpPr>
      <p:sp>
        <p:nvSpPr>
          <p:cNvPr id="446" name="Google Shape;446;p25"/>
          <p:cNvSpPr/>
          <p:nvPr/>
        </p:nvSpPr>
        <p:spPr>
          <a:xfrm>
            <a:off x="0" y="0"/>
            <a:ext cx="4096000" cy="3428800"/>
          </a:xfrm>
          <a:prstGeom prst="rect">
            <a:avLst/>
          </a:prstGeom>
          <a:solidFill>
            <a:srgbClr val="6E92DA"/>
          </a:solidFill>
          <a:ln>
            <a:noFill/>
          </a:ln>
        </p:spPr>
        <p:txBody>
          <a:bodyPr spcFirstLastPara="1" wrap="square" lIns="479628" tIns="60892" rIns="479628" bIns="60892" anchor="ctr" anchorCtr="0">
            <a:noAutofit/>
          </a:bodyPr>
          <a:lstStyle/>
          <a:p>
            <a:pPr marL="0" marR="0" lvl="0" indent="0" algn="ctr" rtl="0">
              <a:lnSpc>
                <a:spcPct val="120000"/>
              </a:lnSpc>
              <a:spcBef>
                <a:spcPts val="0"/>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20000"/>
              </a:lnSpc>
              <a:spcBef>
                <a:spcPts val="1067"/>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20000"/>
              </a:lnSpc>
              <a:spcBef>
                <a:spcPts val="1067"/>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00000"/>
              </a:lnSpc>
              <a:spcBef>
                <a:spcPts val="800"/>
              </a:spcBef>
              <a:spcAft>
                <a:spcPts val="0"/>
              </a:spcAft>
              <a:buNone/>
            </a:pPr>
            <a:endParaRPr sz="1900" b="0" i="0" u="none" strike="noStrike" cap="none">
              <a:solidFill>
                <a:schemeClr val="lt1"/>
              </a:solidFill>
              <a:latin typeface="Arial"/>
              <a:ea typeface="Arial"/>
              <a:cs typeface="Arial"/>
              <a:sym typeface="Arial"/>
            </a:endParaRPr>
          </a:p>
        </p:txBody>
      </p:sp>
      <p:sp>
        <p:nvSpPr>
          <p:cNvPr id="447" name="Google Shape;447;p25"/>
          <p:cNvSpPr>
            <a:spLocks noGrp="1"/>
          </p:cNvSpPr>
          <p:nvPr>
            <p:ph type="pic" idx="2"/>
          </p:nvPr>
        </p:nvSpPr>
        <p:spPr>
          <a:xfrm>
            <a:off x="1707068" y="498551"/>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48" name="Google Shape;448;p25"/>
          <p:cNvSpPr txBox="1">
            <a:spLocks noGrp="1"/>
          </p:cNvSpPr>
          <p:nvPr>
            <p:ph type="body" idx="1"/>
          </p:nvPr>
        </p:nvSpPr>
        <p:spPr>
          <a:xfrm>
            <a:off x="429139" y="1555409"/>
            <a:ext cx="32380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49" name="Google Shape;449;p25"/>
          <p:cNvSpPr txBox="1">
            <a:spLocks noGrp="1"/>
          </p:cNvSpPr>
          <p:nvPr>
            <p:ph type="body" idx="3"/>
          </p:nvPr>
        </p:nvSpPr>
        <p:spPr>
          <a:xfrm>
            <a:off x="459855" y="5014525"/>
            <a:ext cx="317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rgbClr val="0066CD"/>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50" name="Google Shape;450;p25"/>
          <p:cNvSpPr/>
          <p:nvPr/>
        </p:nvSpPr>
        <p:spPr>
          <a:xfrm>
            <a:off x="4096085" y="3429000"/>
            <a:ext cx="4010400" cy="3428800"/>
          </a:xfrm>
          <a:prstGeom prst="rect">
            <a:avLst/>
          </a:prstGeom>
          <a:solidFill>
            <a:srgbClr val="13BAC2"/>
          </a:solidFill>
          <a:ln>
            <a:noFill/>
          </a:ln>
        </p:spPr>
        <p:txBody>
          <a:bodyPr spcFirstLastPara="1" wrap="square" lIns="479628" tIns="60892" rIns="479628" bIns="60892" anchor="ctr" anchorCtr="0">
            <a:noAutofit/>
          </a:bodyPr>
          <a:lstStyle/>
          <a:p>
            <a:pPr marL="0" marR="0" lvl="0" indent="0" algn="ctr" rtl="0">
              <a:lnSpc>
                <a:spcPct val="120000"/>
              </a:lnSpc>
              <a:spcBef>
                <a:spcPts val="0"/>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20000"/>
              </a:lnSpc>
              <a:spcBef>
                <a:spcPts val="1067"/>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20000"/>
              </a:lnSpc>
              <a:spcBef>
                <a:spcPts val="1067"/>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00000"/>
              </a:lnSpc>
              <a:spcBef>
                <a:spcPts val="800"/>
              </a:spcBef>
              <a:spcAft>
                <a:spcPts val="0"/>
              </a:spcAft>
              <a:buNone/>
            </a:pPr>
            <a:endParaRPr sz="1900" b="0" i="0" u="none" strike="noStrike" cap="none">
              <a:solidFill>
                <a:schemeClr val="lt1"/>
              </a:solidFill>
              <a:latin typeface="Arial"/>
              <a:ea typeface="Arial"/>
              <a:cs typeface="Arial"/>
              <a:sym typeface="Arial"/>
            </a:endParaRPr>
          </a:p>
        </p:txBody>
      </p:sp>
      <p:sp>
        <p:nvSpPr>
          <p:cNvPr id="451" name="Google Shape;451;p25"/>
          <p:cNvSpPr/>
          <p:nvPr/>
        </p:nvSpPr>
        <p:spPr>
          <a:xfrm>
            <a:off x="8095915" y="0"/>
            <a:ext cx="4096000" cy="3428800"/>
          </a:xfrm>
          <a:prstGeom prst="rect">
            <a:avLst/>
          </a:prstGeom>
          <a:solidFill>
            <a:srgbClr val="00B0F0"/>
          </a:solidFill>
          <a:ln>
            <a:noFill/>
          </a:ln>
        </p:spPr>
        <p:txBody>
          <a:bodyPr spcFirstLastPara="1" wrap="square" lIns="479628" tIns="60892" rIns="479628" bIns="60892" anchor="ctr" anchorCtr="0">
            <a:noAutofit/>
          </a:bodyPr>
          <a:lstStyle/>
          <a:p>
            <a:pPr marL="0" marR="0" lvl="0" indent="0" algn="ctr" rtl="0">
              <a:lnSpc>
                <a:spcPct val="120000"/>
              </a:lnSpc>
              <a:spcBef>
                <a:spcPts val="0"/>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20000"/>
              </a:lnSpc>
              <a:spcBef>
                <a:spcPts val="1067"/>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20000"/>
              </a:lnSpc>
              <a:spcBef>
                <a:spcPts val="1067"/>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00000"/>
              </a:lnSpc>
              <a:spcBef>
                <a:spcPts val="800"/>
              </a:spcBef>
              <a:spcAft>
                <a:spcPts val="0"/>
              </a:spcAft>
              <a:buNone/>
            </a:pPr>
            <a:endParaRPr sz="1900" b="0" i="0" u="none" strike="noStrike" cap="none">
              <a:solidFill>
                <a:schemeClr val="lt1"/>
              </a:solidFill>
              <a:latin typeface="Arial"/>
              <a:ea typeface="Arial"/>
              <a:cs typeface="Arial"/>
              <a:sym typeface="Arial"/>
            </a:endParaRPr>
          </a:p>
        </p:txBody>
      </p:sp>
      <p:sp>
        <p:nvSpPr>
          <p:cNvPr id="452" name="Google Shape;452;p25"/>
          <p:cNvSpPr>
            <a:spLocks noGrp="1"/>
          </p:cNvSpPr>
          <p:nvPr>
            <p:ph type="pic" idx="4"/>
          </p:nvPr>
        </p:nvSpPr>
        <p:spPr>
          <a:xfrm>
            <a:off x="1707068" y="3950587"/>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53" name="Google Shape;453;p25"/>
          <p:cNvSpPr>
            <a:spLocks noGrp="1"/>
          </p:cNvSpPr>
          <p:nvPr>
            <p:ph type="pic" idx="5"/>
          </p:nvPr>
        </p:nvSpPr>
        <p:spPr>
          <a:xfrm>
            <a:off x="9839793" y="498551"/>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54" name="Google Shape;454;p25"/>
          <p:cNvSpPr txBox="1">
            <a:spLocks noGrp="1"/>
          </p:cNvSpPr>
          <p:nvPr>
            <p:ph type="body" idx="6"/>
          </p:nvPr>
        </p:nvSpPr>
        <p:spPr>
          <a:xfrm>
            <a:off x="8561864" y="1564860"/>
            <a:ext cx="32380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55" name="Google Shape;455;p25"/>
          <p:cNvSpPr txBox="1">
            <a:spLocks noGrp="1"/>
          </p:cNvSpPr>
          <p:nvPr>
            <p:ph type="body" idx="7"/>
          </p:nvPr>
        </p:nvSpPr>
        <p:spPr>
          <a:xfrm>
            <a:off x="8592580" y="5014525"/>
            <a:ext cx="317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rgbClr val="0066CD"/>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56" name="Google Shape;456;p25"/>
          <p:cNvSpPr>
            <a:spLocks noGrp="1"/>
          </p:cNvSpPr>
          <p:nvPr>
            <p:ph type="pic" idx="8"/>
          </p:nvPr>
        </p:nvSpPr>
        <p:spPr>
          <a:xfrm>
            <a:off x="9839793" y="3950587"/>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57" name="Google Shape;457;p25"/>
          <p:cNvSpPr txBox="1">
            <a:spLocks noGrp="1"/>
          </p:cNvSpPr>
          <p:nvPr>
            <p:ph type="body" idx="9"/>
          </p:nvPr>
        </p:nvSpPr>
        <p:spPr>
          <a:xfrm>
            <a:off x="4510225" y="1564860"/>
            <a:ext cx="317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rgbClr val="0066CD"/>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58" name="Google Shape;458;p25"/>
          <p:cNvSpPr>
            <a:spLocks noGrp="1"/>
          </p:cNvSpPr>
          <p:nvPr>
            <p:ph type="pic" idx="13"/>
          </p:nvPr>
        </p:nvSpPr>
        <p:spPr>
          <a:xfrm>
            <a:off x="5757439" y="498551"/>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59" name="Google Shape;459;p25"/>
          <p:cNvSpPr>
            <a:spLocks noGrp="1"/>
          </p:cNvSpPr>
          <p:nvPr>
            <p:ph type="pic" idx="14"/>
          </p:nvPr>
        </p:nvSpPr>
        <p:spPr>
          <a:xfrm>
            <a:off x="5757439" y="3950587"/>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60" name="Google Shape;460;p25"/>
          <p:cNvSpPr txBox="1">
            <a:spLocks noGrp="1"/>
          </p:cNvSpPr>
          <p:nvPr>
            <p:ph type="body" idx="15"/>
          </p:nvPr>
        </p:nvSpPr>
        <p:spPr>
          <a:xfrm>
            <a:off x="4479509" y="5014525"/>
            <a:ext cx="32380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61" name="Google Shape;461;p25"/>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chemeClr val="lt1"/>
                </a:solidFill>
                <a:latin typeface="Work Sans"/>
                <a:ea typeface="Work Sans"/>
                <a:cs typeface="Work Sans"/>
                <a:sym typeface="Work Sans"/>
              </a:rPr>
              <a:t>Función Pública</a:t>
            </a:r>
            <a:endParaRPr sz="800" b="0" i="0" u="none" strike="noStrike" cap="none">
              <a:solidFill>
                <a:schemeClr val="lt1"/>
              </a:solidFill>
              <a:latin typeface="Work Sans"/>
              <a:ea typeface="Work Sans"/>
              <a:cs typeface="Work Sans"/>
              <a:sym typeface="Work Sans"/>
            </a:endParaRPr>
          </a:p>
        </p:txBody>
      </p:sp>
    </p:spTree>
    <p:extLst>
      <p:ext uri="{BB962C8B-B14F-4D97-AF65-F5344CB8AC3E}">
        <p14:creationId xmlns:p14="http://schemas.microsoft.com/office/powerpoint/2010/main" val="9701075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2"/>
        <p:cNvGrpSpPr/>
        <p:nvPr/>
      </p:nvGrpSpPr>
      <p:grpSpPr>
        <a:xfrm>
          <a:off x="0" y="0"/>
          <a:ext cx="0" cy="0"/>
          <a:chOff x="0" y="0"/>
          <a:chExt cx="0" cy="0"/>
        </a:xfrm>
      </p:grpSpPr>
      <p:sp>
        <p:nvSpPr>
          <p:cNvPr id="463" name="Google Shape;463;p26"/>
          <p:cNvSpPr/>
          <p:nvPr/>
        </p:nvSpPr>
        <p:spPr>
          <a:xfrm rot="10800000" flipH="1">
            <a:off x="0" y="3974592"/>
            <a:ext cx="3007200" cy="2880000"/>
          </a:xfrm>
          <a:prstGeom prst="rect">
            <a:avLst/>
          </a:prstGeom>
          <a:solidFill>
            <a:srgbClr val="61C8CE"/>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464" name="Google Shape;464;p26"/>
          <p:cNvSpPr/>
          <p:nvPr/>
        </p:nvSpPr>
        <p:spPr>
          <a:xfrm>
            <a:off x="3007360" y="3974592"/>
            <a:ext cx="9184800" cy="2880000"/>
          </a:xfrm>
          <a:prstGeom prst="rect">
            <a:avLst/>
          </a:prstGeom>
          <a:solidFill>
            <a:schemeClr val="lt1"/>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465" name="Google Shape;465;p26"/>
          <p:cNvSpPr txBox="1">
            <a:spLocks noGrp="1"/>
          </p:cNvSpPr>
          <p:nvPr>
            <p:ph type="body" idx="1"/>
          </p:nvPr>
        </p:nvSpPr>
        <p:spPr>
          <a:xfrm>
            <a:off x="527051" y="1796103"/>
            <a:ext cx="10681600" cy="1390000"/>
          </a:xfrm>
          <a:prstGeom prst="rect">
            <a:avLst/>
          </a:prstGeom>
          <a:noFill/>
          <a:ln>
            <a:noFill/>
          </a:ln>
        </p:spPr>
        <p:txBody>
          <a:bodyPr spcFirstLastPara="1" wrap="square" lIns="91362" tIns="45678" rIns="91362" bIns="45678" anchor="t" anchorCtr="0">
            <a:normAutofit/>
          </a:bodyPr>
          <a:lstStyle>
            <a:lvl1pPr marL="609091" lvl="0" indent="-456819" algn="l" rtl="0">
              <a:lnSpc>
                <a:spcPct val="120000"/>
              </a:lnSpc>
              <a:spcBef>
                <a:spcPts val="0"/>
              </a:spcBef>
              <a:spcAft>
                <a:spcPts val="0"/>
              </a:spcAft>
              <a:buSzPts val="1800"/>
              <a:buChar char="•"/>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66" name="Google Shape;466;p26"/>
          <p:cNvSpPr txBox="1">
            <a:spLocks noGrp="1"/>
          </p:cNvSpPr>
          <p:nvPr>
            <p:ph type="title"/>
          </p:nvPr>
        </p:nvSpPr>
        <p:spPr>
          <a:xfrm>
            <a:off x="527051" y="645584"/>
            <a:ext cx="8726000" cy="549200"/>
          </a:xfrm>
          <a:prstGeom prst="rect">
            <a:avLst/>
          </a:prstGeom>
          <a:noFill/>
          <a:ln>
            <a:noFill/>
          </a:ln>
        </p:spPr>
        <p:txBody>
          <a:bodyPr spcFirstLastPara="1" wrap="square" lIns="91362" tIns="45678" rIns="91362" bIns="45678" anchor="ctr" anchorCtr="0">
            <a:norm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7" name="Google Shape;467;p26"/>
          <p:cNvSpPr txBox="1">
            <a:spLocks noGrp="1"/>
          </p:cNvSpPr>
          <p:nvPr>
            <p:ph type="body" idx="2"/>
          </p:nvPr>
        </p:nvSpPr>
        <p:spPr>
          <a:xfrm>
            <a:off x="3824432" y="4502991"/>
            <a:ext cx="7410400" cy="1634000"/>
          </a:xfrm>
          <a:prstGeom prst="rect">
            <a:avLst/>
          </a:prstGeom>
          <a:noFill/>
          <a:ln>
            <a:noFill/>
          </a:ln>
        </p:spPr>
        <p:txBody>
          <a:bodyPr spcFirstLastPara="1" wrap="square" lIns="91362" tIns="45678" rIns="91362" bIns="45678" anchor="t" anchorCtr="0">
            <a:normAutofit/>
          </a:bodyPr>
          <a:lstStyle>
            <a:lvl1pPr marL="609091" lvl="0" indent="-456819" algn="l" rtl="0">
              <a:lnSpc>
                <a:spcPct val="120000"/>
              </a:lnSpc>
              <a:spcBef>
                <a:spcPts val="0"/>
              </a:spcBef>
              <a:spcAft>
                <a:spcPts val="0"/>
              </a:spcAft>
              <a:buSzPts val="1800"/>
              <a:buChar char="•"/>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68" name="Google Shape;468;p26"/>
          <p:cNvSpPr>
            <a:spLocks noGrp="1"/>
          </p:cNvSpPr>
          <p:nvPr>
            <p:ph type="pic" idx="3"/>
          </p:nvPr>
        </p:nvSpPr>
        <p:spPr>
          <a:xfrm>
            <a:off x="830867" y="4706336"/>
            <a:ext cx="1306000" cy="13040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600"/>
              <a:buFont typeface="Arial"/>
              <a:buChar char="•"/>
              <a:defRPr sz="21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69" name="Google Shape;469;p26"/>
          <p:cNvSpPr txBox="1"/>
          <p:nvPr/>
        </p:nvSpPr>
        <p:spPr>
          <a:xfrm>
            <a:off x="422299" y="154053"/>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Tree>
    <p:extLst>
      <p:ext uri="{BB962C8B-B14F-4D97-AF65-F5344CB8AC3E}">
        <p14:creationId xmlns:p14="http://schemas.microsoft.com/office/powerpoint/2010/main" val="21467683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70"/>
        <p:cNvGrpSpPr/>
        <p:nvPr/>
      </p:nvGrpSpPr>
      <p:grpSpPr>
        <a:xfrm>
          <a:off x="0" y="0"/>
          <a:ext cx="0" cy="0"/>
          <a:chOff x="0" y="0"/>
          <a:chExt cx="0" cy="0"/>
        </a:xfrm>
      </p:grpSpPr>
      <p:sp>
        <p:nvSpPr>
          <p:cNvPr id="471" name="Google Shape;471;p27"/>
          <p:cNvSpPr/>
          <p:nvPr/>
        </p:nvSpPr>
        <p:spPr>
          <a:xfrm>
            <a:off x="0" y="0"/>
            <a:ext cx="1869600" cy="6858000"/>
          </a:xfrm>
          <a:prstGeom prst="rect">
            <a:avLst/>
          </a:prstGeom>
          <a:solidFill>
            <a:srgbClr val="0066CD"/>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472" name="Google Shape;472;p27"/>
          <p:cNvSpPr txBox="1">
            <a:spLocks noGrp="1"/>
          </p:cNvSpPr>
          <p:nvPr>
            <p:ph type="body" idx="1"/>
          </p:nvPr>
        </p:nvSpPr>
        <p:spPr>
          <a:xfrm>
            <a:off x="2217965" y="1990252"/>
            <a:ext cx="8177600" cy="1925200"/>
          </a:xfrm>
          <a:prstGeom prst="rect">
            <a:avLst/>
          </a:prstGeom>
          <a:noFill/>
          <a:ln>
            <a:noFill/>
          </a:ln>
        </p:spPr>
        <p:txBody>
          <a:bodyPr spcFirstLastPara="1" wrap="square" lIns="91362" tIns="45678" rIns="91362" bIns="45678" anchor="t" anchorCtr="0">
            <a:normAutofit/>
          </a:bodyPr>
          <a:lstStyle>
            <a:lvl1pPr marL="609091" lvl="0" indent="-304544" algn="l" rtl="0">
              <a:lnSpc>
                <a:spcPct val="120000"/>
              </a:lnSpc>
              <a:spcBef>
                <a:spcPts val="0"/>
              </a:spcBef>
              <a:spcAft>
                <a:spcPts val="0"/>
              </a:spcAft>
              <a:buSzPts val="1600"/>
              <a:buNone/>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73" name="Google Shape;473;p27"/>
          <p:cNvSpPr txBox="1">
            <a:spLocks noGrp="1"/>
          </p:cNvSpPr>
          <p:nvPr>
            <p:ph type="title"/>
          </p:nvPr>
        </p:nvSpPr>
        <p:spPr>
          <a:xfrm>
            <a:off x="2150465" y="873168"/>
            <a:ext cx="8726000" cy="549200"/>
          </a:xfrm>
          <a:prstGeom prst="rect">
            <a:avLst/>
          </a:prstGeom>
          <a:noFill/>
          <a:ln>
            <a:noFill/>
          </a:ln>
        </p:spPr>
        <p:txBody>
          <a:bodyPr spcFirstLastPara="1" wrap="square" lIns="91362" tIns="45678" rIns="91362" bIns="45678" anchor="ctr" anchorCtr="0">
            <a:norm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4" name="Google Shape;474;p27"/>
          <p:cNvSpPr txBox="1">
            <a:spLocks noGrp="1"/>
          </p:cNvSpPr>
          <p:nvPr>
            <p:ph type="body" idx="2"/>
          </p:nvPr>
        </p:nvSpPr>
        <p:spPr>
          <a:xfrm>
            <a:off x="2239949" y="3566296"/>
            <a:ext cx="8817200" cy="1275600"/>
          </a:xfrm>
          <a:prstGeom prst="rect">
            <a:avLst/>
          </a:prstGeom>
          <a:noFill/>
          <a:ln>
            <a:noFill/>
          </a:ln>
        </p:spPr>
        <p:txBody>
          <a:bodyPr spcFirstLastPara="1" wrap="square" lIns="91362" tIns="45678" rIns="91362" bIns="45678" anchor="t" anchorCtr="0">
            <a:normAutofit/>
          </a:bodyPr>
          <a:lstStyle>
            <a:lvl1pPr marL="609091" lvl="0" indent="-456819" algn="l" rtl="0">
              <a:lnSpc>
                <a:spcPct val="120000"/>
              </a:lnSpc>
              <a:spcBef>
                <a:spcPts val="0"/>
              </a:spcBef>
              <a:spcAft>
                <a:spcPts val="0"/>
              </a:spcAft>
              <a:buSzPts val="1800"/>
              <a:buChar char="•"/>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75" name="Google Shape;475;p27"/>
          <p:cNvSpPr>
            <a:spLocks noGrp="1"/>
          </p:cNvSpPr>
          <p:nvPr>
            <p:ph type="pic" idx="3"/>
          </p:nvPr>
        </p:nvSpPr>
        <p:spPr>
          <a:xfrm>
            <a:off x="510117" y="605367"/>
            <a:ext cx="1039200" cy="10392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600"/>
              <a:buFont typeface="Arial"/>
              <a:buChar char="•"/>
              <a:defRPr sz="21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76" name="Google Shape;476;p27"/>
          <p:cNvSpPr txBox="1"/>
          <p:nvPr/>
        </p:nvSpPr>
        <p:spPr>
          <a:xfrm>
            <a:off x="9269157" y="147927"/>
            <a:ext cx="2472400" cy="241200"/>
          </a:xfrm>
          <a:prstGeom prst="rect">
            <a:avLst/>
          </a:prstGeom>
          <a:noFill/>
          <a:ln>
            <a:noFill/>
          </a:ln>
        </p:spPr>
        <p:txBody>
          <a:bodyPr spcFirstLastPara="1" wrap="square" lIns="91370" tIns="45698" rIns="91370" bIns="45698"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Tree>
    <p:extLst>
      <p:ext uri="{BB962C8B-B14F-4D97-AF65-F5344CB8AC3E}">
        <p14:creationId xmlns:p14="http://schemas.microsoft.com/office/powerpoint/2010/main" val="6452153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77"/>
        <p:cNvGrpSpPr/>
        <p:nvPr/>
      </p:nvGrpSpPr>
      <p:grpSpPr>
        <a:xfrm>
          <a:off x="0" y="0"/>
          <a:ext cx="0" cy="0"/>
          <a:chOff x="0" y="0"/>
          <a:chExt cx="0" cy="0"/>
        </a:xfrm>
      </p:grpSpPr>
      <p:sp>
        <p:nvSpPr>
          <p:cNvPr id="478" name="Google Shape;478;p28"/>
          <p:cNvSpPr txBox="1">
            <a:spLocks noGrp="1"/>
          </p:cNvSpPr>
          <p:nvPr>
            <p:ph type="body" idx="1"/>
          </p:nvPr>
        </p:nvSpPr>
        <p:spPr>
          <a:xfrm>
            <a:off x="5718033" y="1965841"/>
            <a:ext cx="5946800" cy="2177600"/>
          </a:xfrm>
          <a:prstGeom prst="rect">
            <a:avLst/>
          </a:prstGeom>
          <a:noFill/>
          <a:ln>
            <a:noFill/>
          </a:ln>
        </p:spPr>
        <p:txBody>
          <a:bodyPr spcFirstLastPara="1" wrap="square" lIns="91362" tIns="45678" rIns="91362" bIns="45678" anchor="t" anchorCtr="0">
            <a:normAutofit/>
          </a:bodyPr>
          <a:lstStyle>
            <a:lvl1pPr marL="609091" lvl="0" indent="-304544" algn="l" rtl="0">
              <a:lnSpc>
                <a:spcPct val="120000"/>
              </a:lnSpc>
              <a:spcBef>
                <a:spcPts val="0"/>
              </a:spcBef>
              <a:spcAft>
                <a:spcPts val="0"/>
              </a:spcAft>
              <a:buSzPts val="1600"/>
              <a:buNone/>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79" name="Google Shape;479;p28"/>
          <p:cNvSpPr txBox="1">
            <a:spLocks noGrp="1"/>
          </p:cNvSpPr>
          <p:nvPr>
            <p:ph type="title"/>
          </p:nvPr>
        </p:nvSpPr>
        <p:spPr>
          <a:xfrm>
            <a:off x="5736856" y="645584"/>
            <a:ext cx="5928000" cy="613600"/>
          </a:xfrm>
          <a:prstGeom prst="rect">
            <a:avLst/>
          </a:prstGeom>
          <a:noFill/>
          <a:ln>
            <a:noFill/>
          </a:ln>
        </p:spPr>
        <p:txBody>
          <a:bodyPr spcFirstLastPara="1" wrap="square" lIns="91362" tIns="45678" rIns="91362" bIns="45678" anchor="ctr" anchorCtr="0">
            <a:norm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0" name="Google Shape;480;p28"/>
          <p:cNvSpPr txBox="1">
            <a:spLocks noGrp="1"/>
          </p:cNvSpPr>
          <p:nvPr>
            <p:ph type="body" idx="2"/>
          </p:nvPr>
        </p:nvSpPr>
        <p:spPr>
          <a:xfrm>
            <a:off x="5692297" y="4322103"/>
            <a:ext cx="4823200" cy="1275600"/>
          </a:xfrm>
          <a:prstGeom prst="rect">
            <a:avLst/>
          </a:prstGeom>
          <a:noFill/>
          <a:ln>
            <a:noFill/>
          </a:ln>
        </p:spPr>
        <p:txBody>
          <a:bodyPr spcFirstLastPara="1" wrap="square" lIns="91362" tIns="45678" rIns="91362" bIns="45678" anchor="t" anchorCtr="0">
            <a:normAutofit/>
          </a:bodyPr>
          <a:lstStyle>
            <a:lvl1pPr marL="609091" lvl="0" indent="-456819" algn="l" rtl="0">
              <a:lnSpc>
                <a:spcPct val="120000"/>
              </a:lnSpc>
              <a:spcBef>
                <a:spcPts val="0"/>
              </a:spcBef>
              <a:spcAft>
                <a:spcPts val="0"/>
              </a:spcAft>
              <a:buSzPts val="1800"/>
              <a:buChar char="•"/>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81" name="Google Shape;481;p28"/>
          <p:cNvSpPr>
            <a:spLocks noGrp="1"/>
          </p:cNvSpPr>
          <p:nvPr>
            <p:ph type="pic" idx="3"/>
          </p:nvPr>
        </p:nvSpPr>
        <p:spPr>
          <a:xfrm>
            <a:off x="0" y="0"/>
            <a:ext cx="4961600" cy="68580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600"/>
              <a:buFont typeface="Arial"/>
              <a:buChar char="•"/>
              <a:defRPr sz="21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82" name="Google Shape;482;p28"/>
          <p:cNvSpPr txBox="1"/>
          <p:nvPr/>
        </p:nvSpPr>
        <p:spPr>
          <a:xfrm>
            <a:off x="9269157" y="147927"/>
            <a:ext cx="2472400" cy="241200"/>
          </a:xfrm>
          <a:prstGeom prst="rect">
            <a:avLst/>
          </a:prstGeom>
          <a:noFill/>
          <a:ln>
            <a:noFill/>
          </a:ln>
        </p:spPr>
        <p:txBody>
          <a:bodyPr spcFirstLastPara="1" wrap="square" lIns="91370" tIns="45698" rIns="91370" bIns="45698"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Tree>
    <p:extLst>
      <p:ext uri="{BB962C8B-B14F-4D97-AF65-F5344CB8AC3E}">
        <p14:creationId xmlns:p14="http://schemas.microsoft.com/office/powerpoint/2010/main" val="103662613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83"/>
        <p:cNvGrpSpPr/>
        <p:nvPr/>
      </p:nvGrpSpPr>
      <p:grpSpPr>
        <a:xfrm>
          <a:off x="0" y="0"/>
          <a:ext cx="0" cy="0"/>
          <a:chOff x="0" y="0"/>
          <a:chExt cx="0" cy="0"/>
        </a:xfrm>
      </p:grpSpPr>
      <p:sp>
        <p:nvSpPr>
          <p:cNvPr id="484" name="Google Shape;484;p29"/>
          <p:cNvSpPr>
            <a:spLocks noGrp="1"/>
          </p:cNvSpPr>
          <p:nvPr>
            <p:ph type="pic" idx="2"/>
          </p:nvPr>
        </p:nvSpPr>
        <p:spPr>
          <a:xfrm>
            <a:off x="6965507" y="0"/>
            <a:ext cx="5226400" cy="68580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600"/>
              <a:buFont typeface="Arial"/>
              <a:buChar char="•"/>
              <a:defRPr sz="21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85" name="Google Shape;485;p29"/>
          <p:cNvSpPr txBox="1">
            <a:spLocks noGrp="1"/>
          </p:cNvSpPr>
          <p:nvPr>
            <p:ph type="body" idx="1"/>
          </p:nvPr>
        </p:nvSpPr>
        <p:spPr>
          <a:xfrm>
            <a:off x="527051" y="1809367"/>
            <a:ext cx="5147200" cy="1925200"/>
          </a:xfrm>
          <a:prstGeom prst="rect">
            <a:avLst/>
          </a:prstGeom>
          <a:noFill/>
          <a:ln>
            <a:noFill/>
          </a:ln>
        </p:spPr>
        <p:txBody>
          <a:bodyPr spcFirstLastPara="1" wrap="square" lIns="91362" tIns="45678" rIns="91362" bIns="45678" anchor="t" anchorCtr="0">
            <a:normAutofit/>
          </a:bodyPr>
          <a:lstStyle>
            <a:lvl1pPr marL="609091" lvl="0" indent="-304544" algn="l" rtl="0">
              <a:lnSpc>
                <a:spcPct val="120000"/>
              </a:lnSpc>
              <a:spcBef>
                <a:spcPts val="0"/>
              </a:spcBef>
              <a:spcAft>
                <a:spcPts val="0"/>
              </a:spcAft>
              <a:buSzPts val="1600"/>
              <a:buNone/>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86" name="Google Shape;486;p29"/>
          <p:cNvSpPr txBox="1">
            <a:spLocks noGrp="1"/>
          </p:cNvSpPr>
          <p:nvPr>
            <p:ph type="title"/>
          </p:nvPr>
        </p:nvSpPr>
        <p:spPr>
          <a:xfrm>
            <a:off x="527051" y="662075"/>
            <a:ext cx="6243200" cy="613600"/>
          </a:xfrm>
          <a:prstGeom prst="rect">
            <a:avLst/>
          </a:prstGeom>
          <a:noFill/>
          <a:ln>
            <a:noFill/>
          </a:ln>
        </p:spPr>
        <p:txBody>
          <a:bodyPr spcFirstLastPara="1" wrap="square" lIns="91362" tIns="45678" rIns="91362" bIns="45678"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7" name="Google Shape;487;p29"/>
          <p:cNvSpPr txBox="1">
            <a:spLocks noGrp="1"/>
          </p:cNvSpPr>
          <p:nvPr>
            <p:ph type="body" idx="3"/>
          </p:nvPr>
        </p:nvSpPr>
        <p:spPr>
          <a:xfrm>
            <a:off x="527051" y="4378809"/>
            <a:ext cx="4823200" cy="1275600"/>
          </a:xfrm>
          <a:prstGeom prst="rect">
            <a:avLst/>
          </a:prstGeom>
          <a:noFill/>
          <a:ln>
            <a:noFill/>
          </a:ln>
        </p:spPr>
        <p:txBody>
          <a:bodyPr spcFirstLastPara="1" wrap="square" lIns="91362" tIns="45678" rIns="91362" bIns="45678" anchor="t" anchorCtr="0">
            <a:normAutofit/>
          </a:bodyPr>
          <a:lstStyle>
            <a:lvl1pPr marL="609091" lvl="0" indent="-456819" algn="l" rtl="0">
              <a:lnSpc>
                <a:spcPct val="120000"/>
              </a:lnSpc>
              <a:spcBef>
                <a:spcPts val="0"/>
              </a:spcBef>
              <a:spcAft>
                <a:spcPts val="0"/>
              </a:spcAft>
              <a:buSzPts val="1800"/>
              <a:buChar char="•"/>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88" name="Google Shape;488;p29"/>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Tree>
    <p:extLst>
      <p:ext uri="{BB962C8B-B14F-4D97-AF65-F5344CB8AC3E}">
        <p14:creationId xmlns:p14="http://schemas.microsoft.com/office/powerpoint/2010/main" val="310832229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89"/>
        <p:cNvGrpSpPr/>
        <p:nvPr/>
      </p:nvGrpSpPr>
      <p:grpSpPr>
        <a:xfrm>
          <a:off x="0" y="0"/>
          <a:ext cx="0" cy="0"/>
          <a:chOff x="0" y="0"/>
          <a:chExt cx="0" cy="0"/>
        </a:xfrm>
      </p:grpSpPr>
      <p:sp>
        <p:nvSpPr>
          <p:cNvPr id="490" name="Google Shape;490;p30"/>
          <p:cNvSpPr>
            <a:spLocks noGrp="1"/>
          </p:cNvSpPr>
          <p:nvPr>
            <p:ph type="pic" idx="2"/>
          </p:nvPr>
        </p:nvSpPr>
        <p:spPr>
          <a:xfrm>
            <a:off x="8335925" y="0"/>
            <a:ext cx="3856000" cy="68580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600"/>
              <a:buFont typeface="Arial"/>
              <a:buChar char="•"/>
              <a:defRPr sz="21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91" name="Google Shape;491;p30"/>
          <p:cNvSpPr/>
          <p:nvPr/>
        </p:nvSpPr>
        <p:spPr>
          <a:xfrm>
            <a:off x="0" y="2928088"/>
            <a:ext cx="9517200" cy="2118800"/>
          </a:xfrm>
          <a:prstGeom prst="rect">
            <a:avLst/>
          </a:prstGeom>
          <a:solidFill>
            <a:srgbClr val="0066CD"/>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492" name="Google Shape;492;p30"/>
          <p:cNvSpPr txBox="1">
            <a:spLocks noGrp="1"/>
          </p:cNvSpPr>
          <p:nvPr>
            <p:ph type="body" idx="1"/>
          </p:nvPr>
        </p:nvSpPr>
        <p:spPr>
          <a:xfrm>
            <a:off x="527051" y="3377461"/>
            <a:ext cx="8489200" cy="1220000"/>
          </a:xfrm>
          <a:prstGeom prst="rect">
            <a:avLst/>
          </a:prstGeom>
          <a:noFill/>
          <a:ln>
            <a:noFill/>
          </a:ln>
        </p:spPr>
        <p:txBody>
          <a:bodyPr spcFirstLastPara="1" wrap="square" lIns="91362" tIns="45678" rIns="91362" bIns="45678" anchor="t" anchorCtr="0">
            <a:normAutofit/>
          </a:bodyPr>
          <a:lstStyle>
            <a:lvl1pPr marL="609091" lvl="0" indent="-304544" algn="l" rtl="0">
              <a:lnSpc>
                <a:spcPct val="120000"/>
              </a:lnSpc>
              <a:spcBef>
                <a:spcPts val="0"/>
              </a:spcBef>
              <a:spcAft>
                <a:spcPts val="0"/>
              </a:spcAft>
              <a:buSzPts val="1600"/>
              <a:buNone/>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93" name="Google Shape;493;p30"/>
          <p:cNvSpPr txBox="1">
            <a:spLocks noGrp="1"/>
          </p:cNvSpPr>
          <p:nvPr>
            <p:ph type="title"/>
          </p:nvPr>
        </p:nvSpPr>
        <p:spPr>
          <a:xfrm>
            <a:off x="384544" y="1292397"/>
            <a:ext cx="7450400" cy="1325200"/>
          </a:xfrm>
          <a:prstGeom prst="rect">
            <a:avLst/>
          </a:prstGeom>
          <a:noFill/>
          <a:ln>
            <a:noFill/>
          </a:ln>
        </p:spPr>
        <p:txBody>
          <a:bodyPr spcFirstLastPara="1" wrap="square" lIns="91362" tIns="45678" rIns="91362" bIns="45678"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4" name="Google Shape;494;p30"/>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Tree>
    <p:extLst>
      <p:ext uri="{BB962C8B-B14F-4D97-AF65-F5344CB8AC3E}">
        <p14:creationId xmlns:p14="http://schemas.microsoft.com/office/powerpoint/2010/main" val="191873176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os objetos" type="twoObj">
  <p:cSld name="Dos objetos">
    <p:bg>
      <p:bgPr>
        <a:solidFill>
          <a:srgbClr val="DCEAFB"/>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8448167" y="3404464"/>
            <a:ext cx="3136000" cy="2732800"/>
          </a:xfrm>
          <a:prstGeom prst="rect">
            <a:avLst/>
          </a:prstGeom>
          <a:noFill/>
          <a:ln>
            <a:noFill/>
          </a:ln>
        </p:spPr>
        <p:txBody>
          <a:bodyPr spcFirstLastPara="1" wrap="square" lIns="68529" tIns="34274" rIns="68529" bIns="34274" anchor="t" anchorCtr="0"/>
          <a:lstStyle>
            <a:lvl1pPr marL="609091" lvl="0" indent="-397613" algn="l">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240" lvl="1"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7349" lvl="2"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6478" lvl="3"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5568" lvl="4"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4659" lvl="5"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3787" lvl="6"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2898" lvl="7"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2046" lvl="8"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5024967" y="3404464"/>
            <a:ext cx="3136000" cy="2732800"/>
          </a:xfrm>
          <a:prstGeom prst="rect">
            <a:avLst/>
          </a:prstGeom>
          <a:noFill/>
          <a:ln>
            <a:noFill/>
          </a:ln>
        </p:spPr>
        <p:txBody>
          <a:bodyPr spcFirstLastPara="1" wrap="square" lIns="68529" tIns="34274" rIns="68529" bIns="34274" anchor="t" anchorCtr="0"/>
          <a:lstStyle>
            <a:lvl1pPr marL="609091" lvl="0" indent="-397613" algn="l">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240" lvl="1"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7349" lvl="2"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6478" lvl="3"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5568" lvl="4"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4659" lvl="5"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3787" lvl="6"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2898" lvl="7"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2046" lvl="8"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5024967" y="2310697"/>
            <a:ext cx="5743600" cy="858400"/>
          </a:xfrm>
          <a:prstGeom prst="rect">
            <a:avLst/>
          </a:prstGeom>
          <a:noFill/>
          <a:ln>
            <a:noFill/>
          </a:ln>
        </p:spPr>
        <p:txBody>
          <a:bodyPr spcFirstLastPara="1" wrap="square" lIns="68529" tIns="34274" rIns="68529" bIns="34274" anchor="ctr" anchorCtr="0"/>
          <a:lstStyle>
            <a:lvl1pPr lvl="0" algn="l">
              <a:lnSpc>
                <a:spcPct val="90000"/>
              </a:lnSpc>
              <a:spcBef>
                <a:spcPts val="0"/>
              </a:spcBef>
              <a:spcAft>
                <a:spcPts val="0"/>
              </a:spcAft>
              <a:buClr>
                <a:srgbClr val="0054BC"/>
              </a:buClr>
              <a:buSzPts val="3000"/>
              <a:buFont typeface="Work Sans Light"/>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id="{7EA52621-5AD7-FE4D-8401-6200F1765F30}"/>
              </a:ext>
            </a:extLst>
          </p:cNvPr>
          <p:cNvSpPr txBox="1"/>
          <p:nvPr userDrawn="1"/>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Light"/>
                <a:ea typeface="Work Sans Light"/>
                <a:cs typeface="Work Sans Light"/>
                <a:sym typeface="Work Sans Light"/>
              </a:rPr>
              <a:t>Función Pública</a:t>
            </a:r>
            <a:endParaRPr sz="800" b="0" i="0" u="none" strike="noStrike" cap="none">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3660716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n blanco" type="blank">
  <p:cSld name="En blanco">
    <p:bg>
      <p:bgPr>
        <a:solidFill>
          <a:srgbClr val="DCEAFB"/>
        </a:solidFill>
        <a:effectLst/>
      </p:bgPr>
    </p:bg>
    <p:spTree>
      <p:nvGrpSpPr>
        <p:cNvPr id="1" name="Shape 92"/>
        <p:cNvGrpSpPr/>
        <p:nvPr/>
      </p:nvGrpSpPr>
      <p:grpSpPr>
        <a:xfrm>
          <a:off x="0" y="0"/>
          <a:ext cx="0" cy="0"/>
          <a:chOff x="0" y="0"/>
          <a:chExt cx="0" cy="0"/>
        </a:xfrm>
      </p:grpSpPr>
      <p:sp>
        <p:nvSpPr>
          <p:cNvPr id="6" name="Google Shape;69;p9">
            <a:extLst>
              <a:ext uri="{FF2B5EF4-FFF2-40B4-BE49-F238E27FC236}">
                <a16:creationId xmlns:a16="http://schemas.microsoft.com/office/drawing/2014/main" id="{2878297F-D1F8-3A48-B1CC-2D20ABA28118}"/>
              </a:ext>
            </a:extLst>
          </p:cNvPr>
          <p:cNvSpPr txBox="1"/>
          <p:nvPr userDrawn="1"/>
        </p:nvSpPr>
        <p:spPr>
          <a:xfrm>
            <a:off x="434552" y="141800"/>
            <a:ext cx="2472400" cy="241200"/>
          </a:xfrm>
          <a:prstGeom prst="rect">
            <a:avLst/>
          </a:prstGeom>
          <a:noFill/>
          <a:ln>
            <a:noFill/>
          </a:ln>
        </p:spPr>
        <p:txBody>
          <a:bodyPr spcFirstLastPara="1" wrap="square" lIns="91368" tIns="45698" rIns="91368" bIns="45698" anchor="ctr" anchorCtr="0">
            <a:noAutofit/>
          </a:bodyPr>
          <a:lstStyle/>
          <a:p>
            <a:pPr>
              <a:buClr>
                <a:srgbClr val="000000"/>
              </a:buClr>
              <a:buSzPts val="1100"/>
              <a:buFont typeface="Arial"/>
              <a:buNone/>
            </a:pPr>
            <a:r>
              <a:rPr lang="es-CO" sz="800" kern="0">
                <a:solidFill>
                  <a:srgbClr val="0066CD"/>
                </a:solidFill>
                <a:latin typeface="Work Sans Light"/>
                <a:ea typeface="Work Sans Light"/>
                <a:cs typeface="Work Sans Light"/>
                <a:sym typeface="Work Sans Light"/>
              </a:rPr>
              <a:t>Función Pública</a:t>
            </a:r>
            <a:endParaRPr sz="800" kern="0">
              <a:solidFill>
                <a:srgbClr val="0066CD"/>
              </a:solidFill>
              <a:latin typeface="Work Sans Light"/>
              <a:ea typeface="Work Sans Light"/>
              <a:cs typeface="Work Sans Light"/>
              <a:sym typeface="Work Sans Light"/>
            </a:endParaRPr>
          </a:p>
        </p:txBody>
      </p:sp>
      <p:sp>
        <p:nvSpPr>
          <p:cNvPr id="4" name="Google Shape;21;p3"/>
          <p:cNvSpPr txBox="1"/>
          <p:nvPr userDrawn="1"/>
        </p:nvSpPr>
        <p:spPr>
          <a:xfrm>
            <a:off x="0" y="6474856"/>
            <a:ext cx="12192000" cy="454400"/>
          </a:xfrm>
          <a:prstGeom prst="rect">
            <a:avLst/>
          </a:prstGeom>
          <a:noFill/>
          <a:ln>
            <a:noFill/>
          </a:ln>
        </p:spPr>
        <p:txBody>
          <a:bodyPr spcFirstLastPara="1" wrap="square" lIns="121814" tIns="121814" rIns="121814" bIns="121814" anchor="t" anchorCtr="0">
            <a:noAutofit/>
          </a:bodyPr>
          <a:lstStyle/>
          <a:p>
            <a:pPr algn="ctr">
              <a:buClr>
                <a:srgbClr val="000000"/>
              </a:buClr>
              <a:buSzPts val="600"/>
              <a:buFont typeface="Arial"/>
              <a:buNone/>
            </a:pPr>
            <a:r>
              <a:rPr lang="es-CO" sz="800" kern="0">
                <a:solidFill>
                  <a:srgbClr val="0054BC"/>
                </a:solidFill>
                <a:latin typeface="Work Sans"/>
                <a:ea typeface="Work Sans"/>
                <a:cs typeface="Work Sans"/>
                <a:sym typeface="Work Sans"/>
              </a:rPr>
              <a:t>Esta presentación es propiedad intelectual controlada y producida por Función Pública.</a:t>
            </a:r>
            <a:endParaRPr sz="800" kern="0">
              <a:solidFill>
                <a:srgbClr val="0054BC"/>
              </a:solidFill>
              <a:latin typeface="Work Sans"/>
              <a:ea typeface="Work Sans"/>
              <a:cs typeface="Work Sans"/>
              <a:sym typeface="Work Sans"/>
            </a:endParaRPr>
          </a:p>
        </p:txBody>
      </p:sp>
    </p:spTree>
    <p:extLst>
      <p:ext uri="{BB962C8B-B14F-4D97-AF65-F5344CB8AC3E}">
        <p14:creationId xmlns:p14="http://schemas.microsoft.com/office/powerpoint/2010/main" val="422302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320"/>
        <p:cNvGrpSpPr/>
        <p:nvPr/>
      </p:nvGrpSpPr>
      <p:grpSpPr>
        <a:xfrm>
          <a:off x="0" y="0"/>
          <a:ext cx="0" cy="0"/>
          <a:chOff x="0" y="0"/>
          <a:chExt cx="0" cy="0"/>
        </a:xfrm>
      </p:grpSpPr>
      <p:sp>
        <p:nvSpPr>
          <p:cNvPr id="321" name="Google Shape;321;p5"/>
          <p:cNvSpPr txBox="1">
            <a:spLocks noGrp="1"/>
          </p:cNvSpPr>
          <p:nvPr>
            <p:ph type="body" idx="1"/>
          </p:nvPr>
        </p:nvSpPr>
        <p:spPr>
          <a:xfrm>
            <a:off x="519813" y="2693580"/>
            <a:ext cx="10810800" cy="1422400"/>
          </a:xfrm>
          <a:prstGeom prst="rect">
            <a:avLst/>
          </a:prstGeom>
          <a:noFill/>
          <a:ln>
            <a:noFill/>
          </a:ln>
        </p:spPr>
        <p:txBody>
          <a:bodyPr spcFirstLastPara="1" wrap="square" lIns="0" tIns="0" rIns="0" bIns="0" anchor="t" anchorCtr="0">
            <a:normAutofit/>
          </a:bodyPr>
          <a:lstStyle>
            <a:lvl1pPr marL="609091" marR="0" lvl="0" indent="-304544" algn="l" rtl="0">
              <a:lnSpc>
                <a:spcPct val="120000"/>
              </a:lnSpc>
              <a:spcBef>
                <a:spcPts val="267"/>
              </a:spcBef>
              <a:spcAft>
                <a:spcPts val="0"/>
              </a:spcAft>
              <a:buClr>
                <a:srgbClr val="0066CD"/>
              </a:buClr>
              <a:buSzPts val="1100"/>
              <a:buFont typeface="Arial"/>
              <a:buNone/>
              <a:defRPr sz="2100">
                <a:solidFill>
                  <a:srgbClr val="0066CD"/>
                </a:solidFill>
              </a:defRPr>
            </a:lvl1pPr>
            <a:lvl2pPr marL="1218240" lvl="1" indent="-397613" algn="l" rtl="0">
              <a:lnSpc>
                <a:spcPct val="90000"/>
              </a:lnSpc>
              <a:spcBef>
                <a:spcPts val="800"/>
              </a:spcBef>
              <a:spcAft>
                <a:spcPts val="0"/>
              </a:spcAft>
              <a:buClr>
                <a:srgbClr val="0066CD"/>
              </a:buClr>
              <a:buSzPts val="1100"/>
              <a:buChar char="•"/>
              <a:defRPr sz="1500">
                <a:solidFill>
                  <a:srgbClr val="0066CD"/>
                </a:solidFill>
              </a:defRPr>
            </a:lvl2pPr>
            <a:lvl3pPr marL="1827349" lvl="2" indent="-397613" algn="l" rtl="0">
              <a:lnSpc>
                <a:spcPct val="90000"/>
              </a:lnSpc>
              <a:spcBef>
                <a:spcPts val="533"/>
              </a:spcBef>
              <a:spcAft>
                <a:spcPts val="0"/>
              </a:spcAft>
              <a:buClr>
                <a:srgbClr val="0066CD"/>
              </a:buClr>
              <a:buSzPts val="1100"/>
              <a:buChar char="•"/>
              <a:defRPr sz="1500">
                <a:solidFill>
                  <a:srgbClr val="0066CD"/>
                </a:solidFill>
              </a:defRPr>
            </a:lvl3pPr>
            <a:lvl4pPr marL="2436478" lvl="3" indent="-397613" algn="l" rtl="0">
              <a:lnSpc>
                <a:spcPct val="90000"/>
              </a:lnSpc>
              <a:spcBef>
                <a:spcPts val="533"/>
              </a:spcBef>
              <a:spcAft>
                <a:spcPts val="0"/>
              </a:spcAft>
              <a:buClr>
                <a:srgbClr val="0066CD"/>
              </a:buClr>
              <a:buSzPts val="1100"/>
              <a:buChar char="•"/>
              <a:defRPr sz="1500">
                <a:solidFill>
                  <a:srgbClr val="0066CD"/>
                </a:solidFill>
              </a:defRPr>
            </a:lvl4pPr>
            <a:lvl5pPr marL="3045568" lvl="4" indent="-397613" algn="l" rtl="0">
              <a:lnSpc>
                <a:spcPct val="90000"/>
              </a:lnSpc>
              <a:spcBef>
                <a:spcPts val="533"/>
              </a:spcBef>
              <a:spcAft>
                <a:spcPts val="0"/>
              </a:spcAft>
              <a:buClr>
                <a:srgbClr val="0066CD"/>
              </a:buClr>
              <a:buSzPts val="1100"/>
              <a:buChar char="•"/>
              <a:defRPr sz="1500">
                <a:solidFill>
                  <a:srgbClr val="0066CD"/>
                </a:solidFill>
              </a:defRPr>
            </a:lvl5pPr>
            <a:lvl6pPr marL="3654659" lvl="5" indent="-397613" algn="l" rtl="0">
              <a:lnSpc>
                <a:spcPct val="90000"/>
              </a:lnSpc>
              <a:spcBef>
                <a:spcPts val="533"/>
              </a:spcBef>
              <a:spcAft>
                <a:spcPts val="0"/>
              </a:spcAft>
              <a:buClr>
                <a:srgbClr val="0066CD"/>
              </a:buClr>
              <a:buSzPts val="1100"/>
              <a:buChar char="•"/>
              <a:defRPr sz="1500">
                <a:solidFill>
                  <a:srgbClr val="0066CD"/>
                </a:solidFill>
              </a:defRPr>
            </a:lvl6pPr>
            <a:lvl7pPr marL="4263787" lvl="6" indent="-397613" algn="l" rtl="0">
              <a:lnSpc>
                <a:spcPct val="90000"/>
              </a:lnSpc>
              <a:spcBef>
                <a:spcPts val="533"/>
              </a:spcBef>
              <a:spcAft>
                <a:spcPts val="0"/>
              </a:spcAft>
              <a:buClr>
                <a:srgbClr val="0066CD"/>
              </a:buClr>
              <a:buSzPts val="1100"/>
              <a:buChar char="•"/>
              <a:defRPr sz="1500">
                <a:solidFill>
                  <a:srgbClr val="0066CD"/>
                </a:solidFill>
              </a:defRPr>
            </a:lvl7pPr>
            <a:lvl8pPr marL="4872898" lvl="7" indent="-397613" algn="l" rtl="0">
              <a:lnSpc>
                <a:spcPct val="90000"/>
              </a:lnSpc>
              <a:spcBef>
                <a:spcPts val="533"/>
              </a:spcBef>
              <a:spcAft>
                <a:spcPts val="0"/>
              </a:spcAft>
              <a:buClr>
                <a:srgbClr val="0066CD"/>
              </a:buClr>
              <a:buSzPts val="1100"/>
              <a:buChar char="•"/>
              <a:defRPr sz="1500">
                <a:solidFill>
                  <a:srgbClr val="0066CD"/>
                </a:solidFill>
              </a:defRPr>
            </a:lvl8pPr>
            <a:lvl9pPr marL="5482046" lvl="8" indent="-397613" algn="l" rtl="0">
              <a:lnSpc>
                <a:spcPct val="90000"/>
              </a:lnSpc>
              <a:spcBef>
                <a:spcPts val="533"/>
              </a:spcBef>
              <a:spcAft>
                <a:spcPts val="0"/>
              </a:spcAft>
              <a:buClr>
                <a:srgbClr val="0066CD"/>
              </a:buClr>
              <a:buSzPts val="1100"/>
              <a:buChar char="•"/>
              <a:defRPr sz="1500">
                <a:solidFill>
                  <a:srgbClr val="0066CD"/>
                </a:solidFill>
              </a:defRPr>
            </a:lvl9pPr>
          </a:lstStyle>
          <a:p>
            <a:endParaRPr/>
          </a:p>
        </p:txBody>
      </p:sp>
      <p:sp>
        <p:nvSpPr>
          <p:cNvPr id="322" name="Google Shape;322;p5"/>
          <p:cNvSpPr txBox="1">
            <a:spLocks noGrp="1"/>
          </p:cNvSpPr>
          <p:nvPr>
            <p:ph type="title"/>
          </p:nvPr>
        </p:nvSpPr>
        <p:spPr>
          <a:xfrm>
            <a:off x="524009" y="614820"/>
            <a:ext cx="10838400" cy="6136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FFFFFF"/>
              </a:buClr>
              <a:buSzPts val="1400"/>
              <a:buFont typeface="Work Sans"/>
              <a:buNone/>
              <a:defRPr sz="4300" b="1" i="0">
                <a:solidFill>
                  <a:srgbClr val="0066CD"/>
                </a:solidFill>
                <a:latin typeface="Work Sans"/>
                <a:ea typeface="Work Sans"/>
                <a:cs typeface="Work Sans"/>
                <a:sym typeface="Work Sans"/>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323" name="Google Shape;323;p5"/>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
        <p:nvSpPr>
          <p:cNvPr id="324" name="Google Shape;324;p5"/>
          <p:cNvSpPr txBox="1">
            <a:spLocks noGrp="1"/>
          </p:cNvSpPr>
          <p:nvPr>
            <p:ph type="body" idx="2"/>
          </p:nvPr>
        </p:nvSpPr>
        <p:spPr>
          <a:xfrm>
            <a:off x="529265" y="4763387"/>
            <a:ext cx="10800000" cy="884800"/>
          </a:xfrm>
          <a:prstGeom prst="rect">
            <a:avLst/>
          </a:prstGeom>
          <a:noFill/>
          <a:ln>
            <a:noFill/>
          </a:ln>
        </p:spPr>
        <p:txBody>
          <a:bodyPr spcFirstLastPara="1" wrap="square" lIns="0" tIns="0" rIns="0" bIns="0" anchor="t" anchorCtr="0">
            <a:normAutofit/>
          </a:bodyPr>
          <a:lstStyle>
            <a:lvl1pPr marL="609091" lvl="0" indent="-412852" algn="l" rtl="0">
              <a:lnSpc>
                <a:spcPct val="130000"/>
              </a:lnSpc>
              <a:spcBef>
                <a:spcPts val="267"/>
              </a:spcBef>
              <a:spcAft>
                <a:spcPts val="0"/>
              </a:spcAft>
              <a:buClr>
                <a:srgbClr val="0066CD"/>
              </a:buClr>
              <a:buSzPts val="1280"/>
              <a:buFont typeface="Arial"/>
              <a:buChar char="•"/>
              <a:defRPr sz="2100">
                <a:solidFill>
                  <a:srgbClr val="0066CD"/>
                </a:solidFill>
              </a:defRPr>
            </a:lvl1pPr>
            <a:lvl2pPr marL="1218240" lvl="1" indent="-397613" algn="l" rtl="0">
              <a:lnSpc>
                <a:spcPct val="90000"/>
              </a:lnSpc>
              <a:spcBef>
                <a:spcPts val="533"/>
              </a:spcBef>
              <a:spcAft>
                <a:spcPts val="0"/>
              </a:spcAft>
              <a:buClr>
                <a:srgbClr val="0066CD"/>
              </a:buClr>
              <a:buSzPts val="1100"/>
              <a:buChar char="•"/>
              <a:defRPr sz="1500">
                <a:solidFill>
                  <a:srgbClr val="0066CD"/>
                </a:solidFill>
              </a:defRPr>
            </a:lvl2pPr>
            <a:lvl3pPr marL="1827349" lvl="2" indent="-397613" algn="l" rtl="0">
              <a:lnSpc>
                <a:spcPct val="90000"/>
              </a:lnSpc>
              <a:spcBef>
                <a:spcPts val="533"/>
              </a:spcBef>
              <a:spcAft>
                <a:spcPts val="0"/>
              </a:spcAft>
              <a:buClr>
                <a:srgbClr val="0066CD"/>
              </a:buClr>
              <a:buSzPts val="1100"/>
              <a:buChar char="•"/>
              <a:defRPr sz="1500">
                <a:solidFill>
                  <a:srgbClr val="0066CD"/>
                </a:solidFill>
              </a:defRPr>
            </a:lvl3pPr>
            <a:lvl4pPr marL="2436478" lvl="3" indent="-397613" algn="l" rtl="0">
              <a:lnSpc>
                <a:spcPct val="90000"/>
              </a:lnSpc>
              <a:spcBef>
                <a:spcPts val="533"/>
              </a:spcBef>
              <a:spcAft>
                <a:spcPts val="0"/>
              </a:spcAft>
              <a:buClr>
                <a:srgbClr val="0066CD"/>
              </a:buClr>
              <a:buSzPts val="1100"/>
              <a:buChar char="•"/>
              <a:defRPr sz="1500">
                <a:solidFill>
                  <a:srgbClr val="0066CD"/>
                </a:solidFill>
              </a:defRPr>
            </a:lvl4pPr>
            <a:lvl5pPr marL="3045568" lvl="4" indent="-397613" algn="l" rtl="0">
              <a:lnSpc>
                <a:spcPct val="90000"/>
              </a:lnSpc>
              <a:spcBef>
                <a:spcPts val="533"/>
              </a:spcBef>
              <a:spcAft>
                <a:spcPts val="0"/>
              </a:spcAft>
              <a:buClr>
                <a:srgbClr val="0066CD"/>
              </a:buClr>
              <a:buSzPts val="1100"/>
              <a:buChar char="•"/>
              <a:defRPr sz="1500">
                <a:solidFill>
                  <a:srgbClr val="0066CD"/>
                </a:solidFill>
              </a:defRPr>
            </a:lvl5pPr>
            <a:lvl6pPr marL="3654659" lvl="5" indent="-397613" algn="l" rtl="0">
              <a:lnSpc>
                <a:spcPct val="90000"/>
              </a:lnSpc>
              <a:spcBef>
                <a:spcPts val="533"/>
              </a:spcBef>
              <a:spcAft>
                <a:spcPts val="0"/>
              </a:spcAft>
              <a:buClr>
                <a:srgbClr val="0066CD"/>
              </a:buClr>
              <a:buSzPts val="1100"/>
              <a:buChar char="•"/>
              <a:defRPr sz="1500">
                <a:solidFill>
                  <a:srgbClr val="0066CD"/>
                </a:solidFill>
              </a:defRPr>
            </a:lvl6pPr>
            <a:lvl7pPr marL="4263787" lvl="6" indent="-397613" algn="l" rtl="0">
              <a:lnSpc>
                <a:spcPct val="90000"/>
              </a:lnSpc>
              <a:spcBef>
                <a:spcPts val="533"/>
              </a:spcBef>
              <a:spcAft>
                <a:spcPts val="0"/>
              </a:spcAft>
              <a:buClr>
                <a:srgbClr val="0066CD"/>
              </a:buClr>
              <a:buSzPts val="1100"/>
              <a:buChar char="•"/>
              <a:defRPr sz="1500">
                <a:solidFill>
                  <a:srgbClr val="0066CD"/>
                </a:solidFill>
              </a:defRPr>
            </a:lvl7pPr>
            <a:lvl8pPr marL="4872898" lvl="7" indent="-397613" algn="l" rtl="0">
              <a:lnSpc>
                <a:spcPct val="90000"/>
              </a:lnSpc>
              <a:spcBef>
                <a:spcPts val="533"/>
              </a:spcBef>
              <a:spcAft>
                <a:spcPts val="0"/>
              </a:spcAft>
              <a:buClr>
                <a:srgbClr val="0066CD"/>
              </a:buClr>
              <a:buSzPts val="1100"/>
              <a:buChar char="•"/>
              <a:defRPr sz="1500">
                <a:solidFill>
                  <a:srgbClr val="0066CD"/>
                </a:solidFill>
              </a:defRPr>
            </a:lvl8pPr>
            <a:lvl9pPr marL="5482046" lvl="8" indent="-397613" algn="l" rtl="0">
              <a:lnSpc>
                <a:spcPct val="90000"/>
              </a:lnSpc>
              <a:spcBef>
                <a:spcPts val="533"/>
              </a:spcBef>
              <a:spcAft>
                <a:spcPts val="0"/>
              </a:spcAft>
              <a:buClr>
                <a:srgbClr val="0066CD"/>
              </a:buClr>
              <a:buSzPts val="1100"/>
              <a:buChar char="•"/>
              <a:defRPr sz="1500">
                <a:solidFill>
                  <a:srgbClr val="0066CD"/>
                </a:solidFill>
              </a:defRPr>
            </a:lvl9pPr>
          </a:lstStyle>
          <a:p>
            <a:endParaRPr/>
          </a:p>
        </p:txBody>
      </p:sp>
      <p:sp>
        <p:nvSpPr>
          <p:cNvPr id="325" name="Google Shape;325;p5"/>
          <p:cNvSpPr txBox="1">
            <a:spLocks noGrp="1"/>
          </p:cNvSpPr>
          <p:nvPr>
            <p:ph type="body" idx="3"/>
          </p:nvPr>
        </p:nvSpPr>
        <p:spPr>
          <a:xfrm>
            <a:off x="513651" y="1563443"/>
            <a:ext cx="10850800" cy="517600"/>
          </a:xfrm>
          <a:prstGeom prst="rect">
            <a:avLst/>
          </a:prstGeom>
          <a:noFill/>
          <a:ln>
            <a:noFill/>
          </a:ln>
        </p:spPr>
        <p:txBody>
          <a:bodyPr spcFirstLastPara="1" wrap="square" lIns="0" tIns="0" rIns="0" bIns="0" anchor="t" anchorCtr="0">
            <a:normAutofit/>
          </a:bodyPr>
          <a:lstStyle>
            <a:lvl1pPr marL="609091" lvl="0" indent="-304544" algn="l" rtl="0">
              <a:lnSpc>
                <a:spcPct val="120000"/>
              </a:lnSpc>
              <a:spcBef>
                <a:spcPts val="267"/>
              </a:spcBef>
              <a:spcAft>
                <a:spcPts val="0"/>
              </a:spcAft>
              <a:buClr>
                <a:srgbClr val="0066CD"/>
              </a:buClr>
              <a:buSzPts val="1100"/>
              <a:buNone/>
              <a:defRPr sz="3200" b="1" i="0" u="none" strike="noStrike" cap="none">
                <a:solidFill>
                  <a:srgbClr val="0066CD"/>
                </a:solidFill>
                <a:latin typeface="Work Sans"/>
                <a:ea typeface="Work Sans"/>
                <a:cs typeface="Work Sans"/>
                <a:sym typeface="Work Sans"/>
              </a:defRPr>
            </a:lvl1pPr>
            <a:lvl2pPr marL="1218240" lvl="1" indent="-397613" algn="l" rtl="0">
              <a:lnSpc>
                <a:spcPct val="90000"/>
              </a:lnSpc>
              <a:spcBef>
                <a:spcPts val="800"/>
              </a:spcBef>
              <a:spcAft>
                <a:spcPts val="0"/>
              </a:spcAft>
              <a:buClr>
                <a:srgbClr val="0066CD"/>
              </a:buClr>
              <a:buSzPts val="1100"/>
              <a:buChar char="•"/>
              <a:defRPr sz="1500">
                <a:solidFill>
                  <a:srgbClr val="0066CD"/>
                </a:solidFill>
              </a:defRPr>
            </a:lvl2pPr>
            <a:lvl3pPr marL="1827349" lvl="2" indent="-397613" algn="l" rtl="0">
              <a:lnSpc>
                <a:spcPct val="90000"/>
              </a:lnSpc>
              <a:spcBef>
                <a:spcPts val="533"/>
              </a:spcBef>
              <a:spcAft>
                <a:spcPts val="0"/>
              </a:spcAft>
              <a:buClr>
                <a:srgbClr val="0066CD"/>
              </a:buClr>
              <a:buSzPts val="1100"/>
              <a:buChar char="•"/>
              <a:defRPr sz="1500">
                <a:solidFill>
                  <a:srgbClr val="0066CD"/>
                </a:solidFill>
              </a:defRPr>
            </a:lvl3pPr>
            <a:lvl4pPr marL="2436478" lvl="3" indent="-397613" algn="l" rtl="0">
              <a:lnSpc>
                <a:spcPct val="90000"/>
              </a:lnSpc>
              <a:spcBef>
                <a:spcPts val="533"/>
              </a:spcBef>
              <a:spcAft>
                <a:spcPts val="0"/>
              </a:spcAft>
              <a:buClr>
                <a:srgbClr val="0066CD"/>
              </a:buClr>
              <a:buSzPts val="1100"/>
              <a:buChar char="•"/>
              <a:defRPr sz="1500">
                <a:solidFill>
                  <a:srgbClr val="0066CD"/>
                </a:solidFill>
              </a:defRPr>
            </a:lvl4pPr>
            <a:lvl5pPr marL="3045568" lvl="4" indent="-397613" algn="l" rtl="0">
              <a:lnSpc>
                <a:spcPct val="90000"/>
              </a:lnSpc>
              <a:spcBef>
                <a:spcPts val="533"/>
              </a:spcBef>
              <a:spcAft>
                <a:spcPts val="0"/>
              </a:spcAft>
              <a:buClr>
                <a:srgbClr val="0066CD"/>
              </a:buClr>
              <a:buSzPts val="1100"/>
              <a:buChar char="•"/>
              <a:defRPr sz="1500">
                <a:solidFill>
                  <a:srgbClr val="0066CD"/>
                </a:solidFill>
              </a:defRPr>
            </a:lvl5pPr>
            <a:lvl6pPr marL="3654659" lvl="5" indent="-397613" algn="l" rtl="0">
              <a:lnSpc>
                <a:spcPct val="90000"/>
              </a:lnSpc>
              <a:spcBef>
                <a:spcPts val="533"/>
              </a:spcBef>
              <a:spcAft>
                <a:spcPts val="0"/>
              </a:spcAft>
              <a:buClr>
                <a:srgbClr val="0066CD"/>
              </a:buClr>
              <a:buSzPts val="1100"/>
              <a:buChar char="•"/>
              <a:defRPr sz="1500">
                <a:solidFill>
                  <a:srgbClr val="0066CD"/>
                </a:solidFill>
              </a:defRPr>
            </a:lvl6pPr>
            <a:lvl7pPr marL="4263787" lvl="6" indent="-397613" algn="l" rtl="0">
              <a:lnSpc>
                <a:spcPct val="90000"/>
              </a:lnSpc>
              <a:spcBef>
                <a:spcPts val="533"/>
              </a:spcBef>
              <a:spcAft>
                <a:spcPts val="0"/>
              </a:spcAft>
              <a:buClr>
                <a:srgbClr val="0066CD"/>
              </a:buClr>
              <a:buSzPts val="1100"/>
              <a:buChar char="•"/>
              <a:defRPr sz="1500">
                <a:solidFill>
                  <a:srgbClr val="0066CD"/>
                </a:solidFill>
              </a:defRPr>
            </a:lvl7pPr>
            <a:lvl8pPr marL="4872898" lvl="7" indent="-397613" algn="l" rtl="0">
              <a:lnSpc>
                <a:spcPct val="90000"/>
              </a:lnSpc>
              <a:spcBef>
                <a:spcPts val="533"/>
              </a:spcBef>
              <a:spcAft>
                <a:spcPts val="0"/>
              </a:spcAft>
              <a:buClr>
                <a:srgbClr val="0066CD"/>
              </a:buClr>
              <a:buSzPts val="1100"/>
              <a:buChar char="•"/>
              <a:defRPr sz="1500">
                <a:solidFill>
                  <a:srgbClr val="0066CD"/>
                </a:solidFill>
              </a:defRPr>
            </a:lvl8pPr>
            <a:lvl9pPr marL="5482046" lvl="8" indent="-397613" algn="l" rtl="0">
              <a:lnSpc>
                <a:spcPct val="90000"/>
              </a:lnSpc>
              <a:spcBef>
                <a:spcPts val="533"/>
              </a:spcBef>
              <a:spcAft>
                <a:spcPts val="0"/>
              </a:spcAft>
              <a:buClr>
                <a:srgbClr val="0066CD"/>
              </a:buClr>
              <a:buSzPts val="1100"/>
              <a:buChar char="•"/>
              <a:defRPr sz="1500">
                <a:solidFill>
                  <a:srgbClr val="0066CD"/>
                </a:solidFill>
              </a:defRPr>
            </a:lvl9pPr>
          </a:lstStyle>
          <a:p>
            <a:endParaRPr/>
          </a:p>
        </p:txBody>
      </p:sp>
    </p:spTree>
    <p:extLst>
      <p:ext uri="{BB962C8B-B14F-4D97-AF65-F5344CB8AC3E}">
        <p14:creationId xmlns:p14="http://schemas.microsoft.com/office/powerpoint/2010/main" val="323651808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FFB87-3E19-472F-8530-1AD1815F0B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1283D11-B1C0-4976-A365-DE16E450AFDB}"/>
              </a:ext>
            </a:extLst>
          </p:cNvPr>
          <p:cNvSpPr>
            <a:spLocks noGrp="1"/>
          </p:cNvSpPr>
          <p:nvPr>
            <p:ph type="subTitle" idx="1"/>
          </p:nvPr>
        </p:nvSpPr>
        <p:spPr>
          <a:xfrm>
            <a:off x="1524000" y="3602037"/>
            <a:ext cx="9144000" cy="1655763"/>
          </a:xfrm>
        </p:spPr>
        <p:txBody>
          <a:bodyPr/>
          <a:lstStyle>
            <a:lvl1pPr marL="0" indent="0" algn="ctr">
              <a:buNone/>
              <a:defRPr sz="24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08208E-8D0E-4D62-BDA3-63206068A3CD}"/>
              </a:ext>
            </a:extLst>
          </p:cNvPr>
          <p:cNvSpPr>
            <a:spLocks noGrp="1"/>
          </p:cNvSpPr>
          <p:nvPr>
            <p:ph type="dt" sz="half" idx="10"/>
          </p:nvPr>
        </p:nvSpPr>
        <p:spPr/>
        <p:txBody>
          <a:bodyPr/>
          <a:lstStyle/>
          <a:p>
            <a:fld id="{F6CDDC13-89F2-4D46-B655-E4807B4476D6}" type="datetimeFigureOut">
              <a:rPr lang="es-CO" smtClean="0"/>
              <a:t>13/09/2022</a:t>
            </a:fld>
            <a:endParaRPr lang="es-CO"/>
          </a:p>
        </p:txBody>
      </p:sp>
      <p:sp>
        <p:nvSpPr>
          <p:cNvPr id="5" name="Marcador de pie de página 4">
            <a:extLst>
              <a:ext uri="{FF2B5EF4-FFF2-40B4-BE49-F238E27FC236}">
                <a16:creationId xmlns:a16="http://schemas.microsoft.com/office/drawing/2014/main" id="{8E81DAAD-FD0F-498D-8F29-8910565607A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052CBDC-88C2-4837-96EB-3B0FE9A1A860}"/>
              </a:ext>
            </a:extLst>
          </p:cNvPr>
          <p:cNvSpPr>
            <a:spLocks noGrp="1"/>
          </p:cNvSpPr>
          <p:nvPr>
            <p:ph type="sldNum" sz="quarter" idx="12"/>
          </p:nvPr>
        </p:nvSpPr>
        <p:spPr/>
        <p:txBody>
          <a:bodyPr/>
          <a:lstStyle/>
          <a:p>
            <a:fld id="{AA59D53D-73A7-4C26-AAE2-33CEE2ED9C9B}" type="slidenum">
              <a:rPr lang="es-CO" smtClean="0"/>
              <a:t>‹Nº›</a:t>
            </a:fld>
            <a:endParaRPr lang="es-CO"/>
          </a:p>
        </p:txBody>
      </p:sp>
    </p:spTree>
    <p:extLst>
      <p:ext uri="{BB962C8B-B14F-4D97-AF65-F5344CB8AC3E}">
        <p14:creationId xmlns:p14="http://schemas.microsoft.com/office/powerpoint/2010/main" val="513575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0"/>
          </a:xfrm>
          <a:prstGeom prst="rect">
            <a:avLst/>
          </a:prstGeom>
          <a:noFill/>
          <a:ln>
            <a:noFill/>
          </a:ln>
        </p:spPr>
        <p:txBody>
          <a:bodyPr spcFirstLastPara="1" wrap="square" lIns="121878" tIns="121878" rIns="121878" bIns="121878"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00"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00" b="0" i="0" u="none" strike="noStrike" cap="none">
              <a:solidFill>
                <a:srgbClr val="0054BC"/>
              </a:solidFill>
              <a:latin typeface="Work Sans"/>
              <a:ea typeface="Work Sans"/>
              <a:cs typeface="Work Sans"/>
              <a:sym typeface="Work Sans"/>
            </a:endParaRPr>
          </a:p>
        </p:txBody>
      </p:sp>
      <p:sp>
        <p:nvSpPr>
          <p:cNvPr id="19" name="Google Shape;19;p3"/>
          <p:cNvSpPr txBox="1"/>
          <p:nvPr/>
        </p:nvSpPr>
        <p:spPr>
          <a:xfrm>
            <a:off x="11115328" y="-28739"/>
            <a:ext cx="731600" cy="524800"/>
          </a:xfrm>
          <a:prstGeom prst="rect">
            <a:avLst/>
          </a:prstGeom>
          <a:noFill/>
          <a:ln>
            <a:noFill/>
          </a:ln>
        </p:spPr>
        <p:txBody>
          <a:bodyPr spcFirstLastPara="1" wrap="square" lIns="121878" tIns="121878" rIns="121878" bIns="121878"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00" b="0" i="0" u="none" strike="noStrike" cap="none">
                <a:solidFill>
                  <a:srgbClr val="FFFFFF"/>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00" b="0" i="0" u="none" strike="noStrike" cap="none">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878" tIns="60922" rIns="121878" bIns="6092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pic>
        <p:nvPicPr>
          <p:cNvPr id="7" name="Imagen 6">
            <a:extLst>
              <a:ext uri="{FF2B5EF4-FFF2-40B4-BE49-F238E27FC236}">
                <a16:creationId xmlns:a16="http://schemas.microsoft.com/office/drawing/2014/main" id="{6121A71E-E610-A645-9217-E94A990E0A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0840" y="2831400"/>
            <a:ext cx="6255920" cy="1195200"/>
          </a:xfrm>
          <a:prstGeom prst="rect">
            <a:avLst/>
          </a:prstGeom>
        </p:spPr>
      </p:pic>
      <p:pic>
        <p:nvPicPr>
          <p:cNvPr id="8" name="Imagen 7">
            <a:extLst>
              <a:ext uri="{FF2B5EF4-FFF2-40B4-BE49-F238E27FC236}">
                <a16:creationId xmlns:a16="http://schemas.microsoft.com/office/drawing/2014/main" id="{631C068F-2230-474C-942A-68B5E4845CC1}"/>
              </a:ext>
            </a:extLst>
          </p:cNvPr>
          <p:cNvPicPr>
            <a:picLocks noChangeAspect="1"/>
          </p:cNvPicPr>
          <p:nvPr userDrawn="1"/>
        </p:nvPicPr>
        <p:blipFill>
          <a:blip r:embed="rId3"/>
          <a:stretch>
            <a:fillRect/>
          </a:stretch>
        </p:blipFill>
        <p:spPr>
          <a:xfrm>
            <a:off x="5056473" y="2831400"/>
            <a:ext cx="0" cy="0"/>
          </a:xfrm>
          <a:prstGeom prst="rect">
            <a:avLst/>
          </a:prstGeom>
        </p:spPr>
      </p:pic>
      <p:sp>
        <p:nvSpPr>
          <p:cNvPr id="9" name="Google Shape;21;p3"/>
          <p:cNvSpPr txBox="1"/>
          <p:nvPr userDrawn="1"/>
        </p:nvSpPr>
        <p:spPr>
          <a:xfrm>
            <a:off x="-1" y="6474856"/>
            <a:ext cx="8643756" cy="454400"/>
          </a:xfrm>
          <a:prstGeom prst="rect">
            <a:avLst/>
          </a:prstGeom>
          <a:noFill/>
          <a:ln>
            <a:noFill/>
          </a:ln>
        </p:spPr>
        <p:txBody>
          <a:bodyPr spcFirstLastPara="1" wrap="square" lIns="121878" tIns="121878" rIns="121878" bIns="121878"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s-CO" sz="800" b="0" i="0" u="none" strike="noStrike" cap="none" dirty="0">
                <a:solidFill>
                  <a:schemeClr val="lt1"/>
                </a:solidFill>
                <a:latin typeface="Work Sans"/>
                <a:ea typeface="Work Sans"/>
                <a:cs typeface="Work Sans"/>
                <a:sym typeface="Work Sans"/>
              </a:rPr>
              <a:t>Esta presentación es propiedad intelectual controlada y producida por Función Pública.</a:t>
            </a:r>
            <a:endParaRPr sz="800" b="0" i="0" u="none" strike="noStrike" cap="none" dirty="0">
              <a:solidFill>
                <a:schemeClr val="lt1"/>
              </a:solidFill>
              <a:latin typeface="Work Sans"/>
              <a:ea typeface="Work Sans"/>
              <a:cs typeface="Work Sans"/>
              <a:sym typeface="Work Sans"/>
            </a:endParaRPr>
          </a:p>
        </p:txBody>
      </p:sp>
    </p:spTree>
    <p:extLst>
      <p:ext uri="{BB962C8B-B14F-4D97-AF65-F5344CB8AC3E}">
        <p14:creationId xmlns:p14="http://schemas.microsoft.com/office/powerpoint/2010/main" val="1488544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564" tIns="34274" rIns="68564" bIns="34274" anchor="t" anchorCtr="0"/>
          <a:lstStyle>
            <a:lvl1pPr marL="609459" lvl="0" indent="-304728" algn="l">
              <a:lnSpc>
                <a:spcPct val="90000"/>
              </a:lnSpc>
              <a:spcBef>
                <a:spcPts val="1067"/>
              </a:spcBef>
              <a:spcAft>
                <a:spcPts val="0"/>
              </a:spcAft>
              <a:buSzPts val="1100"/>
              <a:buFont typeface="Work Sans Light"/>
              <a:buNone/>
              <a:defRPr sz="1300">
                <a:solidFill>
                  <a:srgbClr val="0066CD"/>
                </a:solidFill>
                <a:latin typeface="Work Sans"/>
                <a:ea typeface="Work Sans"/>
                <a:cs typeface="Work Sans"/>
                <a:sym typeface="Work Sans"/>
              </a:defRPr>
            </a:lvl1pPr>
            <a:lvl2pPr marL="1218930" lvl="1" indent="-39784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8392" lvl="2" indent="-39784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7858" lvl="3" indent="-39784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7316" lvl="4" indent="-39784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56775" lvl="5" indent="-39784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66240" lvl="6" indent="-39784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75703" lvl="7" indent="-39784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85174" lvl="8" indent="-39784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1258130"/>
            <a:ext cx="7085868" cy="4743532"/>
          </a:xfrm>
          <a:prstGeom prst="rect">
            <a:avLst/>
          </a:prstGeom>
          <a:noFill/>
          <a:ln>
            <a:noFill/>
          </a:ln>
        </p:spPr>
        <p:txBody>
          <a:bodyPr spcFirstLastPara="1" wrap="square" lIns="68564" tIns="34274" rIns="68564" bIns="34274"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75" name="Google Shape;75;p10"/>
          <p:cNvSpPr txBox="1">
            <a:spLocks noGrp="1"/>
          </p:cNvSpPr>
          <p:nvPr>
            <p:ph type="title"/>
          </p:nvPr>
        </p:nvSpPr>
        <p:spPr>
          <a:xfrm>
            <a:off x="8448179" y="2321489"/>
            <a:ext cx="3135999" cy="858400"/>
          </a:xfrm>
          <a:prstGeom prst="rect">
            <a:avLst/>
          </a:prstGeom>
          <a:noFill/>
          <a:ln>
            <a:noFill/>
          </a:ln>
        </p:spPr>
        <p:txBody>
          <a:bodyPr spcFirstLastPara="1" wrap="square" lIns="68564" tIns="34274" rIns="68564" bIns="34274"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id="{4E8FAF10-E4DD-2641-AC24-D5545700AED6}"/>
              </a:ext>
            </a:extLst>
          </p:cNvPr>
          <p:cNvSpPr txBox="1"/>
          <p:nvPr userDrawn="1"/>
        </p:nvSpPr>
        <p:spPr>
          <a:xfrm>
            <a:off x="434552" y="141800"/>
            <a:ext cx="2472400" cy="241200"/>
          </a:xfrm>
          <a:prstGeom prst="rect">
            <a:avLst/>
          </a:prstGeom>
          <a:noFill/>
          <a:ln>
            <a:noFill/>
          </a:ln>
        </p:spPr>
        <p:txBody>
          <a:bodyPr spcFirstLastPara="1" wrap="square" lIns="91416" tIns="45698" rIns="91416"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dirty="0">
                <a:solidFill>
                  <a:srgbClr val="0066CD"/>
                </a:solidFill>
                <a:latin typeface="Work Sans Light"/>
                <a:ea typeface="Work Sans Light"/>
                <a:cs typeface="Work Sans Light"/>
                <a:sym typeface="Work Sans Light"/>
              </a:rPr>
              <a:t>Función Pública</a:t>
            </a:r>
            <a:endParaRPr sz="800" b="0" i="0" u="none" strike="noStrike" cap="none"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3041186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Pr>
        <a:solidFill>
          <a:srgbClr val="DCEAFB"/>
        </a:soli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564" tIns="34274" rIns="68564" bIns="34274" anchor="t" anchorCtr="0"/>
          <a:lstStyle>
            <a:lvl1pPr marL="609459" lvl="0" indent="-304728" algn="l" rtl="0">
              <a:lnSpc>
                <a:spcPct val="90000"/>
              </a:lnSpc>
              <a:spcBef>
                <a:spcPts val="1067"/>
              </a:spcBef>
              <a:spcAft>
                <a:spcPts val="0"/>
              </a:spcAft>
              <a:buSzPts val="1100"/>
              <a:buFont typeface="Work Sans Light"/>
              <a:buNone/>
              <a:defRPr sz="1300">
                <a:solidFill>
                  <a:srgbClr val="0066CD"/>
                </a:solidFill>
                <a:latin typeface="Work Sans"/>
                <a:ea typeface="Work Sans"/>
                <a:cs typeface="Work Sans"/>
                <a:sym typeface="Work Sans"/>
              </a:defRPr>
            </a:lvl1pPr>
            <a:lvl2pPr marL="1218930" lvl="1" indent="-39784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8392" lvl="2" indent="-39784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7858" lvl="3" indent="-39784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7316" lvl="4" indent="-39784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56775" lvl="5" indent="-39784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66240" lvl="6" indent="-39784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75703" lvl="7" indent="-39784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85174" lvl="8" indent="-39784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564" tIns="34274" rIns="68564" bIns="34274"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81" name="Google Shape;81;p11"/>
          <p:cNvSpPr txBox="1">
            <a:spLocks noGrp="1"/>
          </p:cNvSpPr>
          <p:nvPr>
            <p:ph type="title"/>
          </p:nvPr>
        </p:nvSpPr>
        <p:spPr>
          <a:xfrm>
            <a:off x="5024965" y="2310700"/>
            <a:ext cx="5743600" cy="858400"/>
          </a:xfrm>
          <a:prstGeom prst="rect">
            <a:avLst/>
          </a:prstGeom>
          <a:noFill/>
          <a:ln>
            <a:noFill/>
          </a:ln>
        </p:spPr>
        <p:txBody>
          <a:bodyPr spcFirstLastPara="1" wrap="square" lIns="68564" tIns="34274" rIns="68564" bIns="34274"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639034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564" tIns="34274" rIns="68564" bIns="34274"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1742364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os objetos" type="twoObj">
  <p:cSld name="Dos objetos">
    <p:bg>
      <p:bgPr>
        <a:solidFill>
          <a:srgbClr val="DCEAFB"/>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8448167" y="3404464"/>
            <a:ext cx="3136000" cy="2732800"/>
          </a:xfrm>
          <a:prstGeom prst="rect">
            <a:avLst/>
          </a:prstGeom>
          <a:noFill/>
          <a:ln>
            <a:noFill/>
          </a:ln>
        </p:spPr>
        <p:txBody>
          <a:bodyPr spcFirstLastPara="1" wrap="square" lIns="68564" tIns="34274" rIns="68564" bIns="34274" anchor="t" anchorCtr="0"/>
          <a:lstStyle>
            <a:lvl1pPr marL="609459" lvl="0" indent="-397843" algn="l">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930" lvl="1"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392" lvl="2"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858" lvl="3"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316" lvl="4"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775" lvl="5"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240" lvl="6"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5703" lvl="7"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174" lvl="8"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5024967" y="3404464"/>
            <a:ext cx="3136000" cy="2732800"/>
          </a:xfrm>
          <a:prstGeom prst="rect">
            <a:avLst/>
          </a:prstGeom>
          <a:noFill/>
          <a:ln>
            <a:noFill/>
          </a:ln>
        </p:spPr>
        <p:txBody>
          <a:bodyPr spcFirstLastPara="1" wrap="square" lIns="68564" tIns="34274" rIns="68564" bIns="34274" anchor="t" anchorCtr="0"/>
          <a:lstStyle>
            <a:lvl1pPr marL="609459" lvl="0" indent="-397843" algn="l">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930" lvl="1"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392" lvl="2"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858" lvl="3"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316" lvl="4"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775" lvl="5"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240" lvl="6"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5703" lvl="7"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174" lvl="8"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5024967" y="2310697"/>
            <a:ext cx="5743600" cy="858400"/>
          </a:xfrm>
          <a:prstGeom prst="rect">
            <a:avLst/>
          </a:prstGeom>
          <a:noFill/>
          <a:ln>
            <a:noFill/>
          </a:ln>
        </p:spPr>
        <p:txBody>
          <a:bodyPr spcFirstLastPara="1" wrap="square" lIns="68564" tIns="34274" rIns="68564" bIns="34274" anchor="ctr" anchorCtr="0"/>
          <a:lstStyle>
            <a:lvl1pPr lvl="0" algn="l">
              <a:lnSpc>
                <a:spcPct val="90000"/>
              </a:lnSpc>
              <a:spcBef>
                <a:spcPts val="0"/>
              </a:spcBef>
              <a:spcAft>
                <a:spcPts val="0"/>
              </a:spcAft>
              <a:buClr>
                <a:srgbClr val="0054BC"/>
              </a:buClr>
              <a:buSzPts val="3000"/>
              <a:buFont typeface="Work Sans Light"/>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id="{7EA52621-5AD7-FE4D-8401-6200F1765F30}"/>
              </a:ext>
            </a:extLst>
          </p:cNvPr>
          <p:cNvSpPr txBox="1"/>
          <p:nvPr userDrawn="1"/>
        </p:nvSpPr>
        <p:spPr>
          <a:xfrm>
            <a:off x="434552" y="141800"/>
            <a:ext cx="2472400" cy="241200"/>
          </a:xfrm>
          <a:prstGeom prst="rect">
            <a:avLst/>
          </a:prstGeom>
          <a:noFill/>
          <a:ln>
            <a:noFill/>
          </a:ln>
        </p:spPr>
        <p:txBody>
          <a:bodyPr spcFirstLastPara="1" wrap="square" lIns="91416" tIns="45698" rIns="91416"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dirty="0">
                <a:solidFill>
                  <a:srgbClr val="0066CD"/>
                </a:solidFill>
                <a:latin typeface="Work Sans Light"/>
                <a:ea typeface="Work Sans Light"/>
                <a:cs typeface="Work Sans Light"/>
                <a:sym typeface="Work Sans Light"/>
              </a:rPr>
              <a:t>Función Pública</a:t>
            </a:r>
            <a:endParaRPr sz="800" b="0" i="0" u="none" strike="noStrike" cap="none"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227645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 blanco" type="blank">
  <p:cSld name="En blanco">
    <p:bg>
      <p:bgPr>
        <a:solidFill>
          <a:srgbClr val="DCEAFB"/>
        </a:solidFill>
        <a:effectLst/>
      </p:bgPr>
    </p:bg>
    <p:spTree>
      <p:nvGrpSpPr>
        <p:cNvPr id="1" name="Shape 92"/>
        <p:cNvGrpSpPr/>
        <p:nvPr/>
      </p:nvGrpSpPr>
      <p:grpSpPr>
        <a:xfrm>
          <a:off x="0" y="0"/>
          <a:ext cx="0" cy="0"/>
          <a:chOff x="0" y="0"/>
          <a:chExt cx="0" cy="0"/>
        </a:xfrm>
      </p:grpSpPr>
      <p:sp>
        <p:nvSpPr>
          <p:cNvPr id="6" name="Google Shape;69;p9">
            <a:extLst>
              <a:ext uri="{FF2B5EF4-FFF2-40B4-BE49-F238E27FC236}">
                <a16:creationId xmlns:a16="http://schemas.microsoft.com/office/drawing/2014/main" id="{2878297F-D1F8-3A48-B1CC-2D20ABA28118}"/>
              </a:ext>
            </a:extLst>
          </p:cNvPr>
          <p:cNvSpPr txBox="1"/>
          <p:nvPr userDrawn="1"/>
        </p:nvSpPr>
        <p:spPr>
          <a:xfrm>
            <a:off x="434552" y="141800"/>
            <a:ext cx="2472400" cy="241200"/>
          </a:xfrm>
          <a:prstGeom prst="rect">
            <a:avLst/>
          </a:prstGeom>
          <a:noFill/>
          <a:ln>
            <a:noFill/>
          </a:ln>
        </p:spPr>
        <p:txBody>
          <a:bodyPr spcFirstLastPara="1" wrap="square" lIns="91416" tIns="45698" rIns="91416"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dirty="0">
                <a:solidFill>
                  <a:srgbClr val="0066CD"/>
                </a:solidFill>
                <a:latin typeface="Work Sans Light"/>
                <a:ea typeface="Work Sans Light"/>
                <a:cs typeface="Work Sans Light"/>
                <a:sym typeface="Work Sans Light"/>
              </a:rPr>
              <a:t>Función Pública</a:t>
            </a:r>
            <a:endParaRPr sz="800" b="0" i="0" u="none" strike="noStrike" cap="none" dirty="0">
              <a:solidFill>
                <a:srgbClr val="0066CD"/>
              </a:solidFill>
              <a:latin typeface="Work Sans Light"/>
              <a:ea typeface="Work Sans Light"/>
              <a:cs typeface="Work Sans Light"/>
              <a:sym typeface="Work Sans Light"/>
            </a:endParaRPr>
          </a:p>
        </p:txBody>
      </p:sp>
      <p:sp>
        <p:nvSpPr>
          <p:cNvPr id="4" name="Google Shape;21;p3"/>
          <p:cNvSpPr txBox="1"/>
          <p:nvPr userDrawn="1"/>
        </p:nvSpPr>
        <p:spPr>
          <a:xfrm>
            <a:off x="0" y="6474856"/>
            <a:ext cx="12192000" cy="454400"/>
          </a:xfrm>
          <a:prstGeom prst="rect">
            <a:avLst/>
          </a:prstGeom>
          <a:noFill/>
          <a:ln>
            <a:noFill/>
          </a:ln>
        </p:spPr>
        <p:txBody>
          <a:bodyPr spcFirstLastPara="1" wrap="square" lIns="121878" tIns="121878" rIns="121878" bIns="121878"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s-CO" sz="800" b="0" i="0" u="none" strike="noStrike" cap="none" dirty="0">
                <a:solidFill>
                  <a:srgbClr val="0054BC"/>
                </a:solidFill>
                <a:latin typeface="Work Sans"/>
                <a:ea typeface="Work Sans"/>
                <a:cs typeface="Work Sans"/>
                <a:sym typeface="Work Sans"/>
              </a:rPr>
              <a:t>Esta presentación es propiedad intelectual controlada y producida por Función Pública.</a:t>
            </a:r>
            <a:endParaRPr sz="800" b="0" i="0" u="none" strike="noStrike" cap="none" dirty="0">
              <a:solidFill>
                <a:srgbClr val="0054BC"/>
              </a:solidFill>
              <a:latin typeface="Work Sans"/>
              <a:ea typeface="Work Sans"/>
              <a:cs typeface="Work Sans"/>
              <a:sym typeface="Work Sans"/>
            </a:endParaRPr>
          </a:p>
        </p:txBody>
      </p:sp>
    </p:spTree>
    <p:extLst>
      <p:ext uri="{BB962C8B-B14F-4D97-AF65-F5344CB8AC3E}">
        <p14:creationId xmlns:p14="http://schemas.microsoft.com/office/powerpoint/2010/main" val="2350023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ifras">
  <p:cSld name="Cifras">
    <p:bg>
      <p:bgPr>
        <a:solidFill>
          <a:srgbClr val="DCEAFB"/>
        </a:soli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8465617" y="2596599"/>
            <a:ext cx="3020000" cy="1664800"/>
          </a:xfrm>
          <a:prstGeom prst="rect">
            <a:avLst/>
          </a:prstGeom>
          <a:noFill/>
          <a:ln>
            <a:noFill/>
          </a:ln>
        </p:spPr>
        <p:txBody>
          <a:bodyPr spcFirstLastPara="1" wrap="square" lIns="68564" tIns="34274" rIns="68564" bIns="34274" anchor="t" anchorCtr="0"/>
          <a:lstStyle>
            <a:lvl1pPr marL="609459" lvl="0" indent="-914196"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8930" lvl="1" indent="-914196"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392" lvl="2" indent="-914196"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7858" lvl="3" indent="-914196"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316" lvl="4" indent="-914196"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6775" lvl="5" indent="-914196"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6240" lvl="6" indent="-914196"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5703" lvl="7" indent="-914196"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5174" lvl="8" indent="-914196"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98" name="Google Shape;98;p15"/>
          <p:cNvSpPr txBox="1">
            <a:spLocks noGrp="1"/>
          </p:cNvSpPr>
          <p:nvPr>
            <p:ph type="body" idx="2"/>
          </p:nvPr>
        </p:nvSpPr>
        <p:spPr>
          <a:xfrm>
            <a:off x="8778017" y="4345131"/>
            <a:ext cx="2510800" cy="588400"/>
          </a:xfrm>
          <a:prstGeom prst="rect">
            <a:avLst/>
          </a:prstGeom>
          <a:noFill/>
          <a:ln>
            <a:noFill/>
          </a:ln>
        </p:spPr>
        <p:txBody>
          <a:bodyPr spcFirstLastPara="1" wrap="square" lIns="68564" tIns="34274" rIns="68564" bIns="34274" anchor="t" anchorCtr="0"/>
          <a:lstStyle>
            <a:lvl1pPr marL="609459" lvl="0" indent="-39784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930" lvl="1"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392" lvl="2"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858" lvl="3"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316" lvl="4"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775" lvl="5"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240" lvl="6"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5703" lvl="7"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174" lvl="8"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99" name="Google Shape;99;p15"/>
          <p:cNvSpPr txBox="1">
            <a:spLocks noGrp="1"/>
          </p:cNvSpPr>
          <p:nvPr>
            <p:ph type="body" idx="3"/>
          </p:nvPr>
        </p:nvSpPr>
        <p:spPr>
          <a:xfrm>
            <a:off x="1112767" y="2596599"/>
            <a:ext cx="3020000" cy="1664800"/>
          </a:xfrm>
          <a:prstGeom prst="rect">
            <a:avLst/>
          </a:prstGeom>
          <a:noFill/>
          <a:ln>
            <a:noFill/>
          </a:ln>
        </p:spPr>
        <p:txBody>
          <a:bodyPr spcFirstLastPara="1" wrap="square" lIns="68564" tIns="34274" rIns="68564" bIns="34274" anchor="t" anchorCtr="0"/>
          <a:lstStyle>
            <a:lvl1pPr marL="609459" lvl="0" indent="-914196"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8930" lvl="1" indent="-914196"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392" lvl="2" indent="-914196"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7858" lvl="3" indent="-914196"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316" lvl="4" indent="-914196"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6775" lvl="5" indent="-914196"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6240" lvl="6" indent="-914196"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5703" lvl="7" indent="-914196"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5174" lvl="8" indent="-914196"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0" name="Google Shape;100;p15"/>
          <p:cNvSpPr txBox="1">
            <a:spLocks noGrp="1"/>
          </p:cNvSpPr>
          <p:nvPr>
            <p:ph type="title"/>
          </p:nvPr>
        </p:nvSpPr>
        <p:spPr>
          <a:xfrm>
            <a:off x="825635" y="862667"/>
            <a:ext cx="10463200" cy="858400"/>
          </a:xfrm>
          <a:prstGeom prst="rect">
            <a:avLst/>
          </a:prstGeom>
          <a:noFill/>
          <a:ln>
            <a:noFill/>
          </a:ln>
        </p:spPr>
        <p:txBody>
          <a:bodyPr spcFirstLastPara="1" wrap="square" lIns="68564" tIns="34274" rIns="68564" bIns="34274"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103" name="Google Shape;103;p15"/>
          <p:cNvSpPr txBox="1">
            <a:spLocks noGrp="1"/>
          </p:cNvSpPr>
          <p:nvPr>
            <p:ph type="body" idx="4"/>
          </p:nvPr>
        </p:nvSpPr>
        <p:spPr>
          <a:xfrm>
            <a:off x="4789184" y="2596599"/>
            <a:ext cx="3020000" cy="1664800"/>
          </a:xfrm>
          <a:prstGeom prst="rect">
            <a:avLst/>
          </a:prstGeom>
          <a:noFill/>
          <a:ln>
            <a:noFill/>
          </a:ln>
        </p:spPr>
        <p:txBody>
          <a:bodyPr spcFirstLastPara="1" wrap="square" lIns="68564" tIns="34274" rIns="68564" bIns="34274" anchor="t" anchorCtr="0"/>
          <a:lstStyle>
            <a:lvl1pPr marL="609459" lvl="0" indent="-914196"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8930" lvl="1" indent="-914196"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392" lvl="2" indent="-914196"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7858" lvl="3" indent="-914196"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316" lvl="4" indent="-914196"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6775" lvl="5" indent="-914196"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6240" lvl="6" indent="-914196"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5703" lvl="7" indent="-914196"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5174" lvl="8" indent="-914196"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4" name="Google Shape;104;p15"/>
          <p:cNvSpPr txBox="1">
            <a:spLocks noGrp="1"/>
          </p:cNvSpPr>
          <p:nvPr>
            <p:ph type="body" idx="5"/>
          </p:nvPr>
        </p:nvSpPr>
        <p:spPr>
          <a:xfrm>
            <a:off x="5043784" y="4345131"/>
            <a:ext cx="2510800" cy="588400"/>
          </a:xfrm>
          <a:prstGeom prst="rect">
            <a:avLst/>
          </a:prstGeom>
          <a:noFill/>
          <a:ln>
            <a:noFill/>
          </a:ln>
        </p:spPr>
        <p:txBody>
          <a:bodyPr spcFirstLastPara="1" wrap="square" lIns="68564" tIns="34274" rIns="68564" bIns="34274" anchor="t" anchorCtr="0"/>
          <a:lstStyle>
            <a:lvl1pPr marL="609459" lvl="0" indent="-39784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930" lvl="1"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392" lvl="2"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858" lvl="3"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316" lvl="4"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775" lvl="5"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240" lvl="6"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5703" lvl="7"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174" lvl="8"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05" name="Google Shape;105;p15"/>
          <p:cNvSpPr txBox="1">
            <a:spLocks noGrp="1"/>
          </p:cNvSpPr>
          <p:nvPr>
            <p:ph type="body" idx="6"/>
          </p:nvPr>
        </p:nvSpPr>
        <p:spPr>
          <a:xfrm>
            <a:off x="1367351" y="4345131"/>
            <a:ext cx="2510800" cy="588400"/>
          </a:xfrm>
          <a:prstGeom prst="rect">
            <a:avLst/>
          </a:prstGeom>
          <a:noFill/>
          <a:ln>
            <a:noFill/>
          </a:ln>
        </p:spPr>
        <p:txBody>
          <a:bodyPr spcFirstLastPara="1" wrap="square" lIns="68564" tIns="34274" rIns="68564" bIns="34274" anchor="t" anchorCtr="0"/>
          <a:lstStyle>
            <a:lvl1pPr marL="609459" lvl="0" indent="-39784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930" lvl="1"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392" lvl="2"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858" lvl="3"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316" lvl="4"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775" lvl="5"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240" lvl="6"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5703" lvl="7"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174" lvl="8"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1" name="Google Shape;69;p9">
            <a:extLst>
              <a:ext uri="{FF2B5EF4-FFF2-40B4-BE49-F238E27FC236}">
                <a16:creationId xmlns:a16="http://schemas.microsoft.com/office/drawing/2014/main" id="{EADC75C9-C746-8548-988D-73FE9ACC5089}"/>
              </a:ext>
            </a:extLst>
          </p:cNvPr>
          <p:cNvSpPr txBox="1"/>
          <p:nvPr userDrawn="1"/>
        </p:nvSpPr>
        <p:spPr>
          <a:xfrm>
            <a:off x="434552" y="141800"/>
            <a:ext cx="2472400" cy="241200"/>
          </a:xfrm>
          <a:prstGeom prst="rect">
            <a:avLst/>
          </a:prstGeom>
          <a:noFill/>
          <a:ln>
            <a:noFill/>
          </a:ln>
        </p:spPr>
        <p:txBody>
          <a:bodyPr spcFirstLastPara="1" wrap="square" lIns="91416" tIns="45698" rIns="91416"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dirty="0">
                <a:solidFill>
                  <a:srgbClr val="0066CD"/>
                </a:solidFill>
                <a:latin typeface="Work Sans Light"/>
                <a:ea typeface="Work Sans Light"/>
                <a:cs typeface="Work Sans Light"/>
                <a:sym typeface="Work Sans Light"/>
              </a:rPr>
              <a:t>Función Pública</a:t>
            </a:r>
            <a:endParaRPr sz="800" b="0" i="0" u="none" strike="noStrike" cap="none"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572481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apositiva de título 1" preserve="1">
  <p:cSld name="1_Diapositiva de título 1">
    <p:bg>
      <p:bgPr>
        <a:solidFill>
          <a:srgbClr val="FFAB00"/>
        </a:solidFill>
        <a:effectLst/>
      </p:bgPr>
    </p:bg>
    <p:spTree>
      <p:nvGrpSpPr>
        <p:cNvPr id="1" name="Shape 17"/>
        <p:cNvGrpSpPr/>
        <p:nvPr/>
      </p:nvGrpSpPr>
      <p:grpSpPr>
        <a:xfrm>
          <a:off x="0" y="0"/>
          <a:ext cx="0" cy="0"/>
          <a:chOff x="0" y="0"/>
          <a:chExt cx="0" cy="0"/>
        </a:xfrm>
      </p:grpSpPr>
      <p:sp>
        <p:nvSpPr>
          <p:cNvPr id="21" name="Google Shape;21;p3"/>
          <p:cNvSpPr txBox="1"/>
          <p:nvPr/>
        </p:nvSpPr>
        <p:spPr>
          <a:xfrm>
            <a:off x="1" y="6474856"/>
            <a:ext cx="8491363" cy="454400"/>
          </a:xfrm>
          <a:prstGeom prst="rect">
            <a:avLst/>
          </a:prstGeom>
          <a:noFill/>
          <a:ln>
            <a:noFill/>
          </a:ln>
        </p:spPr>
        <p:txBody>
          <a:bodyPr spcFirstLastPara="1" wrap="square" lIns="121878" tIns="121878" rIns="121878" bIns="121878"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s-CO" sz="800" b="0" i="0" u="none" strike="noStrike" cap="none" dirty="0">
                <a:solidFill>
                  <a:schemeClr val="lt1"/>
                </a:solidFill>
                <a:latin typeface="Work Sans"/>
                <a:ea typeface="Work Sans"/>
                <a:cs typeface="Work Sans"/>
                <a:sym typeface="Work Sans"/>
              </a:rPr>
              <a:t>Esta presentación es propiedad intelectual controlada y producida por Función Pública.</a:t>
            </a:r>
            <a:endParaRPr sz="800" b="0" i="0" u="none" strike="noStrike" cap="none" dirty="0">
              <a:solidFill>
                <a:schemeClr val="lt1"/>
              </a:solidFill>
              <a:latin typeface="Work Sans"/>
              <a:ea typeface="Work Sans"/>
              <a:cs typeface="Work Sans"/>
              <a:sym typeface="Work Sans"/>
            </a:endParaRPr>
          </a:p>
        </p:txBody>
      </p:sp>
      <p:grpSp>
        <p:nvGrpSpPr>
          <p:cNvPr id="9" name="Grupo 8">
            <a:extLst>
              <a:ext uri="{FF2B5EF4-FFF2-40B4-BE49-F238E27FC236}">
                <a16:creationId xmlns:a16="http://schemas.microsoft.com/office/drawing/2014/main" id="{DA1EA076-2D5E-8F43-82EF-40C497B36141}"/>
              </a:ext>
            </a:extLst>
          </p:cNvPr>
          <p:cNvGrpSpPr/>
          <p:nvPr userDrawn="1"/>
        </p:nvGrpSpPr>
        <p:grpSpPr>
          <a:xfrm>
            <a:off x="5215237" y="-140678"/>
            <a:ext cx="6976763" cy="7139355"/>
            <a:chOff x="5494962" y="355985"/>
            <a:chExt cx="6697038" cy="6853110"/>
          </a:xfrm>
        </p:grpSpPr>
        <p:sp>
          <p:nvSpPr>
            <p:cNvPr id="10" name="Google Shape;20;p3">
              <a:extLst>
                <a:ext uri="{FF2B5EF4-FFF2-40B4-BE49-F238E27FC236}">
                  <a16:creationId xmlns:a16="http://schemas.microsoft.com/office/drawing/2014/main" id="{F73B593B-BFC5-1041-8337-25557BD7ED6F}"/>
                </a:ext>
              </a:extLst>
            </p:cNvPr>
            <p:cNvSpPr/>
            <p:nvPr/>
          </p:nvSpPr>
          <p:spPr>
            <a:xfrm>
              <a:off x="8639735" y="355985"/>
              <a:ext cx="3552265" cy="6853110"/>
            </a:xfrm>
            <a:prstGeom prst="rect">
              <a:avLst/>
            </a:prstGeom>
            <a:solidFill>
              <a:srgbClr val="DCEAFB"/>
            </a:solidFill>
            <a:ln>
              <a:noFill/>
            </a:ln>
          </p:spPr>
          <p:txBody>
            <a:bodyPr spcFirstLastPara="1" wrap="square" lIns="68533" tIns="34257" rIns="68533" bIns="34257" anchor="ctr" anchorCtr="0">
              <a:noAutofit/>
            </a:bodyPr>
            <a:lstStyle/>
            <a:p>
              <a:pPr algn="ctr"/>
              <a:endParaRPr sz="1500">
                <a:solidFill>
                  <a:schemeClr val="lt1"/>
                </a:solidFill>
              </a:endParaRPr>
            </a:p>
          </p:txBody>
        </p:sp>
        <p:pic>
          <p:nvPicPr>
            <p:cNvPr id="11" name="Imagen 10">
              <a:extLst>
                <a:ext uri="{FF2B5EF4-FFF2-40B4-BE49-F238E27FC236}">
                  <a16:creationId xmlns:a16="http://schemas.microsoft.com/office/drawing/2014/main" id="{7A6C232E-74A4-AF48-9B6F-4F6B0E7AF6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4962" y="1944065"/>
              <a:ext cx="4352654" cy="831579"/>
            </a:xfrm>
            <a:prstGeom prst="rect">
              <a:avLst/>
            </a:prstGeom>
          </p:spPr>
        </p:pic>
      </p:grpSp>
      <p:sp>
        <p:nvSpPr>
          <p:cNvPr id="12" name="CuadroTexto 9">
            <a:extLst>
              <a:ext uri="{FF2B5EF4-FFF2-40B4-BE49-F238E27FC236}">
                <a16:creationId xmlns:a16="http://schemas.microsoft.com/office/drawing/2014/main" id="{6508292A-5721-0448-A5F3-C720366B6098}"/>
              </a:ext>
            </a:extLst>
          </p:cNvPr>
          <p:cNvSpPr txBox="1"/>
          <p:nvPr userDrawn="1"/>
        </p:nvSpPr>
        <p:spPr>
          <a:xfrm>
            <a:off x="2322897" y="2523913"/>
            <a:ext cx="5936755" cy="3416320"/>
          </a:xfrm>
          <a:prstGeom prst="rect">
            <a:avLst/>
          </a:prstGeom>
          <a:noFill/>
        </p:spPr>
        <p:txBody>
          <a:bodyPr wrap="square" lIns="91424" tIns="45718" rIns="91424" bIns="45718" rtlCol="0">
            <a:spAutoFit/>
          </a:bodyPr>
          <a:lstStyle/>
          <a:p>
            <a:pPr marL="0" marR="0" lvl="0" indent="0" algn="l" defTabSz="1218930" rtl="0" eaLnBrk="1" fontAlgn="auto" latinLnBrk="0" hangingPunct="1">
              <a:lnSpc>
                <a:spcPct val="150000"/>
              </a:lnSpc>
              <a:spcBef>
                <a:spcPts val="0"/>
              </a:spcBef>
              <a:spcAft>
                <a:spcPts val="0"/>
              </a:spcAft>
              <a:buClrTx/>
              <a:buSzTx/>
              <a:buFontTx/>
              <a:buNone/>
              <a:tabLst/>
              <a:defRPr/>
            </a:pPr>
            <a:r>
              <a:rPr lang="es-ES" sz="6400" b="1" dirty="0">
                <a:solidFill>
                  <a:schemeClr val="bg1"/>
                </a:solidFill>
                <a:latin typeface="Work Sans SemiBold" pitchFamily="2" charset="77"/>
                <a:ea typeface="MS PGothic" pitchFamily="34" charset="-128"/>
                <a:cs typeface="Calibri" pitchFamily="34" charset="0"/>
              </a:rPr>
              <a:t>Gracias</a:t>
            </a:r>
          </a:p>
          <a:p>
            <a:pPr marL="0" marR="0" lvl="0" indent="0" algn="l" defTabSz="1218930" rtl="0" eaLnBrk="1" fontAlgn="auto" latinLnBrk="0" hangingPunct="1">
              <a:lnSpc>
                <a:spcPct val="150000"/>
              </a:lnSpc>
              <a:spcBef>
                <a:spcPts val="0"/>
              </a:spcBef>
              <a:spcAft>
                <a:spcPts val="0"/>
              </a:spcAft>
              <a:buClrTx/>
              <a:buSzTx/>
              <a:buFontTx/>
              <a:buNone/>
              <a:tabLst/>
              <a:defRPr/>
            </a:pPr>
            <a:r>
              <a:rPr kumimoji="0" lang="es-ES_tradnl" sz="1600" u="none" strike="noStrike" kern="1200" cap="none" spc="0" normalizeH="0" baseline="0" noProof="0" dirty="0">
                <a:ln>
                  <a:noFill/>
                </a:ln>
                <a:solidFill>
                  <a:srgbClr val="FFFFFF"/>
                </a:solidFill>
                <a:effectLst/>
                <a:uLnTx/>
                <a:uFillTx/>
                <a:latin typeface="Work Sans Light" pitchFamily="2" charset="77"/>
                <a:ea typeface="Arial" charset="0"/>
                <a:cs typeface="Arial" charset="0"/>
                <a:sym typeface="Arial"/>
              </a:rPr>
              <a:t>Carrera 6 No 12-62, Bogotá D.C., Colombia</a:t>
            </a:r>
          </a:p>
          <a:p>
            <a:pPr marL="380916" marR="0" lvl="0" indent="-380916" defTabSz="1218930" rtl="0" eaLnBrk="1" fontAlgn="auto" latinLnBrk="0" hangingPunct="1">
              <a:lnSpc>
                <a:spcPct val="150000"/>
              </a:lnSpc>
              <a:spcBef>
                <a:spcPts val="0"/>
              </a:spcBef>
              <a:spcAft>
                <a:spcPts val="0"/>
              </a:spcAft>
              <a:buClr>
                <a:srgbClr val="FFFFFF"/>
              </a:buClr>
              <a:buSzPct val="125000"/>
              <a:buFont typeface="Wingdings" panose="05000000000000000000" pitchFamily="2" charset="2"/>
              <a:buChar char="("/>
              <a:tabLst/>
              <a:defRPr/>
            </a:pPr>
            <a:r>
              <a:rPr kumimoji="0" lang="es-ES_tradnl" sz="1600" u="none" strike="noStrike" kern="1200" cap="none" spc="0" normalizeH="0" baseline="0" noProof="0" dirty="0">
                <a:ln>
                  <a:noFill/>
                </a:ln>
                <a:solidFill>
                  <a:srgbClr val="FFFFFF"/>
                </a:solidFill>
                <a:effectLst/>
                <a:uLnTx/>
                <a:uFillTx/>
                <a:latin typeface="Work Sans Light" pitchFamily="2" charset="77"/>
                <a:ea typeface="Arial" charset="0"/>
                <a:cs typeface="Arial" charset="0"/>
                <a:sym typeface="Arial"/>
              </a:rPr>
              <a:t>7395656 Fax: 7395657</a:t>
            </a:r>
          </a:p>
          <a:p>
            <a:pPr marL="380916" marR="0" lvl="0" indent="-380916" defTabSz="1218930" rtl="0" eaLnBrk="1" fontAlgn="auto" latinLnBrk="0" hangingPunct="1">
              <a:lnSpc>
                <a:spcPct val="150000"/>
              </a:lnSpc>
              <a:spcBef>
                <a:spcPts val="0"/>
              </a:spcBef>
              <a:spcAft>
                <a:spcPts val="0"/>
              </a:spcAft>
              <a:buClr>
                <a:srgbClr val="FFFFFF"/>
              </a:buClr>
              <a:buSzPct val="125000"/>
              <a:buFont typeface="Wingdings" panose="05000000000000000000" pitchFamily="2" charset="2"/>
              <a:buChar char="("/>
              <a:tabLst/>
              <a:defRPr/>
            </a:pPr>
            <a:r>
              <a:rPr kumimoji="0" lang="es-CO" sz="1600" u="none" strike="noStrike" kern="1200" cap="none" spc="0" normalizeH="0" baseline="0" noProof="0" dirty="0">
                <a:ln>
                  <a:noFill/>
                </a:ln>
                <a:solidFill>
                  <a:srgbClr val="FFFFFF"/>
                </a:solidFill>
                <a:effectLst/>
                <a:uLnTx/>
                <a:uFillTx/>
                <a:latin typeface="Work Sans Light" pitchFamily="2" charset="77"/>
                <a:ea typeface="Arial" charset="0"/>
                <a:cs typeface="Arial" charset="0"/>
                <a:sym typeface="Arial"/>
              </a:rPr>
              <a:t>Línea gratuita de atención al usuario: 018000 917770</a:t>
            </a:r>
          </a:p>
          <a:p>
            <a:pPr marL="380916" marR="0" lvl="0" indent="-380916" defTabSz="1218930" rtl="0" eaLnBrk="1" fontAlgn="auto" latinLnBrk="0" hangingPunct="1">
              <a:lnSpc>
                <a:spcPct val="150000"/>
              </a:lnSpc>
              <a:spcBef>
                <a:spcPts val="0"/>
              </a:spcBef>
              <a:spcAft>
                <a:spcPts val="0"/>
              </a:spcAft>
              <a:buClr>
                <a:srgbClr val="FFFFFF"/>
              </a:buClr>
              <a:buSzPct val="125000"/>
              <a:buFont typeface="Wingdings" panose="05000000000000000000" pitchFamily="2" charset="2"/>
              <a:buChar char="8"/>
              <a:tabLst/>
              <a:defRPr/>
            </a:pPr>
            <a:r>
              <a:rPr kumimoji="0" lang="es-ES_tradnl" sz="1600" u="none" strike="noStrike" kern="1200" cap="none" spc="0" normalizeH="0" baseline="0" noProof="0" dirty="0">
                <a:ln>
                  <a:noFill/>
                </a:ln>
                <a:solidFill>
                  <a:srgbClr val="FFFFFF"/>
                </a:solidFill>
                <a:effectLst/>
                <a:uLnTx/>
                <a:uFillTx/>
                <a:latin typeface="Work Sans Light" pitchFamily="2" charset="77"/>
                <a:ea typeface="Arial" charset="0"/>
                <a:cs typeface="Arial" charset="0"/>
                <a:sym typeface="Arial"/>
              </a:rPr>
              <a:t>www.funcionpublica.gov.co</a:t>
            </a:r>
          </a:p>
          <a:p>
            <a:pPr marL="380916" marR="0" lvl="0" indent="-380916" defTabSz="1218930" rtl="0" eaLnBrk="1" fontAlgn="auto" latinLnBrk="0" hangingPunct="1">
              <a:lnSpc>
                <a:spcPct val="150000"/>
              </a:lnSpc>
              <a:spcBef>
                <a:spcPts val="0"/>
              </a:spcBef>
              <a:spcAft>
                <a:spcPts val="0"/>
              </a:spcAft>
              <a:buClr>
                <a:srgbClr val="FFFFFF"/>
              </a:buClr>
              <a:buSzPct val="125000"/>
              <a:buFont typeface="Wingdings" panose="05000000000000000000" pitchFamily="2" charset="2"/>
              <a:buChar char="*"/>
              <a:tabLst/>
              <a:defRPr/>
            </a:pPr>
            <a:r>
              <a:rPr kumimoji="0" lang="es-ES_tradnl" sz="1600" u="none" strike="noStrike" kern="1200" cap="none" spc="0" normalizeH="0" baseline="0" noProof="0" dirty="0">
                <a:ln>
                  <a:noFill/>
                </a:ln>
                <a:solidFill>
                  <a:srgbClr val="FFFFFF"/>
                </a:solidFill>
                <a:effectLst/>
                <a:uLnTx/>
                <a:uFillTx/>
                <a:latin typeface="Work Sans Light" pitchFamily="2" charset="77"/>
                <a:ea typeface="Arial" charset="0"/>
                <a:cs typeface="Arial" charset="0"/>
                <a:sym typeface="Arial"/>
              </a:rPr>
              <a:t>eva@funcionpublica.gov.co</a:t>
            </a:r>
          </a:p>
        </p:txBody>
      </p:sp>
    </p:spTree>
    <p:extLst>
      <p:ext uri="{BB962C8B-B14F-4D97-AF65-F5344CB8AC3E}">
        <p14:creationId xmlns:p14="http://schemas.microsoft.com/office/powerpoint/2010/main" val="1789157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FFB87-3E19-472F-8530-1AD1815F0B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1283D11-B1C0-4976-A365-DE16E450AFDB}"/>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08208E-8D0E-4D62-BDA3-63206068A3CD}"/>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13/09/2022</a:t>
            </a:fld>
            <a:endParaRPr lang="es-CO">
              <a:solidFill>
                <a:prstClr val="black">
                  <a:tint val="75000"/>
                </a:prstClr>
              </a:solidFill>
              <a:latin typeface="Calibri"/>
            </a:endParaRPr>
          </a:p>
        </p:txBody>
      </p:sp>
      <p:sp>
        <p:nvSpPr>
          <p:cNvPr id="5" name="Marcador de pie de página 4">
            <a:extLst>
              <a:ext uri="{FF2B5EF4-FFF2-40B4-BE49-F238E27FC236}">
                <a16:creationId xmlns:a16="http://schemas.microsoft.com/office/drawing/2014/main" id="{8E81DAAD-FD0F-498D-8F29-8910565607A1}"/>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6" name="Marcador de número de diapositiva 5">
            <a:extLst>
              <a:ext uri="{FF2B5EF4-FFF2-40B4-BE49-F238E27FC236}">
                <a16:creationId xmlns:a16="http://schemas.microsoft.com/office/drawing/2014/main" id="{3052CBDC-88C2-4837-96EB-3B0FE9A1A860}"/>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371275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n con título">
  <p:cSld name="Imagen con título">
    <p:bg>
      <p:bgPr>
        <a:solidFill>
          <a:srgbClr val="DCEAFB"/>
        </a:solidFill>
        <a:effectLst/>
      </p:bgPr>
    </p:bg>
    <p:spTree>
      <p:nvGrpSpPr>
        <p:cNvPr id="1" name="Shape 371"/>
        <p:cNvGrpSpPr/>
        <p:nvPr/>
      </p:nvGrpSpPr>
      <p:grpSpPr>
        <a:xfrm>
          <a:off x="0" y="0"/>
          <a:ext cx="0" cy="0"/>
          <a:chOff x="0" y="0"/>
          <a:chExt cx="0" cy="0"/>
        </a:xfrm>
      </p:grpSpPr>
      <p:sp>
        <p:nvSpPr>
          <p:cNvPr id="372" name="Google Shape;372;p15"/>
          <p:cNvSpPr txBox="1">
            <a:spLocks noGrp="1"/>
          </p:cNvSpPr>
          <p:nvPr>
            <p:ph type="body" idx="1"/>
          </p:nvPr>
        </p:nvSpPr>
        <p:spPr>
          <a:xfrm>
            <a:off x="8448168" y="3404467"/>
            <a:ext cx="3136000" cy="2732800"/>
          </a:xfrm>
          <a:prstGeom prst="rect">
            <a:avLst/>
          </a:prstGeom>
          <a:noFill/>
          <a:ln>
            <a:noFill/>
          </a:ln>
        </p:spPr>
        <p:txBody>
          <a:bodyPr spcFirstLastPara="1" wrap="square" lIns="68529" tIns="34274" rIns="68529" bIns="34274" anchor="t" anchorCtr="0">
            <a:normAutofit/>
          </a:bodyPr>
          <a:lstStyle>
            <a:lvl1pPr marL="609091" lvl="0" indent="-304544" algn="l" rtl="0">
              <a:lnSpc>
                <a:spcPct val="90000"/>
              </a:lnSpc>
              <a:spcBef>
                <a:spcPts val="1067"/>
              </a:spcBef>
              <a:spcAft>
                <a:spcPts val="0"/>
              </a:spcAft>
              <a:buSzPts val="1100"/>
              <a:buFont typeface="Work Sans"/>
              <a:buNone/>
              <a:defRPr sz="1300">
                <a:solidFill>
                  <a:srgbClr val="0066CD"/>
                </a:solidFill>
                <a:latin typeface="Work Sans"/>
                <a:ea typeface="Work Sans"/>
                <a:cs typeface="Work Sans"/>
                <a:sym typeface="Work Sans"/>
              </a:defRPr>
            </a:lvl1pPr>
            <a:lvl2pPr marL="1218240" lvl="1"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2pPr>
            <a:lvl3pPr marL="1827349" lvl="2"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3pPr>
            <a:lvl4pPr marL="2436478" lvl="3"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4pPr>
            <a:lvl5pPr marL="3045568" lvl="4"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5pPr>
            <a:lvl6pPr marL="3654659" lvl="5"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6pPr>
            <a:lvl7pPr marL="4263787" lvl="6"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7pPr>
            <a:lvl8pPr marL="4872898" lvl="7"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8pPr>
            <a:lvl9pPr marL="5482046" lvl="8"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9pPr>
          </a:lstStyle>
          <a:p>
            <a:endParaRPr/>
          </a:p>
        </p:txBody>
      </p:sp>
      <p:sp>
        <p:nvSpPr>
          <p:cNvPr id="373" name="Google Shape;373;p15"/>
          <p:cNvSpPr>
            <a:spLocks noGrp="1"/>
          </p:cNvSpPr>
          <p:nvPr>
            <p:ph type="pic" idx="2"/>
          </p:nvPr>
        </p:nvSpPr>
        <p:spPr>
          <a:xfrm>
            <a:off x="-1" y="1258129"/>
            <a:ext cx="7086000" cy="4743600"/>
          </a:xfrm>
          <a:prstGeom prst="rect">
            <a:avLst/>
          </a:prstGeom>
          <a:noFill/>
          <a:ln>
            <a:noFill/>
          </a:ln>
        </p:spPr>
        <p:txBody>
          <a:bodyPr spcFirstLastPara="1" wrap="square" lIns="68529" tIns="34274" rIns="68529" bIns="34274" anchor="t" anchorCtr="0">
            <a:norm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374" name="Google Shape;374;p15"/>
          <p:cNvSpPr txBox="1">
            <a:spLocks noGrp="1"/>
          </p:cNvSpPr>
          <p:nvPr>
            <p:ph type="title"/>
          </p:nvPr>
        </p:nvSpPr>
        <p:spPr>
          <a:xfrm>
            <a:off x="8448168" y="2321489"/>
            <a:ext cx="3136000" cy="858400"/>
          </a:xfrm>
          <a:prstGeom prst="rect">
            <a:avLst/>
          </a:prstGeom>
          <a:noFill/>
          <a:ln>
            <a:noFill/>
          </a:ln>
        </p:spPr>
        <p:txBody>
          <a:bodyPr spcFirstLastPara="1" wrap="square" lIns="68529" tIns="34274" rIns="68529" bIns="34274" anchor="ctr" anchorCtr="0">
            <a:noAutofit/>
          </a:bodyPr>
          <a:lstStyle>
            <a:lvl1pPr lvl="0" algn="l" rtl="0">
              <a:lnSpc>
                <a:spcPct val="90000"/>
              </a:lnSpc>
              <a:spcBef>
                <a:spcPts val="0"/>
              </a:spcBef>
              <a:spcAft>
                <a:spcPts val="0"/>
              </a:spcAft>
              <a:buClr>
                <a:srgbClr val="FFFFFF"/>
              </a:buClr>
              <a:buSzPts val="1400"/>
              <a:buFont typeface="Work Sans"/>
              <a:buNone/>
              <a:defRPr sz="4000">
                <a:solidFill>
                  <a:srgbClr val="0066CD"/>
                </a:solidFill>
                <a:latin typeface="Work Sans"/>
                <a:ea typeface="Work Sans"/>
                <a:cs typeface="Work Sans"/>
                <a:sym typeface="Work Sans"/>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375" name="Google Shape;375;p15"/>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Tree>
    <p:extLst>
      <p:ext uri="{BB962C8B-B14F-4D97-AF65-F5344CB8AC3E}">
        <p14:creationId xmlns:p14="http://schemas.microsoft.com/office/powerpoint/2010/main" val="1532679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9B2CD-1190-43E1-90E0-729205872B9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BAA4193-0F6E-4359-B688-F8770C51D16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9CBD8E7-70CF-4264-B5A0-2D2C666EDCBB}"/>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13/09/2022</a:t>
            </a:fld>
            <a:endParaRPr lang="es-CO">
              <a:solidFill>
                <a:prstClr val="black">
                  <a:tint val="75000"/>
                </a:prstClr>
              </a:solidFill>
              <a:latin typeface="Calibri"/>
            </a:endParaRPr>
          </a:p>
        </p:txBody>
      </p:sp>
      <p:sp>
        <p:nvSpPr>
          <p:cNvPr id="5" name="Marcador de pie de página 4">
            <a:extLst>
              <a:ext uri="{FF2B5EF4-FFF2-40B4-BE49-F238E27FC236}">
                <a16:creationId xmlns:a16="http://schemas.microsoft.com/office/drawing/2014/main" id="{8A8BADEB-CC64-4F70-8DE6-FD969513F02D}"/>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6" name="Marcador de número de diapositiva 5">
            <a:extLst>
              <a:ext uri="{FF2B5EF4-FFF2-40B4-BE49-F238E27FC236}">
                <a16:creationId xmlns:a16="http://schemas.microsoft.com/office/drawing/2014/main" id="{88BCF867-1440-47F4-BCCF-7DF629B5DC93}"/>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1322553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0BFF02-4744-4D60-8A5D-23FCAB801FD3}"/>
              </a:ext>
            </a:extLst>
          </p:cNvPr>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78AAED7-3898-4BC6-9FE8-621B69A459F4}"/>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7006D4F-D857-4819-B4B9-20523904D41D}"/>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13/09/2022</a:t>
            </a:fld>
            <a:endParaRPr lang="es-CO">
              <a:solidFill>
                <a:prstClr val="black">
                  <a:tint val="75000"/>
                </a:prstClr>
              </a:solidFill>
              <a:latin typeface="Calibri"/>
            </a:endParaRPr>
          </a:p>
        </p:txBody>
      </p:sp>
      <p:sp>
        <p:nvSpPr>
          <p:cNvPr id="5" name="Marcador de pie de página 4">
            <a:extLst>
              <a:ext uri="{FF2B5EF4-FFF2-40B4-BE49-F238E27FC236}">
                <a16:creationId xmlns:a16="http://schemas.microsoft.com/office/drawing/2014/main" id="{ECB13CF9-2373-4692-B83B-FBDA5D187C15}"/>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6" name="Marcador de número de diapositiva 5">
            <a:extLst>
              <a:ext uri="{FF2B5EF4-FFF2-40B4-BE49-F238E27FC236}">
                <a16:creationId xmlns:a16="http://schemas.microsoft.com/office/drawing/2014/main" id="{A5B39D6D-FE42-4A97-8DB8-9FE27190CF39}"/>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1236784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2158F-6F52-4F58-8AF5-C3BFBD9F3C6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BB421C6-260B-48EC-808E-053615E97939}"/>
              </a:ext>
            </a:extLst>
          </p:cNvPr>
          <p:cNvSpPr>
            <a:spLocks noGrp="1"/>
          </p:cNvSpPr>
          <p:nvPr>
            <p:ph sz="half" idx="1"/>
          </p:nvPr>
        </p:nvSpPr>
        <p:spPr>
          <a:xfrm>
            <a:off x="838200" y="1825625"/>
            <a:ext cx="51816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D2FFCAF-F7DC-4AD8-9696-82034D1F6377}"/>
              </a:ext>
            </a:extLst>
          </p:cNvPr>
          <p:cNvSpPr>
            <a:spLocks noGrp="1"/>
          </p:cNvSpPr>
          <p:nvPr>
            <p:ph sz="half" idx="2"/>
          </p:nvPr>
        </p:nvSpPr>
        <p:spPr>
          <a:xfrm>
            <a:off x="6172200" y="1825625"/>
            <a:ext cx="51816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FE77994-C8CA-4B18-AA20-FE195312A58E}"/>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13/09/2022</a:t>
            </a:fld>
            <a:endParaRPr lang="es-CO">
              <a:solidFill>
                <a:prstClr val="black">
                  <a:tint val="75000"/>
                </a:prstClr>
              </a:solidFill>
              <a:latin typeface="Calibri"/>
            </a:endParaRPr>
          </a:p>
        </p:txBody>
      </p:sp>
      <p:sp>
        <p:nvSpPr>
          <p:cNvPr id="6" name="Marcador de pie de página 5">
            <a:extLst>
              <a:ext uri="{FF2B5EF4-FFF2-40B4-BE49-F238E27FC236}">
                <a16:creationId xmlns:a16="http://schemas.microsoft.com/office/drawing/2014/main" id="{D24EE96B-0651-4BD0-8455-18E33ECE92E4}"/>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7" name="Marcador de número de diapositiva 6">
            <a:extLst>
              <a:ext uri="{FF2B5EF4-FFF2-40B4-BE49-F238E27FC236}">
                <a16:creationId xmlns:a16="http://schemas.microsoft.com/office/drawing/2014/main" id="{6E44117F-B6BD-4E59-AEA4-D80DC5B933FA}"/>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1738602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EB273-AEDD-4854-BE47-34FF0FC4022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504E02A-DD48-4F9C-8EDC-DAB5C4557C0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C4ABD83-A4C2-4928-9EC9-62615286F71E}"/>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10B549B-F477-4BBE-B111-859EB2039D94}"/>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7465849-E9CD-4338-9ACB-E5D5C8BFB12B}"/>
              </a:ext>
            </a:extLst>
          </p:cNvPr>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F01716F-C118-4FD6-8968-A5D9DD881157}"/>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13/09/2022</a:t>
            </a:fld>
            <a:endParaRPr lang="es-CO">
              <a:solidFill>
                <a:prstClr val="black">
                  <a:tint val="75000"/>
                </a:prstClr>
              </a:solidFill>
              <a:latin typeface="Calibri"/>
            </a:endParaRPr>
          </a:p>
        </p:txBody>
      </p:sp>
      <p:sp>
        <p:nvSpPr>
          <p:cNvPr id="8" name="Marcador de pie de página 7">
            <a:extLst>
              <a:ext uri="{FF2B5EF4-FFF2-40B4-BE49-F238E27FC236}">
                <a16:creationId xmlns:a16="http://schemas.microsoft.com/office/drawing/2014/main" id="{936B948C-90D6-4C22-9A43-F80E8BFE2314}"/>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9" name="Marcador de número de diapositiva 8">
            <a:extLst>
              <a:ext uri="{FF2B5EF4-FFF2-40B4-BE49-F238E27FC236}">
                <a16:creationId xmlns:a16="http://schemas.microsoft.com/office/drawing/2014/main" id="{1403A4A9-2920-4094-A6F5-C30864079436}"/>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922563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8AF27-B94D-470E-AD17-C742D9A2F8E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82FAD82-E863-48C2-BA3E-A727646A0032}"/>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13/09/2022</a:t>
            </a:fld>
            <a:endParaRPr lang="es-CO">
              <a:solidFill>
                <a:prstClr val="black">
                  <a:tint val="75000"/>
                </a:prstClr>
              </a:solidFill>
              <a:latin typeface="Calibri"/>
            </a:endParaRPr>
          </a:p>
        </p:txBody>
      </p:sp>
      <p:sp>
        <p:nvSpPr>
          <p:cNvPr id="4" name="Marcador de pie de página 3">
            <a:extLst>
              <a:ext uri="{FF2B5EF4-FFF2-40B4-BE49-F238E27FC236}">
                <a16:creationId xmlns:a16="http://schemas.microsoft.com/office/drawing/2014/main" id="{CF93F588-49D0-4103-BF43-31E6A69ADBE2}"/>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5" name="Marcador de número de diapositiva 4">
            <a:extLst>
              <a:ext uri="{FF2B5EF4-FFF2-40B4-BE49-F238E27FC236}">
                <a16:creationId xmlns:a16="http://schemas.microsoft.com/office/drawing/2014/main" id="{F4B1763B-DDD6-484B-94C4-7F512FE19806}"/>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3704262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85E0C68-0E1B-4FB9-A41C-71DB71B13DC6}"/>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13/09/2022</a:t>
            </a:fld>
            <a:endParaRPr lang="es-CO">
              <a:solidFill>
                <a:prstClr val="black">
                  <a:tint val="75000"/>
                </a:prstClr>
              </a:solidFill>
              <a:latin typeface="Calibri"/>
            </a:endParaRPr>
          </a:p>
        </p:txBody>
      </p:sp>
      <p:sp>
        <p:nvSpPr>
          <p:cNvPr id="3" name="Marcador de pie de página 2">
            <a:extLst>
              <a:ext uri="{FF2B5EF4-FFF2-40B4-BE49-F238E27FC236}">
                <a16:creationId xmlns:a16="http://schemas.microsoft.com/office/drawing/2014/main" id="{901E788A-DA06-4C21-996E-5ABD7374BE6E}"/>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4" name="Marcador de número de diapositiva 3">
            <a:extLst>
              <a:ext uri="{FF2B5EF4-FFF2-40B4-BE49-F238E27FC236}">
                <a16:creationId xmlns:a16="http://schemas.microsoft.com/office/drawing/2014/main" id="{E52C066B-76EF-402B-94B8-16025733DEBD}"/>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30210714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0E5521-1088-4FCF-94D4-36600C8762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F76962A-0701-4E8F-954A-DCE510AD3961}"/>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A392E0D-B72F-4A10-9273-4ED42177771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E2B2C-49EE-452E-9675-57B0B5ED3562}"/>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13/09/2022</a:t>
            </a:fld>
            <a:endParaRPr lang="es-CO">
              <a:solidFill>
                <a:prstClr val="black">
                  <a:tint val="75000"/>
                </a:prstClr>
              </a:solidFill>
              <a:latin typeface="Calibri"/>
            </a:endParaRPr>
          </a:p>
        </p:txBody>
      </p:sp>
      <p:sp>
        <p:nvSpPr>
          <p:cNvPr id="6" name="Marcador de pie de página 5">
            <a:extLst>
              <a:ext uri="{FF2B5EF4-FFF2-40B4-BE49-F238E27FC236}">
                <a16:creationId xmlns:a16="http://schemas.microsoft.com/office/drawing/2014/main" id="{41167258-A9F0-4E31-AA5E-DB662FE8FDF7}"/>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7" name="Marcador de número de diapositiva 6">
            <a:extLst>
              <a:ext uri="{FF2B5EF4-FFF2-40B4-BE49-F238E27FC236}">
                <a16:creationId xmlns:a16="http://schemas.microsoft.com/office/drawing/2014/main" id="{84D73D46-E40F-441C-83CD-2A45225D6188}"/>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2441561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EDE4E7-6FA1-4D7D-905D-B6372FF611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E72063C-31E8-4A61-B747-C97506F5376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CO"/>
          </a:p>
        </p:txBody>
      </p:sp>
      <p:sp>
        <p:nvSpPr>
          <p:cNvPr id="4" name="Marcador de texto 3">
            <a:extLst>
              <a:ext uri="{FF2B5EF4-FFF2-40B4-BE49-F238E27FC236}">
                <a16:creationId xmlns:a16="http://schemas.microsoft.com/office/drawing/2014/main" id="{62BACBA8-B483-4967-ADF5-1FA79626B5E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00088EB-E21A-49E1-A5AD-C99E998CDDAE}"/>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13/09/2022</a:t>
            </a:fld>
            <a:endParaRPr lang="es-CO">
              <a:solidFill>
                <a:prstClr val="black">
                  <a:tint val="75000"/>
                </a:prstClr>
              </a:solidFill>
              <a:latin typeface="Calibri"/>
            </a:endParaRPr>
          </a:p>
        </p:txBody>
      </p:sp>
      <p:sp>
        <p:nvSpPr>
          <p:cNvPr id="6" name="Marcador de pie de página 5">
            <a:extLst>
              <a:ext uri="{FF2B5EF4-FFF2-40B4-BE49-F238E27FC236}">
                <a16:creationId xmlns:a16="http://schemas.microsoft.com/office/drawing/2014/main" id="{809688A2-2339-49EF-9D8A-A3369F455909}"/>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7" name="Marcador de número de diapositiva 6">
            <a:extLst>
              <a:ext uri="{FF2B5EF4-FFF2-40B4-BE49-F238E27FC236}">
                <a16:creationId xmlns:a16="http://schemas.microsoft.com/office/drawing/2014/main" id="{BF45CB94-6096-4F11-B648-9ABD0D239793}"/>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1395657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1CD940-38BF-45F9-9A45-70F0FAF7BD3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424DBB2-F8E0-4DF9-8DAB-8039021BCB5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C4A074E-3D5F-42E0-BC91-59D8BA69C245}"/>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13/09/2022</a:t>
            </a:fld>
            <a:endParaRPr lang="es-CO">
              <a:solidFill>
                <a:prstClr val="black">
                  <a:tint val="75000"/>
                </a:prstClr>
              </a:solidFill>
              <a:latin typeface="Calibri"/>
            </a:endParaRPr>
          </a:p>
        </p:txBody>
      </p:sp>
      <p:sp>
        <p:nvSpPr>
          <p:cNvPr id="5" name="Marcador de pie de página 4">
            <a:extLst>
              <a:ext uri="{FF2B5EF4-FFF2-40B4-BE49-F238E27FC236}">
                <a16:creationId xmlns:a16="http://schemas.microsoft.com/office/drawing/2014/main" id="{938EF96E-E5DB-4342-848E-6B832C402765}"/>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6" name="Marcador de número de diapositiva 5">
            <a:extLst>
              <a:ext uri="{FF2B5EF4-FFF2-40B4-BE49-F238E27FC236}">
                <a16:creationId xmlns:a16="http://schemas.microsoft.com/office/drawing/2014/main" id="{B7657F07-AC6C-46E8-80F1-66C15C4522C9}"/>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1725896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7376F61-06BB-46CE-BE85-874175BB15D6}"/>
              </a:ext>
            </a:extLst>
          </p:cNvPr>
          <p:cNvSpPr>
            <a:spLocks noGrp="1"/>
          </p:cNvSpPr>
          <p:nvPr>
            <p:ph type="title" orient="vert"/>
          </p:nvPr>
        </p:nvSpPr>
        <p:spPr>
          <a:xfrm>
            <a:off x="8724901" y="365126"/>
            <a:ext cx="2628900" cy="5811839"/>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8932F0D-1D89-4CAB-A076-D8CA5D175A23}"/>
              </a:ext>
            </a:extLst>
          </p:cNvPr>
          <p:cNvSpPr>
            <a:spLocks noGrp="1"/>
          </p:cNvSpPr>
          <p:nvPr>
            <p:ph type="body" orient="vert" idx="1"/>
          </p:nvPr>
        </p:nvSpPr>
        <p:spPr>
          <a:xfrm>
            <a:off x="838201" y="365126"/>
            <a:ext cx="7734300" cy="581183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014D65A-6F17-43E0-9CB4-50A342CA2141}"/>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13/09/2022</a:t>
            </a:fld>
            <a:endParaRPr lang="es-CO">
              <a:solidFill>
                <a:prstClr val="black">
                  <a:tint val="75000"/>
                </a:prstClr>
              </a:solidFill>
              <a:latin typeface="Calibri"/>
            </a:endParaRPr>
          </a:p>
        </p:txBody>
      </p:sp>
      <p:sp>
        <p:nvSpPr>
          <p:cNvPr id="5" name="Marcador de pie de página 4">
            <a:extLst>
              <a:ext uri="{FF2B5EF4-FFF2-40B4-BE49-F238E27FC236}">
                <a16:creationId xmlns:a16="http://schemas.microsoft.com/office/drawing/2014/main" id="{C8E41D71-9E95-44F1-9DE6-F30C28E19F7E}"/>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6" name="Marcador de número de diapositiva 5">
            <a:extLst>
              <a:ext uri="{FF2B5EF4-FFF2-40B4-BE49-F238E27FC236}">
                <a16:creationId xmlns:a16="http://schemas.microsoft.com/office/drawing/2014/main" id="{4FB6C952-428F-48C5-89F2-7EBC9E167969}"/>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266161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Pr>
        <a:solidFill>
          <a:srgbClr val="DCEAFB"/>
        </a:solidFill>
        <a:effectLst/>
      </p:bgPr>
    </p:bg>
    <p:spTree>
      <p:nvGrpSpPr>
        <p:cNvPr id="1" name="Shape 376"/>
        <p:cNvGrpSpPr/>
        <p:nvPr/>
      </p:nvGrpSpPr>
      <p:grpSpPr>
        <a:xfrm>
          <a:off x="0" y="0"/>
          <a:ext cx="0" cy="0"/>
          <a:chOff x="0" y="0"/>
          <a:chExt cx="0" cy="0"/>
        </a:xfrm>
      </p:grpSpPr>
      <p:sp>
        <p:nvSpPr>
          <p:cNvPr id="377" name="Google Shape;377;p16"/>
          <p:cNvSpPr txBox="1">
            <a:spLocks noGrp="1"/>
          </p:cNvSpPr>
          <p:nvPr>
            <p:ph type="body" idx="1"/>
          </p:nvPr>
        </p:nvSpPr>
        <p:spPr>
          <a:xfrm>
            <a:off x="5024968" y="3404467"/>
            <a:ext cx="3136000" cy="2732800"/>
          </a:xfrm>
          <a:prstGeom prst="rect">
            <a:avLst/>
          </a:prstGeom>
          <a:noFill/>
          <a:ln>
            <a:noFill/>
          </a:ln>
        </p:spPr>
        <p:txBody>
          <a:bodyPr spcFirstLastPara="1" wrap="square" lIns="68529" tIns="34274" rIns="68529" bIns="34274" anchor="t" anchorCtr="0">
            <a:normAutofit/>
          </a:bodyPr>
          <a:lstStyle>
            <a:lvl1pPr marL="609091" lvl="0" indent="-304544" algn="l" rtl="0">
              <a:lnSpc>
                <a:spcPct val="90000"/>
              </a:lnSpc>
              <a:spcBef>
                <a:spcPts val="1067"/>
              </a:spcBef>
              <a:spcAft>
                <a:spcPts val="0"/>
              </a:spcAft>
              <a:buSzPts val="1100"/>
              <a:buFont typeface="Work Sans"/>
              <a:buNone/>
              <a:defRPr sz="1300">
                <a:solidFill>
                  <a:srgbClr val="0066CD"/>
                </a:solidFill>
                <a:latin typeface="Work Sans"/>
                <a:ea typeface="Work Sans"/>
                <a:cs typeface="Work Sans"/>
                <a:sym typeface="Work Sans"/>
              </a:defRPr>
            </a:lvl1pPr>
            <a:lvl2pPr marL="1218240" lvl="1"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2pPr>
            <a:lvl3pPr marL="1827349" lvl="2"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3pPr>
            <a:lvl4pPr marL="2436478" lvl="3"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4pPr>
            <a:lvl5pPr marL="3045568" lvl="4"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5pPr>
            <a:lvl6pPr marL="3654659" lvl="5"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6pPr>
            <a:lvl7pPr marL="4263787" lvl="6"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7pPr>
            <a:lvl8pPr marL="4872898" lvl="7"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8pPr>
            <a:lvl9pPr marL="5482046" lvl="8"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9pPr>
          </a:lstStyle>
          <a:p>
            <a:endParaRPr/>
          </a:p>
        </p:txBody>
      </p:sp>
      <p:sp>
        <p:nvSpPr>
          <p:cNvPr id="378" name="Google Shape;378;p16"/>
          <p:cNvSpPr>
            <a:spLocks noGrp="1"/>
          </p:cNvSpPr>
          <p:nvPr>
            <p:ph type="pic" idx="2"/>
          </p:nvPr>
        </p:nvSpPr>
        <p:spPr>
          <a:xfrm>
            <a:off x="0" y="0"/>
            <a:ext cx="4564000" cy="6858000"/>
          </a:xfrm>
          <a:prstGeom prst="rect">
            <a:avLst/>
          </a:prstGeom>
          <a:noFill/>
          <a:ln>
            <a:noFill/>
          </a:ln>
        </p:spPr>
        <p:txBody>
          <a:bodyPr spcFirstLastPara="1" wrap="square" lIns="68529" tIns="34274" rIns="68529" bIns="34274" anchor="t" anchorCtr="0">
            <a:norm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379" name="Google Shape;379;p16"/>
          <p:cNvSpPr txBox="1">
            <a:spLocks noGrp="1"/>
          </p:cNvSpPr>
          <p:nvPr>
            <p:ph type="title"/>
          </p:nvPr>
        </p:nvSpPr>
        <p:spPr>
          <a:xfrm>
            <a:off x="5024965" y="2310700"/>
            <a:ext cx="5743600" cy="858400"/>
          </a:xfrm>
          <a:prstGeom prst="rect">
            <a:avLst/>
          </a:prstGeom>
          <a:noFill/>
          <a:ln>
            <a:noFill/>
          </a:ln>
        </p:spPr>
        <p:txBody>
          <a:bodyPr spcFirstLastPara="1" wrap="square" lIns="68529" tIns="34274" rIns="68529" bIns="34274" anchor="ctr" anchorCtr="0">
            <a:noAutofit/>
          </a:bodyPr>
          <a:lstStyle>
            <a:lvl1pPr lvl="0" algn="l" rtl="0">
              <a:lnSpc>
                <a:spcPct val="90000"/>
              </a:lnSpc>
              <a:spcBef>
                <a:spcPts val="0"/>
              </a:spcBef>
              <a:spcAft>
                <a:spcPts val="0"/>
              </a:spcAft>
              <a:buClr>
                <a:srgbClr val="FFFFFF"/>
              </a:buClr>
              <a:buSzPts val="1400"/>
              <a:buFont typeface="Work Sans"/>
              <a:buNone/>
              <a:defRPr sz="4000">
                <a:solidFill>
                  <a:srgbClr val="0066CD"/>
                </a:solidFill>
                <a:latin typeface="Work Sans"/>
                <a:ea typeface="Work Sans"/>
                <a:cs typeface="Work Sans"/>
                <a:sym typeface="Work Sans"/>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2745903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298"/>
        <p:cNvGrpSpPr/>
        <p:nvPr/>
      </p:nvGrpSpPr>
      <p:grpSpPr>
        <a:xfrm>
          <a:off x="0" y="0"/>
          <a:ext cx="0" cy="0"/>
          <a:chOff x="0" y="0"/>
          <a:chExt cx="0" cy="0"/>
        </a:xfrm>
      </p:grpSpPr>
      <p:sp>
        <p:nvSpPr>
          <p:cNvPr id="299" name="Google Shape;299;p3"/>
          <p:cNvSpPr txBox="1">
            <a:spLocks noGrp="1"/>
          </p:cNvSpPr>
          <p:nvPr>
            <p:ph type="title"/>
          </p:nvPr>
        </p:nvSpPr>
        <p:spPr>
          <a:xfrm>
            <a:off x="5024967" y="2310700"/>
            <a:ext cx="6336800" cy="858400"/>
          </a:xfrm>
          <a:prstGeom prst="rect">
            <a:avLst/>
          </a:prstGeom>
          <a:noFill/>
          <a:ln>
            <a:noFill/>
          </a:ln>
        </p:spPr>
        <p:txBody>
          <a:bodyPr spcFirstLastPara="1" wrap="square" lIns="68540" tIns="34274" rIns="68540" bIns="34274" anchor="ctr" anchorCtr="0">
            <a:noAutofit/>
          </a:bodyPr>
          <a:lstStyle>
            <a:lvl1pPr lvl="0" algn="l" rtl="0">
              <a:lnSpc>
                <a:spcPct val="90000"/>
              </a:lnSpc>
              <a:spcBef>
                <a:spcPts val="0"/>
              </a:spcBef>
              <a:spcAft>
                <a:spcPts val="0"/>
              </a:spcAft>
              <a:buClr>
                <a:srgbClr val="FFFFFF"/>
              </a:buClr>
              <a:buSzPts val="1400"/>
              <a:buFont typeface="Work Sans"/>
              <a:buNone/>
              <a:defRPr sz="4000">
                <a:solidFill>
                  <a:srgbClr val="FFFFFF"/>
                </a:solidFill>
                <a:latin typeface="Work Sans"/>
                <a:ea typeface="Work Sans"/>
                <a:cs typeface="Work Sans"/>
                <a:sym typeface="Work Sans"/>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300" name="Google Shape;300;p3"/>
          <p:cNvSpPr txBox="1">
            <a:spLocks noGrp="1"/>
          </p:cNvSpPr>
          <p:nvPr>
            <p:ph type="body" idx="1"/>
          </p:nvPr>
        </p:nvSpPr>
        <p:spPr>
          <a:xfrm>
            <a:off x="5014833" y="3404467"/>
            <a:ext cx="6346800" cy="1771200"/>
          </a:xfrm>
          <a:prstGeom prst="rect">
            <a:avLst/>
          </a:prstGeom>
          <a:noFill/>
          <a:ln>
            <a:noFill/>
          </a:ln>
        </p:spPr>
        <p:txBody>
          <a:bodyPr spcFirstLastPara="1" wrap="square" lIns="68540" tIns="34274" rIns="68540" bIns="34274" anchor="t" anchorCtr="0">
            <a:normAutofit/>
          </a:bodyPr>
          <a:lstStyle>
            <a:lvl1pPr marL="609219" lvl="0" indent="-304608" algn="l" rtl="0">
              <a:lnSpc>
                <a:spcPct val="90000"/>
              </a:lnSpc>
              <a:spcBef>
                <a:spcPts val="1067"/>
              </a:spcBef>
              <a:spcAft>
                <a:spcPts val="0"/>
              </a:spcAft>
              <a:buClr>
                <a:srgbClr val="FFFFFF"/>
              </a:buClr>
              <a:buSzPts val="1400"/>
              <a:buNone/>
              <a:defRPr sz="2000">
                <a:solidFill>
                  <a:srgbClr val="FFFFFF"/>
                </a:solidFill>
              </a:defRPr>
            </a:lvl1pPr>
            <a:lvl2pPr marL="1218480" lvl="1" indent="-423077" algn="l" rtl="0">
              <a:lnSpc>
                <a:spcPct val="90000"/>
              </a:lnSpc>
              <a:spcBef>
                <a:spcPts val="533"/>
              </a:spcBef>
              <a:spcAft>
                <a:spcPts val="0"/>
              </a:spcAft>
              <a:buClr>
                <a:srgbClr val="FFFFFF"/>
              </a:buClr>
              <a:buSzPts val="1400"/>
              <a:buChar char="•"/>
              <a:defRPr>
                <a:solidFill>
                  <a:srgbClr val="FFFFFF"/>
                </a:solidFill>
              </a:defRPr>
            </a:lvl2pPr>
            <a:lvl3pPr marL="1827712" lvl="2" indent="-423077" algn="l" rtl="0">
              <a:lnSpc>
                <a:spcPct val="90000"/>
              </a:lnSpc>
              <a:spcBef>
                <a:spcPts val="533"/>
              </a:spcBef>
              <a:spcAft>
                <a:spcPts val="0"/>
              </a:spcAft>
              <a:buClr>
                <a:srgbClr val="FFFFFF"/>
              </a:buClr>
              <a:buSzPts val="1400"/>
              <a:buChar char="•"/>
              <a:defRPr>
                <a:solidFill>
                  <a:srgbClr val="FFFFFF"/>
                </a:solidFill>
              </a:defRPr>
            </a:lvl3pPr>
            <a:lvl4pPr marL="2436958" lvl="3" indent="-423077" algn="l" rtl="0">
              <a:lnSpc>
                <a:spcPct val="90000"/>
              </a:lnSpc>
              <a:spcBef>
                <a:spcPts val="533"/>
              </a:spcBef>
              <a:spcAft>
                <a:spcPts val="0"/>
              </a:spcAft>
              <a:buClr>
                <a:srgbClr val="FFFFFF"/>
              </a:buClr>
              <a:buSzPts val="1400"/>
              <a:buChar char="•"/>
              <a:defRPr>
                <a:solidFill>
                  <a:srgbClr val="FFFFFF"/>
                </a:solidFill>
              </a:defRPr>
            </a:lvl4pPr>
            <a:lvl5pPr marL="3046176" lvl="4" indent="-423077" algn="l" rtl="0">
              <a:lnSpc>
                <a:spcPct val="90000"/>
              </a:lnSpc>
              <a:spcBef>
                <a:spcPts val="533"/>
              </a:spcBef>
              <a:spcAft>
                <a:spcPts val="0"/>
              </a:spcAft>
              <a:buClr>
                <a:srgbClr val="FFFFFF"/>
              </a:buClr>
              <a:buSzPts val="1400"/>
              <a:buChar char="•"/>
              <a:defRPr>
                <a:solidFill>
                  <a:srgbClr val="FFFFFF"/>
                </a:solidFill>
              </a:defRPr>
            </a:lvl5pPr>
            <a:lvl6pPr marL="3655395" lvl="5" indent="-423077" algn="l" rtl="0">
              <a:lnSpc>
                <a:spcPct val="90000"/>
              </a:lnSpc>
              <a:spcBef>
                <a:spcPts val="533"/>
              </a:spcBef>
              <a:spcAft>
                <a:spcPts val="0"/>
              </a:spcAft>
              <a:buClr>
                <a:srgbClr val="FFFFFF"/>
              </a:buClr>
              <a:buSzPts val="1400"/>
              <a:buChar char="•"/>
              <a:defRPr>
                <a:solidFill>
                  <a:srgbClr val="FFFFFF"/>
                </a:solidFill>
              </a:defRPr>
            </a:lvl6pPr>
            <a:lvl7pPr marL="4264640" lvl="6" indent="-423077" algn="l" rtl="0">
              <a:lnSpc>
                <a:spcPct val="90000"/>
              </a:lnSpc>
              <a:spcBef>
                <a:spcPts val="533"/>
              </a:spcBef>
              <a:spcAft>
                <a:spcPts val="0"/>
              </a:spcAft>
              <a:buClr>
                <a:srgbClr val="FFFFFF"/>
              </a:buClr>
              <a:buSzPts val="1400"/>
              <a:buChar char="•"/>
              <a:defRPr>
                <a:solidFill>
                  <a:srgbClr val="FFFFFF"/>
                </a:solidFill>
              </a:defRPr>
            </a:lvl7pPr>
            <a:lvl8pPr marL="4873873" lvl="7" indent="-423077" algn="l" rtl="0">
              <a:lnSpc>
                <a:spcPct val="90000"/>
              </a:lnSpc>
              <a:spcBef>
                <a:spcPts val="533"/>
              </a:spcBef>
              <a:spcAft>
                <a:spcPts val="0"/>
              </a:spcAft>
              <a:buClr>
                <a:srgbClr val="FFFFFF"/>
              </a:buClr>
              <a:buSzPts val="1400"/>
              <a:buChar char="•"/>
              <a:defRPr>
                <a:solidFill>
                  <a:srgbClr val="FFFFFF"/>
                </a:solidFill>
              </a:defRPr>
            </a:lvl8pPr>
            <a:lvl9pPr marL="5483134" lvl="8" indent="-423077" algn="l" rtl="0">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323093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
        <p:nvSpPr>
          <p:cNvPr id="388" name="Google Shape;388;p18"/>
          <p:cNvSpPr/>
          <p:nvPr/>
        </p:nvSpPr>
        <p:spPr>
          <a:xfrm flipH="1">
            <a:off x="0" y="1384203"/>
            <a:ext cx="12192000" cy="4080000"/>
          </a:xfrm>
          <a:prstGeom prst="rect">
            <a:avLst/>
          </a:prstGeom>
          <a:solidFill>
            <a:schemeClr val="lt1"/>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389" name="Google Shape;389;p18"/>
          <p:cNvSpPr txBox="1">
            <a:spLocks noGrp="1"/>
          </p:cNvSpPr>
          <p:nvPr>
            <p:ph type="body" idx="1"/>
          </p:nvPr>
        </p:nvSpPr>
        <p:spPr>
          <a:xfrm>
            <a:off x="6517677" y="2461676"/>
            <a:ext cx="5147200" cy="1925200"/>
          </a:xfrm>
          <a:prstGeom prst="rect">
            <a:avLst/>
          </a:prstGeom>
          <a:noFill/>
          <a:ln>
            <a:noFill/>
          </a:ln>
        </p:spPr>
        <p:txBody>
          <a:bodyPr spcFirstLastPara="1" wrap="square" lIns="91362" tIns="45678" rIns="91362" bIns="45678" anchor="t" anchorCtr="0">
            <a:normAutofit/>
          </a:bodyPr>
          <a:lstStyle>
            <a:lvl1pPr marL="609091" lvl="0" indent="-304544" algn="l" rtl="0">
              <a:lnSpc>
                <a:spcPct val="110000"/>
              </a:lnSpc>
              <a:spcBef>
                <a:spcPts val="0"/>
              </a:spcBef>
              <a:spcAft>
                <a:spcPts val="0"/>
              </a:spcAft>
              <a:buSzPts val="1600"/>
              <a:buNone/>
              <a:defRPr sz="2100"/>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cxnSp>
        <p:nvCxnSpPr>
          <p:cNvPr id="390" name="Google Shape;390;p18"/>
          <p:cNvCxnSpPr/>
          <p:nvPr/>
        </p:nvCxnSpPr>
        <p:spPr>
          <a:xfrm>
            <a:off x="6114335" y="1801872"/>
            <a:ext cx="0" cy="3254400"/>
          </a:xfrm>
          <a:prstGeom prst="straightConnector1">
            <a:avLst/>
          </a:prstGeom>
          <a:noFill/>
          <a:ln w="12700" cap="flat" cmpd="sng">
            <a:solidFill>
              <a:srgbClr val="6E92DA"/>
            </a:solidFill>
            <a:prstDash val="solid"/>
            <a:round/>
            <a:headEnd type="none" w="sm" len="sm"/>
            <a:tailEnd type="none" w="sm" len="sm"/>
          </a:ln>
        </p:spPr>
      </p:cxnSp>
      <p:sp>
        <p:nvSpPr>
          <p:cNvPr id="391" name="Google Shape;391;p18"/>
          <p:cNvSpPr txBox="1">
            <a:spLocks noGrp="1"/>
          </p:cNvSpPr>
          <p:nvPr>
            <p:ph type="title"/>
          </p:nvPr>
        </p:nvSpPr>
        <p:spPr>
          <a:xfrm>
            <a:off x="1619364" y="2673172"/>
            <a:ext cx="4184800" cy="1787600"/>
          </a:xfrm>
          <a:prstGeom prst="rect">
            <a:avLst/>
          </a:prstGeom>
          <a:noFill/>
          <a:ln>
            <a:noFill/>
          </a:ln>
        </p:spPr>
        <p:txBody>
          <a:bodyPr spcFirstLastPara="1" wrap="square" lIns="91362" tIns="45678" rIns="91362" bIns="45678"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0581878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392"/>
        <p:cNvGrpSpPr/>
        <p:nvPr/>
      </p:nvGrpSpPr>
      <p:grpSpPr>
        <a:xfrm>
          <a:off x="0" y="0"/>
          <a:ext cx="0" cy="0"/>
          <a:chOff x="0" y="0"/>
          <a:chExt cx="0" cy="0"/>
        </a:xfrm>
      </p:grpSpPr>
      <p:sp>
        <p:nvSpPr>
          <p:cNvPr id="393" name="Google Shape;393;p19"/>
          <p:cNvSpPr/>
          <p:nvPr/>
        </p:nvSpPr>
        <p:spPr>
          <a:xfrm flipH="1">
            <a:off x="0" y="0"/>
            <a:ext cx="6096000" cy="6858000"/>
          </a:xfrm>
          <a:prstGeom prst="rect">
            <a:avLst/>
          </a:prstGeom>
          <a:solidFill>
            <a:schemeClr val="lt1"/>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394" name="Google Shape;394;p19"/>
          <p:cNvSpPr txBox="1">
            <a:spLocks noGrp="1"/>
          </p:cNvSpPr>
          <p:nvPr>
            <p:ph type="body" idx="1"/>
          </p:nvPr>
        </p:nvSpPr>
        <p:spPr>
          <a:xfrm>
            <a:off x="6517677" y="2461676"/>
            <a:ext cx="5147200" cy="1925200"/>
          </a:xfrm>
          <a:prstGeom prst="rect">
            <a:avLst/>
          </a:prstGeom>
          <a:noFill/>
          <a:ln>
            <a:noFill/>
          </a:ln>
        </p:spPr>
        <p:txBody>
          <a:bodyPr spcFirstLastPara="1" wrap="square" lIns="91362" tIns="45678" rIns="91362" bIns="45678" anchor="t" anchorCtr="0">
            <a:normAutofit/>
          </a:bodyPr>
          <a:lstStyle>
            <a:lvl1pPr marL="609091" lvl="0" indent="-439925" algn="l" rtl="0">
              <a:lnSpc>
                <a:spcPct val="110000"/>
              </a:lnSpc>
              <a:spcBef>
                <a:spcPts val="0"/>
              </a:spcBef>
              <a:spcAft>
                <a:spcPts val="0"/>
              </a:spcAft>
              <a:buSzPts val="1600"/>
              <a:buFont typeface="Arial"/>
              <a:buChar char="•"/>
              <a:defRPr sz="2100"/>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395" name="Google Shape;395;p19"/>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
        <p:nvSpPr>
          <p:cNvPr id="396" name="Google Shape;396;p19"/>
          <p:cNvSpPr txBox="1">
            <a:spLocks noGrp="1"/>
          </p:cNvSpPr>
          <p:nvPr>
            <p:ph type="title"/>
          </p:nvPr>
        </p:nvSpPr>
        <p:spPr>
          <a:xfrm>
            <a:off x="378261" y="439191"/>
            <a:ext cx="11339200" cy="1325200"/>
          </a:xfrm>
          <a:prstGeom prst="rect">
            <a:avLst/>
          </a:prstGeom>
          <a:noFill/>
          <a:ln>
            <a:noFill/>
          </a:ln>
        </p:spPr>
        <p:txBody>
          <a:bodyPr spcFirstLastPara="1" wrap="square" lIns="91362" tIns="45678" rIns="91362" bIns="45678"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7" name="Google Shape;397;p19"/>
          <p:cNvSpPr txBox="1">
            <a:spLocks noGrp="1"/>
          </p:cNvSpPr>
          <p:nvPr>
            <p:ph type="body" idx="2"/>
          </p:nvPr>
        </p:nvSpPr>
        <p:spPr>
          <a:xfrm>
            <a:off x="398559" y="2466472"/>
            <a:ext cx="5147200" cy="1925200"/>
          </a:xfrm>
          <a:prstGeom prst="rect">
            <a:avLst/>
          </a:prstGeom>
          <a:noFill/>
          <a:ln>
            <a:noFill/>
          </a:ln>
        </p:spPr>
        <p:txBody>
          <a:bodyPr spcFirstLastPara="1" wrap="square" lIns="91362" tIns="45678" rIns="91362" bIns="45678" anchor="t" anchorCtr="0">
            <a:normAutofit/>
          </a:bodyPr>
          <a:lstStyle>
            <a:lvl1pPr marL="609091" lvl="0" indent="-439925" algn="l" rtl="0">
              <a:lnSpc>
                <a:spcPct val="110000"/>
              </a:lnSpc>
              <a:spcBef>
                <a:spcPts val="0"/>
              </a:spcBef>
              <a:spcAft>
                <a:spcPts val="0"/>
              </a:spcAft>
              <a:buSzPts val="1600"/>
              <a:buFont typeface="Arial"/>
              <a:buChar char="•"/>
              <a:defRPr sz="2100"/>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5466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398"/>
        <p:cNvGrpSpPr/>
        <p:nvPr/>
      </p:nvGrpSpPr>
      <p:grpSpPr>
        <a:xfrm>
          <a:off x="0" y="0"/>
          <a:ext cx="0" cy="0"/>
          <a:chOff x="0" y="0"/>
          <a:chExt cx="0" cy="0"/>
        </a:xfrm>
      </p:grpSpPr>
      <p:sp>
        <p:nvSpPr>
          <p:cNvPr id="399" name="Google Shape;399;p20"/>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
        <p:nvSpPr>
          <p:cNvPr id="400" name="Google Shape;400;p20"/>
          <p:cNvSpPr/>
          <p:nvPr/>
        </p:nvSpPr>
        <p:spPr>
          <a:xfrm flipH="1">
            <a:off x="0" y="1760045"/>
            <a:ext cx="12192000" cy="2328400"/>
          </a:xfrm>
          <a:prstGeom prst="rect">
            <a:avLst/>
          </a:prstGeom>
          <a:solidFill>
            <a:schemeClr val="lt1"/>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401" name="Google Shape;401;p20"/>
          <p:cNvSpPr txBox="1">
            <a:spLocks noGrp="1"/>
          </p:cNvSpPr>
          <p:nvPr>
            <p:ph type="body" idx="1"/>
          </p:nvPr>
        </p:nvSpPr>
        <p:spPr>
          <a:xfrm>
            <a:off x="2071723" y="2280448"/>
            <a:ext cx="8470400" cy="1287600"/>
          </a:xfrm>
          <a:prstGeom prst="rect">
            <a:avLst/>
          </a:prstGeom>
          <a:noFill/>
          <a:ln>
            <a:noFill/>
          </a:ln>
        </p:spPr>
        <p:txBody>
          <a:bodyPr spcFirstLastPara="1" wrap="square" lIns="91362" tIns="45678" rIns="91362" bIns="45678" anchor="t" anchorCtr="0">
            <a:normAutofit/>
          </a:bodyPr>
          <a:lstStyle>
            <a:lvl1pPr marL="609091" lvl="0" indent="-304544" algn="l" rtl="0">
              <a:lnSpc>
                <a:spcPct val="120000"/>
              </a:lnSpc>
              <a:spcBef>
                <a:spcPts val="0"/>
              </a:spcBef>
              <a:spcAft>
                <a:spcPts val="0"/>
              </a:spcAft>
              <a:buSzPts val="1600"/>
              <a:buNone/>
              <a:defRPr sz="2100" b="0" i="0" u="none" strike="noStrike" cap="none">
                <a:solidFill>
                  <a:srgbClr val="0054BC"/>
                </a:solidFill>
                <a:latin typeface="Work Sans"/>
                <a:ea typeface="Work Sans"/>
                <a:cs typeface="Work Sans"/>
                <a:sym typeface="Work Sans"/>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02" name="Google Shape;402;p20"/>
          <p:cNvSpPr txBox="1">
            <a:spLocks noGrp="1"/>
          </p:cNvSpPr>
          <p:nvPr>
            <p:ph type="title"/>
          </p:nvPr>
        </p:nvSpPr>
        <p:spPr>
          <a:xfrm>
            <a:off x="527051" y="645584"/>
            <a:ext cx="9620800" cy="510400"/>
          </a:xfrm>
          <a:prstGeom prst="rect">
            <a:avLst/>
          </a:prstGeom>
          <a:noFill/>
          <a:ln>
            <a:noFill/>
          </a:ln>
        </p:spPr>
        <p:txBody>
          <a:bodyPr spcFirstLastPara="1" wrap="square" lIns="91362" tIns="45678" rIns="91362" bIns="45678" anchor="ctr" anchorCtr="0">
            <a:noAutofit/>
          </a:bodyPr>
          <a:lstStyle>
            <a:lvl1pPr lvl="0" algn="l" rtl="0">
              <a:lnSpc>
                <a:spcPct val="100000"/>
              </a:lnSpc>
              <a:spcBef>
                <a:spcPts val="0"/>
              </a:spcBef>
              <a:spcAft>
                <a:spcPts val="0"/>
              </a:spcAft>
              <a:buSzPts val="1400"/>
              <a:buNone/>
              <a:defRPr sz="4300" b="1" i="0" u="none" strike="noStrike" cap="none">
                <a:solidFill>
                  <a:srgbClr val="0054BC"/>
                </a:solidFill>
                <a:latin typeface="Work Sans"/>
                <a:ea typeface="Work Sans"/>
                <a:cs typeface="Work Sans"/>
                <a:sym typeface="Work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3" name="Google Shape;403;p20"/>
          <p:cNvSpPr txBox="1">
            <a:spLocks noGrp="1"/>
          </p:cNvSpPr>
          <p:nvPr>
            <p:ph type="body" idx="2"/>
          </p:nvPr>
        </p:nvSpPr>
        <p:spPr>
          <a:xfrm>
            <a:off x="2071723" y="4326784"/>
            <a:ext cx="8817200" cy="1514000"/>
          </a:xfrm>
          <a:prstGeom prst="rect">
            <a:avLst/>
          </a:prstGeom>
          <a:noFill/>
          <a:ln>
            <a:noFill/>
          </a:ln>
        </p:spPr>
        <p:txBody>
          <a:bodyPr spcFirstLastPara="1" wrap="square" lIns="91362" tIns="45678" rIns="91362" bIns="45678" anchor="t" anchorCtr="0">
            <a:normAutofit/>
          </a:bodyPr>
          <a:lstStyle>
            <a:lvl1pPr marL="609091" lvl="0" indent="-456819" algn="l" rtl="0">
              <a:lnSpc>
                <a:spcPct val="120000"/>
              </a:lnSpc>
              <a:spcBef>
                <a:spcPts val="0"/>
              </a:spcBef>
              <a:spcAft>
                <a:spcPts val="0"/>
              </a:spcAft>
              <a:buSzPts val="1800"/>
              <a:buChar char="•"/>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809906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04"/>
        <p:cNvGrpSpPr/>
        <p:nvPr/>
      </p:nvGrpSpPr>
      <p:grpSpPr>
        <a:xfrm>
          <a:off x="0" y="0"/>
          <a:ext cx="0" cy="0"/>
          <a:chOff x="0" y="0"/>
          <a:chExt cx="0" cy="0"/>
        </a:xfrm>
      </p:grpSpPr>
      <p:sp>
        <p:nvSpPr>
          <p:cNvPr id="405" name="Google Shape;405;p21"/>
          <p:cNvSpPr txBox="1">
            <a:spLocks noGrp="1"/>
          </p:cNvSpPr>
          <p:nvPr>
            <p:ph type="body" idx="1"/>
          </p:nvPr>
        </p:nvSpPr>
        <p:spPr>
          <a:xfrm>
            <a:off x="2016721" y="2785203"/>
            <a:ext cx="8470400" cy="1287600"/>
          </a:xfrm>
          <a:prstGeom prst="rect">
            <a:avLst/>
          </a:prstGeom>
          <a:noFill/>
          <a:ln>
            <a:noFill/>
          </a:ln>
        </p:spPr>
        <p:txBody>
          <a:bodyPr spcFirstLastPara="1" wrap="square" lIns="91362" tIns="45678" rIns="91362" bIns="45678" anchor="t" anchorCtr="0">
            <a:normAutofit/>
          </a:bodyPr>
          <a:lstStyle>
            <a:lvl1pPr marL="609091" lvl="0" indent="-304544" algn="l" rtl="0">
              <a:lnSpc>
                <a:spcPct val="120000"/>
              </a:lnSpc>
              <a:spcBef>
                <a:spcPts val="0"/>
              </a:spcBef>
              <a:spcAft>
                <a:spcPts val="0"/>
              </a:spcAft>
              <a:buSzPts val="1600"/>
              <a:buNone/>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06" name="Google Shape;406;p21"/>
          <p:cNvSpPr txBox="1">
            <a:spLocks noGrp="1"/>
          </p:cNvSpPr>
          <p:nvPr>
            <p:ph type="title"/>
          </p:nvPr>
        </p:nvSpPr>
        <p:spPr>
          <a:xfrm>
            <a:off x="527051" y="645584"/>
            <a:ext cx="9620800" cy="510400"/>
          </a:xfrm>
          <a:prstGeom prst="rect">
            <a:avLst/>
          </a:prstGeom>
          <a:noFill/>
          <a:ln>
            <a:noFill/>
          </a:ln>
        </p:spPr>
        <p:txBody>
          <a:bodyPr spcFirstLastPara="1" wrap="square" lIns="91362" tIns="45678" rIns="91362" bIns="45678" anchor="ctr" anchorCtr="0">
            <a:norm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7" name="Google Shape;407;p21"/>
          <p:cNvSpPr>
            <a:spLocks noGrp="1"/>
          </p:cNvSpPr>
          <p:nvPr>
            <p:ph type="pic" idx="2"/>
          </p:nvPr>
        </p:nvSpPr>
        <p:spPr>
          <a:xfrm>
            <a:off x="472017" y="2787651"/>
            <a:ext cx="1295600" cy="12488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600"/>
              <a:buFont typeface="Arial"/>
              <a:buNone/>
              <a:defRPr sz="21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08" name="Google Shape;408;p21"/>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Tree>
    <p:extLst>
      <p:ext uri="{BB962C8B-B14F-4D97-AF65-F5344CB8AC3E}">
        <p14:creationId xmlns:p14="http://schemas.microsoft.com/office/powerpoint/2010/main" val="268593218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09"/>
        <p:cNvGrpSpPr/>
        <p:nvPr/>
      </p:nvGrpSpPr>
      <p:grpSpPr>
        <a:xfrm>
          <a:off x="0" y="0"/>
          <a:ext cx="0" cy="0"/>
          <a:chOff x="0" y="0"/>
          <a:chExt cx="0" cy="0"/>
        </a:xfrm>
      </p:grpSpPr>
      <p:sp>
        <p:nvSpPr>
          <p:cNvPr id="410" name="Google Shape;410;p22"/>
          <p:cNvSpPr/>
          <p:nvPr/>
        </p:nvSpPr>
        <p:spPr>
          <a:xfrm>
            <a:off x="0" y="0"/>
            <a:ext cx="6096000" cy="3428800"/>
          </a:xfrm>
          <a:prstGeom prst="rect">
            <a:avLst/>
          </a:prstGeom>
          <a:solidFill>
            <a:srgbClr val="E9605C"/>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411" name="Google Shape;411;p22"/>
          <p:cNvSpPr/>
          <p:nvPr/>
        </p:nvSpPr>
        <p:spPr>
          <a:xfrm>
            <a:off x="6096000" y="3429000"/>
            <a:ext cx="6096000" cy="3428800"/>
          </a:xfrm>
          <a:prstGeom prst="rect">
            <a:avLst/>
          </a:prstGeom>
          <a:solidFill>
            <a:srgbClr val="E9605C"/>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412" name="Google Shape;412;p22"/>
          <p:cNvSpPr>
            <a:spLocks noGrp="1"/>
          </p:cNvSpPr>
          <p:nvPr>
            <p:ph type="pic" idx="2"/>
          </p:nvPr>
        </p:nvSpPr>
        <p:spPr>
          <a:xfrm>
            <a:off x="2707025" y="453656"/>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13" name="Google Shape;413;p22"/>
          <p:cNvSpPr>
            <a:spLocks noGrp="1"/>
          </p:cNvSpPr>
          <p:nvPr>
            <p:ph type="pic" idx="3"/>
          </p:nvPr>
        </p:nvSpPr>
        <p:spPr>
          <a:xfrm>
            <a:off x="8751044" y="448929"/>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14" name="Google Shape;414;p22"/>
          <p:cNvSpPr>
            <a:spLocks noGrp="1"/>
          </p:cNvSpPr>
          <p:nvPr>
            <p:ph type="pic" idx="4"/>
          </p:nvPr>
        </p:nvSpPr>
        <p:spPr>
          <a:xfrm>
            <a:off x="8765220" y="3969488"/>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15" name="Google Shape;415;p22"/>
          <p:cNvSpPr>
            <a:spLocks noGrp="1"/>
          </p:cNvSpPr>
          <p:nvPr>
            <p:ph type="pic" idx="5"/>
          </p:nvPr>
        </p:nvSpPr>
        <p:spPr>
          <a:xfrm>
            <a:off x="2626691" y="3945860"/>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16" name="Google Shape;416;p22"/>
          <p:cNvSpPr txBox="1">
            <a:spLocks noGrp="1"/>
          </p:cNvSpPr>
          <p:nvPr>
            <p:ph type="body" idx="1"/>
          </p:nvPr>
        </p:nvSpPr>
        <p:spPr>
          <a:xfrm>
            <a:off x="7163193" y="1569581"/>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17" name="Google Shape;417;p22"/>
          <p:cNvSpPr txBox="1">
            <a:spLocks noGrp="1"/>
          </p:cNvSpPr>
          <p:nvPr>
            <p:ph type="body" idx="6"/>
          </p:nvPr>
        </p:nvSpPr>
        <p:spPr>
          <a:xfrm>
            <a:off x="7243529" y="4891665"/>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18" name="Google Shape;418;p22"/>
          <p:cNvSpPr txBox="1">
            <a:spLocks noGrp="1"/>
          </p:cNvSpPr>
          <p:nvPr>
            <p:ph type="body" idx="7"/>
          </p:nvPr>
        </p:nvSpPr>
        <p:spPr>
          <a:xfrm>
            <a:off x="1034115" y="1479796"/>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19" name="Google Shape;419;p22"/>
          <p:cNvSpPr txBox="1">
            <a:spLocks noGrp="1"/>
          </p:cNvSpPr>
          <p:nvPr>
            <p:ph type="body" idx="8"/>
          </p:nvPr>
        </p:nvSpPr>
        <p:spPr>
          <a:xfrm>
            <a:off x="1114451" y="4801880"/>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rgbClr val="0066CD"/>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20" name="Google Shape;420;p22"/>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chemeClr val="lt1"/>
                </a:solidFill>
                <a:latin typeface="Work Sans"/>
                <a:ea typeface="Work Sans"/>
                <a:cs typeface="Work Sans"/>
                <a:sym typeface="Work Sans"/>
              </a:rPr>
              <a:t>Función Pública</a:t>
            </a:r>
            <a:endParaRPr sz="800" b="0" i="0" u="none" strike="noStrike" cap="none">
              <a:solidFill>
                <a:schemeClr val="lt1"/>
              </a:solidFill>
              <a:latin typeface="Work Sans"/>
              <a:ea typeface="Work Sans"/>
              <a:cs typeface="Work Sans"/>
              <a:sym typeface="Work Sans"/>
            </a:endParaRPr>
          </a:p>
        </p:txBody>
      </p:sp>
    </p:spTree>
    <p:extLst>
      <p:ext uri="{BB962C8B-B14F-4D97-AF65-F5344CB8AC3E}">
        <p14:creationId xmlns:p14="http://schemas.microsoft.com/office/powerpoint/2010/main" val="32008297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1"/>
          <p:cNvSpPr txBox="1">
            <a:spLocks noGrp="1"/>
          </p:cNvSpPr>
          <p:nvPr>
            <p:ph type="dt" idx="10"/>
          </p:nvPr>
        </p:nvSpPr>
        <p:spPr>
          <a:xfrm>
            <a:off x="838200" y="6356351"/>
            <a:ext cx="2743200" cy="365200"/>
          </a:xfrm>
          <a:prstGeom prst="rect">
            <a:avLst/>
          </a:prstGeom>
          <a:noFill/>
          <a:ln>
            <a:noFill/>
          </a:ln>
        </p:spPr>
        <p:txBody>
          <a:bodyPr spcFirstLastPara="1" wrap="square" lIns="68529" tIns="34274" rIns="68529" bIns="34274"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endParaRPr/>
          </a:p>
        </p:txBody>
      </p:sp>
      <p:sp>
        <p:nvSpPr>
          <p:cNvPr id="287" name="Google Shape;287;p1"/>
          <p:cNvSpPr txBox="1">
            <a:spLocks noGrp="1"/>
          </p:cNvSpPr>
          <p:nvPr>
            <p:ph type="ftr" idx="11"/>
          </p:nvPr>
        </p:nvSpPr>
        <p:spPr>
          <a:xfrm>
            <a:off x="4038600" y="6356351"/>
            <a:ext cx="4114800" cy="365200"/>
          </a:xfrm>
          <a:prstGeom prst="rect">
            <a:avLst/>
          </a:prstGeom>
          <a:noFill/>
          <a:ln>
            <a:noFill/>
          </a:ln>
        </p:spPr>
        <p:txBody>
          <a:bodyPr spcFirstLastPara="1" wrap="square" lIns="68529" tIns="34274" rIns="68529" bIns="34274"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endParaRPr/>
          </a:p>
        </p:txBody>
      </p:sp>
      <p:sp>
        <p:nvSpPr>
          <p:cNvPr id="288" name="Google Shape;288;p1"/>
          <p:cNvSpPr txBox="1">
            <a:spLocks noGrp="1"/>
          </p:cNvSpPr>
          <p:nvPr>
            <p:ph type="sldNum" idx="12"/>
          </p:nvPr>
        </p:nvSpPr>
        <p:spPr>
          <a:xfrm>
            <a:off x="8610600" y="6356351"/>
            <a:ext cx="2743200" cy="365200"/>
          </a:xfrm>
          <a:prstGeom prst="rect">
            <a:avLst/>
          </a:prstGeom>
          <a:noFill/>
          <a:ln>
            <a:noFill/>
          </a:ln>
        </p:spPr>
        <p:txBody>
          <a:bodyPr spcFirstLastPara="1" wrap="square" lIns="68529" tIns="34274" rIns="68529" bIns="34274"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fld id="{00000000-1234-1234-1234-123412341234}" type="slidenum">
              <a:rPr lang="uk-UA" smtClean="0"/>
              <a:pPr/>
              <a:t>‹Nº›</a:t>
            </a:fld>
            <a:endParaRPr lang="uk-UA"/>
          </a:p>
        </p:txBody>
      </p:sp>
      <p:sp>
        <p:nvSpPr>
          <p:cNvPr id="289" name="Google Shape;289;p1"/>
          <p:cNvSpPr txBox="1">
            <a:spLocks noGrp="1"/>
          </p:cNvSpPr>
          <p:nvPr>
            <p:ph type="body" idx="1"/>
          </p:nvPr>
        </p:nvSpPr>
        <p:spPr>
          <a:xfrm>
            <a:off x="838200" y="1826684"/>
            <a:ext cx="10515600" cy="2728800"/>
          </a:xfrm>
          <a:prstGeom prst="rect">
            <a:avLst/>
          </a:prstGeom>
          <a:noFill/>
          <a:ln>
            <a:noFill/>
          </a:ln>
        </p:spPr>
        <p:txBody>
          <a:bodyPr spcFirstLastPara="1" wrap="square" lIns="91362" tIns="45678" rIns="91362" bIns="45678" anchor="t" anchorCtr="0">
            <a:normAutofit/>
          </a:bodyPr>
          <a:lstStyle>
            <a:lvl1pPr marL="457200" marR="0" lvl="0" indent="-330200" algn="l" rtl="0">
              <a:lnSpc>
                <a:spcPct val="120000"/>
              </a:lnSpc>
              <a:spcBef>
                <a:spcPts val="0"/>
              </a:spcBef>
              <a:spcAft>
                <a:spcPts val="0"/>
              </a:spcAft>
              <a:buClr>
                <a:srgbClr val="0066CD"/>
              </a:buClr>
              <a:buSzPts val="1600"/>
              <a:buFont typeface="Arial"/>
              <a:buChar char="•"/>
              <a:defRPr sz="1600" b="0" i="0" u="none" strike="noStrike" cap="none">
                <a:solidFill>
                  <a:srgbClr val="0066CD"/>
                </a:solidFill>
                <a:latin typeface="Work Sans"/>
                <a:ea typeface="Work Sans"/>
                <a:cs typeface="Work Sans"/>
                <a:sym typeface="Work Sans"/>
              </a:defRPr>
            </a:lvl1pPr>
            <a:lvl2pPr marL="914400" marR="0" lvl="1" indent="-228600" algn="l" rtl="0">
              <a:lnSpc>
                <a:spcPct val="100000"/>
              </a:lnSpc>
              <a:spcBef>
                <a:spcPts val="30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0" name="Google Shape;290;p1"/>
          <p:cNvSpPr txBox="1">
            <a:spLocks noGrp="1"/>
          </p:cNvSpPr>
          <p:nvPr>
            <p:ph type="title"/>
          </p:nvPr>
        </p:nvSpPr>
        <p:spPr>
          <a:xfrm>
            <a:off x="838200" y="366184"/>
            <a:ext cx="10515600" cy="1325200"/>
          </a:xfrm>
          <a:prstGeom prst="rect">
            <a:avLst/>
          </a:prstGeom>
          <a:noFill/>
          <a:ln>
            <a:noFill/>
          </a:ln>
        </p:spPr>
        <p:txBody>
          <a:bodyPr spcFirstLastPara="1" wrap="square" lIns="91362" tIns="45678" rIns="91362" bIns="45678" anchor="ctr" anchorCtr="0">
            <a:noAutofit/>
          </a:bodyPr>
          <a:lstStyle>
            <a:lvl1pPr marR="0" lvl="0" algn="l" rtl="0">
              <a:lnSpc>
                <a:spcPct val="100000"/>
              </a:lnSpc>
              <a:spcBef>
                <a:spcPts val="0"/>
              </a:spcBef>
              <a:spcAft>
                <a:spcPts val="0"/>
              </a:spcAft>
              <a:buSzPts val="1400"/>
              <a:buNone/>
              <a:defRPr sz="3200" b="1" i="0" u="none" strike="noStrike" cap="none">
                <a:solidFill>
                  <a:srgbClr val="0066CD"/>
                </a:solidFill>
                <a:latin typeface="Work Sans"/>
                <a:ea typeface="Work Sans"/>
                <a:cs typeface="Work Sans"/>
                <a:sym typeface="Work Sans"/>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50593183"/>
      </p:ext>
    </p:extLst>
  </p:cSld>
  <p:clrMap bg1="lt1" tx1="dk1" bg2="dk2" tx2="lt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7" r:id="rId19"/>
    <p:sldLayoutId id="214748368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6000"/>
          </a:xfrm>
          <a:prstGeom prst="rect">
            <a:avLst/>
          </a:prstGeom>
          <a:noFill/>
          <a:ln>
            <a:noFill/>
          </a:ln>
        </p:spPr>
        <p:txBody>
          <a:bodyPr spcFirstLastPara="1" wrap="square" lIns="68564" tIns="34274" rIns="68564" bIns="34274"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64" tIns="34274" rIns="68564" bIns="34274"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64" tIns="34274" rIns="68564" bIns="34274"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64" tIns="34274" rIns="68564" bIns="34274"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64" tIns="34274" rIns="68564" bIns="34274"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2134287218"/>
      </p:ext>
    </p:extLst>
  </p:cSld>
  <p:clrMap bg1="lt1" tx1="dk1" bg2="dk2" tx2="lt2" accent1="accent1" accent2="accent2" accent3="accent3" accent4="accent4" accent5="accent5" accent6="accent6" hlink="hlink" folHlink="folHlink"/>
  <p:sldLayoutIdLst>
    <p:sldLayoutId id="2147483690" r:id="rId1"/>
    <p:sldLayoutId id="2147483694" r:id="rId2"/>
    <p:sldLayoutId id="2147483695" r:id="rId3"/>
    <p:sldLayoutId id="2147483696" r:id="rId4"/>
    <p:sldLayoutId id="2147483697" r:id="rId5"/>
    <p:sldLayoutId id="2147483698" r:id="rId6"/>
    <p:sldLayoutId id="2147483699" r:id="rId7"/>
    <p:sldLayoutId id="214748370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DFD124D-FC7E-4BAA-869D-338F38901EB8}"/>
              </a:ext>
            </a:extLst>
          </p:cNvPr>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C6E1366-FDE9-45B5-9D22-067D070FDC37}"/>
              </a:ext>
            </a:extLst>
          </p:cNvPr>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0256CE4-2A27-42CB-A61F-51CA6F139859}"/>
              </a:ext>
            </a:extLst>
          </p:cNvPr>
          <p:cNvSpPr>
            <a:spLocks noGrp="1"/>
          </p:cNvSpPr>
          <p:nvPr>
            <p:ph type="dt" sz="half" idx="2"/>
          </p:nvPr>
        </p:nvSpPr>
        <p:spPr>
          <a:xfrm>
            <a:off x="838200" y="6356351"/>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F6CDDC13-89F2-4D46-B655-E4807B4476D6}" type="datetimeFigureOut">
              <a:rPr lang="es-CO" smtClean="0">
                <a:solidFill>
                  <a:prstClr val="black">
                    <a:tint val="75000"/>
                  </a:prstClr>
                </a:solidFill>
                <a:latin typeface="Calibri"/>
              </a:rPr>
              <a:pPr defTabSz="914377"/>
              <a:t>13/09/2022</a:t>
            </a:fld>
            <a:endParaRPr lang="es-CO">
              <a:solidFill>
                <a:prstClr val="black">
                  <a:tint val="75000"/>
                </a:prstClr>
              </a:solidFill>
              <a:latin typeface="Calibri"/>
            </a:endParaRPr>
          </a:p>
        </p:txBody>
      </p:sp>
      <p:sp>
        <p:nvSpPr>
          <p:cNvPr id="5" name="Marcador de pie de página 4">
            <a:extLst>
              <a:ext uri="{FF2B5EF4-FFF2-40B4-BE49-F238E27FC236}">
                <a16:creationId xmlns:a16="http://schemas.microsoft.com/office/drawing/2014/main" id="{8191FA38-4C94-43E8-9BE1-9214FCFBAE8D}"/>
              </a:ext>
            </a:extLst>
          </p:cNvPr>
          <p:cNvSpPr>
            <a:spLocks noGrp="1"/>
          </p:cNvSpPr>
          <p:nvPr>
            <p:ph type="ftr" sz="quarter" idx="3"/>
          </p:nvPr>
        </p:nvSpPr>
        <p:spPr>
          <a:xfrm>
            <a:off x="4038600" y="6356351"/>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s-CO">
              <a:solidFill>
                <a:prstClr val="black">
                  <a:tint val="75000"/>
                </a:prstClr>
              </a:solidFill>
              <a:latin typeface="Calibri"/>
            </a:endParaRPr>
          </a:p>
        </p:txBody>
      </p:sp>
      <p:sp>
        <p:nvSpPr>
          <p:cNvPr id="6" name="Marcador de número de diapositiva 5">
            <a:extLst>
              <a:ext uri="{FF2B5EF4-FFF2-40B4-BE49-F238E27FC236}">
                <a16:creationId xmlns:a16="http://schemas.microsoft.com/office/drawing/2014/main" id="{935A889D-5429-4221-A766-79803D4CA27B}"/>
              </a:ext>
            </a:extLst>
          </p:cNvPr>
          <p:cNvSpPr>
            <a:spLocks noGrp="1"/>
          </p:cNvSpPr>
          <p:nvPr>
            <p:ph type="sldNum" sz="quarter" idx="4"/>
          </p:nvPr>
        </p:nvSpPr>
        <p:spPr>
          <a:xfrm>
            <a:off x="8610600" y="6356351"/>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AA59D53D-73A7-4C26-AAE2-33CEE2ED9C9B}" type="slidenum">
              <a:rPr lang="es-CO" smtClean="0">
                <a:solidFill>
                  <a:prstClr val="black">
                    <a:tint val="75000"/>
                  </a:prstClr>
                </a:solidFill>
                <a:latin typeface="Calibri"/>
              </a:rPr>
              <a:pPr defTabSz="914377"/>
              <a:t>‹Nº›</a:t>
            </a:fld>
            <a:endParaRPr lang="es-CO">
              <a:solidFill>
                <a:prstClr val="black">
                  <a:tint val="75000"/>
                </a:prstClr>
              </a:solidFill>
              <a:latin typeface="Calibri"/>
            </a:endParaRPr>
          </a:p>
        </p:txBody>
      </p:sp>
    </p:spTree>
    <p:extLst>
      <p:ext uri="{BB962C8B-B14F-4D97-AF65-F5344CB8AC3E}">
        <p14:creationId xmlns:p14="http://schemas.microsoft.com/office/powerpoint/2010/main" val="231375254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CO"/>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0.xml"/><Relationship Id="rId1" Type="http://schemas.openxmlformats.org/officeDocument/2006/relationships/themeOverride" Target="../theme/themeOverride5.xml"/><Relationship Id="rId5" Type="http://schemas.openxmlformats.org/officeDocument/2006/relationships/image" Target="../media/image2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7.xml"/><Relationship Id="rId7" Type="http://schemas.openxmlformats.org/officeDocument/2006/relationships/image" Target="../media/image16.svg"/><Relationship Id="rId2" Type="http://schemas.openxmlformats.org/officeDocument/2006/relationships/slideLayout" Target="../slideLayouts/slideLayout19.xml"/><Relationship Id="rId1" Type="http://schemas.openxmlformats.org/officeDocument/2006/relationships/themeOverride" Target="../theme/themeOverride6.xml"/><Relationship Id="rId11" Type="http://schemas.microsoft.com/office/2018/10/relationships/comments" Target="../comments/modernComment_32D_ABC401CE.xml"/><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25.jpe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6.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0.xml"/><Relationship Id="rId1" Type="http://schemas.openxmlformats.org/officeDocument/2006/relationships/themeOverride" Target="../theme/themeOverride7.xml"/><Relationship Id="rId5" Type="http://schemas.openxmlformats.org/officeDocument/2006/relationships/image" Target="../media/image3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18.svg"/><Relationship Id="rId5" Type="http://schemas.openxmlformats.org/officeDocument/2006/relationships/image" Target="../media/image22.png"/><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8.svg"/><Relationship Id="rId5" Type="http://schemas.openxmlformats.org/officeDocument/2006/relationships/image" Target="../media/image22.pn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sv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0.xml"/><Relationship Id="rId1" Type="http://schemas.openxmlformats.org/officeDocument/2006/relationships/themeOverride" Target="../theme/themeOverride8.xml"/><Relationship Id="rId5" Type="http://schemas.openxmlformats.org/officeDocument/2006/relationships/image" Target="../media/image37.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5.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18.svg"/><Relationship Id="rId5" Type="http://schemas.openxmlformats.org/officeDocument/2006/relationships/image" Target="../media/image22.png"/><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18.svg"/><Relationship Id="rId5" Type="http://schemas.openxmlformats.org/officeDocument/2006/relationships/image" Target="../media/image22.png"/><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0.xml"/><Relationship Id="rId1" Type="http://schemas.openxmlformats.org/officeDocument/2006/relationships/themeOverride" Target="../theme/themeOverride9.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8.sv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37.sv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37.sv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18.sv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0.xml"/><Relationship Id="rId1" Type="http://schemas.openxmlformats.org/officeDocument/2006/relationships/themeOverride" Target="../theme/themeOverride1.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0.xml"/><Relationship Id="rId1" Type="http://schemas.openxmlformats.org/officeDocument/2006/relationships/themeOverride" Target="../theme/themeOverride2.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8.svg"/><Relationship Id="rId5" Type="http://schemas.openxmlformats.org/officeDocument/2006/relationships/image" Target="../media/image16.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9.png"/><Relationship Id="rId2" Type="http://schemas.openxmlformats.org/officeDocument/2006/relationships/slideLayout" Target="../slideLayouts/slideLayout19.xml"/><Relationship Id="rId1" Type="http://schemas.openxmlformats.org/officeDocument/2006/relationships/themeOverride" Target="../theme/themeOverride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notesSlide" Target="../notesSlides/notesSlide6.xml"/><Relationship Id="rId7" Type="http://schemas.openxmlformats.org/officeDocument/2006/relationships/image" Target="../media/image22.png"/><Relationship Id="rId2" Type="http://schemas.openxmlformats.org/officeDocument/2006/relationships/slideLayout" Target="../slideLayouts/slideLayout19.xml"/><Relationship Id="rId1" Type="http://schemas.openxmlformats.org/officeDocument/2006/relationships/themeOverride" Target="../theme/themeOverride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2" name="Picture 4" descr="ESAP">
            <a:extLst>
              <a:ext uri="{FF2B5EF4-FFF2-40B4-BE49-F238E27FC236}">
                <a16:creationId xmlns:a16="http://schemas.microsoft.com/office/drawing/2014/main" id="{2B5AE26D-9B99-4DE8-9AF7-3E0A0554CE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7614" y="1114909"/>
            <a:ext cx="5879914" cy="14166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6287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0"/>
            <a:ext cx="12192000" cy="914400"/>
            <a:chOff x="0" y="0"/>
            <a:chExt cx="12192000" cy="914400"/>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795647"/>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2C79DBAF-71D3-404A-9043-16067D99B9E4}"/>
                </a:ext>
              </a:extLst>
            </p:cNvPr>
            <p:cNvSpPr/>
            <p:nvPr/>
          </p:nvSpPr>
          <p:spPr>
            <a:xfrm>
              <a:off x="0" y="795647"/>
              <a:ext cx="12192000" cy="118753"/>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 name="Grupo 12">
            <a:extLst>
              <a:ext uri="{FF2B5EF4-FFF2-40B4-BE49-F238E27FC236}">
                <a16:creationId xmlns:a16="http://schemas.microsoft.com/office/drawing/2014/main" id="{946844C2-C56F-47C6-8D8C-981855EE93C2}"/>
              </a:ext>
            </a:extLst>
          </p:cNvPr>
          <p:cNvGrpSpPr/>
          <p:nvPr/>
        </p:nvGrpSpPr>
        <p:grpSpPr>
          <a:xfrm>
            <a:off x="-23749" y="6215194"/>
            <a:ext cx="12215749" cy="696903"/>
            <a:chOff x="-23750" y="6215193"/>
            <a:chExt cx="12215749" cy="696903"/>
          </a:xfrm>
        </p:grpSpPr>
        <p:sp>
          <p:nvSpPr>
            <p:cNvPr id="9" name="Rectángulo 8">
              <a:extLst>
                <a:ext uri="{FF2B5EF4-FFF2-40B4-BE49-F238E27FC236}">
                  <a16:creationId xmlns:a16="http://schemas.microsoft.com/office/drawing/2014/main" id="{1E24FDA0-2BB4-49F8-8621-BE750C5D380B}"/>
                </a:ext>
              </a:extLst>
            </p:cNvPr>
            <p:cNvSpPr/>
            <p:nvPr/>
          </p:nvSpPr>
          <p:spPr>
            <a:xfrm>
              <a:off x="-23750" y="6223336"/>
              <a:ext cx="6396415" cy="688760"/>
            </a:xfrm>
            <a:prstGeom prst="rect">
              <a:avLst/>
            </a:prstGeom>
            <a:solidFill>
              <a:srgbClr val="232C6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8" name="Picture 4" descr="ESAP">
              <a:extLst>
                <a:ext uri="{FF2B5EF4-FFF2-40B4-BE49-F238E27FC236}">
                  <a16:creationId xmlns:a16="http://schemas.microsoft.com/office/drawing/2014/main" id="{D3E5EB6D-608A-4B35-8456-DAED70FFCEB3}"/>
                </a:ext>
              </a:extLst>
            </p:cNvPr>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r a Función Pública">
              <a:extLst>
                <a:ext uri="{FF2B5EF4-FFF2-40B4-BE49-F238E27FC236}">
                  <a16:creationId xmlns:a16="http://schemas.microsoft.com/office/drawing/2014/main" id="{99A2F4FD-6492-4958-9DF0-557EC4D596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ángulo 13">
              <a:extLst>
                <a:ext uri="{FF2B5EF4-FFF2-40B4-BE49-F238E27FC236}">
                  <a16:creationId xmlns:a16="http://schemas.microsoft.com/office/drawing/2014/main" id="{F3CDD01A-48F6-4380-948B-FCD18234A9FD}"/>
                </a:ext>
              </a:extLst>
            </p:cNvPr>
            <p:cNvSpPr/>
            <p:nvPr/>
          </p:nvSpPr>
          <p:spPr>
            <a:xfrm>
              <a:off x="6270176" y="6215193"/>
              <a:ext cx="5921823" cy="688760"/>
            </a:xfrm>
            <a:prstGeom prst="rect">
              <a:avLst/>
            </a:prstGeom>
            <a:gradFill flip="none" rotWithShape="1">
              <a:gsLst>
                <a:gs pos="0">
                  <a:schemeClr val="accent1">
                    <a:lumMod val="5000"/>
                    <a:lumOff val="95000"/>
                  </a:schemeClr>
                </a:gs>
                <a:gs pos="74000">
                  <a:srgbClr val="FFAB00"/>
                </a:gs>
                <a:gs pos="83000">
                  <a:srgbClr val="FFAB00"/>
                </a:gs>
                <a:gs pos="100000">
                  <a:srgbClr val="FFAB00"/>
                </a:gs>
              </a:gsLst>
              <a:lin ang="108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1" name="CuadroTexto 10">
            <a:extLst>
              <a:ext uri="{FF2B5EF4-FFF2-40B4-BE49-F238E27FC236}">
                <a16:creationId xmlns:a16="http://schemas.microsoft.com/office/drawing/2014/main" id="{4096F4B7-68A8-435D-A38D-6B1350C874DD}"/>
              </a:ext>
            </a:extLst>
          </p:cNvPr>
          <p:cNvSpPr txBox="1"/>
          <p:nvPr/>
        </p:nvSpPr>
        <p:spPr>
          <a:xfrm>
            <a:off x="6270177" y="-85016"/>
            <a:ext cx="5762401" cy="830997"/>
          </a:xfrm>
          <a:prstGeom prst="rect">
            <a:avLst/>
          </a:prstGeom>
          <a:noFill/>
        </p:spPr>
        <p:txBody>
          <a:bodyPr wrap="square" lIns="91438" tIns="45719" rIns="91438" bIns="45719" rtlCol="0">
            <a:spAutoFit/>
          </a:bodyPr>
          <a:lstStyle/>
          <a:p>
            <a:pPr algn="r"/>
            <a:r>
              <a:rPr lang="es-CO" sz="2800" b="1" dirty="0">
                <a:solidFill>
                  <a:schemeClr val="bg1"/>
                </a:solidFill>
                <a:latin typeface="Trebuchet MS" panose="020B0603020202020204" pitchFamily="34" charset="0"/>
              </a:rPr>
              <a:t>Línea Estratégica Sectorial 2  </a:t>
            </a:r>
          </a:p>
          <a:p>
            <a:pPr algn="r"/>
            <a:r>
              <a:rPr lang="es-CO" sz="2000" dirty="0">
                <a:solidFill>
                  <a:schemeClr val="bg1"/>
                </a:solidFill>
                <a:latin typeface="Trebuchet MS" panose="020B0603020202020204" pitchFamily="34" charset="0"/>
              </a:rPr>
              <a:t>Identificación</a:t>
            </a:r>
          </a:p>
        </p:txBody>
      </p:sp>
      <p:sp>
        <p:nvSpPr>
          <p:cNvPr id="15" name="CuadroTexto 14">
            <a:extLst>
              <a:ext uri="{FF2B5EF4-FFF2-40B4-BE49-F238E27FC236}">
                <a16:creationId xmlns:a16="http://schemas.microsoft.com/office/drawing/2014/main" id="{C5A8F405-2947-42B5-A36D-F278ABE4310F}"/>
              </a:ext>
            </a:extLst>
          </p:cNvPr>
          <p:cNvSpPr txBox="1"/>
          <p:nvPr/>
        </p:nvSpPr>
        <p:spPr>
          <a:xfrm>
            <a:off x="289073" y="954107"/>
            <a:ext cx="11613857" cy="5055231"/>
          </a:xfrm>
          <a:prstGeom prst="rect">
            <a:avLst/>
          </a:prstGeom>
          <a:noFill/>
        </p:spPr>
        <p:txBody>
          <a:bodyPr wrap="square" lIns="91438" tIns="45719" rIns="91438" bIns="45719" rtlCol="0">
            <a:spAutoFit/>
          </a:bodyPr>
          <a:lstStyle/>
          <a:p>
            <a:pPr algn="just"/>
            <a:r>
              <a:rPr lang="es-ES" sz="2100" b="1" dirty="0">
                <a:solidFill>
                  <a:srgbClr val="232C6D"/>
                </a:solidFill>
                <a:latin typeface="Trebuchet MS" panose="020B0603020202020204" pitchFamily="34" charset="0"/>
              </a:rPr>
              <a:t>Mejoramiento en la gestión y el desempeño institucional de las entidades nacionales y territoriales para la consolidación de una gestión pública efectiva, participativa e íntegra</a:t>
            </a:r>
          </a:p>
          <a:p>
            <a:endParaRPr lang="es-ES" sz="1100" b="1" dirty="0">
              <a:solidFill>
                <a:srgbClr val="232C6D"/>
              </a:solidFill>
              <a:latin typeface="Trebuchet MS" panose="020B0603020202020204" pitchFamily="34" charset="0"/>
            </a:endParaRPr>
          </a:p>
          <a:p>
            <a:pPr algn="just"/>
            <a:r>
              <a:rPr lang="es-ES" sz="1600" dirty="0">
                <a:latin typeface="Gill Sans MT" panose="020B0502020104020203" pitchFamily="34" charset="0"/>
              </a:rPr>
              <a:t>Elevar las capacidades institucionales de las entidades para dar respuesta a las demandas sociales e identificar las necesidades de mejoramiento permanente de la gestión y el desempeño que generen valor público, a través de procesos de acompañamiento técnico para la implementación del Modelo Integrado de Planeación y Gestión en las entidades nacionales y territoriales para consolidar y fortalecer el gobierno corporativo, respectivamente</a:t>
            </a:r>
            <a:r>
              <a:rPr lang="es-ES" sz="1700" dirty="0">
                <a:latin typeface="Gill Sans MT" panose="020B0502020104020203" pitchFamily="34" charset="0"/>
              </a:rPr>
              <a:t>.</a:t>
            </a:r>
          </a:p>
          <a:p>
            <a:pPr algn="just"/>
            <a:endParaRPr lang="es-ES" sz="1700" b="1" dirty="0">
              <a:latin typeface="Gill Sans MT" panose="020B0502020104020203" pitchFamily="34" charset="0"/>
            </a:endParaRPr>
          </a:p>
          <a:p>
            <a:pPr marL="2149421" indent="-2149421" algn="just"/>
            <a:r>
              <a:rPr lang="es-ES" sz="2000" b="1" dirty="0">
                <a:solidFill>
                  <a:srgbClr val="232C6D"/>
                </a:solidFill>
                <a:latin typeface="Gill Sans MT" panose="020B0502020104020203" pitchFamily="34" charset="0"/>
              </a:rPr>
              <a:t>Objetivo sectorial: 	</a:t>
            </a:r>
          </a:p>
          <a:p>
            <a:pPr marL="266693" indent="-266693" algn="just">
              <a:buClr>
                <a:srgbClr val="FFAB00"/>
              </a:buClr>
              <a:buFont typeface="Wingdings" panose="05000000000000000000" pitchFamily="2" charset="2"/>
              <a:buChar char="Ø"/>
            </a:pPr>
            <a:r>
              <a:rPr lang="es-ES_tradnl" sz="1600" dirty="0">
                <a:latin typeface="Gill Sans MT" panose="020B0502020104020203" pitchFamily="34" charset="0"/>
              </a:rPr>
              <a:t>Articular el Sector mediante acciones que impulsen una gestión pública eficiente, transparente y participativa al servicio de la sociedad. </a:t>
            </a:r>
          </a:p>
          <a:p>
            <a:pPr marL="285744" indent="-285744" algn="just">
              <a:buClr>
                <a:srgbClr val="FFAB00"/>
              </a:buClr>
              <a:buFont typeface="Wingdings" panose="05000000000000000000" pitchFamily="2" charset="2"/>
              <a:buChar char="Ø"/>
            </a:pPr>
            <a:r>
              <a:rPr lang="es-ES_tradnl" sz="1600" dirty="0">
                <a:latin typeface="Gill Sans MT" panose="020B0502020104020203" pitchFamily="34" charset="0"/>
              </a:rPr>
              <a:t>Desarrollar lineamientos y brindar acompañamiento técnico y asistencia a las entidades del Estado en la implementación, mejoramiento y eficiencia del desempeño de la gestión institucional.</a:t>
            </a:r>
          </a:p>
          <a:p>
            <a:pPr marL="285744" indent="-285744" algn="just">
              <a:buClr>
                <a:srgbClr val="FFAB00"/>
              </a:buClr>
              <a:buFont typeface="Wingdings" panose="05000000000000000000" pitchFamily="2" charset="2"/>
              <a:buChar char="Ø"/>
            </a:pPr>
            <a:r>
              <a:rPr lang="es-ES_tradnl" sz="1600" dirty="0">
                <a:latin typeface="Gill Sans MT" panose="020B0502020104020203" pitchFamily="34" charset="0"/>
              </a:rPr>
              <a:t>Facilitar y promover la participación de los ciudadanos en la gestión pública a través de procesos de formación y capacitación, y el desarrollo de lineamientos, herramientas y orientaciones dirigidas a fortalecer la relación estado ciudadano.</a:t>
            </a:r>
            <a:endParaRPr lang="es-CO" sz="1600" dirty="0">
              <a:latin typeface="Gill Sans MT" panose="020B0502020104020203" pitchFamily="34" charset="0"/>
            </a:endParaRPr>
          </a:p>
          <a:p>
            <a:pPr marL="2774881" indent="-2774881"/>
            <a:endParaRPr lang="es-ES" sz="2000" b="1" dirty="0">
              <a:solidFill>
                <a:srgbClr val="232C6D"/>
              </a:solidFill>
              <a:latin typeface="Gill Sans MT" panose="020B0502020104020203" pitchFamily="34" charset="0"/>
            </a:endParaRPr>
          </a:p>
          <a:p>
            <a:pPr marL="2774881" indent="-2774881"/>
            <a:r>
              <a:rPr lang="es-ES" sz="2000" b="1" dirty="0" err="1">
                <a:solidFill>
                  <a:srgbClr val="232C6D"/>
                </a:solidFill>
                <a:latin typeface="Gill Sans MT" panose="020B0502020104020203" pitchFamily="34" charset="0"/>
              </a:rPr>
              <a:t>Macroproductos</a:t>
            </a:r>
            <a:r>
              <a:rPr lang="es-ES" sz="2000" b="1" dirty="0">
                <a:solidFill>
                  <a:srgbClr val="232C6D"/>
                </a:solidFill>
                <a:latin typeface="Gill Sans MT" panose="020B0502020104020203" pitchFamily="34" charset="0"/>
              </a:rPr>
              <a:t>: </a:t>
            </a:r>
          </a:p>
          <a:p>
            <a:pPr marL="273044" indent="-273044">
              <a:buClr>
                <a:srgbClr val="232C6D"/>
              </a:buClr>
              <a:buFont typeface="+mj-lt"/>
              <a:buAutoNum type="arabicPeriod"/>
            </a:pPr>
            <a:r>
              <a:rPr lang="es-ES" sz="1600" b="1" dirty="0">
                <a:latin typeface="Gill Sans MT" panose="020B0502020104020203" pitchFamily="34" charset="0"/>
              </a:rPr>
              <a:t>Fortalecimiento entidades nacionales</a:t>
            </a:r>
          </a:p>
          <a:p>
            <a:pPr marL="273044" indent="-273044">
              <a:buClr>
                <a:srgbClr val="232C6D"/>
              </a:buClr>
              <a:buFont typeface="+mj-lt"/>
              <a:buAutoNum type="arabicPeriod"/>
            </a:pPr>
            <a:r>
              <a:rPr lang="es-ES" sz="1600" b="1" dirty="0">
                <a:latin typeface="Gill Sans MT" panose="020B0502020104020203" pitchFamily="34" charset="0"/>
              </a:rPr>
              <a:t>Fortalecimiento entidades territoriales</a:t>
            </a:r>
          </a:p>
          <a:p>
            <a:pPr marL="273044" indent="-273044">
              <a:buClr>
                <a:srgbClr val="232C6D"/>
              </a:buClr>
              <a:buFont typeface="+mj-lt"/>
              <a:buAutoNum type="arabicPeriod"/>
            </a:pPr>
            <a:r>
              <a:rPr lang="es-ES" sz="1600" b="1" dirty="0">
                <a:latin typeface="Gill Sans MT" panose="020B0502020104020203" pitchFamily="34" charset="0"/>
              </a:rPr>
              <a:t>Fortalecimiento grupos y comunidades étnicas en gestión pública</a:t>
            </a:r>
          </a:p>
        </p:txBody>
      </p:sp>
      <p:pic>
        <p:nvPicPr>
          <p:cNvPr id="3" name="Imagen 2" descr="Personas sentadas en una mesa&#10;&#10;Descripción generada automáticamente">
            <a:extLst>
              <a:ext uri="{FF2B5EF4-FFF2-40B4-BE49-F238E27FC236}">
                <a16:creationId xmlns:a16="http://schemas.microsoft.com/office/drawing/2014/main" id="{FFCE0FE7-8426-4200-9041-57E730D908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91539" y="4652021"/>
            <a:ext cx="2423211" cy="1615475"/>
          </a:xfrm>
          <a:prstGeom prst="rect">
            <a:avLst/>
          </a:prstGeom>
        </p:spPr>
      </p:pic>
    </p:spTree>
    <p:extLst>
      <p:ext uri="{BB962C8B-B14F-4D97-AF65-F5344CB8AC3E}">
        <p14:creationId xmlns:p14="http://schemas.microsoft.com/office/powerpoint/2010/main" val="1342834438"/>
      </p:ext>
    </p:extLst>
  </p:cSld>
  <p:clrMapOvr>
    <a:overrideClrMapping bg1="lt1" tx1="dk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pic>
        <p:nvPicPr>
          <p:cNvPr id="47" name="Imagen 46" descr="Cómo influye la capacitación en la productividad de un negocio? – Evo Blog"/>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32000" y="0"/>
            <a:ext cx="2160000" cy="2268000"/>
          </a:xfrm>
          <a:prstGeom prst="rect">
            <a:avLst/>
          </a:prstGeom>
          <a:noFill/>
          <a:ln>
            <a:noFill/>
          </a:ln>
        </p:spPr>
      </p:pic>
      <p:sp>
        <p:nvSpPr>
          <p:cNvPr id="10" name="Rectángulo: esquinas redondeadas 9">
            <a:extLst>
              <a:ext uri="{FF2B5EF4-FFF2-40B4-BE49-F238E27FC236}">
                <a16:creationId xmlns:a16="http://schemas.microsoft.com/office/drawing/2014/main" id="{7BC57EFA-A925-4CB8-BB72-84E20D825B3B}"/>
              </a:ext>
            </a:extLst>
          </p:cNvPr>
          <p:cNvSpPr/>
          <p:nvPr/>
        </p:nvSpPr>
        <p:spPr>
          <a:xfrm>
            <a:off x="182877" y="2177058"/>
            <a:ext cx="10169073" cy="4649191"/>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285750" indent="-285750" algn="just" defTabSz="456819">
              <a:buFont typeface="Arial"/>
              <a:buChar char="•"/>
            </a:pPr>
            <a:r>
              <a:rPr lang="es-ES" sz="1500" dirty="0">
                <a:solidFill>
                  <a:srgbClr val="FEFFFF"/>
                </a:solidFill>
                <a:latin typeface="Calibri"/>
              </a:rPr>
              <a:t>Desde el DAFP se adelanta asesoría integral en el nivel nacional a 156 entidades priorizadas en temas relacionados con las políticas de gestión y desempeño institucional a cargo del Sector Función Pública, de las cuales 78 ya finalizaron la asesoría. </a:t>
            </a:r>
          </a:p>
          <a:p>
            <a:pPr marL="285750" indent="-285750" algn="just" defTabSz="456819">
              <a:buFont typeface="Arial"/>
              <a:buChar char="•"/>
            </a:pPr>
            <a:r>
              <a:rPr lang="es-ES" sz="1500" dirty="0">
                <a:solidFill>
                  <a:srgbClr val="FEFFFF"/>
                </a:solidFill>
                <a:latin typeface="Calibri"/>
              </a:rPr>
              <a:t>Desde la ESAP se está brindando asesoría a la Agencia para la Reincorporación y la Normalización - ARN  y el SENA en temas de diseño institucional. Así mismo. se adelantaron 368 municipios para la vigencia, logrando una cobertura y fortalecimiento de los mismos dentro de las fases 1 y 2  establecidas  por el  Programa Integral de Fortalecimiento Académico y Territorial -PIFAT-, municipios  a nivel nacional que han sido priorizados  por dicho programa  y que hacen parte de las 15 Direcciones Territoriales </a:t>
            </a:r>
            <a:endParaRPr lang="es-ES" sz="1500" dirty="0">
              <a:solidFill>
                <a:srgbClr val="FEFFFF"/>
              </a:solidFill>
              <a:latin typeface="Arial"/>
              <a:cs typeface="Arial"/>
            </a:endParaRPr>
          </a:p>
          <a:p>
            <a:pPr marL="285750" indent="-285750" algn="just" defTabSz="456819">
              <a:buFont typeface="Arial"/>
              <a:buChar char="•"/>
            </a:pPr>
            <a:r>
              <a:rPr lang="es-ES" sz="1500" dirty="0">
                <a:solidFill>
                  <a:schemeClr val="bg1"/>
                </a:solidFill>
                <a:latin typeface="Calibri"/>
              </a:rPr>
              <a:t>•	48.350 multiplicadores formados durante las vigencias 2019 a diciembre de 2021. Igualmente la ESAP , en el año 2021, desarrollo 321 eventos de capacitación en temáticas de control social a la gestión pública acorde a las necesidades identificadas en el plan de formación de la RIAV, donde se certificaron 39.857 personas corte a diciembre de 2021 y Función Pública capacitó 8,493 multiplicadores del control social en el periodo 2019-2021 dentro de los cuales se incluyen representantes de 90 pueblos y comunidades étnicas  acorde a las necesidades identificadas en el plan de formación de la RIAV.  </a:t>
            </a:r>
          </a:p>
          <a:p>
            <a:pPr marL="285750" indent="-285750" algn="just" defTabSz="456819">
              <a:buFont typeface="Arial"/>
              <a:buChar char="•"/>
            </a:pPr>
            <a:r>
              <a:rPr lang="es-ES" sz="1500" dirty="0" smtClean="0">
                <a:solidFill>
                  <a:schemeClr val="bg1"/>
                </a:solidFill>
                <a:latin typeface="Calibri"/>
              </a:rPr>
              <a:t>La </a:t>
            </a:r>
            <a:r>
              <a:rPr lang="es-ES" sz="1500" dirty="0">
                <a:solidFill>
                  <a:schemeClr val="bg1"/>
                </a:solidFill>
                <a:latin typeface="Calibri"/>
              </a:rPr>
              <a:t>ESAP en coordinación con Función Pública </a:t>
            </a:r>
            <a:r>
              <a:rPr lang="es-ES" sz="1500" b="1" dirty="0" err="1" smtClean="0">
                <a:solidFill>
                  <a:schemeClr val="bg1"/>
                </a:solidFill>
                <a:latin typeface="Calibri"/>
              </a:rPr>
              <a:t>virtualizaron</a:t>
            </a:r>
            <a:r>
              <a:rPr lang="es-ES" sz="1500" b="1" dirty="0" smtClean="0">
                <a:solidFill>
                  <a:schemeClr val="bg1"/>
                </a:solidFill>
                <a:latin typeface="Calibri"/>
              </a:rPr>
              <a:t> (</a:t>
            </a:r>
            <a:r>
              <a:rPr lang="es-ES" sz="1500" b="1" dirty="0">
                <a:solidFill>
                  <a:schemeClr val="bg1"/>
                </a:solidFill>
                <a:latin typeface="Calibri"/>
              </a:rPr>
              <a:t>8) módulos del Plan Nacional de Formación de Veedores </a:t>
            </a:r>
            <a:r>
              <a:rPr lang="es-ES" sz="1500" dirty="0">
                <a:solidFill>
                  <a:schemeClr val="bg1"/>
                </a:solidFill>
                <a:latin typeface="Calibri"/>
              </a:rPr>
              <a:t>en las siguientes temáticas</a:t>
            </a:r>
            <a:r>
              <a:rPr lang="es-ES" sz="1500" dirty="0">
                <a:solidFill>
                  <a:srgbClr val="FEFFFF"/>
                </a:solidFill>
                <a:latin typeface="Calibri"/>
              </a:rPr>
              <a:t>:  Control social a la gestión pública, Acción juvenil y control social,  Mecanismos jurídicos para el control social a la gestión pública, Control social al derecho a la salud, Control social a la compra y a la contratación pública, Control social a los servicios públicos, Control social a la industria extractiva y Control Social a la gestión de riesgos de desastres. </a:t>
            </a:r>
            <a:endParaRPr lang="es-MX" sz="1500" dirty="0">
              <a:solidFill>
                <a:srgbClr val="FEFFFF"/>
              </a:solidFill>
              <a:latin typeface="Calibri"/>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3" y="-35266"/>
            <a:ext cx="10215156"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800" b="1" dirty="0" err="1">
                <a:solidFill>
                  <a:srgbClr val="1363AA"/>
                </a:solidFill>
                <a:latin typeface="Calibri" panose="020F0502020204030204" pitchFamily="34" charset="0"/>
                <a:cs typeface="Calibri" panose="020F0502020204030204" pitchFamily="34" charset="0"/>
              </a:rPr>
              <a:t>Macroproducto</a:t>
            </a:r>
            <a:r>
              <a:rPr lang="es-CO" sz="2800" b="1" dirty="0">
                <a:solidFill>
                  <a:srgbClr val="1363AA"/>
                </a:solidFill>
                <a:latin typeface="Calibri" panose="020F0502020204030204" pitchFamily="34" charset="0"/>
                <a:cs typeface="Calibri" panose="020F0502020204030204" pitchFamily="34" charset="0"/>
              </a:rPr>
              <a:t>: Fortalecimiento entidades nacionales</a:t>
            </a:r>
            <a:r>
              <a:rPr lang="en-US" sz="2800" b="1" dirty="0">
                <a:solidFill>
                  <a:srgbClr val="1363AA"/>
                </a:solidFill>
                <a:latin typeface="Calibri" panose="020F0502020204030204" pitchFamily="34" charset="0"/>
                <a:cs typeface="Calibri" panose="020F0502020204030204" pitchFamily="34" charset="0"/>
              </a:rPr>
              <a:t>.</a:t>
            </a:r>
            <a:endParaRPr lang="es-CO" sz="2800" b="1" dirty="0">
              <a:solidFill>
                <a:srgbClr val="1363AA"/>
              </a:solidFill>
              <a:latin typeface="Calibri" panose="020F0502020204030204" pitchFamily="34" charset="0"/>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23521" y="477805"/>
            <a:ext cx="7815067"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4" name="Freeform 15">
            <a:extLst>
              <a:ext uri="{FF2B5EF4-FFF2-40B4-BE49-F238E27FC236}">
                <a16:creationId xmlns:a16="http://schemas.microsoft.com/office/drawing/2014/main" id="{FED71B82-26C9-43EC-98C6-0592C753FBC7}"/>
              </a:ext>
            </a:extLst>
          </p:cNvPr>
          <p:cNvSpPr>
            <a:spLocks/>
          </p:cNvSpPr>
          <p:nvPr/>
        </p:nvSpPr>
        <p:spPr bwMode="auto">
          <a:xfrm>
            <a:off x="438408" y="903254"/>
            <a:ext cx="4210236" cy="753979"/>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ES" sz="1500" dirty="0">
                <a:solidFill>
                  <a:prstClr val="white"/>
                </a:solidFill>
                <a:latin typeface="Calibri"/>
              </a:rPr>
              <a:t>Entidades del orden nacional asesoradas en implementación de  Políticas de Gestión y Desempeño Institucional a cargo del sector. </a:t>
            </a:r>
            <a:endParaRPr lang="es-CO" sz="1500" dirty="0">
              <a:solidFill>
                <a:prstClr val="white"/>
              </a:solidFill>
              <a:latin typeface="Calibri"/>
            </a:endParaRP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182877" y="1786801"/>
            <a:ext cx="12009123"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79" name="Freeform 15">
            <a:extLst>
              <a:ext uri="{FF2B5EF4-FFF2-40B4-BE49-F238E27FC236}">
                <a16:creationId xmlns:a16="http://schemas.microsoft.com/office/drawing/2014/main" id="{80925F1B-AB3A-4332-8CBC-6E6ED8434068}"/>
              </a:ext>
            </a:extLst>
          </p:cNvPr>
          <p:cNvSpPr>
            <a:spLocks/>
          </p:cNvSpPr>
          <p:nvPr/>
        </p:nvSpPr>
        <p:spPr bwMode="auto">
          <a:xfrm>
            <a:off x="5247271" y="439025"/>
            <a:ext cx="4583376" cy="689809"/>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ES" sz="1500" dirty="0">
                <a:solidFill>
                  <a:prstClr val="white"/>
                </a:solidFill>
                <a:latin typeface="Calibri"/>
              </a:rPr>
              <a:t>Multiplicadores formados en control social y apoyo a las veedurías ciudadanas.</a:t>
            </a:r>
            <a:endParaRPr lang="es-CO" sz="1500" dirty="0">
              <a:solidFill>
                <a:prstClr val="white"/>
              </a:solidFill>
              <a:latin typeface="Calibri"/>
            </a:endParaRPr>
          </a:p>
        </p:txBody>
      </p:sp>
      <p:grpSp>
        <p:nvGrpSpPr>
          <p:cNvPr id="2" name="Group 1"/>
          <p:cNvGrpSpPr/>
          <p:nvPr/>
        </p:nvGrpSpPr>
        <p:grpSpPr>
          <a:xfrm>
            <a:off x="-7434" y="4024725"/>
            <a:ext cx="612000" cy="612000"/>
            <a:chOff x="217025" y="2148623"/>
            <a:chExt cx="459000" cy="459000"/>
          </a:xfrm>
        </p:grpSpPr>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17025" y="2148623"/>
              <a:ext cx="459000" cy="459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9" rtlCol="0" anchor="t"/>
            <a:lstStyle/>
            <a:p>
              <a:pPr algn="ctr" defTabSz="913674"/>
              <a:endParaRPr lang="en-US" sz="3600" dirty="0">
                <a:solidFill>
                  <a:prstClr val="black"/>
                </a:solidFill>
                <a:latin typeface="Calibri"/>
              </a:endParaRP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287375" y="2225583"/>
              <a:ext cx="328847" cy="328847"/>
            </a:xfrm>
            <a:prstGeom prst="rect">
              <a:avLst/>
            </a:prstGeom>
          </p:spPr>
        </p:pic>
      </p:grpSp>
      <p:pic>
        <p:nvPicPr>
          <p:cNvPr id="41" name="Imagen 101">
            <a:extLst>
              <a:ext uri="{FF2B5EF4-FFF2-40B4-BE49-F238E27FC236}">
                <a16:creationId xmlns:a16="http://schemas.microsoft.com/office/drawing/2014/main" id="{49E7B144-CAD6-479A-B8FB-0C38B910889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214469" y="1298848"/>
            <a:ext cx="977531" cy="998661"/>
          </a:xfrm>
          <a:prstGeom prst="rect">
            <a:avLst/>
          </a:prstGeom>
        </p:spPr>
      </p:pic>
      <p:sp>
        <p:nvSpPr>
          <p:cNvPr id="42" name="Rectángulo 103">
            <a:extLst>
              <a:ext uri="{FF2B5EF4-FFF2-40B4-BE49-F238E27FC236}">
                <a16:creationId xmlns:a16="http://schemas.microsoft.com/office/drawing/2014/main" id="{3935CB9E-DE02-448B-B9BC-BBB541EE570B}"/>
              </a:ext>
            </a:extLst>
          </p:cNvPr>
          <p:cNvSpPr/>
          <p:nvPr/>
        </p:nvSpPr>
        <p:spPr>
          <a:xfrm rot="16200000">
            <a:off x="11014000" y="2765807"/>
            <a:ext cx="568378" cy="1660709"/>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78" tIns="45718" rIns="91378" bIns="45718" rtlCol="0" anchor="ctr"/>
          <a:lstStyle/>
          <a:p>
            <a:pPr algn="ctr" defTabSz="913674"/>
            <a:endParaRPr lang="es-CO" sz="2400">
              <a:solidFill>
                <a:prstClr val="white"/>
              </a:solidFill>
              <a:latin typeface="Calibri"/>
            </a:endParaRPr>
          </a:p>
        </p:txBody>
      </p:sp>
      <p:sp>
        <p:nvSpPr>
          <p:cNvPr id="44" name="Título 1">
            <a:extLst>
              <a:ext uri="{FF2B5EF4-FFF2-40B4-BE49-F238E27FC236}">
                <a16:creationId xmlns:a16="http://schemas.microsoft.com/office/drawing/2014/main" id="{99EAF864-AFCB-46BD-8B71-28708474D540}"/>
              </a:ext>
            </a:extLst>
          </p:cNvPr>
          <p:cNvSpPr txBox="1">
            <a:spLocks/>
          </p:cNvSpPr>
          <p:nvPr/>
        </p:nvSpPr>
        <p:spPr>
          <a:xfrm>
            <a:off x="10467833" y="2849085"/>
            <a:ext cx="1776594" cy="479691"/>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45" name="CuadroTexto 14">
            <a:extLst>
              <a:ext uri="{FF2B5EF4-FFF2-40B4-BE49-F238E27FC236}">
                <a16:creationId xmlns:a16="http://schemas.microsoft.com/office/drawing/2014/main" id="{7E7473B5-6FE1-48AA-9E86-07167D9513D6}"/>
              </a:ext>
            </a:extLst>
          </p:cNvPr>
          <p:cNvSpPr txBox="1"/>
          <p:nvPr/>
        </p:nvSpPr>
        <p:spPr>
          <a:xfrm>
            <a:off x="11214469" y="3345957"/>
            <a:ext cx="806543" cy="461663"/>
          </a:xfrm>
          <a:prstGeom prst="rect">
            <a:avLst/>
          </a:prstGeom>
          <a:noFill/>
        </p:spPr>
        <p:txBody>
          <a:bodyPr wrap="none" lIns="91378" tIns="45718" rIns="91378" bIns="45718" rtlCol="0">
            <a:spAutoFit/>
          </a:bodyPr>
          <a:lstStyle/>
          <a:p>
            <a:pPr algn="ctr" defTabSz="913674"/>
            <a:r>
              <a:rPr lang="es-CO" sz="2400" b="1" dirty="0">
                <a:solidFill>
                  <a:prstClr val="black"/>
                </a:solidFill>
                <a:latin typeface="Calibri"/>
              </a:rPr>
              <a:t>2022</a:t>
            </a:r>
          </a:p>
        </p:txBody>
      </p:sp>
      <p:pic>
        <p:nvPicPr>
          <p:cNvPr id="50"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10598081" y="3294791"/>
            <a:ext cx="602740" cy="602740"/>
          </a:xfrm>
          <a:prstGeom prst="rect">
            <a:avLst/>
          </a:prstGeom>
        </p:spPr>
      </p:pic>
      <p:sp>
        <p:nvSpPr>
          <p:cNvPr id="32" name="Freeform 15">
            <a:extLst>
              <a:ext uri="{FF2B5EF4-FFF2-40B4-BE49-F238E27FC236}">
                <a16:creationId xmlns:a16="http://schemas.microsoft.com/office/drawing/2014/main" id="{80925F1B-AB3A-4332-8CBC-6E6ED8434068}"/>
              </a:ext>
            </a:extLst>
          </p:cNvPr>
          <p:cNvSpPr>
            <a:spLocks/>
          </p:cNvSpPr>
          <p:nvPr/>
        </p:nvSpPr>
        <p:spPr bwMode="auto">
          <a:xfrm>
            <a:off x="5188225" y="1235225"/>
            <a:ext cx="4610113" cy="781596"/>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ES" sz="1500" dirty="0">
                <a:solidFill>
                  <a:prstClr val="white"/>
                </a:solidFill>
                <a:latin typeface="Calibri"/>
              </a:rPr>
              <a:t>Módulos virtuales del Plan Nacional de Formación de Veedores implementados en plataforma de la ESAP</a:t>
            </a:r>
            <a:endParaRPr lang="es-CO" sz="1500" dirty="0">
              <a:solidFill>
                <a:prstClr val="white"/>
              </a:solidFill>
              <a:latin typeface="Calibri"/>
            </a:endParaRPr>
          </a:p>
        </p:txBody>
      </p:sp>
      <p:sp>
        <p:nvSpPr>
          <p:cNvPr id="33" name="Oval 19">
            <a:extLst>
              <a:ext uri="{FF2B5EF4-FFF2-40B4-BE49-F238E27FC236}">
                <a16:creationId xmlns:a16="http://schemas.microsoft.com/office/drawing/2014/main" id="{A3625FBA-45D6-4BBE-BB48-27C557562C19}"/>
              </a:ext>
            </a:extLst>
          </p:cNvPr>
          <p:cNvSpPr>
            <a:spLocks noChangeArrowheads="1"/>
          </p:cNvSpPr>
          <p:nvPr/>
        </p:nvSpPr>
        <p:spPr bwMode="auto">
          <a:xfrm>
            <a:off x="4799039" y="1279929"/>
            <a:ext cx="638668" cy="57967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700" dirty="0">
                <a:solidFill>
                  <a:prstClr val="black"/>
                </a:solidFill>
                <a:latin typeface="Calibri"/>
              </a:rPr>
              <a:t>1</a:t>
            </a:r>
          </a:p>
        </p:txBody>
      </p:sp>
      <p:sp>
        <p:nvSpPr>
          <p:cNvPr id="43" name="Oval 19">
            <a:extLst>
              <a:ext uri="{FF2B5EF4-FFF2-40B4-BE49-F238E27FC236}">
                <a16:creationId xmlns:a16="http://schemas.microsoft.com/office/drawing/2014/main" id="{A3625FBA-45D6-4BBE-BB48-27C557562C19}"/>
              </a:ext>
            </a:extLst>
          </p:cNvPr>
          <p:cNvSpPr>
            <a:spLocks noChangeArrowheads="1"/>
          </p:cNvSpPr>
          <p:nvPr/>
        </p:nvSpPr>
        <p:spPr bwMode="auto">
          <a:xfrm>
            <a:off x="4820664" y="455041"/>
            <a:ext cx="638668" cy="57967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700" dirty="0">
                <a:solidFill>
                  <a:prstClr val="black"/>
                </a:solidFill>
                <a:latin typeface="Calibri"/>
              </a:rPr>
              <a:t>1</a:t>
            </a:r>
          </a:p>
        </p:txBody>
      </p:sp>
      <p:sp>
        <p:nvSpPr>
          <p:cNvPr id="46" name="Oval 19">
            <a:extLst>
              <a:ext uri="{FF2B5EF4-FFF2-40B4-BE49-F238E27FC236}">
                <a16:creationId xmlns:a16="http://schemas.microsoft.com/office/drawing/2014/main" id="{A3625FBA-45D6-4BBE-BB48-27C557562C19}"/>
              </a:ext>
            </a:extLst>
          </p:cNvPr>
          <p:cNvSpPr>
            <a:spLocks noChangeArrowheads="1"/>
          </p:cNvSpPr>
          <p:nvPr/>
        </p:nvSpPr>
        <p:spPr bwMode="auto">
          <a:xfrm>
            <a:off x="129889" y="934731"/>
            <a:ext cx="638668" cy="57967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700" dirty="0">
                <a:solidFill>
                  <a:prstClr val="black"/>
                </a:solidFill>
                <a:latin typeface="Calibri"/>
              </a:rPr>
              <a:t>1</a:t>
            </a:r>
          </a:p>
        </p:txBody>
      </p:sp>
    </p:spTree>
    <p:extLst>
      <p:ext uri="{BB962C8B-B14F-4D97-AF65-F5344CB8AC3E}">
        <p14:creationId xmlns:p14="http://schemas.microsoft.com/office/powerpoint/2010/main" val="2881749454"/>
      </p:ext>
    </p:extLst>
  </p:cSld>
  <p:clrMapOvr>
    <a:overrideClrMapping bg1="lt1" tx1="dk1" bg2="dk2" tx2="lt2" accent1="accent1" accent2="accent2" accent3="accent3" accent4="accent4" accent5="accent5" accent6="accent6" hlink="hlink" folHlink="folHlink"/>
  </p:clrMapOvr>
  <p:extLst mod="1">
    <p:ext uri="{6950BFC3-D8DA-4A85-94F7-54DA5524770B}">
      <p188:commentRel xmlns:p188="http://schemas.microsoft.com/office/powerpoint/2018/8/main" xmlns="" r:id="rId11"/>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90206" y="3"/>
            <a:ext cx="1801794" cy="2025307"/>
          </a:xfrm>
          <a:prstGeom prst="rect">
            <a:avLst/>
          </a:prstGeom>
        </p:spPr>
      </p:pic>
      <p:sp>
        <p:nvSpPr>
          <p:cNvPr id="10" name="Rectángulo: esquinas redondeadas 9">
            <a:extLst>
              <a:ext uri="{FF2B5EF4-FFF2-40B4-BE49-F238E27FC236}">
                <a16:creationId xmlns:a16="http://schemas.microsoft.com/office/drawing/2014/main" id="{7BC57EFA-A925-4CB8-BB72-84E20D825B3B}"/>
              </a:ext>
            </a:extLst>
          </p:cNvPr>
          <p:cNvSpPr/>
          <p:nvPr/>
        </p:nvSpPr>
        <p:spPr>
          <a:xfrm>
            <a:off x="377311" y="2331678"/>
            <a:ext cx="9984000" cy="3923072"/>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33" tIns="82233" rIns="82233" bIns="82233" anchor="t" anchorCtr="0">
            <a:noAutofit/>
          </a:bodyPr>
          <a:lstStyle/>
          <a:p>
            <a:pPr marL="467995" indent="-285115" algn="just" defTabSz="456891">
              <a:buFont typeface="Arial"/>
              <a:buChar char="•"/>
            </a:pPr>
            <a:r>
              <a:rPr lang="es-ES" sz="1500" dirty="0">
                <a:solidFill>
                  <a:prstClr val="white"/>
                </a:solidFill>
                <a:latin typeface="Calibri" panose="020F0502020204030204" pitchFamily="34" charset="0"/>
                <a:cs typeface="Calibri" panose="020F0502020204030204" pitchFamily="34" charset="0"/>
              </a:rPr>
              <a:t>Mesas de coordinación sectorial con el fin de concertar y diseñar  la estrategia territorial.</a:t>
            </a:r>
            <a:endParaRPr lang="es-ES" dirty="0"/>
          </a:p>
          <a:p>
            <a:pPr marL="467995" indent="-285750" algn="just" defTabSz="456891">
              <a:buFont typeface="Arial" panose="020B0604020202020204" pitchFamily="34" charset="0"/>
              <a:buChar char="•"/>
            </a:pPr>
            <a:r>
              <a:rPr lang="es-ES" sz="1500" dirty="0">
                <a:solidFill>
                  <a:schemeClr val="bg1"/>
                </a:solidFill>
                <a:latin typeface="Calibri" panose="020F0502020204030204" pitchFamily="34" charset="0"/>
                <a:cs typeface="Calibri" panose="020F0502020204030204" pitchFamily="34" charset="0"/>
              </a:rPr>
              <a:t>Adopción de la Política Institucional de Fortalecimiento Integral y Apoyo a la Gestión Estatal de la ESAP  mediante Resolución 889 de agosto de 2021, Portafolio de servicios asociado al Proceso de Fortalecimiento Integral y Apoyo a la Gestión Estatal, Definición de programas de intervención en los nodos territoriales.</a:t>
            </a:r>
          </a:p>
          <a:p>
            <a:pPr marL="467995" indent="-285750" algn="just" defTabSz="456891">
              <a:buFont typeface="Arial" panose="020B0604020202020204" pitchFamily="34" charset="0"/>
              <a:buChar char="•"/>
            </a:pPr>
            <a:r>
              <a:rPr lang="es-ES" sz="1500" dirty="0">
                <a:solidFill>
                  <a:schemeClr val="bg1"/>
                </a:solidFill>
                <a:latin typeface="Calibri" panose="020F0502020204030204" pitchFamily="34" charset="0"/>
                <a:cs typeface="Calibri" panose="020F0502020204030204" pitchFamily="34" charset="0"/>
              </a:rPr>
              <a:t>Ejecución del Programa Integral de Fortalecimiento Académico e Intervención </a:t>
            </a:r>
            <a:r>
              <a:rPr lang="es-ES" sz="1500" dirty="0">
                <a:solidFill>
                  <a:srgbClr val="FEFFFF"/>
                </a:solidFill>
                <a:latin typeface="Calibri" panose="020F0502020204030204" pitchFamily="34" charset="0"/>
                <a:cs typeface="Calibri" panose="020F0502020204030204" pitchFamily="34" charset="0"/>
              </a:rPr>
              <a:t>Territorial (la conformación de los equipos de trabajo en territorio, se realizó con 501 estudiantes de la ESAP y 491 profesionales, generándoles experiencia laboral en el campo de la administración pública e incentivando y fortaleciendo la política nacional de primer empleo. ) Se diseñaron, formularon e implementaron 223 planes integrales de intervención y capacitación municipal que atienden las necesidades de 368 municipios tanto PDET como No PDET. </a:t>
            </a:r>
          </a:p>
          <a:p>
            <a:pPr marL="467995" indent="-285750" algn="just" defTabSz="456891">
              <a:buFont typeface="Arial" panose="020B0604020202020204" pitchFamily="34" charset="0"/>
              <a:buChar char="•"/>
            </a:pPr>
            <a:endParaRPr lang="es-ES" sz="1500" dirty="0">
              <a:solidFill>
                <a:srgbClr val="FFFF00"/>
              </a:solidFill>
              <a:latin typeface="Calibri" panose="020F0502020204030204" pitchFamily="34" charset="0"/>
              <a:cs typeface="Calibri" panose="020F0502020204030204" pitchFamily="34" charset="0"/>
            </a:endParaRPr>
          </a:p>
          <a:p>
            <a:pPr marL="410845" indent="-227965" algn="just" defTabSz="456891">
              <a:buFont typeface="Arial" panose="020B0604020202020204" pitchFamily="34" charset="0"/>
              <a:buChar char="•"/>
            </a:pPr>
            <a:r>
              <a:rPr lang="es-ES" sz="1500" dirty="0">
                <a:solidFill>
                  <a:srgbClr val="FEFFFF"/>
                </a:solidFill>
                <a:latin typeface="Calibri"/>
                <a:cs typeface="Calibri"/>
              </a:rPr>
              <a:t>Se suscribieron 345 PGT con entidades territoriales. Se realizaron 6422 asesorías con cierre de 1176 temas</a:t>
            </a:r>
            <a:r>
              <a:rPr lang="es-ES" sz="1600" b="1" dirty="0">
                <a:solidFill>
                  <a:srgbClr val="FEFFFF"/>
                </a:solidFill>
                <a:latin typeface="Calibri"/>
                <a:cs typeface="Calibri"/>
              </a:rPr>
              <a:t>. 311 </a:t>
            </a:r>
            <a:r>
              <a:rPr lang="es-ES" sz="1500" dirty="0">
                <a:solidFill>
                  <a:srgbClr val="FEFFFF"/>
                </a:solidFill>
                <a:latin typeface="Calibri"/>
                <a:cs typeface="Calibri"/>
              </a:rPr>
              <a:t>entidades cuentan con avance superior al 85%.</a:t>
            </a:r>
          </a:p>
          <a:p>
            <a:pPr marL="410845" indent="-227965" algn="just" defTabSz="456891">
              <a:buFont typeface="Arial" panose="020B0604020202020204" pitchFamily="34" charset="0"/>
              <a:buChar char="•"/>
            </a:pPr>
            <a:r>
              <a:rPr lang="es-ES" sz="1500" dirty="0">
                <a:solidFill>
                  <a:srgbClr val="FEFFFF"/>
                </a:solidFill>
                <a:latin typeface="Calibri" panose="020F0502020204030204" pitchFamily="34" charset="0"/>
                <a:cs typeface="Calibri" panose="020F0502020204030204" pitchFamily="34" charset="0"/>
              </a:rPr>
              <a:t>Elaboración y presentación del documento orientador de la caja de transformación institucional de la relación Estado ciudadano en el quinto encuentro transversal de relación Estado ciudadano. </a:t>
            </a:r>
            <a:endParaRPr lang="es-ES" sz="1500" dirty="0">
              <a:solidFill>
                <a:srgbClr val="FFFF00"/>
              </a:solidFill>
              <a:latin typeface="Calibri" panose="020F0502020204030204" pitchFamily="34" charset="0"/>
              <a:cs typeface="Calibri" panose="020F0502020204030204" pitchFamily="34" charset="0"/>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3" y="-75591"/>
            <a:ext cx="10215156" cy="637579"/>
          </a:xfrm>
          <a:prstGeom prst="rect">
            <a:avLst/>
          </a:prstGeom>
        </p:spPr>
        <p:txBody>
          <a:bodyPr lIns="91390" tIns="45718" rIns="91390"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800" b="1" dirty="0" err="1">
                <a:latin typeface="Calibri" panose="020F0502020204030204" pitchFamily="34" charset="0"/>
                <a:cs typeface="Calibri" panose="020F0502020204030204" pitchFamily="34" charset="0"/>
              </a:rPr>
              <a:t>Macroproducto</a:t>
            </a:r>
            <a:r>
              <a:rPr lang="es-CO" sz="2800" b="1" dirty="0">
                <a:latin typeface="Calibri" panose="020F0502020204030204" pitchFamily="34" charset="0"/>
                <a:cs typeface="Calibri" panose="020F0502020204030204" pitchFamily="34" charset="0"/>
              </a:rPr>
              <a:t>: Fortalecimiento entidades territoriales</a:t>
            </a: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13355" y="414527"/>
            <a:ext cx="7815067" cy="637579"/>
          </a:xfrm>
          <a:prstGeom prst="rect">
            <a:avLst/>
          </a:prstGeom>
        </p:spPr>
        <p:txBody>
          <a:bodyPr lIns="91390" tIns="45718" rIns="91390"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4" name="Freeform 15">
            <a:extLst>
              <a:ext uri="{FF2B5EF4-FFF2-40B4-BE49-F238E27FC236}">
                <a16:creationId xmlns:a16="http://schemas.microsoft.com/office/drawing/2014/main" id="{FED71B82-26C9-43EC-98C6-0592C753FBC7}"/>
              </a:ext>
            </a:extLst>
          </p:cNvPr>
          <p:cNvSpPr>
            <a:spLocks/>
          </p:cNvSpPr>
          <p:nvPr/>
        </p:nvSpPr>
        <p:spPr bwMode="auto">
          <a:xfrm>
            <a:off x="474266" y="873648"/>
            <a:ext cx="3784127" cy="630131"/>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33" tIns="82233" rIns="82233" bIns="82233" anchor="ctr" anchorCtr="0">
            <a:noAutofit/>
          </a:bodyPr>
          <a:lstStyle/>
          <a:p>
            <a:pPr marL="174521" algn="ctr" defTabSz="456891"/>
            <a:r>
              <a:rPr lang="es-ES" sz="1500" dirty="0">
                <a:solidFill>
                  <a:prstClr val="white"/>
                </a:solidFill>
                <a:latin typeface="Calibri"/>
              </a:rPr>
              <a:t>Estrategia territorial de asesoría del Sector Función Pública.</a:t>
            </a:r>
            <a:endParaRPr lang="es-CO" sz="1500" dirty="0">
              <a:solidFill>
                <a:prstClr val="white"/>
              </a:solidFill>
              <a:latin typeface="Calibri"/>
            </a:endParaRP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297936" y="1708785"/>
            <a:ext cx="12009123" cy="637579"/>
          </a:xfrm>
          <a:prstGeom prst="rect">
            <a:avLst/>
          </a:prstGeom>
        </p:spPr>
        <p:txBody>
          <a:bodyPr lIns="91390" tIns="45718" rIns="91390"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79" name="Freeform 15">
            <a:extLst>
              <a:ext uri="{FF2B5EF4-FFF2-40B4-BE49-F238E27FC236}">
                <a16:creationId xmlns:a16="http://schemas.microsoft.com/office/drawing/2014/main" id="{80925F1B-AB3A-4332-8CBC-6E6ED8434068}"/>
              </a:ext>
            </a:extLst>
          </p:cNvPr>
          <p:cNvSpPr>
            <a:spLocks/>
          </p:cNvSpPr>
          <p:nvPr/>
        </p:nvSpPr>
        <p:spPr bwMode="auto">
          <a:xfrm>
            <a:off x="5068561" y="436202"/>
            <a:ext cx="5034481" cy="648313"/>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33" tIns="82233" rIns="82233" bIns="82233" anchor="ctr" anchorCtr="0">
            <a:noAutofit/>
          </a:bodyPr>
          <a:lstStyle/>
          <a:p>
            <a:pPr marL="174521" algn="ctr" defTabSz="456891"/>
            <a:r>
              <a:rPr lang="es-ES" sz="1500" dirty="0">
                <a:solidFill>
                  <a:prstClr val="white"/>
                </a:solidFill>
                <a:latin typeface="Calibri"/>
              </a:rPr>
              <a:t>Entidades del orden territorial asesoradas en implementación de  Políticas de Gestión y Desempeño Institucional a cargo del sector.</a:t>
            </a:r>
            <a:endParaRPr lang="es-CO" sz="1500" dirty="0">
              <a:solidFill>
                <a:prstClr val="white"/>
              </a:solidFill>
              <a:latin typeface="Calibri"/>
            </a:endParaRPr>
          </a:p>
        </p:txBody>
      </p:sp>
      <p:sp>
        <p:nvSpPr>
          <p:cNvPr id="82" name="Oval 19">
            <a:extLst>
              <a:ext uri="{FF2B5EF4-FFF2-40B4-BE49-F238E27FC236}">
                <a16:creationId xmlns:a16="http://schemas.microsoft.com/office/drawing/2014/main" id="{A3625FBA-45D6-4BBE-BB48-27C557562C19}"/>
              </a:ext>
            </a:extLst>
          </p:cNvPr>
          <p:cNvSpPr>
            <a:spLocks noChangeArrowheads="1"/>
          </p:cNvSpPr>
          <p:nvPr/>
        </p:nvSpPr>
        <p:spPr bwMode="auto">
          <a:xfrm>
            <a:off x="4629115" y="456538"/>
            <a:ext cx="564116" cy="57734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810"/>
            <a:r>
              <a:rPr lang="en-US" sz="2800" dirty="0">
                <a:solidFill>
                  <a:prstClr val="black"/>
                </a:solidFill>
                <a:latin typeface="Calibri"/>
              </a:rPr>
              <a:t>1</a:t>
            </a:r>
          </a:p>
        </p:txBody>
      </p:sp>
      <p:sp>
        <p:nvSpPr>
          <p:cNvPr id="84" name="Oval 19">
            <a:extLst>
              <a:ext uri="{FF2B5EF4-FFF2-40B4-BE49-F238E27FC236}">
                <a16:creationId xmlns:a16="http://schemas.microsoft.com/office/drawing/2014/main" id="{AA7E03C8-C89A-48E3-851F-BA8B21438773}"/>
              </a:ext>
            </a:extLst>
          </p:cNvPr>
          <p:cNvSpPr>
            <a:spLocks noChangeArrowheads="1"/>
          </p:cNvSpPr>
          <p:nvPr/>
        </p:nvSpPr>
        <p:spPr bwMode="auto">
          <a:xfrm>
            <a:off x="125987" y="875406"/>
            <a:ext cx="564116" cy="57734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810"/>
            <a:r>
              <a:rPr lang="en-US" sz="2800" dirty="0">
                <a:solidFill>
                  <a:prstClr val="black"/>
                </a:solidFill>
                <a:latin typeface="Calibri"/>
              </a:rPr>
              <a:t>1</a:t>
            </a:r>
          </a:p>
        </p:txBody>
      </p:sp>
      <p:grpSp>
        <p:nvGrpSpPr>
          <p:cNvPr id="2" name="Group 1"/>
          <p:cNvGrpSpPr/>
          <p:nvPr/>
        </p:nvGrpSpPr>
        <p:grpSpPr>
          <a:xfrm>
            <a:off x="53629" y="4007895"/>
            <a:ext cx="612000" cy="612000"/>
            <a:chOff x="217025" y="2148623"/>
            <a:chExt cx="459000" cy="459000"/>
          </a:xfrm>
        </p:grpSpPr>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17025" y="2148623"/>
              <a:ext cx="459000" cy="459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9" rtlCol="0" anchor="t"/>
            <a:lstStyle/>
            <a:p>
              <a:pPr algn="ctr" defTabSz="913810"/>
              <a:endParaRPr lang="en-US" sz="3600" dirty="0">
                <a:solidFill>
                  <a:prstClr val="black"/>
                </a:solidFill>
                <a:latin typeface="Calibri"/>
              </a:endParaRP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87375" y="2225583"/>
              <a:ext cx="328847" cy="328847"/>
            </a:xfrm>
            <a:prstGeom prst="rect">
              <a:avLst/>
            </a:prstGeom>
          </p:spPr>
        </p:pic>
      </p:grpSp>
      <p:pic>
        <p:nvPicPr>
          <p:cNvPr id="41" name="Imagen 101">
            <a:extLst>
              <a:ext uri="{FF2B5EF4-FFF2-40B4-BE49-F238E27FC236}">
                <a16:creationId xmlns:a16="http://schemas.microsoft.com/office/drawing/2014/main" id="{49E7B144-CAD6-479A-B8FB-0C38B910889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214469" y="1066376"/>
            <a:ext cx="977531" cy="998661"/>
          </a:xfrm>
          <a:prstGeom prst="rect">
            <a:avLst/>
          </a:prstGeom>
        </p:spPr>
      </p:pic>
      <p:sp>
        <p:nvSpPr>
          <p:cNvPr id="42" name="Rectángulo 103">
            <a:extLst>
              <a:ext uri="{FF2B5EF4-FFF2-40B4-BE49-F238E27FC236}">
                <a16:creationId xmlns:a16="http://schemas.microsoft.com/office/drawing/2014/main" id="{3935CB9E-DE02-448B-B9BC-BBB541EE570B}"/>
              </a:ext>
            </a:extLst>
          </p:cNvPr>
          <p:cNvSpPr/>
          <p:nvPr/>
        </p:nvSpPr>
        <p:spPr>
          <a:xfrm rot="16200000">
            <a:off x="11055016" y="2916953"/>
            <a:ext cx="462543" cy="1719341"/>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90" tIns="45718" rIns="91390" bIns="45718" rtlCol="0" anchor="ctr"/>
          <a:lstStyle/>
          <a:p>
            <a:pPr algn="ctr" defTabSz="913810"/>
            <a:endParaRPr lang="es-CO" sz="2400">
              <a:solidFill>
                <a:prstClr val="white"/>
              </a:solidFill>
              <a:latin typeface="Calibri"/>
            </a:endParaRPr>
          </a:p>
        </p:txBody>
      </p:sp>
      <p:sp>
        <p:nvSpPr>
          <p:cNvPr id="44" name="Título 1">
            <a:extLst>
              <a:ext uri="{FF2B5EF4-FFF2-40B4-BE49-F238E27FC236}">
                <a16:creationId xmlns:a16="http://schemas.microsoft.com/office/drawing/2014/main" id="{99EAF864-AFCB-46BD-8B71-28708474D540}"/>
              </a:ext>
            </a:extLst>
          </p:cNvPr>
          <p:cNvSpPr txBox="1">
            <a:spLocks/>
          </p:cNvSpPr>
          <p:nvPr/>
        </p:nvSpPr>
        <p:spPr>
          <a:xfrm>
            <a:off x="10343276" y="3095173"/>
            <a:ext cx="1802673" cy="462543"/>
          </a:xfrm>
          <a:prstGeom prst="rect">
            <a:avLst/>
          </a:prstGeom>
        </p:spPr>
        <p:txBody>
          <a:bodyPr lIns="91390" tIns="45718" rIns="91390"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45" name="CuadroTexto 14">
            <a:extLst>
              <a:ext uri="{FF2B5EF4-FFF2-40B4-BE49-F238E27FC236}">
                <a16:creationId xmlns:a16="http://schemas.microsoft.com/office/drawing/2014/main" id="{7E7473B5-6FE1-48AA-9E86-07167D9513D6}"/>
              </a:ext>
            </a:extLst>
          </p:cNvPr>
          <p:cNvSpPr txBox="1"/>
          <p:nvPr/>
        </p:nvSpPr>
        <p:spPr>
          <a:xfrm>
            <a:off x="11083358" y="3562278"/>
            <a:ext cx="806567" cy="461663"/>
          </a:xfrm>
          <a:prstGeom prst="rect">
            <a:avLst/>
          </a:prstGeom>
          <a:noFill/>
        </p:spPr>
        <p:txBody>
          <a:bodyPr wrap="none" lIns="91390" tIns="45718" rIns="91390" bIns="45718" rtlCol="0">
            <a:spAutoFit/>
          </a:bodyPr>
          <a:lstStyle/>
          <a:p>
            <a:pPr algn="ctr" defTabSz="913810"/>
            <a:r>
              <a:rPr lang="es-CO" sz="2400" b="1" dirty="0">
                <a:solidFill>
                  <a:prstClr val="black"/>
                </a:solidFill>
                <a:latin typeface="Calibri"/>
              </a:rPr>
              <a:t>2022</a:t>
            </a:r>
          </a:p>
        </p:txBody>
      </p:sp>
      <p:pic>
        <p:nvPicPr>
          <p:cNvPr id="50"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0478812" y="3475169"/>
            <a:ext cx="602740" cy="602740"/>
          </a:xfrm>
          <a:prstGeom prst="rect">
            <a:avLst/>
          </a:prstGeom>
        </p:spPr>
      </p:pic>
      <p:sp>
        <p:nvSpPr>
          <p:cNvPr id="32" name="Freeform 15">
            <a:extLst>
              <a:ext uri="{FF2B5EF4-FFF2-40B4-BE49-F238E27FC236}">
                <a16:creationId xmlns:a16="http://schemas.microsoft.com/office/drawing/2014/main" id="{80925F1B-AB3A-4332-8CBC-6E6ED8434068}"/>
              </a:ext>
            </a:extLst>
          </p:cNvPr>
          <p:cNvSpPr>
            <a:spLocks/>
          </p:cNvSpPr>
          <p:nvPr/>
        </p:nvSpPr>
        <p:spPr bwMode="auto">
          <a:xfrm>
            <a:off x="5068561" y="1294690"/>
            <a:ext cx="5034481" cy="460977"/>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33" tIns="82233" rIns="82233" bIns="82233" anchor="ctr" anchorCtr="0">
            <a:noAutofit/>
          </a:bodyPr>
          <a:lstStyle/>
          <a:p>
            <a:pPr marL="174521" algn="ctr" defTabSz="456891"/>
            <a:r>
              <a:rPr lang="es-ES" sz="1500" dirty="0">
                <a:solidFill>
                  <a:prstClr val="white"/>
                </a:solidFill>
                <a:latin typeface="Calibri"/>
              </a:rPr>
              <a:t>Promover la adopción de estructuras y plantas tipo por parte de los municipios.</a:t>
            </a:r>
            <a:endParaRPr lang="es-CO" sz="1500" dirty="0">
              <a:solidFill>
                <a:prstClr val="white"/>
              </a:solidFill>
              <a:latin typeface="Calibri"/>
            </a:endParaRPr>
          </a:p>
        </p:txBody>
      </p:sp>
      <p:sp>
        <p:nvSpPr>
          <p:cNvPr id="33" name="Oval 19">
            <a:extLst>
              <a:ext uri="{FF2B5EF4-FFF2-40B4-BE49-F238E27FC236}">
                <a16:creationId xmlns:a16="http://schemas.microsoft.com/office/drawing/2014/main" id="{A3625FBA-45D6-4BBE-BB48-27C557562C19}"/>
              </a:ext>
            </a:extLst>
          </p:cNvPr>
          <p:cNvSpPr>
            <a:spLocks noChangeArrowheads="1"/>
          </p:cNvSpPr>
          <p:nvPr/>
        </p:nvSpPr>
        <p:spPr bwMode="auto">
          <a:xfrm>
            <a:off x="4621306" y="1215240"/>
            <a:ext cx="564116" cy="57734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810"/>
            <a:r>
              <a:rPr lang="en-US" sz="2800" dirty="0">
                <a:solidFill>
                  <a:prstClr val="black"/>
                </a:solidFill>
                <a:latin typeface="Calibri"/>
              </a:rPr>
              <a:t>1</a:t>
            </a:r>
          </a:p>
        </p:txBody>
      </p:sp>
    </p:spTree>
    <p:extLst>
      <p:ext uri="{BB962C8B-B14F-4D97-AF65-F5344CB8AC3E}">
        <p14:creationId xmlns:p14="http://schemas.microsoft.com/office/powerpoint/2010/main" val="177068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n 101">
            <a:extLst>
              <a:ext uri="{FF2B5EF4-FFF2-40B4-BE49-F238E27FC236}">
                <a16:creationId xmlns:a16="http://schemas.microsoft.com/office/drawing/2014/main" id="{49E7B144-CAD6-479A-B8FB-0C38B91088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16953" y="-8067"/>
            <a:ext cx="2188807" cy="2368218"/>
          </a:xfrm>
          <a:prstGeom prst="rect">
            <a:avLst/>
          </a:prstGeom>
        </p:spPr>
      </p:pic>
      <p:pic>
        <p:nvPicPr>
          <p:cNvPr id="106" name="Imagen 105">
            <a:extLst>
              <a:ext uri="{FF2B5EF4-FFF2-40B4-BE49-F238E27FC236}">
                <a16:creationId xmlns:a16="http://schemas.microsoft.com/office/drawing/2014/main" id="{4E409B2E-1089-429D-B3F1-549FB06974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72484" y="2361877"/>
            <a:ext cx="2236227" cy="1728351"/>
          </a:xfrm>
          <a:prstGeom prst="rect">
            <a:avLst/>
          </a:prstGeom>
        </p:spPr>
      </p:pic>
      <p:sp>
        <p:nvSpPr>
          <p:cNvPr id="104" name="Rectángulo 103">
            <a:extLst>
              <a:ext uri="{FF2B5EF4-FFF2-40B4-BE49-F238E27FC236}">
                <a16:creationId xmlns:a16="http://schemas.microsoft.com/office/drawing/2014/main" id="{3935CB9E-DE02-448B-B9BC-BBB541EE570B}"/>
              </a:ext>
            </a:extLst>
          </p:cNvPr>
          <p:cNvSpPr/>
          <p:nvPr/>
        </p:nvSpPr>
        <p:spPr>
          <a:xfrm rot="16200000">
            <a:off x="11131229" y="4915700"/>
            <a:ext cx="720374" cy="1201006"/>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78" tIns="45718" rIns="91378" bIns="45718" rtlCol="0" anchor="ctr"/>
          <a:lstStyle/>
          <a:p>
            <a:pPr algn="ctr" defTabSz="913674"/>
            <a:endParaRPr lang="es-CO" sz="2400">
              <a:solidFill>
                <a:prstClr val="white"/>
              </a:solidFill>
              <a:latin typeface="Calibri"/>
            </a:endParaRPr>
          </a:p>
        </p:txBody>
      </p:sp>
      <p:sp>
        <p:nvSpPr>
          <p:cNvPr id="10" name="Rectángulo: esquinas redondeadas 9">
            <a:extLst>
              <a:ext uri="{FF2B5EF4-FFF2-40B4-BE49-F238E27FC236}">
                <a16:creationId xmlns:a16="http://schemas.microsoft.com/office/drawing/2014/main" id="{7BC57EFA-A925-4CB8-BB72-84E20D825B3B}"/>
              </a:ext>
            </a:extLst>
          </p:cNvPr>
          <p:cNvSpPr/>
          <p:nvPr/>
        </p:nvSpPr>
        <p:spPr>
          <a:xfrm>
            <a:off x="238125" y="1380310"/>
            <a:ext cx="10239375" cy="5477690"/>
          </a:xfrm>
          <a:prstGeom prst="roundRect">
            <a:avLst>
              <a:gd name="adj" fmla="val 16200"/>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467360" indent="-285115" algn="just" defTabSz="456819">
              <a:buFont typeface="Arial" panose="020B0604020202020204" pitchFamily="34" charset="0"/>
              <a:buChar char="•"/>
            </a:pPr>
            <a:r>
              <a:rPr lang="es-MX" sz="1200" dirty="0">
                <a:solidFill>
                  <a:schemeClr val="bg1"/>
                </a:solidFill>
                <a:latin typeface="Calibri"/>
                <a:cs typeface="Calibri"/>
              </a:rPr>
              <a:t>Construcción de 4 unidades didácticas y se inició con la propuesta de diseño gráfico para la virtualización del “Programa de capacitación de fortalecimiento de capacidades de comunidades NARP, en temas de administración pública” y del “Programa concertado en administración pública para las necesidades identificadas por la población NARP”.</a:t>
            </a:r>
            <a:endParaRPr lang="es-ES" sz="1200" dirty="0">
              <a:solidFill>
                <a:schemeClr val="bg1"/>
              </a:solidFill>
              <a:latin typeface="Calibri"/>
              <a:cs typeface="Calibri"/>
            </a:endParaRPr>
          </a:p>
          <a:p>
            <a:pPr marL="182245" algn="just" defTabSz="456819"/>
            <a:endParaRPr lang="es-ES" sz="1200" b="1" dirty="0">
              <a:solidFill>
                <a:schemeClr val="bg1"/>
              </a:solidFill>
              <a:latin typeface="Calibri"/>
              <a:cs typeface="Calibri"/>
            </a:endParaRPr>
          </a:p>
          <a:p>
            <a:pPr marL="467360" indent="-285115" algn="just" defTabSz="456819">
              <a:buFont typeface="Arial" panose="020B0604020202020204" pitchFamily="34" charset="0"/>
              <a:buChar char="•"/>
            </a:pPr>
            <a:r>
              <a:rPr lang="es-ES" sz="1200" dirty="0">
                <a:solidFill>
                  <a:schemeClr val="bg1"/>
                </a:solidFill>
                <a:latin typeface="Calibri"/>
                <a:cs typeface="Calibri"/>
              </a:rPr>
              <a:t>Participación en la sesión 62 de la Mesa Regional Amazónica (MRA), logrando </a:t>
            </a:r>
            <a:r>
              <a:rPr lang="es-ES" sz="1200" dirty="0">
                <a:solidFill>
                  <a:prstClr val="white"/>
                </a:solidFill>
                <a:latin typeface="Calibri"/>
                <a:cs typeface="Calibri"/>
              </a:rPr>
              <a:t>aprobar la ruta de concertación del programa de fortalecimiento de capacidades, así como su implementación. Dicha agenda se desarrollará en la vigencia 2022 y contiene las siguientes actividades: 1. Revisión de la propuesta de programa que se tiene, a través de un equipo técnico que se encargue de asegurar que el enfoque étnico amazónico sea transversal a los contenidos (se realizará en los tres primeros meses del año) 2. Programación y realización de una sesión de la Mesa Temática de Educación Amazónica, instancia en la que se revisará la propuesta y se buscará su aprobación (esta mesa se desarrollará en conjunto con el Ministerio de Educación, entidad responsable de la MTEA) 3. Concertar antes del mes de mayo en el espacio de concertación política (MRA) el programa y la ruta de implementación. 4. Iniciar la implementación del programa</a:t>
            </a:r>
            <a:r>
              <a:rPr lang="es-ES" sz="1200" dirty="0" smtClean="0">
                <a:solidFill>
                  <a:prstClr val="white"/>
                </a:solidFill>
                <a:latin typeface="Calibri"/>
                <a:cs typeface="Calibri"/>
              </a:rPr>
              <a:t>.</a:t>
            </a:r>
          </a:p>
          <a:p>
            <a:pPr marL="467360" indent="-285115" algn="just" defTabSz="456819">
              <a:buFont typeface="Arial" panose="020B0604020202020204" pitchFamily="34" charset="0"/>
              <a:buChar char="•"/>
            </a:pPr>
            <a:endParaRPr lang="es-ES" sz="1200" dirty="0">
              <a:solidFill>
                <a:prstClr val="white"/>
              </a:solidFill>
              <a:latin typeface="Calibri"/>
              <a:cs typeface="Calibri"/>
            </a:endParaRPr>
          </a:p>
          <a:p>
            <a:pPr marL="467360" indent="-285115" algn="just" defTabSz="456819">
              <a:buFont typeface="Arial" panose="020B0604020202020204" pitchFamily="34" charset="0"/>
              <a:buChar char="•"/>
            </a:pPr>
            <a:r>
              <a:rPr lang="es-MX" sz="1200" dirty="0">
                <a:solidFill>
                  <a:prstClr val="white"/>
                </a:solidFill>
                <a:latin typeface="Calibri"/>
                <a:cs typeface="Calibri"/>
              </a:rPr>
              <a:t>Al cierre del 2021, el experto temático construyó la propuesta de 4 unidades del “Programa para mujeres y jóvenes en formación política, derechos de las mujeres y juventud”.</a:t>
            </a:r>
          </a:p>
          <a:p>
            <a:pPr marL="182245" algn="just" defTabSz="456819"/>
            <a:endParaRPr lang="es-ES" sz="1200" dirty="0">
              <a:solidFill>
                <a:prstClr val="white"/>
              </a:solidFill>
              <a:latin typeface="Calibri"/>
              <a:cs typeface="Calibri"/>
            </a:endParaRPr>
          </a:p>
          <a:p>
            <a:pPr marL="467360" indent="-285115" algn="just" defTabSz="456819">
              <a:buFont typeface="Arial" panose="020B0604020202020204" pitchFamily="34" charset="0"/>
              <a:buChar char="•"/>
            </a:pPr>
            <a:r>
              <a:rPr lang="es-ES" sz="1200" dirty="0">
                <a:solidFill>
                  <a:schemeClr val="bg1"/>
                </a:solidFill>
                <a:latin typeface="Calibri"/>
              </a:rPr>
              <a:t>Construcción de 4 unidades didácticas del programa de formación no formal en DDHH y DIH para comunidades Negras, Afrocolombianas, Raizales </a:t>
            </a:r>
            <a:r>
              <a:rPr lang="es-ES" sz="1200" dirty="0">
                <a:solidFill>
                  <a:srgbClr val="FEFFFF"/>
                </a:solidFill>
                <a:latin typeface="Calibri"/>
              </a:rPr>
              <a:t>y </a:t>
            </a:r>
            <a:r>
              <a:rPr lang="es-ES" sz="1200" dirty="0" err="1">
                <a:solidFill>
                  <a:srgbClr val="FEFFFF"/>
                </a:solidFill>
                <a:latin typeface="Calibri"/>
              </a:rPr>
              <a:t>Palenqueras</a:t>
            </a:r>
            <a:r>
              <a:rPr lang="es-ES" sz="1200" dirty="0">
                <a:solidFill>
                  <a:srgbClr val="FEFFFF"/>
                </a:solidFill>
                <a:latin typeface="Calibri"/>
              </a:rPr>
              <a:t>, en el marco del Subsistema de Cultura y Educación en DDHH, concertadas con las Entidades participantes del acuerdo. Virtualización de las unidades didácticas del programa de formación no formal en DDHH y DIH para comunidades Negras, Afrocolombianas, Raizales y </a:t>
            </a:r>
            <a:r>
              <a:rPr lang="es-ES" sz="1200" dirty="0" err="1">
                <a:solidFill>
                  <a:srgbClr val="FEFFFF"/>
                </a:solidFill>
                <a:latin typeface="Calibri"/>
              </a:rPr>
              <a:t>Palenqueras</a:t>
            </a:r>
            <a:r>
              <a:rPr lang="es-ES" sz="1200" dirty="0">
                <a:solidFill>
                  <a:srgbClr val="FEFFFF"/>
                </a:solidFill>
                <a:latin typeface="Calibri"/>
              </a:rPr>
              <a:t> Y desarrolló pilotaje donde se inscribieron 51 participantes y se certificaron 18 personas en el evento de capacitación denominado "Diplomado de educación no formal en DDHH Y DIH para comunidades NARP".</a:t>
            </a:r>
          </a:p>
          <a:p>
            <a:pPr marL="467360" indent="-285115" algn="just" defTabSz="456819">
              <a:buFont typeface="Arial" panose="020B0604020202020204" pitchFamily="34" charset="0"/>
              <a:buChar char="•"/>
            </a:pPr>
            <a:r>
              <a:rPr lang="es-ES" sz="1200" dirty="0">
                <a:solidFill>
                  <a:srgbClr val="FEFFFF"/>
                </a:solidFill>
                <a:latin typeface="Calibri"/>
                <a:cs typeface="Calibri"/>
              </a:rPr>
              <a:t>Al cierre de la vigencia se logró la construcción de 4 unidades didácticas y se inició con la propuesta de diseño gráfico para la virtualización del “Prog</a:t>
            </a:r>
            <a:r>
              <a:rPr lang="es-ES" sz="1200" dirty="0">
                <a:solidFill>
                  <a:schemeClr val="bg1"/>
                </a:solidFill>
                <a:latin typeface="Calibri"/>
                <a:cs typeface="Calibri"/>
              </a:rPr>
              <a:t>rama de capacitación de fortalecimiento de capacidades de comunidades NARP, en temas de administración pública”.</a:t>
            </a:r>
          </a:p>
          <a:p>
            <a:pPr marL="467360" indent="-285115" defTabSz="456819">
              <a:buFont typeface="Arial" panose="020B0604020202020204" pitchFamily="34" charset="0"/>
              <a:buChar char="•"/>
            </a:pPr>
            <a:r>
              <a:rPr lang="es-ES" sz="1200" b="1" dirty="0">
                <a:solidFill>
                  <a:schemeClr val="bg1"/>
                </a:solidFill>
                <a:latin typeface="Calibri"/>
                <a:cs typeface="Calibri"/>
              </a:rPr>
              <a:t>En el periodo 2020 a 2021 Función Pública en coordinación con ESAP, diseñó y </a:t>
            </a:r>
            <a:r>
              <a:rPr lang="es-ES" sz="1200" b="1" dirty="0" err="1">
                <a:solidFill>
                  <a:schemeClr val="bg1"/>
                </a:solidFill>
                <a:latin typeface="Calibri"/>
                <a:cs typeface="Calibri"/>
              </a:rPr>
              <a:t>virtualizó</a:t>
            </a:r>
            <a:r>
              <a:rPr lang="es-ES" sz="1200" b="1" dirty="0">
                <a:solidFill>
                  <a:schemeClr val="bg1"/>
                </a:solidFill>
                <a:latin typeface="Calibri"/>
                <a:cs typeface="Calibri"/>
              </a:rPr>
              <a:t> la propuesta de "Programa de fortalecimiento relación Estado-Ciudadano" con un enfoque de derechos y diferencial, dirigido a la población de comunidades negras, afrocolombianas, raizales, palenqueras y sus expresiones organizativas (Compromiso P9 PND). En el periodo 2021, se adelantó piloto en el cual se han ofertado tres cohortes con 14 eventos, en los que se certificaron 1.013 líderes, representantes y ciudadanos formados</a:t>
            </a:r>
            <a:r>
              <a:rPr lang="es-ES" sz="1200" b="1" dirty="0">
                <a:solidFill>
                  <a:srgbClr val="FFFF00"/>
                </a:solidFill>
                <a:latin typeface="Calibri"/>
                <a:cs typeface="Calibri"/>
              </a:rPr>
              <a:t>.</a:t>
            </a:r>
          </a:p>
        </p:txBody>
      </p:sp>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46607" y="3507568"/>
            <a:ext cx="612000" cy="612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endParaRPr lang="en-US" sz="3600" dirty="0">
              <a:solidFill>
                <a:prstClr val="black"/>
              </a:solidFill>
              <a:latin typeface="Calibri"/>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91438" y="-48934"/>
            <a:ext cx="10215156"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err="1">
                <a:latin typeface="Calibri" panose="020F0502020204030204" pitchFamily="34" charset="0"/>
                <a:cs typeface="Calibri" panose="020F0502020204030204" pitchFamily="34" charset="0"/>
              </a:rPr>
              <a:t>Macroproducto</a:t>
            </a:r>
            <a:r>
              <a:rPr lang="es-CO" sz="2400" b="1" dirty="0">
                <a:latin typeface="Calibri" panose="020F0502020204030204" pitchFamily="34" charset="0"/>
                <a:cs typeface="Calibri" panose="020F0502020204030204" pitchFamily="34" charset="0"/>
              </a:rPr>
              <a:t>: </a:t>
            </a:r>
            <a:r>
              <a:rPr lang="es-ES" sz="2400" b="1" dirty="0">
                <a:latin typeface="Calibri" panose="020F0502020204030204" pitchFamily="34" charset="0"/>
                <a:cs typeface="Calibri" panose="020F0502020204030204" pitchFamily="34" charset="0"/>
              </a:rPr>
              <a:t>Fortalecimiento grupos y comunidades étnicas en gestión pública. </a:t>
            </a:r>
          </a:p>
          <a:p>
            <a:pPr>
              <a:buClrTx/>
              <a:buFontTx/>
              <a:buNone/>
              <a:defRPr/>
            </a:pPr>
            <a:endParaRPr lang="es-CO" sz="1050" b="1" dirty="0">
              <a:solidFill>
                <a:prstClr val="black"/>
              </a:solidFill>
              <a:latin typeface="Calibri Light"/>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96637" y="588645"/>
            <a:ext cx="7815067"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4" name="Freeform 15">
            <a:extLst>
              <a:ext uri="{FF2B5EF4-FFF2-40B4-BE49-F238E27FC236}">
                <a16:creationId xmlns:a16="http://schemas.microsoft.com/office/drawing/2014/main" id="{FED71B82-26C9-43EC-98C6-0592C753FBC7}"/>
              </a:ext>
            </a:extLst>
          </p:cNvPr>
          <p:cNvSpPr>
            <a:spLocks/>
          </p:cNvSpPr>
          <p:nvPr/>
        </p:nvSpPr>
        <p:spPr bwMode="auto">
          <a:xfrm>
            <a:off x="2581475" y="430821"/>
            <a:ext cx="3293607" cy="576132"/>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CO" sz="1500" dirty="0">
                <a:solidFill>
                  <a:prstClr val="white"/>
                </a:solidFill>
                <a:latin typeface="Calibri"/>
              </a:rPr>
              <a:t>Programas de fortalecimiento</a:t>
            </a:r>
          </a:p>
          <a:p>
            <a:pPr marL="174497" algn="ctr" defTabSz="456819"/>
            <a:r>
              <a:rPr lang="es-CO" sz="1500" dirty="0">
                <a:solidFill>
                  <a:prstClr val="white"/>
                </a:solidFill>
                <a:latin typeface="Calibri"/>
              </a:rPr>
              <a:t> pueblos indígenas</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196637" y="983710"/>
            <a:ext cx="12009123"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000" b="1" dirty="0">
                <a:solidFill>
                  <a:srgbClr val="1363AA"/>
                </a:solidFill>
                <a:latin typeface="Calibri" panose="020F0502020204030204" pitchFamily="34" charset="0"/>
                <a:cs typeface="Calibri" panose="020F0502020204030204" pitchFamily="34" charset="0"/>
              </a:rPr>
              <a:t>Principales</a:t>
            </a:r>
            <a:r>
              <a:rPr lang="es-CO" sz="2000" b="1" dirty="0">
                <a:solidFill>
                  <a:prstClr val="black"/>
                </a:solidFill>
                <a:latin typeface="Calibri Light"/>
                <a:cs typeface="Calibri" panose="020F0502020204030204" pitchFamily="34" charset="0"/>
              </a:rPr>
              <a:t> </a:t>
            </a:r>
            <a:r>
              <a:rPr lang="es-CO" sz="2000" b="1" dirty="0">
                <a:solidFill>
                  <a:srgbClr val="1363AA"/>
                </a:solidFill>
                <a:latin typeface="Calibri" panose="020F0502020204030204" pitchFamily="34" charset="0"/>
                <a:cs typeface="Calibri" panose="020F0502020204030204" pitchFamily="34" charset="0"/>
              </a:rPr>
              <a:t>avances sectoriales </a:t>
            </a:r>
            <a:r>
              <a:rPr lang="es-CO" sz="2000" b="1" dirty="0" smtClean="0">
                <a:solidFill>
                  <a:srgbClr val="1363AA"/>
                </a:solidFill>
                <a:latin typeface="Calibri" panose="020F0502020204030204" pitchFamily="34" charset="0"/>
                <a:cs typeface="Calibri" panose="020F0502020204030204" pitchFamily="34" charset="0"/>
              </a:rPr>
              <a:t>2021</a:t>
            </a:r>
            <a:endParaRPr lang="es-CO" sz="2000" b="1" dirty="0">
              <a:solidFill>
                <a:srgbClr val="1363AA"/>
              </a:solidFill>
              <a:latin typeface="Calibri" panose="020F0502020204030204" pitchFamily="34" charset="0"/>
              <a:cs typeface="Calibri" panose="020F0502020204030204" pitchFamily="34" charset="0"/>
            </a:endParaRPr>
          </a:p>
        </p:txBody>
      </p:sp>
      <p:sp>
        <p:nvSpPr>
          <p:cNvPr id="79" name="Freeform 15">
            <a:extLst>
              <a:ext uri="{FF2B5EF4-FFF2-40B4-BE49-F238E27FC236}">
                <a16:creationId xmlns:a16="http://schemas.microsoft.com/office/drawing/2014/main" id="{80925F1B-AB3A-4332-8CBC-6E6ED8434068}"/>
              </a:ext>
            </a:extLst>
          </p:cNvPr>
          <p:cNvSpPr>
            <a:spLocks/>
          </p:cNvSpPr>
          <p:nvPr/>
        </p:nvSpPr>
        <p:spPr bwMode="auto">
          <a:xfrm>
            <a:off x="6525307" y="443101"/>
            <a:ext cx="3293607" cy="576132"/>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CO" sz="1500" dirty="0">
                <a:solidFill>
                  <a:prstClr val="white"/>
                </a:solidFill>
                <a:latin typeface="Calibri"/>
              </a:rPr>
              <a:t>Programas de fortalecimiento</a:t>
            </a:r>
          </a:p>
          <a:p>
            <a:pPr marL="174497" algn="ctr" defTabSz="456819"/>
            <a:r>
              <a:rPr lang="es-CO" sz="1500" dirty="0">
                <a:solidFill>
                  <a:prstClr val="white"/>
                </a:solidFill>
                <a:latin typeface="Calibri"/>
              </a:rPr>
              <a:t> población NARP</a:t>
            </a:r>
          </a:p>
        </p:txBody>
      </p:sp>
      <p:sp>
        <p:nvSpPr>
          <p:cNvPr id="82" name="Oval 19">
            <a:extLst>
              <a:ext uri="{FF2B5EF4-FFF2-40B4-BE49-F238E27FC236}">
                <a16:creationId xmlns:a16="http://schemas.microsoft.com/office/drawing/2014/main" id="{A3625FBA-45D6-4BBE-BB48-27C557562C19}"/>
              </a:ext>
            </a:extLst>
          </p:cNvPr>
          <p:cNvSpPr>
            <a:spLocks noChangeArrowheads="1"/>
          </p:cNvSpPr>
          <p:nvPr/>
        </p:nvSpPr>
        <p:spPr bwMode="auto">
          <a:xfrm>
            <a:off x="6263687" y="426925"/>
            <a:ext cx="523240" cy="518929"/>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400" dirty="0">
                <a:solidFill>
                  <a:prstClr val="black"/>
                </a:solidFill>
                <a:latin typeface="Calibri"/>
              </a:rPr>
              <a:t>4</a:t>
            </a:r>
          </a:p>
        </p:txBody>
      </p:sp>
      <p:sp>
        <p:nvSpPr>
          <p:cNvPr id="84" name="Oval 19">
            <a:extLst>
              <a:ext uri="{FF2B5EF4-FFF2-40B4-BE49-F238E27FC236}">
                <a16:creationId xmlns:a16="http://schemas.microsoft.com/office/drawing/2014/main" id="{AA7E03C8-C89A-48E3-851F-BA8B21438773}"/>
              </a:ext>
            </a:extLst>
          </p:cNvPr>
          <p:cNvSpPr>
            <a:spLocks noChangeArrowheads="1"/>
          </p:cNvSpPr>
          <p:nvPr/>
        </p:nvSpPr>
        <p:spPr bwMode="auto">
          <a:xfrm>
            <a:off x="2507888" y="475629"/>
            <a:ext cx="496592" cy="483371"/>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400" dirty="0">
                <a:solidFill>
                  <a:prstClr val="black"/>
                </a:solidFill>
                <a:latin typeface="Calibri"/>
              </a:rPr>
              <a:t>3</a:t>
            </a: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69041" y="3594336"/>
            <a:ext cx="438463" cy="438463"/>
          </a:xfrm>
          <a:prstGeom prst="rect">
            <a:avLst/>
          </a:prstGeom>
        </p:spPr>
      </p:pic>
      <p:sp>
        <p:nvSpPr>
          <p:cNvPr id="100" name="Título 1">
            <a:extLst>
              <a:ext uri="{FF2B5EF4-FFF2-40B4-BE49-F238E27FC236}">
                <a16:creationId xmlns:a16="http://schemas.microsoft.com/office/drawing/2014/main" id="{99EAF864-AFCB-46BD-8B71-28708474D540}"/>
              </a:ext>
            </a:extLst>
          </p:cNvPr>
          <p:cNvSpPr txBox="1">
            <a:spLocks/>
          </p:cNvSpPr>
          <p:nvPr/>
        </p:nvSpPr>
        <p:spPr>
          <a:xfrm>
            <a:off x="10548667" y="4551190"/>
            <a:ext cx="1875167" cy="397091"/>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15" name="CuadroTexto 14">
            <a:extLst>
              <a:ext uri="{FF2B5EF4-FFF2-40B4-BE49-F238E27FC236}">
                <a16:creationId xmlns:a16="http://schemas.microsoft.com/office/drawing/2014/main" id="{7E7473B5-6FE1-48AA-9E86-07167D9513D6}"/>
              </a:ext>
            </a:extLst>
          </p:cNvPr>
          <p:cNvSpPr txBox="1"/>
          <p:nvPr/>
        </p:nvSpPr>
        <p:spPr>
          <a:xfrm>
            <a:off x="11325070" y="5319589"/>
            <a:ext cx="766849" cy="338550"/>
          </a:xfrm>
          <a:prstGeom prst="rect">
            <a:avLst/>
          </a:prstGeom>
          <a:noFill/>
        </p:spPr>
        <p:txBody>
          <a:bodyPr wrap="square" lIns="91378" tIns="45718" rIns="91378" bIns="45718" rtlCol="0">
            <a:spAutoFit/>
          </a:bodyPr>
          <a:lstStyle/>
          <a:p>
            <a:pPr algn="ctr" defTabSz="913674"/>
            <a:r>
              <a:rPr lang="es-CO" sz="1600" b="1" dirty="0">
                <a:solidFill>
                  <a:prstClr val="black"/>
                </a:solidFill>
                <a:latin typeface="Calibri"/>
              </a:rPr>
              <a:t>2022</a:t>
            </a:r>
          </a:p>
        </p:txBody>
      </p:sp>
      <p:pic>
        <p:nvPicPr>
          <p:cNvPr id="3"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0890913" y="5166532"/>
            <a:ext cx="595338" cy="595338"/>
          </a:xfrm>
          <a:prstGeom prst="rect">
            <a:avLst/>
          </a:prstGeom>
        </p:spPr>
      </p:pic>
    </p:spTree>
    <p:extLst>
      <p:ext uri="{BB962C8B-B14F-4D97-AF65-F5344CB8AC3E}">
        <p14:creationId xmlns:p14="http://schemas.microsoft.com/office/powerpoint/2010/main" val="223344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FE42C48-F536-46E6-9CB4-3773C415CEF0}"/>
              </a:ext>
            </a:extLst>
          </p:cNvPr>
          <p:cNvGrpSpPr/>
          <p:nvPr/>
        </p:nvGrpSpPr>
        <p:grpSpPr>
          <a:xfrm>
            <a:off x="0" y="0"/>
            <a:ext cx="7047915" cy="6857997"/>
            <a:chOff x="0" y="-27048"/>
            <a:chExt cx="7399606" cy="6857997"/>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27048"/>
              <a:ext cx="7399606" cy="6857997"/>
              <a:chOff x="0" y="0"/>
              <a:chExt cx="12192000" cy="949117"/>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869091"/>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2C79DBAF-71D3-404A-9043-16067D99B9E4}"/>
                  </a:ext>
                </a:extLst>
              </p:cNvPr>
              <p:cNvSpPr/>
              <p:nvPr/>
            </p:nvSpPr>
            <p:spPr>
              <a:xfrm>
                <a:off x="0" y="837851"/>
                <a:ext cx="12192000" cy="111266"/>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1" name="Grupo 10">
              <a:extLst>
                <a:ext uri="{FF2B5EF4-FFF2-40B4-BE49-F238E27FC236}">
                  <a16:creationId xmlns:a16="http://schemas.microsoft.com/office/drawing/2014/main" id="{FC5D9BA2-7916-4759-BC5E-100C915F46E1}"/>
                </a:ext>
              </a:extLst>
            </p:cNvPr>
            <p:cNvGrpSpPr/>
            <p:nvPr/>
          </p:nvGrpSpPr>
          <p:grpSpPr>
            <a:xfrm>
              <a:off x="0" y="6133044"/>
              <a:ext cx="7043527" cy="688760"/>
              <a:chOff x="-23750" y="6223336"/>
              <a:chExt cx="6396415" cy="688760"/>
            </a:xfrm>
            <a:noFill/>
          </p:grpSpPr>
          <p:sp>
            <p:nvSpPr>
              <p:cNvPr id="15" name="Rectángulo 14">
                <a:extLst>
                  <a:ext uri="{FF2B5EF4-FFF2-40B4-BE49-F238E27FC236}">
                    <a16:creationId xmlns:a16="http://schemas.microsoft.com/office/drawing/2014/main" id="{87689928-FC2C-40CE-93A0-1803E83D6E68}"/>
                  </a:ext>
                </a:extLst>
              </p:cNvPr>
              <p:cNvSpPr/>
              <p:nvPr/>
            </p:nvSpPr>
            <p:spPr>
              <a:xfrm>
                <a:off x="-23750" y="6223336"/>
                <a:ext cx="6396415" cy="688760"/>
              </a:xfrm>
              <a:prstGeom prst="rect">
                <a:avLst/>
              </a:pr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Picture 4" descr="ESAP">
                <a:extLst>
                  <a:ext uri="{FF2B5EF4-FFF2-40B4-BE49-F238E27FC236}">
                    <a16:creationId xmlns:a16="http://schemas.microsoft.com/office/drawing/2014/main" id="{DB9AF090-FFC2-47B3-A75F-C6FE336CF22C}"/>
                  </a:ext>
                </a:extLst>
              </p:cNvPr>
              <p:cNvPicPr>
                <a:picLocks noChangeAspect="1" noChangeArrowheads="1"/>
              </p:cNvPicPr>
              <p:nvPr/>
            </p:nvPicPr>
            <p:blipFill>
              <a:blip r:embed="rId2"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grpFill/>
            </p:spPr>
          </p:pic>
          <p:pic>
            <p:nvPicPr>
              <p:cNvPr id="18" name="Picture 2" descr="Ir a Función Pública">
                <a:extLst>
                  <a:ext uri="{FF2B5EF4-FFF2-40B4-BE49-F238E27FC236}">
                    <a16:creationId xmlns:a16="http://schemas.microsoft.com/office/drawing/2014/main" id="{358AAA5B-64ED-4BAC-BDF1-DD84ED007E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grpFill/>
            </p:spPr>
          </p:pic>
        </p:grpSp>
      </p:grpSp>
      <p:sp>
        <p:nvSpPr>
          <p:cNvPr id="3" name="Rectángulo 2">
            <a:extLst>
              <a:ext uri="{FF2B5EF4-FFF2-40B4-BE49-F238E27FC236}">
                <a16:creationId xmlns:a16="http://schemas.microsoft.com/office/drawing/2014/main" id="{A0C71AEF-03B9-4650-9378-7E42108301C2}"/>
              </a:ext>
            </a:extLst>
          </p:cNvPr>
          <p:cNvSpPr/>
          <p:nvPr/>
        </p:nvSpPr>
        <p:spPr>
          <a:xfrm>
            <a:off x="344871" y="686194"/>
            <a:ext cx="6523023" cy="4739759"/>
          </a:xfrm>
          <a:prstGeom prst="rect">
            <a:avLst/>
          </a:prstGeom>
        </p:spPr>
        <p:txBody>
          <a:bodyPr wrap="square" lIns="91438" tIns="45719" rIns="91438" bIns="45719">
            <a:spAutoFit/>
          </a:bodyPr>
          <a:lstStyle/>
          <a:p>
            <a:r>
              <a:rPr lang="es-ES" sz="13900" b="1" dirty="0">
                <a:solidFill>
                  <a:schemeClr val="bg1"/>
                </a:solidFill>
                <a:latin typeface="Trebuchet MS" panose="020B0603020202020204" pitchFamily="34" charset="0"/>
              </a:rPr>
              <a:t>3</a:t>
            </a:r>
          </a:p>
          <a:p>
            <a:r>
              <a:rPr lang="es-ES" sz="3600" b="1" dirty="0">
                <a:solidFill>
                  <a:schemeClr val="bg1"/>
                </a:solidFill>
                <a:latin typeface="Trebuchet MS" panose="020B0603020202020204" pitchFamily="34" charset="0"/>
              </a:rPr>
              <a:t>Línea Estratégica Sectorial</a:t>
            </a:r>
          </a:p>
          <a:p>
            <a:endParaRPr lang="es-ES" sz="1600" b="1" dirty="0">
              <a:solidFill>
                <a:schemeClr val="bg1"/>
              </a:solidFill>
              <a:latin typeface="Trebuchet MS" panose="020B0603020202020204" pitchFamily="34" charset="0"/>
            </a:endParaRPr>
          </a:p>
          <a:p>
            <a:r>
              <a:rPr lang="es-ES" sz="3600" b="1" i="1" dirty="0">
                <a:solidFill>
                  <a:schemeClr val="bg1"/>
                </a:solidFill>
                <a:latin typeface="Trebuchet MS" panose="020B0603020202020204" pitchFamily="34" charset="0"/>
              </a:rPr>
              <a:t>“Productividad y profesionalización en el empleo público”</a:t>
            </a:r>
          </a:p>
        </p:txBody>
      </p:sp>
      <p:pic>
        <p:nvPicPr>
          <p:cNvPr id="7" name="Imagen 6">
            <a:extLst>
              <a:ext uri="{FF2B5EF4-FFF2-40B4-BE49-F238E27FC236}">
                <a16:creationId xmlns:a16="http://schemas.microsoft.com/office/drawing/2014/main" id="{E49CB279-7F41-4A8B-9CAC-BA994692FA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33"/>
          <a:stretch/>
        </p:blipFill>
        <p:spPr>
          <a:xfrm>
            <a:off x="7047914" y="0"/>
            <a:ext cx="5144087" cy="6858000"/>
          </a:xfrm>
          <a:prstGeom prst="rect">
            <a:avLst/>
          </a:prstGeom>
        </p:spPr>
      </p:pic>
    </p:spTree>
    <p:extLst>
      <p:ext uri="{BB962C8B-B14F-4D97-AF65-F5344CB8AC3E}">
        <p14:creationId xmlns:p14="http://schemas.microsoft.com/office/powerpoint/2010/main" val="3006791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0"/>
            <a:ext cx="12192000" cy="914400"/>
            <a:chOff x="0" y="0"/>
            <a:chExt cx="12192000" cy="914400"/>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795647"/>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2C79DBAF-71D3-404A-9043-16067D99B9E4}"/>
                </a:ext>
              </a:extLst>
            </p:cNvPr>
            <p:cNvSpPr/>
            <p:nvPr/>
          </p:nvSpPr>
          <p:spPr>
            <a:xfrm>
              <a:off x="0" y="795647"/>
              <a:ext cx="12192000" cy="118753"/>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 name="Grupo 12">
            <a:extLst>
              <a:ext uri="{FF2B5EF4-FFF2-40B4-BE49-F238E27FC236}">
                <a16:creationId xmlns:a16="http://schemas.microsoft.com/office/drawing/2014/main" id="{946844C2-C56F-47C6-8D8C-981855EE93C2}"/>
              </a:ext>
            </a:extLst>
          </p:cNvPr>
          <p:cNvGrpSpPr/>
          <p:nvPr/>
        </p:nvGrpSpPr>
        <p:grpSpPr>
          <a:xfrm>
            <a:off x="-23749" y="6215194"/>
            <a:ext cx="12215749" cy="696903"/>
            <a:chOff x="-23750" y="6215193"/>
            <a:chExt cx="12215749" cy="696903"/>
          </a:xfrm>
        </p:grpSpPr>
        <p:sp>
          <p:nvSpPr>
            <p:cNvPr id="9" name="Rectángulo 8">
              <a:extLst>
                <a:ext uri="{FF2B5EF4-FFF2-40B4-BE49-F238E27FC236}">
                  <a16:creationId xmlns:a16="http://schemas.microsoft.com/office/drawing/2014/main" id="{1E24FDA0-2BB4-49F8-8621-BE750C5D380B}"/>
                </a:ext>
              </a:extLst>
            </p:cNvPr>
            <p:cNvSpPr/>
            <p:nvPr/>
          </p:nvSpPr>
          <p:spPr>
            <a:xfrm>
              <a:off x="-23750" y="6223336"/>
              <a:ext cx="6396415" cy="688760"/>
            </a:xfrm>
            <a:prstGeom prst="rect">
              <a:avLst/>
            </a:prstGeom>
            <a:solidFill>
              <a:srgbClr val="232C6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8" name="Picture 4" descr="ESAP">
              <a:extLst>
                <a:ext uri="{FF2B5EF4-FFF2-40B4-BE49-F238E27FC236}">
                  <a16:creationId xmlns:a16="http://schemas.microsoft.com/office/drawing/2014/main" id="{D3E5EB6D-608A-4B35-8456-DAED70FFCEB3}"/>
                </a:ext>
              </a:extLst>
            </p:cNvPr>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r a Función Pública">
              <a:extLst>
                <a:ext uri="{FF2B5EF4-FFF2-40B4-BE49-F238E27FC236}">
                  <a16:creationId xmlns:a16="http://schemas.microsoft.com/office/drawing/2014/main" id="{99A2F4FD-6492-4958-9DF0-557EC4D596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ángulo 13">
              <a:extLst>
                <a:ext uri="{FF2B5EF4-FFF2-40B4-BE49-F238E27FC236}">
                  <a16:creationId xmlns:a16="http://schemas.microsoft.com/office/drawing/2014/main" id="{F3CDD01A-48F6-4380-948B-FCD18234A9FD}"/>
                </a:ext>
              </a:extLst>
            </p:cNvPr>
            <p:cNvSpPr/>
            <p:nvPr/>
          </p:nvSpPr>
          <p:spPr>
            <a:xfrm>
              <a:off x="6270176" y="6215193"/>
              <a:ext cx="5921823" cy="688760"/>
            </a:xfrm>
            <a:prstGeom prst="rect">
              <a:avLst/>
            </a:prstGeom>
            <a:gradFill flip="none" rotWithShape="1">
              <a:gsLst>
                <a:gs pos="0">
                  <a:schemeClr val="accent1">
                    <a:lumMod val="5000"/>
                    <a:lumOff val="95000"/>
                  </a:schemeClr>
                </a:gs>
                <a:gs pos="74000">
                  <a:srgbClr val="FFAB00"/>
                </a:gs>
                <a:gs pos="83000">
                  <a:srgbClr val="FFAB00"/>
                </a:gs>
                <a:gs pos="100000">
                  <a:srgbClr val="FFAB00"/>
                </a:gs>
              </a:gsLst>
              <a:lin ang="108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1" name="CuadroTexto 10">
            <a:extLst>
              <a:ext uri="{FF2B5EF4-FFF2-40B4-BE49-F238E27FC236}">
                <a16:creationId xmlns:a16="http://schemas.microsoft.com/office/drawing/2014/main" id="{4096F4B7-68A8-435D-A38D-6B1350C874DD}"/>
              </a:ext>
            </a:extLst>
          </p:cNvPr>
          <p:cNvSpPr txBox="1"/>
          <p:nvPr/>
        </p:nvSpPr>
        <p:spPr>
          <a:xfrm>
            <a:off x="6270177" y="-85016"/>
            <a:ext cx="5762401" cy="954107"/>
          </a:xfrm>
          <a:prstGeom prst="rect">
            <a:avLst/>
          </a:prstGeom>
          <a:noFill/>
        </p:spPr>
        <p:txBody>
          <a:bodyPr wrap="square" lIns="91438" tIns="45719" rIns="91438" bIns="45719" rtlCol="0">
            <a:spAutoFit/>
          </a:bodyPr>
          <a:lstStyle/>
          <a:p>
            <a:pPr algn="r"/>
            <a:r>
              <a:rPr lang="es-CO" sz="3200" b="1" dirty="0">
                <a:solidFill>
                  <a:schemeClr val="bg1"/>
                </a:solidFill>
                <a:latin typeface="Trebuchet MS" panose="020B0603020202020204" pitchFamily="34" charset="0"/>
              </a:rPr>
              <a:t>Línea Estratégica Sectorial 3  </a:t>
            </a:r>
          </a:p>
          <a:p>
            <a:pPr algn="r"/>
            <a:r>
              <a:rPr lang="es-CO" sz="2400" dirty="0">
                <a:solidFill>
                  <a:schemeClr val="bg1"/>
                </a:solidFill>
                <a:latin typeface="Trebuchet MS" panose="020B0603020202020204" pitchFamily="34" charset="0"/>
              </a:rPr>
              <a:t>Identificación</a:t>
            </a:r>
          </a:p>
        </p:txBody>
      </p:sp>
      <p:sp>
        <p:nvSpPr>
          <p:cNvPr id="7" name="Rectángulo 6">
            <a:extLst>
              <a:ext uri="{FF2B5EF4-FFF2-40B4-BE49-F238E27FC236}">
                <a16:creationId xmlns:a16="http://schemas.microsoft.com/office/drawing/2014/main" id="{A2B23B0B-92DF-42A1-A09A-78F9DC341538}"/>
              </a:ext>
            </a:extLst>
          </p:cNvPr>
          <p:cNvSpPr/>
          <p:nvPr/>
        </p:nvSpPr>
        <p:spPr>
          <a:xfrm>
            <a:off x="113060" y="1568399"/>
            <a:ext cx="11473213" cy="4339648"/>
          </a:xfrm>
          <a:prstGeom prst="rect">
            <a:avLst/>
          </a:prstGeom>
        </p:spPr>
        <p:txBody>
          <a:bodyPr wrap="square" lIns="91438" tIns="45719" rIns="91438" bIns="45719">
            <a:spAutoFit/>
          </a:bodyPr>
          <a:lstStyle/>
          <a:p>
            <a:pPr algn="just"/>
            <a:r>
              <a:rPr lang="es-ES" sz="2800" b="1" dirty="0">
                <a:solidFill>
                  <a:srgbClr val="232C6D"/>
                </a:solidFill>
                <a:latin typeface="Trebuchet MS" panose="020B0603020202020204" pitchFamily="34" charset="0"/>
              </a:rPr>
              <a:t>Productividad y profesionalización en el empleo público</a:t>
            </a:r>
            <a:endParaRPr lang="es-CO" sz="2800" b="1" dirty="0">
              <a:solidFill>
                <a:srgbClr val="232C6D"/>
              </a:solidFill>
              <a:latin typeface="Trebuchet MS" panose="020B0603020202020204" pitchFamily="34" charset="0"/>
            </a:endParaRPr>
          </a:p>
          <a:p>
            <a:pPr algn="just"/>
            <a:endParaRPr lang="es-CO" dirty="0"/>
          </a:p>
          <a:p>
            <a:pPr algn="just"/>
            <a:r>
              <a:rPr lang="es-CO" dirty="0">
                <a:latin typeface="Gill Sans MT" panose="020B0502020104020203" pitchFamily="34" charset="0"/>
              </a:rPr>
              <a:t>Contar con servidores públicos comprometidos, cualificados y productivos que incorporen los principios de eficacia y eficiencia, se sientan orgullosos de pertenecer a la administración pública y estén orientados a la satisfacción de las necesidades de los ciudadanos y el logro de resultados de la gestión y el desempeño institucional.</a:t>
            </a:r>
          </a:p>
          <a:p>
            <a:pPr algn="just"/>
            <a:endParaRPr lang="es-CO" dirty="0">
              <a:latin typeface="Times New Roman" panose="02020603050405020304" pitchFamily="18" charset="0"/>
              <a:ea typeface="Times New Roman" panose="02020603050405020304" pitchFamily="18" charset="0"/>
            </a:endParaRPr>
          </a:p>
          <a:p>
            <a:pPr algn="just"/>
            <a:r>
              <a:rPr lang="es-CO" sz="2000" b="1" dirty="0">
                <a:solidFill>
                  <a:srgbClr val="232C6D"/>
                </a:solidFill>
                <a:latin typeface="Trebuchet MS" panose="020B0603020202020204" pitchFamily="34" charset="0"/>
              </a:rPr>
              <a:t>Objetivo sectorial</a:t>
            </a:r>
          </a:p>
          <a:p>
            <a:pPr algn="just"/>
            <a:r>
              <a:rPr lang="es-CO" dirty="0">
                <a:latin typeface="Gill Sans MT" panose="020B0502020104020203" pitchFamily="34" charset="0"/>
              </a:rPr>
              <a:t>Promover la integridad, el desarrollo de competencias y el bienestar de los servidores públicos. </a:t>
            </a:r>
          </a:p>
          <a:p>
            <a:pPr algn="just"/>
            <a:endParaRPr lang="es-CO" dirty="0">
              <a:latin typeface="Times New Roman" panose="02020603050405020304" pitchFamily="18" charset="0"/>
              <a:ea typeface="Times New Roman" panose="02020603050405020304" pitchFamily="18" charset="0"/>
            </a:endParaRPr>
          </a:p>
          <a:p>
            <a:pPr algn="just"/>
            <a:r>
              <a:rPr lang="es-CO" b="1" dirty="0">
                <a:solidFill>
                  <a:srgbClr val="232C6D"/>
                </a:solidFill>
                <a:latin typeface="Trebuchet MS" panose="020B0603020202020204" pitchFamily="34" charset="0"/>
              </a:rPr>
              <a:t>Macroproductos:</a:t>
            </a:r>
          </a:p>
          <a:p>
            <a:pPr algn="just"/>
            <a:endParaRPr lang="es-CO" b="1" dirty="0">
              <a:solidFill>
                <a:srgbClr val="232C6D"/>
              </a:solidFill>
              <a:latin typeface="Trebuchet MS" panose="020B0603020202020204" pitchFamily="34" charset="0"/>
            </a:endParaRPr>
          </a:p>
          <a:p>
            <a:pPr marL="342891" indent="-342891" algn="just">
              <a:buClr>
                <a:srgbClr val="232C6D"/>
              </a:buClr>
              <a:buFont typeface="+mj-lt"/>
              <a:buAutoNum type="arabicPeriod"/>
            </a:pPr>
            <a:r>
              <a:rPr lang="es-ES_tradnl" b="1" dirty="0">
                <a:latin typeface="Gill Sans MT" panose="020B0502020104020203" pitchFamily="34" charset="0"/>
                <a:ea typeface="Times New Roman" panose="02020603050405020304" pitchFamily="18" charset="0"/>
                <a:cs typeface="Times New Roman" panose="02020603050405020304" pitchFamily="18" charset="0"/>
              </a:rPr>
              <a:t>Vinculación  de nuevos talentos al servicio público</a:t>
            </a:r>
          </a:p>
          <a:p>
            <a:pPr marL="342891" indent="-342891" algn="just">
              <a:buClr>
                <a:srgbClr val="232C6D"/>
              </a:buClr>
              <a:buFont typeface="+mj-lt"/>
              <a:buAutoNum type="arabicPeriod"/>
            </a:pPr>
            <a:r>
              <a:rPr lang="es-ES_tradnl" b="1" dirty="0">
                <a:latin typeface="Gill Sans MT" panose="020B0502020104020203" pitchFamily="34" charset="0"/>
                <a:ea typeface="Times New Roman" panose="02020603050405020304" pitchFamily="18" charset="0"/>
                <a:cs typeface="Times New Roman" panose="02020603050405020304" pitchFamily="18" charset="0"/>
              </a:rPr>
              <a:t>Formación, capacitación y bienestar para la profesionalización del servicio </a:t>
            </a:r>
          </a:p>
          <a:p>
            <a:pPr algn="just">
              <a:buClr>
                <a:srgbClr val="232C6D"/>
              </a:buClr>
            </a:pPr>
            <a:r>
              <a:rPr lang="es-ES_tradnl" b="1" dirty="0">
                <a:latin typeface="Gill Sans MT" panose="020B0502020104020203" pitchFamily="34" charset="0"/>
                <a:ea typeface="Times New Roman" panose="02020603050405020304" pitchFamily="18" charset="0"/>
                <a:cs typeface="Times New Roman" panose="02020603050405020304" pitchFamily="18" charset="0"/>
              </a:rPr>
              <a:t>público</a:t>
            </a:r>
          </a:p>
        </p:txBody>
      </p:sp>
      <p:pic>
        <p:nvPicPr>
          <p:cNvPr id="2" name="Imagen 1">
            <a:extLst>
              <a:ext uri="{FF2B5EF4-FFF2-40B4-BE49-F238E27FC236}">
                <a16:creationId xmlns:a16="http://schemas.microsoft.com/office/drawing/2014/main" id="{EFD46075-A469-4B12-83CF-6B078680F7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13654" y="4127706"/>
            <a:ext cx="2963165" cy="19754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20908092"/>
      </p:ext>
    </p:extLst>
  </p:cSld>
  <p:clrMapOvr>
    <a:overrideClrMapping bg1="lt1" tx1="dk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ángulo 103">
            <a:extLst>
              <a:ext uri="{FF2B5EF4-FFF2-40B4-BE49-F238E27FC236}">
                <a16:creationId xmlns:a16="http://schemas.microsoft.com/office/drawing/2014/main" id="{3935CB9E-DE02-448B-B9BC-BBB541EE570B}"/>
              </a:ext>
            </a:extLst>
          </p:cNvPr>
          <p:cNvSpPr/>
          <p:nvPr/>
        </p:nvSpPr>
        <p:spPr>
          <a:xfrm rot="16200000">
            <a:off x="10609549" y="3619382"/>
            <a:ext cx="602818" cy="2362847"/>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402" tIns="45718" rIns="91402" bIns="45718" rtlCol="0" anchor="ctr"/>
          <a:lstStyle/>
          <a:p>
            <a:pPr algn="ctr" defTabSz="913946"/>
            <a:endParaRPr lang="es-CO" sz="2400" dirty="0">
              <a:solidFill>
                <a:prstClr val="white"/>
              </a:solidFill>
              <a:latin typeface="Calibri"/>
            </a:endParaRPr>
          </a:p>
        </p:txBody>
      </p:sp>
      <p:sp>
        <p:nvSpPr>
          <p:cNvPr id="10" name="Rectángulo: esquinas redondeadas 9">
            <a:extLst>
              <a:ext uri="{FF2B5EF4-FFF2-40B4-BE49-F238E27FC236}">
                <a16:creationId xmlns:a16="http://schemas.microsoft.com/office/drawing/2014/main" id="{7BC57EFA-A925-4CB8-BB72-84E20D825B3B}"/>
              </a:ext>
            </a:extLst>
          </p:cNvPr>
          <p:cNvSpPr/>
          <p:nvPr/>
        </p:nvSpPr>
        <p:spPr>
          <a:xfrm>
            <a:off x="371490" y="2718954"/>
            <a:ext cx="9135627" cy="3560886"/>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5" tIns="82245" rIns="82245" bIns="82245" anchor="ctr" anchorCtr="0">
            <a:noAutofit/>
          </a:bodyPr>
          <a:lstStyle/>
          <a:p>
            <a:pPr marL="468630" indent="-285750" defTabSz="456963">
              <a:buFont typeface="Arial" panose="020B0604020202020204" pitchFamily="34" charset="0"/>
              <a:buChar char="•"/>
            </a:pPr>
            <a:r>
              <a:rPr lang="es-MX" sz="1400" b="1" dirty="0">
                <a:solidFill>
                  <a:schemeClr val="bg1"/>
                </a:solidFill>
                <a:latin typeface="Calibri"/>
                <a:cs typeface="Calibri"/>
              </a:rPr>
              <a:t>Concurso Municipios de 5ª y 6ª Categoría: se ofertaron 2.838 empleos para un total de 3.520 vacantes de 593 entidades municipales. </a:t>
            </a:r>
          </a:p>
          <a:p>
            <a:pPr marL="468630" indent="-285750" defTabSz="456963">
              <a:buFont typeface="Arial" panose="020B0604020202020204" pitchFamily="34" charset="0"/>
              <a:buChar char="•"/>
            </a:pPr>
            <a:endParaRPr lang="es-MX" sz="1400" b="1" dirty="0">
              <a:solidFill>
                <a:schemeClr val="bg1"/>
              </a:solidFill>
              <a:latin typeface="Calibri"/>
              <a:cs typeface="Calibri"/>
            </a:endParaRPr>
          </a:p>
          <a:p>
            <a:pPr marL="468630" indent="-285750" defTabSz="456963">
              <a:buFont typeface="Arial" panose="020B0604020202020204" pitchFamily="34" charset="0"/>
              <a:buChar char="•"/>
            </a:pPr>
            <a:r>
              <a:rPr lang="es-MX" sz="1400" b="1" dirty="0">
                <a:solidFill>
                  <a:schemeClr val="bg1"/>
                </a:solidFill>
                <a:latin typeface="Calibri"/>
                <a:cs typeface="Calibri"/>
              </a:rPr>
              <a:t>Debido  a que se inscribieron en total 79.895 aspirantes para esta convocatoria, se definieron 146 sitios de aplicación de pruebas en 75 municipios a nivel nacional. </a:t>
            </a:r>
          </a:p>
          <a:p>
            <a:pPr marL="468630" indent="-285750" defTabSz="456963">
              <a:buFont typeface="Arial" panose="020B0604020202020204" pitchFamily="34" charset="0"/>
              <a:buChar char="•"/>
            </a:pPr>
            <a:endParaRPr lang="es-MX" sz="1400" b="1" dirty="0">
              <a:solidFill>
                <a:schemeClr val="bg1"/>
              </a:solidFill>
              <a:latin typeface="Calibri"/>
              <a:cs typeface="Calibri"/>
            </a:endParaRPr>
          </a:p>
          <a:p>
            <a:pPr marL="468630" indent="-285750" defTabSz="456963">
              <a:buFont typeface="Arial" panose="020B0604020202020204" pitchFamily="34" charset="0"/>
              <a:buChar char="•"/>
            </a:pPr>
            <a:r>
              <a:rPr lang="es-MX" sz="1400" b="1" dirty="0">
                <a:solidFill>
                  <a:schemeClr val="bg1"/>
                </a:solidFill>
                <a:latin typeface="Calibri"/>
                <a:cs typeface="Calibri"/>
              </a:rPr>
              <a:t>La aplicación de las pruebas se realizó el 19 de diciembre de 2021 con un total de 46.782 aspirantes. </a:t>
            </a:r>
          </a:p>
          <a:p>
            <a:pPr marL="468630" indent="-285750" defTabSz="456963">
              <a:buFont typeface="Arial" panose="020B0604020202020204" pitchFamily="34" charset="0"/>
              <a:buChar char="•"/>
            </a:pPr>
            <a:endParaRPr lang="es-MX" sz="1400" b="1" dirty="0">
              <a:solidFill>
                <a:schemeClr val="bg1"/>
              </a:solidFill>
              <a:latin typeface="Calibri"/>
              <a:cs typeface="Calibri"/>
            </a:endParaRPr>
          </a:p>
          <a:p>
            <a:pPr marL="468630" indent="-285750" defTabSz="456963">
              <a:buFont typeface="Arial" panose="020B0604020202020204" pitchFamily="34" charset="0"/>
              <a:buChar char="•"/>
            </a:pPr>
            <a:r>
              <a:rPr lang="es-MX" sz="1400" b="1" dirty="0">
                <a:solidFill>
                  <a:schemeClr val="bg1"/>
                </a:solidFill>
                <a:latin typeface="Calibri"/>
                <a:cs typeface="Calibri"/>
              </a:rPr>
              <a:t>Actualmente el proceso está en la etapa de Exhibición y Acceso a pruebas a realizarse el próximo 8 de mayo de 2022 en 70 municipios para un número total de 3.697 aspirantes</a:t>
            </a:r>
            <a:r>
              <a:rPr lang="es-MX" sz="1800" dirty="0">
                <a:solidFill>
                  <a:schemeClr val="bg1"/>
                </a:solidFill>
                <a:latin typeface="Calibri"/>
                <a:cs typeface="Calibri"/>
              </a:rPr>
              <a:t>. </a:t>
            </a:r>
          </a:p>
        </p:txBody>
      </p:sp>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145337" y="4170305"/>
            <a:ext cx="553301" cy="580631"/>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946"/>
            <a:endParaRPr lang="en-US" sz="3600" dirty="0">
              <a:solidFill>
                <a:prstClr val="black"/>
              </a:solidFill>
              <a:latin typeface="Calibri"/>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91438" y="-48934"/>
            <a:ext cx="10215156" cy="637579"/>
          </a:xfrm>
          <a:prstGeom prst="rect">
            <a:avLst/>
          </a:prstGeom>
        </p:spPr>
        <p:txBody>
          <a:bodyPr lIns="91402" tIns="45718" rIns="9140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800" b="1" dirty="0">
                <a:solidFill>
                  <a:srgbClr val="1363AA"/>
                </a:solidFill>
                <a:latin typeface="Calibri" panose="020F0502020204030204" pitchFamily="34" charset="0"/>
                <a:cs typeface="Calibri" panose="020F0502020204030204" pitchFamily="34" charset="0"/>
              </a:rPr>
              <a:t>Macroproducto: </a:t>
            </a:r>
            <a:r>
              <a:rPr lang="es-ES" sz="2700" b="1" dirty="0">
                <a:solidFill>
                  <a:srgbClr val="1363AA"/>
                </a:solidFill>
                <a:latin typeface="Calibri" panose="020F0502020204030204" pitchFamily="34" charset="0"/>
                <a:cs typeface="Calibri" panose="020F0502020204030204" pitchFamily="34" charset="0"/>
              </a:rPr>
              <a:t>Vinculación  de nuevos talentos al servicio público.</a:t>
            </a:r>
          </a:p>
          <a:p>
            <a:pPr>
              <a:buClrTx/>
              <a:buFontTx/>
              <a:buNone/>
              <a:defRPr/>
            </a:pPr>
            <a:endParaRPr lang="es-CO" sz="1100" b="1" dirty="0">
              <a:solidFill>
                <a:prstClr val="black"/>
              </a:solidFill>
              <a:latin typeface="Calibri Light"/>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 y="407065"/>
            <a:ext cx="7815067" cy="637579"/>
          </a:xfrm>
          <a:prstGeom prst="rect">
            <a:avLst/>
          </a:prstGeom>
        </p:spPr>
        <p:txBody>
          <a:bodyPr lIns="91402" tIns="45718" rIns="9140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4" name="Freeform 15">
            <a:extLst>
              <a:ext uri="{FF2B5EF4-FFF2-40B4-BE49-F238E27FC236}">
                <a16:creationId xmlns:a16="http://schemas.microsoft.com/office/drawing/2014/main" id="{FED71B82-26C9-43EC-98C6-0592C753FBC7}"/>
              </a:ext>
            </a:extLst>
          </p:cNvPr>
          <p:cNvSpPr>
            <a:spLocks/>
          </p:cNvSpPr>
          <p:nvPr/>
        </p:nvSpPr>
        <p:spPr bwMode="auto">
          <a:xfrm>
            <a:off x="926921" y="1045709"/>
            <a:ext cx="4603022" cy="790413"/>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5" tIns="82245" rIns="82245" bIns="82245" anchor="ctr" anchorCtr="0">
            <a:noAutofit/>
          </a:bodyPr>
          <a:lstStyle/>
          <a:p>
            <a:pPr marL="445874" indent="-271329" algn="ctr" defTabSz="456963"/>
            <a:r>
              <a:rPr lang="es-ES" sz="1600" dirty="0">
                <a:solidFill>
                  <a:prstClr val="white"/>
                </a:solidFill>
                <a:latin typeface="Calibri"/>
              </a:rPr>
              <a:t>Provisión empleos vacantes de carrera administrativa de las entidades públicas  -  municipios de V y VI categoría. </a:t>
            </a:r>
            <a:endParaRPr lang="es-CO" sz="1600" dirty="0">
              <a:solidFill>
                <a:prstClr val="white"/>
              </a:solidFill>
              <a:latin typeface="Calibri"/>
            </a:endParaRP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91438" y="2010105"/>
            <a:ext cx="12009123" cy="637579"/>
          </a:xfrm>
          <a:prstGeom prst="rect">
            <a:avLst/>
          </a:prstGeom>
        </p:spPr>
        <p:txBody>
          <a:bodyPr lIns="91402" tIns="45718" rIns="9140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84" name="Oval 19">
            <a:extLst>
              <a:ext uri="{FF2B5EF4-FFF2-40B4-BE49-F238E27FC236}">
                <a16:creationId xmlns:a16="http://schemas.microsoft.com/office/drawing/2014/main" id="{AA7E03C8-C89A-48E3-851F-BA8B21438773}"/>
              </a:ext>
            </a:extLst>
          </p:cNvPr>
          <p:cNvSpPr>
            <a:spLocks noChangeArrowheads="1"/>
          </p:cNvSpPr>
          <p:nvPr/>
        </p:nvSpPr>
        <p:spPr bwMode="auto">
          <a:xfrm>
            <a:off x="587534" y="1089775"/>
            <a:ext cx="684000" cy="684000"/>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946"/>
            <a:r>
              <a:rPr lang="en-US" sz="3200" dirty="0">
                <a:solidFill>
                  <a:prstClr val="black"/>
                </a:solidFill>
                <a:latin typeface="Calibri"/>
              </a:rPr>
              <a:t>1</a:t>
            </a: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49072" y="4292669"/>
            <a:ext cx="438463" cy="438463"/>
          </a:xfrm>
          <a:prstGeom prst="rect">
            <a:avLst/>
          </a:prstGeom>
        </p:spPr>
      </p:pic>
      <p:sp>
        <p:nvSpPr>
          <p:cNvPr id="100" name="Título 1">
            <a:extLst>
              <a:ext uri="{FF2B5EF4-FFF2-40B4-BE49-F238E27FC236}">
                <a16:creationId xmlns:a16="http://schemas.microsoft.com/office/drawing/2014/main" id="{99EAF864-AFCB-46BD-8B71-28708474D540}"/>
              </a:ext>
            </a:extLst>
          </p:cNvPr>
          <p:cNvSpPr txBox="1">
            <a:spLocks/>
          </p:cNvSpPr>
          <p:nvPr/>
        </p:nvSpPr>
        <p:spPr>
          <a:xfrm>
            <a:off x="9550716" y="4229350"/>
            <a:ext cx="2641285" cy="462543"/>
          </a:xfrm>
          <a:prstGeom prst="rect">
            <a:avLst/>
          </a:prstGeom>
        </p:spPr>
        <p:txBody>
          <a:bodyPr lIns="91402" tIns="45718" rIns="9140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15" name="CuadroTexto 14">
            <a:extLst>
              <a:ext uri="{FF2B5EF4-FFF2-40B4-BE49-F238E27FC236}">
                <a16:creationId xmlns:a16="http://schemas.microsoft.com/office/drawing/2014/main" id="{7E7473B5-6FE1-48AA-9E86-07167D9513D6}"/>
              </a:ext>
            </a:extLst>
          </p:cNvPr>
          <p:cNvSpPr txBox="1"/>
          <p:nvPr/>
        </p:nvSpPr>
        <p:spPr>
          <a:xfrm>
            <a:off x="10602566" y="4500301"/>
            <a:ext cx="806591" cy="461663"/>
          </a:xfrm>
          <a:prstGeom prst="rect">
            <a:avLst/>
          </a:prstGeom>
          <a:noFill/>
        </p:spPr>
        <p:txBody>
          <a:bodyPr wrap="none" lIns="91402" tIns="45718" rIns="91402" bIns="45718" rtlCol="0">
            <a:spAutoFit/>
          </a:bodyPr>
          <a:lstStyle/>
          <a:p>
            <a:pPr algn="ctr" defTabSz="913946"/>
            <a:r>
              <a:rPr lang="es-CO" sz="2400" b="1" dirty="0">
                <a:solidFill>
                  <a:prstClr val="black"/>
                </a:solidFill>
                <a:latin typeface="Calibri"/>
              </a:rPr>
              <a:t>2022</a:t>
            </a:r>
          </a:p>
        </p:txBody>
      </p:sp>
      <p:pic>
        <p:nvPicPr>
          <p:cNvPr id="3"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9983182" y="4494251"/>
            <a:ext cx="665355" cy="665355"/>
          </a:xfrm>
          <a:prstGeom prst="rect">
            <a:avLst/>
          </a:prstGeom>
        </p:spPr>
      </p:pic>
      <p:pic>
        <p:nvPicPr>
          <p:cNvPr id="4" name="Imagen 3">
            <a:extLst>
              <a:ext uri="{FF2B5EF4-FFF2-40B4-BE49-F238E27FC236}">
                <a16:creationId xmlns:a16="http://schemas.microsoft.com/office/drawing/2014/main" id="{D7D60455-B5C4-4448-BBDB-47C43171F52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398031" y="2"/>
            <a:ext cx="1793995" cy="2308204"/>
          </a:xfrm>
          <a:prstGeom prst="rect">
            <a:avLst/>
          </a:prstGeom>
        </p:spPr>
      </p:pic>
    </p:spTree>
    <p:extLst>
      <p:ext uri="{BB962C8B-B14F-4D97-AF65-F5344CB8AC3E}">
        <p14:creationId xmlns:p14="http://schemas.microsoft.com/office/powerpoint/2010/main" val="2966070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ángulo 103">
            <a:extLst>
              <a:ext uri="{FF2B5EF4-FFF2-40B4-BE49-F238E27FC236}">
                <a16:creationId xmlns:a16="http://schemas.microsoft.com/office/drawing/2014/main" id="{3935CB9E-DE02-448B-B9BC-BBB541EE570B}"/>
              </a:ext>
            </a:extLst>
          </p:cNvPr>
          <p:cNvSpPr/>
          <p:nvPr/>
        </p:nvSpPr>
        <p:spPr>
          <a:xfrm rot="16200000">
            <a:off x="10655440" y="3580030"/>
            <a:ext cx="516672" cy="2357211"/>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402" tIns="45718" rIns="91402" bIns="45718" rtlCol="0" anchor="ctr"/>
          <a:lstStyle/>
          <a:p>
            <a:pPr algn="ctr" defTabSz="913946"/>
            <a:endParaRPr lang="es-CO" sz="2400" dirty="0">
              <a:solidFill>
                <a:prstClr val="white"/>
              </a:solidFill>
              <a:latin typeface="Calibri"/>
            </a:endParaRPr>
          </a:p>
        </p:txBody>
      </p:sp>
      <p:sp>
        <p:nvSpPr>
          <p:cNvPr id="10" name="Rectángulo: esquinas redondeadas 9">
            <a:extLst>
              <a:ext uri="{FF2B5EF4-FFF2-40B4-BE49-F238E27FC236}">
                <a16:creationId xmlns:a16="http://schemas.microsoft.com/office/drawing/2014/main" id="{7BC57EFA-A925-4CB8-BB72-84E20D825B3B}"/>
              </a:ext>
            </a:extLst>
          </p:cNvPr>
          <p:cNvSpPr/>
          <p:nvPr/>
        </p:nvSpPr>
        <p:spPr>
          <a:xfrm>
            <a:off x="415089" y="2598748"/>
            <a:ext cx="9135627" cy="3543301"/>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5" tIns="82245" rIns="82245" bIns="82245" anchor="t" anchorCtr="0">
            <a:noAutofit/>
          </a:bodyPr>
          <a:lstStyle/>
          <a:p>
            <a:pPr marL="467995" indent="-285750" algn="just" defTabSz="456963">
              <a:buFont typeface="Arial" panose="020B0604020202020204" pitchFamily="34" charset="0"/>
              <a:buChar char="•"/>
            </a:pPr>
            <a:r>
              <a:rPr lang="es-ES" sz="1400" dirty="0">
                <a:solidFill>
                  <a:schemeClr val="bg1"/>
                </a:solidFill>
                <a:latin typeface="Calibri"/>
              </a:rPr>
              <a:t>Concurso para proveer cargos de carrera administrativa en municipios PDET: el proceso finalizó la fase de respuestas a las reclamaciones a puntajes preliminares de pruebas escritas el pasado 31 de marzo 2021,  se recibieron 5.142 reclamaciones provenientes de 3.692 aspirantes. </a:t>
            </a:r>
          </a:p>
          <a:p>
            <a:pPr marL="467995" indent="-285750" algn="just" defTabSz="456963">
              <a:buFont typeface="Arial" panose="020B0604020202020204" pitchFamily="34" charset="0"/>
              <a:buChar char="•"/>
            </a:pPr>
            <a:endParaRPr lang="es-ES" sz="1400" dirty="0">
              <a:solidFill>
                <a:schemeClr val="bg1"/>
              </a:solidFill>
              <a:latin typeface="Calibri"/>
            </a:endParaRPr>
          </a:p>
          <a:p>
            <a:pPr marL="467995" indent="-285750" algn="just" defTabSz="456963">
              <a:buFont typeface="Arial" panose="020B0604020202020204" pitchFamily="34" charset="0"/>
              <a:buChar char="•"/>
            </a:pPr>
            <a:r>
              <a:rPr lang="es-ES" sz="1400" dirty="0">
                <a:solidFill>
                  <a:schemeClr val="bg1"/>
                </a:solidFill>
                <a:latin typeface="Calibri"/>
              </a:rPr>
              <a:t>Estas reclamaciones tienen lugar sobre el componente de pruebas escritas, tanto básicas - funcionales y comportamentales, posterior a la etapa de exhibición o acceso a pruebas realizada el 17 de octubre de 2021. Como resultado, se publicarán los resultados definitivos a las personas que superaron la prueba de competencias básicas – funcionales y continuarán con la etapa de Verificación de Requisitos Mínimos y Análisis de Antecedentes. </a:t>
            </a:r>
          </a:p>
          <a:p>
            <a:pPr marL="467995" indent="-285750" algn="just" defTabSz="456963">
              <a:buFont typeface="Arial" panose="020B0604020202020204" pitchFamily="34" charset="0"/>
              <a:buChar char="•"/>
            </a:pPr>
            <a:endParaRPr lang="es-ES" sz="1400" dirty="0">
              <a:solidFill>
                <a:schemeClr val="bg1"/>
              </a:solidFill>
              <a:latin typeface="Calibri"/>
            </a:endParaRPr>
          </a:p>
          <a:p>
            <a:pPr marL="467995" indent="-285750" algn="just" defTabSz="456963">
              <a:buFont typeface="Arial" panose="020B0604020202020204" pitchFamily="34" charset="0"/>
              <a:buChar char="•"/>
            </a:pPr>
            <a:r>
              <a:rPr lang="es-ES" sz="1400" dirty="0">
                <a:solidFill>
                  <a:schemeClr val="bg1"/>
                </a:solidFill>
                <a:latin typeface="Calibri"/>
              </a:rPr>
              <a:t>Análogamente, </a:t>
            </a:r>
            <a:r>
              <a:rPr lang="es-CO" sz="1400" dirty="0">
                <a:solidFill>
                  <a:schemeClr val="bg1"/>
                </a:solidFill>
                <a:latin typeface="Calibri"/>
              </a:rPr>
              <a:t>el proceso se encuentra en la etapa de actualización de documentos, actividad diferencial del proceso de selección, en la cual los aspirantes tienen la posibilidad de adicionar soportes de experiencia laboral o de formación académica</a:t>
            </a:r>
            <a:r>
              <a:rPr lang="es-CO" sz="1400" dirty="0">
                <a:solidFill>
                  <a:srgbClr val="FFFF00"/>
                </a:solidFill>
                <a:latin typeface="Calibri"/>
              </a:rPr>
              <a:t>.</a:t>
            </a:r>
            <a:endParaRPr lang="es-ES" sz="1400" dirty="0">
              <a:solidFill>
                <a:srgbClr val="FFFF00"/>
              </a:solidFill>
              <a:latin typeface="Calibri"/>
            </a:endParaRPr>
          </a:p>
        </p:txBody>
      </p:sp>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145337" y="4170305"/>
            <a:ext cx="553301" cy="580631"/>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946"/>
            <a:endParaRPr lang="en-US" sz="3600" dirty="0">
              <a:solidFill>
                <a:prstClr val="black"/>
              </a:solidFill>
              <a:latin typeface="Calibri"/>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91438" y="-48934"/>
            <a:ext cx="10215156" cy="637579"/>
          </a:xfrm>
          <a:prstGeom prst="rect">
            <a:avLst/>
          </a:prstGeom>
        </p:spPr>
        <p:txBody>
          <a:bodyPr lIns="91402" tIns="45718" rIns="9140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800" b="1" dirty="0">
                <a:solidFill>
                  <a:srgbClr val="1363AA"/>
                </a:solidFill>
                <a:latin typeface="Calibri" panose="020F0502020204030204" pitchFamily="34" charset="0"/>
                <a:cs typeface="Calibri" panose="020F0502020204030204" pitchFamily="34" charset="0"/>
              </a:rPr>
              <a:t>Macroproducto: </a:t>
            </a:r>
            <a:r>
              <a:rPr lang="es-ES" sz="2700" b="1" dirty="0">
                <a:solidFill>
                  <a:srgbClr val="1363AA"/>
                </a:solidFill>
                <a:latin typeface="Calibri" panose="020F0502020204030204" pitchFamily="34" charset="0"/>
                <a:cs typeface="Calibri" panose="020F0502020204030204" pitchFamily="34" charset="0"/>
              </a:rPr>
              <a:t>Vinculación  de nuevos talentos al servicio público.</a:t>
            </a:r>
          </a:p>
          <a:p>
            <a:pPr>
              <a:buClrTx/>
              <a:buFontTx/>
              <a:buNone/>
              <a:defRPr/>
            </a:pPr>
            <a:endParaRPr lang="es-CO" sz="1100" b="1" dirty="0">
              <a:solidFill>
                <a:prstClr val="black"/>
              </a:solidFill>
              <a:latin typeface="Calibri Light"/>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 y="407065"/>
            <a:ext cx="7815067" cy="637579"/>
          </a:xfrm>
          <a:prstGeom prst="rect">
            <a:avLst/>
          </a:prstGeom>
        </p:spPr>
        <p:txBody>
          <a:bodyPr lIns="91402" tIns="45718" rIns="9140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91438" y="2010105"/>
            <a:ext cx="12009123" cy="637579"/>
          </a:xfrm>
          <a:prstGeom prst="rect">
            <a:avLst/>
          </a:prstGeom>
        </p:spPr>
        <p:txBody>
          <a:bodyPr lIns="91402" tIns="45718" rIns="9140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79" name="Freeform 15">
            <a:extLst>
              <a:ext uri="{FF2B5EF4-FFF2-40B4-BE49-F238E27FC236}">
                <a16:creationId xmlns:a16="http://schemas.microsoft.com/office/drawing/2014/main" id="{80925F1B-AB3A-4332-8CBC-6E6ED8434068}"/>
              </a:ext>
            </a:extLst>
          </p:cNvPr>
          <p:cNvSpPr>
            <a:spLocks/>
          </p:cNvSpPr>
          <p:nvPr/>
        </p:nvSpPr>
        <p:spPr bwMode="auto">
          <a:xfrm>
            <a:off x="587535" y="914243"/>
            <a:ext cx="4630928" cy="852407"/>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5" tIns="82245" rIns="82245" bIns="82245" anchor="ctr" anchorCtr="0">
            <a:noAutofit/>
          </a:bodyPr>
          <a:lstStyle/>
          <a:p>
            <a:pPr marL="269875" indent="-269875" algn="ctr" defTabSz="456963"/>
            <a:r>
              <a:rPr lang="es-ES" sz="1600" dirty="0">
                <a:solidFill>
                  <a:prstClr val="white"/>
                </a:solidFill>
                <a:latin typeface="Calibri"/>
              </a:rPr>
              <a:t>Provisión de empleos vacantes de carrera administrativa municipios que hacen parte de los Programas de Desarrollo con Enfoque Territorial.</a:t>
            </a:r>
            <a:endParaRPr lang="es-CO" sz="1600" dirty="0">
              <a:solidFill>
                <a:prstClr val="white"/>
              </a:solidFill>
              <a:latin typeface="Calibri"/>
            </a:endParaRP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49072" y="4292669"/>
            <a:ext cx="438463" cy="438463"/>
          </a:xfrm>
          <a:prstGeom prst="rect">
            <a:avLst/>
          </a:prstGeom>
        </p:spPr>
      </p:pic>
      <p:sp>
        <p:nvSpPr>
          <p:cNvPr id="100" name="Título 1">
            <a:extLst>
              <a:ext uri="{FF2B5EF4-FFF2-40B4-BE49-F238E27FC236}">
                <a16:creationId xmlns:a16="http://schemas.microsoft.com/office/drawing/2014/main" id="{99EAF864-AFCB-46BD-8B71-28708474D540}"/>
              </a:ext>
            </a:extLst>
          </p:cNvPr>
          <p:cNvSpPr txBox="1">
            <a:spLocks/>
          </p:cNvSpPr>
          <p:nvPr/>
        </p:nvSpPr>
        <p:spPr>
          <a:xfrm>
            <a:off x="9550716" y="4229350"/>
            <a:ext cx="2641285" cy="462543"/>
          </a:xfrm>
          <a:prstGeom prst="rect">
            <a:avLst/>
          </a:prstGeom>
        </p:spPr>
        <p:txBody>
          <a:bodyPr lIns="91402" tIns="45718" rIns="9140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15" name="CuadroTexto 14">
            <a:extLst>
              <a:ext uri="{FF2B5EF4-FFF2-40B4-BE49-F238E27FC236}">
                <a16:creationId xmlns:a16="http://schemas.microsoft.com/office/drawing/2014/main" id="{7E7473B5-6FE1-48AA-9E86-07167D9513D6}"/>
              </a:ext>
            </a:extLst>
          </p:cNvPr>
          <p:cNvSpPr txBox="1"/>
          <p:nvPr/>
        </p:nvSpPr>
        <p:spPr>
          <a:xfrm>
            <a:off x="10602566" y="4500301"/>
            <a:ext cx="806591" cy="461663"/>
          </a:xfrm>
          <a:prstGeom prst="rect">
            <a:avLst/>
          </a:prstGeom>
          <a:noFill/>
        </p:spPr>
        <p:txBody>
          <a:bodyPr wrap="none" lIns="91402" tIns="45718" rIns="91402" bIns="45718" rtlCol="0">
            <a:spAutoFit/>
          </a:bodyPr>
          <a:lstStyle/>
          <a:p>
            <a:pPr algn="ctr" defTabSz="913946"/>
            <a:r>
              <a:rPr lang="es-CO" sz="2400" b="1" dirty="0">
                <a:solidFill>
                  <a:prstClr val="black"/>
                </a:solidFill>
                <a:latin typeface="Calibri"/>
              </a:rPr>
              <a:t>2022</a:t>
            </a:r>
          </a:p>
        </p:txBody>
      </p:sp>
      <p:pic>
        <p:nvPicPr>
          <p:cNvPr id="3"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9937211" y="4444587"/>
            <a:ext cx="665355" cy="665355"/>
          </a:xfrm>
          <a:prstGeom prst="rect">
            <a:avLst/>
          </a:prstGeom>
        </p:spPr>
      </p:pic>
      <p:pic>
        <p:nvPicPr>
          <p:cNvPr id="4" name="Imagen 3">
            <a:extLst>
              <a:ext uri="{FF2B5EF4-FFF2-40B4-BE49-F238E27FC236}">
                <a16:creationId xmlns:a16="http://schemas.microsoft.com/office/drawing/2014/main" id="{D7D60455-B5C4-4448-BBDB-47C43171F52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667499" y="2"/>
            <a:ext cx="1524527" cy="2308204"/>
          </a:xfrm>
          <a:prstGeom prst="rect">
            <a:avLst/>
          </a:prstGeom>
        </p:spPr>
      </p:pic>
      <p:sp>
        <p:nvSpPr>
          <p:cNvPr id="16" name="Oval 19">
            <a:extLst>
              <a:ext uri="{FF2B5EF4-FFF2-40B4-BE49-F238E27FC236}">
                <a16:creationId xmlns:a16="http://schemas.microsoft.com/office/drawing/2014/main" id="{636DEB97-32E5-4496-B516-3C0D1C720CF3}"/>
              </a:ext>
            </a:extLst>
          </p:cNvPr>
          <p:cNvSpPr>
            <a:spLocks noChangeArrowheads="1"/>
          </p:cNvSpPr>
          <p:nvPr/>
        </p:nvSpPr>
        <p:spPr bwMode="auto">
          <a:xfrm>
            <a:off x="145337" y="998446"/>
            <a:ext cx="684000" cy="684000"/>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946"/>
            <a:r>
              <a:rPr lang="en-US" sz="3200" dirty="0">
                <a:solidFill>
                  <a:prstClr val="black"/>
                </a:solidFill>
                <a:latin typeface="Calibri"/>
              </a:rPr>
              <a:t>1</a:t>
            </a:r>
          </a:p>
        </p:txBody>
      </p:sp>
    </p:spTree>
    <p:extLst>
      <p:ext uri="{BB962C8B-B14F-4D97-AF65-F5344CB8AC3E}">
        <p14:creationId xmlns:p14="http://schemas.microsoft.com/office/powerpoint/2010/main" val="60207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7BC57EFA-A925-4CB8-BB72-84E20D825B3B}"/>
              </a:ext>
            </a:extLst>
          </p:cNvPr>
          <p:cNvSpPr/>
          <p:nvPr/>
        </p:nvSpPr>
        <p:spPr>
          <a:xfrm>
            <a:off x="44363" y="2114418"/>
            <a:ext cx="11004638" cy="4743581"/>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t" anchorCtr="0">
            <a:noAutofit/>
          </a:bodyPr>
          <a:lstStyle/>
          <a:p>
            <a:pPr marL="374650" indent="-285750" defTabSz="456987">
              <a:buFont typeface="Arial" panose="020B0604020202020204" pitchFamily="34" charset="0"/>
              <a:buChar char="•"/>
            </a:pPr>
            <a:r>
              <a:rPr lang="es-MX" sz="1400" dirty="0">
                <a:solidFill>
                  <a:schemeClr val="bg1"/>
                </a:solidFill>
                <a:latin typeface="Calibri" panose="020F0502020204030204" pitchFamily="34" charset="0"/>
                <a:cs typeface="Calibri" panose="020F0502020204030204" pitchFamily="34" charset="0"/>
              </a:rPr>
              <a:t>Acorde con el compromiso de Plan Nacional de Desarrollo, se otorgaron desde la vigencia 2019 hasta el 31 de diciembre de 2021. 5.217 exoneraciones, superando la meta establecida para el cuatrienio</a:t>
            </a:r>
            <a:r>
              <a:rPr lang="es-MX" sz="1400" b="1" dirty="0">
                <a:solidFill>
                  <a:srgbClr val="FFFF00"/>
                </a:solidFill>
                <a:latin typeface="Calibri" panose="020F0502020204030204" pitchFamily="34" charset="0"/>
                <a:cs typeface="Calibri" panose="020F0502020204030204" pitchFamily="34" charset="0"/>
              </a:rPr>
              <a:t>.</a:t>
            </a:r>
            <a:endParaRPr lang="es" sz="1300" dirty="0">
              <a:solidFill>
                <a:srgbClr val="FEFFFF"/>
              </a:solidFill>
              <a:cs typeface="Arial"/>
            </a:endParaRPr>
          </a:p>
          <a:p>
            <a:pPr marL="374015" indent="-285115" defTabSz="456987">
              <a:buFont typeface="Arial" panose="020B0604020202020204" pitchFamily="34" charset="0"/>
              <a:buChar char="•"/>
            </a:pPr>
            <a:r>
              <a:rPr lang="es-CO" sz="1400" dirty="0">
                <a:solidFill>
                  <a:schemeClr val="bg1"/>
                </a:solidFill>
                <a:latin typeface="Calibri" panose="020F0502020204030204" pitchFamily="34" charset="0"/>
                <a:cs typeface="Calibri" panose="020F0502020204030204" pitchFamily="34" charset="0"/>
              </a:rPr>
              <a:t>129 becas PDET otorgadas a servidores públicos desde el periodo académico 2019-1 al 2021-2.</a:t>
            </a:r>
            <a:endParaRPr lang="es" sz="1400" dirty="0">
              <a:solidFill>
                <a:schemeClr val="bg1"/>
              </a:solidFill>
              <a:latin typeface="Calibri" panose="020F0502020204030204" pitchFamily="34" charset="0"/>
              <a:cs typeface="Calibri" panose="020F0502020204030204" pitchFamily="34" charset="0"/>
            </a:endParaRPr>
          </a:p>
          <a:p>
            <a:pPr marL="374015" indent="-285115" algn="just" defTabSz="456987">
              <a:buFont typeface="Arial" panose="020B0604020202020204" pitchFamily="34" charset="0"/>
              <a:buChar char="•"/>
            </a:pPr>
            <a:r>
              <a:rPr lang="es-ES" sz="1400" dirty="0">
                <a:solidFill>
                  <a:schemeClr val="bg1"/>
                </a:solidFill>
                <a:latin typeface="Calibri" panose="020F0502020204030204" pitchFamily="34" charset="0"/>
                <a:cs typeface="Calibri" panose="020F0502020204030204" pitchFamily="34" charset="0"/>
              </a:rPr>
              <a:t>En el marco del Programa Integral de Fortalecimiento Académico e Intervención Territorial de las plazas de vinculación ofertadas para estudiantes y graduados  se vincularon 501 estudiantes de pregrado y posgrado en los procesos de Asesoría, Consultoría y Asistencia Técnica de la ESAP y un  acumulado de 976 estudiantes  graduados vinculados en los procesos de asesoría, consultoría y asistencia técnica de la ESAP, de los cuales 485 corresponden a la vigencia 2020 y 491 de la vigencia 2021</a:t>
            </a:r>
          </a:p>
          <a:p>
            <a:pPr marL="88900" algn="just" defTabSz="456987"/>
            <a:endParaRPr lang="es-ES" sz="1300" dirty="0">
              <a:solidFill>
                <a:srgbClr val="FEFFFF"/>
              </a:solidFill>
            </a:endParaRPr>
          </a:p>
          <a:p>
            <a:pPr marL="374015" indent="-285115" algn="just" defTabSz="456987">
              <a:buFont typeface="Arial" panose="020B0604020202020204" pitchFamily="34" charset="0"/>
              <a:buChar char="•"/>
            </a:pPr>
            <a:r>
              <a:rPr lang="es" sz="1400" dirty="0">
                <a:solidFill>
                  <a:schemeClr val="bg1"/>
                </a:solidFill>
                <a:latin typeface="Calibri" panose="020F0502020204030204" pitchFamily="34" charset="0"/>
                <a:cs typeface="Calibri" panose="020F0502020204030204" pitchFamily="34" charset="0"/>
              </a:rPr>
              <a:t>Revisión con el DNP, ESAP y pares internos del manual de operación – Opción Colombia 2.0 y articulación interinstitucional para el fortalecimieto de la estrategia de ingreso de jóvenes al estado.</a:t>
            </a:r>
          </a:p>
          <a:p>
            <a:pPr marL="88265" lvl="1"/>
            <a:endParaRPr lang="es" sz="1300" dirty="0">
              <a:solidFill>
                <a:srgbClr val="FEFFFF"/>
              </a:solidFill>
              <a:latin typeface="Work Sans"/>
            </a:endParaRPr>
          </a:p>
          <a:p>
            <a:pPr marL="374015" lvl="1" indent="-285115" algn="just" defTabSz="456987">
              <a:buFont typeface="Arial" panose="020B0604020202020204" pitchFamily="34" charset="0"/>
              <a:buChar char="•"/>
            </a:pPr>
            <a:r>
              <a:rPr lang="es" sz="1400" dirty="0" smtClean="0">
                <a:solidFill>
                  <a:schemeClr val="bg1"/>
                </a:solidFill>
                <a:latin typeface="Calibri" panose="020F0502020204030204" pitchFamily="34" charset="0"/>
                <a:cs typeface="Calibri" panose="020F0502020204030204" pitchFamily="34" charset="0"/>
              </a:rPr>
              <a:t>200 </a:t>
            </a:r>
            <a:r>
              <a:rPr lang="es" sz="1400" dirty="0">
                <a:solidFill>
                  <a:schemeClr val="bg1"/>
                </a:solidFill>
                <a:latin typeface="Calibri" panose="020F0502020204030204" pitchFamily="34" charset="0"/>
                <a:cs typeface="Calibri" panose="020F0502020204030204" pitchFamily="34" charset="0"/>
              </a:rPr>
              <a:t>entidades implementando  los lineamientos del Plan Nacional de Competencias Laborales y del Plan Nacional de Formación y Capacitación.</a:t>
            </a:r>
            <a:endParaRPr lang="en-US" sz="1400" dirty="0">
              <a:solidFill>
                <a:schemeClr val="bg1"/>
              </a:solidFill>
              <a:latin typeface="Calibri" panose="020F0502020204030204" pitchFamily="34" charset="0"/>
              <a:cs typeface="Calibri" panose="020F0502020204030204" pitchFamily="34" charset="0"/>
            </a:endParaRPr>
          </a:p>
          <a:p>
            <a:pPr marL="374015" lvl="1" indent="-285115" algn="just" defTabSz="456987">
              <a:buFont typeface="Arial" panose="020B0604020202020204" pitchFamily="34" charset="0"/>
              <a:buChar char="•"/>
            </a:pPr>
            <a:r>
              <a:rPr lang="es-ES" sz="1400" dirty="0">
                <a:solidFill>
                  <a:schemeClr val="bg1"/>
                </a:solidFill>
                <a:latin typeface="Calibri" panose="020F0502020204030204" pitchFamily="34" charset="0"/>
                <a:cs typeface="Calibri" panose="020F0502020204030204" pitchFamily="34" charset="0"/>
              </a:rPr>
              <a:t>Implementación de los lineamientos del Plan de competencias laborales en 150 entidades.</a:t>
            </a:r>
          </a:p>
          <a:p>
            <a:pPr marL="374015" indent="-285115" algn="just" defTabSz="456987">
              <a:buFont typeface="Arial" panose="020B0604020202020204" pitchFamily="34" charset="0"/>
              <a:buChar char="•"/>
            </a:pPr>
            <a:r>
              <a:rPr lang="es-ES" sz="1400" dirty="0">
                <a:solidFill>
                  <a:schemeClr val="bg1"/>
                </a:solidFill>
                <a:latin typeface="Calibri" panose="020F0502020204030204" pitchFamily="34" charset="0"/>
                <a:cs typeface="Calibri" panose="020F0502020204030204" pitchFamily="34" charset="0"/>
              </a:rPr>
              <a:t>Puesta en marcha del Diplomado de Innovación en el Sector Público, del cual ya se han realizado 30 cohortes, con 13.192 personas certificadas.</a:t>
            </a:r>
          </a:p>
          <a:p>
            <a:pPr marL="374015" indent="-285115" algn="just" defTabSz="456987">
              <a:buFont typeface="Arial" panose="020B0604020202020204" pitchFamily="34" charset="0"/>
              <a:buChar char="•"/>
            </a:pPr>
            <a:r>
              <a:rPr lang="es-ES" sz="1400" dirty="0">
                <a:solidFill>
                  <a:schemeClr val="bg1"/>
                </a:solidFill>
                <a:latin typeface="Calibri" panose="020F0502020204030204" pitchFamily="34" charset="0"/>
                <a:cs typeface="Calibri" panose="020F0502020204030204" pitchFamily="34" charset="0"/>
              </a:rPr>
              <a:t>Puesta en marcha de 30 cohortes del Diplomado de Innovación en el Sector Público; se han certificado en “Innovación en el Sector Público” 10.304 Servidores (2020 </a:t>
            </a:r>
            <a:r>
              <a:rPr lang="mr-IN" sz="1400" dirty="0">
                <a:solidFill>
                  <a:schemeClr val="bg1"/>
                </a:solidFill>
                <a:latin typeface="Calibri" panose="020F0502020204030204" pitchFamily="34" charset="0"/>
                <a:cs typeface="Calibri" panose="020F0502020204030204" pitchFamily="34" charset="0"/>
              </a:rPr>
              <a:t>–</a:t>
            </a:r>
            <a:r>
              <a:rPr lang="es-ES" sz="1400" dirty="0">
                <a:solidFill>
                  <a:schemeClr val="bg1"/>
                </a:solidFill>
                <a:latin typeface="Calibri" panose="020F0502020204030204" pitchFamily="34" charset="0"/>
                <a:cs typeface="Calibri" panose="020F0502020204030204" pitchFamily="34" charset="0"/>
              </a:rPr>
              <a:t> 2021), de los cuales 1.266 pertenecen al Departamento de la Prosperidad Social. </a:t>
            </a:r>
          </a:p>
          <a:p>
            <a:pPr marL="374015" indent="-285115" algn="just" defTabSz="456987">
              <a:buFont typeface="Arial" panose="020B0604020202020204" pitchFamily="34" charset="0"/>
              <a:buChar char="•"/>
            </a:pPr>
            <a:r>
              <a:rPr lang="es-ES" sz="1400" dirty="0">
                <a:solidFill>
                  <a:schemeClr val="bg1"/>
                </a:solidFill>
                <a:latin typeface="Calibri" panose="020F0502020204030204" pitchFamily="34" charset="0"/>
                <a:cs typeface="Calibri" panose="020F0502020204030204" pitchFamily="34" charset="0"/>
              </a:rPr>
              <a:t>En el año 2021, se realizaron 197 eventos de capacitación del orden territorial capacitando a  11.453 servidores públicos en temáticas de fortalecimiento de las capacidades administrativas.</a:t>
            </a:r>
            <a:endParaRPr lang="es-CO" sz="1400" dirty="0">
              <a:solidFill>
                <a:schemeClr val="bg1"/>
              </a:solidFill>
              <a:latin typeface="Calibri" panose="020F0502020204030204" pitchFamily="34" charset="0"/>
              <a:cs typeface="Calibri" panose="020F0502020204030204" pitchFamily="34" charset="0"/>
            </a:endParaRPr>
          </a:p>
          <a:p>
            <a:pPr marL="285115" indent="-196215">
              <a:buFont typeface="Arial" panose="020B0604020202020204" pitchFamily="34" charset="0"/>
              <a:buChar char="•"/>
            </a:pPr>
            <a:endParaRPr lang="es-CO" sz="1300" b="1" dirty="0">
              <a:solidFill>
                <a:srgbClr val="FEFFFF"/>
              </a:solidFill>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1" y="-16043"/>
            <a:ext cx="8457139" cy="601827"/>
          </a:xfrm>
          <a:prstGeom prst="rect">
            <a:avLst/>
          </a:prstGeom>
        </p:spPr>
        <p:txBody>
          <a:bodyPr lIns="91406" tIns="45718" rIns="91406"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700" b="1" dirty="0" err="1">
                <a:solidFill>
                  <a:srgbClr val="1363AA"/>
                </a:solidFill>
                <a:latin typeface="Calibri" panose="020F0502020204030204" pitchFamily="34" charset="0"/>
                <a:ea typeface="+mn-ea"/>
                <a:cs typeface="Calibri" panose="020F0502020204030204" pitchFamily="34" charset="0"/>
              </a:rPr>
              <a:t>Macroproducto</a:t>
            </a:r>
            <a:r>
              <a:rPr lang="es-CO" sz="2700" b="1" dirty="0">
                <a:solidFill>
                  <a:srgbClr val="1363AA"/>
                </a:solidFill>
                <a:latin typeface="Calibri" panose="020F0502020204030204" pitchFamily="34" charset="0"/>
                <a:ea typeface="+mn-ea"/>
                <a:cs typeface="Calibri" panose="020F0502020204030204" pitchFamily="34" charset="0"/>
              </a:rPr>
              <a:t>: </a:t>
            </a:r>
            <a:r>
              <a:rPr lang="es-ES" sz="2700" b="1" dirty="0">
                <a:solidFill>
                  <a:srgbClr val="1363AA"/>
                </a:solidFill>
                <a:latin typeface="Calibri" panose="020F0502020204030204" pitchFamily="34" charset="0"/>
                <a:ea typeface="+mn-ea"/>
                <a:cs typeface="Calibri" panose="020F0502020204030204" pitchFamily="34" charset="0"/>
              </a:rPr>
              <a:t>Formación, capacitación y bienestar para la profesionalización del servicio público.</a:t>
            </a:r>
            <a:endParaRPr lang="es-CO" sz="2700" b="1" dirty="0">
              <a:ea typeface="+mn-ea"/>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79601" y="659061"/>
            <a:ext cx="7815067" cy="637579"/>
          </a:xfrm>
          <a:prstGeom prst="rect">
            <a:avLst/>
          </a:prstGeom>
        </p:spPr>
        <p:txBody>
          <a:bodyPr lIns="91406" tIns="45718" rIns="91406"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2400" dirty="0">
                <a:solidFill>
                  <a:srgbClr val="1363AA"/>
                </a:solidFill>
                <a:latin typeface="Calibri" panose="020F0502020204030204" pitchFamily="34" charset="0"/>
                <a:ea typeface="+mn-ea"/>
                <a:cs typeface="Calibri" panose="020F0502020204030204" pitchFamily="34" charset="0"/>
              </a:rPr>
              <a:t>Productos:</a:t>
            </a:r>
          </a:p>
        </p:txBody>
      </p:sp>
      <p:sp>
        <p:nvSpPr>
          <p:cNvPr id="74" name="Freeform 15">
            <a:extLst>
              <a:ext uri="{FF2B5EF4-FFF2-40B4-BE49-F238E27FC236}">
                <a16:creationId xmlns:a16="http://schemas.microsoft.com/office/drawing/2014/main" id="{FED71B82-26C9-43EC-98C6-0592C753FBC7}"/>
              </a:ext>
            </a:extLst>
          </p:cNvPr>
          <p:cNvSpPr>
            <a:spLocks/>
          </p:cNvSpPr>
          <p:nvPr/>
        </p:nvSpPr>
        <p:spPr bwMode="auto">
          <a:xfrm>
            <a:off x="3480649" y="956961"/>
            <a:ext cx="2289043" cy="762624"/>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445896" indent="3175" defTabSz="456987"/>
            <a:r>
              <a:rPr lang="es-CO" sz="1200" dirty="0">
                <a:solidFill>
                  <a:schemeClr val="bg1"/>
                </a:solidFill>
              </a:rPr>
              <a:t>Plazas de vinculación estudiantes y graduados</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203629" y="1767413"/>
            <a:ext cx="12009123" cy="637579"/>
          </a:xfrm>
          <a:prstGeom prst="rect">
            <a:avLst/>
          </a:prstGeom>
        </p:spPr>
        <p:txBody>
          <a:bodyPr lIns="91406" tIns="45718" rIns="91406"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2400" b="1" dirty="0">
                <a:solidFill>
                  <a:srgbClr val="1363AA"/>
                </a:solidFill>
                <a:latin typeface="Calibri" panose="020F0502020204030204" pitchFamily="34" charset="0"/>
                <a:ea typeface="+mn-ea"/>
                <a:cs typeface="Calibri" panose="020F0502020204030204" pitchFamily="34" charset="0"/>
              </a:rPr>
              <a:t>Principales</a:t>
            </a:r>
            <a:r>
              <a:rPr lang="es-CO" sz="2300" b="1" dirty="0">
                <a:cs typeface="Calibri" panose="020F0502020204030204" pitchFamily="34" charset="0"/>
              </a:rPr>
              <a:t> </a:t>
            </a:r>
            <a:r>
              <a:rPr lang="es-CO" sz="2400" b="1" dirty="0">
                <a:solidFill>
                  <a:srgbClr val="1363AA"/>
                </a:solidFill>
                <a:latin typeface="Calibri" panose="020F0502020204030204" pitchFamily="34" charset="0"/>
                <a:ea typeface="+mn-ea"/>
                <a:cs typeface="Calibri" panose="020F0502020204030204" pitchFamily="34" charset="0"/>
              </a:rPr>
              <a:t>avances sectoriales</a:t>
            </a:r>
          </a:p>
        </p:txBody>
      </p:sp>
      <p:sp>
        <p:nvSpPr>
          <p:cNvPr id="84" name="Oval 19">
            <a:extLst>
              <a:ext uri="{FF2B5EF4-FFF2-40B4-BE49-F238E27FC236}">
                <a16:creationId xmlns:a16="http://schemas.microsoft.com/office/drawing/2014/main" id="{AA7E03C8-C89A-48E3-851F-BA8B21438773}"/>
              </a:ext>
            </a:extLst>
          </p:cNvPr>
          <p:cNvSpPr>
            <a:spLocks noChangeArrowheads="1"/>
          </p:cNvSpPr>
          <p:nvPr/>
        </p:nvSpPr>
        <p:spPr bwMode="auto">
          <a:xfrm>
            <a:off x="3259544" y="1027501"/>
            <a:ext cx="503333" cy="503943"/>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2400" dirty="0">
                <a:solidFill>
                  <a:schemeClr val="tx1"/>
                </a:solidFill>
              </a:rPr>
              <a:t>2</a:t>
            </a:r>
          </a:p>
        </p:txBody>
      </p:sp>
      <p:sp>
        <p:nvSpPr>
          <p:cNvPr id="37" name="Freeform 15">
            <a:extLst>
              <a:ext uri="{FF2B5EF4-FFF2-40B4-BE49-F238E27FC236}">
                <a16:creationId xmlns:a16="http://schemas.microsoft.com/office/drawing/2014/main" id="{B1BEAE20-2940-48AE-8024-530373564668}"/>
              </a:ext>
            </a:extLst>
          </p:cNvPr>
          <p:cNvSpPr>
            <a:spLocks/>
          </p:cNvSpPr>
          <p:nvPr/>
        </p:nvSpPr>
        <p:spPr bwMode="auto">
          <a:xfrm>
            <a:off x="518810" y="1033220"/>
            <a:ext cx="2304741" cy="783127"/>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445896" indent="-180902" defTabSz="456987"/>
            <a:r>
              <a:rPr lang="es-ES" sz="1200" dirty="0">
                <a:solidFill>
                  <a:schemeClr val="bg1"/>
                </a:solidFill>
              </a:rPr>
              <a:t>     Becas  y exoneraciones estudiantes y  servidores públicos</a:t>
            </a:r>
            <a:endParaRPr lang="es-CO" sz="1200" dirty="0">
              <a:solidFill>
                <a:schemeClr val="bg1"/>
              </a:solidFill>
            </a:endParaRPr>
          </a:p>
        </p:txBody>
      </p:sp>
      <p:sp>
        <p:nvSpPr>
          <p:cNvPr id="42" name="Freeform 15">
            <a:extLst>
              <a:ext uri="{FF2B5EF4-FFF2-40B4-BE49-F238E27FC236}">
                <a16:creationId xmlns:a16="http://schemas.microsoft.com/office/drawing/2014/main" id="{E6F42C96-0710-4094-9926-6DDD63831794}"/>
              </a:ext>
            </a:extLst>
          </p:cNvPr>
          <p:cNvSpPr>
            <a:spLocks/>
          </p:cNvSpPr>
          <p:nvPr/>
        </p:nvSpPr>
        <p:spPr bwMode="auto">
          <a:xfrm>
            <a:off x="6428198" y="982956"/>
            <a:ext cx="2273399" cy="767629"/>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180902" indent="-4763" defTabSz="264993"/>
            <a:r>
              <a:rPr lang="es-CO" sz="1200" dirty="0">
                <a:solidFill>
                  <a:schemeClr val="bg1"/>
                </a:solidFill>
              </a:rPr>
              <a:t>Plan Nacional de Competencias Laborales para servidores públicos</a:t>
            </a:r>
          </a:p>
        </p:txBody>
      </p:sp>
      <p:sp>
        <p:nvSpPr>
          <p:cNvPr id="44" name="Freeform 15">
            <a:extLst>
              <a:ext uri="{FF2B5EF4-FFF2-40B4-BE49-F238E27FC236}">
                <a16:creationId xmlns:a16="http://schemas.microsoft.com/office/drawing/2014/main" id="{A194438D-42C9-4A0D-A099-AF6386AD674B}"/>
              </a:ext>
            </a:extLst>
          </p:cNvPr>
          <p:cNvSpPr>
            <a:spLocks/>
          </p:cNvSpPr>
          <p:nvPr/>
        </p:nvSpPr>
        <p:spPr bwMode="auto">
          <a:xfrm>
            <a:off x="9386348" y="956448"/>
            <a:ext cx="2560677" cy="768589"/>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445896" indent="3175" defTabSz="456987"/>
            <a:r>
              <a:rPr lang="es-ES" sz="1200" dirty="0">
                <a:solidFill>
                  <a:schemeClr val="bg1"/>
                </a:solidFill>
              </a:rPr>
              <a:t>Servidores públicos del orden nacional capacitados en temas de administración</a:t>
            </a:r>
            <a:endParaRPr lang="es-CO" sz="1200" dirty="0">
              <a:solidFill>
                <a:schemeClr val="bg1"/>
              </a:solidFill>
            </a:endParaRPr>
          </a:p>
        </p:txBody>
      </p:sp>
      <p:sp>
        <p:nvSpPr>
          <p:cNvPr id="49" name="Oval 19">
            <a:extLst>
              <a:ext uri="{FF2B5EF4-FFF2-40B4-BE49-F238E27FC236}">
                <a16:creationId xmlns:a16="http://schemas.microsoft.com/office/drawing/2014/main" id="{A3206841-8937-4CB8-9F67-5CD71BDEEF4A}"/>
              </a:ext>
            </a:extLst>
          </p:cNvPr>
          <p:cNvSpPr>
            <a:spLocks noChangeArrowheads="1"/>
          </p:cNvSpPr>
          <p:nvPr/>
        </p:nvSpPr>
        <p:spPr bwMode="auto">
          <a:xfrm>
            <a:off x="344931" y="1132842"/>
            <a:ext cx="573437" cy="544919"/>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2400" dirty="0">
                <a:solidFill>
                  <a:srgbClr val="121E36"/>
                </a:solidFill>
              </a:rPr>
              <a:t>3</a:t>
            </a:r>
          </a:p>
        </p:txBody>
      </p:sp>
      <p:sp>
        <p:nvSpPr>
          <p:cNvPr id="50" name="Oval 19">
            <a:extLst>
              <a:ext uri="{FF2B5EF4-FFF2-40B4-BE49-F238E27FC236}">
                <a16:creationId xmlns:a16="http://schemas.microsoft.com/office/drawing/2014/main" id="{CA88E8BC-16F6-4EE5-9278-E9998958DE53}"/>
              </a:ext>
            </a:extLst>
          </p:cNvPr>
          <p:cNvSpPr>
            <a:spLocks noChangeArrowheads="1"/>
          </p:cNvSpPr>
          <p:nvPr/>
        </p:nvSpPr>
        <p:spPr bwMode="auto">
          <a:xfrm>
            <a:off x="5971054" y="1053894"/>
            <a:ext cx="573439" cy="569689"/>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2400" dirty="0">
                <a:solidFill>
                  <a:schemeClr val="tx1"/>
                </a:solidFill>
              </a:rPr>
              <a:t>2</a:t>
            </a:r>
          </a:p>
        </p:txBody>
      </p:sp>
      <p:sp>
        <p:nvSpPr>
          <p:cNvPr id="51" name="Oval 19">
            <a:extLst>
              <a:ext uri="{FF2B5EF4-FFF2-40B4-BE49-F238E27FC236}">
                <a16:creationId xmlns:a16="http://schemas.microsoft.com/office/drawing/2014/main" id="{9FE58565-8765-421E-A610-4097B7017977}"/>
              </a:ext>
            </a:extLst>
          </p:cNvPr>
          <p:cNvSpPr>
            <a:spLocks noChangeArrowheads="1"/>
          </p:cNvSpPr>
          <p:nvPr/>
        </p:nvSpPr>
        <p:spPr bwMode="auto">
          <a:xfrm>
            <a:off x="9090332" y="1050667"/>
            <a:ext cx="547453" cy="53975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2400" dirty="0">
                <a:solidFill>
                  <a:schemeClr val="tx1"/>
                </a:solidFill>
              </a:rPr>
              <a:t>2</a:t>
            </a:r>
          </a:p>
        </p:txBody>
      </p:sp>
      <p:pic>
        <p:nvPicPr>
          <p:cNvPr id="53" name="Imagen 52">
            <a:extLst>
              <a:ext uri="{FF2B5EF4-FFF2-40B4-BE49-F238E27FC236}">
                <a16:creationId xmlns:a16="http://schemas.microsoft.com/office/drawing/2014/main" id="{561A93D3-10D7-474B-AB76-53BA59D021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3517" y="-12624"/>
            <a:ext cx="3742371" cy="570563"/>
          </a:xfrm>
          <a:prstGeom prst="rect">
            <a:avLst/>
          </a:prstGeom>
        </p:spPr>
      </p:pic>
      <p:sp>
        <p:nvSpPr>
          <p:cNvPr id="36" name="Rectángulo 103">
            <a:extLst>
              <a:ext uri="{FF2B5EF4-FFF2-40B4-BE49-F238E27FC236}">
                <a16:creationId xmlns:a16="http://schemas.microsoft.com/office/drawing/2014/main" id="{3935CB9E-DE02-448B-B9BC-BBB541EE570B}"/>
              </a:ext>
            </a:extLst>
          </p:cNvPr>
          <p:cNvSpPr/>
          <p:nvPr/>
        </p:nvSpPr>
        <p:spPr>
          <a:xfrm rot="16200000">
            <a:off x="11134110" y="3181963"/>
            <a:ext cx="1125179" cy="990599"/>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90" tIns="45718" rIns="91390" bIns="45718" rtlCol="0" anchor="ctr"/>
          <a:lstStyle/>
          <a:p>
            <a:pPr algn="ctr" defTabSz="913810"/>
            <a:endParaRPr lang="es-CO" sz="2400">
              <a:solidFill>
                <a:prstClr val="white"/>
              </a:solidFill>
              <a:latin typeface="Calibri"/>
            </a:endParaRPr>
          </a:p>
        </p:txBody>
      </p:sp>
      <p:sp>
        <p:nvSpPr>
          <p:cNvPr id="38" name="Título 1">
            <a:extLst>
              <a:ext uri="{FF2B5EF4-FFF2-40B4-BE49-F238E27FC236}">
                <a16:creationId xmlns:a16="http://schemas.microsoft.com/office/drawing/2014/main" id="{99EAF864-AFCB-46BD-8B71-28708474D540}"/>
              </a:ext>
            </a:extLst>
          </p:cNvPr>
          <p:cNvSpPr txBox="1">
            <a:spLocks/>
          </p:cNvSpPr>
          <p:nvPr/>
        </p:nvSpPr>
        <p:spPr>
          <a:xfrm>
            <a:off x="11049001" y="2404993"/>
            <a:ext cx="1163751" cy="853496"/>
          </a:xfrm>
          <a:prstGeom prst="rect">
            <a:avLst/>
          </a:prstGeom>
        </p:spPr>
        <p:txBody>
          <a:bodyPr lIns="91390" tIns="45718" rIns="91390"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40" name="CuadroTexto 14">
            <a:extLst>
              <a:ext uri="{FF2B5EF4-FFF2-40B4-BE49-F238E27FC236}">
                <a16:creationId xmlns:a16="http://schemas.microsoft.com/office/drawing/2014/main" id="{7E7473B5-6FE1-48AA-9E86-07167D9513D6}"/>
              </a:ext>
            </a:extLst>
          </p:cNvPr>
          <p:cNvSpPr txBox="1"/>
          <p:nvPr/>
        </p:nvSpPr>
        <p:spPr>
          <a:xfrm>
            <a:off x="11293415" y="3778190"/>
            <a:ext cx="806567" cy="461663"/>
          </a:xfrm>
          <a:prstGeom prst="rect">
            <a:avLst/>
          </a:prstGeom>
          <a:noFill/>
        </p:spPr>
        <p:txBody>
          <a:bodyPr wrap="none" lIns="91390" tIns="45718" rIns="91390" bIns="45718" rtlCol="0">
            <a:spAutoFit/>
          </a:bodyPr>
          <a:lstStyle/>
          <a:p>
            <a:pPr algn="ctr" defTabSz="913810"/>
            <a:r>
              <a:rPr lang="es-CO" sz="2400" b="1" dirty="0">
                <a:solidFill>
                  <a:prstClr val="black"/>
                </a:solidFill>
                <a:latin typeface="Calibri"/>
              </a:rPr>
              <a:t>2022</a:t>
            </a:r>
          </a:p>
        </p:txBody>
      </p:sp>
      <p:pic>
        <p:nvPicPr>
          <p:cNvPr id="41"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1344285" y="3151985"/>
            <a:ext cx="602740" cy="602740"/>
          </a:xfrm>
          <a:prstGeom prst="rect">
            <a:avLst/>
          </a:prstGeom>
        </p:spPr>
      </p:pic>
      <p:sp>
        <p:nvSpPr>
          <p:cNvPr id="2" name="Oval 19">
            <a:extLst>
              <a:ext uri="{FF2B5EF4-FFF2-40B4-BE49-F238E27FC236}">
                <a16:creationId xmlns:a16="http://schemas.microsoft.com/office/drawing/2014/main" id="{B56915EB-4402-412F-BC3B-946B94018A58}"/>
              </a:ext>
            </a:extLst>
          </p:cNvPr>
          <p:cNvSpPr>
            <a:spLocks noChangeArrowheads="1"/>
          </p:cNvSpPr>
          <p:nvPr/>
        </p:nvSpPr>
        <p:spPr bwMode="auto">
          <a:xfrm>
            <a:off x="-8260" y="4005303"/>
            <a:ext cx="553301" cy="580631"/>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946"/>
            <a:endParaRPr lang="en-US" sz="3600" dirty="0">
              <a:solidFill>
                <a:prstClr val="black"/>
              </a:solidFill>
              <a:latin typeface="Calibri"/>
            </a:endParaRPr>
          </a:p>
        </p:txBody>
      </p:sp>
      <p:pic>
        <p:nvPicPr>
          <p:cNvPr id="3" name="Gráfico 2" descr="Marca de verificación">
            <a:extLst>
              <a:ext uri="{FF2B5EF4-FFF2-40B4-BE49-F238E27FC236}">
                <a16:creationId xmlns:a16="http://schemas.microsoft.com/office/drawing/2014/main" id="{FA88241C-069E-4CCB-8491-6A730F9FB9D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9832" y="4063919"/>
            <a:ext cx="438463" cy="438463"/>
          </a:xfrm>
          <a:prstGeom prst="rect">
            <a:avLst/>
          </a:prstGeom>
        </p:spPr>
      </p:pic>
    </p:spTree>
    <p:extLst>
      <p:ext uri="{BB962C8B-B14F-4D97-AF65-F5344CB8AC3E}">
        <p14:creationId xmlns:p14="http://schemas.microsoft.com/office/powerpoint/2010/main" val="2945294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7BC57EFA-A925-4CB8-BB72-84E20D825B3B}"/>
              </a:ext>
            </a:extLst>
          </p:cNvPr>
          <p:cNvSpPr/>
          <p:nvPr/>
        </p:nvSpPr>
        <p:spPr>
          <a:xfrm>
            <a:off x="168038" y="1716047"/>
            <a:ext cx="10667206" cy="4776828"/>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171450" lvl="0" indent="-171450">
              <a:buFont typeface="Arial" panose="020B0604020202020204" pitchFamily="34" charset="0"/>
              <a:buChar char="•"/>
              <a:defRPr/>
            </a:pPr>
            <a:r>
              <a:rPr lang="en-US" sz="1200" b="1" dirty="0" smtClean="0">
                <a:solidFill>
                  <a:schemeClr val="bg1"/>
                </a:solidFill>
              </a:rPr>
              <a:t>   </a:t>
            </a:r>
            <a:r>
              <a:rPr lang="en-US" sz="1200" dirty="0" smtClean="0">
                <a:solidFill>
                  <a:schemeClr val="bg1"/>
                </a:solidFill>
              </a:rPr>
              <a:t>580</a:t>
            </a:r>
            <a:r>
              <a:rPr lang="es" sz="1200" dirty="0" smtClean="0">
                <a:solidFill>
                  <a:schemeClr val="bg1"/>
                </a:solidFill>
              </a:rPr>
              <a:t> </a:t>
            </a:r>
            <a:r>
              <a:rPr lang="es" sz="1200" dirty="0">
                <a:solidFill>
                  <a:schemeClr val="bg1"/>
                </a:solidFill>
              </a:rPr>
              <a:t>municipios capacitados en Pedagogía ODS</a:t>
            </a:r>
            <a:r>
              <a:rPr lang="en-US" sz="1200" dirty="0">
                <a:solidFill>
                  <a:schemeClr val="bg1"/>
                </a:solidFill>
              </a:rPr>
              <a:t> deeds el 2018 hasta </a:t>
            </a:r>
            <a:r>
              <a:rPr lang="en-US" sz="1200" dirty="0" smtClean="0">
                <a:solidFill>
                  <a:schemeClr val="bg1"/>
                </a:solidFill>
              </a:rPr>
              <a:t>diciembre</a:t>
            </a:r>
            <a:r>
              <a:rPr lang="en-US" sz="1200" b="1" dirty="0">
                <a:solidFill>
                  <a:schemeClr val="bg1"/>
                </a:solidFill>
              </a:rPr>
              <a:t> </a:t>
            </a:r>
            <a:r>
              <a:rPr lang="en-US" sz="1200" dirty="0" smtClean="0">
                <a:solidFill>
                  <a:schemeClr val="bg1"/>
                </a:solidFill>
              </a:rPr>
              <a:t>2021.</a:t>
            </a:r>
            <a:r>
              <a:rPr lang="es" sz="1200" dirty="0">
                <a:solidFill>
                  <a:srgbClr val="FEFFFF"/>
                </a:solidFill>
              </a:rPr>
              <a:t> </a:t>
            </a:r>
            <a:r>
              <a:rPr lang="es-CO" sz="1200" dirty="0" smtClean="0">
                <a:solidFill>
                  <a:srgbClr val="FEFFFF"/>
                </a:solidFill>
              </a:rPr>
              <a:t>Así</a:t>
            </a:r>
            <a:r>
              <a:rPr lang="es" sz="1200" dirty="0" smtClean="0">
                <a:solidFill>
                  <a:srgbClr val="FEFFFF"/>
                </a:solidFill>
              </a:rPr>
              <a:t> mismo par</a:t>
            </a:r>
            <a:r>
              <a:rPr lang="es-CO" sz="1200" dirty="0" smtClean="0">
                <a:solidFill>
                  <a:srgbClr val="FEFFFF"/>
                </a:solidFill>
              </a:rPr>
              <a:t>a </a:t>
            </a:r>
            <a:r>
              <a:rPr lang="es" sz="1200" dirty="0" smtClean="0">
                <a:solidFill>
                  <a:srgbClr val="FEFFFF"/>
                </a:solidFill>
              </a:rPr>
              <a:t>la vigenvcia 2021 ,</a:t>
            </a:r>
            <a:r>
              <a:rPr lang="es-ES" sz="1200" dirty="0" smtClean="0">
                <a:solidFill>
                  <a:srgbClr val="FEFFFF"/>
                </a:solidFill>
              </a:rPr>
              <a:t>se </a:t>
            </a:r>
            <a:r>
              <a:rPr lang="es-ES" sz="1200" dirty="0">
                <a:solidFill>
                  <a:srgbClr val="FEFFFF"/>
                </a:solidFill>
              </a:rPr>
              <a:t>realizaron  (19) eventos de capacitación certificando 1.418 personas en la temática de ODS, en 154 municipios.</a:t>
            </a:r>
            <a:endParaRPr lang="en-US" sz="1200" dirty="0" smtClean="0">
              <a:solidFill>
                <a:schemeClr val="bg1"/>
              </a:solidFill>
            </a:endParaRPr>
          </a:p>
          <a:p>
            <a:pPr lvl="0">
              <a:defRPr/>
            </a:pPr>
            <a:endParaRPr kumimoji="0" lang="en-US" sz="1200" i="0" u="none" strike="noStrike" kern="1200" cap="none" spc="0" normalizeH="0" baseline="0" noProof="0" dirty="0">
              <a:ln>
                <a:noFill/>
              </a:ln>
              <a:solidFill>
                <a:schemeClr val="bg1"/>
              </a:solidFill>
              <a:effectLst/>
              <a:uLnTx/>
              <a:uFillTx/>
              <a:latin typeface="Arial"/>
            </a:endParaRPr>
          </a:p>
          <a:p>
            <a:pPr marL="285115" indent="-285115">
              <a:buFont typeface="Arial" panose="020B0604020202020204" pitchFamily="34" charset="0"/>
              <a:buChar char="•"/>
              <a:defRPr/>
            </a:pPr>
            <a:r>
              <a:rPr lang="es-CO" sz="1200" dirty="0">
                <a:solidFill>
                  <a:schemeClr val="bg1"/>
                </a:solidFill>
              </a:rPr>
              <a:t>Del 2019 al 2021, se brindo asistencia en temas de control interno a 428 entidades</a:t>
            </a:r>
            <a:r>
              <a:rPr lang="es" sz="1200" dirty="0">
                <a:solidFill>
                  <a:schemeClr val="bg1"/>
                </a:solidFill>
              </a:rPr>
              <a:t> del orden nacional y territorial  </a:t>
            </a:r>
            <a:r>
              <a:rPr lang="es-CO" sz="1200" dirty="0">
                <a:solidFill>
                  <a:schemeClr val="bg1"/>
                </a:solidFill>
              </a:rPr>
              <a:t>distribuidas así: </a:t>
            </a:r>
            <a:r>
              <a:rPr lang="es" sz="1200" dirty="0">
                <a:solidFill>
                  <a:schemeClr val="bg1"/>
                </a:solidFill>
              </a:rPr>
              <a:t>1</a:t>
            </a:r>
            <a:r>
              <a:rPr lang="en-US" sz="1200" dirty="0">
                <a:solidFill>
                  <a:schemeClr val="bg1"/>
                </a:solidFill>
              </a:rPr>
              <a:t>70</a:t>
            </a:r>
            <a:r>
              <a:rPr lang="es" sz="1200" dirty="0">
                <a:solidFill>
                  <a:schemeClr val="bg1"/>
                </a:solidFill>
              </a:rPr>
              <a:t> municipios PDET, 150  </a:t>
            </a:r>
            <a:r>
              <a:rPr lang="es-CO" sz="1200" dirty="0">
                <a:solidFill>
                  <a:schemeClr val="bg1"/>
                </a:solidFill>
              </a:rPr>
              <a:t>entidades de municipios </a:t>
            </a:r>
            <a:r>
              <a:rPr lang="es" sz="1200" dirty="0">
                <a:solidFill>
                  <a:schemeClr val="bg1"/>
                </a:solidFill>
              </a:rPr>
              <a:t>no PDET, </a:t>
            </a:r>
            <a:r>
              <a:rPr lang="es-CO" sz="1200" dirty="0">
                <a:solidFill>
                  <a:schemeClr val="bg1"/>
                </a:solidFill>
              </a:rPr>
              <a:t>y </a:t>
            </a:r>
            <a:r>
              <a:rPr lang="es" sz="1200" dirty="0">
                <a:solidFill>
                  <a:schemeClr val="bg1"/>
                </a:solidFill>
              </a:rPr>
              <a:t>108 </a:t>
            </a:r>
            <a:r>
              <a:rPr lang="es-CO" sz="1200" dirty="0">
                <a:solidFill>
                  <a:schemeClr val="bg1"/>
                </a:solidFill>
              </a:rPr>
              <a:t>entidades de la rama ejecutiva del orden nacional</a:t>
            </a:r>
            <a:r>
              <a:rPr lang="es" sz="1200" dirty="0">
                <a:solidFill>
                  <a:schemeClr val="bg1"/>
                </a:solidFill>
              </a:rPr>
              <a:t>).</a:t>
            </a:r>
            <a:endParaRPr lang="es" sz="1200" dirty="0">
              <a:solidFill>
                <a:schemeClr val="bg1"/>
              </a:solidFill>
              <a:cs typeface="Arial"/>
            </a:endParaRPr>
          </a:p>
          <a:p>
            <a:pPr marR="0" lvl="0" algn="l" defTabSz="914196" rtl="0" eaLnBrk="1" fontAlgn="auto" latinLnBrk="0" hangingPunct="1">
              <a:lnSpc>
                <a:spcPct val="100000"/>
              </a:lnSpc>
              <a:spcBef>
                <a:spcPts val="0"/>
              </a:spcBef>
              <a:spcAft>
                <a:spcPts val="0"/>
              </a:spcAft>
              <a:buClrTx/>
              <a:buSzTx/>
              <a:tabLst/>
              <a:defRPr/>
            </a:pPr>
            <a:endParaRPr lang="en-US" sz="1200" b="0" i="0" u="none" strike="noStrike" kern="1200" cap="none" spc="0" normalizeH="0" baseline="0" noProof="0" dirty="0">
              <a:ln>
                <a:noFill/>
              </a:ln>
              <a:solidFill>
                <a:srgbClr val="FEFFFF"/>
              </a:solidFill>
              <a:effectLst/>
              <a:uLnTx/>
              <a:uFillTx/>
              <a:latin typeface="Arial"/>
              <a:cs typeface="Arial"/>
            </a:endParaRPr>
          </a:p>
          <a:p>
            <a:pPr marL="285115" marR="0" lvl="0" indent="-285115" algn="just" defTabSz="9139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 sz="1200" b="0" i="0" u="none" strike="noStrike" kern="1200" cap="none" spc="0" normalizeH="0" baseline="0" noProof="0" dirty="0">
                <a:ln>
                  <a:noFill/>
                </a:ln>
                <a:solidFill>
                  <a:srgbClr val="FEFFFF"/>
                </a:solidFill>
                <a:effectLst/>
                <a:uLnTx/>
                <a:uFillTx/>
                <a:latin typeface="Arial"/>
                <a:ea typeface="+mn-ea"/>
                <a:cs typeface="+mn-cs"/>
              </a:rPr>
              <a:t>Realización de 3 webinar, capacitación sobre el Plan Nacional de Formación y Capacitación y la Guía del PIC, se continúa con la oferta de bilingüismo y se adelanta la revisión de temas adicionales para articular dentro de la mesa del memorando de entendimiento</a:t>
            </a:r>
            <a:r>
              <a:rPr kumimoji="0" lang="en-US" sz="1200" b="0" i="0" u="none" strike="noStrike" kern="1200" cap="none" spc="0" normalizeH="0" baseline="0" noProof="0" dirty="0">
                <a:ln>
                  <a:noFill/>
                </a:ln>
                <a:solidFill>
                  <a:srgbClr val="FEFFFF"/>
                </a:solidFill>
                <a:effectLst/>
                <a:uLnTx/>
                <a:uFillTx/>
                <a:latin typeface="Arial"/>
                <a:ea typeface="+mn-ea"/>
                <a:cs typeface="+mn-cs"/>
              </a:rPr>
              <a:t> (SENA- ESAP </a:t>
            </a:r>
            <a:r>
              <a:rPr kumimoji="0" lang="mr-IN" sz="1200" b="0" i="0" u="none" strike="noStrike" kern="1200" cap="none" spc="0" normalizeH="0" baseline="0" noProof="0" dirty="0">
                <a:ln>
                  <a:noFill/>
                </a:ln>
                <a:solidFill>
                  <a:srgbClr val="FEFFFF"/>
                </a:solidFill>
                <a:effectLst/>
                <a:uLnTx/>
                <a:uFillTx/>
                <a:latin typeface="Arial"/>
                <a:ea typeface="+mn-ea"/>
                <a:cs typeface="Mangal" panose="02040503050203030202" pitchFamily="18" charset="0"/>
              </a:rPr>
              <a:t>–</a:t>
            </a:r>
            <a:r>
              <a:rPr kumimoji="0" lang="en-US" sz="1200" b="0" i="0" u="none" strike="noStrike" kern="1200" cap="none" spc="0" normalizeH="0" baseline="0" noProof="0" dirty="0">
                <a:ln>
                  <a:noFill/>
                </a:ln>
                <a:solidFill>
                  <a:srgbClr val="FEFFFF"/>
                </a:solidFill>
                <a:effectLst/>
                <a:uLnTx/>
                <a:uFillTx/>
                <a:latin typeface="Arial"/>
                <a:ea typeface="+mn-ea"/>
                <a:cs typeface="+mn-cs"/>
              </a:rPr>
              <a:t> DAFP)</a:t>
            </a:r>
            <a:r>
              <a:rPr kumimoji="0" lang="es" sz="1200" b="0" i="0" u="none" strike="noStrike" kern="1200" cap="none" spc="0" normalizeH="0" baseline="0" noProof="0" dirty="0" smtClean="0">
                <a:ln>
                  <a:noFill/>
                </a:ln>
                <a:solidFill>
                  <a:srgbClr val="FEFFFF"/>
                </a:solidFill>
                <a:effectLst/>
                <a:uLnTx/>
                <a:uFillTx/>
                <a:latin typeface="Arial"/>
              </a:rPr>
              <a:t>.</a:t>
            </a:r>
          </a:p>
          <a:p>
            <a:pPr marL="285115" indent="-285115" algn="just">
              <a:buFont typeface="Arial" panose="020B0604020202020204" pitchFamily="34" charset="0"/>
              <a:buChar char="•"/>
              <a:defRPr/>
            </a:pPr>
            <a:r>
              <a:rPr lang="es-ES" sz="1200" dirty="0" smtClean="0">
                <a:solidFill>
                  <a:schemeClr val="bg1"/>
                </a:solidFill>
                <a:latin typeface="Arial"/>
              </a:rPr>
              <a:t>DAFP </a:t>
            </a:r>
            <a:r>
              <a:rPr lang="es-ES" sz="1200" dirty="0">
                <a:solidFill>
                  <a:schemeClr val="bg1"/>
                </a:solidFill>
                <a:latin typeface="Arial"/>
              </a:rPr>
              <a:t>y ESAP diseñaron y virtualizaron el “programa de capacitación dirigido a servidores públicos sobre trato digno con enfoque de derechos y diferencial étnico a las comunidades negros, afrocolombianos, raizales y palenqueros”  y se desarrollaron dos cohortes de formación virtual con la inscripción de </a:t>
            </a:r>
            <a:r>
              <a:rPr lang="es-ES" sz="1200" b="1" dirty="0">
                <a:solidFill>
                  <a:schemeClr val="bg1"/>
                </a:solidFill>
                <a:latin typeface="Arial"/>
              </a:rPr>
              <a:t>5.613</a:t>
            </a:r>
            <a:r>
              <a:rPr lang="es-ES" sz="1200" dirty="0">
                <a:solidFill>
                  <a:schemeClr val="bg1"/>
                </a:solidFill>
                <a:latin typeface="Arial"/>
              </a:rPr>
              <a:t> servidores y contratistas de todos los niveles de la administración pública, de los cuales culminaron satisfactoriamente y se certificaron 875 personas en la primera cohorte y 1.261 personas en la segunda cohorte, para un total de </a:t>
            </a:r>
            <a:r>
              <a:rPr lang="es-ES" sz="1200" b="1" u="sng" dirty="0">
                <a:solidFill>
                  <a:schemeClr val="bg1"/>
                </a:solidFill>
                <a:latin typeface="Arial"/>
              </a:rPr>
              <a:t>2.136 </a:t>
            </a:r>
            <a:r>
              <a:rPr lang="es-ES" sz="1200" dirty="0">
                <a:solidFill>
                  <a:schemeClr val="bg1"/>
                </a:solidFill>
                <a:latin typeface="Arial"/>
              </a:rPr>
              <a:t>contratistas y servidores públicos formados</a:t>
            </a:r>
            <a:r>
              <a:rPr lang="es-ES" sz="1200" dirty="0" smtClean="0">
                <a:solidFill>
                  <a:schemeClr val="bg1"/>
                </a:solidFill>
                <a:latin typeface="Arial"/>
              </a:rPr>
              <a:t>.</a:t>
            </a:r>
            <a:endParaRPr lang="es-ES" sz="1200" dirty="0">
              <a:solidFill>
                <a:schemeClr val="bg1"/>
              </a:solidFill>
              <a:latin typeface="Arial"/>
            </a:endParaRPr>
          </a:p>
          <a:p>
            <a:pPr marL="285115" lvl="0" indent="-285115" algn="just" defTabSz="913946">
              <a:buFont typeface="Arial" panose="020B0604020202020204" pitchFamily="34" charset="0"/>
              <a:buChar char="•"/>
              <a:defRPr/>
            </a:pPr>
            <a:endParaRPr lang="es" sz="1200" b="1" dirty="0">
              <a:solidFill>
                <a:srgbClr val="FFFF00"/>
              </a:solidFill>
              <a:latin typeface="Arial"/>
              <a:cs typeface="Arial"/>
            </a:endParaRPr>
          </a:p>
          <a:p>
            <a:pPr marL="285115" marR="0" lvl="0" indent="-285115" algn="l" defTabSz="9139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FEFFFF"/>
                </a:solidFill>
                <a:effectLst/>
                <a:uLnTx/>
                <a:uFillTx/>
                <a:latin typeface="Arial"/>
                <a:ea typeface="+mn-ea"/>
                <a:cs typeface="+mn-cs"/>
              </a:rPr>
              <a:t>Elaboración del documento maestro "Condiciones de calidad para el registro del programa de educación para el trabajo y desarrollo humano en materia de derecho colectivo público, trabajo decente y convenios OIT", como resultado de las mesas técnicas con las organizacionales y s</a:t>
            </a:r>
            <a:r>
              <a:rPr kumimoji="0" lang="es" sz="1200" b="0" i="0" u="none" strike="noStrike" kern="1200" cap="none" spc="0" normalizeH="0" baseline="0" noProof="0" dirty="0">
                <a:ln>
                  <a:noFill/>
                </a:ln>
                <a:solidFill>
                  <a:srgbClr val="FEFFFF"/>
                </a:solidFill>
                <a:effectLst/>
                <a:uLnTx/>
                <a:uFillTx/>
                <a:latin typeface="Arial"/>
                <a:ea typeface="+mn-ea"/>
                <a:cs typeface="+mn-cs"/>
              </a:rPr>
              <a:t>ocialización de propuesta de programa.</a:t>
            </a:r>
            <a:endParaRPr lang="es" sz="1200" b="0" i="0" u="none" strike="noStrike" kern="1200" cap="none" spc="0" normalizeH="0" baseline="0" noProof="0" dirty="0">
              <a:ln>
                <a:noFill/>
              </a:ln>
              <a:solidFill>
                <a:srgbClr val="FEFFFF"/>
              </a:solidFill>
              <a:effectLst/>
              <a:uLnTx/>
              <a:uFillTx/>
              <a:latin typeface="Arial"/>
              <a:cs typeface="Arial"/>
            </a:endParaRPr>
          </a:p>
          <a:p>
            <a:pPr>
              <a:defRPr/>
            </a:pPr>
            <a:endParaRPr lang="es" sz="1200" dirty="0">
              <a:solidFill>
                <a:srgbClr val="FEFFFF"/>
              </a:solidFill>
              <a:latin typeface="Arial"/>
            </a:endParaRPr>
          </a:p>
          <a:p>
            <a:pPr marL="285115" indent="-285115">
              <a:buFont typeface="Arial" panose="020B0604020202020204" pitchFamily="34" charset="0"/>
              <a:buChar char="•"/>
              <a:defRPr/>
            </a:pPr>
            <a:r>
              <a:rPr kumimoji="0" lang="es" sz="1200" b="0" i="0" u="none" strike="noStrike" kern="1200" cap="none" spc="0" normalizeH="0" baseline="0" noProof="0" dirty="0">
                <a:ln>
                  <a:noFill/>
                </a:ln>
                <a:solidFill>
                  <a:srgbClr val="FEFFFF"/>
                </a:solidFill>
                <a:effectLst/>
                <a:uLnTx/>
                <a:uFillTx/>
                <a:latin typeface="Arial"/>
                <a:ea typeface="+mn-ea"/>
                <a:cs typeface="+mn-cs"/>
              </a:rPr>
              <a:t>Diplomado en negociación colectiva con la ESAP “Estructura del Estado, derecho laboral administrativo, colectivo público y trabajo decente”</a:t>
            </a:r>
            <a:r>
              <a:rPr kumimoji="0" lang="en-US" sz="1200" b="0" i="0" u="none" strike="noStrike" kern="1200" cap="none" spc="0" normalizeH="0" baseline="0" noProof="0" dirty="0">
                <a:ln>
                  <a:noFill/>
                </a:ln>
                <a:solidFill>
                  <a:srgbClr val="FEFFFF"/>
                </a:solidFill>
                <a:effectLst/>
                <a:uLnTx/>
                <a:uFillTx/>
                <a:latin typeface="Arial"/>
                <a:ea typeface="+mn-ea"/>
                <a:cs typeface="+mn-cs"/>
              </a:rPr>
              <a:t>.</a:t>
            </a:r>
            <a:r>
              <a:rPr lang="en-US" sz="1200" dirty="0">
                <a:solidFill>
                  <a:srgbClr val="FFFF00"/>
                </a:solidFill>
                <a:latin typeface="Calibri" panose="020F0502020204030204" pitchFamily="34" charset="0"/>
                <a:cs typeface="Calibri" panose="020F0502020204030204" pitchFamily="34" charset="0"/>
              </a:rPr>
              <a:t> </a:t>
            </a:r>
            <a:r>
              <a:rPr lang="en-US" sz="1200" dirty="0">
                <a:solidFill>
                  <a:schemeClr val="bg1"/>
                </a:solidFill>
                <a:latin typeface="Calibri" panose="020F0502020204030204" pitchFamily="34" charset="0"/>
                <a:cs typeface="Calibri" panose="020F0502020204030204" pitchFamily="34" charset="0"/>
              </a:rPr>
              <a:t>(</a:t>
            </a:r>
            <a:r>
              <a:rPr lang="en-US" sz="1200" dirty="0" err="1">
                <a:solidFill>
                  <a:schemeClr val="bg1"/>
                </a:solidFill>
                <a:latin typeface="Calibri" panose="020F0502020204030204" pitchFamily="34" charset="0"/>
                <a:cs typeface="Calibri" panose="020F0502020204030204" pitchFamily="34" charset="0"/>
              </a:rPr>
              <a:t>compromiso</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cumplido</a:t>
            </a:r>
            <a:r>
              <a:rPr lang="en-US" sz="1200" dirty="0">
                <a:solidFill>
                  <a:schemeClr val="bg1"/>
                </a:solidFill>
                <a:latin typeface="Calibri" panose="020F0502020204030204" pitchFamily="34" charset="0"/>
                <a:cs typeface="Calibri" panose="020F0502020204030204" pitchFamily="34" charset="0"/>
              </a:rPr>
              <a:t> en el </a:t>
            </a:r>
            <a:r>
              <a:rPr lang="en-US" sz="1200" dirty="0" err="1">
                <a:solidFill>
                  <a:schemeClr val="bg1"/>
                </a:solidFill>
                <a:latin typeface="Calibri" panose="020F0502020204030204" pitchFamily="34" charset="0"/>
                <a:cs typeface="Calibri" panose="020F0502020204030204" pitchFamily="34" charset="0"/>
              </a:rPr>
              <a:t>año</a:t>
            </a:r>
            <a:r>
              <a:rPr lang="en-US" sz="1200" dirty="0">
                <a:solidFill>
                  <a:schemeClr val="bg1"/>
                </a:solidFill>
                <a:latin typeface="Calibri" panose="020F0502020204030204" pitchFamily="34" charset="0"/>
                <a:cs typeface="Calibri" panose="020F0502020204030204" pitchFamily="34" charset="0"/>
              </a:rPr>
              <a:t> 2020</a:t>
            </a:r>
            <a:r>
              <a:rPr lang="en-US" sz="1200" dirty="0" smtClean="0">
                <a:solidFill>
                  <a:schemeClr val="bg1"/>
                </a:solidFill>
                <a:latin typeface="Calibri" panose="020F0502020204030204" pitchFamily="34" charset="0"/>
                <a:cs typeface="Calibri" panose="020F0502020204030204" pitchFamily="34" charset="0"/>
              </a:rPr>
              <a:t>)</a:t>
            </a:r>
            <a:endParaRPr lang="es" sz="1200" dirty="0">
              <a:solidFill>
                <a:schemeClr val="bg1"/>
              </a:solidFill>
              <a:latin typeface="Calibri" panose="020F0502020204030204" pitchFamily="34" charset="0"/>
              <a:cs typeface="Calibri" panose="020F0502020204030204" pitchFamily="34" charset="0"/>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10" y="-16043"/>
            <a:ext cx="9077855" cy="601827"/>
          </a:xfrm>
          <a:prstGeom prst="rect">
            <a:avLst/>
          </a:prstGeom>
        </p:spPr>
        <p:txBody>
          <a:bodyPr lIns="91406" tIns="45718" rIns="91406"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700" b="1" i="0" u="none" strike="noStrike" kern="1200" cap="none" spc="0" normalizeH="0" baseline="0" noProof="0" dirty="0" err="1">
                <a:ln>
                  <a:noFill/>
                </a:ln>
                <a:solidFill>
                  <a:srgbClr val="073763"/>
                </a:solidFill>
                <a:effectLst/>
                <a:uLnTx/>
                <a:uFillTx/>
                <a:latin typeface="Calibri" panose="020F0502020204030204" pitchFamily="34" charset="0"/>
                <a:ea typeface="+mj-ea"/>
                <a:cs typeface="Calibri" panose="020F0502020204030204" pitchFamily="34" charset="0"/>
              </a:rPr>
              <a:t>Macroproducto</a:t>
            </a:r>
            <a:r>
              <a:rPr kumimoji="0" lang="es-CO" sz="2700" b="1" i="0" u="none" strike="noStrike" kern="1200" cap="none" spc="0" normalizeH="0" baseline="0" noProof="0" dirty="0">
                <a:ln>
                  <a:noFill/>
                </a:ln>
                <a:solidFill>
                  <a:srgbClr val="073763"/>
                </a:solidFill>
                <a:effectLst/>
                <a:uLnTx/>
                <a:uFillTx/>
                <a:latin typeface="Calibri" panose="020F0502020204030204" pitchFamily="34" charset="0"/>
                <a:ea typeface="+mj-ea"/>
                <a:cs typeface="Calibri" panose="020F0502020204030204" pitchFamily="34" charset="0"/>
              </a:rPr>
              <a:t>: </a:t>
            </a:r>
            <a:r>
              <a:rPr kumimoji="0" lang="es-ES" sz="2700" b="1" i="0" u="none" strike="noStrike" kern="1200" cap="none" spc="0" normalizeH="0" baseline="0" noProof="0" dirty="0">
                <a:ln>
                  <a:noFill/>
                </a:ln>
                <a:solidFill>
                  <a:srgbClr val="073763"/>
                </a:solidFill>
                <a:effectLst/>
                <a:uLnTx/>
                <a:uFillTx/>
                <a:latin typeface="Calibri" panose="020F0502020204030204" pitchFamily="34" charset="0"/>
                <a:ea typeface="+mj-ea"/>
                <a:cs typeface="Calibri" panose="020F0502020204030204" pitchFamily="34" charset="0"/>
              </a:rPr>
              <a:t>Formación, capacitación y bienestar para la profesionalización del servicio público.</a:t>
            </a:r>
            <a:endParaRPr kumimoji="0" lang="es-CO" sz="2700" b="1" i="0" u="none" strike="noStrike" kern="1200" cap="none" spc="0" normalizeH="0" baseline="0" noProof="0" dirty="0">
              <a:ln>
                <a:noFill/>
              </a:ln>
              <a:solidFill>
                <a:srgbClr val="073763"/>
              </a:solidFill>
              <a:effectLst/>
              <a:uLnTx/>
              <a:uFillTx/>
              <a:latin typeface="Arial"/>
              <a:ea typeface="+mj-ea"/>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79601" y="873186"/>
            <a:ext cx="2830675" cy="454215"/>
          </a:xfrm>
          <a:prstGeom prst="rect">
            <a:avLst/>
          </a:prstGeom>
        </p:spPr>
        <p:txBody>
          <a:bodyPr lIns="91406" tIns="45718" rIns="91406"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400" b="1" i="0" u="none" strike="noStrike" kern="1200" cap="none" spc="0" normalizeH="0" baseline="0" noProof="0" dirty="0">
                <a:ln>
                  <a:noFill/>
                </a:ln>
                <a:solidFill>
                  <a:srgbClr val="1363AA"/>
                </a:solidFill>
                <a:effectLst/>
                <a:uLnTx/>
                <a:uFillTx/>
                <a:latin typeface="Calibri" panose="020F0502020204030204" pitchFamily="34" charset="0"/>
                <a:ea typeface="+mj-ea"/>
                <a:cs typeface="Calibri" panose="020F0502020204030204" pitchFamily="34" charset="0"/>
              </a:rPr>
              <a:t>Productos:</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153819" y="1393116"/>
            <a:ext cx="11444699" cy="637579"/>
          </a:xfrm>
          <a:prstGeom prst="rect">
            <a:avLst/>
          </a:prstGeom>
        </p:spPr>
        <p:txBody>
          <a:bodyPr lIns="91406" tIns="45718" rIns="91406"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200" b="1" i="0" u="none" strike="noStrike" kern="1200" cap="none" spc="0" normalizeH="0" baseline="0" noProof="0" dirty="0">
                <a:ln>
                  <a:noFill/>
                </a:ln>
                <a:solidFill>
                  <a:srgbClr val="1363AA"/>
                </a:solidFill>
                <a:effectLst/>
                <a:uLnTx/>
                <a:uFillTx/>
                <a:latin typeface="Calibri" panose="020F0502020204030204" pitchFamily="34" charset="0"/>
                <a:ea typeface="+mj-ea"/>
                <a:cs typeface="Calibri" panose="020F0502020204030204" pitchFamily="34" charset="0"/>
              </a:rPr>
              <a:t>Principales</a:t>
            </a:r>
            <a:r>
              <a:rPr kumimoji="0" lang="es-CO" sz="2200" b="1" i="0" u="none" strike="noStrike" kern="1200" cap="none" spc="0" normalizeH="0" baseline="0" noProof="0" dirty="0">
                <a:ln>
                  <a:noFill/>
                </a:ln>
                <a:solidFill>
                  <a:srgbClr val="073763"/>
                </a:solidFill>
                <a:effectLst/>
                <a:uLnTx/>
                <a:uFillTx/>
                <a:latin typeface="Arial"/>
                <a:ea typeface="+mj-ea"/>
                <a:cs typeface="Calibri" panose="020F0502020204030204" pitchFamily="34" charset="0"/>
              </a:rPr>
              <a:t> </a:t>
            </a:r>
            <a:r>
              <a:rPr kumimoji="0" lang="es-CO" sz="2200" b="1" i="0" u="none" strike="noStrike" kern="1200" cap="none" spc="0" normalizeH="0" baseline="0" noProof="0" dirty="0">
                <a:ln>
                  <a:noFill/>
                </a:ln>
                <a:solidFill>
                  <a:srgbClr val="1363AA"/>
                </a:solidFill>
                <a:effectLst/>
                <a:uLnTx/>
                <a:uFillTx/>
                <a:latin typeface="Calibri" panose="020F0502020204030204" pitchFamily="34" charset="0"/>
                <a:ea typeface="+mj-ea"/>
                <a:cs typeface="Calibri" panose="020F0502020204030204" pitchFamily="34" charset="0"/>
              </a:rPr>
              <a:t>avances sectoriales</a:t>
            </a:r>
          </a:p>
        </p:txBody>
      </p:sp>
      <p:sp>
        <p:nvSpPr>
          <p:cNvPr id="39" name="Freeform 15">
            <a:extLst>
              <a:ext uri="{FF2B5EF4-FFF2-40B4-BE49-F238E27FC236}">
                <a16:creationId xmlns:a16="http://schemas.microsoft.com/office/drawing/2014/main" id="{43904ADC-76BE-4536-88C9-3DBE5ECB7C6B}"/>
              </a:ext>
            </a:extLst>
          </p:cNvPr>
          <p:cNvSpPr>
            <a:spLocks/>
          </p:cNvSpPr>
          <p:nvPr/>
        </p:nvSpPr>
        <p:spPr bwMode="auto">
          <a:xfrm>
            <a:off x="1954746" y="790820"/>
            <a:ext cx="3921423" cy="618945"/>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264993" marR="0" lvl="0" indent="0" algn="l" defTabSz="456987"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FEFFFF"/>
                </a:solidFill>
                <a:effectLst/>
                <a:uLnTx/>
                <a:uFillTx/>
                <a:latin typeface="Arial"/>
                <a:ea typeface="+mn-ea"/>
                <a:cs typeface="+mn-cs"/>
              </a:rPr>
              <a:t>Programas de capacitación  “administración Pública”, “enfoque derechos y diferencial”, “2 Acuerdo Sindical”.</a:t>
            </a:r>
          </a:p>
        </p:txBody>
      </p:sp>
      <p:sp>
        <p:nvSpPr>
          <p:cNvPr id="52" name="Oval 19">
            <a:extLst>
              <a:ext uri="{FF2B5EF4-FFF2-40B4-BE49-F238E27FC236}">
                <a16:creationId xmlns:a16="http://schemas.microsoft.com/office/drawing/2014/main" id="{5EA8A8AD-E311-4A99-898B-43EAF18076FE}"/>
              </a:ext>
            </a:extLst>
          </p:cNvPr>
          <p:cNvSpPr>
            <a:spLocks noChangeArrowheads="1"/>
          </p:cNvSpPr>
          <p:nvPr/>
        </p:nvSpPr>
        <p:spPr bwMode="auto">
          <a:xfrm>
            <a:off x="1718789" y="892191"/>
            <a:ext cx="489152" cy="461627"/>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73763"/>
                </a:solidFill>
                <a:effectLst/>
                <a:uLnTx/>
                <a:uFillTx/>
                <a:latin typeface="Arial"/>
                <a:ea typeface="+mn-ea"/>
                <a:cs typeface="+mn-cs"/>
              </a:rPr>
              <a:t>4</a:t>
            </a:r>
          </a:p>
        </p:txBody>
      </p:sp>
      <p:pic>
        <p:nvPicPr>
          <p:cNvPr id="53" name="Imagen 52">
            <a:extLst>
              <a:ext uri="{FF2B5EF4-FFF2-40B4-BE49-F238E27FC236}">
                <a16:creationId xmlns:a16="http://schemas.microsoft.com/office/drawing/2014/main" id="{561A93D3-10D7-474B-AB76-53BA59D021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8215" y="-12624"/>
            <a:ext cx="2657676" cy="570563"/>
          </a:xfrm>
          <a:prstGeom prst="rect">
            <a:avLst/>
          </a:prstGeom>
        </p:spPr>
      </p:pic>
      <p:sp>
        <p:nvSpPr>
          <p:cNvPr id="26" name="Freeform 15">
            <a:extLst>
              <a:ext uri="{FF2B5EF4-FFF2-40B4-BE49-F238E27FC236}">
                <a16:creationId xmlns:a16="http://schemas.microsoft.com/office/drawing/2014/main" id="{E21DB9CE-83D2-4553-8D5A-B29BE06DD95E}"/>
              </a:ext>
            </a:extLst>
          </p:cNvPr>
          <p:cNvSpPr>
            <a:spLocks/>
          </p:cNvSpPr>
          <p:nvPr/>
        </p:nvSpPr>
        <p:spPr bwMode="auto">
          <a:xfrm>
            <a:off x="9262704" y="864308"/>
            <a:ext cx="2473776" cy="513868"/>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445896" marR="0" lvl="0" indent="3175" algn="l" defTabSz="456987"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FEFFFF"/>
                </a:solidFill>
                <a:effectLst/>
                <a:uLnTx/>
                <a:uFillTx/>
                <a:latin typeface="Arial"/>
                <a:ea typeface="+mn-ea"/>
                <a:cs typeface="+mn-cs"/>
              </a:rPr>
              <a:t>Acciones Pedagogía ODS</a:t>
            </a:r>
          </a:p>
        </p:txBody>
      </p:sp>
      <p:sp>
        <p:nvSpPr>
          <p:cNvPr id="27" name="Oval 19">
            <a:extLst>
              <a:ext uri="{FF2B5EF4-FFF2-40B4-BE49-F238E27FC236}">
                <a16:creationId xmlns:a16="http://schemas.microsoft.com/office/drawing/2014/main" id="{E93FCDB9-4163-45D8-BC67-4AAC606960DF}"/>
              </a:ext>
            </a:extLst>
          </p:cNvPr>
          <p:cNvSpPr>
            <a:spLocks noChangeArrowheads="1"/>
          </p:cNvSpPr>
          <p:nvPr/>
        </p:nvSpPr>
        <p:spPr bwMode="auto">
          <a:xfrm>
            <a:off x="9013002" y="838478"/>
            <a:ext cx="535213" cy="488923"/>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73763"/>
                </a:solidFill>
                <a:effectLst/>
                <a:uLnTx/>
                <a:uFillTx/>
                <a:latin typeface="Arial"/>
                <a:ea typeface="+mn-ea"/>
                <a:cs typeface="+mn-cs"/>
              </a:rPr>
              <a:t>1</a:t>
            </a:r>
          </a:p>
        </p:txBody>
      </p:sp>
      <p:sp>
        <p:nvSpPr>
          <p:cNvPr id="28" name="Freeform 15">
            <a:extLst>
              <a:ext uri="{FF2B5EF4-FFF2-40B4-BE49-F238E27FC236}">
                <a16:creationId xmlns:a16="http://schemas.microsoft.com/office/drawing/2014/main" id="{2AA873BF-BD08-435F-81BB-5BE5D5C31476}"/>
              </a:ext>
            </a:extLst>
          </p:cNvPr>
          <p:cNvSpPr>
            <a:spLocks/>
          </p:cNvSpPr>
          <p:nvPr/>
        </p:nvSpPr>
        <p:spPr bwMode="auto">
          <a:xfrm>
            <a:off x="6368663" y="775959"/>
            <a:ext cx="2483722" cy="619935"/>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445896" marR="0" lvl="0" indent="3175" algn="l" defTabSz="45698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FEFFFF"/>
                </a:solidFill>
                <a:effectLst/>
                <a:uLnTx/>
                <a:uFillTx/>
                <a:latin typeface="Arial"/>
                <a:ea typeface="+mn-ea"/>
                <a:cs typeface="+mn-cs"/>
              </a:rPr>
              <a:t>OCI del orden nacional y territorial que implementan criterios técnicos</a:t>
            </a:r>
            <a:endParaRPr kumimoji="0" lang="es-CO" sz="1100" b="0" i="0" u="none" strike="noStrike" kern="1200" cap="none" spc="0" normalizeH="0" baseline="0" noProof="0" dirty="0">
              <a:ln>
                <a:noFill/>
              </a:ln>
              <a:solidFill>
                <a:srgbClr val="FEFFFF"/>
              </a:solidFill>
              <a:effectLst/>
              <a:uLnTx/>
              <a:uFillTx/>
              <a:latin typeface="Arial"/>
              <a:ea typeface="+mn-ea"/>
              <a:cs typeface="+mn-cs"/>
            </a:endParaRPr>
          </a:p>
        </p:txBody>
      </p:sp>
      <p:sp>
        <p:nvSpPr>
          <p:cNvPr id="29" name="Oval 19">
            <a:extLst>
              <a:ext uri="{FF2B5EF4-FFF2-40B4-BE49-F238E27FC236}">
                <a16:creationId xmlns:a16="http://schemas.microsoft.com/office/drawing/2014/main" id="{DD342C2A-60C1-4C7D-AD48-B273542295CF}"/>
              </a:ext>
            </a:extLst>
          </p:cNvPr>
          <p:cNvSpPr>
            <a:spLocks noChangeArrowheads="1"/>
          </p:cNvSpPr>
          <p:nvPr/>
        </p:nvSpPr>
        <p:spPr bwMode="auto">
          <a:xfrm>
            <a:off x="6075198" y="845331"/>
            <a:ext cx="513075" cy="47061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73763"/>
                </a:solidFill>
                <a:effectLst/>
                <a:uLnTx/>
                <a:uFillTx/>
                <a:latin typeface="Arial"/>
                <a:ea typeface="+mn-ea"/>
                <a:cs typeface="+mn-cs"/>
              </a:rPr>
              <a:t>1</a:t>
            </a:r>
          </a:p>
        </p:txBody>
      </p:sp>
      <p:sp>
        <p:nvSpPr>
          <p:cNvPr id="47" name="Rectángulo 103">
            <a:extLst>
              <a:ext uri="{FF2B5EF4-FFF2-40B4-BE49-F238E27FC236}">
                <a16:creationId xmlns:a16="http://schemas.microsoft.com/office/drawing/2014/main" id="{3935CB9E-DE02-448B-B9BC-BBB541EE570B}"/>
              </a:ext>
            </a:extLst>
          </p:cNvPr>
          <p:cNvSpPr/>
          <p:nvPr/>
        </p:nvSpPr>
        <p:spPr>
          <a:xfrm rot="16200000">
            <a:off x="11270606" y="3460455"/>
            <a:ext cx="473575" cy="1187250"/>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90" tIns="45718" rIns="91390" bIns="45718" rtlCol="0" anchor="ctr"/>
          <a:lstStyle/>
          <a:p>
            <a:pPr marL="0" marR="0" lvl="0" indent="0" algn="ctr" defTabSz="91381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Título 1">
            <a:extLst>
              <a:ext uri="{FF2B5EF4-FFF2-40B4-BE49-F238E27FC236}">
                <a16:creationId xmlns:a16="http://schemas.microsoft.com/office/drawing/2014/main" id="{99EAF864-AFCB-46BD-8B71-28708474D540}"/>
              </a:ext>
            </a:extLst>
          </p:cNvPr>
          <p:cNvSpPr txBox="1">
            <a:spLocks/>
          </p:cNvSpPr>
          <p:nvPr/>
        </p:nvSpPr>
        <p:spPr>
          <a:xfrm>
            <a:off x="10718954" y="3313975"/>
            <a:ext cx="1547319" cy="405884"/>
          </a:xfrm>
          <a:prstGeom prst="rect">
            <a:avLst/>
          </a:prstGeom>
        </p:spPr>
        <p:txBody>
          <a:bodyPr lIns="91390" tIns="45718" rIns="91390"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1200" b="1" i="0" u="none" strike="noStrike" kern="1200" cap="none" spc="0" normalizeH="0" baseline="0" noProof="0" dirty="0">
                <a:ln>
                  <a:noFill/>
                </a:ln>
                <a:solidFill>
                  <a:prstClr val="black"/>
                </a:solidFill>
                <a:effectLst/>
                <a:uLnTx/>
                <a:uFillTx/>
                <a:latin typeface="Calibri Light"/>
                <a:ea typeface="+mj-ea"/>
                <a:cs typeface="Calibri" panose="020F0502020204030204" pitchFamily="34" charset="0"/>
              </a:rPr>
              <a:t>Fecha estimada  de cumplimiento</a:t>
            </a:r>
          </a:p>
        </p:txBody>
      </p:sp>
      <p:sp>
        <p:nvSpPr>
          <p:cNvPr id="54" name="CuadroTexto 14">
            <a:extLst>
              <a:ext uri="{FF2B5EF4-FFF2-40B4-BE49-F238E27FC236}">
                <a16:creationId xmlns:a16="http://schemas.microsoft.com/office/drawing/2014/main" id="{7E7473B5-6FE1-48AA-9E86-07167D9513D6}"/>
              </a:ext>
            </a:extLst>
          </p:cNvPr>
          <p:cNvSpPr txBox="1"/>
          <p:nvPr/>
        </p:nvSpPr>
        <p:spPr>
          <a:xfrm>
            <a:off x="11333197" y="3768002"/>
            <a:ext cx="806567" cy="461663"/>
          </a:xfrm>
          <a:prstGeom prst="rect">
            <a:avLst/>
          </a:prstGeom>
          <a:noFill/>
        </p:spPr>
        <p:txBody>
          <a:bodyPr wrap="none" lIns="91390" tIns="45718" rIns="91390" bIns="45718" rtlCol="0">
            <a:spAutoFit/>
          </a:bodyPr>
          <a:lstStyle/>
          <a:p>
            <a:pPr marL="0" marR="0" lvl="0" indent="0" algn="ctr" defTabSz="91381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black"/>
                </a:solidFill>
                <a:effectLst/>
                <a:uLnTx/>
                <a:uFillTx/>
                <a:latin typeface="Calibri"/>
                <a:ea typeface="+mn-ea"/>
                <a:cs typeface="+mn-cs"/>
              </a:rPr>
              <a:t>2022</a:t>
            </a:r>
          </a:p>
        </p:txBody>
      </p:sp>
      <p:pic>
        <p:nvPicPr>
          <p:cNvPr id="55"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877053" y="3781062"/>
            <a:ext cx="434208" cy="434208"/>
          </a:xfrm>
          <a:prstGeom prst="rect">
            <a:avLst/>
          </a:prstGeom>
        </p:spPr>
      </p:pic>
      <p:sp>
        <p:nvSpPr>
          <p:cNvPr id="2" name="Oval 19">
            <a:extLst>
              <a:ext uri="{FF2B5EF4-FFF2-40B4-BE49-F238E27FC236}">
                <a16:creationId xmlns:a16="http://schemas.microsoft.com/office/drawing/2014/main" id="{369C11B5-FB79-4B3C-B082-3820786A696D}"/>
              </a:ext>
            </a:extLst>
          </p:cNvPr>
          <p:cNvSpPr>
            <a:spLocks noChangeArrowheads="1"/>
          </p:cNvSpPr>
          <p:nvPr/>
        </p:nvSpPr>
        <p:spPr bwMode="auto">
          <a:xfrm>
            <a:off x="-52986" y="3886566"/>
            <a:ext cx="553301" cy="580631"/>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946"/>
            <a:endParaRPr lang="en-US" sz="3600" dirty="0">
              <a:solidFill>
                <a:prstClr val="black"/>
              </a:solidFill>
              <a:latin typeface="Calibri"/>
            </a:endParaRPr>
          </a:p>
        </p:txBody>
      </p:sp>
      <p:pic>
        <p:nvPicPr>
          <p:cNvPr id="3" name="Gráfico 2" descr="Marca de verificación">
            <a:extLst>
              <a:ext uri="{FF2B5EF4-FFF2-40B4-BE49-F238E27FC236}">
                <a16:creationId xmlns:a16="http://schemas.microsoft.com/office/drawing/2014/main" id="{1D7041B7-F56D-4B05-A6DC-0CB5D4467E7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23044" y="3984637"/>
            <a:ext cx="438463" cy="438463"/>
          </a:xfrm>
          <a:prstGeom prst="rect">
            <a:avLst/>
          </a:prstGeom>
        </p:spPr>
      </p:pic>
    </p:spTree>
    <p:extLst>
      <p:ext uri="{BB962C8B-B14F-4D97-AF65-F5344CB8AC3E}">
        <p14:creationId xmlns:p14="http://schemas.microsoft.com/office/powerpoint/2010/main" val="170892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20"/>
          <p:cNvSpPr txBox="1">
            <a:spLocks noGrp="1"/>
          </p:cNvSpPr>
          <p:nvPr>
            <p:ph type="title"/>
          </p:nvPr>
        </p:nvSpPr>
        <p:spPr>
          <a:xfrm>
            <a:off x="2701128" y="2749132"/>
            <a:ext cx="8587469" cy="1391507"/>
          </a:xfrm>
          <a:prstGeom prst="rect">
            <a:avLst/>
          </a:prstGeom>
          <a:noFill/>
          <a:ln>
            <a:noFill/>
          </a:ln>
        </p:spPr>
        <p:txBody>
          <a:bodyPr spcFirstLastPara="1" vert="horz" wrap="square" lIns="91384" tIns="45698" rIns="91384" bIns="45698" rtlCol="0" anchor="ctr" anchorCtr="0">
            <a:noAutofit/>
          </a:bodyPr>
          <a:lstStyle/>
          <a:p>
            <a:r>
              <a:rPr lang="es-CO" dirty="0"/>
              <a:t>Seguimiento a la Ejecución del Plan Estratégico Sectorial 2019 </a:t>
            </a:r>
            <a:r>
              <a:rPr lang="mr-IN" dirty="0"/>
              <a:t>–</a:t>
            </a:r>
            <a:r>
              <a:rPr lang="es-CO" dirty="0"/>
              <a:t> 2022</a:t>
            </a:r>
            <a:r>
              <a:rPr lang="en-US" sz="2400" dirty="0">
                <a:solidFill>
                  <a:schemeClr val="bg1"/>
                </a:solidFill>
              </a:rPr>
              <a:t/>
            </a:r>
            <a:br>
              <a:rPr lang="en-US" sz="2400" dirty="0">
                <a:solidFill>
                  <a:schemeClr val="bg1"/>
                </a:solidFill>
              </a:rPr>
            </a:br>
            <a:endParaRPr sz="2400" i="1" dirty="0"/>
          </a:p>
        </p:txBody>
      </p:sp>
      <p:grpSp>
        <p:nvGrpSpPr>
          <p:cNvPr id="4" name="Grupo 17">
            <a:extLst>
              <a:ext uri="{FF2B5EF4-FFF2-40B4-BE49-F238E27FC236}">
                <a16:creationId xmlns:a16="http://schemas.microsoft.com/office/drawing/2014/main" id="{80A3851F-9360-4423-8110-84A2B8AF2F15}"/>
              </a:ext>
            </a:extLst>
          </p:cNvPr>
          <p:cNvGrpSpPr/>
          <p:nvPr/>
        </p:nvGrpSpPr>
        <p:grpSpPr>
          <a:xfrm>
            <a:off x="10100011" y="4890472"/>
            <a:ext cx="1756808" cy="1489365"/>
            <a:chOff x="287641" y="4370305"/>
            <a:chExt cx="958813" cy="784981"/>
          </a:xfrm>
        </p:grpSpPr>
        <p:sp>
          <p:nvSpPr>
            <p:cNvPr id="5" name="object 4">
              <a:extLst>
                <a:ext uri="{FF2B5EF4-FFF2-40B4-BE49-F238E27FC236}">
                  <a16:creationId xmlns:a16="http://schemas.microsoft.com/office/drawing/2014/main" id="{98CEBA3F-8896-4222-BEE8-3AFAC76F2689}"/>
                </a:ext>
              </a:extLst>
            </p:cNvPr>
            <p:cNvSpPr/>
            <p:nvPr/>
          </p:nvSpPr>
          <p:spPr>
            <a:xfrm>
              <a:off x="701498" y="4370305"/>
              <a:ext cx="130818" cy="130818"/>
            </a:xfrm>
            <a:custGeom>
              <a:avLst/>
              <a:gdLst/>
              <a:ahLst/>
              <a:cxnLst/>
              <a:rect l="l" t="t" r="r" b="b"/>
              <a:pathLst>
                <a:path w="287655" h="287654">
                  <a:moveTo>
                    <a:pt x="143838" y="0"/>
                  </a:moveTo>
                  <a:lnTo>
                    <a:pt x="98369" y="7318"/>
                  </a:lnTo>
                  <a:lnTo>
                    <a:pt x="58883" y="27704"/>
                  </a:lnTo>
                  <a:lnTo>
                    <a:pt x="27748" y="58802"/>
                  </a:lnTo>
                  <a:lnTo>
                    <a:pt x="7331" y="98256"/>
                  </a:lnTo>
                  <a:lnTo>
                    <a:pt x="0" y="143712"/>
                  </a:lnTo>
                  <a:lnTo>
                    <a:pt x="7331" y="189151"/>
                  </a:lnTo>
                  <a:lnTo>
                    <a:pt x="27748" y="228591"/>
                  </a:lnTo>
                  <a:lnTo>
                    <a:pt x="58883" y="259678"/>
                  </a:lnTo>
                  <a:lnTo>
                    <a:pt x="98369" y="280057"/>
                  </a:lnTo>
                  <a:lnTo>
                    <a:pt x="143838" y="287373"/>
                  </a:lnTo>
                  <a:lnTo>
                    <a:pt x="189268" y="280057"/>
                  </a:lnTo>
                  <a:lnTo>
                    <a:pt x="228704" y="259678"/>
                  </a:lnTo>
                  <a:lnTo>
                    <a:pt x="259791" y="228591"/>
                  </a:lnTo>
                  <a:lnTo>
                    <a:pt x="280171" y="189151"/>
                  </a:lnTo>
                  <a:lnTo>
                    <a:pt x="287488" y="143712"/>
                  </a:lnTo>
                  <a:lnTo>
                    <a:pt x="280171" y="98256"/>
                  </a:lnTo>
                  <a:lnTo>
                    <a:pt x="259791" y="58802"/>
                  </a:lnTo>
                  <a:lnTo>
                    <a:pt x="228704" y="27704"/>
                  </a:lnTo>
                  <a:lnTo>
                    <a:pt x="189268" y="7318"/>
                  </a:lnTo>
                  <a:lnTo>
                    <a:pt x="143838" y="0"/>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6" name="object 5">
              <a:extLst>
                <a:ext uri="{FF2B5EF4-FFF2-40B4-BE49-F238E27FC236}">
                  <a16:creationId xmlns:a16="http://schemas.microsoft.com/office/drawing/2014/main" id="{FE20B287-B371-4427-9E53-F72FF6FC78DE}"/>
                </a:ext>
              </a:extLst>
            </p:cNvPr>
            <p:cNvSpPr/>
            <p:nvPr/>
          </p:nvSpPr>
          <p:spPr>
            <a:xfrm>
              <a:off x="784678" y="4508499"/>
              <a:ext cx="130818" cy="130818"/>
            </a:xfrm>
            <a:custGeom>
              <a:avLst/>
              <a:gdLst/>
              <a:ahLst/>
              <a:cxnLst/>
              <a:rect l="l" t="t" r="r" b="b"/>
              <a:pathLst>
                <a:path w="287655" h="287654">
                  <a:moveTo>
                    <a:pt x="143691" y="0"/>
                  </a:moveTo>
                  <a:lnTo>
                    <a:pt x="98250" y="7321"/>
                  </a:lnTo>
                  <a:lnTo>
                    <a:pt x="58802" y="27715"/>
                  </a:lnTo>
                  <a:lnTo>
                    <a:pt x="27706" y="58829"/>
                  </a:lnTo>
                  <a:lnTo>
                    <a:pt x="7319" y="98307"/>
                  </a:lnTo>
                  <a:lnTo>
                    <a:pt x="0" y="143796"/>
                  </a:lnTo>
                  <a:lnTo>
                    <a:pt x="7319" y="189241"/>
                  </a:lnTo>
                  <a:lnTo>
                    <a:pt x="27706" y="228714"/>
                  </a:lnTo>
                  <a:lnTo>
                    <a:pt x="58802" y="259844"/>
                  </a:lnTo>
                  <a:lnTo>
                    <a:pt x="98250" y="280260"/>
                  </a:lnTo>
                  <a:lnTo>
                    <a:pt x="143691" y="287593"/>
                  </a:lnTo>
                  <a:lnTo>
                    <a:pt x="189158" y="280260"/>
                  </a:lnTo>
                  <a:lnTo>
                    <a:pt x="228629" y="259844"/>
                  </a:lnTo>
                  <a:lnTo>
                    <a:pt x="259744" y="228714"/>
                  </a:lnTo>
                  <a:lnTo>
                    <a:pt x="280143" y="189241"/>
                  </a:lnTo>
                  <a:lnTo>
                    <a:pt x="287467" y="143796"/>
                  </a:lnTo>
                  <a:lnTo>
                    <a:pt x="280143" y="98307"/>
                  </a:lnTo>
                  <a:lnTo>
                    <a:pt x="259744" y="58829"/>
                  </a:lnTo>
                  <a:lnTo>
                    <a:pt x="228629" y="27715"/>
                  </a:lnTo>
                  <a:lnTo>
                    <a:pt x="189158" y="7321"/>
                  </a:lnTo>
                  <a:lnTo>
                    <a:pt x="143691" y="0"/>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7" name="object 6">
              <a:extLst>
                <a:ext uri="{FF2B5EF4-FFF2-40B4-BE49-F238E27FC236}">
                  <a16:creationId xmlns:a16="http://schemas.microsoft.com/office/drawing/2014/main" id="{CE5792D5-054E-4044-B1C1-1D2DC4FCF787}"/>
                </a:ext>
              </a:extLst>
            </p:cNvPr>
            <p:cNvSpPr/>
            <p:nvPr/>
          </p:nvSpPr>
          <p:spPr>
            <a:xfrm>
              <a:off x="619263" y="4508499"/>
              <a:ext cx="130818" cy="130818"/>
            </a:xfrm>
            <a:custGeom>
              <a:avLst/>
              <a:gdLst/>
              <a:ahLst/>
              <a:cxnLst/>
              <a:rect l="l" t="t" r="r" b="b"/>
              <a:pathLst>
                <a:path w="287655" h="287654">
                  <a:moveTo>
                    <a:pt x="143629" y="0"/>
                  </a:moveTo>
                  <a:lnTo>
                    <a:pt x="98209" y="7321"/>
                  </a:lnTo>
                  <a:lnTo>
                    <a:pt x="58779" y="27715"/>
                  </a:lnTo>
                  <a:lnTo>
                    <a:pt x="27696" y="58829"/>
                  </a:lnTo>
                  <a:lnTo>
                    <a:pt x="7316" y="98307"/>
                  </a:lnTo>
                  <a:lnTo>
                    <a:pt x="0" y="143796"/>
                  </a:lnTo>
                  <a:lnTo>
                    <a:pt x="7316" y="189241"/>
                  </a:lnTo>
                  <a:lnTo>
                    <a:pt x="27696" y="228714"/>
                  </a:lnTo>
                  <a:lnTo>
                    <a:pt x="58779" y="259844"/>
                  </a:lnTo>
                  <a:lnTo>
                    <a:pt x="98209" y="280260"/>
                  </a:lnTo>
                  <a:lnTo>
                    <a:pt x="143629" y="287593"/>
                  </a:lnTo>
                  <a:lnTo>
                    <a:pt x="189062" y="280260"/>
                  </a:lnTo>
                  <a:lnTo>
                    <a:pt x="228526" y="259844"/>
                  </a:lnTo>
                  <a:lnTo>
                    <a:pt x="259650" y="228714"/>
                  </a:lnTo>
                  <a:lnTo>
                    <a:pt x="280063" y="189241"/>
                  </a:lnTo>
                  <a:lnTo>
                    <a:pt x="287394" y="143796"/>
                  </a:lnTo>
                  <a:lnTo>
                    <a:pt x="280063" y="98307"/>
                  </a:lnTo>
                  <a:lnTo>
                    <a:pt x="259650" y="58829"/>
                  </a:lnTo>
                  <a:lnTo>
                    <a:pt x="228526" y="27715"/>
                  </a:lnTo>
                  <a:lnTo>
                    <a:pt x="189062" y="7321"/>
                  </a:lnTo>
                  <a:lnTo>
                    <a:pt x="143629" y="0"/>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8" name="object 7">
              <a:extLst>
                <a:ext uri="{FF2B5EF4-FFF2-40B4-BE49-F238E27FC236}">
                  <a16:creationId xmlns:a16="http://schemas.microsoft.com/office/drawing/2014/main" id="{C6CED25B-6DED-4784-A5EB-DFBD0958DEC9}"/>
                </a:ext>
              </a:extLst>
            </p:cNvPr>
            <p:cNvSpPr/>
            <p:nvPr/>
          </p:nvSpPr>
          <p:spPr>
            <a:xfrm>
              <a:off x="535990" y="4645685"/>
              <a:ext cx="130818" cy="130818"/>
            </a:xfrm>
            <a:custGeom>
              <a:avLst/>
              <a:gdLst/>
              <a:ahLst/>
              <a:cxnLst/>
              <a:rect l="l" t="t" r="r" b="b"/>
              <a:pathLst>
                <a:path w="287655" h="287654">
                  <a:moveTo>
                    <a:pt x="143681" y="0"/>
                  </a:moveTo>
                  <a:lnTo>
                    <a:pt x="98272" y="7307"/>
                  </a:lnTo>
                  <a:lnTo>
                    <a:pt x="58831" y="27666"/>
                  </a:lnTo>
                  <a:lnTo>
                    <a:pt x="27726" y="58732"/>
                  </a:lnTo>
                  <a:lnTo>
                    <a:pt x="7326" y="98157"/>
                  </a:lnTo>
                  <a:lnTo>
                    <a:pt x="0" y="143597"/>
                  </a:lnTo>
                  <a:lnTo>
                    <a:pt x="7326" y="189112"/>
                  </a:lnTo>
                  <a:lnTo>
                    <a:pt x="27726" y="228589"/>
                  </a:lnTo>
                  <a:lnTo>
                    <a:pt x="58831" y="259686"/>
                  </a:lnTo>
                  <a:lnTo>
                    <a:pt x="98272" y="280061"/>
                  </a:lnTo>
                  <a:lnTo>
                    <a:pt x="143681" y="287373"/>
                  </a:lnTo>
                  <a:lnTo>
                    <a:pt x="189101" y="280061"/>
                  </a:lnTo>
                  <a:lnTo>
                    <a:pt x="228551" y="259686"/>
                  </a:lnTo>
                  <a:lnTo>
                    <a:pt x="259662" y="228589"/>
                  </a:lnTo>
                  <a:lnTo>
                    <a:pt x="280066" y="189112"/>
                  </a:lnTo>
                  <a:lnTo>
                    <a:pt x="287394" y="143597"/>
                  </a:lnTo>
                  <a:lnTo>
                    <a:pt x="280066" y="98157"/>
                  </a:lnTo>
                  <a:lnTo>
                    <a:pt x="259662" y="58732"/>
                  </a:lnTo>
                  <a:lnTo>
                    <a:pt x="228551" y="27666"/>
                  </a:lnTo>
                  <a:lnTo>
                    <a:pt x="189101" y="7307"/>
                  </a:lnTo>
                  <a:lnTo>
                    <a:pt x="143681" y="0"/>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9" name="object 8">
              <a:extLst>
                <a:ext uri="{FF2B5EF4-FFF2-40B4-BE49-F238E27FC236}">
                  <a16:creationId xmlns:a16="http://schemas.microsoft.com/office/drawing/2014/main" id="{0FA33371-6866-48BC-9F50-E7DEF09283E0}"/>
                </a:ext>
              </a:extLst>
            </p:cNvPr>
            <p:cNvSpPr/>
            <p:nvPr/>
          </p:nvSpPr>
          <p:spPr>
            <a:xfrm>
              <a:off x="456583" y="4785317"/>
              <a:ext cx="128219" cy="130818"/>
            </a:xfrm>
            <a:custGeom>
              <a:avLst/>
              <a:gdLst/>
              <a:ahLst/>
              <a:cxnLst/>
              <a:rect l="l" t="t" r="r" b="b"/>
              <a:pathLst>
                <a:path w="281940" h="287654">
                  <a:moveTo>
                    <a:pt x="143587" y="0"/>
                  </a:moveTo>
                  <a:lnTo>
                    <a:pt x="98172" y="7326"/>
                  </a:lnTo>
                  <a:lnTo>
                    <a:pt x="58752" y="27726"/>
                  </a:lnTo>
                  <a:lnTo>
                    <a:pt x="27681" y="58831"/>
                  </a:lnTo>
                  <a:lnTo>
                    <a:pt x="7312" y="98272"/>
                  </a:lnTo>
                  <a:lnTo>
                    <a:pt x="0" y="143681"/>
                  </a:lnTo>
                  <a:lnTo>
                    <a:pt x="7312" y="189133"/>
                  </a:lnTo>
                  <a:lnTo>
                    <a:pt x="27681" y="228597"/>
                  </a:lnTo>
                  <a:lnTo>
                    <a:pt x="58752" y="259711"/>
                  </a:lnTo>
                  <a:lnTo>
                    <a:pt x="98172" y="280111"/>
                  </a:lnTo>
                  <a:lnTo>
                    <a:pt x="143587" y="287436"/>
                  </a:lnTo>
                  <a:lnTo>
                    <a:pt x="190534" y="279421"/>
                  </a:lnTo>
                  <a:lnTo>
                    <a:pt x="230812" y="257320"/>
                  </a:lnTo>
                  <a:lnTo>
                    <a:pt x="261953" y="224050"/>
                  </a:lnTo>
                  <a:lnTo>
                    <a:pt x="262906" y="222024"/>
                  </a:lnTo>
                  <a:lnTo>
                    <a:pt x="205847" y="222024"/>
                  </a:lnTo>
                  <a:lnTo>
                    <a:pt x="173079" y="215838"/>
                  </a:lnTo>
                  <a:lnTo>
                    <a:pt x="156253" y="202229"/>
                  </a:lnTo>
                  <a:lnTo>
                    <a:pt x="150053" y="188620"/>
                  </a:lnTo>
                  <a:lnTo>
                    <a:pt x="149168" y="182434"/>
                  </a:lnTo>
                  <a:lnTo>
                    <a:pt x="148557" y="164994"/>
                  </a:lnTo>
                  <a:lnTo>
                    <a:pt x="154258" y="156038"/>
                  </a:lnTo>
                  <a:lnTo>
                    <a:pt x="171583" y="152738"/>
                  </a:lnTo>
                  <a:lnTo>
                    <a:pt x="205847" y="152267"/>
                  </a:lnTo>
                  <a:lnTo>
                    <a:pt x="227983" y="152267"/>
                  </a:lnTo>
                  <a:lnTo>
                    <a:pt x="231702" y="151903"/>
                  </a:lnTo>
                  <a:lnTo>
                    <a:pt x="234934" y="148771"/>
                  </a:lnTo>
                  <a:lnTo>
                    <a:pt x="235395" y="142445"/>
                  </a:lnTo>
                  <a:lnTo>
                    <a:pt x="230778" y="136300"/>
                  </a:lnTo>
                  <a:lnTo>
                    <a:pt x="220621" y="133447"/>
                  </a:lnTo>
                  <a:lnTo>
                    <a:pt x="210578" y="132655"/>
                  </a:lnTo>
                  <a:lnTo>
                    <a:pt x="205782" y="132646"/>
                  </a:lnTo>
                  <a:lnTo>
                    <a:pt x="171957" y="127943"/>
                  </a:lnTo>
                  <a:lnTo>
                    <a:pt x="155255" y="117577"/>
                  </a:lnTo>
                  <a:lnTo>
                    <a:pt x="149679" y="107211"/>
                  </a:lnTo>
                  <a:lnTo>
                    <a:pt x="149168" y="102499"/>
                  </a:lnTo>
                  <a:lnTo>
                    <a:pt x="150053" y="79484"/>
                  </a:lnTo>
                  <a:lnTo>
                    <a:pt x="156253" y="67665"/>
                  </a:lnTo>
                  <a:lnTo>
                    <a:pt x="173079" y="63311"/>
                  </a:lnTo>
                  <a:lnTo>
                    <a:pt x="205847" y="62689"/>
                  </a:lnTo>
                  <a:lnTo>
                    <a:pt x="261970" y="62689"/>
                  </a:lnTo>
                  <a:lnTo>
                    <a:pt x="261372" y="61454"/>
                  </a:lnTo>
                  <a:lnTo>
                    <a:pt x="230118" y="29001"/>
                  </a:lnTo>
                  <a:lnTo>
                    <a:pt x="190013" y="7672"/>
                  </a:lnTo>
                  <a:lnTo>
                    <a:pt x="143587" y="0"/>
                  </a:lnTo>
                  <a:close/>
                </a:path>
                <a:path w="281940" h="287654">
                  <a:moveTo>
                    <a:pt x="275595" y="169928"/>
                  </a:moveTo>
                  <a:lnTo>
                    <a:pt x="268956" y="173394"/>
                  </a:lnTo>
                  <a:lnTo>
                    <a:pt x="265059" y="182434"/>
                  </a:lnTo>
                  <a:lnTo>
                    <a:pt x="263585" y="189808"/>
                  </a:lnTo>
                  <a:lnTo>
                    <a:pt x="256507" y="203285"/>
                  </a:lnTo>
                  <a:lnTo>
                    <a:pt x="238903" y="216234"/>
                  </a:lnTo>
                  <a:lnTo>
                    <a:pt x="205847" y="222024"/>
                  </a:lnTo>
                  <a:lnTo>
                    <a:pt x="262906" y="222024"/>
                  </a:lnTo>
                  <a:lnTo>
                    <a:pt x="281488" y="182528"/>
                  </a:lnTo>
                  <a:lnTo>
                    <a:pt x="281073" y="172738"/>
                  </a:lnTo>
                  <a:lnTo>
                    <a:pt x="275595" y="169928"/>
                  </a:lnTo>
                  <a:close/>
                </a:path>
                <a:path w="281940" h="287654">
                  <a:moveTo>
                    <a:pt x="227983" y="152267"/>
                  </a:moveTo>
                  <a:lnTo>
                    <a:pt x="205847" y="152267"/>
                  </a:lnTo>
                  <a:lnTo>
                    <a:pt x="222930" y="152762"/>
                  </a:lnTo>
                  <a:lnTo>
                    <a:pt x="227983" y="152267"/>
                  </a:lnTo>
                  <a:close/>
                </a:path>
                <a:path w="281940" h="287654">
                  <a:moveTo>
                    <a:pt x="210464" y="132646"/>
                  </a:moveTo>
                  <a:lnTo>
                    <a:pt x="205847" y="132655"/>
                  </a:lnTo>
                  <a:lnTo>
                    <a:pt x="210578" y="132655"/>
                  </a:lnTo>
                  <a:close/>
                </a:path>
                <a:path w="281940" h="287654">
                  <a:moveTo>
                    <a:pt x="261970" y="62689"/>
                  </a:moveTo>
                  <a:lnTo>
                    <a:pt x="205847" y="62689"/>
                  </a:lnTo>
                  <a:lnTo>
                    <a:pt x="238961" y="68747"/>
                  </a:lnTo>
                  <a:lnTo>
                    <a:pt x="256664" y="82162"/>
                  </a:lnTo>
                  <a:lnTo>
                    <a:pt x="263762" y="95793"/>
                  </a:lnTo>
                  <a:lnTo>
                    <a:pt x="265059" y="102499"/>
                  </a:lnTo>
                  <a:lnTo>
                    <a:pt x="268595" y="110131"/>
                  </a:lnTo>
                  <a:lnTo>
                    <a:pt x="274885" y="112406"/>
                  </a:lnTo>
                  <a:lnTo>
                    <a:pt x="280310" y="109727"/>
                  </a:lnTo>
                  <a:lnTo>
                    <a:pt x="281247" y="102499"/>
                  </a:lnTo>
                  <a:lnTo>
                    <a:pt x="261970" y="62689"/>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10" name="object 9">
              <a:extLst>
                <a:ext uri="{FF2B5EF4-FFF2-40B4-BE49-F238E27FC236}">
                  <a16:creationId xmlns:a16="http://schemas.microsoft.com/office/drawing/2014/main" id="{30AC1EBD-CAF9-4256-9709-477B313CA2D9}"/>
                </a:ext>
              </a:extLst>
            </p:cNvPr>
            <p:cNvSpPr/>
            <p:nvPr/>
          </p:nvSpPr>
          <p:spPr>
            <a:xfrm>
              <a:off x="784157" y="4785316"/>
              <a:ext cx="130818" cy="130241"/>
            </a:xfrm>
            <a:custGeom>
              <a:avLst/>
              <a:gdLst/>
              <a:ahLst/>
              <a:cxnLst/>
              <a:rect l="l" t="t" r="r" b="b"/>
              <a:pathLst>
                <a:path w="287655" h="286384">
                  <a:moveTo>
                    <a:pt x="143796" y="0"/>
                  </a:moveTo>
                  <a:lnTo>
                    <a:pt x="98376" y="7329"/>
                  </a:lnTo>
                  <a:lnTo>
                    <a:pt x="58906" y="27736"/>
                  </a:lnTo>
                  <a:lnTo>
                    <a:pt x="27767" y="58847"/>
                  </a:lnTo>
                  <a:lnTo>
                    <a:pt x="7338" y="98290"/>
                  </a:lnTo>
                  <a:lnTo>
                    <a:pt x="0" y="143691"/>
                  </a:lnTo>
                  <a:lnTo>
                    <a:pt x="9407" y="194884"/>
                  </a:lnTo>
                  <a:lnTo>
                    <a:pt x="35316" y="237915"/>
                  </a:lnTo>
                  <a:lnTo>
                    <a:pt x="74260" y="269356"/>
                  </a:lnTo>
                  <a:lnTo>
                    <a:pt x="122771" y="285781"/>
                  </a:lnTo>
                  <a:lnTo>
                    <a:pt x="118280" y="277476"/>
                  </a:lnTo>
                  <a:lnTo>
                    <a:pt x="114885" y="267724"/>
                  </a:lnTo>
                  <a:lnTo>
                    <a:pt x="112736" y="256794"/>
                  </a:lnTo>
                  <a:lnTo>
                    <a:pt x="111986" y="244955"/>
                  </a:lnTo>
                  <a:lnTo>
                    <a:pt x="114458" y="223734"/>
                  </a:lnTo>
                  <a:lnTo>
                    <a:pt x="121204" y="206389"/>
                  </a:lnTo>
                  <a:lnTo>
                    <a:pt x="131215" y="194685"/>
                  </a:lnTo>
                  <a:lnTo>
                    <a:pt x="143482" y="190392"/>
                  </a:lnTo>
                  <a:lnTo>
                    <a:pt x="278995" y="190392"/>
                  </a:lnTo>
                  <a:lnTo>
                    <a:pt x="287603" y="143691"/>
                  </a:lnTo>
                  <a:lnTo>
                    <a:pt x="287428" y="142602"/>
                  </a:lnTo>
                  <a:lnTo>
                    <a:pt x="143482" y="142602"/>
                  </a:lnTo>
                  <a:lnTo>
                    <a:pt x="132446" y="138299"/>
                  </a:lnTo>
                  <a:lnTo>
                    <a:pt x="123441" y="126574"/>
                  </a:lnTo>
                  <a:lnTo>
                    <a:pt x="117372" y="109207"/>
                  </a:lnTo>
                  <a:lnTo>
                    <a:pt x="115148" y="87976"/>
                  </a:lnTo>
                  <a:lnTo>
                    <a:pt x="117372" y="66753"/>
                  </a:lnTo>
                  <a:lnTo>
                    <a:pt x="123441" y="49464"/>
                  </a:lnTo>
                  <a:lnTo>
                    <a:pt x="132446" y="37829"/>
                  </a:lnTo>
                  <a:lnTo>
                    <a:pt x="143482" y="33569"/>
                  </a:lnTo>
                  <a:lnTo>
                    <a:pt x="234627" y="33569"/>
                  </a:lnTo>
                  <a:lnTo>
                    <a:pt x="228794" y="27736"/>
                  </a:lnTo>
                  <a:lnTo>
                    <a:pt x="189310" y="7329"/>
                  </a:lnTo>
                  <a:lnTo>
                    <a:pt x="143796" y="0"/>
                  </a:lnTo>
                  <a:close/>
                </a:path>
                <a:path w="287655" h="286384">
                  <a:moveTo>
                    <a:pt x="278995" y="190392"/>
                  </a:moveTo>
                  <a:lnTo>
                    <a:pt x="143482" y="190392"/>
                  </a:lnTo>
                  <a:lnTo>
                    <a:pt x="155673" y="194685"/>
                  </a:lnTo>
                  <a:lnTo>
                    <a:pt x="165616" y="206389"/>
                  </a:lnTo>
                  <a:lnTo>
                    <a:pt x="172314" y="223734"/>
                  </a:lnTo>
                  <a:lnTo>
                    <a:pt x="174769" y="244955"/>
                  </a:lnTo>
                  <a:lnTo>
                    <a:pt x="174011" y="256858"/>
                  </a:lnTo>
                  <a:lnTo>
                    <a:pt x="171857" y="267815"/>
                  </a:lnTo>
                  <a:lnTo>
                    <a:pt x="168483" y="277548"/>
                  </a:lnTo>
                  <a:lnTo>
                    <a:pt x="164068" y="285781"/>
                  </a:lnTo>
                  <a:lnTo>
                    <a:pt x="212843" y="269648"/>
                  </a:lnTo>
                  <a:lnTo>
                    <a:pt x="252034" y="238261"/>
                  </a:lnTo>
                  <a:lnTo>
                    <a:pt x="278125" y="195111"/>
                  </a:lnTo>
                  <a:lnTo>
                    <a:pt x="278995" y="190392"/>
                  </a:lnTo>
                  <a:close/>
                </a:path>
                <a:path w="287655" h="286384">
                  <a:moveTo>
                    <a:pt x="234627" y="33569"/>
                  </a:moveTo>
                  <a:lnTo>
                    <a:pt x="143482" y="33569"/>
                  </a:lnTo>
                  <a:lnTo>
                    <a:pt x="154445" y="37829"/>
                  </a:lnTo>
                  <a:lnTo>
                    <a:pt x="163413" y="49464"/>
                  </a:lnTo>
                  <a:lnTo>
                    <a:pt x="169468" y="66753"/>
                  </a:lnTo>
                  <a:lnTo>
                    <a:pt x="171691" y="87976"/>
                  </a:lnTo>
                  <a:lnTo>
                    <a:pt x="169468" y="109207"/>
                  </a:lnTo>
                  <a:lnTo>
                    <a:pt x="163413" y="126574"/>
                  </a:lnTo>
                  <a:lnTo>
                    <a:pt x="154445" y="138299"/>
                  </a:lnTo>
                  <a:lnTo>
                    <a:pt x="143482" y="142602"/>
                  </a:lnTo>
                  <a:lnTo>
                    <a:pt x="287428" y="142602"/>
                  </a:lnTo>
                  <a:lnTo>
                    <a:pt x="280287" y="98290"/>
                  </a:lnTo>
                  <a:lnTo>
                    <a:pt x="259902" y="58847"/>
                  </a:lnTo>
                  <a:lnTo>
                    <a:pt x="234627" y="33569"/>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11" name="object 10">
              <a:extLst>
                <a:ext uri="{FF2B5EF4-FFF2-40B4-BE49-F238E27FC236}">
                  <a16:creationId xmlns:a16="http://schemas.microsoft.com/office/drawing/2014/main" id="{7F1C65FF-DD74-4505-AABB-8F460A65FD31}"/>
                </a:ext>
              </a:extLst>
            </p:cNvPr>
            <p:cNvSpPr/>
            <p:nvPr/>
          </p:nvSpPr>
          <p:spPr>
            <a:xfrm>
              <a:off x="701498" y="4645685"/>
              <a:ext cx="130818" cy="130818"/>
            </a:xfrm>
            <a:custGeom>
              <a:avLst/>
              <a:gdLst/>
              <a:ahLst/>
              <a:cxnLst/>
              <a:rect l="l" t="t" r="r" b="b"/>
              <a:pathLst>
                <a:path w="287655" h="287654">
                  <a:moveTo>
                    <a:pt x="143838" y="0"/>
                  </a:moveTo>
                  <a:lnTo>
                    <a:pt x="98369" y="7307"/>
                  </a:lnTo>
                  <a:lnTo>
                    <a:pt x="58883" y="27666"/>
                  </a:lnTo>
                  <a:lnTo>
                    <a:pt x="27748" y="58732"/>
                  </a:lnTo>
                  <a:lnTo>
                    <a:pt x="7331" y="98157"/>
                  </a:lnTo>
                  <a:lnTo>
                    <a:pt x="0" y="143597"/>
                  </a:lnTo>
                  <a:lnTo>
                    <a:pt x="7331" y="189112"/>
                  </a:lnTo>
                  <a:lnTo>
                    <a:pt x="27748" y="228589"/>
                  </a:lnTo>
                  <a:lnTo>
                    <a:pt x="58883" y="259686"/>
                  </a:lnTo>
                  <a:lnTo>
                    <a:pt x="98369" y="280061"/>
                  </a:lnTo>
                  <a:lnTo>
                    <a:pt x="143838" y="287373"/>
                  </a:lnTo>
                  <a:lnTo>
                    <a:pt x="189268" y="280061"/>
                  </a:lnTo>
                  <a:lnTo>
                    <a:pt x="228704" y="259686"/>
                  </a:lnTo>
                  <a:lnTo>
                    <a:pt x="259791" y="228589"/>
                  </a:lnTo>
                  <a:lnTo>
                    <a:pt x="280171" y="189112"/>
                  </a:lnTo>
                  <a:lnTo>
                    <a:pt x="287488" y="143597"/>
                  </a:lnTo>
                  <a:lnTo>
                    <a:pt x="280171" y="98157"/>
                  </a:lnTo>
                  <a:lnTo>
                    <a:pt x="259791" y="58732"/>
                  </a:lnTo>
                  <a:lnTo>
                    <a:pt x="228704" y="27666"/>
                  </a:lnTo>
                  <a:lnTo>
                    <a:pt x="189268" y="7307"/>
                  </a:lnTo>
                  <a:lnTo>
                    <a:pt x="143838" y="0"/>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12" name="object 11">
              <a:extLst>
                <a:ext uri="{FF2B5EF4-FFF2-40B4-BE49-F238E27FC236}">
                  <a16:creationId xmlns:a16="http://schemas.microsoft.com/office/drawing/2014/main" id="{8CDDABF4-A9FB-4056-9F19-0B91FE71747C}"/>
                </a:ext>
              </a:extLst>
            </p:cNvPr>
            <p:cNvSpPr/>
            <p:nvPr/>
          </p:nvSpPr>
          <p:spPr>
            <a:xfrm>
              <a:off x="865735" y="4645685"/>
              <a:ext cx="130818" cy="130818"/>
            </a:xfrm>
            <a:custGeom>
              <a:avLst/>
              <a:gdLst/>
              <a:ahLst/>
              <a:cxnLst/>
              <a:rect l="l" t="t" r="r" b="b"/>
              <a:pathLst>
                <a:path w="287655" h="287654">
                  <a:moveTo>
                    <a:pt x="143744" y="0"/>
                  </a:moveTo>
                  <a:lnTo>
                    <a:pt x="98349" y="7307"/>
                  </a:lnTo>
                  <a:lnTo>
                    <a:pt x="58894" y="27666"/>
                  </a:lnTo>
                  <a:lnTo>
                    <a:pt x="27763" y="58732"/>
                  </a:lnTo>
                  <a:lnTo>
                    <a:pt x="7337" y="98157"/>
                  </a:lnTo>
                  <a:lnTo>
                    <a:pt x="0" y="143597"/>
                  </a:lnTo>
                  <a:lnTo>
                    <a:pt x="7337" y="189112"/>
                  </a:lnTo>
                  <a:lnTo>
                    <a:pt x="27763" y="228589"/>
                  </a:lnTo>
                  <a:lnTo>
                    <a:pt x="58894" y="259686"/>
                  </a:lnTo>
                  <a:lnTo>
                    <a:pt x="98349" y="280061"/>
                  </a:lnTo>
                  <a:lnTo>
                    <a:pt x="143744" y="287373"/>
                  </a:lnTo>
                  <a:lnTo>
                    <a:pt x="189177" y="280061"/>
                  </a:lnTo>
                  <a:lnTo>
                    <a:pt x="228658" y="259686"/>
                  </a:lnTo>
                  <a:lnTo>
                    <a:pt x="259807" y="228589"/>
                  </a:lnTo>
                  <a:lnTo>
                    <a:pt x="280242" y="189112"/>
                  </a:lnTo>
                  <a:lnTo>
                    <a:pt x="287582" y="143597"/>
                  </a:lnTo>
                  <a:lnTo>
                    <a:pt x="280242" y="98157"/>
                  </a:lnTo>
                  <a:lnTo>
                    <a:pt x="259807" y="58732"/>
                  </a:lnTo>
                  <a:lnTo>
                    <a:pt x="228658" y="27666"/>
                  </a:lnTo>
                  <a:lnTo>
                    <a:pt x="189177" y="7307"/>
                  </a:lnTo>
                  <a:lnTo>
                    <a:pt x="143744" y="0"/>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13" name="object 12">
              <a:extLst>
                <a:ext uri="{FF2B5EF4-FFF2-40B4-BE49-F238E27FC236}">
                  <a16:creationId xmlns:a16="http://schemas.microsoft.com/office/drawing/2014/main" id="{08865A8E-269B-4B1F-B4D8-D063C1FD69C6}"/>
                </a:ext>
              </a:extLst>
            </p:cNvPr>
            <p:cNvSpPr/>
            <p:nvPr/>
          </p:nvSpPr>
          <p:spPr>
            <a:xfrm>
              <a:off x="622215" y="4785639"/>
              <a:ext cx="123310" cy="129663"/>
            </a:xfrm>
            <a:custGeom>
              <a:avLst/>
              <a:gdLst/>
              <a:ahLst/>
              <a:cxnLst/>
              <a:rect l="l" t="t" r="r" b="b"/>
              <a:pathLst>
                <a:path w="271144" h="285115">
                  <a:moveTo>
                    <a:pt x="11580" y="173841"/>
                  </a:moveTo>
                  <a:lnTo>
                    <a:pt x="1961" y="175871"/>
                  </a:lnTo>
                  <a:lnTo>
                    <a:pt x="0" y="190157"/>
                  </a:lnTo>
                  <a:lnTo>
                    <a:pt x="15034" y="220216"/>
                  </a:lnTo>
                  <a:lnTo>
                    <a:pt x="60693" y="265694"/>
                  </a:lnTo>
                  <a:lnTo>
                    <a:pt x="109850" y="284701"/>
                  </a:lnTo>
                  <a:lnTo>
                    <a:pt x="156619" y="285014"/>
                  </a:lnTo>
                  <a:lnTo>
                    <a:pt x="195113" y="274410"/>
                  </a:lnTo>
                  <a:lnTo>
                    <a:pt x="219447" y="260665"/>
                  </a:lnTo>
                  <a:lnTo>
                    <a:pt x="236988" y="245182"/>
                  </a:lnTo>
                  <a:lnTo>
                    <a:pt x="248729" y="231198"/>
                  </a:lnTo>
                  <a:lnTo>
                    <a:pt x="96424" y="231198"/>
                  </a:lnTo>
                  <a:lnTo>
                    <a:pt x="70445" y="229149"/>
                  </a:lnTo>
                  <a:lnTo>
                    <a:pt x="41024" y="210713"/>
                  </a:lnTo>
                  <a:lnTo>
                    <a:pt x="19516" y="180553"/>
                  </a:lnTo>
                  <a:lnTo>
                    <a:pt x="11580" y="173841"/>
                  </a:lnTo>
                  <a:close/>
                </a:path>
                <a:path w="271144" h="285115">
                  <a:moveTo>
                    <a:pt x="145582" y="0"/>
                  </a:moveTo>
                  <a:lnTo>
                    <a:pt x="99405" y="4460"/>
                  </a:lnTo>
                  <a:lnTo>
                    <a:pt x="54185" y="25416"/>
                  </a:lnTo>
                  <a:lnTo>
                    <a:pt x="28099" y="53700"/>
                  </a:lnTo>
                  <a:lnTo>
                    <a:pt x="7055" y="118376"/>
                  </a:lnTo>
                  <a:lnTo>
                    <a:pt x="12614" y="128760"/>
                  </a:lnTo>
                  <a:lnTo>
                    <a:pt x="25344" y="134589"/>
                  </a:lnTo>
                  <a:lnTo>
                    <a:pt x="39324" y="138265"/>
                  </a:lnTo>
                  <a:lnTo>
                    <a:pt x="48635" y="142187"/>
                  </a:lnTo>
                  <a:lnTo>
                    <a:pt x="60526" y="149305"/>
                  </a:lnTo>
                  <a:lnTo>
                    <a:pt x="80501" y="162149"/>
                  </a:lnTo>
                  <a:lnTo>
                    <a:pt x="99285" y="182514"/>
                  </a:lnTo>
                  <a:lnTo>
                    <a:pt x="107607" y="212196"/>
                  </a:lnTo>
                  <a:lnTo>
                    <a:pt x="96424" y="231198"/>
                  </a:lnTo>
                  <a:lnTo>
                    <a:pt x="248729" y="231198"/>
                  </a:lnTo>
                  <a:lnTo>
                    <a:pt x="253638" y="225351"/>
                  </a:lnTo>
                  <a:lnTo>
                    <a:pt x="266069" y="199071"/>
                  </a:lnTo>
                  <a:lnTo>
                    <a:pt x="270953" y="164239"/>
                  </a:lnTo>
                  <a:lnTo>
                    <a:pt x="265677" y="155390"/>
                  </a:lnTo>
                  <a:lnTo>
                    <a:pt x="253740" y="150373"/>
                  </a:lnTo>
                  <a:lnTo>
                    <a:pt x="239991" y="147205"/>
                  </a:lnTo>
                  <a:lnTo>
                    <a:pt x="229279" y="143904"/>
                  </a:lnTo>
                  <a:lnTo>
                    <a:pt x="215913" y="136711"/>
                  </a:lnTo>
                  <a:lnTo>
                    <a:pt x="196095" y="122575"/>
                  </a:lnTo>
                  <a:lnTo>
                    <a:pt x="178121" y="100673"/>
                  </a:lnTo>
                  <a:lnTo>
                    <a:pt x="170286" y="70179"/>
                  </a:lnTo>
                  <a:lnTo>
                    <a:pt x="180254" y="51361"/>
                  </a:lnTo>
                  <a:lnTo>
                    <a:pt x="245035" y="51361"/>
                  </a:lnTo>
                  <a:lnTo>
                    <a:pt x="226897" y="31313"/>
                  </a:lnTo>
                  <a:lnTo>
                    <a:pt x="189239" y="9721"/>
                  </a:lnTo>
                  <a:lnTo>
                    <a:pt x="145582" y="0"/>
                  </a:lnTo>
                  <a:close/>
                </a:path>
                <a:path w="271144" h="285115">
                  <a:moveTo>
                    <a:pt x="245035" y="51361"/>
                  </a:moveTo>
                  <a:lnTo>
                    <a:pt x="180254" y="51361"/>
                  </a:lnTo>
                  <a:lnTo>
                    <a:pt x="203552" y="53496"/>
                  </a:lnTo>
                  <a:lnTo>
                    <a:pt x="230274" y="71955"/>
                  </a:lnTo>
                  <a:lnTo>
                    <a:pt x="250514" y="102105"/>
                  </a:lnTo>
                  <a:lnTo>
                    <a:pt x="258569" y="109519"/>
                  </a:lnTo>
                  <a:lnTo>
                    <a:pt x="268448" y="108748"/>
                  </a:lnTo>
                  <a:lnTo>
                    <a:pt x="270501" y="94745"/>
                  </a:lnTo>
                  <a:lnTo>
                    <a:pt x="255079" y="62462"/>
                  </a:lnTo>
                  <a:lnTo>
                    <a:pt x="245035" y="51361"/>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14" name="object 13">
              <a:extLst>
                <a:ext uri="{FF2B5EF4-FFF2-40B4-BE49-F238E27FC236}">
                  <a16:creationId xmlns:a16="http://schemas.microsoft.com/office/drawing/2014/main" id="{1BC5E3CF-1214-4569-A765-738EFA8C2CA7}"/>
                </a:ext>
              </a:extLst>
            </p:cNvPr>
            <p:cNvSpPr/>
            <p:nvPr/>
          </p:nvSpPr>
          <p:spPr>
            <a:xfrm>
              <a:off x="948033" y="4785315"/>
              <a:ext cx="130818" cy="130530"/>
            </a:xfrm>
            <a:custGeom>
              <a:avLst/>
              <a:gdLst/>
              <a:ahLst/>
              <a:cxnLst/>
              <a:rect l="l" t="t" r="r" b="b"/>
              <a:pathLst>
                <a:path w="287655" h="287020">
                  <a:moveTo>
                    <a:pt x="143754" y="0"/>
                  </a:moveTo>
                  <a:lnTo>
                    <a:pt x="98322" y="7329"/>
                  </a:lnTo>
                  <a:lnTo>
                    <a:pt x="58861" y="27738"/>
                  </a:lnTo>
                  <a:lnTo>
                    <a:pt x="27740" y="58856"/>
                  </a:lnTo>
                  <a:lnTo>
                    <a:pt x="7330" y="98311"/>
                  </a:lnTo>
                  <a:lnTo>
                    <a:pt x="0" y="143733"/>
                  </a:lnTo>
                  <a:lnTo>
                    <a:pt x="7564" y="189827"/>
                  </a:lnTo>
                  <a:lnTo>
                    <a:pt x="28588" y="229714"/>
                  </a:lnTo>
                  <a:lnTo>
                    <a:pt x="60562" y="260929"/>
                  </a:lnTo>
                  <a:lnTo>
                    <a:pt x="100981" y="281007"/>
                  </a:lnTo>
                  <a:lnTo>
                    <a:pt x="133377" y="286918"/>
                  </a:lnTo>
                  <a:lnTo>
                    <a:pt x="149261" y="284533"/>
                  </a:lnTo>
                  <a:lnTo>
                    <a:pt x="152860" y="278256"/>
                  </a:lnTo>
                  <a:lnTo>
                    <a:pt x="148403" y="272494"/>
                  </a:lnTo>
                  <a:lnTo>
                    <a:pt x="135874" y="264502"/>
                  </a:lnTo>
                  <a:lnTo>
                    <a:pt x="132626" y="260467"/>
                  </a:lnTo>
                  <a:lnTo>
                    <a:pt x="134056" y="259037"/>
                  </a:lnTo>
                  <a:lnTo>
                    <a:pt x="225839" y="248276"/>
                  </a:lnTo>
                  <a:lnTo>
                    <a:pt x="270672" y="207878"/>
                  </a:lnTo>
                  <a:lnTo>
                    <a:pt x="285930" y="164190"/>
                  </a:lnTo>
                  <a:lnTo>
                    <a:pt x="287195" y="147580"/>
                  </a:lnTo>
                  <a:lnTo>
                    <a:pt x="164608" y="147580"/>
                  </a:lnTo>
                  <a:lnTo>
                    <a:pt x="152686" y="142644"/>
                  </a:lnTo>
                  <a:lnTo>
                    <a:pt x="145993" y="131580"/>
                  </a:lnTo>
                  <a:lnTo>
                    <a:pt x="145559" y="116624"/>
                  </a:lnTo>
                  <a:lnTo>
                    <a:pt x="151100" y="99713"/>
                  </a:lnTo>
                  <a:lnTo>
                    <a:pt x="177327" y="69097"/>
                  </a:lnTo>
                  <a:lnTo>
                    <a:pt x="259891" y="59095"/>
                  </a:lnTo>
                  <a:lnTo>
                    <a:pt x="259767" y="58856"/>
                  </a:lnTo>
                  <a:lnTo>
                    <a:pt x="228659" y="27738"/>
                  </a:lnTo>
                  <a:lnTo>
                    <a:pt x="189201" y="7329"/>
                  </a:lnTo>
                  <a:lnTo>
                    <a:pt x="143754" y="0"/>
                  </a:lnTo>
                  <a:close/>
                </a:path>
                <a:path w="287655" h="287020">
                  <a:moveTo>
                    <a:pt x="259891" y="59095"/>
                  </a:moveTo>
                  <a:lnTo>
                    <a:pt x="208072" y="59095"/>
                  </a:lnTo>
                  <a:lnTo>
                    <a:pt x="220024" y="64039"/>
                  </a:lnTo>
                  <a:lnTo>
                    <a:pt x="226704" y="75115"/>
                  </a:lnTo>
                  <a:lnTo>
                    <a:pt x="210255" y="123881"/>
                  </a:lnTo>
                  <a:lnTo>
                    <a:pt x="164608" y="147580"/>
                  </a:lnTo>
                  <a:lnTo>
                    <a:pt x="287195" y="147580"/>
                  </a:lnTo>
                  <a:lnTo>
                    <a:pt x="287488" y="143733"/>
                  </a:lnTo>
                  <a:lnTo>
                    <a:pt x="280164" y="98311"/>
                  </a:lnTo>
                  <a:lnTo>
                    <a:pt x="259891" y="59095"/>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15" name="object 14">
              <a:extLst>
                <a:ext uri="{FF2B5EF4-FFF2-40B4-BE49-F238E27FC236}">
                  <a16:creationId xmlns:a16="http://schemas.microsoft.com/office/drawing/2014/main" id="{416B78BF-B354-4B83-BDC8-EF84B11AC22A}"/>
                </a:ext>
              </a:extLst>
            </p:cNvPr>
            <p:cNvSpPr/>
            <p:nvPr/>
          </p:nvSpPr>
          <p:spPr>
            <a:xfrm>
              <a:off x="363796" y="4977300"/>
              <a:ext cx="307097" cy="64232"/>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16" name="object 15">
              <a:extLst>
                <a:ext uri="{FF2B5EF4-FFF2-40B4-BE49-F238E27FC236}">
                  <a16:creationId xmlns:a16="http://schemas.microsoft.com/office/drawing/2014/main" id="{D3D27D54-6840-4283-B014-52F2784FC224}"/>
                </a:ext>
              </a:extLst>
            </p:cNvPr>
            <p:cNvSpPr/>
            <p:nvPr/>
          </p:nvSpPr>
          <p:spPr>
            <a:xfrm>
              <a:off x="701343" y="4975975"/>
              <a:ext cx="468083" cy="84597"/>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17" name="object 16">
              <a:extLst>
                <a:ext uri="{FF2B5EF4-FFF2-40B4-BE49-F238E27FC236}">
                  <a16:creationId xmlns:a16="http://schemas.microsoft.com/office/drawing/2014/main" id="{562C2E70-CB86-4C05-961A-9484480F5316}"/>
                </a:ext>
              </a:extLst>
            </p:cNvPr>
            <p:cNvSpPr/>
            <p:nvPr/>
          </p:nvSpPr>
          <p:spPr>
            <a:xfrm>
              <a:off x="287641" y="5089748"/>
              <a:ext cx="958813" cy="65538"/>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grpSp>
      <p:pic>
        <p:nvPicPr>
          <p:cNvPr id="18" name="Imagen 18">
            <a:extLst>
              <a:ext uri="{FF2B5EF4-FFF2-40B4-BE49-F238E27FC236}">
                <a16:creationId xmlns:a16="http://schemas.microsoft.com/office/drawing/2014/main" id="{282C84C7-25BD-F14B-9B8E-B27193A5EC4D}"/>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6575779" y="5771444"/>
            <a:ext cx="3177821" cy="613557"/>
          </a:xfrm>
          <a:prstGeom prst="rect">
            <a:avLst/>
          </a:prstGeom>
          <a:ln>
            <a:noFill/>
          </a:ln>
          <a:extLst>
            <a:ext uri="{53640926-AAD7-44d8-BBD7-CCE9431645EC}">
              <a14:shadowObscured xmlns:a14="http://schemas.microsoft.com/office/drawing/2010/main" xmlns=""/>
            </a:ext>
          </a:extLst>
        </p:spPr>
      </p:pic>
      <p:sp>
        <p:nvSpPr>
          <p:cNvPr id="2" name="CuadroTexto 1">
            <a:extLst>
              <a:ext uri="{FF2B5EF4-FFF2-40B4-BE49-F238E27FC236}">
                <a16:creationId xmlns:a16="http://schemas.microsoft.com/office/drawing/2014/main" id="{7E1AF90E-9C1E-9B0A-9963-73E1F2DC8778}"/>
              </a:ext>
            </a:extLst>
          </p:cNvPr>
          <p:cNvSpPr txBox="1"/>
          <p:nvPr/>
        </p:nvSpPr>
        <p:spPr>
          <a:xfrm>
            <a:off x="9418742" y="4254726"/>
            <a:ext cx="1981633" cy="400110"/>
          </a:xfrm>
          <a:prstGeom prst="rect">
            <a:avLst/>
          </a:prstGeom>
          <a:noFill/>
        </p:spPr>
        <p:txBody>
          <a:bodyPr wrap="none" rtlCol="0">
            <a:spAutoFit/>
          </a:bodyPr>
          <a:lstStyle/>
          <a:p>
            <a:r>
              <a:rPr lang="es-ES" sz="2000" dirty="0" smtClean="0">
                <a:solidFill>
                  <a:srgbClr val="FFFFFF"/>
                </a:solidFill>
                <a:latin typeface="Work Sans"/>
                <a:ea typeface="Work Sans"/>
                <a:cs typeface="Work Sans"/>
                <a:sym typeface="Work Sans"/>
              </a:rPr>
              <a:t>Diciembre 2021</a:t>
            </a:r>
            <a:endParaRPr lang="es-CO" sz="1100" dirty="0">
              <a:solidFill>
                <a:schemeClr val="bg1"/>
              </a:solidFill>
              <a:highlight>
                <a:srgbClr val="FFFF00"/>
              </a:highlight>
            </a:endParaRPr>
          </a:p>
        </p:txBody>
      </p:sp>
    </p:spTree>
    <p:extLst>
      <p:ext uri="{BB962C8B-B14F-4D97-AF65-F5344CB8AC3E}">
        <p14:creationId xmlns:p14="http://schemas.microsoft.com/office/powerpoint/2010/main" val="2681492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FE42C48-F536-46E6-9CB4-3773C415CEF0}"/>
              </a:ext>
            </a:extLst>
          </p:cNvPr>
          <p:cNvGrpSpPr/>
          <p:nvPr/>
        </p:nvGrpSpPr>
        <p:grpSpPr>
          <a:xfrm>
            <a:off x="0" y="0"/>
            <a:ext cx="7047915" cy="6857997"/>
            <a:chOff x="0" y="-27048"/>
            <a:chExt cx="7399606" cy="6857997"/>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27048"/>
              <a:ext cx="7399606" cy="6857997"/>
              <a:chOff x="0" y="0"/>
              <a:chExt cx="12192000" cy="949117"/>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869091"/>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2C79DBAF-71D3-404A-9043-16067D99B9E4}"/>
                  </a:ext>
                </a:extLst>
              </p:cNvPr>
              <p:cNvSpPr/>
              <p:nvPr/>
            </p:nvSpPr>
            <p:spPr>
              <a:xfrm>
                <a:off x="0" y="837851"/>
                <a:ext cx="12192000" cy="111266"/>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1" name="Grupo 10">
              <a:extLst>
                <a:ext uri="{FF2B5EF4-FFF2-40B4-BE49-F238E27FC236}">
                  <a16:creationId xmlns:a16="http://schemas.microsoft.com/office/drawing/2014/main" id="{FC5D9BA2-7916-4759-BC5E-100C915F46E1}"/>
                </a:ext>
              </a:extLst>
            </p:cNvPr>
            <p:cNvGrpSpPr/>
            <p:nvPr/>
          </p:nvGrpSpPr>
          <p:grpSpPr>
            <a:xfrm>
              <a:off x="0" y="6133044"/>
              <a:ext cx="7043527" cy="688760"/>
              <a:chOff x="-23750" y="6223336"/>
              <a:chExt cx="6396415" cy="688760"/>
            </a:xfrm>
            <a:noFill/>
          </p:grpSpPr>
          <p:sp>
            <p:nvSpPr>
              <p:cNvPr id="15" name="Rectángulo 14">
                <a:extLst>
                  <a:ext uri="{FF2B5EF4-FFF2-40B4-BE49-F238E27FC236}">
                    <a16:creationId xmlns:a16="http://schemas.microsoft.com/office/drawing/2014/main" id="{87689928-FC2C-40CE-93A0-1803E83D6E68}"/>
                  </a:ext>
                </a:extLst>
              </p:cNvPr>
              <p:cNvSpPr/>
              <p:nvPr/>
            </p:nvSpPr>
            <p:spPr>
              <a:xfrm>
                <a:off x="-23750" y="6223336"/>
                <a:ext cx="6396415" cy="688760"/>
              </a:xfrm>
              <a:prstGeom prst="rect">
                <a:avLst/>
              </a:pr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Picture 4" descr="ESAP">
                <a:extLst>
                  <a:ext uri="{FF2B5EF4-FFF2-40B4-BE49-F238E27FC236}">
                    <a16:creationId xmlns:a16="http://schemas.microsoft.com/office/drawing/2014/main" id="{DB9AF090-FFC2-47B3-A75F-C6FE336CF22C}"/>
                  </a:ext>
                </a:extLst>
              </p:cNvPr>
              <p:cNvPicPr>
                <a:picLocks noChangeAspect="1" noChangeArrowheads="1"/>
              </p:cNvPicPr>
              <p:nvPr/>
            </p:nvPicPr>
            <p:blipFill>
              <a:blip r:embed="rId2"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grpFill/>
            </p:spPr>
          </p:pic>
          <p:pic>
            <p:nvPicPr>
              <p:cNvPr id="18" name="Picture 2" descr="Ir a Función Pública">
                <a:extLst>
                  <a:ext uri="{FF2B5EF4-FFF2-40B4-BE49-F238E27FC236}">
                    <a16:creationId xmlns:a16="http://schemas.microsoft.com/office/drawing/2014/main" id="{358AAA5B-64ED-4BAC-BDF1-DD84ED007E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grpFill/>
            </p:spPr>
          </p:pic>
        </p:grpSp>
      </p:grpSp>
      <p:sp>
        <p:nvSpPr>
          <p:cNvPr id="3" name="Rectángulo 2">
            <a:extLst>
              <a:ext uri="{FF2B5EF4-FFF2-40B4-BE49-F238E27FC236}">
                <a16:creationId xmlns:a16="http://schemas.microsoft.com/office/drawing/2014/main" id="{A0C71AEF-03B9-4650-9378-7E42108301C2}"/>
              </a:ext>
            </a:extLst>
          </p:cNvPr>
          <p:cNvSpPr/>
          <p:nvPr/>
        </p:nvSpPr>
        <p:spPr>
          <a:xfrm>
            <a:off x="344871" y="686193"/>
            <a:ext cx="6523023" cy="4124207"/>
          </a:xfrm>
          <a:prstGeom prst="rect">
            <a:avLst/>
          </a:prstGeom>
        </p:spPr>
        <p:txBody>
          <a:bodyPr wrap="square" lIns="91438" tIns="45719" rIns="91438" bIns="45719">
            <a:spAutoFit/>
          </a:bodyPr>
          <a:lstStyle/>
          <a:p>
            <a:r>
              <a:rPr lang="es-ES" sz="13900" b="1" dirty="0">
                <a:solidFill>
                  <a:schemeClr val="bg1"/>
                </a:solidFill>
                <a:latin typeface="Trebuchet MS" panose="020B0603020202020204" pitchFamily="34" charset="0"/>
              </a:rPr>
              <a:t>4</a:t>
            </a:r>
          </a:p>
          <a:p>
            <a:r>
              <a:rPr lang="es-ES" sz="3600" b="1" dirty="0">
                <a:solidFill>
                  <a:schemeClr val="bg1"/>
                </a:solidFill>
                <a:latin typeface="Trebuchet MS" panose="020B0603020202020204" pitchFamily="34" charset="0"/>
              </a:rPr>
              <a:t>Línea Estratégica Sectorial</a:t>
            </a:r>
          </a:p>
          <a:p>
            <a:endParaRPr lang="es-ES" sz="1600" b="1" dirty="0">
              <a:solidFill>
                <a:schemeClr val="bg1"/>
              </a:solidFill>
              <a:latin typeface="Trebuchet MS" panose="020B0603020202020204" pitchFamily="34" charset="0"/>
            </a:endParaRPr>
          </a:p>
          <a:p>
            <a:r>
              <a:rPr lang="es-ES" sz="3600" b="1" i="1" dirty="0">
                <a:solidFill>
                  <a:schemeClr val="bg1"/>
                </a:solidFill>
                <a:latin typeface="Trebuchet MS" panose="020B0603020202020204" pitchFamily="34" charset="0"/>
              </a:rPr>
              <a:t>“Reforma y acreditación institucional de la ESAP”</a:t>
            </a:r>
          </a:p>
        </p:txBody>
      </p:sp>
      <p:sp>
        <p:nvSpPr>
          <p:cNvPr id="13" name="object 3">
            <a:extLst>
              <a:ext uri="{FF2B5EF4-FFF2-40B4-BE49-F238E27FC236}">
                <a16:creationId xmlns:a16="http://schemas.microsoft.com/office/drawing/2014/main" id="{158E90F0-C405-492B-BC8A-BEBE7B356037}"/>
              </a:ext>
            </a:extLst>
          </p:cNvPr>
          <p:cNvSpPr/>
          <p:nvPr/>
        </p:nvSpPr>
        <p:spPr>
          <a:xfrm>
            <a:off x="6867894" y="0"/>
            <a:ext cx="5743207" cy="68580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Tree>
    <p:extLst>
      <p:ext uri="{BB962C8B-B14F-4D97-AF65-F5344CB8AC3E}">
        <p14:creationId xmlns:p14="http://schemas.microsoft.com/office/powerpoint/2010/main" val="3648830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0"/>
            <a:ext cx="12192000" cy="914400"/>
            <a:chOff x="0" y="0"/>
            <a:chExt cx="12192000" cy="914400"/>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795647"/>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2C79DBAF-71D3-404A-9043-16067D99B9E4}"/>
                </a:ext>
              </a:extLst>
            </p:cNvPr>
            <p:cNvSpPr/>
            <p:nvPr/>
          </p:nvSpPr>
          <p:spPr>
            <a:xfrm>
              <a:off x="0" y="795647"/>
              <a:ext cx="12192000" cy="118753"/>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 name="Grupo 12">
            <a:extLst>
              <a:ext uri="{FF2B5EF4-FFF2-40B4-BE49-F238E27FC236}">
                <a16:creationId xmlns:a16="http://schemas.microsoft.com/office/drawing/2014/main" id="{946844C2-C56F-47C6-8D8C-981855EE93C2}"/>
              </a:ext>
            </a:extLst>
          </p:cNvPr>
          <p:cNvGrpSpPr/>
          <p:nvPr/>
        </p:nvGrpSpPr>
        <p:grpSpPr>
          <a:xfrm>
            <a:off x="-23749" y="6215194"/>
            <a:ext cx="12215749" cy="696903"/>
            <a:chOff x="-23750" y="6215193"/>
            <a:chExt cx="12215749" cy="696903"/>
          </a:xfrm>
        </p:grpSpPr>
        <p:sp>
          <p:nvSpPr>
            <p:cNvPr id="9" name="Rectángulo 8">
              <a:extLst>
                <a:ext uri="{FF2B5EF4-FFF2-40B4-BE49-F238E27FC236}">
                  <a16:creationId xmlns:a16="http://schemas.microsoft.com/office/drawing/2014/main" id="{1E24FDA0-2BB4-49F8-8621-BE750C5D380B}"/>
                </a:ext>
              </a:extLst>
            </p:cNvPr>
            <p:cNvSpPr/>
            <p:nvPr/>
          </p:nvSpPr>
          <p:spPr>
            <a:xfrm>
              <a:off x="-23750" y="6223336"/>
              <a:ext cx="6396415" cy="688760"/>
            </a:xfrm>
            <a:prstGeom prst="rect">
              <a:avLst/>
            </a:prstGeom>
            <a:solidFill>
              <a:srgbClr val="232C6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8" name="Picture 4" descr="ESAP">
              <a:extLst>
                <a:ext uri="{FF2B5EF4-FFF2-40B4-BE49-F238E27FC236}">
                  <a16:creationId xmlns:a16="http://schemas.microsoft.com/office/drawing/2014/main" id="{D3E5EB6D-608A-4B35-8456-DAED70FFCEB3}"/>
                </a:ext>
              </a:extLst>
            </p:cNvPr>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r a Función Pública">
              <a:extLst>
                <a:ext uri="{FF2B5EF4-FFF2-40B4-BE49-F238E27FC236}">
                  <a16:creationId xmlns:a16="http://schemas.microsoft.com/office/drawing/2014/main" id="{99A2F4FD-6492-4958-9DF0-557EC4D596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ángulo 13">
              <a:extLst>
                <a:ext uri="{FF2B5EF4-FFF2-40B4-BE49-F238E27FC236}">
                  <a16:creationId xmlns:a16="http://schemas.microsoft.com/office/drawing/2014/main" id="{F3CDD01A-48F6-4380-948B-FCD18234A9FD}"/>
                </a:ext>
              </a:extLst>
            </p:cNvPr>
            <p:cNvSpPr/>
            <p:nvPr/>
          </p:nvSpPr>
          <p:spPr>
            <a:xfrm>
              <a:off x="6270176" y="6215193"/>
              <a:ext cx="5921823" cy="688760"/>
            </a:xfrm>
            <a:prstGeom prst="rect">
              <a:avLst/>
            </a:prstGeom>
            <a:gradFill flip="none" rotWithShape="1">
              <a:gsLst>
                <a:gs pos="0">
                  <a:schemeClr val="accent1">
                    <a:lumMod val="5000"/>
                    <a:lumOff val="95000"/>
                  </a:schemeClr>
                </a:gs>
                <a:gs pos="74000">
                  <a:srgbClr val="FFAB00"/>
                </a:gs>
                <a:gs pos="83000">
                  <a:srgbClr val="FFAB00"/>
                </a:gs>
                <a:gs pos="100000">
                  <a:srgbClr val="FFAB00"/>
                </a:gs>
              </a:gsLst>
              <a:lin ang="108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1" name="CuadroTexto 10">
            <a:extLst>
              <a:ext uri="{FF2B5EF4-FFF2-40B4-BE49-F238E27FC236}">
                <a16:creationId xmlns:a16="http://schemas.microsoft.com/office/drawing/2014/main" id="{4096F4B7-68A8-435D-A38D-6B1350C874DD}"/>
              </a:ext>
            </a:extLst>
          </p:cNvPr>
          <p:cNvSpPr txBox="1"/>
          <p:nvPr/>
        </p:nvSpPr>
        <p:spPr>
          <a:xfrm>
            <a:off x="6270177" y="-85016"/>
            <a:ext cx="5762401" cy="954107"/>
          </a:xfrm>
          <a:prstGeom prst="rect">
            <a:avLst/>
          </a:prstGeom>
          <a:noFill/>
        </p:spPr>
        <p:txBody>
          <a:bodyPr wrap="square" lIns="91438" tIns="45719" rIns="91438" bIns="45719" rtlCol="0">
            <a:spAutoFit/>
          </a:bodyPr>
          <a:lstStyle/>
          <a:p>
            <a:pPr algn="r"/>
            <a:r>
              <a:rPr lang="es-CO" sz="3200" b="1" dirty="0">
                <a:solidFill>
                  <a:schemeClr val="bg1"/>
                </a:solidFill>
                <a:latin typeface="Trebuchet MS" panose="020B0603020202020204" pitchFamily="34" charset="0"/>
              </a:rPr>
              <a:t>Línea Estratégica Sectorial 4  </a:t>
            </a:r>
          </a:p>
          <a:p>
            <a:pPr algn="r"/>
            <a:r>
              <a:rPr lang="es-CO" sz="2400" dirty="0">
                <a:solidFill>
                  <a:schemeClr val="bg1"/>
                </a:solidFill>
                <a:latin typeface="Trebuchet MS" panose="020B0603020202020204" pitchFamily="34" charset="0"/>
              </a:rPr>
              <a:t>Identificación</a:t>
            </a:r>
          </a:p>
        </p:txBody>
      </p:sp>
      <p:sp>
        <p:nvSpPr>
          <p:cNvPr id="2" name="Rectángulo 1">
            <a:extLst>
              <a:ext uri="{FF2B5EF4-FFF2-40B4-BE49-F238E27FC236}">
                <a16:creationId xmlns:a16="http://schemas.microsoft.com/office/drawing/2014/main" id="{400A8DA8-9013-412A-9A45-F3B1F94ACFBB}"/>
              </a:ext>
            </a:extLst>
          </p:cNvPr>
          <p:cNvSpPr/>
          <p:nvPr/>
        </p:nvSpPr>
        <p:spPr>
          <a:xfrm>
            <a:off x="313226" y="933594"/>
            <a:ext cx="11657439" cy="4601257"/>
          </a:xfrm>
          <a:prstGeom prst="rect">
            <a:avLst/>
          </a:prstGeom>
        </p:spPr>
        <p:txBody>
          <a:bodyPr wrap="square" lIns="91438" tIns="45719" rIns="91438" bIns="45719">
            <a:spAutoFit/>
          </a:bodyPr>
          <a:lstStyle/>
          <a:p>
            <a:pPr algn="just">
              <a:lnSpc>
                <a:spcPct val="150000"/>
              </a:lnSpc>
            </a:pPr>
            <a:r>
              <a:rPr lang="es-ES" sz="2800" b="1" dirty="0">
                <a:solidFill>
                  <a:srgbClr val="232C6D"/>
                </a:solidFill>
                <a:latin typeface="Trebuchet MS" panose="020B0603020202020204" pitchFamily="34" charset="0"/>
              </a:rPr>
              <a:t>Reforma y acreditación institucional de la ESAP</a:t>
            </a:r>
            <a:endParaRPr lang="es-ES_tradnl" sz="2800" b="1" dirty="0">
              <a:solidFill>
                <a:srgbClr val="232C6D"/>
              </a:solidFill>
              <a:latin typeface="Trebuchet MS" panose="020B0603020202020204" pitchFamily="34" charset="0"/>
            </a:endParaRPr>
          </a:p>
          <a:p>
            <a:pPr algn="just"/>
            <a:r>
              <a:rPr lang="es-ES_tradnl" dirty="0">
                <a:latin typeface="Gill Sans MT" panose="020B0502020104020203" pitchFamily="34" charset="0"/>
              </a:rPr>
              <a:t>Modernizar la estructura orgánica y la capacidad institucional de la ESAP con el propósito de convertirla en un centro de gestión académico - científico integral, acreditado para el cumplimiento eficiente y eficaz de sus objetivos asistencia técnica y el fortalecimiento de la gestión y desempeño institucional de las Entidades Nacionales y Territoriales.</a:t>
            </a:r>
            <a:endParaRPr lang="es-CO" dirty="0">
              <a:latin typeface="Gill Sans MT" panose="020B0502020104020203" pitchFamily="34" charset="0"/>
            </a:endParaRPr>
          </a:p>
          <a:p>
            <a:pPr algn="just">
              <a:lnSpc>
                <a:spcPct val="150000"/>
              </a:lnSpc>
            </a:pPr>
            <a:endParaRPr lang="es-ES_tradnl" sz="2000" b="1" dirty="0">
              <a:solidFill>
                <a:srgbClr val="232C6D"/>
              </a:solidFill>
              <a:latin typeface="Gill Sans MT" panose="020B0502020104020203" pitchFamily="34" charset="0"/>
            </a:endParaRPr>
          </a:p>
          <a:p>
            <a:pPr algn="just">
              <a:lnSpc>
                <a:spcPct val="150000"/>
              </a:lnSpc>
            </a:pPr>
            <a:r>
              <a:rPr lang="es-ES_tradnl" sz="2000" b="1" dirty="0">
                <a:solidFill>
                  <a:srgbClr val="232C6D"/>
                </a:solidFill>
                <a:latin typeface="Gill Sans MT" panose="020B0502020104020203" pitchFamily="34" charset="0"/>
              </a:rPr>
              <a:t>Objetivo Sectorial </a:t>
            </a:r>
            <a:r>
              <a:rPr lang="es-ES_tradnl" sz="2000" dirty="0">
                <a:latin typeface="Gill Sans MT" panose="020B0502020104020203" pitchFamily="34" charset="0"/>
              </a:rPr>
              <a:t> </a:t>
            </a:r>
            <a:endParaRPr lang="es-CO" sz="2000" dirty="0">
              <a:latin typeface="Gill Sans MT" panose="020B0502020104020203" pitchFamily="34" charset="0"/>
            </a:endParaRPr>
          </a:p>
          <a:p>
            <a:r>
              <a:rPr lang="es-ES_tradnl" dirty="0">
                <a:latin typeface="Gill Sans MT" panose="020B0502020104020203" pitchFamily="34" charset="0"/>
              </a:rPr>
              <a:t>Modernizar y Fortalecer las capacidades sectoriales institucionales para elevar el despliegue, y desarrollo e impacto de los procesos misionales del sector (propuesta nuevo objetivo sectorial).</a:t>
            </a:r>
          </a:p>
          <a:p>
            <a:endParaRPr lang="es-ES_tradnl" dirty="0">
              <a:latin typeface="Gill Sans MT" panose="020B0502020104020203" pitchFamily="34" charset="0"/>
            </a:endParaRPr>
          </a:p>
          <a:p>
            <a:r>
              <a:rPr lang="es-ES_tradnl" sz="2000" b="1" dirty="0">
                <a:solidFill>
                  <a:srgbClr val="232C6D"/>
                </a:solidFill>
                <a:latin typeface="Gill Sans MT" panose="020B0502020104020203" pitchFamily="34" charset="0"/>
              </a:rPr>
              <a:t>Macroproductos</a:t>
            </a:r>
          </a:p>
          <a:p>
            <a:r>
              <a:rPr lang="es-ES_tradnl" b="1" dirty="0">
                <a:solidFill>
                  <a:srgbClr val="232C6D"/>
                </a:solidFill>
                <a:latin typeface="Gill Sans MT" panose="020B0502020104020203" pitchFamily="34" charset="0"/>
              </a:rPr>
              <a:t>1. </a:t>
            </a:r>
            <a:r>
              <a:rPr lang="es-ES_tradnl" b="1" dirty="0">
                <a:latin typeface="Gill Sans MT" panose="020B0502020104020203" pitchFamily="34" charset="0"/>
              </a:rPr>
              <a:t>Reforma administrativa institucional </a:t>
            </a:r>
          </a:p>
          <a:p>
            <a:r>
              <a:rPr lang="es-ES_tradnl" b="1" dirty="0">
                <a:solidFill>
                  <a:srgbClr val="232C6D"/>
                </a:solidFill>
                <a:latin typeface="Gill Sans MT" panose="020B0502020104020203" pitchFamily="34" charset="0"/>
              </a:rPr>
              <a:t>2. </a:t>
            </a:r>
            <a:r>
              <a:rPr lang="es-ES_tradnl" b="1" dirty="0">
                <a:latin typeface="Gill Sans MT" panose="020B0502020104020203" pitchFamily="34" charset="0"/>
              </a:rPr>
              <a:t>Acreditación institucional de alta calidad</a:t>
            </a:r>
          </a:p>
        </p:txBody>
      </p:sp>
      <p:pic>
        <p:nvPicPr>
          <p:cNvPr id="16386" name="Picture 2">
            <a:extLst>
              <a:ext uri="{FF2B5EF4-FFF2-40B4-BE49-F238E27FC236}">
                <a16:creationId xmlns:a16="http://schemas.microsoft.com/office/drawing/2014/main" id="{75F42F23-F406-4C91-8353-D6515FB0794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80218" y="3705471"/>
            <a:ext cx="3761959" cy="255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8878170"/>
      </p:ext>
    </p:extLst>
  </p:cSld>
  <p:clrMapOvr>
    <a:overrideClrMapping bg1="lt1" tx1="dk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ángulo 103">
            <a:extLst>
              <a:ext uri="{FF2B5EF4-FFF2-40B4-BE49-F238E27FC236}">
                <a16:creationId xmlns:a16="http://schemas.microsoft.com/office/drawing/2014/main" id="{3935CB9E-DE02-448B-B9BC-BBB541EE570B}"/>
              </a:ext>
            </a:extLst>
          </p:cNvPr>
          <p:cNvSpPr/>
          <p:nvPr/>
        </p:nvSpPr>
        <p:spPr>
          <a:xfrm rot="16200000">
            <a:off x="10904328" y="3506598"/>
            <a:ext cx="468840" cy="2106504"/>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121896" tIns="60948" rIns="121896" bIns="60948" rtlCol="0" anchor="ctr"/>
          <a:lstStyle/>
          <a:p>
            <a:pPr algn="ctr"/>
            <a:endParaRPr lang="es-CO" sz="1500" dirty="0"/>
          </a:p>
        </p:txBody>
      </p:sp>
      <p:sp>
        <p:nvSpPr>
          <p:cNvPr id="10" name="Rectángulo: esquinas redondeadas 9">
            <a:extLst>
              <a:ext uri="{FF2B5EF4-FFF2-40B4-BE49-F238E27FC236}">
                <a16:creationId xmlns:a16="http://schemas.microsoft.com/office/drawing/2014/main" id="{7BC57EFA-A925-4CB8-BB72-84E20D825B3B}"/>
              </a:ext>
            </a:extLst>
          </p:cNvPr>
          <p:cNvSpPr/>
          <p:nvPr/>
        </p:nvSpPr>
        <p:spPr>
          <a:xfrm>
            <a:off x="167662" y="2072802"/>
            <a:ext cx="9849943" cy="4502809"/>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5" tIns="82265" rIns="82265" bIns="82265" anchor="ctr" anchorCtr="0">
            <a:noAutofit/>
          </a:bodyPr>
          <a:lstStyle/>
          <a:p>
            <a:pPr marL="176213" indent="-176213" algn="just">
              <a:buFont typeface="Arial" panose="020B0604020202020204" pitchFamily="34" charset="0"/>
              <a:buChar char="•"/>
              <a:defRPr/>
            </a:pPr>
            <a:r>
              <a:rPr lang="es-MX" sz="1500" dirty="0">
                <a:solidFill>
                  <a:schemeClr val="bg1"/>
                </a:solidFill>
                <a:latin typeface="Calibri" panose="020F0502020204030204" pitchFamily="34" charset="0"/>
                <a:cs typeface="Calibri" panose="020F0502020204030204" pitchFamily="34" charset="0"/>
              </a:rPr>
              <a:t>Aprobación de la modificación del plan de estudios para los programas de pregrado en Administración Pública y Administración Pública Territorial, en sesión del Consejo Académico Nacional del 7 de diciembre de 2021.</a:t>
            </a:r>
            <a:endParaRPr lang="es-ES" sz="1500" dirty="0">
              <a:solidFill>
                <a:schemeClr val="bg1"/>
              </a:solidFill>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defRPr/>
            </a:pPr>
            <a:r>
              <a:rPr lang="es-ES" sz="1500" dirty="0">
                <a:solidFill>
                  <a:schemeClr val="bg1"/>
                </a:solidFill>
                <a:latin typeface="Calibri" panose="020F0502020204030204" pitchFamily="34" charset="0"/>
                <a:cs typeface="Calibri" panose="020F0502020204030204" pitchFamily="34" charset="0"/>
              </a:rPr>
              <a:t>Elaboración del estudio técnico y aprobación de la Reforma mediante decretos 164 del 16 de febrero de 2021, y la modificación de la planta de personal y las remuneraciones, mediante decretos 165 y 166 del 16 de febrero de 2021 respectivamente. </a:t>
            </a:r>
          </a:p>
          <a:p>
            <a:pPr marL="176213" indent="-176213" algn="just">
              <a:buFont typeface="Arial" panose="020B0604020202020204" pitchFamily="34" charset="0"/>
              <a:buChar char="•"/>
              <a:defRPr/>
            </a:pPr>
            <a:r>
              <a:rPr lang="es-ES" sz="1500" dirty="0">
                <a:solidFill>
                  <a:schemeClr val="bg1"/>
                </a:solidFill>
                <a:latin typeface="Calibri" panose="020F0502020204030204" pitchFamily="34" charset="0"/>
                <a:cs typeface="Calibri" panose="020F0502020204030204" pitchFamily="34" charset="0"/>
              </a:rPr>
              <a:t>Implementación de la nueva planta de personal: cerca de 400 actos de posesión de servidores públicos se realizaron el 01 de mayo “Día Internacional del Trabajo” en la Escuela Superior de Administración Pública, como respuesta al proceso de reestructuración y fortalecimiento de la institución universitaria. Actualmente se adelanta el proceso de encargos a funcionarios de Carrera Administrativa.</a:t>
            </a:r>
          </a:p>
          <a:p>
            <a:pPr marL="176213" indent="-176213" algn="just">
              <a:buFont typeface="Arial" panose="020B0604020202020204" pitchFamily="34" charset="0"/>
              <a:buChar char="•"/>
              <a:defRPr/>
            </a:pPr>
            <a:r>
              <a:rPr lang="es-ES" sz="1500" dirty="0">
                <a:solidFill>
                  <a:schemeClr val="bg1"/>
                </a:solidFill>
                <a:latin typeface="Calibri" panose="020F0502020204030204" pitchFamily="34" charset="0"/>
                <a:cs typeface="Calibri" panose="020F0502020204030204" pitchFamily="34" charset="0"/>
              </a:rPr>
              <a:t>Se encuentra en proceso de estructuración con la Comisión Nacional del Servicio Civil el concurso de méritos para provisión de las vacantes definitivas y ascenso en la nueva planta cargos de la Esap.</a:t>
            </a:r>
          </a:p>
          <a:p>
            <a:pPr marL="176213" lvl="0" indent="-176213" algn="just">
              <a:lnSpc>
                <a:spcPct val="107000"/>
              </a:lnSpc>
              <a:buFont typeface="Arial" panose="020B0604020202020204" pitchFamily="34" charset="0"/>
              <a:buChar char="•"/>
              <a:defRPr/>
            </a:pPr>
            <a:r>
              <a:rPr lang="es-ES" sz="1500" dirty="0">
                <a:solidFill>
                  <a:schemeClr val="bg1"/>
                </a:solidFill>
                <a:latin typeface="Calibri" panose="020F0502020204030204" pitchFamily="34" charset="0"/>
                <a:cs typeface="Calibri" panose="020F0502020204030204" pitchFamily="34" charset="0"/>
              </a:rPr>
              <a:t>Ejecución del Programa Integral de Fortalecimiento Académico e Intervención Territorial en sus etapas de formulación y ejecución de los proyectos integrales de intervención.</a:t>
            </a:r>
            <a:endParaRPr lang="es-CO" sz="1500" dirty="0">
              <a:solidFill>
                <a:schemeClr val="bg1"/>
              </a:solidFill>
              <a:latin typeface="Calibri" panose="020F0502020204030204" pitchFamily="34" charset="0"/>
              <a:cs typeface="Calibri" panose="020F0502020204030204" pitchFamily="34" charset="0"/>
            </a:endParaRPr>
          </a:p>
          <a:p>
            <a:pPr marL="176213" lvl="0" indent="-176213" algn="just">
              <a:lnSpc>
                <a:spcPct val="107000"/>
              </a:lnSpc>
              <a:buFont typeface="Arial" panose="020B0604020202020204" pitchFamily="34" charset="0"/>
              <a:buChar char="•"/>
              <a:defRPr/>
            </a:pPr>
            <a:r>
              <a:rPr lang="es-CO" sz="1500" dirty="0">
                <a:solidFill>
                  <a:schemeClr val="bg1"/>
                </a:solidFill>
                <a:latin typeface="Calibri" panose="020F0502020204030204" pitchFamily="34" charset="0"/>
                <a:cs typeface="Calibri" panose="020F0502020204030204" pitchFamily="34" charset="0"/>
              </a:rPr>
              <a:t>Diseño y ejecución de la estrategia de reposicionamiento de la Escuela de Alto Gobierno y de la oferta Académica, en áreas tales como: </a:t>
            </a:r>
            <a:r>
              <a:rPr lang="es-MX" sz="1500" dirty="0">
                <a:solidFill>
                  <a:schemeClr val="bg1"/>
                </a:solidFill>
                <a:latin typeface="Calibri" panose="020F0502020204030204" pitchFamily="34" charset="0"/>
                <a:cs typeface="Calibri" panose="020F0502020204030204" pitchFamily="34" charset="0"/>
              </a:rPr>
              <a:t>Elaboración de documentos de Estrategias de la comunicación Gubernamental,  Catastro Multipropósito, Gestión cultural,  Economía Naranja y asociatividad. Se realizaron las sesiones en las redes institucionales en temas de Asociatividad, Cultura, Catastro Multipropósito y Políticas Públicas.</a:t>
            </a:r>
            <a:endParaRPr lang="es-CO" sz="1500" dirty="0">
              <a:solidFill>
                <a:schemeClr val="bg1"/>
              </a:solidFill>
              <a:latin typeface="Calibri" panose="020F0502020204030204" pitchFamily="34" charset="0"/>
              <a:cs typeface="Calibri" panose="020F0502020204030204" pitchFamily="34" charset="0"/>
            </a:endParaRPr>
          </a:p>
        </p:txBody>
      </p:sp>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14563" y="2428890"/>
            <a:ext cx="612000" cy="612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60948" rtlCol="0" anchor="t"/>
          <a:lstStyle/>
          <a:p>
            <a:pPr algn="ctr"/>
            <a:endParaRPr lang="en-US" sz="3600" dirty="0">
              <a:solidFill>
                <a:schemeClr val="tx1"/>
              </a:solidFill>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91439" y="-154231"/>
            <a:ext cx="10215156" cy="637579"/>
          </a:xfrm>
          <a:prstGeom prst="rect">
            <a:avLst/>
          </a:prstGeom>
        </p:spPr>
        <p:txBody>
          <a:bodyPr lIns="121896" tIns="60948" rIns="121896" bIns="60948"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800" b="1" dirty="0">
                <a:solidFill>
                  <a:srgbClr val="1363AA"/>
                </a:solidFill>
                <a:latin typeface="Calibri" panose="020F0502020204030204" pitchFamily="34" charset="0"/>
                <a:ea typeface="+mn-ea"/>
                <a:cs typeface="Calibri" panose="020F0502020204030204" pitchFamily="34" charset="0"/>
              </a:rPr>
              <a:t>Macroproducto: Reforma administrativa institucional.</a:t>
            </a:r>
            <a:endParaRPr lang="es-CO" sz="1100" b="1" dirty="0">
              <a:ea typeface="+mn-ea"/>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91437" y="531049"/>
            <a:ext cx="7815067" cy="637579"/>
          </a:xfrm>
          <a:prstGeom prst="rect">
            <a:avLst/>
          </a:prstGeom>
        </p:spPr>
        <p:txBody>
          <a:bodyPr lIns="121896" tIns="60948" rIns="121896" bIns="6094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2400" b="1" dirty="0">
                <a:solidFill>
                  <a:srgbClr val="1363AA"/>
                </a:solidFill>
                <a:latin typeface="Calibri" panose="020F0502020204030204" pitchFamily="34" charset="0"/>
                <a:ea typeface="+mn-ea"/>
                <a:cs typeface="Calibri" panose="020F0502020204030204" pitchFamily="34" charset="0"/>
              </a:rPr>
              <a:t>Productos:</a:t>
            </a: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6160" y="2524193"/>
            <a:ext cx="438463" cy="438463"/>
          </a:xfrm>
          <a:prstGeom prst="rect">
            <a:avLst/>
          </a:prstGeom>
        </p:spPr>
      </p:pic>
      <p:sp>
        <p:nvSpPr>
          <p:cNvPr id="100" name="Título 1">
            <a:extLst>
              <a:ext uri="{FF2B5EF4-FFF2-40B4-BE49-F238E27FC236}">
                <a16:creationId xmlns:a16="http://schemas.microsoft.com/office/drawing/2014/main" id="{99EAF864-AFCB-46BD-8B71-28708474D540}"/>
              </a:ext>
            </a:extLst>
          </p:cNvPr>
          <p:cNvSpPr txBox="1">
            <a:spLocks/>
          </p:cNvSpPr>
          <p:nvPr/>
        </p:nvSpPr>
        <p:spPr>
          <a:xfrm>
            <a:off x="10044987" y="3873587"/>
            <a:ext cx="2276029" cy="456246"/>
          </a:xfrm>
          <a:prstGeom prst="rect">
            <a:avLst/>
          </a:prstGeom>
        </p:spPr>
        <p:txBody>
          <a:bodyPr lIns="121896" tIns="60948" rIns="121896" bIns="6094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s-CO" sz="1100" b="1" dirty="0">
                <a:cs typeface="Calibri" panose="020F0502020204030204" pitchFamily="34" charset="0"/>
              </a:rPr>
              <a:t>Fecha estimada  de cumplimiento</a:t>
            </a:r>
          </a:p>
        </p:txBody>
      </p:sp>
      <p:sp>
        <p:nvSpPr>
          <p:cNvPr id="15" name="CuadroTexto 14">
            <a:extLst>
              <a:ext uri="{FF2B5EF4-FFF2-40B4-BE49-F238E27FC236}">
                <a16:creationId xmlns:a16="http://schemas.microsoft.com/office/drawing/2014/main" id="{7E7473B5-6FE1-48AA-9E86-07167D9513D6}"/>
              </a:ext>
            </a:extLst>
          </p:cNvPr>
          <p:cNvSpPr txBox="1"/>
          <p:nvPr/>
        </p:nvSpPr>
        <p:spPr>
          <a:xfrm>
            <a:off x="10950156" y="4306387"/>
            <a:ext cx="930171" cy="492443"/>
          </a:xfrm>
          <a:prstGeom prst="rect">
            <a:avLst/>
          </a:prstGeom>
          <a:noFill/>
        </p:spPr>
        <p:txBody>
          <a:bodyPr wrap="none" lIns="121896" tIns="60948" rIns="121896" bIns="60948" rtlCol="0">
            <a:spAutoFit/>
          </a:bodyPr>
          <a:lstStyle/>
          <a:p>
            <a:pPr algn="ctr"/>
            <a:r>
              <a:rPr lang="es-CO" sz="2400" b="1" dirty="0"/>
              <a:t>2022</a:t>
            </a:r>
          </a:p>
        </p:txBody>
      </p:sp>
      <p:pic>
        <p:nvPicPr>
          <p:cNvPr id="3"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0219994" y="4242651"/>
            <a:ext cx="662271" cy="662271"/>
          </a:xfrm>
          <a:prstGeom prst="rect">
            <a:avLst/>
          </a:prstGeom>
        </p:spPr>
      </p:pic>
      <p:sp>
        <p:nvSpPr>
          <p:cNvPr id="30" name="Freeform 15">
            <a:extLst>
              <a:ext uri="{FF2B5EF4-FFF2-40B4-BE49-F238E27FC236}">
                <a16:creationId xmlns:a16="http://schemas.microsoft.com/office/drawing/2014/main" id="{CC2AA658-F646-4812-87EB-76B4A77CFF12}"/>
              </a:ext>
            </a:extLst>
          </p:cNvPr>
          <p:cNvSpPr>
            <a:spLocks/>
          </p:cNvSpPr>
          <p:nvPr/>
        </p:nvSpPr>
        <p:spPr bwMode="auto">
          <a:xfrm>
            <a:off x="330493" y="1028228"/>
            <a:ext cx="2629683" cy="649121"/>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5" tIns="82265" rIns="82265" bIns="82265" anchor="ctr" anchorCtr="0">
            <a:noAutofit/>
          </a:bodyPr>
          <a:lstStyle/>
          <a:p>
            <a:pPr marL="445992" algn="ctr" defTabSz="457095"/>
            <a:r>
              <a:rPr lang="es-ES" sz="1300" b="1" dirty="0">
                <a:solidFill>
                  <a:schemeClr val="bg1"/>
                </a:solidFill>
              </a:rPr>
              <a:t>Programa de Administración Pública Territorial modernizado</a:t>
            </a:r>
            <a:endParaRPr lang="es-CO" sz="1300" b="1" dirty="0">
              <a:solidFill>
                <a:schemeClr val="bg1"/>
              </a:solidFill>
            </a:endParaRPr>
          </a:p>
        </p:txBody>
      </p:sp>
      <p:sp>
        <p:nvSpPr>
          <p:cNvPr id="31" name="Oval 19">
            <a:extLst>
              <a:ext uri="{FF2B5EF4-FFF2-40B4-BE49-F238E27FC236}">
                <a16:creationId xmlns:a16="http://schemas.microsoft.com/office/drawing/2014/main" id="{55C17FDC-271A-40CF-B19A-59A816CF8DEA}"/>
              </a:ext>
            </a:extLst>
          </p:cNvPr>
          <p:cNvSpPr>
            <a:spLocks noChangeArrowheads="1"/>
          </p:cNvSpPr>
          <p:nvPr/>
        </p:nvSpPr>
        <p:spPr bwMode="auto">
          <a:xfrm>
            <a:off x="153191" y="984509"/>
            <a:ext cx="720000" cy="720000"/>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60948" rtlCol="0" anchor="ctr"/>
          <a:lstStyle/>
          <a:p>
            <a:pPr algn="ctr"/>
            <a:r>
              <a:rPr lang="en-US" sz="3600" dirty="0">
                <a:solidFill>
                  <a:schemeClr val="tx1"/>
                </a:solidFill>
              </a:rPr>
              <a:t>1</a:t>
            </a:r>
          </a:p>
        </p:txBody>
      </p:sp>
      <p:sp>
        <p:nvSpPr>
          <p:cNvPr id="36" name="Freeform 15">
            <a:extLst>
              <a:ext uri="{FF2B5EF4-FFF2-40B4-BE49-F238E27FC236}">
                <a16:creationId xmlns:a16="http://schemas.microsoft.com/office/drawing/2014/main" id="{30AF64C1-A67E-46A3-9075-C835B41EEDCA}"/>
              </a:ext>
            </a:extLst>
          </p:cNvPr>
          <p:cNvSpPr>
            <a:spLocks/>
          </p:cNvSpPr>
          <p:nvPr/>
        </p:nvSpPr>
        <p:spPr bwMode="auto">
          <a:xfrm>
            <a:off x="3492467" y="1000757"/>
            <a:ext cx="2365892" cy="704063"/>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5" tIns="82265" rIns="82265" bIns="82265" anchor="t" anchorCtr="0">
            <a:noAutofit/>
          </a:bodyPr>
          <a:lstStyle/>
          <a:p>
            <a:pPr marL="468207" indent="-285690" defTabSz="457095">
              <a:buFont typeface="Arial" panose="020B0604020202020204" pitchFamily="34" charset="0"/>
              <a:buChar char="•"/>
            </a:pPr>
            <a:r>
              <a:rPr lang="es-ES" sz="1300" dirty="0">
                <a:solidFill>
                  <a:schemeClr val="bg1"/>
                </a:solidFill>
              </a:rPr>
              <a:t>Modernización de la estructura  y planta ESAP.</a:t>
            </a:r>
            <a:endParaRPr lang="es-CO" sz="1300" dirty="0">
              <a:solidFill>
                <a:schemeClr val="bg1"/>
              </a:solidFill>
            </a:endParaRPr>
          </a:p>
        </p:txBody>
      </p:sp>
      <p:sp>
        <p:nvSpPr>
          <p:cNvPr id="37" name="Freeform 15">
            <a:extLst>
              <a:ext uri="{FF2B5EF4-FFF2-40B4-BE49-F238E27FC236}">
                <a16:creationId xmlns:a16="http://schemas.microsoft.com/office/drawing/2014/main" id="{AA588E07-C5CF-47BC-91D7-2D4E19F406D8}"/>
              </a:ext>
            </a:extLst>
          </p:cNvPr>
          <p:cNvSpPr>
            <a:spLocks/>
          </p:cNvSpPr>
          <p:nvPr/>
        </p:nvSpPr>
        <p:spPr bwMode="auto">
          <a:xfrm>
            <a:off x="6509286" y="982391"/>
            <a:ext cx="2479731" cy="740795"/>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5" tIns="82265" rIns="82265" bIns="82265" anchor="t" anchorCtr="0">
            <a:noAutofit/>
          </a:bodyPr>
          <a:lstStyle/>
          <a:p>
            <a:pPr marL="363466" defTabSz="457095"/>
            <a:r>
              <a:rPr lang="es-ES" sz="1300" dirty="0">
                <a:solidFill>
                  <a:schemeClr val="bg1"/>
                </a:solidFill>
              </a:rPr>
              <a:t>Fortalecimiento oferta de los servicios de la Escuela de Alto Gobierno.</a:t>
            </a:r>
            <a:endParaRPr lang="es-CO" sz="1300" dirty="0">
              <a:solidFill>
                <a:schemeClr val="bg1"/>
              </a:solidFill>
            </a:endParaRPr>
          </a:p>
        </p:txBody>
      </p:sp>
      <p:sp>
        <p:nvSpPr>
          <p:cNvPr id="38" name="Oval 19">
            <a:extLst>
              <a:ext uri="{FF2B5EF4-FFF2-40B4-BE49-F238E27FC236}">
                <a16:creationId xmlns:a16="http://schemas.microsoft.com/office/drawing/2014/main" id="{FB3413E5-6532-4660-8014-05C2487D9C5F}"/>
              </a:ext>
            </a:extLst>
          </p:cNvPr>
          <p:cNvSpPr>
            <a:spLocks noChangeArrowheads="1"/>
          </p:cNvSpPr>
          <p:nvPr/>
        </p:nvSpPr>
        <p:spPr bwMode="auto">
          <a:xfrm>
            <a:off x="3166479" y="984509"/>
            <a:ext cx="720000" cy="720000"/>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60948" rtlCol="0" anchor="ctr"/>
          <a:lstStyle/>
          <a:p>
            <a:pPr algn="ctr"/>
            <a:r>
              <a:rPr lang="en-US" sz="3600" dirty="0">
                <a:solidFill>
                  <a:schemeClr val="tx1"/>
                </a:solidFill>
              </a:rPr>
              <a:t>2</a:t>
            </a:r>
          </a:p>
        </p:txBody>
      </p:sp>
      <p:sp>
        <p:nvSpPr>
          <p:cNvPr id="39" name="Oval 19">
            <a:extLst>
              <a:ext uri="{FF2B5EF4-FFF2-40B4-BE49-F238E27FC236}">
                <a16:creationId xmlns:a16="http://schemas.microsoft.com/office/drawing/2014/main" id="{4ADC8299-FF72-4A29-8A53-19D9C31ACAE0}"/>
              </a:ext>
            </a:extLst>
          </p:cNvPr>
          <p:cNvSpPr>
            <a:spLocks noChangeArrowheads="1"/>
          </p:cNvSpPr>
          <p:nvPr/>
        </p:nvSpPr>
        <p:spPr bwMode="auto">
          <a:xfrm>
            <a:off x="5980500" y="984509"/>
            <a:ext cx="720000" cy="720000"/>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60948" rtlCol="0" anchor="ctr"/>
          <a:lstStyle/>
          <a:p>
            <a:pPr algn="ctr"/>
            <a:r>
              <a:rPr lang="en-US" sz="3600" dirty="0">
                <a:solidFill>
                  <a:schemeClr val="tx1"/>
                </a:solidFill>
              </a:rPr>
              <a:t>1</a:t>
            </a:r>
          </a:p>
        </p:txBody>
      </p:sp>
      <p:sp>
        <p:nvSpPr>
          <p:cNvPr id="44" name="Título 1">
            <a:extLst>
              <a:ext uri="{FF2B5EF4-FFF2-40B4-BE49-F238E27FC236}">
                <a16:creationId xmlns:a16="http://schemas.microsoft.com/office/drawing/2014/main" id="{575B12C0-DBC2-4D16-A4C4-80E37550F343}"/>
              </a:ext>
            </a:extLst>
          </p:cNvPr>
          <p:cNvSpPr txBox="1">
            <a:spLocks/>
          </p:cNvSpPr>
          <p:nvPr/>
        </p:nvSpPr>
        <p:spPr>
          <a:xfrm>
            <a:off x="153193" y="1745465"/>
            <a:ext cx="12009123" cy="637579"/>
          </a:xfrm>
          <a:prstGeom prst="rect">
            <a:avLst/>
          </a:prstGeom>
        </p:spPr>
        <p:txBody>
          <a:bodyPr lIns="121896" tIns="60948" rIns="121896" bIns="6094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2400" dirty="0">
                <a:solidFill>
                  <a:srgbClr val="1363AA"/>
                </a:solidFill>
                <a:latin typeface="Calibri" panose="020F0502020204030204" pitchFamily="34" charset="0"/>
                <a:ea typeface="+mn-ea"/>
                <a:cs typeface="Calibri" panose="020F0502020204030204" pitchFamily="34" charset="0"/>
              </a:rPr>
              <a:t>Principales</a:t>
            </a:r>
            <a:r>
              <a:rPr lang="es-CO" sz="2300" dirty="0">
                <a:cs typeface="Calibri" panose="020F0502020204030204" pitchFamily="34" charset="0"/>
              </a:rPr>
              <a:t> </a:t>
            </a:r>
            <a:r>
              <a:rPr lang="es-CO" sz="2400" dirty="0">
                <a:solidFill>
                  <a:srgbClr val="1363AA"/>
                </a:solidFill>
                <a:latin typeface="Calibri" panose="020F0502020204030204" pitchFamily="34" charset="0"/>
                <a:ea typeface="+mn-ea"/>
                <a:cs typeface="Calibri" panose="020F0502020204030204" pitchFamily="34" charset="0"/>
              </a:rPr>
              <a:t>avances sectoriales</a:t>
            </a:r>
          </a:p>
        </p:txBody>
      </p:sp>
      <p:pic>
        <p:nvPicPr>
          <p:cNvPr id="2" name="Imagen 1">
            <a:extLst>
              <a:ext uri="{FF2B5EF4-FFF2-40B4-BE49-F238E27FC236}">
                <a16:creationId xmlns:a16="http://schemas.microsoft.com/office/drawing/2014/main" id="{BDC2EBE8-B0FD-4779-832A-2F5625A553E9}"/>
              </a:ext>
            </a:extLst>
          </p:cNvPr>
          <p:cNvPicPr>
            <a:picLocks noChangeAspect="1"/>
          </p:cNvPicPr>
          <p:nvPr/>
        </p:nvPicPr>
        <p:blipFill>
          <a:blip r:embed="rId7"/>
          <a:stretch>
            <a:fillRect/>
          </a:stretch>
        </p:blipFill>
        <p:spPr>
          <a:xfrm>
            <a:off x="9211121" y="-10062"/>
            <a:ext cx="1950889" cy="1938696"/>
          </a:xfrm>
          <a:prstGeom prst="rect">
            <a:avLst/>
          </a:prstGeom>
        </p:spPr>
      </p:pic>
      <p:pic>
        <p:nvPicPr>
          <p:cNvPr id="25" name="Imagen 24">
            <a:extLst>
              <a:ext uri="{FF2B5EF4-FFF2-40B4-BE49-F238E27FC236}">
                <a16:creationId xmlns:a16="http://schemas.microsoft.com/office/drawing/2014/main" id="{700F152A-2950-448D-8B88-BAE91F5A841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85548" y="701271"/>
            <a:ext cx="1358559" cy="1349411"/>
          </a:xfrm>
          <a:prstGeom prst="rect">
            <a:avLst/>
          </a:prstGeom>
          <a:ln>
            <a:noFill/>
          </a:ln>
          <a:effectLst>
            <a:outerShdw blurRad="292100" dist="139700" dir="2700000" algn="tl" rotWithShape="0">
              <a:srgbClr val="333333">
                <a:alpha val="65000"/>
              </a:srgbClr>
            </a:outerShdw>
          </a:effectLst>
        </p:spPr>
      </p:pic>
      <p:pic>
        <p:nvPicPr>
          <p:cNvPr id="26" name="Imagen 25">
            <a:extLst>
              <a:ext uri="{FF2B5EF4-FFF2-40B4-BE49-F238E27FC236}">
                <a16:creationId xmlns:a16="http://schemas.microsoft.com/office/drawing/2014/main" id="{30736244-BBA0-46EE-809E-90157B8C17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823342" y="1479982"/>
            <a:ext cx="1358559" cy="1349411"/>
          </a:xfrm>
          <a:prstGeom prst="rect">
            <a:avLst/>
          </a:prstGeom>
          <a:ln>
            <a:noFill/>
          </a:ln>
          <a:effectLst>
            <a:outerShdw blurRad="292100" dist="139700" dir="2700000" algn="tl" rotWithShape="0">
              <a:srgbClr val="333333">
                <a:alpha val="65000"/>
              </a:srgbClr>
            </a:outerShdw>
          </a:effectLst>
        </p:spPr>
      </p:pic>
      <p:sp>
        <p:nvSpPr>
          <p:cNvPr id="22" name="56 Elipse">
            <a:extLst>
              <a:ext uri="{FF2B5EF4-FFF2-40B4-BE49-F238E27FC236}">
                <a16:creationId xmlns:a16="http://schemas.microsoft.com/office/drawing/2014/main" id="{78268362-7456-47D3-BAB2-8D0A937FF5FF}"/>
              </a:ext>
            </a:extLst>
          </p:cNvPr>
          <p:cNvSpPr/>
          <p:nvPr/>
        </p:nvSpPr>
        <p:spPr>
          <a:xfrm>
            <a:off x="5659975" y="1472561"/>
            <a:ext cx="324000" cy="324000"/>
          </a:xfrm>
          <a:prstGeom prst="ellipse">
            <a:avLst/>
          </a:prstGeom>
          <a:solidFill>
            <a:srgbClr val="00B0F0"/>
          </a:solidFill>
          <a:ln>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78" tIns="45718" rIns="91378" bIns="45718" rtlCol="0" anchor="ctr"/>
          <a:lstStyle/>
          <a:p>
            <a:pPr algn="ctr" defTabSz="913674"/>
            <a:endParaRPr lang="es-CO" sz="1600" dirty="0">
              <a:solidFill>
                <a:schemeClr val="tx1"/>
              </a:solidFill>
              <a:latin typeface="Calibri"/>
            </a:endParaRPr>
          </a:p>
        </p:txBody>
      </p:sp>
      <p:sp>
        <p:nvSpPr>
          <p:cNvPr id="24" name="61 Elipse">
            <a:extLst>
              <a:ext uri="{FF2B5EF4-FFF2-40B4-BE49-F238E27FC236}">
                <a16:creationId xmlns:a16="http://schemas.microsoft.com/office/drawing/2014/main" id="{1E9A8B60-F9B3-D99E-D793-3A0DA3B1045D}"/>
              </a:ext>
            </a:extLst>
          </p:cNvPr>
          <p:cNvSpPr/>
          <p:nvPr/>
        </p:nvSpPr>
        <p:spPr>
          <a:xfrm>
            <a:off x="2806752" y="1472561"/>
            <a:ext cx="324000" cy="324000"/>
          </a:xfrm>
          <a:prstGeom prst="ellipse">
            <a:avLst/>
          </a:prstGeom>
          <a:solidFill>
            <a:srgbClr val="00B050"/>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marL="0" marR="0" lvl="0" indent="0" algn="ctr" defTabSz="91381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27" name="61 Elipse">
            <a:extLst>
              <a:ext uri="{FF2B5EF4-FFF2-40B4-BE49-F238E27FC236}">
                <a16:creationId xmlns:a16="http://schemas.microsoft.com/office/drawing/2014/main" id="{BEB21C5A-641B-9328-1600-9113D7BF7E84}"/>
              </a:ext>
            </a:extLst>
          </p:cNvPr>
          <p:cNvSpPr/>
          <p:nvPr/>
        </p:nvSpPr>
        <p:spPr>
          <a:xfrm>
            <a:off x="8776069" y="1472561"/>
            <a:ext cx="324000" cy="324000"/>
          </a:xfrm>
          <a:prstGeom prst="ellipse">
            <a:avLst/>
          </a:prstGeom>
          <a:solidFill>
            <a:srgbClr val="00B050"/>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marL="0" marR="0" lvl="0" indent="0" algn="ctr" defTabSz="91381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991177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ángulo 103">
            <a:extLst>
              <a:ext uri="{FF2B5EF4-FFF2-40B4-BE49-F238E27FC236}">
                <a16:creationId xmlns:a16="http://schemas.microsoft.com/office/drawing/2014/main" id="{3935CB9E-DE02-448B-B9BC-BBB541EE570B}"/>
              </a:ext>
            </a:extLst>
          </p:cNvPr>
          <p:cNvSpPr/>
          <p:nvPr/>
        </p:nvSpPr>
        <p:spPr>
          <a:xfrm rot="16200000">
            <a:off x="10578660" y="2514939"/>
            <a:ext cx="495944" cy="2298725"/>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422" tIns="45718" rIns="91422" bIns="45718" rtlCol="0" anchor="ctr"/>
          <a:lstStyle/>
          <a:p>
            <a:pPr algn="ctr"/>
            <a:endParaRPr lang="es-CO" sz="1500" dirty="0"/>
          </a:p>
        </p:txBody>
      </p:sp>
      <p:sp>
        <p:nvSpPr>
          <p:cNvPr id="10" name="Rectángulo: esquinas redondeadas 9">
            <a:extLst>
              <a:ext uri="{FF2B5EF4-FFF2-40B4-BE49-F238E27FC236}">
                <a16:creationId xmlns:a16="http://schemas.microsoft.com/office/drawing/2014/main" id="{7BC57EFA-A925-4CB8-BB72-84E20D825B3B}"/>
              </a:ext>
            </a:extLst>
          </p:cNvPr>
          <p:cNvSpPr/>
          <p:nvPr/>
        </p:nvSpPr>
        <p:spPr>
          <a:xfrm>
            <a:off x="496310" y="2275451"/>
            <a:ext cx="8876246" cy="4203900"/>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5" tIns="82265" rIns="82265" bIns="82265" anchor="ctr" anchorCtr="0">
            <a:noAutofit/>
          </a:bodyPr>
          <a:lstStyle/>
          <a:p>
            <a:pPr marL="363220" indent="-175895" algn="just">
              <a:buFont typeface="Arial" panose="020B0604020202020204" pitchFamily="34" charset="0"/>
              <a:buChar char="•"/>
              <a:defRPr/>
            </a:pPr>
            <a:r>
              <a:rPr lang="es-MX" sz="1600" dirty="0">
                <a:solidFill>
                  <a:schemeClr val="bg1"/>
                </a:solidFill>
                <a:latin typeface="Calibri" panose="020F0502020204030204" pitchFamily="34" charset="0"/>
                <a:cs typeface="Calibri" panose="020F0502020204030204" pitchFamily="34" charset="0"/>
              </a:rPr>
              <a:t>Realización del proceso de autoevaluación institucional de condiciones mínimas iniciales, de acreditación generando el correspondiente informe.</a:t>
            </a:r>
          </a:p>
          <a:p>
            <a:pPr marL="363220" indent="-175895" algn="just">
              <a:buFont typeface="Arial" panose="020B0604020202020204" pitchFamily="34" charset="0"/>
              <a:buChar char="•"/>
              <a:defRPr/>
            </a:pPr>
            <a:endParaRPr lang="es-MX" sz="1100" dirty="0">
              <a:solidFill>
                <a:schemeClr val="bg1"/>
              </a:solidFill>
              <a:latin typeface="Calibri" panose="020F0502020204030204" pitchFamily="34" charset="0"/>
              <a:cs typeface="Calibri" panose="020F0502020204030204" pitchFamily="34" charset="0"/>
            </a:endParaRPr>
          </a:p>
          <a:p>
            <a:pPr marL="363220" indent="-175895" algn="just">
              <a:buFont typeface="Arial" panose="020B0604020202020204" pitchFamily="34" charset="0"/>
              <a:buChar char="•"/>
              <a:defRPr/>
            </a:pPr>
            <a:r>
              <a:rPr lang="es-MX" sz="1600" dirty="0">
                <a:solidFill>
                  <a:schemeClr val="bg1"/>
                </a:solidFill>
                <a:latin typeface="Calibri" panose="020F0502020204030204" pitchFamily="34" charset="0"/>
                <a:cs typeface="Calibri" panose="020F0502020204030204" pitchFamily="34" charset="0"/>
              </a:rPr>
              <a:t>Proceso de reacreditación del programa de pregrado en Administración Pública Territorial, recibiendo respuesta favorable por parte de los pares académicos. La expedición del acto administrativo por parte del MEN se encuentra en tramite. Teniendo en cuenta que se encuentra vigente la acreditación del programa de pregrado en Administración Pública, se tiene previsto para la vigencia 2022 la radicación de solicitud de acreditación institucional.</a:t>
            </a:r>
          </a:p>
          <a:p>
            <a:pPr marL="363220" indent="-175895" algn="just">
              <a:buFont typeface="Arial" panose="020B0604020202020204" pitchFamily="34" charset="0"/>
              <a:buChar char="•"/>
              <a:defRPr/>
            </a:pPr>
            <a:endParaRPr lang="es-MX" sz="1100" dirty="0">
              <a:solidFill>
                <a:schemeClr val="bg1"/>
              </a:solidFill>
              <a:latin typeface="Calibri" panose="020F0502020204030204" pitchFamily="34" charset="0"/>
              <a:cs typeface="Calibri" panose="020F0502020204030204" pitchFamily="34" charset="0"/>
            </a:endParaRPr>
          </a:p>
          <a:p>
            <a:pPr marL="363220" indent="-175895" algn="just">
              <a:buFont typeface="Arial" panose="020B0604020202020204" pitchFamily="34" charset="0"/>
              <a:buChar char="•"/>
              <a:defRPr/>
            </a:pPr>
            <a:r>
              <a:rPr lang="es-MX" sz="1600" dirty="0">
                <a:solidFill>
                  <a:schemeClr val="bg1"/>
                </a:solidFill>
                <a:latin typeface="Calibri" panose="020F0502020204030204" pitchFamily="34" charset="0"/>
                <a:cs typeface="Calibri" panose="020F0502020204030204" pitchFamily="34" charset="0"/>
              </a:rPr>
              <a:t>Se radicó ante el MEN con el número de proceso 57782;  la solicitud del registro calificado para el programa del Doctorado en Administración Pública.</a:t>
            </a:r>
          </a:p>
          <a:p>
            <a:pPr marL="187325" algn="just">
              <a:defRPr/>
            </a:pPr>
            <a:endParaRPr lang="es-MX" sz="1400" dirty="0">
              <a:solidFill>
                <a:schemeClr val="bg1"/>
              </a:solidFill>
              <a:latin typeface="Calibri" panose="020F0502020204030204" pitchFamily="34" charset="0"/>
              <a:cs typeface="Calibri" panose="020F0502020204030204" pitchFamily="34" charset="0"/>
            </a:endParaRPr>
          </a:p>
          <a:p>
            <a:pPr marL="363220" indent="-175895" algn="just">
              <a:buFont typeface="Arial" panose="020B0604020202020204" pitchFamily="34" charset="0"/>
              <a:buChar char="•"/>
              <a:defRPr/>
            </a:pPr>
            <a:r>
              <a:rPr lang="es-MX" sz="1600" dirty="0">
                <a:solidFill>
                  <a:schemeClr val="bg1"/>
                </a:solidFill>
                <a:latin typeface="Calibri" panose="020F0502020204030204" pitchFamily="34" charset="0"/>
                <a:cs typeface="Calibri" panose="020F0502020204030204" pitchFamily="34" charset="0"/>
              </a:rPr>
              <a:t>Aprobación de la creación del programa de pregrado en Administración Pública Étnica e Intercultural, mediante Acuerdo 016 del 21 de diciembre de 2021 del  Consejo Directivo de la ESAP  y del Programa de pregrado en Economía Pública, mediante Acuerdo  017 del 21 de diciembre de 2021.</a:t>
            </a:r>
            <a:endParaRPr lang="es-ES" sz="1600" dirty="0">
              <a:solidFill>
                <a:schemeClr val="bg1"/>
              </a:solidFill>
              <a:latin typeface="Calibri" panose="020F0502020204030204" pitchFamily="34" charset="0"/>
              <a:cs typeface="Calibri" panose="020F0502020204030204" pitchFamily="34" charset="0"/>
            </a:endParaRPr>
          </a:p>
        </p:txBody>
      </p:sp>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78868" y="3873154"/>
            <a:ext cx="612000" cy="612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a:endParaRPr lang="en-US" sz="3600" dirty="0">
              <a:solidFill>
                <a:schemeClr val="tx1"/>
              </a:solidFill>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91439" y="-154231"/>
            <a:ext cx="10215156" cy="637579"/>
          </a:xfrm>
          <a:prstGeom prst="rect">
            <a:avLst/>
          </a:prstGeom>
        </p:spPr>
        <p:txBody>
          <a:bodyPr lIns="91422" tIns="45718" rIns="91422" bIns="45718"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800" b="1" dirty="0">
                <a:solidFill>
                  <a:srgbClr val="1363AA"/>
                </a:solidFill>
                <a:latin typeface="Calibri" panose="020F0502020204030204" pitchFamily="34" charset="0"/>
                <a:ea typeface="+mn-ea"/>
                <a:cs typeface="Calibri" panose="020F0502020204030204" pitchFamily="34" charset="0"/>
              </a:rPr>
              <a:t>Macroproducto: </a:t>
            </a:r>
            <a:r>
              <a:rPr lang="es-ES" sz="2800" b="1" dirty="0">
                <a:solidFill>
                  <a:srgbClr val="1363AA"/>
                </a:solidFill>
                <a:latin typeface="Calibri" panose="020F0502020204030204" pitchFamily="34" charset="0"/>
                <a:ea typeface="+mn-ea"/>
                <a:cs typeface="Calibri" panose="020F0502020204030204" pitchFamily="34" charset="0"/>
              </a:rPr>
              <a:t>Acreditación institucional de alta calidad.</a:t>
            </a:r>
            <a:endParaRPr lang="es-CO" sz="1100" b="1" dirty="0">
              <a:ea typeface="+mn-ea"/>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04137" y="378649"/>
            <a:ext cx="7815067" cy="637579"/>
          </a:xfrm>
          <a:prstGeom prst="rect">
            <a:avLst/>
          </a:prstGeom>
        </p:spPr>
        <p:txBody>
          <a:bodyPr lIns="91422" tIns="45718" rIns="9142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2400" b="1" dirty="0">
                <a:solidFill>
                  <a:srgbClr val="1363AA"/>
                </a:solidFill>
                <a:latin typeface="Calibri" panose="020F0502020204030204" pitchFamily="34" charset="0"/>
                <a:ea typeface="+mn-ea"/>
                <a:cs typeface="Calibri" panose="020F0502020204030204" pitchFamily="34" charset="0"/>
              </a:rPr>
              <a:t>Productos:</a:t>
            </a: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55981" y="3960657"/>
            <a:ext cx="438463" cy="438463"/>
          </a:xfrm>
          <a:prstGeom prst="rect">
            <a:avLst/>
          </a:prstGeom>
        </p:spPr>
      </p:pic>
      <p:sp>
        <p:nvSpPr>
          <p:cNvPr id="100" name="Título 1">
            <a:extLst>
              <a:ext uri="{FF2B5EF4-FFF2-40B4-BE49-F238E27FC236}">
                <a16:creationId xmlns:a16="http://schemas.microsoft.com/office/drawing/2014/main" id="{99EAF864-AFCB-46BD-8B71-28708474D540}"/>
              </a:ext>
            </a:extLst>
          </p:cNvPr>
          <p:cNvSpPr txBox="1">
            <a:spLocks/>
          </p:cNvSpPr>
          <p:nvPr/>
        </p:nvSpPr>
        <p:spPr>
          <a:xfrm>
            <a:off x="9501441" y="3025626"/>
            <a:ext cx="2690559" cy="282215"/>
          </a:xfrm>
          <a:prstGeom prst="rect">
            <a:avLst/>
          </a:prstGeom>
        </p:spPr>
        <p:txBody>
          <a:bodyPr lIns="91422" tIns="45718" rIns="9142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lang="es-CO" sz="1100" b="1" dirty="0">
                <a:solidFill>
                  <a:srgbClr val="121E36"/>
                </a:solidFill>
                <a:cs typeface="Calibri" panose="020F0502020204030204" pitchFamily="34" charset="0"/>
              </a:rPr>
              <a:t>Fecha estimada  de cumplimiento</a:t>
            </a:r>
          </a:p>
        </p:txBody>
      </p:sp>
      <p:sp>
        <p:nvSpPr>
          <p:cNvPr id="15" name="CuadroTexto 14">
            <a:extLst>
              <a:ext uri="{FF2B5EF4-FFF2-40B4-BE49-F238E27FC236}">
                <a16:creationId xmlns:a16="http://schemas.microsoft.com/office/drawing/2014/main" id="{7E7473B5-6FE1-48AA-9E86-07167D9513D6}"/>
              </a:ext>
            </a:extLst>
          </p:cNvPr>
          <p:cNvSpPr txBox="1"/>
          <p:nvPr/>
        </p:nvSpPr>
        <p:spPr>
          <a:xfrm>
            <a:off x="10463649" y="3440601"/>
            <a:ext cx="1233376" cy="461665"/>
          </a:xfrm>
          <a:prstGeom prst="rect">
            <a:avLst/>
          </a:prstGeom>
          <a:noFill/>
        </p:spPr>
        <p:txBody>
          <a:bodyPr wrap="square" lIns="91422" tIns="45718" rIns="91422" bIns="45718" rtlCol="0">
            <a:spAutoFit/>
          </a:bodyPr>
          <a:lstStyle/>
          <a:p>
            <a:pPr algn="ctr"/>
            <a:r>
              <a:rPr lang="es-CO" sz="2400" b="1" dirty="0"/>
              <a:t>2022</a:t>
            </a:r>
          </a:p>
        </p:txBody>
      </p:sp>
      <p:pic>
        <p:nvPicPr>
          <p:cNvPr id="3"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9850604" y="3324123"/>
            <a:ext cx="665355" cy="665355"/>
          </a:xfrm>
          <a:prstGeom prst="rect">
            <a:avLst/>
          </a:prstGeom>
        </p:spPr>
      </p:pic>
      <p:sp>
        <p:nvSpPr>
          <p:cNvPr id="30" name="Freeform 15">
            <a:extLst>
              <a:ext uri="{FF2B5EF4-FFF2-40B4-BE49-F238E27FC236}">
                <a16:creationId xmlns:a16="http://schemas.microsoft.com/office/drawing/2014/main" id="{CC2AA658-F646-4812-87EB-76B4A77CFF12}"/>
              </a:ext>
            </a:extLst>
          </p:cNvPr>
          <p:cNvSpPr>
            <a:spLocks/>
          </p:cNvSpPr>
          <p:nvPr/>
        </p:nvSpPr>
        <p:spPr bwMode="auto">
          <a:xfrm>
            <a:off x="531973" y="857149"/>
            <a:ext cx="3184242" cy="628241"/>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5" tIns="82265" rIns="82265" bIns="82265" anchor="ctr" anchorCtr="0">
            <a:noAutofit/>
          </a:bodyPr>
          <a:lstStyle/>
          <a:p>
            <a:pPr marL="445981" algn="ctr" defTabSz="457083"/>
            <a:r>
              <a:rPr lang="es-ES" sz="1200" dirty="0">
                <a:solidFill>
                  <a:schemeClr val="bg1"/>
                </a:solidFill>
              </a:rPr>
              <a:t>Programas de formación académica de la ESAP con acreditación de alta calidad otorgada por el CNA.</a:t>
            </a:r>
            <a:endParaRPr lang="es-CO" sz="1200" dirty="0">
              <a:solidFill>
                <a:schemeClr val="bg1"/>
              </a:solidFill>
            </a:endParaRPr>
          </a:p>
        </p:txBody>
      </p:sp>
      <p:sp>
        <p:nvSpPr>
          <p:cNvPr id="31" name="Oval 19">
            <a:extLst>
              <a:ext uri="{FF2B5EF4-FFF2-40B4-BE49-F238E27FC236}">
                <a16:creationId xmlns:a16="http://schemas.microsoft.com/office/drawing/2014/main" id="{55C17FDC-271A-40CF-B19A-59A816CF8DEA}"/>
              </a:ext>
            </a:extLst>
          </p:cNvPr>
          <p:cNvSpPr>
            <a:spLocks noChangeArrowheads="1"/>
          </p:cNvSpPr>
          <p:nvPr/>
        </p:nvSpPr>
        <p:spPr bwMode="auto">
          <a:xfrm>
            <a:off x="170481" y="811269"/>
            <a:ext cx="720000" cy="720000"/>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3600" dirty="0">
                <a:solidFill>
                  <a:schemeClr val="tx1"/>
                </a:solidFill>
              </a:rPr>
              <a:t>1</a:t>
            </a:r>
          </a:p>
        </p:txBody>
      </p:sp>
      <p:sp>
        <p:nvSpPr>
          <p:cNvPr id="37" name="Freeform 15">
            <a:extLst>
              <a:ext uri="{FF2B5EF4-FFF2-40B4-BE49-F238E27FC236}">
                <a16:creationId xmlns:a16="http://schemas.microsoft.com/office/drawing/2014/main" id="{AA588E07-C5CF-47BC-91D7-2D4E19F406D8}"/>
              </a:ext>
            </a:extLst>
          </p:cNvPr>
          <p:cNvSpPr>
            <a:spLocks/>
          </p:cNvSpPr>
          <p:nvPr/>
        </p:nvSpPr>
        <p:spPr bwMode="auto">
          <a:xfrm>
            <a:off x="4416399" y="829269"/>
            <a:ext cx="2388091" cy="684000"/>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5" tIns="82265" rIns="82265" bIns="82265" anchor="t" anchorCtr="0">
            <a:noAutofit/>
          </a:bodyPr>
          <a:lstStyle/>
          <a:p>
            <a:pPr marL="363458" defTabSz="457083"/>
            <a:r>
              <a:rPr lang="es-ES" sz="1300" dirty="0">
                <a:solidFill>
                  <a:schemeClr val="bg1"/>
                </a:solidFill>
              </a:rPr>
              <a:t>Creación de nuevos programas</a:t>
            </a:r>
            <a:endParaRPr lang="es-CO" sz="1300" dirty="0">
              <a:solidFill>
                <a:schemeClr val="bg1"/>
              </a:solidFill>
            </a:endParaRPr>
          </a:p>
        </p:txBody>
      </p:sp>
      <p:sp>
        <p:nvSpPr>
          <p:cNvPr id="39" name="Oval 19">
            <a:extLst>
              <a:ext uri="{FF2B5EF4-FFF2-40B4-BE49-F238E27FC236}">
                <a16:creationId xmlns:a16="http://schemas.microsoft.com/office/drawing/2014/main" id="{4ADC8299-FF72-4A29-8A53-19D9C31ACAE0}"/>
              </a:ext>
            </a:extLst>
          </p:cNvPr>
          <p:cNvSpPr>
            <a:spLocks noChangeArrowheads="1"/>
          </p:cNvSpPr>
          <p:nvPr/>
        </p:nvSpPr>
        <p:spPr bwMode="auto">
          <a:xfrm>
            <a:off x="4001869" y="811269"/>
            <a:ext cx="720000" cy="720000"/>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3600" dirty="0">
                <a:solidFill>
                  <a:schemeClr val="tx1"/>
                </a:solidFill>
              </a:rPr>
              <a:t>1</a:t>
            </a:r>
          </a:p>
        </p:txBody>
      </p:sp>
      <p:sp>
        <p:nvSpPr>
          <p:cNvPr id="44" name="Título 1">
            <a:extLst>
              <a:ext uri="{FF2B5EF4-FFF2-40B4-BE49-F238E27FC236}">
                <a16:creationId xmlns:a16="http://schemas.microsoft.com/office/drawing/2014/main" id="{575B12C0-DBC2-4D16-A4C4-80E37550F343}"/>
              </a:ext>
            </a:extLst>
          </p:cNvPr>
          <p:cNvSpPr txBox="1">
            <a:spLocks/>
          </p:cNvSpPr>
          <p:nvPr/>
        </p:nvSpPr>
        <p:spPr>
          <a:xfrm>
            <a:off x="182877" y="1807286"/>
            <a:ext cx="12009123" cy="637579"/>
          </a:xfrm>
          <a:prstGeom prst="rect">
            <a:avLst/>
          </a:prstGeom>
        </p:spPr>
        <p:txBody>
          <a:bodyPr lIns="91422" tIns="45718" rIns="9142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2400" dirty="0">
                <a:solidFill>
                  <a:srgbClr val="1363AA"/>
                </a:solidFill>
                <a:latin typeface="Calibri" panose="020F0502020204030204" pitchFamily="34" charset="0"/>
                <a:ea typeface="+mn-ea"/>
                <a:cs typeface="Calibri" panose="020F0502020204030204" pitchFamily="34" charset="0"/>
              </a:rPr>
              <a:t>Principales</a:t>
            </a:r>
            <a:r>
              <a:rPr lang="es-CO" sz="2300" dirty="0">
                <a:cs typeface="Calibri" panose="020F0502020204030204" pitchFamily="34" charset="0"/>
              </a:rPr>
              <a:t> </a:t>
            </a:r>
            <a:r>
              <a:rPr lang="es-CO" sz="2400" dirty="0">
                <a:solidFill>
                  <a:srgbClr val="1363AA"/>
                </a:solidFill>
                <a:latin typeface="Calibri" panose="020F0502020204030204" pitchFamily="34" charset="0"/>
                <a:ea typeface="+mn-ea"/>
                <a:cs typeface="Calibri" panose="020F0502020204030204" pitchFamily="34" charset="0"/>
              </a:rPr>
              <a:t>avances sectoriales</a:t>
            </a:r>
          </a:p>
        </p:txBody>
      </p:sp>
      <p:pic>
        <p:nvPicPr>
          <p:cNvPr id="45" name="Picture 2" descr="Pregrado | ESAP">
            <a:extLst>
              <a:ext uri="{FF2B5EF4-FFF2-40B4-BE49-F238E27FC236}">
                <a16:creationId xmlns:a16="http://schemas.microsoft.com/office/drawing/2014/main" id="{4B5453CC-961F-48AF-ACD7-068E0A2D2D7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904457" y="38085"/>
            <a:ext cx="2196107" cy="116031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4" descr="Logotipo del Consejo Nacional de Acreditación - CNA">
            <a:extLst>
              <a:ext uri="{FF2B5EF4-FFF2-40B4-BE49-F238E27FC236}">
                <a16:creationId xmlns:a16="http://schemas.microsoft.com/office/drawing/2014/main" id="{554BD307-EF0E-461C-872C-85C94B7C94E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430370" y="1236789"/>
            <a:ext cx="1761641" cy="669504"/>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61 Elipse">
            <a:extLst>
              <a:ext uri="{FF2B5EF4-FFF2-40B4-BE49-F238E27FC236}">
                <a16:creationId xmlns:a16="http://schemas.microsoft.com/office/drawing/2014/main" id="{33C3822D-C682-AA16-60B7-C8369EF26288}"/>
              </a:ext>
            </a:extLst>
          </p:cNvPr>
          <p:cNvSpPr/>
          <p:nvPr/>
        </p:nvSpPr>
        <p:spPr>
          <a:xfrm>
            <a:off x="3490323" y="1310245"/>
            <a:ext cx="324000" cy="324000"/>
          </a:xfrm>
          <a:prstGeom prst="ellipse">
            <a:avLst/>
          </a:prstGeom>
          <a:solidFill>
            <a:srgbClr val="00B050"/>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marL="0" marR="0" lvl="0" indent="0" algn="ctr" defTabSz="91381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22" name="61 Elipse">
            <a:extLst>
              <a:ext uri="{FF2B5EF4-FFF2-40B4-BE49-F238E27FC236}">
                <a16:creationId xmlns:a16="http://schemas.microsoft.com/office/drawing/2014/main" id="{7FAFA875-C1C2-179A-E169-9DA24665270D}"/>
              </a:ext>
            </a:extLst>
          </p:cNvPr>
          <p:cNvSpPr/>
          <p:nvPr/>
        </p:nvSpPr>
        <p:spPr>
          <a:xfrm>
            <a:off x="6636346" y="1322338"/>
            <a:ext cx="324000" cy="324000"/>
          </a:xfrm>
          <a:prstGeom prst="ellipse">
            <a:avLst/>
          </a:prstGeom>
          <a:solidFill>
            <a:srgbClr val="00B050"/>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marL="0" marR="0" lvl="0" indent="0" algn="ctr" defTabSz="91381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520272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FE42C48-F536-46E6-9CB4-3773C415CEF0}"/>
              </a:ext>
            </a:extLst>
          </p:cNvPr>
          <p:cNvGrpSpPr/>
          <p:nvPr/>
        </p:nvGrpSpPr>
        <p:grpSpPr>
          <a:xfrm>
            <a:off x="0" y="0"/>
            <a:ext cx="7047915" cy="6857997"/>
            <a:chOff x="0" y="-27048"/>
            <a:chExt cx="7399606" cy="6857997"/>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27048"/>
              <a:ext cx="7399606" cy="6857997"/>
              <a:chOff x="0" y="0"/>
              <a:chExt cx="12192000" cy="949117"/>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869091"/>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2C79DBAF-71D3-404A-9043-16067D99B9E4}"/>
                  </a:ext>
                </a:extLst>
              </p:cNvPr>
              <p:cNvSpPr/>
              <p:nvPr/>
            </p:nvSpPr>
            <p:spPr>
              <a:xfrm>
                <a:off x="0" y="837851"/>
                <a:ext cx="12192000" cy="111266"/>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1" name="Grupo 10">
              <a:extLst>
                <a:ext uri="{FF2B5EF4-FFF2-40B4-BE49-F238E27FC236}">
                  <a16:creationId xmlns:a16="http://schemas.microsoft.com/office/drawing/2014/main" id="{FC5D9BA2-7916-4759-BC5E-100C915F46E1}"/>
                </a:ext>
              </a:extLst>
            </p:cNvPr>
            <p:cNvGrpSpPr/>
            <p:nvPr/>
          </p:nvGrpSpPr>
          <p:grpSpPr>
            <a:xfrm>
              <a:off x="0" y="6133044"/>
              <a:ext cx="7043527" cy="688760"/>
              <a:chOff x="-23750" y="6223336"/>
              <a:chExt cx="6396415" cy="688760"/>
            </a:xfrm>
            <a:noFill/>
          </p:grpSpPr>
          <p:sp>
            <p:nvSpPr>
              <p:cNvPr id="15" name="Rectángulo 14">
                <a:extLst>
                  <a:ext uri="{FF2B5EF4-FFF2-40B4-BE49-F238E27FC236}">
                    <a16:creationId xmlns:a16="http://schemas.microsoft.com/office/drawing/2014/main" id="{87689928-FC2C-40CE-93A0-1803E83D6E68}"/>
                  </a:ext>
                </a:extLst>
              </p:cNvPr>
              <p:cNvSpPr/>
              <p:nvPr/>
            </p:nvSpPr>
            <p:spPr>
              <a:xfrm>
                <a:off x="-23750" y="6223336"/>
                <a:ext cx="6396415" cy="688760"/>
              </a:xfrm>
              <a:prstGeom prst="rect">
                <a:avLst/>
              </a:pr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Picture 4" descr="ESAP">
                <a:extLst>
                  <a:ext uri="{FF2B5EF4-FFF2-40B4-BE49-F238E27FC236}">
                    <a16:creationId xmlns:a16="http://schemas.microsoft.com/office/drawing/2014/main" id="{DB9AF090-FFC2-47B3-A75F-C6FE336CF22C}"/>
                  </a:ext>
                </a:extLst>
              </p:cNvPr>
              <p:cNvPicPr>
                <a:picLocks noChangeAspect="1" noChangeArrowheads="1"/>
              </p:cNvPicPr>
              <p:nvPr/>
            </p:nvPicPr>
            <p:blipFill>
              <a:blip r:embed="rId2"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grpFill/>
            </p:spPr>
          </p:pic>
          <p:pic>
            <p:nvPicPr>
              <p:cNvPr id="18" name="Picture 2" descr="Ir a Función Pública">
                <a:extLst>
                  <a:ext uri="{FF2B5EF4-FFF2-40B4-BE49-F238E27FC236}">
                    <a16:creationId xmlns:a16="http://schemas.microsoft.com/office/drawing/2014/main" id="{358AAA5B-64ED-4BAC-BDF1-DD84ED007E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grpFill/>
            </p:spPr>
          </p:pic>
        </p:grpSp>
      </p:grpSp>
      <p:sp>
        <p:nvSpPr>
          <p:cNvPr id="3" name="Rectángulo 2">
            <a:extLst>
              <a:ext uri="{FF2B5EF4-FFF2-40B4-BE49-F238E27FC236}">
                <a16:creationId xmlns:a16="http://schemas.microsoft.com/office/drawing/2014/main" id="{A0C71AEF-03B9-4650-9378-7E42108301C2}"/>
              </a:ext>
            </a:extLst>
          </p:cNvPr>
          <p:cNvSpPr/>
          <p:nvPr/>
        </p:nvSpPr>
        <p:spPr>
          <a:xfrm>
            <a:off x="344871" y="686192"/>
            <a:ext cx="6523023" cy="5232203"/>
          </a:xfrm>
          <a:prstGeom prst="rect">
            <a:avLst/>
          </a:prstGeom>
        </p:spPr>
        <p:txBody>
          <a:bodyPr wrap="square" lIns="91438" tIns="45719" rIns="91438" bIns="45719">
            <a:spAutoFit/>
          </a:bodyPr>
          <a:lstStyle/>
          <a:p>
            <a:r>
              <a:rPr lang="es-ES" sz="13900" b="1" dirty="0">
                <a:solidFill>
                  <a:schemeClr val="bg1"/>
                </a:solidFill>
                <a:latin typeface="Trebuchet MS" panose="020B0603020202020204" pitchFamily="34" charset="0"/>
              </a:rPr>
              <a:t>5</a:t>
            </a:r>
          </a:p>
          <a:p>
            <a:r>
              <a:rPr lang="es-ES" sz="3600" b="1" dirty="0">
                <a:solidFill>
                  <a:schemeClr val="bg1"/>
                </a:solidFill>
                <a:latin typeface="Trebuchet MS" panose="020B0603020202020204" pitchFamily="34" charset="0"/>
              </a:rPr>
              <a:t>Línea Estratégica Sectorial</a:t>
            </a:r>
          </a:p>
          <a:p>
            <a:endParaRPr lang="es-ES" sz="1600" b="1" dirty="0">
              <a:solidFill>
                <a:schemeClr val="bg1"/>
              </a:solidFill>
              <a:latin typeface="Trebuchet MS" panose="020B0603020202020204" pitchFamily="34" charset="0"/>
            </a:endParaRPr>
          </a:p>
          <a:p>
            <a:r>
              <a:rPr lang="es-ES" sz="3600" b="1" i="1" dirty="0">
                <a:solidFill>
                  <a:schemeClr val="bg1"/>
                </a:solidFill>
                <a:latin typeface="Trebuchet MS" panose="020B0603020202020204" pitchFamily="34" charset="0"/>
              </a:rPr>
              <a:t>“Transformación digital y consolidación de una comunicación estratégica del Sector Función Publica”</a:t>
            </a:r>
          </a:p>
        </p:txBody>
      </p:sp>
      <p:pic>
        <p:nvPicPr>
          <p:cNvPr id="7" name="Imagen 6">
            <a:extLst>
              <a:ext uri="{FF2B5EF4-FFF2-40B4-BE49-F238E27FC236}">
                <a16:creationId xmlns:a16="http://schemas.microsoft.com/office/drawing/2014/main" id="{2422A691-5A41-402F-AC17-A37C6324C4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47914" y="-31571"/>
            <a:ext cx="5144087" cy="6877051"/>
          </a:xfrm>
          <a:prstGeom prst="rect">
            <a:avLst/>
          </a:prstGeom>
        </p:spPr>
      </p:pic>
    </p:spTree>
    <p:extLst>
      <p:ext uri="{BB962C8B-B14F-4D97-AF65-F5344CB8AC3E}">
        <p14:creationId xmlns:p14="http://schemas.microsoft.com/office/powerpoint/2010/main" val="2585232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0"/>
            <a:ext cx="12192000" cy="914400"/>
            <a:chOff x="0" y="0"/>
            <a:chExt cx="12192000" cy="914400"/>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795647"/>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2C79DBAF-71D3-404A-9043-16067D99B9E4}"/>
                </a:ext>
              </a:extLst>
            </p:cNvPr>
            <p:cNvSpPr/>
            <p:nvPr/>
          </p:nvSpPr>
          <p:spPr>
            <a:xfrm>
              <a:off x="0" y="795647"/>
              <a:ext cx="12192000" cy="118753"/>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 name="Grupo 12">
            <a:extLst>
              <a:ext uri="{FF2B5EF4-FFF2-40B4-BE49-F238E27FC236}">
                <a16:creationId xmlns:a16="http://schemas.microsoft.com/office/drawing/2014/main" id="{946844C2-C56F-47C6-8D8C-981855EE93C2}"/>
              </a:ext>
            </a:extLst>
          </p:cNvPr>
          <p:cNvGrpSpPr/>
          <p:nvPr/>
        </p:nvGrpSpPr>
        <p:grpSpPr>
          <a:xfrm>
            <a:off x="-23749" y="6215194"/>
            <a:ext cx="12215749" cy="696903"/>
            <a:chOff x="-23750" y="6215193"/>
            <a:chExt cx="12215749" cy="696903"/>
          </a:xfrm>
        </p:grpSpPr>
        <p:sp>
          <p:nvSpPr>
            <p:cNvPr id="9" name="Rectángulo 8">
              <a:extLst>
                <a:ext uri="{FF2B5EF4-FFF2-40B4-BE49-F238E27FC236}">
                  <a16:creationId xmlns:a16="http://schemas.microsoft.com/office/drawing/2014/main" id="{1E24FDA0-2BB4-49F8-8621-BE750C5D380B}"/>
                </a:ext>
              </a:extLst>
            </p:cNvPr>
            <p:cNvSpPr/>
            <p:nvPr/>
          </p:nvSpPr>
          <p:spPr>
            <a:xfrm>
              <a:off x="-23750" y="6223336"/>
              <a:ext cx="6396415" cy="688760"/>
            </a:xfrm>
            <a:prstGeom prst="rect">
              <a:avLst/>
            </a:prstGeom>
            <a:solidFill>
              <a:srgbClr val="232C6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8" name="Picture 4" descr="ESAP">
              <a:extLst>
                <a:ext uri="{FF2B5EF4-FFF2-40B4-BE49-F238E27FC236}">
                  <a16:creationId xmlns:a16="http://schemas.microsoft.com/office/drawing/2014/main" id="{D3E5EB6D-608A-4B35-8456-DAED70FFCEB3}"/>
                </a:ext>
              </a:extLst>
            </p:cNvPr>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r a Función Pública">
              <a:extLst>
                <a:ext uri="{FF2B5EF4-FFF2-40B4-BE49-F238E27FC236}">
                  <a16:creationId xmlns:a16="http://schemas.microsoft.com/office/drawing/2014/main" id="{99A2F4FD-6492-4958-9DF0-557EC4D596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ángulo 13">
              <a:extLst>
                <a:ext uri="{FF2B5EF4-FFF2-40B4-BE49-F238E27FC236}">
                  <a16:creationId xmlns:a16="http://schemas.microsoft.com/office/drawing/2014/main" id="{F3CDD01A-48F6-4380-948B-FCD18234A9FD}"/>
                </a:ext>
              </a:extLst>
            </p:cNvPr>
            <p:cNvSpPr/>
            <p:nvPr/>
          </p:nvSpPr>
          <p:spPr>
            <a:xfrm>
              <a:off x="6270176" y="6215193"/>
              <a:ext cx="5921823" cy="688760"/>
            </a:xfrm>
            <a:prstGeom prst="rect">
              <a:avLst/>
            </a:prstGeom>
            <a:gradFill flip="none" rotWithShape="1">
              <a:gsLst>
                <a:gs pos="0">
                  <a:schemeClr val="accent1">
                    <a:lumMod val="5000"/>
                    <a:lumOff val="95000"/>
                  </a:schemeClr>
                </a:gs>
                <a:gs pos="74000">
                  <a:srgbClr val="FFAB00"/>
                </a:gs>
                <a:gs pos="83000">
                  <a:srgbClr val="FFAB00"/>
                </a:gs>
                <a:gs pos="100000">
                  <a:srgbClr val="FFAB00"/>
                </a:gs>
              </a:gsLst>
              <a:lin ang="108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1" name="CuadroTexto 10">
            <a:extLst>
              <a:ext uri="{FF2B5EF4-FFF2-40B4-BE49-F238E27FC236}">
                <a16:creationId xmlns:a16="http://schemas.microsoft.com/office/drawing/2014/main" id="{4096F4B7-68A8-435D-A38D-6B1350C874DD}"/>
              </a:ext>
            </a:extLst>
          </p:cNvPr>
          <p:cNvSpPr txBox="1"/>
          <p:nvPr/>
        </p:nvSpPr>
        <p:spPr>
          <a:xfrm>
            <a:off x="6270177" y="-85016"/>
            <a:ext cx="5762401" cy="954107"/>
          </a:xfrm>
          <a:prstGeom prst="rect">
            <a:avLst/>
          </a:prstGeom>
          <a:noFill/>
        </p:spPr>
        <p:txBody>
          <a:bodyPr wrap="square" lIns="91438" tIns="45719" rIns="91438" bIns="45719" rtlCol="0">
            <a:spAutoFit/>
          </a:bodyPr>
          <a:lstStyle/>
          <a:p>
            <a:pPr algn="r"/>
            <a:r>
              <a:rPr lang="es-CO" sz="3200" b="1" dirty="0">
                <a:solidFill>
                  <a:schemeClr val="bg1"/>
                </a:solidFill>
                <a:latin typeface="Trebuchet MS" panose="020B0603020202020204" pitchFamily="34" charset="0"/>
              </a:rPr>
              <a:t>Línea Estratégica Sectorial 5  </a:t>
            </a:r>
          </a:p>
          <a:p>
            <a:pPr algn="r"/>
            <a:r>
              <a:rPr lang="es-CO" sz="2400" dirty="0">
                <a:solidFill>
                  <a:schemeClr val="bg1"/>
                </a:solidFill>
                <a:latin typeface="Trebuchet MS" panose="020B0603020202020204" pitchFamily="34" charset="0"/>
              </a:rPr>
              <a:t>Identificación</a:t>
            </a:r>
          </a:p>
        </p:txBody>
      </p:sp>
      <p:sp>
        <p:nvSpPr>
          <p:cNvPr id="2" name="Rectángulo 1">
            <a:extLst>
              <a:ext uri="{FF2B5EF4-FFF2-40B4-BE49-F238E27FC236}">
                <a16:creationId xmlns:a16="http://schemas.microsoft.com/office/drawing/2014/main" id="{8B4B8F10-CF8E-4E02-97B4-BD0F5D49385A}"/>
              </a:ext>
            </a:extLst>
          </p:cNvPr>
          <p:cNvSpPr/>
          <p:nvPr/>
        </p:nvSpPr>
        <p:spPr>
          <a:xfrm>
            <a:off x="351692" y="1002720"/>
            <a:ext cx="11451288" cy="5740030"/>
          </a:xfrm>
          <a:prstGeom prst="rect">
            <a:avLst/>
          </a:prstGeom>
        </p:spPr>
        <p:txBody>
          <a:bodyPr wrap="square" lIns="91438" tIns="45719" rIns="91438" bIns="45719">
            <a:spAutoFit/>
          </a:bodyPr>
          <a:lstStyle/>
          <a:p>
            <a:pPr algn="just">
              <a:spcBef>
                <a:spcPts val="1800"/>
              </a:spcBef>
            </a:pPr>
            <a:r>
              <a:rPr lang="es-ES" sz="2000" b="1" dirty="0">
                <a:solidFill>
                  <a:srgbClr val="232C6D"/>
                </a:solidFill>
                <a:latin typeface="Trebuchet MS" panose="020B0603020202020204" pitchFamily="34" charset="0"/>
              </a:rPr>
              <a:t>Transformación digital y consolidación de una comunicación estratégica del Sector Función Publica</a:t>
            </a:r>
            <a:endParaRPr lang="es-ES_tradnl" sz="2000" b="1" dirty="0">
              <a:solidFill>
                <a:srgbClr val="232C6D"/>
              </a:solidFill>
              <a:latin typeface="Trebuchet MS" panose="020B0603020202020204" pitchFamily="34" charset="0"/>
            </a:endParaRPr>
          </a:p>
          <a:p>
            <a:pPr marL="228594" algn="just"/>
            <a:endParaRPr lang="es-ES_tradnl" sz="1200" dirty="0">
              <a:latin typeface="Gill Sans MT" panose="020B0502020104020203" pitchFamily="34" charset="0"/>
              <a:ea typeface="Times New Roman" panose="02020603050405020304" pitchFamily="18" charset="0"/>
              <a:cs typeface="Calibri" panose="020F0502020204030204" pitchFamily="34" charset="0"/>
            </a:endParaRPr>
          </a:p>
          <a:p>
            <a:pPr algn="just"/>
            <a:r>
              <a:rPr lang="es-ES_tradnl" dirty="0">
                <a:latin typeface="Gill Sans MT" panose="020B0502020104020203" pitchFamily="34" charset="0"/>
                <a:ea typeface="Times New Roman" panose="02020603050405020304" pitchFamily="18" charset="0"/>
                <a:cs typeface="Calibri" panose="020F0502020204030204" pitchFamily="34" charset="0"/>
              </a:rPr>
              <a:t>Implementar la estrategia de comunicaciones y el fortalecimiento de capacidades digitales mediante el aprovechamiento de las tecnologías de la información y las comunicaciones para (i) el mejoramiento de la relación del Sector con las entidades (</a:t>
            </a:r>
            <a:r>
              <a:rPr lang="es-ES_tradnl" dirty="0" err="1">
                <a:latin typeface="Gill Sans MT" panose="020B0502020104020203" pitchFamily="34" charset="0"/>
                <a:ea typeface="Times New Roman" panose="02020603050405020304" pitchFamily="18" charset="0"/>
                <a:cs typeface="Calibri" panose="020F0502020204030204" pitchFamily="34" charset="0"/>
              </a:rPr>
              <a:t>ii</a:t>
            </a:r>
            <a:r>
              <a:rPr lang="es-ES_tradnl" dirty="0">
                <a:latin typeface="Gill Sans MT" panose="020B0502020104020203" pitchFamily="34" charset="0"/>
                <a:ea typeface="Times New Roman" panose="02020603050405020304" pitchFamily="18" charset="0"/>
                <a:cs typeface="Calibri" panose="020F0502020204030204" pitchFamily="34" charset="0"/>
              </a:rPr>
              <a:t>) el fortalecimiento del Estado a través del acceso a información pública, tramites y servicios, que contribuyan a la satisfacción de necesidades de los usuarios, ciudadanos y grupos de interés (</a:t>
            </a:r>
            <a:r>
              <a:rPr lang="es-ES_tradnl" dirty="0" err="1">
                <a:latin typeface="Gill Sans MT" panose="020B0502020104020203" pitchFamily="34" charset="0"/>
                <a:ea typeface="Times New Roman" panose="02020603050405020304" pitchFamily="18" charset="0"/>
                <a:cs typeface="Calibri" panose="020F0502020204030204" pitchFamily="34" charset="0"/>
              </a:rPr>
              <a:t>iii</a:t>
            </a:r>
            <a:r>
              <a:rPr lang="es-ES_tradnl" dirty="0">
                <a:latin typeface="Gill Sans MT" panose="020B0502020104020203" pitchFamily="34" charset="0"/>
                <a:ea typeface="Times New Roman" panose="02020603050405020304" pitchFamily="18" charset="0"/>
                <a:cs typeface="Calibri" panose="020F0502020204030204" pitchFamily="34" charset="0"/>
              </a:rPr>
              <a:t>) el posicionamiento, </a:t>
            </a:r>
            <a:r>
              <a:rPr lang="es-ES_tradnl" dirty="0" err="1">
                <a:latin typeface="Gill Sans MT" panose="020B0502020104020203" pitchFamily="34" charset="0"/>
                <a:ea typeface="Times New Roman" panose="02020603050405020304" pitchFamily="18" charset="0"/>
                <a:cs typeface="Calibri" panose="020F0502020204030204" pitchFamily="34" charset="0"/>
              </a:rPr>
              <a:t>visibilización</a:t>
            </a:r>
            <a:r>
              <a:rPr lang="es-ES_tradnl" dirty="0">
                <a:latin typeface="Gill Sans MT" panose="020B0502020104020203" pitchFamily="34" charset="0"/>
                <a:ea typeface="Times New Roman" panose="02020603050405020304" pitchFamily="18" charset="0"/>
                <a:cs typeface="Calibri" panose="020F0502020204030204" pitchFamily="34" charset="0"/>
              </a:rPr>
              <a:t> y cobertura con oportunidad y calidad en la información y contenidos del Sector Función Pública.</a:t>
            </a:r>
            <a:endParaRPr lang="es-CO" dirty="0">
              <a:latin typeface="Arial" panose="020B0604020202020204" pitchFamily="34" charset="0"/>
              <a:ea typeface="Times New Roman" panose="02020603050405020304" pitchFamily="18" charset="0"/>
              <a:cs typeface="Calibri" panose="020F0502020204030204" pitchFamily="34" charset="0"/>
            </a:endParaRPr>
          </a:p>
          <a:p>
            <a:pPr marL="228594" algn="just"/>
            <a:endParaRPr lang="es-CO" b="1" kern="0" dirty="0">
              <a:solidFill>
                <a:srgbClr val="002060"/>
              </a:solidFill>
              <a:latin typeface="Arial" panose="020B0604020202020204" pitchFamily="34" charset="0"/>
              <a:ea typeface="Times New Roman" panose="02020603050405020304" pitchFamily="18" charset="0"/>
              <a:cs typeface="Calibri" panose="020F0502020204030204" pitchFamily="34" charset="0"/>
            </a:endParaRPr>
          </a:p>
          <a:p>
            <a:pPr algn="just"/>
            <a:r>
              <a:rPr lang="es-ES_tradnl" b="1" kern="0" dirty="0">
                <a:solidFill>
                  <a:srgbClr val="002060"/>
                </a:solidFill>
                <a:latin typeface="Gill Sans MT" panose="020B0502020104020203" pitchFamily="34" charset="0"/>
                <a:ea typeface="Times New Roman" panose="02020603050405020304" pitchFamily="18" charset="0"/>
                <a:cs typeface="Calibri" panose="020F0502020204030204" pitchFamily="34" charset="0"/>
              </a:rPr>
              <a:t>Objetivo Sectorial	</a:t>
            </a:r>
          </a:p>
          <a:p>
            <a:r>
              <a:rPr lang="es-ES_tradnl" dirty="0">
                <a:latin typeface="Gill Sans MT" panose="020B0502020104020203" pitchFamily="34" charset="0"/>
                <a:ea typeface="Times New Roman" panose="02020603050405020304" pitchFamily="18" charset="0"/>
                <a:cs typeface="Calibri" panose="020F0502020204030204" pitchFamily="34" charset="0"/>
              </a:rPr>
              <a:t>Modernizar y fortalecer las capacidades institucionales para elevar el despliegue, desarrollo e impacto de los procesos misionales del sector</a:t>
            </a:r>
          </a:p>
          <a:p>
            <a:endParaRPr lang="es-ES_tradnl" dirty="0">
              <a:latin typeface="Gill Sans MT" panose="020B0502020104020203" pitchFamily="34" charset="0"/>
            </a:endParaRPr>
          </a:p>
          <a:p>
            <a:r>
              <a:rPr lang="es-ES_tradnl" b="1" kern="0" dirty="0">
                <a:solidFill>
                  <a:srgbClr val="002060"/>
                </a:solidFill>
                <a:latin typeface="Gill Sans MT" panose="020B0502020104020203" pitchFamily="34" charset="0"/>
              </a:rPr>
              <a:t>Macroproductos:</a:t>
            </a:r>
          </a:p>
          <a:p>
            <a:r>
              <a:rPr lang="es-ES_tradnl" b="1" kern="0" dirty="0">
                <a:solidFill>
                  <a:srgbClr val="002060"/>
                </a:solidFill>
                <a:latin typeface="Gill Sans MT" panose="020B0502020104020203" pitchFamily="34" charset="0"/>
              </a:rPr>
              <a:t>1. </a:t>
            </a:r>
            <a:r>
              <a:rPr lang="es-ES_tradnl" b="1" dirty="0">
                <a:latin typeface="Gill Sans MT" panose="020B0502020104020203" pitchFamily="34" charset="0"/>
              </a:rPr>
              <a:t>Diseño e implementación de PETI sectorial </a:t>
            </a:r>
          </a:p>
          <a:p>
            <a:r>
              <a:rPr lang="es-ES_tradnl" b="1" kern="0" dirty="0">
                <a:solidFill>
                  <a:srgbClr val="002060"/>
                </a:solidFill>
                <a:latin typeface="Gill Sans MT" panose="020B0502020104020203" pitchFamily="34" charset="0"/>
              </a:rPr>
              <a:t>2. </a:t>
            </a:r>
            <a:r>
              <a:rPr lang="es-ES_tradnl" b="1" dirty="0">
                <a:latin typeface="Gill Sans MT" panose="020B0502020104020203" pitchFamily="34" charset="0"/>
              </a:rPr>
              <a:t>Diseño e implementación de la estrategia de comunicaciones del Sector</a:t>
            </a:r>
            <a:endParaRPr lang="es-ES_tradnl" b="1" kern="0" dirty="0">
              <a:solidFill>
                <a:srgbClr val="002060"/>
              </a:solidFill>
              <a:latin typeface="Gill Sans MT" panose="020B0502020104020203" pitchFamily="34" charset="0"/>
            </a:endParaRPr>
          </a:p>
          <a:p>
            <a:endParaRPr lang="es-ES_tradnl" b="1" kern="0" dirty="0">
              <a:solidFill>
                <a:srgbClr val="002060"/>
              </a:solidFill>
              <a:latin typeface="Gill Sans MT" panose="020B0502020104020203" pitchFamily="34" charset="0"/>
            </a:endParaRPr>
          </a:p>
          <a:p>
            <a:endParaRPr lang="es-ES_tradnl" sz="1500" b="1" dirty="0">
              <a:solidFill>
                <a:srgbClr val="002060"/>
              </a:solidFill>
              <a:latin typeface="Gill Sans MT" panose="020B0502020104020203" pitchFamily="34" charset="0"/>
            </a:endParaRPr>
          </a:p>
          <a:p>
            <a:endParaRPr lang="es-CO" sz="1500" b="1" dirty="0">
              <a:solidFill>
                <a:srgbClr val="002060"/>
              </a:solidFill>
              <a:latin typeface="Gill Sans MT" panose="020B0502020104020203" pitchFamily="34" charset="0"/>
            </a:endParaRPr>
          </a:p>
        </p:txBody>
      </p:sp>
    </p:spTree>
    <p:extLst>
      <p:ext uri="{BB962C8B-B14F-4D97-AF65-F5344CB8AC3E}">
        <p14:creationId xmlns:p14="http://schemas.microsoft.com/office/powerpoint/2010/main" val="2255655684"/>
      </p:ext>
    </p:extLst>
  </p:cSld>
  <p:clrMapOvr>
    <a:overrideClrMapping bg1="lt1" tx1="dk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ángulo 104">
            <a:extLst>
              <a:ext uri="{FF2B5EF4-FFF2-40B4-BE49-F238E27FC236}">
                <a16:creationId xmlns:a16="http://schemas.microsoft.com/office/drawing/2014/main" id="{C2A59438-BC28-40A8-9AB3-D0CAF68DDFBF}"/>
              </a:ext>
            </a:extLst>
          </p:cNvPr>
          <p:cNvSpPr/>
          <p:nvPr/>
        </p:nvSpPr>
        <p:spPr>
          <a:xfrm rot="16200000">
            <a:off x="10744541" y="3029030"/>
            <a:ext cx="514344" cy="2072650"/>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424" tIns="45718" rIns="91424" bIns="45718" rtlCol="0" anchor="ctr"/>
          <a:lstStyle/>
          <a:p>
            <a:pPr algn="ctr" defTabSz="913674"/>
            <a:endParaRPr lang="es-CO" sz="2400">
              <a:solidFill>
                <a:prstClr val="white"/>
              </a:solidFill>
              <a:latin typeface="Calibri"/>
            </a:endParaRPr>
          </a:p>
        </p:txBody>
      </p:sp>
      <p:sp>
        <p:nvSpPr>
          <p:cNvPr id="10" name="Rectángulo: esquinas redondeadas 9">
            <a:extLst>
              <a:ext uri="{FF2B5EF4-FFF2-40B4-BE49-F238E27FC236}">
                <a16:creationId xmlns:a16="http://schemas.microsoft.com/office/drawing/2014/main" id="{7BC57EFA-A925-4CB8-BB72-84E20D825B3B}"/>
              </a:ext>
            </a:extLst>
          </p:cNvPr>
          <p:cNvSpPr/>
          <p:nvPr/>
        </p:nvSpPr>
        <p:spPr>
          <a:xfrm>
            <a:off x="677710" y="3835250"/>
            <a:ext cx="8002229" cy="1867817"/>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1" tIns="82261" rIns="82261" bIns="82261" anchor="t" anchorCtr="0">
            <a:noAutofit/>
          </a:bodyPr>
          <a:lstStyle/>
          <a:p>
            <a:pPr marL="374015" indent="-198120" defTabSz="457059">
              <a:buFont typeface="Arial" panose="020B0604020202020204" pitchFamily="34" charset="0"/>
              <a:buChar char="•"/>
            </a:pPr>
            <a:r>
              <a:rPr lang="es" dirty="0">
                <a:solidFill>
                  <a:schemeClr val="bg1"/>
                </a:solidFill>
                <a:latin typeface="Calibri"/>
              </a:rPr>
              <a:t>Se diseñó la estrategia de comunicaciones del Sector en la que se tuvo en cuenta los objetivos, las audiencias, los canales, las tácticas y los indicadores de medición.  </a:t>
            </a:r>
            <a:endParaRPr lang="es" dirty="0">
              <a:solidFill>
                <a:srgbClr val="FF0000"/>
              </a:solidFill>
              <a:latin typeface="Calibri"/>
            </a:endParaRPr>
          </a:p>
          <a:p>
            <a:pPr marL="374015" indent="-198120" defTabSz="457059">
              <a:buFont typeface="Arial" panose="020B0604020202020204" pitchFamily="34" charset="0"/>
              <a:buChar char="•"/>
            </a:pPr>
            <a:r>
              <a:rPr lang="es" dirty="0">
                <a:solidFill>
                  <a:schemeClr val="bg1"/>
                </a:solidFill>
                <a:latin typeface="Calibri"/>
              </a:rPr>
              <a:t>Se adelantó la implementación de la estrategia, la cual fue implementada en una primera fase.</a:t>
            </a:r>
            <a:r>
              <a:rPr lang="es" dirty="0">
                <a:solidFill>
                  <a:prstClr val="white"/>
                </a:solidFill>
                <a:latin typeface="Calibri"/>
              </a:rPr>
              <a:t/>
            </a:r>
            <a:br>
              <a:rPr lang="es" dirty="0">
                <a:solidFill>
                  <a:prstClr val="white"/>
                </a:solidFill>
                <a:latin typeface="Calibri"/>
              </a:rPr>
            </a:br>
            <a:endParaRPr lang="es" dirty="0">
              <a:latin typeface="Calibri"/>
              <a:cs typeface="Calibri"/>
            </a:endParaRPr>
          </a:p>
          <a:p>
            <a:pPr marL="285115" indent="-196215" defTabSz="914128">
              <a:buFont typeface="Arial" panose="020B0604020202020204" pitchFamily="34" charset="0"/>
              <a:buChar char="•"/>
            </a:pPr>
            <a:endParaRPr lang="es-ES" sz="1500" dirty="0">
              <a:solidFill>
                <a:prstClr val="white"/>
              </a:solidFill>
              <a:latin typeface="Calibri"/>
              <a:cs typeface="Calibri"/>
            </a:endParaRPr>
          </a:p>
        </p:txBody>
      </p:sp>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329510" y="4105269"/>
            <a:ext cx="605216" cy="600988"/>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4128"/>
            <a:endParaRPr lang="en-US" sz="3600" dirty="0">
              <a:solidFill>
                <a:prstClr val="black"/>
              </a:solidFill>
              <a:latin typeface="Calibri"/>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35005" y="30333"/>
            <a:ext cx="9945723" cy="637579"/>
          </a:xfrm>
          <a:prstGeom prst="rect">
            <a:avLst/>
          </a:prstGeom>
        </p:spPr>
        <p:txBody>
          <a:bodyPr lIns="91418" tIns="45718" rIns="9141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800" b="1" dirty="0" err="1">
                <a:latin typeface="Calibri" panose="020F0502020204030204" pitchFamily="34" charset="0"/>
                <a:cs typeface="Calibri" panose="020F0502020204030204" pitchFamily="34" charset="0"/>
              </a:rPr>
              <a:t>Macroproducto</a:t>
            </a:r>
            <a:r>
              <a:rPr lang="es-CO" sz="2800" b="1" dirty="0">
                <a:latin typeface="Calibri" panose="020F0502020204030204" pitchFamily="34" charset="0"/>
                <a:cs typeface="Calibri" panose="020F0502020204030204" pitchFamily="34" charset="0"/>
              </a:rPr>
              <a:t>: Estrategia sectorial de comunicaciones diseñada e implementada.</a:t>
            </a:r>
            <a:endParaRPr lang="es-CO" sz="1100" b="1" dirty="0">
              <a:latin typeface="Calibri Light"/>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297899" y="933081"/>
            <a:ext cx="4327268" cy="637579"/>
          </a:xfrm>
          <a:prstGeom prst="rect">
            <a:avLst/>
          </a:prstGeom>
        </p:spPr>
        <p:txBody>
          <a:bodyPr lIns="91418" tIns="45718" rIns="9141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181983" y="2697122"/>
            <a:ext cx="12009123" cy="637579"/>
          </a:xfrm>
          <a:prstGeom prst="rect">
            <a:avLst/>
          </a:prstGeom>
        </p:spPr>
        <p:txBody>
          <a:bodyPr lIns="91418" tIns="45718" rIns="9141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26" name="Freeform 15">
            <a:extLst>
              <a:ext uri="{FF2B5EF4-FFF2-40B4-BE49-F238E27FC236}">
                <a16:creationId xmlns:a16="http://schemas.microsoft.com/office/drawing/2014/main" id="{4C7C6273-393E-4B89-8833-87B73DAB6913}"/>
              </a:ext>
            </a:extLst>
          </p:cNvPr>
          <p:cNvSpPr>
            <a:spLocks/>
          </p:cNvSpPr>
          <p:nvPr/>
        </p:nvSpPr>
        <p:spPr bwMode="auto">
          <a:xfrm>
            <a:off x="563745" y="1581065"/>
            <a:ext cx="7510697" cy="537381"/>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1" tIns="82261" rIns="82261" bIns="82261" anchor="ctr" anchorCtr="0">
            <a:noAutofit/>
          </a:bodyPr>
          <a:lstStyle/>
          <a:p>
            <a:pPr marL="445960" indent="3175" defTabSz="457059"/>
            <a:r>
              <a:rPr lang="es-ES" dirty="0">
                <a:solidFill>
                  <a:prstClr val="white"/>
                </a:solidFill>
                <a:latin typeface="Calibri"/>
              </a:rPr>
              <a:t>Estrategia sectorial de comunicaciones diseñada e implementada</a:t>
            </a:r>
            <a:r>
              <a:rPr lang="es-ES" sz="1600" dirty="0">
                <a:solidFill>
                  <a:prstClr val="white"/>
                </a:solidFill>
                <a:latin typeface="Calibri"/>
              </a:rPr>
              <a:t>.</a:t>
            </a:r>
            <a:endParaRPr lang="es-CO" sz="1600" dirty="0">
              <a:solidFill>
                <a:prstClr val="white"/>
              </a:solidFill>
              <a:latin typeface="Calibri"/>
            </a:endParaRPr>
          </a:p>
        </p:txBody>
      </p:sp>
      <p:sp>
        <p:nvSpPr>
          <p:cNvPr id="29" name="Oval 19">
            <a:extLst>
              <a:ext uri="{FF2B5EF4-FFF2-40B4-BE49-F238E27FC236}">
                <a16:creationId xmlns:a16="http://schemas.microsoft.com/office/drawing/2014/main" id="{EE61901F-2AEB-4178-9E62-65441720D438}"/>
              </a:ext>
            </a:extLst>
          </p:cNvPr>
          <p:cNvSpPr>
            <a:spLocks noChangeArrowheads="1"/>
          </p:cNvSpPr>
          <p:nvPr/>
        </p:nvSpPr>
        <p:spPr bwMode="auto">
          <a:xfrm>
            <a:off x="266544" y="1509945"/>
            <a:ext cx="669705" cy="632288"/>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4128"/>
            <a:r>
              <a:rPr lang="en-US" sz="3200" dirty="0">
                <a:solidFill>
                  <a:prstClr val="black"/>
                </a:solidFill>
                <a:latin typeface="Calibri"/>
              </a:rPr>
              <a:t>1</a:t>
            </a:r>
          </a:p>
        </p:txBody>
      </p:sp>
      <p:pic>
        <p:nvPicPr>
          <p:cNvPr id="3" name="Imagen 2">
            <a:extLst>
              <a:ext uri="{FF2B5EF4-FFF2-40B4-BE49-F238E27FC236}">
                <a16:creationId xmlns:a16="http://schemas.microsoft.com/office/drawing/2014/main" id="{4B5BE185-DFB3-46F5-974D-86320F8276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704"/>
          <a:stretch/>
        </p:blipFill>
        <p:spPr>
          <a:xfrm>
            <a:off x="10259922" y="-40676"/>
            <a:ext cx="1932089" cy="1939120"/>
          </a:xfrm>
          <a:prstGeom prst="rect">
            <a:avLst/>
          </a:prstGeom>
        </p:spPr>
      </p:pic>
      <p:pic>
        <p:nvPicPr>
          <p:cNvPr id="25" name="Gráfico 24" descr="Marca de verificación">
            <a:extLst>
              <a:ext uri="{FF2B5EF4-FFF2-40B4-BE49-F238E27FC236}">
                <a16:creationId xmlns:a16="http://schemas.microsoft.com/office/drawing/2014/main" id="{86D733C2-A344-254F-B94A-2368C026E50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11954" y="4191815"/>
            <a:ext cx="438463" cy="438463"/>
          </a:xfrm>
          <a:prstGeom prst="rect">
            <a:avLst/>
          </a:prstGeom>
        </p:spPr>
      </p:pic>
      <p:sp>
        <p:nvSpPr>
          <p:cNvPr id="37" name="CuadroTexto 14">
            <a:extLst>
              <a:ext uri="{FF2B5EF4-FFF2-40B4-BE49-F238E27FC236}">
                <a16:creationId xmlns:a16="http://schemas.microsoft.com/office/drawing/2014/main" id="{7E7473B5-6FE1-48AA-9E86-07167D9513D6}"/>
              </a:ext>
            </a:extLst>
          </p:cNvPr>
          <p:cNvSpPr txBox="1"/>
          <p:nvPr/>
        </p:nvSpPr>
        <p:spPr>
          <a:xfrm>
            <a:off x="10820686" y="3831352"/>
            <a:ext cx="806543" cy="461663"/>
          </a:xfrm>
          <a:prstGeom prst="rect">
            <a:avLst/>
          </a:prstGeom>
          <a:noFill/>
        </p:spPr>
        <p:txBody>
          <a:bodyPr wrap="none" lIns="91378" tIns="45718" rIns="91378" bIns="45718" rtlCol="0">
            <a:spAutoFit/>
          </a:bodyPr>
          <a:lstStyle/>
          <a:p>
            <a:pPr algn="ctr" defTabSz="913674"/>
            <a:r>
              <a:rPr lang="es-CO" sz="2400" b="1" dirty="0">
                <a:solidFill>
                  <a:prstClr val="black"/>
                </a:solidFill>
                <a:latin typeface="Calibri"/>
              </a:rPr>
              <a:t>2022</a:t>
            </a:r>
          </a:p>
        </p:txBody>
      </p:sp>
      <p:pic>
        <p:nvPicPr>
          <p:cNvPr id="38"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0082367" y="3746923"/>
            <a:ext cx="665715" cy="653120"/>
          </a:xfrm>
          <a:prstGeom prst="rect">
            <a:avLst/>
          </a:prstGeom>
        </p:spPr>
      </p:pic>
      <p:sp>
        <p:nvSpPr>
          <p:cNvPr id="42" name="Título 1">
            <a:extLst>
              <a:ext uri="{FF2B5EF4-FFF2-40B4-BE49-F238E27FC236}">
                <a16:creationId xmlns:a16="http://schemas.microsoft.com/office/drawing/2014/main" id="{99EAF864-AFCB-46BD-8B71-28708474D540}"/>
              </a:ext>
            </a:extLst>
          </p:cNvPr>
          <p:cNvSpPr txBox="1">
            <a:spLocks/>
          </p:cNvSpPr>
          <p:nvPr/>
        </p:nvSpPr>
        <p:spPr>
          <a:xfrm>
            <a:off x="9867652" y="3506507"/>
            <a:ext cx="2264855" cy="462543"/>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Tree>
    <p:extLst>
      <p:ext uri="{BB962C8B-B14F-4D97-AF65-F5344CB8AC3E}">
        <p14:creationId xmlns:p14="http://schemas.microsoft.com/office/powerpoint/2010/main" val="3239004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A6AD919-16E1-41A1-A144-02D5520EE5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93"/>
          <a:stretch/>
        </p:blipFill>
        <p:spPr>
          <a:xfrm>
            <a:off x="10376881" y="16"/>
            <a:ext cx="1794315" cy="2206049"/>
          </a:xfrm>
          <a:prstGeom prst="rect">
            <a:avLst/>
          </a:prstGeom>
        </p:spPr>
      </p:pic>
      <p:sp>
        <p:nvSpPr>
          <p:cNvPr id="10" name="Rectángulo: esquinas redondeadas 9">
            <a:extLst>
              <a:ext uri="{FF2B5EF4-FFF2-40B4-BE49-F238E27FC236}">
                <a16:creationId xmlns:a16="http://schemas.microsoft.com/office/drawing/2014/main" id="{7BC57EFA-A925-4CB8-BB72-84E20D825B3B}"/>
              </a:ext>
            </a:extLst>
          </p:cNvPr>
          <p:cNvSpPr/>
          <p:nvPr/>
        </p:nvSpPr>
        <p:spPr>
          <a:xfrm>
            <a:off x="913064" y="2901492"/>
            <a:ext cx="8047177" cy="2819732"/>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1" tIns="82261" rIns="82261" bIns="82261" anchor="t" anchorCtr="0">
            <a:noAutofit/>
          </a:bodyPr>
          <a:lstStyle/>
          <a:p>
            <a:pPr marL="374015" indent="-285115" defTabSz="457059">
              <a:buFont typeface="Arial" panose="020B0604020202020204" pitchFamily="34" charset="0"/>
              <a:buChar char="•"/>
            </a:pPr>
            <a:endParaRPr lang="es-ES" sz="1800" dirty="0">
              <a:latin typeface="Calibri"/>
            </a:endParaRPr>
          </a:p>
          <a:p>
            <a:pPr marL="374015" indent="-285115" defTabSz="457059">
              <a:buFont typeface="Arial" panose="020B0604020202020204" pitchFamily="34" charset="0"/>
              <a:buChar char="•"/>
            </a:pPr>
            <a:r>
              <a:rPr lang="es-ES" sz="1800">
                <a:solidFill>
                  <a:schemeClr val="bg1"/>
                </a:solidFill>
                <a:latin typeface="Calibri"/>
              </a:rPr>
              <a:t>Aprobación del PETI Sectorial por parte del Comité Sectorial (26 de abril de </a:t>
            </a:r>
            <a:r>
              <a:rPr lang="es-ES" sz="1800" dirty="0">
                <a:solidFill>
                  <a:schemeClr val="bg1"/>
                </a:solidFill>
                <a:latin typeface="Calibri"/>
              </a:rPr>
              <a:t>2021).</a:t>
            </a:r>
            <a:endParaRPr lang="es-ES" sz="1800">
              <a:solidFill>
                <a:schemeClr val="bg1"/>
              </a:solidFill>
              <a:cs typeface="Arial"/>
            </a:endParaRPr>
          </a:p>
          <a:p>
            <a:pPr marL="374015" indent="-285115" defTabSz="457059">
              <a:buFont typeface="Arial" panose="020B0604020202020204" pitchFamily="34" charset="0"/>
              <a:buChar char="•"/>
            </a:pPr>
            <a:endParaRPr lang="es-ES" sz="1800" dirty="0">
              <a:solidFill>
                <a:schemeClr val="bg1"/>
              </a:solidFill>
              <a:latin typeface="Calibri"/>
              <a:cs typeface="Calibri"/>
            </a:endParaRPr>
          </a:p>
          <a:p>
            <a:pPr marL="374015" indent="-285115" defTabSz="457059">
              <a:buFont typeface="Arial" panose="020B0604020202020204" pitchFamily="34" charset="0"/>
              <a:buChar char="•"/>
            </a:pPr>
            <a:r>
              <a:rPr lang="es-ES" sz="1800" dirty="0">
                <a:solidFill>
                  <a:schemeClr val="bg1"/>
                </a:solidFill>
                <a:latin typeface="Calibri"/>
              </a:rPr>
              <a:t>Formulario para identificar las necesidades de TI por parte de los responsables de productos en el PETI.</a:t>
            </a:r>
            <a:endParaRPr lang="es-ES" sz="1800" dirty="0">
              <a:solidFill>
                <a:schemeClr val="bg1"/>
              </a:solidFill>
              <a:latin typeface="Calibri"/>
              <a:cs typeface="Calibri"/>
            </a:endParaRPr>
          </a:p>
          <a:p>
            <a:pPr marL="374015" indent="-285115" defTabSz="457059">
              <a:buFont typeface="Arial" panose="020B0604020202020204" pitchFamily="34" charset="0"/>
              <a:buChar char="•"/>
            </a:pPr>
            <a:endParaRPr lang="es-ES" sz="1800" dirty="0">
              <a:solidFill>
                <a:schemeClr val="bg1"/>
              </a:solidFill>
              <a:latin typeface="Calibri"/>
              <a:cs typeface="Calibri"/>
            </a:endParaRPr>
          </a:p>
          <a:p>
            <a:pPr marL="374015" indent="-285115" defTabSz="457059">
              <a:buFont typeface="Arial" panose="020B0604020202020204" pitchFamily="34" charset="0"/>
              <a:buChar char="•"/>
            </a:pPr>
            <a:r>
              <a:rPr lang="es-ES" sz="1800" dirty="0">
                <a:solidFill>
                  <a:schemeClr val="bg1"/>
                </a:solidFill>
                <a:latin typeface="Calibri"/>
              </a:rPr>
              <a:t>Identificación de roles y responsabilidades en el PETI por parte del DAFP.</a:t>
            </a:r>
            <a:endParaRPr lang="es-CO" sz="1800">
              <a:solidFill>
                <a:schemeClr val="bg1"/>
              </a:solidFill>
              <a:latin typeface="Calibri"/>
              <a:cs typeface="Calibri"/>
            </a:endParaRPr>
          </a:p>
          <a:p>
            <a:pPr defTabSz="914128"/>
            <a:r>
              <a:rPr lang="es-ES" sz="1500" dirty="0">
                <a:solidFill>
                  <a:prstClr val="white"/>
                </a:solidFill>
                <a:latin typeface="Calibri"/>
              </a:rPr>
              <a:t/>
            </a:r>
            <a:br>
              <a:rPr lang="es-ES" sz="1500" dirty="0">
                <a:solidFill>
                  <a:prstClr val="white"/>
                </a:solidFill>
                <a:latin typeface="Calibri"/>
              </a:rPr>
            </a:br>
            <a:endParaRPr lang="es-ES" sz="1500" dirty="0">
              <a:solidFill>
                <a:prstClr val="white"/>
              </a:solidFill>
              <a:latin typeface="Calibri"/>
            </a:endParaRPr>
          </a:p>
          <a:p>
            <a:pPr marL="285115" indent="-196215" defTabSz="914128">
              <a:buFont typeface="Arial" panose="020B0604020202020204" pitchFamily="34" charset="0"/>
              <a:buChar char="•"/>
            </a:pPr>
            <a:endParaRPr lang="es-ES" sz="1500" dirty="0">
              <a:solidFill>
                <a:prstClr val="white"/>
              </a:solidFill>
              <a:latin typeface="Calibri"/>
              <a:cs typeface="Calibri"/>
            </a:endParaRPr>
          </a:p>
        </p:txBody>
      </p:sp>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98396" y="4000227"/>
            <a:ext cx="756000" cy="762232"/>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4128"/>
            <a:endParaRPr lang="en-US" sz="3600" dirty="0">
              <a:solidFill>
                <a:prstClr val="black"/>
              </a:solidFill>
              <a:latin typeface="Calibri"/>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188151" y="99865"/>
            <a:ext cx="9344391" cy="637579"/>
          </a:xfrm>
          <a:prstGeom prst="rect">
            <a:avLst/>
          </a:prstGeom>
        </p:spPr>
        <p:txBody>
          <a:bodyPr lIns="91418" tIns="45718" rIns="9141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800" b="1" dirty="0" err="1">
                <a:solidFill>
                  <a:srgbClr val="073763"/>
                </a:solidFill>
                <a:latin typeface="Calibri" panose="020F0502020204030204" pitchFamily="34" charset="0"/>
                <a:cs typeface="Calibri" panose="020F0502020204030204" pitchFamily="34" charset="0"/>
              </a:rPr>
              <a:t>Macroproducto</a:t>
            </a:r>
            <a:r>
              <a:rPr lang="es-CO" sz="2800" b="1" dirty="0">
                <a:solidFill>
                  <a:srgbClr val="073763"/>
                </a:solidFill>
                <a:latin typeface="Calibri" panose="020F0502020204030204" pitchFamily="34" charset="0"/>
                <a:cs typeface="Calibri" panose="020F0502020204030204" pitchFamily="34" charset="0"/>
              </a:rPr>
              <a:t>: </a:t>
            </a:r>
            <a:r>
              <a:rPr lang="es-ES" sz="2800" b="1" dirty="0">
                <a:solidFill>
                  <a:srgbClr val="073763"/>
                </a:solidFill>
                <a:latin typeface="Calibri" panose="020F0502020204030204" pitchFamily="34" charset="0"/>
                <a:cs typeface="Calibri" panose="020F0502020204030204" pitchFamily="34" charset="0"/>
              </a:rPr>
              <a:t>Diseño e implementación de PETI sectorial.</a:t>
            </a:r>
            <a:endParaRPr lang="es-CO" sz="1100" b="1" dirty="0">
              <a:solidFill>
                <a:srgbClr val="073763"/>
              </a:solidFill>
              <a:latin typeface="Calibri Light"/>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62073" y="762704"/>
            <a:ext cx="9945723" cy="637579"/>
          </a:xfrm>
          <a:prstGeom prst="rect">
            <a:avLst/>
          </a:prstGeom>
        </p:spPr>
        <p:txBody>
          <a:bodyPr lIns="91418" tIns="45718" rIns="9141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204727" y="2338937"/>
            <a:ext cx="12009123" cy="637579"/>
          </a:xfrm>
          <a:prstGeom prst="rect">
            <a:avLst/>
          </a:prstGeom>
        </p:spPr>
        <p:txBody>
          <a:bodyPr lIns="91418" tIns="45718" rIns="9141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26" name="Freeform 15">
            <a:extLst>
              <a:ext uri="{FF2B5EF4-FFF2-40B4-BE49-F238E27FC236}">
                <a16:creationId xmlns:a16="http://schemas.microsoft.com/office/drawing/2014/main" id="{4C7C6273-393E-4B89-8833-87B73DAB6913}"/>
              </a:ext>
            </a:extLst>
          </p:cNvPr>
          <p:cNvSpPr>
            <a:spLocks/>
          </p:cNvSpPr>
          <p:nvPr/>
        </p:nvSpPr>
        <p:spPr bwMode="auto">
          <a:xfrm>
            <a:off x="980765" y="1198706"/>
            <a:ext cx="6122180" cy="733269"/>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1" tIns="82261" rIns="82261" bIns="82261" anchor="ctr" anchorCtr="0">
            <a:noAutofit/>
          </a:bodyPr>
          <a:lstStyle/>
          <a:p>
            <a:pPr marL="445960" indent="3175" algn="ctr" defTabSz="457059"/>
            <a:r>
              <a:rPr lang="es-ES" sz="1600" dirty="0">
                <a:solidFill>
                  <a:prstClr val="white"/>
                </a:solidFill>
                <a:latin typeface="Calibri"/>
              </a:rPr>
              <a:t>PETI sectorial diseñado e implementado y alineado con la política </a:t>
            </a:r>
            <a:r>
              <a:rPr lang="es-ES" sz="1200" dirty="0">
                <a:solidFill>
                  <a:prstClr val="white"/>
                </a:solidFill>
                <a:latin typeface="Calibri"/>
              </a:rPr>
              <a:t>con</a:t>
            </a:r>
            <a:r>
              <a:rPr lang="es-ES" sz="1600" dirty="0">
                <a:solidFill>
                  <a:prstClr val="white"/>
                </a:solidFill>
                <a:latin typeface="Calibri"/>
              </a:rPr>
              <a:t> el gobierno digital.</a:t>
            </a:r>
            <a:endParaRPr lang="es-CO" sz="1600" dirty="0">
              <a:solidFill>
                <a:prstClr val="white"/>
              </a:solidFill>
              <a:latin typeface="Calibri"/>
            </a:endParaRPr>
          </a:p>
        </p:txBody>
      </p:sp>
      <p:sp>
        <p:nvSpPr>
          <p:cNvPr id="29" name="Oval 19">
            <a:extLst>
              <a:ext uri="{FF2B5EF4-FFF2-40B4-BE49-F238E27FC236}">
                <a16:creationId xmlns:a16="http://schemas.microsoft.com/office/drawing/2014/main" id="{EE61901F-2AEB-4178-9E62-65441720D438}"/>
              </a:ext>
            </a:extLst>
          </p:cNvPr>
          <p:cNvSpPr>
            <a:spLocks noChangeArrowheads="1"/>
          </p:cNvSpPr>
          <p:nvPr/>
        </p:nvSpPr>
        <p:spPr bwMode="auto">
          <a:xfrm>
            <a:off x="671852" y="1256444"/>
            <a:ext cx="617455" cy="623753"/>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4128"/>
            <a:r>
              <a:rPr lang="en-US" sz="3600" dirty="0">
                <a:solidFill>
                  <a:prstClr val="black"/>
                </a:solidFill>
                <a:latin typeface="Calibri"/>
              </a:rPr>
              <a:t>1</a:t>
            </a:r>
          </a:p>
        </p:txBody>
      </p:sp>
      <p:grpSp>
        <p:nvGrpSpPr>
          <p:cNvPr id="2" name="Group 1"/>
          <p:cNvGrpSpPr/>
          <p:nvPr/>
        </p:nvGrpSpPr>
        <p:grpSpPr>
          <a:xfrm>
            <a:off x="9500542" y="4168591"/>
            <a:ext cx="2641285" cy="853207"/>
            <a:chOff x="5508181" y="5877700"/>
            <a:chExt cx="2641285" cy="853207"/>
          </a:xfrm>
        </p:grpSpPr>
        <p:sp>
          <p:nvSpPr>
            <p:cNvPr id="38" name="Rectángulo 37">
              <a:extLst>
                <a:ext uri="{FF2B5EF4-FFF2-40B4-BE49-F238E27FC236}">
                  <a16:creationId xmlns:a16="http://schemas.microsoft.com/office/drawing/2014/main" id="{637ACECB-114F-4CC3-88D6-CA5DDD9B6FDD}"/>
                </a:ext>
              </a:extLst>
            </p:cNvPr>
            <p:cNvSpPr/>
            <p:nvPr/>
          </p:nvSpPr>
          <p:spPr>
            <a:xfrm rot="16200000">
              <a:off x="6578818" y="5518951"/>
              <a:ext cx="499527" cy="1911467"/>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432" tIns="45718" rIns="91432" bIns="45718" rtlCol="0" anchor="ctr"/>
            <a:lstStyle/>
            <a:p>
              <a:pPr algn="ctr" defTabSz="914128"/>
              <a:endParaRPr lang="es-CO" sz="2400">
                <a:solidFill>
                  <a:prstClr val="white"/>
                </a:solidFill>
                <a:latin typeface="Calibri"/>
              </a:endParaRPr>
            </a:p>
          </p:txBody>
        </p:sp>
        <p:sp>
          <p:nvSpPr>
            <p:cNvPr id="41" name="Título 1">
              <a:extLst>
                <a:ext uri="{FF2B5EF4-FFF2-40B4-BE49-F238E27FC236}">
                  <a16:creationId xmlns:a16="http://schemas.microsoft.com/office/drawing/2014/main" id="{4E683ABF-A32D-4B41-B43B-C9CAC5D4D27C}"/>
                </a:ext>
              </a:extLst>
            </p:cNvPr>
            <p:cNvSpPr txBox="1">
              <a:spLocks/>
            </p:cNvSpPr>
            <p:nvPr/>
          </p:nvSpPr>
          <p:spPr>
            <a:xfrm>
              <a:off x="5508181" y="5877700"/>
              <a:ext cx="2641285" cy="462543"/>
            </a:xfrm>
            <a:prstGeom prst="rect">
              <a:avLst/>
            </a:prstGeom>
          </p:spPr>
          <p:txBody>
            <a:bodyPr lIns="91432" tIns="45718" rIns="9143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43" name="CuadroTexto 42">
              <a:extLst>
                <a:ext uri="{FF2B5EF4-FFF2-40B4-BE49-F238E27FC236}">
                  <a16:creationId xmlns:a16="http://schemas.microsoft.com/office/drawing/2014/main" id="{95CA6324-AF7F-4ED8-B68D-D7DD47A0D743}"/>
                </a:ext>
              </a:extLst>
            </p:cNvPr>
            <p:cNvSpPr txBox="1"/>
            <p:nvPr/>
          </p:nvSpPr>
          <p:spPr>
            <a:xfrm>
              <a:off x="6457403" y="6264943"/>
              <a:ext cx="948075" cy="446272"/>
            </a:xfrm>
            <a:prstGeom prst="rect">
              <a:avLst/>
            </a:prstGeom>
            <a:noFill/>
          </p:spPr>
          <p:txBody>
            <a:bodyPr wrap="square" lIns="91432" tIns="45718" rIns="91432" bIns="45718" rtlCol="0">
              <a:spAutoFit/>
            </a:bodyPr>
            <a:lstStyle/>
            <a:p>
              <a:pPr algn="ctr" defTabSz="914128"/>
              <a:r>
                <a:rPr lang="es-CO" sz="2300" b="1" dirty="0">
                  <a:solidFill>
                    <a:prstClr val="black"/>
                  </a:solidFill>
                  <a:latin typeface="Calibri"/>
                </a:rPr>
                <a:t>2022</a:t>
              </a:r>
            </a:p>
          </p:txBody>
        </p:sp>
        <p:pic>
          <p:nvPicPr>
            <p:cNvPr id="45" name="Gráfico 44" descr="Reloj">
              <a:extLst>
                <a:ext uri="{FF2B5EF4-FFF2-40B4-BE49-F238E27FC236}">
                  <a16:creationId xmlns:a16="http://schemas.microsoft.com/office/drawing/2014/main" id="{22E276C7-2425-4970-B2C9-552D66A65ED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860019" y="6188406"/>
              <a:ext cx="621916" cy="542501"/>
            </a:xfrm>
            <a:prstGeom prst="rect">
              <a:avLst/>
            </a:prstGeom>
          </p:spPr>
        </p:pic>
      </p:grpSp>
      <p:pic>
        <p:nvPicPr>
          <p:cNvPr id="24" name="Gráfico 23" descr="Marca de verificación">
            <a:extLst>
              <a:ext uri="{FF2B5EF4-FFF2-40B4-BE49-F238E27FC236}">
                <a16:creationId xmlns:a16="http://schemas.microsoft.com/office/drawing/2014/main" id="{2D265A27-4978-2544-9B15-C04D4FD24FB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68152" y="4175584"/>
            <a:ext cx="438463" cy="438463"/>
          </a:xfrm>
          <a:prstGeom prst="rect">
            <a:avLst/>
          </a:prstGeom>
        </p:spPr>
      </p:pic>
    </p:spTree>
    <p:extLst>
      <p:ext uri="{BB962C8B-B14F-4D97-AF65-F5344CB8AC3E}">
        <p14:creationId xmlns:p14="http://schemas.microsoft.com/office/powerpoint/2010/main" val="48674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FE42C48-F536-46E6-9CB4-3773C415CEF0}"/>
              </a:ext>
            </a:extLst>
          </p:cNvPr>
          <p:cNvGrpSpPr/>
          <p:nvPr/>
        </p:nvGrpSpPr>
        <p:grpSpPr>
          <a:xfrm>
            <a:off x="0" y="0"/>
            <a:ext cx="7047915" cy="6857997"/>
            <a:chOff x="0" y="-27048"/>
            <a:chExt cx="7399606" cy="6857997"/>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27048"/>
              <a:ext cx="7399606" cy="6857997"/>
              <a:chOff x="0" y="0"/>
              <a:chExt cx="12192000" cy="949117"/>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869091"/>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2C79DBAF-71D3-404A-9043-16067D99B9E4}"/>
                  </a:ext>
                </a:extLst>
              </p:cNvPr>
              <p:cNvSpPr/>
              <p:nvPr/>
            </p:nvSpPr>
            <p:spPr>
              <a:xfrm>
                <a:off x="0" y="837851"/>
                <a:ext cx="12192000" cy="111266"/>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1" name="Grupo 10">
              <a:extLst>
                <a:ext uri="{FF2B5EF4-FFF2-40B4-BE49-F238E27FC236}">
                  <a16:creationId xmlns:a16="http://schemas.microsoft.com/office/drawing/2014/main" id="{FC5D9BA2-7916-4759-BC5E-100C915F46E1}"/>
                </a:ext>
              </a:extLst>
            </p:cNvPr>
            <p:cNvGrpSpPr/>
            <p:nvPr/>
          </p:nvGrpSpPr>
          <p:grpSpPr>
            <a:xfrm>
              <a:off x="0" y="6133044"/>
              <a:ext cx="7043527" cy="688760"/>
              <a:chOff x="-23750" y="6223336"/>
              <a:chExt cx="6396415" cy="688760"/>
            </a:xfrm>
            <a:noFill/>
          </p:grpSpPr>
          <p:sp>
            <p:nvSpPr>
              <p:cNvPr id="15" name="Rectángulo 14">
                <a:extLst>
                  <a:ext uri="{FF2B5EF4-FFF2-40B4-BE49-F238E27FC236}">
                    <a16:creationId xmlns:a16="http://schemas.microsoft.com/office/drawing/2014/main" id="{87689928-FC2C-40CE-93A0-1803E83D6E68}"/>
                  </a:ext>
                </a:extLst>
              </p:cNvPr>
              <p:cNvSpPr/>
              <p:nvPr/>
            </p:nvSpPr>
            <p:spPr>
              <a:xfrm>
                <a:off x="-23750" y="6223336"/>
                <a:ext cx="6396415" cy="688760"/>
              </a:xfrm>
              <a:prstGeom prst="rect">
                <a:avLst/>
              </a:pr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Picture 4" descr="ESAP">
                <a:extLst>
                  <a:ext uri="{FF2B5EF4-FFF2-40B4-BE49-F238E27FC236}">
                    <a16:creationId xmlns:a16="http://schemas.microsoft.com/office/drawing/2014/main" id="{DB9AF090-FFC2-47B3-A75F-C6FE336CF22C}"/>
                  </a:ext>
                </a:extLst>
              </p:cNvPr>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grpFill/>
            </p:spPr>
          </p:pic>
          <p:pic>
            <p:nvPicPr>
              <p:cNvPr id="18" name="Picture 2" descr="Ir a Función Pública">
                <a:extLst>
                  <a:ext uri="{FF2B5EF4-FFF2-40B4-BE49-F238E27FC236}">
                    <a16:creationId xmlns:a16="http://schemas.microsoft.com/office/drawing/2014/main" id="{358AAA5B-64ED-4BAC-BDF1-DD84ED007EE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grpFill/>
            </p:spPr>
          </p:pic>
        </p:grpSp>
      </p:grpSp>
      <p:sp>
        <p:nvSpPr>
          <p:cNvPr id="3" name="Rectángulo 2">
            <a:extLst>
              <a:ext uri="{FF2B5EF4-FFF2-40B4-BE49-F238E27FC236}">
                <a16:creationId xmlns:a16="http://schemas.microsoft.com/office/drawing/2014/main" id="{A0C71AEF-03B9-4650-9378-7E42108301C2}"/>
              </a:ext>
            </a:extLst>
          </p:cNvPr>
          <p:cNvSpPr/>
          <p:nvPr/>
        </p:nvSpPr>
        <p:spPr>
          <a:xfrm>
            <a:off x="344871" y="686194"/>
            <a:ext cx="6523023" cy="4739759"/>
          </a:xfrm>
          <a:prstGeom prst="rect">
            <a:avLst/>
          </a:prstGeom>
        </p:spPr>
        <p:txBody>
          <a:bodyPr wrap="square" lIns="91438" tIns="45719" rIns="91438" bIns="45719">
            <a:spAutoFit/>
          </a:bodyPr>
          <a:lstStyle/>
          <a:p>
            <a:r>
              <a:rPr lang="es-ES" sz="13900" b="1" dirty="0">
                <a:solidFill>
                  <a:schemeClr val="bg1"/>
                </a:solidFill>
                <a:latin typeface="Trebuchet MS" panose="020B0603020202020204" pitchFamily="34" charset="0"/>
              </a:rPr>
              <a:t>1</a:t>
            </a:r>
          </a:p>
          <a:p>
            <a:r>
              <a:rPr lang="es-ES" sz="3600" b="1" dirty="0">
                <a:solidFill>
                  <a:schemeClr val="bg1"/>
                </a:solidFill>
                <a:latin typeface="Trebuchet MS" panose="020B0603020202020204" pitchFamily="34" charset="0"/>
              </a:rPr>
              <a:t>Línea Estratégica Sectorial</a:t>
            </a:r>
          </a:p>
          <a:p>
            <a:endParaRPr lang="es-ES" sz="1600" b="1" dirty="0">
              <a:solidFill>
                <a:schemeClr val="bg1"/>
              </a:solidFill>
              <a:latin typeface="Trebuchet MS" panose="020B0603020202020204" pitchFamily="34" charset="0"/>
            </a:endParaRPr>
          </a:p>
          <a:p>
            <a:r>
              <a:rPr lang="es-ES" sz="3600" b="1" i="1" dirty="0">
                <a:solidFill>
                  <a:schemeClr val="bg1"/>
                </a:solidFill>
                <a:latin typeface="Trebuchet MS" panose="020B0603020202020204" pitchFamily="34" charset="0"/>
              </a:rPr>
              <a:t>“Gestión del Conocimiento y la Innovación para el saber del Estado”</a:t>
            </a:r>
          </a:p>
        </p:txBody>
      </p:sp>
      <p:pic>
        <p:nvPicPr>
          <p:cNvPr id="8194" name="Picture 2">
            <a:extLst>
              <a:ext uri="{FF2B5EF4-FFF2-40B4-BE49-F238E27FC236}">
                <a16:creationId xmlns:a16="http://schemas.microsoft.com/office/drawing/2014/main" id="{83FFBC7E-43D8-4AB0-8D47-64C97386DD2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199"/>
          <a:stretch/>
        </p:blipFill>
        <p:spPr bwMode="auto">
          <a:xfrm>
            <a:off x="7047914" y="2"/>
            <a:ext cx="5144087" cy="68625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03590276"/>
      </p:ext>
    </p:extLst>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0"/>
            <a:ext cx="12192000" cy="914400"/>
            <a:chOff x="0" y="0"/>
            <a:chExt cx="12192000" cy="914400"/>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795647"/>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2C79DBAF-71D3-404A-9043-16067D99B9E4}"/>
                </a:ext>
              </a:extLst>
            </p:cNvPr>
            <p:cNvSpPr/>
            <p:nvPr/>
          </p:nvSpPr>
          <p:spPr>
            <a:xfrm>
              <a:off x="0" y="795647"/>
              <a:ext cx="12192000" cy="118753"/>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 name="Grupo 12">
            <a:extLst>
              <a:ext uri="{FF2B5EF4-FFF2-40B4-BE49-F238E27FC236}">
                <a16:creationId xmlns:a16="http://schemas.microsoft.com/office/drawing/2014/main" id="{946844C2-C56F-47C6-8D8C-981855EE93C2}"/>
              </a:ext>
            </a:extLst>
          </p:cNvPr>
          <p:cNvGrpSpPr/>
          <p:nvPr/>
        </p:nvGrpSpPr>
        <p:grpSpPr>
          <a:xfrm>
            <a:off x="-23749" y="6215194"/>
            <a:ext cx="12215749" cy="696903"/>
            <a:chOff x="-23750" y="6215193"/>
            <a:chExt cx="12215749" cy="696903"/>
          </a:xfrm>
        </p:grpSpPr>
        <p:sp>
          <p:nvSpPr>
            <p:cNvPr id="9" name="Rectángulo 8">
              <a:extLst>
                <a:ext uri="{FF2B5EF4-FFF2-40B4-BE49-F238E27FC236}">
                  <a16:creationId xmlns:a16="http://schemas.microsoft.com/office/drawing/2014/main" id="{1E24FDA0-2BB4-49F8-8621-BE750C5D380B}"/>
                </a:ext>
              </a:extLst>
            </p:cNvPr>
            <p:cNvSpPr/>
            <p:nvPr/>
          </p:nvSpPr>
          <p:spPr>
            <a:xfrm>
              <a:off x="-23750" y="6223336"/>
              <a:ext cx="6396415" cy="688760"/>
            </a:xfrm>
            <a:prstGeom prst="rect">
              <a:avLst/>
            </a:prstGeom>
            <a:solidFill>
              <a:srgbClr val="232C6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8" name="Picture 4" descr="ESAP">
              <a:extLst>
                <a:ext uri="{FF2B5EF4-FFF2-40B4-BE49-F238E27FC236}">
                  <a16:creationId xmlns:a16="http://schemas.microsoft.com/office/drawing/2014/main" id="{D3E5EB6D-608A-4B35-8456-DAED70FFCEB3}"/>
                </a:ext>
              </a:extLst>
            </p:cNvPr>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r a Función Pública">
              <a:extLst>
                <a:ext uri="{FF2B5EF4-FFF2-40B4-BE49-F238E27FC236}">
                  <a16:creationId xmlns:a16="http://schemas.microsoft.com/office/drawing/2014/main" id="{99A2F4FD-6492-4958-9DF0-557EC4D596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ángulo 13">
              <a:extLst>
                <a:ext uri="{FF2B5EF4-FFF2-40B4-BE49-F238E27FC236}">
                  <a16:creationId xmlns:a16="http://schemas.microsoft.com/office/drawing/2014/main" id="{F3CDD01A-48F6-4380-948B-FCD18234A9FD}"/>
                </a:ext>
              </a:extLst>
            </p:cNvPr>
            <p:cNvSpPr/>
            <p:nvPr/>
          </p:nvSpPr>
          <p:spPr>
            <a:xfrm>
              <a:off x="6270176" y="6215193"/>
              <a:ext cx="5921823" cy="688760"/>
            </a:xfrm>
            <a:prstGeom prst="rect">
              <a:avLst/>
            </a:prstGeom>
            <a:gradFill flip="none" rotWithShape="1">
              <a:gsLst>
                <a:gs pos="0">
                  <a:schemeClr val="accent1">
                    <a:lumMod val="5000"/>
                    <a:lumOff val="95000"/>
                  </a:schemeClr>
                </a:gs>
                <a:gs pos="74000">
                  <a:srgbClr val="FFAB00"/>
                </a:gs>
                <a:gs pos="83000">
                  <a:srgbClr val="FFAB00"/>
                </a:gs>
                <a:gs pos="100000">
                  <a:srgbClr val="FFAB00"/>
                </a:gs>
              </a:gsLst>
              <a:lin ang="108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1" name="CuadroTexto 10">
            <a:extLst>
              <a:ext uri="{FF2B5EF4-FFF2-40B4-BE49-F238E27FC236}">
                <a16:creationId xmlns:a16="http://schemas.microsoft.com/office/drawing/2014/main" id="{4096F4B7-68A8-435D-A38D-6B1350C874DD}"/>
              </a:ext>
            </a:extLst>
          </p:cNvPr>
          <p:cNvSpPr txBox="1"/>
          <p:nvPr/>
        </p:nvSpPr>
        <p:spPr>
          <a:xfrm>
            <a:off x="6270177" y="-85016"/>
            <a:ext cx="5762401" cy="954107"/>
          </a:xfrm>
          <a:prstGeom prst="rect">
            <a:avLst/>
          </a:prstGeom>
          <a:noFill/>
        </p:spPr>
        <p:txBody>
          <a:bodyPr wrap="square" lIns="91438" tIns="45719" rIns="91438" bIns="45719" rtlCol="0">
            <a:spAutoFit/>
          </a:bodyPr>
          <a:lstStyle/>
          <a:p>
            <a:pPr algn="r"/>
            <a:r>
              <a:rPr lang="es-CO" sz="3200" b="1" dirty="0">
                <a:solidFill>
                  <a:schemeClr val="bg1"/>
                </a:solidFill>
                <a:latin typeface="Trebuchet MS" panose="020B0603020202020204" pitchFamily="34" charset="0"/>
              </a:rPr>
              <a:t>Línea Estratégica Sectorial 1  </a:t>
            </a:r>
          </a:p>
          <a:p>
            <a:pPr algn="r"/>
            <a:r>
              <a:rPr lang="es-CO" sz="2400" dirty="0">
                <a:solidFill>
                  <a:schemeClr val="bg1"/>
                </a:solidFill>
                <a:latin typeface="Trebuchet MS" panose="020B0603020202020204" pitchFamily="34" charset="0"/>
              </a:rPr>
              <a:t>Identificación</a:t>
            </a:r>
          </a:p>
        </p:txBody>
      </p:sp>
      <p:sp>
        <p:nvSpPr>
          <p:cNvPr id="15" name="CuadroTexto 14">
            <a:extLst>
              <a:ext uri="{FF2B5EF4-FFF2-40B4-BE49-F238E27FC236}">
                <a16:creationId xmlns:a16="http://schemas.microsoft.com/office/drawing/2014/main" id="{1B6203BA-E16E-44DB-A846-CF512BEC4421}"/>
              </a:ext>
            </a:extLst>
          </p:cNvPr>
          <p:cNvSpPr txBox="1"/>
          <p:nvPr/>
        </p:nvSpPr>
        <p:spPr>
          <a:xfrm>
            <a:off x="309457" y="1011545"/>
            <a:ext cx="11613857" cy="4724368"/>
          </a:xfrm>
          <a:prstGeom prst="rect">
            <a:avLst/>
          </a:prstGeom>
          <a:noFill/>
        </p:spPr>
        <p:txBody>
          <a:bodyPr wrap="square" lIns="91438" tIns="45719" rIns="91438" bIns="45719" rtlCol="0">
            <a:spAutoFit/>
          </a:bodyPr>
          <a:lstStyle/>
          <a:p>
            <a:r>
              <a:rPr lang="es-ES" sz="2800" b="1" dirty="0">
                <a:solidFill>
                  <a:srgbClr val="232C6D"/>
                </a:solidFill>
                <a:latin typeface="Trebuchet MS" panose="020B0603020202020204" pitchFamily="34" charset="0"/>
              </a:rPr>
              <a:t>Gestión del Conocimiento y la Innovación para el saber del Estado</a:t>
            </a:r>
          </a:p>
          <a:p>
            <a:endParaRPr lang="es-ES" sz="1100" b="1" dirty="0">
              <a:solidFill>
                <a:srgbClr val="232C6D"/>
              </a:solidFill>
              <a:latin typeface="Trebuchet MS" panose="020B0603020202020204" pitchFamily="34" charset="0"/>
            </a:endParaRPr>
          </a:p>
          <a:p>
            <a:pPr algn="just"/>
            <a:r>
              <a:rPr lang="es-ES" dirty="0">
                <a:latin typeface="Gill Sans MT" panose="020B0502020104020203" pitchFamily="34" charset="0"/>
              </a:rPr>
              <a:t>Fomentar la gestión del conocimiento y la innovación pública a través de la realización de estudios e investigaciones sobre la estructura y funcionamiento del Estado, con el objetivo de proponer e identificar necesidades de formulación, actualización, instrumentalización y evaluación de las políticas a cargo del Sector Función Pública y brindar soluciones a los retos de la administración pública nacional y territorial.</a:t>
            </a:r>
          </a:p>
          <a:p>
            <a:pPr marL="2774881" indent="-2774881" algn="just"/>
            <a:endParaRPr lang="es-ES" sz="1100" dirty="0">
              <a:latin typeface="Gill Sans MT" panose="020B0502020104020203" pitchFamily="34" charset="0"/>
            </a:endParaRPr>
          </a:p>
          <a:p>
            <a:pPr marL="2774881" indent="-2774881"/>
            <a:r>
              <a:rPr lang="es-ES" sz="2000" b="1" dirty="0">
                <a:solidFill>
                  <a:srgbClr val="232C6D"/>
                </a:solidFill>
                <a:latin typeface="Gill Sans MT" panose="020B0502020104020203" pitchFamily="34" charset="0"/>
              </a:rPr>
              <a:t>Objetivo sectorial:</a:t>
            </a:r>
            <a:r>
              <a:rPr lang="es-ES" b="1" dirty="0">
                <a:latin typeface="Gill Sans MT" panose="020B0502020104020203" pitchFamily="34" charset="0"/>
              </a:rPr>
              <a:t>	</a:t>
            </a:r>
          </a:p>
          <a:p>
            <a:pPr marL="2774881" indent="-2774881"/>
            <a:r>
              <a:rPr lang="es-ES" dirty="0">
                <a:latin typeface="Gill Sans MT" panose="020B0502020104020203" pitchFamily="34" charset="0"/>
              </a:rPr>
              <a:t>Promover la innovación a través de la investigación y la gestión del conocimiento en la administración pública.</a:t>
            </a:r>
          </a:p>
          <a:p>
            <a:pPr marL="2774881" indent="-2774881"/>
            <a:endParaRPr lang="es-ES" sz="2000" b="1" dirty="0">
              <a:solidFill>
                <a:srgbClr val="232C6D"/>
              </a:solidFill>
              <a:latin typeface="Trebuchet MS" panose="020B0603020202020204" pitchFamily="34" charset="0"/>
            </a:endParaRPr>
          </a:p>
          <a:p>
            <a:pPr marL="2774881" indent="-2774881"/>
            <a:r>
              <a:rPr lang="es-ES" sz="2000" b="1" dirty="0" err="1">
                <a:solidFill>
                  <a:srgbClr val="232C6D"/>
                </a:solidFill>
                <a:latin typeface="Gill Sans MT" panose="020B0502020104020203" pitchFamily="34" charset="0"/>
              </a:rPr>
              <a:t>Macroproductos</a:t>
            </a:r>
            <a:r>
              <a:rPr lang="es-ES" sz="2000" b="1" dirty="0">
                <a:solidFill>
                  <a:srgbClr val="232C6D"/>
                </a:solidFill>
                <a:latin typeface="Gill Sans MT" panose="020B0502020104020203" pitchFamily="34" charset="0"/>
              </a:rPr>
              <a:t>: </a:t>
            </a:r>
          </a:p>
          <a:p>
            <a:pPr marL="261932" indent="-261932">
              <a:buClr>
                <a:srgbClr val="232C6D"/>
              </a:buClr>
              <a:buFont typeface="+mj-lt"/>
              <a:buAutoNum type="arabicPeriod"/>
            </a:pPr>
            <a:r>
              <a:rPr lang="es-ES" b="1" dirty="0">
                <a:latin typeface="Gill Sans MT" panose="020B0502020104020203" pitchFamily="34" charset="0"/>
              </a:rPr>
              <a:t>Innovación en la gestión del conocimiento en administración pública</a:t>
            </a:r>
          </a:p>
          <a:p>
            <a:pPr marL="261932" indent="-261932">
              <a:buClr>
                <a:srgbClr val="232C6D"/>
              </a:buClr>
              <a:buFont typeface="+mj-lt"/>
              <a:buAutoNum type="arabicPeriod"/>
            </a:pPr>
            <a:r>
              <a:rPr lang="es-ES" b="1" dirty="0">
                <a:latin typeface="Gill Sans MT" panose="020B0502020104020203" pitchFamily="34" charset="0"/>
              </a:rPr>
              <a:t>Estudios e investigaciones académicas adelantadas por el Sector</a:t>
            </a:r>
          </a:p>
          <a:p>
            <a:pPr marL="261932" indent="-261932">
              <a:buClr>
                <a:srgbClr val="232C6D"/>
              </a:buClr>
              <a:buFont typeface="+mj-lt"/>
              <a:buAutoNum type="arabicPeriod"/>
            </a:pPr>
            <a:r>
              <a:rPr lang="es-ES" b="1" dirty="0">
                <a:latin typeface="Gill Sans MT" panose="020B0502020104020203" pitchFamily="34" charset="0"/>
              </a:rPr>
              <a:t>Programa El estado del Estado</a:t>
            </a:r>
          </a:p>
          <a:p>
            <a:pPr marL="261932" indent="-261932">
              <a:buClr>
                <a:srgbClr val="232C6D"/>
              </a:buClr>
              <a:buFont typeface="+mj-lt"/>
              <a:buAutoNum type="arabicPeriod"/>
            </a:pPr>
            <a:r>
              <a:rPr lang="es-ES" b="1" dirty="0">
                <a:latin typeface="Gill Sans MT" panose="020B0502020104020203" pitchFamily="34" charset="0"/>
              </a:rPr>
              <a:t>Participación de Colombia en el CLAD</a:t>
            </a:r>
          </a:p>
          <a:p>
            <a:pPr marL="2774881" indent="-2774881"/>
            <a:endParaRPr lang="es-ES" sz="2000" b="1" dirty="0">
              <a:solidFill>
                <a:srgbClr val="232C6D"/>
              </a:solidFill>
              <a:latin typeface="Gill Sans MT" panose="020B0502020104020203" pitchFamily="34" charset="0"/>
            </a:endParaRPr>
          </a:p>
        </p:txBody>
      </p:sp>
      <p:pic>
        <p:nvPicPr>
          <p:cNvPr id="5122" name="Picture 2">
            <a:extLst>
              <a:ext uri="{FF2B5EF4-FFF2-40B4-BE49-F238E27FC236}">
                <a16:creationId xmlns:a16="http://schemas.microsoft.com/office/drawing/2014/main" id="{8380C567-5A40-4CD8-AEDE-32CD3C942E7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72147" y="3865587"/>
            <a:ext cx="3251166" cy="22308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67097168"/>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7BC57EFA-A925-4CB8-BB72-84E20D825B3B}"/>
              </a:ext>
            </a:extLst>
          </p:cNvPr>
          <p:cNvSpPr/>
          <p:nvPr/>
        </p:nvSpPr>
        <p:spPr>
          <a:xfrm>
            <a:off x="69605" y="2026802"/>
            <a:ext cx="10672232" cy="4831197"/>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467360" indent="-285115" defTabSz="456819">
              <a:buFont typeface="Arial" panose="020B0604020202020204" pitchFamily="34" charset="0"/>
              <a:buChar char="•"/>
            </a:pPr>
            <a:r>
              <a:rPr lang="es-ES" sz="1400" dirty="0">
                <a:solidFill>
                  <a:schemeClr val="bg1"/>
                </a:solidFill>
                <a:latin typeface="Calibri"/>
                <a:cs typeface="Calibri"/>
              </a:rPr>
              <a:t>Mediante Resolución No. SC-890 del 3 de agosto de 2021, se adopta el plan del Laboratorio de Innovación en Administración Pública de la ESAP, el cual se plantea desarrollar en 4 pilares: </a:t>
            </a:r>
            <a:r>
              <a:rPr lang="es-ES" sz="1400" dirty="0" err="1">
                <a:solidFill>
                  <a:schemeClr val="bg1"/>
                </a:solidFill>
                <a:latin typeface="Calibri"/>
                <a:cs typeface="Calibri"/>
              </a:rPr>
              <a:t>micromundo</a:t>
            </a:r>
            <a:r>
              <a:rPr lang="es-ES" sz="1400" dirty="0">
                <a:solidFill>
                  <a:schemeClr val="bg1"/>
                </a:solidFill>
                <a:latin typeface="Calibri"/>
                <a:cs typeface="Calibri"/>
              </a:rPr>
              <a:t> de municipio territorial, laboratorio de Ciudad, minería de datos y proyectos de investigación aplicada.</a:t>
            </a:r>
          </a:p>
          <a:p>
            <a:pPr marL="467360" indent="-285115" defTabSz="456819">
              <a:buFont typeface="Arial" panose="020B0604020202020204" pitchFamily="34" charset="0"/>
              <a:buChar char="•"/>
            </a:pPr>
            <a:r>
              <a:rPr lang="es-ES" sz="1400" dirty="0">
                <a:solidFill>
                  <a:schemeClr val="bg1"/>
                </a:solidFill>
                <a:latin typeface="Calibri"/>
                <a:cs typeface="Calibri"/>
              </a:rPr>
              <a:t>Mediante Decreto 164 de 2021 se asignan funciones, pertinentes a laboratorios de innovación, a la Subdirección Nacional de Proyección Institucional y a la Dirección de Fortalecimiento y Apoyo a la Gestión Estatal . </a:t>
            </a:r>
          </a:p>
          <a:p>
            <a:pPr marL="467360" indent="-285115" defTabSz="456819">
              <a:buFont typeface="Arial" panose="020B0604020202020204" pitchFamily="34" charset="0"/>
              <a:buChar char="•"/>
            </a:pPr>
            <a:r>
              <a:rPr lang="es-ES" sz="1400" dirty="0">
                <a:solidFill>
                  <a:schemeClr val="bg1"/>
                </a:solidFill>
                <a:latin typeface="Calibri"/>
                <a:cs typeface="Calibri"/>
              </a:rPr>
              <a:t>Participaron activa del Sector en el Comité Nacional de Innovación Pública (participación observatorio innovación pública de la OCDE, presentación resultados IDI política </a:t>
            </a:r>
            <a:r>
              <a:rPr lang="es-ES" sz="1400" dirty="0" err="1">
                <a:solidFill>
                  <a:schemeClr val="bg1"/>
                </a:solidFill>
                <a:latin typeface="Calibri"/>
                <a:cs typeface="Calibri"/>
              </a:rPr>
              <a:t>GESCO+i</a:t>
            </a:r>
            <a:r>
              <a:rPr lang="es-ES" sz="1400" dirty="0">
                <a:solidFill>
                  <a:schemeClr val="bg1"/>
                </a:solidFill>
                <a:latin typeface="Calibri"/>
                <a:cs typeface="Calibri"/>
              </a:rPr>
              <a:t> y </a:t>
            </a:r>
            <a:r>
              <a:rPr lang="x-none" sz="1400" dirty="0">
                <a:solidFill>
                  <a:schemeClr val="bg1"/>
                </a:solidFill>
                <a:latin typeface="Calibri"/>
                <a:cs typeface="Calibri"/>
              </a:rPr>
              <a:t>levantamiento y socialización del mapa de conocimiento del Comité</a:t>
            </a:r>
            <a:r>
              <a:rPr lang="es-ES" sz="1400" dirty="0">
                <a:solidFill>
                  <a:schemeClr val="bg1"/>
                </a:solidFill>
                <a:latin typeface="Calibri"/>
                <a:cs typeface="Calibri"/>
              </a:rPr>
              <a:t>).</a:t>
            </a:r>
          </a:p>
          <a:p>
            <a:pPr marL="467360" indent="-285115" defTabSz="456819">
              <a:buFont typeface="Arial" panose="020B0604020202020204" pitchFamily="34" charset="0"/>
              <a:buChar char="•"/>
            </a:pPr>
            <a:r>
              <a:rPr lang="es-ES" sz="1400" dirty="0">
                <a:solidFill>
                  <a:schemeClr val="bg1"/>
                </a:solidFill>
                <a:latin typeface="Calibri"/>
                <a:cs typeface="Calibri"/>
              </a:rPr>
              <a:t>Expedición de la Circular Externa No. 100-007 del 13 de mayo de 2021 referente a la Conformación del Equipo Transversal de GESCO+i.</a:t>
            </a:r>
          </a:p>
          <a:p>
            <a:pPr marL="467360" indent="-285115" defTabSz="456819">
              <a:buFont typeface="Arial" panose="020B0604020202020204" pitchFamily="34" charset="0"/>
              <a:buChar char="•"/>
            </a:pPr>
            <a:r>
              <a:rPr lang="es-ES" sz="1400" dirty="0">
                <a:solidFill>
                  <a:schemeClr val="bg1"/>
                </a:solidFill>
                <a:latin typeface="Calibri"/>
                <a:cs typeface="Calibri"/>
              </a:rPr>
              <a:t>Asesoría en la política de </a:t>
            </a:r>
            <a:r>
              <a:rPr lang="es-ES" sz="1400" dirty="0" err="1">
                <a:solidFill>
                  <a:schemeClr val="bg1"/>
                </a:solidFill>
                <a:latin typeface="Calibri"/>
                <a:cs typeface="Calibri"/>
              </a:rPr>
              <a:t>GESCO+i</a:t>
            </a:r>
            <a:r>
              <a:rPr lang="es-ES" sz="1400" dirty="0">
                <a:solidFill>
                  <a:schemeClr val="bg1"/>
                </a:solidFill>
                <a:latin typeface="Calibri"/>
                <a:cs typeface="Calibri"/>
              </a:rPr>
              <a:t> a un total de 185 </a:t>
            </a:r>
            <a:r>
              <a:rPr lang="es-ES" sz="1400" dirty="0">
                <a:solidFill>
                  <a:schemeClr val="bg1"/>
                </a:solidFill>
                <a:latin typeface="Calibri"/>
                <a:ea typeface="+mn-lt"/>
                <a:cs typeface="Calibri"/>
              </a:rPr>
              <a:t>entida</a:t>
            </a:r>
            <a:r>
              <a:rPr lang="es-ES" sz="1400" dirty="0">
                <a:solidFill>
                  <a:schemeClr val="bg1"/>
                </a:solidFill>
                <a:latin typeface="Calibri"/>
                <a:ea typeface="+mn-lt"/>
                <a:cs typeface="+mn-lt"/>
              </a:rPr>
              <a:t>des del orden nacional y territorial de la cuales 171 han finalizado el ciclo de asesoría (61 de nación y 110 en territorio). Logrando capacitar 4835 personas .</a:t>
            </a:r>
          </a:p>
          <a:p>
            <a:pPr marL="467360" indent="-285115" defTabSz="456819">
              <a:buFont typeface="Arial" panose="020B0604020202020204" pitchFamily="34" charset="0"/>
              <a:buChar char="•"/>
            </a:pPr>
            <a:r>
              <a:rPr lang="es-ES" sz="1400" dirty="0">
                <a:solidFill>
                  <a:schemeClr val="bg1"/>
                </a:solidFill>
                <a:latin typeface="Calibri"/>
                <a:cs typeface="Calibri"/>
              </a:rPr>
              <a:t>Puesta en marcha del Diplomado de Innovación en el Sector Público, del cual ya se han realizado 30 cohortes, con 13.192 personas certificadas.</a:t>
            </a:r>
          </a:p>
          <a:p>
            <a:pPr marL="467360" indent="-285115" defTabSz="456819">
              <a:buFont typeface="Arial" panose="020B0604020202020204" pitchFamily="34" charset="0"/>
              <a:buChar char="•"/>
            </a:pPr>
            <a:r>
              <a:rPr lang="es-ES" sz="1400" dirty="0">
                <a:solidFill>
                  <a:schemeClr val="bg1"/>
                </a:solidFill>
                <a:latin typeface="Calibri"/>
                <a:cs typeface="Calibri"/>
              </a:rPr>
              <a:t>Puesta en marcha de 30 cohortes del Diplomado de Innovación en el Sector Público; se han certificado en “Innovación en el Sector Público” 10.304 Servidores (2020 </a:t>
            </a:r>
            <a:r>
              <a:rPr lang="mr-IN" sz="1400" dirty="0">
                <a:solidFill>
                  <a:schemeClr val="bg1"/>
                </a:solidFill>
                <a:latin typeface="Calibri"/>
                <a:cs typeface="Calibri"/>
              </a:rPr>
              <a:t>–</a:t>
            </a:r>
            <a:r>
              <a:rPr lang="es-ES" sz="1400" dirty="0">
                <a:solidFill>
                  <a:schemeClr val="bg1"/>
                </a:solidFill>
                <a:latin typeface="Calibri"/>
                <a:cs typeface="Calibri"/>
              </a:rPr>
              <a:t> 2021), de los cuales 1.266 pertenecen al Departamento de la Prosperidad Social. </a:t>
            </a:r>
          </a:p>
          <a:p>
            <a:pPr marL="467360" indent="-285115" defTabSz="456819">
              <a:buFont typeface="Arial" panose="020B0604020202020204" pitchFamily="34" charset="0"/>
              <a:buChar char="•"/>
            </a:pPr>
            <a:r>
              <a:rPr lang="x-none" sz="1400" dirty="0">
                <a:solidFill>
                  <a:schemeClr val="bg1"/>
                </a:solidFill>
                <a:latin typeface="Calibri"/>
                <a:cs typeface="Calibri"/>
              </a:rPr>
              <a:t>Presentación de la buena práctica del SIE de Función Pública al Laboratorio de Innovación de la ESAP.​</a:t>
            </a:r>
          </a:p>
          <a:p>
            <a:pPr marL="467360" indent="-285115" defTabSz="456819">
              <a:buFont typeface="Arial" panose="020B0604020202020204" pitchFamily="34" charset="0"/>
              <a:buChar char="•"/>
            </a:pPr>
            <a:r>
              <a:rPr lang="x-none" sz="1400" dirty="0">
                <a:solidFill>
                  <a:schemeClr val="bg1"/>
                </a:solidFill>
                <a:latin typeface="Calibri"/>
                <a:cs typeface="Calibri"/>
              </a:rPr>
              <a:t>Socialización del kit de herramientas de la política de GESCO+I y de los productos de conocimiento de la DGC</a:t>
            </a:r>
            <a:r>
              <a:rPr lang="x-none" sz="1400" dirty="0">
                <a:solidFill>
                  <a:srgbClr val="FFFF00"/>
                </a:solidFill>
                <a:latin typeface="Calibri"/>
                <a:cs typeface="Calibri"/>
              </a:rPr>
              <a:t>.​</a:t>
            </a:r>
          </a:p>
          <a:p>
            <a:pPr marL="467360" indent="-285115" defTabSz="456819">
              <a:buFont typeface="Arial" panose="020B0604020202020204" pitchFamily="34" charset="0"/>
              <a:buChar char="•"/>
            </a:pPr>
            <a:r>
              <a:rPr lang="x-none" sz="1400" dirty="0">
                <a:solidFill>
                  <a:schemeClr val="bg1"/>
                </a:solidFill>
                <a:latin typeface="Calibri"/>
                <a:cs typeface="Calibri"/>
              </a:rPr>
              <a:t>Retroalimentación del “Sistema de Evaluación de la Innovación en la Gestión Pública – SEINN” desarrollado por el Laboratorio de Innovación de la ESAP.​​</a:t>
            </a: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91443" y="-48934"/>
            <a:ext cx="12273929"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800" b="1" dirty="0">
                <a:latin typeface="Calibri" panose="020F0502020204030204" pitchFamily="34" charset="0"/>
                <a:cs typeface="Calibri" panose="020F0502020204030204" pitchFamily="34" charset="0"/>
              </a:rPr>
              <a:t>Macroproducto: </a:t>
            </a:r>
            <a:r>
              <a:rPr lang="en-US" sz="2800" b="1" dirty="0">
                <a:latin typeface="Calibri" panose="020F0502020204030204" pitchFamily="34" charset="0"/>
                <a:cs typeface="Calibri" panose="020F0502020204030204" pitchFamily="34" charset="0"/>
              </a:rPr>
              <a:t>Innovación en la </a:t>
            </a:r>
            <a:r>
              <a:rPr lang="en-US" sz="2800" b="1" dirty="0" err="1">
                <a:latin typeface="Calibri" panose="020F0502020204030204" pitchFamily="34" charset="0"/>
                <a:cs typeface="Calibri" panose="020F0502020204030204" pitchFamily="34" charset="0"/>
              </a:rPr>
              <a:t>gestión</a:t>
            </a:r>
            <a:r>
              <a:rPr lang="en-US" sz="2800" b="1" dirty="0">
                <a:latin typeface="Calibri" panose="020F0502020204030204" pitchFamily="34" charset="0"/>
                <a:cs typeface="Calibri" panose="020F0502020204030204" pitchFamily="34" charset="0"/>
              </a:rPr>
              <a:t> del </a:t>
            </a:r>
            <a:r>
              <a:rPr lang="en-US" sz="2800" b="1" dirty="0" err="1">
                <a:latin typeface="Calibri" panose="020F0502020204030204" pitchFamily="34" charset="0"/>
                <a:cs typeface="Calibri" panose="020F0502020204030204" pitchFamily="34" charset="0"/>
              </a:rPr>
              <a:t>conocimiento</a:t>
            </a:r>
            <a:r>
              <a:rPr lang="en-US" sz="2800" b="1" dirty="0">
                <a:latin typeface="Calibri" panose="020F0502020204030204" pitchFamily="34" charset="0"/>
                <a:cs typeface="Calibri" panose="020F0502020204030204" pitchFamily="34" charset="0"/>
              </a:rPr>
              <a:t> en </a:t>
            </a:r>
            <a:r>
              <a:rPr lang="en-US" sz="2800" b="1" dirty="0" err="1">
                <a:latin typeface="Calibri" panose="020F0502020204030204" pitchFamily="34" charset="0"/>
                <a:cs typeface="Calibri" panose="020F0502020204030204" pitchFamily="34" charset="0"/>
              </a:rPr>
              <a:t>administración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pública</a:t>
            </a:r>
            <a:r>
              <a:rPr lang="en-US" sz="2800" b="1" dirty="0">
                <a:latin typeface="Calibri" panose="020F0502020204030204" pitchFamily="34" charset="0"/>
                <a:cs typeface="Calibri" panose="020F0502020204030204" pitchFamily="34" charset="0"/>
              </a:rPr>
              <a:t>.</a:t>
            </a:r>
            <a:endParaRPr lang="es-CO" sz="2800" b="1" dirty="0">
              <a:latin typeface="Calibri" panose="020F0502020204030204" pitchFamily="34" charset="0"/>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281805" y="777809"/>
            <a:ext cx="7815067"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4" name="Freeform 15">
            <a:extLst>
              <a:ext uri="{FF2B5EF4-FFF2-40B4-BE49-F238E27FC236}">
                <a16:creationId xmlns:a16="http://schemas.microsoft.com/office/drawing/2014/main" id="{FED71B82-26C9-43EC-98C6-0592C753FBC7}"/>
              </a:ext>
            </a:extLst>
          </p:cNvPr>
          <p:cNvSpPr>
            <a:spLocks/>
          </p:cNvSpPr>
          <p:nvPr/>
        </p:nvSpPr>
        <p:spPr bwMode="auto">
          <a:xfrm>
            <a:off x="1825872" y="1034335"/>
            <a:ext cx="3293607" cy="576132"/>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n-US" sz="1500" dirty="0">
                <a:solidFill>
                  <a:prstClr val="white"/>
                </a:solidFill>
                <a:latin typeface="Calibri"/>
              </a:rPr>
              <a:t>Laboratorio de Innovación en Administración Pública.</a:t>
            </a:r>
            <a:endParaRPr lang="es-CO" sz="1500" dirty="0">
              <a:solidFill>
                <a:prstClr val="white"/>
              </a:solidFill>
              <a:latin typeface="Calibri"/>
            </a:endParaRP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281805" y="1604848"/>
            <a:ext cx="12009123"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79" name="Freeform 15">
            <a:extLst>
              <a:ext uri="{FF2B5EF4-FFF2-40B4-BE49-F238E27FC236}">
                <a16:creationId xmlns:a16="http://schemas.microsoft.com/office/drawing/2014/main" id="{80925F1B-AB3A-4332-8CBC-6E6ED8434068}"/>
              </a:ext>
            </a:extLst>
          </p:cNvPr>
          <p:cNvSpPr>
            <a:spLocks/>
          </p:cNvSpPr>
          <p:nvPr/>
        </p:nvSpPr>
        <p:spPr bwMode="auto">
          <a:xfrm>
            <a:off x="5639567" y="1019658"/>
            <a:ext cx="4856920" cy="576132"/>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n-US" sz="1500" dirty="0">
                <a:solidFill>
                  <a:prstClr val="white"/>
                </a:solidFill>
                <a:latin typeface="Calibri"/>
              </a:rPr>
              <a:t>     </a:t>
            </a:r>
            <a:r>
              <a:rPr lang="en-US" sz="1500" dirty="0" err="1">
                <a:solidFill>
                  <a:prstClr val="white"/>
                </a:solidFill>
                <a:latin typeface="Calibri"/>
              </a:rPr>
              <a:t>Funcionarios</a:t>
            </a:r>
            <a:r>
              <a:rPr lang="en-US" sz="1500" dirty="0">
                <a:solidFill>
                  <a:prstClr val="white"/>
                </a:solidFill>
                <a:latin typeface="Calibri"/>
              </a:rPr>
              <a:t> del DPS capacitados en temática </a:t>
            </a:r>
            <a:r>
              <a:rPr lang="en-US" sz="1500" dirty="0" err="1">
                <a:solidFill>
                  <a:prstClr val="white"/>
                </a:solidFill>
                <a:latin typeface="Calibri"/>
              </a:rPr>
              <a:t>asociada</a:t>
            </a:r>
            <a:r>
              <a:rPr lang="en-US" sz="1500" dirty="0">
                <a:solidFill>
                  <a:prstClr val="white"/>
                </a:solidFill>
                <a:latin typeface="Calibri"/>
              </a:rPr>
              <a:t> a </a:t>
            </a:r>
            <a:r>
              <a:rPr lang="en-US" sz="1500" dirty="0" err="1">
                <a:solidFill>
                  <a:prstClr val="white"/>
                </a:solidFill>
                <a:latin typeface="Calibri"/>
              </a:rPr>
              <a:t>innovación</a:t>
            </a:r>
            <a:r>
              <a:rPr lang="en-US" sz="1500" dirty="0">
                <a:solidFill>
                  <a:prstClr val="white"/>
                </a:solidFill>
                <a:latin typeface="Calibri"/>
              </a:rPr>
              <a:t> y emprendimiento en la </a:t>
            </a:r>
            <a:r>
              <a:rPr lang="en-US" sz="1500" dirty="0" err="1">
                <a:solidFill>
                  <a:prstClr val="white"/>
                </a:solidFill>
                <a:latin typeface="Calibri"/>
              </a:rPr>
              <a:t>gestión</a:t>
            </a:r>
            <a:r>
              <a:rPr lang="en-US" sz="1500" dirty="0">
                <a:solidFill>
                  <a:prstClr val="white"/>
                </a:solidFill>
                <a:latin typeface="Calibri"/>
              </a:rPr>
              <a:t> </a:t>
            </a:r>
            <a:r>
              <a:rPr lang="en-US" sz="1500" dirty="0" err="1">
                <a:solidFill>
                  <a:prstClr val="white"/>
                </a:solidFill>
                <a:latin typeface="Calibri"/>
              </a:rPr>
              <a:t>pública</a:t>
            </a:r>
            <a:r>
              <a:rPr lang="en-US" sz="1500" dirty="0">
                <a:solidFill>
                  <a:prstClr val="white"/>
                </a:solidFill>
                <a:latin typeface="Calibri"/>
              </a:rPr>
              <a:t>.</a:t>
            </a:r>
            <a:endParaRPr lang="es-CO" sz="1500" dirty="0">
              <a:solidFill>
                <a:prstClr val="white"/>
              </a:solidFill>
              <a:latin typeface="Calibri"/>
            </a:endParaRPr>
          </a:p>
        </p:txBody>
      </p:sp>
      <p:sp>
        <p:nvSpPr>
          <p:cNvPr id="82" name="Oval 19">
            <a:extLst>
              <a:ext uri="{FF2B5EF4-FFF2-40B4-BE49-F238E27FC236}">
                <a16:creationId xmlns:a16="http://schemas.microsoft.com/office/drawing/2014/main" id="{A3625FBA-45D6-4BBE-BB48-27C557562C19}"/>
              </a:ext>
            </a:extLst>
          </p:cNvPr>
          <p:cNvSpPr>
            <a:spLocks noChangeArrowheads="1"/>
          </p:cNvSpPr>
          <p:nvPr/>
        </p:nvSpPr>
        <p:spPr bwMode="auto">
          <a:xfrm>
            <a:off x="5177582" y="910874"/>
            <a:ext cx="639056" cy="654297"/>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3200" dirty="0">
                <a:solidFill>
                  <a:prstClr val="black"/>
                </a:solidFill>
                <a:latin typeface="Calibri"/>
              </a:rPr>
              <a:t>1</a:t>
            </a:r>
          </a:p>
        </p:txBody>
      </p:sp>
      <p:sp>
        <p:nvSpPr>
          <p:cNvPr id="84" name="Oval 19">
            <a:extLst>
              <a:ext uri="{FF2B5EF4-FFF2-40B4-BE49-F238E27FC236}">
                <a16:creationId xmlns:a16="http://schemas.microsoft.com/office/drawing/2014/main" id="{AA7E03C8-C89A-48E3-851F-BA8B21438773}"/>
              </a:ext>
            </a:extLst>
          </p:cNvPr>
          <p:cNvSpPr>
            <a:spLocks noChangeArrowheads="1"/>
          </p:cNvSpPr>
          <p:nvPr/>
        </p:nvSpPr>
        <p:spPr bwMode="auto">
          <a:xfrm>
            <a:off x="1541306" y="993267"/>
            <a:ext cx="669347" cy="628913"/>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3200" dirty="0">
                <a:solidFill>
                  <a:prstClr val="black"/>
                </a:solidFill>
                <a:latin typeface="Calibri"/>
              </a:rPr>
              <a:t>1</a:t>
            </a:r>
          </a:p>
        </p:txBody>
      </p:sp>
      <p:grpSp>
        <p:nvGrpSpPr>
          <p:cNvPr id="2" name="Group 1"/>
          <p:cNvGrpSpPr/>
          <p:nvPr/>
        </p:nvGrpSpPr>
        <p:grpSpPr>
          <a:xfrm>
            <a:off x="-24195" y="3828601"/>
            <a:ext cx="612000" cy="612000"/>
            <a:chOff x="217025" y="2148623"/>
            <a:chExt cx="459000" cy="459000"/>
          </a:xfrm>
        </p:grpSpPr>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17025" y="2148623"/>
              <a:ext cx="459000" cy="459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9" rtlCol="0" anchor="t"/>
            <a:lstStyle/>
            <a:p>
              <a:pPr algn="ctr" defTabSz="913674"/>
              <a:endParaRPr lang="en-US" sz="3600" dirty="0">
                <a:solidFill>
                  <a:prstClr val="black"/>
                </a:solidFill>
                <a:latin typeface="Calibri"/>
              </a:endParaRP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87375" y="2225583"/>
              <a:ext cx="328847" cy="328847"/>
            </a:xfrm>
            <a:prstGeom prst="rect">
              <a:avLst/>
            </a:prstGeom>
          </p:spPr>
        </p:pic>
      </p:grpSp>
      <p:sp>
        <p:nvSpPr>
          <p:cNvPr id="42" name="Rectángulo 103">
            <a:extLst>
              <a:ext uri="{FF2B5EF4-FFF2-40B4-BE49-F238E27FC236}">
                <a16:creationId xmlns:a16="http://schemas.microsoft.com/office/drawing/2014/main" id="{3935CB9E-DE02-448B-B9BC-BBB541EE570B}"/>
              </a:ext>
            </a:extLst>
          </p:cNvPr>
          <p:cNvSpPr/>
          <p:nvPr/>
        </p:nvSpPr>
        <p:spPr>
          <a:xfrm rot="16200000">
            <a:off x="11361989" y="2518810"/>
            <a:ext cx="308787" cy="1203297"/>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78" tIns="45718" rIns="91378" bIns="45718" rtlCol="0" anchor="ctr"/>
          <a:lstStyle/>
          <a:p>
            <a:pPr algn="ctr" defTabSz="913674"/>
            <a:endParaRPr lang="es-CO" sz="2400">
              <a:solidFill>
                <a:prstClr val="white"/>
              </a:solidFill>
              <a:latin typeface="Calibri"/>
            </a:endParaRPr>
          </a:p>
        </p:txBody>
      </p:sp>
      <p:sp>
        <p:nvSpPr>
          <p:cNvPr id="44" name="Título 1">
            <a:extLst>
              <a:ext uri="{FF2B5EF4-FFF2-40B4-BE49-F238E27FC236}">
                <a16:creationId xmlns:a16="http://schemas.microsoft.com/office/drawing/2014/main" id="{99EAF864-AFCB-46BD-8B71-28708474D540}"/>
              </a:ext>
            </a:extLst>
          </p:cNvPr>
          <p:cNvSpPr txBox="1">
            <a:spLocks/>
          </p:cNvSpPr>
          <p:nvPr/>
        </p:nvSpPr>
        <p:spPr>
          <a:xfrm>
            <a:off x="10510106" y="2484498"/>
            <a:ext cx="2012554" cy="462543"/>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45" name="CuadroTexto 14">
            <a:extLst>
              <a:ext uri="{FF2B5EF4-FFF2-40B4-BE49-F238E27FC236}">
                <a16:creationId xmlns:a16="http://schemas.microsoft.com/office/drawing/2014/main" id="{7E7473B5-6FE1-48AA-9E86-07167D9513D6}"/>
              </a:ext>
            </a:extLst>
          </p:cNvPr>
          <p:cNvSpPr txBox="1"/>
          <p:nvPr/>
        </p:nvSpPr>
        <p:spPr>
          <a:xfrm>
            <a:off x="11385457" y="2889626"/>
            <a:ext cx="806543" cy="461663"/>
          </a:xfrm>
          <a:prstGeom prst="rect">
            <a:avLst/>
          </a:prstGeom>
          <a:noFill/>
        </p:spPr>
        <p:txBody>
          <a:bodyPr wrap="none" lIns="91378" tIns="45718" rIns="91378" bIns="45718" rtlCol="0">
            <a:spAutoFit/>
          </a:bodyPr>
          <a:lstStyle/>
          <a:p>
            <a:pPr algn="ctr" defTabSz="913674"/>
            <a:r>
              <a:rPr lang="es-CO" sz="2400" b="1" dirty="0">
                <a:solidFill>
                  <a:prstClr val="black"/>
                </a:solidFill>
                <a:latin typeface="Calibri"/>
              </a:rPr>
              <a:t>2022</a:t>
            </a:r>
          </a:p>
        </p:txBody>
      </p:sp>
      <p:pic>
        <p:nvPicPr>
          <p:cNvPr id="50"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0914734" y="2848638"/>
            <a:ext cx="502651" cy="502651"/>
          </a:xfrm>
          <a:prstGeom prst="rect">
            <a:avLst/>
          </a:prstGeom>
        </p:spPr>
      </p:pic>
      <p:pic>
        <p:nvPicPr>
          <p:cNvPr id="4" name="Imagen 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496487" y="601619"/>
            <a:ext cx="1695513" cy="1532401"/>
          </a:xfrm>
          <a:prstGeom prst="rect">
            <a:avLst/>
          </a:prstGeom>
        </p:spPr>
      </p:pic>
    </p:spTree>
    <p:extLst>
      <p:ext uri="{BB962C8B-B14F-4D97-AF65-F5344CB8AC3E}">
        <p14:creationId xmlns:p14="http://schemas.microsoft.com/office/powerpoint/2010/main" val="974496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42951" y="1"/>
            <a:ext cx="2082479" cy="2148067"/>
          </a:xfrm>
          <a:prstGeom prst="rect">
            <a:avLst/>
          </a:prstGeom>
        </p:spPr>
      </p:pic>
      <p:sp>
        <p:nvSpPr>
          <p:cNvPr id="10" name="Rectángulo: esquinas redondeadas 9">
            <a:extLst>
              <a:ext uri="{FF2B5EF4-FFF2-40B4-BE49-F238E27FC236}">
                <a16:creationId xmlns:a16="http://schemas.microsoft.com/office/drawing/2014/main" id="{7BC57EFA-A925-4CB8-BB72-84E20D825B3B}"/>
              </a:ext>
            </a:extLst>
          </p:cNvPr>
          <p:cNvSpPr/>
          <p:nvPr/>
        </p:nvSpPr>
        <p:spPr>
          <a:xfrm>
            <a:off x="93800" y="1982843"/>
            <a:ext cx="12131620" cy="5247297"/>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410848" indent="-228434" algn="just" defTabSz="456819">
              <a:buFont typeface="Arial"/>
              <a:buChar char="•"/>
            </a:pPr>
            <a:r>
              <a:rPr lang="es-ES" sz="1200" dirty="0">
                <a:solidFill>
                  <a:schemeClr val="bg1"/>
                </a:solidFill>
                <a:latin typeface="Calibri"/>
              </a:rPr>
              <a:t>Realización de 9 eventos desde la vigencia 2019 hasta noviembre de 2021: </a:t>
            </a:r>
            <a:r>
              <a:rPr lang="es-ES" sz="1200" b="1" dirty="0">
                <a:solidFill>
                  <a:schemeClr val="bg1"/>
                </a:solidFill>
                <a:latin typeface="Calibri"/>
              </a:rPr>
              <a:t>i) foro internacional de gestión y desempeño para la innovación pública (2019); </a:t>
            </a:r>
            <a:r>
              <a:rPr lang="es-ES" sz="1200" b="1" dirty="0" err="1">
                <a:solidFill>
                  <a:schemeClr val="bg1"/>
                </a:solidFill>
                <a:latin typeface="Calibri"/>
              </a:rPr>
              <a:t>ii</a:t>
            </a:r>
            <a:r>
              <a:rPr lang="es-ES" sz="1200" b="1" dirty="0">
                <a:solidFill>
                  <a:schemeClr val="bg1"/>
                </a:solidFill>
                <a:latin typeface="Calibri"/>
              </a:rPr>
              <a:t>) encuentro sobre herramientas de planeación y gestión en el sector público (2019); </a:t>
            </a:r>
            <a:r>
              <a:rPr lang="es-ES" sz="1200" b="1" dirty="0" err="1">
                <a:solidFill>
                  <a:schemeClr val="bg1"/>
                </a:solidFill>
                <a:latin typeface="Calibri"/>
              </a:rPr>
              <a:t>iii</a:t>
            </a:r>
            <a:r>
              <a:rPr lang="es-ES" sz="1200" b="1" dirty="0">
                <a:solidFill>
                  <a:schemeClr val="bg1"/>
                </a:solidFill>
                <a:latin typeface="Calibri"/>
              </a:rPr>
              <a:t>) relanzamiento de la Red Académica (2020); </a:t>
            </a:r>
            <a:r>
              <a:rPr lang="es-ES" sz="1200" b="1" dirty="0" err="1">
                <a:solidFill>
                  <a:schemeClr val="bg1"/>
                </a:solidFill>
                <a:latin typeface="Calibri"/>
              </a:rPr>
              <a:t>iv</a:t>
            </a:r>
            <a:r>
              <a:rPr lang="es-ES" sz="1200" b="1" dirty="0">
                <a:solidFill>
                  <a:schemeClr val="bg1"/>
                </a:solidFill>
                <a:latin typeface="Calibri"/>
              </a:rPr>
              <a:t>) tertulia “el teletrabajo en el sector público: alcances y retos” (2020); v) </a:t>
            </a:r>
            <a:r>
              <a:rPr lang="es-ES" sz="1200" b="1" dirty="0" err="1">
                <a:solidFill>
                  <a:schemeClr val="bg1"/>
                </a:solidFill>
                <a:latin typeface="Calibri"/>
              </a:rPr>
              <a:t>webinar</a:t>
            </a:r>
            <a:r>
              <a:rPr lang="es-ES" sz="1200" b="1" dirty="0">
                <a:solidFill>
                  <a:schemeClr val="bg1"/>
                </a:solidFill>
                <a:latin typeface="Calibri"/>
              </a:rPr>
              <a:t> “laboratorio del BID como pionero en conocimiento para resultados” (2020); vi) tertulia de conocimiento sobre gestión del cambio organizacional (2021); </a:t>
            </a:r>
            <a:r>
              <a:rPr lang="es-ES" sz="1200" b="1" dirty="0" err="1">
                <a:solidFill>
                  <a:schemeClr val="bg1"/>
                </a:solidFill>
                <a:latin typeface="Calibri"/>
              </a:rPr>
              <a:t>vii</a:t>
            </a:r>
            <a:r>
              <a:rPr lang="es-ES" sz="1200" b="1" dirty="0">
                <a:solidFill>
                  <a:schemeClr val="bg1"/>
                </a:solidFill>
                <a:latin typeface="Calibri"/>
              </a:rPr>
              <a:t>) foro “la investigación en la administración pública” (2021); </a:t>
            </a:r>
            <a:r>
              <a:rPr lang="es-ES" sz="1200" b="1" dirty="0" err="1">
                <a:solidFill>
                  <a:schemeClr val="bg1"/>
                </a:solidFill>
                <a:latin typeface="Calibri"/>
              </a:rPr>
              <a:t>viii</a:t>
            </a:r>
            <a:r>
              <a:rPr lang="es-ES" sz="1200" b="1" dirty="0">
                <a:solidFill>
                  <a:schemeClr val="bg1"/>
                </a:solidFill>
                <a:latin typeface="Calibri"/>
              </a:rPr>
              <a:t>) tertulia de conocimiento sobre ¿cómo mitigar la fuga de conocimiento en una organización? (2021); y </a:t>
            </a:r>
            <a:r>
              <a:rPr lang="es-ES" sz="1200" b="1" dirty="0" err="1">
                <a:solidFill>
                  <a:schemeClr val="bg1"/>
                </a:solidFill>
                <a:latin typeface="Calibri"/>
              </a:rPr>
              <a:t>ix</a:t>
            </a:r>
            <a:r>
              <a:rPr lang="es-ES" sz="1200" b="1" dirty="0">
                <a:solidFill>
                  <a:schemeClr val="bg1"/>
                </a:solidFill>
                <a:latin typeface="Calibri"/>
              </a:rPr>
              <a:t>) </a:t>
            </a:r>
            <a:r>
              <a:rPr lang="es-ES" sz="1200" b="1" dirty="0" err="1">
                <a:solidFill>
                  <a:schemeClr val="bg1"/>
                </a:solidFill>
                <a:latin typeface="Calibri"/>
              </a:rPr>
              <a:t>webinar</a:t>
            </a:r>
            <a:r>
              <a:rPr lang="es-ES" sz="1200" b="1" dirty="0">
                <a:solidFill>
                  <a:schemeClr val="bg1"/>
                </a:solidFill>
                <a:latin typeface="Calibri"/>
              </a:rPr>
              <a:t> “enfoques de integridad y riesgos de corrupción para el estudio de casos en Colombia” (2021).</a:t>
            </a:r>
          </a:p>
          <a:p>
            <a:pPr marL="410848" indent="-228434" algn="just" defTabSz="456819">
              <a:buFont typeface="Arial"/>
              <a:buChar char="•"/>
            </a:pPr>
            <a:r>
              <a:rPr lang="es-ES" sz="1200" u="sng" dirty="0">
                <a:solidFill>
                  <a:schemeClr val="bg1"/>
                </a:solidFill>
                <a:latin typeface="Calibri"/>
              </a:rPr>
              <a:t>Desde el año 2019 al año </a:t>
            </a:r>
            <a:r>
              <a:rPr lang="es-ES" sz="1200" b="1" u="sng" dirty="0">
                <a:solidFill>
                  <a:schemeClr val="bg1"/>
                </a:solidFill>
                <a:latin typeface="Calibri"/>
              </a:rPr>
              <a:t>2021, se han adelantado 9 investigaciones</a:t>
            </a:r>
            <a:r>
              <a:rPr lang="es-ES" sz="1200" b="1" u="sng" dirty="0">
                <a:solidFill>
                  <a:srgbClr val="FFFF00"/>
                </a:solidFill>
                <a:latin typeface="Calibri"/>
              </a:rPr>
              <a:t>:</a:t>
            </a:r>
            <a:r>
              <a:rPr lang="es-ES" sz="1200" u="sng" dirty="0">
                <a:solidFill>
                  <a:srgbClr val="FFFF00"/>
                </a:solidFill>
                <a:latin typeface="Calibri"/>
              </a:rPr>
              <a:t> </a:t>
            </a:r>
            <a:r>
              <a:rPr lang="es-ES" sz="1200" dirty="0">
                <a:solidFill>
                  <a:schemeClr val="bg1"/>
                </a:solidFill>
                <a:latin typeface="Calibri"/>
              </a:rPr>
              <a:t>i) I.	2019: 11 análisis sectoriales; ii) II.	2020: 13 análisis sectoriales  actualizados iii) estudio de implementación de la Ley 2013 de 2019 (2020); iv) estudio sobre modelo de medición del capital intelectual (2021); v) evaluación del desempeño para una gestión pública efectiva (2021); vi) análisis de medición del desempeño de la gestión de las organizaciones públicas en Colombia (2021); vii) estudio de caso </a:t>
            </a:r>
            <a:r>
              <a:rPr lang="x-none" sz="1200" dirty="0">
                <a:solidFill>
                  <a:schemeClr val="bg1"/>
                </a:solidFill>
                <a:latin typeface="Calibri"/>
              </a:rPr>
              <a:t>de la Alcaldía de San Gil </a:t>
            </a:r>
            <a:r>
              <a:rPr lang="es-ES" sz="1200" dirty="0">
                <a:solidFill>
                  <a:schemeClr val="bg1"/>
                </a:solidFill>
                <a:latin typeface="Calibri"/>
              </a:rPr>
              <a:t>sobre integridad y riesgos de corrupción con </a:t>
            </a:r>
            <a:r>
              <a:rPr lang="es-ES" sz="1200" dirty="0" err="1">
                <a:solidFill>
                  <a:schemeClr val="bg1"/>
                </a:solidFill>
                <a:latin typeface="Calibri"/>
              </a:rPr>
              <a:t>UsmeInnova</a:t>
            </a:r>
            <a:r>
              <a:rPr lang="es-ES" sz="1200" dirty="0">
                <a:solidFill>
                  <a:schemeClr val="bg1"/>
                </a:solidFill>
                <a:latin typeface="Calibri"/>
              </a:rPr>
              <a:t> (2021); viii) estudios de factibilidad de una propuesta de auditorías compartidas (2021) compartidas y  investigación Servidor Público 4.0 . Así mismo, se viene  estructurando el  proyecto de investigación aplicada conjunta con el DAFP).</a:t>
            </a:r>
          </a:p>
          <a:p>
            <a:pPr marL="410848" indent="-228434" algn="just" defTabSz="456819">
              <a:buFont typeface="Arial"/>
              <a:buChar char="•"/>
            </a:pPr>
            <a:endParaRPr lang="es-ES" sz="1200" dirty="0">
              <a:solidFill>
                <a:schemeClr val="bg1"/>
              </a:solidFill>
              <a:latin typeface="Calibri"/>
            </a:endParaRPr>
          </a:p>
          <a:p>
            <a:pPr marL="410848" indent="-228434" algn="just" defTabSz="456819">
              <a:buFont typeface="Arial"/>
              <a:buChar char="•"/>
            </a:pPr>
            <a:r>
              <a:rPr lang="es-MX" sz="1200" dirty="0">
                <a:solidFill>
                  <a:schemeClr val="bg1"/>
                </a:solidFill>
                <a:latin typeface="Calibri"/>
              </a:rPr>
              <a:t>Desarrollo de 6 proyectos de investigación aplicada: Evaluación institucional versus percepción ciudadana en asuntos de lucha anticorrupción, Buenas prácticas : Catálogos e Instrumentos de Experiencias significativas y de innovación, Facilitadores e Inhibidores de Innovación Pública en Gobiernos </a:t>
            </a:r>
            <a:r>
              <a:rPr lang="es-MX" sz="1200" dirty="0" err="1">
                <a:solidFill>
                  <a:schemeClr val="bg1"/>
                </a:solidFill>
                <a:latin typeface="Calibri"/>
              </a:rPr>
              <a:t>Subnacionales</a:t>
            </a:r>
            <a:r>
              <a:rPr lang="es-MX" sz="1200" dirty="0">
                <a:solidFill>
                  <a:schemeClr val="bg1"/>
                </a:solidFill>
                <a:latin typeface="Calibri"/>
              </a:rPr>
              <a:t> colombianos, Propuesta metodológica para la identificación y caracterización de población objetivo y grupos de valor en los municipios colombianos de categoría 5ta y 6ta, Propuesta para la construcción de un modelo de estimación de la demanda de empleo público en Colombia, Sistematización de experiencias e identificación de prácticas administrativas en el ejercicio de la función pública. Una propuesta metodológica para el fortalecimiento de la gestión del conocimiento, por parte de la ESAP – DFAGE</a:t>
            </a:r>
          </a:p>
          <a:p>
            <a:pPr marL="410848" indent="-228434" algn="just" defTabSz="456819">
              <a:buFont typeface="Arial"/>
              <a:buChar char="•"/>
            </a:pPr>
            <a:r>
              <a:rPr lang="es-ES" sz="1200" dirty="0">
                <a:solidFill>
                  <a:schemeClr val="bg1"/>
                </a:solidFill>
                <a:latin typeface="Calibri"/>
              </a:rPr>
              <a:t>Diseño del proyecto de investigación “Estudios de caso sobre integridad y riesgos de corrupción” para su implementación en 2022 por equipos DAFP-ESAP.</a:t>
            </a:r>
          </a:p>
          <a:p>
            <a:pPr marL="410848" indent="-228434" defTabSz="456819">
              <a:buFont typeface="Arial"/>
              <a:buChar char="•"/>
            </a:pPr>
            <a:r>
              <a:rPr lang="es-ES" sz="1200" dirty="0">
                <a:solidFill>
                  <a:schemeClr val="bg1"/>
                </a:solidFill>
                <a:latin typeface="Calibri"/>
              </a:rPr>
              <a:t>La Escuela viene desarrollando los eventos en el marco de “Diálogo nacional, la ESAP le propone al país” y el Departamento viene adelantando los encuentros periódicos del Equipo Transversal de Gestión del Conocimiento y la Innovación.</a:t>
            </a:r>
          </a:p>
          <a:p>
            <a:pPr marL="410848" indent="-228434" defTabSz="456819">
              <a:buFont typeface="Arial"/>
              <a:buChar char="•"/>
            </a:pPr>
            <a:r>
              <a:rPr lang="es-ES" sz="1200" dirty="0">
                <a:solidFill>
                  <a:schemeClr val="bg1"/>
                </a:solidFill>
                <a:latin typeface="Calibri"/>
              </a:rPr>
              <a:t>Se está trabajando conjuntamente con la ESAP en el Curso virtual en Gestión del Cambio Organizacional </a:t>
            </a:r>
            <a:r>
              <a:rPr lang="es-ES" sz="1200" dirty="0" smtClean="0">
                <a:solidFill>
                  <a:schemeClr val="bg1"/>
                </a:solidFill>
                <a:latin typeface="Calibri"/>
              </a:rPr>
              <a:t>(DAFP </a:t>
            </a:r>
            <a:r>
              <a:rPr lang="mr-IN" sz="1200" dirty="0">
                <a:solidFill>
                  <a:schemeClr val="bg1"/>
                </a:solidFill>
                <a:latin typeface="Calibri"/>
              </a:rPr>
              <a:t>–</a:t>
            </a:r>
            <a:r>
              <a:rPr lang="es-ES" sz="1200" dirty="0">
                <a:solidFill>
                  <a:schemeClr val="bg1"/>
                </a:solidFill>
                <a:latin typeface="Calibri"/>
              </a:rPr>
              <a:t> ESAP).</a:t>
            </a:r>
          </a:p>
          <a:p>
            <a:pPr marL="410848" indent="-228434" defTabSz="456819">
              <a:buFont typeface="Arial"/>
              <a:buChar char="•"/>
            </a:pPr>
            <a:r>
              <a:rPr lang="es-ES" sz="1200" dirty="0">
                <a:solidFill>
                  <a:schemeClr val="bg1"/>
                </a:solidFill>
                <a:latin typeface="Calibri"/>
              </a:rPr>
              <a:t>Lanzamiento y puesta en marcha de la Escuela de Formadores en Gestión del Conocimiento y la Innovación en el marco del Cuarto Encuentro del Equipo Transversal.</a:t>
            </a:r>
          </a:p>
          <a:p>
            <a:pPr marL="410848" indent="-228434" defTabSz="456819">
              <a:buFont typeface="Arial"/>
              <a:buChar char="•"/>
            </a:pPr>
            <a:r>
              <a:rPr lang="es-ES" sz="1200" dirty="0">
                <a:solidFill>
                  <a:schemeClr val="bg1"/>
                </a:solidFill>
                <a:latin typeface="Calibri"/>
              </a:rPr>
              <a:t>Lanzamiento y puesta en marcha del Diplomado de Innovación en el Sector Público, del cual se realizaron 9 cohortes, con 13.171 personas certificadas.</a:t>
            </a:r>
          </a:p>
          <a:p>
            <a:pPr marL="467360" indent="-285115" defTabSz="456819">
              <a:buFont typeface="Arial" panose="020B0604020202020204" pitchFamily="34" charset="0"/>
              <a:buChar char="•"/>
            </a:pPr>
            <a:r>
              <a:rPr lang="es-ES" sz="1200" dirty="0">
                <a:solidFill>
                  <a:schemeClr val="bg1"/>
                </a:solidFill>
                <a:latin typeface="Calibri"/>
              </a:rPr>
              <a:t>Puesta en marcha del Diplomado de Innovación en el Sector Público, del cual ya se han realizado 30 cohortes, con 13.192 personas certificadas.</a:t>
            </a:r>
          </a:p>
          <a:p>
            <a:pPr marL="467360" indent="-285115" defTabSz="456819">
              <a:buFont typeface="Arial" panose="020B0604020202020204" pitchFamily="34" charset="0"/>
              <a:buChar char="•"/>
            </a:pPr>
            <a:r>
              <a:rPr lang="es-ES" sz="1200" dirty="0">
                <a:solidFill>
                  <a:schemeClr val="bg1"/>
                </a:solidFill>
                <a:latin typeface="Calibri"/>
              </a:rPr>
              <a:t>Puesta en marcha de 30 cohortes del Diplomado de Innovación en el Sector Público; se han certificado en “Innovación en el Sector Público” 10.304 Servidores (2020 </a:t>
            </a:r>
            <a:r>
              <a:rPr lang="mr-IN" sz="1200" dirty="0">
                <a:solidFill>
                  <a:schemeClr val="bg1"/>
                </a:solidFill>
                <a:latin typeface="Calibri"/>
              </a:rPr>
              <a:t>–</a:t>
            </a:r>
            <a:r>
              <a:rPr lang="es-ES" sz="1200" dirty="0">
                <a:solidFill>
                  <a:schemeClr val="bg1"/>
                </a:solidFill>
                <a:latin typeface="Calibri"/>
              </a:rPr>
              <a:t> 2021), de los cuales 1.266 pertenecen al Departamento de la Prosperidad Social. </a:t>
            </a:r>
          </a:p>
          <a:p>
            <a:pPr marL="410848" indent="-228434" defTabSz="456819">
              <a:buFont typeface="Arial"/>
              <a:buChar char="•"/>
            </a:pPr>
            <a:r>
              <a:rPr lang="es-MX" sz="1200" dirty="0">
                <a:solidFill>
                  <a:schemeClr val="bg1"/>
                </a:solidFill>
                <a:latin typeface="Calibri"/>
              </a:rPr>
              <a:t>Buenas prácticas : Catálogos e Instrumentos de Experiencias significativas y de innovación, Facilitadores e Inhibidores de Innovación Pública en Gobiernos Subnacionales colombianos</a:t>
            </a:r>
            <a:r>
              <a:rPr lang="es-MX" sz="1200" dirty="0" smtClean="0">
                <a:solidFill>
                  <a:schemeClr val="bg1"/>
                </a:solidFill>
                <a:latin typeface="Calibri"/>
              </a:rPr>
              <a:t>,.</a:t>
            </a:r>
            <a:endParaRPr lang="es-CO" sz="1200" dirty="0">
              <a:solidFill>
                <a:schemeClr val="bg1"/>
              </a:solidFill>
              <a:latin typeface="Calibri"/>
            </a:endParaRPr>
          </a:p>
          <a:p>
            <a:pPr marL="182414" defTabSz="456819"/>
            <a:endParaRPr lang="es-ES" sz="1300" b="1" u="sng" dirty="0">
              <a:solidFill>
                <a:schemeClr val="bg1"/>
              </a:solidFill>
              <a:latin typeface="Calibri"/>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10" y="-66848"/>
            <a:ext cx="10510561"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 sz="2800" b="1" dirty="0">
                <a:solidFill>
                  <a:srgbClr val="073763"/>
                </a:solidFill>
                <a:latin typeface="Calibri" panose="020F0502020204030204" pitchFamily="34" charset="0"/>
                <a:cs typeface="Calibri" panose="020F0502020204030204" pitchFamily="34" charset="0"/>
              </a:rPr>
              <a:t>Macroproducto: Estudios e investigaciones académicas adelantadas por el Sector.</a:t>
            </a: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 y="687077"/>
            <a:ext cx="7815067"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248601" y="1674464"/>
            <a:ext cx="12009123"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300" dirty="0">
                <a:solidFill>
                  <a:srgbClr val="1363AA"/>
                </a:solidFill>
                <a:latin typeface="Calibri" panose="020F0502020204030204" pitchFamily="34" charset="0"/>
                <a:cs typeface="Calibri" panose="020F0502020204030204" pitchFamily="34" charset="0"/>
              </a:rPr>
              <a:t>Principales</a:t>
            </a:r>
            <a:r>
              <a:rPr lang="es-CO" sz="2300" dirty="0">
                <a:solidFill>
                  <a:prstClr val="black"/>
                </a:solidFill>
                <a:latin typeface="Calibri Light"/>
                <a:cs typeface="Calibri" panose="020F0502020204030204" pitchFamily="34" charset="0"/>
              </a:rPr>
              <a:t> </a:t>
            </a:r>
            <a:r>
              <a:rPr lang="es-CO" sz="2300" dirty="0">
                <a:solidFill>
                  <a:srgbClr val="1363AA"/>
                </a:solidFill>
                <a:latin typeface="Calibri" panose="020F0502020204030204" pitchFamily="34" charset="0"/>
                <a:cs typeface="Calibri" panose="020F0502020204030204" pitchFamily="34" charset="0"/>
              </a:rPr>
              <a:t>avances sectoriales</a:t>
            </a:r>
          </a:p>
        </p:txBody>
      </p:sp>
      <p:grpSp>
        <p:nvGrpSpPr>
          <p:cNvPr id="2" name="Group 1"/>
          <p:cNvGrpSpPr/>
          <p:nvPr/>
        </p:nvGrpSpPr>
        <p:grpSpPr>
          <a:xfrm>
            <a:off x="0" y="4018061"/>
            <a:ext cx="612000" cy="612000"/>
            <a:chOff x="217025" y="2148623"/>
            <a:chExt cx="459000" cy="459000"/>
          </a:xfrm>
        </p:grpSpPr>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17025" y="2148623"/>
              <a:ext cx="459000" cy="459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9" rtlCol="0" anchor="t"/>
            <a:lstStyle/>
            <a:p>
              <a:pPr algn="ctr" defTabSz="913674"/>
              <a:endParaRPr lang="en-US" sz="3600" dirty="0">
                <a:solidFill>
                  <a:prstClr val="black"/>
                </a:solidFill>
                <a:latin typeface="Calibri"/>
              </a:endParaRP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87375" y="2225583"/>
              <a:ext cx="328847" cy="328847"/>
            </a:xfrm>
            <a:prstGeom prst="rect">
              <a:avLst/>
            </a:prstGeom>
          </p:spPr>
        </p:pic>
      </p:grpSp>
      <p:sp>
        <p:nvSpPr>
          <p:cNvPr id="31" name="Freeform 15">
            <a:extLst>
              <a:ext uri="{FF2B5EF4-FFF2-40B4-BE49-F238E27FC236}">
                <a16:creationId xmlns:a16="http://schemas.microsoft.com/office/drawing/2014/main" id="{FED71B82-26C9-43EC-98C6-0592C753FBC7}"/>
              </a:ext>
            </a:extLst>
          </p:cNvPr>
          <p:cNvSpPr>
            <a:spLocks/>
          </p:cNvSpPr>
          <p:nvPr/>
        </p:nvSpPr>
        <p:spPr bwMode="auto">
          <a:xfrm>
            <a:off x="2601059" y="346284"/>
            <a:ext cx="3645092" cy="602730"/>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CO" sz="1500" dirty="0">
                <a:solidFill>
                  <a:prstClr val="white"/>
                </a:solidFill>
                <a:latin typeface="Calibri"/>
              </a:rPr>
              <a:t>Eventos académicos, sobre tendencias e iniciativas en gestión pública desarrollados</a:t>
            </a:r>
          </a:p>
        </p:txBody>
      </p:sp>
      <p:sp>
        <p:nvSpPr>
          <p:cNvPr id="32" name="Oval 19">
            <a:extLst>
              <a:ext uri="{FF2B5EF4-FFF2-40B4-BE49-F238E27FC236}">
                <a16:creationId xmlns:a16="http://schemas.microsoft.com/office/drawing/2014/main" id="{AA7E03C8-C89A-48E3-851F-BA8B21438773}"/>
              </a:ext>
            </a:extLst>
          </p:cNvPr>
          <p:cNvSpPr>
            <a:spLocks noChangeArrowheads="1"/>
          </p:cNvSpPr>
          <p:nvPr/>
        </p:nvSpPr>
        <p:spPr bwMode="auto">
          <a:xfrm>
            <a:off x="2200642" y="373972"/>
            <a:ext cx="580105" cy="568656"/>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400" dirty="0">
                <a:solidFill>
                  <a:prstClr val="black"/>
                </a:solidFill>
                <a:latin typeface="Calibri"/>
              </a:rPr>
              <a:t>1</a:t>
            </a:r>
          </a:p>
        </p:txBody>
      </p:sp>
      <p:sp>
        <p:nvSpPr>
          <p:cNvPr id="33" name="Freeform 15">
            <a:extLst>
              <a:ext uri="{FF2B5EF4-FFF2-40B4-BE49-F238E27FC236}">
                <a16:creationId xmlns:a16="http://schemas.microsoft.com/office/drawing/2014/main" id="{FED71B82-26C9-43EC-98C6-0592C753FBC7}"/>
              </a:ext>
            </a:extLst>
          </p:cNvPr>
          <p:cNvSpPr>
            <a:spLocks/>
          </p:cNvSpPr>
          <p:nvPr/>
        </p:nvSpPr>
        <p:spPr bwMode="auto">
          <a:xfrm>
            <a:off x="1255558" y="1088116"/>
            <a:ext cx="4405013" cy="521735"/>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 sz="1500" dirty="0">
                <a:solidFill>
                  <a:prstClr val="white"/>
                </a:solidFill>
                <a:latin typeface="Calibri"/>
              </a:rPr>
              <a:t>Investigaciones y estudios sobre tendencias e iniciativas en gestión pública.</a:t>
            </a:r>
          </a:p>
        </p:txBody>
      </p:sp>
      <p:sp>
        <p:nvSpPr>
          <p:cNvPr id="34" name="Oval 19">
            <a:extLst>
              <a:ext uri="{FF2B5EF4-FFF2-40B4-BE49-F238E27FC236}">
                <a16:creationId xmlns:a16="http://schemas.microsoft.com/office/drawing/2014/main" id="{AA7E03C8-C89A-48E3-851F-BA8B21438773}"/>
              </a:ext>
            </a:extLst>
          </p:cNvPr>
          <p:cNvSpPr>
            <a:spLocks noChangeArrowheads="1"/>
          </p:cNvSpPr>
          <p:nvPr/>
        </p:nvSpPr>
        <p:spPr bwMode="auto">
          <a:xfrm>
            <a:off x="912556" y="1059730"/>
            <a:ext cx="575640" cy="551593"/>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400" dirty="0">
                <a:solidFill>
                  <a:prstClr val="black"/>
                </a:solidFill>
                <a:latin typeface="Calibri"/>
              </a:rPr>
              <a:t>2</a:t>
            </a:r>
          </a:p>
        </p:txBody>
      </p:sp>
      <p:sp>
        <p:nvSpPr>
          <p:cNvPr id="35" name="Freeform 15">
            <a:extLst>
              <a:ext uri="{FF2B5EF4-FFF2-40B4-BE49-F238E27FC236}">
                <a16:creationId xmlns:a16="http://schemas.microsoft.com/office/drawing/2014/main" id="{FED71B82-26C9-43EC-98C6-0592C753FBC7}"/>
              </a:ext>
            </a:extLst>
          </p:cNvPr>
          <p:cNvSpPr>
            <a:spLocks/>
          </p:cNvSpPr>
          <p:nvPr/>
        </p:nvSpPr>
        <p:spPr bwMode="auto">
          <a:xfrm>
            <a:off x="6823597" y="338405"/>
            <a:ext cx="3208990" cy="540705"/>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 sz="1500" dirty="0">
                <a:solidFill>
                  <a:prstClr val="white"/>
                </a:solidFill>
                <a:latin typeface="Calibri"/>
              </a:rPr>
              <a:t>Articular acciones para desarrollar y aplicar herramientas </a:t>
            </a:r>
            <a:r>
              <a:rPr lang="en-US" sz="1500" dirty="0">
                <a:solidFill>
                  <a:prstClr val="white"/>
                </a:solidFill>
                <a:latin typeface="Calibri"/>
              </a:rPr>
              <a:t>de</a:t>
            </a:r>
            <a:r>
              <a:rPr lang="es" sz="1500" dirty="0">
                <a:solidFill>
                  <a:prstClr val="white"/>
                </a:solidFill>
                <a:latin typeface="Calibri"/>
              </a:rPr>
              <a:t> GESCO+I.</a:t>
            </a:r>
            <a:endParaRPr lang="es-CO" sz="1500" dirty="0">
              <a:solidFill>
                <a:prstClr val="white"/>
              </a:solidFill>
              <a:latin typeface="Calibri"/>
            </a:endParaRPr>
          </a:p>
        </p:txBody>
      </p:sp>
      <p:sp>
        <p:nvSpPr>
          <p:cNvPr id="36" name="Oval 19">
            <a:extLst>
              <a:ext uri="{FF2B5EF4-FFF2-40B4-BE49-F238E27FC236}">
                <a16:creationId xmlns:a16="http://schemas.microsoft.com/office/drawing/2014/main" id="{AA7E03C8-C89A-48E3-851F-BA8B21438773}"/>
              </a:ext>
            </a:extLst>
          </p:cNvPr>
          <p:cNvSpPr>
            <a:spLocks noChangeArrowheads="1"/>
          </p:cNvSpPr>
          <p:nvPr/>
        </p:nvSpPr>
        <p:spPr bwMode="auto">
          <a:xfrm>
            <a:off x="6416543" y="346540"/>
            <a:ext cx="580105" cy="568656"/>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400" dirty="0">
                <a:solidFill>
                  <a:prstClr val="black"/>
                </a:solidFill>
                <a:latin typeface="Calibri"/>
              </a:rPr>
              <a:t>1</a:t>
            </a:r>
          </a:p>
        </p:txBody>
      </p:sp>
      <p:sp>
        <p:nvSpPr>
          <p:cNvPr id="37" name="Freeform 15">
            <a:extLst>
              <a:ext uri="{FF2B5EF4-FFF2-40B4-BE49-F238E27FC236}">
                <a16:creationId xmlns:a16="http://schemas.microsoft.com/office/drawing/2014/main" id="{FED71B82-26C9-43EC-98C6-0592C753FBC7}"/>
              </a:ext>
            </a:extLst>
          </p:cNvPr>
          <p:cNvSpPr>
            <a:spLocks/>
          </p:cNvSpPr>
          <p:nvPr/>
        </p:nvSpPr>
        <p:spPr bwMode="auto">
          <a:xfrm>
            <a:off x="6246151" y="1069386"/>
            <a:ext cx="3786436" cy="563649"/>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 sz="1500" dirty="0">
                <a:solidFill>
                  <a:prstClr val="white"/>
                </a:solidFill>
                <a:latin typeface="Calibri"/>
              </a:rPr>
              <a:t>Programas de capacitación en innovación y emprendimiento desarrollados</a:t>
            </a:r>
          </a:p>
        </p:txBody>
      </p:sp>
      <p:sp>
        <p:nvSpPr>
          <p:cNvPr id="38" name="Oval 19">
            <a:extLst>
              <a:ext uri="{FF2B5EF4-FFF2-40B4-BE49-F238E27FC236}">
                <a16:creationId xmlns:a16="http://schemas.microsoft.com/office/drawing/2014/main" id="{AA7E03C8-C89A-48E3-851F-BA8B21438773}"/>
              </a:ext>
            </a:extLst>
          </p:cNvPr>
          <p:cNvSpPr>
            <a:spLocks noChangeArrowheads="1"/>
          </p:cNvSpPr>
          <p:nvPr/>
        </p:nvSpPr>
        <p:spPr bwMode="auto">
          <a:xfrm>
            <a:off x="5898935" y="1046995"/>
            <a:ext cx="580105" cy="568656"/>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400" dirty="0">
                <a:solidFill>
                  <a:prstClr val="black"/>
                </a:solidFill>
                <a:latin typeface="Calibri"/>
              </a:rPr>
              <a:t>1</a:t>
            </a:r>
          </a:p>
        </p:txBody>
      </p:sp>
      <p:pic>
        <p:nvPicPr>
          <p:cNvPr id="50" name="Imagen 101">
            <a:extLst>
              <a:ext uri="{FF2B5EF4-FFF2-40B4-BE49-F238E27FC236}">
                <a16:creationId xmlns:a16="http://schemas.microsoft.com/office/drawing/2014/main" id="{49E7B144-CAD6-479A-B8FB-0C38B910889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357025" y="1142956"/>
            <a:ext cx="868395" cy="887165"/>
          </a:xfrm>
          <a:prstGeom prst="rect">
            <a:avLst/>
          </a:prstGeom>
        </p:spPr>
      </p:pic>
    </p:spTree>
    <p:extLst>
      <p:ext uri="{BB962C8B-B14F-4D97-AF65-F5344CB8AC3E}">
        <p14:creationId xmlns:p14="http://schemas.microsoft.com/office/powerpoint/2010/main" val="1955966916"/>
      </p:ext>
    </p:extLst>
  </p:cSld>
  <p:clrMapOvr>
    <a:overrideClrMapping bg1="lt1" tx1="dk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7BC57EFA-A925-4CB8-BB72-84E20D825B3B}"/>
              </a:ext>
            </a:extLst>
          </p:cNvPr>
          <p:cNvSpPr/>
          <p:nvPr/>
        </p:nvSpPr>
        <p:spPr>
          <a:xfrm>
            <a:off x="182878" y="1833931"/>
            <a:ext cx="10534952" cy="4936145"/>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467931" indent="-285537" defTabSz="456819">
              <a:buFont typeface="Arial" panose="020B0604020202020204" pitchFamily="34" charset="0"/>
              <a:buChar char="•"/>
            </a:pPr>
            <a:endParaRPr lang="es-ES" sz="1600" dirty="0">
              <a:solidFill>
                <a:prstClr val="white"/>
              </a:solidFill>
              <a:latin typeface="Calibri"/>
            </a:endParaRPr>
          </a:p>
          <a:p>
            <a:pPr marL="467931" indent="-285537" defTabSz="456819">
              <a:buFont typeface="Arial" panose="020B0604020202020204" pitchFamily="34" charset="0"/>
              <a:buChar char="•"/>
            </a:pPr>
            <a:r>
              <a:rPr lang="es-ES" sz="1400" dirty="0">
                <a:solidFill>
                  <a:prstClr val="white"/>
                </a:solidFill>
                <a:latin typeface="Calibri"/>
              </a:rPr>
              <a:t>Análisis de contenidos abiertos relacionados con investigaciones: Se comparte con el DAFP el enlace de la revista Administración &amp; Desarrollo para compartir los contenidos en la red de servidores públicos. Se advierte que en esta revista no se pueden hacer publicaciones por investigadores externos a la ESAP.</a:t>
            </a:r>
          </a:p>
          <a:p>
            <a:pPr marL="182394" defTabSz="456819"/>
            <a:endParaRPr lang="es-ES" sz="1400" dirty="0">
              <a:solidFill>
                <a:prstClr val="white"/>
              </a:solidFill>
              <a:latin typeface="Calibri"/>
            </a:endParaRPr>
          </a:p>
          <a:p>
            <a:pPr marL="467931" indent="-285537" defTabSz="456819">
              <a:buFont typeface="Arial" panose="020B0604020202020204" pitchFamily="34" charset="0"/>
              <a:buChar char="•"/>
            </a:pPr>
            <a:r>
              <a:rPr lang="es-ES" sz="1400" dirty="0">
                <a:solidFill>
                  <a:prstClr val="white"/>
                </a:solidFill>
                <a:latin typeface="Calibri"/>
              </a:rPr>
              <a:t>Identificación de los proyectos de investigación con su correspondiente línea de investigación: Listado de los proyectos de investigación que se estarían materializando a finales del año 2022. Las temáticas de los proyectos de investigación son de autonomía de la ESAP.</a:t>
            </a:r>
          </a:p>
          <a:p>
            <a:pPr marL="467931" indent="-285537" defTabSz="456819">
              <a:buFont typeface="Arial" panose="020B0604020202020204" pitchFamily="34" charset="0"/>
              <a:buChar char="•"/>
            </a:pPr>
            <a:endParaRPr lang="es-ES" sz="1400" dirty="0">
              <a:solidFill>
                <a:prstClr val="white"/>
              </a:solidFill>
              <a:latin typeface="Calibri"/>
            </a:endParaRPr>
          </a:p>
          <a:p>
            <a:pPr marL="467931" indent="-285537" defTabSz="456819">
              <a:buFont typeface="Arial" panose="020B0604020202020204" pitchFamily="34" charset="0"/>
              <a:buChar char="•"/>
            </a:pPr>
            <a:r>
              <a:rPr lang="es-ES" sz="1400" dirty="0">
                <a:solidFill>
                  <a:prstClr val="white"/>
                </a:solidFill>
                <a:latin typeface="Calibri"/>
              </a:rPr>
              <a:t>Análisis funcional de las capacidades de la biblioteca ESAP: Identificación de la viabilidad de compartir con la red de servidores públicos los contenidos del repositorio del Centro de Documentación e Información Municipal - CDIM a través de </a:t>
            </a:r>
            <a:r>
              <a:rPr lang="es-ES" sz="1400" dirty="0" err="1">
                <a:solidFill>
                  <a:prstClr val="white"/>
                </a:solidFill>
                <a:latin typeface="Calibri"/>
              </a:rPr>
              <a:t>Dspace</a:t>
            </a:r>
            <a:r>
              <a:rPr lang="es-ES" sz="1400" dirty="0">
                <a:solidFill>
                  <a:prstClr val="white"/>
                </a:solidFill>
                <a:latin typeface="Calibri"/>
              </a:rPr>
              <a:t>, el software que administra los contenidos del CDIM relacionados con documentos sobre la gestión administrativa y municipal a nivel nacional.</a:t>
            </a:r>
          </a:p>
          <a:p>
            <a:pPr marL="467931" indent="-285537" defTabSz="456819">
              <a:buFont typeface="Arial" panose="020B0604020202020204" pitchFamily="34" charset="0"/>
              <a:buChar char="•"/>
            </a:pPr>
            <a:r>
              <a:rPr lang="es-ES" sz="1400" dirty="0">
                <a:solidFill>
                  <a:prstClr val="white"/>
                </a:solidFill>
                <a:latin typeface="Calibri"/>
              </a:rPr>
              <a:t>Análisis </a:t>
            </a:r>
            <a:r>
              <a:rPr lang="es-ES" sz="1400" dirty="0">
                <a:solidFill>
                  <a:schemeClr val="bg1"/>
                </a:solidFill>
                <a:latin typeface="Calibri"/>
              </a:rPr>
              <a:t>técnico de las capacidades de la biblioteca ESAP: </a:t>
            </a:r>
            <a:r>
              <a:rPr lang="es-CO" sz="1400" b="0" i="0" u="none" strike="noStrike" kern="1200" cap="none" noProof="0" dirty="0">
                <a:solidFill>
                  <a:schemeClr val="bg1"/>
                </a:solidFill>
                <a:effectLst/>
                <a:latin typeface="Gill Sans MT" panose="020B0502020104020203" pitchFamily="34" charset="0"/>
                <a:sym typeface="Arial"/>
              </a:rPr>
              <a:t>De acuerdo con el análisis realizado por la OTIC de la ESAP, se cuenta con los recursos técnicos y tecnológicos para soportar el crecimiento de los usuarios de consulta al repositorio del Centro de Documentación e Información Municipal - CDIM a través de </a:t>
            </a:r>
            <a:r>
              <a:rPr lang="es-CO" sz="1400" b="0" i="0" u="none" strike="noStrike" kern="1200" cap="none" noProof="0" dirty="0" err="1">
                <a:solidFill>
                  <a:schemeClr val="bg1"/>
                </a:solidFill>
                <a:effectLst/>
                <a:latin typeface="Gill Sans MT" panose="020B0502020104020203" pitchFamily="34" charset="0"/>
                <a:sym typeface="Arial"/>
              </a:rPr>
              <a:t>Dspace</a:t>
            </a:r>
            <a:r>
              <a:rPr lang="es-CO" sz="1400" b="0" i="0" u="none" strike="noStrike" kern="1200" cap="none" noProof="0" dirty="0">
                <a:solidFill>
                  <a:schemeClr val="bg1"/>
                </a:solidFill>
                <a:effectLst/>
                <a:latin typeface="Gill Sans MT" panose="020B0502020104020203" pitchFamily="34" charset="0"/>
                <a:sym typeface="Arial"/>
              </a:rPr>
              <a:t>.</a:t>
            </a:r>
          </a:p>
          <a:p>
            <a:pPr marL="467931" indent="-285537" defTabSz="456819">
              <a:buFont typeface="Arial" panose="020B0604020202020204" pitchFamily="34" charset="0"/>
              <a:buChar char="•"/>
            </a:pPr>
            <a:r>
              <a:rPr lang="es-CO" sz="1400" b="0" i="0" u="none" strike="noStrike" kern="1200" cap="none" noProof="0" dirty="0">
                <a:solidFill>
                  <a:srgbClr val="FEFFFF"/>
                </a:solidFill>
                <a:effectLst/>
                <a:latin typeface="Gill Sans MT" panose="020B0502020104020203" pitchFamily="34" charset="0"/>
                <a:sym typeface="Arial"/>
              </a:rPr>
              <a:t>L</a:t>
            </a:r>
            <a:r>
              <a:rPr lang="es-CO" sz="1400" i="0" u="none" strike="noStrike" kern="1200" cap="none" noProof="0" dirty="0">
                <a:solidFill>
                  <a:srgbClr val="FEFFFF"/>
                </a:solidFill>
                <a:effectLst/>
                <a:latin typeface="Gill Sans MT" panose="020B0502020104020203" pitchFamily="34" charset="0"/>
                <a:sym typeface="Arial"/>
              </a:rPr>
              <a:t>a ESAP presenta propuesta, </a:t>
            </a:r>
            <a:r>
              <a:rPr lang="es-ES" sz="1400" dirty="0">
                <a:solidFill>
                  <a:srgbClr val="FEFFFF"/>
                </a:solidFill>
                <a:latin typeface="Gill Sans MT" panose="020B0502020104020203" pitchFamily="34" charset="0"/>
                <a:sym typeface="Arial"/>
              </a:rPr>
              <a:t>mediante la cual se espera dar difusión del Centro Documental e Información Municipal - CDIM, un recurso que cuenta con más de 17,000 documentos de acceso y consulta gratuita. En tal sentido,  que se pueda incorporar el enlace a este recurso dentro de la Red de Servidores Públicos.</a:t>
            </a:r>
            <a:endParaRPr lang="es-CO" sz="1400" b="0" i="0" u="none" strike="noStrike" kern="1200" cap="none" noProof="0" dirty="0">
              <a:solidFill>
                <a:srgbClr val="FEFFFF"/>
              </a:solidFill>
              <a:effectLst/>
              <a:latin typeface="Gill Sans MT" panose="020B0502020104020203" pitchFamily="34" charset="0"/>
              <a:sym typeface="Arial"/>
            </a:endParaRPr>
          </a:p>
          <a:p>
            <a:pPr marL="467931" indent="-285537" defTabSz="456819">
              <a:buFont typeface="Arial" panose="020B0604020202020204" pitchFamily="34" charset="0"/>
              <a:buChar char="•"/>
            </a:pPr>
            <a:endParaRPr lang="es-ES" sz="1600" dirty="0">
              <a:solidFill>
                <a:prstClr val="white"/>
              </a:solidFill>
              <a:latin typeface="Calibri"/>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91438" y="33273"/>
            <a:ext cx="10215156"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800" b="1" dirty="0">
                <a:latin typeface="Calibri" panose="020F0502020204030204" pitchFamily="34" charset="0"/>
                <a:cs typeface="Calibri" panose="020F0502020204030204" pitchFamily="34" charset="0"/>
              </a:rPr>
              <a:t>Macroproducto: </a:t>
            </a:r>
            <a:r>
              <a:rPr lang="es" sz="2800" b="1" dirty="0">
                <a:latin typeface="Calibri" panose="020F0502020204030204" pitchFamily="34" charset="0"/>
                <a:cs typeface="Calibri" panose="020F0502020204030204" pitchFamily="34" charset="0"/>
              </a:rPr>
              <a:t>Programa El estado del Estado.</a:t>
            </a: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91437" y="614813"/>
            <a:ext cx="7815067"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4" name="Freeform 15">
            <a:extLst>
              <a:ext uri="{FF2B5EF4-FFF2-40B4-BE49-F238E27FC236}">
                <a16:creationId xmlns:a16="http://schemas.microsoft.com/office/drawing/2014/main" id="{FED71B82-26C9-43EC-98C6-0592C753FBC7}"/>
              </a:ext>
            </a:extLst>
          </p:cNvPr>
          <p:cNvSpPr>
            <a:spLocks/>
          </p:cNvSpPr>
          <p:nvPr/>
        </p:nvSpPr>
        <p:spPr bwMode="auto">
          <a:xfrm>
            <a:off x="2881891" y="653191"/>
            <a:ext cx="6407720" cy="576132"/>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 sz="1600" dirty="0">
                <a:solidFill>
                  <a:prstClr val="white"/>
                </a:solidFill>
                <a:latin typeface="Calibri"/>
              </a:rPr>
              <a:t>Biblioteca virtual del Sector articulada con la Red Académica e integrada al rediseño de la Red de Servidores Públicos de Función Pública. </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182877" y="1378716"/>
            <a:ext cx="12009123"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84" name="Oval 19">
            <a:extLst>
              <a:ext uri="{FF2B5EF4-FFF2-40B4-BE49-F238E27FC236}">
                <a16:creationId xmlns:a16="http://schemas.microsoft.com/office/drawing/2014/main" id="{AA7E03C8-C89A-48E3-851F-BA8B21438773}"/>
              </a:ext>
            </a:extLst>
          </p:cNvPr>
          <p:cNvSpPr>
            <a:spLocks noChangeArrowheads="1"/>
          </p:cNvSpPr>
          <p:nvPr/>
        </p:nvSpPr>
        <p:spPr bwMode="auto">
          <a:xfrm>
            <a:off x="1895915" y="626470"/>
            <a:ext cx="639620" cy="594393"/>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800" dirty="0">
                <a:solidFill>
                  <a:prstClr val="black"/>
                </a:solidFill>
                <a:latin typeface="Calibri"/>
              </a:rPr>
              <a:t>1</a:t>
            </a:r>
          </a:p>
        </p:txBody>
      </p:sp>
      <p:grpSp>
        <p:nvGrpSpPr>
          <p:cNvPr id="2" name="Group 1"/>
          <p:cNvGrpSpPr/>
          <p:nvPr/>
        </p:nvGrpSpPr>
        <p:grpSpPr>
          <a:xfrm>
            <a:off x="0" y="3449286"/>
            <a:ext cx="612000" cy="612000"/>
            <a:chOff x="217025" y="2148623"/>
            <a:chExt cx="459000" cy="459000"/>
          </a:xfrm>
        </p:grpSpPr>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17025" y="2148623"/>
              <a:ext cx="459000" cy="459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9" rtlCol="0" anchor="t"/>
            <a:lstStyle/>
            <a:p>
              <a:pPr algn="ctr" defTabSz="913674"/>
              <a:endParaRPr lang="en-US" sz="3600" dirty="0">
                <a:solidFill>
                  <a:prstClr val="black"/>
                </a:solidFill>
                <a:latin typeface="Calibri"/>
              </a:endParaRP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87375" y="2225583"/>
              <a:ext cx="328847" cy="328847"/>
            </a:xfrm>
            <a:prstGeom prst="rect">
              <a:avLst/>
            </a:prstGeom>
          </p:spPr>
        </p:pic>
      </p:grpSp>
      <p:pic>
        <p:nvPicPr>
          <p:cNvPr id="4" name="Imagen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97885" y="0"/>
            <a:ext cx="1994115" cy="2088000"/>
          </a:xfrm>
          <a:prstGeom prst="rect">
            <a:avLst/>
          </a:prstGeom>
        </p:spPr>
      </p:pic>
      <p:sp>
        <p:nvSpPr>
          <p:cNvPr id="30" name="Rectángulo 103">
            <a:extLst>
              <a:ext uri="{FF2B5EF4-FFF2-40B4-BE49-F238E27FC236}">
                <a16:creationId xmlns:a16="http://schemas.microsoft.com/office/drawing/2014/main" id="{3935CB9E-DE02-448B-B9BC-BBB541EE570B}"/>
              </a:ext>
            </a:extLst>
          </p:cNvPr>
          <p:cNvSpPr/>
          <p:nvPr/>
        </p:nvSpPr>
        <p:spPr>
          <a:xfrm rot="16200000">
            <a:off x="10791363" y="3263011"/>
            <a:ext cx="1297939" cy="1285531"/>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78" tIns="45718" rIns="91378" bIns="45718" rtlCol="0" anchor="ctr"/>
          <a:lstStyle/>
          <a:p>
            <a:pPr algn="ctr" defTabSz="913674"/>
            <a:endParaRPr lang="es-CO" sz="2400" dirty="0">
              <a:solidFill>
                <a:prstClr val="white"/>
              </a:solidFill>
              <a:latin typeface="Calibri"/>
            </a:endParaRPr>
          </a:p>
        </p:txBody>
      </p:sp>
      <p:sp>
        <p:nvSpPr>
          <p:cNvPr id="32" name="Título 1">
            <a:extLst>
              <a:ext uri="{FF2B5EF4-FFF2-40B4-BE49-F238E27FC236}">
                <a16:creationId xmlns:a16="http://schemas.microsoft.com/office/drawing/2014/main" id="{99EAF864-AFCB-46BD-8B71-28708474D540}"/>
              </a:ext>
            </a:extLst>
          </p:cNvPr>
          <p:cNvSpPr txBox="1">
            <a:spLocks/>
          </p:cNvSpPr>
          <p:nvPr/>
        </p:nvSpPr>
        <p:spPr>
          <a:xfrm>
            <a:off x="10307904" y="2726613"/>
            <a:ext cx="2264855" cy="462543"/>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a:t>
            </a:r>
          </a:p>
          <a:p>
            <a:pPr algn="ctr">
              <a:buClrTx/>
              <a:buFontTx/>
              <a:buNone/>
              <a:defRPr/>
            </a:pPr>
            <a:r>
              <a:rPr lang="es-CO" sz="1200" b="1" dirty="0">
                <a:solidFill>
                  <a:prstClr val="black"/>
                </a:solidFill>
                <a:latin typeface="Calibri Light"/>
                <a:cs typeface="Calibri" panose="020F0502020204030204" pitchFamily="34" charset="0"/>
              </a:rPr>
              <a:t>  de cumplimiento</a:t>
            </a:r>
          </a:p>
        </p:txBody>
      </p:sp>
      <p:sp>
        <p:nvSpPr>
          <p:cNvPr id="33" name="CuadroTexto 14">
            <a:extLst>
              <a:ext uri="{FF2B5EF4-FFF2-40B4-BE49-F238E27FC236}">
                <a16:creationId xmlns:a16="http://schemas.microsoft.com/office/drawing/2014/main" id="{7E7473B5-6FE1-48AA-9E86-07167D9513D6}"/>
              </a:ext>
            </a:extLst>
          </p:cNvPr>
          <p:cNvSpPr txBox="1"/>
          <p:nvPr/>
        </p:nvSpPr>
        <p:spPr>
          <a:xfrm>
            <a:off x="11011887" y="3257695"/>
            <a:ext cx="806543" cy="461663"/>
          </a:xfrm>
          <a:prstGeom prst="rect">
            <a:avLst/>
          </a:prstGeom>
          <a:noFill/>
        </p:spPr>
        <p:txBody>
          <a:bodyPr wrap="none" lIns="91378" tIns="45718" rIns="91378" bIns="45718" rtlCol="0">
            <a:spAutoFit/>
          </a:bodyPr>
          <a:lstStyle/>
          <a:p>
            <a:pPr algn="ctr" defTabSz="913674"/>
            <a:r>
              <a:rPr lang="es-CO" sz="2400" b="1" dirty="0">
                <a:solidFill>
                  <a:prstClr val="black"/>
                </a:solidFill>
                <a:latin typeface="Calibri"/>
              </a:rPr>
              <a:t>2022</a:t>
            </a:r>
          </a:p>
        </p:txBody>
      </p:sp>
      <p:pic>
        <p:nvPicPr>
          <p:cNvPr id="34"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1046654" y="3688052"/>
            <a:ext cx="602740" cy="602740"/>
          </a:xfrm>
          <a:prstGeom prst="rect">
            <a:avLst/>
          </a:prstGeom>
        </p:spPr>
      </p:pic>
    </p:spTree>
    <p:extLst>
      <p:ext uri="{BB962C8B-B14F-4D97-AF65-F5344CB8AC3E}">
        <p14:creationId xmlns:p14="http://schemas.microsoft.com/office/powerpoint/2010/main" val="393648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30738" y="12"/>
            <a:ext cx="2324745" cy="2324745"/>
          </a:xfrm>
          <a:prstGeom prst="rect">
            <a:avLst/>
          </a:prstGeom>
        </p:spPr>
      </p:pic>
      <p:sp>
        <p:nvSpPr>
          <p:cNvPr id="104" name="Rectángulo 103">
            <a:extLst>
              <a:ext uri="{FF2B5EF4-FFF2-40B4-BE49-F238E27FC236}">
                <a16:creationId xmlns:a16="http://schemas.microsoft.com/office/drawing/2014/main" id="{3935CB9E-DE02-448B-B9BC-BBB541EE570B}"/>
              </a:ext>
            </a:extLst>
          </p:cNvPr>
          <p:cNvSpPr/>
          <p:nvPr/>
        </p:nvSpPr>
        <p:spPr>
          <a:xfrm rot="16200000">
            <a:off x="10823527" y="3596198"/>
            <a:ext cx="462543" cy="2274423"/>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78" tIns="45718" rIns="91378" bIns="45718" rtlCol="0" anchor="ctr"/>
          <a:lstStyle/>
          <a:p>
            <a:pPr algn="ctr" defTabSz="913674"/>
            <a:endParaRPr lang="es-CO" sz="2400">
              <a:solidFill>
                <a:prstClr val="white"/>
              </a:solidFill>
              <a:latin typeface="Calibri"/>
            </a:endParaRPr>
          </a:p>
        </p:txBody>
      </p:sp>
      <p:sp>
        <p:nvSpPr>
          <p:cNvPr id="10" name="Rectángulo: esquinas redondeadas 9">
            <a:extLst>
              <a:ext uri="{FF2B5EF4-FFF2-40B4-BE49-F238E27FC236}">
                <a16:creationId xmlns:a16="http://schemas.microsoft.com/office/drawing/2014/main" id="{7BC57EFA-A925-4CB8-BB72-84E20D825B3B}"/>
              </a:ext>
            </a:extLst>
          </p:cNvPr>
          <p:cNvSpPr/>
          <p:nvPr/>
        </p:nvSpPr>
        <p:spPr>
          <a:xfrm>
            <a:off x="856106" y="2806292"/>
            <a:ext cx="8635365" cy="3475635"/>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410845" indent="-227965" defTabSz="456819">
              <a:buFont typeface="Arial" panose="020B0604020202020204" pitchFamily="34" charset="0"/>
              <a:buChar char="•"/>
            </a:pPr>
            <a:r>
              <a:rPr lang="es-ES" sz="1600" dirty="0">
                <a:solidFill>
                  <a:schemeClr val="bg1"/>
                </a:solidFill>
                <a:latin typeface="Calibri"/>
              </a:rPr>
              <a:t>Preparativos para el desarrollo del XXVI Congreso Internacional Del CLAD por parte del Sector.</a:t>
            </a:r>
            <a:endParaRPr lang="es-ES" sz="1600" dirty="0">
              <a:solidFill>
                <a:schemeClr val="bg1"/>
              </a:solidFill>
              <a:latin typeface="Calibri"/>
              <a:cs typeface="Calibri"/>
            </a:endParaRPr>
          </a:p>
          <a:p>
            <a:pPr marL="410845" indent="-227965" defTabSz="456819">
              <a:buFont typeface="Arial" panose="020B0604020202020204" pitchFamily="34" charset="0"/>
              <a:buChar char="•"/>
            </a:pPr>
            <a:r>
              <a:rPr lang="es-ES" sz="1600" dirty="0">
                <a:solidFill>
                  <a:schemeClr val="bg1"/>
                </a:solidFill>
                <a:latin typeface="Calibri"/>
              </a:rPr>
              <a:t>Participación en </a:t>
            </a:r>
            <a:r>
              <a:rPr lang="es-ES" sz="1600" dirty="0" err="1">
                <a:solidFill>
                  <a:schemeClr val="bg1"/>
                </a:solidFill>
                <a:latin typeface="Calibri"/>
              </a:rPr>
              <a:t>Webinar</a:t>
            </a:r>
            <a:r>
              <a:rPr lang="es-ES" sz="1600" dirty="0">
                <a:solidFill>
                  <a:schemeClr val="bg1"/>
                </a:solidFill>
                <a:latin typeface="Calibri"/>
              </a:rPr>
              <a:t> con el Secretario General del CLAD (28 de julio).</a:t>
            </a:r>
            <a:endParaRPr lang="es-ES" sz="1600" dirty="0">
              <a:solidFill>
                <a:schemeClr val="bg1"/>
              </a:solidFill>
              <a:latin typeface="Calibri"/>
              <a:cs typeface="Calibri"/>
            </a:endParaRPr>
          </a:p>
          <a:p>
            <a:pPr marL="410845" indent="-227965" defTabSz="456819">
              <a:buFont typeface="Arial" panose="020B0604020202020204" pitchFamily="34" charset="0"/>
              <a:buChar char="•"/>
            </a:pPr>
            <a:r>
              <a:rPr lang="es-ES" sz="1600" dirty="0">
                <a:solidFill>
                  <a:schemeClr val="bg1"/>
                </a:solidFill>
                <a:latin typeface="Calibri"/>
              </a:rPr>
              <a:t>Contratación operador logístico (Contrato Interadministrativo No.837-2021 con Plaza Mayor Medellín S.A). </a:t>
            </a:r>
          </a:p>
          <a:p>
            <a:pPr marL="410845" indent="-227965" algn="just" defTabSz="456819">
              <a:buFont typeface="Arial" panose="020B0604020202020204" pitchFamily="34" charset="0"/>
              <a:buChar char="•"/>
            </a:pPr>
            <a:r>
              <a:rPr lang="es-ES" sz="1600" dirty="0">
                <a:solidFill>
                  <a:srgbClr val="FEFFFF"/>
                </a:solidFill>
                <a:latin typeface="Calibri"/>
              </a:rPr>
              <a:t>Del 23 al 26 de noviembre de 2021, el Centro Latinoamericano de Administración para el Desarrollo (CLAD) y el Gobierno de Colombia, a través del Departamento Administrativo de la Función Pública (DAFP) y la Escuela Superior de Administración Pública (ESAP), celebraron en la ciudad de Bogotá el “XXVI Congreso Internacional del CLAD sobre la Reforma del Estado y de la Administración Pública” </a:t>
            </a: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262083" y="1"/>
            <a:ext cx="10215156"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800" b="1" dirty="0">
                <a:solidFill>
                  <a:srgbClr val="073763"/>
                </a:solidFill>
                <a:latin typeface="Calibri" panose="020F0502020204030204" pitchFamily="34" charset="0"/>
                <a:cs typeface="Calibri" panose="020F0502020204030204" pitchFamily="34" charset="0"/>
              </a:rPr>
              <a:t>Macroproducto: Participación de Colombia en el CLAD.</a:t>
            </a: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33681" y="459753"/>
            <a:ext cx="7815067"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4" name="Freeform 15">
            <a:extLst>
              <a:ext uri="{FF2B5EF4-FFF2-40B4-BE49-F238E27FC236}">
                <a16:creationId xmlns:a16="http://schemas.microsoft.com/office/drawing/2014/main" id="{FED71B82-26C9-43EC-98C6-0592C753FBC7}"/>
              </a:ext>
            </a:extLst>
          </p:cNvPr>
          <p:cNvSpPr>
            <a:spLocks/>
          </p:cNvSpPr>
          <p:nvPr/>
        </p:nvSpPr>
        <p:spPr bwMode="auto">
          <a:xfrm>
            <a:off x="754058" y="1096402"/>
            <a:ext cx="8670367" cy="829339"/>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82434" lvl="1" algn="ctr" defTabSz="456819"/>
            <a:r>
              <a:rPr lang="es" sz="1700" dirty="0">
                <a:solidFill>
                  <a:prstClr val="white"/>
                </a:solidFill>
                <a:latin typeface="Calibri"/>
              </a:rPr>
              <a:t>Acciones estratégicas del Sector Función Pública desarrolladas para ampliar los escenarios de participación y posicionamiento de la administración pública colombiana como referente iberoamericano. </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345599" y="2323368"/>
            <a:ext cx="12009123"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84" name="Oval 19">
            <a:extLst>
              <a:ext uri="{FF2B5EF4-FFF2-40B4-BE49-F238E27FC236}">
                <a16:creationId xmlns:a16="http://schemas.microsoft.com/office/drawing/2014/main" id="{AA7E03C8-C89A-48E3-851F-BA8B21438773}"/>
              </a:ext>
            </a:extLst>
          </p:cNvPr>
          <p:cNvSpPr>
            <a:spLocks noChangeArrowheads="1"/>
          </p:cNvSpPr>
          <p:nvPr/>
        </p:nvSpPr>
        <p:spPr bwMode="auto">
          <a:xfrm>
            <a:off x="392559" y="1160115"/>
            <a:ext cx="644936" cy="664615"/>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800" dirty="0">
                <a:solidFill>
                  <a:prstClr val="black"/>
                </a:solidFill>
                <a:latin typeface="Calibri"/>
              </a:rPr>
              <a:t>1</a:t>
            </a:r>
          </a:p>
        </p:txBody>
      </p:sp>
      <p:grpSp>
        <p:nvGrpSpPr>
          <p:cNvPr id="2" name="Group 1"/>
          <p:cNvGrpSpPr/>
          <p:nvPr/>
        </p:nvGrpSpPr>
        <p:grpSpPr>
          <a:xfrm>
            <a:off x="448008" y="4221760"/>
            <a:ext cx="612000" cy="612000"/>
            <a:chOff x="217025" y="2148623"/>
            <a:chExt cx="459000" cy="459000"/>
          </a:xfrm>
        </p:grpSpPr>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17025" y="2148623"/>
              <a:ext cx="459000" cy="459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9" rtlCol="0" anchor="t"/>
            <a:lstStyle/>
            <a:p>
              <a:pPr algn="ctr" defTabSz="913674"/>
              <a:endParaRPr lang="en-US" sz="3600" dirty="0">
                <a:solidFill>
                  <a:prstClr val="black"/>
                </a:solidFill>
                <a:latin typeface="Calibri"/>
              </a:endParaRP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87375" y="2225583"/>
              <a:ext cx="328847" cy="328847"/>
            </a:xfrm>
            <a:prstGeom prst="rect">
              <a:avLst/>
            </a:prstGeom>
          </p:spPr>
        </p:pic>
      </p:grpSp>
      <p:sp>
        <p:nvSpPr>
          <p:cNvPr id="100" name="Título 1">
            <a:extLst>
              <a:ext uri="{FF2B5EF4-FFF2-40B4-BE49-F238E27FC236}">
                <a16:creationId xmlns:a16="http://schemas.microsoft.com/office/drawing/2014/main" id="{99EAF864-AFCB-46BD-8B71-28708474D540}"/>
              </a:ext>
            </a:extLst>
          </p:cNvPr>
          <p:cNvSpPr txBox="1">
            <a:spLocks/>
          </p:cNvSpPr>
          <p:nvPr/>
        </p:nvSpPr>
        <p:spPr>
          <a:xfrm>
            <a:off x="9654468" y="3988459"/>
            <a:ext cx="2641285" cy="462543"/>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15" name="CuadroTexto 14">
            <a:extLst>
              <a:ext uri="{FF2B5EF4-FFF2-40B4-BE49-F238E27FC236}">
                <a16:creationId xmlns:a16="http://schemas.microsoft.com/office/drawing/2014/main" id="{7E7473B5-6FE1-48AA-9E86-07167D9513D6}"/>
              </a:ext>
            </a:extLst>
          </p:cNvPr>
          <p:cNvSpPr txBox="1"/>
          <p:nvPr/>
        </p:nvSpPr>
        <p:spPr>
          <a:xfrm>
            <a:off x="10721879" y="4566811"/>
            <a:ext cx="806543" cy="461663"/>
          </a:xfrm>
          <a:prstGeom prst="rect">
            <a:avLst/>
          </a:prstGeom>
          <a:noFill/>
        </p:spPr>
        <p:txBody>
          <a:bodyPr wrap="none" lIns="91378" tIns="45718" rIns="91378" bIns="45718" rtlCol="0">
            <a:spAutoFit/>
          </a:bodyPr>
          <a:lstStyle/>
          <a:p>
            <a:pPr algn="ctr" defTabSz="913674"/>
            <a:r>
              <a:rPr lang="es-CO" sz="2400" b="1" dirty="0">
                <a:solidFill>
                  <a:prstClr val="black"/>
                </a:solidFill>
                <a:latin typeface="Calibri"/>
              </a:rPr>
              <a:t>2022</a:t>
            </a:r>
          </a:p>
        </p:txBody>
      </p:sp>
      <p:pic>
        <p:nvPicPr>
          <p:cNvPr id="3"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9898586" y="4413059"/>
            <a:ext cx="665355" cy="665355"/>
          </a:xfrm>
          <a:prstGeom prst="rect">
            <a:avLst/>
          </a:prstGeom>
        </p:spPr>
      </p:pic>
      <p:pic>
        <p:nvPicPr>
          <p:cNvPr id="41" name="Imagen 101">
            <a:extLst>
              <a:ext uri="{FF2B5EF4-FFF2-40B4-BE49-F238E27FC236}">
                <a16:creationId xmlns:a16="http://schemas.microsoft.com/office/drawing/2014/main" id="{49E7B144-CAD6-479A-B8FB-0C38B910889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214469" y="2309248"/>
            <a:ext cx="977531" cy="998661"/>
          </a:xfrm>
          <a:prstGeom prst="rect">
            <a:avLst/>
          </a:prstGeom>
        </p:spPr>
      </p:pic>
    </p:spTree>
    <p:extLst>
      <p:ext uri="{BB962C8B-B14F-4D97-AF65-F5344CB8AC3E}">
        <p14:creationId xmlns:p14="http://schemas.microsoft.com/office/powerpoint/2010/main" val="3853404903"/>
      </p:ext>
    </p:extLst>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FE42C48-F536-46E6-9CB4-3773C415CEF0}"/>
              </a:ext>
            </a:extLst>
          </p:cNvPr>
          <p:cNvGrpSpPr/>
          <p:nvPr/>
        </p:nvGrpSpPr>
        <p:grpSpPr>
          <a:xfrm>
            <a:off x="0" y="0"/>
            <a:ext cx="7047915" cy="6857997"/>
            <a:chOff x="0" y="-27048"/>
            <a:chExt cx="7399606" cy="6857997"/>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27048"/>
              <a:ext cx="7399606" cy="6857997"/>
              <a:chOff x="0" y="0"/>
              <a:chExt cx="12192000" cy="949117"/>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869091"/>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2C79DBAF-71D3-404A-9043-16067D99B9E4}"/>
                  </a:ext>
                </a:extLst>
              </p:cNvPr>
              <p:cNvSpPr/>
              <p:nvPr/>
            </p:nvSpPr>
            <p:spPr>
              <a:xfrm>
                <a:off x="0" y="837851"/>
                <a:ext cx="12192000" cy="111266"/>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1" name="Grupo 10">
              <a:extLst>
                <a:ext uri="{FF2B5EF4-FFF2-40B4-BE49-F238E27FC236}">
                  <a16:creationId xmlns:a16="http://schemas.microsoft.com/office/drawing/2014/main" id="{FC5D9BA2-7916-4759-BC5E-100C915F46E1}"/>
                </a:ext>
              </a:extLst>
            </p:cNvPr>
            <p:cNvGrpSpPr/>
            <p:nvPr/>
          </p:nvGrpSpPr>
          <p:grpSpPr>
            <a:xfrm>
              <a:off x="0" y="6133044"/>
              <a:ext cx="7043527" cy="688760"/>
              <a:chOff x="-23750" y="6223336"/>
              <a:chExt cx="6396415" cy="688760"/>
            </a:xfrm>
            <a:noFill/>
          </p:grpSpPr>
          <p:sp>
            <p:nvSpPr>
              <p:cNvPr id="15" name="Rectángulo 14">
                <a:extLst>
                  <a:ext uri="{FF2B5EF4-FFF2-40B4-BE49-F238E27FC236}">
                    <a16:creationId xmlns:a16="http://schemas.microsoft.com/office/drawing/2014/main" id="{87689928-FC2C-40CE-93A0-1803E83D6E68}"/>
                  </a:ext>
                </a:extLst>
              </p:cNvPr>
              <p:cNvSpPr/>
              <p:nvPr/>
            </p:nvSpPr>
            <p:spPr>
              <a:xfrm>
                <a:off x="-23750" y="6223336"/>
                <a:ext cx="6396415" cy="688760"/>
              </a:xfrm>
              <a:prstGeom prst="rect">
                <a:avLst/>
              </a:pr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Picture 4" descr="ESAP">
                <a:extLst>
                  <a:ext uri="{FF2B5EF4-FFF2-40B4-BE49-F238E27FC236}">
                    <a16:creationId xmlns:a16="http://schemas.microsoft.com/office/drawing/2014/main" id="{DB9AF090-FFC2-47B3-A75F-C6FE336CF22C}"/>
                  </a:ext>
                </a:extLst>
              </p:cNvPr>
              <p:cNvPicPr>
                <a:picLocks noChangeAspect="1" noChangeArrowheads="1"/>
              </p:cNvPicPr>
              <p:nvPr/>
            </p:nvPicPr>
            <p:blipFill>
              <a:blip r:embed="rId2"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grpFill/>
            </p:spPr>
          </p:pic>
          <p:pic>
            <p:nvPicPr>
              <p:cNvPr id="18" name="Picture 2" descr="Ir a Función Pública">
                <a:extLst>
                  <a:ext uri="{FF2B5EF4-FFF2-40B4-BE49-F238E27FC236}">
                    <a16:creationId xmlns:a16="http://schemas.microsoft.com/office/drawing/2014/main" id="{358AAA5B-64ED-4BAC-BDF1-DD84ED007E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grpFill/>
            </p:spPr>
          </p:pic>
        </p:grpSp>
      </p:grpSp>
      <p:sp>
        <p:nvSpPr>
          <p:cNvPr id="3" name="Rectángulo 2">
            <a:extLst>
              <a:ext uri="{FF2B5EF4-FFF2-40B4-BE49-F238E27FC236}">
                <a16:creationId xmlns:a16="http://schemas.microsoft.com/office/drawing/2014/main" id="{A0C71AEF-03B9-4650-9378-7E42108301C2}"/>
              </a:ext>
            </a:extLst>
          </p:cNvPr>
          <p:cNvSpPr/>
          <p:nvPr/>
        </p:nvSpPr>
        <p:spPr>
          <a:xfrm>
            <a:off x="262446" y="395368"/>
            <a:ext cx="6523023" cy="5601533"/>
          </a:xfrm>
          <a:prstGeom prst="rect">
            <a:avLst/>
          </a:prstGeom>
        </p:spPr>
        <p:txBody>
          <a:bodyPr wrap="square" lIns="91438" tIns="45719" rIns="91438" bIns="45719">
            <a:spAutoFit/>
          </a:bodyPr>
          <a:lstStyle/>
          <a:p>
            <a:r>
              <a:rPr lang="es-ES" sz="13900" b="1" dirty="0">
                <a:solidFill>
                  <a:schemeClr val="bg1"/>
                </a:solidFill>
                <a:latin typeface="Trebuchet MS" panose="020B0603020202020204" pitchFamily="34" charset="0"/>
              </a:rPr>
              <a:t>2</a:t>
            </a:r>
          </a:p>
          <a:p>
            <a:r>
              <a:rPr lang="es-ES" sz="3600" b="1" dirty="0">
                <a:solidFill>
                  <a:schemeClr val="bg1"/>
                </a:solidFill>
                <a:latin typeface="Trebuchet MS" panose="020B0603020202020204" pitchFamily="34" charset="0"/>
              </a:rPr>
              <a:t>Línea Estratégica Sectorial</a:t>
            </a:r>
          </a:p>
          <a:p>
            <a:endParaRPr lang="es-ES" sz="1600" b="1" dirty="0">
              <a:solidFill>
                <a:schemeClr val="bg1"/>
              </a:solidFill>
              <a:latin typeface="Trebuchet MS" panose="020B0603020202020204" pitchFamily="34" charset="0"/>
            </a:endParaRPr>
          </a:p>
          <a:p>
            <a:r>
              <a:rPr lang="es-ES" sz="2800" b="1" i="1" dirty="0">
                <a:solidFill>
                  <a:schemeClr val="bg1"/>
                </a:solidFill>
                <a:latin typeface="Trebuchet MS" panose="020B0603020202020204" pitchFamily="34" charset="0"/>
              </a:rPr>
              <a:t>“Mejoramiento en la gestión y el desempeño institucional de las entidades nacionales y territoriales para la consolidación de una gestión pública efectiva, participativa e íntegra”</a:t>
            </a:r>
          </a:p>
        </p:txBody>
      </p:sp>
      <p:pic>
        <p:nvPicPr>
          <p:cNvPr id="6146" name="Picture 2" descr="Función Pública brindará capacitación en temas de Participación ...">
            <a:extLst>
              <a:ext uri="{FF2B5EF4-FFF2-40B4-BE49-F238E27FC236}">
                <a16:creationId xmlns:a16="http://schemas.microsoft.com/office/drawing/2014/main" id="{9F530646-D46D-4906-9530-34370E137C5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34"/>
          <a:stretch/>
        </p:blipFill>
        <p:spPr bwMode="auto">
          <a:xfrm>
            <a:off x="7041044" y="0"/>
            <a:ext cx="515095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80593950"/>
      </p:ext>
    </p:extLst>
  </p:cSld>
  <p:clrMapOvr>
    <a:masterClrMapping/>
  </p:clrMapOvr>
</p:sld>
</file>

<file path=ppt/theme/theme1.xml><?xml version="1.0" encoding="utf-8"?>
<a:theme xmlns:a="http://schemas.openxmlformats.org/drawingml/2006/main" name="Presidencia de Colomba">
  <a:themeElements>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ppt/theme/themeOverride2.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ppt/theme/themeOverride3.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ppt/theme/themeOverride4.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ppt/theme/themeOverride5.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ppt/theme/themeOverride6.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ppt/theme/themeOverride7.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ppt/theme/themeOverride8.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ppt/theme/themeOverride9.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docProps/app.xml><?xml version="1.0" encoding="utf-8"?>
<Properties xmlns="http://schemas.openxmlformats.org/officeDocument/2006/extended-properties" xmlns:vt="http://schemas.openxmlformats.org/officeDocument/2006/docPropsVTypes">
  <TotalTime>17458</TotalTime>
  <Words>5327</Words>
  <Application>Microsoft Office PowerPoint</Application>
  <PresentationFormat>Panorámica</PresentationFormat>
  <Paragraphs>352</Paragraphs>
  <Slides>27</Slides>
  <Notes>17</Notes>
  <HiddenSlides>0</HiddenSlides>
  <MMClips>0</MMClips>
  <ScaleCrop>false</ScaleCrop>
  <HeadingPairs>
    <vt:vector size="6" baseType="variant">
      <vt:variant>
        <vt:lpstr>Fuentes usadas</vt:lpstr>
      </vt:variant>
      <vt:variant>
        <vt:i4>12</vt:i4>
      </vt:variant>
      <vt:variant>
        <vt:lpstr>Tema</vt:lpstr>
      </vt:variant>
      <vt:variant>
        <vt:i4>3</vt:i4>
      </vt:variant>
      <vt:variant>
        <vt:lpstr>Títulos de diapositiva</vt:lpstr>
      </vt:variant>
      <vt:variant>
        <vt:i4>27</vt:i4>
      </vt:variant>
    </vt:vector>
  </HeadingPairs>
  <TitlesOfParts>
    <vt:vector size="42" baseType="lpstr">
      <vt:lpstr>ＭＳ Ｐゴシック</vt:lpstr>
      <vt:lpstr>Arial</vt:lpstr>
      <vt:lpstr>Calibri</vt:lpstr>
      <vt:lpstr>Calibri Light</vt:lpstr>
      <vt:lpstr>Gill Sans MT</vt:lpstr>
      <vt:lpstr>Mangal</vt:lpstr>
      <vt:lpstr>Times New Roman</vt:lpstr>
      <vt:lpstr>Trebuchet MS</vt:lpstr>
      <vt:lpstr>Wingdings</vt:lpstr>
      <vt:lpstr>Work Sans</vt:lpstr>
      <vt:lpstr>Work Sans Light</vt:lpstr>
      <vt:lpstr>Work Sans SemiBold</vt:lpstr>
      <vt:lpstr>Presidencia de Colomba</vt:lpstr>
      <vt:lpstr>1_Presidencia de Colomba</vt:lpstr>
      <vt:lpstr>Tema de Office</vt:lpstr>
      <vt:lpstr>Presentación de PowerPoint</vt:lpstr>
      <vt:lpstr>Seguimiento a la Ejecución del Plan Estratégico Sectorial 2019 – 2022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Reyes</dc:creator>
  <cp:lastModifiedBy>Natalia Marlen Carrión Bonifacio</cp:lastModifiedBy>
  <cp:revision>949</cp:revision>
  <dcterms:created xsi:type="dcterms:W3CDTF">2021-04-19T23:52:22Z</dcterms:created>
  <dcterms:modified xsi:type="dcterms:W3CDTF">2022-09-13T21:03:16Z</dcterms:modified>
</cp:coreProperties>
</file>