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80" r:id="rId4"/>
    <p:sldId id="278" r:id="rId5"/>
    <p:sldId id="277" r:id="rId6"/>
  </p:sldIdLst>
  <p:sldSz cx="9144000" cy="5143500" type="screen16x9"/>
  <p:notesSz cx="6858000" cy="9144000"/>
  <p:embeddedFontLst>
    <p:embeddedFont>
      <p:font typeface="Work Sans" panose="020B0604020202020204" charset="0"/>
      <p:regular r:id="rId8"/>
      <p:bold r:id="rId9"/>
    </p:embeddedFont>
    <p:embeddedFont>
      <p:font typeface="Work Sans Medium" panose="020B0604020202020204" charset="0"/>
      <p:regular r:id="rId10"/>
      <p:bold r:id="rId11"/>
    </p:embeddedFont>
    <p:embeddedFont>
      <p:font typeface="Work Sans SemiBold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ork Sans Light" panose="020B0604020202020204" charset="0"/>
      <p:regular r:id="rId18"/>
      <p:bold r:id="rId19"/>
    </p:embeddedFont>
    <p:embeddedFont>
      <p:font typeface="MS PGothic" panose="020B0600070205080204" pitchFamily="34" charset="-128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D09E00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616"/>
  </p:normalViewPr>
  <p:slideViewPr>
    <p:cSldViewPr snapToGrid="0" snapToObjects="1" showGuides="1">
      <p:cViewPr>
        <p:scale>
          <a:sx n="100" d="100"/>
          <a:sy n="100" d="100"/>
        </p:scale>
        <p:origin x="7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33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83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=""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=""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=""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0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2894172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dirty="0" smtClean="0">
                <a:solidFill>
                  <a:srgbClr val="FFFFFF"/>
                </a:solidFill>
              </a:rPr>
              <a:t>II </a:t>
            </a:r>
            <a:r>
              <a:rPr lang="es-CO" sz="1500" dirty="0" smtClean="0">
                <a:solidFill>
                  <a:srgbClr val="FFFFFF"/>
                </a:solidFill>
              </a:rPr>
              <a:t>trimestre de 2019</a:t>
            </a:r>
            <a:endParaRPr sz="15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 smtClean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Seguimiento Plan Estrat</a:t>
            </a:r>
            <a:r>
              <a:rPr lang="es-ES" dirty="0" smtClean="0"/>
              <a:t>égico Institucional y Plan Anual de Acción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 smtClean="0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2;p26"/>
          <p:cNvSpPr txBox="1">
            <a:spLocks/>
          </p:cNvSpPr>
          <p:nvPr/>
        </p:nvSpPr>
        <p:spPr>
          <a:xfrm>
            <a:off x="84807" y="307121"/>
            <a:ext cx="8502239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Productos Planeación 2019 Función Pública</a:t>
            </a:r>
            <a:endParaRPr lang="es-CO" sz="3000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cxnSp>
        <p:nvCxnSpPr>
          <p:cNvPr id="35" name="Conector angular 34"/>
          <p:cNvCxnSpPr/>
          <p:nvPr/>
        </p:nvCxnSpPr>
        <p:spPr>
          <a:xfrm flipV="1">
            <a:off x="5803685" y="2410183"/>
            <a:ext cx="656215" cy="290535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6413678" y="4448673"/>
            <a:ext cx="2730324" cy="776624"/>
            <a:chOff x="6413678" y="4448673"/>
            <a:chExt cx="2730324" cy="776624"/>
          </a:xfrm>
        </p:grpSpPr>
        <p:sp>
          <p:nvSpPr>
            <p:cNvPr id="49" name="Rectángulo 48"/>
            <p:cNvSpPr/>
            <p:nvPr/>
          </p:nvSpPr>
          <p:spPr>
            <a:xfrm>
              <a:off x="6413678" y="4448673"/>
              <a:ext cx="2730323" cy="544367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6413679" y="4563577"/>
              <a:ext cx="273032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solidFill>
                    <a:schemeClr val="accent6"/>
                  </a:solidFill>
                </a:rPr>
                <a:t>Productos plan estratégico Institucional: </a:t>
              </a:r>
              <a:r>
                <a:rPr lang="es-CO" sz="900" dirty="0" smtClean="0">
                  <a:solidFill>
                    <a:schemeClr val="accent6"/>
                  </a:solidFill>
                </a:rPr>
                <a:t>35</a:t>
              </a:r>
              <a:endParaRPr lang="es-CO" sz="900" dirty="0" smtClean="0">
                <a:solidFill>
                  <a:schemeClr val="accent6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>
                  <a:solidFill>
                    <a:schemeClr val="accent6"/>
                  </a:solidFill>
                </a:rPr>
                <a:t>P</a:t>
              </a:r>
              <a:r>
                <a:rPr lang="es-CO" sz="900" dirty="0" smtClean="0">
                  <a:solidFill>
                    <a:schemeClr val="accent6"/>
                  </a:solidFill>
                </a:rPr>
                <a:t>roductos </a:t>
              </a:r>
              <a:r>
                <a:rPr lang="es-CO" sz="900" dirty="0">
                  <a:solidFill>
                    <a:schemeClr val="accent6"/>
                  </a:solidFill>
                </a:rPr>
                <a:t>plan </a:t>
              </a:r>
              <a:r>
                <a:rPr lang="es-CO" sz="900" dirty="0" smtClean="0">
                  <a:solidFill>
                    <a:schemeClr val="accent6"/>
                  </a:solidFill>
                </a:rPr>
                <a:t>anual de acción: </a:t>
              </a:r>
              <a:r>
                <a:rPr lang="es-CO" sz="900" dirty="0" smtClean="0">
                  <a:solidFill>
                    <a:schemeClr val="accent6"/>
                  </a:solidFill>
                </a:rPr>
                <a:t>77</a:t>
              </a:r>
              <a:endParaRPr lang="es-CO" sz="900" dirty="0">
                <a:solidFill>
                  <a:schemeClr val="accent6"/>
                </a:solidFill>
              </a:endParaRPr>
            </a:p>
            <a:p>
              <a:endParaRPr lang="es-CO" sz="900" dirty="0" smtClean="0">
                <a:solidFill>
                  <a:schemeClr val="accent6"/>
                </a:solidFill>
              </a:endParaRPr>
            </a:p>
            <a:p>
              <a:endParaRPr lang="es-CO" sz="10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2"/>
          <a:srcRect l="19524" t="27432" r="22265" b="14350"/>
          <a:stretch/>
        </p:blipFill>
        <p:spPr>
          <a:xfrm>
            <a:off x="3708323" y="1368783"/>
            <a:ext cx="2105814" cy="208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4209904" y="2085165"/>
            <a:ext cx="10922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Productos </a:t>
            </a:r>
          </a:p>
          <a:p>
            <a:pPr algn="ctr"/>
            <a:r>
              <a:rPr lang="es-CO" sz="2000" b="1" dirty="0" smtClean="0"/>
              <a:t>77</a:t>
            </a:r>
            <a:endParaRPr lang="es-CO" sz="2000" b="1" dirty="0"/>
          </a:p>
        </p:txBody>
      </p:sp>
      <p:cxnSp>
        <p:nvCxnSpPr>
          <p:cNvPr id="54" name="Conector angular 53"/>
          <p:cNvCxnSpPr/>
          <p:nvPr/>
        </p:nvCxnSpPr>
        <p:spPr>
          <a:xfrm flipV="1">
            <a:off x="3548322" y="3266626"/>
            <a:ext cx="501581" cy="438880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/>
          <p:nvPr/>
        </p:nvCxnSpPr>
        <p:spPr>
          <a:xfrm>
            <a:off x="3423934" y="1270690"/>
            <a:ext cx="667893" cy="25322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89386" y="1088099"/>
            <a:ext cx="2796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accent6"/>
                </a:solidFill>
              </a:rPr>
              <a:t>1. Enaltecer al Servido Público y su labor  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10 </a:t>
            </a:r>
            <a:r>
              <a:rPr lang="es-CO" sz="1100" dirty="0" smtClean="0">
                <a:solidFill>
                  <a:schemeClr val="accent6"/>
                </a:solidFill>
              </a:rPr>
              <a:t>(</a:t>
            </a:r>
            <a:r>
              <a:rPr lang="es-CO" sz="1100" dirty="0" smtClean="0">
                <a:solidFill>
                  <a:schemeClr val="accent6"/>
                </a:solidFill>
              </a:rPr>
              <a:t>13%)</a:t>
            </a:r>
            <a:endParaRPr lang="es-CO" sz="1100" dirty="0">
              <a:solidFill>
                <a:schemeClr val="accent6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522140" y="2110101"/>
            <a:ext cx="2356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3. Consolidar a Función Pública como un Departamento eficiente, técnico e innovador</a:t>
            </a:r>
            <a:r>
              <a:rPr lang="es-CO" sz="11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43 (</a:t>
            </a:r>
            <a:r>
              <a:rPr lang="es-CO" sz="1100" dirty="0" smtClean="0">
                <a:solidFill>
                  <a:schemeClr val="accent6"/>
                </a:solidFill>
              </a:rPr>
              <a:t>55,8%)</a:t>
            </a:r>
            <a:endParaRPr lang="es-CO" sz="1100" dirty="0">
              <a:solidFill>
                <a:schemeClr val="accent6"/>
              </a:solidFill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2"/>
          <a:srcRect t="20936"/>
          <a:stretch/>
        </p:blipFill>
        <p:spPr>
          <a:xfrm>
            <a:off x="6814163" y="9232900"/>
            <a:ext cx="3028289" cy="2367922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689386" y="3536832"/>
            <a:ext cx="3238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2. Consolidar una gestión pública moderna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eficiente, transparente, focalizada, participativa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y al servicio de los ciudadanos</a:t>
            </a:r>
            <a:r>
              <a:rPr lang="es-CO" sz="11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24 </a:t>
            </a:r>
            <a:r>
              <a:rPr lang="es-CO" sz="1100" dirty="0" smtClean="0">
                <a:solidFill>
                  <a:schemeClr val="accent6"/>
                </a:solidFill>
              </a:rPr>
              <a:t>(</a:t>
            </a:r>
            <a:r>
              <a:rPr lang="es-CO" sz="1100" dirty="0" smtClean="0">
                <a:solidFill>
                  <a:schemeClr val="accent6"/>
                </a:solidFill>
              </a:rPr>
              <a:t>31,2%)</a:t>
            </a:r>
            <a:endParaRPr lang="es-CO" sz="1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691" y="332510"/>
            <a:ext cx="9019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Seguimiento P</a:t>
            </a: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lan Estratégico Institucional y Plan de Acción Anual </a:t>
            </a: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– corte </a:t>
            </a: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30 </a:t>
            </a: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de </a:t>
            </a: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junio de </a:t>
            </a: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2019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903220" y="4518575"/>
            <a:ext cx="4003039" cy="307777"/>
            <a:chOff x="2865120" y="4518575"/>
            <a:chExt cx="4003039" cy="307777"/>
          </a:xfrm>
        </p:grpSpPr>
        <p:sp>
          <p:nvSpPr>
            <p:cNvPr id="12" name="Elipse 11"/>
            <p:cNvSpPr/>
            <p:nvPr/>
          </p:nvSpPr>
          <p:spPr>
            <a:xfrm>
              <a:off x="2865120" y="4626010"/>
              <a:ext cx="97609" cy="108147"/>
            </a:xfrm>
            <a:prstGeom prst="ellipse">
              <a:avLst/>
            </a:prstGeom>
            <a:solidFill>
              <a:srgbClr val="D09E00"/>
            </a:solidFill>
            <a:ln>
              <a:solidFill>
                <a:srgbClr val="D09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911928" y="4518575"/>
              <a:ext cx="3956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solidFill>
                    <a:srgbClr val="D09E00"/>
                  </a:solidFill>
                </a:rPr>
                <a:t>% de avance                 </a:t>
              </a:r>
              <a:r>
                <a:rPr lang="es-CO" b="1" dirty="0" smtClean="0">
                  <a:solidFill>
                    <a:schemeClr val="accent6"/>
                  </a:solidFill>
                </a:rPr>
                <a:t>% Programado</a:t>
              </a:r>
              <a:endParaRPr lang="es-CO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4533899" y="4686215"/>
              <a:ext cx="28800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968" t="46243" r="45661" b="28021"/>
          <a:stretch/>
        </p:blipFill>
        <p:spPr>
          <a:xfrm>
            <a:off x="124691" y="1917273"/>
            <a:ext cx="4165599" cy="22061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55714" t="46243" r="14338" b="28021"/>
          <a:stretch/>
        </p:blipFill>
        <p:spPr>
          <a:xfrm>
            <a:off x="4715999" y="1917273"/>
            <a:ext cx="4107543" cy="22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113</Words>
  <Application>Microsoft Office PowerPoint</Application>
  <PresentationFormat>Presentación en pantalla (16:9)</PresentationFormat>
  <Paragraphs>18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Work Sans</vt:lpstr>
      <vt:lpstr>Work Sans Medium</vt:lpstr>
      <vt:lpstr>Work Sans SemiBold</vt:lpstr>
      <vt:lpstr>Calibri</vt:lpstr>
      <vt:lpstr>Work Sans Light</vt:lpstr>
      <vt:lpstr>Wingdings</vt:lpstr>
      <vt:lpstr>MS PGothic</vt:lpstr>
      <vt:lpstr>Presidencia de Colomba</vt:lpstr>
      <vt:lpstr>Presentación de PowerPoint</vt:lpstr>
      <vt:lpstr>Seguimiento Plan Estratégico Institucional y Plan Anual de Acción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Rosalia Osorio Valderrama</dc:creator>
  <cp:lastModifiedBy>Johanna Jimenez Correa</cp:lastModifiedBy>
  <cp:revision>65</cp:revision>
  <dcterms:modified xsi:type="dcterms:W3CDTF">2019-08-16T16:26:07Z</dcterms:modified>
</cp:coreProperties>
</file>